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4" r:id="rId3"/>
    <p:sldId id="264" r:id="rId4"/>
    <p:sldId id="305" r:id="rId5"/>
    <p:sldId id="306" r:id="rId6"/>
    <p:sldId id="307" r:id="rId7"/>
    <p:sldId id="374" r:id="rId8"/>
    <p:sldId id="375" r:id="rId9"/>
    <p:sldId id="376" r:id="rId10"/>
    <p:sldId id="377" r:id="rId11"/>
    <p:sldId id="378" r:id="rId12"/>
    <p:sldId id="372" r:id="rId13"/>
    <p:sldId id="342" r:id="rId14"/>
    <p:sldId id="373" r:id="rId15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8"/>
      <p:italic r:id="rId18"/>
      <p:boldItalic r:id="rId18"/>
    </p:embeddedFont>
    <p:embeddedFont>
      <p:font typeface="Open Sans" panose="020B0606030504020204" pitchFamily="34" charset="0"/>
      <p:regular r:id="rId18"/>
      <p:bold r:id="rId18"/>
      <p:italic r:id="rId18"/>
      <p:boldItalic r:id="rId18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A983"/>
    <a:srgbClr val="009BA4"/>
    <a:srgbClr val="93C356"/>
    <a:srgbClr val="BCCF02"/>
    <a:srgbClr val="28618C"/>
    <a:srgbClr val="539DC5"/>
    <a:srgbClr val="02ACA8"/>
    <a:srgbClr val="F07D00"/>
    <a:srgbClr val="E02D8A"/>
    <a:srgbClr val="00A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353" autoAdjust="0"/>
    <p:restoredTop sz="94567"/>
  </p:normalViewPr>
  <p:slideViewPr>
    <p:cSldViewPr snapToGrid="0" snapToObjects="1">
      <p:cViewPr varScale="1">
        <p:scale>
          <a:sx n="85" d="100"/>
          <a:sy n="85" d="100"/>
        </p:scale>
        <p:origin x="200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NUL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12.06.20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12.06.20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69AC09-DF60-43F4-96BF-67D4D9A7409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591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2218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189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781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83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782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7821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6991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025526"/>
            <a:ext cx="12192000" cy="583247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4" y="4494775"/>
            <a:ext cx="10438871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alpha val="80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4" name="Rechteck 3"/>
          <p:cNvSpPr/>
          <p:nvPr/>
        </p:nvSpPr>
        <p:spPr>
          <a:xfrm>
            <a:off x="0" y="1025525"/>
            <a:ext cx="12192000" cy="1714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2" y="4494775"/>
            <a:ext cx="10438873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102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4"/>
          <p:cNvCxnSpPr/>
          <p:nvPr/>
        </p:nvCxnSpPr>
        <p:spPr>
          <a:xfrm>
            <a:off x="0" y="120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387259"/>
            <a:ext cx="10580687" cy="1198491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65749" y="1484313"/>
            <a:ext cx="6089649" cy="434498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49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66198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3399576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8070849" y="1484315"/>
            <a:ext cx="33845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457700" y="1484315"/>
            <a:ext cx="341630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/>
              <a:t>Titelmasterformat durch Klicken bearbeiten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50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Das ist eine Überschrift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Textebene (16pt)</a:t>
            </a:r>
          </a:p>
          <a:p>
            <a:pPr lvl="1"/>
            <a:r>
              <a:rPr lang="de-DE" dirty="0"/>
              <a:t>Zweite Textebene für Aufzählungen</a:t>
            </a:r>
          </a:p>
          <a:p>
            <a:pPr lvl="2"/>
            <a:r>
              <a:rPr lang="de-DE" dirty="0"/>
              <a:t>Dritte Textebene bei viel Text (14pt)</a:t>
            </a:r>
          </a:p>
          <a:p>
            <a:pPr lvl="3"/>
            <a:r>
              <a:rPr lang="de-DE" dirty="0"/>
              <a:t>Vierte Textebene für Aufzählungen bei viel Text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Zwischenseite</a:t>
            </a:r>
          </a:p>
          <a:p>
            <a:pPr lvl="6"/>
            <a:r>
              <a:rPr lang="de-DE" dirty="0"/>
              <a:t>Für den nächsten Präsentationsabschnitt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3575050" y="6442908"/>
            <a:ext cx="5187950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chemeClr val="bg2"/>
                </a:solidFill>
              </a:rPr>
              <a:t>Stefanie Gerstenberger, M.A. </a:t>
            </a:r>
            <a:r>
              <a:rPr lang="de-DE" sz="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de-DE" sz="800" dirty="0">
              <a:solidFill>
                <a:schemeClr val="bg2"/>
              </a:solidFill>
            </a:endParaRPr>
          </a:p>
          <a:p>
            <a:pPr marL="0" marR="0" lvl="0" indent="0" algn="l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Übung zur</a:t>
            </a:r>
            <a:r>
              <a:rPr lang="de-DE" sz="800" b="1" dirty="0"/>
              <a:t> Vorlesung: Systemvergleich I: Grundlagen &amp; freiheitliche Systeme</a:t>
            </a:r>
            <a:endParaRPr lang="de-DE" sz="8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6123216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8966200" y="6306444"/>
            <a:ext cx="704850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Folie</a:t>
            </a:r>
            <a:r>
              <a:rPr lang="de-DE" sz="800" baseline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fld id="{38F97D41-8991-4148-BA02-56FEE4AAF2CC}" type="slidenum">
              <a:rPr lang="de-DE" sz="800" baseline="0" smtClean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2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800" baseline="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r" defTabSz="9142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955" y="6336430"/>
            <a:ext cx="770373" cy="35061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3" y="6336706"/>
            <a:ext cx="1115691" cy="32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tx2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1pPr>
      <a:lvl2pPr marL="395942" indent="-323953" algn="l" defTabSz="914269" rtl="0" eaLnBrk="1" latinLnBrk="0" hangingPunct="1">
        <a:spcBef>
          <a:spcPts val="300"/>
        </a:spcBef>
        <a:buFont typeface="Open Sans" panose="020B0606030504020204" pitchFamily="34" charset="0"/>
        <a:buChar char="—"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2pPr>
      <a:lvl3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3pPr>
      <a:lvl4pPr marL="395942" indent="-215969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4pPr>
      <a:lvl5pPr marL="575916" indent="-179362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 baseline="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5pPr>
      <a:lvl6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6pPr>
      <a:lvl7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bg1"/>
          </a:solidFill>
          <a:latin typeface="+mn-lt"/>
          <a:ea typeface="+mn-ea"/>
          <a:cs typeface="+mn-cs"/>
        </a:defRPr>
      </a:lvl7pPr>
      <a:lvl8pPr marL="3428502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5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0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92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hyperlink" Target="https://bildungsportal.sachsen.de/opal/auth/RepositoryEntry/23246995478?6" TargetMode="External"/><Relationship Id="rId4" Type="http://schemas.openxmlformats.org/officeDocument/2006/relationships/hyperlink" Target="mailto:stefanie.gerstenberger@tu-dresden.d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u-dresden.zoom.us/j/99724655845?pwd=aWlrT1plTVlGQk9SeDBBdm5LTlNZQT09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ldungsportal.sachsen.de/opal/auth/RepositoryEntry/22918725633/CourseNode/101568318444180" TargetMode="External"/><Relationship Id="rId2" Type="http://schemas.openxmlformats.org/officeDocument/2006/relationships/hyperlink" Target="mailto:stefanie.gerstenberger@tu-dresden.de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de-DE" dirty="0"/>
              <a:t>Stefanie Gerstenberger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Institut für Politikwissenschaft – Professur für politische Systeme und Systemvergleich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</a:t>
            </a:r>
            <a:r>
              <a:rPr lang="de-DE" b="0" dirty="0"/>
              <a:t> zur Vorlesung: Systemvergleich I: Grundlagen &amp; freiheitliche Systeme</a:t>
            </a:r>
          </a:p>
        </p:txBody>
      </p:sp>
    </p:spTree>
    <p:extLst>
      <p:ext uri="{BB962C8B-B14F-4D97-AF65-F5344CB8AC3E}">
        <p14:creationId xmlns:p14="http://schemas.microsoft.com/office/powerpoint/2010/main" val="86802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66CD98-6F0E-8445-A44A-11ADCF9B3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sind Besonderheiten der Vergleichenden Methode?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6D8D48-60B2-A942-8F9E-3CE8846DF5E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Vergleichende Politikwissenschaft als die einzige Disziplin mit einer eigenen Methodik.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Vergleichende Politikwissenschaft als Disziplin, deren Bezeichnung mehr auf die Methode als auf den Inhalt bezogen ist.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Dennoch herrscht in der Vergleichenden Politikwissenschaft Methodenpluralismus, es gibt nicht die eine Methode der Vergleichenden Politikwissenschaft.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4358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61F71A-4A4B-634F-BB89-D6E84DFBD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Welche Kriterien erfüllt eine Polyarchie?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22EFAF-E0A7-004E-A345-61728B2A301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„gute” Demokratie = Polyarchie: hoher Grad an Wettbewerb und Beteiligung</a:t>
            </a:r>
          </a:p>
          <a:p>
            <a:r>
              <a:rPr lang="de-DE" dirty="0"/>
              <a:t>	</a:t>
            </a:r>
          </a:p>
          <a:p>
            <a:r>
              <a:rPr lang="de-DE" dirty="0"/>
              <a:t>Dahl nennt </a:t>
            </a:r>
            <a:r>
              <a:rPr lang="de-DE" b="1" dirty="0"/>
              <a:t>sieben</a:t>
            </a:r>
            <a:r>
              <a:rPr lang="de-DE" dirty="0"/>
              <a:t> Kriterien zur Identifikation einer Polyarchie: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gewählte Amtsinhaberinnen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freie und faire Wahlen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inklusives (aktives) Wahlrecht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passives Wahlrecht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Meinungsfreiheit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alternative Informationsquellen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Versammlungsfreiheit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0805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Allgemeines 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sz="2000" dirty="0"/>
              <a:t>Sprechzeit:	</a:t>
            </a:r>
          </a:p>
          <a:p>
            <a:r>
              <a:rPr lang="de-DE" sz="2000" dirty="0"/>
              <a:t>						</a:t>
            </a:r>
          </a:p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>
                <a:hlinkClick r:id="rId4"/>
              </a:rPr>
              <a:t>stefanie.gerstenberger@tu-dresden.de</a:t>
            </a:r>
            <a:endParaRPr lang="de-DE" sz="2000" dirty="0"/>
          </a:p>
          <a:p>
            <a:endParaRPr lang="de-DE" sz="2000" dirty="0"/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5C5E9F9E-A98E-3040-BC8F-ED54001CE678}"/>
              </a:ext>
            </a:extLst>
          </p:cNvPr>
          <p:cNvGrpSpPr/>
          <p:nvPr/>
        </p:nvGrpSpPr>
        <p:grpSpPr>
          <a:xfrm>
            <a:off x="1475212" y="1342730"/>
            <a:ext cx="2856926" cy="3677930"/>
            <a:chOff x="6059581" y="1143093"/>
            <a:chExt cx="2856926" cy="3677930"/>
          </a:xfrm>
        </p:grpSpPr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564DCA9C-D9BE-3349-B574-45ABB2534D90}"/>
                </a:ext>
              </a:extLst>
            </p:cNvPr>
            <p:cNvSpPr txBox="1"/>
            <p:nvPr/>
          </p:nvSpPr>
          <p:spPr>
            <a:xfrm>
              <a:off x="6059581" y="1143093"/>
              <a:ext cx="2856926" cy="367793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de-DE" sz="23900" dirty="0">
                  <a:sym typeface="Webdings" panose="05030102010509060703" pitchFamily="18" charset="2"/>
                </a:rPr>
                <a:t></a:t>
              </a:r>
              <a:endParaRPr lang="de-DE" sz="23900" dirty="0"/>
            </a:p>
          </p:txBody>
        </p:sp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4A544595-1662-C946-BC9F-ABBB6FCE9F45}"/>
                </a:ext>
              </a:extLst>
            </p:cNvPr>
            <p:cNvSpPr/>
            <p:nvPr/>
          </p:nvSpPr>
          <p:spPr>
            <a:xfrm>
              <a:off x="6590371" y="2219093"/>
              <a:ext cx="1672683" cy="56871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>
                  <a:solidFill>
                    <a:schemeClr val="bg1"/>
                  </a:solidFill>
                </a:rPr>
                <a:t>dienstags</a:t>
              </a:r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4A4E36D1-A8E8-F44C-8562-429AADBC0CB8}"/>
                </a:ext>
              </a:extLst>
            </p:cNvPr>
            <p:cNvSpPr/>
            <p:nvPr/>
          </p:nvSpPr>
          <p:spPr>
            <a:xfrm>
              <a:off x="6590371" y="2940204"/>
              <a:ext cx="1672683" cy="1174596"/>
            </a:xfrm>
            <a:prstGeom prst="rect">
              <a:avLst/>
            </a:prstGeom>
            <a:solidFill>
              <a:schemeClr val="dk1">
                <a:alpha val="81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09:30-10:30</a:t>
              </a:r>
            </a:p>
          </p:txBody>
        </p:sp>
      </p:grpSp>
      <p:sp>
        <p:nvSpPr>
          <p:cNvPr id="13" name="Textfeld 12">
            <a:extLst>
              <a:ext uri="{FF2B5EF4-FFF2-40B4-BE49-F238E27FC236}">
                <a16:creationId xmlns:a16="http://schemas.microsoft.com/office/drawing/2014/main" id="{334DE11B-2E5F-9248-8A6A-58888E0FE791}"/>
              </a:ext>
            </a:extLst>
          </p:cNvPr>
          <p:cNvSpPr txBox="1"/>
          <p:nvPr/>
        </p:nvSpPr>
        <p:spPr>
          <a:xfrm>
            <a:off x="5943601" y="1484314"/>
            <a:ext cx="5639616" cy="4496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/>
              <a:t>Über diesen</a:t>
            </a:r>
            <a:r>
              <a:rPr lang="de-DE" sz="1800" b="1" dirty="0"/>
              <a:t> Link </a:t>
            </a:r>
            <a:r>
              <a:rPr lang="de-DE" sz="1800" dirty="0"/>
              <a:t>können Sie sich für meine Sprechstunde eintragen:</a:t>
            </a:r>
          </a:p>
          <a:p>
            <a:r>
              <a:rPr lang="de-DE" sz="1800" dirty="0"/>
              <a:t> </a:t>
            </a:r>
            <a:r>
              <a:rPr lang="de-DE" sz="1800" dirty="0">
                <a:hlinkClick r:id="rId5"/>
              </a:rPr>
              <a:t>https://bildungsportal.sachsen.de/opal/auth/RepositoryEntry/23246995478?6</a:t>
            </a:r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sz="1800" dirty="0"/>
          </a:p>
          <a:p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AB077F8-B51B-9E49-A8F9-B27A9A61B6F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1" y="3105787"/>
            <a:ext cx="5782191" cy="22338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060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3"/>
    </mc:Choice>
    <mc:Fallback xmlns="">
      <p:transition spd="slow" advTm="500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084B85-5AE2-6343-9954-88C313C0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7E1350-1F6A-5847-A908-CF7861ACE4D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Zoom-Meeting am Donnerstag, 11.06.2020 09:00 – 10.00 Uhr </a:t>
            </a:r>
          </a:p>
          <a:p>
            <a:pPr marL="681692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Zugang über diesen Link </a:t>
            </a:r>
            <a:r>
              <a:rPr lang="de-DE" sz="2000" dirty="0">
                <a:hlinkClick r:id="rId3"/>
              </a:rPr>
              <a:t>https://tu-dresden.zoom.us/j/99724655845?pwd=aWlrT1plTVlGQk9SeDBBdm5LTlNZQT09</a:t>
            </a:r>
            <a:r>
              <a:rPr lang="de-DE" sz="2000" dirty="0"/>
              <a:t> </a:t>
            </a:r>
          </a:p>
          <a:p>
            <a:pPr marL="681692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/>
              <a:t>Passwort: Systeme </a:t>
            </a:r>
          </a:p>
        </p:txBody>
      </p:sp>
    </p:spTree>
    <p:extLst>
      <p:ext uri="{BB962C8B-B14F-4D97-AF65-F5344CB8AC3E}">
        <p14:creationId xmlns:p14="http://schemas.microsoft.com/office/powerpoint/2010/main" val="148441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66"/>
    </mc:Choice>
    <mc:Fallback xmlns="">
      <p:transition spd="slow" advTm="1496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5"/>
            <a:r>
              <a:rPr lang="de-DE" sz="3600" b="1" dirty="0">
                <a:solidFill>
                  <a:schemeClr val="bg1"/>
                </a:solidFill>
                <a:latin typeface="+mj-lt"/>
              </a:rPr>
              <a:t>Vielen Dank für Ihre Aufmerksamkeit!</a:t>
            </a:r>
            <a:endParaRPr lang="de-DE" sz="3600" dirty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120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62"/>
    </mc:Choice>
    <mc:Fallback xmlns="">
      <p:transition spd="slow" advTm="746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80"/>
          <p:cNvSpPr>
            <a:spLocks noChangeAspect="1"/>
          </p:cNvSpPr>
          <p:nvPr/>
        </p:nvSpPr>
        <p:spPr bwMode="auto">
          <a:xfrm>
            <a:off x="2158270" y="608452"/>
            <a:ext cx="387481" cy="394351"/>
          </a:xfrm>
          <a:custGeom>
            <a:avLst/>
            <a:gdLst>
              <a:gd name="T0" fmla="*/ 385 w 1131"/>
              <a:gd name="T1" fmla="*/ 834 h 1151"/>
              <a:gd name="T2" fmla="*/ 510 w 1131"/>
              <a:gd name="T3" fmla="*/ 589 h 1151"/>
              <a:gd name="T4" fmla="*/ 601 w 1131"/>
              <a:gd name="T5" fmla="*/ 435 h 1151"/>
              <a:gd name="T6" fmla="*/ 700 w 1131"/>
              <a:gd name="T7" fmla="*/ 287 h 1151"/>
              <a:gd name="T8" fmla="*/ 825 w 1131"/>
              <a:gd name="T9" fmla="*/ 124 h 1151"/>
              <a:gd name="T10" fmla="*/ 855 w 1131"/>
              <a:gd name="T11" fmla="*/ 91 h 1151"/>
              <a:gd name="T12" fmla="*/ 916 w 1131"/>
              <a:gd name="T13" fmla="*/ 36 h 1151"/>
              <a:gd name="T14" fmla="*/ 941 w 1131"/>
              <a:gd name="T15" fmla="*/ 24 h 1151"/>
              <a:gd name="T16" fmla="*/ 1019 w 1131"/>
              <a:gd name="T17" fmla="*/ 10 h 1151"/>
              <a:gd name="T18" fmla="*/ 1098 w 1131"/>
              <a:gd name="T19" fmla="*/ 1 h 1151"/>
              <a:gd name="T20" fmla="*/ 1121 w 1131"/>
              <a:gd name="T21" fmla="*/ 1 h 1151"/>
              <a:gd name="T22" fmla="*/ 1131 w 1131"/>
              <a:gd name="T23" fmla="*/ 13 h 1151"/>
              <a:gd name="T24" fmla="*/ 1129 w 1131"/>
              <a:gd name="T25" fmla="*/ 21 h 1151"/>
              <a:gd name="T26" fmla="*/ 1114 w 1131"/>
              <a:gd name="T27" fmla="*/ 40 h 1151"/>
              <a:gd name="T28" fmla="*/ 1055 w 1131"/>
              <a:gd name="T29" fmla="*/ 96 h 1151"/>
              <a:gd name="T30" fmla="*/ 942 w 1131"/>
              <a:gd name="T31" fmla="*/ 225 h 1151"/>
              <a:gd name="T32" fmla="*/ 821 w 1131"/>
              <a:gd name="T33" fmla="*/ 388 h 1151"/>
              <a:gd name="T34" fmla="*/ 737 w 1131"/>
              <a:gd name="T35" fmla="*/ 515 h 1151"/>
              <a:gd name="T36" fmla="*/ 623 w 1131"/>
              <a:gd name="T37" fmla="*/ 714 h 1151"/>
              <a:gd name="T38" fmla="*/ 523 w 1131"/>
              <a:gd name="T39" fmla="*/ 920 h 1151"/>
              <a:gd name="T40" fmla="*/ 473 w 1131"/>
              <a:gd name="T41" fmla="*/ 1042 h 1151"/>
              <a:gd name="T42" fmla="*/ 431 w 1131"/>
              <a:gd name="T43" fmla="*/ 1127 h 1151"/>
              <a:gd name="T44" fmla="*/ 418 w 1131"/>
              <a:gd name="T45" fmla="*/ 1138 h 1151"/>
              <a:gd name="T46" fmla="*/ 381 w 1131"/>
              <a:gd name="T47" fmla="*/ 1147 h 1151"/>
              <a:gd name="T48" fmla="*/ 322 w 1131"/>
              <a:gd name="T49" fmla="*/ 1151 h 1151"/>
              <a:gd name="T50" fmla="*/ 269 w 1131"/>
              <a:gd name="T51" fmla="*/ 1147 h 1151"/>
              <a:gd name="T52" fmla="*/ 248 w 1131"/>
              <a:gd name="T53" fmla="*/ 1140 h 1151"/>
              <a:gd name="T54" fmla="*/ 234 w 1131"/>
              <a:gd name="T55" fmla="*/ 1128 h 1151"/>
              <a:gd name="T56" fmla="*/ 191 w 1131"/>
              <a:gd name="T57" fmla="*/ 1064 h 1151"/>
              <a:gd name="T58" fmla="*/ 83 w 1131"/>
              <a:gd name="T59" fmla="*/ 922 h 1151"/>
              <a:gd name="T60" fmla="*/ 24 w 1131"/>
              <a:gd name="T61" fmla="*/ 856 h 1151"/>
              <a:gd name="T62" fmla="*/ 3 w 1131"/>
              <a:gd name="T63" fmla="*/ 822 h 1151"/>
              <a:gd name="T64" fmla="*/ 0 w 1131"/>
              <a:gd name="T65" fmla="*/ 809 h 1151"/>
              <a:gd name="T66" fmla="*/ 6 w 1131"/>
              <a:gd name="T67" fmla="*/ 786 h 1151"/>
              <a:gd name="T68" fmla="*/ 27 w 1131"/>
              <a:gd name="T69" fmla="*/ 762 h 1151"/>
              <a:gd name="T70" fmla="*/ 46 w 1131"/>
              <a:gd name="T71" fmla="*/ 745 h 1151"/>
              <a:gd name="T72" fmla="*/ 98 w 1131"/>
              <a:gd name="T73" fmla="*/ 718 h 1151"/>
              <a:gd name="T74" fmla="*/ 123 w 1131"/>
              <a:gd name="T75" fmla="*/ 713 h 1151"/>
              <a:gd name="T76" fmla="*/ 144 w 1131"/>
              <a:gd name="T77" fmla="*/ 715 h 1151"/>
              <a:gd name="T78" fmla="*/ 179 w 1131"/>
              <a:gd name="T79" fmla="*/ 730 h 1151"/>
              <a:gd name="T80" fmla="*/ 219 w 1131"/>
              <a:gd name="T81" fmla="*/ 756 h 1151"/>
              <a:gd name="T82" fmla="*/ 249 w 1131"/>
              <a:gd name="T83" fmla="*/ 782 h 1151"/>
              <a:gd name="T84" fmla="*/ 295 w 1131"/>
              <a:gd name="T85" fmla="*/ 840 h 1151"/>
              <a:gd name="T86" fmla="*/ 347 w 1131"/>
              <a:gd name="T87" fmla="*/ 919 h 1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1" h="1151">
                <a:moveTo>
                  <a:pt x="347" y="919"/>
                </a:moveTo>
                <a:lnTo>
                  <a:pt x="347" y="919"/>
                </a:lnTo>
                <a:lnTo>
                  <a:pt x="385" y="834"/>
                </a:lnTo>
                <a:lnTo>
                  <a:pt x="426" y="751"/>
                </a:lnTo>
                <a:lnTo>
                  <a:pt x="467" y="670"/>
                </a:lnTo>
                <a:lnTo>
                  <a:pt x="510" y="589"/>
                </a:lnTo>
                <a:lnTo>
                  <a:pt x="510" y="589"/>
                </a:lnTo>
                <a:lnTo>
                  <a:pt x="556" y="510"/>
                </a:lnTo>
                <a:lnTo>
                  <a:pt x="601" y="435"/>
                </a:lnTo>
                <a:lnTo>
                  <a:pt x="651" y="360"/>
                </a:lnTo>
                <a:lnTo>
                  <a:pt x="700" y="287"/>
                </a:lnTo>
                <a:lnTo>
                  <a:pt x="700" y="287"/>
                </a:lnTo>
                <a:lnTo>
                  <a:pt x="748" y="221"/>
                </a:lnTo>
                <a:lnTo>
                  <a:pt x="789" y="167"/>
                </a:lnTo>
                <a:lnTo>
                  <a:pt x="825" y="124"/>
                </a:lnTo>
                <a:lnTo>
                  <a:pt x="840" y="106"/>
                </a:lnTo>
                <a:lnTo>
                  <a:pt x="855" y="91"/>
                </a:lnTo>
                <a:lnTo>
                  <a:pt x="855" y="91"/>
                </a:lnTo>
                <a:lnTo>
                  <a:pt x="879" y="67"/>
                </a:lnTo>
                <a:lnTo>
                  <a:pt x="900" y="49"/>
                </a:lnTo>
                <a:lnTo>
                  <a:pt x="916" y="36"/>
                </a:lnTo>
                <a:lnTo>
                  <a:pt x="928" y="29"/>
                </a:lnTo>
                <a:lnTo>
                  <a:pt x="928" y="29"/>
                </a:lnTo>
                <a:lnTo>
                  <a:pt x="941" y="24"/>
                </a:lnTo>
                <a:lnTo>
                  <a:pt x="961" y="21"/>
                </a:lnTo>
                <a:lnTo>
                  <a:pt x="987" y="16"/>
                </a:lnTo>
                <a:lnTo>
                  <a:pt x="1019" y="10"/>
                </a:lnTo>
                <a:lnTo>
                  <a:pt x="1019" y="10"/>
                </a:lnTo>
                <a:lnTo>
                  <a:pt x="1078" y="3"/>
                </a:lnTo>
                <a:lnTo>
                  <a:pt x="1098" y="1"/>
                </a:lnTo>
                <a:lnTo>
                  <a:pt x="1114" y="0"/>
                </a:lnTo>
                <a:lnTo>
                  <a:pt x="1114" y="0"/>
                </a:lnTo>
                <a:lnTo>
                  <a:pt x="1121" y="1"/>
                </a:lnTo>
                <a:lnTo>
                  <a:pt x="1127" y="4"/>
                </a:lnTo>
                <a:lnTo>
                  <a:pt x="1129" y="7"/>
                </a:lnTo>
                <a:lnTo>
                  <a:pt x="1131" y="13"/>
                </a:lnTo>
                <a:lnTo>
                  <a:pt x="1131" y="13"/>
                </a:lnTo>
                <a:lnTo>
                  <a:pt x="1131" y="17"/>
                </a:lnTo>
                <a:lnTo>
                  <a:pt x="1129" y="21"/>
                </a:lnTo>
                <a:lnTo>
                  <a:pt x="1125" y="29"/>
                </a:lnTo>
                <a:lnTo>
                  <a:pt x="1125" y="29"/>
                </a:lnTo>
                <a:lnTo>
                  <a:pt x="1114" y="40"/>
                </a:lnTo>
                <a:lnTo>
                  <a:pt x="1091" y="61"/>
                </a:lnTo>
                <a:lnTo>
                  <a:pt x="1091" y="61"/>
                </a:lnTo>
                <a:lnTo>
                  <a:pt x="1055" y="96"/>
                </a:lnTo>
                <a:lnTo>
                  <a:pt x="1018" y="135"/>
                </a:lnTo>
                <a:lnTo>
                  <a:pt x="981" y="178"/>
                </a:lnTo>
                <a:lnTo>
                  <a:pt x="942" y="225"/>
                </a:lnTo>
                <a:lnTo>
                  <a:pt x="903" y="275"/>
                </a:lnTo>
                <a:lnTo>
                  <a:pt x="862" y="329"/>
                </a:lnTo>
                <a:lnTo>
                  <a:pt x="821" y="388"/>
                </a:lnTo>
                <a:lnTo>
                  <a:pt x="779" y="450"/>
                </a:lnTo>
                <a:lnTo>
                  <a:pt x="779" y="450"/>
                </a:lnTo>
                <a:lnTo>
                  <a:pt x="737" y="515"/>
                </a:lnTo>
                <a:lnTo>
                  <a:pt x="697" y="581"/>
                </a:lnTo>
                <a:lnTo>
                  <a:pt x="659" y="647"/>
                </a:lnTo>
                <a:lnTo>
                  <a:pt x="623" y="714"/>
                </a:lnTo>
                <a:lnTo>
                  <a:pt x="588" y="782"/>
                </a:lnTo>
                <a:lnTo>
                  <a:pt x="555" y="851"/>
                </a:lnTo>
                <a:lnTo>
                  <a:pt x="523" y="920"/>
                </a:lnTo>
                <a:lnTo>
                  <a:pt x="495" y="991"/>
                </a:lnTo>
                <a:lnTo>
                  <a:pt x="495" y="991"/>
                </a:lnTo>
                <a:lnTo>
                  <a:pt x="473" y="1042"/>
                </a:lnTo>
                <a:lnTo>
                  <a:pt x="455" y="1081"/>
                </a:lnTo>
                <a:lnTo>
                  <a:pt x="441" y="1110"/>
                </a:lnTo>
                <a:lnTo>
                  <a:pt x="431" y="1127"/>
                </a:lnTo>
                <a:lnTo>
                  <a:pt x="431" y="1127"/>
                </a:lnTo>
                <a:lnTo>
                  <a:pt x="425" y="1133"/>
                </a:lnTo>
                <a:lnTo>
                  <a:pt x="418" y="1138"/>
                </a:lnTo>
                <a:lnTo>
                  <a:pt x="407" y="1141"/>
                </a:lnTo>
                <a:lnTo>
                  <a:pt x="395" y="1145"/>
                </a:lnTo>
                <a:lnTo>
                  <a:pt x="381" y="1147"/>
                </a:lnTo>
                <a:lnTo>
                  <a:pt x="363" y="1148"/>
                </a:lnTo>
                <a:lnTo>
                  <a:pt x="343" y="1150"/>
                </a:lnTo>
                <a:lnTo>
                  <a:pt x="322" y="1151"/>
                </a:lnTo>
                <a:lnTo>
                  <a:pt x="322" y="1151"/>
                </a:lnTo>
                <a:lnTo>
                  <a:pt x="292" y="1150"/>
                </a:lnTo>
                <a:lnTo>
                  <a:pt x="269" y="1147"/>
                </a:lnTo>
                <a:lnTo>
                  <a:pt x="261" y="1145"/>
                </a:lnTo>
                <a:lnTo>
                  <a:pt x="252" y="1142"/>
                </a:lnTo>
                <a:lnTo>
                  <a:pt x="248" y="1140"/>
                </a:lnTo>
                <a:lnTo>
                  <a:pt x="243" y="1138"/>
                </a:lnTo>
                <a:lnTo>
                  <a:pt x="243" y="1138"/>
                </a:lnTo>
                <a:lnTo>
                  <a:pt x="234" y="1128"/>
                </a:lnTo>
                <a:lnTo>
                  <a:pt x="224" y="1112"/>
                </a:lnTo>
                <a:lnTo>
                  <a:pt x="191" y="1064"/>
                </a:lnTo>
                <a:lnTo>
                  <a:pt x="191" y="1064"/>
                </a:lnTo>
                <a:lnTo>
                  <a:pt x="158" y="1015"/>
                </a:lnTo>
                <a:lnTo>
                  <a:pt x="122" y="967"/>
                </a:lnTo>
                <a:lnTo>
                  <a:pt x="83" y="922"/>
                </a:lnTo>
                <a:lnTo>
                  <a:pt x="42" y="876"/>
                </a:lnTo>
                <a:lnTo>
                  <a:pt x="42" y="876"/>
                </a:lnTo>
                <a:lnTo>
                  <a:pt x="24" y="856"/>
                </a:lnTo>
                <a:lnTo>
                  <a:pt x="11" y="838"/>
                </a:lnTo>
                <a:lnTo>
                  <a:pt x="6" y="829"/>
                </a:lnTo>
                <a:lnTo>
                  <a:pt x="3" y="822"/>
                </a:lnTo>
                <a:lnTo>
                  <a:pt x="2" y="815"/>
                </a:lnTo>
                <a:lnTo>
                  <a:pt x="0" y="809"/>
                </a:lnTo>
                <a:lnTo>
                  <a:pt x="0" y="809"/>
                </a:lnTo>
                <a:lnTo>
                  <a:pt x="2" y="802"/>
                </a:lnTo>
                <a:lnTo>
                  <a:pt x="3" y="793"/>
                </a:lnTo>
                <a:lnTo>
                  <a:pt x="6" y="786"/>
                </a:lnTo>
                <a:lnTo>
                  <a:pt x="12" y="778"/>
                </a:lnTo>
                <a:lnTo>
                  <a:pt x="18" y="769"/>
                </a:lnTo>
                <a:lnTo>
                  <a:pt x="27" y="762"/>
                </a:lnTo>
                <a:lnTo>
                  <a:pt x="35" y="754"/>
                </a:lnTo>
                <a:lnTo>
                  <a:pt x="46" y="745"/>
                </a:lnTo>
                <a:lnTo>
                  <a:pt x="46" y="745"/>
                </a:lnTo>
                <a:lnTo>
                  <a:pt x="69" y="731"/>
                </a:lnTo>
                <a:lnTo>
                  <a:pt x="89" y="721"/>
                </a:lnTo>
                <a:lnTo>
                  <a:pt x="98" y="718"/>
                </a:lnTo>
                <a:lnTo>
                  <a:pt x="107" y="715"/>
                </a:lnTo>
                <a:lnTo>
                  <a:pt x="116" y="713"/>
                </a:lnTo>
                <a:lnTo>
                  <a:pt x="123" y="713"/>
                </a:lnTo>
                <a:lnTo>
                  <a:pt x="123" y="713"/>
                </a:lnTo>
                <a:lnTo>
                  <a:pt x="134" y="714"/>
                </a:lnTo>
                <a:lnTo>
                  <a:pt x="144" y="715"/>
                </a:lnTo>
                <a:lnTo>
                  <a:pt x="155" y="719"/>
                </a:lnTo>
                <a:lnTo>
                  <a:pt x="167" y="724"/>
                </a:lnTo>
                <a:lnTo>
                  <a:pt x="179" y="730"/>
                </a:lnTo>
                <a:lnTo>
                  <a:pt x="192" y="737"/>
                </a:lnTo>
                <a:lnTo>
                  <a:pt x="206" y="745"/>
                </a:lnTo>
                <a:lnTo>
                  <a:pt x="219" y="756"/>
                </a:lnTo>
                <a:lnTo>
                  <a:pt x="219" y="756"/>
                </a:lnTo>
                <a:lnTo>
                  <a:pt x="234" y="768"/>
                </a:lnTo>
                <a:lnTo>
                  <a:pt x="249" y="782"/>
                </a:lnTo>
                <a:lnTo>
                  <a:pt x="264" y="799"/>
                </a:lnTo>
                <a:lnTo>
                  <a:pt x="280" y="818"/>
                </a:lnTo>
                <a:lnTo>
                  <a:pt x="295" y="840"/>
                </a:lnTo>
                <a:lnTo>
                  <a:pt x="312" y="864"/>
                </a:lnTo>
                <a:lnTo>
                  <a:pt x="329" y="890"/>
                </a:lnTo>
                <a:lnTo>
                  <a:pt x="347" y="919"/>
                </a:lnTo>
                <a:lnTo>
                  <a:pt x="347" y="9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defRPr/>
            </a:pPr>
            <a:endParaRPr lang="de-DE">
              <a:solidFill>
                <a:srgbClr val="00305E"/>
              </a:solidFill>
              <a:latin typeface="+mj-lt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5128066" y="484838"/>
            <a:ext cx="2633604" cy="79633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152053">
              <a:lnSpc>
                <a:spcPct val="80000"/>
              </a:lnSpc>
              <a:spcBef>
                <a:spcPts val="600"/>
              </a:spcBef>
              <a:buClr>
                <a:srgbClr val="00305E"/>
              </a:buClr>
              <a:buSzPct val="90000"/>
              <a:defRPr/>
            </a:pPr>
            <a:r>
              <a:rPr lang="de-DE" sz="5400" b="1" dirty="0">
                <a:solidFill>
                  <a:srgbClr val="FFFFFF"/>
                </a:solidFill>
                <a:latin typeface="+mj-lt"/>
              </a:rPr>
              <a:t>Agenda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4424026" y="492608"/>
            <a:ext cx="3318523" cy="78079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 defTabSz="1152053">
              <a:lnSpc>
                <a:spcPct val="80000"/>
              </a:lnSpc>
              <a:spcBef>
                <a:spcPts val="600"/>
              </a:spcBef>
              <a:buClr>
                <a:schemeClr val="tx1"/>
              </a:buClr>
              <a:buSzPct val="90000"/>
            </a:pPr>
            <a:r>
              <a:rPr lang="de-DE" sz="5400" b="1" dirty="0">
                <a:solidFill>
                  <a:schemeClr val="tx2"/>
                </a:solidFill>
                <a:latin typeface="+mj-lt"/>
              </a:rPr>
              <a:t>Agenda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1524000" y="2246225"/>
            <a:ext cx="9144000" cy="2365553"/>
            <a:chOff x="0" y="1961329"/>
            <a:chExt cx="9144000" cy="2365553"/>
          </a:xfrm>
        </p:grpSpPr>
        <p:sp>
          <p:nvSpPr>
            <p:cNvPr id="21" name="Auf der gleichen Seite des Rechtecks liegende Ecken abrunden 20"/>
            <p:cNvSpPr/>
            <p:nvPr/>
          </p:nvSpPr>
          <p:spPr>
            <a:xfrm rot="5400000">
              <a:off x="1364604" y="596726"/>
              <a:ext cx="996383" cy="372559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vert270" wrap="square" lIns="162000" tIns="54000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00">
                <a:lnSpc>
                  <a:spcPct val="80000"/>
                </a:lnSpc>
                <a:spcAft>
                  <a:spcPts val="600"/>
                </a:spcAft>
                <a:buClr>
                  <a:srgbClr val="00305E"/>
                </a:buClr>
                <a:buSzPct val="90000"/>
                <a:defRPr/>
              </a:pPr>
              <a:r>
                <a:rPr lang="de-DE" sz="2000" dirty="0">
                  <a:solidFill>
                    <a:srgbClr val="FFFFFF"/>
                  </a:solidFill>
                  <a:latin typeface="+mj-lt"/>
                </a:rPr>
                <a:t>Vorstellungsrunde</a:t>
              </a:r>
            </a:p>
          </p:txBody>
        </p:sp>
        <p:sp>
          <p:nvSpPr>
            <p:cNvPr id="22" name="Auf der gleichen Seite des Rechtecks liegende Ecken abrunden 21"/>
            <p:cNvSpPr/>
            <p:nvPr/>
          </p:nvSpPr>
          <p:spPr>
            <a:xfrm rot="5400000">
              <a:off x="1364603" y="1965895"/>
              <a:ext cx="996384" cy="372559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vert270" wrap="square" lIns="251999" tIns="54000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00">
                <a:lnSpc>
                  <a:spcPct val="80000"/>
                </a:lnSpc>
                <a:spcAft>
                  <a:spcPts val="600"/>
                </a:spcAft>
                <a:buClr>
                  <a:srgbClr val="00305E"/>
                </a:buClr>
                <a:buSzPct val="90000"/>
                <a:defRPr/>
              </a:pPr>
              <a:r>
                <a:rPr lang="de-DE" sz="2000" dirty="0" err="1">
                  <a:solidFill>
                    <a:srgbClr val="FFFFFF"/>
                  </a:solidFill>
                  <a:latin typeface="+mj-lt"/>
                </a:rPr>
                <a:t>Padlet</a:t>
              </a:r>
              <a:r>
                <a:rPr lang="de-DE" sz="2000" dirty="0">
                  <a:solidFill>
                    <a:srgbClr val="FFFFFF"/>
                  </a:solidFill>
                  <a:latin typeface="+mj-lt"/>
                </a:rPr>
                <a:t> Auswertung</a:t>
              </a:r>
            </a:p>
          </p:txBody>
        </p:sp>
        <p:sp>
          <p:nvSpPr>
            <p:cNvPr id="25" name="Auf der gleichen Seite des Rechtecks liegende Ecken abrunden 24"/>
            <p:cNvSpPr/>
            <p:nvPr/>
          </p:nvSpPr>
          <p:spPr>
            <a:xfrm rot="16200000">
              <a:off x="6783013" y="1965895"/>
              <a:ext cx="996384" cy="372559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vert" wrap="square" lIns="0" tIns="503999" rIns="72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80000"/>
                </a:lnSpc>
                <a:spcAft>
                  <a:spcPts val="600"/>
                </a:spcAft>
                <a:buClr>
                  <a:srgbClr val="00305E"/>
                </a:buClr>
                <a:buSzPct val="90000"/>
                <a:defRPr/>
              </a:pPr>
              <a:r>
                <a:rPr lang="de-DE" sz="2000" dirty="0">
                  <a:solidFill>
                    <a:srgbClr val="FFFFFF"/>
                  </a:solidFill>
                  <a:latin typeface="+mj-lt"/>
                </a:rPr>
                <a:t>Übungsaufgaben </a:t>
              </a:r>
            </a:p>
          </p:txBody>
        </p:sp>
        <p:sp>
          <p:nvSpPr>
            <p:cNvPr id="26" name="Auf der gleichen Seite des Rechtecks liegende Ecken abrunden 25"/>
            <p:cNvSpPr/>
            <p:nvPr/>
          </p:nvSpPr>
          <p:spPr>
            <a:xfrm rot="16200000">
              <a:off x="6783013" y="596726"/>
              <a:ext cx="996384" cy="372559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vert" wrap="square" lIns="0" tIns="792000" rIns="28800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80000"/>
                </a:lnSpc>
                <a:spcAft>
                  <a:spcPts val="600"/>
                </a:spcAft>
                <a:buClr>
                  <a:srgbClr val="00305E"/>
                </a:buClr>
                <a:buSzPct val="90000"/>
                <a:defRPr/>
              </a:pPr>
              <a:r>
                <a:rPr lang="de-DE" sz="2000" dirty="0">
                  <a:solidFill>
                    <a:srgbClr val="FFFFFF"/>
                  </a:solidFill>
                </a:rPr>
                <a:t>Format dieser Übung</a:t>
              </a:r>
              <a:endParaRPr lang="de-DE" sz="200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8" name="Ellipse 27"/>
            <p:cNvSpPr/>
            <p:nvPr/>
          </p:nvSpPr>
          <p:spPr>
            <a:xfrm>
              <a:off x="2936163" y="2078698"/>
              <a:ext cx="760802" cy="760802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72000" tIns="18000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00">
                <a:lnSpc>
                  <a:spcPct val="80000"/>
                </a:lnSpc>
                <a:spcAft>
                  <a:spcPts val="600"/>
                </a:spcAft>
                <a:buClr>
                  <a:srgbClr val="00305E"/>
                </a:buClr>
                <a:buSzPct val="90000"/>
                <a:defRPr/>
              </a:pPr>
              <a:r>
                <a:rPr lang="de-DE" sz="6000" dirty="0">
                  <a:solidFill>
                    <a:srgbClr val="FFFFFF"/>
                  </a:solidFill>
                  <a:latin typeface="+mj-lt"/>
                </a:rPr>
                <a:t>1</a:t>
              </a:r>
            </a:p>
          </p:txBody>
        </p:sp>
        <p:sp>
          <p:nvSpPr>
            <p:cNvPr id="29" name="Ellipse 28"/>
            <p:cNvSpPr/>
            <p:nvPr/>
          </p:nvSpPr>
          <p:spPr>
            <a:xfrm>
              <a:off x="2936163" y="3448289"/>
              <a:ext cx="760802" cy="760802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216000" rIns="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00">
                <a:lnSpc>
                  <a:spcPct val="80000"/>
                </a:lnSpc>
                <a:spcAft>
                  <a:spcPts val="600"/>
                </a:spcAft>
                <a:buClr>
                  <a:srgbClr val="00305E"/>
                </a:buClr>
                <a:buSzPct val="90000"/>
                <a:defRPr/>
              </a:pPr>
              <a:r>
                <a:rPr lang="de-DE" sz="6000" dirty="0">
                  <a:solidFill>
                    <a:srgbClr val="FFFFFF"/>
                  </a:solidFill>
                  <a:latin typeface="+mj-lt"/>
                </a:rPr>
                <a:t>2</a:t>
              </a:r>
            </a:p>
          </p:txBody>
        </p:sp>
        <p:sp>
          <p:nvSpPr>
            <p:cNvPr id="31" name="Ellipse 30"/>
            <p:cNvSpPr/>
            <p:nvPr/>
          </p:nvSpPr>
          <p:spPr>
            <a:xfrm>
              <a:off x="5469778" y="3448289"/>
              <a:ext cx="760802" cy="760802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18000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00">
                <a:lnSpc>
                  <a:spcPct val="80000"/>
                </a:lnSpc>
                <a:spcAft>
                  <a:spcPts val="600"/>
                </a:spcAft>
                <a:buClr>
                  <a:srgbClr val="00305E"/>
                </a:buClr>
                <a:buSzPct val="90000"/>
                <a:defRPr/>
              </a:pPr>
              <a:r>
                <a:rPr lang="de-DE" sz="6000" dirty="0">
                  <a:solidFill>
                    <a:srgbClr val="FFFFFF"/>
                  </a:solidFill>
                  <a:latin typeface="+mj-lt"/>
                </a:rPr>
                <a:t>4</a:t>
              </a:r>
            </a:p>
          </p:txBody>
        </p:sp>
        <p:sp>
          <p:nvSpPr>
            <p:cNvPr id="19" name="Ellipse 18"/>
            <p:cNvSpPr/>
            <p:nvPr/>
          </p:nvSpPr>
          <p:spPr>
            <a:xfrm>
              <a:off x="5481145" y="2078698"/>
              <a:ext cx="760802" cy="760802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18000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400">
                <a:lnSpc>
                  <a:spcPct val="80000"/>
                </a:lnSpc>
                <a:spcAft>
                  <a:spcPts val="600"/>
                </a:spcAft>
                <a:buClr>
                  <a:srgbClr val="00305E"/>
                </a:buClr>
                <a:buSzPct val="90000"/>
                <a:defRPr/>
              </a:pPr>
              <a:r>
                <a:rPr lang="de-DE" sz="6000" dirty="0">
                  <a:solidFill>
                    <a:srgbClr val="FFFFFF"/>
                  </a:solidFill>
                  <a:latin typeface="+mj-lt"/>
                </a:rPr>
                <a:t>3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13614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Vorstellungsrunde</a:t>
            </a:r>
            <a:endParaRPr lang="de-DE" b="0" dirty="0"/>
          </a:p>
        </p:txBody>
      </p:sp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Wer sind Sie?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Was studieren Sie? In welchem Semester?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Warum besuchen Sie diese Übung?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Und wo stehen Sie gerade im Lernstoff der Vorlesung? </a:t>
            </a:r>
          </a:p>
          <a:p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809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A0E9B-48DF-D742-9350-CA4D9212D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Auswertung des </a:t>
            </a:r>
            <a:r>
              <a:rPr lang="de-DE" dirty="0" err="1"/>
              <a:t>Padlets</a:t>
            </a:r>
            <a:r>
              <a:rPr lang="de-DE" dirty="0"/>
              <a:t>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C35A73A-4A08-EB4B-A883-5B63093AEE9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B08AF75-D48D-644A-A1EE-32846772722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1" r="655" b="6534"/>
          <a:stretch/>
        </p:blipFill>
        <p:spPr>
          <a:xfrm>
            <a:off x="343058" y="919866"/>
            <a:ext cx="11505883" cy="501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03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19DDCD-0071-3147-A196-C2301EE88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Format „Übung"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6A66BA7-C4DA-D64A-8C7D-C9FF2A25BF7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Übung hängt zum Großteil von Ihnen ab. Dafür ist aktive Mitarbeit und Vorbereitung notwendig (zumindest sollten Sie die Folien/ Notizen griffbereit haben).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Wenn Sie gezielte Übungen / Vertiefungen zu bestimmten Themen wünschen, sagen Sie mir bitte rechtzeitig via E-Mail (</a:t>
            </a:r>
            <a:r>
              <a:rPr lang="de-DE" dirty="0">
                <a:hlinkClick r:id="rId2"/>
              </a:rPr>
              <a:t>stefanie.gerstenberger@tu-dresden.de</a:t>
            </a:r>
            <a:r>
              <a:rPr lang="de-DE" dirty="0"/>
              <a:t>) Bescheid.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Nutzen Sie für die Diskussion von inhaltlichen Fragen das Übungsforum auf OPAL </a:t>
            </a:r>
            <a:r>
              <a:rPr lang="de-DE" dirty="0">
                <a:hlinkClick r:id="rId3"/>
              </a:rPr>
              <a:t>https://bildungsportal.sachsen.de/opal/auth/RepositoryEntry/22918725633/CourseNode/101568318444180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9121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645FB-9495-6640-BDCD-E0F08721F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Übungsaufgaben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86E444-C2EA-F140-9548-490B17367F7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Was ist ein Staat?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Definieren Sie knapp folgenden Begriffe: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Starker Staat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Freedom House Index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Was sind Besonderheiten der Vergleichenden Methode?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Welche Kriterien erfüllt eine Polyarchie?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1641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8BD0E3-5D41-3E4B-A671-D6BC12E13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ein Staat?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3EFE27-42D8-E743-AD1A-D655B4D740D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Verlässlich funktionierendes Gefüge von Institutionen, welches die Herstellung und Durchsetzung allgemein verbindlicher Regeln und Entscheidungen (</a:t>
            </a:r>
            <a:r>
              <a:rPr lang="de-DE" b="1" dirty="0"/>
              <a:t>Staatsgewalt</a:t>
            </a:r>
            <a:r>
              <a:rPr lang="de-DE" dirty="0"/>
              <a:t>)</a:t>
            </a:r>
            <a:r>
              <a:rPr lang="de-DE" b="1" dirty="0"/>
              <a:t> </a:t>
            </a:r>
            <a:r>
              <a:rPr lang="de-DE" dirty="0"/>
              <a:t>übernimmt, und zwar ...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auf einem mehr oder minder klar umrissenen Gebiet (</a:t>
            </a:r>
            <a:r>
              <a:rPr lang="de-DE" b="1" dirty="0"/>
              <a:t>Staatsgebiet</a:t>
            </a:r>
            <a:r>
              <a:rPr lang="de-DE" dirty="0"/>
              <a:t>)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über einen mehr oder minder klar umrissenen Personenkreis, dessen Zusammenleben durch jene Staatsgewalt geregelt wird (</a:t>
            </a:r>
            <a:r>
              <a:rPr lang="de-DE" b="1" dirty="0"/>
              <a:t>Staatsvolk</a:t>
            </a:r>
            <a:r>
              <a:rPr lang="de-DE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verlässliches Funktionieren der Staatsgewalt wird in der Regel bewerkstelligt durch ...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informale und formale Rechtsnormen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Legitimitätsglauben bei einem großen Teil des Staatsvolkes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Unterscheidung zwischen akzeptierter Staatsgewalt und nicht akzeptierten derzeitigen Inhabern der Staatsgewalt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Produkt dieses Institutionengefüges: politische / öffentliche Güter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Sicherheit nach außen und im Inneren; Rechtssicherheit und Machtkontrolle (‚Rechtsstaatlichkeit)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persönliche Freiheit und praktizierter Pluralismus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soziale Gerechtigkeit, Demokratie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gute sowie nachhaltige Gesundheits-, Bildungs-, Infrastruktur-, Finanz- und Wirtschaftssysteme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2382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4628C4-425D-9640-A687-48EFF7BBD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Definieren Sie knapp folgenden Begriff: Starker Staat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1AD235-1EB7-B542-B78D-B856161F8F4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Starke Staaten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Kontrollieren wirkungsvoll ihr Territorium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Stellen ihren Bürgern die ganze Bandbreite politischer Güter zur Verfügung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Sicherheit nach außen und im Inneren: Rechtsstaatlichkeit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Persönliche Freiheit und praktizierten Pluralismus;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Gute sowie nachhaltige Gesundheits-, Bildungs-, Infrastruktur-, Finanz- und Wirtschaftssysteme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Im </a:t>
            </a:r>
            <a:r>
              <a:rPr lang="de-DE" i="1" dirty="0"/>
              <a:t>besten Fall </a:t>
            </a:r>
            <a:r>
              <a:rPr lang="de-DE" dirty="0"/>
              <a:t>obendrein: Demokratie, soziale Gerechtigkeit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Haben gute Performanz in allen diesen Dingen, gemessen etwas anhand von …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Bruttosozialprodukt pro Kopf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Human Development Index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Freedom House Index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 err="1"/>
              <a:t>Transparency</a:t>
            </a:r>
            <a:r>
              <a:rPr lang="de-DE" dirty="0"/>
              <a:t> International </a:t>
            </a:r>
            <a:r>
              <a:rPr lang="de-DE" dirty="0" err="1"/>
              <a:t>Corruption</a:t>
            </a:r>
            <a:r>
              <a:rPr lang="de-DE" dirty="0"/>
              <a:t> </a:t>
            </a:r>
            <a:r>
              <a:rPr lang="de-DE" dirty="0" err="1"/>
              <a:t>Perceptions</a:t>
            </a:r>
            <a:r>
              <a:rPr lang="de-DE" dirty="0"/>
              <a:t> Index 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1479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4603D9-2AD2-7646-B809-29A748B3E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Definieren Sie knapp folgenden Begriff: Freedom House Index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7896D0-59A1-D64E-879B-71C3DC88F38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erfasst in erster Linie Freiheitsrechte: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umfangreiche Checklisten zur Verwirklichung politischer Rechte und bürgerlicher Freiheiten;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Bewertung durch Experten auf Skalen von 1 (Bestwert) und 7;</a:t>
            </a:r>
          </a:p>
          <a:p>
            <a:pPr marL="681692" lvl="1" indent="-285750">
              <a:buFont typeface="Arial" panose="020B0604020202020204" pitchFamily="34" charset="0"/>
              <a:buChar char="•"/>
            </a:pPr>
            <a:r>
              <a:rPr lang="de-DE" dirty="0"/>
              <a:t>dann Festlegung von Schwellenwerten für Klassifikation eines Landes als ‚frei‘, ‚teilweise frei‘, ‚nicht frei‘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wird seit 1972 jährlich erhoben und umfasst derzeit 195 Länder und 15 Territorien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Validität hoch, Reliabilität wegen Expertenurteilen und Schwellenfestsetzung nicht über alle Zweifel erhaben.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03721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17"/>
</p:tagLst>
</file>

<file path=ppt/theme/theme1.xml><?xml version="1.0" encoding="utf-8"?>
<a:theme xmlns:a="http://schemas.openxmlformats.org/drawingml/2006/main" name="TUD_2018_16zu9">
  <a:themeElements>
    <a:clrScheme name="TUD_Farben">
      <a:dk1>
        <a:srgbClr val="00305E"/>
      </a:dk1>
      <a:lt1>
        <a:srgbClr val="FFFFFF"/>
      </a:lt1>
      <a:dk2>
        <a:srgbClr val="00305E"/>
      </a:dk2>
      <a:lt2>
        <a:srgbClr val="727879"/>
      </a:lt2>
      <a:accent1>
        <a:srgbClr val="009EE0"/>
      </a:accent1>
      <a:accent2>
        <a:srgbClr val="006AB3"/>
      </a:accent2>
      <a:accent3>
        <a:srgbClr val="6AB023"/>
      </a:accent3>
      <a:accent4>
        <a:srgbClr val="007D40"/>
      </a:accent4>
      <a:accent5>
        <a:srgbClr val="93107E"/>
      </a:accent5>
      <a:accent6>
        <a:srgbClr val="54378A"/>
      </a:accent6>
      <a:hlink>
        <a:srgbClr val="009EE0"/>
      </a:hlink>
      <a:folHlink>
        <a:srgbClr val="006AB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äsentationsvorlage_TUD_16zu9.potx" id="{31D16C43-CE8A-487C-877F-1CE738588514}" vid="{D0A951CF-2A2A-4137-AC09-300C595B1D60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TUD_2018_16zu9</Template>
  <TotalTime>0</TotalTime>
  <Words>646</Words>
  <Application>Microsoft Macintosh PowerPoint</Application>
  <PresentationFormat>Breitbild</PresentationFormat>
  <Paragraphs>116</Paragraphs>
  <Slides>14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Symbol</vt:lpstr>
      <vt:lpstr>Open Sans</vt:lpstr>
      <vt:lpstr>Calibri</vt:lpstr>
      <vt:lpstr>Arial</vt:lpstr>
      <vt:lpstr>TUD_2018_16zu9</vt:lpstr>
      <vt:lpstr>Übung zur Vorlesung: Systemvergleich I: Grundlagen &amp; freiheitliche Systeme</vt:lpstr>
      <vt:lpstr>PowerPoint-Präsentation</vt:lpstr>
      <vt:lpstr>Vorstellungsrunde</vt:lpstr>
      <vt:lpstr>Auswertung des Padlets </vt:lpstr>
      <vt:lpstr>Format „Übung"</vt:lpstr>
      <vt:lpstr>Übungsaufgaben </vt:lpstr>
      <vt:lpstr>Was ist ein Staat? </vt:lpstr>
      <vt:lpstr>Definieren Sie knapp folgenden Begriff: Starker Staat</vt:lpstr>
      <vt:lpstr>Definieren Sie knapp folgenden Begriff: Freedom House Index</vt:lpstr>
      <vt:lpstr>Was sind Besonderheiten der Vergleichenden Methode?</vt:lpstr>
      <vt:lpstr>Welche Kriterien erfüllt eine Polyarchie? </vt:lpstr>
      <vt:lpstr>Allgemeines </vt:lpstr>
      <vt:lpstr>Ausblick</vt:lpstr>
      <vt:lpstr>Vielen Dank für Ihre Aufmerksamkeit!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 zur Vorlesung: Systemvergleich I: Grundlagen &amp; freiheitliche Systeme</dc:title>
  <dc:subject/>
  <dc:creator>Stefanie</dc:creator>
  <cp:keywords/>
  <dc:description/>
  <cp:lastModifiedBy>Stefanie</cp:lastModifiedBy>
  <cp:revision>15</cp:revision>
  <dcterms:created xsi:type="dcterms:W3CDTF">2020-05-27T15:20:14Z</dcterms:created>
  <dcterms:modified xsi:type="dcterms:W3CDTF">2020-06-12T07:32:49Z</dcterms:modified>
  <cp:category/>
</cp:coreProperties>
</file>