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9"/>
  </p:notesMasterIdLst>
  <p:handoutMasterIdLst>
    <p:handoutMasterId r:id="rId10"/>
  </p:handoutMasterIdLst>
  <p:sldIdLst>
    <p:sldId id="256" r:id="rId2"/>
    <p:sldId id="308" r:id="rId3"/>
    <p:sldId id="312" r:id="rId4"/>
    <p:sldId id="314" r:id="rId5"/>
    <p:sldId id="307" r:id="rId6"/>
    <p:sldId id="310" r:id="rId7"/>
    <p:sldId id="311" r:id="rId8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1"/>
      <p:italic r:id="rId11"/>
      <p:boldItalic r:id="rId11"/>
    </p:embeddedFont>
    <p:embeddedFont>
      <p:font typeface="Open Sans" panose="020B0606030504020204" pitchFamily="34" charset="0"/>
      <p:regular r:id="rId11"/>
      <p:bold r:id="rId11"/>
      <p:italic r:id="rId11"/>
      <p:boldItalic r:id="rId11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A983"/>
    <a:srgbClr val="009BA4"/>
    <a:srgbClr val="93C356"/>
    <a:srgbClr val="BCCF02"/>
    <a:srgbClr val="28618C"/>
    <a:srgbClr val="539DC5"/>
    <a:srgbClr val="02ACA8"/>
    <a:srgbClr val="F07D00"/>
    <a:srgbClr val="E02D8A"/>
    <a:srgbClr val="00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471" autoAdjust="0"/>
    <p:restoredTop sz="94689"/>
  </p:normalViewPr>
  <p:slideViewPr>
    <p:cSldViewPr snapToGrid="0" snapToObjects="1">
      <p:cViewPr varScale="1">
        <p:scale>
          <a:sx n="85" d="100"/>
          <a:sy n="85" d="100"/>
        </p:scale>
        <p:origin x="19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NUL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18.06.20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18.06.20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3144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025526"/>
            <a:ext cx="12192000" cy="583247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alpha val="80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1025525"/>
            <a:ext cx="12192000" cy="1714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2" y="4494775"/>
            <a:ext cx="10438873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102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4"/>
          <p:cNvCxnSpPr/>
          <p:nvPr/>
        </p:nvCxnSpPr>
        <p:spPr>
          <a:xfrm>
            <a:off x="0" y="120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387259"/>
            <a:ext cx="10580687" cy="119849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5749" y="1484313"/>
            <a:ext cx="6089649" cy="43449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49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6198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3399576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8070849" y="1484315"/>
            <a:ext cx="33845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457700" y="1484315"/>
            <a:ext cx="341630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/>
              <a:t>Titelmasterformat durch Klicken bearbeiten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50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Zwischenseite</a:t>
            </a:r>
          </a:p>
          <a:p>
            <a:pPr lvl="6"/>
            <a:r>
              <a:rPr lang="de-DE" dirty="0"/>
              <a:t>Für den nächsten Präsentationsabschnitt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3575050" y="6442908"/>
            <a:ext cx="5187950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bg2"/>
                </a:solidFill>
              </a:rPr>
              <a:t>Stefanie Gerstenberger, M.A. </a:t>
            </a:r>
            <a:r>
              <a:rPr lang="de-DE" sz="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de-DE" sz="800" dirty="0">
              <a:solidFill>
                <a:schemeClr val="bg2"/>
              </a:solidFill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Übung </a:t>
            </a:r>
            <a:endParaRPr lang="de-DE" sz="8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6123216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896620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955" y="6336430"/>
            <a:ext cx="770373" cy="35061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3" y="6336706"/>
            <a:ext cx="1115691" cy="32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tx2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1pPr>
      <a:lvl2pPr marL="395942" indent="-323953" algn="l" defTabSz="914269" rtl="0" eaLnBrk="1" latinLnBrk="0" hangingPunct="1">
        <a:spcBef>
          <a:spcPts val="300"/>
        </a:spcBef>
        <a:buFont typeface="Open Sans" panose="020B0606030504020204" pitchFamily="34" charset="0"/>
        <a:buChar char="—"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2pPr>
      <a:lvl3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3pPr>
      <a:lvl4pPr marL="395942" indent="-215969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4pPr>
      <a:lvl5pPr marL="575916" indent="-179362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 baseline="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5pPr>
      <a:lvl6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6pPr>
      <a:lvl7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7pPr>
      <a:lvl8pPr marL="3428502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5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0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92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dge.sagepub.com/principlescp3e/student-resources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de-DE" dirty="0"/>
              <a:t>Stefanie Gerstenberger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Institut für Politikwissenschaft – Professur für politische Systeme und Systemvergleich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</a:t>
            </a:r>
            <a:r>
              <a:rPr lang="de-DE" b="0" dirty="0"/>
              <a:t> zu den Vorlesungen</a:t>
            </a:r>
            <a:br>
              <a:rPr lang="de-DE" b="0" dirty="0"/>
            </a:br>
            <a:r>
              <a:rPr lang="de-DE" b="0" dirty="0"/>
              <a:t>- Das politische System der BRD</a:t>
            </a:r>
            <a:br>
              <a:rPr lang="de-DE" b="0" dirty="0"/>
            </a:br>
            <a:r>
              <a:rPr lang="de-DE" b="0" dirty="0"/>
              <a:t>- Systemvergleich I: Grundlagen &amp; freiheitliche Systeme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8678B0E-7BC0-174F-9D24-20F182312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–</a:t>
            </a:r>
            <a:r>
              <a:rPr lang="de-DE" sz="2000" dirty="0"/>
              <a:t> Alters- und Sozialstruktur der Mitglieder des 19.  Bundestages 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A830988-F475-B545-89C0-D31E74D9EFD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1. Wie hoch ist der Frauenanteil im Bundestag? </a:t>
            </a:r>
          </a:p>
          <a:p>
            <a:endParaRPr lang="de-DE" dirty="0"/>
          </a:p>
          <a:p>
            <a:r>
              <a:rPr lang="de-DE" dirty="0"/>
              <a:t>2. Wie hoch ist das Durchschnittsalter der Mitglieder des Bundestages? </a:t>
            </a:r>
          </a:p>
          <a:p>
            <a:endParaRPr lang="de-DE" dirty="0"/>
          </a:p>
          <a:p>
            <a:r>
              <a:rPr lang="de-DE" dirty="0"/>
              <a:t>3. Wie viel Prozent der Mitglieder des Deutschen Bundestages (MdB) sind jünger als 30 Jahre?</a:t>
            </a:r>
          </a:p>
          <a:p>
            <a:endParaRPr lang="de-DE" dirty="0"/>
          </a:p>
          <a:p>
            <a:r>
              <a:rPr lang="de-DE" dirty="0"/>
              <a:t>4. Wer ist das jüngste Mitglied der Bundesregierung? </a:t>
            </a:r>
          </a:p>
        </p:txBody>
      </p:sp>
    </p:spTree>
    <p:extLst>
      <p:ext uri="{BB962C8B-B14F-4D97-AF65-F5344CB8AC3E}">
        <p14:creationId xmlns:p14="http://schemas.microsoft.com/office/powerpoint/2010/main" val="1638871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F53D0E-A9E6-0B48-ABC5-47D8FBF8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Kleines Quiz – Antworten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BB613-E349-0947-A849-E3619F922FF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lang="de-DE" dirty="0"/>
          </a:p>
          <a:p>
            <a:r>
              <a:rPr lang="de-DE" dirty="0"/>
              <a:t>1. Wie hoch ist der Frauenanteil im Bundestag? </a:t>
            </a:r>
          </a:p>
          <a:p>
            <a:pPr lvl="1" indent="0">
              <a:buNone/>
            </a:pPr>
            <a:r>
              <a:rPr lang="de-DE" dirty="0"/>
              <a:t>	31,2 % </a:t>
            </a:r>
          </a:p>
          <a:p>
            <a:r>
              <a:rPr lang="de-DE" dirty="0"/>
              <a:t>2. Wie hoch ist das Durchschnittsalter der Mitglieder des 19. Bundestages? </a:t>
            </a:r>
          </a:p>
          <a:p>
            <a:r>
              <a:rPr lang="de-DE" dirty="0"/>
              <a:t>	49,4 Jahre </a:t>
            </a:r>
          </a:p>
          <a:p>
            <a:r>
              <a:rPr lang="de-DE" dirty="0"/>
              <a:t>3. Wie viel Prozent der Mitglieder des Deutschen Bundestages (MdB) sind jünger als 30 Jahre? </a:t>
            </a:r>
          </a:p>
          <a:p>
            <a:r>
              <a:rPr lang="de-DE" dirty="0"/>
              <a:t>	Nur 1,8 % der MdB sind jünger als 30. Ein Großteil, 51, 2 % der Abgeordneten, ist über 50 Jahre alt.</a:t>
            </a:r>
          </a:p>
          <a:p>
            <a:r>
              <a:rPr lang="de-DE" dirty="0"/>
              <a:t>4. Wer ist das jüngste Mitglied der Bundesregierung?</a:t>
            </a:r>
          </a:p>
          <a:p>
            <a:r>
              <a:rPr lang="de-DE" dirty="0"/>
              <a:t>	Jens Spahn (Alter bei Amtsübernahme 38) </a:t>
            </a:r>
          </a:p>
          <a:p>
            <a:pPr marL="342900" indent="-342900"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7617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9353E9-445D-A041-A173-0CB162C3E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Nachtrag – </a:t>
            </a:r>
            <a:r>
              <a:rPr lang="de-DE" dirty="0" err="1"/>
              <a:t>single</a:t>
            </a:r>
            <a:r>
              <a:rPr lang="de-DE" dirty="0"/>
              <a:t> transferable </a:t>
            </a:r>
            <a:r>
              <a:rPr lang="de-DE" dirty="0" err="1"/>
              <a:t>vote</a:t>
            </a:r>
            <a:r>
              <a:rPr lang="de-DE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990CED-FF96-4643-AAB1-FB40BF61424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Proportionales Personenwahlverfahren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Kandidaten, die eine bestimmte Quote an „first-preference </a:t>
            </a:r>
            <a:r>
              <a:rPr lang="de-DE" dirty="0" err="1"/>
              <a:t>votes</a:t>
            </a:r>
            <a:r>
              <a:rPr lang="de-DE" dirty="0"/>
              <a:t>” übersteigen, sind gewählt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Der/ die Kandidat/in mit den wenigsten „first-preference </a:t>
            </a:r>
            <a:r>
              <a:rPr lang="de-DE" dirty="0" err="1"/>
              <a:t>votes</a:t>
            </a:r>
            <a:r>
              <a:rPr lang="de-DE" dirty="0"/>
              <a:t>” wird gestrichen, die Stimmen und die Mehr-Stimmen der Kandidaten, die bereits einen Platz haben, werden nach der </a:t>
            </a:r>
            <a:r>
              <a:rPr lang="de-DE" dirty="0" err="1"/>
              <a:t>second</a:t>
            </a:r>
            <a:r>
              <a:rPr lang="de-DE" dirty="0"/>
              <a:t>-, </a:t>
            </a:r>
            <a:r>
              <a:rPr lang="de-DE" dirty="0" err="1"/>
              <a:t>third</a:t>
            </a:r>
            <a:r>
              <a:rPr lang="de-DE" dirty="0"/>
              <a:t>-, … </a:t>
            </a:r>
            <a:r>
              <a:rPr lang="de-DE" dirty="0" err="1"/>
              <a:t>preference</a:t>
            </a:r>
            <a:r>
              <a:rPr lang="de-DE" dirty="0"/>
              <a:t> auf die  verblieben Kandidaten verteilt bis alle Sitze besetzt sind </a:t>
            </a:r>
          </a:p>
          <a:p>
            <a:r>
              <a:rPr lang="de-DE" dirty="0"/>
              <a:t>Auswahl: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Vorteile: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Wähler haben die Möglichkeit ihre Präferenzen mitzuteilen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Minimiert die „Verschwendung“ von Stimmen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Reduziert den Anreiz für strategisches Wählen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Nachteile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Schwächt die Geschlossenheit von Parteien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Schwer umsetzbar in großen Bezirken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Für den Wähler verwirrend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0858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645FB-9495-6640-BDCD-E0F08721F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BRD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86E444-C2EA-F140-9548-490B17367F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knapp folgende Begriffe: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Richtlinienkompetenz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Vertrauensfrage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Kanzlerdemokratie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Länderfinanzausgleich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Sie, wie im Deutschen Bundestag Fraktionsdisziplin entsteht. Gehen Sie dabei sowohl auf die Funktionslogik des Bundestags als auch auf die Merkmale der Abgeordneten ein.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1641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F38AD4-8888-F34E-91AF-FD7E99C9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- SYS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A264A8-669D-374E-99D2-B06B258B2D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Erläutern Sie knapp folgende Begriffe: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Vetospieler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Parteifamilien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 err="1"/>
              <a:t>Cleavages</a:t>
            </a:r>
            <a:r>
              <a:rPr lang="de-DE" dirty="0"/>
              <a:t>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„Embedded </a:t>
            </a:r>
            <a:r>
              <a:rPr lang="de-DE" dirty="0" err="1"/>
              <a:t>democracy</a:t>
            </a:r>
            <a:r>
              <a:rPr lang="de-DE" dirty="0"/>
              <a:t>“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Beschreiben Sie die drei von Samuel Huntington entwickelten Strategien zur Demokratisierung.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777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9CBB86-F4B3-014E-9DC9-7A70456B0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 und Hinweis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AC0311-0B3E-214D-BF80-6CA02EC49B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Nächste Sitzung am </a:t>
            </a:r>
            <a:r>
              <a:rPr lang="de-DE" b="1" dirty="0"/>
              <a:t>25.06.2020</a:t>
            </a:r>
            <a:r>
              <a:rPr lang="de-DE" dirty="0"/>
              <a:t>, </a:t>
            </a:r>
            <a:r>
              <a:rPr lang="de-DE" b="1" dirty="0"/>
              <a:t>9.20 </a:t>
            </a:r>
            <a:r>
              <a:rPr lang="de-DE" dirty="0"/>
              <a:t>Uhr. </a:t>
            </a:r>
          </a:p>
          <a:p>
            <a:r>
              <a:rPr lang="de-DE" dirty="0"/>
              <a:t>Teilnehmen können Sie über diesen </a:t>
            </a:r>
            <a:r>
              <a:rPr lang="de-DE" b="1" dirty="0"/>
              <a:t>Link</a:t>
            </a:r>
            <a:r>
              <a:rPr lang="de-DE" dirty="0"/>
              <a:t>: https://tu-</a:t>
            </a:r>
            <a:r>
              <a:rPr lang="de-DE" dirty="0" err="1"/>
              <a:t>dresden.zoom.us</a:t>
            </a:r>
            <a:r>
              <a:rPr lang="de-DE" dirty="0"/>
              <a:t>/</a:t>
            </a:r>
            <a:r>
              <a:rPr lang="de-DE" dirty="0" err="1"/>
              <a:t>j</a:t>
            </a:r>
            <a:r>
              <a:rPr lang="de-DE" dirty="0"/>
              <a:t>/99724655845?pwd=TWViL3ZhVEhNUVpKZTJpYWd3RDBTZz09 </a:t>
            </a:r>
          </a:p>
          <a:p>
            <a:r>
              <a:rPr lang="de-DE" dirty="0"/>
              <a:t>Das </a:t>
            </a:r>
            <a:r>
              <a:rPr lang="de-DE" b="1" dirty="0"/>
              <a:t>Passwort</a:t>
            </a:r>
            <a:r>
              <a:rPr lang="de-DE" dirty="0"/>
              <a:t> lautet: BRD-SYS1</a:t>
            </a:r>
          </a:p>
          <a:p>
            <a:endParaRPr lang="de-DE" dirty="0"/>
          </a:p>
          <a:p>
            <a:r>
              <a:rPr lang="de-DE" dirty="0"/>
              <a:t>Online finden Sie (</a:t>
            </a:r>
            <a:r>
              <a:rPr lang="de-DE" dirty="0">
                <a:hlinkClick r:id="rId2"/>
              </a:rPr>
              <a:t>https://edge.sagepub.com/principlescp3e/student-resources</a:t>
            </a:r>
            <a:r>
              <a:rPr lang="de-DE" dirty="0"/>
              <a:t>) Quiz und Flashcards zu „</a:t>
            </a:r>
            <a:r>
              <a:rPr lang="de-DE" dirty="0" err="1"/>
              <a:t>Principles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Comparative</a:t>
            </a:r>
            <a:r>
              <a:rPr lang="de-DE" dirty="0"/>
              <a:t> Politics“ von Clark, </a:t>
            </a:r>
            <a:r>
              <a:rPr lang="de-DE" dirty="0" err="1"/>
              <a:t>Golder</a:t>
            </a:r>
            <a:r>
              <a:rPr lang="de-DE" dirty="0"/>
              <a:t> und </a:t>
            </a:r>
            <a:r>
              <a:rPr lang="de-DE" dirty="0" err="1"/>
              <a:t>Golder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37543989"/>
      </p:ext>
    </p:extLst>
  </p:cSld>
  <p:clrMapOvr>
    <a:masterClrMapping/>
  </p:clrMapOvr>
</p:sld>
</file>

<file path=ppt/theme/theme1.xml><?xml version="1.0" encoding="utf-8"?>
<a:theme xmlns:a="http://schemas.openxmlformats.org/drawingml/2006/main" name="TUD_2018_16zu9">
  <a:themeElements>
    <a:clrScheme name="TUD_Farben">
      <a:dk1>
        <a:srgbClr val="00305E"/>
      </a:dk1>
      <a:lt1>
        <a:srgbClr val="FFFFFF"/>
      </a:lt1>
      <a:dk2>
        <a:srgbClr val="00305E"/>
      </a:dk2>
      <a:lt2>
        <a:srgbClr val="727879"/>
      </a:lt2>
      <a:accent1>
        <a:srgbClr val="009EE0"/>
      </a:accent1>
      <a:accent2>
        <a:srgbClr val="006AB3"/>
      </a:accent2>
      <a:accent3>
        <a:srgbClr val="6AB023"/>
      </a:accent3>
      <a:accent4>
        <a:srgbClr val="007D40"/>
      </a:accent4>
      <a:accent5>
        <a:srgbClr val="93107E"/>
      </a:accent5>
      <a:accent6>
        <a:srgbClr val="54378A"/>
      </a:accent6>
      <a:hlink>
        <a:srgbClr val="009EE0"/>
      </a:hlink>
      <a:folHlink>
        <a:srgbClr val="006AB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äsentationsvorlage_TUD_16zu9.potx" id="{31D16C43-CE8A-487C-877F-1CE738588514}" vid="{D0A951CF-2A2A-4137-AC09-300C595B1D6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TUD_2018_16zu9</Template>
  <TotalTime>0</TotalTime>
  <Words>289</Words>
  <Application>Microsoft Macintosh PowerPoint</Application>
  <PresentationFormat>Breitbild</PresentationFormat>
  <Paragraphs>58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Symbol</vt:lpstr>
      <vt:lpstr>Open Sans</vt:lpstr>
      <vt:lpstr>Calibri</vt:lpstr>
      <vt:lpstr>TUD_2018_16zu9</vt:lpstr>
      <vt:lpstr>Übung zu den Vorlesungen - Das politische System der BRD - Systemvergleich I: Grundlagen &amp; freiheitliche Systeme</vt:lpstr>
      <vt:lpstr>Kleines Quiz – Alters- und Sozialstruktur der Mitglieder des 19.  Bundestages </vt:lpstr>
      <vt:lpstr>Kleines Quiz – Antworten </vt:lpstr>
      <vt:lpstr>Nachtrag – single transferable vote </vt:lpstr>
      <vt:lpstr>Übungsaufgaben - BRD </vt:lpstr>
      <vt:lpstr>Übungsaufgaben - SYS</vt:lpstr>
      <vt:lpstr>Ausblick und Hinweis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 zur Vorlesung: Systemvergleich I: Grundlagen &amp; freiheitliche Systeme</dc:title>
  <dc:subject/>
  <dc:creator>Stefanie</dc:creator>
  <cp:keywords/>
  <dc:description/>
  <cp:lastModifiedBy>Stefanie</cp:lastModifiedBy>
  <cp:revision>36</cp:revision>
  <dcterms:created xsi:type="dcterms:W3CDTF">2020-05-27T15:20:14Z</dcterms:created>
  <dcterms:modified xsi:type="dcterms:W3CDTF">2020-06-18T09:04:49Z</dcterms:modified>
  <cp:category/>
</cp:coreProperties>
</file>