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891" r:id="rId1"/>
  </p:sldMasterIdLst>
  <p:notesMasterIdLst>
    <p:notesMasterId r:id="rId9"/>
  </p:notesMasterIdLst>
  <p:handoutMasterIdLst>
    <p:handoutMasterId r:id="rId10"/>
  </p:handoutMasterIdLst>
  <p:sldIdLst>
    <p:sldId id="256" r:id="rId2"/>
    <p:sldId id="308" r:id="rId3"/>
    <p:sldId id="312" r:id="rId4"/>
    <p:sldId id="313" r:id="rId5"/>
    <p:sldId id="307" r:id="rId6"/>
    <p:sldId id="310" r:id="rId7"/>
    <p:sldId id="311" r:id="rId8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1"/>
      <p:italic r:id="rId11"/>
      <p:boldItalic r:id="rId11"/>
    </p:embeddedFont>
    <p:embeddedFont>
      <p:font typeface="Open Sans" panose="020B0606030504020204" pitchFamily="34" charset="0"/>
      <p:regular r:id="rId11"/>
      <p:bold r:id="rId11"/>
      <p:italic r:id="rId11"/>
      <p:boldItalic r:id="rId11"/>
    </p:embeddedFont>
  </p:embeddedFontLst>
  <p:defaultTextStyle>
    <a:defPPr>
      <a:defRPr lang="de-DE"/>
    </a:defPPr>
    <a:lvl1pPr marL="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1pPr>
    <a:lvl2pPr marL="4114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2pPr>
    <a:lvl3pPr marL="8229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3pPr>
    <a:lvl4pPr marL="12344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4pPr>
    <a:lvl5pPr marL="164592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5pPr>
    <a:lvl6pPr marL="205740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6pPr>
    <a:lvl7pPr marL="24688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7pPr>
    <a:lvl8pPr marL="28803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8pPr>
    <a:lvl9pPr marL="32918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öfel,Anja" initials="K" lastIdx="10" clrIdx="0">
    <p:extLst>
      <p:ext uri="{19B8F6BF-5375-455C-9EA6-DF929625EA0E}">
        <p15:presenceInfo xmlns:p15="http://schemas.microsoft.com/office/powerpoint/2012/main" userId="S-1-5-21-1982228756-150042506-1537001085-188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A983"/>
    <a:srgbClr val="009BA4"/>
    <a:srgbClr val="93C356"/>
    <a:srgbClr val="BCCF02"/>
    <a:srgbClr val="28618C"/>
    <a:srgbClr val="539DC5"/>
    <a:srgbClr val="02ACA8"/>
    <a:srgbClr val="F07D00"/>
    <a:srgbClr val="E02D8A"/>
    <a:srgbClr val="00A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unkle Formatvorlage 1 - Akz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471" autoAdjust="0"/>
    <p:restoredTop sz="94683"/>
  </p:normalViewPr>
  <p:slideViewPr>
    <p:cSldViewPr snapToGrid="0" snapToObjects="1">
      <p:cViewPr varScale="1">
        <p:scale>
          <a:sx n="85" d="100"/>
          <a:sy n="85" d="100"/>
        </p:scale>
        <p:origin x="192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NUL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C6211-610F-44E5-BF19-D3CDF6EDD281}" type="datetimeFigureOut">
              <a:rPr lang="de-DE" smtClean="0"/>
              <a:t>25.06.20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61AA8-FB04-42D1-9939-D1A1356F808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31560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435D3-23A6-45D3-8DFA-7317DC1E7A64}" type="datetimeFigureOut">
              <a:rPr lang="de-DE" smtClean="0"/>
              <a:t>25.06.20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9AC09-DF60-43F4-96BF-67D4D9A7409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3182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3144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folie_T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1025526"/>
            <a:ext cx="12192000" cy="5832476"/>
          </a:xfrm>
          <a:prstGeom prst="rect">
            <a:avLst/>
          </a:prstGeom>
          <a:gradFill>
            <a:gsLst>
              <a:gs pos="14000">
                <a:schemeClr val="tx2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74714" y="4494775"/>
            <a:ext cx="10438871" cy="1334525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>
                    <a:alpha val="80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br>
              <a:rPr lang="de-DE" dirty="0"/>
            </a:br>
            <a:r>
              <a:rPr lang="de-DE" dirty="0"/>
              <a:t>Ort oder Anlass des Vortrags // Samstag, 13. Januar 2018</a:t>
            </a:r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74713" y="2420841"/>
            <a:ext cx="10438873" cy="828676"/>
          </a:xfrm>
          <a:ln>
            <a:noFill/>
          </a:ln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  <a:br>
              <a:rPr lang="de-DE" dirty="0"/>
            </a:br>
            <a:r>
              <a:rPr lang="de-DE" dirty="0"/>
              <a:t>Struktureinheit  der TU Dresden</a:t>
            </a:r>
          </a:p>
        </p:txBody>
      </p:sp>
      <p:sp>
        <p:nvSpPr>
          <p:cNvPr id="4" name="Rechteck 3"/>
          <p:cNvSpPr/>
          <p:nvPr/>
        </p:nvSpPr>
        <p:spPr>
          <a:xfrm>
            <a:off x="0" y="1025525"/>
            <a:ext cx="12192000" cy="17145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874713" y="3392203"/>
            <a:ext cx="10438873" cy="972108"/>
          </a:xfrm>
          <a:ln>
            <a:noFill/>
          </a:ln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731" y="328249"/>
            <a:ext cx="1218534" cy="554589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4738" cy="51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12023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9847689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0"/>
          </p:nvPr>
        </p:nvSpPr>
        <p:spPr>
          <a:xfrm>
            <a:off x="0" y="1030288"/>
            <a:ext cx="12192000" cy="5099050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258956533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2192000" cy="6129331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679611084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_T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74712" y="4494775"/>
            <a:ext cx="10438873" cy="1334525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br>
              <a:rPr lang="de-DE" dirty="0"/>
            </a:br>
            <a:r>
              <a:rPr lang="de-DE" dirty="0"/>
              <a:t>Ort oder Anlass des Vortrags // Samstag, 13. Januar 2018</a:t>
            </a:r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74713" y="2420841"/>
            <a:ext cx="10438873" cy="828676"/>
          </a:xfrm>
          <a:ln>
            <a:noFill/>
          </a:ln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  <a:br>
              <a:rPr lang="de-DE" dirty="0"/>
            </a:br>
            <a:r>
              <a:rPr lang="de-DE" dirty="0"/>
              <a:t>Struktureinheit  der TU Dresden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74713" y="3392203"/>
            <a:ext cx="10438873" cy="972108"/>
          </a:xfrm>
          <a:ln>
            <a:noFill/>
          </a:ln>
        </p:spPr>
        <p:txBody>
          <a:bodyPr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cxnSp>
        <p:nvCxnSpPr>
          <p:cNvPr id="8" name="Gerade Verbindung 14"/>
          <p:cNvCxnSpPr/>
          <p:nvPr/>
        </p:nvCxnSpPr>
        <p:spPr>
          <a:xfrm>
            <a:off x="0" y="1026000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4"/>
          <p:cNvCxnSpPr/>
          <p:nvPr/>
        </p:nvCxnSpPr>
        <p:spPr>
          <a:xfrm>
            <a:off x="0" y="1206000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731" y="328249"/>
            <a:ext cx="1218534" cy="55458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4738" cy="51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98478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10580688" cy="4344987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3pPr>
              <a:spcBef>
                <a:spcPts val="1200"/>
              </a:spcBef>
              <a:defRPr/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8119933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tx2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387259"/>
            <a:ext cx="10580687" cy="1198491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7067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65749" y="1484313"/>
            <a:ext cx="6089649" cy="43449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74711" y="1484313"/>
            <a:ext cx="4300539" cy="1332000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14"/>
          </p:nvPr>
        </p:nvSpPr>
        <p:spPr>
          <a:xfrm>
            <a:off x="874712" y="2943181"/>
            <a:ext cx="4300537" cy="1332000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15"/>
          </p:nvPr>
        </p:nvSpPr>
        <p:spPr>
          <a:xfrm>
            <a:off x="874710" y="4402050"/>
            <a:ext cx="4300537" cy="1427249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91138792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67449" y="1484314"/>
            <a:ext cx="5187950" cy="4344985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874713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0242763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3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6267449" y="1484315"/>
            <a:ext cx="518795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661984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2" y="1484314"/>
            <a:ext cx="3399576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8070849" y="1484315"/>
            <a:ext cx="338455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4457700" y="1484315"/>
            <a:ext cx="341630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3359633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>
          <a:xfrm>
            <a:off x="6267450" y="368305"/>
            <a:ext cx="5046135" cy="66214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2"/>
                </a:solidFill>
                <a:latin typeface="Open Sans" panose="020B0606030504020204" pitchFamily="34" charset="0"/>
                <a:ea typeface="+mj-ea"/>
                <a:cs typeface="+mj-cs"/>
              </a:defRPr>
            </a:lvl1pPr>
          </a:lstStyle>
          <a:p>
            <a:r>
              <a:rPr lang="de-DE" sz="2400" dirty="0"/>
              <a:t>Titelmasterformat durch Klicken bearbeiten</a:t>
            </a:r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2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6267450" y="1484315"/>
            <a:ext cx="518795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67507"/>
            <a:ext cx="5195887" cy="66278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6531681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Das ist eine Überschrift</a:t>
            </a:r>
            <a:br>
              <a:rPr lang="de-DE" dirty="0"/>
            </a:br>
            <a:r>
              <a:rPr lang="de-DE" dirty="0"/>
              <a:t>in zwei Zeilen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74712" y="1481138"/>
            <a:ext cx="10580687" cy="436086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Textebene (16pt)</a:t>
            </a:r>
          </a:p>
          <a:p>
            <a:pPr lvl="1"/>
            <a:r>
              <a:rPr lang="de-DE" dirty="0"/>
              <a:t>Zweite Textebene für Aufzählungen</a:t>
            </a:r>
          </a:p>
          <a:p>
            <a:pPr lvl="2"/>
            <a:r>
              <a:rPr lang="de-DE" dirty="0"/>
              <a:t>Dritte Textebene bei viel Text (14pt)</a:t>
            </a:r>
          </a:p>
          <a:p>
            <a:pPr lvl="3"/>
            <a:r>
              <a:rPr lang="de-DE" dirty="0"/>
              <a:t>Vierte Textebene für Aufzählungen bei viel Text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Zwischenseite</a:t>
            </a:r>
          </a:p>
          <a:p>
            <a:pPr lvl="6"/>
            <a:r>
              <a:rPr lang="de-DE" dirty="0"/>
              <a:t>Für den nächsten Präsentationsabschnitt</a:t>
            </a:r>
          </a:p>
        </p:txBody>
      </p:sp>
      <p:sp>
        <p:nvSpPr>
          <p:cNvPr id="4" name="Textfeld 3"/>
          <p:cNvSpPr txBox="1"/>
          <p:nvPr userDrawn="1"/>
        </p:nvSpPr>
        <p:spPr>
          <a:xfrm>
            <a:off x="3575050" y="6442908"/>
            <a:ext cx="5187950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chemeClr val="bg2"/>
                </a:solidFill>
              </a:rPr>
              <a:t>Stefanie Gerstenberger, M.A. </a:t>
            </a:r>
            <a:r>
              <a:rPr lang="de-DE" sz="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de-DE" sz="800" dirty="0">
              <a:solidFill>
                <a:schemeClr val="bg2"/>
              </a:solidFill>
            </a:endParaRPr>
          </a:p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Übung </a:t>
            </a:r>
            <a:endParaRPr lang="de-DE" sz="800" b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8" name="Gerade Verbindung 14"/>
          <p:cNvCxnSpPr/>
          <p:nvPr/>
        </p:nvCxnSpPr>
        <p:spPr>
          <a:xfrm>
            <a:off x="0" y="6123216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8966200" y="6306444"/>
            <a:ext cx="704850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r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de-DE" sz="8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8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Folie</a:t>
            </a:r>
            <a:r>
              <a:rPr lang="de-DE" sz="800" baseline="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fld id="{38F97D41-8991-4148-BA02-56FEE4AAF2CC}" type="slidenum">
              <a:rPr lang="de-DE" sz="800" baseline="0" smtClean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2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lang="de-DE" sz="800" baseline="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r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3955" y="6336430"/>
            <a:ext cx="770373" cy="35061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93" y="6336706"/>
            <a:ext cx="1115691" cy="32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90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</p:sldLayoutIdLst>
  <p:hf hdr="0"/>
  <p:txStyles>
    <p:titleStyle>
      <a:lvl1pPr algn="l" defTabSz="914269" rtl="0" eaLnBrk="1" latinLnBrk="0" hangingPunct="1">
        <a:spcBef>
          <a:spcPct val="0"/>
        </a:spcBef>
        <a:buNone/>
        <a:defRPr sz="2400" b="1" kern="1200" baseline="0">
          <a:solidFill>
            <a:schemeClr val="tx2"/>
          </a:solidFill>
          <a:latin typeface="Open Sans" panose="020B0606030504020204" pitchFamily="34" charset="0"/>
          <a:ea typeface="+mj-ea"/>
          <a:cs typeface="+mj-cs"/>
        </a:defRPr>
      </a:lvl1pPr>
    </p:titleStyle>
    <p:bodyStyle>
      <a:lvl1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6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1pPr>
      <a:lvl2pPr marL="395942" indent="-323953" algn="l" defTabSz="914269" rtl="0" eaLnBrk="1" latinLnBrk="0" hangingPunct="1">
        <a:spcBef>
          <a:spcPts val="300"/>
        </a:spcBef>
        <a:buFont typeface="Open Sans" panose="020B0606030504020204" pitchFamily="34" charset="0"/>
        <a:buChar char="—"/>
        <a:defRPr sz="16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2pPr>
      <a:lvl3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4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3pPr>
      <a:lvl4pPr marL="395942" indent="-215969" algn="l" defTabSz="914269" rtl="0" eaLnBrk="1" latinLnBrk="0" hangingPunct="1">
        <a:spcBef>
          <a:spcPts val="300"/>
        </a:spcBef>
        <a:buFont typeface="Symbol" panose="05050102010706020507" pitchFamily="18" charset="2"/>
        <a:buChar char="-"/>
        <a:defRPr sz="14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4pPr>
      <a:lvl5pPr marL="575916" indent="-179362" algn="l" defTabSz="914269" rtl="0" eaLnBrk="1" latinLnBrk="0" hangingPunct="1">
        <a:spcBef>
          <a:spcPts val="300"/>
        </a:spcBef>
        <a:buFont typeface="Symbol" panose="05050102010706020507" pitchFamily="18" charset="2"/>
        <a:buChar char="-"/>
        <a:defRPr sz="1400" kern="1200" baseline="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5pPr>
      <a:lvl6pPr marL="358723" indent="0" algn="l" defTabSz="914269" rtl="0" eaLnBrk="1" latinLnBrk="0" hangingPunct="1">
        <a:spcBef>
          <a:spcPts val="0"/>
        </a:spcBef>
        <a:buFont typeface="Arial" panose="020B0604020202020204" pitchFamily="34" charset="0"/>
        <a:buNone/>
        <a:defRPr sz="3200" b="1" kern="1200">
          <a:solidFill>
            <a:schemeClr val="bg1"/>
          </a:solidFill>
          <a:latin typeface="+mn-lt"/>
          <a:ea typeface="+mn-ea"/>
          <a:cs typeface="+mn-cs"/>
        </a:defRPr>
      </a:lvl6pPr>
      <a:lvl7pPr marL="358723" indent="0" algn="l" defTabSz="914269" rtl="0" eaLnBrk="1" latinLnBrk="0" hangingPunct="1">
        <a:spcBef>
          <a:spcPts val="0"/>
        </a:spcBef>
        <a:buFont typeface="Arial" panose="020B0604020202020204" pitchFamily="34" charset="0"/>
        <a:buNone/>
        <a:defRPr sz="3200" kern="1200">
          <a:solidFill>
            <a:schemeClr val="bg1"/>
          </a:solidFill>
          <a:latin typeface="+mn-lt"/>
          <a:ea typeface="+mn-ea"/>
          <a:cs typeface="+mn-cs"/>
        </a:defRPr>
      </a:lvl7pPr>
      <a:lvl8pPr marL="3428502" indent="-228566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35" indent="-228566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2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3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992">
          <p15:clr>
            <a:srgbClr val="F26B43"/>
          </p15:clr>
        </p15:guide>
        <p15:guide id="7" pos="1120">
          <p15:clr>
            <a:srgbClr val="F26B43"/>
          </p15:clr>
        </p15:guide>
        <p15:guide id="8" pos="1676">
          <p15:clr>
            <a:srgbClr val="F26B43"/>
          </p15:clr>
        </p15:guide>
        <p15:guide id="9" pos="1556">
          <p15:clr>
            <a:srgbClr val="F26B43"/>
          </p15:clr>
        </p15:guide>
        <p15:guide id="10" pos="2252">
          <p15:clr>
            <a:srgbClr val="F26B43"/>
          </p15:clr>
        </p15:guide>
        <p15:guide id="11" pos="2128">
          <p15:clr>
            <a:srgbClr val="F26B43"/>
          </p15:clr>
        </p15:guide>
        <p15:guide id="16" pos="3824">
          <p15:clr>
            <a:srgbClr val="F26B43"/>
          </p15:clr>
        </p15:guide>
        <p15:guide id="17" pos="3948">
          <p15:clr>
            <a:srgbClr val="F26B43"/>
          </p15:clr>
        </p15:guide>
        <p15:guide id="20" pos="4384">
          <p15:clr>
            <a:srgbClr val="F26B43"/>
          </p15:clr>
        </p15:guide>
        <p15:guide id="21" pos="4508">
          <p15:clr>
            <a:srgbClr val="F26B43"/>
          </p15:clr>
        </p15:guide>
        <p15:guide id="22" pos="6780">
          <p15:clr>
            <a:srgbClr val="F26B43"/>
          </p15:clr>
        </p15:guide>
        <p15:guide id="23" pos="6656">
          <p15:clr>
            <a:srgbClr val="F26B43"/>
          </p15:clr>
        </p15:guide>
        <p15:guide id="24" pos="4960">
          <p15:clr>
            <a:srgbClr val="F26B43"/>
          </p15:clr>
        </p15:guide>
        <p15:guide id="25" pos="5084">
          <p15:clr>
            <a:srgbClr val="F26B43"/>
          </p15:clr>
        </p15:guide>
        <p15:guide id="30" orient="horz" pos="538">
          <p15:clr>
            <a:srgbClr val="F26B43"/>
          </p15:clr>
        </p15:guide>
        <p15:guide id="31" pos="551">
          <p15:clr>
            <a:srgbClr val="F26B43"/>
          </p15:clr>
        </p15:guide>
        <p15:guide id="39" pos="6092">
          <p15:clr>
            <a:srgbClr val="F26B43"/>
          </p15:clr>
        </p15:guide>
        <p15:guide id="40" pos="6216">
          <p15:clr>
            <a:srgbClr val="F26B43"/>
          </p15:clr>
        </p15:guide>
        <p15:guide id="41" pos="2692">
          <p15:clr>
            <a:srgbClr val="F26B43"/>
          </p15:clr>
        </p15:guide>
        <p15:guide id="42" pos="2808">
          <p15:clr>
            <a:srgbClr val="F26B43"/>
          </p15:clr>
        </p15:guide>
        <p15:guide id="43" pos="3260">
          <p15:clr>
            <a:srgbClr val="F26B43"/>
          </p15:clr>
        </p15:guide>
        <p15:guide id="44" pos="3380">
          <p15:clr>
            <a:srgbClr val="F26B43"/>
          </p15:clr>
        </p15:guide>
        <p15:guide id="50" pos="5520">
          <p15:clr>
            <a:srgbClr val="F26B43"/>
          </p15:clr>
        </p15:guide>
        <p15:guide id="52" orient="horz" pos="933">
          <p15:clr>
            <a:srgbClr val="F26B43"/>
          </p15:clr>
        </p15:guide>
        <p15:guide id="53" orient="horz" pos="759">
          <p15:clr>
            <a:srgbClr val="F26B43"/>
          </p15:clr>
        </p15:guide>
        <p15:guide id="58" orient="horz" pos="218">
          <p15:clr>
            <a:srgbClr val="F26B43"/>
          </p15:clr>
        </p15:guide>
        <p15:guide id="59" orient="horz" pos="3680">
          <p15:clr>
            <a:srgbClr val="F26B43"/>
          </p15:clr>
        </p15:guide>
        <p15:guide id="60" orient="horz" pos="3861">
          <p15:clr>
            <a:srgbClr val="F26B43"/>
          </p15:clr>
        </p15:guide>
        <p15:guide id="62" orient="horz" pos="2130">
          <p15:clr>
            <a:srgbClr val="F26B43"/>
          </p15:clr>
        </p15:guide>
        <p15:guide id="65" pos="5648">
          <p15:clr>
            <a:srgbClr val="F26B43"/>
          </p15:clr>
        </p15:guide>
        <p15:guide id="66" orient="horz" pos="649">
          <p15:clr>
            <a:srgbClr val="F26B43"/>
          </p15:clr>
        </p15:guide>
        <p15:guide id="67" pos="7216">
          <p15:clr>
            <a:srgbClr val="F26B43"/>
          </p15:clr>
        </p15:guide>
        <p15:guide id="69" orient="horz" pos="3988">
          <p15:clr>
            <a:srgbClr val="F26B43"/>
          </p15:clr>
        </p15:guide>
        <p15:guide id="70" orient="horz" pos="4196">
          <p15:clr>
            <a:srgbClr val="F26B43"/>
          </p15:clr>
        </p15:guide>
        <p15:guide id="71" pos="318">
          <p15:clr>
            <a:srgbClr val="F26B43"/>
          </p15:clr>
        </p15:guide>
        <p15:guide id="72" orient="horz" pos="41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r>
              <a:rPr lang="de-DE" dirty="0"/>
              <a:t>Stefanie Gerstenberger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Institut für Politikwissenschaft – Professur für politische Systeme und Systemvergleich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Übung</a:t>
            </a:r>
            <a:r>
              <a:rPr lang="de-DE" b="0" dirty="0"/>
              <a:t> zu den Vorlesungen</a:t>
            </a:r>
            <a:br>
              <a:rPr lang="de-DE" b="0" dirty="0"/>
            </a:br>
            <a:r>
              <a:rPr lang="de-DE" b="0" dirty="0"/>
              <a:t>- Das politische System der BRD</a:t>
            </a:r>
            <a:br>
              <a:rPr lang="de-DE" b="0" dirty="0"/>
            </a:br>
            <a:r>
              <a:rPr lang="de-DE" b="0" dirty="0"/>
              <a:t>- Systemvergleich I: Grundlagen &amp; freiheitliche Systeme</a:t>
            </a:r>
          </a:p>
        </p:txBody>
      </p:sp>
    </p:spTree>
    <p:extLst>
      <p:ext uri="{BB962C8B-B14F-4D97-AF65-F5344CB8AC3E}">
        <p14:creationId xmlns:p14="http://schemas.microsoft.com/office/powerpoint/2010/main" val="868022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8678B0E-7BC0-174F-9D24-20F182312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Kleines Quiz - Bundesverfassungsgericht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A830988-F475-B545-89C0-D31E74D9EFD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/>
              <a:t>1. Aus wie vielen Richterinnen und Richtern setzt sich das Bundesverfassungsgericht zusammen?</a:t>
            </a:r>
          </a:p>
          <a:p>
            <a:endParaRPr lang="de-DE" dirty="0"/>
          </a:p>
          <a:p>
            <a:r>
              <a:rPr lang="de-DE" dirty="0"/>
              <a:t>2. Wer war die erste (und bisher einzige) Präsidentin des Bundesverfassungsgerichts? </a:t>
            </a:r>
          </a:p>
          <a:p>
            <a:endParaRPr lang="de-DE" dirty="0"/>
          </a:p>
          <a:p>
            <a:r>
              <a:rPr lang="de-DE" dirty="0"/>
              <a:t>3. Wie hoch ist der Frauenanteil des Bundesverfassungsgerichts?</a:t>
            </a:r>
          </a:p>
          <a:p>
            <a:endParaRPr lang="de-DE" dirty="0"/>
          </a:p>
          <a:p>
            <a:r>
              <a:rPr lang="de-DE" dirty="0"/>
              <a:t>4. Wessen Ungleichbehandlung erklärte das Bundesverfassungsgericht bereits in mehreren Entscheidungen für verfassungswidrig?</a:t>
            </a:r>
          </a:p>
        </p:txBody>
      </p:sp>
    </p:spTree>
    <p:extLst>
      <p:ext uri="{BB962C8B-B14F-4D97-AF65-F5344CB8AC3E}">
        <p14:creationId xmlns:p14="http://schemas.microsoft.com/office/powerpoint/2010/main" val="1638871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F53D0E-A9E6-0B48-ABC5-47D8FBF8F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Kleines Quiz – Antworten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FBB613-E349-0947-A849-E3619F922FF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/>
              <a:t>1. Aus wie vielen Richterinnen und Richtern setzt sich das Bundesverfassungsgericht zusammen?</a:t>
            </a:r>
          </a:p>
          <a:p>
            <a:r>
              <a:rPr lang="de-DE" dirty="0"/>
              <a:t>16</a:t>
            </a:r>
          </a:p>
          <a:p>
            <a:r>
              <a:rPr lang="de-DE" dirty="0"/>
              <a:t>2. Wer war die erste (und bisher einzige) Präsidentin des Bundesverfassungsgerichts? </a:t>
            </a:r>
          </a:p>
          <a:p>
            <a:r>
              <a:rPr lang="de-DE" dirty="0"/>
              <a:t>Erste Präsidentin des Bundeverfassungsgerichts war </a:t>
            </a:r>
            <a:r>
              <a:rPr lang="de-DE" b="1" dirty="0"/>
              <a:t>Jutta Limbach</a:t>
            </a:r>
            <a:r>
              <a:rPr lang="de-DE" dirty="0"/>
              <a:t>, die 1994 dieses Amt antrat und bis 2002 innehatte. </a:t>
            </a:r>
          </a:p>
          <a:p>
            <a:r>
              <a:rPr lang="de-DE" dirty="0"/>
              <a:t>3. Wie hoch ist der Frauenanteil des Bundesverfassungsgerichts?</a:t>
            </a:r>
          </a:p>
          <a:p>
            <a:r>
              <a:rPr lang="de-DE" dirty="0"/>
              <a:t>Stand Juni 2020: </a:t>
            </a:r>
            <a:r>
              <a:rPr lang="de-DE" b="1" dirty="0"/>
              <a:t>50 Prozent</a:t>
            </a:r>
            <a:r>
              <a:rPr lang="de-DE" dirty="0"/>
              <a:t>.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Susanne Baer, Gabriele Britz und Yvonne Ott im Ersten Senat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Monika Hermanns, Sibylle </a:t>
            </a:r>
            <a:r>
              <a:rPr lang="de-DE" dirty="0" err="1"/>
              <a:t>Kessal</a:t>
            </a:r>
            <a:r>
              <a:rPr lang="de-DE" dirty="0"/>
              <a:t>-Wulf, Doris König, Christine Langenfeld und Astrid Wallrabenstein im Zweiten Senat</a:t>
            </a:r>
          </a:p>
          <a:p>
            <a:r>
              <a:rPr lang="de-DE" dirty="0"/>
              <a:t>4. Wessen Ungleichbehandlung erklärte das Bundesverfassungsgericht bereits in mehreren Entscheidungen für verfassungswidrig?</a:t>
            </a:r>
          </a:p>
          <a:p>
            <a:r>
              <a:rPr lang="de-DE" dirty="0"/>
              <a:t>Die Ungleichbehandlung von eingetragenen Lebenspartnern einerseits und Ehegatten andererseits. </a:t>
            </a:r>
          </a:p>
        </p:txBody>
      </p:sp>
    </p:spTree>
    <p:extLst>
      <p:ext uri="{BB962C8B-B14F-4D97-AF65-F5344CB8AC3E}">
        <p14:creationId xmlns:p14="http://schemas.microsoft.com/office/powerpoint/2010/main" val="1797617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AAD70B-F1B6-B343-809A-67E584226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Klausur (Take-Home-</a:t>
            </a:r>
            <a:r>
              <a:rPr lang="de-DE" dirty="0" err="1"/>
              <a:t>Exam</a:t>
            </a:r>
            <a:r>
              <a:rPr lang="de-DE" dirty="0"/>
              <a:t>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C7376D-B458-4C4F-B6DD-A18ABF5CAC6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28. Juli 2020; Bearbeitungszeitraum 8.00 bis 20.00 Uhr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Begrenzte Zeichenzahl, Schreibzeit von 90 Minuten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Drei bis vier komplexe Fragen </a:t>
            </a:r>
          </a:p>
        </p:txBody>
      </p:sp>
    </p:spTree>
    <p:extLst>
      <p:ext uri="{BB962C8B-B14F-4D97-AF65-F5344CB8AC3E}">
        <p14:creationId xmlns:p14="http://schemas.microsoft.com/office/powerpoint/2010/main" val="4133004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645FB-9495-6640-BDCD-E0F08721F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Übungsaufgaben - BRD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86E444-C2EA-F140-9548-490B17367F7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Erläutern Sie knapp folgende Begriffe: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Verfassungsgerichtsbarkeit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Deutschland als „Richterstaat“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Haushaltsrecht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Erläutern Sie den Aufbau eines Ministeriums. Bewerten Sie den machtpolitischen Einfluss der Ministerialverwaltung auf das Handeln der Bundesregierung entlang geeigneter Kriterien. </a:t>
            </a:r>
          </a:p>
        </p:txBody>
      </p:sp>
    </p:spTree>
    <p:extLst>
      <p:ext uri="{BB962C8B-B14F-4D97-AF65-F5344CB8AC3E}">
        <p14:creationId xmlns:p14="http://schemas.microsoft.com/office/powerpoint/2010/main" val="2171641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F38AD4-8888-F34E-91AF-FD7E99C9A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Übungsaufgaben - SYS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A264A8-669D-374E-99D2-B06B258B2D3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Erläutern Sie knapp folgende Begriffe: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Second order-</a:t>
            </a:r>
            <a:r>
              <a:rPr lang="de-DE" dirty="0" err="1"/>
              <a:t>elections</a:t>
            </a:r>
            <a:r>
              <a:rPr lang="de-DE" dirty="0"/>
              <a:t>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Catch-All Parteien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Demokratiekonsolidierung 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Beschreiben Sie die drei von Samuel Huntington entwickelten Strategien zur Demokratisierung.</a:t>
            </a:r>
          </a:p>
          <a:p>
            <a:pPr lvl="1" indent="0">
              <a:buNone/>
            </a:pPr>
            <a:endParaRPr lang="de-DE" dirty="0"/>
          </a:p>
          <a:p>
            <a:pPr marL="681692" lvl="1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7770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9CBB86-F4B3-014E-9DC9-7A70456B0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Ausblick und Hinweis 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AC0311-0B3E-214D-BF80-6CA02EC49B3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/>
              <a:t>Nächste Sitzung am </a:t>
            </a:r>
            <a:r>
              <a:rPr lang="de-DE" b="1" dirty="0"/>
              <a:t>02.07.2020</a:t>
            </a:r>
            <a:r>
              <a:rPr lang="de-DE" dirty="0"/>
              <a:t>, </a:t>
            </a:r>
            <a:r>
              <a:rPr lang="de-DE" b="1" dirty="0"/>
              <a:t>9.20 </a:t>
            </a:r>
            <a:r>
              <a:rPr lang="de-DE" dirty="0"/>
              <a:t>Uhr. </a:t>
            </a:r>
          </a:p>
          <a:p>
            <a:r>
              <a:rPr lang="de-DE" dirty="0"/>
              <a:t>Teilnehmen können Sie über diesen </a:t>
            </a:r>
            <a:r>
              <a:rPr lang="de-DE" b="1" dirty="0"/>
              <a:t>Link</a:t>
            </a:r>
            <a:r>
              <a:rPr lang="de-DE" dirty="0"/>
              <a:t>: https://tu-</a:t>
            </a:r>
            <a:r>
              <a:rPr lang="de-DE" dirty="0" err="1"/>
              <a:t>dresden.zoom.us</a:t>
            </a:r>
            <a:r>
              <a:rPr lang="de-DE" dirty="0"/>
              <a:t>/</a:t>
            </a:r>
            <a:r>
              <a:rPr lang="de-DE" dirty="0" err="1"/>
              <a:t>j</a:t>
            </a:r>
            <a:r>
              <a:rPr lang="de-DE" dirty="0"/>
              <a:t>/99724655845?pwd=TWViL3ZhVEhNUVpKZTJpYWd3RDBTZz09 </a:t>
            </a:r>
          </a:p>
          <a:p>
            <a:r>
              <a:rPr lang="de-DE" dirty="0"/>
              <a:t>Das </a:t>
            </a:r>
            <a:r>
              <a:rPr lang="de-DE" b="1" dirty="0"/>
              <a:t>Passwort</a:t>
            </a:r>
            <a:r>
              <a:rPr lang="de-DE" dirty="0"/>
              <a:t> lautet: BRD-SYS1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7543989"/>
      </p:ext>
    </p:extLst>
  </p:cSld>
  <p:clrMapOvr>
    <a:masterClrMapping/>
  </p:clrMapOvr>
</p:sld>
</file>

<file path=ppt/theme/theme1.xml><?xml version="1.0" encoding="utf-8"?>
<a:theme xmlns:a="http://schemas.openxmlformats.org/drawingml/2006/main" name="TUD_2018_16zu9">
  <a:themeElements>
    <a:clrScheme name="TUD_Farben">
      <a:dk1>
        <a:srgbClr val="00305E"/>
      </a:dk1>
      <a:lt1>
        <a:srgbClr val="FFFFFF"/>
      </a:lt1>
      <a:dk2>
        <a:srgbClr val="00305E"/>
      </a:dk2>
      <a:lt2>
        <a:srgbClr val="727879"/>
      </a:lt2>
      <a:accent1>
        <a:srgbClr val="009EE0"/>
      </a:accent1>
      <a:accent2>
        <a:srgbClr val="006AB3"/>
      </a:accent2>
      <a:accent3>
        <a:srgbClr val="6AB023"/>
      </a:accent3>
      <a:accent4>
        <a:srgbClr val="007D40"/>
      </a:accent4>
      <a:accent5>
        <a:srgbClr val="93107E"/>
      </a:accent5>
      <a:accent6>
        <a:srgbClr val="54378A"/>
      </a:accent6>
      <a:hlink>
        <a:srgbClr val="009EE0"/>
      </a:hlink>
      <a:folHlink>
        <a:srgbClr val="006AB3"/>
      </a:folHlink>
    </a:clrScheme>
    <a:fontScheme name="TUD_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äsentationsvorlage_TUD_16zu9.potx" id="{31D16C43-CE8A-487C-877F-1CE738588514}" vid="{D0A951CF-2A2A-4137-AC09-300C595B1D60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TUD_2018_16zu9</Template>
  <TotalTime>0</TotalTime>
  <Words>253</Words>
  <Application>Microsoft Macintosh PowerPoint</Application>
  <PresentationFormat>Breitbild</PresentationFormat>
  <Paragraphs>45</Paragraphs>
  <Slides>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Symbol</vt:lpstr>
      <vt:lpstr>Open Sans</vt:lpstr>
      <vt:lpstr>Calibri</vt:lpstr>
      <vt:lpstr>TUD_2018_16zu9</vt:lpstr>
      <vt:lpstr>Übung zu den Vorlesungen - Das politische System der BRD - Systemvergleich I: Grundlagen &amp; freiheitliche Systeme</vt:lpstr>
      <vt:lpstr>Kleines Quiz - Bundesverfassungsgericht</vt:lpstr>
      <vt:lpstr>Kleines Quiz – Antworten </vt:lpstr>
      <vt:lpstr>Klausur (Take-Home-Exam)</vt:lpstr>
      <vt:lpstr>Übungsaufgaben - BRD </vt:lpstr>
      <vt:lpstr>Übungsaufgaben - SYS</vt:lpstr>
      <vt:lpstr>Ausblick und Hinweis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Übung zur Vorlesung: Systemvergleich I: Grundlagen &amp; freiheitliche Systeme</dc:title>
  <dc:subject/>
  <dc:creator>Stefanie</dc:creator>
  <cp:keywords/>
  <dc:description/>
  <cp:lastModifiedBy>Stefanie</cp:lastModifiedBy>
  <cp:revision>44</cp:revision>
  <dcterms:created xsi:type="dcterms:W3CDTF">2020-05-27T15:20:14Z</dcterms:created>
  <dcterms:modified xsi:type="dcterms:W3CDTF">2020-06-25T09:01:33Z</dcterms:modified>
  <cp:category/>
</cp:coreProperties>
</file>