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59" r:id="rId1"/>
    <p:sldMasterId id="2147483699" r:id="rId2"/>
  </p:sldMasterIdLst>
  <p:notesMasterIdLst>
    <p:notesMasterId r:id="rId42"/>
  </p:notesMasterIdLst>
  <p:handoutMasterIdLst>
    <p:handoutMasterId r:id="rId43"/>
  </p:handoutMasterIdLst>
  <p:sldIdLst>
    <p:sldId id="312" r:id="rId3"/>
    <p:sldId id="309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46" r:id="rId14"/>
    <p:sldId id="347" r:id="rId15"/>
    <p:sldId id="348" r:id="rId16"/>
    <p:sldId id="349" r:id="rId17"/>
    <p:sldId id="350" r:id="rId18"/>
    <p:sldId id="313" r:id="rId19"/>
    <p:sldId id="317" r:id="rId20"/>
    <p:sldId id="318" r:id="rId21"/>
    <p:sldId id="319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21" r:id="rId35"/>
    <p:sldId id="345" r:id="rId36"/>
    <p:sldId id="314" r:id="rId37"/>
    <p:sldId id="322" r:id="rId38"/>
    <p:sldId id="323" r:id="rId39"/>
    <p:sldId id="315" r:id="rId40"/>
    <p:sldId id="351" r:id="rId41"/>
  </p:sldIdLst>
  <p:sldSz cx="9144000" cy="6858000" type="screen4x3"/>
  <p:notesSz cx="9928225" cy="6797675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Roboto" panose="020B0604020202020204" charset="0"/>
      <p:regular r:id="rId52"/>
      <p:bold r:id="rId53"/>
      <p:italic r:id="rId54"/>
      <p:boldItalic r:id="rId55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50"/>
    <a:srgbClr val="707070"/>
    <a:srgbClr val="006F5F"/>
    <a:srgbClr val="003E2F"/>
    <a:srgbClr val="E4B402"/>
    <a:srgbClr val="FFD800"/>
    <a:srgbClr val="009EE3"/>
    <a:srgbClr val="51AE32"/>
    <a:srgbClr val="779A2B"/>
    <a:srgbClr val="003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2" autoAdjust="0"/>
    <p:restoredTop sz="93865" autoAdjust="0"/>
  </p:normalViewPr>
  <p:slideViewPr>
    <p:cSldViewPr snapToGrid="0">
      <p:cViewPr varScale="1">
        <p:scale>
          <a:sx n="94" d="100"/>
          <a:sy n="94" d="100"/>
        </p:scale>
        <p:origin x="1047" y="3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194"/>
    </p:cViewPr>
  </p:sorterViewPr>
  <p:notesViewPr>
    <p:cSldViewPr snapToGrid="0">
      <p:cViewPr varScale="1">
        <p:scale>
          <a:sx n="73" d="100"/>
          <a:sy n="73" d="100"/>
        </p:scale>
        <p:origin x="-2430" y="-96"/>
      </p:cViewPr>
      <p:guideLst>
        <p:guide orient="horz" pos="214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A9E21-4981-413F-9BAB-A1BE42E0A624}" type="datetimeFigureOut">
              <a:rPr lang="de-DE" smtClean="0"/>
              <a:t>16.12.2020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2594" y="6457410"/>
            <a:ext cx="4303314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872BD-D2C1-4FAA-A740-0001980793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761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594" y="0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360" y="3228190"/>
            <a:ext cx="7943508" cy="305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79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594" y="6456379"/>
            <a:ext cx="4303314" cy="34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2B633-7BEC-49A7-B3BF-92E0C7E450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6968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2B633-7BEC-49A7-B3BF-92E0C7E450E6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51119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egm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735263" y="290502"/>
            <a:ext cx="6049962" cy="8699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828796"/>
            <a:ext cx="8667750" cy="448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2420938"/>
            <a:ext cx="9144000" cy="409674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6264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 userDrawn="1">
          <p15:clr>
            <a:srgbClr val="9FCC3B"/>
          </p15:clr>
        </p15:guide>
        <p15:guide id="2" orient="horz" pos="210" userDrawn="1">
          <p15:clr>
            <a:srgbClr val="9FCC3B"/>
          </p15:clr>
        </p15:guide>
        <p15:guide id="3" orient="horz" pos="1525" userDrawn="1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blen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692275" y="152400"/>
            <a:ext cx="7092949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908055"/>
            <a:ext cx="8426450" cy="4683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358774" y="3497580"/>
            <a:ext cx="2772136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358774" y="1376368"/>
            <a:ext cx="2772136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3235164" y="3497580"/>
            <a:ext cx="2673671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7"/>
          </p:nvPr>
        </p:nvSpPr>
        <p:spPr>
          <a:xfrm>
            <a:off x="3235164" y="1376368"/>
            <a:ext cx="2673671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007299" y="3497580"/>
            <a:ext cx="2777925" cy="28476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9"/>
          </p:nvPr>
        </p:nvSpPr>
        <p:spPr>
          <a:xfrm>
            <a:off x="6007299" y="1376368"/>
            <a:ext cx="2777926" cy="190785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66122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67" userDrawn="1">
          <p15:clr>
            <a:srgbClr val="5ACBF0"/>
          </p15:clr>
        </p15:guide>
        <p15:guide id="4" orient="horz" pos="754" userDrawn="1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egm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735263" y="290502"/>
            <a:ext cx="6049962" cy="8699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1828796"/>
            <a:ext cx="8667750" cy="448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2420938"/>
            <a:ext cx="9144000" cy="409674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281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3" orient="horz" pos="1525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elsb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735263" y="290502"/>
            <a:ext cx="6049962" cy="8699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34963" y="1776095"/>
            <a:ext cx="11557000" cy="448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" y="2420938"/>
            <a:ext cx="2376488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4"/>
          </p:nvPr>
        </p:nvSpPr>
        <p:spPr>
          <a:xfrm>
            <a:off x="2376489" y="2420938"/>
            <a:ext cx="3719511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/>
          </p:nvPr>
        </p:nvSpPr>
        <p:spPr>
          <a:xfrm>
            <a:off x="6096000" y="2420938"/>
            <a:ext cx="3048000" cy="244062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2743200" y="5163821"/>
            <a:ext cx="6042026" cy="100203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Bildplatzhalter 4"/>
          <p:cNvSpPr>
            <a:spLocks noGrp="1"/>
          </p:cNvSpPr>
          <p:nvPr>
            <p:ph type="pic" sz="quarter" idx="16" hasCustomPrompt="1"/>
          </p:nvPr>
        </p:nvSpPr>
        <p:spPr>
          <a:xfrm>
            <a:off x="358775" y="5229225"/>
            <a:ext cx="1657350" cy="9366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517353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3067" userDrawn="1">
          <p15:clr>
            <a:srgbClr val="5ACBF0"/>
          </p15:clr>
        </p15:guide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3" orient="horz" pos="1525">
          <p15:clr>
            <a:srgbClr val="5ACBF0"/>
          </p15:clr>
        </p15:guide>
        <p15:guide id="4" orient="horz" pos="3294" userDrawn="1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ö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735263" y="290502"/>
            <a:ext cx="6049962" cy="8699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2735263" y="2420938"/>
            <a:ext cx="6049962" cy="3744912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734598" y="1798609"/>
            <a:ext cx="6050628" cy="5181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1" hasCustomPrompt="1"/>
          </p:nvPr>
        </p:nvSpPr>
        <p:spPr>
          <a:xfrm>
            <a:off x="358775" y="2421240"/>
            <a:ext cx="1657350" cy="15860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002371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3" orient="horz" pos="1525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ßb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25"/>
          <p:cNvSpPr>
            <a:spLocks noGrp="1"/>
          </p:cNvSpPr>
          <p:nvPr>
            <p:ph type="title"/>
          </p:nvPr>
        </p:nvSpPr>
        <p:spPr>
          <a:xfrm>
            <a:off x="2735263" y="290502"/>
            <a:ext cx="6049962" cy="8699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="1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1" y="1520824"/>
            <a:ext cx="2376488" cy="334073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4"/>
          </p:nvPr>
        </p:nvSpPr>
        <p:spPr>
          <a:xfrm>
            <a:off x="2376489" y="1520825"/>
            <a:ext cx="3719511" cy="334073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/>
          </p:nvPr>
        </p:nvSpPr>
        <p:spPr>
          <a:xfrm>
            <a:off x="6096000" y="1520824"/>
            <a:ext cx="3048000" cy="3340736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5229225"/>
            <a:ext cx="8426450" cy="9366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01836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1">
          <p15:clr>
            <a:srgbClr val="9FCC3B"/>
          </p15:clr>
        </p15:guide>
        <p15:guide id="2" orient="horz" pos="210">
          <p15:clr>
            <a:srgbClr val="9FCC3B"/>
          </p15:clr>
        </p15:guide>
        <p15:guide id="3" orient="horz" pos="1525">
          <p15:clr>
            <a:srgbClr val="5ACBF0"/>
          </p15:clr>
        </p15:guide>
        <p15:guide id="4" orient="horz" pos="3067">
          <p15:clr>
            <a:srgbClr val="5ACBF0"/>
          </p15:clr>
        </p15:guide>
        <p15:guide id="5" orient="horz" pos="3294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ichenh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8426450" cy="4348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692276" y="152400"/>
            <a:ext cx="7092950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908050"/>
            <a:ext cx="8426450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3398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4652965" y="2060579"/>
            <a:ext cx="4132260" cy="4284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692276" y="152400"/>
            <a:ext cx="7092950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908050"/>
            <a:ext cx="8426450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358775" y="2060580"/>
            <a:ext cx="4132264" cy="42846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4367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29" userDrawn="1">
          <p15:clr>
            <a:srgbClr val="5ACBF0"/>
          </p15:clr>
        </p15:guide>
        <p15:guide id="2" pos="2931" userDrawn="1">
          <p15:clr>
            <a:srgbClr val="5ACBF0"/>
          </p15:clr>
        </p15:guide>
        <p15:guide id="3" orient="horz" pos="1298" userDrawn="1">
          <p15:clr>
            <a:srgbClr val="5ACBF0"/>
          </p15:clr>
        </p15:guide>
        <p15:guide id="4" orient="horz" pos="1162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ie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358775" y="4618672"/>
            <a:ext cx="4132264" cy="17265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692276" y="152400"/>
            <a:ext cx="7092950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908050"/>
            <a:ext cx="8426450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358775" y="2060580"/>
            <a:ext cx="4132264" cy="236664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652962" y="4618672"/>
            <a:ext cx="4132263" cy="17265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5"/>
          </p:nvPr>
        </p:nvSpPr>
        <p:spPr>
          <a:xfrm>
            <a:off x="4652965" y="2060580"/>
            <a:ext cx="4132260" cy="2366645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58243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29" userDrawn="1">
          <p15:clr>
            <a:srgbClr val="5ACBF0"/>
          </p15:clr>
        </p15:guide>
        <p15:guide id="2" pos="2931" userDrawn="1">
          <p15:clr>
            <a:srgbClr val="5ACBF0"/>
          </p15:clr>
        </p15:guide>
        <p15:guide id="3" orient="horz" pos="1298" userDrawn="1">
          <p15:clr>
            <a:srgbClr val="5ACBF0"/>
          </p15:clr>
        </p15:guide>
        <p15:guide id="4" orient="horz" pos="1162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enst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692275" y="152400"/>
            <a:ext cx="7307661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58775" y="908050"/>
            <a:ext cx="8426450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0"/>
          </p:nvPr>
        </p:nvSpPr>
        <p:spPr>
          <a:xfrm>
            <a:off x="358775" y="2060580"/>
            <a:ext cx="2566593" cy="42846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3087291" y="2060579"/>
            <a:ext cx="5697934" cy="4284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9384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43" userDrawn="1">
          <p15:clr>
            <a:srgbClr val="5ACBF0"/>
          </p15:clr>
        </p15:guide>
        <p15:guide id="2" pos="1945" userDrawn="1">
          <p15:clr>
            <a:srgbClr val="5ACBF0"/>
          </p15:clr>
        </p15:guide>
        <p15:guide id="3" orient="horz" pos="1298" userDrawn="1">
          <p15:clr>
            <a:srgbClr val="5ACBF0"/>
          </p15:clr>
        </p15:guide>
        <p15:guide id="4" orient="horz" pos="1162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fensch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1692275" y="1996440"/>
            <a:ext cx="7092951" cy="4348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2" hasCustomPrompt="1"/>
          </p:nvPr>
        </p:nvSpPr>
        <p:spPr>
          <a:xfrm>
            <a:off x="358775" y="907487"/>
            <a:ext cx="973138" cy="92893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de-DE" dirty="0"/>
              <a:t>Logo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692276" y="152400"/>
            <a:ext cx="7092950" cy="468314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1692275" y="908050"/>
            <a:ext cx="7092951" cy="9283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1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7298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/>
          <p:nvPr userDrawn="1"/>
        </p:nvCxnSpPr>
        <p:spPr>
          <a:xfrm>
            <a:off x="0" y="6525349"/>
            <a:ext cx="9144000" cy="1"/>
          </a:xfrm>
          <a:prstGeom prst="line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5"/>
          <p:cNvSpPr txBox="1">
            <a:spLocks noChangeArrowheads="1"/>
          </p:cNvSpPr>
          <p:nvPr userDrawn="1"/>
        </p:nvSpPr>
        <p:spPr bwMode="auto">
          <a:xfrm>
            <a:off x="6189345" y="6525345"/>
            <a:ext cx="2810590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sz="1050" dirty="0">
                <a:latin typeface="Roboto" panose="02000000000000000000" pitchFamily="2" charset="0"/>
                <a:ea typeface="Roboto" panose="02000000000000000000" pitchFamily="2" charset="0"/>
              </a:rPr>
              <a:t>Chemnitz, 17.12.2020         </a:t>
            </a:r>
          </a:p>
        </p:txBody>
      </p:sp>
      <p:sp>
        <p:nvSpPr>
          <p:cNvPr id="20" name="Rectangle 4"/>
          <p:cNvSpPr txBox="1">
            <a:spLocks noChangeArrowheads="1"/>
          </p:cNvSpPr>
          <p:nvPr userDrawn="1"/>
        </p:nvSpPr>
        <p:spPr bwMode="auto">
          <a:xfrm>
            <a:off x="144067" y="6525345"/>
            <a:ext cx="4319922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Lisa-Marie </a:t>
            </a:r>
            <a:r>
              <a:rPr lang="de-DE" sz="105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Schrepel</a:t>
            </a: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, Jessica </a:t>
            </a:r>
            <a:r>
              <a:rPr lang="de-DE" sz="105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Mietzner</a:t>
            </a: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, Alina Schlosser, Linda Schütze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0" y="2381"/>
            <a:ext cx="9144000" cy="1518444"/>
          </a:xfrm>
          <a:prstGeom prst="rect">
            <a:avLst/>
          </a:prstGeom>
          <a:solidFill>
            <a:srgbClr val="005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r Verbinder 10"/>
          <p:cNvCxnSpPr/>
          <p:nvPr userDrawn="1"/>
        </p:nvCxnSpPr>
        <p:spPr>
          <a:xfrm>
            <a:off x="2376485" y="333375"/>
            <a:ext cx="0" cy="8270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" t="787" r="642" b="-525"/>
          <a:stretch/>
        </p:blipFill>
        <p:spPr>
          <a:xfrm>
            <a:off x="2382" y="2381"/>
            <a:ext cx="2350294" cy="1507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58" r:id="rId2"/>
    <p:sldLayoutId id="2147483759" r:id="rId3"/>
    <p:sldLayoutId id="2147483760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100" b="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342892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68578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028675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37156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257168" indent="-257168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2pPr>
      <a:lvl3pPr marL="857228" indent="-171446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cs typeface="+mn-cs"/>
        </a:defRPr>
      </a:lvl3pPr>
      <a:lvl4pPr marL="1200120" indent="-171446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cs typeface="+mn-cs"/>
        </a:defRPr>
      </a:lvl4pPr>
      <a:lvl5pPr marL="1543012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5pPr>
      <a:lvl6pPr marL="1885903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8pPr>
      <a:lvl9pPr marL="2914577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000000"/>
          </p15:clr>
        </p15:guide>
        <p15:guide id="2" orient="horz" pos="210" userDrawn="1">
          <p15:clr>
            <a:srgbClr val="9FCC3B"/>
          </p15:clr>
        </p15:guide>
        <p15:guide id="3" orient="horz" pos="731" userDrawn="1">
          <p15:clr>
            <a:srgbClr val="9FCC3B"/>
          </p15:clr>
        </p15:guide>
        <p15:guide id="4" pos="1270" userDrawn="1">
          <p15:clr>
            <a:srgbClr val="9FCC3B"/>
          </p15:clr>
        </p15:guide>
        <p15:guide id="5" pos="1497" userDrawn="1">
          <p15:clr>
            <a:srgbClr val="9FCC3B"/>
          </p15:clr>
        </p15:guide>
        <p15:guide id="6" pos="1723" userDrawn="1">
          <p15:clr>
            <a:srgbClr val="9FCC3B"/>
          </p15:clr>
        </p15:guide>
        <p15:guide id="7" pos="5534" userDrawn="1">
          <p15:clr>
            <a:srgbClr val="000000"/>
          </p15:clr>
        </p15:guide>
        <p15:guide id="8" orient="horz" pos="3884" userDrawn="1">
          <p15:clr>
            <a:srgbClr val="000000"/>
          </p15:clr>
        </p15:guide>
        <p15:guide id="9" orient="horz" pos="1185" userDrawn="1">
          <p15:clr>
            <a:srgbClr val="000000"/>
          </p15:clr>
        </p15:guide>
        <p15:guide id="10" orient="horz" pos="958" userDrawn="1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74"/>
            <a:ext cx="9144000" cy="764704"/>
          </a:xfrm>
          <a:prstGeom prst="rect">
            <a:avLst/>
          </a:prstGeom>
          <a:solidFill>
            <a:srgbClr val="005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tangle 5"/>
          <p:cNvSpPr txBox="1">
            <a:spLocks noChangeArrowheads="1"/>
          </p:cNvSpPr>
          <p:nvPr userDrawn="1"/>
        </p:nvSpPr>
        <p:spPr bwMode="auto">
          <a:xfrm>
            <a:off x="6189345" y="6525345"/>
            <a:ext cx="2810590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sz="1050" dirty="0">
                <a:latin typeface="Roboto" panose="02000000000000000000" pitchFamily="2" charset="0"/>
                <a:ea typeface="Roboto" panose="02000000000000000000" pitchFamily="2" charset="0"/>
              </a:rPr>
              <a:t>Chemnitz, 17.12.2020</a:t>
            </a:r>
          </a:p>
        </p:txBody>
      </p:sp>
      <p:cxnSp>
        <p:nvCxnSpPr>
          <p:cNvPr id="33" name="Gerader Verbinder 32"/>
          <p:cNvCxnSpPr/>
          <p:nvPr userDrawn="1"/>
        </p:nvCxnSpPr>
        <p:spPr>
          <a:xfrm>
            <a:off x="0" y="6525344"/>
            <a:ext cx="9144000" cy="0"/>
          </a:xfrm>
          <a:prstGeom prst="line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ußzeilenplatzhalter 4"/>
          <p:cNvSpPr txBox="1">
            <a:spLocks/>
          </p:cNvSpPr>
          <p:nvPr userDrawn="1"/>
        </p:nvSpPr>
        <p:spPr>
          <a:xfrm>
            <a:off x="3491882" y="6526933"/>
            <a:ext cx="4194795" cy="332656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 dirty="0" smtClean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72C5D026-0A5E-414E-BDD7-AEAAC7E56A8F}" type="slidenum">
              <a:rPr lang="de-DE" sz="1050" smtClean="0">
                <a:latin typeface="Roboto" panose="02000000000000000000" pitchFamily="2" charset="0"/>
                <a:ea typeface="Roboto" panose="02000000000000000000" pitchFamily="2" charset="0"/>
              </a:rPr>
              <a:pPr algn="ctr">
                <a:defRPr/>
              </a:pPr>
              <a:t>‹Nr.›</a:t>
            </a:fld>
            <a:endParaRPr lang="de-DE" sz="105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Rectangle 4"/>
          <p:cNvSpPr txBox="1">
            <a:spLocks noChangeArrowheads="1"/>
          </p:cNvSpPr>
          <p:nvPr userDrawn="1"/>
        </p:nvSpPr>
        <p:spPr bwMode="auto">
          <a:xfrm>
            <a:off x="144067" y="6525345"/>
            <a:ext cx="4319922" cy="334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1"/>
                </a:solidFill>
                <a:latin typeface="InfoDispRegular-Roman" pitchFamily="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Lisa-Marie </a:t>
            </a:r>
            <a:r>
              <a:rPr lang="de-DE" sz="105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Schrepel</a:t>
            </a: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, Jessica </a:t>
            </a:r>
            <a:r>
              <a:rPr lang="de-DE" sz="1050" kern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Mietzner</a:t>
            </a:r>
            <a:r>
              <a:rPr lang="de-DE" sz="105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, Alina Schlosser, Linda Schütze</a:t>
            </a:r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1511300" y="152713"/>
            <a:ext cx="0" cy="468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35" t="5839" r="641" b="7571"/>
          <a:stretch/>
        </p:blipFill>
        <p:spPr>
          <a:xfrm>
            <a:off x="0" y="3175"/>
            <a:ext cx="1516771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3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4" r:id="rId2"/>
    <p:sldLayoutId id="2147483755" r:id="rId3"/>
    <p:sldLayoutId id="2147483756" r:id="rId4"/>
    <p:sldLayoutId id="2147483719" r:id="rId5"/>
    <p:sldLayoutId id="2147483757" r:id="rId6"/>
    <p:sldLayoutId id="2147483761" r:id="rId7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1200" b="1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" userDrawn="1">
          <p15:clr>
            <a:srgbClr val="9FCC3B"/>
          </p15:clr>
        </p15:guide>
        <p15:guide id="2" orient="horz" pos="391" userDrawn="1">
          <p15:clr>
            <a:srgbClr val="9FCC3B"/>
          </p15:clr>
        </p15:guide>
        <p15:guide id="3" pos="1066" userDrawn="1">
          <p15:clr>
            <a:srgbClr val="9FCC3B"/>
          </p15:clr>
        </p15:guide>
        <p15:guide id="5" pos="839" userDrawn="1">
          <p15:clr>
            <a:srgbClr val="9FCC3B"/>
          </p15:clr>
        </p15:guide>
        <p15:guide id="6" pos="952" userDrawn="1">
          <p15:clr>
            <a:srgbClr val="9FCC3B"/>
          </p15:clr>
        </p15:guide>
        <p15:guide id="7" pos="5534" userDrawn="1">
          <p15:clr>
            <a:srgbClr val="000000"/>
          </p15:clr>
        </p15:guide>
        <p15:guide id="8" orient="horz" pos="572" userDrawn="1">
          <p15:clr>
            <a:srgbClr val="000000"/>
          </p15:clr>
        </p15:guide>
        <p15:guide id="9" orient="horz" pos="3997" userDrawn="1">
          <p15:clr>
            <a:srgbClr val="000000"/>
          </p15:clr>
        </p15:guide>
        <p15:guide id="10" pos="226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hyperlink" Target="https://www.nifbe.de/images/nifbe/Infoservice/Downloads/Themenhefte/Sozial-emotionale_Kompetenzen_online.pdf" TargetMode="External"/><Relationship Id="rId4" Type="http://schemas.openxmlformats.org/officeDocument/2006/relationships/image" Target="../media/image5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7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image" Target="../media/image8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hyperlink" Target="https://www.kita.de/wissen/emotionale-kompetenz-bei-kindern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10.pn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hyperlink" Target="https://www.netpapa.de/schule/was-ist-ein-vertrauenslehrer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hyperlink" Target="http://www.praeventions-forum.de/verhaltenstrainings/verhaltenstraining-in-der-grundschule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hyperlink" Target="https://www.zehetner-vt.at/ablauf-tarife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hyperlink" Target="https://de.vecteezy.com/vektorkunst/432210-mann-mit-verschiedenen-emotionen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7.wav"/><Relationship Id="rId1" Type="http://schemas.openxmlformats.org/officeDocument/2006/relationships/audio" Target="NULL" TargetMode="External"/><Relationship Id="rId6" Type="http://schemas.openxmlformats.org/officeDocument/2006/relationships/hyperlink" Target="https://www.sgsandbach-fussball.de/unsere-mannschaften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hyperlink" Target="https://creazilla.com/de/nodes/7532-maedchen-mit-eltern-clipart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10.png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10.png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2.png"/><Relationship Id="rId4" Type="http://schemas.openxmlformats.org/officeDocument/2006/relationships/hyperlink" Target="https://www.nifbe.de/images/nifbe/Infoservice/Downloads/Themenhefte/Sozial-emotionale_Kompetenzen_online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3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4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EC59A-6CB8-4463-AE82-FD0D7697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Seminar: Entwicklungspsychologie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59A1FA-9549-438E-AEC6-B491A90A1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1828796"/>
            <a:ext cx="8667750" cy="4501247"/>
          </a:xfrm>
        </p:spPr>
        <p:txBody>
          <a:bodyPr>
            <a:normAutofit/>
          </a:bodyPr>
          <a:lstStyle/>
          <a:p>
            <a:pPr algn="ctr"/>
            <a:endParaRPr lang="de-DE" sz="3500" dirty="0"/>
          </a:p>
          <a:p>
            <a:pPr algn="ctr"/>
            <a:endParaRPr lang="de-DE" sz="3500" dirty="0"/>
          </a:p>
          <a:p>
            <a:pPr algn="ctr"/>
            <a:r>
              <a:rPr lang="de-DE" sz="3500" dirty="0"/>
              <a:t>Sozial-emotionale Trainings: </a:t>
            </a:r>
          </a:p>
          <a:p>
            <a:pPr algn="ctr"/>
            <a:r>
              <a:rPr lang="de-DE" sz="3500" dirty="0"/>
              <a:t>Vorsorgen ist besser als (verbal) nachtreten?</a:t>
            </a:r>
          </a:p>
        </p:txBody>
      </p:sp>
      <p:pic>
        <p:nvPicPr>
          <p:cNvPr id="4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1FCCFF91-06DF-4058-9AB7-8C8D1145A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21725" y="61776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25EC956-3934-4E4F-AB16-68ACA5C095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u="sng" dirty="0"/>
              <a:t>Soziale Kompetenz liegt vor:</a:t>
            </a:r>
          </a:p>
          <a:p>
            <a:r>
              <a:rPr lang="de-DE" dirty="0"/>
              <a:t>wenn ein Kind in  einer sozialen Situation effektiv handeln kann </a:t>
            </a:r>
          </a:p>
          <a:p>
            <a:r>
              <a:rPr lang="de-DE" dirty="0"/>
              <a:t>erreicht in einer Interaktion eigene Ziele und erhält gleichzeitig positive Beziehung über die Zeit und verschiedene  Situationen aufrecht </a:t>
            </a:r>
          </a:p>
          <a:p>
            <a:pPr marL="0" indent="0">
              <a:buNone/>
            </a:pPr>
            <a:r>
              <a:rPr lang="de-DE" b="1" u="sng" dirty="0"/>
              <a:t>5 Bereiche sozialer Kompetenz</a:t>
            </a:r>
          </a:p>
          <a:p>
            <a:r>
              <a:rPr lang="de-DE" dirty="0"/>
              <a:t>Fähigkeit zur Bildung </a:t>
            </a:r>
            <a:r>
              <a:rPr lang="de-DE"/>
              <a:t>positiver Beziehungen </a:t>
            </a:r>
            <a:r>
              <a:rPr lang="de-DE" dirty="0"/>
              <a:t>zu Gleichaltrigen </a:t>
            </a:r>
          </a:p>
          <a:p>
            <a:r>
              <a:rPr lang="de-DE" dirty="0"/>
              <a:t>Selbstmanagementkompetenzen </a:t>
            </a:r>
          </a:p>
          <a:p>
            <a:r>
              <a:rPr lang="de-DE" dirty="0"/>
              <a:t>Schulbezogene Kompetenzen </a:t>
            </a:r>
          </a:p>
          <a:p>
            <a:r>
              <a:rPr lang="de-DE" dirty="0"/>
              <a:t>Kooperative Kompetenzen </a:t>
            </a:r>
          </a:p>
          <a:p>
            <a:r>
              <a:rPr lang="de-DE" dirty="0"/>
              <a:t>Positive Selbstbehauptung und Durchsetzungsfähigkeiten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D13A879-269E-46D2-909A-AAFD0512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9123CD-FC15-42B0-947E-685A7ABAFF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</a:rPr>
              <a:t>1</a:t>
            </a:r>
            <a:r>
              <a:rPr kumimoji="0" lang="de-DE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.2. Soziale Kompetenz </a:t>
            </a: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</a:rPr>
              <a:t>1</a:t>
            </a:r>
            <a:r>
              <a:rPr kumimoji="0" lang="de-DE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.2.1. Was ist soziale Kompetenz?</a:t>
            </a:r>
          </a:p>
          <a:p>
            <a:endParaRPr lang="de-DE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DEB63CFF-DFD2-4F5F-AB12-0D675E458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2B60B2A-BE96-4465-B44F-3950DDE6CDC2}"/>
              </a:ext>
            </a:extLst>
          </p:cNvPr>
          <p:cNvSpPr txBox="1"/>
          <p:nvPr/>
        </p:nvSpPr>
        <p:spPr>
          <a:xfrm>
            <a:off x="7065327" y="6069719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2012, S. 20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5092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316"/>
    </mc:Choice>
    <mc:Fallback xmlns="">
      <p:transition spd="slow" advTm="99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BD27CADC-F29D-4F6B-877A-C96274FDA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66" y="1522906"/>
            <a:ext cx="6889507" cy="4327653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B0199E1-40D5-499E-99D8-8DEE26F617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300" dirty="0"/>
              <a:t>Fallbeispiel: </a:t>
            </a:r>
            <a:r>
              <a:rPr lang="de-DE" sz="13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https://www.nifbe.de/images/nifbe/Infoservice/Downloads/Themenhefte/Sozial-emotionale_Kompetenzen_online.pdf</a:t>
            </a:r>
            <a:r>
              <a:rPr lang="de-DE" sz="1300" dirty="0"/>
              <a:t>   (S.9f.)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13C7149-34B6-4166-BC34-4124CECC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0A062D-A4E1-4D96-8730-0B1510958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1.2. Soziale Kompetenz </a:t>
            </a:r>
          </a:p>
          <a:p>
            <a:r>
              <a:rPr lang="de-DE" dirty="0"/>
              <a:t>1.2.2. Vereinfachte Modell der sozialen Informationsverarbeitung (Crick &amp; Dodge)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523C984B-DA30-415E-8FB4-D561417ED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8A71ED8-A981-47F0-8C40-7CD425389CB3}"/>
              </a:ext>
            </a:extLst>
          </p:cNvPr>
          <p:cNvSpPr txBox="1"/>
          <p:nvPr/>
        </p:nvSpPr>
        <p:spPr>
          <a:xfrm>
            <a:off x="6497691" y="6136382"/>
            <a:ext cx="45750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(vgl. Petermann et al., 2013, S. 20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401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421"/>
    </mc:Choice>
    <mc:Fallback xmlns="">
      <p:transition spd="slow" advTm="28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4" y="1996440"/>
            <a:ext cx="8652061" cy="4348798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DE" sz="5500" dirty="0">
                <a:effectLst/>
                <a:cs typeface="Times New Roman" panose="02020603050405020304" pitchFamily="18" charset="0"/>
              </a:rPr>
              <a:t>Zusammenhang zwischen sozial-emotionalen Kompetenzen von Kindern und ihrem Sozialverhalten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DE" sz="5500" dirty="0">
                <a:effectLst/>
                <a:cs typeface="Times New Roman" panose="02020603050405020304" pitchFamily="18" charset="0"/>
              </a:rPr>
              <a:t>Kinder, die ein unangemessenes bzw. gestörtes Sozialverhalten zeigen, beherrschen verschiedene emotionale Fertigkeiten nur unzureichend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228600" algn="l"/>
              </a:tabLst>
            </a:pPr>
            <a:r>
              <a:rPr lang="de-DE" sz="5500" dirty="0">
                <a:effectLst/>
                <a:cs typeface="Times New Roman" panose="02020603050405020304" pitchFamily="18" charset="0"/>
              </a:rPr>
              <a:t>	→ Emotionswissen als Prädiktor für das Auftreten von Verhaltensstörungen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e-DE" sz="5500" dirty="0">
                <a:cs typeface="Times New Roman" panose="02020603050405020304" pitchFamily="18" charset="0"/>
              </a:rPr>
              <a:t>g</a:t>
            </a:r>
            <a:r>
              <a:rPr lang="de-DE" sz="5500" dirty="0">
                <a:effectLst/>
                <a:cs typeface="Times New Roman" panose="02020603050405020304" pitchFamily="18" charset="0"/>
              </a:rPr>
              <a:t>eringe Ausprägung sozial- emotionaler Fertigkeiten:</a:t>
            </a:r>
          </a:p>
          <a:p>
            <a:pPr lvl="2">
              <a:lnSpc>
                <a:spcPct val="107000"/>
              </a:lnSpc>
              <a:tabLst>
                <a:tab pos="228600" algn="l"/>
              </a:tabLst>
            </a:pPr>
            <a:r>
              <a:rPr lang="de-DE" sz="4900" dirty="0">
                <a:effectLst/>
                <a:cs typeface="Times New Roman" panose="02020603050405020304" pitchFamily="18" charset="0"/>
              </a:rPr>
              <a:t>bspw. schlechteres Emotionsverständnis (Lesen der Mimik)</a:t>
            </a:r>
          </a:p>
          <a:p>
            <a:pPr lvl="2">
              <a:lnSpc>
                <a:spcPct val="107000"/>
              </a:lnSpc>
              <a:tabLst>
                <a:tab pos="228600" algn="l"/>
              </a:tabLst>
            </a:pPr>
            <a:r>
              <a:rPr lang="de-DE" sz="4900" dirty="0" err="1">
                <a:effectLst/>
                <a:cs typeface="Times New Roman" panose="02020603050405020304" pitchFamily="18" charset="0"/>
              </a:rPr>
              <a:t>Bullying</a:t>
            </a:r>
            <a:r>
              <a:rPr lang="de-DE" sz="4900" dirty="0">
                <a:effectLst/>
                <a:cs typeface="Times New Roman" panose="02020603050405020304" pitchFamily="18" charset="0"/>
              </a:rPr>
              <a:t>, aggressives Verhalten 	</a:t>
            </a:r>
          </a:p>
          <a:p>
            <a:pPr lvl="2">
              <a:lnSpc>
                <a:spcPct val="107000"/>
              </a:lnSpc>
              <a:tabLst>
                <a:tab pos="228600" algn="l"/>
              </a:tabLst>
            </a:pPr>
            <a:r>
              <a:rPr lang="de-DE" sz="4900" dirty="0">
                <a:effectLst/>
                <a:cs typeface="Times New Roman" panose="02020603050405020304" pitchFamily="18" charset="0"/>
              </a:rPr>
              <a:t>erhöhtes Risiko für die Entwicklung von Verhaltens- und emotionalen Störungen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5500" dirty="0">
                <a:effectLst/>
                <a:cs typeface="Times New Roman" panose="02020603050405020304" pitchFamily="18" charset="0"/>
              </a:rPr>
              <a:t>Förderprogramme: Verbesserung des empathischen Einfühlungsvermögens und Unterstützung prosozialer Verhaltensweisen als zentraler Bestandteil der Prävention gegen die Entwicklung aggressiven Verhaltens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800" dirty="0">
                <a:effectLst/>
                <a:cs typeface="Times New Roman" panose="02020603050405020304" pitchFamily="18" charset="0"/>
              </a:rPr>
              <a:t>								(</a:t>
            </a:r>
            <a:r>
              <a:rPr lang="de-DE" sz="3100" dirty="0">
                <a:effectLst/>
                <a:cs typeface="Times New Roman" panose="02020603050405020304" pitchFamily="18" charset="0"/>
              </a:rPr>
              <a:t>vgl. </a:t>
            </a:r>
            <a:r>
              <a:rPr lang="de-DE" sz="3100" dirty="0">
                <a:effectLst/>
              </a:rPr>
              <a:t>Petermann &amp; Schneider, 2008</a:t>
            </a:r>
            <a:r>
              <a:rPr lang="de-DE" sz="3100" dirty="0"/>
              <a:t>, S. 136f.)</a:t>
            </a:r>
            <a:endParaRPr lang="de-DE" sz="3100" dirty="0">
              <a:effectLst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2. Störung sozial-emotionaler Kompetenzen</a:t>
            </a:r>
          </a:p>
          <a:p>
            <a:r>
              <a:rPr lang="de-DE" dirty="0"/>
              <a:t>2.1 Bezüge zum Sozialverhalten</a:t>
            </a:r>
          </a:p>
          <a:p>
            <a:endParaRPr lang="de-DE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61D721E7-648D-4E64-A6BD-7CE865A34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4670" y="6080760"/>
            <a:ext cx="388207" cy="40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6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49"/>
    </mc:Choice>
    <mc:Fallback xmlns="">
      <p:transition spd="slow" advTm="117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4" y="1996440"/>
            <a:ext cx="8652061" cy="434879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cs typeface="Times New Roman" panose="02020603050405020304" pitchFamily="18" charset="0"/>
              </a:rPr>
              <a:t>Zusammenhang zwischen sozial-emotionalen Kompetenzen und dem Lernverhalten sowie schulischen Problemen von Kindern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800" dirty="0">
                <a:cs typeface="Times New Roman" panose="02020603050405020304" pitchFamily="18" charset="0"/>
              </a:rPr>
              <a:t>	→ </a:t>
            </a:r>
            <a:r>
              <a:rPr lang="de-DE" sz="1800" dirty="0">
                <a:effectLst/>
                <a:cs typeface="Times New Roman" panose="02020603050405020304" pitchFamily="18" charset="0"/>
              </a:rPr>
              <a:t>emotionale Fertigkeiten als Prädiktoren späterer schulischer Leistungen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cs typeface="Times New Roman" panose="02020603050405020304" pitchFamily="18" charset="0"/>
              </a:rPr>
              <a:t>Auswirkungen nicht altersgemäß entwickelter sozial-emotionaler Fertigkeiten: </a:t>
            </a:r>
          </a:p>
          <a:p>
            <a:pPr lvl="1">
              <a:lnSpc>
                <a:spcPct val="107000"/>
              </a:lnSpc>
            </a:pPr>
            <a:r>
              <a:rPr lang="de-DE" sz="1600" dirty="0">
                <a:effectLst/>
                <a:cs typeface="Times New Roman" panose="02020603050405020304" pitchFamily="18" charset="0"/>
              </a:rPr>
              <a:t>unzureichende Schulreife</a:t>
            </a:r>
          </a:p>
          <a:p>
            <a:pPr lvl="1">
              <a:lnSpc>
                <a:spcPct val="107000"/>
              </a:lnSpc>
            </a:pPr>
            <a:r>
              <a:rPr lang="de-DE" sz="1600" dirty="0">
                <a:effectLst/>
                <a:cs typeface="Times New Roman" panose="02020603050405020304" pitchFamily="18" charset="0"/>
              </a:rPr>
              <a:t>weniger schulische Leistungserfolge</a:t>
            </a:r>
          </a:p>
          <a:p>
            <a:pPr lvl="1">
              <a:lnSpc>
                <a:spcPct val="107000"/>
              </a:lnSpc>
            </a:pPr>
            <a:r>
              <a:rPr lang="de-DE" sz="1600" dirty="0">
                <a:effectLst/>
                <a:cs typeface="Times New Roman" panose="02020603050405020304" pitchFamily="18" charset="0"/>
              </a:rPr>
              <a:t>häufiger Konflikte mit Mitschülern, weniger erfolgreiche Kommunikation und Interaktion</a:t>
            </a:r>
            <a:endParaRPr lang="de-DE" sz="1600" dirty="0"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de-DE" sz="1600" dirty="0">
                <a:effectLst/>
                <a:cs typeface="Times New Roman" panose="02020603050405020304" pitchFamily="18" charset="0"/>
              </a:rPr>
              <a:t>Beeinträchtigung der Aufmerksamkeit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cs typeface="Times New Roman" panose="02020603050405020304" pitchFamily="18" charset="0"/>
              </a:rPr>
              <a:t>angemessener Umgang mit den eigenen und den Gefühlen der Mitschüler kann das Lernverhalten verbessern und zu schulischen Erfolgen beitragen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effectLst/>
                <a:cs typeface="Times New Roman" panose="02020603050405020304" pitchFamily="18" charset="0"/>
              </a:rPr>
              <a:t>								(vgl. </a:t>
            </a:r>
            <a:r>
              <a:rPr lang="de-DE" sz="1000" dirty="0">
                <a:effectLst/>
              </a:rPr>
              <a:t>Petermann &amp; Schneider, 2008</a:t>
            </a:r>
            <a:r>
              <a:rPr lang="de-DE" sz="1000" dirty="0"/>
              <a:t>, S. 137f.)</a:t>
            </a: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2. Störung sozial-emotionaler Kompetenzen</a:t>
            </a:r>
          </a:p>
          <a:p>
            <a:r>
              <a:rPr lang="de-DE" dirty="0"/>
              <a:t>2.2 Bezüge zum schulischen Verhalten</a:t>
            </a:r>
          </a:p>
          <a:p>
            <a:endParaRPr lang="de-DE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0796DA1-0E1F-4988-A129-550DD3D7F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81402" y="6111240"/>
            <a:ext cx="399098" cy="39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5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097"/>
    </mc:Choice>
    <mc:Fallback xmlns="">
      <p:transition spd="slow" advTm="111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4" y="1996440"/>
            <a:ext cx="8652061" cy="434879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cs typeface="Times New Roman" panose="02020603050405020304" pitchFamily="18" charset="0"/>
              </a:rPr>
              <a:t>Kinder, die bereits im Kindergartenalter über eine altersangemessene sozial-emotionale Kompetenz verfügen, entwickeln eine positivere Einstellung zur Schule, passen sich dem Schulalltag früher und besser an und verzeichnen größere schulische Erfolge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cs typeface="Times New Roman" panose="02020603050405020304" pitchFamily="18" charset="0"/>
              </a:rPr>
              <a:t>Kinder mit Defiziten haben Probleme sich in das schulische Umfeld zu integrieren und bilden Lernschwierigkeiten aus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cs typeface="Times New Roman" panose="02020603050405020304" pitchFamily="18" charset="0"/>
              </a:rPr>
              <a:t>Diagnostische Verfahren zur Einschätzung der sozial-emotionalen Entwicklung und Förderprogramme 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de-DE" sz="1800" dirty="0">
                <a:effectLst/>
                <a:cs typeface="Times New Roman" panose="02020603050405020304" pitchFamily="18" charset="0"/>
              </a:rPr>
              <a:t>	</a:t>
            </a:r>
            <a:r>
              <a:rPr lang="de-DE" sz="1800" dirty="0">
                <a:effectLst/>
                <a:latin typeface="Century Gothic" panose="020B0502020202020204" pitchFamily="34" charset="0"/>
                <a:cs typeface="Times New Roman" panose="02020603050405020304" pitchFamily="18" charset="0"/>
              </a:rPr>
              <a:t>→ </a:t>
            </a:r>
            <a:r>
              <a:rPr lang="de-DE" sz="1800" dirty="0">
                <a:effectLst/>
                <a:cs typeface="Times New Roman" panose="02020603050405020304" pitchFamily="18" charset="0"/>
              </a:rPr>
              <a:t>Durchführen präventiver Maßnahmen im Vorschulbereich: Erleichtern des 	Übergangs in die Schule (Bewältigen sozialer und kognitiver Anforderungen)</a:t>
            </a:r>
          </a:p>
          <a:p>
            <a:pPr marL="0" lvl="0" indent="0">
              <a:lnSpc>
                <a:spcPct val="107000"/>
              </a:lnSpc>
              <a:buNone/>
            </a:pPr>
            <a:endParaRPr lang="de-D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effectLst/>
                <a:cs typeface="Times New Roman" panose="02020603050405020304" pitchFamily="18" charset="0"/>
              </a:rPr>
              <a:t>			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cs typeface="Times New Roman" panose="02020603050405020304" pitchFamily="18" charset="0"/>
              </a:rPr>
              <a:t>								</a:t>
            </a:r>
            <a:r>
              <a:rPr lang="de-DE" sz="1000" dirty="0">
                <a:effectLst/>
                <a:cs typeface="Times New Roman" panose="02020603050405020304" pitchFamily="18" charset="0"/>
              </a:rPr>
              <a:t>(vgl. </a:t>
            </a:r>
            <a:r>
              <a:rPr lang="de-DE" sz="1000" dirty="0">
                <a:effectLst/>
              </a:rPr>
              <a:t>Petermann &amp; Schneider, 2008</a:t>
            </a:r>
            <a:r>
              <a:rPr lang="de-DE" sz="1000" dirty="0"/>
              <a:t>, S. 137f.)</a:t>
            </a: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2. Störung sozial-emotionaler Kompetenzen</a:t>
            </a:r>
          </a:p>
          <a:p>
            <a:r>
              <a:rPr lang="de-DE" dirty="0"/>
              <a:t>2.2 Bezüge zum schulischen Verhalten</a:t>
            </a:r>
          </a:p>
          <a:p>
            <a:endParaRPr lang="de-DE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D9C39CF-3F20-42CA-B669-5D6443AB0A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81402" y="6111240"/>
            <a:ext cx="394018" cy="39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41"/>
    </mc:Choice>
    <mc:Fallback xmlns="">
      <p:transition spd="slow" advTm="70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2. Störung sozial-emotionaler Kompetenzen</a:t>
            </a:r>
          </a:p>
          <a:p>
            <a:r>
              <a:rPr lang="de-DE" dirty="0"/>
              <a:t>2.2 Bezüge zum schulischen Verhalten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8ECEC88-0C1C-4256-9AB6-6BFADC8077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53" b="1644"/>
          <a:stretch/>
        </p:blipFill>
        <p:spPr>
          <a:xfrm>
            <a:off x="900576" y="1734101"/>
            <a:ext cx="7342848" cy="4611137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4" y="1996440"/>
            <a:ext cx="8652061" cy="4348798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7000"/>
              </a:lnSpc>
              <a:buNone/>
            </a:pPr>
            <a:endParaRPr lang="de-D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effectLst/>
                <a:cs typeface="Times New Roman" panose="02020603050405020304" pitchFamily="18" charset="0"/>
              </a:rPr>
              <a:t>			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cs typeface="Times New Roman" panose="02020603050405020304" pitchFamily="18" charset="0"/>
              </a:rPr>
              <a:t>								</a:t>
            </a: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endParaRPr lang="de-DE" sz="10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effectLst/>
                <a:cs typeface="Times New Roman" panose="02020603050405020304" pitchFamily="18" charset="0"/>
              </a:rPr>
              <a:t>								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de-DE" sz="1000" dirty="0">
                <a:cs typeface="Times New Roman" panose="02020603050405020304" pitchFamily="18" charset="0"/>
              </a:rPr>
              <a:t>								</a:t>
            </a:r>
            <a:r>
              <a:rPr lang="de-DE" sz="1000" dirty="0">
                <a:effectLst/>
                <a:cs typeface="Times New Roman" panose="02020603050405020304" pitchFamily="18" charset="0"/>
              </a:rPr>
              <a:t>(vgl. </a:t>
            </a:r>
            <a:r>
              <a:rPr lang="de-DE" sz="1000" dirty="0">
                <a:effectLst/>
              </a:rPr>
              <a:t>Petermann &amp; Schneider, 2008</a:t>
            </a:r>
            <a:r>
              <a:rPr lang="de-DE" sz="1000" dirty="0"/>
              <a:t>, S. 139.)</a:t>
            </a: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de-DE" sz="24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AB9B6AA1-B286-4FFD-B7E8-508387103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9660" y="6111240"/>
            <a:ext cx="434340" cy="43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528"/>
    </mc:Choice>
    <mc:Fallback xmlns="">
      <p:transition spd="slow" advTm="156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4" y="1996440"/>
            <a:ext cx="8652061" cy="434879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kern="0" dirty="0">
                <a:cs typeface="Calibri Light" panose="020F0302020204030204" pitchFamily="34" charset="0"/>
              </a:rPr>
              <a:t>l</a:t>
            </a:r>
            <a:r>
              <a:rPr lang="de-DE" sz="1800" kern="0" dirty="0">
                <a:effectLst/>
                <a:cs typeface="Calibri Light" panose="020F0302020204030204" pitchFamily="34" charset="0"/>
              </a:rPr>
              <a:t>angfristig wirkt sich das Erleben sozial-emotionaler Kompetenzen positiv auf die psychische Gesundheit aus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kern="0" dirty="0">
                <a:effectLst/>
                <a:cs typeface="Calibri Light" panose="020F0302020204030204" pitchFamily="34" charset="0"/>
              </a:rPr>
              <a:t>Zusammenhang zwischen der allgemeinen emotionalen Kompetenz und dem psychischen Wohlbefinden junger Erwachsener sowie zwischen der Fähigkeit zur Emotionsregulation und dem subjektiven Wohlbefinden </a:t>
            </a:r>
            <a:r>
              <a:rPr lang="de-DE" sz="1800" kern="0" dirty="0">
                <a:cs typeface="Calibri Light" panose="020F0302020204030204" pitchFamily="34" charset="0"/>
              </a:rPr>
              <a:t>von Jugendlichen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0" dirty="0">
                <a:cs typeface="Calibri Light" panose="020F0302020204030204" pitchFamily="34" charset="0"/>
              </a:rPr>
              <a:t>	→ sozial-emotionale Fertigkeiten als Prädiktor für die psychische 	Gesundheit junger Erwachsener</a:t>
            </a:r>
            <a:endParaRPr lang="de-DE" sz="1800" kern="0" dirty="0">
              <a:effectLst/>
              <a:cs typeface="Calibri Light" panose="020F03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kern="0" dirty="0">
                <a:cs typeface="Calibri Light" panose="020F0302020204030204" pitchFamily="34" charset="0"/>
              </a:rPr>
              <a:t>psychische Störungsbilder: Angststörungen, soziale Phobien, Essstörungen </a:t>
            </a:r>
            <a:endParaRPr lang="de-DE" sz="1800" kern="0" dirty="0">
              <a:effectLst/>
              <a:cs typeface="Calibri Light" panose="020F03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0" dirty="0">
                <a:cs typeface="Calibri Light" panose="020F0302020204030204" pitchFamily="34" charset="0"/>
              </a:rPr>
              <a:t>	</a:t>
            </a:r>
            <a:r>
              <a:rPr lang="de-DE" sz="1800" kern="0" dirty="0">
                <a:effectLst/>
                <a:cs typeface="Calibri Light" panose="020F0302020204030204" pitchFamily="34" charset="0"/>
              </a:rPr>
              <a:t>→ </a:t>
            </a:r>
            <a:r>
              <a:rPr lang="de-DE" sz="1800" dirty="0">
                <a:effectLst/>
              </a:rPr>
              <a:t>mangelnde emotionale Fertigkeiten als krankheitsauslösender Faktor 		(begünstigen neben anderen Faktoren deren Entwicklung)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effectLst/>
                <a:cs typeface="Times New Roman" panose="02020603050405020304" pitchFamily="18" charset="0"/>
              </a:rPr>
              <a:t>								(vgl. </a:t>
            </a:r>
            <a:r>
              <a:rPr lang="de-DE" sz="1000" dirty="0">
                <a:effectLst/>
              </a:rPr>
              <a:t>Petermann &amp; Schneider, 2008</a:t>
            </a:r>
            <a:r>
              <a:rPr lang="de-DE" sz="1000" dirty="0"/>
              <a:t>, S. 138f.)</a:t>
            </a:r>
            <a:endParaRPr lang="de-DE" sz="10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600" kern="0" dirty="0">
              <a:effectLst/>
              <a:cs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2. Störung sozial-emotionaler Kompetenzen</a:t>
            </a:r>
          </a:p>
          <a:p>
            <a:r>
              <a:rPr lang="de-DE" dirty="0"/>
              <a:t>2.3 Bezüge zur psychischen Gesundheit</a:t>
            </a:r>
          </a:p>
          <a:p>
            <a:endParaRPr lang="de-DE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55294BA-02FF-4A0A-BDA9-DFCACAD837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53620" y="6078379"/>
            <a:ext cx="426879" cy="42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6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554"/>
    </mc:Choice>
    <mc:Fallback xmlns="">
      <p:transition spd="slow" advTm="121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588DD59-3988-46C9-968B-E4549278D7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3538" y="1996440"/>
            <a:ext cx="8426450" cy="4348798"/>
          </a:xfrm>
        </p:spPr>
        <p:txBody>
          <a:bodyPr>
            <a:normAutofit/>
          </a:bodyPr>
          <a:lstStyle/>
          <a:p>
            <a:r>
              <a:rPr lang="de-DE" dirty="0"/>
              <a:t>erschwert durch schnell ablaufende Entwicklungsveränderungen</a:t>
            </a:r>
          </a:p>
          <a:p>
            <a:r>
              <a:rPr lang="de-DE" dirty="0"/>
              <a:t>Einbezug von verschiedene Methoden und Quellen                                    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multimodale Diagnostik</a:t>
            </a:r>
          </a:p>
          <a:p>
            <a:pPr lvl="1"/>
            <a:r>
              <a:rPr lang="de-DE" dirty="0"/>
              <a:t>Selbst- und Fremdeinschätzungen, Verhaltensbeobachtungen, klinische Urteile</a:t>
            </a:r>
          </a:p>
          <a:p>
            <a:r>
              <a:rPr lang="de-DE" dirty="0"/>
              <a:t>emotionaler Fertigkeiten: strukturierten Interviews, Verhaltensbeobachtungen, Fragebogenverfahren </a:t>
            </a:r>
          </a:p>
          <a:p>
            <a:pPr lvl="1"/>
            <a:r>
              <a:rPr lang="de-DE" dirty="0"/>
              <a:t>typische Antworttendenzen berücksichtigen</a:t>
            </a:r>
          </a:p>
          <a:p>
            <a:r>
              <a:rPr lang="de-DE" dirty="0"/>
              <a:t>je jünger desto schwieriger (Verzögerungen bei emotionalen  Fertigkeiten) </a:t>
            </a:r>
          </a:p>
          <a:p>
            <a:endParaRPr lang="de-DE" dirty="0"/>
          </a:p>
          <a:p>
            <a:endParaRPr lang="de-DE" dirty="0"/>
          </a:p>
          <a:p>
            <a:pPr marL="0" indent="0" algn="r">
              <a:buNone/>
            </a:pPr>
            <a:r>
              <a:rPr lang="de-DE" sz="900" dirty="0"/>
              <a:t>(vgl. Petermann &amp; Schneider, 2008, S. 141)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E768F8-4E5C-43F5-96DF-1F9FFC2D8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422C841-48E8-4966-BF51-218149D2D9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3. Diagnostik - Sozial-Emotionaler Fertigkeiten</a:t>
            </a:r>
          </a:p>
          <a:p>
            <a:endParaRPr lang="de-DE" dirty="0"/>
          </a:p>
        </p:txBody>
      </p:sp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8B6FC092-43E3-4E05-B25C-97853C5B6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30031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4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83D248B-FCCB-47FF-ADD2-8DA58348C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Entwicklungsdiagnostiker: routinemäßiges Screening</a:t>
            </a:r>
          </a:p>
          <a:p>
            <a:pPr lvl="1"/>
            <a:r>
              <a:rPr lang="de-DE" dirty="0"/>
              <a:t>Entwicklungsverzögerungen frühzeitig erkennen</a:t>
            </a:r>
            <a:r>
              <a:rPr lang="de-DE" dirty="0">
                <a:sym typeface="Wingdings" panose="05000000000000000000" pitchFamily="2" charset="2"/>
              </a:rPr>
              <a:t> Intervention primäre Prävention	</a:t>
            </a:r>
          </a:p>
          <a:p>
            <a:r>
              <a:rPr lang="de-DE" dirty="0"/>
              <a:t>„multi-stage </a:t>
            </a:r>
            <a:r>
              <a:rPr lang="de-DE" dirty="0" err="1"/>
              <a:t>screening</a:t>
            </a:r>
            <a:r>
              <a:rPr lang="de-DE" dirty="0"/>
              <a:t>“ </a:t>
            </a:r>
          </a:p>
          <a:p>
            <a:pPr lvl="1"/>
            <a:r>
              <a:rPr lang="de-DE" dirty="0"/>
              <a:t>1. Stufe: Identifikation: Risiken für Ausbildung von Verhaltensauffälligkeiten</a:t>
            </a:r>
          </a:p>
          <a:p>
            <a:pPr lvl="1"/>
            <a:r>
              <a:rPr lang="de-DE" dirty="0"/>
              <a:t>2. Stufe: „bereichsspezifischen diagnostischen Verfahren zur Erhebung sozial-emotionaler Fertigkeiten“ </a:t>
            </a:r>
            <a:r>
              <a:rPr lang="de-DE" sz="900" dirty="0"/>
              <a:t>(Petermann &amp; Schneider, 2008, S. 142)</a:t>
            </a:r>
          </a:p>
          <a:p>
            <a:pPr lvl="1"/>
            <a:r>
              <a:rPr lang="de-DE" dirty="0"/>
              <a:t>3.Stufe: Zuweisung von Interventionen </a:t>
            </a:r>
          </a:p>
          <a:p>
            <a:pPr marL="342891" lvl="1" indent="0">
              <a:buNone/>
            </a:pPr>
            <a:endParaRPr lang="de-DE" dirty="0"/>
          </a:p>
          <a:p>
            <a:pPr marL="342891" lvl="1" indent="0">
              <a:buNone/>
            </a:pPr>
            <a:endParaRPr lang="de-DE" dirty="0"/>
          </a:p>
          <a:p>
            <a:pPr marL="342891" lvl="1" indent="0">
              <a:buNone/>
            </a:pPr>
            <a:endParaRPr lang="de-DE" dirty="0"/>
          </a:p>
          <a:p>
            <a:pPr marL="342891" lvl="1" indent="0">
              <a:buNone/>
            </a:pPr>
            <a:endParaRPr lang="de-DE" dirty="0"/>
          </a:p>
          <a:p>
            <a:pPr marL="342891" lvl="1" indent="0">
              <a:buNone/>
            </a:pPr>
            <a:endParaRPr lang="de-DE" sz="900" dirty="0"/>
          </a:p>
          <a:p>
            <a:pPr marL="342891" lvl="1" indent="0" algn="r">
              <a:buNone/>
            </a:pPr>
            <a:endParaRPr lang="de-DE" sz="900" dirty="0"/>
          </a:p>
          <a:p>
            <a:pPr marL="342891" lvl="1" indent="0" algn="r">
              <a:buNone/>
            </a:pPr>
            <a:r>
              <a:rPr lang="de-DE" sz="900" dirty="0"/>
              <a:t>(vgl. Petermann &amp; Schneider, 2008, S. 142ff)</a:t>
            </a:r>
          </a:p>
          <a:p>
            <a:pPr marL="342891" lvl="1" indent="0">
              <a:buNone/>
            </a:pPr>
            <a:endParaRPr lang="de-DE" dirty="0"/>
          </a:p>
          <a:p>
            <a:pPr marL="342891" lvl="1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F6BDC63-9C75-49BE-97F1-6D9B39C0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0F0F3B-4312-4497-8F04-A95B021DF5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3. Diagnostik - Sozial-Emotionaler Fertigkeiten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3BA57F44-F59E-4279-83B8-7FCA8CD5E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32825" y="618450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9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5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73E9A2B-4304-4F73-9848-316052CCCB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8426450" cy="4522188"/>
          </a:xfrm>
        </p:spPr>
        <p:txBody>
          <a:bodyPr>
            <a:normAutofit/>
          </a:bodyPr>
          <a:lstStyle/>
          <a:p>
            <a:r>
              <a:rPr lang="de-DE" dirty="0"/>
              <a:t>Entwicklungsbeurteilungen</a:t>
            </a:r>
          </a:p>
          <a:p>
            <a:r>
              <a:rPr lang="de-DE" dirty="0"/>
              <a:t>Beispiel für 						                   deutschsprachiges Screening-                                                              Verfahren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900" dirty="0"/>
              <a:t>                                 (Abb.: Petermann &amp; Schneider, 2008, S. 143/ Kasten 2)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09D4225-931C-49D9-858D-5B400599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B5DCB3-036E-4FC1-B222-7D0519BED1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3. Diagnostik - Sozial-Emotionaler Fertigkeiten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DF2F0DD-F5C0-433A-8322-5DB9EFF21D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74"/>
          <a:stretch/>
        </p:blipFill>
        <p:spPr>
          <a:xfrm>
            <a:off x="4224302" y="1268384"/>
            <a:ext cx="4919698" cy="5250244"/>
          </a:xfrm>
          <a:prstGeom prst="rect">
            <a:avLst/>
          </a:prstGeom>
        </p:spPr>
      </p:pic>
      <p:pic>
        <p:nvPicPr>
          <p:cNvPr id="6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E53C3542-8CA2-4AB5-A3AB-E9C9E9429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707" y="619787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4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358775" y="1752596"/>
            <a:ext cx="8667750" cy="448945"/>
          </a:xfrm>
        </p:spPr>
        <p:txBody>
          <a:bodyPr/>
          <a:lstStyle/>
          <a:p>
            <a:r>
              <a:rPr lang="de-DE" dirty="0"/>
              <a:t>Gliederung: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451D322-95F7-4CAA-988E-519EA4B03395}"/>
              </a:ext>
            </a:extLst>
          </p:cNvPr>
          <p:cNvSpPr txBox="1"/>
          <p:nvPr/>
        </p:nvSpPr>
        <p:spPr>
          <a:xfrm>
            <a:off x="79780" y="2103547"/>
            <a:ext cx="90212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1. Was versteht man unter sozial- emotionalen Fertigkeiten?				1.1 Emotionale Kompetenzen						1.2 Soziale Kompetenzen</a:t>
            </a:r>
          </a:p>
          <a:p>
            <a:r>
              <a:rPr lang="de-DE" dirty="0"/>
              <a:t>2. Störung sozial-emotionaler Kompetenzen						2.1 sozial Verhalten							2.2 schulisches Verhalten							2.3 psychische Gesundheit</a:t>
            </a:r>
          </a:p>
          <a:p>
            <a:r>
              <a:rPr lang="de-DE" dirty="0"/>
              <a:t>3. Diagnostik – Sozial-Emotionaler Fertigkeiten</a:t>
            </a:r>
          </a:p>
          <a:p>
            <a:r>
              <a:rPr lang="de-DE" dirty="0"/>
              <a:t>4. Trainings									4.1. Aufbau								4.2. Ziele							    	4.3. Beispiel</a:t>
            </a:r>
          </a:p>
          <a:p>
            <a:r>
              <a:rPr lang="de-DE" dirty="0"/>
              <a:t>5. Beleg-Studie</a:t>
            </a:r>
          </a:p>
          <a:p>
            <a:r>
              <a:rPr lang="de-DE" dirty="0"/>
              <a:t>6. Fazit</a:t>
            </a:r>
          </a:p>
          <a:p>
            <a:endParaRPr lang="de-DE" dirty="0"/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E2CA7D5E-7239-43D1-8B9D-1FED71377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21725" y="61984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2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FB10ED8-F925-4FF7-9709-11B05B14EA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8426450" cy="4468622"/>
          </a:xfrm>
        </p:spPr>
        <p:txBody>
          <a:bodyPr>
            <a:normAutofit/>
          </a:bodyPr>
          <a:lstStyle/>
          <a:p>
            <a:r>
              <a:rPr lang="de-DE" dirty="0"/>
              <a:t>Säuglings- und Kleinkindalter:							 Emotionsausdruck </a:t>
            </a:r>
          </a:p>
          <a:p>
            <a:r>
              <a:rPr lang="de-DE" dirty="0"/>
              <a:t>Vorschul- und Schulalter: 				                   Emotionsregulation</a:t>
            </a:r>
          </a:p>
          <a:p>
            <a:pPr lvl="1"/>
            <a:r>
              <a:rPr lang="de-DE" dirty="0"/>
              <a:t>eigenständige Regulation 						                    emotionaler Belastungen</a:t>
            </a:r>
          </a:p>
          <a:p>
            <a:endParaRPr lang="de-DE" dirty="0"/>
          </a:p>
          <a:p>
            <a:r>
              <a:rPr lang="de-DE" dirty="0"/>
              <a:t>Hinweise auf Ressourcen und						 Entwicklungsrisiken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900" dirty="0"/>
              <a:t>	     (vgl. Petermann &amp; Schneider, 2008, S. 143)</a:t>
            </a:r>
          </a:p>
          <a:p>
            <a:pPr marL="0" indent="0">
              <a:buNone/>
            </a:pPr>
            <a:r>
              <a:rPr lang="de-DE" sz="900" dirty="0"/>
              <a:t>	     (Abb.: Petermann &amp; Schneider, 2008, S. 144/ Kasten 3)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9458F81-17E4-4681-BAC8-8F1E3FB7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F055004-0F36-4253-B4F8-EF2F85393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3. Diagnostik - Sozial-Emotionaler Fertigkeiten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CA1AC2-27FB-4E0C-B2BD-03E7F06AD3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3"/>
          <a:stretch/>
        </p:blipFill>
        <p:spPr>
          <a:xfrm>
            <a:off x="4163365" y="1503218"/>
            <a:ext cx="4959145" cy="4961844"/>
          </a:xfrm>
          <a:prstGeom prst="rect">
            <a:avLst/>
          </a:prstGeom>
        </p:spPr>
      </p:pic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3CAE6EB2-2F15-4BB0-9F5C-1C04EBD07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0" y="616026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6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kind zeigt unterschiedliche emotionen.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4"/>
          <a:srcRect t="5191" b="5191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4. Sozial-emotionale Trainings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84860" y="2385060"/>
            <a:ext cx="1441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4.1. Aufbau</a:t>
            </a:r>
          </a:p>
          <a:p>
            <a:r>
              <a:rPr lang="de-DE" dirty="0"/>
              <a:t>4.2. Ziele</a:t>
            </a:r>
          </a:p>
          <a:p>
            <a:r>
              <a:rPr lang="de-DE" dirty="0"/>
              <a:t>4.3. Beispiel</a:t>
            </a:r>
          </a:p>
        </p:txBody>
      </p:sp>
      <p:pic>
        <p:nvPicPr>
          <p:cNvPr id="2" name="0.Einleitu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1720" y="2381575"/>
            <a:ext cx="381000" cy="381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81E8783-A327-41A2-B498-31B27B38926E}"/>
              </a:ext>
            </a:extLst>
          </p:cNvPr>
          <p:cNvSpPr txBox="1"/>
          <p:nvPr/>
        </p:nvSpPr>
        <p:spPr>
          <a:xfrm>
            <a:off x="7109460" y="6406895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https://www.kita.de/wissen/emotionale-kompetenz-bei-kindern/</a:t>
            </a:r>
            <a:endParaRPr lang="de-DE" sz="500" dirty="0"/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3887621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Zielgruppen / Trainingsgruppen:</a:t>
            </a:r>
          </a:p>
          <a:p>
            <a:pPr lvl="1"/>
            <a:r>
              <a:rPr lang="de-DE" dirty="0"/>
              <a:t>Kinder im Vorschul- und Grundschulalter</a:t>
            </a:r>
          </a:p>
          <a:p>
            <a:pPr lvl="1"/>
            <a:r>
              <a:rPr lang="de-DE" dirty="0"/>
              <a:t>Kinder mit spezifischen Entwicklungsrisiken, bei denen Beeinträchtigungen sozial-emotionaler Fertigkeiten zu erwarten sind</a:t>
            </a:r>
          </a:p>
          <a:p>
            <a:pPr lvl="2"/>
            <a:r>
              <a:rPr lang="de-DE" dirty="0"/>
              <a:t>Kinder depressiver Mütter</a:t>
            </a:r>
          </a:p>
          <a:p>
            <a:pPr lvl="2"/>
            <a:r>
              <a:rPr lang="de-DE" dirty="0"/>
              <a:t>Kinder mit Entwicklungsstörungen</a:t>
            </a:r>
          </a:p>
          <a:p>
            <a:pPr lvl="2"/>
            <a:r>
              <a:rPr lang="de-DE" dirty="0"/>
              <a:t>Chronisch kranke Kinder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4.1. Aufbau Sozial-emotionaler Trainings</a:t>
            </a:r>
          </a:p>
          <a:p>
            <a:endParaRPr lang="de-DE" dirty="0"/>
          </a:p>
        </p:txBody>
      </p:sp>
      <p:pic>
        <p:nvPicPr>
          <p:cNvPr id="13314" name="Picture 2" descr="Verhaltenstraining in der Grundschule – Nordwestdeutsches Präventionsfor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47466" y="3733800"/>
            <a:ext cx="3713909" cy="2502853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1684020" y="5478780"/>
            <a:ext cx="316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Hauptpersonen der Rahmenhandlung des sozial-emotionalen Trainings „Abenteuer auf </a:t>
            </a:r>
            <a:r>
              <a:rPr lang="de-DE" sz="1200" dirty="0" err="1"/>
              <a:t>Duesternbrook</a:t>
            </a:r>
            <a:r>
              <a:rPr lang="de-DE" sz="1200" dirty="0"/>
              <a:t>“</a:t>
            </a:r>
          </a:p>
        </p:txBody>
      </p:sp>
      <p:pic>
        <p:nvPicPr>
          <p:cNvPr id="6" name="1.1. Zielgrupp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6960" y="6118761"/>
            <a:ext cx="309880" cy="3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00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2666365" cy="4348798"/>
          </a:xfrm>
        </p:spPr>
        <p:txBody>
          <a:bodyPr/>
          <a:lstStyle/>
          <a:p>
            <a:r>
              <a:rPr lang="de-DE" dirty="0"/>
              <a:t>Trainer</a:t>
            </a:r>
          </a:p>
          <a:p>
            <a:pPr lvl="1"/>
            <a:r>
              <a:rPr lang="de-DE" dirty="0"/>
              <a:t>Klassenlehrer / Gruppenleiter / Vertrauensperson der Beteiligten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4.1. Aufbau Sozial-emotionaler Trainings</a:t>
            </a:r>
          </a:p>
          <a:p>
            <a:endParaRPr lang="de-DE" dirty="0"/>
          </a:p>
        </p:txBody>
      </p:sp>
      <p:pic>
        <p:nvPicPr>
          <p:cNvPr id="12290" name="Picture 2" descr="Was ist ein Vertrauenslehrer, bei was hilft er mir? | NETPAPA"/>
          <p:cNvPicPr>
            <a:picLocks noChangeAspect="1" noChangeArrowheads="1"/>
          </p:cNvPicPr>
          <p:nvPr/>
        </p:nvPicPr>
        <p:blipFill>
          <a:blip r:embed="rId4"/>
          <a:srcRect l="14870" r="9936"/>
          <a:stretch>
            <a:fillRect/>
          </a:stretch>
        </p:blipFill>
        <p:spPr bwMode="auto">
          <a:xfrm>
            <a:off x="3616758" y="1600200"/>
            <a:ext cx="5311740" cy="4701539"/>
          </a:xfrm>
          <a:prstGeom prst="rect">
            <a:avLst/>
          </a:prstGeom>
          <a:noFill/>
        </p:spPr>
      </p:pic>
      <p:pic>
        <p:nvPicPr>
          <p:cNvPr id="7" name="1.2.Train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0" y="6123939"/>
            <a:ext cx="355600" cy="3556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4436E23-85B2-4557-88AE-FE8B69362C4C}"/>
              </a:ext>
            </a:extLst>
          </p:cNvPr>
          <p:cNvSpPr txBox="1"/>
          <p:nvPr/>
        </p:nvSpPr>
        <p:spPr>
          <a:xfrm>
            <a:off x="6989445" y="6301739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https://www.netpapa.de/schule/was-ist-ein-vertrauenslehrer/</a:t>
            </a:r>
            <a:endParaRPr lang="de-DE" sz="500" dirty="0"/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146426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Setting</a:t>
            </a:r>
          </a:p>
          <a:p>
            <a:pPr lvl="1"/>
            <a:r>
              <a:rPr lang="de-DE" dirty="0"/>
              <a:t>Durchführung mit der ganzen Gruppe / Klasse</a:t>
            </a:r>
          </a:p>
          <a:p>
            <a:pPr lvl="1"/>
            <a:r>
              <a:rPr lang="de-DE" dirty="0"/>
              <a:t>Umgebung / Ort der Durchführung</a:t>
            </a:r>
          </a:p>
          <a:p>
            <a:pPr lvl="2"/>
            <a:r>
              <a:rPr lang="de-DE" dirty="0"/>
              <a:t>Klassenzimmer / Gruppenraum</a:t>
            </a:r>
          </a:p>
          <a:p>
            <a:pPr lvl="1"/>
            <a:r>
              <a:rPr lang="de-DE" dirty="0"/>
              <a:t>Zeitlicher Rahmen</a:t>
            </a:r>
          </a:p>
          <a:p>
            <a:pPr lvl="2"/>
            <a:r>
              <a:rPr lang="de-DE" dirty="0"/>
              <a:t>Je nach Alter / Zielsetzung / Rahmen / … unterschiedlich</a:t>
            </a:r>
          </a:p>
          <a:p>
            <a:pPr lvl="2"/>
            <a:r>
              <a:rPr lang="de-DE" dirty="0"/>
              <a:t>Eine Einheit meist zwischen 30 und 90 Minuten</a:t>
            </a:r>
          </a:p>
          <a:p>
            <a:pPr lvl="2"/>
            <a:r>
              <a:rPr lang="de-DE" dirty="0"/>
              <a:t>Anzahl der Einheiten variiert</a:t>
            </a:r>
          </a:p>
          <a:p>
            <a:pPr lvl="1"/>
            <a:r>
              <a:rPr lang="de-DE" dirty="0"/>
              <a:t>Beachtenswertes bei der Durchführung</a:t>
            </a:r>
          </a:p>
          <a:p>
            <a:pPr lvl="2"/>
            <a:r>
              <a:rPr lang="de-DE" dirty="0"/>
              <a:t>Durchführung mit Kinder mit Migrationshintergrund (Verständigungsprobleme, kulturelle Rücksichtnahme)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4.1. Aufbau Sozial-emotionaler Trainings</a:t>
            </a:r>
          </a:p>
          <a:p>
            <a:endParaRPr lang="de-DE" dirty="0"/>
          </a:p>
        </p:txBody>
      </p:sp>
      <p:pic>
        <p:nvPicPr>
          <p:cNvPr id="11266" name="Picture 2" descr="Regeln Stock-Vektoren und -Grafiken - iSto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9195" y="1496695"/>
            <a:ext cx="2320925" cy="2320925"/>
          </a:xfrm>
          <a:prstGeom prst="rect">
            <a:avLst/>
          </a:prstGeom>
          <a:noFill/>
        </p:spPr>
      </p:pic>
      <p:pic>
        <p:nvPicPr>
          <p:cNvPr id="6" name="1.3.Sett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9965" y="6154738"/>
            <a:ext cx="350520" cy="35052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2A28663-D5EE-434A-A735-2DAFD8F6D8C3}"/>
              </a:ext>
            </a:extLst>
          </p:cNvPr>
          <p:cNvSpPr txBox="1"/>
          <p:nvPr/>
        </p:nvSpPr>
        <p:spPr>
          <a:xfrm>
            <a:off x="6716394" y="3586063"/>
            <a:ext cx="140652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http://www.praeventions-forum.de/verhaltenstrainings/verhaltenstraining-in-der-grundschule/</a:t>
            </a:r>
            <a:endParaRPr lang="de-DE" sz="500" dirty="0"/>
          </a:p>
          <a:p>
            <a:endParaRPr lang="de-DE" sz="500" dirty="0"/>
          </a:p>
          <a:p>
            <a:endParaRPr lang="de-DE" sz="500" dirty="0"/>
          </a:p>
          <a:p>
            <a:endParaRPr lang="de-DE" sz="500" dirty="0"/>
          </a:p>
          <a:p>
            <a:endParaRPr lang="de-DE" sz="500" dirty="0"/>
          </a:p>
          <a:p>
            <a:endParaRPr lang="de-DE" sz="500" dirty="0"/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9594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  <a:p>
            <a:pPr lvl="1"/>
            <a:r>
              <a:rPr lang="de-DE" dirty="0"/>
              <a:t>Einführung in das Training (1-2 Einheiten)</a:t>
            </a:r>
          </a:p>
          <a:p>
            <a:pPr lvl="2"/>
            <a:r>
              <a:rPr lang="de-DE" dirty="0" err="1"/>
              <a:t>Bekanntmachubng</a:t>
            </a:r>
            <a:r>
              <a:rPr lang="de-DE" dirty="0"/>
              <a:t> mit Rahmenhandlung, Regeln, Plänen, Zielen</a:t>
            </a:r>
          </a:p>
          <a:p>
            <a:pPr lvl="1"/>
            <a:r>
              <a:rPr lang="de-DE" dirty="0"/>
              <a:t>Förderung der emotionalen Kompetenz</a:t>
            </a:r>
          </a:p>
          <a:p>
            <a:pPr lvl="1"/>
            <a:r>
              <a:rPr lang="de-DE" dirty="0"/>
              <a:t>Einüben sozialer Problemlösungen</a:t>
            </a:r>
          </a:p>
          <a:p>
            <a:pPr lvl="1"/>
            <a:r>
              <a:rPr lang="de-DE" dirty="0"/>
              <a:t>Ausklang des Trainings (1-2 Einheiten)</a:t>
            </a:r>
          </a:p>
          <a:p>
            <a:pPr lvl="2"/>
            <a:r>
              <a:rPr lang="de-DE" dirty="0"/>
              <a:t>ggf. Abschlussparty, Ausstellung von Ergebnissen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4.1. Aufbau Sozial-emotionaler Trainings</a:t>
            </a:r>
          </a:p>
          <a:p>
            <a:endParaRPr lang="de-DE" dirty="0"/>
          </a:p>
        </p:txBody>
      </p:sp>
      <p:pic>
        <p:nvPicPr>
          <p:cNvPr id="10242" name="Picture 2" descr="Ablauf &amp; Tarife | Verhaltenstherapeutische Prax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05755" y="4183697"/>
            <a:ext cx="3619500" cy="2286001"/>
          </a:xfrm>
          <a:prstGeom prst="rect">
            <a:avLst/>
          </a:prstGeom>
          <a:noFill/>
        </p:spPr>
      </p:pic>
      <p:pic>
        <p:nvPicPr>
          <p:cNvPr id="6" name="1.4.Ablau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0770" y="6145213"/>
            <a:ext cx="324485" cy="32448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C069BAB-BB6D-4949-9E65-61E81F58265C}"/>
              </a:ext>
            </a:extLst>
          </p:cNvPr>
          <p:cNvSpPr txBox="1"/>
          <p:nvPr/>
        </p:nvSpPr>
        <p:spPr>
          <a:xfrm>
            <a:off x="5793740" y="6345238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https://www.zehetner-vt.at/ablauf-tarife/</a:t>
            </a:r>
            <a:r>
              <a:rPr lang="de-DE" sz="500" dirty="0"/>
              <a:t> </a:t>
            </a:r>
          </a:p>
          <a:p>
            <a:r>
              <a:rPr lang="de-DE" sz="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909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ann mit verschiedenen Emotionen - Download Kostenlos Vector, Clipart  Graphics, Vektorgrafiken und Design Vorlag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2080" y="2796540"/>
            <a:ext cx="3695278" cy="2376229"/>
          </a:xfrm>
          <a:prstGeom prst="rect">
            <a:avLst/>
          </a:prstGeom>
          <a:noFill/>
        </p:spPr>
      </p:pic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4716145" cy="4348798"/>
          </a:xfrm>
        </p:spPr>
        <p:txBody>
          <a:bodyPr/>
          <a:lstStyle/>
          <a:p>
            <a:r>
              <a:rPr lang="de-DE" dirty="0" err="1"/>
              <a:t>Kindbezogene</a:t>
            </a:r>
            <a:r>
              <a:rPr lang="de-DE" dirty="0"/>
              <a:t> Ziele</a:t>
            </a:r>
          </a:p>
          <a:p>
            <a:pPr lvl="1"/>
            <a:r>
              <a:rPr lang="de-DE" b="1" dirty="0"/>
              <a:t>Fertigkeiten in folgenden Bereichen verbessern:</a:t>
            </a:r>
          </a:p>
          <a:p>
            <a:pPr lvl="1"/>
            <a:r>
              <a:rPr lang="de-DE" dirty="0"/>
              <a:t>Wahrnehmung und Ausdruck von Emotionen</a:t>
            </a:r>
          </a:p>
          <a:p>
            <a:pPr lvl="1"/>
            <a:r>
              <a:rPr lang="de-DE" dirty="0"/>
              <a:t>Emotionsverständnis und Emotionswissen</a:t>
            </a:r>
          </a:p>
          <a:p>
            <a:pPr lvl="1"/>
            <a:r>
              <a:rPr lang="de-DE" dirty="0"/>
              <a:t>Emotionsregulation</a:t>
            </a:r>
          </a:p>
          <a:p>
            <a:pPr lvl="1"/>
            <a:r>
              <a:rPr lang="de-DE" dirty="0"/>
              <a:t>Empathie und prosoziales Verhalten</a:t>
            </a:r>
          </a:p>
          <a:p>
            <a:pPr lvl="1"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Eigene Emotionen erkennen und regulieren</a:t>
            </a:r>
          </a:p>
          <a:p>
            <a:pPr lvl="1"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Sich in die Lage anderer hineinversetzen</a:t>
            </a:r>
          </a:p>
          <a:p>
            <a:pPr lvl="1"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Probleme auf sozial verträgliche Weise lösen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4.2. (Lern-)Ziele sozial-emotionaler Trainings</a:t>
            </a:r>
          </a:p>
        </p:txBody>
      </p:sp>
      <p:pic>
        <p:nvPicPr>
          <p:cNvPr id="6" name="2.1.Kindbezogene Zie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4100" y="6176328"/>
            <a:ext cx="337820" cy="33782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CF457BB-1F01-4FA5-AB97-017D6037916F}"/>
              </a:ext>
            </a:extLst>
          </p:cNvPr>
          <p:cNvSpPr txBox="1"/>
          <p:nvPr/>
        </p:nvSpPr>
        <p:spPr>
          <a:xfrm>
            <a:off x="6189980" y="5107355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https://de.vecteezy.com/vektorkunst/432210-mann-mit-verschiedenen-emotionen</a:t>
            </a:r>
            <a:r>
              <a:rPr lang="de-DE" sz="500" dirty="0"/>
              <a:t> </a:t>
            </a:r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167457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4.2. (Lern-)Ziele sozial-emotionaler Trainings</a:t>
            </a:r>
          </a:p>
          <a:p>
            <a:r>
              <a:rPr lang="de-DE" sz="1800" b="0" dirty="0" err="1"/>
              <a:t>Kindbezogene</a:t>
            </a:r>
            <a:r>
              <a:rPr lang="de-DE" sz="1800" b="0" dirty="0"/>
              <a:t> Ziele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357728" y="1598899"/>
          <a:ext cx="8534812" cy="477443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767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7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Wahr-</a:t>
                      </a:r>
                      <a:r>
                        <a:rPr lang="de-DE" sz="1100" dirty="0" err="1">
                          <a:effectLst/>
                        </a:rPr>
                        <a:t>nehmung</a:t>
                      </a:r>
                      <a:r>
                        <a:rPr lang="de-DE" sz="1100" dirty="0">
                          <a:effectLst/>
                        </a:rPr>
                        <a:t> und Ausdruck von Emotionen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58775" lvl="2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Kinder für die Selbst- und Fremdwahrnehmung von Gefühlen sensibilisieren</a:t>
                      </a:r>
                    </a:p>
                    <a:p>
                      <a:pPr marL="358775" lvl="2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Ausdruck eigener Gefühle fördern</a:t>
                      </a:r>
                    </a:p>
                    <a:p>
                      <a:pPr marL="358775" lvl="2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verschiedene Arten des Emotionsausdrucks vermitteln (durch Sprache, Mimik, Körperhaltung)</a:t>
                      </a:r>
                    </a:p>
                    <a:p>
                      <a:pPr marL="358775" lvl="2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sprachlichen Ausdruck von Emotionen fördern</a:t>
                      </a:r>
                    </a:p>
                    <a:p>
                      <a:pPr marL="358775" lvl="2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Emotionsvokabular erweitern</a:t>
                      </a:r>
                    </a:p>
                    <a:p>
                      <a:pPr marL="358775" lvl="0" indent="-3587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Gespräche über Emotionen anregen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2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Emotions-verständnis und Emotions-wissen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Kinder mit Basisemotionen (z. B. Freude, Ärger, Angst, Traurigkeit) vertraut machen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Kinder mit komplexen Emotionen (z. B. Eifersucht, Neid, Schuld, Stolz) vertraut machen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Erkennen physiologischer, kognitiver und motorischer Hinweisreize eigener Gefühle fördern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Erkennen nonverbaler Hinweisreize (Mimik, Körperhaltung) auf Gefühle anderer fördern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Zusammenhänge zwischen Situation und Emotion vermitteln (situative Auslöser von Emotionen benennen; vermitteln, dass gleiche Situationen bei verschiedenen Personen unterschiedliche Gefühle auslösen können)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Zusammenhänge zwischen Kognitionen (Wünsche, Erwartungen, Überzeugungen) und Emotionen vermitteln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Verständnis multipler (gleichzeitig auftretender) Emotionen fördern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durch Gespräche über den Ausdruck, die Ursachen und Konsequenzen von Gefühlen die Emotionsskripte erweitern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spielerische Aktivitäten anregen, die das Emotionsverständnis unterstützen (vor allem Rollenspiele)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Emotions-regulation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vermitteln, dass Gefühle verändert werden können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Hilfen bei der Emotionsregulation geben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eigenständige Emotionsregulation fördern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Emotionsregulationsstrategien erproben und bewerten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soziale Darbietungsregeln für den Emotionsausdruck (vor allem negativer Gefühle) vermitteln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Empathie und prosoziales Verhalten</a:t>
                      </a:r>
                      <a:endParaRPr lang="de-DE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empathisches Einfühlen in andere Personen verbessern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prosoziale Verhaltensweisen unterstützen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de-DE" sz="1100" dirty="0">
                          <a:effectLst/>
                        </a:rPr>
                        <a:t>angemessenen Umgang mit Emotionen in Konfliktsituationen fördern (Grundsatz: „alle Gefühle sind erlaubt, aber nicht alle Verhaltensweisen“)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>
                    <a:solidFill>
                      <a:srgbClr val="005F5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2.1.Kindbezogene ZieleI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22005" y="1155669"/>
            <a:ext cx="363220" cy="36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2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099559" y="1996440"/>
            <a:ext cx="4685665" cy="4348798"/>
          </a:xfrm>
        </p:spPr>
        <p:txBody>
          <a:bodyPr/>
          <a:lstStyle/>
          <a:p>
            <a:r>
              <a:rPr lang="de-DE" dirty="0"/>
              <a:t>Trainerbezogene Ziele</a:t>
            </a:r>
          </a:p>
          <a:p>
            <a:pPr lvl="1"/>
            <a:r>
              <a:rPr lang="de-DE" dirty="0"/>
              <a:t>Vermittlung von Methoden zur Förderung positiver Trainer-Kind-Interaktion als Grundlage eines tragfähigen Arbeitsbündnisses</a:t>
            </a:r>
          </a:p>
          <a:p>
            <a:pPr lvl="1"/>
            <a:r>
              <a:rPr lang="de-DE" dirty="0"/>
              <a:t>Prävention und Abbau von Problemverhalten </a:t>
            </a:r>
          </a:p>
          <a:p>
            <a:pPr lvl="1"/>
            <a:r>
              <a:rPr lang="de-DE" dirty="0"/>
              <a:t>Aufbau eines angemessenen Sozial- und Lernklimas in der Gruppe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4.2. (Lern-)Ziele sozial-emotionaler Trainings</a:t>
            </a:r>
          </a:p>
        </p:txBody>
      </p:sp>
      <p:pic>
        <p:nvPicPr>
          <p:cNvPr id="7172" name="Picture 4" descr="SERVUS - HIER GEHTS WEITER ----------------&gt;&gt;&gt;&gt;&gt; - SG Sandbach 1946 e.V.  -Fussball-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1855" y="2118360"/>
            <a:ext cx="3052445" cy="3799724"/>
          </a:xfrm>
          <a:prstGeom prst="rect">
            <a:avLst/>
          </a:prstGeom>
          <a:noFill/>
        </p:spPr>
      </p:pic>
      <p:pic>
        <p:nvPicPr>
          <p:cNvPr id="6" name="2.2Trainerbezogene Ziel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573.468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6639" y="6124258"/>
            <a:ext cx="381000" cy="381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FA49DCE-2F61-4AA5-BE78-034D64C7D931}"/>
              </a:ext>
            </a:extLst>
          </p:cNvPr>
          <p:cNvSpPr txBox="1"/>
          <p:nvPr/>
        </p:nvSpPr>
        <p:spPr>
          <a:xfrm>
            <a:off x="1320800" y="5892247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https://www.sgsandbach-fussball.de/unsere-mannschaften/</a:t>
            </a:r>
            <a:r>
              <a:rPr lang="de-DE" sz="500" dirty="0"/>
              <a:t> </a:t>
            </a:r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102128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5561965" cy="4348798"/>
          </a:xfrm>
        </p:spPr>
        <p:txBody>
          <a:bodyPr/>
          <a:lstStyle/>
          <a:p>
            <a:r>
              <a:rPr lang="de-DE" dirty="0"/>
              <a:t>Elternbezogene Ziele</a:t>
            </a:r>
          </a:p>
          <a:p>
            <a:pPr lvl="1"/>
            <a:r>
              <a:rPr lang="de-DE" dirty="0"/>
              <a:t>Sensibilisierung für die Inhalte des Trainings</a:t>
            </a:r>
          </a:p>
          <a:p>
            <a:pPr lvl="1"/>
            <a:r>
              <a:rPr lang="de-DE" dirty="0"/>
              <a:t>Verstärkung der Trainingseffekte durch vertiefende Übungen für zu Hause und Elternbriefe</a:t>
            </a:r>
          </a:p>
          <a:p>
            <a:pPr lvl="1"/>
            <a:r>
              <a:rPr lang="de-DE" dirty="0"/>
              <a:t>Förderung von Nachhaltigkeit und Generalisierung der Trainingseffekte auf Situationen zu Hause und in der Freizeit der Kinder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4.2. (Lern-)Ziele sozial-emotionaler Trainings</a:t>
            </a:r>
          </a:p>
        </p:txBody>
      </p:sp>
      <p:pic>
        <p:nvPicPr>
          <p:cNvPr id="6146" name="Picture 2" descr="Mädchen mit Eltern clipart. Kostenloser Download. | Creazil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4875" y="464820"/>
            <a:ext cx="2844489" cy="4427220"/>
          </a:xfrm>
          <a:prstGeom prst="rect">
            <a:avLst/>
          </a:prstGeom>
          <a:noFill/>
        </p:spPr>
      </p:pic>
      <p:pic>
        <p:nvPicPr>
          <p:cNvPr id="6" name="2.3. Elterbezogene Zie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2674" y="6158548"/>
            <a:ext cx="373380" cy="37338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3F1BF8F-9BF6-434F-8A74-A44CE30595B0}"/>
              </a:ext>
            </a:extLst>
          </p:cNvPr>
          <p:cNvSpPr txBox="1"/>
          <p:nvPr/>
        </p:nvSpPr>
        <p:spPr>
          <a:xfrm>
            <a:off x="6540500" y="4898171"/>
            <a:ext cx="45770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/>
              <a:t>Abb.: </a:t>
            </a:r>
            <a:r>
              <a:rPr lang="de-DE" sz="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https://creazilla.com/de/nodes/7432-maedchen-mit-eltern-clipart</a:t>
            </a:r>
            <a:endParaRPr lang="de-DE" sz="500" dirty="0"/>
          </a:p>
          <a:p>
            <a:endParaRPr lang="de-DE" sz="500" dirty="0"/>
          </a:p>
        </p:txBody>
      </p:sp>
    </p:spTree>
    <p:extLst>
      <p:ext uri="{BB962C8B-B14F-4D97-AF65-F5344CB8AC3E}">
        <p14:creationId xmlns:p14="http://schemas.microsoft.com/office/powerpoint/2010/main" val="41432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79337"/>
            <a:ext cx="8426450" cy="4348798"/>
          </a:xfrm>
        </p:spPr>
        <p:txBody>
          <a:bodyPr>
            <a:normAutofit/>
          </a:bodyPr>
          <a:lstStyle/>
          <a:p>
            <a:r>
              <a:rPr lang="de-DE" dirty="0"/>
              <a:t>Emotionen sind Gefühlszustände, die mit physiologischen Reaktionen und Kognition einhergehen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prägen das Verhalten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spielen bedeutende Rolle für zwischenmenschliche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Beziehungen</a:t>
            </a:r>
          </a:p>
          <a:p>
            <a:r>
              <a:rPr lang="de-DE" u="sng" dirty="0">
                <a:sym typeface="Wingdings" panose="05000000000000000000" pitchFamily="2" charset="2"/>
              </a:rPr>
              <a:t>Emotionen können uns</a:t>
            </a:r>
            <a:r>
              <a:rPr lang="de-DE" dirty="0">
                <a:sym typeface="Wingdings" panose="05000000000000000000" pitchFamily="2" charset="2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vor Gefahren warnen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geeignete Verhaltensweisen auslösen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sichern damit den Fortbestand 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								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379906" y="790416"/>
            <a:ext cx="8426450" cy="928370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1.Was versteht man unter sozial- emotionalen Kompetenzen?</a:t>
            </a:r>
          </a:p>
          <a:p>
            <a:r>
              <a:rPr lang="de-DE" dirty="0"/>
              <a:t>1.1. Emotionale Kompetenz </a:t>
            </a:r>
          </a:p>
          <a:p>
            <a:r>
              <a:rPr lang="de-DE" sz="2000" dirty="0"/>
              <a:t>1.1.1. Was sind Emotionen? 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BFD9C62B-21F8-41CF-AEE8-6515B6A06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8635604" y="6157383"/>
            <a:ext cx="341504" cy="3415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328A430-2F4C-4190-802E-31AE02621EB0}"/>
              </a:ext>
            </a:extLst>
          </p:cNvPr>
          <p:cNvSpPr txBox="1"/>
          <p:nvPr/>
        </p:nvSpPr>
        <p:spPr>
          <a:xfrm>
            <a:off x="6773851" y="5880384"/>
            <a:ext cx="31159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(vgl. Petermann, 2013, S. 14)</a:t>
            </a:r>
          </a:p>
        </p:txBody>
      </p:sp>
    </p:spTree>
    <p:extLst>
      <p:ext uri="{BB962C8B-B14F-4D97-AF65-F5344CB8AC3E}">
        <p14:creationId xmlns:p14="http://schemas.microsoft.com/office/powerpoint/2010/main" val="349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52"/>
    </mc:Choice>
    <mc:Fallback xmlns="">
      <p:transition spd="slow" advTm="57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t und Sta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6021" y="3735016"/>
            <a:ext cx="2312034" cy="2765798"/>
          </a:xfrm>
          <a:prstGeom prst="rect">
            <a:avLst/>
          </a:prstGeom>
          <a:noFill/>
        </p:spPr>
      </p:pic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Beispiele für spezielle Ziele bestimmter Trainingsprogramme</a:t>
            </a:r>
          </a:p>
          <a:p>
            <a:pPr lvl="1"/>
            <a:r>
              <a:rPr lang="de-DE" dirty="0"/>
              <a:t>Programm für Kindergartenkinder:</a:t>
            </a:r>
          </a:p>
          <a:p>
            <a:pPr lvl="2"/>
            <a:r>
              <a:rPr lang="de-DE" dirty="0"/>
              <a:t>Differenzierung eigener und fremder Emotionen</a:t>
            </a:r>
          </a:p>
          <a:p>
            <a:pPr lvl="2"/>
            <a:r>
              <a:rPr lang="de-DE" dirty="0"/>
              <a:t>Einüben von Empathie und sozialer Problemlösungen</a:t>
            </a:r>
          </a:p>
          <a:p>
            <a:pPr lvl="2"/>
            <a:r>
              <a:rPr lang="de-DE" dirty="0"/>
              <a:t>Erkennen von Konflikten</a:t>
            </a:r>
          </a:p>
          <a:p>
            <a:pPr lvl="2"/>
            <a:r>
              <a:rPr lang="de-DE" dirty="0"/>
              <a:t>Berücksichtigung der Konsequenzen von Handlungen</a:t>
            </a:r>
          </a:p>
          <a:p>
            <a:pPr lvl="1"/>
            <a:r>
              <a:rPr lang="de-DE" dirty="0"/>
              <a:t>Programm „Fit und stark fürs Leben“ in Klassen 1 und 2:</a:t>
            </a:r>
          </a:p>
          <a:p>
            <a:pPr lvl="2"/>
            <a:r>
              <a:rPr lang="de-DE" dirty="0"/>
              <a:t>Körperbewusstsein und gesundheitsrelevantes Wissen</a:t>
            </a:r>
          </a:p>
          <a:p>
            <a:pPr lvl="2"/>
            <a:r>
              <a:rPr lang="de-DE" dirty="0"/>
              <a:t>Umgang mit Stress</a:t>
            </a:r>
          </a:p>
          <a:p>
            <a:pPr lvl="2"/>
            <a:r>
              <a:rPr lang="de-DE" dirty="0"/>
              <a:t>Kommunikationsverhalten</a:t>
            </a:r>
          </a:p>
          <a:p>
            <a:pPr lvl="2"/>
            <a:r>
              <a:rPr lang="de-DE" dirty="0"/>
              <a:t>Umgang mit negativen Emotionen</a:t>
            </a:r>
          </a:p>
          <a:p>
            <a:pPr lvl="2"/>
            <a:r>
              <a:rPr lang="de-DE" dirty="0"/>
              <a:t>Problemlösen und kritisches Denken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4.2. (Lern-)Ziele sozial-emotionaler Trainings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091940" y="5615940"/>
            <a:ext cx="2676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Identifikationsfigur „Igor Igel“ für das Grundschulprogramm des </a:t>
            </a:r>
            <a:r>
              <a:rPr lang="de-DE" sz="1200" dirty="0" err="1"/>
              <a:t>Traings</a:t>
            </a:r>
            <a:r>
              <a:rPr lang="de-DE" sz="1200" dirty="0"/>
              <a:t> „Fit und stark fürs Leben“</a:t>
            </a:r>
          </a:p>
        </p:txBody>
      </p:sp>
      <p:pic>
        <p:nvPicPr>
          <p:cNvPr id="6" name="5.4.Beispie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52560" y="6164898"/>
            <a:ext cx="360680" cy="3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4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5851525" cy="4348798"/>
          </a:xfrm>
        </p:spPr>
        <p:txBody>
          <a:bodyPr/>
          <a:lstStyle/>
          <a:p>
            <a:r>
              <a:rPr lang="de-DE" dirty="0"/>
              <a:t>Gliederung</a:t>
            </a:r>
          </a:p>
          <a:p>
            <a:pPr lvl="1"/>
            <a:r>
              <a:rPr lang="de-DE" dirty="0"/>
              <a:t>3 Trainingsbereiche: </a:t>
            </a:r>
          </a:p>
          <a:p>
            <a:pPr marL="982663" lvl="1" indent="-441325">
              <a:buFont typeface="+mj-lt"/>
              <a:buAutoNum type="arabicPeriod"/>
            </a:pPr>
            <a:r>
              <a:rPr lang="de-DE" dirty="0"/>
              <a:t>Übungen zur emotionalen Kompetenz</a:t>
            </a:r>
          </a:p>
          <a:p>
            <a:pPr marL="982663" lvl="1" indent="-441325">
              <a:buFont typeface="+mj-lt"/>
              <a:buAutoNum type="arabicPeriod"/>
            </a:pPr>
            <a:r>
              <a:rPr lang="de-DE" dirty="0"/>
              <a:t>Übungen zur sozialen Kompetenz</a:t>
            </a:r>
          </a:p>
          <a:p>
            <a:pPr marL="982663" lvl="1" indent="-441325">
              <a:buFont typeface="+mj-lt"/>
              <a:buAutoNum type="arabicPeriod"/>
            </a:pPr>
            <a:r>
              <a:rPr lang="de-DE" dirty="0"/>
              <a:t>Übungen zur Eigen- und Sozialverantwortung</a:t>
            </a:r>
          </a:p>
          <a:p>
            <a:pPr lvl="1"/>
            <a:r>
              <a:rPr lang="de-DE" dirty="0"/>
              <a:t>Jeweils 7 – 10 Trainingseinheiten, insgesamt 26 Trainingseinheiten</a:t>
            </a:r>
          </a:p>
          <a:p>
            <a:pPr lvl="1"/>
            <a:r>
              <a:rPr lang="de-DE" dirty="0"/>
              <a:t>Jede Trainingseinheit ist ca. 45 bis 90 Minuten lang</a:t>
            </a:r>
          </a:p>
          <a:p>
            <a:pPr lvl="1"/>
            <a:r>
              <a:rPr lang="de-DE" dirty="0"/>
              <a:t>Zwei Einheiten pro Woche im schulischen Kontext (zeitlicher Rahmen des gesamten Trainings beträgt ein Schulhalbjahr)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4.3. Beispiel – Abenteuer auf </a:t>
            </a:r>
            <a:r>
              <a:rPr lang="de-DE" dirty="0" err="1"/>
              <a:t>Duesternbrook</a:t>
            </a:r>
            <a:endParaRPr lang="de-DE" dirty="0"/>
          </a:p>
          <a:p>
            <a:endParaRPr lang="de-DE" dirty="0"/>
          </a:p>
        </p:txBody>
      </p:sp>
      <p:pic>
        <p:nvPicPr>
          <p:cNvPr id="4098" name="Picture 2" descr="Verhaltenstraining in der Grundschule – Nordwestdeutsches Präventionsfor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5" y="1378902"/>
            <a:ext cx="2457450" cy="1771651"/>
          </a:xfrm>
          <a:prstGeom prst="rect">
            <a:avLst/>
          </a:prstGeom>
          <a:noFill/>
        </p:spPr>
      </p:pic>
      <p:sp>
        <p:nvSpPr>
          <p:cNvPr id="7" name="Textfeld 6"/>
          <p:cNvSpPr txBox="1"/>
          <p:nvPr/>
        </p:nvSpPr>
        <p:spPr>
          <a:xfrm>
            <a:off x="7048500" y="3200400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Burg </a:t>
            </a:r>
            <a:r>
              <a:rPr lang="de-DE" sz="1200" dirty="0" err="1"/>
              <a:t>Duesternbrook</a:t>
            </a:r>
            <a:endParaRPr lang="de-DE" sz="1200" dirty="0"/>
          </a:p>
        </p:txBody>
      </p:sp>
      <p:pic>
        <p:nvPicPr>
          <p:cNvPr id="6" name="3.1.Überbli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85225" y="6190206"/>
            <a:ext cx="310064" cy="3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358775" y="877570"/>
            <a:ext cx="8426450" cy="928370"/>
          </a:xfrm>
        </p:spPr>
        <p:txBody>
          <a:bodyPr/>
          <a:lstStyle/>
          <a:p>
            <a:r>
              <a:rPr lang="de-DE" dirty="0"/>
              <a:t>4.3. Beispiel – Abenteuer auf </a:t>
            </a:r>
            <a:r>
              <a:rPr lang="de-DE" dirty="0" err="1"/>
              <a:t>Duesternbrook</a:t>
            </a:r>
            <a:endParaRPr lang="de-DE" dirty="0"/>
          </a:p>
          <a:p>
            <a:r>
              <a:rPr lang="de-DE" sz="1800" b="0" dirty="0"/>
              <a:t>Gliederung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99060" y="1511923"/>
          <a:ext cx="8938260" cy="5055997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82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6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">
                <a:tc rowSpan="10">
                  <a:txBody>
                    <a:bodyPr/>
                    <a:lstStyle/>
                    <a:p>
                      <a:pPr marL="92075" lvl="0" indent="-76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e-DE" sz="1050" b="0" dirty="0">
                          <a:effectLst/>
                        </a:rPr>
                        <a:t>Trainings-bereich: Vermittlung von Trainings-</a:t>
                      </a:r>
                      <a:r>
                        <a:rPr lang="de-DE" sz="1050" b="0" dirty="0" err="1">
                          <a:effectLst/>
                        </a:rPr>
                        <a:t>grundlagen</a:t>
                      </a:r>
                      <a:r>
                        <a:rPr lang="de-DE" sz="1050" b="0" dirty="0">
                          <a:effectLst/>
                        </a:rPr>
                        <a:t> und Übungen zum Thema emotionale Kompetenz</a:t>
                      </a:r>
                      <a:endParaRPr lang="de-DE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Einführung in das Training, seine Rahmenhandlung (Hörspiel) und Vorstellung der Leitfiguren; Einführung in die Rahmengeschichte des Trainings: „Abenteuer auf </a:t>
                      </a:r>
                      <a:r>
                        <a:rPr lang="de-DE" sz="1050" dirty="0" err="1">
                          <a:effectLst/>
                        </a:rPr>
                        <a:t>Duesternbrook</a:t>
                      </a:r>
                      <a:r>
                        <a:rPr lang="de-DE" sz="1050" dirty="0">
                          <a:effectLst/>
                        </a:rPr>
                        <a:t>“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Einführung des Verstärkerplans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Diskriminieren zwischen unterschiedlichen Erlebensebenen bei den Gefühlen Ärger, Angst, Freude, Trauer, Scham, Schuld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Emotionsstärken wahrnehmen, einschätzen und benennen I (Freude und Trauer)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Emotionsstärken wahrnehmen, einschätzen und benennen II (Angst und Ärger)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Wahrnehmung, Einschätzung und Benennung von Emotionsstärken vertiefen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Sammlung von Wutkontrollstrategien; unterschieden zwischen angemessenem und unangemessenem Verhalten bei Ärger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Erstellen eines Wutkontrollplans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Sensibilisierung der </a:t>
                      </a:r>
                      <a:r>
                        <a:rPr lang="de-DE" sz="1050" dirty="0" err="1">
                          <a:effectLst/>
                        </a:rPr>
                        <a:t>Ärgerwahrnehmung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Einüben von Wutkontrollstrategien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">
                <a:tc rowSpan="8">
                  <a:txBody>
                    <a:bodyPr/>
                    <a:lstStyle/>
                    <a:p>
                      <a:pPr marL="92075" lvl="0" indent="-9048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de-DE" sz="1050" b="0" dirty="0">
                          <a:effectLst/>
                        </a:rPr>
                        <a:t>Trainings-bereich: Übungen zum Thema soziale Kompetenz</a:t>
                      </a:r>
                      <a:endParaRPr lang="de-DE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Üben von </a:t>
                      </a:r>
                      <a:r>
                        <a:rPr lang="de-DE" sz="1050" dirty="0" err="1">
                          <a:effectLst/>
                        </a:rPr>
                        <a:t>Ärgerwahrnehmung</a:t>
                      </a:r>
                      <a:r>
                        <a:rPr lang="de-DE" sz="1050" dirty="0">
                          <a:effectLst/>
                        </a:rPr>
                        <a:t> und Vertiefung von Wutkontrolle,</a:t>
                      </a:r>
                      <a:r>
                        <a:rPr lang="de-DE" sz="1050" baseline="0" dirty="0">
                          <a:effectLst/>
                        </a:rPr>
                        <a:t> </a:t>
                      </a:r>
                      <a:r>
                        <a:rPr lang="de-DE" sz="1050" dirty="0">
                          <a:effectLst/>
                        </a:rPr>
                        <a:t>Üben einer differenzierten Wahrnehmung in sozialen Situationen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Üben einer differenzierten Wahrnehmung in sozialen Situationen,</a:t>
                      </a:r>
                      <a:r>
                        <a:rPr lang="de-DE" sz="1050" baseline="0" dirty="0">
                          <a:effectLst/>
                        </a:rPr>
                        <a:t> </a:t>
                      </a:r>
                      <a:r>
                        <a:rPr lang="de-DE" sz="1050" dirty="0">
                          <a:effectLst/>
                        </a:rPr>
                        <a:t>Wiederholung der </a:t>
                      </a:r>
                      <a:r>
                        <a:rPr lang="de-DE" sz="1050" dirty="0" err="1">
                          <a:effectLst/>
                        </a:rPr>
                        <a:t>Ärgerwahrnehmung</a:t>
                      </a:r>
                      <a:r>
                        <a:rPr lang="de-DE" sz="1050" dirty="0">
                          <a:effectLst/>
                        </a:rPr>
                        <a:t> und –</a:t>
                      </a:r>
                      <a:r>
                        <a:rPr lang="de-DE" sz="1050" dirty="0" err="1">
                          <a:effectLst/>
                        </a:rPr>
                        <a:t>kontrolle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Vertiefung von Empathie,</a:t>
                      </a:r>
                      <a:r>
                        <a:rPr lang="de-DE" sz="1050" baseline="0" dirty="0">
                          <a:effectLst/>
                        </a:rPr>
                        <a:t> </a:t>
                      </a:r>
                      <a:r>
                        <a:rPr lang="de-DE" sz="1050" dirty="0">
                          <a:effectLst/>
                        </a:rPr>
                        <a:t>Finden von alternativen Konfliktlösungen (Wiedergutmachung / Hilfeverhalten)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Finden von alternativen Konfliktlösungen (Streit um Gegenstand)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Finden von alternativen Konfliktlösungen (Kontakt zu einem anderen Kind aufbauen; Selbstbehauptung)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Vorwegnahme und Bewertung von Konsequenzen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Vorwegnahme und Bewertung von Konsequenzen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Integration der Stufen der sozialen Informationsverarbeitung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6000">
                <a:tc rowSpan="8">
                  <a:txBody>
                    <a:bodyPr/>
                    <a:lstStyle/>
                    <a:p>
                      <a:pPr marL="92075" lvl="0" indent="-92075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r>
                        <a:rPr lang="de-DE" sz="1050" b="0" dirty="0">
                          <a:effectLst/>
                        </a:rPr>
                        <a:t>Trainings-bereich: Übungen zum Thema Eigen- und Sozial- </a:t>
                      </a:r>
                      <a:r>
                        <a:rPr lang="de-DE" sz="1050" b="0" dirty="0" err="1">
                          <a:effectLst/>
                        </a:rPr>
                        <a:t>verantwortung</a:t>
                      </a:r>
                      <a:endParaRPr lang="de-DE" sz="105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Einsicht in die Notwendigkeit von Regeln und Gesetzen, die für alle gültig sind,</a:t>
                      </a:r>
                      <a:r>
                        <a:rPr lang="de-DE" sz="1050" baseline="0" dirty="0">
                          <a:effectLst/>
                        </a:rPr>
                        <a:t> </a:t>
                      </a:r>
                      <a:r>
                        <a:rPr lang="de-DE" sz="1050" dirty="0" err="1">
                          <a:effectLst/>
                        </a:rPr>
                        <a:t>Akteptanz</a:t>
                      </a:r>
                      <a:r>
                        <a:rPr lang="de-DE" sz="1050" dirty="0">
                          <a:effectLst/>
                        </a:rPr>
                        <a:t> von Regeln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Einüben eines gerechten Umgangs miteinander (Prinzip: Fairness)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Lernen, andere so zu behandeln, wie man seinerseits gerne behandelt werden möchte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Vertiefung: gerechter Umgang miteinander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Eigenverantwortung erlernen: Verantwortung für eigenes Fehlverhalten übernehmen, das heißt Fehlverhalten eingestehen, Verhalten erklären, sich angemessen dafür entschuldigen und wenn möglich Wiedergutmachung anstreben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Vertiefung: Eigenverantwortung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Förderung von Zivilcourage: lernen, sich angemessen für andere einzusetzen und anderen, wenn nötig, beizustehen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Vertiefung: Zivilcourage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36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de-DE" sz="1050" dirty="0">
                          <a:effectLst/>
                        </a:rPr>
                        <a:t>Planung und Organisation der Abschlussparty</a:t>
                      </a:r>
                      <a:endParaRPr lang="de-DE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57" marR="25157" marT="0" marB="0">
                    <a:solidFill>
                      <a:srgbClr val="005F50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pic>
        <p:nvPicPr>
          <p:cNvPr id="7" name="3.2.Gliederu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7893" y="1138543"/>
            <a:ext cx="373380" cy="3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0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58775" y="1996440"/>
            <a:ext cx="3557905" cy="4348798"/>
          </a:xfrm>
        </p:spPr>
        <p:txBody>
          <a:bodyPr/>
          <a:lstStyle/>
          <a:p>
            <a:r>
              <a:rPr lang="de-DE" dirty="0"/>
              <a:t>Beispieltrainingseinheit</a:t>
            </a:r>
          </a:p>
          <a:p>
            <a:pPr lvl="1"/>
            <a:r>
              <a:rPr lang="de-DE" dirty="0"/>
              <a:t>Diskriminieren zwischen unterschiedlichen Erlebensebenen bei den Gefühlen Ärger, Angst, Freude, Trauer, Scham, Schuld</a:t>
            </a:r>
            <a:endParaRPr lang="de-DE" dirty="0">
              <a:latin typeface="Calibri"/>
              <a:ea typeface="Calibri"/>
              <a:cs typeface="Times New Roman"/>
            </a:endParaRPr>
          </a:p>
          <a:p>
            <a:pPr lvl="1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4.3. Beispiel – Abenteuer auf </a:t>
            </a:r>
            <a:r>
              <a:rPr lang="de-DE" dirty="0" err="1"/>
              <a:t>Duesternbrook</a:t>
            </a:r>
            <a:endParaRPr lang="de-DE" dirty="0"/>
          </a:p>
          <a:p>
            <a:endParaRPr lang="de-DE" dirty="0"/>
          </a:p>
        </p:txBody>
      </p:sp>
      <p:pic>
        <p:nvPicPr>
          <p:cNvPr id="6145" name="Bild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8" t="10971" r="6496" b="35971"/>
          <a:stretch>
            <a:fillRect/>
          </a:stretch>
        </p:blipFill>
        <p:spPr bwMode="auto">
          <a:xfrm>
            <a:off x="3788017" y="1325880"/>
            <a:ext cx="5141353" cy="508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3.3.Ablau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760" y="6163628"/>
            <a:ext cx="363220" cy="36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0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4.3. Beispiel – Abenteuer auf  </a:t>
            </a:r>
            <a:r>
              <a:rPr lang="de-DE" dirty="0" err="1"/>
              <a:t>Duesternbrook</a:t>
            </a:r>
            <a:endParaRPr lang="de-DE" dirty="0"/>
          </a:p>
          <a:p>
            <a:r>
              <a:rPr lang="de-DE" sz="1800" b="0" dirty="0"/>
              <a:t>Beispieltrainingseinheit</a:t>
            </a:r>
          </a:p>
        </p:txBody>
      </p:sp>
      <p:pic>
        <p:nvPicPr>
          <p:cNvPr id="6" name="Bild 4"/>
          <p:cNvPicPr/>
          <p:nvPr/>
        </p:nvPicPr>
        <p:blipFill>
          <a:blip r:embed="rId4" cstate="print"/>
          <a:srcRect l="5758" t="10791" r="54666" b="7734"/>
          <a:stretch>
            <a:fillRect/>
          </a:stretch>
        </p:blipFill>
        <p:spPr bwMode="auto">
          <a:xfrm>
            <a:off x="243839" y="1173479"/>
            <a:ext cx="3886201" cy="531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 7"/>
          <p:cNvPicPr/>
          <p:nvPr/>
        </p:nvPicPr>
        <p:blipFill>
          <a:blip r:embed="rId4" cstate="print"/>
          <a:srcRect l="54203" t="11151" r="6363" b="7734"/>
          <a:stretch>
            <a:fillRect/>
          </a:stretch>
        </p:blipFill>
        <p:spPr bwMode="auto">
          <a:xfrm>
            <a:off x="4805819" y="1173479"/>
            <a:ext cx="3886202" cy="531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3.4.Arbeitsblät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92021" y="6189979"/>
            <a:ext cx="337820" cy="33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1AFA905-7509-481D-B186-9DD45B249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TaK</a:t>
            </a:r>
            <a:r>
              <a:rPr lang="de-DE" dirty="0"/>
              <a:t> (Training mit aggressiven Kindern)</a:t>
            </a:r>
          </a:p>
          <a:p>
            <a:r>
              <a:rPr lang="de-DE" dirty="0"/>
              <a:t>durchgeführt an einer Förderschule</a:t>
            </a:r>
          </a:p>
          <a:p>
            <a:pPr lvl="1"/>
            <a:r>
              <a:rPr lang="de-DE" dirty="0"/>
              <a:t>mit Kindern die aggressives Verhalten zeigen</a:t>
            </a:r>
          </a:p>
          <a:p>
            <a:r>
              <a:rPr lang="de-DE" dirty="0"/>
              <a:t>Erwartungen/ Annahmen:</a:t>
            </a:r>
          </a:p>
          <a:p>
            <a:pPr lvl="1"/>
            <a:r>
              <a:rPr lang="de-DE" dirty="0"/>
              <a:t>Trainingsgruppe (im Vgl. zur Kontrollgruppe)						– geringere Werte bei Aggressiven Verhalten und sozialen Problemen 	– besseres prosoziales Verhalten</a:t>
            </a:r>
          </a:p>
          <a:p>
            <a:pPr lvl="1"/>
            <a:r>
              <a:rPr lang="de-DE" dirty="0"/>
              <a:t>Trainingsprogramm wird nicht von allen vollständig absolviert 	                   </a:t>
            </a:r>
            <a:r>
              <a:rPr lang="de-DE" dirty="0">
                <a:sym typeface="Wingdings" panose="05000000000000000000" pitchFamily="2" charset="2"/>
              </a:rPr>
              <a:t>häufiger teilgenommen profitieren mehr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 32 Schüler*innen, Alter von 11.38 bis 16.13 Jahren </a:t>
            </a:r>
          </a:p>
          <a:p>
            <a:pPr marL="0" indent="0">
              <a:buNone/>
            </a:pPr>
            <a:r>
              <a:rPr lang="de-DE" sz="2000" dirty="0"/>
              <a:t>			</a:t>
            </a:r>
            <a:r>
              <a:rPr lang="de-DE" dirty="0"/>
              <a:t>		</a:t>
            </a:r>
            <a:r>
              <a:rPr lang="de-DE" sz="900" dirty="0"/>
              <a:t>																												(vgl. Petermann &amp; Meier, 2010, S.133)</a:t>
            </a:r>
          </a:p>
          <a:p>
            <a:pPr marL="0" indent="0">
              <a:buNone/>
            </a:pPr>
            <a:endParaRPr lang="de-DE" sz="9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E6E2352-6662-4B6A-A879-0CBD7F6E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745DB7-52C4-4FE2-B336-AB4804311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5. Beleg-Studie</a:t>
            </a:r>
          </a:p>
          <a:p>
            <a:endParaRPr lang="de-DE" dirty="0"/>
          </a:p>
        </p:txBody>
      </p:sp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A83BD4C4-E889-411D-8F8B-02D0BD3B1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85225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1AFA905-7509-481D-B186-9DD45B249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/>
              <a:t>SDQ = </a:t>
            </a:r>
            <a:r>
              <a:rPr lang="de-DE" dirty="0" err="1"/>
              <a:t>Strengths</a:t>
            </a:r>
            <a:r>
              <a:rPr lang="de-DE" dirty="0"/>
              <a:t> and </a:t>
            </a:r>
            <a:r>
              <a:rPr lang="de-DE" dirty="0" err="1"/>
              <a:t>Difficulties</a:t>
            </a:r>
            <a:r>
              <a:rPr lang="de-DE" dirty="0"/>
              <a:t> </a:t>
            </a:r>
            <a:r>
              <a:rPr lang="de-DE" dirty="0" err="1"/>
              <a:t>Questionnaires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SDQ-Lehrer: weniger auffällig bei: „Gesamtproblemwert“; „Verhaltensauffälligkeit“ 	</a:t>
            </a:r>
          </a:p>
          <a:p>
            <a:r>
              <a:rPr lang="de-DE" dirty="0"/>
              <a:t>SDQ-Selbst: weniger auffällig: „Probleme mit Gleichaltrigen“</a:t>
            </a:r>
          </a:p>
          <a:p>
            <a:r>
              <a:rPr lang="de-DE" dirty="0"/>
              <a:t>SDQ-Eltern: weniger auffällig: „Emotionale Probleme“; „Gesamtproblemwert“</a:t>
            </a:r>
          </a:p>
          <a:p>
            <a:endParaRPr lang="de-DE" dirty="0"/>
          </a:p>
          <a:p>
            <a:r>
              <a:rPr lang="de-DE" dirty="0"/>
              <a:t>Geringere Verhaltensauffälligkeiten bei häufigerer Teilnahme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</a:t>
            </a:r>
            <a:r>
              <a:rPr lang="de-DE" sz="900" dirty="0"/>
              <a:t>	</a:t>
            </a:r>
          </a:p>
          <a:p>
            <a:pPr marL="0" indent="0">
              <a:buNone/>
            </a:pPr>
            <a:r>
              <a:rPr lang="de-DE" sz="900" dirty="0"/>
              <a:t>									 (vgl. Petermann &amp; Meier, 2010, S.138ff)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E6E2352-6662-4B6A-A879-0CBD7F6E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745DB7-52C4-4FE2-B336-AB4804311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5. Beleg-Studie</a:t>
            </a:r>
          </a:p>
          <a:p>
            <a:endParaRPr lang="de-DE" dirty="0"/>
          </a:p>
        </p:txBody>
      </p:sp>
      <p:pic>
        <p:nvPicPr>
          <p:cNvPr id="7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BBFA58C7-A378-4D67-B932-A0DBDEACB7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85225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5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1AFA905-7509-481D-B186-9DD45B249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dirty="0"/>
              <a:t>Effektivität des </a:t>
            </a:r>
            <a:r>
              <a:rPr lang="de-DE" dirty="0" err="1"/>
              <a:t>TaK</a:t>
            </a:r>
            <a:endParaRPr lang="de-DE" dirty="0"/>
          </a:p>
          <a:p>
            <a:endParaRPr lang="de-DE" dirty="0"/>
          </a:p>
          <a:p>
            <a:r>
              <a:rPr lang="de-DE" dirty="0"/>
              <a:t>„Befunde stützen die Wirksamkeit des Trainings als Präventionsmaßnahme“ </a:t>
            </a:r>
            <a:r>
              <a:rPr lang="de-DE" sz="900" dirty="0"/>
              <a:t>(Petermann &amp; Meyer, 2010, S.141)</a:t>
            </a:r>
          </a:p>
          <a:p>
            <a:r>
              <a:rPr lang="de-DE" dirty="0"/>
              <a:t>Diskrepanzen: durch unterschiedliche Fokussierung und Kontextspezifität</a:t>
            </a:r>
          </a:p>
          <a:p>
            <a:r>
              <a:rPr lang="de-DE" dirty="0"/>
              <a:t>Teilnahme: möglichst alle Sitzungen absolvieren</a:t>
            </a:r>
          </a:p>
          <a:p>
            <a:endParaRPr lang="de-DE" dirty="0"/>
          </a:p>
          <a:p>
            <a:r>
              <a:rPr lang="de-DE" dirty="0"/>
              <a:t>Kritik: geringe Strichprobenanzahl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900" dirty="0"/>
              <a:t>									 (vgl. Petermann &amp; Meier, 2010, S.141ff)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E6E2352-6662-4B6A-A879-0CBD7F6E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E745DB7-52C4-4FE2-B336-AB4804311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5. Beleg-Studie</a:t>
            </a:r>
          </a:p>
          <a:p>
            <a:endParaRPr lang="de-DE" dirty="0"/>
          </a:p>
        </p:txBody>
      </p:sp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D7A8EE8B-3F8C-4BDD-8344-52B7C6B4F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85225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9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5C606E5-9B7A-4617-B770-4C02E622FC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wichtig soziale und emotionale Kompetenzen zu entwickeln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sz="2100" dirty="0"/>
              <a:t>Defizite führen zu: aggressiven Verhalten; emotionalen Störungen etc. 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sz="2100" dirty="0"/>
              <a:t>wirken auch auf schulischer Ebene</a:t>
            </a:r>
          </a:p>
          <a:p>
            <a:r>
              <a:rPr lang="de-DE" dirty="0"/>
              <a:t>das vorgestellte Training ist eine Interventionsmöglichkeit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Reflexionsfrage: „Vorsorgen ist besser als (verbal) nachtreten?“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6F87B9-70C5-49B0-8D8D-7DAF76B2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E91DC9-734C-41B8-A5D5-0FE94A067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6. Fazit</a:t>
            </a:r>
          </a:p>
        </p:txBody>
      </p:sp>
      <p:pic>
        <p:nvPicPr>
          <p:cNvPr id="5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3A3B2AC1-3AE2-4C58-8C77-71C8E881B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62173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ED9FDEC-A4B4-4A30-BA0A-AEFAAB5FF8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de-DE" dirty="0">
                <a:latin typeface="Arial" panose="020B0604020202020204" pitchFamily="34" charset="0"/>
              </a:rPr>
              <a:t>Niedersächsische Institut für frühkindliche Bildung und Entwicklung (Hrsg.).(2015). Sozial- emotionale Kompetenzen. Fördermöglichkeiten durch Spiel und Bewegung. [PDF-Dokument]. Verfügbar unter:  </a:t>
            </a:r>
            <a:r>
              <a:rPr lang="de-DE" dirty="0"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https://www.nifbe.de/images/nifbe/Infoservice/Downloads/Themenhefte/Sozial-emotionale_Kompetenzen_online.pdf</a:t>
            </a:r>
            <a:r>
              <a:rPr lang="de-DE" dirty="0">
                <a:latin typeface="Arial" panose="020B0604020202020204" pitchFamily="34" charset="0"/>
              </a:rPr>
              <a:t> </a:t>
            </a:r>
            <a:endParaRPr lang="de-DE" dirty="0"/>
          </a:p>
          <a:p>
            <a:r>
              <a:rPr lang="de-DE" dirty="0"/>
              <a:t>Petermann, F., &amp; Schneider, W. (2008). </a:t>
            </a:r>
            <a:r>
              <a:rPr lang="de-DE" i="1" dirty="0"/>
              <a:t>Angewandte Entwicklungspsychologie. </a:t>
            </a:r>
            <a:r>
              <a:rPr lang="de-DE" dirty="0"/>
              <a:t>Göttingen: Hogrefe, Verlag für Psychologie. </a:t>
            </a:r>
          </a:p>
          <a:p>
            <a:r>
              <a:rPr lang="de-DE" dirty="0"/>
              <a:t>Petermann, F.; </a:t>
            </a:r>
            <a:r>
              <a:rPr lang="de-DE" dirty="0" err="1"/>
              <a:t>Koglin</a:t>
            </a:r>
            <a:r>
              <a:rPr lang="de-DE" dirty="0"/>
              <a:t>, U.; </a:t>
            </a:r>
            <a:r>
              <a:rPr lang="de-DE" dirty="0" err="1"/>
              <a:t>Natzke</a:t>
            </a:r>
            <a:r>
              <a:rPr lang="de-DE" dirty="0"/>
              <a:t>, H. und Marées, N. (2013). </a:t>
            </a:r>
            <a:r>
              <a:rPr lang="de-DE" i="1" dirty="0">
                <a:latin typeface="Roboto" panose="020B0604020202020204" charset="0"/>
                <a:ea typeface="Roboto" panose="020B0604020202020204" charset="0"/>
              </a:rPr>
              <a:t>Verhaltenstraining in der Grundschule: </a:t>
            </a:r>
            <a:r>
              <a:rPr lang="de-DE" dirty="0">
                <a:latin typeface="Roboto" panose="020B0604020202020204" charset="0"/>
                <a:ea typeface="Roboto" panose="020B0604020202020204" charset="0"/>
              </a:rPr>
              <a:t>Ein Programm zur Förderung emotionaler und sozialer Kompetenzen. (2.Aufl.). </a:t>
            </a:r>
            <a:r>
              <a:rPr lang="de-DE" dirty="0"/>
              <a:t>Göttingen: Hogrefe Verlag.</a:t>
            </a:r>
          </a:p>
          <a:p>
            <a:r>
              <a:rPr lang="de-DE" dirty="0"/>
              <a:t>Petermann, U., &amp; Meier, M. Z. K. C. (2010). </a:t>
            </a:r>
            <a:r>
              <a:rPr lang="de-DE" i="1" dirty="0"/>
              <a:t>Das Training mit aggressiven Kindern als schulbasiertes Präventionsprogramm. </a:t>
            </a:r>
            <a:r>
              <a:rPr lang="de-DE" dirty="0"/>
              <a:t>Psychologie in Erziehung und Unterricht, 57, 132-143.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84B17D3-1297-4EAD-9F2A-C8EC0D9E9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Sozial-emotionale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EDB418-14E4-4716-81E1-CDF20E3DC3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Literaturverzeichnis</a:t>
            </a:r>
          </a:p>
        </p:txBody>
      </p:sp>
      <p:pic>
        <p:nvPicPr>
          <p:cNvPr id="6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5E8ED42B-9A1E-4780-B565-31C18135F0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64905" y="619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89F5226-B7DA-4267-B7FF-35E6955EDA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775" y="2386043"/>
            <a:ext cx="4132264" cy="2869845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>
                <a:solidFill>
                  <a:srgbClr val="006F5F"/>
                </a:solidFill>
              </a:rPr>
              <a:t>Primäre Emotionen</a:t>
            </a:r>
            <a:r>
              <a:rPr lang="de-DE" u="sng" dirty="0">
                <a:solidFill>
                  <a:srgbClr val="006F5F"/>
                </a:solidFill>
              </a:rPr>
              <a:t> </a:t>
            </a:r>
          </a:p>
          <a:p>
            <a:endParaRPr lang="de-DE" dirty="0"/>
          </a:p>
          <a:p>
            <a:r>
              <a:rPr lang="de-DE" dirty="0"/>
              <a:t>z.B. Ekel, Überraschung, Trauer, Freude, Angst…</a:t>
            </a:r>
          </a:p>
          <a:p>
            <a:r>
              <a:rPr lang="de-DE" dirty="0"/>
              <a:t>zeigen Säuglinge bereits im Laufe des ersten Lebensjahres </a:t>
            </a:r>
          </a:p>
          <a:p>
            <a:r>
              <a:rPr lang="de-DE" dirty="0"/>
              <a:t>Mimische Ausdrücke dieser Emotion gelten als universell &amp; kulturübergreifend</a:t>
            </a:r>
          </a:p>
          <a:p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8EBCDE6-6710-4B5F-BC47-9EA41C71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0C83235E-82A4-4057-B479-D1A7977E0F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908049"/>
            <a:ext cx="8426450" cy="1195879"/>
          </a:xfrm>
        </p:spPr>
        <p:txBody>
          <a:bodyPr>
            <a:normAutofit/>
          </a:bodyPr>
          <a:lstStyle/>
          <a:p>
            <a:r>
              <a:rPr lang="de-DE" sz="2000" dirty="0"/>
              <a:t>1.1. Emotionale Kompetenz </a:t>
            </a:r>
          </a:p>
          <a:p>
            <a:r>
              <a:rPr lang="de-DE" sz="2000" dirty="0"/>
              <a:t>1.1.1. Was sind Emotionen? </a:t>
            </a:r>
          </a:p>
          <a:p>
            <a:r>
              <a:rPr lang="de-DE" sz="2000" i="1" dirty="0"/>
              <a:t>Unterscheidung in:</a:t>
            </a:r>
          </a:p>
          <a:p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9DD96E0-87F0-4BE4-85A9-440A97C147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52962" y="2491950"/>
            <a:ext cx="4132263" cy="2763938"/>
          </a:xfrm>
        </p:spPr>
        <p:txBody>
          <a:bodyPr/>
          <a:lstStyle/>
          <a:p>
            <a:pPr marL="0" indent="0">
              <a:buNone/>
            </a:pPr>
            <a:r>
              <a:rPr lang="de-DE" b="1" u="sng" dirty="0">
                <a:solidFill>
                  <a:srgbClr val="006F5F"/>
                </a:solidFill>
              </a:rPr>
              <a:t>Selbstbezogene (Sekundäre) Emotionen </a:t>
            </a:r>
          </a:p>
          <a:p>
            <a:r>
              <a:rPr lang="de-DE" dirty="0"/>
              <a:t>z.B. Stolz, Scham oder Schuld</a:t>
            </a:r>
          </a:p>
          <a:p>
            <a:r>
              <a:rPr lang="de-DE" dirty="0"/>
              <a:t>früheste Beobachtung ab Mitte des 2. Lebensjahres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erleben dieser Emotion setzt bestimmte kognitive Fertigkeiten voraus, die sich erst im Laufe der Kindheit entwickeln </a:t>
            </a:r>
            <a:endParaRPr lang="de-DE" dirty="0"/>
          </a:p>
          <a:p>
            <a:pPr marL="0" indent="0">
              <a:buNone/>
            </a:pPr>
            <a:endParaRPr lang="de-DE" b="1" dirty="0">
              <a:solidFill>
                <a:srgbClr val="006F5F"/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B17B4B5-8150-48BA-B711-8F6138B6F5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32825" y="6146965"/>
            <a:ext cx="304800" cy="3048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E5C54DE-87F7-4D4A-A8EE-CD88096006AD}"/>
              </a:ext>
            </a:extLst>
          </p:cNvPr>
          <p:cNvSpPr txBox="1"/>
          <p:nvPr/>
        </p:nvSpPr>
        <p:spPr>
          <a:xfrm>
            <a:off x="7031550" y="5919332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14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4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72"/>
    </mc:Choice>
    <mc:Fallback xmlns="">
      <p:transition spd="slow" advTm="60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D6C915C-15DD-498D-BFF5-85380BB2D8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u="sng" dirty="0"/>
              <a:t>Konzept nach </a:t>
            </a:r>
            <a:r>
              <a:rPr lang="de-DE" b="1" u="sng" dirty="0" err="1"/>
              <a:t>Saarni</a:t>
            </a:r>
            <a:r>
              <a:rPr lang="de-DE" b="1" u="sng" dirty="0"/>
              <a:t> </a:t>
            </a:r>
          </a:p>
          <a:p>
            <a:r>
              <a:rPr lang="de-DE" dirty="0"/>
              <a:t>emotionale Kompetenz im Hinblick auf die Funktion im Rahmen sozialer Beziehung </a:t>
            </a:r>
          </a:p>
          <a:p>
            <a:r>
              <a:rPr lang="de-DE" dirty="0"/>
              <a:t>Kinder gelten als kompetent, wenn sie emotionale Fertigkeiten in sozialen Beziehungen anwenden und sich dessen bewusst sind, welchen Nutzen die Verwendung emotionaler Fertigkeiten mit sich bringt. (emotionale Selbstwirksamkeit) 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u="sng" dirty="0"/>
              <a:t>Kann von emotionaler Selbstwirksamkeit sprechen, wenn: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Kindern bewusst ist, dass ihr eigener Emotionsausdruck ihre Mitmenschen beeinflussen kann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gelernt haben, ihr emotionsbezogenes Verhalten zu steuern, um gewünschte Reaktionen bei anderen hervorzurufen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137D9BA-D61A-4204-87E0-928D2E9DE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275" y="152400"/>
            <a:ext cx="7092950" cy="468314"/>
          </a:xfrm>
        </p:spPr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E564683-4AA0-49CE-A7B8-5D279B106B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1.1. Emotionale Kompetenz </a:t>
            </a:r>
          </a:p>
          <a:p>
            <a:r>
              <a:rPr lang="de-DE" dirty="0"/>
              <a:t>1.1. Was versteht man unter Emotionaler Kompetenz 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96C9792-1323-4094-8C3F-7200D759F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2BE5CB2-8AAB-4A5E-BC38-6E5A8EA682B8}"/>
              </a:ext>
            </a:extLst>
          </p:cNvPr>
          <p:cNvSpPr txBox="1"/>
          <p:nvPr/>
        </p:nvSpPr>
        <p:spPr>
          <a:xfrm>
            <a:off x="6787710" y="6078170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14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36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98"/>
    </mc:Choice>
    <mc:Fallback xmlns="">
      <p:transition spd="slow" advTm="59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932C04E-0BA4-4901-A674-41549FD5D3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/>
              <a:t>Saarni</a:t>
            </a:r>
            <a:r>
              <a:rPr lang="de-DE" dirty="0"/>
              <a:t> beschreibt 8 Schlüsselfertigkeiten emotionaler Kompetenz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Entwicklung dieser Fertigkeiten nur unter sozialen Bedingungen möglich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Emotionale Kompetenz mit Moralentwicklung verknüpft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40D18BC-119C-423D-9A6E-9A0067304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C6C3EAD-BD1D-459F-B248-3318AA6ACC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1.1. Emotionale Kompetenz </a:t>
            </a:r>
          </a:p>
          <a:p>
            <a:r>
              <a:rPr lang="de-DE" dirty="0"/>
              <a:t>1.1.2. Was versteht man unter Emotionaler Kompetenz  </a:t>
            </a:r>
          </a:p>
          <a:p>
            <a:endParaRPr lang="de-DE" dirty="0"/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E20DDDB3-EA39-42A2-94E7-482F59A1F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0" y="2345157"/>
            <a:ext cx="6732383" cy="258248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8EA8047-5927-4C59-B4FF-449E9A40E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72301"/>
            <a:ext cx="304800" cy="3048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28B990E-0E40-45D7-9C0E-A8041B7E2A09}"/>
              </a:ext>
            </a:extLst>
          </p:cNvPr>
          <p:cNvSpPr txBox="1"/>
          <p:nvPr/>
        </p:nvSpPr>
        <p:spPr>
          <a:xfrm>
            <a:off x="6894390" y="6068239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15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1100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582"/>
    </mc:Choice>
    <mc:Fallback xmlns="">
      <p:transition spd="slow" advTm="121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1B9E59E-8F07-46D9-BC59-F8F19A3A04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u="sng" dirty="0"/>
              <a:t>Konzept nach Denham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3FFBA27-928D-4EBF-BF2B-58C39C9A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45F51E-7F8D-4C90-BDDF-B7707879A5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1.1. Emotionale Kompetenz </a:t>
            </a:r>
          </a:p>
          <a:p>
            <a:r>
              <a:rPr lang="de-DE" dirty="0"/>
              <a:t>1.1.2. Was versteht man unter emotionaler Kompetenz  </a:t>
            </a:r>
          </a:p>
          <a:p>
            <a:endParaRPr lang="de-DE" dirty="0"/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345A71A4-4668-49C3-B3B0-C38E5AF22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14" y="2458707"/>
            <a:ext cx="5424527" cy="342426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F4F18DD-6457-4330-B931-F41FC0BFD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D021ED6-53D8-4C26-82EA-151E96F6CF8B}"/>
              </a:ext>
            </a:extLst>
          </p:cNvPr>
          <p:cNvSpPr txBox="1"/>
          <p:nvPr/>
        </p:nvSpPr>
        <p:spPr>
          <a:xfrm>
            <a:off x="6853579" y="6150403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16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621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64"/>
    </mc:Choice>
    <mc:Fallback xmlns="">
      <p:transition spd="slow" advTm="76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1776AF0-7869-49C7-ABA1-49FF52687B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u="sng" dirty="0"/>
              <a:t>Drei Komponenten der Emotionsregulation </a:t>
            </a:r>
          </a:p>
          <a:p>
            <a:pPr marL="457200" indent="-457200">
              <a:buAutoNum type="arabicPeriod"/>
            </a:pPr>
            <a:r>
              <a:rPr lang="de-DE" dirty="0"/>
              <a:t>Wahrnehmen einer Bedarfssituation </a:t>
            </a:r>
          </a:p>
          <a:p>
            <a:pPr marL="457200" indent="-457200">
              <a:buAutoNum type="arabicPeriod"/>
            </a:pPr>
            <a:r>
              <a:rPr lang="de-DE" dirty="0"/>
              <a:t>Festlegung eines Regulationsziels</a:t>
            </a:r>
          </a:p>
          <a:p>
            <a:pPr marL="457200" indent="-457200">
              <a:buAutoNum type="arabicPeriod"/>
            </a:pPr>
            <a:r>
              <a:rPr lang="de-DE" dirty="0"/>
              <a:t>Veränderung des emotionalen Zustands in die gewünschte Richtung </a:t>
            </a:r>
          </a:p>
          <a:p>
            <a:r>
              <a:rPr lang="de-DE" dirty="0"/>
              <a:t>Kinder regulieren Emotionen, indem sie diese vermeiden, hemmen, aufrecht erhalten oder verändern</a:t>
            </a:r>
          </a:p>
          <a:p>
            <a:r>
              <a:rPr lang="de-DE" dirty="0"/>
              <a:t>Auftreten, Art Intensität oder Dauer von Emotionen wird durch Steuerung der Emotionen beeinflusst</a:t>
            </a:r>
          </a:p>
          <a:p>
            <a:r>
              <a:rPr lang="de-DE" dirty="0"/>
              <a:t>gelingende Emotionsregulation trägt zur Bewältigung von körperlichen oder sozialen Anforderungen bei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F968867-7CC3-4699-8783-A2FBB3387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03F0AD-8FA4-4692-890B-F78F7D442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1.1. Emotionale Kompetenz </a:t>
            </a:r>
          </a:p>
          <a:p>
            <a:r>
              <a:rPr lang="de-DE" dirty="0"/>
              <a:t>1.1.3. Wie regulieren Kinder ihre Emotionen? </a:t>
            </a:r>
          </a:p>
          <a:p>
            <a:endParaRPr lang="de-DE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1C42BE5-EC99-4931-8D67-038F2C9079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1C2152C-9F06-4F86-AF0D-36C5EB3CF8FD}"/>
              </a:ext>
            </a:extLst>
          </p:cNvPr>
          <p:cNvSpPr txBox="1"/>
          <p:nvPr/>
        </p:nvSpPr>
        <p:spPr>
          <a:xfrm>
            <a:off x="6829032" y="6078170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16 f.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620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41"/>
    </mc:Choice>
    <mc:Fallback xmlns="">
      <p:transition spd="slow" advTm="129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9166ED9-FA55-426A-9BBD-2B86FA624F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775" y="1705462"/>
            <a:ext cx="8426450" cy="463977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de-DE" sz="1800" b="1" i="0" u="sng" strike="noStrike" baseline="0" dirty="0">
                <a:latin typeface="Arial" panose="020B0604020202020204" pitchFamily="34" charset="0"/>
              </a:rPr>
              <a:t>Häufige Emotionsregulationsstrategien in der Kindheit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Interaktive Strategien (z. B. mit anderen reden, um Hilfe bitten),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 Aufmerksamkeitslenkung (z. B. die eigene Wut regulieren, indem man an was</a:t>
            </a:r>
          </a:p>
          <a:p>
            <a:pPr marL="0" indent="0" algn="l">
              <a:buNone/>
            </a:pPr>
            <a:r>
              <a:rPr lang="de-DE" sz="1800" b="0" i="0" u="none" strike="noStrike" baseline="0" dirty="0">
                <a:latin typeface="Arial" panose="020B0604020202020204" pitchFamily="34" charset="0"/>
              </a:rPr>
              <a:t>  "Schönes" denkt),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Selbstberuhigungsstrategien (z. B. Selbstgespräche oder Verhaltensrituale),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 Rückzug aus der emotionsauslösenden Situation (z. B. Weggehen oder Abwenden),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 Manipulation/Veränderung der Situation (z. B. Gegenstand entfernen),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kognitive Regulationsstrategien (z. B. Gefühle oder Situation herunterspielen, die Situation neu bewerten),</a:t>
            </a:r>
          </a:p>
          <a:p>
            <a:pPr algn="l"/>
            <a:r>
              <a:rPr lang="de-DE" sz="1800" b="0" i="0" u="none" strike="noStrike" baseline="0" dirty="0">
                <a:latin typeface="Arial" panose="020B0604020202020204" pitchFamily="34" charset="0"/>
              </a:rPr>
              <a:t>externale Regulationsstrategien (z. B. Wut und Ärger körperlich ausagieren)</a:t>
            </a:r>
          </a:p>
          <a:p>
            <a:pPr algn="l"/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0" i="0" u="none" strike="noStrike" baseline="0" dirty="0">
                <a:latin typeface="Arial" panose="020B0604020202020204" pitchFamily="34" charset="0"/>
              </a:rPr>
              <a:t>Einhalten von Darbietungsregeln wie Maskieren (z. B. eigene Emotionen verstecken oder andere vorspielen)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74AC074-9A12-4094-8B2E-461CEE7B1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Sozial- emotionale Trainings: Vorsorgen ist besser als (verbal) nachtreten?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AA22CC-F307-4F14-8F36-A276A26624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775" y="895291"/>
            <a:ext cx="8426450" cy="928370"/>
          </a:xfrm>
        </p:spPr>
        <p:txBody>
          <a:bodyPr/>
          <a:lstStyle/>
          <a:p>
            <a:r>
              <a:rPr lang="de-DE" dirty="0"/>
              <a:t>1.1. Emotionale Kompetenz </a:t>
            </a:r>
          </a:p>
          <a:p>
            <a:r>
              <a:rPr lang="de-DE" dirty="0"/>
              <a:t>1.1.3. Wie regulieren Kinder ihre Emotionen?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C246239-3069-46C1-842B-889F9CD77A0B}"/>
              </a:ext>
            </a:extLst>
          </p:cNvPr>
          <p:cNvSpPr txBox="1"/>
          <p:nvPr/>
        </p:nvSpPr>
        <p:spPr>
          <a:xfrm>
            <a:off x="7056097" y="6068239"/>
            <a:ext cx="311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(vgl. Petermann et al., 2013, S. 16</a:t>
            </a:r>
            <a:r>
              <a:rPr lang="de-D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4857832"/>
      </p:ext>
    </p:extLst>
  </p:cSld>
  <p:clrMapOvr>
    <a:masterClrMapping/>
  </p:clrMapOvr>
</p:sld>
</file>

<file path=ppt/theme/theme1.xml><?xml version="1.0" encoding="utf-8"?>
<a:theme xmlns:a="http://schemas.openxmlformats.org/drawingml/2006/main" name="TUC Startfolie">
  <a:themeElements>
    <a:clrScheme name="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UC_4-3.pptx" id="{27556CF4-E38B-43DA-8B5B-4CCF4D740753}" vid="{1BDE0A5D-9076-460F-8A09-AEE1FC7FE150}"/>
    </a:ext>
  </a:extLst>
</a:theme>
</file>

<file path=ppt/theme/theme2.xml><?xml version="1.0" encoding="utf-8"?>
<a:theme xmlns:a="http://schemas.openxmlformats.org/drawingml/2006/main" name="TUC Folgefolien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C_4-3.pptx" id="{27556CF4-E38B-43DA-8B5B-4CCF4D740753}" vid="{8645A5F2-17EC-44AB-BC89-25D84A4FED57}"/>
    </a:ext>
  </a:ext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TUC_4-3</Template>
  <TotalTime>0</TotalTime>
  <Words>3693</Words>
  <Application>Microsoft Office PowerPoint</Application>
  <PresentationFormat>Bildschirmpräsentation (4:3)</PresentationFormat>
  <Paragraphs>471</Paragraphs>
  <Slides>39</Slides>
  <Notes>1</Notes>
  <HiddenSlides>0</HiddenSlides>
  <MMClips>38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39</vt:i4>
      </vt:variant>
    </vt:vector>
  </HeadingPairs>
  <TitlesOfParts>
    <vt:vector size="47" baseType="lpstr">
      <vt:lpstr>Calibri</vt:lpstr>
      <vt:lpstr>Roboto</vt:lpstr>
      <vt:lpstr>Wingdings</vt:lpstr>
      <vt:lpstr>Symbol</vt:lpstr>
      <vt:lpstr>Arial</vt:lpstr>
      <vt:lpstr>Century Gothic</vt:lpstr>
      <vt:lpstr>TUC Startfolie</vt:lpstr>
      <vt:lpstr>TUC Folgefolien </vt:lpstr>
      <vt:lpstr>Seminar: Entwicklungspsychologie </vt:lpstr>
      <vt:lpstr>Sozial-emotionale Trainings: Vorsorgen ist besser als (verbal) nachtreten?</vt:lpstr>
      <vt:lpstr>Sozial- emotionale Trainings: Vorsorgen ist besser als (verbal) nachtreten? 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 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  <vt:lpstr>Sozial-emotionale Trainings: Vorsorgen ist besser als (verbal) nachtreten?</vt:lpstr>
    </vt:vector>
  </TitlesOfParts>
  <Company>TU Chemnitz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Alina Schlosser</dc:creator>
  <cp:lastModifiedBy>Alina Schlosser</cp:lastModifiedBy>
  <cp:revision>73</cp:revision>
  <cp:lastPrinted>2015-10-30T11:33:42Z</cp:lastPrinted>
  <dcterms:created xsi:type="dcterms:W3CDTF">2020-12-03T08:42:37Z</dcterms:created>
  <dcterms:modified xsi:type="dcterms:W3CDTF">2020-12-16T08:45:09Z</dcterms:modified>
</cp:coreProperties>
</file>