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59" r:id="rId1"/>
    <p:sldMasterId id="2147483699" r:id="rId2"/>
  </p:sldMasterIdLst>
  <p:notesMasterIdLst>
    <p:notesMasterId r:id="rId38"/>
  </p:notesMasterIdLst>
  <p:handoutMasterIdLst>
    <p:handoutMasterId r:id="rId39"/>
  </p:handoutMasterIdLst>
  <p:sldIdLst>
    <p:sldId id="309" r:id="rId3"/>
    <p:sldId id="337" r:id="rId4"/>
    <p:sldId id="321" r:id="rId5"/>
    <p:sldId id="322" r:id="rId6"/>
    <p:sldId id="323" r:id="rId7"/>
    <p:sldId id="324" r:id="rId8"/>
    <p:sldId id="325" r:id="rId9"/>
    <p:sldId id="326" r:id="rId10"/>
    <p:sldId id="341" r:id="rId11"/>
    <p:sldId id="339" r:id="rId12"/>
    <p:sldId id="340" r:id="rId13"/>
    <p:sldId id="343" r:id="rId14"/>
    <p:sldId id="342" r:id="rId15"/>
    <p:sldId id="344" r:id="rId16"/>
    <p:sldId id="311" r:id="rId17"/>
    <p:sldId id="312" r:id="rId18"/>
    <p:sldId id="313" r:id="rId19"/>
    <p:sldId id="314" r:id="rId20"/>
    <p:sldId id="315" r:id="rId21"/>
    <p:sldId id="316" r:id="rId22"/>
    <p:sldId id="317" r:id="rId23"/>
    <p:sldId id="318" r:id="rId24"/>
    <p:sldId id="319" r:id="rId25"/>
    <p:sldId id="320" r:id="rId26"/>
    <p:sldId id="328" r:id="rId27"/>
    <p:sldId id="327" r:id="rId28"/>
    <p:sldId id="329" r:id="rId29"/>
    <p:sldId id="330" r:id="rId30"/>
    <p:sldId id="331" r:id="rId31"/>
    <p:sldId id="332" r:id="rId32"/>
    <p:sldId id="333" r:id="rId33"/>
    <p:sldId id="334" r:id="rId34"/>
    <p:sldId id="335" r:id="rId35"/>
    <p:sldId id="336" r:id="rId36"/>
    <p:sldId id="338" r:id="rId37"/>
  </p:sldIdLst>
  <p:sldSz cx="9144000" cy="6858000" type="screen4x3"/>
  <p:notesSz cx="9928225" cy="6797675"/>
  <p:embeddedFontLst>
    <p:embeddedFont>
      <p:font typeface="Calibri" panose="020F0502020204030204" pitchFamily="34" charset="0"/>
      <p:regular r:id="rId40"/>
      <p:bold r:id="rId41"/>
      <p:italic r:id="rId42"/>
      <p:boldItalic r:id="rId43"/>
    </p:embeddedFont>
    <p:embeddedFont>
      <p:font typeface="Roboto" panose="020B0604020202020204" charset="0"/>
      <p:regular r:id="rId44"/>
      <p:bold r:id="rId45"/>
      <p:italic r:id="rId46"/>
      <p:boldItalic r:id="rId47"/>
    </p:embeddedFont>
  </p:embeddedFontLst>
  <p:defaultTextStyle>
    <a:defPPr>
      <a:defRPr lang="de-DE"/>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142" userDrawn="1">
          <p15:clr>
            <a:srgbClr val="A4A3A4"/>
          </p15:clr>
        </p15:guide>
        <p15:guide id="2" pos="312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BF"/>
    <a:srgbClr val="005F50"/>
    <a:srgbClr val="707070"/>
    <a:srgbClr val="006F5F"/>
    <a:srgbClr val="003E2F"/>
    <a:srgbClr val="E4B402"/>
    <a:srgbClr val="FFD800"/>
    <a:srgbClr val="009EE3"/>
    <a:srgbClr val="51AE32"/>
    <a:srgbClr val="779A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3833" autoAdjust="0"/>
  </p:normalViewPr>
  <p:slideViewPr>
    <p:cSldViewPr snapToGrid="0">
      <p:cViewPr varScale="1">
        <p:scale>
          <a:sx n="86" d="100"/>
          <a:sy n="86" d="100"/>
        </p:scale>
        <p:origin x="1291" y="58"/>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73" d="100"/>
          <a:sy n="73" d="100"/>
        </p:scale>
        <p:origin x="-2430" y="-96"/>
      </p:cViewPr>
      <p:guideLst>
        <p:guide orient="horz" pos="2142"/>
        <p:guide pos="312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83DF69-A444-4965-8FF3-9799AB2DCA8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de-DE"/>
        </a:p>
      </dgm:t>
    </dgm:pt>
    <dgm:pt modelId="{FB6B416C-92FD-494E-A547-0729BFFB1E86}">
      <dgm:prSet phldrT="[Text]" custT="1"/>
      <dgm:spPr/>
      <dgm:t>
        <a:bodyPr/>
        <a:lstStyle/>
        <a:p>
          <a:r>
            <a:rPr lang="de-DE" sz="2200" dirty="0"/>
            <a:t>Utilitarismus</a:t>
          </a:r>
        </a:p>
      </dgm:t>
    </dgm:pt>
    <dgm:pt modelId="{4E98C73D-332B-4EC4-BD13-405AD63CE544}" type="parTrans" cxnId="{27F1C312-0A92-48F7-93BC-7872731F2D86}">
      <dgm:prSet/>
      <dgm:spPr/>
      <dgm:t>
        <a:bodyPr/>
        <a:lstStyle/>
        <a:p>
          <a:endParaRPr lang="de-DE"/>
        </a:p>
      </dgm:t>
    </dgm:pt>
    <dgm:pt modelId="{559D3571-34EA-4582-B709-A5D99DDACF62}" type="sibTrans" cxnId="{27F1C312-0A92-48F7-93BC-7872731F2D86}">
      <dgm:prSet/>
      <dgm:spPr/>
      <dgm:t>
        <a:bodyPr/>
        <a:lstStyle/>
        <a:p>
          <a:endParaRPr lang="de-DE"/>
        </a:p>
      </dgm:t>
    </dgm:pt>
    <dgm:pt modelId="{D3638674-C7D7-491E-A80D-D33F4D580DF9}">
      <dgm:prSet phldrT="[Text]" custT="1"/>
      <dgm:spPr/>
      <dgm:t>
        <a:bodyPr/>
        <a:lstStyle/>
        <a:p>
          <a:r>
            <a:rPr lang="de-DE" sz="2200" dirty="0"/>
            <a:t>Mitleidsethik</a:t>
          </a:r>
        </a:p>
      </dgm:t>
    </dgm:pt>
    <dgm:pt modelId="{AEA7FFFB-AE0F-43AE-9B91-5D04440D9225}" type="parTrans" cxnId="{D47913AD-6A99-4169-8EB1-B5DAB3EBDDC9}">
      <dgm:prSet/>
      <dgm:spPr/>
      <dgm:t>
        <a:bodyPr/>
        <a:lstStyle/>
        <a:p>
          <a:endParaRPr lang="de-DE"/>
        </a:p>
      </dgm:t>
    </dgm:pt>
    <dgm:pt modelId="{7D7586A2-2E31-4444-B126-8E7567708734}" type="sibTrans" cxnId="{D47913AD-6A99-4169-8EB1-B5DAB3EBDDC9}">
      <dgm:prSet/>
      <dgm:spPr/>
      <dgm:t>
        <a:bodyPr/>
        <a:lstStyle/>
        <a:p>
          <a:endParaRPr lang="de-DE"/>
        </a:p>
      </dgm:t>
    </dgm:pt>
    <dgm:pt modelId="{F46F9D8A-8D02-4281-86DE-A6A398BE1211}">
      <dgm:prSet phldrT="[Text]" custT="1"/>
      <dgm:spPr/>
      <dgm:t>
        <a:bodyPr/>
        <a:lstStyle/>
        <a:p>
          <a:r>
            <a:rPr lang="de-DE" sz="2200" dirty="0"/>
            <a:t>Deontologische</a:t>
          </a:r>
          <a:r>
            <a:rPr lang="de-DE" sz="2400" dirty="0"/>
            <a:t> </a:t>
          </a:r>
          <a:r>
            <a:rPr lang="de-DE" sz="2200" dirty="0"/>
            <a:t>Ethik</a:t>
          </a:r>
        </a:p>
      </dgm:t>
    </dgm:pt>
    <dgm:pt modelId="{AFBE8CA4-41B7-45D3-B031-000DFA68AC10}" type="parTrans" cxnId="{5A9A0419-247D-4E99-9673-BC159E93D3A1}">
      <dgm:prSet/>
      <dgm:spPr/>
      <dgm:t>
        <a:bodyPr/>
        <a:lstStyle/>
        <a:p>
          <a:endParaRPr lang="de-DE"/>
        </a:p>
      </dgm:t>
    </dgm:pt>
    <dgm:pt modelId="{480B09D2-D181-442F-AB42-478D5988E9F0}" type="sibTrans" cxnId="{5A9A0419-247D-4E99-9673-BC159E93D3A1}">
      <dgm:prSet/>
      <dgm:spPr/>
      <dgm:t>
        <a:bodyPr/>
        <a:lstStyle/>
        <a:p>
          <a:endParaRPr lang="de-DE"/>
        </a:p>
      </dgm:t>
    </dgm:pt>
    <dgm:pt modelId="{95944051-0375-45A2-ACB2-BFB7492A7A23}">
      <dgm:prSet custT="1"/>
      <dgm:spPr/>
      <dgm:t>
        <a:bodyPr/>
        <a:lstStyle/>
        <a:p>
          <a:r>
            <a:rPr lang="de-DE" sz="2000" dirty="0"/>
            <a:t>Allein die Folge der Handlung zählt</a:t>
          </a:r>
        </a:p>
      </dgm:t>
    </dgm:pt>
    <dgm:pt modelId="{F6131E8E-AC1B-4DBD-8510-8F3802ADCA42}" type="parTrans" cxnId="{FEDCB442-AF70-430A-A01B-CE9830AA377D}">
      <dgm:prSet/>
      <dgm:spPr/>
      <dgm:t>
        <a:bodyPr/>
        <a:lstStyle/>
        <a:p>
          <a:endParaRPr lang="de-DE"/>
        </a:p>
      </dgm:t>
    </dgm:pt>
    <dgm:pt modelId="{C2D13415-E16B-4C05-880F-5DAAAD694B26}" type="sibTrans" cxnId="{FEDCB442-AF70-430A-A01B-CE9830AA377D}">
      <dgm:prSet/>
      <dgm:spPr/>
      <dgm:t>
        <a:bodyPr/>
        <a:lstStyle/>
        <a:p>
          <a:endParaRPr lang="de-DE"/>
        </a:p>
      </dgm:t>
    </dgm:pt>
    <dgm:pt modelId="{FF38F03E-9E4A-47DA-B22B-CD3CF27CF286}">
      <dgm:prSet custT="1"/>
      <dgm:spPr/>
      <dgm:t>
        <a:bodyPr/>
        <a:lstStyle/>
        <a:p>
          <a:r>
            <a:rPr lang="de-DE" sz="2000" dirty="0"/>
            <a:t>Gesamtnutzen aller maximieren bzw. Gesamtschaden aller minimieren</a:t>
          </a:r>
        </a:p>
      </dgm:t>
    </dgm:pt>
    <dgm:pt modelId="{2E6EE9F2-D917-4EC2-B7C6-3DDF3EE31143}" type="parTrans" cxnId="{7C8C8D1E-26CD-491C-BF3D-1EF1351F1EDD}">
      <dgm:prSet/>
      <dgm:spPr/>
      <dgm:t>
        <a:bodyPr/>
        <a:lstStyle/>
        <a:p>
          <a:endParaRPr lang="de-DE"/>
        </a:p>
      </dgm:t>
    </dgm:pt>
    <dgm:pt modelId="{28E27F52-461E-4C93-AAF7-BE68109E116A}" type="sibTrans" cxnId="{7C8C8D1E-26CD-491C-BF3D-1EF1351F1EDD}">
      <dgm:prSet/>
      <dgm:spPr/>
      <dgm:t>
        <a:bodyPr/>
        <a:lstStyle/>
        <a:p>
          <a:endParaRPr lang="de-DE"/>
        </a:p>
      </dgm:t>
    </dgm:pt>
    <dgm:pt modelId="{3F0ABB1A-6368-4EDA-9FD1-D7F2A59A25DC}">
      <dgm:prSet custT="1"/>
      <dgm:spPr/>
      <dgm:t>
        <a:bodyPr/>
        <a:lstStyle/>
        <a:p>
          <a:r>
            <a:rPr lang="de-DE" sz="2000" dirty="0"/>
            <a:t>Gefühle, vor allem Mitleid, als Triebfeder des moralischen Handelns</a:t>
          </a:r>
        </a:p>
      </dgm:t>
    </dgm:pt>
    <dgm:pt modelId="{483DDA42-091A-4B34-91B2-473520D7B52C}" type="parTrans" cxnId="{5791B363-A62A-4841-88A5-62518953AAAF}">
      <dgm:prSet/>
      <dgm:spPr/>
      <dgm:t>
        <a:bodyPr/>
        <a:lstStyle/>
        <a:p>
          <a:endParaRPr lang="de-DE"/>
        </a:p>
      </dgm:t>
    </dgm:pt>
    <dgm:pt modelId="{EF37AE5F-C041-4771-8EDF-7AC04BB545D8}" type="sibTrans" cxnId="{5791B363-A62A-4841-88A5-62518953AAAF}">
      <dgm:prSet/>
      <dgm:spPr/>
      <dgm:t>
        <a:bodyPr/>
        <a:lstStyle/>
        <a:p>
          <a:endParaRPr lang="de-DE"/>
        </a:p>
      </dgm:t>
    </dgm:pt>
    <dgm:pt modelId="{3E2B0A7F-1460-4165-B2DE-7F7BF6F6AF1C}">
      <dgm:prSet custT="1"/>
      <dgm:spPr/>
      <dgm:t>
        <a:bodyPr/>
        <a:lstStyle/>
        <a:p>
          <a:r>
            <a:rPr lang="de-DE" sz="2000" dirty="0"/>
            <a:t>Absicht und Vollzug</a:t>
          </a:r>
          <a:r>
            <a:rPr lang="de-DE" sz="2000" dirty="0">
              <a:sym typeface="Wingdings" panose="05000000000000000000" pitchFamily="2" charset="2"/>
            </a:rPr>
            <a:t> intrinsische Qualität zählt </a:t>
          </a:r>
          <a:endParaRPr lang="de-DE" sz="2000" dirty="0"/>
        </a:p>
      </dgm:t>
    </dgm:pt>
    <dgm:pt modelId="{C90AA503-AF64-498B-A054-CC5ACC183CAE}" type="parTrans" cxnId="{85114F15-0DA7-4A72-BBD2-6942E7C82927}">
      <dgm:prSet/>
      <dgm:spPr/>
      <dgm:t>
        <a:bodyPr/>
        <a:lstStyle/>
        <a:p>
          <a:endParaRPr lang="de-DE"/>
        </a:p>
      </dgm:t>
    </dgm:pt>
    <dgm:pt modelId="{E54FD737-0F92-4A67-81CD-6BC75D06F593}" type="sibTrans" cxnId="{85114F15-0DA7-4A72-BBD2-6942E7C82927}">
      <dgm:prSet/>
      <dgm:spPr/>
      <dgm:t>
        <a:bodyPr/>
        <a:lstStyle/>
        <a:p>
          <a:endParaRPr lang="de-DE"/>
        </a:p>
      </dgm:t>
    </dgm:pt>
    <dgm:pt modelId="{2A01C687-62B7-43BB-A27D-1D25A1993E79}">
      <dgm:prSet custT="1"/>
      <dgm:spPr/>
      <dgm:t>
        <a:bodyPr/>
        <a:lstStyle/>
        <a:p>
          <a:r>
            <a:rPr lang="de-DE" sz="2000" dirty="0"/>
            <a:t>Moralische Handlung aus Pflicht</a:t>
          </a:r>
        </a:p>
      </dgm:t>
    </dgm:pt>
    <dgm:pt modelId="{584A7CB6-061D-44E2-9CDB-704A8CFD7107}" type="parTrans" cxnId="{49CEAC32-0EF3-4F98-A891-F0822035EA71}">
      <dgm:prSet/>
      <dgm:spPr/>
      <dgm:t>
        <a:bodyPr/>
        <a:lstStyle/>
        <a:p>
          <a:endParaRPr lang="de-DE"/>
        </a:p>
      </dgm:t>
    </dgm:pt>
    <dgm:pt modelId="{8388128D-507C-4A36-970D-CC2F26B6C840}" type="sibTrans" cxnId="{49CEAC32-0EF3-4F98-A891-F0822035EA71}">
      <dgm:prSet/>
      <dgm:spPr/>
      <dgm:t>
        <a:bodyPr/>
        <a:lstStyle/>
        <a:p>
          <a:endParaRPr lang="de-DE"/>
        </a:p>
      </dgm:t>
    </dgm:pt>
    <dgm:pt modelId="{AEA0C733-7985-4030-B995-F85D1958EC12}" type="pres">
      <dgm:prSet presAssocID="{8F83DF69-A444-4965-8FF3-9799AB2DCA85}" presName="linear" presStyleCnt="0">
        <dgm:presLayoutVars>
          <dgm:dir/>
          <dgm:animLvl val="lvl"/>
          <dgm:resizeHandles val="exact"/>
        </dgm:presLayoutVars>
      </dgm:prSet>
      <dgm:spPr/>
    </dgm:pt>
    <dgm:pt modelId="{149719F8-A265-495C-8709-5F22FD6FA670}" type="pres">
      <dgm:prSet presAssocID="{FB6B416C-92FD-494E-A547-0729BFFB1E86}" presName="parentLin" presStyleCnt="0"/>
      <dgm:spPr/>
    </dgm:pt>
    <dgm:pt modelId="{7B202434-B8C4-4EE9-BD7D-E399E1705124}" type="pres">
      <dgm:prSet presAssocID="{FB6B416C-92FD-494E-A547-0729BFFB1E86}" presName="parentLeftMargin" presStyleLbl="node1" presStyleIdx="0" presStyleCnt="3"/>
      <dgm:spPr/>
    </dgm:pt>
    <dgm:pt modelId="{34D5FD9E-C1D6-4719-9A8C-B6349AB0E4F0}" type="pres">
      <dgm:prSet presAssocID="{FB6B416C-92FD-494E-A547-0729BFFB1E86}" presName="parentText" presStyleLbl="node1" presStyleIdx="0" presStyleCnt="3" custScaleX="92664" custScaleY="56373">
        <dgm:presLayoutVars>
          <dgm:chMax val="0"/>
          <dgm:bulletEnabled val="1"/>
        </dgm:presLayoutVars>
      </dgm:prSet>
      <dgm:spPr/>
    </dgm:pt>
    <dgm:pt modelId="{ECDBDEB3-FB62-4C44-9BEE-58F4E5C65E28}" type="pres">
      <dgm:prSet presAssocID="{FB6B416C-92FD-494E-A547-0729BFFB1E86}" presName="negativeSpace" presStyleCnt="0"/>
      <dgm:spPr/>
    </dgm:pt>
    <dgm:pt modelId="{C629932B-12E2-4F0F-8EB7-CFEC4D332F1C}" type="pres">
      <dgm:prSet presAssocID="{FB6B416C-92FD-494E-A547-0729BFFB1E86}" presName="childText" presStyleLbl="conFgAcc1" presStyleIdx="0" presStyleCnt="3" custLinFactNeighborX="203" custLinFactNeighborY="8535">
        <dgm:presLayoutVars>
          <dgm:bulletEnabled val="1"/>
        </dgm:presLayoutVars>
      </dgm:prSet>
      <dgm:spPr/>
    </dgm:pt>
    <dgm:pt modelId="{0AE38F5F-4548-4ED8-878B-6EFFB18F82FC}" type="pres">
      <dgm:prSet presAssocID="{559D3571-34EA-4582-B709-A5D99DDACF62}" presName="spaceBetweenRectangles" presStyleCnt="0"/>
      <dgm:spPr/>
    </dgm:pt>
    <dgm:pt modelId="{1CC0E3EA-548A-4BAA-9BD5-19810838D0BA}" type="pres">
      <dgm:prSet presAssocID="{D3638674-C7D7-491E-A80D-D33F4D580DF9}" presName="parentLin" presStyleCnt="0"/>
      <dgm:spPr/>
    </dgm:pt>
    <dgm:pt modelId="{8BAEE74B-F409-4AAE-8935-191A3F4E0A3C}" type="pres">
      <dgm:prSet presAssocID="{D3638674-C7D7-491E-A80D-D33F4D580DF9}" presName="parentLeftMargin" presStyleLbl="node1" presStyleIdx="0" presStyleCnt="3"/>
      <dgm:spPr/>
    </dgm:pt>
    <dgm:pt modelId="{AC8F8EC0-62DA-4AE3-8A16-59335AB35AD0}" type="pres">
      <dgm:prSet presAssocID="{D3638674-C7D7-491E-A80D-D33F4D580DF9}" presName="parentText" presStyleLbl="node1" presStyleIdx="1" presStyleCnt="3" custScaleX="94209" custScaleY="57550" custLinFactNeighborX="-16216">
        <dgm:presLayoutVars>
          <dgm:chMax val="0"/>
          <dgm:bulletEnabled val="1"/>
        </dgm:presLayoutVars>
      </dgm:prSet>
      <dgm:spPr/>
    </dgm:pt>
    <dgm:pt modelId="{B5673DA7-A395-4648-834F-846DAA9E4782}" type="pres">
      <dgm:prSet presAssocID="{D3638674-C7D7-491E-A80D-D33F4D580DF9}" presName="negativeSpace" presStyleCnt="0"/>
      <dgm:spPr/>
    </dgm:pt>
    <dgm:pt modelId="{AEB07F2D-764F-4E3B-ADBE-81C333DE471F}" type="pres">
      <dgm:prSet presAssocID="{D3638674-C7D7-491E-A80D-D33F4D580DF9}" presName="childText" presStyleLbl="conFgAcc1" presStyleIdx="1" presStyleCnt="3">
        <dgm:presLayoutVars>
          <dgm:bulletEnabled val="1"/>
        </dgm:presLayoutVars>
      </dgm:prSet>
      <dgm:spPr/>
    </dgm:pt>
    <dgm:pt modelId="{A9F5E5BB-A01B-4E61-9C14-C58BB262D29E}" type="pres">
      <dgm:prSet presAssocID="{7D7586A2-2E31-4444-B126-8E7567708734}" presName="spaceBetweenRectangles" presStyleCnt="0"/>
      <dgm:spPr/>
    </dgm:pt>
    <dgm:pt modelId="{9EFE36D1-9D33-48A5-BB84-71C887B28C4A}" type="pres">
      <dgm:prSet presAssocID="{F46F9D8A-8D02-4281-86DE-A6A398BE1211}" presName="parentLin" presStyleCnt="0"/>
      <dgm:spPr/>
    </dgm:pt>
    <dgm:pt modelId="{36EEF7B4-B034-408C-A563-711D0E467B3D}" type="pres">
      <dgm:prSet presAssocID="{F46F9D8A-8D02-4281-86DE-A6A398BE1211}" presName="parentLeftMargin" presStyleLbl="node1" presStyleIdx="1" presStyleCnt="3"/>
      <dgm:spPr/>
    </dgm:pt>
    <dgm:pt modelId="{9B7645FC-6FAC-4A68-BE2A-D74F22E6C359}" type="pres">
      <dgm:prSet presAssocID="{F46F9D8A-8D02-4281-86DE-A6A398BE1211}" presName="parentText" presStyleLbl="node1" presStyleIdx="2" presStyleCnt="3" custScaleX="94981" custScaleY="65936">
        <dgm:presLayoutVars>
          <dgm:chMax val="0"/>
          <dgm:bulletEnabled val="1"/>
        </dgm:presLayoutVars>
      </dgm:prSet>
      <dgm:spPr/>
    </dgm:pt>
    <dgm:pt modelId="{F0185DBF-DC78-4DA4-930B-629A2748B133}" type="pres">
      <dgm:prSet presAssocID="{F46F9D8A-8D02-4281-86DE-A6A398BE1211}" presName="negativeSpace" presStyleCnt="0"/>
      <dgm:spPr/>
    </dgm:pt>
    <dgm:pt modelId="{192B4093-5C02-4C10-ADD7-B4243D614CE2}" type="pres">
      <dgm:prSet presAssocID="{F46F9D8A-8D02-4281-86DE-A6A398BE1211}" presName="childText" presStyleLbl="conFgAcc1" presStyleIdx="2" presStyleCnt="3">
        <dgm:presLayoutVars>
          <dgm:bulletEnabled val="1"/>
        </dgm:presLayoutVars>
      </dgm:prSet>
      <dgm:spPr/>
    </dgm:pt>
  </dgm:ptLst>
  <dgm:cxnLst>
    <dgm:cxn modelId="{27F1C312-0A92-48F7-93BC-7872731F2D86}" srcId="{8F83DF69-A444-4965-8FF3-9799AB2DCA85}" destId="{FB6B416C-92FD-494E-A547-0729BFFB1E86}" srcOrd="0" destOrd="0" parTransId="{4E98C73D-332B-4EC4-BD13-405AD63CE544}" sibTransId="{559D3571-34EA-4582-B709-A5D99DDACF62}"/>
    <dgm:cxn modelId="{85114F15-0DA7-4A72-BBD2-6942E7C82927}" srcId="{F46F9D8A-8D02-4281-86DE-A6A398BE1211}" destId="{3E2B0A7F-1460-4165-B2DE-7F7BF6F6AF1C}" srcOrd="0" destOrd="0" parTransId="{C90AA503-AF64-498B-A054-CC5ACC183CAE}" sibTransId="{E54FD737-0F92-4A67-81CD-6BC75D06F593}"/>
    <dgm:cxn modelId="{5A9A0419-247D-4E99-9673-BC159E93D3A1}" srcId="{8F83DF69-A444-4965-8FF3-9799AB2DCA85}" destId="{F46F9D8A-8D02-4281-86DE-A6A398BE1211}" srcOrd="2" destOrd="0" parTransId="{AFBE8CA4-41B7-45D3-B031-000DFA68AC10}" sibTransId="{480B09D2-D181-442F-AB42-478D5988E9F0}"/>
    <dgm:cxn modelId="{7C8C8D1E-26CD-491C-BF3D-1EF1351F1EDD}" srcId="{FB6B416C-92FD-494E-A547-0729BFFB1E86}" destId="{FF38F03E-9E4A-47DA-B22B-CD3CF27CF286}" srcOrd="1" destOrd="0" parTransId="{2E6EE9F2-D917-4EC2-B7C6-3DDF3EE31143}" sibTransId="{28E27F52-461E-4C93-AAF7-BE68109E116A}"/>
    <dgm:cxn modelId="{9BF87920-57BA-4DD2-8D37-413714AF2E6D}" type="presOf" srcId="{3F0ABB1A-6368-4EDA-9FD1-D7F2A59A25DC}" destId="{AEB07F2D-764F-4E3B-ADBE-81C333DE471F}" srcOrd="0" destOrd="0" presId="urn:microsoft.com/office/officeart/2005/8/layout/list1"/>
    <dgm:cxn modelId="{0AAEF120-F450-43E5-8DDA-6F0484300966}" type="presOf" srcId="{F46F9D8A-8D02-4281-86DE-A6A398BE1211}" destId="{9B7645FC-6FAC-4A68-BE2A-D74F22E6C359}" srcOrd="1" destOrd="0" presId="urn:microsoft.com/office/officeart/2005/8/layout/list1"/>
    <dgm:cxn modelId="{B717C821-7CAF-4690-A455-E32C55BCA6A4}" type="presOf" srcId="{FB6B416C-92FD-494E-A547-0729BFFB1E86}" destId="{34D5FD9E-C1D6-4719-9A8C-B6349AB0E4F0}" srcOrd="1" destOrd="0" presId="urn:microsoft.com/office/officeart/2005/8/layout/list1"/>
    <dgm:cxn modelId="{D98AD62A-A97E-46D0-8BAB-BA0676E73F59}" type="presOf" srcId="{95944051-0375-45A2-ACB2-BFB7492A7A23}" destId="{C629932B-12E2-4F0F-8EB7-CFEC4D332F1C}" srcOrd="0" destOrd="0" presId="urn:microsoft.com/office/officeart/2005/8/layout/list1"/>
    <dgm:cxn modelId="{49CEAC32-0EF3-4F98-A891-F0822035EA71}" srcId="{F46F9D8A-8D02-4281-86DE-A6A398BE1211}" destId="{2A01C687-62B7-43BB-A27D-1D25A1993E79}" srcOrd="1" destOrd="0" parTransId="{584A7CB6-061D-44E2-9CDB-704A8CFD7107}" sibTransId="{8388128D-507C-4A36-970D-CC2F26B6C840}"/>
    <dgm:cxn modelId="{F41CC25C-B995-4B8B-8383-ABEA2B6E8DC8}" type="presOf" srcId="{D3638674-C7D7-491E-A80D-D33F4D580DF9}" destId="{8BAEE74B-F409-4AAE-8935-191A3F4E0A3C}" srcOrd="0" destOrd="0" presId="urn:microsoft.com/office/officeart/2005/8/layout/list1"/>
    <dgm:cxn modelId="{3ECBFE5E-90A8-4DD6-BA76-54EE632171ED}" type="presOf" srcId="{3E2B0A7F-1460-4165-B2DE-7F7BF6F6AF1C}" destId="{192B4093-5C02-4C10-ADD7-B4243D614CE2}" srcOrd="0" destOrd="0" presId="urn:microsoft.com/office/officeart/2005/8/layout/list1"/>
    <dgm:cxn modelId="{FE51B062-AB4F-4E2C-9F9C-2FF1E455C127}" type="presOf" srcId="{D3638674-C7D7-491E-A80D-D33F4D580DF9}" destId="{AC8F8EC0-62DA-4AE3-8A16-59335AB35AD0}" srcOrd="1" destOrd="0" presId="urn:microsoft.com/office/officeart/2005/8/layout/list1"/>
    <dgm:cxn modelId="{FEDCB442-AF70-430A-A01B-CE9830AA377D}" srcId="{FB6B416C-92FD-494E-A547-0729BFFB1E86}" destId="{95944051-0375-45A2-ACB2-BFB7492A7A23}" srcOrd="0" destOrd="0" parTransId="{F6131E8E-AC1B-4DBD-8510-8F3802ADCA42}" sibTransId="{C2D13415-E16B-4C05-880F-5DAAAD694B26}"/>
    <dgm:cxn modelId="{5791B363-A62A-4841-88A5-62518953AAAF}" srcId="{D3638674-C7D7-491E-A80D-D33F4D580DF9}" destId="{3F0ABB1A-6368-4EDA-9FD1-D7F2A59A25DC}" srcOrd="0" destOrd="0" parTransId="{483DDA42-091A-4B34-91B2-473520D7B52C}" sibTransId="{EF37AE5F-C041-4771-8EDF-7AC04BB545D8}"/>
    <dgm:cxn modelId="{FF4CD946-C578-4BDB-9744-55A5F6F774E7}" type="presOf" srcId="{FF38F03E-9E4A-47DA-B22B-CD3CF27CF286}" destId="{C629932B-12E2-4F0F-8EB7-CFEC4D332F1C}" srcOrd="0" destOrd="1" presId="urn:microsoft.com/office/officeart/2005/8/layout/list1"/>
    <dgm:cxn modelId="{AC9DE28D-A41A-4ADB-A0E6-1B5B747DF904}" type="presOf" srcId="{8F83DF69-A444-4965-8FF3-9799AB2DCA85}" destId="{AEA0C733-7985-4030-B995-F85D1958EC12}" srcOrd="0" destOrd="0" presId="urn:microsoft.com/office/officeart/2005/8/layout/list1"/>
    <dgm:cxn modelId="{656E7497-0D1F-4136-9CCE-5D5A97DDFA7F}" type="presOf" srcId="{2A01C687-62B7-43BB-A27D-1D25A1993E79}" destId="{192B4093-5C02-4C10-ADD7-B4243D614CE2}" srcOrd="0" destOrd="1" presId="urn:microsoft.com/office/officeart/2005/8/layout/list1"/>
    <dgm:cxn modelId="{D47913AD-6A99-4169-8EB1-B5DAB3EBDDC9}" srcId="{8F83DF69-A444-4965-8FF3-9799AB2DCA85}" destId="{D3638674-C7D7-491E-A80D-D33F4D580DF9}" srcOrd="1" destOrd="0" parTransId="{AEA7FFFB-AE0F-43AE-9B91-5D04440D9225}" sibTransId="{7D7586A2-2E31-4444-B126-8E7567708734}"/>
    <dgm:cxn modelId="{5FAECFB8-9FC1-48BC-BB70-749C01823B05}" type="presOf" srcId="{FB6B416C-92FD-494E-A547-0729BFFB1E86}" destId="{7B202434-B8C4-4EE9-BD7D-E399E1705124}" srcOrd="0" destOrd="0" presId="urn:microsoft.com/office/officeart/2005/8/layout/list1"/>
    <dgm:cxn modelId="{76E11DF7-D700-462D-BF42-09C1CD23F067}" type="presOf" srcId="{F46F9D8A-8D02-4281-86DE-A6A398BE1211}" destId="{36EEF7B4-B034-408C-A563-711D0E467B3D}" srcOrd="0" destOrd="0" presId="urn:microsoft.com/office/officeart/2005/8/layout/list1"/>
    <dgm:cxn modelId="{C4933D76-25B8-46BF-A68D-19BEC2E35FCB}" type="presParOf" srcId="{AEA0C733-7985-4030-B995-F85D1958EC12}" destId="{149719F8-A265-495C-8709-5F22FD6FA670}" srcOrd="0" destOrd="0" presId="urn:microsoft.com/office/officeart/2005/8/layout/list1"/>
    <dgm:cxn modelId="{B4134651-8FE7-4F3A-AD62-EDE111CC5175}" type="presParOf" srcId="{149719F8-A265-495C-8709-5F22FD6FA670}" destId="{7B202434-B8C4-4EE9-BD7D-E399E1705124}" srcOrd="0" destOrd="0" presId="urn:microsoft.com/office/officeart/2005/8/layout/list1"/>
    <dgm:cxn modelId="{9A6DDCCB-9A2D-4027-B32B-3189F299A1E0}" type="presParOf" srcId="{149719F8-A265-495C-8709-5F22FD6FA670}" destId="{34D5FD9E-C1D6-4719-9A8C-B6349AB0E4F0}" srcOrd="1" destOrd="0" presId="urn:microsoft.com/office/officeart/2005/8/layout/list1"/>
    <dgm:cxn modelId="{221AB8D0-CDEF-4F97-ADDE-56C616F15B70}" type="presParOf" srcId="{AEA0C733-7985-4030-B995-F85D1958EC12}" destId="{ECDBDEB3-FB62-4C44-9BEE-58F4E5C65E28}" srcOrd="1" destOrd="0" presId="urn:microsoft.com/office/officeart/2005/8/layout/list1"/>
    <dgm:cxn modelId="{C40012CF-89FB-44E1-A96E-EE428DBA4DEB}" type="presParOf" srcId="{AEA0C733-7985-4030-B995-F85D1958EC12}" destId="{C629932B-12E2-4F0F-8EB7-CFEC4D332F1C}" srcOrd="2" destOrd="0" presId="urn:microsoft.com/office/officeart/2005/8/layout/list1"/>
    <dgm:cxn modelId="{9419642E-FEF1-4270-9A79-63F48DB02D08}" type="presParOf" srcId="{AEA0C733-7985-4030-B995-F85D1958EC12}" destId="{0AE38F5F-4548-4ED8-878B-6EFFB18F82FC}" srcOrd="3" destOrd="0" presId="urn:microsoft.com/office/officeart/2005/8/layout/list1"/>
    <dgm:cxn modelId="{46CBA9B9-7EFC-4C8A-80C4-6CE9EFB6A1E2}" type="presParOf" srcId="{AEA0C733-7985-4030-B995-F85D1958EC12}" destId="{1CC0E3EA-548A-4BAA-9BD5-19810838D0BA}" srcOrd="4" destOrd="0" presId="urn:microsoft.com/office/officeart/2005/8/layout/list1"/>
    <dgm:cxn modelId="{E2881037-ECDF-4539-90F9-AF708457F7EC}" type="presParOf" srcId="{1CC0E3EA-548A-4BAA-9BD5-19810838D0BA}" destId="{8BAEE74B-F409-4AAE-8935-191A3F4E0A3C}" srcOrd="0" destOrd="0" presId="urn:microsoft.com/office/officeart/2005/8/layout/list1"/>
    <dgm:cxn modelId="{DA74A7A7-F8BD-4283-AAAD-203C934C1795}" type="presParOf" srcId="{1CC0E3EA-548A-4BAA-9BD5-19810838D0BA}" destId="{AC8F8EC0-62DA-4AE3-8A16-59335AB35AD0}" srcOrd="1" destOrd="0" presId="urn:microsoft.com/office/officeart/2005/8/layout/list1"/>
    <dgm:cxn modelId="{A20795DE-6F7C-47AE-B196-5C2F0C2AFFC8}" type="presParOf" srcId="{AEA0C733-7985-4030-B995-F85D1958EC12}" destId="{B5673DA7-A395-4648-834F-846DAA9E4782}" srcOrd="5" destOrd="0" presId="urn:microsoft.com/office/officeart/2005/8/layout/list1"/>
    <dgm:cxn modelId="{E28A940E-4C14-4253-8567-8185078F95B8}" type="presParOf" srcId="{AEA0C733-7985-4030-B995-F85D1958EC12}" destId="{AEB07F2D-764F-4E3B-ADBE-81C333DE471F}" srcOrd="6" destOrd="0" presId="urn:microsoft.com/office/officeart/2005/8/layout/list1"/>
    <dgm:cxn modelId="{01B634ED-9467-4ECB-BEF0-E7DA764CF4E5}" type="presParOf" srcId="{AEA0C733-7985-4030-B995-F85D1958EC12}" destId="{A9F5E5BB-A01B-4E61-9C14-C58BB262D29E}" srcOrd="7" destOrd="0" presId="urn:microsoft.com/office/officeart/2005/8/layout/list1"/>
    <dgm:cxn modelId="{5C1B23EB-D016-47B6-861E-75E45AA6DF35}" type="presParOf" srcId="{AEA0C733-7985-4030-B995-F85D1958EC12}" destId="{9EFE36D1-9D33-48A5-BB84-71C887B28C4A}" srcOrd="8" destOrd="0" presId="urn:microsoft.com/office/officeart/2005/8/layout/list1"/>
    <dgm:cxn modelId="{7900ABB7-4AFD-4655-A25D-1753F4DB1682}" type="presParOf" srcId="{9EFE36D1-9D33-48A5-BB84-71C887B28C4A}" destId="{36EEF7B4-B034-408C-A563-711D0E467B3D}" srcOrd="0" destOrd="0" presId="urn:microsoft.com/office/officeart/2005/8/layout/list1"/>
    <dgm:cxn modelId="{78238AC3-AB05-4BD9-B82A-63F5C3165786}" type="presParOf" srcId="{9EFE36D1-9D33-48A5-BB84-71C887B28C4A}" destId="{9B7645FC-6FAC-4A68-BE2A-D74F22E6C359}" srcOrd="1" destOrd="0" presId="urn:microsoft.com/office/officeart/2005/8/layout/list1"/>
    <dgm:cxn modelId="{DE8FB214-FC07-46E7-BCE6-088B564F25B6}" type="presParOf" srcId="{AEA0C733-7985-4030-B995-F85D1958EC12}" destId="{F0185DBF-DC78-4DA4-930B-629A2748B133}" srcOrd="9" destOrd="0" presId="urn:microsoft.com/office/officeart/2005/8/layout/list1"/>
    <dgm:cxn modelId="{0AB4845A-8A3E-4B56-8042-87A0D5D503D9}" type="presParOf" srcId="{AEA0C733-7985-4030-B995-F85D1958EC12}" destId="{192B4093-5C02-4C10-ADD7-B4243D614CE2}"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F7CBCE-54BE-446E-AC9F-B095D77EC37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de-DE"/>
        </a:p>
      </dgm:t>
    </dgm:pt>
    <dgm:pt modelId="{0734933E-AD94-42D8-B030-B5901766AC61}">
      <dgm:prSet phldrT="[Text]" custT="1"/>
      <dgm:spPr/>
      <dgm:t>
        <a:bodyPr/>
        <a:lstStyle/>
        <a:p>
          <a:r>
            <a:rPr lang="de-DE" sz="2000" dirty="0"/>
            <a:t>1. Beschreibung des Problems</a:t>
          </a:r>
        </a:p>
      </dgm:t>
    </dgm:pt>
    <dgm:pt modelId="{7D47305F-3127-4FD7-887F-E23EC90E295D}" type="parTrans" cxnId="{35BD0AEA-F426-4B49-93C4-CA12D90C6562}">
      <dgm:prSet/>
      <dgm:spPr/>
      <dgm:t>
        <a:bodyPr/>
        <a:lstStyle/>
        <a:p>
          <a:endParaRPr lang="de-DE"/>
        </a:p>
      </dgm:t>
    </dgm:pt>
    <dgm:pt modelId="{1429EE10-ABB1-44F2-85EE-59B013B583DE}" type="sibTrans" cxnId="{35BD0AEA-F426-4B49-93C4-CA12D90C6562}">
      <dgm:prSet/>
      <dgm:spPr/>
      <dgm:t>
        <a:bodyPr/>
        <a:lstStyle/>
        <a:p>
          <a:endParaRPr lang="de-DE"/>
        </a:p>
      </dgm:t>
    </dgm:pt>
    <dgm:pt modelId="{F3C806D5-621F-4025-B09F-66E1808C8235}">
      <dgm:prSet phldrT="[Text]" custT="1"/>
      <dgm:spPr/>
      <dgm:t>
        <a:bodyPr/>
        <a:lstStyle/>
        <a:p>
          <a:r>
            <a:rPr lang="de-DE" sz="2000" dirty="0"/>
            <a:t>3. Problemlösung</a:t>
          </a:r>
        </a:p>
      </dgm:t>
    </dgm:pt>
    <dgm:pt modelId="{A87D6656-428A-4239-B001-BC8099D27A53}" type="parTrans" cxnId="{04CEFEFE-CB06-45C4-9067-1C6A7BA0DBBD}">
      <dgm:prSet/>
      <dgm:spPr/>
      <dgm:t>
        <a:bodyPr/>
        <a:lstStyle/>
        <a:p>
          <a:endParaRPr lang="de-DE"/>
        </a:p>
      </dgm:t>
    </dgm:pt>
    <dgm:pt modelId="{2EB04684-EFED-4B31-9938-86B8D8BE0693}" type="sibTrans" cxnId="{04CEFEFE-CB06-45C4-9067-1C6A7BA0DBBD}">
      <dgm:prSet/>
      <dgm:spPr/>
      <dgm:t>
        <a:bodyPr/>
        <a:lstStyle/>
        <a:p>
          <a:endParaRPr lang="de-DE"/>
        </a:p>
      </dgm:t>
    </dgm:pt>
    <dgm:pt modelId="{97B53217-C2D5-473C-BE2B-677DB97053DD}">
      <dgm:prSet phldrT="[Text]" custT="1"/>
      <dgm:spPr/>
      <dgm:t>
        <a:bodyPr/>
        <a:lstStyle/>
        <a:p>
          <a:r>
            <a:rPr lang="de-DE" sz="2000" dirty="0"/>
            <a:t>4. Bewertung der Lösung</a:t>
          </a:r>
        </a:p>
      </dgm:t>
    </dgm:pt>
    <dgm:pt modelId="{53A3F2EA-D0DF-4DF0-8C3B-A90E626E7A25}" type="parTrans" cxnId="{138B367E-1DDD-4F7C-888C-13993BE54ECC}">
      <dgm:prSet/>
      <dgm:spPr/>
      <dgm:t>
        <a:bodyPr/>
        <a:lstStyle/>
        <a:p>
          <a:endParaRPr lang="de-DE"/>
        </a:p>
      </dgm:t>
    </dgm:pt>
    <dgm:pt modelId="{820F2D0B-8A09-46EF-A849-E64162962CFF}" type="sibTrans" cxnId="{138B367E-1DDD-4F7C-888C-13993BE54ECC}">
      <dgm:prSet/>
      <dgm:spPr/>
      <dgm:t>
        <a:bodyPr/>
        <a:lstStyle/>
        <a:p>
          <a:endParaRPr lang="de-DE"/>
        </a:p>
      </dgm:t>
    </dgm:pt>
    <dgm:pt modelId="{35AED5AC-484A-4214-B467-3220EA8063A4}">
      <dgm:prSet custT="1"/>
      <dgm:spPr/>
      <dgm:t>
        <a:bodyPr/>
        <a:lstStyle/>
        <a:p>
          <a:r>
            <a:rPr lang="de-DE" sz="2000" dirty="0"/>
            <a:t>2. Verständnis der Perspektiven</a:t>
          </a:r>
        </a:p>
      </dgm:t>
    </dgm:pt>
    <dgm:pt modelId="{EB7D8239-BEA5-4A67-8D08-7A96A19F58A2}" type="parTrans" cxnId="{D19E2E7A-2483-4FBA-9BC5-ABB57870460A}">
      <dgm:prSet/>
      <dgm:spPr/>
      <dgm:t>
        <a:bodyPr/>
        <a:lstStyle/>
        <a:p>
          <a:endParaRPr lang="de-DE"/>
        </a:p>
      </dgm:t>
    </dgm:pt>
    <dgm:pt modelId="{8E245784-9768-438F-990F-62BABBC39E53}" type="sibTrans" cxnId="{D19E2E7A-2483-4FBA-9BC5-ABB57870460A}">
      <dgm:prSet/>
      <dgm:spPr/>
      <dgm:t>
        <a:bodyPr/>
        <a:lstStyle/>
        <a:p>
          <a:endParaRPr lang="de-DE"/>
        </a:p>
      </dgm:t>
    </dgm:pt>
    <dgm:pt modelId="{12B7AABE-0263-455F-B7E8-D2A74AA7C61C}">
      <dgm:prSet custT="1"/>
      <dgm:spPr/>
      <dgm:t>
        <a:bodyPr/>
        <a:lstStyle/>
        <a:p>
          <a:pPr>
            <a:buFont typeface="Symbol" panose="05050102010706020507" pitchFamily="18" charset="2"/>
            <a:buChar char=""/>
          </a:pPr>
          <a:r>
            <a:rPr lang="de-DE" sz="1800" dirty="0"/>
            <a:t>Was ist hier das Problem? </a:t>
          </a:r>
        </a:p>
      </dgm:t>
    </dgm:pt>
    <dgm:pt modelId="{70469A96-7394-4402-B503-BB3E7E57B6FB}" type="parTrans" cxnId="{BB72C495-0151-4207-AE31-8149D357E1CA}">
      <dgm:prSet/>
      <dgm:spPr/>
      <dgm:t>
        <a:bodyPr/>
        <a:lstStyle/>
        <a:p>
          <a:endParaRPr lang="de-DE"/>
        </a:p>
      </dgm:t>
    </dgm:pt>
    <dgm:pt modelId="{51E27616-8CC5-4F24-9781-60521A87ED36}" type="sibTrans" cxnId="{BB72C495-0151-4207-AE31-8149D357E1CA}">
      <dgm:prSet/>
      <dgm:spPr/>
      <dgm:t>
        <a:bodyPr/>
        <a:lstStyle/>
        <a:p>
          <a:endParaRPr lang="de-DE"/>
        </a:p>
      </dgm:t>
    </dgm:pt>
    <dgm:pt modelId="{2CC59C20-F61C-45A6-8D86-74671DCA9177}">
      <dgm:prSet custT="1"/>
      <dgm:spPr/>
      <dgm:t>
        <a:bodyPr/>
        <a:lstStyle/>
        <a:p>
          <a:pPr>
            <a:buFont typeface="Symbol" panose="05050102010706020507" pitchFamily="18" charset="2"/>
            <a:buChar char=""/>
          </a:pPr>
          <a:r>
            <a:rPr lang="de-DE" sz="1800" dirty="0"/>
            <a:t>Warum ist das ein Problem? </a:t>
          </a:r>
        </a:p>
      </dgm:t>
    </dgm:pt>
    <dgm:pt modelId="{E2A09394-8999-417E-885D-41FD9A1C7379}" type="parTrans" cxnId="{9B91262B-F174-41D3-921C-24131F16A2C5}">
      <dgm:prSet/>
      <dgm:spPr/>
      <dgm:t>
        <a:bodyPr/>
        <a:lstStyle/>
        <a:p>
          <a:endParaRPr lang="de-DE"/>
        </a:p>
      </dgm:t>
    </dgm:pt>
    <dgm:pt modelId="{E6C0D453-B7CE-4F12-97A8-6C7D2EB3C646}" type="sibTrans" cxnId="{9B91262B-F174-41D3-921C-24131F16A2C5}">
      <dgm:prSet/>
      <dgm:spPr/>
      <dgm:t>
        <a:bodyPr/>
        <a:lstStyle/>
        <a:p>
          <a:endParaRPr lang="de-DE"/>
        </a:p>
      </dgm:t>
    </dgm:pt>
    <dgm:pt modelId="{26177368-A1F4-4E7D-AED4-41516D0F4A55}">
      <dgm:prSet custT="1"/>
      <dgm:spPr/>
      <dgm:t>
        <a:bodyPr/>
        <a:lstStyle/>
        <a:p>
          <a:pPr>
            <a:buFont typeface="Symbol" panose="05050102010706020507" pitchFamily="18" charset="2"/>
            <a:buChar char=""/>
          </a:pPr>
          <a:r>
            <a:rPr lang="de-DE" sz="1800" dirty="0"/>
            <a:t>Was wollen die jeweiligen Personen? Was sind ihre Motive, Ziele und Absichten? </a:t>
          </a:r>
        </a:p>
      </dgm:t>
    </dgm:pt>
    <dgm:pt modelId="{965979F7-56F7-4D35-96E6-93E5021F425F}" type="parTrans" cxnId="{4F4AE38E-61EA-483B-8720-D6904D698CC2}">
      <dgm:prSet/>
      <dgm:spPr/>
      <dgm:t>
        <a:bodyPr/>
        <a:lstStyle/>
        <a:p>
          <a:endParaRPr lang="de-DE"/>
        </a:p>
      </dgm:t>
    </dgm:pt>
    <dgm:pt modelId="{5761DF7C-516A-49EF-AC95-36F42FF438FC}" type="sibTrans" cxnId="{4F4AE38E-61EA-483B-8720-D6904D698CC2}">
      <dgm:prSet/>
      <dgm:spPr/>
      <dgm:t>
        <a:bodyPr/>
        <a:lstStyle/>
        <a:p>
          <a:endParaRPr lang="de-DE"/>
        </a:p>
      </dgm:t>
    </dgm:pt>
    <dgm:pt modelId="{D2BBF252-E3CC-4C03-9A19-EACBA8124752}">
      <dgm:prSet custT="1"/>
      <dgm:spPr/>
      <dgm:t>
        <a:bodyPr/>
        <a:lstStyle/>
        <a:p>
          <a:pPr>
            <a:buFont typeface="Symbol" panose="05050102010706020507" pitchFamily="18" charset="2"/>
            <a:buChar char=""/>
          </a:pPr>
          <a:r>
            <a:rPr lang="de-DE" sz="1800" dirty="0"/>
            <a:t>Wie fühlen sie sich? Warum fühlen sie sich so? </a:t>
          </a:r>
        </a:p>
      </dgm:t>
    </dgm:pt>
    <dgm:pt modelId="{7CA4777C-807B-4B20-9E25-DB504F59E096}" type="parTrans" cxnId="{079623C8-D715-4817-AEA5-2AC4EDD7436E}">
      <dgm:prSet/>
      <dgm:spPr/>
      <dgm:t>
        <a:bodyPr/>
        <a:lstStyle/>
        <a:p>
          <a:endParaRPr lang="de-DE"/>
        </a:p>
      </dgm:t>
    </dgm:pt>
    <dgm:pt modelId="{0B1D4B19-6ED9-4237-867D-ED5C7ABDE5A8}" type="sibTrans" cxnId="{079623C8-D715-4817-AEA5-2AC4EDD7436E}">
      <dgm:prSet/>
      <dgm:spPr/>
      <dgm:t>
        <a:bodyPr/>
        <a:lstStyle/>
        <a:p>
          <a:endParaRPr lang="de-DE"/>
        </a:p>
      </dgm:t>
    </dgm:pt>
    <dgm:pt modelId="{51C6BB24-A3BB-48F4-AC11-1312BCCFECF4}">
      <dgm:prSet custT="1"/>
      <dgm:spPr/>
      <dgm:t>
        <a:bodyPr/>
        <a:lstStyle/>
        <a:p>
          <a:pPr>
            <a:buFont typeface="Symbol" panose="05050102010706020507" pitchFamily="18" charset="2"/>
            <a:buChar char=""/>
          </a:pPr>
          <a:r>
            <a:rPr lang="de-DE" sz="1800" dirty="0"/>
            <a:t>Was kannst du/ können wir tun um das Problem zu lösen? </a:t>
          </a:r>
        </a:p>
      </dgm:t>
    </dgm:pt>
    <dgm:pt modelId="{D07F89D7-2CF8-47DF-8323-BF09B64ED70C}" type="parTrans" cxnId="{0221981B-0475-43AD-A143-13959B67B8B8}">
      <dgm:prSet/>
      <dgm:spPr/>
      <dgm:t>
        <a:bodyPr/>
        <a:lstStyle/>
        <a:p>
          <a:endParaRPr lang="de-DE"/>
        </a:p>
      </dgm:t>
    </dgm:pt>
    <dgm:pt modelId="{52B05323-80BE-49EE-AB0F-2906809EED3E}" type="sibTrans" cxnId="{0221981B-0475-43AD-A143-13959B67B8B8}">
      <dgm:prSet/>
      <dgm:spPr/>
      <dgm:t>
        <a:bodyPr/>
        <a:lstStyle/>
        <a:p>
          <a:endParaRPr lang="de-DE"/>
        </a:p>
      </dgm:t>
    </dgm:pt>
    <dgm:pt modelId="{CFB28641-2F38-4C46-802C-8244A20D031F}">
      <dgm:prSet custT="1"/>
      <dgm:spPr/>
      <dgm:t>
        <a:bodyPr/>
        <a:lstStyle/>
        <a:p>
          <a:pPr>
            <a:buFont typeface="Symbol" panose="05050102010706020507" pitchFamily="18" charset="2"/>
            <a:buChar char=""/>
          </a:pPr>
          <a:r>
            <a:rPr lang="de-DE" sz="1800" dirty="0"/>
            <a:t>Ist das eine gute Lösung? Gibt es noch andere Lösungen? </a:t>
          </a:r>
        </a:p>
      </dgm:t>
    </dgm:pt>
    <dgm:pt modelId="{F1DE0BFD-712D-4660-B0EF-A621E01E412A}" type="parTrans" cxnId="{FACFDB68-161F-4636-B9FF-854CB851DDEE}">
      <dgm:prSet/>
      <dgm:spPr/>
      <dgm:t>
        <a:bodyPr/>
        <a:lstStyle/>
        <a:p>
          <a:endParaRPr lang="de-DE"/>
        </a:p>
      </dgm:t>
    </dgm:pt>
    <dgm:pt modelId="{4CD3D1FD-3FDE-4A40-9026-7C585D1E8510}" type="sibTrans" cxnId="{FACFDB68-161F-4636-B9FF-854CB851DDEE}">
      <dgm:prSet/>
      <dgm:spPr/>
      <dgm:t>
        <a:bodyPr/>
        <a:lstStyle/>
        <a:p>
          <a:endParaRPr lang="de-DE"/>
        </a:p>
      </dgm:t>
    </dgm:pt>
    <dgm:pt modelId="{72C4176B-4465-49DB-A555-6339DEC451B6}">
      <dgm:prSet custT="1"/>
      <dgm:spPr/>
      <dgm:t>
        <a:bodyPr/>
        <a:lstStyle/>
        <a:p>
          <a:pPr>
            <a:buFont typeface="Symbol" panose="05050102010706020507" pitchFamily="18" charset="2"/>
            <a:buChar char=""/>
          </a:pPr>
          <a:r>
            <a:rPr lang="de-DE" sz="1800" dirty="0"/>
            <a:t>Welche Folgen haben diese Lösungen? Warum entstehen diese Folgen? </a:t>
          </a:r>
        </a:p>
      </dgm:t>
    </dgm:pt>
    <dgm:pt modelId="{AFDB58BB-48AD-401D-A05D-5E3922D994E2}" type="parTrans" cxnId="{5AD393F8-CD5F-4C04-AEA2-90DA744E2E59}">
      <dgm:prSet/>
      <dgm:spPr/>
      <dgm:t>
        <a:bodyPr/>
        <a:lstStyle/>
        <a:p>
          <a:endParaRPr lang="de-DE"/>
        </a:p>
      </dgm:t>
    </dgm:pt>
    <dgm:pt modelId="{A6D02612-E394-452F-B3E9-EE3FBE1D1BB1}" type="sibTrans" cxnId="{5AD393F8-CD5F-4C04-AEA2-90DA744E2E59}">
      <dgm:prSet/>
      <dgm:spPr/>
      <dgm:t>
        <a:bodyPr/>
        <a:lstStyle/>
        <a:p>
          <a:endParaRPr lang="de-DE"/>
        </a:p>
      </dgm:t>
    </dgm:pt>
    <dgm:pt modelId="{10518179-CA90-4F70-9C0A-A854BDC3443E}">
      <dgm:prSet custT="1"/>
      <dgm:spPr/>
      <dgm:t>
        <a:bodyPr/>
        <a:lstStyle/>
        <a:p>
          <a:pPr>
            <a:buFont typeface="Symbol" panose="05050102010706020507" pitchFamily="18" charset="2"/>
            <a:buChar char=""/>
          </a:pPr>
          <a:r>
            <a:rPr lang="de-DE" sz="1800" dirty="0"/>
            <a:t>Was könnte man tun, um diese Folgen zu vermeiden? Wie können Folgen wieder gutgemacht werden? </a:t>
          </a:r>
        </a:p>
      </dgm:t>
    </dgm:pt>
    <dgm:pt modelId="{50BCA433-190A-43E0-8560-F26EC59F3710}" type="parTrans" cxnId="{08B97084-C5B5-4B39-B0CF-0C930EF17AAE}">
      <dgm:prSet/>
      <dgm:spPr/>
      <dgm:t>
        <a:bodyPr/>
        <a:lstStyle/>
        <a:p>
          <a:endParaRPr lang="de-DE"/>
        </a:p>
      </dgm:t>
    </dgm:pt>
    <dgm:pt modelId="{64586792-9341-4C02-83F4-221EB025FFCA}" type="sibTrans" cxnId="{08B97084-C5B5-4B39-B0CF-0C930EF17AAE}">
      <dgm:prSet/>
      <dgm:spPr/>
      <dgm:t>
        <a:bodyPr/>
        <a:lstStyle/>
        <a:p>
          <a:endParaRPr lang="de-DE"/>
        </a:p>
      </dgm:t>
    </dgm:pt>
    <dgm:pt modelId="{030CD229-83B9-4913-87C4-9DC54A3ED65C}">
      <dgm:prSet custT="1"/>
      <dgm:spPr/>
      <dgm:t>
        <a:bodyPr/>
        <a:lstStyle/>
        <a:p>
          <a:pPr>
            <a:buFont typeface="Symbol" panose="05050102010706020507" pitchFamily="18" charset="2"/>
            <a:buChar char=""/>
          </a:pPr>
          <a:r>
            <a:rPr lang="de-DE" sz="1800" dirty="0"/>
            <a:t>Was kannst du/ können wir tun um das Problem zu lösen? </a:t>
          </a:r>
        </a:p>
      </dgm:t>
    </dgm:pt>
    <dgm:pt modelId="{5FF174C2-2ADE-4E05-97C4-56CDCC1A28DA}" type="parTrans" cxnId="{524899E8-FD67-42FA-8157-FDD37BB7D8EF}">
      <dgm:prSet/>
      <dgm:spPr/>
      <dgm:t>
        <a:bodyPr/>
        <a:lstStyle/>
        <a:p>
          <a:endParaRPr lang="de-DE"/>
        </a:p>
      </dgm:t>
    </dgm:pt>
    <dgm:pt modelId="{B8CF188C-ED88-49BD-B016-0F780909272C}" type="sibTrans" cxnId="{524899E8-FD67-42FA-8157-FDD37BB7D8EF}">
      <dgm:prSet/>
      <dgm:spPr/>
      <dgm:t>
        <a:bodyPr/>
        <a:lstStyle/>
        <a:p>
          <a:endParaRPr lang="de-DE"/>
        </a:p>
      </dgm:t>
    </dgm:pt>
    <dgm:pt modelId="{D57CDF4F-4145-4360-80D0-D4F6A8B3113D}">
      <dgm:prSet custT="1"/>
      <dgm:spPr/>
      <dgm:t>
        <a:bodyPr/>
        <a:lstStyle/>
        <a:p>
          <a:pPr>
            <a:buFont typeface="Symbol" panose="05050102010706020507" pitchFamily="18" charset="2"/>
            <a:buChar char=""/>
          </a:pPr>
          <a:r>
            <a:rPr lang="de-DE" sz="1800" dirty="0"/>
            <a:t>Ist das eine gute Lösung? Gibt es noch andere Lösungen? </a:t>
          </a:r>
        </a:p>
      </dgm:t>
    </dgm:pt>
    <dgm:pt modelId="{1FB39877-3C9C-4CC9-BE6F-D58F310DF656}" type="parTrans" cxnId="{E50EDB37-EEAA-4DE0-8A8E-856800AB3761}">
      <dgm:prSet/>
      <dgm:spPr/>
      <dgm:t>
        <a:bodyPr/>
        <a:lstStyle/>
        <a:p>
          <a:endParaRPr lang="de-DE"/>
        </a:p>
      </dgm:t>
    </dgm:pt>
    <dgm:pt modelId="{45C43FE0-5E15-4C22-9963-8BB895EEC5A4}" type="sibTrans" cxnId="{E50EDB37-EEAA-4DE0-8A8E-856800AB3761}">
      <dgm:prSet/>
      <dgm:spPr/>
      <dgm:t>
        <a:bodyPr/>
        <a:lstStyle/>
        <a:p>
          <a:endParaRPr lang="de-DE"/>
        </a:p>
      </dgm:t>
    </dgm:pt>
    <dgm:pt modelId="{615CB599-A8C2-4EB7-9274-FF625D17C080}">
      <dgm:prSet custT="1"/>
      <dgm:spPr/>
      <dgm:t>
        <a:bodyPr/>
        <a:lstStyle/>
        <a:p>
          <a:pPr>
            <a:buFont typeface="Symbol" panose="05050102010706020507" pitchFamily="18" charset="2"/>
            <a:buChar char=""/>
          </a:pPr>
          <a:r>
            <a:rPr lang="de-DE" sz="1800" dirty="0"/>
            <a:t>Welche Folgen haben diese Lösungen? Warum entstehen diese Folgen? </a:t>
          </a:r>
        </a:p>
      </dgm:t>
    </dgm:pt>
    <dgm:pt modelId="{D0D14848-9C92-49DD-A72A-1441A0B1D69D}" type="parTrans" cxnId="{B7D4B0A4-6184-4B6B-85D2-F77BFC3D7B59}">
      <dgm:prSet/>
      <dgm:spPr/>
      <dgm:t>
        <a:bodyPr/>
        <a:lstStyle/>
        <a:p>
          <a:endParaRPr lang="de-DE"/>
        </a:p>
      </dgm:t>
    </dgm:pt>
    <dgm:pt modelId="{1708E75B-EF1A-419C-8490-41B2509D4A69}" type="sibTrans" cxnId="{B7D4B0A4-6184-4B6B-85D2-F77BFC3D7B59}">
      <dgm:prSet/>
      <dgm:spPr/>
      <dgm:t>
        <a:bodyPr/>
        <a:lstStyle/>
        <a:p>
          <a:endParaRPr lang="de-DE"/>
        </a:p>
      </dgm:t>
    </dgm:pt>
    <dgm:pt modelId="{C01CB2DC-F71F-4AF3-BD16-9F7C1D84C9FE}">
      <dgm:prSet custT="1"/>
      <dgm:spPr/>
      <dgm:t>
        <a:bodyPr/>
        <a:lstStyle/>
        <a:p>
          <a:pPr>
            <a:buFont typeface="Symbol" panose="05050102010706020507" pitchFamily="18" charset="2"/>
            <a:buChar char=""/>
          </a:pPr>
          <a:r>
            <a:rPr lang="de-DE" sz="1800" dirty="0"/>
            <a:t>Was könnte man tun, um diese Folgen zu vermeiden? Wie können Folgen wieder gutgemacht werden? </a:t>
          </a:r>
        </a:p>
      </dgm:t>
    </dgm:pt>
    <dgm:pt modelId="{1102179D-1C91-4EA1-8A29-07E463E03162}" type="parTrans" cxnId="{1FB5B583-D149-436D-A505-625B5446B845}">
      <dgm:prSet/>
      <dgm:spPr/>
      <dgm:t>
        <a:bodyPr/>
        <a:lstStyle/>
        <a:p>
          <a:endParaRPr lang="de-DE"/>
        </a:p>
      </dgm:t>
    </dgm:pt>
    <dgm:pt modelId="{416EF243-7C38-40B6-A7FA-A5926D81EB51}" type="sibTrans" cxnId="{1FB5B583-D149-436D-A505-625B5446B845}">
      <dgm:prSet/>
      <dgm:spPr/>
      <dgm:t>
        <a:bodyPr/>
        <a:lstStyle/>
        <a:p>
          <a:endParaRPr lang="de-DE"/>
        </a:p>
      </dgm:t>
    </dgm:pt>
    <dgm:pt modelId="{88706613-AF2D-4418-87F0-C2B6E4146AC0}" type="pres">
      <dgm:prSet presAssocID="{F6F7CBCE-54BE-446E-AC9F-B095D77EC374}" presName="linear" presStyleCnt="0">
        <dgm:presLayoutVars>
          <dgm:dir/>
          <dgm:animLvl val="lvl"/>
          <dgm:resizeHandles val="exact"/>
        </dgm:presLayoutVars>
      </dgm:prSet>
      <dgm:spPr/>
    </dgm:pt>
    <dgm:pt modelId="{F68C1FA2-A5F5-47E9-9C52-524E2D975C2A}" type="pres">
      <dgm:prSet presAssocID="{0734933E-AD94-42D8-B030-B5901766AC61}" presName="parentLin" presStyleCnt="0"/>
      <dgm:spPr/>
    </dgm:pt>
    <dgm:pt modelId="{155A9350-93AF-41A8-B9CB-60CA6C39B480}" type="pres">
      <dgm:prSet presAssocID="{0734933E-AD94-42D8-B030-B5901766AC61}" presName="parentLeftMargin" presStyleLbl="node1" presStyleIdx="0" presStyleCnt="4"/>
      <dgm:spPr/>
    </dgm:pt>
    <dgm:pt modelId="{06E2EFA0-0895-4F26-902F-6CA53700440D}" type="pres">
      <dgm:prSet presAssocID="{0734933E-AD94-42D8-B030-B5901766AC61}" presName="parentText" presStyleLbl="node1" presStyleIdx="0" presStyleCnt="4">
        <dgm:presLayoutVars>
          <dgm:chMax val="0"/>
          <dgm:bulletEnabled val="1"/>
        </dgm:presLayoutVars>
      </dgm:prSet>
      <dgm:spPr/>
    </dgm:pt>
    <dgm:pt modelId="{0135CD32-A3C3-474F-9483-5CB47A8B4647}" type="pres">
      <dgm:prSet presAssocID="{0734933E-AD94-42D8-B030-B5901766AC61}" presName="negativeSpace" presStyleCnt="0"/>
      <dgm:spPr/>
    </dgm:pt>
    <dgm:pt modelId="{97BC8969-EB97-4356-B1D4-A43CF84734FD}" type="pres">
      <dgm:prSet presAssocID="{0734933E-AD94-42D8-B030-B5901766AC61}" presName="childText" presStyleLbl="conFgAcc1" presStyleIdx="0" presStyleCnt="4">
        <dgm:presLayoutVars>
          <dgm:bulletEnabled val="1"/>
        </dgm:presLayoutVars>
      </dgm:prSet>
      <dgm:spPr/>
    </dgm:pt>
    <dgm:pt modelId="{CBB5ED5C-24E1-4EB6-8C3D-4EF7F6209862}" type="pres">
      <dgm:prSet presAssocID="{1429EE10-ABB1-44F2-85EE-59B013B583DE}" presName="spaceBetweenRectangles" presStyleCnt="0"/>
      <dgm:spPr/>
    </dgm:pt>
    <dgm:pt modelId="{6EE3A651-6C95-496D-8655-83C85770698D}" type="pres">
      <dgm:prSet presAssocID="{35AED5AC-484A-4214-B467-3220EA8063A4}" presName="parentLin" presStyleCnt="0"/>
      <dgm:spPr/>
    </dgm:pt>
    <dgm:pt modelId="{407551A2-4DA4-4F8A-9FEA-AD54E41AF6A7}" type="pres">
      <dgm:prSet presAssocID="{35AED5AC-484A-4214-B467-3220EA8063A4}" presName="parentLeftMargin" presStyleLbl="node1" presStyleIdx="0" presStyleCnt="4"/>
      <dgm:spPr/>
    </dgm:pt>
    <dgm:pt modelId="{8B9096CB-DB75-4524-BEE6-A1200D29C190}" type="pres">
      <dgm:prSet presAssocID="{35AED5AC-484A-4214-B467-3220EA8063A4}" presName="parentText" presStyleLbl="node1" presStyleIdx="1" presStyleCnt="4">
        <dgm:presLayoutVars>
          <dgm:chMax val="0"/>
          <dgm:bulletEnabled val="1"/>
        </dgm:presLayoutVars>
      </dgm:prSet>
      <dgm:spPr/>
    </dgm:pt>
    <dgm:pt modelId="{B49BF74E-2CED-45C1-B7B6-05F18A179D8F}" type="pres">
      <dgm:prSet presAssocID="{35AED5AC-484A-4214-B467-3220EA8063A4}" presName="negativeSpace" presStyleCnt="0"/>
      <dgm:spPr/>
    </dgm:pt>
    <dgm:pt modelId="{3DB630D5-F07A-4B6F-A82A-156488F3C210}" type="pres">
      <dgm:prSet presAssocID="{35AED5AC-484A-4214-B467-3220EA8063A4}" presName="childText" presStyleLbl="conFgAcc1" presStyleIdx="1" presStyleCnt="4">
        <dgm:presLayoutVars>
          <dgm:bulletEnabled val="1"/>
        </dgm:presLayoutVars>
      </dgm:prSet>
      <dgm:spPr/>
    </dgm:pt>
    <dgm:pt modelId="{D42A6FB5-7129-4924-AF25-798664412BCF}" type="pres">
      <dgm:prSet presAssocID="{8E245784-9768-438F-990F-62BABBC39E53}" presName="spaceBetweenRectangles" presStyleCnt="0"/>
      <dgm:spPr/>
    </dgm:pt>
    <dgm:pt modelId="{54BF2C49-58A3-436D-B510-99C36E554BAF}" type="pres">
      <dgm:prSet presAssocID="{F3C806D5-621F-4025-B09F-66E1808C8235}" presName="parentLin" presStyleCnt="0"/>
      <dgm:spPr/>
    </dgm:pt>
    <dgm:pt modelId="{46C69577-D9C4-4C58-B051-90FBA66FFF31}" type="pres">
      <dgm:prSet presAssocID="{F3C806D5-621F-4025-B09F-66E1808C8235}" presName="parentLeftMargin" presStyleLbl="node1" presStyleIdx="1" presStyleCnt="4"/>
      <dgm:spPr/>
    </dgm:pt>
    <dgm:pt modelId="{5DD858D2-A4B2-4737-8BBE-1BFD16BCF96D}" type="pres">
      <dgm:prSet presAssocID="{F3C806D5-621F-4025-B09F-66E1808C8235}" presName="parentText" presStyleLbl="node1" presStyleIdx="2" presStyleCnt="4">
        <dgm:presLayoutVars>
          <dgm:chMax val="0"/>
          <dgm:bulletEnabled val="1"/>
        </dgm:presLayoutVars>
      </dgm:prSet>
      <dgm:spPr/>
    </dgm:pt>
    <dgm:pt modelId="{A9126EB7-AAA5-485A-BE9A-E89F46D1AAFB}" type="pres">
      <dgm:prSet presAssocID="{F3C806D5-621F-4025-B09F-66E1808C8235}" presName="negativeSpace" presStyleCnt="0"/>
      <dgm:spPr/>
    </dgm:pt>
    <dgm:pt modelId="{4E6A5EE0-9014-49EE-920E-F988F65F743D}" type="pres">
      <dgm:prSet presAssocID="{F3C806D5-621F-4025-B09F-66E1808C8235}" presName="childText" presStyleLbl="conFgAcc1" presStyleIdx="2" presStyleCnt="4">
        <dgm:presLayoutVars>
          <dgm:bulletEnabled val="1"/>
        </dgm:presLayoutVars>
      </dgm:prSet>
      <dgm:spPr/>
    </dgm:pt>
    <dgm:pt modelId="{221B6325-10F8-4036-820A-F2026AF5D78E}" type="pres">
      <dgm:prSet presAssocID="{2EB04684-EFED-4B31-9938-86B8D8BE0693}" presName="spaceBetweenRectangles" presStyleCnt="0"/>
      <dgm:spPr/>
    </dgm:pt>
    <dgm:pt modelId="{8A75418C-BDCD-448E-984D-75DBC329E896}" type="pres">
      <dgm:prSet presAssocID="{97B53217-C2D5-473C-BE2B-677DB97053DD}" presName="parentLin" presStyleCnt="0"/>
      <dgm:spPr/>
    </dgm:pt>
    <dgm:pt modelId="{ACFE001C-763D-43F8-94B1-48A087C854A7}" type="pres">
      <dgm:prSet presAssocID="{97B53217-C2D5-473C-BE2B-677DB97053DD}" presName="parentLeftMargin" presStyleLbl="node1" presStyleIdx="2" presStyleCnt="4"/>
      <dgm:spPr/>
    </dgm:pt>
    <dgm:pt modelId="{A32667F8-643E-436C-9423-7A4DE1ACCEA9}" type="pres">
      <dgm:prSet presAssocID="{97B53217-C2D5-473C-BE2B-677DB97053DD}" presName="parentText" presStyleLbl="node1" presStyleIdx="3" presStyleCnt="4">
        <dgm:presLayoutVars>
          <dgm:chMax val="0"/>
          <dgm:bulletEnabled val="1"/>
        </dgm:presLayoutVars>
      </dgm:prSet>
      <dgm:spPr/>
    </dgm:pt>
    <dgm:pt modelId="{FC401AE4-5D67-422E-864C-388112AB1311}" type="pres">
      <dgm:prSet presAssocID="{97B53217-C2D5-473C-BE2B-677DB97053DD}" presName="negativeSpace" presStyleCnt="0"/>
      <dgm:spPr/>
    </dgm:pt>
    <dgm:pt modelId="{58FB8B31-0FBC-4C15-8764-916BB9D3DD94}" type="pres">
      <dgm:prSet presAssocID="{97B53217-C2D5-473C-BE2B-677DB97053DD}" presName="childText" presStyleLbl="conFgAcc1" presStyleIdx="3" presStyleCnt="4" custLinFactNeighborX="0" custLinFactNeighborY="23187">
        <dgm:presLayoutVars>
          <dgm:bulletEnabled val="1"/>
        </dgm:presLayoutVars>
      </dgm:prSet>
      <dgm:spPr/>
    </dgm:pt>
  </dgm:ptLst>
  <dgm:cxnLst>
    <dgm:cxn modelId="{5A0BA819-233E-4E42-A091-6C0205348B6C}" type="presOf" srcId="{35AED5AC-484A-4214-B467-3220EA8063A4}" destId="{8B9096CB-DB75-4524-BEE6-A1200D29C190}" srcOrd="1" destOrd="0" presId="urn:microsoft.com/office/officeart/2005/8/layout/list1"/>
    <dgm:cxn modelId="{0221981B-0475-43AD-A143-13959B67B8B8}" srcId="{F3C806D5-621F-4025-B09F-66E1808C8235}" destId="{51C6BB24-A3BB-48F4-AC11-1312BCCFECF4}" srcOrd="0" destOrd="0" parTransId="{D07F89D7-2CF8-47DF-8323-BF09B64ED70C}" sibTransId="{52B05323-80BE-49EE-AB0F-2906809EED3E}"/>
    <dgm:cxn modelId="{EBB5A024-ECA3-419C-BEF9-AC3314B3E8B9}" type="presOf" srcId="{0734933E-AD94-42D8-B030-B5901766AC61}" destId="{06E2EFA0-0895-4F26-902F-6CA53700440D}" srcOrd="1" destOrd="0" presId="urn:microsoft.com/office/officeart/2005/8/layout/list1"/>
    <dgm:cxn modelId="{D5099029-70E7-4B90-9BE1-C0851134C3C6}" type="presOf" srcId="{2CC59C20-F61C-45A6-8D86-74671DCA9177}" destId="{97BC8969-EB97-4356-B1D4-A43CF84734FD}" srcOrd="0" destOrd="1" presId="urn:microsoft.com/office/officeart/2005/8/layout/list1"/>
    <dgm:cxn modelId="{9B91262B-F174-41D3-921C-24131F16A2C5}" srcId="{0734933E-AD94-42D8-B030-B5901766AC61}" destId="{2CC59C20-F61C-45A6-8D86-74671DCA9177}" srcOrd="1" destOrd="0" parTransId="{E2A09394-8999-417E-885D-41FD9A1C7379}" sibTransId="{E6C0D453-B7CE-4F12-97A8-6C7D2EB3C646}"/>
    <dgm:cxn modelId="{CA7A4B2E-797A-4DB8-9F25-A777E850D300}" type="presOf" srcId="{12B7AABE-0263-455F-B7E8-D2A74AA7C61C}" destId="{97BC8969-EB97-4356-B1D4-A43CF84734FD}" srcOrd="0" destOrd="0" presId="urn:microsoft.com/office/officeart/2005/8/layout/list1"/>
    <dgm:cxn modelId="{E50EDB37-EEAA-4DE0-8A8E-856800AB3761}" srcId="{97B53217-C2D5-473C-BE2B-677DB97053DD}" destId="{D57CDF4F-4145-4360-80D0-D4F6A8B3113D}" srcOrd="1" destOrd="0" parTransId="{1FB39877-3C9C-4CC9-BE6F-D58F310DF656}" sibTransId="{45C43FE0-5E15-4C22-9963-8BB895EEC5A4}"/>
    <dgm:cxn modelId="{D611A238-8472-4F5A-952F-4ED9683F1C52}" type="presOf" srcId="{72C4176B-4465-49DB-A555-6339DEC451B6}" destId="{4E6A5EE0-9014-49EE-920E-F988F65F743D}" srcOrd="0" destOrd="2" presId="urn:microsoft.com/office/officeart/2005/8/layout/list1"/>
    <dgm:cxn modelId="{8D241F3B-7DFF-463D-B858-911FAEC4D1C6}" type="presOf" srcId="{D57CDF4F-4145-4360-80D0-D4F6A8B3113D}" destId="{58FB8B31-0FBC-4C15-8764-916BB9D3DD94}" srcOrd="0" destOrd="1" presId="urn:microsoft.com/office/officeart/2005/8/layout/list1"/>
    <dgm:cxn modelId="{23299F43-C93C-4EE6-87B8-D4F9E164A832}" type="presOf" srcId="{F3C806D5-621F-4025-B09F-66E1808C8235}" destId="{46C69577-D9C4-4C58-B051-90FBA66FFF31}" srcOrd="0" destOrd="0" presId="urn:microsoft.com/office/officeart/2005/8/layout/list1"/>
    <dgm:cxn modelId="{C3DB5765-F539-458B-B33E-DDBC824AD21E}" type="presOf" srcId="{F6F7CBCE-54BE-446E-AC9F-B095D77EC374}" destId="{88706613-AF2D-4418-87F0-C2B6E4146AC0}" srcOrd="0" destOrd="0" presId="urn:microsoft.com/office/officeart/2005/8/layout/list1"/>
    <dgm:cxn modelId="{1B70B366-964F-49AD-BEDA-D83FBE3D21D4}" type="presOf" srcId="{030CD229-83B9-4913-87C4-9DC54A3ED65C}" destId="{58FB8B31-0FBC-4C15-8764-916BB9D3DD94}" srcOrd="0" destOrd="0" presId="urn:microsoft.com/office/officeart/2005/8/layout/list1"/>
    <dgm:cxn modelId="{63317868-8CFD-46B4-A0BF-BCB8CFC1EE04}" type="presOf" srcId="{35AED5AC-484A-4214-B467-3220EA8063A4}" destId="{407551A2-4DA4-4F8A-9FEA-AD54E41AF6A7}" srcOrd="0" destOrd="0" presId="urn:microsoft.com/office/officeart/2005/8/layout/list1"/>
    <dgm:cxn modelId="{FACFDB68-161F-4636-B9FF-854CB851DDEE}" srcId="{F3C806D5-621F-4025-B09F-66E1808C8235}" destId="{CFB28641-2F38-4C46-802C-8244A20D031F}" srcOrd="1" destOrd="0" parTransId="{F1DE0BFD-712D-4660-B0EF-A621E01E412A}" sibTransId="{4CD3D1FD-3FDE-4A40-9026-7C585D1E8510}"/>
    <dgm:cxn modelId="{C0A68279-F55C-49EE-B4CA-C6F310EB7558}" type="presOf" srcId="{51C6BB24-A3BB-48F4-AC11-1312BCCFECF4}" destId="{4E6A5EE0-9014-49EE-920E-F988F65F743D}" srcOrd="0" destOrd="0" presId="urn:microsoft.com/office/officeart/2005/8/layout/list1"/>
    <dgm:cxn modelId="{D19E2E7A-2483-4FBA-9BC5-ABB57870460A}" srcId="{F6F7CBCE-54BE-446E-AC9F-B095D77EC374}" destId="{35AED5AC-484A-4214-B467-3220EA8063A4}" srcOrd="1" destOrd="0" parTransId="{EB7D8239-BEA5-4A67-8D08-7A96A19F58A2}" sibTransId="{8E245784-9768-438F-990F-62BABBC39E53}"/>
    <dgm:cxn modelId="{A1822A7D-B2DD-41D4-8ACF-861D4FD04ABE}" type="presOf" srcId="{26177368-A1F4-4E7D-AED4-41516D0F4A55}" destId="{3DB630D5-F07A-4B6F-A82A-156488F3C210}" srcOrd="0" destOrd="0" presId="urn:microsoft.com/office/officeart/2005/8/layout/list1"/>
    <dgm:cxn modelId="{138B367E-1DDD-4F7C-888C-13993BE54ECC}" srcId="{F6F7CBCE-54BE-446E-AC9F-B095D77EC374}" destId="{97B53217-C2D5-473C-BE2B-677DB97053DD}" srcOrd="3" destOrd="0" parTransId="{53A3F2EA-D0DF-4DF0-8C3B-A90E626E7A25}" sibTransId="{820F2D0B-8A09-46EF-A849-E64162962CFF}"/>
    <dgm:cxn modelId="{1FB5B583-D149-436D-A505-625B5446B845}" srcId="{97B53217-C2D5-473C-BE2B-677DB97053DD}" destId="{C01CB2DC-F71F-4AF3-BD16-9F7C1D84C9FE}" srcOrd="3" destOrd="0" parTransId="{1102179D-1C91-4EA1-8A29-07E463E03162}" sibTransId="{416EF243-7C38-40B6-A7FA-A5926D81EB51}"/>
    <dgm:cxn modelId="{08B97084-C5B5-4B39-B0CF-0C930EF17AAE}" srcId="{F3C806D5-621F-4025-B09F-66E1808C8235}" destId="{10518179-CA90-4F70-9C0A-A854BDC3443E}" srcOrd="3" destOrd="0" parTransId="{50BCA433-190A-43E0-8560-F26EC59F3710}" sibTransId="{64586792-9341-4C02-83F4-221EB025FFCA}"/>
    <dgm:cxn modelId="{8BC79988-5ABB-428D-9646-7A2F0939AE00}" type="presOf" srcId="{0734933E-AD94-42D8-B030-B5901766AC61}" destId="{155A9350-93AF-41A8-B9CB-60CA6C39B480}" srcOrd="0" destOrd="0" presId="urn:microsoft.com/office/officeart/2005/8/layout/list1"/>
    <dgm:cxn modelId="{4F4AE38E-61EA-483B-8720-D6904D698CC2}" srcId="{35AED5AC-484A-4214-B467-3220EA8063A4}" destId="{26177368-A1F4-4E7D-AED4-41516D0F4A55}" srcOrd="0" destOrd="0" parTransId="{965979F7-56F7-4D35-96E6-93E5021F425F}" sibTransId="{5761DF7C-516A-49EF-AC95-36F42FF438FC}"/>
    <dgm:cxn modelId="{BB72C495-0151-4207-AE31-8149D357E1CA}" srcId="{0734933E-AD94-42D8-B030-B5901766AC61}" destId="{12B7AABE-0263-455F-B7E8-D2A74AA7C61C}" srcOrd="0" destOrd="0" parTransId="{70469A96-7394-4402-B503-BB3E7E57B6FB}" sibTransId="{51E27616-8CC5-4F24-9781-60521A87ED36}"/>
    <dgm:cxn modelId="{98868BA1-FB67-4AC7-B6BF-F17F2FC3B209}" type="presOf" srcId="{C01CB2DC-F71F-4AF3-BD16-9F7C1D84C9FE}" destId="{58FB8B31-0FBC-4C15-8764-916BB9D3DD94}" srcOrd="0" destOrd="3" presId="urn:microsoft.com/office/officeart/2005/8/layout/list1"/>
    <dgm:cxn modelId="{0AFB14A4-D06E-4F38-AE58-4EA30469A3F6}" type="presOf" srcId="{10518179-CA90-4F70-9C0A-A854BDC3443E}" destId="{4E6A5EE0-9014-49EE-920E-F988F65F743D}" srcOrd="0" destOrd="3" presId="urn:microsoft.com/office/officeart/2005/8/layout/list1"/>
    <dgm:cxn modelId="{B7D4B0A4-6184-4B6B-85D2-F77BFC3D7B59}" srcId="{97B53217-C2D5-473C-BE2B-677DB97053DD}" destId="{615CB599-A8C2-4EB7-9274-FF625D17C080}" srcOrd="2" destOrd="0" parTransId="{D0D14848-9C92-49DD-A72A-1441A0B1D69D}" sibTransId="{1708E75B-EF1A-419C-8490-41B2509D4A69}"/>
    <dgm:cxn modelId="{EB3504A7-60FB-4FCB-9466-192150498B4D}" type="presOf" srcId="{CFB28641-2F38-4C46-802C-8244A20D031F}" destId="{4E6A5EE0-9014-49EE-920E-F988F65F743D}" srcOrd="0" destOrd="1" presId="urn:microsoft.com/office/officeart/2005/8/layout/list1"/>
    <dgm:cxn modelId="{1A87AAAA-0A36-4967-A1A1-7050AAF55A07}" type="presOf" srcId="{F3C806D5-621F-4025-B09F-66E1808C8235}" destId="{5DD858D2-A4B2-4737-8BBE-1BFD16BCF96D}" srcOrd="1" destOrd="0" presId="urn:microsoft.com/office/officeart/2005/8/layout/list1"/>
    <dgm:cxn modelId="{CECCA2BE-897D-4B90-85B8-99E16C4DE3D1}" type="presOf" srcId="{615CB599-A8C2-4EB7-9274-FF625D17C080}" destId="{58FB8B31-0FBC-4C15-8764-916BB9D3DD94}" srcOrd="0" destOrd="2" presId="urn:microsoft.com/office/officeart/2005/8/layout/list1"/>
    <dgm:cxn modelId="{079623C8-D715-4817-AEA5-2AC4EDD7436E}" srcId="{35AED5AC-484A-4214-B467-3220EA8063A4}" destId="{D2BBF252-E3CC-4C03-9A19-EACBA8124752}" srcOrd="1" destOrd="0" parTransId="{7CA4777C-807B-4B20-9E25-DB504F59E096}" sibTransId="{0B1D4B19-6ED9-4237-867D-ED5C7ABDE5A8}"/>
    <dgm:cxn modelId="{524899E8-FD67-42FA-8157-FDD37BB7D8EF}" srcId="{97B53217-C2D5-473C-BE2B-677DB97053DD}" destId="{030CD229-83B9-4913-87C4-9DC54A3ED65C}" srcOrd="0" destOrd="0" parTransId="{5FF174C2-2ADE-4E05-97C4-56CDCC1A28DA}" sibTransId="{B8CF188C-ED88-49BD-B016-0F780909272C}"/>
    <dgm:cxn modelId="{35BD0AEA-F426-4B49-93C4-CA12D90C6562}" srcId="{F6F7CBCE-54BE-446E-AC9F-B095D77EC374}" destId="{0734933E-AD94-42D8-B030-B5901766AC61}" srcOrd="0" destOrd="0" parTransId="{7D47305F-3127-4FD7-887F-E23EC90E295D}" sibTransId="{1429EE10-ABB1-44F2-85EE-59B013B583DE}"/>
    <dgm:cxn modelId="{94DCC6F5-BA83-44F2-B65B-3CE880C03DA4}" type="presOf" srcId="{97B53217-C2D5-473C-BE2B-677DB97053DD}" destId="{ACFE001C-763D-43F8-94B1-48A087C854A7}" srcOrd="0" destOrd="0" presId="urn:microsoft.com/office/officeart/2005/8/layout/list1"/>
    <dgm:cxn modelId="{5AD393F8-CD5F-4C04-AEA2-90DA744E2E59}" srcId="{F3C806D5-621F-4025-B09F-66E1808C8235}" destId="{72C4176B-4465-49DB-A555-6339DEC451B6}" srcOrd="2" destOrd="0" parTransId="{AFDB58BB-48AD-401D-A05D-5E3922D994E2}" sibTransId="{A6D02612-E394-452F-B3E9-EE3FBE1D1BB1}"/>
    <dgm:cxn modelId="{A3EFB4F8-F00A-4632-8AC7-BFC0AB2752B0}" type="presOf" srcId="{D2BBF252-E3CC-4C03-9A19-EACBA8124752}" destId="{3DB630D5-F07A-4B6F-A82A-156488F3C210}" srcOrd="0" destOrd="1" presId="urn:microsoft.com/office/officeart/2005/8/layout/list1"/>
    <dgm:cxn modelId="{30566EFD-749B-46D6-B74B-67DE0CEC3147}" type="presOf" srcId="{97B53217-C2D5-473C-BE2B-677DB97053DD}" destId="{A32667F8-643E-436C-9423-7A4DE1ACCEA9}" srcOrd="1" destOrd="0" presId="urn:microsoft.com/office/officeart/2005/8/layout/list1"/>
    <dgm:cxn modelId="{04CEFEFE-CB06-45C4-9067-1C6A7BA0DBBD}" srcId="{F6F7CBCE-54BE-446E-AC9F-B095D77EC374}" destId="{F3C806D5-621F-4025-B09F-66E1808C8235}" srcOrd="2" destOrd="0" parTransId="{A87D6656-428A-4239-B001-BC8099D27A53}" sibTransId="{2EB04684-EFED-4B31-9938-86B8D8BE0693}"/>
    <dgm:cxn modelId="{9C01CC25-EEC0-4FFE-8C54-BC8FCD50BE9A}" type="presParOf" srcId="{88706613-AF2D-4418-87F0-C2B6E4146AC0}" destId="{F68C1FA2-A5F5-47E9-9C52-524E2D975C2A}" srcOrd="0" destOrd="0" presId="urn:microsoft.com/office/officeart/2005/8/layout/list1"/>
    <dgm:cxn modelId="{2055BEE3-6DA9-49C7-BF9B-A8DEF3AD3D7C}" type="presParOf" srcId="{F68C1FA2-A5F5-47E9-9C52-524E2D975C2A}" destId="{155A9350-93AF-41A8-B9CB-60CA6C39B480}" srcOrd="0" destOrd="0" presId="urn:microsoft.com/office/officeart/2005/8/layout/list1"/>
    <dgm:cxn modelId="{0C4813DF-6FDC-4A1A-9C4C-4860B7CD2F5D}" type="presParOf" srcId="{F68C1FA2-A5F5-47E9-9C52-524E2D975C2A}" destId="{06E2EFA0-0895-4F26-902F-6CA53700440D}" srcOrd="1" destOrd="0" presId="urn:microsoft.com/office/officeart/2005/8/layout/list1"/>
    <dgm:cxn modelId="{829ECC94-3ACD-4D49-A642-248D5A6D6BBF}" type="presParOf" srcId="{88706613-AF2D-4418-87F0-C2B6E4146AC0}" destId="{0135CD32-A3C3-474F-9483-5CB47A8B4647}" srcOrd="1" destOrd="0" presId="urn:microsoft.com/office/officeart/2005/8/layout/list1"/>
    <dgm:cxn modelId="{B35BD915-B402-4673-BCAC-4B39034D0D6E}" type="presParOf" srcId="{88706613-AF2D-4418-87F0-C2B6E4146AC0}" destId="{97BC8969-EB97-4356-B1D4-A43CF84734FD}" srcOrd="2" destOrd="0" presId="urn:microsoft.com/office/officeart/2005/8/layout/list1"/>
    <dgm:cxn modelId="{88A63C84-420C-4360-950B-68BCDA45CD09}" type="presParOf" srcId="{88706613-AF2D-4418-87F0-C2B6E4146AC0}" destId="{CBB5ED5C-24E1-4EB6-8C3D-4EF7F6209862}" srcOrd="3" destOrd="0" presId="urn:microsoft.com/office/officeart/2005/8/layout/list1"/>
    <dgm:cxn modelId="{627C60F2-DE7F-4086-A8CF-2925E72C4C78}" type="presParOf" srcId="{88706613-AF2D-4418-87F0-C2B6E4146AC0}" destId="{6EE3A651-6C95-496D-8655-83C85770698D}" srcOrd="4" destOrd="0" presId="urn:microsoft.com/office/officeart/2005/8/layout/list1"/>
    <dgm:cxn modelId="{2BA3D023-2B44-447D-B7F4-49564209DD7D}" type="presParOf" srcId="{6EE3A651-6C95-496D-8655-83C85770698D}" destId="{407551A2-4DA4-4F8A-9FEA-AD54E41AF6A7}" srcOrd="0" destOrd="0" presId="urn:microsoft.com/office/officeart/2005/8/layout/list1"/>
    <dgm:cxn modelId="{C4223853-5E0A-4F35-AD57-66FBFDBC1DBA}" type="presParOf" srcId="{6EE3A651-6C95-496D-8655-83C85770698D}" destId="{8B9096CB-DB75-4524-BEE6-A1200D29C190}" srcOrd="1" destOrd="0" presId="urn:microsoft.com/office/officeart/2005/8/layout/list1"/>
    <dgm:cxn modelId="{990F0346-68CB-4BE0-BE87-2CBEFAB3BFD8}" type="presParOf" srcId="{88706613-AF2D-4418-87F0-C2B6E4146AC0}" destId="{B49BF74E-2CED-45C1-B7B6-05F18A179D8F}" srcOrd="5" destOrd="0" presId="urn:microsoft.com/office/officeart/2005/8/layout/list1"/>
    <dgm:cxn modelId="{FB20F613-3A7D-44AB-B476-D6E1956F8B22}" type="presParOf" srcId="{88706613-AF2D-4418-87F0-C2B6E4146AC0}" destId="{3DB630D5-F07A-4B6F-A82A-156488F3C210}" srcOrd="6" destOrd="0" presId="urn:microsoft.com/office/officeart/2005/8/layout/list1"/>
    <dgm:cxn modelId="{D670BC56-9C46-49DC-8331-E5A9F12D5797}" type="presParOf" srcId="{88706613-AF2D-4418-87F0-C2B6E4146AC0}" destId="{D42A6FB5-7129-4924-AF25-798664412BCF}" srcOrd="7" destOrd="0" presId="urn:microsoft.com/office/officeart/2005/8/layout/list1"/>
    <dgm:cxn modelId="{AB44CAD0-D5AB-414D-863F-125B7DC2A869}" type="presParOf" srcId="{88706613-AF2D-4418-87F0-C2B6E4146AC0}" destId="{54BF2C49-58A3-436D-B510-99C36E554BAF}" srcOrd="8" destOrd="0" presId="urn:microsoft.com/office/officeart/2005/8/layout/list1"/>
    <dgm:cxn modelId="{37BEEF66-000B-4AFE-9F15-E7960A0F63B3}" type="presParOf" srcId="{54BF2C49-58A3-436D-B510-99C36E554BAF}" destId="{46C69577-D9C4-4C58-B051-90FBA66FFF31}" srcOrd="0" destOrd="0" presId="urn:microsoft.com/office/officeart/2005/8/layout/list1"/>
    <dgm:cxn modelId="{3FF81E0E-EB67-486F-A3EB-7EFD038B6B7B}" type="presParOf" srcId="{54BF2C49-58A3-436D-B510-99C36E554BAF}" destId="{5DD858D2-A4B2-4737-8BBE-1BFD16BCF96D}" srcOrd="1" destOrd="0" presId="urn:microsoft.com/office/officeart/2005/8/layout/list1"/>
    <dgm:cxn modelId="{D9929D4F-8170-401B-96A0-9455C9C0B6FC}" type="presParOf" srcId="{88706613-AF2D-4418-87F0-C2B6E4146AC0}" destId="{A9126EB7-AAA5-485A-BE9A-E89F46D1AAFB}" srcOrd="9" destOrd="0" presId="urn:microsoft.com/office/officeart/2005/8/layout/list1"/>
    <dgm:cxn modelId="{17EE53FC-A0C5-465A-A1DA-DB7C8AD2D257}" type="presParOf" srcId="{88706613-AF2D-4418-87F0-C2B6E4146AC0}" destId="{4E6A5EE0-9014-49EE-920E-F988F65F743D}" srcOrd="10" destOrd="0" presId="urn:microsoft.com/office/officeart/2005/8/layout/list1"/>
    <dgm:cxn modelId="{5C17D7AE-F73D-445A-ACEB-9F98E78CF06E}" type="presParOf" srcId="{88706613-AF2D-4418-87F0-C2B6E4146AC0}" destId="{221B6325-10F8-4036-820A-F2026AF5D78E}" srcOrd="11" destOrd="0" presId="urn:microsoft.com/office/officeart/2005/8/layout/list1"/>
    <dgm:cxn modelId="{5BEEAEBE-0FE8-4E10-9C71-F7D4B6DAAF84}" type="presParOf" srcId="{88706613-AF2D-4418-87F0-C2B6E4146AC0}" destId="{8A75418C-BDCD-448E-984D-75DBC329E896}" srcOrd="12" destOrd="0" presId="urn:microsoft.com/office/officeart/2005/8/layout/list1"/>
    <dgm:cxn modelId="{93BA78BF-58EB-4149-AD50-81B6996FC212}" type="presParOf" srcId="{8A75418C-BDCD-448E-984D-75DBC329E896}" destId="{ACFE001C-763D-43F8-94B1-48A087C854A7}" srcOrd="0" destOrd="0" presId="urn:microsoft.com/office/officeart/2005/8/layout/list1"/>
    <dgm:cxn modelId="{9A1F89A6-526B-4D93-94E2-592C0469599A}" type="presParOf" srcId="{8A75418C-BDCD-448E-984D-75DBC329E896}" destId="{A32667F8-643E-436C-9423-7A4DE1ACCEA9}" srcOrd="1" destOrd="0" presId="urn:microsoft.com/office/officeart/2005/8/layout/list1"/>
    <dgm:cxn modelId="{4B4605D6-4489-4C41-9A14-86301B154A49}" type="presParOf" srcId="{88706613-AF2D-4418-87F0-C2B6E4146AC0}" destId="{FC401AE4-5D67-422E-864C-388112AB1311}" srcOrd="13" destOrd="0" presId="urn:microsoft.com/office/officeart/2005/8/layout/list1"/>
    <dgm:cxn modelId="{C8B514C8-B695-4B2C-98D8-212277AC4FB4}" type="presParOf" srcId="{88706613-AF2D-4418-87F0-C2B6E4146AC0}" destId="{58FB8B31-0FBC-4C15-8764-916BB9D3DD94}" srcOrd="14"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9932B-12E2-4F0F-8EB7-CFEC4D332F1C}">
      <dsp:nvSpPr>
        <dsp:cNvPr id="0" name=""/>
        <dsp:cNvSpPr/>
      </dsp:nvSpPr>
      <dsp:spPr>
        <a:xfrm>
          <a:off x="0" y="95065"/>
          <a:ext cx="7048500" cy="1708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7042" tIns="645668" rIns="547042" bIns="142240" numCol="1" spcCol="1270" anchor="t" anchorCtr="0">
          <a:noAutofit/>
        </a:bodyPr>
        <a:lstStyle/>
        <a:p>
          <a:pPr marL="228600" lvl="1" indent="-228600" algn="l" defTabSz="889000">
            <a:lnSpc>
              <a:spcPct val="90000"/>
            </a:lnSpc>
            <a:spcBef>
              <a:spcPct val="0"/>
            </a:spcBef>
            <a:spcAft>
              <a:spcPct val="15000"/>
            </a:spcAft>
            <a:buChar char="•"/>
          </a:pPr>
          <a:r>
            <a:rPr lang="de-DE" sz="2000" kern="1200" dirty="0"/>
            <a:t>Allein die Folge der Handlung zählt</a:t>
          </a:r>
        </a:p>
        <a:p>
          <a:pPr marL="228600" lvl="1" indent="-228600" algn="l" defTabSz="889000">
            <a:lnSpc>
              <a:spcPct val="90000"/>
            </a:lnSpc>
            <a:spcBef>
              <a:spcPct val="0"/>
            </a:spcBef>
            <a:spcAft>
              <a:spcPct val="15000"/>
            </a:spcAft>
            <a:buChar char="•"/>
          </a:pPr>
          <a:r>
            <a:rPr lang="de-DE" sz="2000" kern="1200" dirty="0"/>
            <a:t>Gesamtnutzen aller maximieren bzw. Gesamtschaden aller minimieren</a:t>
          </a:r>
        </a:p>
      </dsp:txBody>
      <dsp:txXfrm>
        <a:off x="0" y="95065"/>
        <a:ext cx="7048500" cy="1708875"/>
      </dsp:txXfrm>
    </dsp:sp>
    <dsp:sp modelId="{34D5FD9E-C1D6-4719-9A8C-B6349AB0E4F0}">
      <dsp:nvSpPr>
        <dsp:cNvPr id="0" name=""/>
        <dsp:cNvSpPr/>
      </dsp:nvSpPr>
      <dsp:spPr>
        <a:xfrm>
          <a:off x="352425" y="22457"/>
          <a:ext cx="4571995" cy="515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492" tIns="0" rIns="186492" bIns="0" numCol="1" spcCol="1270" anchor="ctr" anchorCtr="0">
          <a:noAutofit/>
        </a:bodyPr>
        <a:lstStyle/>
        <a:p>
          <a:pPr marL="0" lvl="0" indent="0" algn="l" defTabSz="977900">
            <a:lnSpc>
              <a:spcPct val="90000"/>
            </a:lnSpc>
            <a:spcBef>
              <a:spcPct val="0"/>
            </a:spcBef>
            <a:spcAft>
              <a:spcPct val="35000"/>
            </a:spcAft>
            <a:buNone/>
          </a:pPr>
          <a:r>
            <a:rPr lang="de-DE" sz="2200" kern="1200" dirty="0"/>
            <a:t>Utilitarismus</a:t>
          </a:r>
        </a:p>
      </dsp:txBody>
      <dsp:txXfrm>
        <a:off x="377608" y="47640"/>
        <a:ext cx="4521629" cy="465514"/>
      </dsp:txXfrm>
    </dsp:sp>
    <dsp:sp modelId="{AEB07F2D-764F-4E3B-ADBE-81C333DE471F}">
      <dsp:nvSpPr>
        <dsp:cNvPr id="0" name=""/>
        <dsp:cNvSpPr/>
      </dsp:nvSpPr>
      <dsp:spPr>
        <a:xfrm>
          <a:off x="0" y="2026144"/>
          <a:ext cx="7048500" cy="1367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7042" tIns="645668" rIns="547042" bIns="142240" numCol="1" spcCol="1270" anchor="t" anchorCtr="0">
          <a:noAutofit/>
        </a:bodyPr>
        <a:lstStyle/>
        <a:p>
          <a:pPr marL="228600" lvl="1" indent="-228600" algn="l" defTabSz="889000">
            <a:lnSpc>
              <a:spcPct val="90000"/>
            </a:lnSpc>
            <a:spcBef>
              <a:spcPct val="0"/>
            </a:spcBef>
            <a:spcAft>
              <a:spcPct val="15000"/>
            </a:spcAft>
            <a:buChar char="•"/>
          </a:pPr>
          <a:r>
            <a:rPr lang="de-DE" sz="2000" kern="1200" dirty="0"/>
            <a:t>Gefühle, vor allem Mitleid, als Triebfeder des moralischen Handelns</a:t>
          </a:r>
        </a:p>
      </dsp:txBody>
      <dsp:txXfrm>
        <a:off x="0" y="2026144"/>
        <a:ext cx="7048500" cy="1367100"/>
      </dsp:txXfrm>
    </dsp:sp>
    <dsp:sp modelId="{AC8F8EC0-62DA-4AE3-8A16-59335AB35AD0}">
      <dsp:nvSpPr>
        <dsp:cNvPr id="0" name=""/>
        <dsp:cNvSpPr/>
      </dsp:nvSpPr>
      <dsp:spPr>
        <a:xfrm>
          <a:off x="295275" y="1957052"/>
          <a:ext cx="4648224" cy="5266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492" tIns="0" rIns="186492" bIns="0" numCol="1" spcCol="1270" anchor="ctr" anchorCtr="0">
          <a:noAutofit/>
        </a:bodyPr>
        <a:lstStyle/>
        <a:p>
          <a:pPr marL="0" lvl="0" indent="0" algn="l" defTabSz="977900">
            <a:lnSpc>
              <a:spcPct val="90000"/>
            </a:lnSpc>
            <a:spcBef>
              <a:spcPct val="0"/>
            </a:spcBef>
            <a:spcAft>
              <a:spcPct val="35000"/>
            </a:spcAft>
            <a:buNone/>
          </a:pPr>
          <a:r>
            <a:rPr lang="de-DE" sz="2200" kern="1200" dirty="0"/>
            <a:t>Mitleidsethik</a:t>
          </a:r>
        </a:p>
      </dsp:txBody>
      <dsp:txXfrm>
        <a:off x="320984" y="1982761"/>
        <a:ext cx="4596806" cy="475233"/>
      </dsp:txXfrm>
    </dsp:sp>
    <dsp:sp modelId="{192B4093-5C02-4C10-ADD7-B4243D614CE2}">
      <dsp:nvSpPr>
        <dsp:cNvPr id="0" name=""/>
        <dsp:cNvSpPr/>
      </dsp:nvSpPr>
      <dsp:spPr>
        <a:xfrm>
          <a:off x="0" y="3706477"/>
          <a:ext cx="7048500" cy="1415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7042" tIns="645668" rIns="547042" bIns="142240" numCol="1" spcCol="1270" anchor="t" anchorCtr="0">
          <a:noAutofit/>
        </a:bodyPr>
        <a:lstStyle/>
        <a:p>
          <a:pPr marL="228600" lvl="1" indent="-228600" algn="l" defTabSz="889000">
            <a:lnSpc>
              <a:spcPct val="90000"/>
            </a:lnSpc>
            <a:spcBef>
              <a:spcPct val="0"/>
            </a:spcBef>
            <a:spcAft>
              <a:spcPct val="15000"/>
            </a:spcAft>
            <a:buChar char="•"/>
          </a:pPr>
          <a:r>
            <a:rPr lang="de-DE" sz="2000" kern="1200" dirty="0"/>
            <a:t>Absicht und Vollzug</a:t>
          </a:r>
          <a:r>
            <a:rPr lang="de-DE" sz="2000" kern="1200" dirty="0">
              <a:sym typeface="Wingdings" panose="05000000000000000000" pitchFamily="2" charset="2"/>
            </a:rPr>
            <a:t> intrinsische Qualität zählt </a:t>
          </a:r>
          <a:endParaRPr lang="de-DE" sz="2000" kern="1200" dirty="0"/>
        </a:p>
        <a:p>
          <a:pPr marL="228600" lvl="1" indent="-228600" algn="l" defTabSz="889000">
            <a:lnSpc>
              <a:spcPct val="90000"/>
            </a:lnSpc>
            <a:spcBef>
              <a:spcPct val="0"/>
            </a:spcBef>
            <a:spcAft>
              <a:spcPct val="15000"/>
            </a:spcAft>
            <a:buChar char="•"/>
          </a:pPr>
          <a:r>
            <a:rPr lang="de-DE" sz="2000" kern="1200" dirty="0"/>
            <a:t>Moralische Handlung aus Pflicht</a:t>
          </a:r>
        </a:p>
      </dsp:txBody>
      <dsp:txXfrm>
        <a:off x="0" y="3706477"/>
        <a:ext cx="7048500" cy="1415925"/>
      </dsp:txXfrm>
    </dsp:sp>
    <dsp:sp modelId="{9B7645FC-6FAC-4A68-BE2A-D74F22E6C359}">
      <dsp:nvSpPr>
        <dsp:cNvPr id="0" name=""/>
        <dsp:cNvSpPr/>
      </dsp:nvSpPr>
      <dsp:spPr>
        <a:xfrm>
          <a:off x="352425" y="3560644"/>
          <a:ext cx="4686315" cy="6033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492" tIns="0" rIns="186492" bIns="0" numCol="1" spcCol="1270" anchor="ctr" anchorCtr="0">
          <a:noAutofit/>
        </a:bodyPr>
        <a:lstStyle/>
        <a:p>
          <a:pPr marL="0" lvl="0" indent="0" algn="l" defTabSz="977900">
            <a:lnSpc>
              <a:spcPct val="90000"/>
            </a:lnSpc>
            <a:spcBef>
              <a:spcPct val="0"/>
            </a:spcBef>
            <a:spcAft>
              <a:spcPct val="35000"/>
            </a:spcAft>
            <a:buNone/>
          </a:pPr>
          <a:r>
            <a:rPr lang="de-DE" sz="2200" kern="1200" dirty="0"/>
            <a:t>Deontologische</a:t>
          </a:r>
          <a:r>
            <a:rPr lang="de-DE" sz="2400" kern="1200" dirty="0"/>
            <a:t> </a:t>
          </a:r>
          <a:r>
            <a:rPr lang="de-DE" sz="2200" kern="1200" dirty="0"/>
            <a:t>Ethik</a:t>
          </a:r>
        </a:p>
      </dsp:txBody>
      <dsp:txXfrm>
        <a:off x="381880" y="3590099"/>
        <a:ext cx="4627405" cy="5444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BC8969-EB97-4356-B1D4-A43CF84734FD}">
      <dsp:nvSpPr>
        <dsp:cNvPr id="0" name=""/>
        <dsp:cNvSpPr/>
      </dsp:nvSpPr>
      <dsp:spPr>
        <a:xfrm>
          <a:off x="0" y="142636"/>
          <a:ext cx="9144000" cy="85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9676" tIns="166624" rIns="709676" bIns="128016"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Was ist hier das Problem? </a:t>
          </a:r>
        </a:p>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Warum ist das ein Problem? </a:t>
          </a:r>
        </a:p>
      </dsp:txBody>
      <dsp:txXfrm>
        <a:off x="0" y="142636"/>
        <a:ext cx="9144000" cy="856800"/>
      </dsp:txXfrm>
    </dsp:sp>
    <dsp:sp modelId="{06E2EFA0-0895-4F26-902F-6CA53700440D}">
      <dsp:nvSpPr>
        <dsp:cNvPr id="0" name=""/>
        <dsp:cNvSpPr/>
      </dsp:nvSpPr>
      <dsp:spPr>
        <a:xfrm>
          <a:off x="457200" y="24556"/>
          <a:ext cx="6400800" cy="236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889000">
            <a:lnSpc>
              <a:spcPct val="90000"/>
            </a:lnSpc>
            <a:spcBef>
              <a:spcPct val="0"/>
            </a:spcBef>
            <a:spcAft>
              <a:spcPct val="35000"/>
            </a:spcAft>
            <a:buNone/>
          </a:pPr>
          <a:r>
            <a:rPr lang="de-DE" sz="2000" kern="1200" dirty="0"/>
            <a:t>1. Beschreibung des Problems</a:t>
          </a:r>
        </a:p>
      </dsp:txBody>
      <dsp:txXfrm>
        <a:off x="468728" y="36084"/>
        <a:ext cx="6377744" cy="213104"/>
      </dsp:txXfrm>
    </dsp:sp>
    <dsp:sp modelId="{3DB630D5-F07A-4B6F-A82A-156488F3C210}">
      <dsp:nvSpPr>
        <dsp:cNvPr id="0" name=""/>
        <dsp:cNvSpPr/>
      </dsp:nvSpPr>
      <dsp:spPr>
        <a:xfrm>
          <a:off x="0" y="1160716"/>
          <a:ext cx="9144000" cy="85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9676" tIns="166624" rIns="709676" bIns="128016"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Was wollen die jeweiligen Personen? Was sind ihre Motive, Ziele und Absichten? </a:t>
          </a:r>
        </a:p>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Wie fühlen sie sich? Warum fühlen sie sich so? </a:t>
          </a:r>
        </a:p>
      </dsp:txBody>
      <dsp:txXfrm>
        <a:off x="0" y="1160716"/>
        <a:ext cx="9144000" cy="856800"/>
      </dsp:txXfrm>
    </dsp:sp>
    <dsp:sp modelId="{8B9096CB-DB75-4524-BEE6-A1200D29C190}">
      <dsp:nvSpPr>
        <dsp:cNvPr id="0" name=""/>
        <dsp:cNvSpPr/>
      </dsp:nvSpPr>
      <dsp:spPr>
        <a:xfrm>
          <a:off x="457200" y="1042636"/>
          <a:ext cx="6400800" cy="236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889000">
            <a:lnSpc>
              <a:spcPct val="90000"/>
            </a:lnSpc>
            <a:spcBef>
              <a:spcPct val="0"/>
            </a:spcBef>
            <a:spcAft>
              <a:spcPct val="35000"/>
            </a:spcAft>
            <a:buNone/>
          </a:pPr>
          <a:r>
            <a:rPr lang="de-DE" sz="2000" kern="1200" dirty="0"/>
            <a:t>2. Verständnis der Perspektiven</a:t>
          </a:r>
        </a:p>
      </dsp:txBody>
      <dsp:txXfrm>
        <a:off x="468728" y="1054164"/>
        <a:ext cx="6377744" cy="213104"/>
      </dsp:txXfrm>
    </dsp:sp>
    <dsp:sp modelId="{4E6A5EE0-9014-49EE-920E-F988F65F743D}">
      <dsp:nvSpPr>
        <dsp:cNvPr id="0" name=""/>
        <dsp:cNvSpPr/>
      </dsp:nvSpPr>
      <dsp:spPr>
        <a:xfrm>
          <a:off x="0" y="2178796"/>
          <a:ext cx="9144000" cy="171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9676" tIns="166624" rIns="709676" bIns="128016"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Was kannst du/ können wir tun um das Problem zu lösen? </a:t>
          </a:r>
        </a:p>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Ist das eine gute Lösung? Gibt es noch andere Lösungen? </a:t>
          </a:r>
        </a:p>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Welche Folgen haben diese Lösungen? Warum entstehen diese Folgen? </a:t>
          </a:r>
        </a:p>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Was könnte man tun, um diese Folgen zu vermeiden? Wie können Folgen wieder gutgemacht werden? </a:t>
          </a:r>
        </a:p>
      </dsp:txBody>
      <dsp:txXfrm>
        <a:off x="0" y="2178796"/>
        <a:ext cx="9144000" cy="1713600"/>
      </dsp:txXfrm>
    </dsp:sp>
    <dsp:sp modelId="{5DD858D2-A4B2-4737-8BBE-1BFD16BCF96D}">
      <dsp:nvSpPr>
        <dsp:cNvPr id="0" name=""/>
        <dsp:cNvSpPr/>
      </dsp:nvSpPr>
      <dsp:spPr>
        <a:xfrm>
          <a:off x="457200" y="2060716"/>
          <a:ext cx="6400800" cy="236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889000">
            <a:lnSpc>
              <a:spcPct val="90000"/>
            </a:lnSpc>
            <a:spcBef>
              <a:spcPct val="0"/>
            </a:spcBef>
            <a:spcAft>
              <a:spcPct val="35000"/>
            </a:spcAft>
            <a:buNone/>
          </a:pPr>
          <a:r>
            <a:rPr lang="de-DE" sz="2000" kern="1200" dirty="0"/>
            <a:t>3. Problemlösung</a:t>
          </a:r>
        </a:p>
      </dsp:txBody>
      <dsp:txXfrm>
        <a:off x="468728" y="2072244"/>
        <a:ext cx="6377744" cy="213104"/>
      </dsp:txXfrm>
    </dsp:sp>
    <dsp:sp modelId="{58FB8B31-0FBC-4C15-8764-916BB9D3DD94}">
      <dsp:nvSpPr>
        <dsp:cNvPr id="0" name=""/>
        <dsp:cNvSpPr/>
      </dsp:nvSpPr>
      <dsp:spPr>
        <a:xfrm>
          <a:off x="0" y="4078233"/>
          <a:ext cx="9144000" cy="171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9676" tIns="166624" rIns="709676" bIns="128016"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Was kannst du/ können wir tun um das Problem zu lösen? </a:t>
          </a:r>
        </a:p>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Ist das eine gute Lösung? Gibt es noch andere Lösungen? </a:t>
          </a:r>
        </a:p>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Welche Folgen haben diese Lösungen? Warum entstehen diese Folgen? </a:t>
          </a:r>
        </a:p>
        <a:p>
          <a:pPr marL="171450" lvl="1" indent="-171450" algn="l" defTabSz="800100">
            <a:lnSpc>
              <a:spcPct val="90000"/>
            </a:lnSpc>
            <a:spcBef>
              <a:spcPct val="0"/>
            </a:spcBef>
            <a:spcAft>
              <a:spcPct val="15000"/>
            </a:spcAft>
            <a:buFont typeface="Symbol" panose="05050102010706020507" pitchFamily="18" charset="2"/>
            <a:buChar char=""/>
          </a:pPr>
          <a:r>
            <a:rPr lang="de-DE" sz="1800" kern="1200" dirty="0"/>
            <a:t>Was könnte man tun, um diese Folgen zu vermeiden? Wie können Folgen wieder gutgemacht werden? </a:t>
          </a:r>
        </a:p>
      </dsp:txBody>
      <dsp:txXfrm>
        <a:off x="0" y="4078233"/>
        <a:ext cx="9144000" cy="1713600"/>
      </dsp:txXfrm>
    </dsp:sp>
    <dsp:sp modelId="{A32667F8-643E-436C-9423-7A4DE1ACCEA9}">
      <dsp:nvSpPr>
        <dsp:cNvPr id="0" name=""/>
        <dsp:cNvSpPr/>
      </dsp:nvSpPr>
      <dsp:spPr>
        <a:xfrm>
          <a:off x="457200" y="3935596"/>
          <a:ext cx="6400800" cy="236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889000">
            <a:lnSpc>
              <a:spcPct val="90000"/>
            </a:lnSpc>
            <a:spcBef>
              <a:spcPct val="0"/>
            </a:spcBef>
            <a:spcAft>
              <a:spcPct val="35000"/>
            </a:spcAft>
            <a:buNone/>
          </a:pPr>
          <a:r>
            <a:rPr lang="de-DE" sz="2000" kern="1200" dirty="0"/>
            <a:t>4. Bewertung der Lösung</a:t>
          </a:r>
        </a:p>
      </dsp:txBody>
      <dsp:txXfrm>
        <a:off x="468728" y="3947124"/>
        <a:ext cx="6377744" cy="21310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3314" cy="340265"/>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5622594" y="0"/>
            <a:ext cx="4303314" cy="340265"/>
          </a:xfrm>
          <a:prstGeom prst="rect">
            <a:avLst/>
          </a:prstGeom>
        </p:spPr>
        <p:txBody>
          <a:bodyPr vert="horz" lIns="91440" tIns="45720" rIns="91440" bIns="45720" rtlCol="0"/>
          <a:lstStyle>
            <a:lvl1pPr algn="r">
              <a:defRPr sz="1200"/>
            </a:lvl1pPr>
          </a:lstStyle>
          <a:p>
            <a:fld id="{283A9E21-4981-413F-9BAB-A1BE42E0A624}" type="datetimeFigureOut">
              <a:rPr lang="de-DE" smtClean="0"/>
              <a:t>09.11.2020</a:t>
            </a:fld>
            <a:endParaRPr lang="de-DE" dirty="0"/>
          </a:p>
        </p:txBody>
      </p:sp>
      <p:sp>
        <p:nvSpPr>
          <p:cNvPr id="4" name="Fußzeilenplatzhalter 3"/>
          <p:cNvSpPr>
            <a:spLocks noGrp="1"/>
          </p:cNvSpPr>
          <p:nvPr>
            <p:ph type="ftr" sz="quarter" idx="2"/>
          </p:nvPr>
        </p:nvSpPr>
        <p:spPr>
          <a:xfrm>
            <a:off x="0" y="6457410"/>
            <a:ext cx="4303314" cy="340265"/>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5622594" y="6457410"/>
            <a:ext cx="4303314" cy="340265"/>
          </a:xfrm>
          <a:prstGeom prst="rect">
            <a:avLst/>
          </a:prstGeom>
        </p:spPr>
        <p:txBody>
          <a:bodyPr vert="horz" lIns="91440" tIns="45720" rIns="91440" bIns="45720" rtlCol="0" anchor="b"/>
          <a:lstStyle>
            <a:lvl1pPr algn="r">
              <a:defRPr sz="1200"/>
            </a:lvl1pPr>
          </a:lstStyle>
          <a:p>
            <a:fld id="{B01872BD-D2C1-4FAA-A740-0001980793A7}" type="slidenum">
              <a:rPr lang="de-DE" smtClean="0"/>
              <a:t>‹Nr.›</a:t>
            </a:fld>
            <a:endParaRPr lang="de-DE" dirty="0"/>
          </a:p>
        </p:txBody>
      </p:sp>
    </p:spTree>
    <p:extLst>
      <p:ext uri="{BB962C8B-B14F-4D97-AF65-F5344CB8AC3E}">
        <p14:creationId xmlns:p14="http://schemas.microsoft.com/office/powerpoint/2010/main" val="647761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4303314" cy="34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53" tIns="46077" rIns="92153" bIns="46077" numCol="1" anchor="t" anchorCtr="0" compatLnSpc="1">
            <a:prstTxWarp prst="textNoShape">
              <a:avLst/>
            </a:prstTxWarp>
          </a:bodyPr>
          <a:lstStyle>
            <a:lvl1pPr algn="l">
              <a:defRPr sz="1200">
                <a:latin typeface="Arial" charset="0"/>
                <a:cs typeface="+mn-cs"/>
              </a:defRPr>
            </a:lvl1pPr>
          </a:lstStyle>
          <a:p>
            <a:pPr>
              <a:defRPr/>
            </a:pPr>
            <a:endParaRPr lang="de-DE" dirty="0"/>
          </a:p>
        </p:txBody>
      </p:sp>
      <p:sp>
        <p:nvSpPr>
          <p:cNvPr id="88067" name="Rectangle 3"/>
          <p:cNvSpPr>
            <a:spLocks noGrp="1" noChangeArrowheads="1"/>
          </p:cNvSpPr>
          <p:nvPr>
            <p:ph type="dt" idx="1"/>
          </p:nvPr>
        </p:nvSpPr>
        <p:spPr bwMode="auto">
          <a:xfrm>
            <a:off x="5622594" y="0"/>
            <a:ext cx="4303314" cy="34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53" tIns="46077" rIns="92153" bIns="46077" numCol="1" anchor="t" anchorCtr="0" compatLnSpc="1">
            <a:prstTxWarp prst="textNoShape">
              <a:avLst/>
            </a:prstTxWarp>
          </a:bodyPr>
          <a:lstStyle>
            <a:lvl1pPr algn="r">
              <a:defRPr sz="1200">
                <a:latin typeface="Arial" charset="0"/>
                <a:cs typeface="+mn-cs"/>
              </a:defRPr>
            </a:lvl1pPr>
          </a:lstStyle>
          <a:p>
            <a:pPr>
              <a:defRPr/>
            </a:pPr>
            <a:endParaRPr lang="de-DE" dirty="0"/>
          </a:p>
        </p:txBody>
      </p:sp>
      <p:sp>
        <p:nvSpPr>
          <p:cNvPr id="27652" name="Rectangle 4"/>
          <p:cNvSpPr>
            <a:spLocks noGrp="1" noRot="1" noChangeAspect="1" noChangeArrowheads="1" noTextEdit="1"/>
          </p:cNvSpPr>
          <p:nvPr>
            <p:ph type="sldImg" idx="2"/>
          </p:nvPr>
        </p:nvSpPr>
        <p:spPr bwMode="auto">
          <a:xfrm>
            <a:off x="3263900" y="509588"/>
            <a:ext cx="3400425" cy="25495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8069" name="Rectangle 5"/>
          <p:cNvSpPr>
            <a:spLocks noGrp="1" noChangeArrowheads="1"/>
          </p:cNvSpPr>
          <p:nvPr>
            <p:ph type="body" sz="quarter" idx="3"/>
          </p:nvPr>
        </p:nvSpPr>
        <p:spPr bwMode="auto">
          <a:xfrm>
            <a:off x="992360" y="3228190"/>
            <a:ext cx="7943508" cy="305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53" tIns="46077" rIns="92153" bIns="46077"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88070" name="Rectangle 6"/>
          <p:cNvSpPr>
            <a:spLocks noGrp="1" noChangeArrowheads="1"/>
          </p:cNvSpPr>
          <p:nvPr>
            <p:ph type="ftr" sz="quarter" idx="4"/>
          </p:nvPr>
        </p:nvSpPr>
        <p:spPr bwMode="auto">
          <a:xfrm>
            <a:off x="0" y="6456379"/>
            <a:ext cx="4303314" cy="34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53" tIns="46077" rIns="92153" bIns="46077" numCol="1" anchor="b" anchorCtr="0" compatLnSpc="1">
            <a:prstTxWarp prst="textNoShape">
              <a:avLst/>
            </a:prstTxWarp>
          </a:bodyPr>
          <a:lstStyle>
            <a:lvl1pPr algn="l">
              <a:defRPr sz="1200">
                <a:latin typeface="Arial" charset="0"/>
                <a:cs typeface="+mn-cs"/>
              </a:defRPr>
            </a:lvl1pPr>
          </a:lstStyle>
          <a:p>
            <a:pPr>
              <a:defRPr/>
            </a:pPr>
            <a:endParaRPr lang="de-DE" dirty="0"/>
          </a:p>
        </p:txBody>
      </p:sp>
      <p:sp>
        <p:nvSpPr>
          <p:cNvPr id="88071" name="Rectangle 7"/>
          <p:cNvSpPr>
            <a:spLocks noGrp="1" noChangeArrowheads="1"/>
          </p:cNvSpPr>
          <p:nvPr>
            <p:ph type="sldNum" sz="quarter" idx="5"/>
          </p:nvPr>
        </p:nvSpPr>
        <p:spPr bwMode="auto">
          <a:xfrm>
            <a:off x="5622594" y="6456379"/>
            <a:ext cx="4303314" cy="34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53" tIns="46077" rIns="92153" bIns="46077" numCol="1" anchor="b" anchorCtr="0" compatLnSpc="1">
            <a:prstTxWarp prst="textNoShape">
              <a:avLst/>
            </a:prstTxWarp>
          </a:bodyPr>
          <a:lstStyle>
            <a:lvl1pPr algn="r">
              <a:defRPr sz="1200"/>
            </a:lvl1pPr>
          </a:lstStyle>
          <a:p>
            <a:fld id="{5EB2B633-7BEC-49A7-B3BF-92E0C7E450E6}" type="slidenum">
              <a:rPr lang="de-DE" altLang="de-DE"/>
              <a:pPr/>
              <a:t>‹Nr.›</a:t>
            </a:fld>
            <a:endParaRPr lang="de-DE" altLang="de-DE" dirty="0"/>
          </a:p>
        </p:txBody>
      </p:sp>
    </p:spTree>
    <p:extLst>
      <p:ext uri="{BB962C8B-B14F-4D97-AF65-F5344CB8AC3E}">
        <p14:creationId xmlns:p14="http://schemas.microsoft.com/office/powerpoint/2010/main" val="21169686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egmar">
    <p:spTree>
      <p:nvGrpSpPr>
        <p:cNvPr id="1" name=""/>
        <p:cNvGrpSpPr/>
        <p:nvPr/>
      </p:nvGrpSpPr>
      <p:grpSpPr>
        <a:xfrm>
          <a:off x="0" y="0"/>
          <a:ext cx="0" cy="0"/>
          <a:chOff x="0" y="0"/>
          <a:chExt cx="0" cy="0"/>
        </a:xfrm>
      </p:grpSpPr>
      <p:sp>
        <p:nvSpPr>
          <p:cNvPr id="8" name="Titelplatzhalter 25"/>
          <p:cNvSpPr>
            <a:spLocks noGrp="1"/>
          </p:cNvSpPr>
          <p:nvPr>
            <p:ph type="title"/>
          </p:nvPr>
        </p:nvSpPr>
        <p:spPr>
          <a:xfrm>
            <a:off x="2735263" y="290502"/>
            <a:ext cx="6049962" cy="869961"/>
          </a:xfrm>
          <a:prstGeom prst="rect">
            <a:avLst/>
          </a:prstGeom>
        </p:spPr>
        <p:txBody>
          <a:bodyPr vert="horz" lIns="0" tIns="0" rIns="0" bIns="0" rtlCol="0" anchor="t" anchorCtr="0">
            <a:normAutofit/>
          </a:bodyPr>
          <a:lstStyle>
            <a:lvl1pPr>
              <a:defRPr b="1">
                <a:solidFill>
                  <a:schemeClr val="bg1"/>
                </a:solidFill>
                <a:effectLst/>
              </a:defRPr>
            </a:lvl1pPr>
          </a:lstStyle>
          <a:p>
            <a:r>
              <a:rPr lang="de-DE"/>
              <a:t>Mastertitelformat bearbeiten</a:t>
            </a:r>
            <a:endParaRPr lang="de-DE" dirty="0"/>
          </a:p>
        </p:txBody>
      </p:sp>
      <p:sp>
        <p:nvSpPr>
          <p:cNvPr id="13" name="Textplatzhalter 7"/>
          <p:cNvSpPr>
            <a:spLocks noGrp="1"/>
          </p:cNvSpPr>
          <p:nvPr>
            <p:ph type="body" sz="quarter" idx="13"/>
          </p:nvPr>
        </p:nvSpPr>
        <p:spPr>
          <a:xfrm>
            <a:off x="358775" y="1828796"/>
            <a:ext cx="8667750" cy="448945"/>
          </a:xfrm>
          <a:prstGeom prst="rect">
            <a:avLst/>
          </a:prstGeom>
        </p:spPr>
        <p:txBody>
          <a:bodyPr lIns="0" tIns="0" rIns="0" bIns="0">
            <a:normAutofit/>
          </a:bodyPr>
          <a:lstStyle>
            <a:lvl1pPr marL="0" indent="0">
              <a:buFont typeface="Arial" panose="020B0604020202020204" pitchFamily="34" charset="0"/>
              <a:buNone/>
              <a:defRPr sz="2100" b="1">
                <a:solidFill>
                  <a:schemeClr val="tx1"/>
                </a:solidFill>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a:t>Mastertextformat bearbeiten</a:t>
            </a:r>
          </a:p>
        </p:txBody>
      </p:sp>
      <p:sp>
        <p:nvSpPr>
          <p:cNvPr id="6" name="Bildplatzhalter 2"/>
          <p:cNvSpPr>
            <a:spLocks noGrp="1"/>
          </p:cNvSpPr>
          <p:nvPr>
            <p:ph type="pic" sz="quarter" idx="10"/>
          </p:nvPr>
        </p:nvSpPr>
        <p:spPr>
          <a:xfrm>
            <a:off x="0" y="2420938"/>
            <a:ext cx="9144000" cy="4096740"/>
          </a:xfrm>
          <a:prstGeom prst="rect">
            <a:avLst/>
          </a:prstGeom>
        </p:spPr>
        <p:txBody>
          <a:bodyPr anchor="b" anchorCtr="0"/>
          <a:lstStyle>
            <a:lvl1pPr marL="0" indent="0" algn="ctr">
              <a:buNone/>
              <a:defRPr sz="2000">
                <a:latin typeface="Roboto" panose="02000000000000000000" pitchFamily="2" charset="0"/>
                <a:ea typeface="Roboto" panose="02000000000000000000" pitchFamily="2" charset="0"/>
              </a:defRPr>
            </a:lvl1pPr>
          </a:lstStyle>
          <a:p>
            <a:r>
              <a:rPr lang="de-DE" dirty="0"/>
              <a:t>Bild durch Klicken auf Symbol hinzufügen</a:t>
            </a:r>
          </a:p>
        </p:txBody>
      </p:sp>
    </p:spTree>
    <p:extLst>
      <p:ext uri="{BB962C8B-B14F-4D97-AF65-F5344CB8AC3E}">
        <p14:creationId xmlns:p14="http://schemas.microsoft.com/office/powerpoint/2010/main" val="466264478"/>
      </p:ext>
    </p:extLst>
  </p:cSld>
  <p:clrMapOvr>
    <a:masterClrMapping/>
  </p:clrMapOvr>
  <p:extLst>
    <p:ext uri="{DCECCB84-F9BA-43D5-87BE-67443E8EF086}">
      <p15:sldGuideLst xmlns:p15="http://schemas.microsoft.com/office/powerpoint/2012/main">
        <p15:guide id="1" orient="horz" pos="731" userDrawn="1">
          <p15:clr>
            <a:srgbClr val="9FCC3B"/>
          </p15:clr>
        </p15:guide>
        <p15:guide id="2" orient="horz" pos="210" userDrawn="1">
          <p15:clr>
            <a:srgbClr val="9FCC3B"/>
          </p15:clr>
        </p15:guide>
        <p15:guide id="3" orient="horz" pos="1525" userDrawn="1">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ablenz">
    <p:spTree>
      <p:nvGrpSpPr>
        <p:cNvPr id="1" name=""/>
        <p:cNvGrpSpPr/>
        <p:nvPr/>
      </p:nvGrpSpPr>
      <p:grpSpPr>
        <a:xfrm>
          <a:off x="0" y="0"/>
          <a:ext cx="0" cy="0"/>
          <a:chOff x="0" y="0"/>
          <a:chExt cx="0" cy="0"/>
        </a:xfrm>
      </p:grpSpPr>
      <p:sp>
        <p:nvSpPr>
          <p:cNvPr id="9" name="Titel 3"/>
          <p:cNvSpPr>
            <a:spLocks noGrp="1"/>
          </p:cNvSpPr>
          <p:nvPr>
            <p:ph type="title"/>
          </p:nvPr>
        </p:nvSpPr>
        <p:spPr>
          <a:xfrm>
            <a:off x="1692275" y="152400"/>
            <a:ext cx="7092949" cy="468314"/>
          </a:xfrm>
          <a:prstGeom prst="rect">
            <a:avLst/>
          </a:prstGeom>
        </p:spPr>
        <p:txBody>
          <a:bodyPr lIns="0" tIns="0" rIns="0" bIns="0">
            <a:normAutofit/>
          </a:bodyPr>
          <a:lstStyle/>
          <a:p>
            <a:r>
              <a:rPr lang="de-DE" dirty="0"/>
              <a:t>Titelmasterformat durch Klicken bearbeiten</a:t>
            </a:r>
          </a:p>
        </p:txBody>
      </p:sp>
      <p:sp>
        <p:nvSpPr>
          <p:cNvPr id="10" name="Textplatzhalter 7"/>
          <p:cNvSpPr>
            <a:spLocks noGrp="1"/>
          </p:cNvSpPr>
          <p:nvPr>
            <p:ph type="body" sz="quarter" idx="13"/>
          </p:nvPr>
        </p:nvSpPr>
        <p:spPr>
          <a:xfrm>
            <a:off x="358775" y="908055"/>
            <a:ext cx="8426450" cy="468313"/>
          </a:xfrm>
          <a:prstGeom prst="rect">
            <a:avLst/>
          </a:prstGeom>
        </p:spPr>
        <p:txBody>
          <a:bodyPr lIns="0" tIns="0" rIns="0" bIns="0">
            <a:normAutofit/>
          </a:bodyPr>
          <a:lstStyle>
            <a:lvl1pPr marL="0" indent="0">
              <a:buFont typeface="Arial" panose="020B0604020202020204" pitchFamily="34" charset="0"/>
              <a:buNone/>
              <a:defRPr sz="2100" b="1">
                <a:solidFill>
                  <a:schemeClr val="tx1"/>
                </a:solidFill>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p:txBody>
      </p:sp>
      <p:sp>
        <p:nvSpPr>
          <p:cNvPr id="18" name="Textplatzhalter 7"/>
          <p:cNvSpPr>
            <a:spLocks noGrp="1"/>
          </p:cNvSpPr>
          <p:nvPr>
            <p:ph type="body" sz="quarter" idx="15"/>
          </p:nvPr>
        </p:nvSpPr>
        <p:spPr>
          <a:xfrm>
            <a:off x="358774" y="3497580"/>
            <a:ext cx="2772136" cy="2847658"/>
          </a:xfrm>
          <a:prstGeom prst="rect">
            <a:avLst/>
          </a:prstGeom>
        </p:spPr>
        <p:txBody>
          <a:bodyPr>
            <a:normAutofit/>
          </a:bodyPr>
          <a:lstStyle>
            <a:lvl1pPr>
              <a:defRPr sz="2100">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3" name="Bildplatzhalter 2"/>
          <p:cNvSpPr>
            <a:spLocks noGrp="1"/>
          </p:cNvSpPr>
          <p:nvPr>
            <p:ph type="pic" sz="quarter" idx="10"/>
          </p:nvPr>
        </p:nvSpPr>
        <p:spPr>
          <a:xfrm>
            <a:off x="358774" y="1376368"/>
            <a:ext cx="2772136" cy="1907857"/>
          </a:xfrm>
          <a:prstGeom prst="rect">
            <a:avLst/>
          </a:prstGeom>
        </p:spPr>
        <p:txBody>
          <a:bodyPr anchor="b" anchorCtr="0"/>
          <a:lstStyle>
            <a:lvl1pPr marL="0" indent="0" algn="ctr">
              <a:buNone/>
              <a:defRPr sz="15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11" name="Textplatzhalter 7"/>
          <p:cNvSpPr>
            <a:spLocks noGrp="1"/>
          </p:cNvSpPr>
          <p:nvPr>
            <p:ph type="body" sz="quarter" idx="16"/>
          </p:nvPr>
        </p:nvSpPr>
        <p:spPr>
          <a:xfrm>
            <a:off x="3235164" y="3497580"/>
            <a:ext cx="2673671" cy="2847658"/>
          </a:xfrm>
          <a:prstGeom prst="rect">
            <a:avLst/>
          </a:prstGeom>
        </p:spPr>
        <p:txBody>
          <a:bodyPr>
            <a:normAutofit/>
          </a:bodyPr>
          <a:lstStyle>
            <a:lvl1pPr>
              <a:defRPr sz="2100">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Bildplatzhalter 2"/>
          <p:cNvSpPr>
            <a:spLocks noGrp="1"/>
          </p:cNvSpPr>
          <p:nvPr>
            <p:ph type="pic" sz="quarter" idx="17"/>
          </p:nvPr>
        </p:nvSpPr>
        <p:spPr>
          <a:xfrm>
            <a:off x="3235164" y="1376368"/>
            <a:ext cx="2673671" cy="1907857"/>
          </a:xfrm>
          <a:prstGeom prst="rect">
            <a:avLst/>
          </a:prstGeom>
        </p:spPr>
        <p:txBody>
          <a:bodyPr anchor="b" anchorCtr="0"/>
          <a:lstStyle>
            <a:lvl1pPr marL="0" indent="0" algn="ctr">
              <a:buNone/>
              <a:defRPr sz="15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13" name="Textplatzhalter 7"/>
          <p:cNvSpPr>
            <a:spLocks noGrp="1"/>
          </p:cNvSpPr>
          <p:nvPr>
            <p:ph type="body" sz="quarter" idx="18"/>
          </p:nvPr>
        </p:nvSpPr>
        <p:spPr>
          <a:xfrm>
            <a:off x="6007299" y="3497580"/>
            <a:ext cx="2777925" cy="2847658"/>
          </a:xfrm>
          <a:prstGeom prst="rect">
            <a:avLst/>
          </a:prstGeom>
        </p:spPr>
        <p:txBody>
          <a:bodyPr>
            <a:normAutofit/>
          </a:bodyPr>
          <a:lstStyle>
            <a:lvl1pPr>
              <a:defRPr sz="2100">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Bildplatzhalter 2"/>
          <p:cNvSpPr>
            <a:spLocks noGrp="1"/>
          </p:cNvSpPr>
          <p:nvPr>
            <p:ph type="pic" sz="quarter" idx="19"/>
          </p:nvPr>
        </p:nvSpPr>
        <p:spPr>
          <a:xfrm>
            <a:off x="6007299" y="1376368"/>
            <a:ext cx="2777926" cy="1907857"/>
          </a:xfrm>
          <a:prstGeom prst="rect">
            <a:avLst/>
          </a:prstGeom>
        </p:spPr>
        <p:txBody>
          <a:bodyPr anchor="b" anchorCtr="0"/>
          <a:lstStyle>
            <a:lvl1pPr marL="0" indent="0" algn="ctr">
              <a:buNone/>
              <a:defRPr sz="1500">
                <a:latin typeface="Roboto" panose="02000000000000000000" pitchFamily="2" charset="0"/>
                <a:ea typeface="Roboto" panose="02000000000000000000" pitchFamily="2" charset="0"/>
              </a:defRPr>
            </a:lvl1pPr>
          </a:lstStyle>
          <a:p>
            <a:r>
              <a:rPr lang="de-DE" dirty="0"/>
              <a:t>Bild durch Klicken auf Symbol hinzufügen</a:t>
            </a:r>
          </a:p>
        </p:txBody>
      </p:sp>
    </p:spTree>
    <p:extLst>
      <p:ext uri="{BB962C8B-B14F-4D97-AF65-F5344CB8AC3E}">
        <p14:creationId xmlns:p14="http://schemas.microsoft.com/office/powerpoint/2010/main" val="4266122319"/>
      </p:ext>
    </p:extLst>
  </p:cSld>
  <p:clrMapOvr>
    <a:masterClrMapping/>
  </p:clrMapOvr>
  <p:extLst>
    <p:ext uri="{DCECCB84-F9BA-43D5-87BE-67443E8EF086}">
      <p15:sldGuideLst xmlns:p15="http://schemas.microsoft.com/office/powerpoint/2012/main">
        <p15:guide id="3" orient="horz" pos="867" userDrawn="1">
          <p15:clr>
            <a:srgbClr val="5ACBF0"/>
          </p15:clr>
        </p15:guide>
        <p15:guide id="4" orient="horz" pos="754" userDrawn="1">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elsberg">
    <p:spTree>
      <p:nvGrpSpPr>
        <p:cNvPr id="1" name=""/>
        <p:cNvGrpSpPr/>
        <p:nvPr/>
      </p:nvGrpSpPr>
      <p:grpSpPr>
        <a:xfrm>
          <a:off x="0" y="0"/>
          <a:ext cx="0" cy="0"/>
          <a:chOff x="0" y="0"/>
          <a:chExt cx="0" cy="0"/>
        </a:xfrm>
      </p:grpSpPr>
      <p:sp>
        <p:nvSpPr>
          <p:cNvPr id="8" name="Titelplatzhalter 25"/>
          <p:cNvSpPr>
            <a:spLocks noGrp="1"/>
          </p:cNvSpPr>
          <p:nvPr>
            <p:ph type="title"/>
          </p:nvPr>
        </p:nvSpPr>
        <p:spPr>
          <a:xfrm>
            <a:off x="2735263" y="290502"/>
            <a:ext cx="6049962" cy="869961"/>
          </a:xfrm>
          <a:prstGeom prst="rect">
            <a:avLst/>
          </a:prstGeom>
        </p:spPr>
        <p:txBody>
          <a:bodyPr vert="horz" lIns="0" tIns="0" rIns="0" bIns="0" rtlCol="0" anchor="t" anchorCtr="0">
            <a:normAutofit/>
          </a:bodyPr>
          <a:lstStyle>
            <a:lvl1pPr>
              <a:defRPr b="1">
                <a:solidFill>
                  <a:schemeClr val="bg1"/>
                </a:solidFill>
                <a:effectLst/>
              </a:defRPr>
            </a:lvl1pPr>
          </a:lstStyle>
          <a:p>
            <a:r>
              <a:rPr lang="de-DE"/>
              <a:t>Mastertitelformat bearbeiten</a:t>
            </a:r>
            <a:endParaRPr lang="de-DE" dirty="0"/>
          </a:p>
        </p:txBody>
      </p:sp>
      <p:sp>
        <p:nvSpPr>
          <p:cNvPr id="7" name="Textplatzhalter 7"/>
          <p:cNvSpPr>
            <a:spLocks noGrp="1"/>
          </p:cNvSpPr>
          <p:nvPr>
            <p:ph type="body" sz="quarter" idx="13"/>
          </p:nvPr>
        </p:nvSpPr>
        <p:spPr>
          <a:xfrm>
            <a:off x="334963" y="1776095"/>
            <a:ext cx="11557000" cy="448945"/>
          </a:xfrm>
          <a:prstGeom prst="rect">
            <a:avLst/>
          </a:prstGeom>
        </p:spPr>
        <p:txBody>
          <a:bodyPr lIns="0" tIns="0" rIns="0" bIns="0">
            <a:normAutofit/>
          </a:bodyPr>
          <a:lstStyle>
            <a:lvl1pPr marL="0" indent="0">
              <a:buFont typeface="Arial" panose="020B0604020202020204" pitchFamily="34" charset="0"/>
              <a:buNone/>
              <a:defRPr sz="2800" b="1">
                <a:solidFill>
                  <a:schemeClr val="tx1"/>
                </a:solidFill>
                <a:latin typeface="Roboto" panose="02000000000000000000" pitchFamily="2" charset="0"/>
                <a:ea typeface="Roboto" panose="02000000000000000000" pitchFamily="2" charset="0"/>
              </a:defRPr>
            </a:lvl1pPr>
            <a:lvl2pPr>
              <a:defRPr sz="2400">
                <a:latin typeface="Roboto" panose="02000000000000000000" pitchFamily="2" charset="0"/>
                <a:ea typeface="Roboto" panose="02000000000000000000" pitchFamily="2" charset="0"/>
              </a:defRPr>
            </a:lvl2pPr>
            <a:lvl3pPr>
              <a:defRPr sz="2000">
                <a:latin typeface="Roboto" panose="02000000000000000000" pitchFamily="2" charset="0"/>
                <a:ea typeface="Roboto" panose="02000000000000000000" pitchFamily="2" charset="0"/>
              </a:defRPr>
            </a:lvl3pPr>
            <a:lvl4pPr>
              <a:defRPr sz="2000">
                <a:latin typeface="Roboto" panose="02000000000000000000" pitchFamily="2" charset="0"/>
                <a:ea typeface="Roboto" panose="02000000000000000000" pitchFamily="2" charset="0"/>
              </a:defRPr>
            </a:lvl4pPr>
            <a:lvl5pPr>
              <a:defRPr sz="2000">
                <a:latin typeface="Roboto" panose="02000000000000000000" pitchFamily="2" charset="0"/>
                <a:ea typeface="Roboto" panose="02000000000000000000" pitchFamily="2" charset="0"/>
              </a:defRPr>
            </a:lvl5pPr>
          </a:lstStyle>
          <a:p>
            <a:pPr lvl="0"/>
            <a:r>
              <a:rPr lang="de-DE"/>
              <a:t>Mastertextformat bearbeiten</a:t>
            </a:r>
          </a:p>
        </p:txBody>
      </p:sp>
      <p:sp>
        <p:nvSpPr>
          <p:cNvPr id="9" name="Bildplatzhalter 2"/>
          <p:cNvSpPr>
            <a:spLocks noGrp="1"/>
          </p:cNvSpPr>
          <p:nvPr>
            <p:ph type="pic" sz="quarter" idx="10"/>
          </p:nvPr>
        </p:nvSpPr>
        <p:spPr>
          <a:xfrm>
            <a:off x="1" y="2420938"/>
            <a:ext cx="2376488" cy="2440622"/>
          </a:xfrm>
          <a:prstGeom prst="rect">
            <a:avLst/>
          </a:prstGeom>
        </p:spPr>
        <p:txBody>
          <a:bodyPr anchor="b" anchorCtr="0"/>
          <a:lstStyle>
            <a:lvl1pPr marL="0" indent="0" algn="ctr">
              <a:buNone/>
              <a:defRPr sz="20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10" name="Bildplatzhalter 2"/>
          <p:cNvSpPr>
            <a:spLocks noGrp="1"/>
          </p:cNvSpPr>
          <p:nvPr>
            <p:ph type="pic" sz="quarter" idx="14"/>
          </p:nvPr>
        </p:nvSpPr>
        <p:spPr>
          <a:xfrm>
            <a:off x="2376489" y="2420938"/>
            <a:ext cx="3719511" cy="2440622"/>
          </a:xfrm>
          <a:prstGeom prst="rect">
            <a:avLst/>
          </a:prstGeom>
        </p:spPr>
        <p:txBody>
          <a:bodyPr anchor="b" anchorCtr="0"/>
          <a:lstStyle>
            <a:lvl1pPr marL="0" indent="0" algn="ctr">
              <a:buNone/>
              <a:defRPr sz="20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11" name="Bildplatzhalter 2"/>
          <p:cNvSpPr>
            <a:spLocks noGrp="1"/>
          </p:cNvSpPr>
          <p:nvPr>
            <p:ph type="pic" sz="quarter" idx="15"/>
          </p:nvPr>
        </p:nvSpPr>
        <p:spPr>
          <a:xfrm>
            <a:off x="6096000" y="2420938"/>
            <a:ext cx="3048000" cy="2440622"/>
          </a:xfrm>
          <a:prstGeom prst="rect">
            <a:avLst/>
          </a:prstGeom>
        </p:spPr>
        <p:txBody>
          <a:bodyPr anchor="b" anchorCtr="0"/>
          <a:lstStyle>
            <a:lvl1pPr marL="0" indent="0" algn="ctr">
              <a:buNone/>
              <a:defRPr sz="20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12" name="Textplatzhalter 7"/>
          <p:cNvSpPr>
            <a:spLocks noGrp="1"/>
          </p:cNvSpPr>
          <p:nvPr>
            <p:ph type="body" sz="quarter" idx="11"/>
          </p:nvPr>
        </p:nvSpPr>
        <p:spPr>
          <a:xfrm>
            <a:off x="2743200" y="5163821"/>
            <a:ext cx="6042026" cy="1002030"/>
          </a:xfrm>
          <a:prstGeom prst="rect">
            <a:avLst/>
          </a:prstGeom>
        </p:spPr>
        <p:txBody>
          <a:bodyPr lIns="0" tIns="0" rIns="0" bIns="0">
            <a:normAutofit/>
          </a:bodyPr>
          <a:lstStyle>
            <a:lvl1pPr marL="0" indent="0">
              <a:buNone/>
              <a:defRPr sz="2400">
                <a:latin typeface="Roboto" panose="02000000000000000000" pitchFamily="2" charset="0"/>
                <a:ea typeface="Roboto" panose="02000000000000000000" pitchFamily="2" charset="0"/>
              </a:defRPr>
            </a:lvl1pPr>
            <a:lvl2pPr>
              <a:defRPr sz="2400">
                <a:latin typeface="Roboto" panose="02000000000000000000" pitchFamily="2" charset="0"/>
                <a:ea typeface="Roboto" panose="02000000000000000000" pitchFamily="2" charset="0"/>
              </a:defRPr>
            </a:lvl2pPr>
            <a:lvl3pPr>
              <a:defRPr sz="2000">
                <a:latin typeface="Roboto" panose="02000000000000000000" pitchFamily="2" charset="0"/>
                <a:ea typeface="Roboto" panose="02000000000000000000" pitchFamily="2" charset="0"/>
              </a:defRPr>
            </a:lvl3pPr>
            <a:lvl4pPr>
              <a:defRPr sz="2000">
                <a:latin typeface="Roboto" panose="02000000000000000000" pitchFamily="2" charset="0"/>
                <a:ea typeface="Roboto" panose="02000000000000000000" pitchFamily="2" charset="0"/>
              </a:defRPr>
            </a:lvl4pPr>
            <a:lvl5pPr>
              <a:defRPr sz="2000">
                <a:latin typeface="Roboto" panose="02000000000000000000" pitchFamily="2" charset="0"/>
                <a:ea typeface="Roboto" panose="02000000000000000000" pitchFamily="2" charset="0"/>
              </a:defRPr>
            </a:lvl5pPr>
          </a:lstStyle>
          <a:p>
            <a:pPr lvl="0"/>
            <a:r>
              <a:rPr lang="de-DE"/>
              <a:t>Mastertextformat bearbeiten</a:t>
            </a:r>
          </a:p>
        </p:txBody>
      </p:sp>
      <p:sp>
        <p:nvSpPr>
          <p:cNvPr id="14" name="Bildplatzhalter 4"/>
          <p:cNvSpPr>
            <a:spLocks noGrp="1"/>
          </p:cNvSpPr>
          <p:nvPr>
            <p:ph type="pic" sz="quarter" idx="16" hasCustomPrompt="1"/>
          </p:nvPr>
        </p:nvSpPr>
        <p:spPr>
          <a:xfrm>
            <a:off x="358775" y="5229225"/>
            <a:ext cx="1657350" cy="936625"/>
          </a:xfrm>
          <a:prstGeom prst="rect">
            <a:avLst/>
          </a:prstGeom>
        </p:spPr>
        <p:txBody>
          <a:bodyPr anchor="b">
            <a:noAutofit/>
          </a:bodyPr>
          <a:lstStyle>
            <a:lvl1pPr marL="0" indent="0" algn="ctr">
              <a:buNone/>
              <a:defRPr sz="2000">
                <a:latin typeface="Roboto" panose="02000000000000000000" pitchFamily="2" charset="0"/>
                <a:ea typeface="Roboto" panose="02000000000000000000" pitchFamily="2" charset="0"/>
              </a:defRPr>
            </a:lvl1pPr>
          </a:lstStyle>
          <a:p>
            <a:r>
              <a:rPr lang="de-DE" dirty="0"/>
              <a:t>Logo</a:t>
            </a:r>
          </a:p>
        </p:txBody>
      </p:sp>
    </p:spTree>
    <p:extLst>
      <p:ext uri="{BB962C8B-B14F-4D97-AF65-F5344CB8AC3E}">
        <p14:creationId xmlns:p14="http://schemas.microsoft.com/office/powerpoint/2010/main" val="517353686"/>
      </p:ext>
    </p:extLst>
  </p:cSld>
  <p:clrMapOvr>
    <a:masterClrMapping/>
  </p:clrMapOvr>
  <p:extLst>
    <p:ext uri="{DCECCB84-F9BA-43D5-87BE-67443E8EF086}">
      <p15:sldGuideLst xmlns:p15="http://schemas.microsoft.com/office/powerpoint/2012/main">
        <p15:guide id="0" orient="horz" pos="3067" userDrawn="1">
          <p15:clr>
            <a:srgbClr val="5ACBF0"/>
          </p15:clr>
        </p15:guide>
        <p15:guide id="1" orient="horz" pos="731">
          <p15:clr>
            <a:srgbClr val="9FCC3B"/>
          </p15:clr>
        </p15:guide>
        <p15:guide id="2" orient="horz" pos="210">
          <p15:clr>
            <a:srgbClr val="9FCC3B"/>
          </p15:clr>
        </p15:guide>
        <p15:guide id="3" orient="horz" pos="1525">
          <p15:clr>
            <a:srgbClr val="5ACBF0"/>
          </p15:clr>
        </p15:guide>
        <p15:guide id="4" orient="horz" pos="3294"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lösa">
    <p:spTree>
      <p:nvGrpSpPr>
        <p:cNvPr id="1" name=""/>
        <p:cNvGrpSpPr/>
        <p:nvPr/>
      </p:nvGrpSpPr>
      <p:grpSpPr>
        <a:xfrm>
          <a:off x="0" y="0"/>
          <a:ext cx="0" cy="0"/>
          <a:chOff x="0" y="0"/>
          <a:chExt cx="0" cy="0"/>
        </a:xfrm>
      </p:grpSpPr>
      <p:sp>
        <p:nvSpPr>
          <p:cNvPr id="8" name="Titelplatzhalter 25"/>
          <p:cNvSpPr>
            <a:spLocks noGrp="1"/>
          </p:cNvSpPr>
          <p:nvPr>
            <p:ph type="title"/>
          </p:nvPr>
        </p:nvSpPr>
        <p:spPr>
          <a:xfrm>
            <a:off x="2735263" y="290502"/>
            <a:ext cx="6049962" cy="869961"/>
          </a:xfrm>
          <a:prstGeom prst="rect">
            <a:avLst/>
          </a:prstGeom>
        </p:spPr>
        <p:txBody>
          <a:bodyPr vert="horz" lIns="0" tIns="0" rIns="0" bIns="0" rtlCol="0" anchor="t" anchorCtr="0">
            <a:normAutofit/>
          </a:bodyPr>
          <a:lstStyle>
            <a:lvl1pPr>
              <a:defRPr b="1">
                <a:solidFill>
                  <a:schemeClr val="bg1"/>
                </a:solidFill>
                <a:effectLst/>
              </a:defRPr>
            </a:lvl1pPr>
          </a:lstStyle>
          <a:p>
            <a:r>
              <a:rPr lang="de-DE"/>
              <a:t>Mastertitelformat bearbeiten</a:t>
            </a:r>
            <a:endParaRPr lang="de-DE" dirty="0"/>
          </a:p>
        </p:txBody>
      </p:sp>
      <p:sp>
        <p:nvSpPr>
          <p:cNvPr id="5" name="Bildplatzhalter 2"/>
          <p:cNvSpPr>
            <a:spLocks noGrp="1"/>
          </p:cNvSpPr>
          <p:nvPr>
            <p:ph type="pic" sz="quarter" idx="10"/>
          </p:nvPr>
        </p:nvSpPr>
        <p:spPr>
          <a:xfrm>
            <a:off x="2735263" y="2420938"/>
            <a:ext cx="6049962" cy="3744912"/>
          </a:xfrm>
          <a:prstGeom prst="rect">
            <a:avLst/>
          </a:prstGeom>
        </p:spPr>
        <p:txBody>
          <a:bodyPr anchor="b" anchorCtr="0"/>
          <a:lstStyle>
            <a:lvl1pPr marL="0" indent="0" algn="ctr">
              <a:buNone/>
              <a:defRPr sz="20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7" name="Textplatzhalter 7"/>
          <p:cNvSpPr>
            <a:spLocks noGrp="1"/>
          </p:cNvSpPr>
          <p:nvPr>
            <p:ph type="body" sz="quarter" idx="13"/>
          </p:nvPr>
        </p:nvSpPr>
        <p:spPr>
          <a:xfrm>
            <a:off x="2734598" y="1798609"/>
            <a:ext cx="6050628" cy="518160"/>
          </a:xfrm>
          <a:prstGeom prst="rect">
            <a:avLst/>
          </a:prstGeom>
        </p:spPr>
        <p:txBody>
          <a:bodyPr lIns="0" tIns="0" rIns="0" bIns="0">
            <a:normAutofit/>
          </a:bodyPr>
          <a:lstStyle>
            <a:lvl1pPr marL="0" indent="0">
              <a:buFont typeface="Arial" panose="020B0604020202020204" pitchFamily="34" charset="0"/>
              <a:buNone/>
              <a:defRPr sz="2800" b="1">
                <a:solidFill>
                  <a:schemeClr val="tx1"/>
                </a:solidFill>
                <a:latin typeface="Roboto" panose="02000000000000000000" pitchFamily="2" charset="0"/>
                <a:ea typeface="Roboto" panose="02000000000000000000" pitchFamily="2" charset="0"/>
              </a:defRPr>
            </a:lvl1pPr>
            <a:lvl2pPr>
              <a:defRPr sz="2400">
                <a:latin typeface="Roboto" panose="02000000000000000000" pitchFamily="2" charset="0"/>
                <a:ea typeface="Roboto" panose="02000000000000000000" pitchFamily="2" charset="0"/>
              </a:defRPr>
            </a:lvl2pPr>
            <a:lvl3pPr>
              <a:defRPr sz="2000">
                <a:latin typeface="Roboto" panose="02000000000000000000" pitchFamily="2" charset="0"/>
                <a:ea typeface="Roboto" panose="02000000000000000000" pitchFamily="2" charset="0"/>
              </a:defRPr>
            </a:lvl3pPr>
            <a:lvl4pPr>
              <a:defRPr sz="2000">
                <a:latin typeface="Roboto" panose="02000000000000000000" pitchFamily="2" charset="0"/>
                <a:ea typeface="Roboto" panose="02000000000000000000" pitchFamily="2" charset="0"/>
              </a:defRPr>
            </a:lvl4pPr>
            <a:lvl5pPr>
              <a:defRPr sz="2000">
                <a:latin typeface="Roboto" panose="02000000000000000000" pitchFamily="2" charset="0"/>
                <a:ea typeface="Roboto" panose="02000000000000000000" pitchFamily="2" charset="0"/>
              </a:defRPr>
            </a:lvl5pPr>
          </a:lstStyle>
          <a:p>
            <a:pPr lvl="0"/>
            <a:r>
              <a:rPr lang="de-DE"/>
              <a:t>Mastertextformat bearbeiten</a:t>
            </a:r>
          </a:p>
        </p:txBody>
      </p:sp>
      <p:sp>
        <p:nvSpPr>
          <p:cNvPr id="9" name="Bildplatzhalter 4"/>
          <p:cNvSpPr>
            <a:spLocks noGrp="1"/>
          </p:cNvSpPr>
          <p:nvPr>
            <p:ph type="pic" sz="quarter" idx="11" hasCustomPrompt="1"/>
          </p:nvPr>
        </p:nvSpPr>
        <p:spPr>
          <a:xfrm>
            <a:off x="358775" y="2421240"/>
            <a:ext cx="1657350" cy="1586044"/>
          </a:xfrm>
          <a:prstGeom prst="rect">
            <a:avLst/>
          </a:prstGeom>
        </p:spPr>
        <p:txBody>
          <a:bodyPr anchor="b">
            <a:noAutofit/>
          </a:bodyPr>
          <a:lstStyle>
            <a:lvl1pPr marL="0" indent="0" algn="ctr">
              <a:buNone/>
              <a:defRPr sz="2000">
                <a:latin typeface="Roboto" panose="02000000000000000000" pitchFamily="2" charset="0"/>
                <a:ea typeface="Roboto" panose="02000000000000000000" pitchFamily="2" charset="0"/>
              </a:defRPr>
            </a:lvl1pPr>
          </a:lstStyle>
          <a:p>
            <a:r>
              <a:rPr lang="de-DE" dirty="0"/>
              <a:t>Logo</a:t>
            </a:r>
          </a:p>
        </p:txBody>
      </p:sp>
    </p:spTree>
    <p:extLst>
      <p:ext uri="{BB962C8B-B14F-4D97-AF65-F5344CB8AC3E}">
        <p14:creationId xmlns:p14="http://schemas.microsoft.com/office/powerpoint/2010/main" val="4002371081"/>
      </p:ext>
    </p:extLst>
  </p:cSld>
  <p:clrMapOvr>
    <a:masterClrMapping/>
  </p:clrMapOvr>
  <p:extLst>
    <p:ext uri="{DCECCB84-F9BA-43D5-87BE-67443E8EF086}">
      <p15:sldGuideLst xmlns:p15="http://schemas.microsoft.com/office/powerpoint/2012/main">
        <p15:guide id="1" orient="horz" pos="731">
          <p15:clr>
            <a:srgbClr val="9FCC3B"/>
          </p15:clr>
        </p15:guide>
        <p15:guide id="2" orient="horz" pos="210">
          <p15:clr>
            <a:srgbClr val="9FCC3B"/>
          </p15:clr>
        </p15:guide>
        <p15:guide id="3" orient="horz" pos="1525">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ßberg">
    <p:spTree>
      <p:nvGrpSpPr>
        <p:cNvPr id="1" name=""/>
        <p:cNvGrpSpPr/>
        <p:nvPr/>
      </p:nvGrpSpPr>
      <p:grpSpPr>
        <a:xfrm>
          <a:off x="0" y="0"/>
          <a:ext cx="0" cy="0"/>
          <a:chOff x="0" y="0"/>
          <a:chExt cx="0" cy="0"/>
        </a:xfrm>
      </p:grpSpPr>
      <p:sp>
        <p:nvSpPr>
          <p:cNvPr id="8" name="Titelplatzhalter 25"/>
          <p:cNvSpPr>
            <a:spLocks noGrp="1"/>
          </p:cNvSpPr>
          <p:nvPr>
            <p:ph type="title"/>
          </p:nvPr>
        </p:nvSpPr>
        <p:spPr>
          <a:xfrm>
            <a:off x="2735263" y="290502"/>
            <a:ext cx="6049962" cy="869961"/>
          </a:xfrm>
          <a:prstGeom prst="rect">
            <a:avLst/>
          </a:prstGeom>
        </p:spPr>
        <p:txBody>
          <a:bodyPr vert="horz" lIns="0" tIns="0" rIns="0" bIns="0" rtlCol="0" anchor="t" anchorCtr="0">
            <a:normAutofit/>
          </a:bodyPr>
          <a:lstStyle>
            <a:lvl1pPr>
              <a:defRPr b="1">
                <a:solidFill>
                  <a:schemeClr val="bg1"/>
                </a:solidFill>
                <a:effectLst/>
              </a:defRPr>
            </a:lvl1pPr>
          </a:lstStyle>
          <a:p>
            <a:r>
              <a:rPr lang="de-DE"/>
              <a:t>Mastertitelformat bearbeiten</a:t>
            </a:r>
            <a:endParaRPr lang="de-DE" dirty="0"/>
          </a:p>
        </p:txBody>
      </p:sp>
      <p:sp>
        <p:nvSpPr>
          <p:cNvPr id="9" name="Bildplatzhalter 2"/>
          <p:cNvSpPr>
            <a:spLocks noGrp="1"/>
          </p:cNvSpPr>
          <p:nvPr>
            <p:ph type="pic" sz="quarter" idx="10"/>
          </p:nvPr>
        </p:nvSpPr>
        <p:spPr>
          <a:xfrm>
            <a:off x="1" y="1520824"/>
            <a:ext cx="2376488" cy="3340735"/>
          </a:xfrm>
          <a:prstGeom prst="rect">
            <a:avLst/>
          </a:prstGeom>
        </p:spPr>
        <p:txBody>
          <a:bodyPr anchor="b" anchorCtr="0"/>
          <a:lstStyle>
            <a:lvl1pPr marL="0" indent="0" algn="ctr">
              <a:buNone/>
              <a:defRPr sz="20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10" name="Bildplatzhalter 2"/>
          <p:cNvSpPr>
            <a:spLocks noGrp="1"/>
          </p:cNvSpPr>
          <p:nvPr>
            <p:ph type="pic" sz="quarter" idx="14"/>
          </p:nvPr>
        </p:nvSpPr>
        <p:spPr>
          <a:xfrm>
            <a:off x="2376489" y="1520825"/>
            <a:ext cx="3719511" cy="3340735"/>
          </a:xfrm>
          <a:prstGeom prst="rect">
            <a:avLst/>
          </a:prstGeom>
        </p:spPr>
        <p:txBody>
          <a:bodyPr anchor="b" anchorCtr="0"/>
          <a:lstStyle>
            <a:lvl1pPr marL="0" indent="0" algn="ctr">
              <a:buNone/>
              <a:defRPr sz="20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11" name="Bildplatzhalter 2"/>
          <p:cNvSpPr>
            <a:spLocks noGrp="1"/>
          </p:cNvSpPr>
          <p:nvPr>
            <p:ph type="pic" sz="quarter" idx="15"/>
          </p:nvPr>
        </p:nvSpPr>
        <p:spPr>
          <a:xfrm>
            <a:off x="6096000" y="1520824"/>
            <a:ext cx="3048000" cy="3340736"/>
          </a:xfrm>
          <a:prstGeom prst="rect">
            <a:avLst/>
          </a:prstGeom>
        </p:spPr>
        <p:txBody>
          <a:bodyPr anchor="b" anchorCtr="0"/>
          <a:lstStyle>
            <a:lvl1pPr marL="0" indent="0" algn="ctr">
              <a:buNone/>
              <a:defRPr sz="20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13" name="Textplatzhalter 7"/>
          <p:cNvSpPr>
            <a:spLocks noGrp="1"/>
          </p:cNvSpPr>
          <p:nvPr>
            <p:ph type="body" sz="quarter" idx="13"/>
          </p:nvPr>
        </p:nvSpPr>
        <p:spPr>
          <a:xfrm>
            <a:off x="358775" y="5229225"/>
            <a:ext cx="8426450" cy="936625"/>
          </a:xfrm>
          <a:prstGeom prst="rect">
            <a:avLst/>
          </a:prstGeom>
        </p:spPr>
        <p:txBody>
          <a:bodyPr lIns="0" tIns="0" rIns="0" bIns="0">
            <a:normAutofit/>
          </a:bodyPr>
          <a:lstStyle>
            <a:lvl1pPr marL="0" indent="0">
              <a:buFont typeface="Arial" panose="020B0604020202020204" pitchFamily="34" charset="0"/>
              <a:buNone/>
              <a:defRPr sz="2800" b="1">
                <a:solidFill>
                  <a:schemeClr val="tx1"/>
                </a:solidFill>
                <a:latin typeface="Roboto" panose="02000000000000000000" pitchFamily="2" charset="0"/>
                <a:ea typeface="Roboto" panose="02000000000000000000" pitchFamily="2" charset="0"/>
              </a:defRPr>
            </a:lvl1pPr>
            <a:lvl2pPr>
              <a:defRPr sz="2400">
                <a:latin typeface="Roboto" panose="02000000000000000000" pitchFamily="2" charset="0"/>
                <a:ea typeface="Roboto" panose="02000000000000000000" pitchFamily="2" charset="0"/>
              </a:defRPr>
            </a:lvl2pPr>
            <a:lvl3pPr>
              <a:defRPr sz="2000">
                <a:latin typeface="Roboto" panose="02000000000000000000" pitchFamily="2" charset="0"/>
                <a:ea typeface="Roboto" panose="02000000000000000000" pitchFamily="2" charset="0"/>
              </a:defRPr>
            </a:lvl3pPr>
            <a:lvl4pPr>
              <a:defRPr sz="2000">
                <a:latin typeface="Roboto" panose="02000000000000000000" pitchFamily="2" charset="0"/>
                <a:ea typeface="Roboto" panose="02000000000000000000" pitchFamily="2" charset="0"/>
              </a:defRPr>
            </a:lvl4pPr>
            <a:lvl5pPr>
              <a:defRPr sz="2000">
                <a:latin typeface="Roboto" panose="02000000000000000000" pitchFamily="2" charset="0"/>
                <a:ea typeface="Roboto" panose="02000000000000000000" pitchFamily="2" charset="0"/>
              </a:defRPr>
            </a:lvl5pPr>
          </a:lstStyle>
          <a:p>
            <a:pPr lvl="0"/>
            <a:r>
              <a:rPr lang="de-DE"/>
              <a:t>Mastertextformat bearbeiten</a:t>
            </a:r>
          </a:p>
        </p:txBody>
      </p:sp>
    </p:spTree>
    <p:extLst>
      <p:ext uri="{BB962C8B-B14F-4D97-AF65-F5344CB8AC3E}">
        <p14:creationId xmlns:p14="http://schemas.microsoft.com/office/powerpoint/2010/main" val="3501836637"/>
      </p:ext>
    </p:extLst>
  </p:cSld>
  <p:clrMapOvr>
    <a:masterClrMapping/>
  </p:clrMapOvr>
  <p:extLst>
    <p:ext uri="{DCECCB84-F9BA-43D5-87BE-67443E8EF086}">
      <p15:sldGuideLst xmlns:p15="http://schemas.microsoft.com/office/powerpoint/2012/main">
        <p15:guide id="1" orient="horz" pos="731">
          <p15:clr>
            <a:srgbClr val="9FCC3B"/>
          </p15:clr>
        </p15:guide>
        <p15:guide id="2" orient="horz" pos="210">
          <p15:clr>
            <a:srgbClr val="9FCC3B"/>
          </p15:clr>
        </p15:guide>
        <p15:guide id="3" orient="horz" pos="1525">
          <p15:clr>
            <a:srgbClr val="5ACBF0"/>
          </p15:clr>
        </p15:guide>
        <p15:guide id="4" orient="horz" pos="3067">
          <p15:clr>
            <a:srgbClr val="5ACBF0"/>
          </p15:clr>
        </p15:guide>
        <p15:guide id="5" orient="horz" pos="3294">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ichenhain">
    <p:spTree>
      <p:nvGrpSpPr>
        <p:cNvPr id="1" name=""/>
        <p:cNvGrpSpPr/>
        <p:nvPr/>
      </p:nvGrpSpPr>
      <p:grpSpPr>
        <a:xfrm>
          <a:off x="0" y="0"/>
          <a:ext cx="0" cy="0"/>
          <a:chOff x="0" y="0"/>
          <a:chExt cx="0" cy="0"/>
        </a:xfrm>
      </p:grpSpPr>
      <p:sp>
        <p:nvSpPr>
          <p:cNvPr id="7" name="Textplatzhalter 7"/>
          <p:cNvSpPr>
            <a:spLocks noGrp="1"/>
          </p:cNvSpPr>
          <p:nvPr>
            <p:ph type="body" sz="quarter" idx="11"/>
          </p:nvPr>
        </p:nvSpPr>
        <p:spPr>
          <a:xfrm>
            <a:off x="358775" y="1996440"/>
            <a:ext cx="8426450" cy="4348798"/>
          </a:xfrm>
          <a:prstGeom prst="rect">
            <a:avLst/>
          </a:prstGeom>
        </p:spPr>
        <p:txBody>
          <a:bodyPr>
            <a:normAutofit/>
          </a:bodyPr>
          <a:lstStyle>
            <a:lvl1pPr>
              <a:defRPr sz="2100">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itel 3"/>
          <p:cNvSpPr>
            <a:spLocks noGrp="1"/>
          </p:cNvSpPr>
          <p:nvPr>
            <p:ph type="title"/>
          </p:nvPr>
        </p:nvSpPr>
        <p:spPr>
          <a:xfrm>
            <a:off x="1692276" y="152400"/>
            <a:ext cx="7092950" cy="468314"/>
          </a:xfrm>
          <a:prstGeom prst="rect">
            <a:avLst/>
          </a:prstGeom>
        </p:spPr>
        <p:txBody>
          <a:bodyPr lIns="0" tIns="0" rIns="0" bIns="0">
            <a:normAutofit/>
          </a:bodyPr>
          <a:lstStyle/>
          <a:p>
            <a:r>
              <a:rPr lang="de-DE" dirty="0"/>
              <a:t>Titelmasterformat durch Klicken bearbeiten</a:t>
            </a:r>
          </a:p>
        </p:txBody>
      </p:sp>
      <p:sp>
        <p:nvSpPr>
          <p:cNvPr id="10" name="Textplatzhalter 7"/>
          <p:cNvSpPr>
            <a:spLocks noGrp="1"/>
          </p:cNvSpPr>
          <p:nvPr>
            <p:ph type="body" sz="quarter" idx="13"/>
          </p:nvPr>
        </p:nvSpPr>
        <p:spPr>
          <a:xfrm>
            <a:off x="358775" y="908050"/>
            <a:ext cx="8426450" cy="928370"/>
          </a:xfrm>
          <a:prstGeom prst="rect">
            <a:avLst/>
          </a:prstGeom>
        </p:spPr>
        <p:txBody>
          <a:bodyPr lIns="0" tIns="0" rIns="0" bIns="0">
            <a:normAutofit/>
          </a:bodyPr>
          <a:lstStyle>
            <a:lvl1pPr marL="0" indent="0">
              <a:buFont typeface="Arial" panose="020B0604020202020204" pitchFamily="34" charset="0"/>
              <a:buNone/>
              <a:defRPr sz="2100" b="1">
                <a:solidFill>
                  <a:schemeClr val="tx1"/>
                </a:solidFill>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p:txBody>
      </p:sp>
    </p:spTree>
    <p:extLst>
      <p:ext uri="{BB962C8B-B14F-4D97-AF65-F5344CB8AC3E}">
        <p14:creationId xmlns:p14="http://schemas.microsoft.com/office/powerpoint/2010/main" val="1333981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uba">
    <p:spTree>
      <p:nvGrpSpPr>
        <p:cNvPr id="1" name=""/>
        <p:cNvGrpSpPr/>
        <p:nvPr/>
      </p:nvGrpSpPr>
      <p:grpSpPr>
        <a:xfrm>
          <a:off x="0" y="0"/>
          <a:ext cx="0" cy="0"/>
          <a:chOff x="0" y="0"/>
          <a:chExt cx="0" cy="0"/>
        </a:xfrm>
      </p:grpSpPr>
      <p:sp>
        <p:nvSpPr>
          <p:cNvPr id="7" name="Textplatzhalter 7"/>
          <p:cNvSpPr>
            <a:spLocks noGrp="1"/>
          </p:cNvSpPr>
          <p:nvPr>
            <p:ph type="body" sz="quarter" idx="11"/>
          </p:nvPr>
        </p:nvSpPr>
        <p:spPr>
          <a:xfrm>
            <a:off x="4652965" y="2060579"/>
            <a:ext cx="4132260" cy="4284663"/>
          </a:xfrm>
          <a:prstGeom prst="rect">
            <a:avLst/>
          </a:prstGeom>
        </p:spPr>
        <p:txBody>
          <a:bodyPr>
            <a:normAutofit/>
          </a:bodyPr>
          <a:lstStyle>
            <a:lvl1pPr>
              <a:defRPr sz="2100">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itel 3"/>
          <p:cNvSpPr>
            <a:spLocks noGrp="1"/>
          </p:cNvSpPr>
          <p:nvPr>
            <p:ph type="title"/>
          </p:nvPr>
        </p:nvSpPr>
        <p:spPr>
          <a:xfrm>
            <a:off x="1692276" y="152400"/>
            <a:ext cx="7092950" cy="468314"/>
          </a:xfrm>
          <a:prstGeom prst="rect">
            <a:avLst/>
          </a:prstGeom>
        </p:spPr>
        <p:txBody>
          <a:bodyPr lIns="0" tIns="0" rIns="0" bIns="0">
            <a:normAutofit/>
          </a:bodyPr>
          <a:lstStyle/>
          <a:p>
            <a:r>
              <a:rPr lang="de-DE" dirty="0"/>
              <a:t>Titelmasterformat durch Klicken bearbeiten</a:t>
            </a:r>
          </a:p>
        </p:txBody>
      </p:sp>
      <p:sp>
        <p:nvSpPr>
          <p:cNvPr id="10" name="Textplatzhalter 7"/>
          <p:cNvSpPr>
            <a:spLocks noGrp="1"/>
          </p:cNvSpPr>
          <p:nvPr>
            <p:ph type="body" sz="quarter" idx="13"/>
          </p:nvPr>
        </p:nvSpPr>
        <p:spPr>
          <a:xfrm>
            <a:off x="358775" y="908050"/>
            <a:ext cx="8426450" cy="928370"/>
          </a:xfrm>
          <a:prstGeom prst="rect">
            <a:avLst/>
          </a:prstGeom>
        </p:spPr>
        <p:txBody>
          <a:bodyPr lIns="0" tIns="0" rIns="0" bIns="0">
            <a:normAutofit/>
          </a:bodyPr>
          <a:lstStyle>
            <a:lvl1pPr marL="0" indent="0">
              <a:buFont typeface="Arial" panose="020B0604020202020204" pitchFamily="34" charset="0"/>
              <a:buNone/>
              <a:defRPr sz="2100" b="1">
                <a:solidFill>
                  <a:schemeClr val="tx1"/>
                </a:solidFill>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p:txBody>
      </p:sp>
      <p:sp>
        <p:nvSpPr>
          <p:cNvPr id="5" name="Bildplatzhalter 2"/>
          <p:cNvSpPr>
            <a:spLocks noGrp="1"/>
          </p:cNvSpPr>
          <p:nvPr>
            <p:ph type="pic" sz="quarter" idx="10"/>
          </p:nvPr>
        </p:nvSpPr>
        <p:spPr>
          <a:xfrm>
            <a:off x="358775" y="2060580"/>
            <a:ext cx="4132264" cy="4284663"/>
          </a:xfrm>
          <a:prstGeom prst="rect">
            <a:avLst/>
          </a:prstGeom>
        </p:spPr>
        <p:txBody>
          <a:bodyPr anchor="b" anchorCtr="0"/>
          <a:lstStyle>
            <a:lvl1pPr marL="0" indent="0" algn="ctr">
              <a:buNone/>
              <a:defRPr sz="1500">
                <a:latin typeface="Roboto" panose="02000000000000000000" pitchFamily="2" charset="0"/>
                <a:ea typeface="Roboto" panose="02000000000000000000" pitchFamily="2" charset="0"/>
              </a:defRPr>
            </a:lvl1pPr>
          </a:lstStyle>
          <a:p>
            <a:r>
              <a:rPr lang="de-DE" dirty="0"/>
              <a:t>Bild durch Klicken auf Symbol hinzufügen</a:t>
            </a:r>
          </a:p>
        </p:txBody>
      </p:sp>
    </p:spTree>
    <p:extLst>
      <p:ext uri="{BB962C8B-B14F-4D97-AF65-F5344CB8AC3E}">
        <p14:creationId xmlns:p14="http://schemas.microsoft.com/office/powerpoint/2010/main" val="2094367752"/>
      </p:ext>
    </p:extLst>
  </p:cSld>
  <p:clrMapOvr>
    <a:masterClrMapping/>
  </p:clrMapOvr>
  <p:extLst>
    <p:ext uri="{DCECCB84-F9BA-43D5-87BE-67443E8EF086}">
      <p15:sldGuideLst xmlns:p15="http://schemas.microsoft.com/office/powerpoint/2012/main">
        <p15:guide id="1" pos="2829" userDrawn="1">
          <p15:clr>
            <a:srgbClr val="5ACBF0"/>
          </p15:clr>
        </p15:guide>
        <p15:guide id="2" pos="2931" userDrawn="1">
          <p15:clr>
            <a:srgbClr val="5ACBF0"/>
          </p15:clr>
        </p15:guide>
        <p15:guide id="3" orient="horz" pos="1298" userDrawn="1">
          <p15:clr>
            <a:srgbClr val="5ACBF0"/>
          </p15:clr>
        </p15:guide>
        <p15:guide id="4" orient="horz" pos="1162"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insiedel">
    <p:spTree>
      <p:nvGrpSpPr>
        <p:cNvPr id="1" name=""/>
        <p:cNvGrpSpPr/>
        <p:nvPr/>
      </p:nvGrpSpPr>
      <p:grpSpPr>
        <a:xfrm>
          <a:off x="0" y="0"/>
          <a:ext cx="0" cy="0"/>
          <a:chOff x="0" y="0"/>
          <a:chExt cx="0" cy="0"/>
        </a:xfrm>
      </p:grpSpPr>
      <p:sp>
        <p:nvSpPr>
          <p:cNvPr id="7" name="Textplatzhalter 7"/>
          <p:cNvSpPr>
            <a:spLocks noGrp="1"/>
          </p:cNvSpPr>
          <p:nvPr>
            <p:ph type="body" sz="quarter" idx="11"/>
          </p:nvPr>
        </p:nvSpPr>
        <p:spPr>
          <a:xfrm>
            <a:off x="358775" y="4618672"/>
            <a:ext cx="4132264" cy="1726566"/>
          </a:xfrm>
          <a:prstGeom prst="rect">
            <a:avLst/>
          </a:prstGeom>
        </p:spPr>
        <p:txBody>
          <a:bodyPr>
            <a:normAutofit/>
          </a:bodyPr>
          <a:lstStyle>
            <a:lvl1pPr>
              <a:defRPr sz="1800">
                <a:latin typeface="Roboto" panose="02000000000000000000" pitchFamily="2" charset="0"/>
                <a:ea typeface="Roboto" panose="02000000000000000000" pitchFamily="2" charset="0"/>
              </a:defRPr>
            </a:lvl1pPr>
            <a:lvl2pPr>
              <a:defRPr sz="15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a:p>
            <a:pPr lvl="1"/>
            <a:r>
              <a:rPr lang="de-DE" dirty="0"/>
              <a:t>Zweite Ebene</a:t>
            </a:r>
          </a:p>
        </p:txBody>
      </p:sp>
      <p:sp>
        <p:nvSpPr>
          <p:cNvPr id="9" name="Titel 3"/>
          <p:cNvSpPr>
            <a:spLocks noGrp="1"/>
          </p:cNvSpPr>
          <p:nvPr>
            <p:ph type="title"/>
          </p:nvPr>
        </p:nvSpPr>
        <p:spPr>
          <a:xfrm>
            <a:off x="1692276" y="152400"/>
            <a:ext cx="7092950" cy="468314"/>
          </a:xfrm>
          <a:prstGeom prst="rect">
            <a:avLst/>
          </a:prstGeom>
        </p:spPr>
        <p:txBody>
          <a:bodyPr lIns="0" tIns="0" rIns="0" bIns="0">
            <a:normAutofit/>
          </a:bodyPr>
          <a:lstStyle/>
          <a:p>
            <a:r>
              <a:rPr lang="de-DE" dirty="0"/>
              <a:t>Titelmasterformat durch Klicken bearbeiten</a:t>
            </a:r>
          </a:p>
        </p:txBody>
      </p:sp>
      <p:sp>
        <p:nvSpPr>
          <p:cNvPr id="10" name="Textplatzhalter 7"/>
          <p:cNvSpPr>
            <a:spLocks noGrp="1"/>
          </p:cNvSpPr>
          <p:nvPr>
            <p:ph type="body" sz="quarter" idx="13"/>
          </p:nvPr>
        </p:nvSpPr>
        <p:spPr>
          <a:xfrm>
            <a:off x="358775" y="908050"/>
            <a:ext cx="8426450" cy="928370"/>
          </a:xfrm>
          <a:prstGeom prst="rect">
            <a:avLst/>
          </a:prstGeom>
        </p:spPr>
        <p:txBody>
          <a:bodyPr lIns="0" tIns="0" rIns="0" bIns="0">
            <a:normAutofit/>
          </a:bodyPr>
          <a:lstStyle>
            <a:lvl1pPr marL="0" indent="0">
              <a:buFont typeface="Arial" panose="020B0604020202020204" pitchFamily="34" charset="0"/>
              <a:buNone/>
              <a:defRPr sz="2100" b="1">
                <a:solidFill>
                  <a:schemeClr val="tx1"/>
                </a:solidFill>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p:txBody>
      </p:sp>
      <p:sp>
        <p:nvSpPr>
          <p:cNvPr id="5" name="Bildplatzhalter 2"/>
          <p:cNvSpPr>
            <a:spLocks noGrp="1"/>
          </p:cNvSpPr>
          <p:nvPr>
            <p:ph type="pic" sz="quarter" idx="10"/>
          </p:nvPr>
        </p:nvSpPr>
        <p:spPr>
          <a:xfrm>
            <a:off x="358775" y="2060580"/>
            <a:ext cx="4132264" cy="2366645"/>
          </a:xfrm>
          <a:prstGeom prst="rect">
            <a:avLst/>
          </a:prstGeom>
        </p:spPr>
        <p:txBody>
          <a:bodyPr anchor="b" anchorCtr="0"/>
          <a:lstStyle>
            <a:lvl1pPr marL="0" indent="0" algn="ctr">
              <a:buNone/>
              <a:defRPr sz="15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6" name="Textplatzhalter 7"/>
          <p:cNvSpPr>
            <a:spLocks noGrp="1"/>
          </p:cNvSpPr>
          <p:nvPr>
            <p:ph type="body" sz="quarter" idx="14"/>
          </p:nvPr>
        </p:nvSpPr>
        <p:spPr>
          <a:xfrm>
            <a:off x="4652962" y="4618672"/>
            <a:ext cx="4132263" cy="1726566"/>
          </a:xfrm>
          <a:prstGeom prst="rect">
            <a:avLst/>
          </a:prstGeom>
        </p:spPr>
        <p:txBody>
          <a:bodyPr>
            <a:normAutofit/>
          </a:bodyPr>
          <a:lstStyle>
            <a:lvl1pPr>
              <a:defRPr sz="1800">
                <a:latin typeface="Roboto" panose="02000000000000000000" pitchFamily="2" charset="0"/>
                <a:ea typeface="Roboto" panose="02000000000000000000" pitchFamily="2" charset="0"/>
              </a:defRPr>
            </a:lvl1pPr>
            <a:lvl2pPr>
              <a:defRPr sz="15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a:p>
            <a:pPr lvl="1"/>
            <a:r>
              <a:rPr lang="de-DE" dirty="0"/>
              <a:t>Zweite Ebene</a:t>
            </a:r>
          </a:p>
        </p:txBody>
      </p:sp>
      <p:sp>
        <p:nvSpPr>
          <p:cNvPr id="8" name="Bildplatzhalter 2"/>
          <p:cNvSpPr>
            <a:spLocks noGrp="1"/>
          </p:cNvSpPr>
          <p:nvPr>
            <p:ph type="pic" sz="quarter" idx="15"/>
          </p:nvPr>
        </p:nvSpPr>
        <p:spPr>
          <a:xfrm>
            <a:off x="4652965" y="2060580"/>
            <a:ext cx="4132260" cy="2366645"/>
          </a:xfrm>
          <a:prstGeom prst="rect">
            <a:avLst/>
          </a:prstGeom>
        </p:spPr>
        <p:txBody>
          <a:bodyPr anchor="b" anchorCtr="0"/>
          <a:lstStyle>
            <a:lvl1pPr marL="0" indent="0" algn="ctr">
              <a:buNone/>
              <a:defRPr sz="1500">
                <a:latin typeface="Roboto" panose="02000000000000000000" pitchFamily="2" charset="0"/>
                <a:ea typeface="Roboto" panose="02000000000000000000" pitchFamily="2" charset="0"/>
              </a:defRPr>
            </a:lvl1pPr>
          </a:lstStyle>
          <a:p>
            <a:r>
              <a:rPr lang="de-DE" dirty="0"/>
              <a:t>Bild durch Klicken auf Symbol hinzufügen</a:t>
            </a:r>
          </a:p>
        </p:txBody>
      </p:sp>
    </p:spTree>
    <p:extLst>
      <p:ext uri="{BB962C8B-B14F-4D97-AF65-F5344CB8AC3E}">
        <p14:creationId xmlns:p14="http://schemas.microsoft.com/office/powerpoint/2010/main" val="582432742"/>
      </p:ext>
    </p:extLst>
  </p:cSld>
  <p:clrMapOvr>
    <a:masterClrMapping/>
  </p:clrMapOvr>
  <p:extLst>
    <p:ext uri="{DCECCB84-F9BA-43D5-87BE-67443E8EF086}">
      <p15:sldGuideLst xmlns:p15="http://schemas.microsoft.com/office/powerpoint/2012/main">
        <p15:guide id="1" pos="2829" userDrawn="1">
          <p15:clr>
            <a:srgbClr val="5ACBF0"/>
          </p15:clr>
        </p15:guide>
        <p15:guide id="2" pos="2931" userDrawn="1">
          <p15:clr>
            <a:srgbClr val="5ACBF0"/>
          </p15:clr>
        </p15:guide>
        <p15:guide id="3" orient="horz" pos="1298" userDrawn="1">
          <p15:clr>
            <a:srgbClr val="5ACBF0"/>
          </p15:clr>
        </p15:guide>
        <p15:guide id="4" orient="horz" pos="1162"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abenstein">
    <p:spTree>
      <p:nvGrpSpPr>
        <p:cNvPr id="1" name=""/>
        <p:cNvGrpSpPr/>
        <p:nvPr/>
      </p:nvGrpSpPr>
      <p:grpSpPr>
        <a:xfrm>
          <a:off x="0" y="0"/>
          <a:ext cx="0" cy="0"/>
          <a:chOff x="0" y="0"/>
          <a:chExt cx="0" cy="0"/>
        </a:xfrm>
      </p:grpSpPr>
      <p:sp>
        <p:nvSpPr>
          <p:cNvPr id="9" name="Titel 3"/>
          <p:cNvSpPr>
            <a:spLocks noGrp="1"/>
          </p:cNvSpPr>
          <p:nvPr>
            <p:ph type="title"/>
          </p:nvPr>
        </p:nvSpPr>
        <p:spPr>
          <a:xfrm>
            <a:off x="1692275" y="152400"/>
            <a:ext cx="7307661" cy="468314"/>
          </a:xfrm>
          <a:prstGeom prst="rect">
            <a:avLst/>
          </a:prstGeom>
        </p:spPr>
        <p:txBody>
          <a:bodyPr lIns="0" tIns="0" rIns="0" bIns="0">
            <a:normAutofit/>
          </a:bodyPr>
          <a:lstStyle/>
          <a:p>
            <a:r>
              <a:rPr lang="de-DE" dirty="0"/>
              <a:t>Titelmasterformat durch Klicken bearbeiten</a:t>
            </a:r>
          </a:p>
        </p:txBody>
      </p:sp>
      <p:sp>
        <p:nvSpPr>
          <p:cNvPr id="10" name="Textplatzhalter 7"/>
          <p:cNvSpPr>
            <a:spLocks noGrp="1"/>
          </p:cNvSpPr>
          <p:nvPr>
            <p:ph type="body" sz="quarter" idx="13"/>
          </p:nvPr>
        </p:nvSpPr>
        <p:spPr>
          <a:xfrm>
            <a:off x="358775" y="908050"/>
            <a:ext cx="8426450" cy="928370"/>
          </a:xfrm>
          <a:prstGeom prst="rect">
            <a:avLst/>
          </a:prstGeom>
        </p:spPr>
        <p:txBody>
          <a:bodyPr lIns="0" tIns="0" rIns="0" bIns="0">
            <a:normAutofit/>
          </a:bodyPr>
          <a:lstStyle>
            <a:lvl1pPr marL="0" indent="0">
              <a:buFont typeface="Arial" panose="020B0604020202020204" pitchFamily="34" charset="0"/>
              <a:buNone/>
              <a:defRPr sz="2100" b="1">
                <a:solidFill>
                  <a:schemeClr val="tx1"/>
                </a:solidFill>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p:txBody>
      </p:sp>
      <p:sp>
        <p:nvSpPr>
          <p:cNvPr id="5" name="Bildplatzhalter 2"/>
          <p:cNvSpPr>
            <a:spLocks noGrp="1"/>
          </p:cNvSpPr>
          <p:nvPr>
            <p:ph type="pic" sz="quarter" idx="10"/>
          </p:nvPr>
        </p:nvSpPr>
        <p:spPr>
          <a:xfrm>
            <a:off x="358775" y="2060580"/>
            <a:ext cx="2566593" cy="4284663"/>
          </a:xfrm>
          <a:prstGeom prst="rect">
            <a:avLst/>
          </a:prstGeom>
        </p:spPr>
        <p:txBody>
          <a:bodyPr anchor="b" anchorCtr="0"/>
          <a:lstStyle>
            <a:lvl1pPr marL="0" indent="0" algn="ctr">
              <a:buNone/>
              <a:defRPr sz="1500">
                <a:latin typeface="Roboto" panose="02000000000000000000" pitchFamily="2" charset="0"/>
                <a:ea typeface="Roboto" panose="02000000000000000000" pitchFamily="2" charset="0"/>
              </a:defRPr>
            </a:lvl1pPr>
          </a:lstStyle>
          <a:p>
            <a:r>
              <a:rPr lang="de-DE" dirty="0"/>
              <a:t>Bild durch Klicken auf Symbol hinzufügen</a:t>
            </a:r>
          </a:p>
        </p:txBody>
      </p:sp>
      <p:sp>
        <p:nvSpPr>
          <p:cNvPr id="11" name="Textplatzhalter 7"/>
          <p:cNvSpPr>
            <a:spLocks noGrp="1"/>
          </p:cNvSpPr>
          <p:nvPr>
            <p:ph type="body" sz="quarter" idx="11"/>
          </p:nvPr>
        </p:nvSpPr>
        <p:spPr>
          <a:xfrm>
            <a:off x="3087291" y="2060579"/>
            <a:ext cx="5697934" cy="4284663"/>
          </a:xfrm>
          <a:prstGeom prst="rect">
            <a:avLst/>
          </a:prstGeom>
        </p:spPr>
        <p:txBody>
          <a:bodyPr>
            <a:normAutofit/>
          </a:bodyPr>
          <a:lstStyle>
            <a:lvl1pPr>
              <a:defRPr sz="2100">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93849558"/>
      </p:ext>
    </p:extLst>
  </p:cSld>
  <p:clrMapOvr>
    <a:masterClrMapping/>
  </p:clrMapOvr>
  <p:extLst>
    <p:ext uri="{DCECCB84-F9BA-43D5-87BE-67443E8EF086}">
      <p15:sldGuideLst xmlns:p15="http://schemas.microsoft.com/office/powerpoint/2012/main">
        <p15:guide id="1" pos="1843" userDrawn="1">
          <p15:clr>
            <a:srgbClr val="5ACBF0"/>
          </p15:clr>
        </p15:guide>
        <p15:guide id="2" pos="1945" userDrawn="1">
          <p15:clr>
            <a:srgbClr val="5ACBF0"/>
          </p15:clr>
        </p15:guide>
        <p15:guide id="3" orient="horz" pos="1298" userDrawn="1">
          <p15:clr>
            <a:srgbClr val="5ACBF0"/>
          </p15:clr>
        </p15:guide>
        <p15:guide id="4" orient="horz" pos="1162"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rfenschlag">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692275" y="1996440"/>
            <a:ext cx="7092951" cy="4348798"/>
          </a:xfrm>
          <a:prstGeom prst="rect">
            <a:avLst/>
          </a:prstGeom>
        </p:spPr>
        <p:txBody>
          <a:bodyPr>
            <a:normAutofit/>
          </a:bodyPr>
          <a:lstStyle>
            <a:lvl1pPr>
              <a:defRPr sz="2100">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Bildplatzhalter 4"/>
          <p:cNvSpPr>
            <a:spLocks noGrp="1"/>
          </p:cNvSpPr>
          <p:nvPr>
            <p:ph type="pic" sz="quarter" idx="12" hasCustomPrompt="1"/>
          </p:nvPr>
        </p:nvSpPr>
        <p:spPr>
          <a:xfrm>
            <a:off x="358775" y="907487"/>
            <a:ext cx="973138" cy="928933"/>
          </a:xfrm>
          <a:prstGeom prst="rect">
            <a:avLst/>
          </a:prstGeom>
        </p:spPr>
        <p:txBody>
          <a:bodyPr anchor="b">
            <a:noAutofit/>
          </a:bodyPr>
          <a:lstStyle>
            <a:lvl1pPr marL="0" indent="0" algn="ctr">
              <a:buNone/>
              <a:defRPr sz="1500">
                <a:latin typeface="Roboto" panose="02000000000000000000" pitchFamily="2" charset="0"/>
                <a:ea typeface="Roboto" panose="02000000000000000000" pitchFamily="2" charset="0"/>
              </a:defRPr>
            </a:lvl1pPr>
          </a:lstStyle>
          <a:p>
            <a:r>
              <a:rPr lang="de-DE" dirty="0"/>
              <a:t>Logo</a:t>
            </a:r>
          </a:p>
        </p:txBody>
      </p:sp>
      <p:sp>
        <p:nvSpPr>
          <p:cNvPr id="4" name="Titel 3"/>
          <p:cNvSpPr>
            <a:spLocks noGrp="1"/>
          </p:cNvSpPr>
          <p:nvPr>
            <p:ph type="title"/>
          </p:nvPr>
        </p:nvSpPr>
        <p:spPr>
          <a:xfrm>
            <a:off x="1692276" y="152400"/>
            <a:ext cx="7092950" cy="468314"/>
          </a:xfrm>
          <a:prstGeom prst="rect">
            <a:avLst/>
          </a:prstGeom>
        </p:spPr>
        <p:txBody>
          <a:bodyPr lIns="0" tIns="0" rIns="0" bIns="0">
            <a:normAutofit/>
          </a:bodyPr>
          <a:lstStyle/>
          <a:p>
            <a:r>
              <a:rPr lang="de-DE" dirty="0"/>
              <a:t>Titelmasterformat durch Klicken bearbeiten</a:t>
            </a:r>
          </a:p>
        </p:txBody>
      </p:sp>
      <p:sp>
        <p:nvSpPr>
          <p:cNvPr id="12" name="Textplatzhalter 7"/>
          <p:cNvSpPr>
            <a:spLocks noGrp="1"/>
          </p:cNvSpPr>
          <p:nvPr>
            <p:ph type="body" sz="quarter" idx="13"/>
          </p:nvPr>
        </p:nvSpPr>
        <p:spPr>
          <a:xfrm>
            <a:off x="1692275" y="908050"/>
            <a:ext cx="7092951" cy="928370"/>
          </a:xfrm>
          <a:prstGeom prst="rect">
            <a:avLst/>
          </a:prstGeom>
        </p:spPr>
        <p:txBody>
          <a:bodyPr lIns="0" tIns="0" rIns="0" bIns="0">
            <a:normAutofit/>
          </a:bodyPr>
          <a:lstStyle>
            <a:lvl1pPr marL="0" indent="0">
              <a:buFont typeface="Arial" panose="020B0604020202020204" pitchFamily="34" charset="0"/>
              <a:buNone/>
              <a:defRPr sz="2100" b="1">
                <a:solidFill>
                  <a:schemeClr val="tx1"/>
                </a:solidFill>
                <a:latin typeface="Roboto" panose="02000000000000000000" pitchFamily="2" charset="0"/>
                <a:ea typeface="Roboto" panose="02000000000000000000" pitchFamily="2" charset="0"/>
              </a:defRPr>
            </a:lvl1pPr>
            <a:lvl2pPr>
              <a:defRPr sz="1800">
                <a:latin typeface="Roboto" panose="02000000000000000000" pitchFamily="2" charset="0"/>
                <a:ea typeface="Roboto" panose="02000000000000000000" pitchFamily="2" charset="0"/>
              </a:defRPr>
            </a:lvl2pPr>
            <a:lvl3pPr>
              <a:defRPr sz="1500">
                <a:latin typeface="Roboto" panose="02000000000000000000" pitchFamily="2" charset="0"/>
                <a:ea typeface="Roboto" panose="02000000000000000000" pitchFamily="2" charset="0"/>
              </a:defRPr>
            </a:lvl3pPr>
            <a:lvl4pPr>
              <a:defRPr sz="1500">
                <a:latin typeface="Roboto" panose="02000000000000000000" pitchFamily="2" charset="0"/>
                <a:ea typeface="Roboto" panose="02000000000000000000" pitchFamily="2" charset="0"/>
              </a:defRPr>
            </a:lvl4pPr>
            <a:lvl5pPr>
              <a:defRPr sz="1500">
                <a:latin typeface="Roboto" panose="02000000000000000000" pitchFamily="2" charset="0"/>
                <a:ea typeface="Roboto" panose="02000000000000000000" pitchFamily="2" charset="0"/>
              </a:defRPr>
            </a:lvl5pPr>
          </a:lstStyle>
          <a:p>
            <a:pPr lvl="0"/>
            <a:r>
              <a:rPr lang="de-DE" dirty="0"/>
              <a:t>Textmasterformat bearbeiten</a:t>
            </a:r>
          </a:p>
        </p:txBody>
      </p:sp>
    </p:spTree>
    <p:extLst>
      <p:ext uri="{BB962C8B-B14F-4D97-AF65-F5344CB8AC3E}">
        <p14:creationId xmlns:p14="http://schemas.microsoft.com/office/powerpoint/2010/main" val="20729854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Gerader Verbinder 9"/>
          <p:cNvCxnSpPr/>
          <p:nvPr userDrawn="1"/>
        </p:nvCxnSpPr>
        <p:spPr>
          <a:xfrm>
            <a:off x="0" y="6525349"/>
            <a:ext cx="9144000" cy="1"/>
          </a:xfrm>
          <a:prstGeom prst="line">
            <a:avLst/>
          </a:prstGeom>
          <a:ln w="12700">
            <a:solidFill>
              <a:schemeClr val="tx1">
                <a:alpha val="40000"/>
              </a:schemeClr>
            </a:solidFill>
          </a:ln>
        </p:spPr>
        <p:style>
          <a:lnRef idx="1">
            <a:schemeClr val="accent1"/>
          </a:lnRef>
          <a:fillRef idx="0">
            <a:schemeClr val="accent1"/>
          </a:fillRef>
          <a:effectRef idx="0">
            <a:schemeClr val="accent1"/>
          </a:effectRef>
          <a:fontRef idx="minor">
            <a:schemeClr val="tx1"/>
          </a:fontRef>
        </p:style>
      </p:cxnSp>
      <p:sp>
        <p:nvSpPr>
          <p:cNvPr id="18" name="Rectangle 5"/>
          <p:cNvSpPr txBox="1">
            <a:spLocks noChangeArrowheads="1"/>
          </p:cNvSpPr>
          <p:nvPr userDrawn="1"/>
        </p:nvSpPr>
        <p:spPr bwMode="auto">
          <a:xfrm>
            <a:off x="6189345" y="6525345"/>
            <a:ext cx="2810590" cy="334244"/>
          </a:xfrm>
          <a:prstGeom prst="rect">
            <a:avLst/>
          </a:prstGeom>
          <a:noFill/>
          <a:ln>
            <a:noFill/>
          </a:ln>
          <a:effectLst/>
        </p:spPr>
        <p:txBody>
          <a:bodyPr vert="horz" wrap="square" lIns="0" tIns="0" rIns="0" bIns="0" numCol="1" anchor="ctr" anchorCtr="0" compatLnSpc="1">
            <a:prstTxWarp prst="textNoShape">
              <a:avLst/>
            </a:prstTxWarp>
          </a:bodyPr>
          <a:lstStyle>
            <a:defPPr>
              <a:defRPr lang="de-DE"/>
            </a:defPPr>
            <a:lvl1pPr algn="l" rtl="0" fontAlgn="base">
              <a:spcBef>
                <a:spcPct val="0"/>
              </a:spcBef>
              <a:spcAft>
                <a:spcPct val="0"/>
              </a:spcAft>
              <a:defRPr sz="800" kern="1200">
                <a:solidFill>
                  <a:schemeClr val="tx1"/>
                </a:solidFill>
                <a:latin typeface="InfoDispRegular-Roman" pitchFamily="2" charset="0"/>
                <a:ea typeface="+mn-ea"/>
                <a:cs typeface="Arial"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r">
              <a:defRPr/>
            </a:pPr>
            <a:r>
              <a:rPr lang="de-DE" sz="1050" dirty="0">
                <a:latin typeface="Roboto" panose="02000000000000000000" pitchFamily="2" charset="0"/>
                <a:ea typeface="Roboto" panose="02000000000000000000" pitchFamily="2" charset="0"/>
              </a:rPr>
              <a:t>www.tu-chemnitz.de</a:t>
            </a:r>
          </a:p>
        </p:txBody>
      </p:sp>
      <p:sp>
        <p:nvSpPr>
          <p:cNvPr id="20" name="Rectangle 4"/>
          <p:cNvSpPr txBox="1">
            <a:spLocks noChangeArrowheads="1"/>
          </p:cNvSpPr>
          <p:nvPr userDrawn="1"/>
        </p:nvSpPr>
        <p:spPr bwMode="auto">
          <a:xfrm>
            <a:off x="144067" y="6525345"/>
            <a:ext cx="4319922" cy="334244"/>
          </a:xfrm>
          <a:prstGeom prst="rect">
            <a:avLst/>
          </a:prstGeom>
          <a:noFill/>
          <a:ln>
            <a:noFill/>
          </a:ln>
          <a:effectLst/>
        </p:spPr>
        <p:txBody>
          <a:bodyPr vert="horz" wrap="square" lIns="0" tIns="0" rIns="0" bIns="0" numCol="1" anchor="ctr" anchorCtr="0" compatLnSpc="1">
            <a:prstTxWarp prst="textNoShape">
              <a:avLst/>
            </a:prstTxWarp>
          </a:bodyPr>
          <a:lstStyle>
            <a:defPPr>
              <a:defRPr lang="de-DE"/>
            </a:defPPr>
            <a:lvl1pPr algn="l" rtl="0" fontAlgn="base">
              <a:spcBef>
                <a:spcPct val="0"/>
              </a:spcBef>
              <a:spcAft>
                <a:spcPct val="0"/>
              </a:spcAft>
              <a:defRPr sz="800" kern="1200" dirty="0" smtClean="0">
                <a:solidFill>
                  <a:schemeClr val="tx1"/>
                </a:solidFill>
                <a:latin typeface="InfoDispRegular-Roman" pitchFamily="2" charset="0"/>
                <a:ea typeface="+mn-ea"/>
                <a:cs typeface="Arial"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de-DE" sz="1050" dirty="0">
                <a:latin typeface="Roboto" panose="02000000000000000000" pitchFamily="2" charset="0"/>
                <a:ea typeface="Roboto" panose="02000000000000000000" pitchFamily="2" charset="0"/>
              </a:rPr>
              <a:t>Chemnitz</a:t>
            </a:r>
            <a:r>
              <a:rPr lang="de-DE" sz="1050" kern="1200" dirty="0">
                <a:solidFill>
                  <a:schemeClr val="tx1"/>
                </a:solidFill>
                <a:latin typeface="Roboto" panose="02000000000000000000" pitchFamily="2" charset="0"/>
                <a:ea typeface="Roboto" panose="02000000000000000000" pitchFamily="2" charset="0"/>
                <a:cs typeface="Arial" charset="0"/>
              </a:rPr>
              <a:t> ∙ TT</a:t>
            </a:r>
            <a:r>
              <a:rPr lang="de-DE" sz="1050" dirty="0">
                <a:latin typeface="Roboto" panose="02000000000000000000" pitchFamily="2" charset="0"/>
                <a:ea typeface="Roboto" panose="02000000000000000000" pitchFamily="2" charset="0"/>
              </a:rPr>
              <a:t>. Monat</a:t>
            </a:r>
            <a:r>
              <a:rPr lang="de-DE" sz="1050" baseline="0" dirty="0">
                <a:latin typeface="Roboto" panose="02000000000000000000" pitchFamily="2" charset="0"/>
                <a:ea typeface="Roboto" panose="02000000000000000000" pitchFamily="2" charset="0"/>
              </a:rPr>
              <a:t> 2019</a:t>
            </a:r>
            <a:r>
              <a:rPr lang="de-DE" sz="1050" kern="1200" dirty="0">
                <a:solidFill>
                  <a:schemeClr val="tx1"/>
                </a:solidFill>
                <a:latin typeface="Roboto" panose="02000000000000000000" pitchFamily="2" charset="0"/>
                <a:ea typeface="Roboto" panose="02000000000000000000" pitchFamily="2" charset="0"/>
                <a:cs typeface="Arial" charset="0"/>
              </a:rPr>
              <a:t> ∙ Prof. Dr. Fips Folienmaster </a:t>
            </a:r>
          </a:p>
        </p:txBody>
      </p:sp>
      <p:sp>
        <p:nvSpPr>
          <p:cNvPr id="8" name="Rechteck 7"/>
          <p:cNvSpPr/>
          <p:nvPr userDrawn="1"/>
        </p:nvSpPr>
        <p:spPr>
          <a:xfrm>
            <a:off x="0" y="2381"/>
            <a:ext cx="9144000" cy="1518444"/>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11" name="Gerader Verbinder 10"/>
          <p:cNvCxnSpPr/>
          <p:nvPr userDrawn="1"/>
        </p:nvCxnSpPr>
        <p:spPr>
          <a:xfrm>
            <a:off x="2376485" y="333375"/>
            <a:ext cx="0" cy="8270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Grafik 11"/>
          <p:cNvPicPr>
            <a:picLocks noChangeAspect="1"/>
          </p:cNvPicPr>
          <p:nvPr userDrawn="1"/>
        </p:nvPicPr>
        <p:blipFill rotWithShape="1">
          <a:blip r:embed="rId6">
            <a:extLst>
              <a:ext uri="{28A0092B-C50C-407E-A947-70E740481C1C}">
                <a14:useLocalDpi xmlns:a14="http://schemas.microsoft.com/office/drawing/2010/main" val="0"/>
              </a:ext>
            </a:extLst>
          </a:blip>
          <a:srcRect l="-608" t="787" r="642" b="-525"/>
          <a:stretch/>
        </p:blipFill>
        <p:spPr>
          <a:xfrm>
            <a:off x="2382" y="2381"/>
            <a:ext cx="2350294" cy="1507332"/>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758" r:id="rId2"/>
    <p:sldLayoutId id="2147483759" r:id="rId3"/>
    <p:sldLayoutId id="2147483760" r:id="rId4"/>
  </p:sldLayoutIdLst>
  <p:hf hdr="0"/>
  <p:txStyles>
    <p:titleStyle>
      <a:lvl1pPr algn="l" rtl="0" eaLnBrk="1" fontAlgn="base" hangingPunct="1">
        <a:spcBef>
          <a:spcPct val="0"/>
        </a:spcBef>
        <a:spcAft>
          <a:spcPct val="0"/>
        </a:spcAft>
        <a:defRPr sz="2100" b="0">
          <a:solidFill>
            <a:schemeClr val="bg1"/>
          </a:solidFill>
          <a:latin typeface="Roboto" panose="02000000000000000000" pitchFamily="2" charset="0"/>
          <a:ea typeface="Roboto" panose="02000000000000000000" pitchFamily="2" charset="0"/>
          <a:cs typeface="+mj-cs"/>
        </a:defRPr>
      </a:lvl1pPr>
      <a:lvl2pPr algn="ctr" rtl="0" eaLnBrk="1" fontAlgn="base" hangingPunct="1">
        <a:spcBef>
          <a:spcPct val="0"/>
        </a:spcBef>
        <a:spcAft>
          <a:spcPct val="0"/>
        </a:spcAft>
        <a:defRPr sz="3300">
          <a:solidFill>
            <a:schemeClr val="tx2"/>
          </a:solidFill>
          <a:latin typeface="Arial" pitchFamily="34" charset="0"/>
          <a:cs typeface="Arial" pitchFamily="34" charset="0"/>
        </a:defRPr>
      </a:lvl2pPr>
      <a:lvl3pPr algn="ctr" rtl="0" eaLnBrk="1" fontAlgn="base" hangingPunct="1">
        <a:spcBef>
          <a:spcPct val="0"/>
        </a:spcBef>
        <a:spcAft>
          <a:spcPct val="0"/>
        </a:spcAft>
        <a:defRPr sz="3300">
          <a:solidFill>
            <a:schemeClr val="tx2"/>
          </a:solidFill>
          <a:latin typeface="Arial" pitchFamily="34" charset="0"/>
          <a:cs typeface="Arial" pitchFamily="34" charset="0"/>
        </a:defRPr>
      </a:lvl3pPr>
      <a:lvl4pPr algn="ctr" rtl="0" eaLnBrk="1" fontAlgn="base" hangingPunct="1">
        <a:spcBef>
          <a:spcPct val="0"/>
        </a:spcBef>
        <a:spcAft>
          <a:spcPct val="0"/>
        </a:spcAft>
        <a:defRPr sz="3300">
          <a:solidFill>
            <a:schemeClr val="tx2"/>
          </a:solidFill>
          <a:latin typeface="Arial" pitchFamily="34" charset="0"/>
          <a:cs typeface="Arial" pitchFamily="34" charset="0"/>
        </a:defRPr>
      </a:lvl4pPr>
      <a:lvl5pPr algn="ctr" rtl="0" eaLnBrk="1" fontAlgn="base" hangingPunct="1">
        <a:spcBef>
          <a:spcPct val="0"/>
        </a:spcBef>
        <a:spcAft>
          <a:spcPct val="0"/>
        </a:spcAft>
        <a:defRPr sz="3300">
          <a:solidFill>
            <a:schemeClr val="tx2"/>
          </a:solidFill>
          <a:latin typeface="Arial" pitchFamily="34" charset="0"/>
          <a:cs typeface="Arial" pitchFamily="34" charset="0"/>
        </a:defRPr>
      </a:lvl5pPr>
      <a:lvl6pPr marL="342892" algn="ctr" rtl="0" eaLnBrk="1" fontAlgn="base" hangingPunct="1">
        <a:spcBef>
          <a:spcPct val="0"/>
        </a:spcBef>
        <a:spcAft>
          <a:spcPct val="0"/>
        </a:spcAft>
        <a:defRPr sz="3300">
          <a:solidFill>
            <a:schemeClr val="tx2"/>
          </a:solidFill>
          <a:latin typeface="Arial" pitchFamily="34" charset="0"/>
          <a:cs typeface="Arial" pitchFamily="34" charset="0"/>
        </a:defRPr>
      </a:lvl6pPr>
      <a:lvl7pPr marL="685783" algn="ctr" rtl="0" eaLnBrk="1" fontAlgn="base" hangingPunct="1">
        <a:spcBef>
          <a:spcPct val="0"/>
        </a:spcBef>
        <a:spcAft>
          <a:spcPct val="0"/>
        </a:spcAft>
        <a:defRPr sz="3300">
          <a:solidFill>
            <a:schemeClr val="tx2"/>
          </a:solidFill>
          <a:latin typeface="Arial" pitchFamily="34" charset="0"/>
          <a:cs typeface="Arial" pitchFamily="34" charset="0"/>
        </a:defRPr>
      </a:lvl7pPr>
      <a:lvl8pPr marL="1028675" algn="ctr" rtl="0" eaLnBrk="1" fontAlgn="base" hangingPunct="1">
        <a:spcBef>
          <a:spcPct val="0"/>
        </a:spcBef>
        <a:spcAft>
          <a:spcPct val="0"/>
        </a:spcAft>
        <a:defRPr sz="3300">
          <a:solidFill>
            <a:schemeClr val="tx2"/>
          </a:solidFill>
          <a:latin typeface="Arial" pitchFamily="34" charset="0"/>
          <a:cs typeface="Arial" pitchFamily="34" charset="0"/>
        </a:defRPr>
      </a:lvl8pPr>
      <a:lvl9pPr marL="1371566" algn="ctr" rtl="0" eaLnBrk="1" fontAlgn="base" hangingPunct="1">
        <a:spcBef>
          <a:spcPct val="0"/>
        </a:spcBef>
        <a:spcAft>
          <a:spcPct val="0"/>
        </a:spcAft>
        <a:defRPr sz="3300">
          <a:solidFill>
            <a:schemeClr val="tx2"/>
          </a:solidFill>
          <a:latin typeface="Arial" pitchFamily="34" charset="0"/>
          <a:cs typeface="Arial" pitchFamily="34" charset="0"/>
        </a:defRPr>
      </a:lvl9pPr>
    </p:titleStyle>
    <p:bodyStyle>
      <a:lvl1pPr marL="257168" indent="-257168" algn="l" rtl="0" eaLnBrk="1" fontAlgn="base" hangingPunct="1">
        <a:spcBef>
          <a:spcPct val="20000"/>
        </a:spcBef>
        <a:spcAft>
          <a:spcPct val="0"/>
        </a:spcAft>
        <a:buChar char="•"/>
        <a:defRPr sz="2400">
          <a:solidFill>
            <a:schemeClr val="tx1"/>
          </a:solidFill>
          <a:latin typeface="+mn-lt"/>
          <a:ea typeface="+mn-ea"/>
          <a:cs typeface="+mn-cs"/>
        </a:defRPr>
      </a:lvl1pPr>
      <a:lvl2pPr marL="557199" indent="-214308" algn="l" rtl="0" eaLnBrk="1" fontAlgn="base" hangingPunct="1">
        <a:spcBef>
          <a:spcPct val="20000"/>
        </a:spcBef>
        <a:spcAft>
          <a:spcPct val="0"/>
        </a:spcAft>
        <a:buChar char="–"/>
        <a:defRPr sz="2100">
          <a:solidFill>
            <a:schemeClr val="tx1"/>
          </a:solidFill>
          <a:latin typeface="+mn-lt"/>
          <a:cs typeface="+mn-cs"/>
        </a:defRPr>
      </a:lvl2pPr>
      <a:lvl3pPr marL="857228" indent="-171446" algn="l" rtl="0" eaLnBrk="1" fontAlgn="base" hangingPunct="1">
        <a:spcBef>
          <a:spcPct val="20000"/>
        </a:spcBef>
        <a:spcAft>
          <a:spcPct val="0"/>
        </a:spcAft>
        <a:buChar char="•"/>
        <a:defRPr sz="1800">
          <a:solidFill>
            <a:schemeClr val="tx1"/>
          </a:solidFill>
          <a:latin typeface="+mn-lt"/>
          <a:cs typeface="+mn-cs"/>
        </a:defRPr>
      </a:lvl3pPr>
      <a:lvl4pPr marL="1200120" indent="-171446" algn="l" rtl="0" eaLnBrk="1" fontAlgn="base" hangingPunct="1">
        <a:spcBef>
          <a:spcPct val="20000"/>
        </a:spcBef>
        <a:spcAft>
          <a:spcPct val="0"/>
        </a:spcAft>
        <a:buChar char="–"/>
        <a:defRPr sz="1500">
          <a:solidFill>
            <a:schemeClr val="tx1"/>
          </a:solidFill>
          <a:latin typeface="+mn-lt"/>
          <a:cs typeface="+mn-cs"/>
        </a:defRPr>
      </a:lvl4pPr>
      <a:lvl5pPr marL="1543012" indent="-171446" algn="l" rtl="0" eaLnBrk="1" fontAlgn="base" hangingPunct="1">
        <a:spcBef>
          <a:spcPct val="20000"/>
        </a:spcBef>
        <a:spcAft>
          <a:spcPct val="0"/>
        </a:spcAft>
        <a:buChar char="»"/>
        <a:defRPr sz="1500">
          <a:solidFill>
            <a:schemeClr val="tx1"/>
          </a:solidFill>
          <a:latin typeface="+mn-lt"/>
          <a:cs typeface="+mn-cs"/>
        </a:defRPr>
      </a:lvl5pPr>
      <a:lvl6pPr marL="1885903" indent="-171446" algn="l" rtl="0" eaLnBrk="1" fontAlgn="base" hangingPunct="1">
        <a:spcBef>
          <a:spcPct val="20000"/>
        </a:spcBef>
        <a:spcAft>
          <a:spcPct val="0"/>
        </a:spcAft>
        <a:buChar char="»"/>
        <a:defRPr sz="1500">
          <a:solidFill>
            <a:schemeClr val="tx1"/>
          </a:solidFill>
          <a:latin typeface="+mn-lt"/>
          <a:cs typeface="+mn-cs"/>
        </a:defRPr>
      </a:lvl6pPr>
      <a:lvl7pPr marL="2228795" indent="-171446" algn="l" rtl="0" eaLnBrk="1" fontAlgn="base" hangingPunct="1">
        <a:spcBef>
          <a:spcPct val="20000"/>
        </a:spcBef>
        <a:spcAft>
          <a:spcPct val="0"/>
        </a:spcAft>
        <a:buChar char="»"/>
        <a:defRPr sz="1500">
          <a:solidFill>
            <a:schemeClr val="tx1"/>
          </a:solidFill>
          <a:latin typeface="+mn-lt"/>
          <a:cs typeface="+mn-cs"/>
        </a:defRPr>
      </a:lvl7pPr>
      <a:lvl8pPr marL="2571686" indent="-171446" algn="l" rtl="0" eaLnBrk="1" fontAlgn="base" hangingPunct="1">
        <a:spcBef>
          <a:spcPct val="20000"/>
        </a:spcBef>
        <a:spcAft>
          <a:spcPct val="0"/>
        </a:spcAft>
        <a:buChar char="»"/>
        <a:defRPr sz="1500">
          <a:solidFill>
            <a:schemeClr val="tx1"/>
          </a:solidFill>
          <a:latin typeface="+mn-lt"/>
          <a:cs typeface="+mn-cs"/>
        </a:defRPr>
      </a:lvl8pPr>
      <a:lvl9pPr marL="2914577" indent="-171446" algn="l" rtl="0" eaLnBrk="1" fontAlgn="base" hangingPunct="1">
        <a:spcBef>
          <a:spcPct val="20000"/>
        </a:spcBef>
        <a:spcAft>
          <a:spcPct val="0"/>
        </a:spcAft>
        <a:buChar char="»"/>
        <a:defRPr sz="1500">
          <a:solidFill>
            <a:schemeClr val="tx1"/>
          </a:solidFill>
          <a:latin typeface="+mn-lt"/>
          <a:cs typeface="+mn-cs"/>
        </a:defRPr>
      </a:lvl9pPr>
    </p:bodyStyle>
    <p:otherStyle>
      <a:defPPr>
        <a:defRPr lang="de-D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000000"/>
          </p15:clr>
        </p15:guide>
        <p15:guide id="2" orient="horz" pos="210" userDrawn="1">
          <p15:clr>
            <a:srgbClr val="9FCC3B"/>
          </p15:clr>
        </p15:guide>
        <p15:guide id="3" orient="horz" pos="731" userDrawn="1">
          <p15:clr>
            <a:srgbClr val="9FCC3B"/>
          </p15:clr>
        </p15:guide>
        <p15:guide id="4" pos="1270" userDrawn="1">
          <p15:clr>
            <a:srgbClr val="9FCC3B"/>
          </p15:clr>
        </p15:guide>
        <p15:guide id="5" pos="1497" userDrawn="1">
          <p15:clr>
            <a:srgbClr val="9FCC3B"/>
          </p15:clr>
        </p15:guide>
        <p15:guide id="6" pos="1723" userDrawn="1">
          <p15:clr>
            <a:srgbClr val="9FCC3B"/>
          </p15:clr>
        </p15:guide>
        <p15:guide id="7" pos="5534" userDrawn="1">
          <p15:clr>
            <a:srgbClr val="000000"/>
          </p15:clr>
        </p15:guide>
        <p15:guide id="8" orient="horz" pos="3884" userDrawn="1">
          <p15:clr>
            <a:srgbClr val="000000"/>
          </p15:clr>
        </p15:guide>
        <p15:guide id="9" orient="horz" pos="1185" userDrawn="1">
          <p15:clr>
            <a:srgbClr val="000000"/>
          </p15:clr>
        </p15:guide>
        <p15:guide id="10" orient="horz" pos="958" userDrawn="1">
          <p15:clr>
            <a:srgbClr val="9FCC3B"/>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hteck 8"/>
          <p:cNvSpPr/>
          <p:nvPr userDrawn="1"/>
        </p:nvSpPr>
        <p:spPr>
          <a:xfrm>
            <a:off x="0" y="274"/>
            <a:ext cx="9144000" cy="764704"/>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2" name="Rectangle 5"/>
          <p:cNvSpPr txBox="1">
            <a:spLocks noChangeArrowheads="1"/>
          </p:cNvSpPr>
          <p:nvPr userDrawn="1"/>
        </p:nvSpPr>
        <p:spPr bwMode="auto">
          <a:xfrm>
            <a:off x="6189345" y="6525345"/>
            <a:ext cx="2810590" cy="334244"/>
          </a:xfrm>
          <a:prstGeom prst="rect">
            <a:avLst/>
          </a:prstGeom>
          <a:noFill/>
          <a:ln>
            <a:noFill/>
          </a:ln>
          <a:effectLst/>
        </p:spPr>
        <p:txBody>
          <a:bodyPr vert="horz" wrap="square" lIns="0" tIns="0" rIns="0" bIns="0" numCol="1" anchor="ctr" anchorCtr="0" compatLnSpc="1">
            <a:prstTxWarp prst="textNoShape">
              <a:avLst/>
            </a:prstTxWarp>
          </a:bodyPr>
          <a:lstStyle>
            <a:defPPr>
              <a:defRPr lang="de-DE"/>
            </a:defPPr>
            <a:lvl1pPr algn="l" rtl="0" fontAlgn="base">
              <a:spcBef>
                <a:spcPct val="0"/>
              </a:spcBef>
              <a:spcAft>
                <a:spcPct val="0"/>
              </a:spcAft>
              <a:defRPr sz="800" kern="1200">
                <a:solidFill>
                  <a:schemeClr val="tx1"/>
                </a:solidFill>
                <a:latin typeface="InfoDispRegular-Roman" pitchFamily="2" charset="0"/>
                <a:ea typeface="+mn-ea"/>
                <a:cs typeface="Arial"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r">
              <a:defRPr/>
            </a:pPr>
            <a:r>
              <a:rPr lang="de-DE" sz="1050" dirty="0">
                <a:latin typeface="Roboto" panose="02000000000000000000" pitchFamily="2" charset="0"/>
                <a:ea typeface="Roboto" panose="02000000000000000000" pitchFamily="2" charset="0"/>
              </a:rPr>
              <a:t>www.tu-chemnitz.de</a:t>
            </a:r>
          </a:p>
        </p:txBody>
      </p:sp>
      <p:cxnSp>
        <p:nvCxnSpPr>
          <p:cNvPr id="33" name="Gerader Verbinder 32"/>
          <p:cNvCxnSpPr/>
          <p:nvPr userDrawn="1"/>
        </p:nvCxnSpPr>
        <p:spPr>
          <a:xfrm>
            <a:off x="0" y="6525344"/>
            <a:ext cx="9144000" cy="0"/>
          </a:xfrm>
          <a:prstGeom prst="line">
            <a:avLst/>
          </a:prstGeom>
          <a:ln w="12700">
            <a:solidFill>
              <a:schemeClr val="tx1">
                <a:alpha val="40000"/>
              </a:schemeClr>
            </a:solidFill>
          </a:ln>
        </p:spPr>
        <p:style>
          <a:lnRef idx="1">
            <a:schemeClr val="accent1"/>
          </a:lnRef>
          <a:fillRef idx="0">
            <a:schemeClr val="accent1"/>
          </a:fillRef>
          <a:effectRef idx="0">
            <a:schemeClr val="accent1"/>
          </a:effectRef>
          <a:fontRef idx="minor">
            <a:schemeClr val="tx1"/>
          </a:fontRef>
        </p:style>
      </p:cxnSp>
      <p:sp>
        <p:nvSpPr>
          <p:cNvPr id="34" name="Fußzeilenplatzhalter 4"/>
          <p:cNvSpPr txBox="1">
            <a:spLocks/>
          </p:cNvSpPr>
          <p:nvPr userDrawn="1"/>
        </p:nvSpPr>
        <p:spPr>
          <a:xfrm>
            <a:off x="3491882" y="6526933"/>
            <a:ext cx="4194795" cy="332656"/>
          </a:xfrm>
          <a:prstGeom prst="rect">
            <a:avLst/>
          </a:prstGeom>
        </p:spPr>
        <p:txBody>
          <a:bodyPr lIns="0" tIns="0" rIns="0" bIns="0" anchor="ctr" anchorCtr="0"/>
          <a:lstStyle>
            <a:defPPr>
              <a:defRPr lang="de-DE"/>
            </a:defPPr>
            <a:lvl1pPr algn="l" rtl="0" fontAlgn="base">
              <a:spcBef>
                <a:spcPct val="0"/>
              </a:spcBef>
              <a:spcAft>
                <a:spcPct val="0"/>
              </a:spcAft>
              <a:defRPr sz="1000" kern="1200" dirty="0" smtClean="0">
                <a:solidFill>
                  <a:schemeClr val="tx1"/>
                </a:solidFill>
                <a:latin typeface="Roboto Condensed" panose="02000000000000000000" pitchFamily="2" charset="0"/>
                <a:ea typeface="Roboto Condensed" panose="02000000000000000000" pitchFamily="2" charset="0"/>
                <a:cs typeface="Arial"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a:defRPr/>
            </a:pPr>
            <a:fld id="{72C5D026-0A5E-414E-BDD7-AEAAC7E56A8F}" type="slidenum">
              <a:rPr lang="de-DE" sz="1050" smtClean="0">
                <a:latin typeface="Roboto" panose="02000000000000000000" pitchFamily="2" charset="0"/>
                <a:ea typeface="Roboto" panose="02000000000000000000" pitchFamily="2" charset="0"/>
              </a:rPr>
              <a:pPr algn="ctr">
                <a:defRPr/>
              </a:pPr>
              <a:t>‹Nr.›</a:t>
            </a:fld>
            <a:endParaRPr lang="de-DE" sz="1050" dirty="0">
              <a:latin typeface="Roboto" panose="02000000000000000000" pitchFamily="2" charset="0"/>
              <a:ea typeface="Roboto" panose="02000000000000000000" pitchFamily="2" charset="0"/>
            </a:endParaRPr>
          </a:p>
        </p:txBody>
      </p:sp>
      <p:sp>
        <p:nvSpPr>
          <p:cNvPr id="23" name="Rectangle 4"/>
          <p:cNvSpPr txBox="1">
            <a:spLocks noChangeArrowheads="1"/>
          </p:cNvSpPr>
          <p:nvPr userDrawn="1"/>
        </p:nvSpPr>
        <p:spPr bwMode="auto">
          <a:xfrm>
            <a:off x="144067" y="6525345"/>
            <a:ext cx="4319922" cy="334244"/>
          </a:xfrm>
          <a:prstGeom prst="rect">
            <a:avLst/>
          </a:prstGeom>
          <a:noFill/>
          <a:ln>
            <a:noFill/>
          </a:ln>
          <a:effectLst/>
        </p:spPr>
        <p:txBody>
          <a:bodyPr vert="horz" wrap="square" lIns="0" tIns="0" rIns="0" bIns="0" numCol="1" anchor="ctr" anchorCtr="0" compatLnSpc="1">
            <a:prstTxWarp prst="textNoShape">
              <a:avLst/>
            </a:prstTxWarp>
          </a:bodyPr>
          <a:lstStyle>
            <a:defPPr>
              <a:defRPr lang="de-DE"/>
            </a:defPPr>
            <a:lvl1pPr algn="l" rtl="0" fontAlgn="base">
              <a:spcBef>
                <a:spcPct val="0"/>
              </a:spcBef>
              <a:spcAft>
                <a:spcPct val="0"/>
              </a:spcAft>
              <a:defRPr sz="800" kern="1200" dirty="0" smtClean="0">
                <a:solidFill>
                  <a:schemeClr val="tx1"/>
                </a:solidFill>
                <a:latin typeface="InfoDispRegular-Roman" pitchFamily="2" charset="0"/>
                <a:ea typeface="+mn-ea"/>
                <a:cs typeface="Arial"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de-DE" sz="1050" dirty="0">
                <a:latin typeface="Roboto" panose="02000000000000000000" pitchFamily="2" charset="0"/>
                <a:ea typeface="Roboto" panose="02000000000000000000" pitchFamily="2" charset="0"/>
              </a:rPr>
              <a:t>Chemnitz</a:t>
            </a:r>
            <a:r>
              <a:rPr lang="de-DE" sz="1050" kern="1200" dirty="0">
                <a:solidFill>
                  <a:schemeClr val="tx1"/>
                </a:solidFill>
                <a:latin typeface="Roboto" panose="02000000000000000000" pitchFamily="2" charset="0"/>
                <a:ea typeface="Roboto" panose="02000000000000000000" pitchFamily="2" charset="0"/>
                <a:cs typeface="Arial" charset="0"/>
              </a:rPr>
              <a:t> ∙ TT</a:t>
            </a:r>
            <a:r>
              <a:rPr lang="de-DE" sz="1050" dirty="0">
                <a:latin typeface="Roboto" panose="02000000000000000000" pitchFamily="2" charset="0"/>
                <a:ea typeface="Roboto" panose="02000000000000000000" pitchFamily="2" charset="0"/>
              </a:rPr>
              <a:t>. Monat</a:t>
            </a:r>
            <a:r>
              <a:rPr lang="de-DE" sz="1050" baseline="0" dirty="0">
                <a:latin typeface="Roboto" panose="02000000000000000000" pitchFamily="2" charset="0"/>
                <a:ea typeface="Roboto" panose="02000000000000000000" pitchFamily="2" charset="0"/>
              </a:rPr>
              <a:t> 2019</a:t>
            </a:r>
            <a:r>
              <a:rPr lang="de-DE" sz="1050" kern="1200" dirty="0">
                <a:solidFill>
                  <a:schemeClr val="tx1"/>
                </a:solidFill>
                <a:latin typeface="Roboto" panose="02000000000000000000" pitchFamily="2" charset="0"/>
                <a:ea typeface="Roboto" panose="02000000000000000000" pitchFamily="2" charset="0"/>
                <a:cs typeface="Arial" charset="0"/>
              </a:rPr>
              <a:t> ∙ Prof. Dr. Fips Folienmaster </a:t>
            </a:r>
          </a:p>
        </p:txBody>
      </p:sp>
      <p:cxnSp>
        <p:nvCxnSpPr>
          <p:cNvPr id="14" name="Gerader Verbinder 13"/>
          <p:cNvCxnSpPr/>
          <p:nvPr userDrawn="1"/>
        </p:nvCxnSpPr>
        <p:spPr>
          <a:xfrm>
            <a:off x="1511300" y="152713"/>
            <a:ext cx="0" cy="468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Grafik 14"/>
          <p:cNvPicPr>
            <a:picLocks noChangeAspect="1"/>
          </p:cNvPicPr>
          <p:nvPr userDrawn="1"/>
        </p:nvPicPr>
        <p:blipFill rotWithShape="1">
          <a:blip r:embed="rId8">
            <a:extLst>
              <a:ext uri="{28A0092B-C50C-407E-A947-70E740481C1C}">
                <a14:useLocalDpi xmlns:a14="http://schemas.microsoft.com/office/drawing/2010/main" val="0"/>
              </a:ext>
            </a:extLst>
          </a:blip>
          <a:srcRect l="-11435" t="5839" r="641" b="7571"/>
          <a:stretch/>
        </p:blipFill>
        <p:spPr>
          <a:xfrm>
            <a:off x="0" y="3175"/>
            <a:ext cx="1516771" cy="762000"/>
          </a:xfrm>
          <a:prstGeom prst="rect">
            <a:avLst/>
          </a:prstGeom>
        </p:spPr>
      </p:pic>
    </p:spTree>
    <p:extLst>
      <p:ext uri="{BB962C8B-B14F-4D97-AF65-F5344CB8AC3E}">
        <p14:creationId xmlns:p14="http://schemas.microsoft.com/office/powerpoint/2010/main" val="4136935301"/>
      </p:ext>
    </p:extLst>
  </p:cSld>
  <p:clrMap bg1="lt1" tx1="dk1" bg2="lt2" tx2="dk2" accent1="accent1" accent2="accent2" accent3="accent3" accent4="accent4" accent5="accent5" accent6="accent6" hlink="hlink" folHlink="folHlink"/>
  <p:sldLayoutIdLst>
    <p:sldLayoutId id="2147483750" r:id="rId1"/>
    <p:sldLayoutId id="2147483754" r:id="rId2"/>
    <p:sldLayoutId id="2147483755" r:id="rId3"/>
    <p:sldLayoutId id="2147483756" r:id="rId4"/>
    <p:sldLayoutId id="2147483719" r:id="rId5"/>
    <p:sldLayoutId id="2147483757" r:id="rId6"/>
  </p:sldLayoutIdLst>
  <p:txStyles>
    <p:titleStyle>
      <a:lvl1pPr algn="l" defTabSz="685783" rtl="0" eaLnBrk="1" latinLnBrk="0" hangingPunct="1">
        <a:lnSpc>
          <a:spcPct val="90000"/>
        </a:lnSpc>
        <a:spcBef>
          <a:spcPct val="0"/>
        </a:spcBef>
        <a:buNone/>
        <a:defRPr sz="1200" b="1" kern="1200">
          <a:solidFill>
            <a:schemeClr val="bg1"/>
          </a:solidFill>
          <a:latin typeface="Roboto" panose="02000000000000000000" pitchFamily="2" charset="0"/>
          <a:ea typeface="Roboto" panose="02000000000000000000" pitchFamily="2" charset="0"/>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Roboto" panose="02000000000000000000" pitchFamily="2" charset="0"/>
          <a:ea typeface="Roboto" panose="02000000000000000000" pitchFamily="2" charset="0"/>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6" userDrawn="1">
          <p15:clr>
            <a:srgbClr val="9FCC3B"/>
          </p15:clr>
        </p15:guide>
        <p15:guide id="2" orient="horz" pos="391" userDrawn="1">
          <p15:clr>
            <a:srgbClr val="9FCC3B"/>
          </p15:clr>
        </p15:guide>
        <p15:guide id="3" pos="1066" userDrawn="1">
          <p15:clr>
            <a:srgbClr val="9FCC3B"/>
          </p15:clr>
        </p15:guide>
        <p15:guide id="5" pos="839" userDrawn="1">
          <p15:clr>
            <a:srgbClr val="9FCC3B"/>
          </p15:clr>
        </p15:guide>
        <p15:guide id="6" pos="952" userDrawn="1">
          <p15:clr>
            <a:srgbClr val="9FCC3B"/>
          </p15:clr>
        </p15:guide>
        <p15:guide id="7" pos="5534" userDrawn="1">
          <p15:clr>
            <a:srgbClr val="000000"/>
          </p15:clr>
        </p15:guide>
        <p15:guide id="8" orient="horz" pos="572" userDrawn="1">
          <p15:clr>
            <a:srgbClr val="000000"/>
          </p15:clr>
        </p15:guide>
        <p15:guide id="9" orient="horz" pos="3997" userDrawn="1">
          <p15:clr>
            <a:srgbClr val="000000"/>
          </p15:clr>
        </p15:guide>
        <p15:guide id="10" pos="226" userDrawn="1">
          <p15:clr>
            <a:srgbClr val="00000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hyperlink" Target="https://www.youtube.com/results?search_query=slap+her+india" TargetMode="Externa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9.jp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10.jp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11.jp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12.jp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6.mp3"/><Relationship Id="rId1" Type="http://schemas.microsoft.com/office/2007/relationships/media" Target="../media/media26.mp3"/><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8.mp3"/><Relationship Id="rId7" Type="http://schemas.openxmlformats.org/officeDocument/2006/relationships/slideLayout" Target="../slideLayouts/slideLayout6.xml"/><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29.mp3"/><Relationship Id="rId5" Type="http://schemas.microsoft.com/office/2007/relationships/media" Target="../media/media29.mp3"/><Relationship Id="rId4" Type="http://schemas.openxmlformats.org/officeDocument/2006/relationships/audio" Target="../media/media28.mp3"/></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media" Target="../media/media31.mp3"/><Relationship Id="rId7" Type="http://schemas.openxmlformats.org/officeDocument/2006/relationships/diagramLayout" Target="../diagrams/layout2.xml"/><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diagramData" Target="../diagrams/data2.xml"/><Relationship Id="rId11" Type="http://schemas.openxmlformats.org/officeDocument/2006/relationships/image" Target="../media/image2.png"/><Relationship Id="rId5" Type="http://schemas.openxmlformats.org/officeDocument/2006/relationships/slideLayout" Target="../slideLayouts/slideLayout6.xml"/><Relationship Id="rId10" Type="http://schemas.microsoft.com/office/2007/relationships/diagramDrawing" Target="../diagrams/drawing2.xml"/><Relationship Id="rId4" Type="http://schemas.openxmlformats.org/officeDocument/2006/relationships/audio" Target="../media/media31.mp3"/><Relationship Id="rId9" Type="http://schemas.openxmlformats.org/officeDocument/2006/relationships/diagramColors" Target="../diagrams/colors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2.mp3"/><Relationship Id="rId1" Type="http://schemas.microsoft.com/office/2007/relationships/media" Target="../media/media32.mp3"/><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3.mp3"/><Relationship Id="rId1" Type="http://schemas.microsoft.com/office/2007/relationships/media" Target="../media/media33.mp3"/><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microsoft.com/office/2007/relationships/media" Target="../media/media35.mp3"/><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image" Target="../media/image2.png"/><Relationship Id="rId5" Type="http://schemas.openxmlformats.org/officeDocument/2006/relationships/slideLayout" Target="../slideLayouts/slideLayout6.xml"/><Relationship Id="rId4" Type="http://schemas.openxmlformats.org/officeDocument/2006/relationships/audio" Target="../media/media35.mp3"/></Relationships>
</file>

<file path=ppt/slides/_rels/slide35.xml.rels><?xml version="1.0" encoding="UTF-8" standalone="yes"?>
<Relationships xmlns="http://schemas.openxmlformats.org/package/2006/relationships"><Relationship Id="rId2" Type="http://schemas.openxmlformats.org/officeDocument/2006/relationships/hyperlink" Target="https://phil-osophie.de/wastun/wastun.php?dir=kohlberg&amp;file=bio"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6.xml"/><Relationship Id="rId7" Type="http://schemas.openxmlformats.org/officeDocument/2006/relationships/diagramColors" Target="../diagrams/colors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Seminar </a:t>
            </a:r>
            <a:br>
              <a:rPr lang="de-DE" dirty="0"/>
            </a:br>
            <a:r>
              <a:rPr lang="de-DE" dirty="0"/>
              <a:t>Entwicklungspsychologie für das Lehramt</a:t>
            </a:r>
          </a:p>
        </p:txBody>
      </p:sp>
      <p:sp>
        <p:nvSpPr>
          <p:cNvPr id="7" name="Textplatzhalter 6"/>
          <p:cNvSpPr>
            <a:spLocks noGrp="1"/>
          </p:cNvSpPr>
          <p:nvPr>
            <p:ph type="body" sz="quarter" idx="13"/>
          </p:nvPr>
        </p:nvSpPr>
        <p:spPr>
          <a:xfrm>
            <a:off x="238125" y="2628898"/>
            <a:ext cx="8667750" cy="1600204"/>
          </a:xfrm>
        </p:spPr>
        <p:txBody>
          <a:bodyPr>
            <a:normAutofit/>
          </a:bodyPr>
          <a:lstStyle/>
          <a:p>
            <a:pPr algn="ctr"/>
            <a:r>
              <a:rPr lang="de-DE" sz="4400" dirty="0"/>
              <a:t>Moralische Entwicklung:</a:t>
            </a:r>
          </a:p>
          <a:p>
            <a:pPr algn="ctr"/>
            <a:r>
              <a:rPr lang="de-DE" sz="4400" dirty="0"/>
              <a:t>Der Weisheit letzter Schluss?</a:t>
            </a:r>
          </a:p>
        </p:txBody>
      </p:sp>
      <p:sp>
        <p:nvSpPr>
          <p:cNvPr id="2" name="Textfeld 1">
            <a:extLst>
              <a:ext uri="{FF2B5EF4-FFF2-40B4-BE49-F238E27FC236}">
                <a16:creationId xmlns:a16="http://schemas.microsoft.com/office/drawing/2014/main" id="{2FC516A0-A71D-4161-9785-37DBAC6A9391}"/>
              </a:ext>
            </a:extLst>
          </p:cNvPr>
          <p:cNvSpPr txBox="1"/>
          <p:nvPr/>
        </p:nvSpPr>
        <p:spPr>
          <a:xfrm>
            <a:off x="358775" y="5529263"/>
            <a:ext cx="7899400" cy="646331"/>
          </a:xfrm>
          <a:prstGeom prst="rect">
            <a:avLst/>
          </a:prstGeom>
          <a:noFill/>
        </p:spPr>
        <p:txBody>
          <a:bodyPr wrap="square" rtlCol="0">
            <a:spAutoFit/>
          </a:bodyPr>
          <a:lstStyle/>
          <a:p>
            <a:r>
              <a:rPr lang="de-DE" u="sng" dirty="0"/>
              <a:t>Referenten</a:t>
            </a:r>
            <a:r>
              <a:rPr lang="de-DE" dirty="0"/>
              <a:t>: Anna-Lena Fichtner, Stefanie Köhler, Anne Sophie Hanisch, 	     Vanessa Frühauf  </a:t>
            </a:r>
          </a:p>
        </p:txBody>
      </p:sp>
      <p:sp>
        <p:nvSpPr>
          <p:cNvPr id="3" name="Rechteck 2">
            <a:extLst>
              <a:ext uri="{FF2B5EF4-FFF2-40B4-BE49-F238E27FC236}">
                <a16:creationId xmlns:a16="http://schemas.microsoft.com/office/drawing/2014/main" id="{BE8AC047-D8D6-432D-BEF7-63E6179721DE}"/>
              </a:ext>
            </a:extLst>
          </p:cNvPr>
          <p:cNvSpPr/>
          <p:nvPr/>
        </p:nvSpPr>
        <p:spPr>
          <a:xfrm>
            <a:off x="0" y="6562746"/>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320321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B7A0BD3-B3A0-4E29-8012-5FC55BC24068}"/>
              </a:ext>
            </a:extLst>
          </p:cNvPr>
          <p:cNvSpPr>
            <a:spLocks noGrp="1"/>
          </p:cNvSpPr>
          <p:nvPr>
            <p:ph type="body" sz="quarter" idx="11"/>
          </p:nvPr>
        </p:nvSpPr>
        <p:spPr>
          <a:xfrm>
            <a:off x="358775" y="1517654"/>
            <a:ext cx="8426450" cy="1611309"/>
          </a:xfrm>
        </p:spPr>
        <p:txBody>
          <a:bodyPr/>
          <a:lstStyle/>
          <a:p>
            <a:pPr marL="0" indent="0">
              <a:buNone/>
            </a:pPr>
            <a:r>
              <a:rPr lang="de-DE" b="1" dirty="0"/>
              <a:t> </a:t>
            </a:r>
          </a:p>
          <a:p>
            <a:pPr>
              <a:buFont typeface="Symbol" panose="05050102010706020507" pitchFamily="18" charset="2"/>
              <a:buChar char="-"/>
            </a:pPr>
            <a:r>
              <a:rPr lang="de-DE" dirty="0"/>
              <a:t>Verhaltensweisen, die einem anderen Wesen nützen, ohne dass sie dem Handelnden selbst einen direkten Vorteil bringen (z.B. Helfen, Teilen oder Trösten)</a:t>
            </a:r>
          </a:p>
          <a:p>
            <a:endParaRPr lang="de-DE" dirty="0"/>
          </a:p>
        </p:txBody>
      </p:sp>
      <p:sp>
        <p:nvSpPr>
          <p:cNvPr id="3" name="Titel 2">
            <a:extLst>
              <a:ext uri="{FF2B5EF4-FFF2-40B4-BE49-F238E27FC236}">
                <a16:creationId xmlns:a16="http://schemas.microsoft.com/office/drawing/2014/main" id="{1D0AE198-0A70-4C41-9126-608A74BA5F2E}"/>
              </a:ext>
            </a:extLst>
          </p:cNvPr>
          <p:cNvSpPr>
            <a:spLocks noGrp="1"/>
          </p:cNvSpPr>
          <p:nvPr>
            <p:ph type="title"/>
          </p:nvPr>
        </p:nvSpPr>
        <p:spPr/>
        <p:txBody>
          <a:bodyPr>
            <a:normAutofit/>
          </a:bodyPr>
          <a:lstStyle/>
          <a:p>
            <a:r>
              <a:rPr lang="de-DE" sz="1600" dirty="0"/>
              <a:t>2. Prosozialität</a:t>
            </a:r>
          </a:p>
        </p:txBody>
      </p:sp>
      <p:sp>
        <p:nvSpPr>
          <p:cNvPr id="4" name="Textplatzhalter 3">
            <a:extLst>
              <a:ext uri="{FF2B5EF4-FFF2-40B4-BE49-F238E27FC236}">
                <a16:creationId xmlns:a16="http://schemas.microsoft.com/office/drawing/2014/main" id="{2900AB92-D6EB-422A-A10A-D03CC985797A}"/>
              </a:ext>
            </a:extLst>
          </p:cNvPr>
          <p:cNvSpPr>
            <a:spLocks noGrp="1"/>
          </p:cNvSpPr>
          <p:nvPr>
            <p:ph type="body" sz="quarter" idx="13"/>
          </p:nvPr>
        </p:nvSpPr>
        <p:spPr/>
        <p:txBody>
          <a:bodyPr/>
          <a:lstStyle/>
          <a:p>
            <a:r>
              <a:rPr lang="de-DE" dirty="0"/>
              <a:t>2.1 Definition</a:t>
            </a:r>
          </a:p>
        </p:txBody>
      </p:sp>
      <p:pic>
        <p:nvPicPr>
          <p:cNvPr id="1026" name="Bild 2" descr="Quellbild anzeigen">
            <a:extLst>
              <a:ext uri="{FF2B5EF4-FFF2-40B4-BE49-F238E27FC236}">
                <a16:creationId xmlns:a16="http://schemas.microsoft.com/office/drawing/2014/main" id="{C93D0447-F6F0-4011-B2CA-9C306A3586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4900" y="3128963"/>
            <a:ext cx="4227502"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eck 7">
            <a:extLst>
              <a:ext uri="{FF2B5EF4-FFF2-40B4-BE49-F238E27FC236}">
                <a16:creationId xmlns:a16="http://schemas.microsoft.com/office/drawing/2014/main" id="{FCD4684F-06C8-428F-A74E-C8BA2F58F1FC}"/>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361D20B0-879D-4D15-88B7-4B3C739B919F}"/>
              </a:ext>
            </a:extLst>
          </p:cNvPr>
          <p:cNvSpPr/>
          <p:nvPr/>
        </p:nvSpPr>
        <p:spPr>
          <a:xfrm>
            <a:off x="-111924" y="5891308"/>
            <a:ext cx="4426749" cy="1007648"/>
          </a:xfrm>
          <a:prstGeom prst="rect">
            <a:avLst/>
          </a:prstGeom>
        </p:spPr>
        <p:txBody>
          <a:bodyPr wrap="square">
            <a:spAutoFit/>
          </a:bodyPr>
          <a:lstStyle/>
          <a:p>
            <a:pPr>
              <a:lnSpc>
                <a:spcPct val="107000"/>
              </a:lnSpc>
              <a:spcAft>
                <a:spcPts val="800"/>
              </a:spcAft>
            </a:pPr>
            <a:r>
              <a:rPr lang="de-DE" sz="800" dirty="0">
                <a:ea typeface="Times New Roman" panose="02020603050405020304" pitchFamily="18" charset="0"/>
                <a:cs typeface="Times New Roman" panose="02020603050405020304" pitchFamily="18" charset="0"/>
              </a:rPr>
              <a:t>https://www.bing.com/images/search?view=detailV2&amp;ccid=rrfwu7bh&amp;id=65D7E527C88C421F07F50E700526C2538EA60D4C&amp;thid=OIP.rrfwu7bh5exNXwVFfSR6kgHaE8&amp;mediaurl=https%3a%2f%2fwww.drk.de%2ffileadmin%2f_processed_%2f9%2f8%2fcsm_artikelbild-erste-hilfe-kind-gruppe-troesten_331e55e5e5.jpg&amp;exph=467&amp;expw=700&amp;q=helfen+teilen+tr%c3%b6sten+kinder&amp;simid=608039091759089353&amp;ck=5B05A31D73DA4D4516047F5169B53FDB&amp;selectedIndex=75&amp;FORM=IRPRST&amp;ajaxhist=0</a:t>
            </a:r>
            <a:endParaRPr lang="de-DE" sz="105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Rechteck 6">
            <a:extLst>
              <a:ext uri="{FF2B5EF4-FFF2-40B4-BE49-F238E27FC236}">
                <a16:creationId xmlns:a16="http://schemas.microsoft.com/office/drawing/2014/main" id="{462EAD4C-F0BF-4447-AF67-C4D4B59BF987}"/>
              </a:ext>
            </a:extLst>
          </p:cNvPr>
          <p:cNvSpPr/>
          <p:nvPr/>
        </p:nvSpPr>
        <p:spPr>
          <a:xfrm rot="16200000">
            <a:off x="6612851" y="4095414"/>
            <a:ext cx="4380684" cy="369332"/>
          </a:xfrm>
          <a:prstGeom prst="rect">
            <a:avLst/>
          </a:prstGeom>
        </p:spPr>
        <p:txBody>
          <a:bodyPr wrap="square">
            <a:spAutoFit/>
          </a:bodyPr>
          <a:lstStyle/>
          <a:p>
            <a:r>
              <a:rPr lang="de-DE" dirty="0">
                <a:ea typeface="Times New Roman" panose="02020603050405020304" pitchFamily="18" charset="0"/>
              </a:rPr>
              <a:t>(Schneider &amp; Lindenberger, 2012, S.538)</a:t>
            </a:r>
            <a:endParaRPr lang="de-DE" dirty="0"/>
          </a:p>
        </p:txBody>
      </p:sp>
      <p:pic>
        <p:nvPicPr>
          <p:cNvPr id="5" name="Folie 2">
            <a:hlinkClick r:id="" action="ppaction://media"/>
            <a:extLst>
              <a:ext uri="{FF2B5EF4-FFF2-40B4-BE49-F238E27FC236}">
                <a16:creationId xmlns:a16="http://schemas.microsoft.com/office/drawing/2014/main" id="{7D201A0E-D5EE-4C25-BD9A-9893071803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81925" y="5875109"/>
            <a:ext cx="609600" cy="609600"/>
          </a:xfrm>
          <a:prstGeom prst="rect">
            <a:avLst/>
          </a:prstGeom>
        </p:spPr>
      </p:pic>
    </p:spTree>
    <p:extLst>
      <p:ext uri="{BB962C8B-B14F-4D97-AF65-F5344CB8AC3E}">
        <p14:creationId xmlns:p14="http://schemas.microsoft.com/office/powerpoint/2010/main" val="203062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1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16827CF-96A7-413F-BD82-3C1AC4D7078F}"/>
              </a:ext>
            </a:extLst>
          </p:cNvPr>
          <p:cNvSpPr>
            <a:spLocks noGrp="1"/>
          </p:cNvSpPr>
          <p:nvPr>
            <p:ph type="body" sz="quarter" idx="11"/>
          </p:nvPr>
        </p:nvSpPr>
        <p:spPr>
          <a:xfrm>
            <a:off x="358775" y="1665287"/>
            <a:ext cx="8426450" cy="4284663"/>
          </a:xfrm>
        </p:spPr>
        <p:txBody>
          <a:bodyPr/>
          <a:lstStyle/>
          <a:p>
            <a:pPr marL="457200" indent="-457200">
              <a:buAutoNum type="arabicPeriod"/>
            </a:pPr>
            <a:r>
              <a:rPr lang="de-DE" u="sng" dirty="0"/>
              <a:t>prosoziale Intention vorhanden</a:t>
            </a:r>
          </a:p>
          <a:p>
            <a:pPr lvl="1"/>
            <a:r>
              <a:rPr lang="de-DE" dirty="0"/>
              <a:t>Ist prosoziales Verhalten nur dann vorhanden, wenn die handelnde Person wirklich die Intention hatte Gutes zu tun? (unterschiedliche Ansichten vertreten)</a:t>
            </a:r>
          </a:p>
          <a:p>
            <a:pPr marL="0" indent="0">
              <a:buNone/>
            </a:pPr>
            <a:endParaRPr lang="de-DE" dirty="0"/>
          </a:p>
          <a:p>
            <a:pPr marL="457200" indent="-457200">
              <a:buFont typeface="+mj-lt"/>
              <a:buAutoNum type="arabicPeriod"/>
            </a:pPr>
            <a:endParaRPr lang="de-DE" u="sng" dirty="0"/>
          </a:p>
          <a:p>
            <a:pPr marL="457200" lvl="0" indent="-457200">
              <a:buAutoNum type="arabicPeriod" startAt="2"/>
            </a:pPr>
            <a:r>
              <a:rPr lang="de-DE" u="sng" dirty="0"/>
              <a:t>unterschiedliche Mechanismen ausschlaggebend:</a:t>
            </a:r>
          </a:p>
          <a:p>
            <a:pPr lvl="1"/>
            <a:r>
              <a:rPr lang="de-DE" dirty="0"/>
              <a:t>Gewohnheit und Tradition </a:t>
            </a:r>
          </a:p>
          <a:p>
            <a:pPr lvl="1"/>
            <a:r>
              <a:rPr lang="de-DE" dirty="0"/>
              <a:t>instinktive Verhaltensweisen </a:t>
            </a:r>
          </a:p>
          <a:p>
            <a:pPr lvl="1"/>
            <a:r>
              <a:rPr lang="de-DE" dirty="0"/>
              <a:t>moralische Überzeugungen</a:t>
            </a:r>
          </a:p>
          <a:p>
            <a:pPr lvl="1"/>
            <a:r>
              <a:rPr lang="de-DE" dirty="0"/>
              <a:t>Mitleid oder Sorge</a:t>
            </a:r>
          </a:p>
          <a:p>
            <a:endParaRPr lang="de-DE" dirty="0"/>
          </a:p>
        </p:txBody>
      </p:sp>
      <p:sp>
        <p:nvSpPr>
          <p:cNvPr id="3" name="Titel 2">
            <a:extLst>
              <a:ext uri="{FF2B5EF4-FFF2-40B4-BE49-F238E27FC236}">
                <a16:creationId xmlns:a16="http://schemas.microsoft.com/office/drawing/2014/main" id="{28C2609A-4C97-484B-986C-7847D3119CDC}"/>
              </a:ext>
            </a:extLst>
          </p:cNvPr>
          <p:cNvSpPr>
            <a:spLocks noGrp="1"/>
          </p:cNvSpPr>
          <p:nvPr>
            <p:ph type="title"/>
          </p:nvPr>
        </p:nvSpPr>
        <p:spPr/>
        <p:txBody>
          <a:bodyPr>
            <a:normAutofit/>
          </a:bodyPr>
          <a:lstStyle/>
          <a:p>
            <a:r>
              <a:rPr lang="de-DE" sz="1600" dirty="0"/>
              <a:t>2. Prosozialität</a:t>
            </a:r>
          </a:p>
        </p:txBody>
      </p:sp>
      <p:sp>
        <p:nvSpPr>
          <p:cNvPr id="4" name="Textplatzhalter 3">
            <a:extLst>
              <a:ext uri="{FF2B5EF4-FFF2-40B4-BE49-F238E27FC236}">
                <a16:creationId xmlns:a16="http://schemas.microsoft.com/office/drawing/2014/main" id="{7FBC368C-0591-4A90-83A9-9185A616C4FA}"/>
              </a:ext>
            </a:extLst>
          </p:cNvPr>
          <p:cNvSpPr>
            <a:spLocks noGrp="1"/>
          </p:cNvSpPr>
          <p:nvPr>
            <p:ph type="body" sz="quarter" idx="13"/>
          </p:nvPr>
        </p:nvSpPr>
        <p:spPr/>
        <p:txBody>
          <a:bodyPr/>
          <a:lstStyle/>
          <a:p>
            <a:r>
              <a:rPr lang="de-DE" dirty="0"/>
              <a:t>2.2 Gründe für prosoziales Verhalten</a:t>
            </a:r>
          </a:p>
        </p:txBody>
      </p:sp>
      <p:sp>
        <p:nvSpPr>
          <p:cNvPr id="6" name="Rechteck 5">
            <a:extLst>
              <a:ext uri="{FF2B5EF4-FFF2-40B4-BE49-F238E27FC236}">
                <a16:creationId xmlns:a16="http://schemas.microsoft.com/office/drawing/2014/main" id="{3B10269F-858E-4DC3-BAF1-6E4763D510B2}"/>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8F0ABF3F-D619-47DC-B46C-343C3221F964}"/>
              </a:ext>
            </a:extLst>
          </p:cNvPr>
          <p:cNvSpPr/>
          <p:nvPr/>
        </p:nvSpPr>
        <p:spPr>
          <a:xfrm>
            <a:off x="3167489" y="5685269"/>
            <a:ext cx="4378186" cy="373757"/>
          </a:xfrm>
          <a:prstGeom prst="rect">
            <a:avLst/>
          </a:prstGeom>
        </p:spPr>
        <p:txBody>
          <a:bodyPr wrap="none">
            <a:spAutoFit/>
          </a:bodyPr>
          <a:lstStyle/>
          <a:p>
            <a:pPr>
              <a:lnSpc>
                <a:spcPct val="107000"/>
              </a:lnSpc>
              <a:spcAft>
                <a:spcPts val="800"/>
              </a:spcAft>
            </a:pPr>
            <a:r>
              <a:rPr lang="de-DE" dirty="0">
                <a:ea typeface="Times New Roman" panose="02020603050405020304" pitchFamily="18" charset="0"/>
                <a:cs typeface="Times New Roman" panose="02020603050405020304" pitchFamily="18" charset="0"/>
              </a:rPr>
              <a:t>(Schneider &amp; Lindenberger, 2012, S.538)</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Folie 3">
            <a:hlinkClick r:id="" action="ppaction://media"/>
            <a:extLst>
              <a:ext uri="{FF2B5EF4-FFF2-40B4-BE49-F238E27FC236}">
                <a16:creationId xmlns:a16="http://schemas.microsoft.com/office/drawing/2014/main" id="{56845E14-1DAE-4841-9370-8E3551C33DF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4812" y="5754226"/>
            <a:ext cx="609600" cy="609600"/>
          </a:xfrm>
          <a:prstGeom prst="rect">
            <a:avLst/>
          </a:prstGeom>
        </p:spPr>
      </p:pic>
    </p:spTree>
    <p:extLst>
      <p:ext uri="{BB962C8B-B14F-4D97-AF65-F5344CB8AC3E}">
        <p14:creationId xmlns:p14="http://schemas.microsoft.com/office/powerpoint/2010/main" val="388381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10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F08E0EC2-22D3-4175-853E-D635F7A2EDD0}"/>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platzhalter 1">
            <a:extLst>
              <a:ext uri="{FF2B5EF4-FFF2-40B4-BE49-F238E27FC236}">
                <a16:creationId xmlns:a16="http://schemas.microsoft.com/office/drawing/2014/main" id="{5F5AA425-3A04-4C92-8057-9555CD304A18}"/>
              </a:ext>
            </a:extLst>
          </p:cNvPr>
          <p:cNvSpPr>
            <a:spLocks noGrp="1"/>
          </p:cNvSpPr>
          <p:nvPr>
            <p:ph type="body" sz="quarter" idx="11"/>
          </p:nvPr>
        </p:nvSpPr>
        <p:spPr>
          <a:xfrm>
            <a:off x="358775" y="1531942"/>
            <a:ext cx="8426450" cy="5326058"/>
          </a:xfrm>
        </p:spPr>
        <p:txBody>
          <a:bodyPr>
            <a:normAutofit fontScale="92500"/>
          </a:bodyPr>
          <a:lstStyle/>
          <a:p>
            <a:pPr marL="0" lvl="0" indent="0">
              <a:buNone/>
            </a:pPr>
            <a:r>
              <a:rPr lang="de-DE" dirty="0">
                <a:sym typeface="Wingdings" panose="05000000000000000000" pitchFamily="2" charset="2"/>
              </a:rPr>
              <a:t></a:t>
            </a:r>
            <a:r>
              <a:rPr lang="de-DE" dirty="0"/>
              <a:t>Helfen, Teilen und Trösten treten bereits ab dem 2. Lebensjahr auf</a:t>
            </a:r>
          </a:p>
          <a:p>
            <a:pPr marL="0" lvl="0" indent="0">
              <a:buNone/>
            </a:pPr>
            <a:r>
              <a:rPr lang="de-DE" dirty="0">
                <a:sym typeface="Wingdings" panose="05000000000000000000" pitchFamily="2" charset="2"/>
              </a:rPr>
              <a:t></a:t>
            </a:r>
            <a:r>
              <a:rPr lang="de-DE" dirty="0"/>
              <a:t>die unterschiedlichen prosozialen Verhaltensweisen		                sind voneinander unabhängig (beruhen auf verschiedenen               psychologischen Mechanismen)</a:t>
            </a:r>
          </a:p>
          <a:p>
            <a:pPr marL="0" indent="0">
              <a:buNone/>
            </a:pPr>
            <a:endParaRPr lang="de-DE" dirty="0"/>
          </a:p>
          <a:p>
            <a:pPr>
              <a:buFont typeface="Wingdings" panose="05000000000000000000" pitchFamily="2" charset="2"/>
              <a:buChar char="à"/>
            </a:pPr>
            <a:r>
              <a:rPr lang="de-DE" dirty="0"/>
              <a:t>ab dem 3.- 4.Lebensjahr werden gerechtigkeitsbezogene Aspekte berücksichtigt</a:t>
            </a:r>
          </a:p>
          <a:p>
            <a:pPr>
              <a:buFont typeface="Wingdings" panose="05000000000000000000" pitchFamily="2" charset="2"/>
              <a:buChar char="à"/>
            </a:pPr>
            <a:endParaRPr lang="de-DE" dirty="0"/>
          </a:p>
          <a:p>
            <a:pPr>
              <a:buFont typeface="Wingdings" panose="05000000000000000000" pitchFamily="2" charset="2"/>
              <a:buChar char="à"/>
            </a:pPr>
            <a:endParaRPr lang="de-DE" dirty="0"/>
          </a:p>
          <a:p>
            <a:pPr>
              <a:buFont typeface="Wingdings" panose="05000000000000000000" pitchFamily="2" charset="2"/>
              <a:buChar char="à"/>
            </a:pPr>
            <a:endParaRPr lang="de-DE" dirty="0"/>
          </a:p>
          <a:p>
            <a:pPr lvl="0"/>
            <a:endParaRPr lang="de-DE" dirty="0"/>
          </a:p>
          <a:p>
            <a:pPr lvl="0"/>
            <a:r>
              <a:rPr lang="de-DE" dirty="0"/>
              <a:t>ab 4–5 Jahren teilen Kinder mehr, wenn sie vom Rezipienten (Betrachter) dabei beobachtet werden und wenn ein anderes Kind dabei ist, welches in einer zukünftigen Situation mit dem Kind teilen könnte</a:t>
            </a:r>
          </a:p>
          <a:p>
            <a:pPr lvl="0"/>
            <a:r>
              <a:rPr lang="de-DE" dirty="0"/>
              <a:t>ab 6 Jahren teilen Kinder eher mit Freunden als mit Nichtfreunden oder Fremden</a:t>
            </a:r>
          </a:p>
          <a:p>
            <a:pPr>
              <a:buFont typeface="Wingdings" panose="05000000000000000000" pitchFamily="2" charset="2"/>
              <a:buChar char="à"/>
            </a:pPr>
            <a:endParaRPr lang="de-DE" dirty="0"/>
          </a:p>
          <a:p>
            <a:endParaRPr lang="de-DE" dirty="0"/>
          </a:p>
        </p:txBody>
      </p:sp>
      <p:sp>
        <p:nvSpPr>
          <p:cNvPr id="3" name="Titel 2">
            <a:extLst>
              <a:ext uri="{FF2B5EF4-FFF2-40B4-BE49-F238E27FC236}">
                <a16:creationId xmlns:a16="http://schemas.microsoft.com/office/drawing/2014/main" id="{48433230-F6A0-4E49-9F71-E290B68DA3A4}"/>
              </a:ext>
            </a:extLst>
          </p:cNvPr>
          <p:cNvSpPr>
            <a:spLocks noGrp="1"/>
          </p:cNvSpPr>
          <p:nvPr>
            <p:ph type="title"/>
          </p:nvPr>
        </p:nvSpPr>
        <p:spPr/>
        <p:txBody>
          <a:bodyPr>
            <a:normAutofit/>
          </a:bodyPr>
          <a:lstStyle/>
          <a:p>
            <a:r>
              <a:rPr lang="de-DE" sz="1600" dirty="0"/>
              <a:t>2. Prosozialität</a:t>
            </a:r>
          </a:p>
        </p:txBody>
      </p:sp>
      <p:sp>
        <p:nvSpPr>
          <p:cNvPr id="4" name="Textplatzhalter 3">
            <a:extLst>
              <a:ext uri="{FF2B5EF4-FFF2-40B4-BE49-F238E27FC236}">
                <a16:creationId xmlns:a16="http://schemas.microsoft.com/office/drawing/2014/main" id="{5C7BBC3D-F470-4D68-808D-45A70F207F3A}"/>
              </a:ext>
            </a:extLst>
          </p:cNvPr>
          <p:cNvSpPr>
            <a:spLocks noGrp="1"/>
          </p:cNvSpPr>
          <p:nvPr>
            <p:ph type="body" sz="quarter" idx="13"/>
          </p:nvPr>
        </p:nvSpPr>
        <p:spPr/>
        <p:txBody>
          <a:bodyPr/>
          <a:lstStyle/>
          <a:p>
            <a:r>
              <a:rPr lang="de-DE" dirty="0"/>
              <a:t>2.3 Entwicklung von prosozialen Verhalten </a:t>
            </a:r>
          </a:p>
        </p:txBody>
      </p:sp>
      <p:pic>
        <p:nvPicPr>
          <p:cNvPr id="6" name="Bild 2" descr="Quellbild anzeigen">
            <a:extLst>
              <a:ext uri="{FF2B5EF4-FFF2-40B4-BE49-F238E27FC236}">
                <a16:creationId xmlns:a16="http://schemas.microsoft.com/office/drawing/2014/main" id="{348193A2-F591-48CC-95BF-C73CCC8556C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9745" y="1901898"/>
            <a:ext cx="1921194" cy="1167764"/>
          </a:xfrm>
          <a:prstGeom prst="rect">
            <a:avLst/>
          </a:prstGeom>
          <a:noFill/>
          <a:ln>
            <a:noFill/>
          </a:ln>
        </p:spPr>
      </p:pic>
      <p:pic>
        <p:nvPicPr>
          <p:cNvPr id="7" name="Grafik 6">
            <a:extLst>
              <a:ext uri="{FF2B5EF4-FFF2-40B4-BE49-F238E27FC236}">
                <a16:creationId xmlns:a16="http://schemas.microsoft.com/office/drawing/2014/main" id="{CF26E765-FDE2-4CD5-A5F7-81FAAD93FA56}"/>
              </a:ext>
            </a:extLst>
          </p:cNvPr>
          <p:cNvPicPr>
            <a:picLocks noChangeAspect="1"/>
          </p:cNvPicPr>
          <p:nvPr/>
        </p:nvPicPr>
        <p:blipFill>
          <a:blip r:embed="rId5"/>
          <a:stretch>
            <a:fillRect/>
          </a:stretch>
        </p:blipFill>
        <p:spPr>
          <a:xfrm>
            <a:off x="2343193" y="3683908"/>
            <a:ext cx="1896020" cy="1353429"/>
          </a:xfrm>
          <a:prstGeom prst="rect">
            <a:avLst/>
          </a:prstGeom>
        </p:spPr>
      </p:pic>
      <p:pic>
        <p:nvPicPr>
          <p:cNvPr id="8" name="Bild 5">
            <a:extLst>
              <a:ext uri="{FF2B5EF4-FFF2-40B4-BE49-F238E27FC236}">
                <a16:creationId xmlns:a16="http://schemas.microsoft.com/office/drawing/2014/main" id="{02DC5DAD-886B-4339-B724-92B884876F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198085" y="3683908"/>
            <a:ext cx="1851660" cy="1397000"/>
          </a:xfrm>
          <a:prstGeom prst="rect">
            <a:avLst/>
          </a:prstGeom>
          <a:noFill/>
          <a:ln>
            <a:noFill/>
          </a:ln>
        </p:spPr>
      </p:pic>
      <p:sp>
        <p:nvSpPr>
          <p:cNvPr id="10" name="Rechteck 9">
            <a:extLst>
              <a:ext uri="{FF2B5EF4-FFF2-40B4-BE49-F238E27FC236}">
                <a16:creationId xmlns:a16="http://schemas.microsoft.com/office/drawing/2014/main" id="{F087C0DF-59CC-4C5F-8BAE-FD06D8845B97}"/>
              </a:ext>
            </a:extLst>
          </p:cNvPr>
          <p:cNvSpPr/>
          <p:nvPr/>
        </p:nvSpPr>
        <p:spPr>
          <a:xfrm>
            <a:off x="6621073" y="3470344"/>
            <a:ext cx="2457450" cy="1303306"/>
          </a:xfrm>
          <a:prstGeom prst="rect">
            <a:avLst/>
          </a:prstGeom>
        </p:spPr>
        <p:txBody>
          <a:bodyPr wrap="square">
            <a:spAutoFit/>
          </a:bodyPr>
          <a:lstStyle/>
          <a:p>
            <a:pPr marL="457200">
              <a:lnSpc>
                <a:spcPct val="107000"/>
              </a:lnSpc>
              <a:spcAft>
                <a:spcPts val="800"/>
              </a:spcAft>
            </a:pPr>
            <a:r>
              <a:rPr lang="de-DE" sz="1100" u="sng" dirty="0">
                <a:ea typeface="Calibri" panose="020F0502020204030204" pitchFamily="34" charset="0"/>
                <a:cs typeface="Times New Roman" panose="02020603050405020304" pitchFamily="18" charset="0"/>
              </a:rPr>
              <a:t> </a:t>
            </a:r>
            <a:r>
              <a:rPr lang="de-DE" sz="900" dirty="0">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https://www.bing.com/images/search?q=kind+twilt&amp;qs=n&amp;form=QBIRMH&amp;sp=-1&amp;pq=kind+twilt&amp;sc=410&amp;cvid=2A38E6AAF54C4264BC5C37FCA6CFCB93&amp;first=1&amp;scenario=ImageBasicHover</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hteck 10">
            <a:extLst>
              <a:ext uri="{FF2B5EF4-FFF2-40B4-BE49-F238E27FC236}">
                <a16:creationId xmlns:a16="http://schemas.microsoft.com/office/drawing/2014/main" id="{7664EE8D-696F-4BC3-B76A-A10FD2CC64A4}"/>
              </a:ext>
            </a:extLst>
          </p:cNvPr>
          <p:cNvSpPr/>
          <p:nvPr/>
        </p:nvSpPr>
        <p:spPr>
          <a:xfrm>
            <a:off x="5640851" y="829468"/>
            <a:ext cx="3436903" cy="307777"/>
          </a:xfrm>
          <a:prstGeom prst="rect">
            <a:avLst/>
          </a:prstGeom>
        </p:spPr>
        <p:txBody>
          <a:bodyPr wrap="none">
            <a:spAutoFit/>
          </a:bodyPr>
          <a:lstStyle/>
          <a:p>
            <a:r>
              <a:rPr lang="de-DE" sz="1400" dirty="0">
                <a:ea typeface="Calibri" panose="020F0502020204030204" pitchFamily="34" charset="0"/>
              </a:rPr>
              <a:t>(Schneider &amp; Lindenberger, 2012, S.540)</a:t>
            </a:r>
            <a:endParaRPr lang="de-DE" sz="1400" dirty="0"/>
          </a:p>
        </p:txBody>
      </p:sp>
      <p:pic>
        <p:nvPicPr>
          <p:cNvPr id="12" name="Folie 4">
            <a:hlinkClick r:id="" action="ppaction://media"/>
            <a:extLst>
              <a:ext uri="{FF2B5EF4-FFF2-40B4-BE49-F238E27FC236}">
                <a16:creationId xmlns:a16="http://schemas.microsoft.com/office/drawing/2014/main" id="{C175EB91-84F9-4847-BB8F-ACE34C247CD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61339" y="6001546"/>
            <a:ext cx="609600" cy="609600"/>
          </a:xfrm>
          <a:prstGeom prst="rect">
            <a:avLst/>
          </a:prstGeom>
        </p:spPr>
      </p:pic>
    </p:spTree>
    <p:extLst>
      <p:ext uri="{BB962C8B-B14F-4D97-AF65-F5344CB8AC3E}">
        <p14:creationId xmlns:p14="http://schemas.microsoft.com/office/powerpoint/2010/main" val="64424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30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5B49495-896D-4106-A8A8-9BA9DA5C4A1C}"/>
              </a:ext>
            </a:extLst>
          </p:cNvPr>
          <p:cNvSpPr>
            <a:spLocks noGrp="1"/>
          </p:cNvSpPr>
          <p:nvPr>
            <p:ph type="body" sz="quarter" idx="11"/>
          </p:nvPr>
        </p:nvSpPr>
        <p:spPr>
          <a:xfrm>
            <a:off x="500856" y="1286668"/>
            <a:ext cx="8142287" cy="4284663"/>
          </a:xfrm>
        </p:spPr>
        <p:txBody>
          <a:bodyPr/>
          <a:lstStyle/>
          <a:p>
            <a:pPr lvl="0"/>
            <a:r>
              <a:rPr lang="de-DE" sz="2400" dirty="0"/>
              <a:t>prosoziales Verhalten und moralisches Urteil ist das Ergebnis von Entwicklungsprozessen</a:t>
            </a:r>
          </a:p>
          <a:p>
            <a:pPr marL="685782" lvl="2" indent="0">
              <a:buNone/>
            </a:pPr>
            <a:endParaRPr lang="de-DE" sz="1600" dirty="0"/>
          </a:p>
          <a:p>
            <a:pPr lvl="2">
              <a:buFont typeface="Wingdings" panose="05000000000000000000" pitchFamily="2" charset="2"/>
              <a:buChar char="Ø"/>
            </a:pPr>
            <a:r>
              <a:rPr lang="de-DE" sz="1800" dirty="0"/>
              <a:t>so zeigen 3jährige, nicht aber 2jährige erste Anzeichen von Schuld oder Verständnis für die Allgemeinverbindlichkeit sozialer Regeln</a:t>
            </a:r>
          </a:p>
          <a:p>
            <a:pPr lvl="2">
              <a:buFont typeface="Wingdings" panose="05000000000000000000" pitchFamily="2" charset="2"/>
              <a:buChar char="Ø"/>
            </a:pPr>
            <a:endParaRPr lang="de-DE" sz="1600" dirty="0"/>
          </a:p>
          <a:p>
            <a:pPr lvl="0"/>
            <a:r>
              <a:rPr lang="de-DE" sz="2400" dirty="0"/>
              <a:t>soziale Interaktion führt zur moralischen Entwicklung </a:t>
            </a:r>
          </a:p>
          <a:p>
            <a:endParaRPr lang="de-DE" dirty="0"/>
          </a:p>
        </p:txBody>
      </p:sp>
      <p:sp>
        <p:nvSpPr>
          <p:cNvPr id="3" name="Titel 2">
            <a:extLst>
              <a:ext uri="{FF2B5EF4-FFF2-40B4-BE49-F238E27FC236}">
                <a16:creationId xmlns:a16="http://schemas.microsoft.com/office/drawing/2014/main" id="{05FF3E0C-2E8B-483F-AA53-68AC0BF16B86}"/>
              </a:ext>
            </a:extLst>
          </p:cNvPr>
          <p:cNvSpPr>
            <a:spLocks noGrp="1"/>
          </p:cNvSpPr>
          <p:nvPr>
            <p:ph type="title"/>
          </p:nvPr>
        </p:nvSpPr>
        <p:spPr/>
        <p:txBody>
          <a:bodyPr>
            <a:normAutofit/>
          </a:bodyPr>
          <a:lstStyle/>
          <a:p>
            <a:r>
              <a:rPr lang="de-DE" sz="1600" dirty="0"/>
              <a:t>2.3 Entwicklung von prosozialen Verhalten</a:t>
            </a:r>
          </a:p>
        </p:txBody>
      </p:sp>
      <p:pic>
        <p:nvPicPr>
          <p:cNvPr id="9" name="Grafik 8" descr="Quellbild anzeigen">
            <a:extLst>
              <a:ext uri="{FF2B5EF4-FFF2-40B4-BE49-F238E27FC236}">
                <a16:creationId xmlns:a16="http://schemas.microsoft.com/office/drawing/2014/main" id="{5CF86283-18F6-4535-9D76-2D8C9CF3BFF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2710" y="3771900"/>
            <a:ext cx="3610928" cy="2287271"/>
          </a:xfrm>
          <a:prstGeom prst="rect">
            <a:avLst/>
          </a:prstGeom>
          <a:noFill/>
          <a:ln>
            <a:noFill/>
          </a:ln>
        </p:spPr>
      </p:pic>
      <p:sp>
        <p:nvSpPr>
          <p:cNvPr id="10" name="Rechteck 9">
            <a:extLst>
              <a:ext uri="{FF2B5EF4-FFF2-40B4-BE49-F238E27FC236}">
                <a16:creationId xmlns:a16="http://schemas.microsoft.com/office/drawing/2014/main" id="{7320E7D4-0D10-45DA-905C-862394B388AA}"/>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67C0BDE9-952E-44C0-8D25-55145D4C756C}"/>
              </a:ext>
            </a:extLst>
          </p:cNvPr>
          <p:cNvSpPr/>
          <p:nvPr/>
        </p:nvSpPr>
        <p:spPr>
          <a:xfrm>
            <a:off x="4765814" y="798828"/>
            <a:ext cx="4378186" cy="369332"/>
          </a:xfrm>
          <a:prstGeom prst="rect">
            <a:avLst/>
          </a:prstGeom>
        </p:spPr>
        <p:txBody>
          <a:bodyPr wrap="none">
            <a:spAutoFit/>
          </a:bodyPr>
          <a:lstStyle/>
          <a:p>
            <a:r>
              <a:rPr lang="de-DE" dirty="0">
                <a:ea typeface="Calibri" panose="020F0502020204030204" pitchFamily="34" charset="0"/>
              </a:rPr>
              <a:t>(Schneider &amp; Lindenberger, 2012, S.542)</a:t>
            </a:r>
            <a:endParaRPr lang="de-DE" dirty="0"/>
          </a:p>
        </p:txBody>
      </p:sp>
      <p:sp>
        <p:nvSpPr>
          <p:cNvPr id="11" name="Rechteck 10">
            <a:extLst>
              <a:ext uri="{FF2B5EF4-FFF2-40B4-BE49-F238E27FC236}">
                <a16:creationId xmlns:a16="http://schemas.microsoft.com/office/drawing/2014/main" id="{E16C5E8E-5918-4C07-91B7-067874EF8051}"/>
              </a:ext>
            </a:extLst>
          </p:cNvPr>
          <p:cNvSpPr/>
          <p:nvPr/>
        </p:nvSpPr>
        <p:spPr>
          <a:xfrm>
            <a:off x="0" y="6113757"/>
            <a:ext cx="4572000" cy="744243"/>
          </a:xfrm>
          <a:prstGeom prst="rect">
            <a:avLst/>
          </a:prstGeom>
        </p:spPr>
        <p:txBody>
          <a:bodyPr>
            <a:spAutoFit/>
          </a:bodyPr>
          <a:lstStyle/>
          <a:p>
            <a:pPr>
              <a:lnSpc>
                <a:spcPct val="107000"/>
              </a:lnSpc>
              <a:spcAft>
                <a:spcPts val="800"/>
              </a:spcAft>
            </a:pPr>
            <a:r>
              <a:rPr lang="de-DE" sz="800" dirty="0">
                <a:ea typeface="Calibri" panose="020F0502020204030204" pitchFamily="34" charset="0"/>
                <a:cs typeface="Times New Roman" panose="02020603050405020304" pitchFamily="18" charset="0"/>
              </a:rPr>
              <a:t>https://www.bing.com/images/search?view=detailV2&amp;ccid=mTnVeTuM&amp;id=E306FDD34C4181B99626B69D622812896867FDBF&amp;thid=OIP.mTnVeTuMwnxUdvmxhi17zgEyDM&amp;mediaurl=https%3a%2f%2fs3.amazonaws.com%2fs3.momsrising.org%2fimages%2fearly_learning_teacher.jpg&amp;exph=1131&amp;expw=1698&amp;q=an+kinder+verteilen&amp;simid=608037008646080183&amp;ck=06E7128E9DD6AE977747D7DFC96C9D0B&amp;selectedIndex=27&amp;FORM=IRPRST&amp;ajaxhist=0</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Folie 5">
            <a:hlinkClick r:id="" action="ppaction://media"/>
            <a:extLst>
              <a:ext uri="{FF2B5EF4-FFF2-40B4-BE49-F238E27FC236}">
                <a16:creationId xmlns:a16="http://schemas.microsoft.com/office/drawing/2014/main" id="{1AFEAD8D-FFED-4CBF-ABC6-23F5137E82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65892" y="5937817"/>
            <a:ext cx="609600" cy="609600"/>
          </a:xfrm>
          <a:prstGeom prst="rect">
            <a:avLst/>
          </a:prstGeom>
        </p:spPr>
      </p:pic>
    </p:spTree>
    <p:extLst>
      <p:ext uri="{BB962C8B-B14F-4D97-AF65-F5344CB8AC3E}">
        <p14:creationId xmlns:p14="http://schemas.microsoft.com/office/powerpoint/2010/main" val="118258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157"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A44B67F-D335-47B5-A265-68C8C339D8C8}"/>
              </a:ext>
            </a:extLst>
          </p:cNvPr>
          <p:cNvSpPr>
            <a:spLocks noGrp="1"/>
          </p:cNvSpPr>
          <p:nvPr>
            <p:ph type="title"/>
          </p:nvPr>
        </p:nvSpPr>
        <p:spPr/>
        <p:txBody>
          <a:bodyPr>
            <a:normAutofit/>
          </a:bodyPr>
          <a:lstStyle/>
          <a:p>
            <a:r>
              <a:rPr lang="de-DE" sz="1600" dirty="0"/>
              <a:t>2. Prosozialität</a:t>
            </a:r>
          </a:p>
        </p:txBody>
      </p:sp>
      <p:sp>
        <p:nvSpPr>
          <p:cNvPr id="4" name="Textplatzhalter 3">
            <a:extLst>
              <a:ext uri="{FF2B5EF4-FFF2-40B4-BE49-F238E27FC236}">
                <a16:creationId xmlns:a16="http://schemas.microsoft.com/office/drawing/2014/main" id="{B7BBA27D-5BD9-4B69-AE4C-3CD6E99188A4}"/>
              </a:ext>
            </a:extLst>
          </p:cNvPr>
          <p:cNvSpPr>
            <a:spLocks noGrp="1"/>
          </p:cNvSpPr>
          <p:nvPr>
            <p:ph type="body" sz="quarter" idx="13"/>
          </p:nvPr>
        </p:nvSpPr>
        <p:spPr/>
        <p:txBody>
          <a:bodyPr/>
          <a:lstStyle/>
          <a:p>
            <a:r>
              <a:rPr lang="de-DE" dirty="0"/>
              <a:t>2.4 sozialisationstheoretische Modelle – der Erwerb von Moral</a:t>
            </a:r>
          </a:p>
        </p:txBody>
      </p:sp>
      <p:sp>
        <p:nvSpPr>
          <p:cNvPr id="6" name="Rechteck 5">
            <a:extLst>
              <a:ext uri="{FF2B5EF4-FFF2-40B4-BE49-F238E27FC236}">
                <a16:creationId xmlns:a16="http://schemas.microsoft.com/office/drawing/2014/main" id="{6F2A5E40-428F-4E85-AEA8-E836DC6D5EAA}"/>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7" name="Tabelle 6">
            <a:extLst>
              <a:ext uri="{FF2B5EF4-FFF2-40B4-BE49-F238E27FC236}">
                <a16:creationId xmlns:a16="http://schemas.microsoft.com/office/drawing/2014/main" id="{3A87CBA8-99D0-4EC1-9634-D57B050560B1}"/>
              </a:ext>
            </a:extLst>
          </p:cNvPr>
          <p:cNvGraphicFramePr>
            <a:graphicFrameLocks noGrp="1"/>
          </p:cNvGraphicFramePr>
          <p:nvPr>
            <p:extLst>
              <p:ext uri="{D42A27DB-BD31-4B8C-83A1-F6EECF244321}">
                <p14:modId xmlns:p14="http://schemas.microsoft.com/office/powerpoint/2010/main" val="2147620022"/>
              </p:ext>
            </p:extLst>
          </p:nvPr>
        </p:nvGraphicFramePr>
        <p:xfrm>
          <a:off x="600075" y="1372236"/>
          <a:ext cx="7629524" cy="4699950"/>
        </p:xfrm>
        <a:graphic>
          <a:graphicData uri="http://schemas.openxmlformats.org/drawingml/2006/table">
            <a:tbl>
              <a:tblPr firstRow="1" firstCol="1" bandRow="1">
                <a:tableStyleId>{5C22544A-7EE6-4342-B048-85BDC9FD1C3A}</a:tableStyleId>
              </a:tblPr>
              <a:tblGrid>
                <a:gridCol w="1985963">
                  <a:extLst>
                    <a:ext uri="{9D8B030D-6E8A-4147-A177-3AD203B41FA5}">
                      <a16:colId xmlns:a16="http://schemas.microsoft.com/office/drawing/2014/main" val="3452771048"/>
                    </a:ext>
                  </a:extLst>
                </a:gridCol>
                <a:gridCol w="1801812">
                  <a:extLst>
                    <a:ext uri="{9D8B030D-6E8A-4147-A177-3AD203B41FA5}">
                      <a16:colId xmlns:a16="http://schemas.microsoft.com/office/drawing/2014/main" val="1859195316"/>
                    </a:ext>
                  </a:extLst>
                </a:gridCol>
                <a:gridCol w="3841749">
                  <a:extLst>
                    <a:ext uri="{9D8B030D-6E8A-4147-A177-3AD203B41FA5}">
                      <a16:colId xmlns:a16="http://schemas.microsoft.com/office/drawing/2014/main" val="1972427649"/>
                    </a:ext>
                  </a:extLst>
                </a:gridCol>
              </a:tblGrid>
              <a:tr h="325230">
                <a:tc>
                  <a:txBody>
                    <a:bodyPr/>
                    <a:lstStyle/>
                    <a:p>
                      <a:endParaRPr lang="de-DE" sz="1050" dirty="0">
                        <a:latin typeface="Roboto" panose="020B0604020202020204" charset="0"/>
                        <a:ea typeface="Roboto" panose="020B0604020202020204" charset="0"/>
                      </a:endParaRPr>
                    </a:p>
                  </a:txBody>
                  <a:tcPr marL="45906" marR="45906" marT="0" marB="0"/>
                </a:tc>
                <a:tc>
                  <a:txBody>
                    <a:bodyPr/>
                    <a:lstStyle/>
                    <a:p>
                      <a:r>
                        <a:rPr lang="de-DE" sz="1600" dirty="0">
                          <a:latin typeface="Roboto" panose="020B0604020202020204" charset="0"/>
                          <a:ea typeface="Roboto" panose="020B0604020202020204" charset="0"/>
                        </a:rPr>
                        <a:t>Gegenstand</a:t>
                      </a:r>
                    </a:p>
                  </a:txBody>
                  <a:tcPr marL="61209" marR="61209" marT="30604" marB="30604"/>
                </a:tc>
                <a:tc>
                  <a:txBody>
                    <a:bodyPr/>
                    <a:lstStyle/>
                    <a:p>
                      <a:r>
                        <a:rPr lang="de-DE" sz="1600" dirty="0">
                          <a:latin typeface="Roboto" panose="020B0604020202020204" charset="0"/>
                          <a:ea typeface="Roboto" panose="020B0604020202020204" charset="0"/>
                        </a:rPr>
                        <a:t>Lernmechanismus</a:t>
                      </a:r>
                    </a:p>
                  </a:txBody>
                  <a:tcPr marL="61209" marR="61209" marT="30604" marB="30604"/>
                </a:tc>
                <a:extLst>
                  <a:ext uri="{0D108BD9-81ED-4DB2-BD59-A6C34878D82A}">
                    <a16:rowId xmlns:a16="http://schemas.microsoft.com/office/drawing/2014/main" val="253898977"/>
                  </a:ext>
                </a:extLst>
              </a:tr>
              <a:tr h="649323">
                <a:tc>
                  <a:txBody>
                    <a:bodyPr/>
                    <a:lstStyle/>
                    <a:p>
                      <a:pPr>
                        <a:lnSpc>
                          <a:spcPct val="107000"/>
                        </a:lnSpc>
                        <a:spcAft>
                          <a:spcPts val="800"/>
                        </a:spcAft>
                      </a:pPr>
                      <a:r>
                        <a:rPr lang="de-DE" sz="1600" dirty="0">
                          <a:effectLst/>
                          <a:latin typeface="Roboto" panose="020B0604020202020204" charset="0"/>
                          <a:ea typeface="Roboto" panose="020B0604020202020204" charset="0"/>
                        </a:rPr>
                        <a:t>Behavioristischer Ansatz</a:t>
                      </a:r>
                      <a:endParaRPr lang="de-DE" sz="1600" dirty="0">
                        <a:effectLst/>
                        <a:latin typeface="Roboto" panose="020B0604020202020204" charset="0"/>
                        <a:ea typeface="Roboto" panose="020B0604020202020204" charset="0"/>
                        <a:cs typeface="Times New Roman" panose="02020603050405020304" pitchFamily="18" charset="0"/>
                      </a:endParaRPr>
                    </a:p>
                  </a:txBody>
                  <a:tcPr marL="45906" marR="45906" marT="0" marB="0"/>
                </a:tc>
                <a:tc>
                  <a:txBody>
                    <a:bodyPr/>
                    <a:lstStyle/>
                    <a:p>
                      <a:pPr>
                        <a:lnSpc>
                          <a:spcPct val="107000"/>
                        </a:lnSpc>
                        <a:spcAft>
                          <a:spcPts val="800"/>
                        </a:spcAft>
                      </a:pPr>
                      <a:r>
                        <a:rPr lang="de-DE" sz="1600" dirty="0">
                          <a:effectLst/>
                          <a:latin typeface="Roboto" panose="020B0604020202020204" charset="0"/>
                          <a:ea typeface="Roboto" panose="020B0604020202020204" charset="0"/>
                        </a:rPr>
                        <a:t>Verhalten</a:t>
                      </a:r>
                    </a:p>
                    <a:p>
                      <a:pPr>
                        <a:lnSpc>
                          <a:spcPct val="107000"/>
                        </a:lnSpc>
                        <a:spcAft>
                          <a:spcPts val="800"/>
                        </a:spcAft>
                      </a:pPr>
                      <a:r>
                        <a:rPr lang="de-DE" sz="1600" dirty="0">
                          <a:effectLst/>
                          <a:latin typeface="Roboto" panose="020B0604020202020204" charset="0"/>
                          <a:ea typeface="Roboto" panose="020B0604020202020204" charset="0"/>
                        </a:rPr>
                        <a:t> </a:t>
                      </a:r>
                      <a:endParaRPr lang="de-DE" sz="1600" dirty="0">
                        <a:effectLst/>
                        <a:latin typeface="Roboto" panose="020B0604020202020204" charset="0"/>
                        <a:ea typeface="Roboto" panose="020B0604020202020204" charset="0"/>
                        <a:cs typeface="Times New Roman" panose="02020603050405020304" pitchFamily="18" charset="0"/>
                      </a:endParaRPr>
                    </a:p>
                  </a:txBody>
                  <a:tcPr marL="45906" marR="45906" marT="0" marB="0"/>
                </a:tc>
                <a:tc>
                  <a:txBody>
                    <a:bodyPr/>
                    <a:lstStyle/>
                    <a:p>
                      <a:pPr>
                        <a:lnSpc>
                          <a:spcPct val="107000"/>
                        </a:lnSpc>
                        <a:spcAft>
                          <a:spcPts val="800"/>
                        </a:spcAft>
                      </a:pPr>
                      <a:r>
                        <a:rPr lang="de-DE" sz="1600" dirty="0">
                          <a:effectLst/>
                          <a:latin typeface="Roboto" panose="020B0604020202020204" charset="0"/>
                          <a:ea typeface="Roboto" panose="020B0604020202020204" charset="0"/>
                        </a:rPr>
                        <a:t>Klassische Konditionierung Operante Konditionierung</a:t>
                      </a:r>
                      <a:endParaRPr lang="de-DE" sz="1600" dirty="0">
                        <a:effectLst/>
                        <a:latin typeface="Roboto" panose="020B0604020202020204" charset="0"/>
                        <a:ea typeface="Roboto" panose="020B0604020202020204" charset="0"/>
                        <a:cs typeface="Times New Roman" panose="02020603050405020304" pitchFamily="18" charset="0"/>
                      </a:endParaRPr>
                    </a:p>
                  </a:txBody>
                  <a:tcPr marL="45906" marR="45906" marT="0" marB="0"/>
                </a:tc>
                <a:extLst>
                  <a:ext uri="{0D108BD9-81ED-4DB2-BD59-A6C34878D82A}">
                    <a16:rowId xmlns:a16="http://schemas.microsoft.com/office/drawing/2014/main" val="1692227412"/>
                  </a:ext>
                </a:extLst>
              </a:tr>
              <a:tr h="819185">
                <a:tc>
                  <a:txBody>
                    <a:bodyPr/>
                    <a:lstStyle/>
                    <a:p>
                      <a:pPr>
                        <a:lnSpc>
                          <a:spcPct val="107000"/>
                        </a:lnSpc>
                        <a:spcAft>
                          <a:spcPts val="800"/>
                        </a:spcAft>
                      </a:pPr>
                      <a:r>
                        <a:rPr lang="de-DE" sz="1600" dirty="0">
                          <a:effectLst/>
                          <a:latin typeface="Roboto" panose="020B0604020202020204" charset="0"/>
                          <a:ea typeface="Roboto" panose="020B0604020202020204" charset="0"/>
                        </a:rPr>
                        <a:t>Psychoanalytischer Ansatz</a:t>
                      </a:r>
                      <a:endParaRPr lang="de-DE" sz="1600" dirty="0">
                        <a:effectLst/>
                        <a:latin typeface="Roboto" panose="020B0604020202020204" charset="0"/>
                        <a:ea typeface="Roboto" panose="020B0604020202020204" charset="0"/>
                        <a:cs typeface="Times New Roman" panose="02020603050405020304" pitchFamily="18" charset="0"/>
                      </a:endParaRPr>
                    </a:p>
                  </a:txBody>
                  <a:tcPr marL="45906" marR="45906" marT="0" marB="0"/>
                </a:tc>
                <a:tc>
                  <a:txBody>
                    <a:bodyPr/>
                    <a:lstStyle/>
                    <a:p>
                      <a:pPr>
                        <a:lnSpc>
                          <a:spcPct val="107000"/>
                        </a:lnSpc>
                        <a:spcAft>
                          <a:spcPts val="800"/>
                        </a:spcAft>
                      </a:pPr>
                      <a:r>
                        <a:rPr lang="de-DE" sz="1600" dirty="0">
                          <a:effectLst/>
                          <a:latin typeface="Roboto" panose="020B0604020202020204" charset="0"/>
                          <a:ea typeface="Roboto" panose="020B0604020202020204" charset="0"/>
                        </a:rPr>
                        <a:t>Motive</a:t>
                      </a:r>
                    </a:p>
                    <a:p>
                      <a:pPr>
                        <a:lnSpc>
                          <a:spcPct val="107000"/>
                        </a:lnSpc>
                        <a:spcAft>
                          <a:spcPts val="800"/>
                        </a:spcAft>
                      </a:pPr>
                      <a:r>
                        <a:rPr lang="de-DE" sz="1600" dirty="0">
                          <a:effectLst/>
                          <a:latin typeface="Roboto" panose="020B0604020202020204" charset="0"/>
                          <a:ea typeface="Roboto" panose="020B0604020202020204" charset="0"/>
                        </a:rPr>
                        <a:t> </a:t>
                      </a:r>
                      <a:endParaRPr lang="de-DE" sz="1600" dirty="0">
                        <a:effectLst/>
                        <a:latin typeface="Roboto" panose="020B0604020202020204" charset="0"/>
                        <a:ea typeface="Roboto" panose="020B0604020202020204" charset="0"/>
                        <a:cs typeface="Times New Roman" panose="02020603050405020304" pitchFamily="18" charset="0"/>
                      </a:endParaRPr>
                    </a:p>
                  </a:txBody>
                  <a:tcPr marL="45906" marR="45906" marT="0" marB="0"/>
                </a:tc>
                <a:tc>
                  <a:txBody>
                    <a:bodyPr/>
                    <a:lstStyle/>
                    <a:p>
                      <a:pPr>
                        <a:lnSpc>
                          <a:spcPct val="107000"/>
                        </a:lnSpc>
                        <a:spcAft>
                          <a:spcPts val="800"/>
                        </a:spcAft>
                      </a:pPr>
                      <a:r>
                        <a:rPr lang="de-DE" sz="1600">
                          <a:effectLst/>
                          <a:latin typeface="Roboto" panose="020B0604020202020204" charset="0"/>
                          <a:ea typeface="Roboto" panose="020B0604020202020204" charset="0"/>
                        </a:rPr>
                        <a:t>Internalisierung (Über-Ich) Habitualisierung (Konformitätsdisposition) </a:t>
                      </a:r>
                      <a:endParaRPr lang="de-DE" sz="1600">
                        <a:effectLst/>
                        <a:latin typeface="Roboto" panose="020B0604020202020204" charset="0"/>
                        <a:ea typeface="Roboto" panose="020B0604020202020204" charset="0"/>
                        <a:cs typeface="Times New Roman" panose="02020603050405020304" pitchFamily="18" charset="0"/>
                      </a:endParaRPr>
                    </a:p>
                  </a:txBody>
                  <a:tcPr marL="45906" marR="45906" marT="0" marB="0"/>
                </a:tc>
                <a:extLst>
                  <a:ext uri="{0D108BD9-81ED-4DB2-BD59-A6C34878D82A}">
                    <a16:rowId xmlns:a16="http://schemas.microsoft.com/office/drawing/2014/main" val="834400743"/>
                  </a:ext>
                </a:extLst>
              </a:tr>
              <a:tr h="649323">
                <a:tc>
                  <a:txBody>
                    <a:bodyPr/>
                    <a:lstStyle/>
                    <a:p>
                      <a:pPr>
                        <a:lnSpc>
                          <a:spcPct val="107000"/>
                        </a:lnSpc>
                        <a:spcAft>
                          <a:spcPts val="800"/>
                        </a:spcAft>
                      </a:pPr>
                      <a:r>
                        <a:rPr lang="de-DE" sz="1600" dirty="0">
                          <a:effectLst/>
                          <a:latin typeface="Roboto" panose="020B0604020202020204" charset="0"/>
                          <a:ea typeface="Roboto" panose="020B0604020202020204" charset="0"/>
                        </a:rPr>
                        <a:t>Kognitivistischer Ansatz</a:t>
                      </a:r>
                      <a:endParaRPr lang="de-DE" sz="1600" dirty="0">
                        <a:effectLst/>
                        <a:latin typeface="Roboto" panose="020B0604020202020204" charset="0"/>
                        <a:ea typeface="Roboto" panose="020B0604020202020204" charset="0"/>
                        <a:cs typeface="Times New Roman" panose="02020603050405020304" pitchFamily="18" charset="0"/>
                      </a:endParaRPr>
                    </a:p>
                  </a:txBody>
                  <a:tcPr marL="45906" marR="45906" marT="0" marB="0"/>
                </a:tc>
                <a:tc>
                  <a:txBody>
                    <a:bodyPr/>
                    <a:lstStyle/>
                    <a:p>
                      <a:pPr>
                        <a:lnSpc>
                          <a:spcPct val="107000"/>
                        </a:lnSpc>
                        <a:spcAft>
                          <a:spcPts val="800"/>
                        </a:spcAft>
                      </a:pPr>
                      <a:r>
                        <a:rPr lang="de-DE" sz="1600">
                          <a:effectLst/>
                          <a:latin typeface="Roboto" panose="020B0604020202020204" charset="0"/>
                          <a:ea typeface="Roboto" panose="020B0604020202020204" charset="0"/>
                        </a:rPr>
                        <a:t>Urteil</a:t>
                      </a:r>
                    </a:p>
                    <a:p>
                      <a:pPr>
                        <a:lnSpc>
                          <a:spcPct val="107000"/>
                        </a:lnSpc>
                        <a:spcAft>
                          <a:spcPts val="800"/>
                        </a:spcAft>
                      </a:pPr>
                      <a:r>
                        <a:rPr lang="de-DE" sz="1600">
                          <a:effectLst/>
                          <a:latin typeface="Roboto" panose="020B0604020202020204" charset="0"/>
                          <a:ea typeface="Roboto" panose="020B0604020202020204" charset="0"/>
                        </a:rPr>
                        <a:t> </a:t>
                      </a:r>
                      <a:endParaRPr lang="de-DE" sz="1600">
                        <a:effectLst/>
                        <a:latin typeface="Roboto" panose="020B0604020202020204" charset="0"/>
                        <a:ea typeface="Roboto" panose="020B0604020202020204" charset="0"/>
                        <a:cs typeface="Times New Roman" panose="02020603050405020304" pitchFamily="18" charset="0"/>
                      </a:endParaRPr>
                    </a:p>
                  </a:txBody>
                  <a:tcPr marL="45906" marR="45906" marT="0" marB="0"/>
                </a:tc>
                <a:tc>
                  <a:txBody>
                    <a:bodyPr/>
                    <a:lstStyle/>
                    <a:p>
                      <a:pPr>
                        <a:lnSpc>
                          <a:spcPct val="107000"/>
                        </a:lnSpc>
                        <a:spcAft>
                          <a:spcPts val="800"/>
                        </a:spcAft>
                      </a:pPr>
                      <a:r>
                        <a:rPr lang="de-DE" sz="1600">
                          <a:effectLst/>
                          <a:latin typeface="Roboto" panose="020B0604020202020204" charset="0"/>
                          <a:ea typeface="Roboto" panose="020B0604020202020204" charset="0"/>
                        </a:rPr>
                        <a:t>Rollenübernahme</a:t>
                      </a:r>
                      <a:endParaRPr lang="de-DE" sz="1600">
                        <a:effectLst/>
                        <a:latin typeface="Roboto" panose="020B0604020202020204" charset="0"/>
                        <a:ea typeface="Roboto" panose="020B0604020202020204" charset="0"/>
                        <a:cs typeface="Times New Roman" panose="02020603050405020304" pitchFamily="18" charset="0"/>
                      </a:endParaRPr>
                    </a:p>
                  </a:txBody>
                  <a:tcPr marL="45906" marR="45906" marT="0" marB="0"/>
                </a:tc>
                <a:extLst>
                  <a:ext uri="{0D108BD9-81ED-4DB2-BD59-A6C34878D82A}">
                    <a16:rowId xmlns:a16="http://schemas.microsoft.com/office/drawing/2014/main" val="1904292248"/>
                  </a:ext>
                </a:extLst>
              </a:tr>
              <a:tr h="2256889">
                <a:tc>
                  <a:txBody>
                    <a:bodyPr/>
                    <a:lstStyle/>
                    <a:p>
                      <a:pPr>
                        <a:lnSpc>
                          <a:spcPct val="107000"/>
                        </a:lnSpc>
                        <a:spcAft>
                          <a:spcPts val="800"/>
                        </a:spcAft>
                      </a:pPr>
                      <a:r>
                        <a:rPr lang="de-DE" sz="1600" dirty="0">
                          <a:effectLst/>
                          <a:latin typeface="Roboto" panose="020B0604020202020204" charset="0"/>
                          <a:ea typeface="Roboto" panose="020B0604020202020204" charset="0"/>
                        </a:rPr>
                        <a:t>Neuere Ansätze</a:t>
                      </a:r>
                      <a:endParaRPr lang="de-DE" sz="1600" dirty="0">
                        <a:effectLst/>
                        <a:latin typeface="Roboto" panose="020B0604020202020204" charset="0"/>
                        <a:ea typeface="Roboto" panose="020B0604020202020204" charset="0"/>
                        <a:cs typeface="Times New Roman" panose="02020603050405020304" pitchFamily="18" charset="0"/>
                      </a:endParaRPr>
                    </a:p>
                  </a:txBody>
                  <a:tcPr marL="45906" marR="45906" marT="0" marB="0"/>
                </a:tc>
                <a:tc>
                  <a:txBody>
                    <a:bodyPr/>
                    <a:lstStyle/>
                    <a:p>
                      <a:pPr>
                        <a:lnSpc>
                          <a:spcPct val="107000"/>
                        </a:lnSpc>
                        <a:spcAft>
                          <a:spcPts val="800"/>
                        </a:spcAft>
                      </a:pPr>
                      <a:r>
                        <a:rPr lang="de-DE" sz="1600" dirty="0">
                          <a:effectLst/>
                          <a:latin typeface="Roboto" panose="020B0604020202020204" charset="0"/>
                          <a:ea typeface="Roboto" panose="020B0604020202020204" charset="0"/>
                        </a:rPr>
                        <a:t>Wissen</a:t>
                      </a:r>
                    </a:p>
                    <a:p>
                      <a:pPr>
                        <a:lnSpc>
                          <a:spcPct val="107000"/>
                        </a:lnSpc>
                        <a:spcAft>
                          <a:spcPts val="800"/>
                        </a:spcAft>
                      </a:pPr>
                      <a:r>
                        <a:rPr lang="de-DE" sz="1600" dirty="0">
                          <a:effectLst/>
                          <a:latin typeface="Roboto" panose="020B0604020202020204" charset="0"/>
                          <a:ea typeface="Roboto" panose="020B0604020202020204" charset="0"/>
                        </a:rPr>
                        <a:t> </a:t>
                      </a:r>
                    </a:p>
                    <a:p>
                      <a:pPr>
                        <a:lnSpc>
                          <a:spcPct val="107000"/>
                        </a:lnSpc>
                        <a:spcAft>
                          <a:spcPts val="800"/>
                        </a:spcAft>
                      </a:pPr>
                      <a:r>
                        <a:rPr lang="de-DE" sz="1600" dirty="0">
                          <a:effectLst/>
                          <a:latin typeface="Roboto" panose="020B0604020202020204" charset="0"/>
                          <a:ea typeface="Roboto" panose="020B0604020202020204" charset="0"/>
                        </a:rPr>
                        <a:t> </a:t>
                      </a:r>
                    </a:p>
                    <a:p>
                      <a:pPr>
                        <a:lnSpc>
                          <a:spcPct val="107000"/>
                        </a:lnSpc>
                        <a:spcAft>
                          <a:spcPts val="800"/>
                        </a:spcAft>
                      </a:pPr>
                      <a:endParaRPr lang="de-DE" sz="1600" dirty="0">
                        <a:effectLst/>
                        <a:latin typeface="Roboto" panose="020B0604020202020204" charset="0"/>
                        <a:ea typeface="Roboto" panose="020B0604020202020204" charset="0"/>
                      </a:endParaRPr>
                    </a:p>
                    <a:p>
                      <a:pPr>
                        <a:lnSpc>
                          <a:spcPct val="107000"/>
                        </a:lnSpc>
                        <a:spcAft>
                          <a:spcPts val="800"/>
                        </a:spcAft>
                      </a:pPr>
                      <a:r>
                        <a:rPr lang="de-DE" sz="1600" dirty="0">
                          <a:effectLst/>
                          <a:latin typeface="Roboto" panose="020B0604020202020204" charset="0"/>
                          <a:ea typeface="Roboto" panose="020B0604020202020204" charset="0"/>
                        </a:rPr>
                        <a:t>Wollen</a:t>
                      </a:r>
                      <a:endParaRPr lang="de-DE" sz="1600" dirty="0">
                        <a:effectLst/>
                        <a:latin typeface="Roboto" panose="020B0604020202020204" charset="0"/>
                        <a:ea typeface="Roboto" panose="020B0604020202020204" charset="0"/>
                        <a:cs typeface="Times New Roman" panose="02020603050405020304" pitchFamily="18" charset="0"/>
                      </a:endParaRPr>
                    </a:p>
                  </a:txBody>
                  <a:tcPr marL="45906" marR="45906" marT="0" marB="0"/>
                </a:tc>
                <a:tc>
                  <a:txBody>
                    <a:bodyPr/>
                    <a:lstStyle/>
                    <a:p>
                      <a:pPr>
                        <a:lnSpc>
                          <a:spcPct val="107000"/>
                        </a:lnSpc>
                        <a:spcAft>
                          <a:spcPts val="800"/>
                        </a:spcAft>
                      </a:pPr>
                      <a:r>
                        <a:rPr lang="de-DE" sz="1600" dirty="0">
                          <a:effectLst/>
                          <a:latin typeface="Roboto" panose="020B0604020202020204" charset="0"/>
                          <a:ea typeface="Roboto" panose="020B0604020202020204" charset="0"/>
                        </a:rPr>
                        <a:t>Unterweisung </a:t>
                      </a:r>
                    </a:p>
                    <a:p>
                      <a:pPr>
                        <a:lnSpc>
                          <a:spcPct val="107000"/>
                        </a:lnSpc>
                        <a:spcAft>
                          <a:spcPts val="800"/>
                        </a:spcAft>
                      </a:pPr>
                      <a:r>
                        <a:rPr lang="de-DE" sz="1600" dirty="0">
                          <a:effectLst/>
                          <a:latin typeface="Roboto" panose="020B0604020202020204" charset="0"/>
                          <a:ea typeface="Roboto" panose="020B0604020202020204" charset="0"/>
                        </a:rPr>
                        <a:t>Ablesen an Erfahrungen Ablesen am Sprachspiel Regelrekonstruktion</a:t>
                      </a:r>
                    </a:p>
                    <a:p>
                      <a:pPr>
                        <a:lnSpc>
                          <a:spcPct val="107000"/>
                        </a:lnSpc>
                        <a:spcAft>
                          <a:spcPts val="800"/>
                        </a:spcAft>
                      </a:pPr>
                      <a:r>
                        <a:rPr lang="de-DE" sz="1600" dirty="0">
                          <a:effectLst/>
                          <a:latin typeface="Roboto" panose="020B0604020202020204" charset="0"/>
                          <a:ea typeface="Roboto" panose="020B0604020202020204" charset="0"/>
                        </a:rPr>
                        <a:t> </a:t>
                      </a:r>
                    </a:p>
                    <a:p>
                      <a:pPr>
                        <a:lnSpc>
                          <a:spcPct val="107000"/>
                        </a:lnSpc>
                        <a:spcAft>
                          <a:spcPts val="800"/>
                        </a:spcAft>
                      </a:pPr>
                      <a:r>
                        <a:rPr lang="de-DE" sz="1600" dirty="0">
                          <a:effectLst/>
                          <a:latin typeface="Roboto" panose="020B0604020202020204" charset="0"/>
                          <a:ea typeface="Roboto" panose="020B0604020202020204" charset="0"/>
                        </a:rPr>
                        <a:t>Selbstbindung qua Erfahrungen in der Familie / Schule / mit Peers /Gemeinde / kulturellem Milieu / Gesellschaft</a:t>
                      </a:r>
                      <a:endParaRPr lang="de-DE" sz="1600" dirty="0">
                        <a:effectLst/>
                        <a:latin typeface="Roboto" panose="020B0604020202020204" charset="0"/>
                        <a:ea typeface="Roboto" panose="020B0604020202020204" charset="0"/>
                        <a:cs typeface="Times New Roman" panose="02020603050405020304" pitchFamily="18" charset="0"/>
                      </a:endParaRPr>
                    </a:p>
                  </a:txBody>
                  <a:tcPr marL="45906" marR="45906" marT="0" marB="0"/>
                </a:tc>
                <a:extLst>
                  <a:ext uri="{0D108BD9-81ED-4DB2-BD59-A6C34878D82A}">
                    <a16:rowId xmlns:a16="http://schemas.microsoft.com/office/drawing/2014/main" val="4180287084"/>
                  </a:ext>
                </a:extLst>
              </a:tr>
            </a:tbl>
          </a:graphicData>
        </a:graphic>
      </p:graphicFrame>
      <p:sp>
        <p:nvSpPr>
          <p:cNvPr id="8" name="Rechteck 7">
            <a:extLst>
              <a:ext uri="{FF2B5EF4-FFF2-40B4-BE49-F238E27FC236}">
                <a16:creationId xmlns:a16="http://schemas.microsoft.com/office/drawing/2014/main" id="{A493F15F-BFA0-469D-9F9B-18A411B82878}"/>
              </a:ext>
            </a:extLst>
          </p:cNvPr>
          <p:cNvSpPr/>
          <p:nvPr/>
        </p:nvSpPr>
        <p:spPr>
          <a:xfrm>
            <a:off x="666750" y="6191851"/>
            <a:ext cx="5462587" cy="370294"/>
          </a:xfrm>
          <a:prstGeom prst="rect">
            <a:avLst/>
          </a:prstGeom>
        </p:spPr>
        <p:txBody>
          <a:bodyPr wrap="square">
            <a:spAutoFit/>
          </a:bodyPr>
          <a:lstStyle/>
          <a:p>
            <a:pPr marL="342900" lvl="0" indent="-342900">
              <a:lnSpc>
                <a:spcPct val="106000"/>
              </a:lnSpc>
              <a:spcAft>
                <a:spcPts val="800"/>
              </a:spcAft>
              <a:buFont typeface="Wingdings" panose="05000000000000000000" pitchFamily="2" charset="2"/>
              <a:buChar char=""/>
            </a:pPr>
            <a:r>
              <a:rPr lang="de-DE" dirty="0">
                <a:latin typeface="Roboto" panose="020B0604020202020204" charset="0"/>
                <a:ea typeface="Roboto" panose="020B0604020202020204" charset="0"/>
              </a:rPr>
              <a:t>Moral wird als Gesamtpaket angeeignet!</a:t>
            </a:r>
          </a:p>
        </p:txBody>
      </p:sp>
      <p:sp>
        <p:nvSpPr>
          <p:cNvPr id="9" name="Rechteck 8">
            <a:extLst>
              <a:ext uri="{FF2B5EF4-FFF2-40B4-BE49-F238E27FC236}">
                <a16:creationId xmlns:a16="http://schemas.microsoft.com/office/drawing/2014/main" id="{CCF7F512-FA62-4260-81DE-B48FB7F3844D}"/>
              </a:ext>
            </a:extLst>
          </p:cNvPr>
          <p:cNvSpPr/>
          <p:nvPr/>
        </p:nvSpPr>
        <p:spPr>
          <a:xfrm rot="16200000">
            <a:off x="6411466" y="3244334"/>
            <a:ext cx="4378186" cy="369332"/>
          </a:xfrm>
          <a:prstGeom prst="rect">
            <a:avLst/>
          </a:prstGeom>
        </p:spPr>
        <p:txBody>
          <a:bodyPr wrap="none">
            <a:spAutoFit/>
          </a:bodyPr>
          <a:lstStyle/>
          <a:p>
            <a:r>
              <a:rPr lang="de-DE" dirty="0">
                <a:ea typeface="Calibri" panose="020F0502020204030204" pitchFamily="34" charset="0"/>
              </a:rPr>
              <a:t>(Schneider &amp; Lindenberger, 2012, S.543)</a:t>
            </a:r>
            <a:endParaRPr lang="de-DE" dirty="0"/>
          </a:p>
        </p:txBody>
      </p:sp>
      <p:pic>
        <p:nvPicPr>
          <p:cNvPr id="10" name="Folie 6">
            <a:hlinkClick r:id="" action="ppaction://media"/>
            <a:extLst>
              <a:ext uri="{FF2B5EF4-FFF2-40B4-BE49-F238E27FC236}">
                <a16:creationId xmlns:a16="http://schemas.microsoft.com/office/drawing/2014/main" id="{DA40C211-AC59-4474-A986-656AA4AF0F1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95759" y="5887051"/>
            <a:ext cx="609600" cy="609600"/>
          </a:xfrm>
          <a:prstGeom prst="rect">
            <a:avLst/>
          </a:prstGeom>
        </p:spPr>
      </p:pic>
    </p:spTree>
    <p:extLst>
      <p:ext uri="{BB962C8B-B14F-4D97-AF65-F5344CB8AC3E}">
        <p14:creationId xmlns:p14="http://schemas.microsoft.com/office/powerpoint/2010/main" val="90323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836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358775" y="1718786"/>
            <a:ext cx="8426450" cy="4348798"/>
          </a:xfrm>
        </p:spPr>
        <p:txBody>
          <a:bodyPr>
            <a:normAutofit lnSpcReduction="10000"/>
          </a:bodyPr>
          <a:lstStyle/>
          <a:p>
            <a:r>
              <a:rPr lang="de-DE" dirty="0"/>
              <a:t>geb.: 25.10. 1927 in </a:t>
            </a:r>
            <a:r>
              <a:rPr lang="de-DE" dirty="0" err="1"/>
              <a:t>Bronxville</a:t>
            </a:r>
            <a:endParaRPr lang="de-DE" dirty="0"/>
          </a:p>
          <a:p>
            <a:r>
              <a:rPr lang="de-DE" dirty="0"/>
              <a:t>1948: Beginn Psychologiestudium an der „University </a:t>
            </a:r>
            <a:r>
              <a:rPr lang="de-DE" dirty="0" err="1"/>
              <a:t>of</a:t>
            </a:r>
            <a:r>
              <a:rPr lang="de-DE" dirty="0"/>
              <a:t> Chicago“</a:t>
            </a:r>
          </a:p>
          <a:p>
            <a:r>
              <a:rPr lang="de-DE" dirty="0"/>
              <a:t>1958-1959: Tätigkeit im </a:t>
            </a:r>
            <a:r>
              <a:rPr lang="de-DE" dirty="0" err="1"/>
              <a:t>Children´s</a:t>
            </a:r>
            <a:r>
              <a:rPr lang="de-DE" dirty="0"/>
              <a:t> Hospital in Boston</a:t>
            </a:r>
          </a:p>
          <a:p>
            <a:r>
              <a:rPr lang="de-DE" dirty="0"/>
              <a:t>1959-1961: Assistenzprofessor für Psychologie an der Yale University</a:t>
            </a:r>
          </a:p>
          <a:p>
            <a:r>
              <a:rPr lang="de-DE" dirty="0"/>
              <a:t>1962-1968: Assistenzprofessor an der Universität </a:t>
            </a:r>
          </a:p>
          <a:p>
            <a:pPr marL="0" indent="0">
              <a:buNone/>
            </a:pPr>
            <a:r>
              <a:rPr lang="de-DE" dirty="0"/>
              <a:t>   in Chicago</a:t>
            </a:r>
          </a:p>
          <a:p>
            <a:r>
              <a:rPr lang="de-DE" dirty="0"/>
              <a:t>1968: übernimmt Professur für Erziehungs-</a:t>
            </a:r>
          </a:p>
          <a:p>
            <a:pPr marL="0" indent="0">
              <a:buNone/>
            </a:pPr>
            <a:r>
              <a:rPr lang="de-DE" dirty="0"/>
              <a:t>   </a:t>
            </a:r>
            <a:r>
              <a:rPr lang="de-DE" dirty="0" err="1"/>
              <a:t>wissenschaften</a:t>
            </a:r>
            <a:r>
              <a:rPr lang="de-DE" dirty="0"/>
              <a:t> und Sozialpsychologie in Harvard</a:t>
            </a:r>
          </a:p>
          <a:p>
            <a:r>
              <a:rPr lang="de-DE" dirty="0"/>
              <a:t>1969: Hauptwerk " Stage and </a:t>
            </a:r>
            <a:r>
              <a:rPr lang="de-DE" dirty="0" err="1"/>
              <a:t>Sequences</a:t>
            </a:r>
            <a:r>
              <a:rPr lang="de-DE" dirty="0"/>
              <a:t>“</a:t>
            </a:r>
          </a:p>
          <a:p>
            <a:r>
              <a:rPr lang="de-DE" dirty="0"/>
              <a:t>1973: nicht heilbare Erkrankung</a:t>
            </a:r>
          </a:p>
          <a:p>
            <a:r>
              <a:rPr lang="de-DE" dirty="0"/>
              <a:t>gest.: 17. 01.1987 (Suizid) </a:t>
            </a:r>
          </a:p>
        </p:txBody>
      </p:sp>
      <p:sp>
        <p:nvSpPr>
          <p:cNvPr id="2" name="Titel 1"/>
          <p:cNvSpPr>
            <a:spLocks noGrp="1"/>
          </p:cNvSpPr>
          <p:nvPr>
            <p:ph type="title"/>
          </p:nvPr>
        </p:nvSpPr>
        <p:spPr/>
        <p:txBody>
          <a:bodyPr>
            <a:normAutofit/>
          </a:bodyPr>
          <a:lstStyle/>
          <a:p>
            <a:r>
              <a:rPr lang="de-DE" sz="1600" dirty="0"/>
              <a:t>3. Lawrence Kohlberg</a:t>
            </a:r>
          </a:p>
        </p:txBody>
      </p:sp>
      <p:sp>
        <p:nvSpPr>
          <p:cNvPr id="4" name="Textplatzhalter 3"/>
          <p:cNvSpPr>
            <a:spLocks noGrp="1"/>
          </p:cNvSpPr>
          <p:nvPr>
            <p:ph type="body" sz="quarter" idx="13"/>
          </p:nvPr>
        </p:nvSpPr>
        <p:spPr/>
        <p:txBody>
          <a:bodyPr/>
          <a:lstStyle/>
          <a:p>
            <a:r>
              <a:rPr lang="de-DE" dirty="0"/>
              <a:t>3.1 Kurzer Einblick in die Biografie Lawrence Kohlberg</a:t>
            </a:r>
          </a:p>
        </p:txBody>
      </p:sp>
      <p:pic>
        <p:nvPicPr>
          <p:cNvPr id="1026" name="Picture 2" descr="Lawrence Kohlberg - Startseite | Facebook">
            <a:extLst>
              <a:ext uri="{FF2B5EF4-FFF2-40B4-BE49-F238E27FC236}">
                <a16:creationId xmlns:a16="http://schemas.microsoft.com/office/drawing/2014/main" id="{BE9990DC-404D-4F3E-895F-70034AFFBB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9604" y="3359467"/>
            <a:ext cx="1975621" cy="2590483"/>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2224FA41-47AA-40EE-85FA-F35A392434CC}"/>
              </a:ext>
            </a:extLst>
          </p:cNvPr>
          <p:cNvSpPr txBox="1"/>
          <p:nvPr/>
        </p:nvSpPr>
        <p:spPr>
          <a:xfrm>
            <a:off x="6677025" y="5949950"/>
            <a:ext cx="2108200" cy="600164"/>
          </a:xfrm>
          <a:prstGeom prst="rect">
            <a:avLst/>
          </a:prstGeom>
          <a:noFill/>
        </p:spPr>
        <p:txBody>
          <a:bodyPr wrap="square" rtlCol="0">
            <a:spAutoFit/>
          </a:bodyPr>
          <a:lstStyle/>
          <a:p>
            <a:r>
              <a:rPr lang="de-DE" sz="1100" dirty="0"/>
              <a:t>https://alchetron.com/Lawrence-Kohlberg (aufgerufen am 02.11.20)</a:t>
            </a:r>
          </a:p>
        </p:txBody>
      </p:sp>
      <p:sp>
        <p:nvSpPr>
          <p:cNvPr id="7" name="Rechteck 6">
            <a:extLst>
              <a:ext uri="{FF2B5EF4-FFF2-40B4-BE49-F238E27FC236}">
                <a16:creationId xmlns:a16="http://schemas.microsoft.com/office/drawing/2014/main" id="{018EE961-2DF2-4DA1-BC3F-9ED0C153AB93}"/>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1._Teil_Biografie[1]">
            <a:hlinkClick r:id="" action="ppaction://media"/>
            <a:extLst>
              <a:ext uri="{FF2B5EF4-FFF2-40B4-BE49-F238E27FC236}">
                <a16:creationId xmlns:a16="http://schemas.microsoft.com/office/drawing/2014/main" id="{A78F66D6-B889-4B63-BF44-2FD1DA2B67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5625" y="5940514"/>
            <a:ext cx="609600" cy="609600"/>
          </a:xfrm>
          <a:prstGeom prst="rect">
            <a:avLst/>
          </a:prstGeom>
        </p:spPr>
      </p:pic>
      <p:sp>
        <p:nvSpPr>
          <p:cNvPr id="8" name="Rechteck 7">
            <a:extLst>
              <a:ext uri="{FF2B5EF4-FFF2-40B4-BE49-F238E27FC236}">
                <a16:creationId xmlns:a16="http://schemas.microsoft.com/office/drawing/2014/main" id="{57BB8FCF-C09E-4D5B-9839-B2AD6F6954AD}"/>
              </a:ext>
            </a:extLst>
          </p:cNvPr>
          <p:cNvSpPr/>
          <p:nvPr/>
        </p:nvSpPr>
        <p:spPr>
          <a:xfrm>
            <a:off x="2171315" y="5903893"/>
            <a:ext cx="4572000" cy="646331"/>
          </a:xfrm>
          <a:prstGeom prst="rect">
            <a:avLst/>
          </a:prstGeom>
        </p:spPr>
        <p:txBody>
          <a:bodyPr>
            <a:spAutoFit/>
          </a:bodyPr>
          <a:lstStyle/>
          <a:p>
            <a:r>
              <a:rPr lang="de-DE" sz="1200" dirty="0"/>
              <a:t>Kohlberg. Biografie. [Web-Dokument]. Zugriff am 26.10.2020. Verfügbar unter: https://philosophie.de/wastun/wastun.php?dir=kohlberg&amp;file=bio </a:t>
            </a:r>
          </a:p>
        </p:txBody>
      </p:sp>
    </p:spTree>
    <p:extLst>
      <p:ext uri="{BB962C8B-B14F-4D97-AF65-F5344CB8AC3E}">
        <p14:creationId xmlns:p14="http://schemas.microsoft.com/office/powerpoint/2010/main" val="198201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00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6B59C864-2B1A-49B0-B28C-98D1139E94A7}"/>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platzhalter 1">
            <a:extLst>
              <a:ext uri="{FF2B5EF4-FFF2-40B4-BE49-F238E27FC236}">
                <a16:creationId xmlns:a16="http://schemas.microsoft.com/office/drawing/2014/main" id="{592A72A0-296D-4DC3-A5C8-C0C594441A6E}"/>
              </a:ext>
            </a:extLst>
          </p:cNvPr>
          <p:cNvSpPr>
            <a:spLocks noGrp="1"/>
          </p:cNvSpPr>
          <p:nvPr>
            <p:ph type="body" sz="quarter" idx="11"/>
          </p:nvPr>
        </p:nvSpPr>
        <p:spPr>
          <a:xfrm>
            <a:off x="514350" y="1689904"/>
            <a:ext cx="8270875" cy="1178242"/>
          </a:xfrm>
        </p:spPr>
        <p:txBody>
          <a:bodyPr>
            <a:normAutofit/>
          </a:bodyPr>
          <a:lstStyle/>
          <a:p>
            <a:r>
              <a:rPr lang="de-DE" dirty="0"/>
              <a:t>Forschungsmethode: </a:t>
            </a:r>
          </a:p>
          <a:p>
            <a:pPr lvl="1">
              <a:buFont typeface="Symbol" panose="05050102010706020507" pitchFamily="18" charset="2"/>
              <a:buChar char="-"/>
            </a:pPr>
            <a:r>
              <a:rPr lang="de-DE" dirty="0">
                <a:solidFill>
                  <a:prstClr val="black"/>
                </a:solidFill>
              </a:rPr>
              <a:t>qualitative Interviews zur Nachstellung kindlicher Denkprozesse</a:t>
            </a:r>
            <a:endParaRPr lang="de-DE" dirty="0"/>
          </a:p>
          <a:p>
            <a:r>
              <a:rPr lang="de-DE" dirty="0"/>
              <a:t>Stufenmodell Piaget:</a:t>
            </a:r>
          </a:p>
        </p:txBody>
      </p:sp>
      <p:sp>
        <p:nvSpPr>
          <p:cNvPr id="3" name="Titel 2">
            <a:extLst>
              <a:ext uri="{FF2B5EF4-FFF2-40B4-BE49-F238E27FC236}">
                <a16:creationId xmlns:a16="http://schemas.microsoft.com/office/drawing/2014/main" id="{CC470EA5-D5E5-499B-A015-A6928B3DE125}"/>
              </a:ext>
            </a:extLst>
          </p:cNvPr>
          <p:cNvSpPr>
            <a:spLocks noGrp="1"/>
          </p:cNvSpPr>
          <p:nvPr>
            <p:ph type="title"/>
          </p:nvPr>
        </p:nvSpPr>
        <p:spPr/>
        <p:txBody>
          <a:bodyPr>
            <a:normAutofit/>
          </a:bodyPr>
          <a:lstStyle/>
          <a:p>
            <a:r>
              <a:rPr lang="de-DE" sz="1600" dirty="0"/>
              <a:t>3. Lawrence Kohlberg</a:t>
            </a:r>
          </a:p>
        </p:txBody>
      </p:sp>
      <p:sp>
        <p:nvSpPr>
          <p:cNvPr id="4" name="Textplatzhalter 3">
            <a:extLst>
              <a:ext uri="{FF2B5EF4-FFF2-40B4-BE49-F238E27FC236}">
                <a16:creationId xmlns:a16="http://schemas.microsoft.com/office/drawing/2014/main" id="{159CF301-A864-48DE-A63C-3D9463D06435}"/>
              </a:ext>
            </a:extLst>
          </p:cNvPr>
          <p:cNvSpPr>
            <a:spLocks noGrp="1"/>
          </p:cNvSpPr>
          <p:nvPr>
            <p:ph type="body" sz="quarter" idx="13"/>
          </p:nvPr>
        </p:nvSpPr>
        <p:spPr/>
        <p:txBody>
          <a:bodyPr/>
          <a:lstStyle/>
          <a:p>
            <a:r>
              <a:rPr lang="de-DE" dirty="0"/>
              <a:t>3.2 Inspirationen zu Kohlbergs Modell (Exkurs: moralische Entwicklung nach Piaget) </a:t>
            </a:r>
          </a:p>
        </p:txBody>
      </p:sp>
      <p:graphicFrame>
        <p:nvGraphicFramePr>
          <p:cNvPr id="6" name="Tabelle 6">
            <a:extLst>
              <a:ext uri="{FF2B5EF4-FFF2-40B4-BE49-F238E27FC236}">
                <a16:creationId xmlns:a16="http://schemas.microsoft.com/office/drawing/2014/main" id="{D694C524-C283-4834-8E8E-19B012022971}"/>
              </a:ext>
            </a:extLst>
          </p:cNvPr>
          <p:cNvGraphicFramePr>
            <a:graphicFrameLocks noGrp="1"/>
          </p:cNvGraphicFramePr>
          <p:nvPr>
            <p:extLst>
              <p:ext uri="{D42A27DB-BD31-4B8C-83A1-F6EECF244321}">
                <p14:modId xmlns:p14="http://schemas.microsoft.com/office/powerpoint/2010/main" val="682518859"/>
              </p:ext>
            </p:extLst>
          </p:nvPr>
        </p:nvGraphicFramePr>
        <p:xfrm>
          <a:off x="461169" y="2793067"/>
          <a:ext cx="8221662" cy="3999132"/>
        </p:xfrm>
        <a:graphic>
          <a:graphicData uri="http://schemas.openxmlformats.org/drawingml/2006/table">
            <a:tbl>
              <a:tblPr firstRow="1" bandRow="1">
                <a:tableStyleId>{5C22544A-7EE6-4342-B048-85BDC9FD1C3A}</a:tableStyleId>
              </a:tblPr>
              <a:tblGrid>
                <a:gridCol w="2707746">
                  <a:extLst>
                    <a:ext uri="{9D8B030D-6E8A-4147-A177-3AD203B41FA5}">
                      <a16:colId xmlns:a16="http://schemas.microsoft.com/office/drawing/2014/main" val="1750741426"/>
                    </a:ext>
                  </a:extLst>
                </a:gridCol>
                <a:gridCol w="2756958">
                  <a:extLst>
                    <a:ext uri="{9D8B030D-6E8A-4147-A177-3AD203B41FA5}">
                      <a16:colId xmlns:a16="http://schemas.microsoft.com/office/drawing/2014/main" val="681809640"/>
                    </a:ext>
                  </a:extLst>
                </a:gridCol>
                <a:gridCol w="2756958">
                  <a:extLst>
                    <a:ext uri="{9D8B030D-6E8A-4147-A177-3AD203B41FA5}">
                      <a16:colId xmlns:a16="http://schemas.microsoft.com/office/drawing/2014/main" val="3674167685"/>
                    </a:ext>
                  </a:extLst>
                </a:gridCol>
              </a:tblGrid>
              <a:tr h="740023">
                <a:tc>
                  <a:txBody>
                    <a:bodyPr/>
                    <a:lstStyle/>
                    <a:p>
                      <a:r>
                        <a:rPr lang="de-DE" sz="1500" dirty="0"/>
                        <a:t>vormoralische Stufe</a:t>
                      </a:r>
                    </a:p>
                  </a:txBody>
                  <a:tcPr/>
                </a:tc>
                <a:tc>
                  <a:txBody>
                    <a:bodyPr/>
                    <a:lstStyle/>
                    <a:p>
                      <a:r>
                        <a:rPr lang="de-DE" sz="1500" dirty="0"/>
                        <a:t>Stadium der heterogenen Moral/ Moral des Zwangs </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de-DE" sz="1500" dirty="0"/>
                        <a:t>Stadium der autonomen Moral/ Moral der Zusammenarbeit</a:t>
                      </a:r>
                    </a:p>
                    <a:p>
                      <a:endParaRPr lang="de-DE" sz="1500" dirty="0"/>
                    </a:p>
                  </a:txBody>
                  <a:tcPr/>
                </a:tc>
                <a:extLst>
                  <a:ext uri="{0D108BD9-81ED-4DB2-BD59-A6C34878D82A}">
                    <a16:rowId xmlns:a16="http://schemas.microsoft.com/office/drawing/2014/main" val="116809055"/>
                  </a:ext>
                </a:extLst>
              </a:tr>
              <a:tr h="387252">
                <a:tc>
                  <a:txBody>
                    <a:bodyPr/>
                    <a:lstStyle/>
                    <a:p>
                      <a:r>
                        <a:rPr lang="de-DE" sz="1500" dirty="0"/>
                        <a:t>Alter: ca. 0-4 Jahre</a:t>
                      </a:r>
                    </a:p>
                  </a:txBody>
                  <a:tcPr/>
                </a:tc>
                <a:tc>
                  <a:txBody>
                    <a:bodyPr/>
                    <a:lstStyle/>
                    <a:p>
                      <a:r>
                        <a:rPr lang="de-DE" sz="1500" dirty="0"/>
                        <a:t>Alter: ca. 5-10 Jahre</a:t>
                      </a:r>
                    </a:p>
                  </a:txBody>
                  <a:tcPr/>
                </a:tc>
                <a:tc>
                  <a:txBody>
                    <a:bodyPr/>
                    <a:lstStyle/>
                    <a:p>
                      <a:r>
                        <a:rPr lang="de-DE" sz="1500" dirty="0"/>
                        <a:t>Alter: ca. ab 11. Lebensjahr</a:t>
                      </a:r>
                    </a:p>
                  </a:txBody>
                  <a:tcPr/>
                </a:tc>
                <a:extLst>
                  <a:ext uri="{0D108BD9-81ED-4DB2-BD59-A6C34878D82A}">
                    <a16:rowId xmlns:a16="http://schemas.microsoft.com/office/drawing/2014/main" val="1012071013"/>
                  </a:ext>
                </a:extLst>
              </a:tr>
              <a:tr h="2243940">
                <a:tc>
                  <a:txBody>
                    <a:bodyPr/>
                    <a:lstStyle/>
                    <a:p>
                      <a:r>
                        <a:rPr lang="de-DE" sz="1500" dirty="0"/>
                        <a:t>-kein: Norm- oder Regelbewusstsein, Moralverständnis und Verpflichtungscharakter </a:t>
                      </a:r>
                    </a:p>
                    <a:p>
                      <a:endParaRPr lang="de-DE" sz="1500" dirty="0"/>
                    </a:p>
                    <a:p>
                      <a:r>
                        <a:rPr lang="de-DE" sz="1500" dirty="0"/>
                        <a:t>-vorherrschend: Egozentrismus </a:t>
                      </a:r>
                    </a:p>
                  </a:txBody>
                  <a:tcPr/>
                </a:tc>
                <a:tc>
                  <a:txBody>
                    <a:bodyPr/>
                    <a:lstStyle/>
                    <a:p>
                      <a:r>
                        <a:rPr lang="de-DE" sz="1500" dirty="0"/>
                        <a:t>-Autoritätsgefälle Eltern-Kind-Beziehung</a:t>
                      </a:r>
                    </a:p>
                    <a:p>
                      <a:endParaRPr lang="de-DE" sz="1500" dirty="0"/>
                    </a:p>
                    <a:p>
                      <a:r>
                        <a:rPr lang="de-DE" sz="1500" dirty="0"/>
                        <a:t> -Festlegung der Normen durch äußere Instanzen </a:t>
                      </a:r>
                    </a:p>
                    <a:p>
                      <a:endParaRPr lang="de-DE" sz="1500" dirty="0"/>
                    </a:p>
                    <a:p>
                      <a:r>
                        <a:rPr lang="de-DE" sz="1500" dirty="0"/>
                        <a:t>-Durchsetzung von Konsequenzen bei Normabweichungen </a:t>
                      </a:r>
                    </a:p>
                  </a:txBody>
                  <a:tcPr/>
                </a:tc>
                <a:tc>
                  <a:txBody>
                    <a:bodyPr/>
                    <a:lstStyle/>
                    <a:p>
                      <a:r>
                        <a:rPr lang="de-DE" sz="1500" dirty="0"/>
                        <a:t>-Personen entscheiden eigenständig als vernünftige und mündige Wesen</a:t>
                      </a:r>
                    </a:p>
                    <a:p>
                      <a:endParaRPr lang="de-DE" sz="1500" dirty="0"/>
                    </a:p>
                    <a:p>
                      <a:r>
                        <a:rPr lang="de-DE" sz="1500" dirty="0"/>
                        <a:t>-Einsicht in soziale Regeln (gemeinsam erarbeiten, </a:t>
                      </a:r>
                      <a:r>
                        <a:rPr lang="de-DE" sz="1500" dirty="0" err="1"/>
                        <a:t>aushandelbar</a:t>
                      </a:r>
                      <a:r>
                        <a:rPr lang="de-DE" sz="1500" dirty="0"/>
                        <a:t>) </a:t>
                      </a:r>
                    </a:p>
                    <a:p>
                      <a:r>
                        <a:rPr lang="de-DE" sz="1500" dirty="0"/>
                        <a:t>-nicht jeder erreicht Stufe autonomer Moral</a:t>
                      </a:r>
                    </a:p>
                    <a:p>
                      <a:endParaRPr lang="de-DE" sz="1500" dirty="0"/>
                    </a:p>
                    <a:p>
                      <a:r>
                        <a:rPr lang="de-DE" sz="1500" dirty="0"/>
                        <a:t>-entwickelt sich im Austausch mit Gleichaltrigen </a:t>
                      </a:r>
                    </a:p>
                  </a:txBody>
                  <a:tcPr/>
                </a:tc>
                <a:extLst>
                  <a:ext uri="{0D108BD9-81ED-4DB2-BD59-A6C34878D82A}">
                    <a16:rowId xmlns:a16="http://schemas.microsoft.com/office/drawing/2014/main" val="3648123683"/>
                  </a:ext>
                </a:extLst>
              </a:tr>
            </a:tbl>
          </a:graphicData>
        </a:graphic>
      </p:graphicFrame>
      <p:pic>
        <p:nvPicPr>
          <p:cNvPr id="5" name="2.Teil_Exkurs_Piaget[1]">
            <a:hlinkClick r:id="" action="ppaction://media"/>
            <a:extLst>
              <a:ext uri="{FF2B5EF4-FFF2-40B4-BE49-F238E27FC236}">
                <a16:creationId xmlns:a16="http://schemas.microsoft.com/office/drawing/2014/main" id="{249D659F-EE1C-42D0-8EEA-B25A6A3BC44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78031" y="5949950"/>
            <a:ext cx="609600" cy="609600"/>
          </a:xfrm>
          <a:prstGeom prst="rect">
            <a:avLst/>
          </a:prstGeom>
        </p:spPr>
      </p:pic>
      <p:sp>
        <p:nvSpPr>
          <p:cNvPr id="8" name="Rechteck 7">
            <a:extLst>
              <a:ext uri="{FF2B5EF4-FFF2-40B4-BE49-F238E27FC236}">
                <a16:creationId xmlns:a16="http://schemas.microsoft.com/office/drawing/2014/main" id="{9A8F43B5-0F78-4A8B-84A2-DD771F400EB6}"/>
              </a:ext>
            </a:extLst>
          </p:cNvPr>
          <p:cNvSpPr/>
          <p:nvPr/>
        </p:nvSpPr>
        <p:spPr>
          <a:xfrm rot="16200000">
            <a:off x="6651625" y="3169691"/>
            <a:ext cx="4572000" cy="523220"/>
          </a:xfrm>
          <a:prstGeom prst="rect">
            <a:avLst/>
          </a:prstGeom>
        </p:spPr>
        <p:txBody>
          <a:bodyPr>
            <a:spAutoFit/>
          </a:bodyPr>
          <a:lstStyle/>
          <a:p>
            <a:r>
              <a:rPr lang="de-DE" sz="1400" dirty="0"/>
              <a:t>(Schreiner, 1993, S. 103-104, Schneider &amp; Lindenberger, 2012, S. 544)</a:t>
            </a:r>
          </a:p>
        </p:txBody>
      </p:sp>
    </p:spTree>
    <p:extLst>
      <p:ext uri="{BB962C8B-B14F-4D97-AF65-F5344CB8AC3E}">
        <p14:creationId xmlns:p14="http://schemas.microsoft.com/office/powerpoint/2010/main" val="181184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95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A03D5C7-865D-4D22-ACC3-BD5A70D26B1F}"/>
              </a:ext>
            </a:extLst>
          </p:cNvPr>
          <p:cNvSpPr>
            <a:spLocks noGrp="1"/>
          </p:cNvSpPr>
          <p:nvPr>
            <p:ph type="body" sz="quarter" idx="11"/>
          </p:nvPr>
        </p:nvSpPr>
        <p:spPr>
          <a:xfrm>
            <a:off x="471488" y="2060579"/>
            <a:ext cx="8313737" cy="4284663"/>
          </a:xfrm>
        </p:spPr>
        <p:txBody>
          <a:bodyPr>
            <a:normAutofit/>
          </a:bodyPr>
          <a:lstStyle/>
          <a:p>
            <a:r>
              <a:rPr lang="de-DE" dirty="0"/>
              <a:t>große Bedeutung in der Moralforschung</a:t>
            </a:r>
          </a:p>
          <a:p>
            <a:r>
              <a:rPr lang="de-DE" u="sng" dirty="0"/>
              <a:t>Aufbau der kognitiven Strukturen:</a:t>
            </a:r>
          </a:p>
          <a:p>
            <a:pPr marL="0" indent="0">
              <a:buNone/>
            </a:pPr>
            <a:r>
              <a:rPr lang="de-DE" dirty="0">
                <a:sym typeface="Wingdings" panose="05000000000000000000" pitchFamily="2" charset="2"/>
              </a:rPr>
              <a:t></a:t>
            </a:r>
            <a:r>
              <a:rPr lang="de-DE" dirty="0"/>
              <a:t>vollzieht sich als universelle, irreversible Abfolge von qualitativ versch. strukturierten, aufeinander aufbauenden Stadien</a:t>
            </a:r>
          </a:p>
          <a:p>
            <a:r>
              <a:rPr lang="de-DE" dirty="0"/>
              <a:t>kognitive Entwicklung=Prozess, sich das Verständnis bezüglich der Umwelt in Interaktion mit ihr anzueignen</a:t>
            </a:r>
          </a:p>
          <a:p>
            <a:r>
              <a:rPr lang="de-DE" dirty="0"/>
              <a:t>moralische Entwicklung bezieht sich bei Piaget auf das Verhältnis des Individuums zu seiner sozialen Umwelt</a:t>
            </a:r>
          </a:p>
          <a:p>
            <a:r>
              <a:rPr lang="de-DE" dirty="0"/>
              <a:t>kognitive Entwicklung= Voraussetzung für moralische Entwicklung </a:t>
            </a:r>
          </a:p>
          <a:p>
            <a:endParaRPr lang="de-DE" dirty="0"/>
          </a:p>
        </p:txBody>
      </p:sp>
      <p:sp>
        <p:nvSpPr>
          <p:cNvPr id="3" name="Titel 2">
            <a:extLst>
              <a:ext uri="{FF2B5EF4-FFF2-40B4-BE49-F238E27FC236}">
                <a16:creationId xmlns:a16="http://schemas.microsoft.com/office/drawing/2014/main" id="{65E8A8A0-913F-4044-B9A9-645180F60BA8}"/>
              </a:ext>
            </a:extLst>
          </p:cNvPr>
          <p:cNvSpPr>
            <a:spLocks noGrp="1"/>
          </p:cNvSpPr>
          <p:nvPr>
            <p:ph type="title"/>
          </p:nvPr>
        </p:nvSpPr>
        <p:spPr/>
        <p:txBody>
          <a:bodyPr>
            <a:normAutofit/>
          </a:bodyPr>
          <a:lstStyle/>
          <a:p>
            <a:r>
              <a:rPr lang="de-DE" sz="1600" dirty="0"/>
              <a:t>3. Lawrence Kohlberg</a:t>
            </a:r>
          </a:p>
        </p:txBody>
      </p:sp>
      <p:sp>
        <p:nvSpPr>
          <p:cNvPr id="4" name="Textplatzhalter 3">
            <a:extLst>
              <a:ext uri="{FF2B5EF4-FFF2-40B4-BE49-F238E27FC236}">
                <a16:creationId xmlns:a16="http://schemas.microsoft.com/office/drawing/2014/main" id="{2C4D5067-B7FF-4FE7-B7EC-9DD8C3AF3CDC}"/>
              </a:ext>
            </a:extLst>
          </p:cNvPr>
          <p:cNvSpPr>
            <a:spLocks noGrp="1"/>
          </p:cNvSpPr>
          <p:nvPr>
            <p:ph type="body" sz="quarter" idx="13"/>
          </p:nvPr>
        </p:nvSpPr>
        <p:spPr/>
        <p:txBody>
          <a:bodyPr/>
          <a:lstStyle/>
          <a:p>
            <a:r>
              <a:rPr lang="de-DE" dirty="0"/>
              <a:t>3.3 Kognitivistischer Ansatz </a:t>
            </a:r>
          </a:p>
        </p:txBody>
      </p:sp>
      <p:sp>
        <p:nvSpPr>
          <p:cNvPr id="6" name="Rechteck 5">
            <a:extLst>
              <a:ext uri="{FF2B5EF4-FFF2-40B4-BE49-F238E27FC236}">
                <a16:creationId xmlns:a16="http://schemas.microsoft.com/office/drawing/2014/main" id="{2F660F06-80E7-457F-B58A-D1856964A6D9}"/>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3.Teil_Kognitive_Entwicklung[1]">
            <a:hlinkClick r:id="" action="ppaction://media"/>
            <a:extLst>
              <a:ext uri="{FF2B5EF4-FFF2-40B4-BE49-F238E27FC236}">
                <a16:creationId xmlns:a16="http://schemas.microsoft.com/office/drawing/2014/main" id="{3F027E82-966D-4193-A786-73AFBC20C35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5625" y="5932259"/>
            <a:ext cx="609600" cy="609600"/>
          </a:xfrm>
          <a:prstGeom prst="rect">
            <a:avLst/>
          </a:prstGeom>
        </p:spPr>
      </p:pic>
      <p:sp>
        <p:nvSpPr>
          <p:cNvPr id="7" name="Rechteck 6">
            <a:extLst>
              <a:ext uri="{FF2B5EF4-FFF2-40B4-BE49-F238E27FC236}">
                <a16:creationId xmlns:a16="http://schemas.microsoft.com/office/drawing/2014/main" id="{14204AB6-D443-4D98-8C91-6DCD91D18321}"/>
              </a:ext>
            </a:extLst>
          </p:cNvPr>
          <p:cNvSpPr/>
          <p:nvPr/>
        </p:nvSpPr>
        <p:spPr>
          <a:xfrm>
            <a:off x="3400425" y="5590728"/>
            <a:ext cx="4572000" cy="646331"/>
          </a:xfrm>
          <a:prstGeom prst="rect">
            <a:avLst/>
          </a:prstGeom>
        </p:spPr>
        <p:txBody>
          <a:bodyPr>
            <a:spAutoFit/>
          </a:bodyPr>
          <a:lstStyle/>
          <a:p>
            <a:r>
              <a:rPr lang="de-DE" dirty="0"/>
              <a:t>(Schneider &amp; Lindenberger, 2012, S. 544, Schreiner, 1993, S. 103) </a:t>
            </a:r>
          </a:p>
        </p:txBody>
      </p:sp>
    </p:spTree>
    <p:extLst>
      <p:ext uri="{BB962C8B-B14F-4D97-AF65-F5344CB8AC3E}">
        <p14:creationId xmlns:p14="http://schemas.microsoft.com/office/powerpoint/2010/main" val="255616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17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279AE1F-4880-4EE8-87FD-23DEC0A756C3}"/>
              </a:ext>
            </a:extLst>
          </p:cNvPr>
          <p:cNvSpPr>
            <a:spLocks noGrp="1"/>
          </p:cNvSpPr>
          <p:nvPr>
            <p:ph type="body" sz="quarter" idx="11"/>
          </p:nvPr>
        </p:nvSpPr>
        <p:spPr>
          <a:xfrm>
            <a:off x="244475" y="1372235"/>
            <a:ext cx="8426450" cy="4284663"/>
          </a:xfrm>
        </p:spPr>
        <p:txBody>
          <a:bodyPr>
            <a:normAutofit fontScale="92500" lnSpcReduction="10000"/>
          </a:bodyPr>
          <a:lstStyle/>
          <a:p>
            <a:r>
              <a:rPr lang="de-DE" u="sng" dirty="0"/>
              <a:t>Allgemein:</a:t>
            </a:r>
          </a:p>
          <a:p>
            <a:r>
              <a:rPr lang="de-DE" dirty="0"/>
              <a:t>beruht auf Längsschnittstudie</a:t>
            </a:r>
          </a:p>
          <a:p>
            <a:r>
              <a:rPr lang="de-DE" dirty="0"/>
              <a:t>kognitive Basis der Stufen des moralischen Urteils= Fähigkeit der Personen, eigene Perspektiven und die anderer zu verstehen </a:t>
            </a:r>
            <a:r>
              <a:rPr lang="de-DE" b="1" dirty="0"/>
              <a:t>(sozialmoralische Perspektive)</a:t>
            </a:r>
          </a:p>
          <a:p>
            <a:r>
              <a:rPr lang="de-DE" dirty="0"/>
              <a:t>Stufenabfolge des Modells unveränderlich (kein Überspringen oder Wegfall möglich)</a:t>
            </a:r>
          </a:p>
          <a:p>
            <a:r>
              <a:rPr lang="de-DE" dirty="0">
                <a:sym typeface="Wingdings" panose="05000000000000000000" pitchFamily="2" charset="2"/>
              </a:rPr>
              <a:t></a:t>
            </a:r>
            <a:r>
              <a:rPr lang="de-DE" dirty="0"/>
              <a:t>Entfaltung der Moral folgt </a:t>
            </a:r>
            <a:r>
              <a:rPr lang="de-DE" b="1" dirty="0"/>
              <a:t>Entwicklungslogik</a:t>
            </a:r>
            <a:r>
              <a:rPr lang="de-DE" dirty="0"/>
              <a:t> (baut auf Entwicklung kognitiver/soz.</a:t>
            </a:r>
          </a:p>
          <a:p>
            <a:r>
              <a:rPr lang="de-DE" dirty="0"/>
              <a:t>Fähigkeiten auf)</a:t>
            </a:r>
          </a:p>
          <a:p>
            <a:r>
              <a:rPr lang="de-DE" dirty="0"/>
              <a:t>Modell beschreibt altersabhängige Veränderungen der moralischen Urteilsfähigkeit</a:t>
            </a:r>
          </a:p>
          <a:p>
            <a:r>
              <a:rPr lang="de-DE" dirty="0"/>
              <a:t>drei Entwicklungsniveaus und je zwei Stufen vorhanden</a:t>
            </a:r>
          </a:p>
          <a:p>
            <a:r>
              <a:rPr lang="de-DE" dirty="0"/>
              <a:t>Vor.: auf jeder Stufe kognitive Einsicht und Handlungsantrieb parallel </a:t>
            </a:r>
          </a:p>
        </p:txBody>
      </p:sp>
      <p:sp>
        <p:nvSpPr>
          <p:cNvPr id="3" name="Titel 2">
            <a:extLst>
              <a:ext uri="{FF2B5EF4-FFF2-40B4-BE49-F238E27FC236}">
                <a16:creationId xmlns:a16="http://schemas.microsoft.com/office/drawing/2014/main" id="{78AA0EC2-9F67-470A-AB91-169B0BD53AFF}"/>
              </a:ext>
            </a:extLst>
          </p:cNvPr>
          <p:cNvSpPr>
            <a:spLocks noGrp="1"/>
          </p:cNvSpPr>
          <p:nvPr>
            <p:ph type="title"/>
          </p:nvPr>
        </p:nvSpPr>
        <p:spPr/>
        <p:txBody>
          <a:bodyPr>
            <a:normAutofit/>
          </a:bodyPr>
          <a:lstStyle/>
          <a:p>
            <a:r>
              <a:rPr lang="de-DE" sz="1600" dirty="0"/>
              <a:t>3. Lawrence Kohlberg</a:t>
            </a:r>
          </a:p>
        </p:txBody>
      </p:sp>
      <p:sp>
        <p:nvSpPr>
          <p:cNvPr id="4" name="Textplatzhalter 3">
            <a:extLst>
              <a:ext uri="{FF2B5EF4-FFF2-40B4-BE49-F238E27FC236}">
                <a16:creationId xmlns:a16="http://schemas.microsoft.com/office/drawing/2014/main" id="{7051304F-98D6-455B-88FC-A8AA42314BED}"/>
              </a:ext>
            </a:extLst>
          </p:cNvPr>
          <p:cNvSpPr>
            <a:spLocks noGrp="1"/>
          </p:cNvSpPr>
          <p:nvPr>
            <p:ph type="body" sz="quarter" idx="13"/>
          </p:nvPr>
        </p:nvSpPr>
        <p:spPr/>
        <p:txBody>
          <a:bodyPr/>
          <a:lstStyle/>
          <a:p>
            <a:r>
              <a:rPr lang="de-DE" dirty="0"/>
              <a:t>3.4 Kohlbergs Stufenmodell </a:t>
            </a:r>
          </a:p>
        </p:txBody>
      </p:sp>
      <p:sp>
        <p:nvSpPr>
          <p:cNvPr id="6" name="Rechteck 5">
            <a:extLst>
              <a:ext uri="{FF2B5EF4-FFF2-40B4-BE49-F238E27FC236}">
                <a16:creationId xmlns:a16="http://schemas.microsoft.com/office/drawing/2014/main" id="{CCFC7FC0-CE03-499A-B919-30E1739506AD}"/>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4._Teil_Kohlberg_Stufenmodell_Algemein[1]">
            <a:hlinkClick r:id="" action="ppaction://media"/>
            <a:extLst>
              <a:ext uri="{FF2B5EF4-FFF2-40B4-BE49-F238E27FC236}">
                <a16:creationId xmlns:a16="http://schemas.microsoft.com/office/drawing/2014/main" id="{824D6656-ED2E-4917-872A-C24735FB76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61325" y="5932259"/>
            <a:ext cx="609600" cy="609600"/>
          </a:xfrm>
          <a:prstGeom prst="rect">
            <a:avLst/>
          </a:prstGeom>
        </p:spPr>
      </p:pic>
      <p:sp>
        <p:nvSpPr>
          <p:cNvPr id="7" name="Rechteck 6">
            <a:extLst>
              <a:ext uri="{FF2B5EF4-FFF2-40B4-BE49-F238E27FC236}">
                <a16:creationId xmlns:a16="http://schemas.microsoft.com/office/drawing/2014/main" id="{558ABDF6-EB01-423D-9A12-07D3DA8EA178}"/>
              </a:ext>
            </a:extLst>
          </p:cNvPr>
          <p:cNvSpPr/>
          <p:nvPr/>
        </p:nvSpPr>
        <p:spPr>
          <a:xfrm>
            <a:off x="2171700" y="5776213"/>
            <a:ext cx="4572000" cy="369332"/>
          </a:xfrm>
          <a:prstGeom prst="rect">
            <a:avLst/>
          </a:prstGeom>
        </p:spPr>
        <p:txBody>
          <a:bodyPr>
            <a:spAutoFit/>
          </a:bodyPr>
          <a:lstStyle/>
          <a:p>
            <a:r>
              <a:rPr lang="de-DE" dirty="0"/>
              <a:t>(</a:t>
            </a:r>
            <a:r>
              <a:rPr lang="de-DE" sz="1600" dirty="0"/>
              <a:t>Schneider</a:t>
            </a:r>
            <a:r>
              <a:rPr lang="de-DE" dirty="0"/>
              <a:t> </a:t>
            </a:r>
            <a:r>
              <a:rPr lang="de-DE" sz="1600" dirty="0"/>
              <a:t>&amp; Lindenberger, 2012, S. 544 f.)</a:t>
            </a:r>
            <a:endParaRPr lang="de-DE" dirty="0"/>
          </a:p>
        </p:txBody>
      </p:sp>
    </p:spTree>
    <p:extLst>
      <p:ext uri="{BB962C8B-B14F-4D97-AF65-F5344CB8AC3E}">
        <p14:creationId xmlns:p14="http://schemas.microsoft.com/office/powerpoint/2010/main" val="186649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07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6ECA9F4-BE54-4995-835A-7826C6A709D9}"/>
              </a:ext>
            </a:extLst>
          </p:cNvPr>
          <p:cNvSpPr>
            <a:spLocks noGrp="1"/>
          </p:cNvSpPr>
          <p:nvPr>
            <p:ph type="title"/>
          </p:nvPr>
        </p:nvSpPr>
        <p:spPr/>
        <p:txBody>
          <a:bodyPr/>
          <a:lstStyle/>
          <a:p>
            <a:r>
              <a:rPr lang="de-DE" sz="1600" dirty="0"/>
              <a:t>3.1 Kohlbergs Stufenmodell </a:t>
            </a:r>
            <a:br>
              <a:rPr lang="de-DE" dirty="0"/>
            </a:br>
            <a:endParaRPr lang="de-DE" dirty="0"/>
          </a:p>
        </p:txBody>
      </p:sp>
      <p:sp>
        <p:nvSpPr>
          <p:cNvPr id="4" name="Textplatzhalter 3">
            <a:extLst>
              <a:ext uri="{FF2B5EF4-FFF2-40B4-BE49-F238E27FC236}">
                <a16:creationId xmlns:a16="http://schemas.microsoft.com/office/drawing/2014/main" id="{35600580-5FEA-4042-AFBF-C71768E3A13C}"/>
              </a:ext>
            </a:extLst>
          </p:cNvPr>
          <p:cNvSpPr>
            <a:spLocks noGrp="1"/>
          </p:cNvSpPr>
          <p:nvPr>
            <p:ph type="body" sz="quarter" idx="13"/>
          </p:nvPr>
        </p:nvSpPr>
        <p:spPr/>
        <p:txBody>
          <a:bodyPr/>
          <a:lstStyle/>
          <a:p>
            <a:r>
              <a:rPr lang="de-DE" dirty="0"/>
              <a:t>1.) Präkonventionelles Niveau: </a:t>
            </a:r>
          </a:p>
        </p:txBody>
      </p:sp>
      <p:graphicFrame>
        <p:nvGraphicFramePr>
          <p:cNvPr id="8" name="Tabelle 8">
            <a:extLst>
              <a:ext uri="{FF2B5EF4-FFF2-40B4-BE49-F238E27FC236}">
                <a16:creationId xmlns:a16="http://schemas.microsoft.com/office/drawing/2014/main" id="{A4641F15-D57A-4F25-9C24-06FF08FC9B47}"/>
              </a:ext>
            </a:extLst>
          </p:cNvPr>
          <p:cNvGraphicFramePr>
            <a:graphicFrameLocks noGrp="1"/>
          </p:cNvGraphicFramePr>
          <p:nvPr>
            <p:extLst>
              <p:ext uri="{D42A27DB-BD31-4B8C-83A1-F6EECF244321}">
                <p14:modId xmlns:p14="http://schemas.microsoft.com/office/powerpoint/2010/main" val="3288461748"/>
              </p:ext>
            </p:extLst>
          </p:nvPr>
        </p:nvGraphicFramePr>
        <p:xfrm>
          <a:off x="728662" y="1819976"/>
          <a:ext cx="7572374" cy="3874152"/>
        </p:xfrm>
        <a:graphic>
          <a:graphicData uri="http://schemas.openxmlformats.org/drawingml/2006/table">
            <a:tbl>
              <a:tblPr firstRow="1" bandRow="1">
                <a:tableStyleId>{5C22544A-7EE6-4342-B048-85BDC9FD1C3A}</a:tableStyleId>
              </a:tblPr>
              <a:tblGrid>
                <a:gridCol w="3786187">
                  <a:extLst>
                    <a:ext uri="{9D8B030D-6E8A-4147-A177-3AD203B41FA5}">
                      <a16:colId xmlns:a16="http://schemas.microsoft.com/office/drawing/2014/main" val="1315002142"/>
                    </a:ext>
                  </a:extLst>
                </a:gridCol>
                <a:gridCol w="3786187">
                  <a:extLst>
                    <a:ext uri="{9D8B030D-6E8A-4147-A177-3AD203B41FA5}">
                      <a16:colId xmlns:a16="http://schemas.microsoft.com/office/drawing/2014/main" val="3380160793"/>
                    </a:ext>
                  </a:extLst>
                </a:gridCol>
              </a:tblGrid>
              <a:tr h="603804">
                <a:tc>
                  <a:txBody>
                    <a:bodyPr/>
                    <a:lstStyle/>
                    <a:p>
                      <a:r>
                        <a:rPr lang="de-DE" sz="1800" dirty="0"/>
                        <a:t>Stufe 1: Strafe und Autorität</a:t>
                      </a:r>
                    </a:p>
                  </a:txBody>
                  <a:tcPr/>
                </a:tc>
                <a:tc>
                  <a:txBody>
                    <a:bodyPr/>
                    <a:lstStyle/>
                    <a:p>
                      <a:r>
                        <a:rPr lang="de-DE" sz="1800" dirty="0"/>
                        <a:t>Stufe 2: eigene Interessen</a:t>
                      </a:r>
                    </a:p>
                  </a:txBody>
                  <a:tcPr/>
                </a:tc>
                <a:extLst>
                  <a:ext uri="{0D108BD9-81ED-4DB2-BD59-A6C34878D82A}">
                    <a16:rowId xmlns:a16="http://schemas.microsoft.com/office/drawing/2014/main" val="194477600"/>
                  </a:ext>
                </a:extLst>
              </a:tr>
              <a:tr h="818856">
                <a:tc>
                  <a:txBody>
                    <a:bodyPr/>
                    <a:lstStyle/>
                    <a:p>
                      <a:r>
                        <a:rPr lang="de-DE" sz="1800" dirty="0"/>
                        <a:t>- Im Kindheits-/ Jugendalter (10-17 Jahre ca.)</a:t>
                      </a:r>
                    </a:p>
                  </a:txBody>
                  <a:tcPr/>
                </a:tc>
                <a:tc>
                  <a:txBody>
                    <a:bodyPr/>
                    <a:lstStyle/>
                    <a:p>
                      <a:r>
                        <a:rPr lang="de-DE" sz="1800" dirty="0"/>
                        <a:t>- Alter: bis ca. 36 Jahre</a:t>
                      </a:r>
                    </a:p>
                  </a:txBody>
                  <a:tcPr/>
                </a:tc>
                <a:extLst>
                  <a:ext uri="{0D108BD9-81ED-4DB2-BD59-A6C34878D82A}">
                    <a16:rowId xmlns:a16="http://schemas.microsoft.com/office/drawing/2014/main" val="728059876"/>
                  </a:ext>
                </a:extLst>
              </a:tr>
              <a:tr h="603804">
                <a:tc>
                  <a:txBody>
                    <a:bodyPr/>
                    <a:lstStyle/>
                    <a:p>
                      <a:r>
                        <a:rPr lang="de-DE" sz="1800" dirty="0"/>
                        <a:t>- Moralisches Denken =einseitig</a:t>
                      </a:r>
                    </a:p>
                  </a:txBody>
                  <a:tcPr/>
                </a:tc>
                <a:tc>
                  <a:txBody>
                    <a:bodyPr/>
                    <a:lstStyle/>
                    <a:p>
                      <a:r>
                        <a:rPr lang="de-DE" sz="1800" dirty="0"/>
                        <a:t>- Perspektivenübernahme möglich</a:t>
                      </a:r>
                    </a:p>
                  </a:txBody>
                  <a:tcPr/>
                </a:tc>
                <a:extLst>
                  <a:ext uri="{0D108BD9-81ED-4DB2-BD59-A6C34878D82A}">
                    <a16:rowId xmlns:a16="http://schemas.microsoft.com/office/drawing/2014/main" val="945816237"/>
                  </a:ext>
                </a:extLst>
              </a:tr>
              <a:tr h="603804">
                <a:tc>
                  <a:txBody>
                    <a:bodyPr/>
                    <a:lstStyle/>
                    <a:p>
                      <a:r>
                        <a:rPr lang="de-DE" sz="1800" dirty="0"/>
                        <a:t>Gehorsamkeit gegenüber Autorität</a:t>
                      </a:r>
                    </a:p>
                  </a:txBody>
                  <a:tcPr/>
                </a:tc>
                <a:tc>
                  <a:txBody>
                    <a:bodyPr/>
                    <a:lstStyle/>
                    <a:p>
                      <a:r>
                        <a:rPr lang="de-DE" sz="1800" dirty="0"/>
                        <a:t>- Normen dienen Interessenausgleich</a:t>
                      </a:r>
                    </a:p>
                  </a:txBody>
                  <a:tcPr/>
                </a:tc>
                <a:extLst>
                  <a:ext uri="{0D108BD9-81ED-4DB2-BD59-A6C34878D82A}">
                    <a16:rowId xmlns:a16="http://schemas.microsoft.com/office/drawing/2014/main" val="3349540948"/>
                  </a:ext>
                </a:extLst>
              </a:tr>
              <a:tr h="603804">
                <a:tc>
                  <a:txBody>
                    <a:bodyPr/>
                    <a:lstStyle/>
                    <a:p>
                      <a:r>
                        <a:rPr lang="de-DE" sz="1800" dirty="0"/>
                        <a:t>-Normenbefolgung zur </a:t>
                      </a:r>
                      <a:r>
                        <a:rPr lang="de-DE" sz="1800" dirty="0" err="1"/>
                        <a:t>Strafentgehung</a:t>
                      </a:r>
                      <a:endParaRPr lang="de-DE" sz="1800" dirty="0"/>
                    </a:p>
                  </a:txBody>
                  <a:tcPr/>
                </a:tc>
                <a:tc>
                  <a:txBody>
                    <a:bodyPr/>
                    <a:lstStyle/>
                    <a:p>
                      <a:r>
                        <a:rPr lang="de-DE" sz="1800" dirty="0"/>
                        <a:t>- Normenbefolgung zum Vorteilsgewinn</a:t>
                      </a:r>
                    </a:p>
                  </a:txBody>
                  <a:tcPr/>
                </a:tc>
                <a:extLst>
                  <a:ext uri="{0D108BD9-81ED-4DB2-BD59-A6C34878D82A}">
                    <a16:rowId xmlns:a16="http://schemas.microsoft.com/office/drawing/2014/main" val="2192710049"/>
                  </a:ext>
                </a:extLst>
              </a:tr>
              <a:tr h="603804">
                <a:tc>
                  <a:txBody>
                    <a:bodyPr/>
                    <a:lstStyle/>
                    <a:p>
                      <a:r>
                        <a:rPr lang="de-DE" sz="1800" dirty="0"/>
                        <a:t>- Egozentrismus vorherrschend</a:t>
                      </a:r>
                    </a:p>
                  </a:txBody>
                  <a:tcPr/>
                </a:tc>
                <a:tc>
                  <a:txBody>
                    <a:bodyPr/>
                    <a:lstStyle/>
                    <a:p>
                      <a:r>
                        <a:rPr lang="de-DE" sz="1800" dirty="0"/>
                        <a:t>- Ebenfalls z.T. egoistisches Denken</a:t>
                      </a:r>
                    </a:p>
                  </a:txBody>
                  <a:tcPr/>
                </a:tc>
                <a:extLst>
                  <a:ext uri="{0D108BD9-81ED-4DB2-BD59-A6C34878D82A}">
                    <a16:rowId xmlns:a16="http://schemas.microsoft.com/office/drawing/2014/main" val="3613983418"/>
                  </a:ext>
                </a:extLst>
              </a:tr>
            </a:tbl>
          </a:graphicData>
        </a:graphic>
      </p:graphicFrame>
      <p:sp>
        <p:nvSpPr>
          <p:cNvPr id="9" name="Rechteck 8">
            <a:extLst>
              <a:ext uri="{FF2B5EF4-FFF2-40B4-BE49-F238E27FC236}">
                <a16:creationId xmlns:a16="http://schemas.microsoft.com/office/drawing/2014/main" id="{F546B082-C358-4CBD-8B55-902D9DDADD83}"/>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5.Teil_Präkonventionelles_Modell[1]">
            <a:hlinkClick r:id="" action="ppaction://media"/>
            <a:extLst>
              <a:ext uri="{FF2B5EF4-FFF2-40B4-BE49-F238E27FC236}">
                <a16:creationId xmlns:a16="http://schemas.microsoft.com/office/drawing/2014/main" id="{EDFC16AF-7DDA-4BF0-8003-8794E6F3C6C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61323" y="5694128"/>
            <a:ext cx="609600" cy="609600"/>
          </a:xfrm>
          <a:prstGeom prst="rect">
            <a:avLst/>
          </a:prstGeom>
        </p:spPr>
      </p:pic>
      <p:sp>
        <p:nvSpPr>
          <p:cNvPr id="5" name="Rechteck 4">
            <a:extLst>
              <a:ext uri="{FF2B5EF4-FFF2-40B4-BE49-F238E27FC236}">
                <a16:creationId xmlns:a16="http://schemas.microsoft.com/office/drawing/2014/main" id="{00B8E40F-2C95-4BFE-810D-50F91879D36E}"/>
              </a:ext>
            </a:extLst>
          </p:cNvPr>
          <p:cNvSpPr/>
          <p:nvPr/>
        </p:nvSpPr>
        <p:spPr>
          <a:xfrm>
            <a:off x="2800350" y="5863868"/>
            <a:ext cx="4572000" cy="523220"/>
          </a:xfrm>
          <a:prstGeom prst="rect">
            <a:avLst/>
          </a:prstGeom>
        </p:spPr>
        <p:txBody>
          <a:bodyPr>
            <a:spAutoFit/>
          </a:bodyPr>
          <a:lstStyle/>
          <a:p>
            <a:r>
              <a:rPr lang="de-DE" sz="1400" dirty="0"/>
              <a:t>(Schneider &amp; Lindenberger, 2012, S. 545, Keller, 2001, S. 4) </a:t>
            </a:r>
          </a:p>
        </p:txBody>
      </p:sp>
    </p:spTree>
    <p:extLst>
      <p:ext uri="{BB962C8B-B14F-4D97-AF65-F5344CB8AC3E}">
        <p14:creationId xmlns:p14="http://schemas.microsoft.com/office/powerpoint/2010/main" val="137056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5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4FB916AE-7F2E-49A7-8921-8CCE3B57E1C2}"/>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55EC98F9-1E1C-4CBC-BB3C-A7C40E4B7CCA}"/>
              </a:ext>
            </a:extLst>
          </p:cNvPr>
          <p:cNvSpPr txBox="1"/>
          <p:nvPr/>
        </p:nvSpPr>
        <p:spPr>
          <a:xfrm>
            <a:off x="1764506" y="2459504"/>
            <a:ext cx="5614987" cy="2554545"/>
          </a:xfrm>
          <a:prstGeom prst="rect">
            <a:avLst/>
          </a:prstGeom>
          <a:noFill/>
        </p:spPr>
        <p:txBody>
          <a:bodyPr wrap="square" rtlCol="0">
            <a:spAutoFit/>
          </a:bodyPr>
          <a:lstStyle/>
          <a:p>
            <a:pPr algn="ctr"/>
            <a:r>
              <a:rPr lang="de-DE" dirty="0">
                <a:latin typeface="Roboto" panose="020B0604020202020204" charset="0"/>
                <a:ea typeface="Roboto" panose="020B0604020202020204" charset="0"/>
              </a:rPr>
              <a:t>„</a:t>
            </a:r>
            <a:r>
              <a:rPr lang="de-DE" sz="2000" i="1" dirty="0">
                <a:latin typeface="Roboto" panose="020B0604020202020204" charset="0"/>
                <a:ea typeface="Roboto" panose="020B0604020202020204" charset="0"/>
              </a:rPr>
              <a:t>Wohl Dem, der sagen kann: Ich fühle mein Leben in </a:t>
            </a:r>
            <a:r>
              <a:rPr lang="de-DE" sz="2000" i="1" dirty="0" err="1">
                <a:latin typeface="Roboto" panose="020B0604020202020204" charset="0"/>
                <a:ea typeface="Roboto" panose="020B0604020202020204" charset="0"/>
              </a:rPr>
              <a:t>Uebereinstimmung</a:t>
            </a:r>
            <a:r>
              <a:rPr lang="de-DE" sz="2000" i="1" dirty="0">
                <a:latin typeface="Roboto" panose="020B0604020202020204" charset="0"/>
                <a:ea typeface="Roboto" panose="020B0604020202020204" charset="0"/>
              </a:rPr>
              <a:t> mit der Bewegung des Weltalls oder, was dasselbe ist: ich fühle, </a:t>
            </a:r>
            <a:r>
              <a:rPr lang="de-DE" sz="2000" i="1" dirty="0" err="1">
                <a:latin typeface="Roboto" panose="020B0604020202020204" charset="0"/>
                <a:ea typeface="Roboto" panose="020B0604020202020204" charset="0"/>
              </a:rPr>
              <a:t>daß</a:t>
            </a:r>
            <a:r>
              <a:rPr lang="de-DE" sz="2000" i="1" dirty="0">
                <a:latin typeface="Roboto" panose="020B0604020202020204" charset="0"/>
                <a:ea typeface="Roboto" panose="020B0604020202020204" charset="0"/>
              </a:rPr>
              <a:t> mein Wille in den göttlichen Willen geflossen ist. Es ist der </a:t>
            </a:r>
            <a:r>
              <a:rPr lang="de-DE" sz="2000" i="1" dirty="0" err="1">
                <a:latin typeface="Roboto" panose="020B0604020202020204" charset="0"/>
                <a:ea typeface="Roboto" panose="020B0604020202020204" charset="0"/>
              </a:rPr>
              <a:t>Weißheit</a:t>
            </a:r>
            <a:r>
              <a:rPr lang="de-DE" sz="2000" i="1" dirty="0">
                <a:latin typeface="Roboto" panose="020B0604020202020204" charset="0"/>
                <a:ea typeface="Roboto" panose="020B0604020202020204" charset="0"/>
              </a:rPr>
              <a:t> letzter </a:t>
            </a:r>
            <a:r>
              <a:rPr lang="de-DE" sz="2000" i="1" dirty="0" err="1">
                <a:latin typeface="Roboto" panose="020B0604020202020204" charset="0"/>
                <a:ea typeface="Roboto" panose="020B0604020202020204" charset="0"/>
              </a:rPr>
              <a:t>Schluß</a:t>
            </a:r>
            <a:r>
              <a:rPr lang="de-DE" sz="2000" i="1" dirty="0">
                <a:latin typeface="Roboto" panose="020B0604020202020204" charset="0"/>
                <a:ea typeface="Roboto" panose="020B0604020202020204" charset="0"/>
              </a:rPr>
              <a:t> und die Vollendung aller Moral.“</a:t>
            </a:r>
          </a:p>
          <a:p>
            <a:pPr algn="ctr"/>
            <a:endParaRPr lang="de-DE" sz="2000" i="1" dirty="0">
              <a:latin typeface="Roboto" panose="020B0604020202020204" charset="0"/>
              <a:ea typeface="Roboto" panose="020B0604020202020204" charset="0"/>
            </a:endParaRPr>
          </a:p>
          <a:p>
            <a:pPr algn="r"/>
            <a:r>
              <a:rPr lang="de-DE" sz="2000" dirty="0">
                <a:latin typeface="Roboto" panose="020B0604020202020204" charset="0"/>
                <a:ea typeface="Roboto" panose="020B0604020202020204" charset="0"/>
              </a:rPr>
              <a:t>~ Philipp Mainländer</a:t>
            </a:r>
          </a:p>
        </p:txBody>
      </p:sp>
    </p:spTree>
    <p:extLst>
      <p:ext uri="{BB962C8B-B14F-4D97-AF65-F5344CB8AC3E}">
        <p14:creationId xmlns:p14="http://schemas.microsoft.com/office/powerpoint/2010/main" val="2005449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419AB0F-9E0D-4A60-9656-2C0972D5EC53}"/>
              </a:ext>
            </a:extLst>
          </p:cNvPr>
          <p:cNvSpPr>
            <a:spLocks noGrp="1"/>
          </p:cNvSpPr>
          <p:nvPr>
            <p:ph type="body" sz="quarter" idx="11"/>
          </p:nvPr>
        </p:nvSpPr>
        <p:spPr/>
        <p:txBody>
          <a:bodyPr/>
          <a:lstStyle/>
          <a:p>
            <a:endParaRPr lang="de-DE" dirty="0"/>
          </a:p>
          <a:p>
            <a:endParaRPr lang="de-DE" dirty="0"/>
          </a:p>
        </p:txBody>
      </p:sp>
      <p:sp>
        <p:nvSpPr>
          <p:cNvPr id="3" name="Titel 2">
            <a:extLst>
              <a:ext uri="{FF2B5EF4-FFF2-40B4-BE49-F238E27FC236}">
                <a16:creationId xmlns:a16="http://schemas.microsoft.com/office/drawing/2014/main" id="{8439B070-C9CE-487A-9D81-545AD4393533}"/>
              </a:ext>
            </a:extLst>
          </p:cNvPr>
          <p:cNvSpPr>
            <a:spLocks noGrp="1"/>
          </p:cNvSpPr>
          <p:nvPr>
            <p:ph type="title"/>
          </p:nvPr>
        </p:nvSpPr>
        <p:spPr/>
        <p:txBody>
          <a:bodyPr>
            <a:normAutofit/>
          </a:bodyPr>
          <a:lstStyle/>
          <a:p>
            <a:r>
              <a:rPr lang="de-DE" sz="1600" dirty="0"/>
              <a:t>3.1 Kohlbergs Stufenmodell</a:t>
            </a:r>
          </a:p>
        </p:txBody>
      </p:sp>
      <p:sp>
        <p:nvSpPr>
          <p:cNvPr id="4" name="Textplatzhalter 3">
            <a:extLst>
              <a:ext uri="{FF2B5EF4-FFF2-40B4-BE49-F238E27FC236}">
                <a16:creationId xmlns:a16="http://schemas.microsoft.com/office/drawing/2014/main" id="{09C6C6C7-09F7-4568-A06B-07EC549176D4}"/>
              </a:ext>
            </a:extLst>
          </p:cNvPr>
          <p:cNvSpPr>
            <a:spLocks noGrp="1"/>
          </p:cNvSpPr>
          <p:nvPr>
            <p:ph type="body" sz="quarter" idx="13"/>
          </p:nvPr>
        </p:nvSpPr>
        <p:spPr/>
        <p:txBody>
          <a:bodyPr/>
          <a:lstStyle/>
          <a:p>
            <a:r>
              <a:rPr lang="de-DE" dirty="0"/>
              <a:t>2.) konventionelles Niveau: </a:t>
            </a:r>
          </a:p>
        </p:txBody>
      </p:sp>
      <p:graphicFrame>
        <p:nvGraphicFramePr>
          <p:cNvPr id="8" name="Tabelle 8">
            <a:extLst>
              <a:ext uri="{FF2B5EF4-FFF2-40B4-BE49-F238E27FC236}">
                <a16:creationId xmlns:a16="http://schemas.microsoft.com/office/drawing/2014/main" id="{003C7703-5A75-4BDB-878D-1FA09BC5D595}"/>
              </a:ext>
            </a:extLst>
          </p:cNvPr>
          <p:cNvGraphicFramePr>
            <a:graphicFrameLocks noGrp="1"/>
          </p:cNvGraphicFramePr>
          <p:nvPr>
            <p:extLst>
              <p:ext uri="{D42A27DB-BD31-4B8C-83A1-F6EECF244321}">
                <p14:modId xmlns:p14="http://schemas.microsoft.com/office/powerpoint/2010/main" val="2959079023"/>
              </p:ext>
            </p:extLst>
          </p:nvPr>
        </p:nvGraphicFramePr>
        <p:xfrm>
          <a:off x="1140619" y="1836420"/>
          <a:ext cx="6862762" cy="3789364"/>
        </p:xfrm>
        <a:graphic>
          <a:graphicData uri="http://schemas.openxmlformats.org/drawingml/2006/table">
            <a:tbl>
              <a:tblPr firstRow="1" bandRow="1">
                <a:tableStyleId>{5C22544A-7EE6-4342-B048-85BDC9FD1C3A}</a:tableStyleId>
              </a:tblPr>
              <a:tblGrid>
                <a:gridCol w="3431381">
                  <a:extLst>
                    <a:ext uri="{9D8B030D-6E8A-4147-A177-3AD203B41FA5}">
                      <a16:colId xmlns:a16="http://schemas.microsoft.com/office/drawing/2014/main" val="1236002112"/>
                    </a:ext>
                  </a:extLst>
                </a:gridCol>
                <a:gridCol w="3431381">
                  <a:extLst>
                    <a:ext uri="{9D8B030D-6E8A-4147-A177-3AD203B41FA5}">
                      <a16:colId xmlns:a16="http://schemas.microsoft.com/office/drawing/2014/main" val="1722519510"/>
                    </a:ext>
                  </a:extLst>
                </a:gridCol>
              </a:tblGrid>
              <a:tr h="747631">
                <a:tc>
                  <a:txBody>
                    <a:bodyPr/>
                    <a:lstStyle/>
                    <a:p>
                      <a:r>
                        <a:rPr lang="de-DE" sz="1800" dirty="0"/>
                        <a:t>Stufe 3: Wohl der Primärgruppe</a:t>
                      </a:r>
                    </a:p>
                  </a:txBody>
                  <a:tcPr/>
                </a:tc>
                <a:tc>
                  <a:txBody>
                    <a:bodyPr/>
                    <a:lstStyle/>
                    <a:p>
                      <a:r>
                        <a:rPr lang="de-DE" sz="1800" dirty="0"/>
                        <a:t>Stufe: 4: Staat und Religionsgruppe</a:t>
                      </a:r>
                    </a:p>
                  </a:txBody>
                  <a:tcPr/>
                </a:tc>
                <a:extLst>
                  <a:ext uri="{0D108BD9-81ED-4DB2-BD59-A6C34878D82A}">
                    <a16:rowId xmlns:a16="http://schemas.microsoft.com/office/drawing/2014/main" val="477340262"/>
                  </a:ext>
                </a:extLst>
              </a:tr>
              <a:tr h="1013911">
                <a:tc>
                  <a:txBody>
                    <a:bodyPr/>
                    <a:lstStyle/>
                    <a:p>
                      <a:r>
                        <a:rPr lang="de-DE" sz="1800" dirty="0"/>
                        <a:t>- Alter: ca. 18 Jahre bis ges. Erwachsenalter</a:t>
                      </a:r>
                    </a:p>
                  </a:txBody>
                  <a:tcPr/>
                </a:tc>
                <a:tc>
                  <a:txBody>
                    <a:bodyPr/>
                    <a:lstStyle/>
                    <a:p>
                      <a:pPr marL="0" indent="0">
                        <a:buFontTx/>
                        <a:buNone/>
                      </a:pPr>
                      <a:r>
                        <a:rPr lang="de-DE" sz="1800" dirty="0"/>
                        <a:t>- Erwachsenenalter</a:t>
                      </a:r>
                    </a:p>
                  </a:txBody>
                  <a:tcPr/>
                </a:tc>
                <a:extLst>
                  <a:ext uri="{0D108BD9-81ED-4DB2-BD59-A6C34878D82A}">
                    <a16:rowId xmlns:a16="http://schemas.microsoft.com/office/drawing/2014/main" val="934313163"/>
                  </a:ext>
                </a:extLst>
              </a:tr>
              <a:tr h="1013911">
                <a:tc>
                  <a:txBody>
                    <a:bodyPr/>
                    <a:lstStyle/>
                    <a:p>
                      <a:r>
                        <a:rPr lang="de-DE" sz="1800" dirty="0"/>
                        <a:t>- Normen und Regeln gelten, da sie in der Gruppe vorherrschen</a:t>
                      </a:r>
                    </a:p>
                  </a:txBody>
                  <a:tcPr/>
                </a:tc>
                <a:tc>
                  <a:txBody>
                    <a:bodyPr/>
                    <a:lstStyle/>
                    <a:p>
                      <a:r>
                        <a:rPr lang="de-DE" sz="1800" dirty="0"/>
                        <a:t>- Regeln und Normen gelten, da sie in der Gesellschaft vorherrschen</a:t>
                      </a:r>
                    </a:p>
                  </a:txBody>
                  <a:tcPr/>
                </a:tc>
                <a:extLst>
                  <a:ext uri="{0D108BD9-81ED-4DB2-BD59-A6C34878D82A}">
                    <a16:rowId xmlns:a16="http://schemas.microsoft.com/office/drawing/2014/main" val="2024369054"/>
                  </a:ext>
                </a:extLst>
              </a:tr>
              <a:tr h="1013911">
                <a:tc>
                  <a:txBody>
                    <a:bodyPr/>
                    <a:lstStyle/>
                    <a:p>
                      <a:r>
                        <a:rPr lang="de-DE" sz="1800" dirty="0"/>
                        <a:t>- Befolgen von Regeln zum Erhalt von Akzeptanz </a:t>
                      </a:r>
                    </a:p>
                  </a:txBody>
                  <a:tcPr/>
                </a:tc>
                <a:tc>
                  <a:txBody>
                    <a:bodyPr/>
                    <a:lstStyle/>
                    <a:p>
                      <a:r>
                        <a:rPr lang="de-DE" sz="1800" dirty="0"/>
                        <a:t>- Befolgung, um Gewissenbisse zu vermeiden</a:t>
                      </a:r>
                    </a:p>
                  </a:txBody>
                  <a:tcPr/>
                </a:tc>
                <a:extLst>
                  <a:ext uri="{0D108BD9-81ED-4DB2-BD59-A6C34878D82A}">
                    <a16:rowId xmlns:a16="http://schemas.microsoft.com/office/drawing/2014/main" val="2009484249"/>
                  </a:ext>
                </a:extLst>
              </a:tr>
            </a:tbl>
          </a:graphicData>
        </a:graphic>
      </p:graphicFrame>
      <p:sp>
        <p:nvSpPr>
          <p:cNvPr id="9" name="Rechteck 8">
            <a:extLst>
              <a:ext uri="{FF2B5EF4-FFF2-40B4-BE49-F238E27FC236}">
                <a16:creationId xmlns:a16="http://schemas.microsoft.com/office/drawing/2014/main" id="{EFB38E7A-0DA9-4127-B32A-7FDC7921F67A}"/>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6._Teil_Konventionelles_Niveau[1]">
            <a:hlinkClick r:id="" action="ppaction://media"/>
            <a:extLst>
              <a:ext uri="{FF2B5EF4-FFF2-40B4-BE49-F238E27FC236}">
                <a16:creationId xmlns:a16="http://schemas.microsoft.com/office/drawing/2014/main" id="{8C59B965-03DD-4E44-A148-E716E449D60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03381" y="5849943"/>
            <a:ext cx="609600" cy="609600"/>
          </a:xfrm>
          <a:prstGeom prst="rect">
            <a:avLst/>
          </a:prstGeom>
        </p:spPr>
      </p:pic>
      <p:sp>
        <p:nvSpPr>
          <p:cNvPr id="6" name="Rechteck 5">
            <a:extLst>
              <a:ext uri="{FF2B5EF4-FFF2-40B4-BE49-F238E27FC236}">
                <a16:creationId xmlns:a16="http://schemas.microsoft.com/office/drawing/2014/main" id="{0A364669-8196-4764-901B-88E8FB674EEE}"/>
              </a:ext>
            </a:extLst>
          </p:cNvPr>
          <p:cNvSpPr/>
          <p:nvPr/>
        </p:nvSpPr>
        <p:spPr>
          <a:xfrm>
            <a:off x="2619772" y="6018639"/>
            <a:ext cx="4572000" cy="523220"/>
          </a:xfrm>
          <a:prstGeom prst="rect">
            <a:avLst/>
          </a:prstGeom>
        </p:spPr>
        <p:txBody>
          <a:bodyPr>
            <a:spAutoFit/>
          </a:bodyPr>
          <a:lstStyle/>
          <a:p>
            <a:r>
              <a:rPr lang="de-DE" sz="1400" dirty="0"/>
              <a:t>(Schneider&amp; Lindenberger, 2012, S. 545, Keller, 2001, S. 5)</a:t>
            </a:r>
          </a:p>
        </p:txBody>
      </p:sp>
    </p:spTree>
    <p:extLst>
      <p:ext uri="{BB962C8B-B14F-4D97-AF65-F5344CB8AC3E}">
        <p14:creationId xmlns:p14="http://schemas.microsoft.com/office/powerpoint/2010/main" val="110212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F2CE746-25FB-4B29-B06D-E91CB2FB8AF9}"/>
              </a:ext>
            </a:extLst>
          </p:cNvPr>
          <p:cNvSpPr>
            <a:spLocks noGrp="1"/>
          </p:cNvSpPr>
          <p:nvPr>
            <p:ph type="body" sz="quarter" idx="11"/>
          </p:nvPr>
        </p:nvSpPr>
        <p:spPr>
          <a:xfrm>
            <a:off x="600074" y="5221288"/>
            <a:ext cx="7356475" cy="1125537"/>
          </a:xfrm>
        </p:spPr>
        <p:txBody>
          <a:bodyPr>
            <a:normAutofit fontScale="92500" lnSpcReduction="20000"/>
          </a:bodyPr>
          <a:lstStyle/>
          <a:p>
            <a:r>
              <a:rPr lang="de-DE" b="1" dirty="0"/>
              <a:t>Stufe 7? </a:t>
            </a:r>
          </a:p>
          <a:p>
            <a:pPr marL="0" indent="0">
              <a:buNone/>
            </a:pPr>
            <a:r>
              <a:rPr lang="de-DE" dirty="0">
                <a:sym typeface="Wingdings" panose="05000000000000000000" pitchFamily="2" charset="2"/>
              </a:rPr>
              <a:t></a:t>
            </a:r>
            <a:r>
              <a:rPr lang="de-DE" dirty="0"/>
              <a:t>Versuch, rationale Prinzipien und spezielle Prinzipien der Gerechtigkeit und Fürsorge zusammenzuführen  </a:t>
            </a:r>
          </a:p>
          <a:p>
            <a:pPr marL="0" indent="0">
              <a:buNone/>
            </a:pPr>
            <a:r>
              <a:rPr lang="de-DE" dirty="0">
                <a:sym typeface="Wingdings" panose="05000000000000000000" pitchFamily="2" charset="2"/>
              </a:rPr>
              <a:t></a:t>
            </a:r>
            <a:r>
              <a:rPr lang="de-DE" dirty="0"/>
              <a:t>nicht eingeführt </a:t>
            </a:r>
          </a:p>
        </p:txBody>
      </p:sp>
      <p:sp>
        <p:nvSpPr>
          <p:cNvPr id="3" name="Titel 2">
            <a:extLst>
              <a:ext uri="{FF2B5EF4-FFF2-40B4-BE49-F238E27FC236}">
                <a16:creationId xmlns:a16="http://schemas.microsoft.com/office/drawing/2014/main" id="{655DC9EC-D1B3-443B-B488-C142CBF30522}"/>
              </a:ext>
            </a:extLst>
          </p:cNvPr>
          <p:cNvSpPr>
            <a:spLocks noGrp="1"/>
          </p:cNvSpPr>
          <p:nvPr>
            <p:ph type="title"/>
          </p:nvPr>
        </p:nvSpPr>
        <p:spPr/>
        <p:txBody>
          <a:bodyPr>
            <a:normAutofit/>
          </a:bodyPr>
          <a:lstStyle/>
          <a:p>
            <a:r>
              <a:rPr lang="de-DE" sz="1600" dirty="0"/>
              <a:t>3.1 Kohlbergs Stufenmodell</a:t>
            </a:r>
          </a:p>
        </p:txBody>
      </p:sp>
      <p:sp>
        <p:nvSpPr>
          <p:cNvPr id="4" name="Textplatzhalter 3">
            <a:extLst>
              <a:ext uri="{FF2B5EF4-FFF2-40B4-BE49-F238E27FC236}">
                <a16:creationId xmlns:a16="http://schemas.microsoft.com/office/drawing/2014/main" id="{98349D4D-D343-447B-BB5D-8C47C5679BEC}"/>
              </a:ext>
            </a:extLst>
          </p:cNvPr>
          <p:cNvSpPr>
            <a:spLocks noGrp="1"/>
          </p:cNvSpPr>
          <p:nvPr>
            <p:ph type="body" sz="quarter" idx="13"/>
          </p:nvPr>
        </p:nvSpPr>
        <p:spPr/>
        <p:txBody>
          <a:bodyPr/>
          <a:lstStyle/>
          <a:p>
            <a:r>
              <a:rPr lang="de-DE" dirty="0"/>
              <a:t>3.) postkonventionelles Niveau: </a:t>
            </a:r>
          </a:p>
        </p:txBody>
      </p:sp>
      <p:graphicFrame>
        <p:nvGraphicFramePr>
          <p:cNvPr id="6" name="Tabelle 6">
            <a:extLst>
              <a:ext uri="{FF2B5EF4-FFF2-40B4-BE49-F238E27FC236}">
                <a16:creationId xmlns:a16="http://schemas.microsoft.com/office/drawing/2014/main" id="{79B97F11-570D-410D-9DC0-6A2DF2B7B697}"/>
              </a:ext>
            </a:extLst>
          </p:cNvPr>
          <p:cNvGraphicFramePr>
            <a:graphicFrameLocks noGrp="1"/>
          </p:cNvGraphicFramePr>
          <p:nvPr>
            <p:extLst>
              <p:ext uri="{D42A27DB-BD31-4B8C-83A1-F6EECF244321}">
                <p14:modId xmlns:p14="http://schemas.microsoft.com/office/powerpoint/2010/main" val="4106376002"/>
              </p:ext>
            </p:extLst>
          </p:nvPr>
        </p:nvGraphicFramePr>
        <p:xfrm>
          <a:off x="585788" y="1428750"/>
          <a:ext cx="7972424" cy="3592831"/>
        </p:xfrm>
        <a:graphic>
          <a:graphicData uri="http://schemas.openxmlformats.org/drawingml/2006/table">
            <a:tbl>
              <a:tblPr firstRow="1" bandRow="1">
                <a:tableStyleId>{5C22544A-7EE6-4342-B048-85BDC9FD1C3A}</a:tableStyleId>
              </a:tblPr>
              <a:tblGrid>
                <a:gridCol w="3986212">
                  <a:extLst>
                    <a:ext uri="{9D8B030D-6E8A-4147-A177-3AD203B41FA5}">
                      <a16:colId xmlns:a16="http://schemas.microsoft.com/office/drawing/2014/main" val="189514325"/>
                    </a:ext>
                  </a:extLst>
                </a:gridCol>
                <a:gridCol w="3986212">
                  <a:extLst>
                    <a:ext uri="{9D8B030D-6E8A-4147-A177-3AD203B41FA5}">
                      <a16:colId xmlns:a16="http://schemas.microsoft.com/office/drawing/2014/main" val="2192183188"/>
                    </a:ext>
                  </a:extLst>
                </a:gridCol>
              </a:tblGrid>
              <a:tr h="661987">
                <a:tc>
                  <a:txBody>
                    <a:bodyPr/>
                    <a:lstStyle/>
                    <a:p>
                      <a:r>
                        <a:rPr lang="de-DE" sz="1800" dirty="0"/>
                        <a:t>Stufe 5: Gesellschaftsvertrag</a:t>
                      </a:r>
                    </a:p>
                  </a:txBody>
                  <a:tcPr/>
                </a:tc>
                <a:tc>
                  <a:txBody>
                    <a:bodyPr/>
                    <a:lstStyle/>
                    <a:p>
                      <a:r>
                        <a:rPr lang="de-DE" sz="1800" dirty="0"/>
                        <a:t>Stufe 6: allg. abstrakte, ethische Prinzipien</a:t>
                      </a:r>
                    </a:p>
                  </a:txBody>
                  <a:tcPr/>
                </a:tc>
                <a:extLst>
                  <a:ext uri="{0D108BD9-81ED-4DB2-BD59-A6C34878D82A}">
                    <a16:rowId xmlns:a16="http://schemas.microsoft.com/office/drawing/2014/main" val="2588402042"/>
                  </a:ext>
                </a:extLst>
              </a:tr>
              <a:tr h="672148">
                <a:tc>
                  <a:txBody>
                    <a:bodyPr/>
                    <a:lstStyle/>
                    <a:p>
                      <a:r>
                        <a:rPr lang="de-DE" sz="1800" dirty="0"/>
                        <a:t>- Nur selten erreichbar</a:t>
                      </a:r>
                    </a:p>
                  </a:txBody>
                  <a:tcPr/>
                </a:tc>
                <a:tc>
                  <a:txBody>
                    <a:bodyPr/>
                    <a:lstStyle/>
                    <a:p>
                      <a:r>
                        <a:rPr lang="de-DE" sz="1800" dirty="0"/>
                        <a:t>- Nur von besonderen Persönlichkeiten erreicht, z.B. Martin Luther King</a:t>
                      </a:r>
                    </a:p>
                  </a:txBody>
                  <a:tcPr/>
                </a:tc>
                <a:extLst>
                  <a:ext uri="{0D108BD9-81ED-4DB2-BD59-A6C34878D82A}">
                    <a16:rowId xmlns:a16="http://schemas.microsoft.com/office/drawing/2014/main" val="1768909211"/>
                  </a:ext>
                </a:extLst>
              </a:tr>
              <a:tr h="672148">
                <a:tc>
                  <a:txBody>
                    <a:bodyPr/>
                    <a:lstStyle/>
                    <a:p>
                      <a:r>
                        <a:rPr lang="de-DE" sz="1800" dirty="0"/>
                        <a:t>-Vor.: formal- operationales Denken, kritische Hinterfragung vorhanden</a:t>
                      </a:r>
                    </a:p>
                  </a:txBody>
                  <a:tcPr/>
                </a:tc>
                <a:tc>
                  <a:txBody>
                    <a:bodyPr/>
                    <a:lstStyle/>
                    <a:p>
                      <a:r>
                        <a:rPr lang="de-DE" sz="1800" dirty="0"/>
                        <a:t>- Handeln als rational-amoralisches Individuum</a:t>
                      </a:r>
                    </a:p>
                  </a:txBody>
                  <a:tcPr/>
                </a:tc>
                <a:extLst>
                  <a:ext uri="{0D108BD9-81ED-4DB2-BD59-A6C34878D82A}">
                    <a16:rowId xmlns:a16="http://schemas.microsoft.com/office/drawing/2014/main" val="3733140443"/>
                  </a:ext>
                </a:extLst>
              </a:tr>
              <a:tr h="672148">
                <a:tc>
                  <a:txBody>
                    <a:bodyPr/>
                    <a:lstStyle/>
                    <a:p>
                      <a:r>
                        <a:rPr lang="de-DE" sz="1800" dirty="0"/>
                        <a:t>- Normen entsprechen Vereinbarungen, die das soziale Zusammenleben betreffen</a:t>
                      </a:r>
                    </a:p>
                  </a:txBody>
                  <a:tcPr/>
                </a:tc>
                <a:tc>
                  <a:txBody>
                    <a:bodyPr/>
                    <a:lstStyle/>
                    <a:p>
                      <a:r>
                        <a:rPr lang="de-DE" sz="1800" dirty="0"/>
                        <a:t>- Normen gelten, da sie universellen Moralprinzipien entsprechen (z.B. Gleichheit)</a:t>
                      </a:r>
                    </a:p>
                  </a:txBody>
                  <a:tcPr/>
                </a:tc>
                <a:extLst>
                  <a:ext uri="{0D108BD9-81ED-4DB2-BD59-A6C34878D82A}">
                    <a16:rowId xmlns:a16="http://schemas.microsoft.com/office/drawing/2014/main" val="3558074077"/>
                  </a:ext>
                </a:extLst>
              </a:tr>
              <a:tr h="672148">
                <a:tc>
                  <a:txBody>
                    <a:bodyPr/>
                    <a:lstStyle/>
                    <a:p>
                      <a:r>
                        <a:rPr lang="de-DE" sz="1800" dirty="0"/>
                        <a:t>- Befolgung aufgrund von vertragstreu</a:t>
                      </a:r>
                    </a:p>
                  </a:txBody>
                  <a:tcPr/>
                </a:tc>
                <a:tc>
                  <a:txBody>
                    <a:bodyPr/>
                    <a:lstStyle/>
                    <a:p>
                      <a:r>
                        <a:rPr lang="de-DE" sz="1800" dirty="0"/>
                        <a:t>- Befolgung aus Einsicht</a:t>
                      </a:r>
                    </a:p>
                  </a:txBody>
                  <a:tcPr/>
                </a:tc>
                <a:extLst>
                  <a:ext uri="{0D108BD9-81ED-4DB2-BD59-A6C34878D82A}">
                    <a16:rowId xmlns:a16="http://schemas.microsoft.com/office/drawing/2014/main" val="2704307982"/>
                  </a:ext>
                </a:extLst>
              </a:tr>
            </a:tbl>
          </a:graphicData>
        </a:graphic>
      </p:graphicFrame>
      <p:sp>
        <p:nvSpPr>
          <p:cNvPr id="7" name="Rechteck 6">
            <a:extLst>
              <a:ext uri="{FF2B5EF4-FFF2-40B4-BE49-F238E27FC236}">
                <a16:creationId xmlns:a16="http://schemas.microsoft.com/office/drawing/2014/main" id="{E8648D74-EEC4-4280-8F8C-037DC339E86C}"/>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7._Teil_Postkonventionelle_Niveau[1]">
            <a:hlinkClick r:id="" action="ppaction://media"/>
            <a:extLst>
              <a:ext uri="{FF2B5EF4-FFF2-40B4-BE49-F238E27FC236}">
                <a16:creationId xmlns:a16="http://schemas.microsoft.com/office/drawing/2014/main" id="{AD37BD42-8B78-4051-9630-8EA3B6CE19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34326" y="5834742"/>
            <a:ext cx="609600" cy="609600"/>
          </a:xfrm>
          <a:prstGeom prst="rect">
            <a:avLst/>
          </a:prstGeom>
        </p:spPr>
      </p:pic>
      <p:sp>
        <p:nvSpPr>
          <p:cNvPr id="8" name="Rechteck 7">
            <a:extLst>
              <a:ext uri="{FF2B5EF4-FFF2-40B4-BE49-F238E27FC236}">
                <a16:creationId xmlns:a16="http://schemas.microsoft.com/office/drawing/2014/main" id="{A01365EB-3966-4072-BED5-25FF42C7452F}"/>
              </a:ext>
            </a:extLst>
          </p:cNvPr>
          <p:cNvSpPr/>
          <p:nvPr/>
        </p:nvSpPr>
        <p:spPr>
          <a:xfrm rot="16200000">
            <a:off x="6612732" y="3167389"/>
            <a:ext cx="4572000" cy="523220"/>
          </a:xfrm>
          <a:prstGeom prst="rect">
            <a:avLst/>
          </a:prstGeom>
        </p:spPr>
        <p:txBody>
          <a:bodyPr>
            <a:spAutoFit/>
          </a:bodyPr>
          <a:lstStyle/>
          <a:p>
            <a:r>
              <a:rPr lang="de-DE" sz="1400" dirty="0"/>
              <a:t>(Schneider&amp; Lindenberger, 2012, S. 545, Keller, 2001, S. 5)</a:t>
            </a:r>
          </a:p>
        </p:txBody>
      </p:sp>
    </p:spTree>
    <p:extLst>
      <p:ext uri="{BB962C8B-B14F-4D97-AF65-F5344CB8AC3E}">
        <p14:creationId xmlns:p14="http://schemas.microsoft.com/office/powerpoint/2010/main" val="256792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6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4A7A30B-5E50-4DCE-B404-486F460E8F5B}"/>
              </a:ext>
            </a:extLst>
          </p:cNvPr>
          <p:cNvSpPr>
            <a:spLocks noGrp="1"/>
          </p:cNvSpPr>
          <p:nvPr>
            <p:ph type="body" sz="quarter" idx="11"/>
          </p:nvPr>
        </p:nvSpPr>
        <p:spPr>
          <a:xfrm>
            <a:off x="358775" y="1560516"/>
            <a:ext cx="8156575" cy="4525959"/>
          </a:xfrm>
        </p:spPr>
        <p:txBody>
          <a:bodyPr>
            <a:normAutofit fontScale="92500" lnSpcReduction="10000"/>
          </a:bodyPr>
          <a:lstStyle/>
          <a:p>
            <a:pPr marL="457200" indent="-457200">
              <a:buAutoNum type="arabicParenR"/>
            </a:pPr>
            <a:r>
              <a:rPr lang="de-DE" b="1" dirty="0"/>
              <a:t>Kulturabhängigkeit</a:t>
            </a:r>
          </a:p>
          <a:p>
            <a:pPr>
              <a:buFont typeface="Wingdings" panose="05000000000000000000" pitchFamily="2" charset="2"/>
              <a:buChar char="à"/>
            </a:pPr>
            <a:r>
              <a:rPr lang="de-DE" dirty="0"/>
              <a:t> Vorwurf Ethnozentrismus</a:t>
            </a:r>
          </a:p>
          <a:p>
            <a:pPr marL="0" indent="0">
              <a:buNone/>
            </a:pPr>
            <a:endParaRPr lang="de-DE" dirty="0"/>
          </a:p>
          <a:p>
            <a:pPr marL="0" indent="0">
              <a:buNone/>
            </a:pPr>
            <a:r>
              <a:rPr lang="de-DE" b="1" dirty="0"/>
              <a:t>2) „moralisches Urteil bestimmt Handeln“</a:t>
            </a:r>
          </a:p>
          <a:p>
            <a:pPr marL="0" indent="0">
              <a:buNone/>
            </a:pPr>
            <a:r>
              <a:rPr lang="de-DE" dirty="0">
                <a:sym typeface="Wingdings" panose="05000000000000000000" pitchFamily="2" charset="2"/>
              </a:rPr>
              <a:t> </a:t>
            </a:r>
            <a:r>
              <a:rPr lang="de-DE" dirty="0"/>
              <a:t>umstritten</a:t>
            </a:r>
          </a:p>
          <a:p>
            <a:pPr marL="0" indent="0">
              <a:buNone/>
            </a:pPr>
            <a:r>
              <a:rPr lang="de-DE" dirty="0">
                <a:sym typeface="Wingdings" panose="05000000000000000000" pitchFamily="2" charset="2"/>
              </a:rPr>
              <a:t> </a:t>
            </a:r>
            <a:r>
              <a:rPr lang="de-DE" dirty="0"/>
              <a:t>öffentlich für moralische Prinzipien einsetzen vs. Nichteinhaltung in praktischer Umsetzung</a:t>
            </a:r>
          </a:p>
          <a:p>
            <a:pPr marL="0" indent="0">
              <a:buNone/>
            </a:pPr>
            <a:endParaRPr lang="de-DE" dirty="0"/>
          </a:p>
          <a:p>
            <a:pPr marL="0" indent="0">
              <a:buNone/>
            </a:pPr>
            <a:r>
              <a:rPr lang="de-DE" b="1" dirty="0"/>
              <a:t>3) Moralunterschiede zwischen den Geschlechtern?</a:t>
            </a:r>
          </a:p>
          <a:p>
            <a:pPr marL="0" indent="0">
              <a:buNone/>
            </a:pPr>
            <a:r>
              <a:rPr lang="de-DE" dirty="0">
                <a:sym typeface="Wingdings" panose="05000000000000000000" pitchFamily="2" charset="2"/>
              </a:rPr>
              <a:t> </a:t>
            </a:r>
            <a:r>
              <a:rPr lang="de-DE" dirty="0"/>
              <a:t>Frauen Tendenz Fürsorgemoral (niedriger als Männer eingeordnet: Stufe 3)</a:t>
            </a:r>
          </a:p>
          <a:p>
            <a:pPr marL="0" indent="0">
              <a:buNone/>
            </a:pPr>
            <a:r>
              <a:rPr lang="de-DE" dirty="0">
                <a:sym typeface="Wingdings" panose="05000000000000000000" pitchFamily="2" charset="2"/>
              </a:rPr>
              <a:t> </a:t>
            </a:r>
            <a:r>
              <a:rPr lang="de-DE" dirty="0"/>
              <a:t>Männer: Gerechtigkeitsstufe zugeordnet (Stufe 4)</a:t>
            </a:r>
          </a:p>
          <a:p>
            <a:pPr marL="0" indent="0">
              <a:buNone/>
            </a:pPr>
            <a:r>
              <a:rPr lang="de-DE" dirty="0">
                <a:sym typeface="Wingdings" panose="05000000000000000000" pitchFamily="2" charset="2"/>
              </a:rPr>
              <a:t> </a:t>
            </a:r>
            <a:r>
              <a:rPr lang="de-DE" dirty="0"/>
              <a:t>keine Unterschiede Mann und Frau in Moralverständnis-&gt; Frauen trotzdem Stufe 4 erreichen </a:t>
            </a:r>
          </a:p>
        </p:txBody>
      </p:sp>
      <p:sp>
        <p:nvSpPr>
          <p:cNvPr id="3" name="Titel 2">
            <a:extLst>
              <a:ext uri="{FF2B5EF4-FFF2-40B4-BE49-F238E27FC236}">
                <a16:creationId xmlns:a16="http://schemas.microsoft.com/office/drawing/2014/main" id="{0B04EC4D-EAB1-4868-9D13-2ADFE4D7C9F6}"/>
              </a:ext>
            </a:extLst>
          </p:cNvPr>
          <p:cNvSpPr>
            <a:spLocks noGrp="1"/>
          </p:cNvSpPr>
          <p:nvPr>
            <p:ph type="title"/>
          </p:nvPr>
        </p:nvSpPr>
        <p:spPr>
          <a:xfrm>
            <a:off x="1771650" y="113503"/>
            <a:ext cx="7092950" cy="468314"/>
          </a:xfrm>
        </p:spPr>
        <p:txBody>
          <a:bodyPr/>
          <a:lstStyle/>
          <a:p>
            <a:r>
              <a:rPr lang="de-DE" sz="1600" dirty="0">
                <a:solidFill>
                  <a:prstClr val="white"/>
                </a:solidFill>
              </a:rPr>
              <a:t>3. Lawrence Kohlberg</a:t>
            </a:r>
            <a:endParaRPr lang="de-DE" dirty="0"/>
          </a:p>
        </p:txBody>
      </p:sp>
      <p:sp>
        <p:nvSpPr>
          <p:cNvPr id="4" name="Textplatzhalter 3">
            <a:extLst>
              <a:ext uri="{FF2B5EF4-FFF2-40B4-BE49-F238E27FC236}">
                <a16:creationId xmlns:a16="http://schemas.microsoft.com/office/drawing/2014/main" id="{82AE5616-087C-472C-B204-00F68C777FDD}"/>
              </a:ext>
            </a:extLst>
          </p:cNvPr>
          <p:cNvSpPr>
            <a:spLocks noGrp="1"/>
          </p:cNvSpPr>
          <p:nvPr>
            <p:ph type="body" sz="quarter" idx="13"/>
          </p:nvPr>
        </p:nvSpPr>
        <p:spPr/>
        <p:txBody>
          <a:bodyPr/>
          <a:lstStyle/>
          <a:p>
            <a:r>
              <a:rPr lang="de-DE" dirty="0"/>
              <a:t>3.5 Kritikpunkte</a:t>
            </a:r>
          </a:p>
        </p:txBody>
      </p:sp>
      <p:sp>
        <p:nvSpPr>
          <p:cNvPr id="6" name="Rechteck 5">
            <a:extLst>
              <a:ext uri="{FF2B5EF4-FFF2-40B4-BE49-F238E27FC236}">
                <a16:creationId xmlns:a16="http://schemas.microsoft.com/office/drawing/2014/main" id="{21A7630D-8A0A-4399-9178-01E19D668703}"/>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8.Teil_Kritik_1[1]">
            <a:hlinkClick r:id="" action="ppaction://media"/>
            <a:extLst>
              <a:ext uri="{FF2B5EF4-FFF2-40B4-BE49-F238E27FC236}">
                <a16:creationId xmlns:a16="http://schemas.microsoft.com/office/drawing/2014/main" id="{D966AADA-611A-42CF-BFAB-8BE7DA4DCC3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05750" y="5781675"/>
            <a:ext cx="609600" cy="609600"/>
          </a:xfrm>
          <a:prstGeom prst="rect">
            <a:avLst/>
          </a:prstGeom>
        </p:spPr>
      </p:pic>
      <p:sp>
        <p:nvSpPr>
          <p:cNvPr id="7" name="Rechteck 6">
            <a:extLst>
              <a:ext uri="{FF2B5EF4-FFF2-40B4-BE49-F238E27FC236}">
                <a16:creationId xmlns:a16="http://schemas.microsoft.com/office/drawing/2014/main" id="{38439C3A-D2E9-436F-9FA8-28739E0F2C3C}"/>
              </a:ext>
            </a:extLst>
          </p:cNvPr>
          <p:cNvSpPr/>
          <p:nvPr/>
        </p:nvSpPr>
        <p:spPr>
          <a:xfrm rot="16200000">
            <a:off x="6274356" y="2902506"/>
            <a:ext cx="5000625" cy="738664"/>
          </a:xfrm>
          <a:prstGeom prst="rect">
            <a:avLst/>
          </a:prstGeom>
        </p:spPr>
        <p:txBody>
          <a:bodyPr wrap="square">
            <a:spAutoFit/>
          </a:bodyPr>
          <a:lstStyle/>
          <a:p>
            <a:r>
              <a:rPr lang="de-DE" sz="1400" dirty="0"/>
              <a:t>(Schneider &amp; Lindenberger, 2012, S. 246 f.) (http://paedpsych.jkunilinz.ac.at/INTERNET/ARBEITSBLAETTERORD/ENTWICKLUNGSORD/Batisweiler.html) </a:t>
            </a:r>
          </a:p>
        </p:txBody>
      </p:sp>
    </p:spTree>
    <p:extLst>
      <p:ext uri="{BB962C8B-B14F-4D97-AF65-F5344CB8AC3E}">
        <p14:creationId xmlns:p14="http://schemas.microsoft.com/office/powerpoint/2010/main" val="32497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57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6B4B8FB-DFC5-4BE4-8595-82BB2146946B}"/>
              </a:ext>
            </a:extLst>
          </p:cNvPr>
          <p:cNvSpPr>
            <a:spLocks noGrp="1"/>
          </p:cNvSpPr>
          <p:nvPr>
            <p:ph type="body" sz="quarter" idx="11"/>
          </p:nvPr>
        </p:nvSpPr>
        <p:spPr>
          <a:xfrm>
            <a:off x="1191420" y="1286668"/>
            <a:ext cx="6761160" cy="4284663"/>
          </a:xfrm>
        </p:spPr>
        <p:txBody>
          <a:bodyPr>
            <a:normAutofit/>
          </a:bodyPr>
          <a:lstStyle/>
          <a:p>
            <a:pPr marL="0" indent="0">
              <a:buNone/>
            </a:pPr>
            <a:r>
              <a:rPr lang="de-DE" sz="1900" b="1" dirty="0"/>
              <a:t>4.) Fürsorge, Empathie und Gerechtigkeit erst auf Stufe 3</a:t>
            </a:r>
            <a:r>
              <a:rPr lang="de-DE" dirty="0"/>
              <a:t>?</a:t>
            </a:r>
          </a:p>
          <a:p>
            <a:pPr>
              <a:buFont typeface="Wingdings" panose="05000000000000000000" pitchFamily="2" charset="2"/>
              <a:buChar char="à"/>
            </a:pPr>
            <a:r>
              <a:rPr lang="de-DE" dirty="0"/>
              <a:t>erst ab Übergang von egoistischen zu altruistischem Denken möglich</a:t>
            </a:r>
          </a:p>
          <a:p>
            <a:pPr>
              <a:buFont typeface="Wingdings" panose="05000000000000000000" pitchFamily="2" charset="2"/>
              <a:buChar char="à"/>
            </a:pPr>
            <a:r>
              <a:rPr lang="de-DE" dirty="0"/>
              <a:t> d.h. Kinder kein Einfühlungsvermögen und Gerechtigkeitssinn?</a:t>
            </a:r>
          </a:p>
          <a:p>
            <a:pPr marL="0" indent="0">
              <a:buNone/>
            </a:pPr>
            <a:endParaRPr lang="de-DE" dirty="0"/>
          </a:p>
          <a:p>
            <a:pPr marL="0" indent="0">
              <a:buNone/>
            </a:pPr>
            <a:r>
              <a:rPr lang="de-DE" dirty="0">
                <a:sym typeface="Wingdings" panose="05000000000000000000" pitchFamily="2" charset="2"/>
              </a:rPr>
              <a:t> </a:t>
            </a:r>
            <a:r>
              <a:rPr lang="de-DE" dirty="0"/>
              <a:t>Beleg Video:</a:t>
            </a:r>
          </a:p>
          <a:p>
            <a:pPr marL="0" indent="0">
              <a:buNone/>
            </a:pPr>
            <a:r>
              <a:rPr lang="de-DE" dirty="0"/>
              <a:t>    (ab Minute 2.00)</a:t>
            </a:r>
          </a:p>
          <a:p>
            <a:pPr marL="0" indent="0">
              <a:buNone/>
            </a:pPr>
            <a:r>
              <a:rPr lang="de-DE" dirty="0">
                <a:hlinkClick r:id="rId4"/>
              </a:rPr>
              <a:t>https://www.youtube.com/results?search_query=slap+her+india</a:t>
            </a:r>
            <a:endParaRPr lang="de-DE" dirty="0"/>
          </a:p>
          <a:p>
            <a:pPr marL="0" indent="0">
              <a:buNone/>
            </a:pPr>
            <a:endParaRPr lang="de-DE" dirty="0"/>
          </a:p>
        </p:txBody>
      </p:sp>
      <p:sp>
        <p:nvSpPr>
          <p:cNvPr id="3" name="Titel 2">
            <a:extLst>
              <a:ext uri="{FF2B5EF4-FFF2-40B4-BE49-F238E27FC236}">
                <a16:creationId xmlns:a16="http://schemas.microsoft.com/office/drawing/2014/main" id="{0C6CF913-6CD6-405C-A0A6-FE9424E1C3C9}"/>
              </a:ext>
            </a:extLst>
          </p:cNvPr>
          <p:cNvSpPr>
            <a:spLocks noGrp="1"/>
          </p:cNvSpPr>
          <p:nvPr>
            <p:ph type="title"/>
          </p:nvPr>
        </p:nvSpPr>
        <p:spPr/>
        <p:txBody>
          <a:bodyPr>
            <a:normAutofit/>
          </a:bodyPr>
          <a:lstStyle/>
          <a:p>
            <a:r>
              <a:rPr lang="de-DE" sz="1600" dirty="0"/>
              <a:t>3.5 Kritikpunkte</a:t>
            </a:r>
          </a:p>
        </p:txBody>
      </p:sp>
      <p:sp>
        <p:nvSpPr>
          <p:cNvPr id="6" name="Rechteck 5">
            <a:extLst>
              <a:ext uri="{FF2B5EF4-FFF2-40B4-BE49-F238E27FC236}">
                <a16:creationId xmlns:a16="http://schemas.microsoft.com/office/drawing/2014/main" id="{427F32C6-6C76-4296-BCC8-BF26BED5CB42}"/>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9.Teil_Kritik_2[1]">
            <a:hlinkClick r:id="" action="ppaction://media"/>
            <a:extLst>
              <a:ext uri="{FF2B5EF4-FFF2-40B4-BE49-F238E27FC236}">
                <a16:creationId xmlns:a16="http://schemas.microsoft.com/office/drawing/2014/main" id="{1C34C5DC-C49A-4E6D-9F94-1EB031A573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52580" y="5751795"/>
            <a:ext cx="609600" cy="609600"/>
          </a:xfrm>
          <a:prstGeom prst="rect">
            <a:avLst/>
          </a:prstGeom>
        </p:spPr>
      </p:pic>
      <p:sp>
        <p:nvSpPr>
          <p:cNvPr id="5" name="Rechteck 4">
            <a:extLst>
              <a:ext uri="{FF2B5EF4-FFF2-40B4-BE49-F238E27FC236}">
                <a16:creationId xmlns:a16="http://schemas.microsoft.com/office/drawing/2014/main" id="{280DE035-82CC-4C07-9793-FD059A60F486}"/>
              </a:ext>
            </a:extLst>
          </p:cNvPr>
          <p:cNvSpPr/>
          <p:nvPr/>
        </p:nvSpPr>
        <p:spPr>
          <a:xfrm>
            <a:off x="3990180" y="5992063"/>
            <a:ext cx="4572000" cy="369332"/>
          </a:xfrm>
          <a:prstGeom prst="rect">
            <a:avLst/>
          </a:prstGeom>
        </p:spPr>
        <p:txBody>
          <a:bodyPr>
            <a:spAutoFit/>
          </a:bodyPr>
          <a:lstStyle/>
          <a:p>
            <a:r>
              <a:rPr lang="de-DE" dirty="0"/>
              <a:t>(Keller, 2001, S. 6) </a:t>
            </a:r>
          </a:p>
        </p:txBody>
      </p:sp>
    </p:spTree>
    <p:extLst>
      <p:ext uri="{BB962C8B-B14F-4D97-AF65-F5344CB8AC3E}">
        <p14:creationId xmlns:p14="http://schemas.microsoft.com/office/powerpoint/2010/main" val="83904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3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0BD82EA-E2ED-4407-9CFC-BA274EBF7814}"/>
              </a:ext>
            </a:extLst>
          </p:cNvPr>
          <p:cNvSpPr>
            <a:spLocks noGrp="1"/>
          </p:cNvSpPr>
          <p:nvPr>
            <p:ph type="body" sz="quarter" idx="11"/>
          </p:nvPr>
        </p:nvSpPr>
        <p:spPr>
          <a:xfrm>
            <a:off x="608012" y="1901827"/>
            <a:ext cx="7927975" cy="3054346"/>
          </a:xfrm>
        </p:spPr>
        <p:txBody>
          <a:bodyPr/>
          <a:lstStyle/>
          <a:p>
            <a:pPr marL="0" indent="0">
              <a:buNone/>
            </a:pPr>
            <a:r>
              <a:rPr lang="de-DE" b="1" dirty="0"/>
              <a:t>5) Fähigkeit zur kritischen Reflexion vorhandener Regeln erst auf Stufen postkonventioneller Moral?</a:t>
            </a:r>
          </a:p>
          <a:p>
            <a:pPr marL="0" indent="0">
              <a:buNone/>
            </a:pPr>
            <a:endParaRPr lang="de-DE" b="1" dirty="0"/>
          </a:p>
          <a:p>
            <a:pPr marL="0" indent="0">
              <a:buNone/>
            </a:pPr>
            <a:r>
              <a:rPr lang="de-DE" b="1" dirty="0"/>
              <a:t>6) Wenig Untersuchungen zu Stufe eins und zwei des Entwicklungsniveau 1</a:t>
            </a:r>
          </a:p>
          <a:p>
            <a:pPr marL="0" indent="0">
              <a:buNone/>
            </a:pPr>
            <a:r>
              <a:rPr lang="de-DE" dirty="0">
                <a:sym typeface="Wingdings" panose="05000000000000000000" pitchFamily="2" charset="2"/>
              </a:rPr>
              <a:t> </a:t>
            </a:r>
            <a:r>
              <a:rPr lang="de-DE" dirty="0"/>
              <a:t>d.h. Moralentwicklung mehr im Alter der Jugendlichen und Erwachsenen überprüft, statt Kinder! </a:t>
            </a:r>
          </a:p>
          <a:p>
            <a:endParaRPr lang="de-DE" dirty="0"/>
          </a:p>
        </p:txBody>
      </p:sp>
      <p:sp>
        <p:nvSpPr>
          <p:cNvPr id="3" name="Titel 2">
            <a:extLst>
              <a:ext uri="{FF2B5EF4-FFF2-40B4-BE49-F238E27FC236}">
                <a16:creationId xmlns:a16="http://schemas.microsoft.com/office/drawing/2014/main" id="{AB0FFE44-8551-498F-959C-799687C66486}"/>
              </a:ext>
            </a:extLst>
          </p:cNvPr>
          <p:cNvSpPr>
            <a:spLocks noGrp="1"/>
          </p:cNvSpPr>
          <p:nvPr>
            <p:ph type="title"/>
          </p:nvPr>
        </p:nvSpPr>
        <p:spPr/>
        <p:txBody>
          <a:bodyPr/>
          <a:lstStyle/>
          <a:p>
            <a:r>
              <a:rPr lang="de-DE" sz="1600" dirty="0">
                <a:solidFill>
                  <a:prstClr val="white"/>
                </a:solidFill>
              </a:rPr>
              <a:t>3.5 Kritikpunkte</a:t>
            </a:r>
            <a:endParaRPr lang="de-DE" dirty="0"/>
          </a:p>
        </p:txBody>
      </p:sp>
      <p:sp>
        <p:nvSpPr>
          <p:cNvPr id="6" name="Rechteck 5">
            <a:extLst>
              <a:ext uri="{FF2B5EF4-FFF2-40B4-BE49-F238E27FC236}">
                <a16:creationId xmlns:a16="http://schemas.microsoft.com/office/drawing/2014/main" id="{E0253C44-9B67-40FC-8561-92F9257FA811}"/>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10._Teil_Kritik_3[1]">
            <a:hlinkClick r:id="" action="ppaction://media"/>
            <a:extLst>
              <a:ext uri="{FF2B5EF4-FFF2-40B4-BE49-F238E27FC236}">
                <a16:creationId xmlns:a16="http://schemas.microsoft.com/office/drawing/2014/main" id="{B701C7B7-4163-4FD4-B4E1-1E10B359AA8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5626" y="5932259"/>
            <a:ext cx="609600" cy="609600"/>
          </a:xfrm>
          <a:prstGeom prst="rect">
            <a:avLst/>
          </a:prstGeom>
        </p:spPr>
      </p:pic>
      <p:sp>
        <p:nvSpPr>
          <p:cNvPr id="5" name="Rechteck 4">
            <a:extLst>
              <a:ext uri="{FF2B5EF4-FFF2-40B4-BE49-F238E27FC236}">
                <a16:creationId xmlns:a16="http://schemas.microsoft.com/office/drawing/2014/main" id="{2B8B204E-BD5D-493B-B883-43433F485FD4}"/>
              </a:ext>
            </a:extLst>
          </p:cNvPr>
          <p:cNvSpPr/>
          <p:nvPr/>
        </p:nvSpPr>
        <p:spPr>
          <a:xfrm>
            <a:off x="3906523" y="6052393"/>
            <a:ext cx="2159630" cy="369332"/>
          </a:xfrm>
          <a:prstGeom prst="rect">
            <a:avLst/>
          </a:prstGeom>
        </p:spPr>
        <p:txBody>
          <a:bodyPr wrap="none">
            <a:spAutoFit/>
          </a:bodyPr>
          <a:lstStyle/>
          <a:p>
            <a:r>
              <a:rPr lang="de-DE" dirty="0"/>
              <a:t>(Keller, 2001, S. 5) </a:t>
            </a:r>
          </a:p>
        </p:txBody>
      </p:sp>
    </p:spTree>
    <p:extLst>
      <p:ext uri="{BB962C8B-B14F-4D97-AF65-F5344CB8AC3E}">
        <p14:creationId xmlns:p14="http://schemas.microsoft.com/office/powerpoint/2010/main" val="125555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1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398570B-63E7-4B27-BBF2-F4E39F1C5E2D}"/>
              </a:ext>
            </a:extLst>
          </p:cNvPr>
          <p:cNvSpPr>
            <a:spLocks noGrp="1"/>
          </p:cNvSpPr>
          <p:nvPr>
            <p:ph type="body" sz="quarter" idx="11"/>
          </p:nvPr>
        </p:nvSpPr>
        <p:spPr>
          <a:xfrm>
            <a:off x="358775" y="1968319"/>
            <a:ext cx="8426450" cy="4284663"/>
          </a:xfrm>
        </p:spPr>
        <p:txBody>
          <a:bodyPr/>
          <a:lstStyle/>
          <a:p>
            <a:pPr lvl="0"/>
            <a:r>
              <a:rPr lang="de-DE" dirty="0"/>
              <a:t>moralische Erziehung erfolgt nicht nur durch Erwerb von Wissen, sondern durch aktive Verarbeitung </a:t>
            </a:r>
          </a:p>
          <a:p>
            <a:pPr lvl="0"/>
            <a:r>
              <a:rPr lang="de-DE" dirty="0"/>
              <a:t>Moral hat immer auch motivationale Dimension </a:t>
            </a:r>
            <a:r>
              <a:rPr lang="de-DE" dirty="0">
                <a:sym typeface="Wingdings" panose="05000000000000000000" pitchFamily="2" charset="2"/>
              </a:rPr>
              <a:t></a:t>
            </a:r>
            <a:r>
              <a:rPr lang="de-DE" dirty="0"/>
              <a:t> Ausprägung von unterschiedlichen Faktoren beeinflusst </a:t>
            </a:r>
          </a:p>
          <a:p>
            <a:endParaRPr lang="de-DE" dirty="0"/>
          </a:p>
        </p:txBody>
      </p:sp>
      <p:sp>
        <p:nvSpPr>
          <p:cNvPr id="3" name="Titel 2">
            <a:extLst>
              <a:ext uri="{FF2B5EF4-FFF2-40B4-BE49-F238E27FC236}">
                <a16:creationId xmlns:a16="http://schemas.microsoft.com/office/drawing/2014/main" id="{588B1CDF-5C22-485D-9380-22880C2DE901}"/>
              </a:ext>
            </a:extLst>
          </p:cNvPr>
          <p:cNvSpPr>
            <a:spLocks noGrp="1"/>
          </p:cNvSpPr>
          <p:nvPr>
            <p:ph type="title"/>
          </p:nvPr>
        </p:nvSpPr>
        <p:spPr/>
        <p:txBody>
          <a:bodyPr/>
          <a:lstStyle/>
          <a:p>
            <a:endParaRPr lang="de-DE"/>
          </a:p>
        </p:txBody>
      </p:sp>
      <p:sp>
        <p:nvSpPr>
          <p:cNvPr id="4" name="Textplatzhalter 3">
            <a:extLst>
              <a:ext uri="{FF2B5EF4-FFF2-40B4-BE49-F238E27FC236}">
                <a16:creationId xmlns:a16="http://schemas.microsoft.com/office/drawing/2014/main" id="{8C4FE598-2F61-4515-9A2B-8069D6783CCA}"/>
              </a:ext>
            </a:extLst>
          </p:cNvPr>
          <p:cNvSpPr>
            <a:spLocks noGrp="1"/>
          </p:cNvSpPr>
          <p:nvPr>
            <p:ph type="body" sz="quarter" idx="13"/>
          </p:nvPr>
        </p:nvSpPr>
        <p:spPr/>
        <p:txBody>
          <a:bodyPr/>
          <a:lstStyle/>
          <a:p>
            <a:r>
              <a:rPr lang="de-DE" dirty="0"/>
              <a:t>4. Bedeutung von Moral</a:t>
            </a:r>
          </a:p>
        </p:txBody>
      </p:sp>
      <p:sp>
        <p:nvSpPr>
          <p:cNvPr id="6" name="Rechteck 5">
            <a:extLst>
              <a:ext uri="{FF2B5EF4-FFF2-40B4-BE49-F238E27FC236}">
                <a16:creationId xmlns:a16="http://schemas.microsoft.com/office/drawing/2014/main" id="{508BDCB6-8CEA-457E-8C7A-5B718E6CC65E}"/>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16176F7B-FA83-438C-94F7-484C78D3A0CB}"/>
              </a:ext>
            </a:extLst>
          </p:cNvPr>
          <p:cNvSpPr/>
          <p:nvPr/>
        </p:nvSpPr>
        <p:spPr>
          <a:xfrm>
            <a:off x="4572000" y="748529"/>
            <a:ext cx="4572000" cy="965970"/>
          </a:xfrm>
          <a:prstGeom prst="rect">
            <a:avLst/>
          </a:prstGeom>
        </p:spPr>
        <p:txBody>
          <a:bodyPr>
            <a:spAutoFit/>
          </a:bodyPr>
          <a:lstStyle/>
          <a:p>
            <a:pPr algn="just">
              <a:lnSpc>
                <a:spcPct val="150000"/>
              </a:lnSpc>
            </a:pPr>
            <a:r>
              <a:rPr lang="de-DE" dirty="0">
                <a:ea typeface="Calibri" panose="020F0502020204030204" pitchFamily="34" charset="0"/>
                <a:cs typeface="Times New Roman" panose="02020603050405020304" pitchFamily="18" charset="0"/>
              </a:rPr>
              <a:t>(Schneider &amp; Lindenberger, 2012, S. 554)</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de-DE" sz="2000" b="1" dirty="0">
                <a:ea typeface="Calibri" panose="020F0502020204030204" pitchFamily="34" charset="0"/>
                <a:cs typeface="Times New Roman" panose="02020603050405020304" pitchFamily="18" charset="0"/>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Folie 1">
            <a:hlinkClick r:id="" action="ppaction://media"/>
            <a:extLst>
              <a:ext uri="{FF2B5EF4-FFF2-40B4-BE49-F238E27FC236}">
                <a16:creationId xmlns:a16="http://schemas.microsoft.com/office/drawing/2014/main" id="{4A48E977-26F4-4FD0-8E15-1EC1270BB8E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5625" y="5804671"/>
            <a:ext cx="609600" cy="609600"/>
          </a:xfrm>
          <a:prstGeom prst="rect">
            <a:avLst/>
          </a:prstGeom>
        </p:spPr>
      </p:pic>
      <p:pic>
        <p:nvPicPr>
          <p:cNvPr id="9" name="Grafik 8" descr="Ein Bild, das Text enthält.&#10;&#10;Automatisch generierte Beschreibung">
            <a:extLst>
              <a:ext uri="{FF2B5EF4-FFF2-40B4-BE49-F238E27FC236}">
                <a16:creationId xmlns:a16="http://schemas.microsoft.com/office/drawing/2014/main" id="{E49A52CF-9182-4681-9673-2729051035DE}"/>
              </a:ext>
            </a:extLst>
          </p:cNvPr>
          <p:cNvPicPr>
            <a:picLocks noChangeAspect="1"/>
          </p:cNvPicPr>
          <p:nvPr/>
        </p:nvPicPr>
        <p:blipFill>
          <a:blip r:embed="rId5"/>
          <a:stretch>
            <a:fillRect/>
          </a:stretch>
        </p:blipFill>
        <p:spPr>
          <a:xfrm>
            <a:off x="2744789" y="3451478"/>
            <a:ext cx="4013200" cy="2679583"/>
          </a:xfrm>
          <a:prstGeom prst="rect">
            <a:avLst/>
          </a:prstGeom>
        </p:spPr>
      </p:pic>
      <p:sp>
        <p:nvSpPr>
          <p:cNvPr id="10" name="Rechteck 9">
            <a:extLst>
              <a:ext uri="{FF2B5EF4-FFF2-40B4-BE49-F238E27FC236}">
                <a16:creationId xmlns:a16="http://schemas.microsoft.com/office/drawing/2014/main" id="{C5382D38-4DA8-45D6-9A14-1567608D09C3}"/>
              </a:ext>
            </a:extLst>
          </p:cNvPr>
          <p:cNvSpPr/>
          <p:nvPr/>
        </p:nvSpPr>
        <p:spPr>
          <a:xfrm>
            <a:off x="159754" y="6252982"/>
            <a:ext cx="3823867" cy="369332"/>
          </a:xfrm>
          <a:prstGeom prst="rect">
            <a:avLst/>
          </a:prstGeom>
        </p:spPr>
        <p:txBody>
          <a:bodyPr wrap="none">
            <a:spAutoFit/>
          </a:bodyPr>
          <a:lstStyle/>
          <a:p>
            <a:r>
              <a:rPr lang="de-DE" dirty="0">
                <a:latin typeface="Calibri" panose="020F0502020204030204" pitchFamily="34" charset="0"/>
                <a:ea typeface="Calibri" panose="020F0502020204030204" pitchFamily="34" charset="0"/>
                <a:cs typeface="Times New Roman" panose="02020603050405020304" pitchFamily="18" charset="0"/>
              </a:rPr>
              <a:t>https://karrierebibel.de/moral-hazard/</a:t>
            </a:r>
            <a:endParaRPr lang="de-DE" dirty="0"/>
          </a:p>
        </p:txBody>
      </p:sp>
    </p:spTree>
    <p:extLst>
      <p:ext uri="{BB962C8B-B14F-4D97-AF65-F5344CB8AC3E}">
        <p14:creationId xmlns:p14="http://schemas.microsoft.com/office/powerpoint/2010/main" val="16126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4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52A5D36-3E1F-4276-BDEC-4B360A6A21B6}"/>
              </a:ext>
            </a:extLst>
          </p:cNvPr>
          <p:cNvSpPr>
            <a:spLocks noGrp="1"/>
          </p:cNvSpPr>
          <p:nvPr>
            <p:ph type="body" sz="quarter" idx="11"/>
          </p:nvPr>
        </p:nvSpPr>
        <p:spPr>
          <a:xfrm>
            <a:off x="320323" y="1258342"/>
            <a:ext cx="8426450" cy="4284663"/>
          </a:xfrm>
        </p:spPr>
        <p:txBody>
          <a:bodyPr>
            <a:normAutofit fontScale="70000" lnSpcReduction="20000"/>
          </a:bodyPr>
          <a:lstStyle/>
          <a:p>
            <a:pPr lvl="0">
              <a:lnSpc>
                <a:spcPct val="120000"/>
              </a:lnSpc>
              <a:buFont typeface="Symbol" panose="05050102010706020507" pitchFamily="18" charset="2"/>
              <a:buChar char="-"/>
            </a:pPr>
            <a:r>
              <a:rPr lang="de-DE" sz="2600" dirty="0"/>
              <a:t>stabile familiäre Bindung: Verbesserung der moralischen Sensibilität und prosozialen Verhaltensbereitschaft        instabile familiäre Bindung: erhöhtes Risiko für auffälliges Verhalten und Aggressivität </a:t>
            </a:r>
          </a:p>
          <a:p>
            <a:pPr lvl="0">
              <a:lnSpc>
                <a:spcPct val="120000"/>
              </a:lnSpc>
              <a:buFont typeface="Symbol" panose="05050102010706020507" pitchFamily="18" charset="2"/>
              <a:buChar char="-"/>
            </a:pPr>
            <a:r>
              <a:rPr lang="de-DE" sz="2600" dirty="0"/>
              <a:t>nachweislicher Einfluss des Erziehungsverhalten der Eltern auf Moralentwicklung: </a:t>
            </a:r>
          </a:p>
          <a:p>
            <a:pPr lvl="1">
              <a:lnSpc>
                <a:spcPct val="120000"/>
              </a:lnSpc>
            </a:pPr>
            <a:r>
              <a:rPr lang="de-DE" sz="2600" dirty="0"/>
              <a:t>Gewalt und Vernachlässigung, machtorientierte Konfliktlösestrategien </a:t>
            </a:r>
          </a:p>
          <a:p>
            <a:pPr marL="0" indent="0">
              <a:lnSpc>
                <a:spcPct val="120000"/>
              </a:lnSpc>
              <a:buNone/>
            </a:pPr>
            <a:r>
              <a:rPr lang="de-DE" sz="2600" dirty="0">
                <a:sym typeface="Wingdings" panose="05000000000000000000" pitchFamily="2" charset="2"/>
              </a:rPr>
              <a:t>	</a:t>
            </a:r>
            <a:r>
              <a:rPr lang="de-DE" sz="2600" dirty="0"/>
              <a:t> Gewalttätigkeit und kriminellen Aktionen, Ausbildung einer 	   	     autonomen Moral eher selten</a:t>
            </a:r>
          </a:p>
          <a:p>
            <a:pPr lvl="1">
              <a:lnSpc>
                <a:spcPct val="120000"/>
              </a:lnSpc>
            </a:pPr>
            <a:r>
              <a:rPr lang="de-DE" sz="2600" dirty="0"/>
              <a:t>regelgeleiteter, autoritativer Erziehungsstil, egalitäre Konfliktlösestrategien </a:t>
            </a:r>
          </a:p>
          <a:p>
            <a:pPr marL="0" indent="0">
              <a:lnSpc>
                <a:spcPct val="120000"/>
              </a:lnSpc>
              <a:buNone/>
            </a:pPr>
            <a:r>
              <a:rPr lang="de-DE" sz="2600" dirty="0">
                <a:sym typeface="Wingdings" panose="05000000000000000000" pitchFamily="2" charset="2"/>
              </a:rPr>
              <a:t>	</a:t>
            </a:r>
            <a:r>
              <a:rPr lang="de-DE" sz="2600" dirty="0"/>
              <a:t> Handlungsbereitschaft und moralische Urteilsfähigkeit,  		     	     autonome Moral </a:t>
            </a:r>
          </a:p>
          <a:p>
            <a:pPr lvl="0">
              <a:lnSpc>
                <a:spcPct val="120000"/>
              </a:lnSpc>
              <a:buFont typeface="Symbol" panose="05050102010706020507" pitchFamily="18" charset="2"/>
              <a:buChar char="-"/>
            </a:pPr>
            <a:r>
              <a:rPr lang="de-DE" sz="2600" dirty="0"/>
              <a:t>gefühlsbetonte Eltern-Kind-Beziehung führt zur Ausbildung von Verlässlichkeit </a:t>
            </a:r>
          </a:p>
          <a:p>
            <a:pPr marL="0" indent="0">
              <a:lnSpc>
                <a:spcPct val="120000"/>
              </a:lnSpc>
              <a:buNone/>
            </a:pPr>
            <a:r>
              <a:rPr lang="de-DE" sz="2600" dirty="0">
                <a:sym typeface="Wingdings" panose="05000000000000000000" pitchFamily="2" charset="2"/>
              </a:rPr>
              <a:t></a:t>
            </a:r>
            <a:r>
              <a:rPr lang="de-DE" sz="2600" dirty="0"/>
              <a:t> Fähigkeit zur Perspektivübernahme </a:t>
            </a:r>
          </a:p>
          <a:p>
            <a:endParaRPr lang="de-DE" dirty="0"/>
          </a:p>
        </p:txBody>
      </p:sp>
      <p:sp>
        <p:nvSpPr>
          <p:cNvPr id="3" name="Titel 2">
            <a:extLst>
              <a:ext uri="{FF2B5EF4-FFF2-40B4-BE49-F238E27FC236}">
                <a16:creationId xmlns:a16="http://schemas.microsoft.com/office/drawing/2014/main" id="{A8A59CE9-34E7-46B5-A6B2-5ADB2FC72B82}"/>
              </a:ext>
            </a:extLst>
          </p:cNvPr>
          <p:cNvSpPr>
            <a:spLocks noGrp="1"/>
          </p:cNvSpPr>
          <p:nvPr>
            <p:ph type="title"/>
          </p:nvPr>
        </p:nvSpPr>
        <p:spPr/>
        <p:txBody>
          <a:bodyPr>
            <a:normAutofit/>
          </a:bodyPr>
          <a:lstStyle/>
          <a:p>
            <a:r>
              <a:rPr lang="de-DE" sz="1600" dirty="0"/>
              <a:t>4. Bedeutung von Moral</a:t>
            </a:r>
          </a:p>
        </p:txBody>
      </p:sp>
      <p:sp>
        <p:nvSpPr>
          <p:cNvPr id="4" name="Textplatzhalter 3">
            <a:extLst>
              <a:ext uri="{FF2B5EF4-FFF2-40B4-BE49-F238E27FC236}">
                <a16:creationId xmlns:a16="http://schemas.microsoft.com/office/drawing/2014/main" id="{734D2425-CE5E-4E0A-B4BE-F5107ADB153F}"/>
              </a:ext>
            </a:extLst>
          </p:cNvPr>
          <p:cNvSpPr>
            <a:spLocks noGrp="1"/>
          </p:cNvSpPr>
          <p:nvPr>
            <p:ph type="body" sz="quarter" idx="13"/>
          </p:nvPr>
        </p:nvSpPr>
        <p:spPr/>
        <p:txBody>
          <a:bodyPr/>
          <a:lstStyle/>
          <a:p>
            <a:r>
              <a:rPr lang="de-DE" dirty="0"/>
              <a:t>4.1 Bedeutung von Moral innerhalb der Familie</a:t>
            </a:r>
          </a:p>
        </p:txBody>
      </p:sp>
      <p:sp>
        <p:nvSpPr>
          <p:cNvPr id="7" name="Rechteck 6">
            <a:extLst>
              <a:ext uri="{FF2B5EF4-FFF2-40B4-BE49-F238E27FC236}">
                <a16:creationId xmlns:a16="http://schemas.microsoft.com/office/drawing/2014/main" id="{0B604C9D-BCFF-4A97-BAD5-B89E7F2EEC1F}"/>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echteck 7">
            <a:extLst>
              <a:ext uri="{FF2B5EF4-FFF2-40B4-BE49-F238E27FC236}">
                <a16:creationId xmlns:a16="http://schemas.microsoft.com/office/drawing/2014/main" id="{F3089136-6A49-45AF-A6DF-2C0D2193B6AB}"/>
              </a:ext>
            </a:extLst>
          </p:cNvPr>
          <p:cNvSpPr/>
          <p:nvPr/>
        </p:nvSpPr>
        <p:spPr>
          <a:xfrm rot="16200000">
            <a:off x="6210115" y="3223432"/>
            <a:ext cx="5737533" cy="834203"/>
          </a:xfrm>
          <a:prstGeom prst="rect">
            <a:avLst/>
          </a:prstGeom>
        </p:spPr>
        <p:txBody>
          <a:bodyPr wrap="none">
            <a:spAutoFit/>
          </a:bodyPr>
          <a:lstStyle/>
          <a:p>
            <a:pPr algn="just">
              <a:lnSpc>
                <a:spcPct val="150000"/>
              </a:lnSpc>
            </a:pPr>
            <a:r>
              <a:rPr lang="de-DE" sz="1600" dirty="0"/>
              <a:t>(</a:t>
            </a:r>
            <a:r>
              <a:rPr lang="de-DE" sz="1200" dirty="0" err="1"/>
              <a:t>Batisweiler</a:t>
            </a:r>
            <a:r>
              <a:rPr lang="de-DE" sz="1200" dirty="0"/>
              <a:t>, 2011; Keller, 2001, S. 12; Schneider &amp; Lindenberger, 2012, S. 554 f.)</a:t>
            </a:r>
          </a:p>
          <a:p>
            <a:pPr algn="just">
              <a:lnSpc>
                <a:spcPct val="150000"/>
              </a:lnSpc>
            </a:pPr>
            <a:endParaRPr lang="de-DE"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Folie 2">
            <a:hlinkClick r:id="" action="ppaction://media"/>
            <a:extLst>
              <a:ext uri="{FF2B5EF4-FFF2-40B4-BE49-F238E27FC236}">
                <a16:creationId xmlns:a16="http://schemas.microsoft.com/office/drawing/2014/main" id="{C2DDDB4A-18CD-44A3-BACE-9863B2DA942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50715" y="5816283"/>
            <a:ext cx="609600" cy="609600"/>
          </a:xfrm>
          <a:prstGeom prst="rect">
            <a:avLst/>
          </a:prstGeom>
        </p:spPr>
      </p:pic>
      <p:pic>
        <p:nvPicPr>
          <p:cNvPr id="12" name="Grafik 11" descr="Ein Bild, das draußen, Baum, Person, Gras enthält.&#10;&#10;Automatisch generierte Beschreibung">
            <a:extLst>
              <a:ext uri="{FF2B5EF4-FFF2-40B4-BE49-F238E27FC236}">
                <a16:creationId xmlns:a16="http://schemas.microsoft.com/office/drawing/2014/main" id="{750299F7-D6B8-4BE3-A8D0-94E3958AB0E1}"/>
              </a:ext>
            </a:extLst>
          </p:cNvPr>
          <p:cNvPicPr>
            <a:picLocks noChangeAspect="1"/>
          </p:cNvPicPr>
          <p:nvPr/>
        </p:nvPicPr>
        <p:blipFill>
          <a:blip r:embed="rId5"/>
          <a:stretch>
            <a:fillRect/>
          </a:stretch>
        </p:blipFill>
        <p:spPr>
          <a:xfrm>
            <a:off x="4782140" y="5123266"/>
            <a:ext cx="2466212" cy="1386034"/>
          </a:xfrm>
          <a:prstGeom prst="rect">
            <a:avLst/>
          </a:prstGeom>
        </p:spPr>
      </p:pic>
      <p:sp>
        <p:nvSpPr>
          <p:cNvPr id="13" name="Pfeil: nach links und rechts 12">
            <a:extLst>
              <a:ext uri="{FF2B5EF4-FFF2-40B4-BE49-F238E27FC236}">
                <a16:creationId xmlns:a16="http://schemas.microsoft.com/office/drawing/2014/main" id="{49EEF880-6A84-4357-8EFE-741AC7193182}"/>
              </a:ext>
            </a:extLst>
          </p:cNvPr>
          <p:cNvSpPr/>
          <p:nvPr/>
        </p:nvSpPr>
        <p:spPr>
          <a:xfrm>
            <a:off x="4157663" y="1614488"/>
            <a:ext cx="414337" cy="1143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AAEF2B84-9035-4635-BBF0-804D2CFD2428}"/>
              </a:ext>
            </a:extLst>
          </p:cNvPr>
          <p:cNvSpPr/>
          <p:nvPr/>
        </p:nvSpPr>
        <p:spPr>
          <a:xfrm>
            <a:off x="451250" y="5978639"/>
            <a:ext cx="4572000" cy="523220"/>
          </a:xfrm>
          <a:prstGeom prst="rect">
            <a:avLst/>
          </a:prstGeom>
        </p:spPr>
        <p:txBody>
          <a:bodyPr>
            <a:spAutoFit/>
          </a:bodyPr>
          <a:lstStyle/>
          <a:p>
            <a:r>
              <a:rPr lang="de-DE" sz="1400" dirty="0">
                <a:latin typeface="Calibri" panose="020F0502020204030204" pitchFamily="34" charset="0"/>
                <a:ea typeface="Calibri" panose="020F0502020204030204" pitchFamily="34" charset="0"/>
                <a:cs typeface="Times New Roman" panose="02020603050405020304" pitchFamily="18" charset="0"/>
              </a:rPr>
              <a:t>https://bildungsklick.de/bildung-und-gesellschaft/detail/wie-kinder-in-der-familie-moral-lernen</a:t>
            </a:r>
            <a:endParaRPr lang="de-DE" sz="1400" dirty="0"/>
          </a:p>
        </p:txBody>
      </p:sp>
    </p:spTree>
    <p:extLst>
      <p:ext uri="{BB962C8B-B14F-4D97-AF65-F5344CB8AC3E}">
        <p14:creationId xmlns:p14="http://schemas.microsoft.com/office/powerpoint/2010/main" val="33285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3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239CE68-D262-4903-A9BB-BF1BC6962450}"/>
              </a:ext>
            </a:extLst>
          </p:cNvPr>
          <p:cNvSpPr>
            <a:spLocks noGrp="1"/>
          </p:cNvSpPr>
          <p:nvPr>
            <p:ph type="body" sz="quarter" idx="11"/>
          </p:nvPr>
        </p:nvSpPr>
        <p:spPr>
          <a:xfrm>
            <a:off x="500063" y="1665287"/>
            <a:ext cx="5129212" cy="4906963"/>
          </a:xfrm>
        </p:spPr>
        <p:txBody>
          <a:bodyPr>
            <a:normAutofit/>
          </a:bodyPr>
          <a:lstStyle/>
          <a:p>
            <a:pPr lvl="0"/>
            <a:r>
              <a:rPr lang="de-DE" sz="2000" dirty="0"/>
              <a:t>Freundschaft = symmetrische Beziehung zwischen gleichberechtigten Individuen, in der Erwartungen und Regeln verhandelt werden </a:t>
            </a:r>
          </a:p>
          <a:p>
            <a:pPr lvl="0"/>
            <a:r>
              <a:rPr lang="de-DE" sz="2000" dirty="0"/>
              <a:t>gefestigte Freundschaftsbeziehungen führen zur Verbesserung der Konfliktlösungsstrategien und der Fähigkeit zur Perspektivübernahme </a:t>
            </a:r>
          </a:p>
          <a:p>
            <a:pPr lvl="0"/>
            <a:r>
              <a:rPr lang="de-DE" sz="2000" dirty="0"/>
              <a:t>aber: mitunter Ausbildung abweichender Verhaltenserwartungen, die moralische Vorstellungen untergraben </a:t>
            </a:r>
          </a:p>
          <a:p>
            <a:pPr lvl="0"/>
            <a:r>
              <a:rPr lang="de-DE" sz="2000" dirty="0"/>
              <a:t>große Rolle der Vereine und Gruppen, in denen Normkonsens herrscht </a:t>
            </a:r>
            <a:r>
              <a:rPr lang="de-DE" sz="2000" dirty="0">
                <a:sym typeface="Wingdings" panose="05000000000000000000" pitchFamily="2" charset="2"/>
              </a:rPr>
              <a:t></a:t>
            </a:r>
            <a:r>
              <a:rPr lang="de-DE" sz="2000" dirty="0"/>
              <a:t> Kriminalitätsrate der Jugendlichen deutlich geringer als in nicht-normierten Gruppen </a:t>
            </a:r>
          </a:p>
          <a:p>
            <a:endParaRPr lang="de-DE" dirty="0"/>
          </a:p>
        </p:txBody>
      </p:sp>
      <p:sp>
        <p:nvSpPr>
          <p:cNvPr id="3" name="Titel 2">
            <a:extLst>
              <a:ext uri="{FF2B5EF4-FFF2-40B4-BE49-F238E27FC236}">
                <a16:creationId xmlns:a16="http://schemas.microsoft.com/office/drawing/2014/main" id="{4779E2B6-E891-4B96-9C16-50B9CCB7EDF9}"/>
              </a:ext>
            </a:extLst>
          </p:cNvPr>
          <p:cNvSpPr>
            <a:spLocks noGrp="1"/>
          </p:cNvSpPr>
          <p:nvPr>
            <p:ph type="title"/>
          </p:nvPr>
        </p:nvSpPr>
        <p:spPr>
          <a:xfrm>
            <a:off x="1692275" y="128586"/>
            <a:ext cx="7092950" cy="468314"/>
          </a:xfrm>
        </p:spPr>
        <p:txBody>
          <a:bodyPr>
            <a:normAutofit/>
          </a:bodyPr>
          <a:lstStyle/>
          <a:p>
            <a:r>
              <a:rPr lang="de-DE" sz="1600" dirty="0"/>
              <a:t>4. Bedeutung von Moral</a:t>
            </a:r>
          </a:p>
        </p:txBody>
      </p:sp>
      <p:sp>
        <p:nvSpPr>
          <p:cNvPr id="4" name="Textplatzhalter 3">
            <a:extLst>
              <a:ext uri="{FF2B5EF4-FFF2-40B4-BE49-F238E27FC236}">
                <a16:creationId xmlns:a16="http://schemas.microsoft.com/office/drawing/2014/main" id="{2483F835-92F1-48E8-9B76-AA928BE0C8B3}"/>
              </a:ext>
            </a:extLst>
          </p:cNvPr>
          <p:cNvSpPr>
            <a:spLocks noGrp="1"/>
          </p:cNvSpPr>
          <p:nvPr>
            <p:ph type="body" sz="quarter" idx="13"/>
          </p:nvPr>
        </p:nvSpPr>
        <p:spPr/>
        <p:txBody>
          <a:bodyPr/>
          <a:lstStyle/>
          <a:p>
            <a:r>
              <a:rPr lang="de-DE" dirty="0"/>
              <a:t>4.2 Bedeutung von Moral innerhalb der Peer-Group</a:t>
            </a:r>
          </a:p>
        </p:txBody>
      </p:sp>
      <p:sp>
        <p:nvSpPr>
          <p:cNvPr id="6" name="Rechteck 5">
            <a:extLst>
              <a:ext uri="{FF2B5EF4-FFF2-40B4-BE49-F238E27FC236}">
                <a16:creationId xmlns:a16="http://schemas.microsoft.com/office/drawing/2014/main" id="{A1AC2F39-75E9-46B7-BE0C-D9CDDCB169C4}"/>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F5E78D94-8481-483D-B5B8-846D51C76AAF}"/>
              </a:ext>
            </a:extLst>
          </p:cNvPr>
          <p:cNvSpPr/>
          <p:nvPr/>
        </p:nvSpPr>
        <p:spPr>
          <a:xfrm rot="16200000">
            <a:off x="6548449" y="2941727"/>
            <a:ext cx="5049267" cy="829458"/>
          </a:xfrm>
          <a:prstGeom prst="rect">
            <a:avLst/>
          </a:prstGeom>
        </p:spPr>
        <p:txBody>
          <a:bodyPr wrap="none">
            <a:spAutoFit/>
          </a:bodyPr>
          <a:lstStyle/>
          <a:p>
            <a:pPr algn="just">
              <a:lnSpc>
                <a:spcPct val="150000"/>
              </a:lnSpc>
            </a:pPr>
            <a:r>
              <a:rPr lang="de-DE" sz="1400" dirty="0"/>
              <a:t>(Keller, 2001, S. 14; Schneider &amp; Lindenberger, 2012, S. 555)</a:t>
            </a:r>
          </a:p>
          <a:p>
            <a:pPr algn="just">
              <a:lnSpc>
                <a:spcPct val="150000"/>
              </a:lnSpc>
            </a:pP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Folie 3">
            <a:hlinkClick r:id="" action="ppaction://media"/>
            <a:extLst>
              <a:ext uri="{FF2B5EF4-FFF2-40B4-BE49-F238E27FC236}">
                <a16:creationId xmlns:a16="http://schemas.microsoft.com/office/drawing/2014/main" id="{7BAFB7B2-BF97-47DC-91FD-DE87EBBC49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5625" y="5849146"/>
            <a:ext cx="609600" cy="609600"/>
          </a:xfrm>
          <a:prstGeom prst="rect">
            <a:avLst/>
          </a:prstGeom>
        </p:spPr>
      </p:pic>
      <p:pic>
        <p:nvPicPr>
          <p:cNvPr id="9" name="Grafik 8" descr="Ein Bild, das Person, Kind, Junge, Boden enthält.&#10;&#10;Automatisch generierte Beschreibung">
            <a:extLst>
              <a:ext uri="{FF2B5EF4-FFF2-40B4-BE49-F238E27FC236}">
                <a16:creationId xmlns:a16="http://schemas.microsoft.com/office/drawing/2014/main" id="{C943133F-002A-4562-B83C-CB12BC84678F}"/>
              </a:ext>
            </a:extLst>
          </p:cNvPr>
          <p:cNvPicPr>
            <a:picLocks noChangeAspect="1"/>
          </p:cNvPicPr>
          <p:nvPr/>
        </p:nvPicPr>
        <p:blipFill>
          <a:blip r:embed="rId5"/>
          <a:stretch>
            <a:fillRect/>
          </a:stretch>
        </p:blipFill>
        <p:spPr>
          <a:xfrm>
            <a:off x="5653464" y="2147570"/>
            <a:ext cx="2980699" cy="3106447"/>
          </a:xfrm>
          <a:prstGeom prst="rect">
            <a:avLst/>
          </a:prstGeom>
        </p:spPr>
      </p:pic>
      <p:sp>
        <p:nvSpPr>
          <p:cNvPr id="10" name="Rechteck 9">
            <a:extLst>
              <a:ext uri="{FF2B5EF4-FFF2-40B4-BE49-F238E27FC236}">
                <a16:creationId xmlns:a16="http://schemas.microsoft.com/office/drawing/2014/main" id="{3E63C3BD-64A9-49CD-B484-4F006547925D}"/>
              </a:ext>
            </a:extLst>
          </p:cNvPr>
          <p:cNvSpPr/>
          <p:nvPr/>
        </p:nvSpPr>
        <p:spPr>
          <a:xfrm>
            <a:off x="5499619" y="5279905"/>
            <a:ext cx="3285606" cy="830997"/>
          </a:xfrm>
          <a:prstGeom prst="rect">
            <a:avLst/>
          </a:prstGeom>
        </p:spPr>
        <p:txBody>
          <a:bodyPr wrap="square">
            <a:spAutoFit/>
          </a:bodyPr>
          <a:lstStyle/>
          <a:p>
            <a:r>
              <a:rPr lang="de-DE" sz="1600" dirty="0">
                <a:latin typeface="Calibri" panose="020F0502020204030204" pitchFamily="34" charset="0"/>
                <a:ea typeface="Calibri" panose="020F0502020204030204" pitchFamily="34" charset="0"/>
                <a:cs typeface="Times New Roman" panose="02020603050405020304" pitchFamily="18" charset="0"/>
              </a:rPr>
              <a:t>https://de.wikipedia.org/wiki/Peergroup#/media/Datei:Children_marbles.jpg</a:t>
            </a:r>
            <a:endParaRPr lang="de-DE" sz="1600" dirty="0"/>
          </a:p>
        </p:txBody>
      </p:sp>
    </p:spTree>
    <p:extLst>
      <p:ext uri="{BB962C8B-B14F-4D97-AF65-F5344CB8AC3E}">
        <p14:creationId xmlns:p14="http://schemas.microsoft.com/office/powerpoint/2010/main" val="329844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3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5BA69E2-325D-4929-A79F-0CADA35A63DE}"/>
              </a:ext>
            </a:extLst>
          </p:cNvPr>
          <p:cNvSpPr>
            <a:spLocks noGrp="1"/>
          </p:cNvSpPr>
          <p:nvPr>
            <p:ph type="body" sz="quarter" idx="11"/>
          </p:nvPr>
        </p:nvSpPr>
        <p:spPr>
          <a:xfrm>
            <a:off x="628650" y="2060579"/>
            <a:ext cx="8156575" cy="4284663"/>
          </a:xfrm>
        </p:spPr>
        <p:txBody>
          <a:bodyPr/>
          <a:lstStyle/>
          <a:p>
            <a:r>
              <a:rPr lang="de-DE" dirty="0"/>
              <a:t>Idealfall: Gemeinschaft in Schule/Schulklasse basiert auf gerechten Grundsätzen </a:t>
            </a:r>
          </a:p>
          <a:p>
            <a:pPr lvl="1"/>
            <a:r>
              <a:rPr lang="de-DE" sz="2000" dirty="0"/>
              <a:t>Verantwortungsgefühl untereinander wächst</a:t>
            </a:r>
          </a:p>
          <a:p>
            <a:pPr lvl="1"/>
            <a:r>
              <a:rPr lang="de-DE" sz="2000" dirty="0"/>
              <a:t>Gewalttaten und Vandalismus nehmen ab </a:t>
            </a:r>
          </a:p>
          <a:p>
            <a:pPr marL="0" indent="0">
              <a:buNone/>
            </a:pPr>
            <a:r>
              <a:rPr lang="de-DE" dirty="0">
                <a:sym typeface="Wingdings" panose="05000000000000000000" pitchFamily="2" charset="2"/>
              </a:rPr>
              <a:t></a:t>
            </a:r>
            <a:r>
              <a:rPr lang="de-DE" dirty="0"/>
              <a:t> gemeinsame Normfundierung begünstigt die moralische Bindung der Gruppenmitglieder </a:t>
            </a:r>
          </a:p>
          <a:p>
            <a:endParaRPr lang="de-DE" dirty="0"/>
          </a:p>
        </p:txBody>
      </p:sp>
      <p:sp>
        <p:nvSpPr>
          <p:cNvPr id="3" name="Titel 2">
            <a:extLst>
              <a:ext uri="{FF2B5EF4-FFF2-40B4-BE49-F238E27FC236}">
                <a16:creationId xmlns:a16="http://schemas.microsoft.com/office/drawing/2014/main" id="{89C50FA1-6B9F-4BC2-9AE0-F64EA8F33EDE}"/>
              </a:ext>
            </a:extLst>
          </p:cNvPr>
          <p:cNvSpPr>
            <a:spLocks noGrp="1"/>
          </p:cNvSpPr>
          <p:nvPr>
            <p:ph type="title"/>
          </p:nvPr>
        </p:nvSpPr>
        <p:spPr/>
        <p:txBody>
          <a:bodyPr>
            <a:normAutofit/>
          </a:bodyPr>
          <a:lstStyle/>
          <a:p>
            <a:r>
              <a:rPr lang="de-DE" sz="1600" dirty="0"/>
              <a:t>4. Bedeutung von Moral</a:t>
            </a:r>
          </a:p>
        </p:txBody>
      </p:sp>
      <p:sp>
        <p:nvSpPr>
          <p:cNvPr id="4" name="Textplatzhalter 3">
            <a:extLst>
              <a:ext uri="{FF2B5EF4-FFF2-40B4-BE49-F238E27FC236}">
                <a16:creationId xmlns:a16="http://schemas.microsoft.com/office/drawing/2014/main" id="{8F8A25B1-7CA8-4917-B2EB-ECFAB9FB1187}"/>
              </a:ext>
            </a:extLst>
          </p:cNvPr>
          <p:cNvSpPr>
            <a:spLocks noGrp="1"/>
          </p:cNvSpPr>
          <p:nvPr>
            <p:ph type="body" sz="quarter" idx="13"/>
          </p:nvPr>
        </p:nvSpPr>
        <p:spPr/>
        <p:txBody>
          <a:bodyPr/>
          <a:lstStyle/>
          <a:p>
            <a:r>
              <a:rPr lang="de-DE" dirty="0"/>
              <a:t>4.3 Bedeutung von Moral innerhalb der Schule </a:t>
            </a:r>
          </a:p>
        </p:txBody>
      </p:sp>
      <p:sp>
        <p:nvSpPr>
          <p:cNvPr id="6" name="Pfeil: nach unten gekrümmt 5">
            <a:extLst>
              <a:ext uri="{FF2B5EF4-FFF2-40B4-BE49-F238E27FC236}">
                <a16:creationId xmlns:a16="http://schemas.microsoft.com/office/drawing/2014/main" id="{BBEF276C-B0D9-4FFA-8231-C84B757DA7C7}"/>
              </a:ext>
            </a:extLst>
          </p:cNvPr>
          <p:cNvSpPr/>
          <p:nvPr/>
        </p:nvSpPr>
        <p:spPr>
          <a:xfrm>
            <a:off x="685800" y="2714625"/>
            <a:ext cx="314325" cy="25717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7" name="Rechteck 6">
            <a:extLst>
              <a:ext uri="{FF2B5EF4-FFF2-40B4-BE49-F238E27FC236}">
                <a16:creationId xmlns:a16="http://schemas.microsoft.com/office/drawing/2014/main" id="{14AEB78B-7E08-4E0A-BDD3-2E07BE40EF78}"/>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7CF5C73B-4EFD-45A8-B608-E0BD3480672B}"/>
              </a:ext>
            </a:extLst>
          </p:cNvPr>
          <p:cNvSpPr/>
          <p:nvPr/>
        </p:nvSpPr>
        <p:spPr>
          <a:xfrm rot="16200000">
            <a:off x="6500480" y="2876057"/>
            <a:ext cx="4442306" cy="506292"/>
          </a:xfrm>
          <a:prstGeom prst="rect">
            <a:avLst/>
          </a:prstGeom>
        </p:spPr>
        <p:txBody>
          <a:bodyPr wrap="none">
            <a:spAutoFit/>
          </a:bodyPr>
          <a:lstStyle/>
          <a:p>
            <a:pPr algn="just">
              <a:lnSpc>
                <a:spcPct val="150000"/>
              </a:lnSpc>
            </a:pPr>
            <a:r>
              <a:rPr lang="de-DE" dirty="0">
                <a:ea typeface="Calibri" panose="020F0502020204030204" pitchFamily="34" charset="0"/>
                <a:cs typeface="Times New Roman" panose="02020603050405020304" pitchFamily="18" charset="0"/>
              </a:rPr>
              <a:t>(Schneider &amp; Lindenberger, 2012, S. 555)</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Folie 4">
            <a:hlinkClick r:id="" action="ppaction://media"/>
            <a:extLst>
              <a:ext uri="{FF2B5EF4-FFF2-40B4-BE49-F238E27FC236}">
                <a16:creationId xmlns:a16="http://schemas.microsoft.com/office/drawing/2014/main" id="{10BFEDA1-7A55-4210-B107-084C099B082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85366" y="5784854"/>
            <a:ext cx="609600" cy="609600"/>
          </a:xfrm>
          <a:prstGeom prst="rect">
            <a:avLst/>
          </a:prstGeom>
        </p:spPr>
      </p:pic>
      <p:pic>
        <p:nvPicPr>
          <p:cNvPr id="10" name="Grafik 9" descr="Ein Bild, das Person, drinnen, Kind, Junge enthält.&#10;&#10;Automatisch generierte Beschreibung">
            <a:extLst>
              <a:ext uri="{FF2B5EF4-FFF2-40B4-BE49-F238E27FC236}">
                <a16:creationId xmlns:a16="http://schemas.microsoft.com/office/drawing/2014/main" id="{D82D431C-0A27-41D0-81A6-D7B9D8548437}"/>
              </a:ext>
            </a:extLst>
          </p:cNvPr>
          <p:cNvPicPr>
            <a:picLocks noChangeAspect="1"/>
          </p:cNvPicPr>
          <p:nvPr/>
        </p:nvPicPr>
        <p:blipFill>
          <a:blip r:embed="rId5"/>
          <a:stretch>
            <a:fillRect/>
          </a:stretch>
        </p:blipFill>
        <p:spPr>
          <a:xfrm>
            <a:off x="3078134" y="4171355"/>
            <a:ext cx="3867912" cy="2176272"/>
          </a:xfrm>
          <a:prstGeom prst="rect">
            <a:avLst/>
          </a:prstGeom>
        </p:spPr>
      </p:pic>
      <p:sp>
        <p:nvSpPr>
          <p:cNvPr id="11" name="Rechteck 10">
            <a:extLst>
              <a:ext uri="{FF2B5EF4-FFF2-40B4-BE49-F238E27FC236}">
                <a16:creationId xmlns:a16="http://schemas.microsoft.com/office/drawing/2014/main" id="{FF55CC51-7121-43A2-87D9-DA899659F0E9}"/>
              </a:ext>
            </a:extLst>
          </p:cNvPr>
          <p:cNvSpPr/>
          <p:nvPr/>
        </p:nvSpPr>
        <p:spPr>
          <a:xfrm>
            <a:off x="311520" y="4947904"/>
            <a:ext cx="2805660" cy="1446550"/>
          </a:xfrm>
          <a:prstGeom prst="rect">
            <a:avLst/>
          </a:prstGeom>
        </p:spPr>
        <p:txBody>
          <a:bodyPr wrap="square">
            <a:spAutoFit/>
          </a:bodyPr>
          <a:lstStyle/>
          <a:p>
            <a:r>
              <a:rPr lang="de-DE" dirty="0">
                <a:latin typeface="Calibri" panose="020F0502020204030204" pitchFamily="34" charset="0"/>
                <a:ea typeface="Calibri" panose="020F0502020204030204" pitchFamily="34" charset="0"/>
                <a:cs typeface="Times New Roman" panose="02020603050405020304" pitchFamily="18" charset="0"/>
              </a:rPr>
              <a:t> </a:t>
            </a:r>
            <a:r>
              <a:rPr lang="de-DE" sz="1400" dirty="0">
                <a:latin typeface="Calibri" panose="020F0502020204030204" pitchFamily="34" charset="0"/>
                <a:ea typeface="Calibri" panose="020F0502020204030204" pitchFamily="34" charset="0"/>
                <a:cs typeface="Times New Roman" panose="02020603050405020304" pitchFamily="18" charset="0"/>
              </a:rPr>
              <a:t>https://www.swp.de/suedwesten/staedte/crailsheim/ethisch-moralische-kompetenzen-spielen-an-schulen-zunehmend-wichtige-rolle-21165145.html</a:t>
            </a:r>
            <a:endParaRPr lang="de-DE" dirty="0"/>
          </a:p>
        </p:txBody>
      </p:sp>
    </p:spTree>
    <p:extLst>
      <p:ext uri="{BB962C8B-B14F-4D97-AF65-F5344CB8AC3E}">
        <p14:creationId xmlns:p14="http://schemas.microsoft.com/office/powerpoint/2010/main" val="160462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5D6E020-D015-4318-B81D-D2C80C8933B1}"/>
              </a:ext>
            </a:extLst>
          </p:cNvPr>
          <p:cNvSpPr>
            <a:spLocks noGrp="1"/>
          </p:cNvSpPr>
          <p:nvPr>
            <p:ph type="body" sz="quarter" idx="11"/>
          </p:nvPr>
        </p:nvSpPr>
        <p:spPr>
          <a:xfrm>
            <a:off x="358775" y="1946279"/>
            <a:ext cx="7813675" cy="4284663"/>
          </a:xfrm>
        </p:spPr>
        <p:txBody>
          <a:bodyPr/>
          <a:lstStyle/>
          <a:p>
            <a:pPr lvl="0"/>
            <a:r>
              <a:rPr lang="de-DE" dirty="0"/>
              <a:t>kulturelle, epochale und individuelle Unterschiede</a:t>
            </a:r>
          </a:p>
          <a:p>
            <a:pPr lvl="0"/>
            <a:r>
              <a:rPr lang="de-DE" dirty="0"/>
              <a:t>Moralerwerb durch Konditionierung/Internalisierung </a:t>
            </a:r>
            <a:r>
              <a:rPr lang="de-DE" dirty="0">
                <a:sym typeface="Wingdings" panose="05000000000000000000" pitchFamily="2" charset="2"/>
              </a:rPr>
              <a:t></a:t>
            </a:r>
            <a:r>
              <a:rPr lang="de-DE" dirty="0"/>
              <a:t> rigide Reaktionsmuster</a:t>
            </a:r>
          </a:p>
          <a:p>
            <a:pPr lvl="0"/>
            <a:r>
              <a:rPr lang="de-DE" dirty="0"/>
              <a:t>freiwillige Bindung an Moral durch Einsicht </a:t>
            </a:r>
            <a:r>
              <a:rPr lang="de-DE" dirty="0">
                <a:sym typeface="Wingdings" panose="05000000000000000000" pitchFamily="2" charset="2"/>
              </a:rPr>
              <a:t></a:t>
            </a:r>
            <a:r>
              <a:rPr lang="de-DE" dirty="0"/>
              <a:t> prinzipiengeleitete Flexibilität </a:t>
            </a:r>
          </a:p>
          <a:p>
            <a:endParaRPr lang="de-DE" dirty="0"/>
          </a:p>
        </p:txBody>
      </p:sp>
      <p:sp>
        <p:nvSpPr>
          <p:cNvPr id="3" name="Titel 2">
            <a:extLst>
              <a:ext uri="{FF2B5EF4-FFF2-40B4-BE49-F238E27FC236}">
                <a16:creationId xmlns:a16="http://schemas.microsoft.com/office/drawing/2014/main" id="{753B4EA4-208F-493D-9395-4773987656A9}"/>
              </a:ext>
            </a:extLst>
          </p:cNvPr>
          <p:cNvSpPr>
            <a:spLocks noGrp="1"/>
          </p:cNvSpPr>
          <p:nvPr>
            <p:ph type="title"/>
          </p:nvPr>
        </p:nvSpPr>
        <p:spPr/>
        <p:txBody>
          <a:bodyPr>
            <a:normAutofit/>
          </a:bodyPr>
          <a:lstStyle/>
          <a:p>
            <a:r>
              <a:rPr lang="de-DE" sz="1600" dirty="0"/>
              <a:t>4. Bedeutung von Moral</a:t>
            </a:r>
          </a:p>
        </p:txBody>
      </p:sp>
      <p:sp>
        <p:nvSpPr>
          <p:cNvPr id="4" name="Textplatzhalter 3">
            <a:extLst>
              <a:ext uri="{FF2B5EF4-FFF2-40B4-BE49-F238E27FC236}">
                <a16:creationId xmlns:a16="http://schemas.microsoft.com/office/drawing/2014/main" id="{140ADE57-E4C6-4B87-ACA2-ACA14B1F8AAA}"/>
              </a:ext>
            </a:extLst>
          </p:cNvPr>
          <p:cNvSpPr>
            <a:spLocks noGrp="1"/>
          </p:cNvSpPr>
          <p:nvPr>
            <p:ph type="body" sz="quarter" idx="13"/>
          </p:nvPr>
        </p:nvSpPr>
        <p:spPr/>
        <p:txBody>
          <a:bodyPr/>
          <a:lstStyle/>
          <a:p>
            <a:r>
              <a:rPr lang="de-DE" dirty="0"/>
              <a:t>4.4 Verankerung der Moral in der Person</a:t>
            </a:r>
          </a:p>
        </p:txBody>
      </p:sp>
      <p:sp>
        <p:nvSpPr>
          <p:cNvPr id="6" name="Rechteck 5">
            <a:extLst>
              <a:ext uri="{FF2B5EF4-FFF2-40B4-BE49-F238E27FC236}">
                <a16:creationId xmlns:a16="http://schemas.microsoft.com/office/drawing/2014/main" id="{B1CE2307-F4E2-4C52-84DC-9E39688A74F2}"/>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31E9ABA5-1C9B-478F-847D-83FC93C1BB2A}"/>
              </a:ext>
            </a:extLst>
          </p:cNvPr>
          <p:cNvSpPr/>
          <p:nvPr/>
        </p:nvSpPr>
        <p:spPr>
          <a:xfrm>
            <a:off x="4572000" y="3835464"/>
            <a:ext cx="4442306" cy="506292"/>
          </a:xfrm>
          <a:prstGeom prst="rect">
            <a:avLst/>
          </a:prstGeom>
        </p:spPr>
        <p:txBody>
          <a:bodyPr wrap="none">
            <a:spAutoFit/>
          </a:bodyPr>
          <a:lstStyle/>
          <a:p>
            <a:pPr algn="just">
              <a:lnSpc>
                <a:spcPct val="150000"/>
              </a:lnSpc>
            </a:pPr>
            <a:r>
              <a:rPr lang="de-DE" dirty="0">
                <a:ea typeface="Calibri" panose="020F0502020204030204" pitchFamily="34" charset="0"/>
                <a:cs typeface="Times New Roman" panose="02020603050405020304" pitchFamily="18" charset="0"/>
              </a:rPr>
              <a:t>(Schneider &amp; Lindenberger, 2012, S. 555)</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Folie 5">
            <a:hlinkClick r:id="" action="ppaction://media"/>
            <a:extLst>
              <a:ext uri="{FF2B5EF4-FFF2-40B4-BE49-F238E27FC236}">
                <a16:creationId xmlns:a16="http://schemas.microsoft.com/office/drawing/2014/main" id="{8360B770-0484-4FDF-AC76-F7F683C2D79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2450" y="5731200"/>
            <a:ext cx="609600" cy="609600"/>
          </a:xfrm>
          <a:prstGeom prst="rect">
            <a:avLst/>
          </a:prstGeom>
        </p:spPr>
      </p:pic>
    </p:spTree>
    <p:extLst>
      <p:ext uri="{BB962C8B-B14F-4D97-AF65-F5344CB8AC3E}">
        <p14:creationId xmlns:p14="http://schemas.microsoft.com/office/powerpoint/2010/main" val="242089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AC0D3921-404E-4F78-941D-174D8D09371E}"/>
              </a:ext>
            </a:extLst>
          </p:cNvPr>
          <p:cNvSpPr>
            <a:spLocks noGrp="1"/>
          </p:cNvSpPr>
          <p:nvPr>
            <p:ph type="body" sz="quarter" idx="11"/>
          </p:nvPr>
        </p:nvSpPr>
        <p:spPr>
          <a:xfrm>
            <a:off x="358775" y="1601152"/>
            <a:ext cx="8426450" cy="4348798"/>
          </a:xfrm>
        </p:spPr>
        <p:txBody>
          <a:bodyPr/>
          <a:lstStyle/>
          <a:p>
            <a:pPr marL="685791" lvl="1" indent="-342900">
              <a:buAutoNum type="arabicPeriod"/>
            </a:pPr>
            <a:r>
              <a:rPr lang="de-DE" sz="2100" b="1" dirty="0"/>
              <a:t>Moral</a:t>
            </a:r>
          </a:p>
          <a:p>
            <a:pPr marL="342891" lvl="1" indent="0">
              <a:buNone/>
            </a:pPr>
            <a:r>
              <a:rPr lang="de-DE" sz="2100" dirty="0"/>
              <a:t>1.1 Definition </a:t>
            </a:r>
          </a:p>
          <a:p>
            <a:pPr marL="342891" lvl="1" indent="0">
              <a:buNone/>
            </a:pPr>
            <a:r>
              <a:rPr lang="de-DE" sz="2100" dirty="0"/>
              <a:t>1.2 Minimalmoral</a:t>
            </a:r>
          </a:p>
          <a:p>
            <a:pPr marL="342891" lvl="1" indent="0">
              <a:buNone/>
            </a:pPr>
            <a:r>
              <a:rPr lang="de-DE" sz="2100" dirty="0"/>
              <a:t>1.3 Moralische Motivation</a:t>
            </a:r>
          </a:p>
          <a:p>
            <a:pPr marL="342891" lvl="1" indent="0">
              <a:buNone/>
            </a:pPr>
            <a:r>
              <a:rPr lang="de-DE" sz="2100" dirty="0"/>
              <a:t>1.4 Exkurs: Ansichten von Moral</a:t>
            </a:r>
          </a:p>
          <a:p>
            <a:pPr marL="342891" lvl="1" indent="0">
              <a:buNone/>
            </a:pPr>
            <a:endParaRPr lang="de-DE" sz="2100" dirty="0"/>
          </a:p>
          <a:p>
            <a:pPr marL="342891" lvl="1" indent="0">
              <a:buNone/>
            </a:pPr>
            <a:r>
              <a:rPr lang="de-DE" sz="2100" b="1" dirty="0"/>
              <a:t>2. 	 Prosozialität</a:t>
            </a:r>
          </a:p>
          <a:p>
            <a:pPr marL="342891" lvl="1" indent="0">
              <a:buNone/>
            </a:pPr>
            <a:r>
              <a:rPr lang="de-DE" sz="2100" dirty="0"/>
              <a:t>2.1 Definition</a:t>
            </a:r>
          </a:p>
          <a:p>
            <a:pPr marL="342891" lvl="1" indent="0">
              <a:buNone/>
            </a:pPr>
            <a:r>
              <a:rPr lang="de-DE" sz="2100" dirty="0"/>
              <a:t>2.2 Gründe für prosoziales Verhalten</a:t>
            </a:r>
          </a:p>
          <a:p>
            <a:pPr marL="342891" lvl="1" indent="0">
              <a:buNone/>
            </a:pPr>
            <a:r>
              <a:rPr lang="de-DE" sz="2100" dirty="0"/>
              <a:t>2.3 Entwicklung von prosozialen Verhalten</a:t>
            </a:r>
          </a:p>
          <a:p>
            <a:pPr marL="342891" lvl="1" indent="0">
              <a:buNone/>
            </a:pPr>
            <a:r>
              <a:rPr lang="de-DE" sz="2100" dirty="0"/>
              <a:t>2.4 sozialisationstheoretische Modelle – der Erwerb von Moral</a:t>
            </a:r>
          </a:p>
          <a:p>
            <a:pPr marL="342891" lvl="1" indent="0">
              <a:buNone/>
            </a:pPr>
            <a:endParaRPr lang="de-DE" sz="2100" dirty="0"/>
          </a:p>
          <a:p>
            <a:pPr marL="342891" lvl="1" indent="0">
              <a:buNone/>
            </a:pPr>
            <a:endParaRPr lang="de-DE" dirty="0"/>
          </a:p>
        </p:txBody>
      </p:sp>
      <p:sp>
        <p:nvSpPr>
          <p:cNvPr id="12" name="Titel 11">
            <a:extLst>
              <a:ext uri="{FF2B5EF4-FFF2-40B4-BE49-F238E27FC236}">
                <a16:creationId xmlns:a16="http://schemas.microsoft.com/office/drawing/2014/main" id="{FFCA23EA-3995-444E-AFAB-3C0B01B4DB0A}"/>
              </a:ext>
            </a:extLst>
          </p:cNvPr>
          <p:cNvSpPr>
            <a:spLocks noGrp="1"/>
          </p:cNvSpPr>
          <p:nvPr>
            <p:ph type="title"/>
          </p:nvPr>
        </p:nvSpPr>
        <p:spPr/>
        <p:txBody>
          <a:bodyPr/>
          <a:lstStyle/>
          <a:p>
            <a:endParaRPr lang="de-DE" dirty="0"/>
          </a:p>
        </p:txBody>
      </p:sp>
      <p:sp>
        <p:nvSpPr>
          <p:cNvPr id="14" name="Textplatzhalter 13">
            <a:extLst>
              <a:ext uri="{FF2B5EF4-FFF2-40B4-BE49-F238E27FC236}">
                <a16:creationId xmlns:a16="http://schemas.microsoft.com/office/drawing/2014/main" id="{76761C82-D31F-4CD2-A2E0-BDF509107756}"/>
              </a:ext>
            </a:extLst>
          </p:cNvPr>
          <p:cNvSpPr>
            <a:spLocks noGrp="1"/>
          </p:cNvSpPr>
          <p:nvPr>
            <p:ph type="body" sz="quarter" idx="13"/>
          </p:nvPr>
        </p:nvSpPr>
        <p:spPr/>
        <p:txBody>
          <a:bodyPr/>
          <a:lstStyle/>
          <a:p>
            <a:r>
              <a:rPr lang="de-DE" dirty="0"/>
              <a:t>Gliederung</a:t>
            </a:r>
          </a:p>
        </p:txBody>
      </p:sp>
      <p:sp>
        <p:nvSpPr>
          <p:cNvPr id="5" name="Rechteck 4">
            <a:extLst>
              <a:ext uri="{FF2B5EF4-FFF2-40B4-BE49-F238E27FC236}">
                <a16:creationId xmlns:a16="http://schemas.microsoft.com/office/drawing/2014/main" id="{53A62A7F-0124-4649-943B-16C29C496550}"/>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 name="Gliederung">
            <a:hlinkClick r:id="" action="ppaction://media"/>
            <a:extLst>
              <a:ext uri="{FF2B5EF4-FFF2-40B4-BE49-F238E27FC236}">
                <a16:creationId xmlns:a16="http://schemas.microsoft.com/office/drawing/2014/main" id="{7CF4B75A-4F17-4044-A337-248B595A3A2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53375" y="5932259"/>
            <a:ext cx="609600" cy="609600"/>
          </a:xfrm>
          <a:prstGeom prst="rect">
            <a:avLst/>
          </a:prstGeom>
        </p:spPr>
      </p:pic>
    </p:spTree>
    <p:extLst>
      <p:ext uri="{BB962C8B-B14F-4D97-AF65-F5344CB8AC3E}">
        <p14:creationId xmlns:p14="http://schemas.microsoft.com/office/powerpoint/2010/main" val="158755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2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6CB21AF-0835-443F-A582-CCDA2EAFCC8E}"/>
              </a:ext>
            </a:extLst>
          </p:cNvPr>
          <p:cNvSpPr>
            <a:spLocks noGrp="1"/>
          </p:cNvSpPr>
          <p:nvPr>
            <p:ph type="body" sz="quarter" idx="11"/>
          </p:nvPr>
        </p:nvSpPr>
        <p:spPr>
          <a:xfrm>
            <a:off x="358775" y="1836421"/>
            <a:ext cx="8426450" cy="4508822"/>
          </a:xfrm>
        </p:spPr>
        <p:txBody>
          <a:bodyPr>
            <a:normAutofit fontScale="92500" lnSpcReduction="20000"/>
          </a:bodyPr>
          <a:lstStyle/>
          <a:p>
            <a:r>
              <a:rPr lang="de-DE" u="sng" dirty="0"/>
              <a:t>Niveau 0</a:t>
            </a:r>
            <a:r>
              <a:rPr lang="de-DE" dirty="0"/>
              <a:t>: kein Verständnis für verschiedene Perspektiven der im Dilemma     	         handelnden Personen </a:t>
            </a:r>
          </a:p>
          <a:p>
            <a:pPr marL="0" indent="0">
              <a:buNone/>
            </a:pPr>
            <a:r>
              <a:rPr lang="de-DE" dirty="0">
                <a:sym typeface="Wingdings" panose="05000000000000000000" pitchFamily="2" charset="2"/>
              </a:rPr>
              <a:t>	</a:t>
            </a:r>
            <a:r>
              <a:rPr lang="de-DE" dirty="0"/>
              <a:t>psychologischer und moralischer Gehalt der Situation ist nicht   	  	    erfassbar</a:t>
            </a:r>
          </a:p>
          <a:p>
            <a:r>
              <a:rPr lang="de-DE" u="sng" dirty="0"/>
              <a:t>Niveau 1</a:t>
            </a:r>
            <a:r>
              <a:rPr lang="de-DE" dirty="0"/>
              <a:t>: Fähigkeit zur Differenzierung von Perspektiven entsteht </a:t>
            </a:r>
          </a:p>
          <a:p>
            <a:pPr marL="0" indent="0">
              <a:buNone/>
            </a:pPr>
            <a:r>
              <a:rPr lang="de-DE" dirty="0"/>
              <a:t>	</a:t>
            </a:r>
            <a:r>
              <a:rPr lang="de-DE" dirty="0">
                <a:sym typeface="Wingdings" panose="05000000000000000000" pitchFamily="2" charset="2"/>
              </a:rPr>
              <a:t></a:t>
            </a:r>
            <a:r>
              <a:rPr lang="de-DE" dirty="0"/>
              <a:t>Verständnis für subjektive Lage &amp; Interessen, Gefühle und 	  	 	    Erwartungen der beteiligten Personen </a:t>
            </a:r>
          </a:p>
          <a:p>
            <a:r>
              <a:rPr lang="de-DE" u="sng" dirty="0"/>
              <a:t>Niveau 2</a:t>
            </a:r>
            <a:r>
              <a:rPr lang="de-DE" dirty="0"/>
              <a:t>: Fähigkeit zur Koordination von Perspektiven und Fähigkeit zur 		         Selbstreflexion entstehen </a:t>
            </a:r>
          </a:p>
          <a:p>
            <a:pPr marL="0" indent="0">
              <a:buNone/>
            </a:pPr>
            <a:r>
              <a:rPr lang="de-DE" dirty="0"/>
              <a:t>	</a:t>
            </a:r>
            <a:r>
              <a:rPr lang="de-DE" dirty="0">
                <a:sym typeface="Wingdings" panose="05000000000000000000" pitchFamily="2" charset="2"/>
              </a:rPr>
              <a:t></a:t>
            </a:r>
            <a:r>
              <a:rPr lang="de-DE" dirty="0"/>
              <a:t>Person kann sich aus der Perspektive anderer wahrnehmen           			Einsicht: Interessen, Gefühle und Erwartungen beider Parteien   			müssen in einer Beziehung berücksichtigt werden</a:t>
            </a:r>
          </a:p>
          <a:p>
            <a:r>
              <a:rPr lang="de-DE" u="sng" dirty="0"/>
              <a:t>Niveau 3</a:t>
            </a:r>
            <a:r>
              <a:rPr lang="de-DE" dirty="0"/>
              <a:t>: Ausdifferenzierung einer generalisierten Beobachterperspektive 		         und Orientierung an Reziprozitätsnormen von Vertrauen und 	   	         Verlässlichkeit</a:t>
            </a:r>
          </a:p>
          <a:p>
            <a:r>
              <a:rPr lang="de-DE" u="sng" dirty="0"/>
              <a:t>Niveau 4</a:t>
            </a:r>
            <a:r>
              <a:rPr lang="de-DE" dirty="0"/>
              <a:t>: Balance zwischen Verpflichtung und Autonomie </a:t>
            </a:r>
          </a:p>
          <a:p>
            <a:endParaRPr lang="de-DE" dirty="0"/>
          </a:p>
        </p:txBody>
      </p:sp>
      <p:sp>
        <p:nvSpPr>
          <p:cNvPr id="3" name="Titel 2">
            <a:extLst>
              <a:ext uri="{FF2B5EF4-FFF2-40B4-BE49-F238E27FC236}">
                <a16:creationId xmlns:a16="http://schemas.microsoft.com/office/drawing/2014/main" id="{EC896BC9-6AB0-4F98-A618-5227CC0A959F}"/>
              </a:ext>
            </a:extLst>
          </p:cNvPr>
          <p:cNvSpPr>
            <a:spLocks noGrp="1"/>
          </p:cNvSpPr>
          <p:nvPr>
            <p:ph type="title"/>
          </p:nvPr>
        </p:nvSpPr>
        <p:spPr/>
        <p:txBody>
          <a:bodyPr>
            <a:normAutofit/>
          </a:bodyPr>
          <a:lstStyle/>
          <a:p>
            <a:r>
              <a:rPr lang="de-DE" sz="1600" dirty="0"/>
              <a:t>4. Bedeutung von Moral</a:t>
            </a:r>
          </a:p>
        </p:txBody>
      </p:sp>
      <p:sp>
        <p:nvSpPr>
          <p:cNvPr id="4" name="Textplatzhalter 3">
            <a:extLst>
              <a:ext uri="{FF2B5EF4-FFF2-40B4-BE49-F238E27FC236}">
                <a16:creationId xmlns:a16="http://schemas.microsoft.com/office/drawing/2014/main" id="{BAE8CD26-9CC3-409F-8946-69E589207C43}"/>
              </a:ext>
            </a:extLst>
          </p:cNvPr>
          <p:cNvSpPr>
            <a:spLocks noGrp="1"/>
          </p:cNvSpPr>
          <p:nvPr>
            <p:ph type="body" sz="quarter" idx="13"/>
          </p:nvPr>
        </p:nvSpPr>
        <p:spPr/>
        <p:txBody>
          <a:bodyPr/>
          <a:lstStyle/>
          <a:p>
            <a:r>
              <a:rPr lang="de-DE" dirty="0"/>
              <a:t>4.5 Entwicklungsstufen moralischer Sensibilität in Freundschaft</a:t>
            </a:r>
          </a:p>
          <a:p>
            <a:endParaRPr lang="de-DE" dirty="0"/>
          </a:p>
        </p:txBody>
      </p:sp>
      <p:sp>
        <p:nvSpPr>
          <p:cNvPr id="6" name="Pfeil: nach unten gekrümmt 5">
            <a:extLst>
              <a:ext uri="{FF2B5EF4-FFF2-40B4-BE49-F238E27FC236}">
                <a16:creationId xmlns:a16="http://schemas.microsoft.com/office/drawing/2014/main" id="{A6E125FB-3042-4487-9D15-4448E95639C7}"/>
              </a:ext>
            </a:extLst>
          </p:cNvPr>
          <p:cNvSpPr/>
          <p:nvPr/>
        </p:nvSpPr>
        <p:spPr>
          <a:xfrm>
            <a:off x="1451771" y="4357688"/>
            <a:ext cx="275431" cy="21431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7" name="Rechteck 6">
            <a:extLst>
              <a:ext uri="{FF2B5EF4-FFF2-40B4-BE49-F238E27FC236}">
                <a16:creationId xmlns:a16="http://schemas.microsoft.com/office/drawing/2014/main" id="{9486B670-C3F1-4323-BC65-648F4B4802AC}"/>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D97B68DE-9821-4F78-8A8D-D1DA4861BC2F}"/>
              </a:ext>
            </a:extLst>
          </p:cNvPr>
          <p:cNvSpPr/>
          <p:nvPr/>
        </p:nvSpPr>
        <p:spPr>
          <a:xfrm>
            <a:off x="6667938" y="6092097"/>
            <a:ext cx="2476062" cy="506292"/>
          </a:xfrm>
          <a:prstGeom prst="rect">
            <a:avLst/>
          </a:prstGeom>
        </p:spPr>
        <p:txBody>
          <a:bodyPr wrap="none">
            <a:spAutoFit/>
          </a:bodyPr>
          <a:lstStyle/>
          <a:p>
            <a:pPr algn="just">
              <a:lnSpc>
                <a:spcPct val="150000"/>
              </a:lnSpc>
            </a:pPr>
            <a:r>
              <a:rPr lang="de-DE" dirty="0">
                <a:ea typeface="Times New Roman" panose="02020603050405020304" pitchFamily="18" charset="0"/>
                <a:cs typeface="Times New Roman" panose="02020603050405020304" pitchFamily="18" charset="0"/>
              </a:rPr>
              <a:t>(Keller, 2001, S. 15 ff.)</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Folie 6-Teil 1">
            <a:hlinkClick r:id="" action="ppaction://media"/>
            <a:extLst>
              <a:ext uri="{FF2B5EF4-FFF2-40B4-BE49-F238E27FC236}">
                <a16:creationId xmlns:a16="http://schemas.microsoft.com/office/drawing/2014/main" id="{787F75B8-4F47-48CE-87D1-0054FF1AEFE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87476" y="5949950"/>
            <a:ext cx="609600" cy="609600"/>
          </a:xfrm>
          <a:prstGeom prst="rect">
            <a:avLst/>
          </a:prstGeom>
        </p:spPr>
      </p:pic>
      <p:pic>
        <p:nvPicPr>
          <p:cNvPr id="9" name="Folie 6-Teil 2">
            <a:hlinkClick r:id="" action="ppaction://media"/>
            <a:extLst>
              <a:ext uri="{FF2B5EF4-FFF2-40B4-BE49-F238E27FC236}">
                <a16:creationId xmlns:a16="http://schemas.microsoft.com/office/drawing/2014/main" id="{11F78473-42CF-486A-B788-B6B4445288C3}"/>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2720977" y="5954294"/>
            <a:ext cx="609600" cy="609600"/>
          </a:xfrm>
          <a:prstGeom prst="rect">
            <a:avLst/>
          </a:prstGeom>
        </p:spPr>
      </p:pic>
      <p:pic>
        <p:nvPicPr>
          <p:cNvPr id="10" name="Folie 6-Teil 3">
            <a:hlinkClick r:id="" action="ppaction://media"/>
            <a:extLst>
              <a:ext uri="{FF2B5EF4-FFF2-40B4-BE49-F238E27FC236}">
                <a16:creationId xmlns:a16="http://schemas.microsoft.com/office/drawing/2014/main" id="{1992A200-991D-4C98-93A6-5C282BE5598C}"/>
              </a:ext>
            </a:extLst>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3962401" y="5954294"/>
            <a:ext cx="609600" cy="609600"/>
          </a:xfrm>
          <a:prstGeom prst="rect">
            <a:avLst/>
          </a:prstGeom>
        </p:spPr>
      </p:pic>
    </p:spTree>
    <p:extLst>
      <p:ext uri="{BB962C8B-B14F-4D97-AF65-F5344CB8AC3E}">
        <p14:creationId xmlns:p14="http://schemas.microsoft.com/office/powerpoint/2010/main" val="396355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56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42512" fill="hold"/>
                                        <p:tgtEl>
                                          <p:spTgt spid="9"/>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280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5"/>
                </p:tgtEl>
              </p:cMediaNode>
            </p:audio>
            <p:audio>
              <p:cMediaNode vol="80000">
                <p:cTn id="16" fill="hold" display="0">
                  <p:stCondLst>
                    <p:cond delay="indefinite"/>
                  </p:stCondLst>
                  <p:endCondLst>
                    <p:cond evt="onStopAudio" delay="0">
                      <p:tgtEl>
                        <p:sldTgt/>
                      </p:tgtEl>
                    </p:cond>
                  </p:endCondLst>
                </p:cTn>
                <p:tgtEl>
                  <p:spTgt spid="9"/>
                </p:tgtEl>
              </p:cMediaNode>
            </p:audio>
            <p:audio>
              <p:cMediaNode vol="80000">
                <p:cTn id="17" fill="hold" display="0">
                  <p:stCondLst>
                    <p:cond delay="indefinite"/>
                  </p:stCondLst>
                  <p:endCondLst>
                    <p:cond evt="onStopAudio" delay="0">
                      <p:tgtEl>
                        <p:sldTgt/>
                      </p:tgtEl>
                    </p:cond>
                  </p:endCondLst>
                </p:cTn>
                <p:tgtEl>
                  <p:spTgt spid="10"/>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CC408BC5-3196-442B-9AC1-DF1D83D85C36}"/>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itel 2">
            <a:extLst>
              <a:ext uri="{FF2B5EF4-FFF2-40B4-BE49-F238E27FC236}">
                <a16:creationId xmlns:a16="http://schemas.microsoft.com/office/drawing/2014/main" id="{BDD45F6E-D540-4E2B-A094-70AD255F7A15}"/>
              </a:ext>
            </a:extLst>
          </p:cNvPr>
          <p:cNvSpPr>
            <a:spLocks noGrp="1"/>
          </p:cNvSpPr>
          <p:nvPr>
            <p:ph type="title"/>
          </p:nvPr>
        </p:nvSpPr>
        <p:spPr/>
        <p:txBody>
          <a:bodyPr>
            <a:normAutofit/>
          </a:bodyPr>
          <a:lstStyle/>
          <a:p>
            <a:r>
              <a:rPr lang="de-DE" sz="1600" dirty="0"/>
              <a:t>4. Bedeutung von Moral</a:t>
            </a:r>
          </a:p>
        </p:txBody>
      </p:sp>
      <p:sp>
        <p:nvSpPr>
          <p:cNvPr id="4" name="Textplatzhalter 3">
            <a:extLst>
              <a:ext uri="{FF2B5EF4-FFF2-40B4-BE49-F238E27FC236}">
                <a16:creationId xmlns:a16="http://schemas.microsoft.com/office/drawing/2014/main" id="{750D6FF9-6BC5-48F3-A803-8E6C613EDB13}"/>
              </a:ext>
            </a:extLst>
          </p:cNvPr>
          <p:cNvSpPr>
            <a:spLocks noGrp="1"/>
          </p:cNvSpPr>
          <p:nvPr>
            <p:ph type="body" sz="quarter" idx="13"/>
          </p:nvPr>
        </p:nvSpPr>
        <p:spPr/>
        <p:txBody>
          <a:bodyPr/>
          <a:lstStyle/>
          <a:p>
            <a:r>
              <a:rPr lang="de-DE" dirty="0"/>
              <a:t>4.6 Diskussion von Konflikten in der Schule</a:t>
            </a:r>
          </a:p>
        </p:txBody>
      </p:sp>
      <p:graphicFrame>
        <p:nvGraphicFramePr>
          <p:cNvPr id="6" name="Diagramm 5">
            <a:extLst>
              <a:ext uri="{FF2B5EF4-FFF2-40B4-BE49-F238E27FC236}">
                <a16:creationId xmlns:a16="http://schemas.microsoft.com/office/drawing/2014/main" id="{BEAA83EB-8E7D-40ED-9C58-1F1104AAC22A}"/>
              </a:ext>
            </a:extLst>
          </p:cNvPr>
          <p:cNvGraphicFramePr/>
          <p:nvPr>
            <p:extLst>
              <p:ext uri="{D42A27DB-BD31-4B8C-83A1-F6EECF244321}">
                <p14:modId xmlns:p14="http://schemas.microsoft.com/office/powerpoint/2010/main" val="2524021229"/>
              </p:ext>
            </p:extLst>
          </p:nvPr>
        </p:nvGraphicFramePr>
        <p:xfrm>
          <a:off x="0" y="1185863"/>
          <a:ext cx="9144000" cy="57918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Rechteck 7">
            <a:extLst>
              <a:ext uri="{FF2B5EF4-FFF2-40B4-BE49-F238E27FC236}">
                <a16:creationId xmlns:a16="http://schemas.microsoft.com/office/drawing/2014/main" id="{35C6622F-BC7C-440D-855D-7A6F66874C44}"/>
              </a:ext>
            </a:extLst>
          </p:cNvPr>
          <p:cNvSpPr/>
          <p:nvPr/>
        </p:nvSpPr>
        <p:spPr>
          <a:xfrm>
            <a:off x="6920250" y="797625"/>
            <a:ext cx="2223750" cy="498663"/>
          </a:xfrm>
          <a:prstGeom prst="rect">
            <a:avLst/>
          </a:prstGeom>
        </p:spPr>
        <p:txBody>
          <a:bodyPr wrap="none">
            <a:spAutoFit/>
          </a:bodyPr>
          <a:lstStyle/>
          <a:p>
            <a:pPr algn="just">
              <a:lnSpc>
                <a:spcPct val="150000"/>
              </a:lnSpc>
            </a:pPr>
            <a:r>
              <a:rPr lang="de-DE" dirty="0">
                <a:ea typeface="Times New Roman" panose="02020603050405020304" pitchFamily="18" charset="0"/>
              </a:rPr>
              <a:t>(Keller, 2001, S. 19)</a:t>
            </a:r>
            <a:endParaRPr lang="de-DE" sz="2000" dirty="0">
              <a:effectLst/>
              <a:latin typeface="Times New Roman" panose="02020603050405020304" pitchFamily="18" charset="0"/>
              <a:ea typeface="Times New Roman" panose="02020603050405020304" pitchFamily="18" charset="0"/>
            </a:endParaRPr>
          </a:p>
        </p:txBody>
      </p:sp>
      <p:pic>
        <p:nvPicPr>
          <p:cNvPr id="2" name="Folie 7 (Diskussion von Konflikten Punkt 1 und 2)">
            <a:hlinkClick r:id="" action="ppaction://media"/>
            <a:extLst>
              <a:ext uri="{FF2B5EF4-FFF2-40B4-BE49-F238E27FC236}">
                <a16:creationId xmlns:a16="http://schemas.microsoft.com/office/drawing/2014/main" id="{01B67F83-D874-42F9-9F9E-637EAD5F2C4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480425" y="2581752"/>
            <a:ext cx="609600" cy="609600"/>
          </a:xfrm>
          <a:prstGeom prst="rect">
            <a:avLst/>
          </a:prstGeom>
        </p:spPr>
      </p:pic>
      <p:pic>
        <p:nvPicPr>
          <p:cNvPr id="5" name="Folie 8 (Diskussion von Konflikten Punkt 3 und 4)">
            <a:hlinkClick r:id="" action="ppaction://media"/>
            <a:extLst>
              <a:ext uri="{FF2B5EF4-FFF2-40B4-BE49-F238E27FC236}">
                <a16:creationId xmlns:a16="http://schemas.microsoft.com/office/drawing/2014/main" id="{660B8214-8E2A-43FF-8994-E0E73B4C8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8534400" y="5417027"/>
            <a:ext cx="609600" cy="609600"/>
          </a:xfrm>
          <a:prstGeom prst="rect">
            <a:avLst/>
          </a:prstGeom>
        </p:spPr>
      </p:pic>
    </p:spTree>
    <p:extLst>
      <p:ext uri="{BB962C8B-B14F-4D97-AF65-F5344CB8AC3E}">
        <p14:creationId xmlns:p14="http://schemas.microsoft.com/office/powerpoint/2010/main" val="384693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4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55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041A1B0-7059-4EBA-AC16-FCA5BAE60924}"/>
              </a:ext>
            </a:extLst>
          </p:cNvPr>
          <p:cNvSpPr>
            <a:spLocks noGrp="1"/>
          </p:cNvSpPr>
          <p:nvPr>
            <p:ph type="body" sz="quarter" idx="11"/>
          </p:nvPr>
        </p:nvSpPr>
        <p:spPr>
          <a:xfrm>
            <a:off x="171450" y="1489079"/>
            <a:ext cx="8613775" cy="4284663"/>
          </a:xfrm>
        </p:spPr>
        <p:txBody>
          <a:bodyPr>
            <a:normAutofit lnSpcReduction="10000"/>
          </a:bodyPr>
          <a:lstStyle/>
          <a:p>
            <a:pPr marL="0" indent="0">
              <a:buNone/>
            </a:pPr>
            <a:r>
              <a:rPr lang="de-DE" dirty="0"/>
              <a:t>Eine Frau war unheilbar an Krebs erkrankt. Es gab nur ein einziges Medikament, von dem die Ärzte vermuteten, dass es sie retten könnte, und zwar handelte es sich um eine Radiumverbindung, die ein Apotheker vor kurzem entdeckt hatte. Das Medikament war schon in der Herstellung sehr teuer, aber der Apotheker verlangte trotzdem noch das Zehnfache dessen, was ihn die Herstellung selbst kostete. Er zahlte DM2.000,- für das Radium und verlangte DM20.000,- für das Medikament. Heinz, der Mann der erkrankten Frau, versuchte, sich das Geld zusammenzuborgen, kriegte aber nur die Hälfte des Preises zusammen. Er machte dem Apotheker klar, dass seine Frau im Sterben liege und bat ihn, das Medikament billiger abzugeben oder ihn den Rest später bezahlen zu lassen. Der Apotheker sagte jedoch: „Nein! Ich habe das Medikament entdeckt. Ich will damit Geld verdienen!“ In seiner Verzweiflung brach Heinz in die Apotheke ein und stahl das Medikament für seine Frau.</a:t>
            </a:r>
          </a:p>
          <a:p>
            <a:endParaRPr lang="de-DE" dirty="0"/>
          </a:p>
        </p:txBody>
      </p:sp>
      <p:sp>
        <p:nvSpPr>
          <p:cNvPr id="3" name="Titel 2">
            <a:extLst>
              <a:ext uri="{FF2B5EF4-FFF2-40B4-BE49-F238E27FC236}">
                <a16:creationId xmlns:a16="http://schemas.microsoft.com/office/drawing/2014/main" id="{57F97BF2-6913-4039-ACBA-D2473DF2F68E}"/>
              </a:ext>
            </a:extLst>
          </p:cNvPr>
          <p:cNvSpPr>
            <a:spLocks noGrp="1"/>
          </p:cNvSpPr>
          <p:nvPr>
            <p:ph type="title"/>
          </p:nvPr>
        </p:nvSpPr>
        <p:spPr/>
        <p:txBody>
          <a:bodyPr>
            <a:normAutofit/>
          </a:bodyPr>
          <a:lstStyle/>
          <a:p>
            <a:r>
              <a:rPr lang="de-DE" sz="1600" dirty="0"/>
              <a:t>4. Bedeutung von Moral</a:t>
            </a:r>
          </a:p>
        </p:txBody>
      </p:sp>
      <p:sp>
        <p:nvSpPr>
          <p:cNvPr id="4" name="Textplatzhalter 3">
            <a:extLst>
              <a:ext uri="{FF2B5EF4-FFF2-40B4-BE49-F238E27FC236}">
                <a16:creationId xmlns:a16="http://schemas.microsoft.com/office/drawing/2014/main" id="{D044B499-69A7-4F73-A6BF-56441C5057B9}"/>
              </a:ext>
            </a:extLst>
          </p:cNvPr>
          <p:cNvSpPr>
            <a:spLocks noGrp="1"/>
          </p:cNvSpPr>
          <p:nvPr>
            <p:ph type="body" sz="quarter" idx="13"/>
          </p:nvPr>
        </p:nvSpPr>
        <p:spPr/>
        <p:txBody>
          <a:bodyPr/>
          <a:lstStyle/>
          <a:p>
            <a:r>
              <a:rPr lang="de-DE" dirty="0"/>
              <a:t>4.7 Das Heinz-Dilemma</a:t>
            </a:r>
          </a:p>
        </p:txBody>
      </p:sp>
      <p:sp>
        <p:nvSpPr>
          <p:cNvPr id="6" name="Rechteck 5">
            <a:extLst>
              <a:ext uri="{FF2B5EF4-FFF2-40B4-BE49-F238E27FC236}">
                <a16:creationId xmlns:a16="http://schemas.microsoft.com/office/drawing/2014/main" id="{3CFC1DBE-37A9-43BE-A565-C2A67166F83F}"/>
              </a:ext>
            </a:extLst>
          </p:cNvPr>
          <p:cNvSpPr/>
          <p:nvPr/>
        </p:nvSpPr>
        <p:spPr>
          <a:xfrm>
            <a:off x="6035690" y="5275079"/>
            <a:ext cx="2749535" cy="498663"/>
          </a:xfrm>
          <a:prstGeom prst="rect">
            <a:avLst/>
          </a:prstGeom>
        </p:spPr>
        <p:txBody>
          <a:bodyPr wrap="none">
            <a:spAutoFit/>
          </a:bodyPr>
          <a:lstStyle/>
          <a:p>
            <a:pPr algn="just">
              <a:lnSpc>
                <a:spcPct val="150000"/>
              </a:lnSpc>
            </a:pPr>
            <a:r>
              <a:rPr lang="de-DE" dirty="0">
                <a:ea typeface="Times New Roman" panose="02020603050405020304" pitchFamily="18" charset="0"/>
              </a:rPr>
              <a:t>(Schreiner, 1993, S. 105)</a:t>
            </a:r>
            <a:endParaRPr lang="de-DE" sz="2000" dirty="0">
              <a:effectLst/>
              <a:latin typeface="Times New Roman" panose="02020603050405020304" pitchFamily="18" charset="0"/>
              <a:ea typeface="Times New Roman" panose="02020603050405020304" pitchFamily="18" charset="0"/>
            </a:endParaRPr>
          </a:p>
        </p:txBody>
      </p:sp>
      <p:sp>
        <p:nvSpPr>
          <p:cNvPr id="7" name="Rechteck 6">
            <a:extLst>
              <a:ext uri="{FF2B5EF4-FFF2-40B4-BE49-F238E27FC236}">
                <a16:creationId xmlns:a16="http://schemas.microsoft.com/office/drawing/2014/main" id="{1D69F2FB-1781-4A88-84C4-6778CA47BEC9}"/>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Folie 9">
            <a:hlinkClick r:id="" action="ppaction://media"/>
            <a:extLst>
              <a:ext uri="{FF2B5EF4-FFF2-40B4-BE49-F238E27FC236}">
                <a16:creationId xmlns:a16="http://schemas.microsoft.com/office/drawing/2014/main" id="{849360E4-565A-48B6-8430-5252527F4A9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flipV="1">
            <a:off x="7810500" y="5773741"/>
            <a:ext cx="531851" cy="684207"/>
          </a:xfrm>
          <a:prstGeom prst="rect">
            <a:avLst/>
          </a:prstGeom>
        </p:spPr>
      </p:pic>
    </p:spTree>
    <p:extLst>
      <p:ext uri="{BB962C8B-B14F-4D97-AF65-F5344CB8AC3E}">
        <p14:creationId xmlns:p14="http://schemas.microsoft.com/office/powerpoint/2010/main" val="201545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6801F2-047A-4DE8-B49F-5CC18A4EFD68}"/>
              </a:ext>
            </a:extLst>
          </p:cNvPr>
          <p:cNvSpPr>
            <a:spLocks noGrp="1"/>
          </p:cNvSpPr>
          <p:nvPr>
            <p:ph type="body" sz="quarter" idx="11"/>
          </p:nvPr>
        </p:nvSpPr>
        <p:spPr>
          <a:xfrm>
            <a:off x="1204913" y="1472009"/>
            <a:ext cx="6734173" cy="3913982"/>
          </a:xfrm>
        </p:spPr>
        <p:txBody>
          <a:bodyPr>
            <a:normAutofit/>
          </a:bodyPr>
          <a:lstStyle/>
          <a:p>
            <a:pPr marL="457200" lvl="0" indent="-457200">
              <a:buFont typeface="+mj-lt"/>
              <a:buAutoNum type="arabicPeriod"/>
            </a:pPr>
            <a:r>
              <a:rPr lang="de-DE" dirty="0"/>
              <a:t>Sollte Heinz das Medikament stehlen? Warum?</a:t>
            </a:r>
          </a:p>
          <a:p>
            <a:pPr marL="457200" lvl="0" indent="-457200">
              <a:buFont typeface="+mj-lt"/>
              <a:buAutoNum type="arabicPeriod"/>
            </a:pPr>
            <a:r>
              <a:rPr lang="de-DE" dirty="0"/>
              <a:t>Hätte ein Ehemann einen triftigen Grund zu stehlen, auch wenn er seine Frau nicht liebt?</a:t>
            </a:r>
          </a:p>
          <a:p>
            <a:pPr marL="457200" lvl="0" indent="-457200">
              <a:buFont typeface="+mj-lt"/>
              <a:buAutoNum type="arabicPeriod"/>
            </a:pPr>
            <a:r>
              <a:rPr lang="de-DE" dirty="0"/>
              <a:t>Wäre es genauso gerechtfertigt, für einen Fremden wie für die eigene Frau zu stehlen? Warum?</a:t>
            </a:r>
          </a:p>
          <a:p>
            <a:pPr marL="457200" lvl="0" indent="-457200">
              <a:buFont typeface="+mj-lt"/>
              <a:buAutoNum type="arabicPeriod"/>
            </a:pPr>
            <a:r>
              <a:rPr lang="de-DE" dirty="0"/>
              <a:t>Hein stiehlt das Medikament und wird festgenommen. Sollte der Richter ihn verurteilen? Warum?</a:t>
            </a:r>
          </a:p>
          <a:p>
            <a:pPr marL="457200" lvl="0" indent="-457200">
              <a:buFont typeface="+mj-lt"/>
              <a:buAutoNum type="arabicPeriod"/>
            </a:pPr>
            <a:r>
              <a:rPr lang="de-DE" dirty="0"/>
              <a:t>Wenn man einmal daran denkt, dass wir alle in einer Gesellschaft zusammenleben, was für Gründe hätte der Richter dann, Heinz zu verurteilen?</a:t>
            </a:r>
          </a:p>
          <a:p>
            <a:endParaRPr lang="de-DE" dirty="0"/>
          </a:p>
        </p:txBody>
      </p:sp>
      <p:sp>
        <p:nvSpPr>
          <p:cNvPr id="3" name="Titel 2">
            <a:extLst>
              <a:ext uri="{FF2B5EF4-FFF2-40B4-BE49-F238E27FC236}">
                <a16:creationId xmlns:a16="http://schemas.microsoft.com/office/drawing/2014/main" id="{6145EF13-EE26-4DA4-B82E-838AFAFB0847}"/>
              </a:ext>
            </a:extLst>
          </p:cNvPr>
          <p:cNvSpPr>
            <a:spLocks noGrp="1"/>
          </p:cNvSpPr>
          <p:nvPr>
            <p:ph type="title"/>
          </p:nvPr>
        </p:nvSpPr>
        <p:spPr/>
        <p:txBody>
          <a:bodyPr>
            <a:normAutofit/>
          </a:bodyPr>
          <a:lstStyle/>
          <a:p>
            <a:r>
              <a:rPr lang="de-DE" sz="1800" dirty="0"/>
              <a:t>4.7 Das Heinz-Dilemma </a:t>
            </a:r>
          </a:p>
        </p:txBody>
      </p:sp>
      <p:sp>
        <p:nvSpPr>
          <p:cNvPr id="6" name="Rechteck 5">
            <a:extLst>
              <a:ext uri="{FF2B5EF4-FFF2-40B4-BE49-F238E27FC236}">
                <a16:creationId xmlns:a16="http://schemas.microsoft.com/office/drawing/2014/main" id="{5C733AFD-1AB0-4071-8337-4DE14387C4FE}"/>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F8D3F04C-F165-4636-ABFF-4B0A4777108E}"/>
              </a:ext>
            </a:extLst>
          </p:cNvPr>
          <p:cNvSpPr/>
          <p:nvPr/>
        </p:nvSpPr>
        <p:spPr>
          <a:xfrm>
            <a:off x="6035691" y="5231126"/>
            <a:ext cx="2749535" cy="498663"/>
          </a:xfrm>
          <a:prstGeom prst="rect">
            <a:avLst/>
          </a:prstGeom>
        </p:spPr>
        <p:txBody>
          <a:bodyPr wrap="none">
            <a:spAutoFit/>
          </a:bodyPr>
          <a:lstStyle/>
          <a:p>
            <a:pPr algn="just">
              <a:lnSpc>
                <a:spcPct val="150000"/>
              </a:lnSpc>
            </a:pPr>
            <a:r>
              <a:rPr lang="de-DE" dirty="0">
                <a:ea typeface="Times New Roman" panose="02020603050405020304" pitchFamily="18" charset="0"/>
              </a:rPr>
              <a:t>(Schreiner, 1993, S. 105)</a:t>
            </a:r>
            <a:endParaRPr lang="de-DE" sz="2000" dirty="0">
              <a:effectLst/>
              <a:latin typeface="Times New Roman" panose="02020603050405020304" pitchFamily="18" charset="0"/>
              <a:ea typeface="Times New Roman" panose="02020603050405020304" pitchFamily="18" charset="0"/>
            </a:endParaRPr>
          </a:p>
        </p:txBody>
      </p:sp>
      <p:pic>
        <p:nvPicPr>
          <p:cNvPr id="4" name="Folie 10">
            <a:hlinkClick r:id="" action="ppaction://media"/>
            <a:extLst>
              <a:ext uri="{FF2B5EF4-FFF2-40B4-BE49-F238E27FC236}">
                <a16:creationId xmlns:a16="http://schemas.microsoft.com/office/drawing/2014/main" id="{36CB5432-AD2D-49F6-87C0-C378BCA1438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34286" y="5932486"/>
            <a:ext cx="609600" cy="609600"/>
          </a:xfrm>
          <a:prstGeom prst="rect">
            <a:avLst/>
          </a:prstGeom>
        </p:spPr>
      </p:pic>
    </p:spTree>
    <p:extLst>
      <p:ext uri="{BB962C8B-B14F-4D97-AF65-F5344CB8AC3E}">
        <p14:creationId xmlns:p14="http://schemas.microsoft.com/office/powerpoint/2010/main" val="54753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5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4364E58-3F2D-42EC-8D87-1118A8BA96BA}"/>
              </a:ext>
            </a:extLst>
          </p:cNvPr>
          <p:cNvSpPr>
            <a:spLocks noGrp="1"/>
          </p:cNvSpPr>
          <p:nvPr>
            <p:ph type="body" sz="quarter" idx="11"/>
          </p:nvPr>
        </p:nvSpPr>
        <p:spPr>
          <a:xfrm>
            <a:off x="365125" y="837408"/>
            <a:ext cx="8413750" cy="5183184"/>
          </a:xfrm>
        </p:spPr>
        <p:txBody>
          <a:bodyPr>
            <a:noAutofit/>
          </a:bodyPr>
          <a:lstStyle/>
          <a:p>
            <a:pPr marL="0" indent="0">
              <a:buNone/>
            </a:pPr>
            <a:r>
              <a:rPr lang="de-DE" sz="2000" b="1" u="sng" dirty="0"/>
              <a:t>Aufgabe: </a:t>
            </a:r>
            <a:r>
              <a:rPr lang="de-DE" sz="2000" b="1" dirty="0"/>
              <a:t>Sollte Heinz das Medikament stehlen oder nicht? Ordne die Aussagen den Stufen 1, 2, 3, 4 und 5/6 des Modells von Kohlberg zu.</a:t>
            </a:r>
          </a:p>
          <a:p>
            <a:pPr marL="0" indent="0">
              <a:buNone/>
            </a:pPr>
            <a:endParaRPr lang="de-DE" sz="2000" b="1" dirty="0"/>
          </a:p>
          <a:p>
            <a:pPr marL="400050" indent="-400050">
              <a:buFont typeface="+mj-lt"/>
              <a:buAutoNum type="romanUcPeriod"/>
            </a:pPr>
            <a:r>
              <a:rPr lang="de-DE" sz="1700" dirty="0"/>
              <a:t>Wenn der Ehebund geschlossen ist, dann ist das im Grunde ein Vertrag. Sorge tragen für die Ehefrau ist ein Teil davon. Der Ehemann ist niemals verpflichtet, die Medizin zu stehlen; er ist verpflichtet, alles zu tun, was innerhalb der Grenzen des Gesetzes steht und was in seiner Macht liegt, damit es seiner Frau besser geht. </a:t>
            </a:r>
          </a:p>
          <a:p>
            <a:pPr marL="400050" indent="-400050">
              <a:buFont typeface="+mj-lt"/>
              <a:buAutoNum type="romanUcPeriod"/>
            </a:pPr>
            <a:r>
              <a:rPr lang="de-DE" sz="1700" dirty="0"/>
              <a:t>Ja, er sollte das Medikament stehlen, wenn er fühlt, dass das Leben seiner Ehefrau so viel wert ist, wie die Möglichkeit, für den Diebstahl ins Gefängnis zu gehen.  </a:t>
            </a:r>
          </a:p>
          <a:p>
            <a:pPr marL="400050" indent="-400050">
              <a:buFont typeface="+mj-lt"/>
              <a:buAutoNum type="romanUcPeriod"/>
            </a:pPr>
            <a:r>
              <a:rPr lang="de-DE" sz="1700" dirty="0"/>
              <a:t>Ja, er sollte es stehlen. Er rettet immerhin das Leben einer Person. Sie ist ein Mensch, ob er sie liebt oder nicht. Die Menschen sollten das Beste tun, um das Leben der anderen Menschen zu erhalten. </a:t>
            </a:r>
          </a:p>
          <a:p>
            <a:pPr marL="400050" indent="-400050">
              <a:buFont typeface="+mj-lt"/>
              <a:buAutoNum type="romanUcPeriod"/>
            </a:pPr>
            <a:r>
              <a:rPr lang="de-DE" sz="1700" dirty="0"/>
              <a:t>Nein, er sollte nicht stehlen, unter keinen Umständen. Er könnte ins Gefängnis kommen, wenn er erwischt werden würde. Er sollte wirklich nicht stehlen. </a:t>
            </a:r>
          </a:p>
          <a:p>
            <a:pPr marL="400050" indent="-400050">
              <a:buFont typeface="+mj-lt"/>
              <a:buAutoNum type="romanUcPeriod"/>
            </a:pPr>
            <a:r>
              <a:rPr lang="de-DE" sz="1700" dirty="0"/>
              <a:t>Er sollte stehlen. Wenn jemand weiß, dass er sie hat sterben lassen, würde er ein schlechtes Gewissen haben – selbst wenn er diese Person nicht genau kennen würde. Er würde es immer mit sich herumtragen, dass er das Leben einer Person hätte retten können.</a:t>
            </a:r>
          </a:p>
          <a:p>
            <a:pPr marL="0" indent="0" algn="r">
              <a:buNone/>
            </a:pPr>
            <a:r>
              <a:rPr lang="de-DE" sz="1800" dirty="0"/>
              <a:t>(Stangl, 2020)</a:t>
            </a:r>
          </a:p>
          <a:p>
            <a:pPr marL="400050" indent="-400050">
              <a:buFont typeface="+mj-lt"/>
              <a:buAutoNum type="romanUcPeriod"/>
            </a:pPr>
            <a:endParaRPr lang="de-DE" sz="1700" dirty="0"/>
          </a:p>
          <a:p>
            <a:endParaRPr lang="de-DE" sz="1700" dirty="0"/>
          </a:p>
          <a:p>
            <a:endParaRPr lang="de-DE" sz="2000" dirty="0"/>
          </a:p>
        </p:txBody>
      </p:sp>
      <p:sp>
        <p:nvSpPr>
          <p:cNvPr id="3" name="Titel 2">
            <a:extLst>
              <a:ext uri="{FF2B5EF4-FFF2-40B4-BE49-F238E27FC236}">
                <a16:creationId xmlns:a16="http://schemas.microsoft.com/office/drawing/2014/main" id="{E7CE5236-8C2C-4CFA-89E8-A95A66B798AA}"/>
              </a:ext>
            </a:extLst>
          </p:cNvPr>
          <p:cNvSpPr>
            <a:spLocks noGrp="1"/>
          </p:cNvSpPr>
          <p:nvPr>
            <p:ph type="title"/>
          </p:nvPr>
        </p:nvSpPr>
        <p:spPr/>
        <p:txBody>
          <a:bodyPr>
            <a:normAutofit/>
          </a:bodyPr>
          <a:lstStyle/>
          <a:p>
            <a:r>
              <a:rPr lang="de-DE" sz="1600" dirty="0"/>
              <a:t>4.7 Das Heinz-Dilemma</a:t>
            </a:r>
          </a:p>
        </p:txBody>
      </p:sp>
      <p:sp>
        <p:nvSpPr>
          <p:cNvPr id="6" name="Rechteck 5">
            <a:extLst>
              <a:ext uri="{FF2B5EF4-FFF2-40B4-BE49-F238E27FC236}">
                <a16:creationId xmlns:a16="http://schemas.microsoft.com/office/drawing/2014/main" id="{94CE0B61-02A7-4D8A-B744-99D39788F70B}"/>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Folie 11-Teil 1">
            <a:hlinkClick r:id="" action="ppaction://media"/>
            <a:extLst>
              <a:ext uri="{FF2B5EF4-FFF2-40B4-BE49-F238E27FC236}">
                <a16:creationId xmlns:a16="http://schemas.microsoft.com/office/drawing/2014/main" id="{854447A1-46C5-43A1-A215-7B3F56F009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38500" y="5932486"/>
            <a:ext cx="609600" cy="609600"/>
          </a:xfrm>
          <a:prstGeom prst="rect">
            <a:avLst/>
          </a:prstGeom>
        </p:spPr>
      </p:pic>
      <p:pic>
        <p:nvPicPr>
          <p:cNvPr id="5" name="Folie 11–Teil 2 (Abschied)">
            <a:hlinkClick r:id="" action="ppaction://media"/>
            <a:extLst>
              <a:ext uri="{FF2B5EF4-FFF2-40B4-BE49-F238E27FC236}">
                <a16:creationId xmlns:a16="http://schemas.microsoft.com/office/drawing/2014/main" id="{346F18BE-9EC8-4473-A77F-3C59FC56EA3C}"/>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4438650" y="5932486"/>
            <a:ext cx="609600" cy="609600"/>
          </a:xfrm>
          <a:prstGeom prst="rect">
            <a:avLst/>
          </a:prstGeom>
        </p:spPr>
      </p:pic>
    </p:spTree>
    <p:extLst>
      <p:ext uri="{BB962C8B-B14F-4D97-AF65-F5344CB8AC3E}">
        <p14:creationId xmlns:p14="http://schemas.microsoft.com/office/powerpoint/2010/main" val="87192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76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4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BF1F930-0CD9-4B61-904D-7A6944835D6B}"/>
              </a:ext>
            </a:extLst>
          </p:cNvPr>
          <p:cNvSpPr>
            <a:spLocks noGrp="1"/>
          </p:cNvSpPr>
          <p:nvPr>
            <p:ph type="body" sz="quarter" idx="11"/>
          </p:nvPr>
        </p:nvSpPr>
        <p:spPr>
          <a:xfrm>
            <a:off x="358775" y="1665287"/>
            <a:ext cx="8426450" cy="4284663"/>
          </a:xfrm>
        </p:spPr>
        <p:txBody>
          <a:bodyPr>
            <a:normAutofit fontScale="77500" lnSpcReduction="20000"/>
          </a:bodyPr>
          <a:lstStyle/>
          <a:p>
            <a:pPr marL="0" indent="0">
              <a:buNone/>
            </a:pPr>
            <a:r>
              <a:rPr lang="de-DE" dirty="0"/>
              <a:t>Kohlberg. Biografie. [Web-Dokument]. Zugriff am 26.10.2020. Verfügbar unter: </a:t>
            </a:r>
            <a:r>
              <a:rPr lang="de-DE" dirty="0">
                <a:hlinkClick r:id="rId2"/>
              </a:rPr>
              <a:t>https://phil-osophie.de/wastun/wastun.php?dir=kohlberg&amp;file=bio</a:t>
            </a:r>
            <a:endParaRPr lang="de-DE" dirty="0"/>
          </a:p>
          <a:p>
            <a:pPr marL="0" indent="0">
              <a:buNone/>
            </a:pPr>
            <a:endParaRPr lang="de-DE" dirty="0"/>
          </a:p>
          <a:p>
            <a:pPr marL="0" indent="0">
              <a:buNone/>
            </a:pPr>
            <a:r>
              <a:rPr lang="de-DE" dirty="0"/>
              <a:t>Keller, M. (2001). Moral in Beziehungen: Die Entwicklung des frühen moralischen Denkens in Kindheit und Jugend. In W. Edelstein, F. Oser, &amp; P. Schuster (Hrsg.), Moralische Erziehung in der Schule: Entwicklungspsycho-logische und pädagogische Praxis (S. 111–140). Weinheim: Beltz. </a:t>
            </a:r>
          </a:p>
          <a:p>
            <a:pPr marL="0" indent="0">
              <a:buNone/>
            </a:pPr>
            <a:endParaRPr lang="de-DE" dirty="0"/>
          </a:p>
          <a:p>
            <a:pPr marL="0" indent="0">
              <a:buNone/>
            </a:pPr>
            <a:r>
              <a:rPr lang="de-DE" dirty="0"/>
              <a:t>Schneider, W. &amp; Lindenberger, U. (2012): Entwicklungspsychologie. Weinheim: Beltz. </a:t>
            </a:r>
          </a:p>
          <a:p>
            <a:pPr marL="0" indent="0">
              <a:buNone/>
            </a:pPr>
            <a:endParaRPr lang="de-DE" dirty="0"/>
          </a:p>
          <a:p>
            <a:pPr marL="0" indent="0">
              <a:buNone/>
            </a:pPr>
            <a:r>
              <a:rPr lang="de-DE" dirty="0"/>
              <a:t>Schreiner, G. (1993). Moralische Entwicklung und Erziehung. (1. Auflage). Aachen: Hahner Verlagsgesellschaft mbH. </a:t>
            </a:r>
          </a:p>
          <a:p>
            <a:pPr marL="0" indent="0">
              <a:buNone/>
            </a:pPr>
            <a:r>
              <a:rPr lang="de-DE" dirty="0"/>
              <a:t> </a:t>
            </a:r>
          </a:p>
          <a:p>
            <a:pPr marL="0" indent="0">
              <a:buNone/>
            </a:pPr>
            <a:r>
              <a:rPr lang="de-DE" dirty="0"/>
              <a:t>Stangl, W. (2020). Moralische Entwicklung – Dilemmata. Das Heinz-Dilemma [Web-Dokument]. Zugriff am 06.11.2020. Verfügbar unter https://arbeitsblaetter.stangl-taller.at/</a:t>
            </a:r>
          </a:p>
          <a:p>
            <a:pPr marL="0" indent="0">
              <a:buNone/>
            </a:pPr>
            <a:endParaRPr lang="de-DE" dirty="0"/>
          </a:p>
          <a:p>
            <a:pPr marL="0" indent="0">
              <a:buNone/>
            </a:pPr>
            <a:r>
              <a:rPr lang="de-DE" dirty="0"/>
              <a:t>MORALISCHEENTWICKLUNG/KohlbergDilemmataHeinz.shtml</a:t>
            </a:r>
          </a:p>
          <a:p>
            <a:endParaRPr lang="de-DE" dirty="0"/>
          </a:p>
        </p:txBody>
      </p:sp>
      <p:sp>
        <p:nvSpPr>
          <p:cNvPr id="3" name="Titel 2">
            <a:extLst>
              <a:ext uri="{FF2B5EF4-FFF2-40B4-BE49-F238E27FC236}">
                <a16:creationId xmlns:a16="http://schemas.microsoft.com/office/drawing/2014/main" id="{12A26E92-C680-4D42-B23A-C39D239250A9}"/>
              </a:ext>
            </a:extLst>
          </p:cNvPr>
          <p:cNvSpPr>
            <a:spLocks noGrp="1"/>
          </p:cNvSpPr>
          <p:nvPr>
            <p:ph type="title"/>
          </p:nvPr>
        </p:nvSpPr>
        <p:spPr/>
        <p:txBody>
          <a:bodyPr/>
          <a:lstStyle/>
          <a:p>
            <a:endParaRPr lang="de-DE"/>
          </a:p>
        </p:txBody>
      </p:sp>
      <p:sp>
        <p:nvSpPr>
          <p:cNvPr id="4" name="Textplatzhalter 3">
            <a:extLst>
              <a:ext uri="{FF2B5EF4-FFF2-40B4-BE49-F238E27FC236}">
                <a16:creationId xmlns:a16="http://schemas.microsoft.com/office/drawing/2014/main" id="{AB26C412-F9CF-4B5A-8354-158A80764281}"/>
              </a:ext>
            </a:extLst>
          </p:cNvPr>
          <p:cNvSpPr>
            <a:spLocks noGrp="1"/>
          </p:cNvSpPr>
          <p:nvPr>
            <p:ph type="body" sz="quarter" idx="13"/>
          </p:nvPr>
        </p:nvSpPr>
        <p:spPr/>
        <p:txBody>
          <a:bodyPr/>
          <a:lstStyle/>
          <a:p>
            <a:r>
              <a:rPr lang="de-DE" dirty="0"/>
              <a:t>Literaturverzeichnis</a:t>
            </a:r>
          </a:p>
        </p:txBody>
      </p:sp>
      <p:sp>
        <p:nvSpPr>
          <p:cNvPr id="6" name="Rechteck 5">
            <a:extLst>
              <a:ext uri="{FF2B5EF4-FFF2-40B4-BE49-F238E27FC236}">
                <a16:creationId xmlns:a16="http://schemas.microsoft.com/office/drawing/2014/main" id="{210FAD2C-02DF-4A80-AD83-7AAB586850CA}"/>
              </a:ext>
            </a:extLst>
          </p:cNvPr>
          <p:cNvSpPr/>
          <p:nvPr/>
        </p:nvSpPr>
        <p:spPr>
          <a:xfrm>
            <a:off x="0" y="6572250"/>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265262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BBF52FB-920A-4A1F-92E2-06C1FFF435CF}"/>
              </a:ext>
            </a:extLst>
          </p:cNvPr>
          <p:cNvSpPr>
            <a:spLocks noGrp="1"/>
          </p:cNvSpPr>
          <p:nvPr>
            <p:ph type="body" sz="quarter" idx="11"/>
          </p:nvPr>
        </p:nvSpPr>
        <p:spPr>
          <a:xfrm>
            <a:off x="128587" y="1018270"/>
            <a:ext cx="8442325" cy="5411783"/>
          </a:xfrm>
        </p:spPr>
        <p:txBody>
          <a:bodyPr>
            <a:normAutofit lnSpcReduction="10000"/>
          </a:bodyPr>
          <a:lstStyle/>
          <a:p>
            <a:pPr marL="0" indent="0">
              <a:buNone/>
            </a:pPr>
            <a:r>
              <a:rPr lang="de-DE" b="1" dirty="0"/>
              <a:t>3. Lawrence Kohlberg</a:t>
            </a:r>
          </a:p>
          <a:p>
            <a:pPr marL="0" indent="0">
              <a:buNone/>
            </a:pPr>
            <a:r>
              <a:rPr lang="de-DE" dirty="0"/>
              <a:t>3.1 Kurzer Einblick in die Biografie Lawrence Kohlberg</a:t>
            </a:r>
          </a:p>
          <a:p>
            <a:pPr marL="0" indent="0">
              <a:buNone/>
            </a:pPr>
            <a:r>
              <a:rPr lang="de-DE" dirty="0"/>
              <a:t>3.2 Inspirationen zu Kohlbergs Modell (Exkurs: moralische Entwicklung nach Piaget) </a:t>
            </a:r>
          </a:p>
          <a:p>
            <a:pPr marL="0" indent="0">
              <a:buNone/>
            </a:pPr>
            <a:r>
              <a:rPr lang="de-DE" dirty="0"/>
              <a:t>3.4 Kohlbergs Stufenmodell </a:t>
            </a:r>
          </a:p>
          <a:p>
            <a:pPr marL="0" indent="0">
              <a:buNone/>
            </a:pPr>
            <a:r>
              <a:rPr lang="de-DE" dirty="0"/>
              <a:t>3.5 Kritikpunkte</a:t>
            </a:r>
          </a:p>
          <a:p>
            <a:pPr marL="0" indent="0">
              <a:buNone/>
            </a:pPr>
            <a:endParaRPr lang="de-DE" dirty="0"/>
          </a:p>
          <a:p>
            <a:pPr marL="0" indent="0">
              <a:buNone/>
            </a:pPr>
            <a:r>
              <a:rPr lang="de-DE" b="1" dirty="0"/>
              <a:t>4. Bedeutung von Moral</a:t>
            </a:r>
          </a:p>
          <a:p>
            <a:pPr marL="0" indent="0">
              <a:buNone/>
            </a:pPr>
            <a:r>
              <a:rPr lang="de-DE" dirty="0"/>
              <a:t>4.1 Bedeutung von Moral innerhalb der Familie</a:t>
            </a:r>
          </a:p>
          <a:p>
            <a:pPr marL="0" indent="0">
              <a:buNone/>
            </a:pPr>
            <a:r>
              <a:rPr lang="de-DE" dirty="0"/>
              <a:t>4.2 Bedeutung von Moral innerhalb der Peer-Group</a:t>
            </a:r>
          </a:p>
          <a:p>
            <a:pPr marL="0" indent="0">
              <a:buNone/>
            </a:pPr>
            <a:r>
              <a:rPr lang="de-DE" dirty="0"/>
              <a:t>4.3 Bedeutung von Moral innerhalb der Schule</a:t>
            </a:r>
          </a:p>
          <a:p>
            <a:pPr marL="0" indent="0">
              <a:buNone/>
            </a:pPr>
            <a:r>
              <a:rPr lang="de-DE" dirty="0"/>
              <a:t>4.4 Verankerung der Moral in der Person</a:t>
            </a:r>
          </a:p>
          <a:p>
            <a:pPr marL="0" indent="0">
              <a:buNone/>
            </a:pPr>
            <a:r>
              <a:rPr lang="de-DE" dirty="0"/>
              <a:t>4.5  Entwicklungsstufen moralischer Sensibilität in Freundschaft</a:t>
            </a:r>
          </a:p>
          <a:p>
            <a:pPr marL="0" indent="0">
              <a:buNone/>
            </a:pPr>
            <a:r>
              <a:rPr lang="de-DE" dirty="0"/>
              <a:t>4.6 Diskussion von Konflikten in der Schule</a:t>
            </a:r>
          </a:p>
          <a:p>
            <a:pPr marL="0" indent="0">
              <a:buNone/>
            </a:pPr>
            <a:r>
              <a:rPr lang="de-DE" dirty="0"/>
              <a:t>4.7 Das Heinz-Dilemma</a:t>
            </a:r>
          </a:p>
          <a:p>
            <a:pPr marL="0" indent="0">
              <a:buNone/>
            </a:pPr>
            <a:endParaRPr lang="de-DE" dirty="0"/>
          </a:p>
          <a:p>
            <a:pPr marL="0" indent="0">
              <a:buNone/>
            </a:pPr>
            <a:endParaRPr lang="de-DE" dirty="0"/>
          </a:p>
        </p:txBody>
      </p:sp>
      <p:sp>
        <p:nvSpPr>
          <p:cNvPr id="3" name="Titel 2">
            <a:extLst>
              <a:ext uri="{FF2B5EF4-FFF2-40B4-BE49-F238E27FC236}">
                <a16:creationId xmlns:a16="http://schemas.microsoft.com/office/drawing/2014/main" id="{17511BF9-0B87-4993-816D-18ED140EEE22}"/>
              </a:ext>
            </a:extLst>
          </p:cNvPr>
          <p:cNvSpPr>
            <a:spLocks noGrp="1"/>
          </p:cNvSpPr>
          <p:nvPr>
            <p:ph type="title"/>
          </p:nvPr>
        </p:nvSpPr>
        <p:spPr/>
        <p:txBody>
          <a:bodyPr/>
          <a:lstStyle/>
          <a:p>
            <a:endParaRPr lang="de-DE" dirty="0"/>
          </a:p>
        </p:txBody>
      </p:sp>
      <p:sp>
        <p:nvSpPr>
          <p:cNvPr id="8" name="Rechteck 7">
            <a:extLst>
              <a:ext uri="{FF2B5EF4-FFF2-40B4-BE49-F238E27FC236}">
                <a16:creationId xmlns:a16="http://schemas.microsoft.com/office/drawing/2014/main" id="{2FEE45B4-C3A4-4AA2-B044-EA6E39ABF48A}"/>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362510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9AA3568-F0BF-42D8-8132-51F2A849EF54}"/>
              </a:ext>
            </a:extLst>
          </p:cNvPr>
          <p:cNvSpPr>
            <a:spLocks noGrp="1"/>
          </p:cNvSpPr>
          <p:nvPr>
            <p:ph type="body" sz="quarter" idx="11"/>
          </p:nvPr>
        </p:nvSpPr>
        <p:spPr>
          <a:xfrm>
            <a:off x="358775" y="2262190"/>
            <a:ext cx="8426450" cy="2811459"/>
          </a:xfrm>
        </p:spPr>
        <p:txBody>
          <a:bodyPr/>
          <a:lstStyle/>
          <a:p>
            <a:pPr marL="0" indent="0" algn="ctr">
              <a:buNone/>
            </a:pPr>
            <a:r>
              <a:rPr lang="de-DE" sz="2400" i="1" dirty="0"/>
              <a:t>„Moralische Normen beziehen sich auf Konsequenzen für andere und genügen den Kriterien der Universalisierbarkeit, Verbindlichkeit, Unabänderlichkeit von Autoritäten und Sanktionen.“ </a:t>
            </a:r>
          </a:p>
          <a:p>
            <a:pPr marL="0" indent="0">
              <a:buNone/>
            </a:pPr>
            <a:endParaRPr lang="de-DE" dirty="0"/>
          </a:p>
          <a:p>
            <a:pPr marL="0" indent="0">
              <a:buNone/>
            </a:pPr>
            <a:r>
              <a:rPr lang="de-DE" dirty="0"/>
              <a:t>					(Schneider &amp; Lindenberger, 2012, S. 547) </a:t>
            </a:r>
          </a:p>
        </p:txBody>
      </p:sp>
      <p:sp>
        <p:nvSpPr>
          <p:cNvPr id="3" name="Titel 2">
            <a:extLst>
              <a:ext uri="{FF2B5EF4-FFF2-40B4-BE49-F238E27FC236}">
                <a16:creationId xmlns:a16="http://schemas.microsoft.com/office/drawing/2014/main" id="{1929DD20-8134-4726-96DB-161A9B65C9D1}"/>
              </a:ext>
            </a:extLst>
          </p:cNvPr>
          <p:cNvSpPr>
            <a:spLocks noGrp="1"/>
          </p:cNvSpPr>
          <p:nvPr>
            <p:ph type="title"/>
          </p:nvPr>
        </p:nvSpPr>
        <p:spPr/>
        <p:txBody>
          <a:bodyPr>
            <a:normAutofit/>
          </a:bodyPr>
          <a:lstStyle/>
          <a:p>
            <a:r>
              <a:rPr lang="de-DE" sz="1600" dirty="0"/>
              <a:t>1. Moral</a:t>
            </a:r>
          </a:p>
        </p:txBody>
      </p:sp>
      <p:sp>
        <p:nvSpPr>
          <p:cNvPr id="4" name="Textplatzhalter 3">
            <a:extLst>
              <a:ext uri="{FF2B5EF4-FFF2-40B4-BE49-F238E27FC236}">
                <a16:creationId xmlns:a16="http://schemas.microsoft.com/office/drawing/2014/main" id="{B51B57DC-983F-4C82-AE44-8962F876D963}"/>
              </a:ext>
            </a:extLst>
          </p:cNvPr>
          <p:cNvSpPr>
            <a:spLocks noGrp="1"/>
          </p:cNvSpPr>
          <p:nvPr>
            <p:ph type="body" sz="quarter" idx="13"/>
          </p:nvPr>
        </p:nvSpPr>
        <p:spPr/>
        <p:txBody>
          <a:bodyPr/>
          <a:lstStyle/>
          <a:p>
            <a:r>
              <a:rPr lang="de-DE" dirty="0"/>
              <a:t>1.1 Definition</a:t>
            </a:r>
          </a:p>
        </p:txBody>
      </p:sp>
      <p:sp>
        <p:nvSpPr>
          <p:cNvPr id="6" name="Rechteck 5">
            <a:extLst>
              <a:ext uri="{FF2B5EF4-FFF2-40B4-BE49-F238E27FC236}">
                <a16:creationId xmlns:a16="http://schemas.microsoft.com/office/drawing/2014/main" id="{432287C8-3B2C-4763-8102-92C6D9E6BC04}"/>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5" name="Moral">
            <a:hlinkClick r:id="" action="ppaction://media"/>
            <a:extLst>
              <a:ext uri="{FF2B5EF4-FFF2-40B4-BE49-F238E27FC236}">
                <a16:creationId xmlns:a16="http://schemas.microsoft.com/office/drawing/2014/main" id="{CCF20F28-1699-4D74-A7FB-B6C2645B9DB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10525" y="5767387"/>
            <a:ext cx="609600" cy="609600"/>
          </a:xfrm>
          <a:prstGeom prst="rect">
            <a:avLst/>
          </a:prstGeom>
        </p:spPr>
      </p:pic>
    </p:spTree>
    <p:extLst>
      <p:ext uri="{BB962C8B-B14F-4D97-AF65-F5344CB8AC3E}">
        <p14:creationId xmlns:p14="http://schemas.microsoft.com/office/powerpoint/2010/main" val="380181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2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C6EB540-B19C-4067-A7BD-D9E993188F65}"/>
              </a:ext>
            </a:extLst>
          </p:cNvPr>
          <p:cNvSpPr>
            <a:spLocks noGrp="1"/>
          </p:cNvSpPr>
          <p:nvPr>
            <p:ph type="title"/>
          </p:nvPr>
        </p:nvSpPr>
        <p:spPr/>
        <p:txBody>
          <a:bodyPr>
            <a:normAutofit/>
          </a:bodyPr>
          <a:lstStyle/>
          <a:p>
            <a:r>
              <a:rPr lang="de-DE" sz="1600" dirty="0"/>
              <a:t>1. Moral</a:t>
            </a:r>
          </a:p>
        </p:txBody>
      </p:sp>
      <p:sp>
        <p:nvSpPr>
          <p:cNvPr id="4" name="Textplatzhalter 3">
            <a:extLst>
              <a:ext uri="{FF2B5EF4-FFF2-40B4-BE49-F238E27FC236}">
                <a16:creationId xmlns:a16="http://schemas.microsoft.com/office/drawing/2014/main" id="{DDD7BF28-F198-4898-B14C-CE9A4E379AFF}"/>
              </a:ext>
            </a:extLst>
          </p:cNvPr>
          <p:cNvSpPr>
            <a:spLocks noGrp="1"/>
          </p:cNvSpPr>
          <p:nvPr>
            <p:ph type="body" sz="quarter" idx="13"/>
          </p:nvPr>
        </p:nvSpPr>
        <p:spPr/>
        <p:txBody>
          <a:bodyPr/>
          <a:lstStyle/>
          <a:p>
            <a:r>
              <a:rPr lang="de-DE" dirty="0"/>
              <a:t>1.1 Minimalmoral</a:t>
            </a:r>
          </a:p>
        </p:txBody>
      </p:sp>
      <p:sp>
        <p:nvSpPr>
          <p:cNvPr id="6" name="Rechteck 5">
            <a:extLst>
              <a:ext uri="{FF2B5EF4-FFF2-40B4-BE49-F238E27FC236}">
                <a16:creationId xmlns:a16="http://schemas.microsoft.com/office/drawing/2014/main" id="{4F77EF58-46C1-43CA-A0A9-504F4F7EC7B0}"/>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Textfeld 6">
            <a:extLst>
              <a:ext uri="{FF2B5EF4-FFF2-40B4-BE49-F238E27FC236}">
                <a16:creationId xmlns:a16="http://schemas.microsoft.com/office/drawing/2014/main" id="{EA9BCC8D-C40F-4E52-919C-EC9C0FB59676}"/>
              </a:ext>
            </a:extLst>
          </p:cNvPr>
          <p:cNvSpPr txBox="1"/>
          <p:nvPr/>
        </p:nvSpPr>
        <p:spPr>
          <a:xfrm>
            <a:off x="1389854" y="2215065"/>
            <a:ext cx="6208712" cy="1631216"/>
          </a:xfrm>
          <a:prstGeom prst="rect">
            <a:avLst/>
          </a:prstGeom>
          <a:noFill/>
        </p:spPr>
        <p:txBody>
          <a:bodyPr wrap="square" rtlCol="0">
            <a:spAutoFit/>
          </a:bodyPr>
          <a:lstStyle/>
          <a:p>
            <a:pPr algn="ctr"/>
            <a:r>
              <a:rPr lang="de-DE" sz="2000" b="1" u="sng" dirty="0"/>
              <a:t>Moral</a:t>
            </a:r>
          </a:p>
          <a:p>
            <a:pPr algn="ctr"/>
            <a:endParaRPr lang="de-DE" sz="2000" b="1" u="sng" dirty="0"/>
          </a:p>
          <a:p>
            <a:pPr algn="ctr"/>
            <a:endParaRPr lang="de-DE" sz="2000" b="1" u="sng" dirty="0"/>
          </a:p>
          <a:p>
            <a:pPr algn="ctr"/>
            <a:endParaRPr lang="de-DE" sz="2000" b="1" u="sng" dirty="0"/>
          </a:p>
          <a:p>
            <a:pPr algn="ctr"/>
            <a:endParaRPr lang="de-DE" sz="2000" b="1" u="sng" dirty="0"/>
          </a:p>
        </p:txBody>
      </p:sp>
      <p:sp>
        <p:nvSpPr>
          <p:cNvPr id="9" name="Textfeld 8">
            <a:extLst>
              <a:ext uri="{FF2B5EF4-FFF2-40B4-BE49-F238E27FC236}">
                <a16:creationId xmlns:a16="http://schemas.microsoft.com/office/drawing/2014/main" id="{0E10E016-6701-46EE-845C-844FCC9F43C7}"/>
              </a:ext>
            </a:extLst>
          </p:cNvPr>
          <p:cNvSpPr txBox="1"/>
          <p:nvPr/>
        </p:nvSpPr>
        <p:spPr>
          <a:xfrm>
            <a:off x="771525" y="2604101"/>
            <a:ext cx="3182146" cy="1477328"/>
          </a:xfrm>
          <a:prstGeom prst="rect">
            <a:avLst/>
          </a:prstGeom>
          <a:noFill/>
        </p:spPr>
        <p:txBody>
          <a:bodyPr wrap="square" rtlCol="0">
            <a:spAutoFit/>
          </a:bodyPr>
          <a:lstStyle/>
          <a:p>
            <a:r>
              <a:rPr lang="de-DE" dirty="0"/>
              <a:t> </a:t>
            </a:r>
            <a:r>
              <a:rPr lang="de-DE" u="sng" dirty="0"/>
              <a:t>traditionelle Moralen</a:t>
            </a:r>
          </a:p>
          <a:p>
            <a:endParaRPr lang="de-DE" u="sng" dirty="0"/>
          </a:p>
          <a:p>
            <a:pPr marL="285750" indent="-285750">
              <a:buFont typeface="Arial" panose="020B0604020202020204" pitchFamily="34" charset="0"/>
              <a:buChar char="•"/>
            </a:pPr>
            <a:r>
              <a:rPr lang="de-DE" dirty="0"/>
              <a:t>basiert auf Göttern, Geboten, heiligen Schriften</a:t>
            </a:r>
          </a:p>
        </p:txBody>
      </p:sp>
      <p:sp>
        <p:nvSpPr>
          <p:cNvPr id="10" name="Rechteck 9">
            <a:extLst>
              <a:ext uri="{FF2B5EF4-FFF2-40B4-BE49-F238E27FC236}">
                <a16:creationId xmlns:a16="http://schemas.microsoft.com/office/drawing/2014/main" id="{8CB79244-D651-4003-B92E-AC9900C275DD}"/>
              </a:ext>
            </a:extLst>
          </p:cNvPr>
          <p:cNvSpPr/>
          <p:nvPr/>
        </p:nvSpPr>
        <p:spPr>
          <a:xfrm>
            <a:off x="5190329" y="2642388"/>
            <a:ext cx="3182145" cy="2031325"/>
          </a:xfrm>
          <a:prstGeom prst="rect">
            <a:avLst/>
          </a:prstGeom>
        </p:spPr>
        <p:txBody>
          <a:bodyPr wrap="square">
            <a:spAutoFit/>
          </a:bodyPr>
          <a:lstStyle/>
          <a:p>
            <a:r>
              <a:rPr lang="de-DE" u="sng" dirty="0"/>
              <a:t>innerweltliche Moralen</a:t>
            </a:r>
          </a:p>
          <a:p>
            <a:endParaRPr lang="de-DE" u="sng" dirty="0"/>
          </a:p>
          <a:p>
            <a:pPr marL="285750" indent="-285750">
              <a:buFont typeface="Arial" panose="020B0604020202020204" pitchFamily="34" charset="0"/>
              <a:buChar char="•"/>
            </a:pPr>
            <a:r>
              <a:rPr lang="de-DE" dirty="0"/>
              <a:t>basiert auf dem menschlichen Wollen</a:t>
            </a:r>
          </a:p>
          <a:p>
            <a:pPr marL="285750" indent="-285750">
              <a:buFont typeface="Arial" panose="020B0604020202020204" pitchFamily="34" charset="0"/>
              <a:buChar char="•"/>
            </a:pPr>
            <a:endParaRPr lang="de-DE" dirty="0"/>
          </a:p>
          <a:p>
            <a:pPr marL="285750" indent="-285750">
              <a:buFont typeface="Wingdings" panose="05000000000000000000" pitchFamily="2" charset="2"/>
              <a:buChar char="Ø"/>
            </a:pPr>
            <a:r>
              <a:rPr lang="de-DE" dirty="0"/>
              <a:t>Goldene Regel</a:t>
            </a:r>
          </a:p>
          <a:p>
            <a:pPr marL="285750" indent="-285750">
              <a:buFont typeface="Wingdings" panose="05000000000000000000" pitchFamily="2" charset="2"/>
              <a:buChar char="Ø"/>
            </a:pPr>
            <a:r>
              <a:rPr lang="de-DE" dirty="0"/>
              <a:t>Kategorischer Imperativ</a:t>
            </a:r>
          </a:p>
        </p:txBody>
      </p:sp>
      <p:cxnSp>
        <p:nvCxnSpPr>
          <p:cNvPr id="12" name="Verbinder: gewinkelt 11">
            <a:extLst>
              <a:ext uri="{FF2B5EF4-FFF2-40B4-BE49-F238E27FC236}">
                <a16:creationId xmlns:a16="http://schemas.microsoft.com/office/drawing/2014/main" id="{43633D0F-976E-4DCF-A37E-52116C3A660A}"/>
              </a:ext>
            </a:extLst>
          </p:cNvPr>
          <p:cNvCxnSpPr>
            <a:cxnSpLocks/>
            <a:stCxn id="7" idx="0"/>
            <a:endCxn id="10" idx="0"/>
          </p:cNvCxnSpPr>
          <p:nvPr/>
        </p:nvCxnSpPr>
        <p:spPr>
          <a:xfrm rot="16200000" flipH="1">
            <a:off x="5424144" y="1285130"/>
            <a:ext cx="427323" cy="2287192"/>
          </a:xfrm>
          <a:prstGeom prst="bentConnector3">
            <a:avLst>
              <a:gd name="adj1" fmla="val -53496"/>
            </a:avLst>
          </a:prstGeom>
          <a:ln w="28575">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Verbinder: gewinkelt 14">
            <a:extLst>
              <a:ext uri="{FF2B5EF4-FFF2-40B4-BE49-F238E27FC236}">
                <a16:creationId xmlns:a16="http://schemas.microsoft.com/office/drawing/2014/main" id="{C2A75B00-48D5-4948-B08A-78F40DB3B597}"/>
              </a:ext>
            </a:extLst>
          </p:cNvPr>
          <p:cNvCxnSpPr>
            <a:cxnSpLocks/>
            <a:stCxn id="7" idx="0"/>
            <a:endCxn id="9" idx="0"/>
          </p:cNvCxnSpPr>
          <p:nvPr/>
        </p:nvCxnSpPr>
        <p:spPr>
          <a:xfrm rot="16200000" flipH="1" flipV="1">
            <a:off x="3233886" y="1343777"/>
            <a:ext cx="389036" cy="2131612"/>
          </a:xfrm>
          <a:prstGeom prst="bentConnector3">
            <a:avLst>
              <a:gd name="adj1" fmla="val -58761"/>
            </a:avLst>
          </a:prstGeom>
          <a:ln w="28575">
            <a:solidFill>
              <a:schemeClr val="tx2">
                <a:lumMod val="60000"/>
                <a:lumOff val="40000"/>
              </a:schemeClr>
            </a:solidFill>
            <a:tailEnd type="triangle"/>
          </a:ln>
        </p:spPr>
        <p:style>
          <a:lnRef idx="3">
            <a:schemeClr val="dk1"/>
          </a:lnRef>
          <a:fillRef idx="0">
            <a:schemeClr val="dk1"/>
          </a:fillRef>
          <a:effectRef idx="2">
            <a:schemeClr val="dk1"/>
          </a:effectRef>
          <a:fontRef idx="minor">
            <a:schemeClr val="tx1"/>
          </a:fontRef>
        </p:style>
      </p:cxnSp>
      <p:sp>
        <p:nvSpPr>
          <p:cNvPr id="23" name="Textfeld 22">
            <a:extLst>
              <a:ext uri="{FF2B5EF4-FFF2-40B4-BE49-F238E27FC236}">
                <a16:creationId xmlns:a16="http://schemas.microsoft.com/office/drawing/2014/main" id="{6D884123-9587-4973-A7F9-304C9CE81326}"/>
              </a:ext>
            </a:extLst>
          </p:cNvPr>
          <p:cNvSpPr txBox="1"/>
          <p:nvPr/>
        </p:nvSpPr>
        <p:spPr>
          <a:xfrm>
            <a:off x="1228724" y="5483820"/>
            <a:ext cx="7429501" cy="646331"/>
          </a:xfrm>
          <a:prstGeom prst="rect">
            <a:avLst/>
          </a:prstGeom>
          <a:noFill/>
        </p:spPr>
        <p:txBody>
          <a:bodyPr wrap="square" rtlCol="0">
            <a:spAutoFit/>
          </a:bodyPr>
          <a:lstStyle/>
          <a:p>
            <a:r>
              <a:rPr lang="de-DE" b="1" dirty="0"/>
              <a:t>Minimalmoral: </a:t>
            </a:r>
            <a:r>
              <a:rPr lang="de-DE" dirty="0"/>
              <a:t> Solange du keine Dritten schädigst, bist du frei in 	            der Wahl deiner Überzeugungen und Lebensführung</a:t>
            </a:r>
          </a:p>
        </p:txBody>
      </p:sp>
      <p:sp>
        <p:nvSpPr>
          <p:cNvPr id="28" name="Pfeil: nach unten gekrümmt 27">
            <a:extLst>
              <a:ext uri="{FF2B5EF4-FFF2-40B4-BE49-F238E27FC236}">
                <a16:creationId xmlns:a16="http://schemas.microsoft.com/office/drawing/2014/main" id="{21F6E09B-3891-49F3-A6F5-E93620C2CED2}"/>
              </a:ext>
            </a:extLst>
          </p:cNvPr>
          <p:cNvSpPr/>
          <p:nvPr/>
        </p:nvSpPr>
        <p:spPr>
          <a:xfrm>
            <a:off x="358775" y="5240526"/>
            <a:ext cx="741363" cy="4865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36" name="Rechteck 35">
            <a:extLst>
              <a:ext uri="{FF2B5EF4-FFF2-40B4-BE49-F238E27FC236}">
                <a16:creationId xmlns:a16="http://schemas.microsoft.com/office/drawing/2014/main" id="{D4DD3457-3C2D-4495-ADB4-76F7A1B6499C}"/>
              </a:ext>
            </a:extLst>
          </p:cNvPr>
          <p:cNvSpPr/>
          <p:nvPr/>
        </p:nvSpPr>
        <p:spPr>
          <a:xfrm>
            <a:off x="1450170" y="6079351"/>
            <a:ext cx="5023647" cy="965970"/>
          </a:xfrm>
          <a:prstGeom prst="rect">
            <a:avLst/>
          </a:prstGeom>
        </p:spPr>
        <p:txBody>
          <a:bodyPr wrap="square">
            <a:spAutoFit/>
          </a:bodyPr>
          <a:lstStyle/>
          <a:p>
            <a:pPr algn="just">
              <a:lnSpc>
                <a:spcPct val="150000"/>
              </a:lnSpc>
            </a:pPr>
            <a:r>
              <a:rPr lang="de-DE" dirty="0">
                <a:ea typeface="Calibri" panose="020F0502020204030204" pitchFamily="34" charset="0"/>
                <a:cs typeface="Times New Roman" panose="02020603050405020304" pitchFamily="18" charset="0"/>
              </a:rPr>
              <a:t>(Schneider &amp; Lindenberger, 2012, S. 538 f.)</a:t>
            </a:r>
            <a:endParaRPr lang="de-DE"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de-DE" sz="2000" b="1" dirty="0">
                <a:ea typeface="Calibri" panose="020F0502020204030204" pitchFamily="34" charset="0"/>
                <a:cs typeface="Times New Roman" panose="02020603050405020304" pitchFamily="18" charset="0"/>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Minimalmoral">
            <a:hlinkClick r:id="" action="ppaction://media"/>
            <a:extLst>
              <a:ext uri="{FF2B5EF4-FFF2-40B4-BE49-F238E27FC236}">
                <a16:creationId xmlns:a16="http://schemas.microsoft.com/office/drawing/2014/main" id="{C723AB37-8AF6-4AB0-B9FA-B719D9CAAA2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66902" y="5949950"/>
            <a:ext cx="609600" cy="718524"/>
          </a:xfrm>
          <a:prstGeom prst="rect">
            <a:avLst/>
          </a:prstGeom>
        </p:spPr>
      </p:pic>
    </p:spTree>
    <p:extLst>
      <p:ext uri="{BB962C8B-B14F-4D97-AF65-F5344CB8AC3E}">
        <p14:creationId xmlns:p14="http://schemas.microsoft.com/office/powerpoint/2010/main" val="56678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0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feld 19">
            <a:extLst>
              <a:ext uri="{FF2B5EF4-FFF2-40B4-BE49-F238E27FC236}">
                <a16:creationId xmlns:a16="http://schemas.microsoft.com/office/drawing/2014/main" id="{2BFE1E9F-AB32-4AF9-8104-7DA2F555D78E}"/>
              </a:ext>
            </a:extLst>
          </p:cNvPr>
          <p:cNvSpPr txBox="1"/>
          <p:nvPr/>
        </p:nvSpPr>
        <p:spPr>
          <a:xfrm>
            <a:off x="3115866" y="3921968"/>
            <a:ext cx="2912268" cy="646331"/>
          </a:xfrm>
          <a:prstGeom prst="rect">
            <a:avLst/>
          </a:prstGeom>
          <a:noFill/>
          <a:ln>
            <a:solidFill>
              <a:schemeClr val="accent1"/>
            </a:solidFill>
          </a:ln>
        </p:spPr>
        <p:txBody>
          <a:bodyPr wrap="square" rtlCol="0">
            <a:spAutoFit/>
          </a:bodyPr>
          <a:lstStyle/>
          <a:p>
            <a:r>
              <a:rPr lang="de-DE" dirty="0">
                <a:latin typeface="Roboto" panose="020B0604020202020204" charset="0"/>
                <a:ea typeface="Roboto" panose="020B0604020202020204" charset="0"/>
              </a:rPr>
              <a:t>Handelnde tun, was sie für richtig halten.</a:t>
            </a:r>
          </a:p>
        </p:txBody>
      </p:sp>
      <p:sp>
        <p:nvSpPr>
          <p:cNvPr id="2" name="Textplatzhalter 1">
            <a:extLst>
              <a:ext uri="{FF2B5EF4-FFF2-40B4-BE49-F238E27FC236}">
                <a16:creationId xmlns:a16="http://schemas.microsoft.com/office/drawing/2014/main" id="{2B35F42C-0E36-43BE-AECB-62CDB41C14C5}"/>
              </a:ext>
            </a:extLst>
          </p:cNvPr>
          <p:cNvSpPr>
            <a:spLocks noGrp="1"/>
          </p:cNvSpPr>
          <p:nvPr>
            <p:ph type="body" sz="quarter" idx="11"/>
          </p:nvPr>
        </p:nvSpPr>
        <p:spPr>
          <a:xfrm>
            <a:off x="257176" y="1665287"/>
            <a:ext cx="8313737" cy="4284663"/>
          </a:xfrm>
        </p:spPr>
        <p:txBody>
          <a:bodyPr/>
          <a:lstStyle/>
          <a:p>
            <a:pPr marL="0" indent="0">
              <a:buNone/>
            </a:pPr>
            <a:r>
              <a:rPr lang="de-DE" dirty="0"/>
              <a:t> </a:t>
            </a:r>
          </a:p>
          <a:p>
            <a:pPr marL="0" indent="0">
              <a:buNone/>
            </a:pPr>
            <a:endParaRPr lang="de-DE" dirty="0"/>
          </a:p>
          <a:p>
            <a:pPr marL="0" indent="0">
              <a:buNone/>
            </a:pPr>
            <a:endParaRPr lang="de-DE" dirty="0"/>
          </a:p>
          <a:p>
            <a:pPr marL="0" indent="0">
              <a:buNone/>
            </a:pPr>
            <a:r>
              <a:rPr lang="de-DE" dirty="0">
                <a:sym typeface="Wingdings" panose="05000000000000000000" pitchFamily="2" charset="2"/>
              </a:rPr>
              <a:t> </a:t>
            </a:r>
            <a:endParaRPr lang="de-DE" dirty="0"/>
          </a:p>
        </p:txBody>
      </p:sp>
      <p:sp>
        <p:nvSpPr>
          <p:cNvPr id="3" name="Titel 2">
            <a:extLst>
              <a:ext uri="{FF2B5EF4-FFF2-40B4-BE49-F238E27FC236}">
                <a16:creationId xmlns:a16="http://schemas.microsoft.com/office/drawing/2014/main" id="{3D01B3E8-CE83-4C41-B7A6-E1C7364A72B7}"/>
              </a:ext>
            </a:extLst>
          </p:cNvPr>
          <p:cNvSpPr>
            <a:spLocks noGrp="1"/>
          </p:cNvSpPr>
          <p:nvPr>
            <p:ph type="title"/>
          </p:nvPr>
        </p:nvSpPr>
        <p:spPr/>
        <p:txBody>
          <a:bodyPr>
            <a:normAutofit/>
          </a:bodyPr>
          <a:lstStyle/>
          <a:p>
            <a:r>
              <a:rPr lang="de-DE" sz="1600" dirty="0"/>
              <a:t>1. Moral</a:t>
            </a:r>
          </a:p>
        </p:txBody>
      </p:sp>
      <p:sp>
        <p:nvSpPr>
          <p:cNvPr id="4" name="Textplatzhalter 3">
            <a:extLst>
              <a:ext uri="{FF2B5EF4-FFF2-40B4-BE49-F238E27FC236}">
                <a16:creationId xmlns:a16="http://schemas.microsoft.com/office/drawing/2014/main" id="{254D9C38-1252-4CE5-91CB-4D79974D7D92}"/>
              </a:ext>
            </a:extLst>
          </p:cNvPr>
          <p:cNvSpPr>
            <a:spLocks noGrp="1"/>
          </p:cNvSpPr>
          <p:nvPr>
            <p:ph type="body" sz="quarter" idx="13"/>
          </p:nvPr>
        </p:nvSpPr>
        <p:spPr/>
        <p:txBody>
          <a:bodyPr/>
          <a:lstStyle/>
          <a:p>
            <a:r>
              <a:rPr lang="de-DE" dirty="0"/>
              <a:t>1.3 Moralische Motivation</a:t>
            </a:r>
          </a:p>
        </p:txBody>
      </p:sp>
      <p:sp>
        <p:nvSpPr>
          <p:cNvPr id="6" name="Rechteck 5">
            <a:extLst>
              <a:ext uri="{FF2B5EF4-FFF2-40B4-BE49-F238E27FC236}">
                <a16:creationId xmlns:a16="http://schemas.microsoft.com/office/drawing/2014/main" id="{479B117E-1FC4-443D-843A-E970F0FC6925}"/>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7" name="Aufnahme">
            <a:hlinkClick r:id="" action="ppaction://media"/>
            <a:extLst>
              <a:ext uri="{FF2B5EF4-FFF2-40B4-BE49-F238E27FC236}">
                <a16:creationId xmlns:a16="http://schemas.microsoft.com/office/drawing/2014/main" id="{1CDDF4DA-6ECF-49AA-8FF1-3D42B23C227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61313" y="5932259"/>
            <a:ext cx="609600" cy="609600"/>
          </a:xfrm>
          <a:prstGeom prst="rect">
            <a:avLst/>
          </a:prstGeom>
        </p:spPr>
      </p:pic>
      <p:sp>
        <p:nvSpPr>
          <p:cNvPr id="8" name="Ellipse 7">
            <a:extLst>
              <a:ext uri="{FF2B5EF4-FFF2-40B4-BE49-F238E27FC236}">
                <a16:creationId xmlns:a16="http://schemas.microsoft.com/office/drawing/2014/main" id="{6691B89D-273F-4470-A246-0C2651EB0961}"/>
              </a:ext>
            </a:extLst>
          </p:cNvPr>
          <p:cNvSpPr/>
          <p:nvPr/>
        </p:nvSpPr>
        <p:spPr>
          <a:xfrm>
            <a:off x="1468438" y="1684496"/>
            <a:ext cx="1943100" cy="92837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Empathie</a:t>
            </a:r>
          </a:p>
        </p:txBody>
      </p:sp>
      <p:sp>
        <p:nvSpPr>
          <p:cNvPr id="9" name="Ellipse 8">
            <a:extLst>
              <a:ext uri="{FF2B5EF4-FFF2-40B4-BE49-F238E27FC236}">
                <a16:creationId xmlns:a16="http://schemas.microsoft.com/office/drawing/2014/main" id="{0B82DEA9-7479-4CF2-B452-297BFCD3D898}"/>
              </a:ext>
            </a:extLst>
          </p:cNvPr>
          <p:cNvSpPr/>
          <p:nvPr/>
        </p:nvSpPr>
        <p:spPr>
          <a:xfrm>
            <a:off x="5732462" y="1684496"/>
            <a:ext cx="1943100" cy="92837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Mitleid</a:t>
            </a:r>
          </a:p>
        </p:txBody>
      </p:sp>
      <p:sp>
        <p:nvSpPr>
          <p:cNvPr id="13" name="Ellipse 12">
            <a:extLst>
              <a:ext uri="{FF2B5EF4-FFF2-40B4-BE49-F238E27FC236}">
                <a16:creationId xmlns:a16="http://schemas.microsoft.com/office/drawing/2014/main" id="{08301C0D-65A7-47E5-BCD0-EACDB7BD6ECA}"/>
              </a:ext>
            </a:extLst>
          </p:cNvPr>
          <p:cNvSpPr/>
          <p:nvPr/>
        </p:nvSpPr>
        <p:spPr>
          <a:xfrm>
            <a:off x="3505994" y="2855833"/>
            <a:ext cx="2132012" cy="114633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err="1"/>
              <a:t>Urteilsbe</a:t>
            </a:r>
            <a:r>
              <a:rPr lang="de-DE" sz="2000" b="1" dirty="0"/>
              <a:t>-gründung</a:t>
            </a:r>
          </a:p>
        </p:txBody>
      </p:sp>
      <p:cxnSp>
        <p:nvCxnSpPr>
          <p:cNvPr id="16" name="Verbinder: gewinkelt 15">
            <a:extLst>
              <a:ext uri="{FF2B5EF4-FFF2-40B4-BE49-F238E27FC236}">
                <a16:creationId xmlns:a16="http://schemas.microsoft.com/office/drawing/2014/main" id="{7C13DA30-FB62-4ACA-A5D4-74B00F267164}"/>
              </a:ext>
            </a:extLst>
          </p:cNvPr>
          <p:cNvCxnSpPr>
            <a:stCxn id="8" idx="4"/>
            <a:endCxn id="13" idx="2"/>
          </p:cNvCxnSpPr>
          <p:nvPr/>
        </p:nvCxnSpPr>
        <p:spPr>
          <a:xfrm rot="16200000" flipH="1">
            <a:off x="2564924" y="2487930"/>
            <a:ext cx="816134" cy="1066006"/>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Verbinder: gewinkelt 17">
            <a:extLst>
              <a:ext uri="{FF2B5EF4-FFF2-40B4-BE49-F238E27FC236}">
                <a16:creationId xmlns:a16="http://schemas.microsoft.com/office/drawing/2014/main" id="{7FD7B4F6-B80B-4474-88A1-48A62D3164C9}"/>
              </a:ext>
            </a:extLst>
          </p:cNvPr>
          <p:cNvCxnSpPr>
            <a:stCxn id="9" idx="4"/>
            <a:endCxn id="13" idx="6"/>
          </p:cNvCxnSpPr>
          <p:nvPr/>
        </p:nvCxnSpPr>
        <p:spPr>
          <a:xfrm rot="5400000">
            <a:off x="5762942" y="2487930"/>
            <a:ext cx="816134" cy="1066006"/>
          </a:xfrm>
          <a:prstGeom prst="bentConnector2">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2" name="Textfeld 21">
            <a:extLst>
              <a:ext uri="{FF2B5EF4-FFF2-40B4-BE49-F238E27FC236}">
                <a16:creationId xmlns:a16="http://schemas.microsoft.com/office/drawing/2014/main" id="{3CDC4BC7-AB83-4160-AA99-369C2151A99C}"/>
              </a:ext>
            </a:extLst>
          </p:cNvPr>
          <p:cNvSpPr txBox="1"/>
          <p:nvPr/>
        </p:nvSpPr>
        <p:spPr>
          <a:xfrm>
            <a:off x="1328738" y="5243513"/>
            <a:ext cx="5857875" cy="369332"/>
          </a:xfrm>
          <a:prstGeom prst="rect">
            <a:avLst/>
          </a:prstGeom>
          <a:noFill/>
        </p:spPr>
        <p:txBody>
          <a:bodyPr wrap="square" rtlCol="0">
            <a:spAutoFit/>
          </a:bodyPr>
          <a:lstStyle/>
          <a:p>
            <a:r>
              <a:rPr lang="de-DE" dirty="0">
                <a:latin typeface="Roboto" panose="020B0604020202020204" charset="0"/>
                <a:ea typeface="Roboto" panose="020B0604020202020204" charset="0"/>
                <a:sym typeface="Wingdings" panose="05000000000000000000" pitchFamily="2" charset="2"/>
              </a:rPr>
              <a:t> Moral ist intrinsisch</a:t>
            </a:r>
            <a:endParaRPr lang="de-DE" dirty="0">
              <a:latin typeface="Roboto" panose="020B0604020202020204" charset="0"/>
              <a:ea typeface="Roboto" panose="020B0604020202020204" charset="0"/>
            </a:endParaRPr>
          </a:p>
        </p:txBody>
      </p:sp>
      <p:sp>
        <p:nvSpPr>
          <p:cNvPr id="23" name="Rechteck 22">
            <a:extLst>
              <a:ext uri="{FF2B5EF4-FFF2-40B4-BE49-F238E27FC236}">
                <a16:creationId xmlns:a16="http://schemas.microsoft.com/office/drawing/2014/main" id="{A00CEB0F-5F8A-492A-B41C-10AFB76B5134}"/>
              </a:ext>
            </a:extLst>
          </p:cNvPr>
          <p:cNvSpPr/>
          <p:nvPr/>
        </p:nvSpPr>
        <p:spPr>
          <a:xfrm>
            <a:off x="2132012" y="5949950"/>
            <a:ext cx="4572000" cy="421847"/>
          </a:xfrm>
          <a:prstGeom prst="rect">
            <a:avLst/>
          </a:prstGeom>
        </p:spPr>
        <p:txBody>
          <a:bodyPr>
            <a:spAutoFit/>
          </a:bodyPr>
          <a:lstStyle/>
          <a:p>
            <a:pPr algn="just">
              <a:lnSpc>
                <a:spcPct val="150000"/>
              </a:lnSpc>
            </a:pPr>
            <a:r>
              <a:rPr lang="de-DE" sz="1600" dirty="0">
                <a:ea typeface="Calibri" panose="020F0502020204030204" pitchFamily="34" charset="0"/>
                <a:cs typeface="Times New Roman" panose="02020603050405020304" pitchFamily="18" charset="0"/>
              </a:rPr>
              <a:t>(Schneider &amp; Lindenberger, 2012, S. 548 ff.)</a:t>
            </a:r>
            <a:endParaRPr lang="de-DE"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36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910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40B188F-1D17-44FE-B2E1-664D5C264FE4}"/>
              </a:ext>
            </a:extLst>
          </p:cNvPr>
          <p:cNvSpPr>
            <a:spLocks noGrp="1"/>
          </p:cNvSpPr>
          <p:nvPr>
            <p:ph type="title"/>
          </p:nvPr>
        </p:nvSpPr>
        <p:spPr/>
        <p:txBody>
          <a:bodyPr>
            <a:normAutofit/>
          </a:bodyPr>
          <a:lstStyle/>
          <a:p>
            <a:r>
              <a:rPr lang="de-DE" sz="1600" dirty="0"/>
              <a:t>1. Moral</a:t>
            </a:r>
          </a:p>
        </p:txBody>
      </p:sp>
      <p:sp>
        <p:nvSpPr>
          <p:cNvPr id="4" name="Textplatzhalter 3">
            <a:extLst>
              <a:ext uri="{FF2B5EF4-FFF2-40B4-BE49-F238E27FC236}">
                <a16:creationId xmlns:a16="http://schemas.microsoft.com/office/drawing/2014/main" id="{CC9C0876-9D27-492B-9D40-EE2E8248E229}"/>
              </a:ext>
            </a:extLst>
          </p:cNvPr>
          <p:cNvSpPr>
            <a:spLocks noGrp="1"/>
          </p:cNvSpPr>
          <p:nvPr>
            <p:ph type="body" sz="quarter" idx="13"/>
          </p:nvPr>
        </p:nvSpPr>
        <p:spPr/>
        <p:txBody>
          <a:bodyPr/>
          <a:lstStyle/>
          <a:p>
            <a:r>
              <a:rPr lang="de-DE" dirty="0"/>
              <a:t>1.4 Exkurs: Ansichten von Moral</a:t>
            </a:r>
          </a:p>
        </p:txBody>
      </p:sp>
      <p:sp>
        <p:nvSpPr>
          <p:cNvPr id="6" name="Rechteck 5">
            <a:extLst>
              <a:ext uri="{FF2B5EF4-FFF2-40B4-BE49-F238E27FC236}">
                <a16:creationId xmlns:a16="http://schemas.microsoft.com/office/drawing/2014/main" id="{512D4028-5C3C-4494-B41A-7AB191D912ED}"/>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aphicFrame>
        <p:nvGraphicFramePr>
          <p:cNvPr id="7" name="Diagramm 6">
            <a:extLst>
              <a:ext uri="{FF2B5EF4-FFF2-40B4-BE49-F238E27FC236}">
                <a16:creationId xmlns:a16="http://schemas.microsoft.com/office/drawing/2014/main" id="{6ECD2062-3434-40FF-A1FF-35C12DEA14EC}"/>
              </a:ext>
            </a:extLst>
          </p:cNvPr>
          <p:cNvGraphicFramePr/>
          <p:nvPr>
            <p:extLst>
              <p:ext uri="{D42A27DB-BD31-4B8C-83A1-F6EECF244321}">
                <p14:modId xmlns:p14="http://schemas.microsoft.com/office/powerpoint/2010/main" val="3763738263"/>
              </p:ext>
            </p:extLst>
          </p:nvPr>
        </p:nvGraphicFramePr>
        <p:xfrm>
          <a:off x="466725" y="1196974"/>
          <a:ext cx="7048500" cy="51448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hteck 7">
            <a:extLst>
              <a:ext uri="{FF2B5EF4-FFF2-40B4-BE49-F238E27FC236}">
                <a16:creationId xmlns:a16="http://schemas.microsoft.com/office/drawing/2014/main" id="{F36B31FA-C159-4163-A36A-24D7DE52DF22}"/>
              </a:ext>
            </a:extLst>
          </p:cNvPr>
          <p:cNvSpPr/>
          <p:nvPr/>
        </p:nvSpPr>
        <p:spPr>
          <a:xfrm rot="16200000">
            <a:off x="6607175" y="2983126"/>
            <a:ext cx="4572000" cy="421847"/>
          </a:xfrm>
          <a:prstGeom prst="rect">
            <a:avLst/>
          </a:prstGeom>
        </p:spPr>
        <p:txBody>
          <a:bodyPr>
            <a:spAutoFit/>
          </a:bodyPr>
          <a:lstStyle/>
          <a:p>
            <a:pPr algn="just">
              <a:lnSpc>
                <a:spcPct val="150000"/>
              </a:lnSpc>
            </a:pPr>
            <a:r>
              <a:rPr lang="de-DE" sz="1600" dirty="0">
                <a:ea typeface="Calibri" panose="020F0502020204030204" pitchFamily="34" charset="0"/>
                <a:cs typeface="Times New Roman" panose="02020603050405020304" pitchFamily="18" charset="0"/>
              </a:rPr>
              <a:t>(Schneider &amp; Lindenberger, 2012, S. 539)</a:t>
            </a:r>
            <a:endParaRPr lang="de-DE"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le">
            <a:hlinkClick r:id="" action="ppaction://media"/>
            <a:extLst>
              <a:ext uri="{FF2B5EF4-FFF2-40B4-BE49-F238E27FC236}">
                <a16:creationId xmlns:a16="http://schemas.microsoft.com/office/drawing/2014/main" id="{557F83C6-9055-45D4-AD70-5558C350640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793938" y="5932259"/>
            <a:ext cx="609600" cy="609600"/>
          </a:xfrm>
          <a:prstGeom prst="rect">
            <a:avLst/>
          </a:prstGeom>
        </p:spPr>
      </p:pic>
    </p:spTree>
    <p:extLst>
      <p:ext uri="{BB962C8B-B14F-4D97-AF65-F5344CB8AC3E}">
        <p14:creationId xmlns:p14="http://schemas.microsoft.com/office/powerpoint/2010/main" val="199450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75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E0633D5-0A64-4BB6-8220-F33FEB9B0B03}"/>
              </a:ext>
            </a:extLst>
          </p:cNvPr>
          <p:cNvSpPr>
            <a:spLocks noGrp="1"/>
          </p:cNvSpPr>
          <p:nvPr>
            <p:ph type="body" sz="quarter" idx="11"/>
          </p:nvPr>
        </p:nvSpPr>
        <p:spPr>
          <a:xfrm>
            <a:off x="1194396" y="1483088"/>
            <a:ext cx="2376486" cy="468315"/>
          </a:xfrm>
        </p:spPr>
        <p:txBody>
          <a:bodyPr/>
          <a:lstStyle/>
          <a:p>
            <a:pPr marL="0" indent="0" algn="ctr">
              <a:buNone/>
            </a:pPr>
            <a:r>
              <a:rPr lang="de-DE" b="1" dirty="0"/>
              <a:t>Prosozialität</a:t>
            </a:r>
          </a:p>
          <a:p>
            <a:pPr marL="0" indent="0" algn="ctr">
              <a:buNone/>
            </a:pPr>
            <a:endParaRPr lang="de-DE" b="1" dirty="0"/>
          </a:p>
          <a:p>
            <a:pPr marL="0" indent="0" algn="ctr">
              <a:buNone/>
            </a:pPr>
            <a:endParaRPr lang="de-DE" b="1" dirty="0"/>
          </a:p>
          <a:p>
            <a:pPr marL="0" indent="0" algn="ctr">
              <a:buNone/>
            </a:pPr>
            <a:endParaRPr lang="de-DE" b="1" dirty="0"/>
          </a:p>
          <a:p>
            <a:pPr marL="0" indent="0" algn="ctr">
              <a:buNone/>
            </a:pPr>
            <a:endParaRPr lang="de-DE" b="1" dirty="0"/>
          </a:p>
          <a:p>
            <a:pPr marL="0" indent="0" algn="ctr">
              <a:buNone/>
            </a:pPr>
            <a:endParaRPr lang="de-DE" b="1" dirty="0"/>
          </a:p>
        </p:txBody>
      </p:sp>
      <p:sp>
        <p:nvSpPr>
          <p:cNvPr id="3" name="Titel 2">
            <a:extLst>
              <a:ext uri="{FF2B5EF4-FFF2-40B4-BE49-F238E27FC236}">
                <a16:creationId xmlns:a16="http://schemas.microsoft.com/office/drawing/2014/main" id="{7C4E23AD-321A-4A6E-BF23-18E4454042D9}"/>
              </a:ext>
            </a:extLst>
          </p:cNvPr>
          <p:cNvSpPr>
            <a:spLocks noGrp="1"/>
          </p:cNvSpPr>
          <p:nvPr>
            <p:ph type="title"/>
          </p:nvPr>
        </p:nvSpPr>
        <p:spPr/>
        <p:txBody>
          <a:bodyPr>
            <a:normAutofit/>
          </a:bodyPr>
          <a:lstStyle/>
          <a:p>
            <a:r>
              <a:rPr lang="de-DE" sz="1600" dirty="0"/>
              <a:t>2. Prosozialität</a:t>
            </a:r>
          </a:p>
        </p:txBody>
      </p:sp>
      <p:sp>
        <p:nvSpPr>
          <p:cNvPr id="8" name="Textfeld 7">
            <a:extLst>
              <a:ext uri="{FF2B5EF4-FFF2-40B4-BE49-F238E27FC236}">
                <a16:creationId xmlns:a16="http://schemas.microsoft.com/office/drawing/2014/main" id="{24C50D91-B4FE-4608-ACD7-F4C878F09F60}"/>
              </a:ext>
            </a:extLst>
          </p:cNvPr>
          <p:cNvSpPr txBox="1"/>
          <p:nvPr/>
        </p:nvSpPr>
        <p:spPr>
          <a:xfrm>
            <a:off x="6131914" y="1532408"/>
            <a:ext cx="1101133" cy="415498"/>
          </a:xfrm>
          <a:prstGeom prst="rect">
            <a:avLst/>
          </a:prstGeom>
          <a:noFill/>
        </p:spPr>
        <p:txBody>
          <a:bodyPr wrap="square" rtlCol="0">
            <a:spAutoFit/>
          </a:bodyPr>
          <a:lstStyle/>
          <a:p>
            <a:pPr algn="ctr"/>
            <a:r>
              <a:rPr lang="de-DE" sz="2100" b="1" dirty="0">
                <a:latin typeface="Roboto" panose="020B0604020202020204" charset="0"/>
                <a:ea typeface="Roboto" panose="020B0604020202020204" charset="0"/>
              </a:rPr>
              <a:t>Moral</a:t>
            </a:r>
          </a:p>
        </p:txBody>
      </p:sp>
      <p:sp>
        <p:nvSpPr>
          <p:cNvPr id="9" name="Textfeld 8">
            <a:extLst>
              <a:ext uri="{FF2B5EF4-FFF2-40B4-BE49-F238E27FC236}">
                <a16:creationId xmlns:a16="http://schemas.microsoft.com/office/drawing/2014/main" id="{54625C8A-1126-4E9A-9B2E-C44EA4B10DB9}"/>
              </a:ext>
            </a:extLst>
          </p:cNvPr>
          <p:cNvSpPr txBox="1"/>
          <p:nvPr/>
        </p:nvSpPr>
        <p:spPr>
          <a:xfrm>
            <a:off x="1246982" y="3690596"/>
            <a:ext cx="2271315" cy="415498"/>
          </a:xfrm>
          <a:prstGeom prst="rect">
            <a:avLst/>
          </a:prstGeom>
          <a:noFill/>
        </p:spPr>
        <p:txBody>
          <a:bodyPr wrap="square" rtlCol="0">
            <a:spAutoFit/>
          </a:bodyPr>
          <a:lstStyle/>
          <a:p>
            <a:r>
              <a:rPr lang="de-DE" sz="2100" b="1" dirty="0">
                <a:latin typeface="Roboto" panose="020B0604020202020204" charset="0"/>
                <a:ea typeface="Roboto" panose="020B0604020202020204" charset="0"/>
              </a:rPr>
              <a:t>Verhaltensweise</a:t>
            </a:r>
          </a:p>
        </p:txBody>
      </p:sp>
      <p:sp>
        <p:nvSpPr>
          <p:cNvPr id="10" name="Textfeld 9">
            <a:extLst>
              <a:ext uri="{FF2B5EF4-FFF2-40B4-BE49-F238E27FC236}">
                <a16:creationId xmlns:a16="http://schemas.microsoft.com/office/drawing/2014/main" id="{CB0DB0C4-9F32-4706-97E5-8502308AF517}"/>
              </a:ext>
            </a:extLst>
          </p:cNvPr>
          <p:cNvSpPr txBox="1"/>
          <p:nvPr/>
        </p:nvSpPr>
        <p:spPr>
          <a:xfrm>
            <a:off x="5625704" y="3690596"/>
            <a:ext cx="3214687" cy="415498"/>
          </a:xfrm>
          <a:prstGeom prst="rect">
            <a:avLst/>
          </a:prstGeom>
          <a:noFill/>
        </p:spPr>
        <p:txBody>
          <a:bodyPr wrap="square" rtlCol="0">
            <a:spAutoFit/>
          </a:bodyPr>
          <a:lstStyle/>
          <a:p>
            <a:r>
              <a:rPr lang="de-DE" sz="2100" b="1" dirty="0">
                <a:latin typeface="Roboto" panose="020B0604020202020204" charset="0"/>
                <a:ea typeface="Roboto" panose="020B0604020202020204" charset="0"/>
              </a:rPr>
              <a:t>Urteilsbegründung</a:t>
            </a:r>
          </a:p>
        </p:txBody>
      </p:sp>
      <p:sp>
        <p:nvSpPr>
          <p:cNvPr id="11" name="Pfeil: nach unten 10">
            <a:extLst>
              <a:ext uri="{FF2B5EF4-FFF2-40B4-BE49-F238E27FC236}">
                <a16:creationId xmlns:a16="http://schemas.microsoft.com/office/drawing/2014/main" id="{E877A9D7-1DF0-4EF9-9089-132EFBE4A6D8}"/>
              </a:ext>
            </a:extLst>
          </p:cNvPr>
          <p:cNvSpPr/>
          <p:nvPr/>
        </p:nvSpPr>
        <p:spPr>
          <a:xfrm>
            <a:off x="2168326" y="2073230"/>
            <a:ext cx="428625" cy="14810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Pfeil: nach unten 11">
            <a:extLst>
              <a:ext uri="{FF2B5EF4-FFF2-40B4-BE49-F238E27FC236}">
                <a16:creationId xmlns:a16="http://schemas.microsoft.com/office/drawing/2014/main" id="{24F5C513-3B67-42CE-81E1-FA33A7EF6F30}"/>
              </a:ext>
            </a:extLst>
          </p:cNvPr>
          <p:cNvSpPr/>
          <p:nvPr/>
        </p:nvSpPr>
        <p:spPr>
          <a:xfrm>
            <a:off x="6419852" y="2078704"/>
            <a:ext cx="428625" cy="14810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15A1E389-E9B2-4309-AB16-890399FF9747}"/>
              </a:ext>
            </a:extLst>
          </p:cNvPr>
          <p:cNvSpPr/>
          <p:nvPr/>
        </p:nvSpPr>
        <p:spPr>
          <a:xfrm>
            <a:off x="850106" y="5017788"/>
            <a:ext cx="7443788" cy="965072"/>
          </a:xfrm>
          <a:prstGeom prst="rect">
            <a:avLst/>
          </a:prstGeom>
        </p:spPr>
        <p:txBody>
          <a:bodyPr wrap="square">
            <a:spAutoFit/>
          </a:bodyPr>
          <a:lstStyle/>
          <a:p>
            <a:pPr>
              <a:lnSpc>
                <a:spcPct val="107000"/>
              </a:lnSpc>
              <a:spcAft>
                <a:spcPts val="800"/>
              </a:spcAft>
            </a:pPr>
            <a:r>
              <a:rPr lang="de-DE" dirty="0">
                <a:latin typeface="Roboto" panose="020B0604020202020204" charset="0"/>
                <a:ea typeface="Roboto" panose="020B0604020202020204" charset="0"/>
                <a:cs typeface="Times New Roman" panose="02020603050405020304" pitchFamily="18" charset="0"/>
              </a:rPr>
              <a:t>Prosoziales Verhalten ist nicht immer moralisch gut (z. B. zeigen Menschen eher Empathie gegenüber Eigengruppenmitgliedern als gegenüber Fremden)</a:t>
            </a:r>
            <a:endParaRPr lang="de-DE" sz="1800" dirty="0">
              <a:effectLst/>
              <a:latin typeface="Roboto" panose="020B0604020202020204" charset="0"/>
              <a:ea typeface="Roboto" panose="020B0604020202020204" charset="0"/>
              <a:cs typeface="Times New Roman" panose="02020603050405020304" pitchFamily="18" charset="0"/>
            </a:endParaRPr>
          </a:p>
        </p:txBody>
      </p:sp>
      <p:sp>
        <p:nvSpPr>
          <p:cNvPr id="14" name="Gewitterblitz 13">
            <a:extLst>
              <a:ext uri="{FF2B5EF4-FFF2-40B4-BE49-F238E27FC236}">
                <a16:creationId xmlns:a16="http://schemas.microsoft.com/office/drawing/2014/main" id="{6DF1D0F0-0D7D-4616-88F0-6432422358ED}"/>
              </a:ext>
            </a:extLst>
          </p:cNvPr>
          <p:cNvSpPr/>
          <p:nvPr/>
        </p:nvSpPr>
        <p:spPr>
          <a:xfrm>
            <a:off x="4151214" y="2255587"/>
            <a:ext cx="714375" cy="1116380"/>
          </a:xfrm>
          <a:prstGeom prst="lightningBol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7BF86EC9-6B2C-402C-8BBA-E288FD4F6B5E}"/>
              </a:ext>
            </a:extLst>
          </p:cNvPr>
          <p:cNvSpPr/>
          <p:nvPr/>
        </p:nvSpPr>
        <p:spPr>
          <a:xfrm>
            <a:off x="0" y="6541859"/>
            <a:ext cx="35433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905D91FB-0B0F-4438-B2D6-6F9C6D05B3A6}"/>
              </a:ext>
            </a:extLst>
          </p:cNvPr>
          <p:cNvSpPr/>
          <p:nvPr/>
        </p:nvSpPr>
        <p:spPr>
          <a:xfrm>
            <a:off x="2952141" y="6033557"/>
            <a:ext cx="3970831" cy="338554"/>
          </a:xfrm>
          <a:prstGeom prst="rect">
            <a:avLst/>
          </a:prstGeom>
        </p:spPr>
        <p:txBody>
          <a:bodyPr wrap="none">
            <a:spAutoFit/>
          </a:bodyPr>
          <a:lstStyle/>
          <a:p>
            <a:r>
              <a:rPr lang="de-DE" sz="1600" dirty="0">
                <a:ea typeface="Times New Roman" panose="02020603050405020304" pitchFamily="18" charset="0"/>
              </a:rPr>
              <a:t>(Schneider &amp; Lindenberger, 2012, S. 538)</a:t>
            </a:r>
            <a:endParaRPr lang="de-DE" sz="1600" dirty="0"/>
          </a:p>
        </p:txBody>
      </p:sp>
      <p:pic>
        <p:nvPicPr>
          <p:cNvPr id="4" name="Folie 1">
            <a:hlinkClick r:id="" action="ppaction://media"/>
            <a:extLst>
              <a:ext uri="{FF2B5EF4-FFF2-40B4-BE49-F238E27FC236}">
                <a16:creationId xmlns:a16="http://schemas.microsoft.com/office/drawing/2014/main" id="{76B42281-FC57-4CEF-8E8B-3FC74CBCB4A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84294" y="5762511"/>
            <a:ext cx="609600" cy="609600"/>
          </a:xfrm>
          <a:prstGeom prst="rect">
            <a:avLst/>
          </a:prstGeom>
        </p:spPr>
      </p:pic>
    </p:spTree>
    <p:extLst>
      <p:ext uri="{BB962C8B-B14F-4D97-AF65-F5344CB8AC3E}">
        <p14:creationId xmlns:p14="http://schemas.microsoft.com/office/powerpoint/2010/main" val="262977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TUC Startfolie">
  <a:themeElements>
    <a:clrScheme name="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svorlage Allgemein 4-3.pptx" id="{DF1F97B3-3715-465B-8197-74194F2DD9FB}" vid="{FF4E440B-659D-4E20-A309-B3586AC45ADD}"/>
    </a:ext>
  </a:extLst>
</a:theme>
</file>

<file path=ppt/theme/theme2.xml><?xml version="1.0" encoding="utf-8"?>
<a:theme xmlns:a="http://schemas.openxmlformats.org/drawingml/2006/main" name="TUC Folgefolien ">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svorlage Allgemein 4-3.pptx" id="{DF1F97B3-3715-465B-8197-74194F2DD9FB}" vid="{E4B6794C-02DD-42AE-833A-C975B80340B7}"/>
    </a:ext>
  </a:ext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HSW_4-3</Template>
  <TotalTime>0</TotalTime>
  <Words>3535</Words>
  <Application>Microsoft Office PowerPoint</Application>
  <PresentationFormat>Bildschirmpräsentation (4:3)</PresentationFormat>
  <Paragraphs>392</Paragraphs>
  <Slides>35</Slides>
  <Notes>0</Notes>
  <HiddenSlides>0</HiddenSlides>
  <MMClips>35</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35</vt:i4>
      </vt:variant>
    </vt:vector>
  </HeadingPairs>
  <TitlesOfParts>
    <vt:vector size="43" baseType="lpstr">
      <vt:lpstr>Roboto</vt:lpstr>
      <vt:lpstr>Symbol</vt:lpstr>
      <vt:lpstr>Arial</vt:lpstr>
      <vt:lpstr>Times New Roman</vt:lpstr>
      <vt:lpstr>Calibri</vt:lpstr>
      <vt:lpstr>Wingdings</vt:lpstr>
      <vt:lpstr>TUC Startfolie</vt:lpstr>
      <vt:lpstr>TUC Folgefolien </vt:lpstr>
      <vt:lpstr>Seminar  Entwicklungspsychologie für das Lehramt</vt:lpstr>
      <vt:lpstr>PowerPoint-Präsentation</vt:lpstr>
      <vt:lpstr>PowerPoint-Präsentation</vt:lpstr>
      <vt:lpstr>PowerPoint-Präsentation</vt:lpstr>
      <vt:lpstr>1. Moral</vt:lpstr>
      <vt:lpstr>1. Moral</vt:lpstr>
      <vt:lpstr>1. Moral</vt:lpstr>
      <vt:lpstr>1. Moral</vt:lpstr>
      <vt:lpstr>2. Prosozialität</vt:lpstr>
      <vt:lpstr>2. Prosozialität</vt:lpstr>
      <vt:lpstr>2. Prosozialität</vt:lpstr>
      <vt:lpstr>2. Prosozialität</vt:lpstr>
      <vt:lpstr>2.3 Entwicklung von prosozialen Verhalten</vt:lpstr>
      <vt:lpstr>2. Prosozialität</vt:lpstr>
      <vt:lpstr>3. Lawrence Kohlberg</vt:lpstr>
      <vt:lpstr>3. Lawrence Kohlberg</vt:lpstr>
      <vt:lpstr>3. Lawrence Kohlberg</vt:lpstr>
      <vt:lpstr>3. Lawrence Kohlberg</vt:lpstr>
      <vt:lpstr>3.1 Kohlbergs Stufenmodell  </vt:lpstr>
      <vt:lpstr>3.1 Kohlbergs Stufenmodell</vt:lpstr>
      <vt:lpstr>3.1 Kohlbergs Stufenmodell</vt:lpstr>
      <vt:lpstr>3. Lawrence Kohlberg</vt:lpstr>
      <vt:lpstr>3.5 Kritikpunkte</vt:lpstr>
      <vt:lpstr>3.5 Kritikpunkte</vt:lpstr>
      <vt:lpstr>PowerPoint-Präsentation</vt:lpstr>
      <vt:lpstr>4. Bedeutung von Moral</vt:lpstr>
      <vt:lpstr>4. Bedeutung von Moral</vt:lpstr>
      <vt:lpstr>4. Bedeutung von Moral</vt:lpstr>
      <vt:lpstr>4. Bedeutung von Moral</vt:lpstr>
      <vt:lpstr>4. Bedeutung von Moral</vt:lpstr>
      <vt:lpstr>4. Bedeutung von Moral</vt:lpstr>
      <vt:lpstr>4. Bedeutung von Moral</vt:lpstr>
      <vt:lpstr>4.7 Das Heinz-Dilemma </vt:lpstr>
      <vt:lpstr>4.7 Das Heinz-Dilemma</vt:lpstr>
      <vt:lpstr>PowerPoint-Präsentation</vt:lpstr>
    </vt:vector>
  </TitlesOfParts>
  <Company>TU Chemnitz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ms184393</dc:creator>
  <cp:lastModifiedBy>s.koehler89@gmx.de</cp:lastModifiedBy>
  <cp:revision>67</cp:revision>
  <cp:lastPrinted>2015-10-30T11:33:42Z</cp:lastPrinted>
  <dcterms:created xsi:type="dcterms:W3CDTF">2020-11-04T11:57:45Z</dcterms:created>
  <dcterms:modified xsi:type="dcterms:W3CDTF">2020-11-09T15:25:13Z</dcterms:modified>
</cp:coreProperties>
</file>