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9" r:id="rId3"/>
    <p:sldMasterId id="2147483684" r:id="rId4"/>
  </p:sldMasterIdLst>
  <p:notesMasterIdLst>
    <p:notesMasterId r:id="rId58"/>
  </p:notesMasterIdLst>
  <p:handoutMasterIdLst>
    <p:handoutMasterId r:id="rId59"/>
  </p:handoutMasterIdLst>
  <p:sldIdLst>
    <p:sldId id="256" r:id="rId5"/>
    <p:sldId id="748" r:id="rId6"/>
    <p:sldId id="555" r:id="rId7"/>
    <p:sldId id="556" r:id="rId8"/>
    <p:sldId id="572" r:id="rId9"/>
    <p:sldId id="571" r:id="rId10"/>
    <p:sldId id="424" r:id="rId11"/>
    <p:sldId id="749" r:id="rId12"/>
    <p:sldId id="750" r:id="rId13"/>
    <p:sldId id="751" r:id="rId14"/>
    <p:sldId id="752" r:id="rId15"/>
    <p:sldId id="428" r:id="rId16"/>
    <p:sldId id="447" r:id="rId17"/>
    <p:sldId id="446" r:id="rId18"/>
    <p:sldId id="465" r:id="rId19"/>
    <p:sldId id="699" r:id="rId20"/>
    <p:sldId id="754" r:id="rId21"/>
    <p:sldId id="755" r:id="rId22"/>
    <p:sldId id="441" r:id="rId23"/>
    <p:sldId id="442" r:id="rId24"/>
    <p:sldId id="444" r:id="rId25"/>
    <p:sldId id="448" r:id="rId26"/>
    <p:sldId id="455" r:id="rId27"/>
    <p:sldId id="451" r:id="rId28"/>
    <p:sldId id="742" r:id="rId29"/>
    <p:sldId id="449" r:id="rId30"/>
    <p:sldId id="450" r:id="rId31"/>
    <p:sldId id="756" r:id="rId32"/>
    <p:sldId id="701" r:id="rId33"/>
    <p:sldId id="705" r:id="rId34"/>
    <p:sldId id="702" r:id="rId35"/>
    <p:sldId id="703" r:id="rId36"/>
    <p:sldId id="706" r:id="rId37"/>
    <p:sldId id="453" r:id="rId38"/>
    <p:sldId id="746" r:id="rId39"/>
    <p:sldId id="456" r:id="rId40"/>
    <p:sldId id="747" r:id="rId41"/>
    <p:sldId id="704" r:id="rId42"/>
    <p:sldId id="458" r:id="rId43"/>
    <p:sldId id="459" r:id="rId44"/>
    <p:sldId id="545" r:id="rId45"/>
    <p:sldId id="494" r:id="rId46"/>
    <p:sldId id="546" r:id="rId47"/>
    <p:sldId id="547" r:id="rId48"/>
    <p:sldId id="548" r:id="rId49"/>
    <p:sldId id="549" r:id="rId50"/>
    <p:sldId id="753" r:id="rId51"/>
    <p:sldId id="708" r:id="rId52"/>
    <p:sldId id="707" r:id="rId53"/>
    <p:sldId id="757" r:id="rId54"/>
    <p:sldId id="529" r:id="rId55"/>
    <p:sldId id="530" r:id="rId56"/>
    <p:sldId id="273" r:id="rId5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4C90CECC-CF68-4940-8A2F-9EC8167E077A}">
          <p14:sldIdLst>
            <p14:sldId id="256"/>
            <p14:sldId id="748"/>
            <p14:sldId id="555"/>
            <p14:sldId id="556"/>
            <p14:sldId id="572"/>
            <p14:sldId id="571"/>
            <p14:sldId id="424"/>
            <p14:sldId id="749"/>
            <p14:sldId id="750"/>
            <p14:sldId id="751"/>
            <p14:sldId id="752"/>
            <p14:sldId id="428"/>
            <p14:sldId id="447"/>
            <p14:sldId id="446"/>
            <p14:sldId id="465"/>
            <p14:sldId id="699"/>
            <p14:sldId id="754"/>
            <p14:sldId id="755"/>
            <p14:sldId id="441"/>
            <p14:sldId id="442"/>
            <p14:sldId id="444"/>
            <p14:sldId id="448"/>
            <p14:sldId id="455"/>
            <p14:sldId id="451"/>
            <p14:sldId id="742"/>
            <p14:sldId id="449"/>
            <p14:sldId id="450"/>
            <p14:sldId id="756"/>
            <p14:sldId id="701"/>
            <p14:sldId id="705"/>
            <p14:sldId id="702"/>
            <p14:sldId id="703"/>
            <p14:sldId id="706"/>
            <p14:sldId id="453"/>
            <p14:sldId id="746"/>
            <p14:sldId id="456"/>
            <p14:sldId id="747"/>
            <p14:sldId id="704"/>
            <p14:sldId id="458"/>
            <p14:sldId id="459"/>
            <p14:sldId id="545"/>
            <p14:sldId id="494"/>
            <p14:sldId id="546"/>
            <p14:sldId id="547"/>
            <p14:sldId id="548"/>
            <p14:sldId id="549"/>
            <p14:sldId id="753"/>
            <p14:sldId id="708"/>
            <p14:sldId id="707"/>
            <p14:sldId id="757"/>
            <p14:sldId id="529"/>
            <p14:sldId id="530"/>
            <p14:sldId id="2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54">
          <p15:clr>
            <a:srgbClr val="A4A3A4"/>
          </p15:clr>
        </p15:guide>
        <p15:guide id="2" pos="20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0A19"/>
    <a:srgbClr val="808000"/>
    <a:srgbClr val="FF6600"/>
    <a:srgbClr val="B78A0D"/>
    <a:srgbClr val="99CC00"/>
    <a:srgbClr val="666633"/>
    <a:srgbClr val="99740B"/>
    <a:srgbClr val="FDE2CB"/>
    <a:srgbClr val="E17D00"/>
    <a:srgbClr val="C2AB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97" autoAdjust="0"/>
    <p:restoredTop sz="67461" autoAdjust="0"/>
  </p:normalViewPr>
  <p:slideViewPr>
    <p:cSldViewPr>
      <p:cViewPr varScale="1">
        <p:scale>
          <a:sx n="114" d="100"/>
          <a:sy n="114" d="100"/>
        </p:scale>
        <p:origin x="1548" y="114"/>
      </p:cViewPr>
      <p:guideLst>
        <p:guide orient="horz" pos="754"/>
        <p:guide pos="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87" d="100"/>
          <a:sy n="87" d="100"/>
        </p:scale>
        <p:origin x="3840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372268-0345-421A-AF0B-0E6370A97D1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</dgm:pt>
    <dgm:pt modelId="{4285104B-2704-4263-9079-15915339DF60}">
      <dgm:prSet phldrT="[Text]"/>
      <dgm:spPr/>
      <dgm:t>
        <a:bodyPr/>
        <a:lstStyle/>
        <a:p>
          <a:r>
            <a:rPr lang="de-DE" dirty="0"/>
            <a:t>Prozess A</a:t>
          </a:r>
        </a:p>
      </dgm:t>
    </dgm:pt>
    <dgm:pt modelId="{6E6B456F-0A0C-45F7-928E-589A66F8995D}" type="parTrans" cxnId="{284ADB79-F8C1-4C67-A43B-0B0BDEFDA55C}">
      <dgm:prSet/>
      <dgm:spPr/>
      <dgm:t>
        <a:bodyPr/>
        <a:lstStyle/>
        <a:p>
          <a:endParaRPr lang="de-DE"/>
        </a:p>
      </dgm:t>
    </dgm:pt>
    <dgm:pt modelId="{A245B6A8-5BEA-4B92-81B7-C49EF9A2413A}" type="sibTrans" cxnId="{284ADB79-F8C1-4C67-A43B-0B0BDEFDA55C}">
      <dgm:prSet/>
      <dgm:spPr/>
      <dgm:t>
        <a:bodyPr/>
        <a:lstStyle/>
        <a:p>
          <a:endParaRPr lang="de-DE"/>
        </a:p>
      </dgm:t>
    </dgm:pt>
    <dgm:pt modelId="{59431E3A-35BB-4DAD-A157-CEFB3BC1C324}">
      <dgm:prSet phldrT="[Text]"/>
      <dgm:spPr/>
      <dgm:t>
        <a:bodyPr/>
        <a:lstStyle/>
        <a:p>
          <a:r>
            <a:rPr lang="de-DE" dirty="0"/>
            <a:t>Prozess B</a:t>
          </a:r>
        </a:p>
      </dgm:t>
    </dgm:pt>
    <dgm:pt modelId="{E126E070-EECD-45BA-8522-745B7AF94ACB}" type="parTrans" cxnId="{7324473D-EDA7-4D33-A662-922C4649C7E3}">
      <dgm:prSet/>
      <dgm:spPr/>
      <dgm:t>
        <a:bodyPr/>
        <a:lstStyle/>
        <a:p>
          <a:endParaRPr lang="de-DE"/>
        </a:p>
      </dgm:t>
    </dgm:pt>
    <dgm:pt modelId="{E76564DA-49CF-47BD-B2EB-698814DEB594}" type="sibTrans" cxnId="{7324473D-EDA7-4D33-A662-922C4649C7E3}">
      <dgm:prSet/>
      <dgm:spPr/>
      <dgm:t>
        <a:bodyPr/>
        <a:lstStyle/>
        <a:p>
          <a:endParaRPr lang="de-DE"/>
        </a:p>
      </dgm:t>
    </dgm:pt>
    <dgm:pt modelId="{B2D725BD-A5AC-4A4D-9C83-C8CF709398AE}">
      <dgm:prSet phldrT="[Text]"/>
      <dgm:spPr/>
      <dgm:t>
        <a:bodyPr/>
        <a:lstStyle/>
        <a:p>
          <a:r>
            <a:rPr lang="de-DE" dirty="0"/>
            <a:t>Prozess C</a:t>
          </a:r>
        </a:p>
      </dgm:t>
    </dgm:pt>
    <dgm:pt modelId="{D1978C05-E005-485C-9EC0-25FFFB0B158F}" type="parTrans" cxnId="{6D909EA9-80F5-4F2C-ADA2-29F2D14B587F}">
      <dgm:prSet/>
      <dgm:spPr/>
      <dgm:t>
        <a:bodyPr/>
        <a:lstStyle/>
        <a:p>
          <a:endParaRPr lang="de-DE"/>
        </a:p>
      </dgm:t>
    </dgm:pt>
    <dgm:pt modelId="{A1F3411E-57F1-4376-B6BA-54BB8CDE18F1}" type="sibTrans" cxnId="{6D909EA9-80F5-4F2C-ADA2-29F2D14B587F}">
      <dgm:prSet/>
      <dgm:spPr/>
      <dgm:t>
        <a:bodyPr/>
        <a:lstStyle/>
        <a:p>
          <a:endParaRPr lang="de-DE"/>
        </a:p>
      </dgm:t>
    </dgm:pt>
    <dgm:pt modelId="{05F272A0-A83B-40B9-8543-018F2EF28DF7}" type="pres">
      <dgm:prSet presAssocID="{CA372268-0345-421A-AF0B-0E6370A97D1D}" presName="linearFlow" presStyleCnt="0">
        <dgm:presLayoutVars>
          <dgm:resizeHandles val="exact"/>
        </dgm:presLayoutVars>
      </dgm:prSet>
      <dgm:spPr/>
    </dgm:pt>
    <dgm:pt modelId="{65573B14-C48E-4186-87A2-C1BD58A7B7E6}" type="pres">
      <dgm:prSet presAssocID="{4285104B-2704-4263-9079-15915339DF60}" presName="node" presStyleLbl="node1" presStyleIdx="0" presStyleCnt="3">
        <dgm:presLayoutVars>
          <dgm:bulletEnabled val="1"/>
        </dgm:presLayoutVars>
      </dgm:prSet>
      <dgm:spPr/>
    </dgm:pt>
    <dgm:pt modelId="{A737C134-E0C5-4838-9BC2-70115EA9CDB9}" type="pres">
      <dgm:prSet presAssocID="{A245B6A8-5BEA-4B92-81B7-C49EF9A2413A}" presName="sibTrans" presStyleLbl="sibTrans2D1" presStyleIdx="0" presStyleCnt="2"/>
      <dgm:spPr/>
    </dgm:pt>
    <dgm:pt modelId="{0EA20BD6-47B1-4BD5-B7FD-D50849D5B2E2}" type="pres">
      <dgm:prSet presAssocID="{A245B6A8-5BEA-4B92-81B7-C49EF9A2413A}" presName="connectorText" presStyleLbl="sibTrans2D1" presStyleIdx="0" presStyleCnt="2"/>
      <dgm:spPr/>
    </dgm:pt>
    <dgm:pt modelId="{D814E40C-A5B5-4344-A82E-430557BFD3EF}" type="pres">
      <dgm:prSet presAssocID="{59431E3A-35BB-4DAD-A157-CEFB3BC1C324}" presName="node" presStyleLbl="node1" presStyleIdx="1" presStyleCnt="3">
        <dgm:presLayoutVars>
          <dgm:bulletEnabled val="1"/>
        </dgm:presLayoutVars>
      </dgm:prSet>
      <dgm:spPr/>
    </dgm:pt>
    <dgm:pt modelId="{5F07000A-8A6F-41D1-9490-B73ECCC02909}" type="pres">
      <dgm:prSet presAssocID="{E76564DA-49CF-47BD-B2EB-698814DEB594}" presName="sibTrans" presStyleLbl="sibTrans2D1" presStyleIdx="1" presStyleCnt="2"/>
      <dgm:spPr/>
    </dgm:pt>
    <dgm:pt modelId="{B1CC0C7E-A73D-4779-A4E0-FA1508A07324}" type="pres">
      <dgm:prSet presAssocID="{E76564DA-49CF-47BD-B2EB-698814DEB594}" presName="connectorText" presStyleLbl="sibTrans2D1" presStyleIdx="1" presStyleCnt="2"/>
      <dgm:spPr/>
    </dgm:pt>
    <dgm:pt modelId="{3A4A4763-5BC6-4321-AE5B-7A9307FE9FDF}" type="pres">
      <dgm:prSet presAssocID="{B2D725BD-A5AC-4A4D-9C83-C8CF709398AE}" presName="node" presStyleLbl="node1" presStyleIdx="2" presStyleCnt="3">
        <dgm:presLayoutVars>
          <dgm:bulletEnabled val="1"/>
        </dgm:presLayoutVars>
      </dgm:prSet>
      <dgm:spPr/>
    </dgm:pt>
  </dgm:ptLst>
  <dgm:cxnLst>
    <dgm:cxn modelId="{6C388628-5F57-4B5C-855E-B9E2D341CFAC}" type="presOf" srcId="{CA372268-0345-421A-AF0B-0E6370A97D1D}" destId="{05F272A0-A83B-40B9-8543-018F2EF28DF7}" srcOrd="0" destOrd="0" presId="urn:microsoft.com/office/officeart/2005/8/layout/process2"/>
    <dgm:cxn modelId="{F1D0CB36-6249-4F0D-9339-B7C395E1E452}" type="presOf" srcId="{A245B6A8-5BEA-4B92-81B7-C49EF9A2413A}" destId="{0EA20BD6-47B1-4BD5-B7FD-D50849D5B2E2}" srcOrd="1" destOrd="0" presId="urn:microsoft.com/office/officeart/2005/8/layout/process2"/>
    <dgm:cxn modelId="{7324473D-EDA7-4D33-A662-922C4649C7E3}" srcId="{CA372268-0345-421A-AF0B-0E6370A97D1D}" destId="{59431E3A-35BB-4DAD-A157-CEFB3BC1C324}" srcOrd="1" destOrd="0" parTransId="{E126E070-EECD-45BA-8522-745B7AF94ACB}" sibTransId="{E76564DA-49CF-47BD-B2EB-698814DEB594}"/>
    <dgm:cxn modelId="{92A17340-B810-4FD1-B4B4-1A25C9428E07}" type="presOf" srcId="{59431E3A-35BB-4DAD-A157-CEFB3BC1C324}" destId="{D814E40C-A5B5-4344-A82E-430557BFD3EF}" srcOrd="0" destOrd="0" presId="urn:microsoft.com/office/officeart/2005/8/layout/process2"/>
    <dgm:cxn modelId="{3191FA53-8707-4856-93A4-D1595C41FFC5}" type="presOf" srcId="{E76564DA-49CF-47BD-B2EB-698814DEB594}" destId="{B1CC0C7E-A73D-4779-A4E0-FA1508A07324}" srcOrd="1" destOrd="0" presId="urn:microsoft.com/office/officeart/2005/8/layout/process2"/>
    <dgm:cxn modelId="{284ADB79-F8C1-4C67-A43B-0B0BDEFDA55C}" srcId="{CA372268-0345-421A-AF0B-0E6370A97D1D}" destId="{4285104B-2704-4263-9079-15915339DF60}" srcOrd="0" destOrd="0" parTransId="{6E6B456F-0A0C-45F7-928E-589A66F8995D}" sibTransId="{A245B6A8-5BEA-4B92-81B7-C49EF9A2413A}"/>
    <dgm:cxn modelId="{B000707E-43C5-48E3-B8AC-E75D63EEC97A}" type="presOf" srcId="{A245B6A8-5BEA-4B92-81B7-C49EF9A2413A}" destId="{A737C134-E0C5-4838-9BC2-70115EA9CDB9}" srcOrd="0" destOrd="0" presId="urn:microsoft.com/office/officeart/2005/8/layout/process2"/>
    <dgm:cxn modelId="{6D909EA9-80F5-4F2C-ADA2-29F2D14B587F}" srcId="{CA372268-0345-421A-AF0B-0E6370A97D1D}" destId="{B2D725BD-A5AC-4A4D-9C83-C8CF709398AE}" srcOrd="2" destOrd="0" parTransId="{D1978C05-E005-485C-9EC0-25FFFB0B158F}" sibTransId="{A1F3411E-57F1-4376-B6BA-54BB8CDE18F1}"/>
    <dgm:cxn modelId="{0ABBE9BA-FCF4-4366-B053-2A60726CF743}" type="presOf" srcId="{B2D725BD-A5AC-4A4D-9C83-C8CF709398AE}" destId="{3A4A4763-5BC6-4321-AE5B-7A9307FE9FDF}" srcOrd="0" destOrd="0" presId="urn:microsoft.com/office/officeart/2005/8/layout/process2"/>
    <dgm:cxn modelId="{9FC4E1E0-84FF-4FAB-BD64-6B91C4F9B4D3}" type="presOf" srcId="{4285104B-2704-4263-9079-15915339DF60}" destId="{65573B14-C48E-4186-87A2-C1BD58A7B7E6}" srcOrd="0" destOrd="0" presId="urn:microsoft.com/office/officeart/2005/8/layout/process2"/>
    <dgm:cxn modelId="{C94A3BEC-4E61-423B-BEFD-8B7B5CB44C1C}" type="presOf" srcId="{E76564DA-49CF-47BD-B2EB-698814DEB594}" destId="{5F07000A-8A6F-41D1-9490-B73ECCC02909}" srcOrd="0" destOrd="0" presId="urn:microsoft.com/office/officeart/2005/8/layout/process2"/>
    <dgm:cxn modelId="{95BEF73B-C0CB-4FA1-8B30-B3D5205AE298}" type="presParOf" srcId="{05F272A0-A83B-40B9-8543-018F2EF28DF7}" destId="{65573B14-C48E-4186-87A2-C1BD58A7B7E6}" srcOrd="0" destOrd="0" presId="urn:microsoft.com/office/officeart/2005/8/layout/process2"/>
    <dgm:cxn modelId="{5C5E5C63-E30D-4AD3-B7F1-BD2C5D9FA4BD}" type="presParOf" srcId="{05F272A0-A83B-40B9-8543-018F2EF28DF7}" destId="{A737C134-E0C5-4838-9BC2-70115EA9CDB9}" srcOrd="1" destOrd="0" presId="urn:microsoft.com/office/officeart/2005/8/layout/process2"/>
    <dgm:cxn modelId="{5793919C-9A2F-4892-8BBB-6673974A19DD}" type="presParOf" srcId="{A737C134-E0C5-4838-9BC2-70115EA9CDB9}" destId="{0EA20BD6-47B1-4BD5-B7FD-D50849D5B2E2}" srcOrd="0" destOrd="0" presId="urn:microsoft.com/office/officeart/2005/8/layout/process2"/>
    <dgm:cxn modelId="{7AD7AC9F-9799-458C-A84E-ED7E5B9256AC}" type="presParOf" srcId="{05F272A0-A83B-40B9-8543-018F2EF28DF7}" destId="{D814E40C-A5B5-4344-A82E-430557BFD3EF}" srcOrd="2" destOrd="0" presId="urn:microsoft.com/office/officeart/2005/8/layout/process2"/>
    <dgm:cxn modelId="{3C41C178-CB17-4B64-B73A-681BBDAA74DD}" type="presParOf" srcId="{05F272A0-A83B-40B9-8543-018F2EF28DF7}" destId="{5F07000A-8A6F-41D1-9490-B73ECCC02909}" srcOrd="3" destOrd="0" presId="urn:microsoft.com/office/officeart/2005/8/layout/process2"/>
    <dgm:cxn modelId="{FEA61DC4-0FE3-4984-8B1D-9D4EA981C029}" type="presParOf" srcId="{5F07000A-8A6F-41D1-9490-B73ECCC02909}" destId="{B1CC0C7E-A73D-4779-A4E0-FA1508A07324}" srcOrd="0" destOrd="0" presId="urn:microsoft.com/office/officeart/2005/8/layout/process2"/>
    <dgm:cxn modelId="{3AACD663-A0A7-4DF2-BADD-56FFA0AB3E21}" type="presParOf" srcId="{05F272A0-A83B-40B9-8543-018F2EF28DF7}" destId="{3A4A4763-5BC6-4321-AE5B-7A9307FE9FDF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573B14-C48E-4186-87A2-C1BD58A7B7E6}">
      <dsp:nvSpPr>
        <dsp:cNvPr id="0" name=""/>
        <dsp:cNvSpPr/>
      </dsp:nvSpPr>
      <dsp:spPr>
        <a:xfrm>
          <a:off x="0" y="0"/>
          <a:ext cx="648072" cy="71353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Prozess A</a:t>
          </a:r>
        </a:p>
      </dsp:txBody>
      <dsp:txXfrm>
        <a:off x="18981" y="18981"/>
        <a:ext cx="610110" cy="675569"/>
      </dsp:txXfrm>
    </dsp:sp>
    <dsp:sp modelId="{A737C134-E0C5-4838-9BC2-70115EA9CDB9}">
      <dsp:nvSpPr>
        <dsp:cNvPr id="0" name=""/>
        <dsp:cNvSpPr/>
      </dsp:nvSpPr>
      <dsp:spPr>
        <a:xfrm rot="5400000">
          <a:off x="190248" y="731370"/>
          <a:ext cx="267574" cy="3210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100" kern="1200"/>
        </a:p>
      </dsp:txBody>
      <dsp:txXfrm rot="-5400000">
        <a:off x="227709" y="758127"/>
        <a:ext cx="192653" cy="187302"/>
      </dsp:txXfrm>
    </dsp:sp>
    <dsp:sp modelId="{D814E40C-A5B5-4344-A82E-430557BFD3EF}">
      <dsp:nvSpPr>
        <dsp:cNvPr id="0" name=""/>
        <dsp:cNvSpPr/>
      </dsp:nvSpPr>
      <dsp:spPr>
        <a:xfrm>
          <a:off x="0" y="1070298"/>
          <a:ext cx="648072" cy="713531"/>
        </a:xfrm>
        <a:prstGeom prst="roundRect">
          <a:avLst>
            <a:gd name="adj" fmla="val 10000"/>
          </a:avLst>
        </a:prstGeom>
        <a:solidFill>
          <a:schemeClr val="accent5">
            <a:hueOff val="-2388989"/>
            <a:satOff val="-13634"/>
            <a:lumOff val="4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Prozess B</a:t>
          </a:r>
        </a:p>
      </dsp:txBody>
      <dsp:txXfrm>
        <a:off x="18981" y="1089279"/>
        <a:ext cx="610110" cy="675569"/>
      </dsp:txXfrm>
    </dsp:sp>
    <dsp:sp modelId="{5F07000A-8A6F-41D1-9490-B73ECCC02909}">
      <dsp:nvSpPr>
        <dsp:cNvPr id="0" name=""/>
        <dsp:cNvSpPr/>
      </dsp:nvSpPr>
      <dsp:spPr>
        <a:xfrm rot="5400000">
          <a:off x="190248" y="1801668"/>
          <a:ext cx="267574" cy="3210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777978"/>
            <a:satOff val="-27269"/>
            <a:lumOff val="980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100" kern="1200"/>
        </a:p>
      </dsp:txBody>
      <dsp:txXfrm rot="-5400000">
        <a:off x="227709" y="1828425"/>
        <a:ext cx="192653" cy="187302"/>
      </dsp:txXfrm>
    </dsp:sp>
    <dsp:sp modelId="{3A4A4763-5BC6-4321-AE5B-7A9307FE9FDF}">
      <dsp:nvSpPr>
        <dsp:cNvPr id="0" name=""/>
        <dsp:cNvSpPr/>
      </dsp:nvSpPr>
      <dsp:spPr>
        <a:xfrm>
          <a:off x="0" y="2140596"/>
          <a:ext cx="648072" cy="713531"/>
        </a:xfrm>
        <a:prstGeom prst="roundRect">
          <a:avLst>
            <a:gd name="adj" fmla="val 10000"/>
          </a:avLst>
        </a:prstGeom>
        <a:solidFill>
          <a:schemeClr val="accent5">
            <a:hueOff val="-4777978"/>
            <a:satOff val="-27269"/>
            <a:lumOff val="980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Prozess C</a:t>
          </a:r>
        </a:p>
      </dsp:txBody>
      <dsp:txXfrm>
        <a:off x="18981" y="2159577"/>
        <a:ext cx="610110" cy="6755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B59C0B-58A7-4518-A514-9D221BD7BE4C}" type="datetimeFigureOut">
              <a:rPr lang="de-DE" smtClean="0"/>
              <a:t>06.12.2022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46C9A-3CBF-413C-8580-F94241068D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248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26D7E-6EA3-4F2D-BE94-EAA87D4EB8CD}" type="datetimeFigureOut">
              <a:rPr lang="de-DE" smtClean="0"/>
              <a:pPr/>
              <a:t>06.12.2022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8A562C-CF5F-498A-A34C-F7FA9804374D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151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Vorstellung meiner Person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4769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Kurzes Beispiel, was auf Basis der Ökobilanzdaten umgesetzt werden konnte.</a:t>
            </a:r>
          </a:p>
          <a:p>
            <a:endParaRPr lang="de-DE" dirty="0"/>
          </a:p>
          <a:p>
            <a:r>
              <a:rPr lang="de-DE" baseline="0" dirty="0"/>
              <a:t>Ein weiteres Beispiel stelle ich nach der Erklärung der Methode noch detaillierter vor.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35553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Kurzes Beispiel, was auf Basis der Ökobilanzdaten umgesetzt werden konnte.</a:t>
            </a:r>
          </a:p>
          <a:p>
            <a:endParaRPr lang="de-DE" dirty="0"/>
          </a:p>
          <a:p>
            <a:r>
              <a:rPr lang="de-DE" dirty="0"/>
              <a:t>Ein weiteres Beispiel stelle ich nach der Erklärung der Methode noch detaillierter vor.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66126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1239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Wer hat bereits Erfahrung im Bereich Ökobilanzierung?</a:t>
            </a:r>
          </a:p>
          <a:p>
            <a:endParaRPr lang="de-DE" baseline="0" dirty="0"/>
          </a:p>
          <a:p>
            <a:r>
              <a:rPr lang="de-DE" dirty="0"/>
              <a:t>- Selbst gerechnet? Vorlesung?</a:t>
            </a: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30867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Wer hat bereits Erfahrung im Bereich Ökobilanzierung?</a:t>
            </a:r>
          </a:p>
          <a:p>
            <a:endParaRPr lang="de-DE" dirty="0"/>
          </a:p>
          <a:p>
            <a:r>
              <a:rPr lang="de-DE" dirty="0"/>
              <a:t>- Selbst gerechnet? Vorlesung?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21282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Grob, was versucht die Lebenszyklusanalyse?</a:t>
            </a:r>
          </a:p>
          <a:p>
            <a:r>
              <a:rPr lang="de-DE" baseline="0" dirty="0"/>
              <a:t>-&gt; Aufzeigen der Umweltlasten, die innerhalb eines definierten Systems von einem Produkt oder einer Dienstleistung ausgehen.</a:t>
            </a:r>
          </a:p>
          <a:p>
            <a:endParaRPr lang="de-DE" dirty="0"/>
          </a:p>
          <a:p>
            <a:r>
              <a:rPr lang="de-DE" baseline="0" dirty="0"/>
              <a:t>Beginn Ende der </a:t>
            </a:r>
            <a:r>
              <a:rPr lang="de-DE" dirty="0"/>
              <a:t>sechziger Jahre</a:t>
            </a:r>
          </a:p>
          <a:p>
            <a:r>
              <a:rPr lang="de-DE" baseline="0" dirty="0"/>
              <a:t>-&gt; Verpackungen, aber schnell auch Interessant für die Automobilindustrie</a:t>
            </a:r>
          </a:p>
          <a:p>
            <a:endParaRPr lang="de-DE" dirty="0"/>
          </a:p>
          <a:p>
            <a:r>
              <a:rPr lang="de-DE" baseline="0" dirty="0"/>
              <a:t>Methode durch die ISO Normen</a:t>
            </a:r>
          </a:p>
          <a:p>
            <a:endParaRPr lang="de-DE" dirty="0"/>
          </a:p>
          <a:p>
            <a:r>
              <a:rPr lang="de-DE" baseline="0" dirty="0"/>
              <a:t>EN 15978 für Ökobilanzierung von Gebäuden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48080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/>
              <a:t>Funktionale Einheit umfasst</a:t>
            </a:r>
          </a:p>
          <a:p>
            <a:pPr marL="171450" indent="-171450">
              <a:buFontTx/>
              <a:buChar char="-"/>
            </a:pPr>
            <a:r>
              <a:rPr lang="de-DE" dirty="0"/>
              <a:t>Physische Größe (Volumen, Masse)</a:t>
            </a:r>
          </a:p>
          <a:p>
            <a:pPr marL="171450" indent="-171450">
              <a:buFontTx/>
              <a:buChar char="-"/>
            </a:pPr>
            <a:r>
              <a:rPr lang="de-DE" dirty="0"/>
              <a:t>Nutzungszeitraum</a:t>
            </a:r>
          </a:p>
          <a:p>
            <a:pPr marL="171450" indent="-171450">
              <a:buFontTx/>
              <a:buChar char="-"/>
            </a:pPr>
            <a:r>
              <a:rPr lang="de-DE" baseline="0" dirty="0"/>
              <a:t>Funktion während des Nutzungszeitraumes (z.B. Statik oder Isolationswirkung) im Gebäude</a:t>
            </a:r>
            <a:br>
              <a:rPr lang="de-DE" baseline="0" dirty="0"/>
            </a:br>
            <a:endParaRPr lang="de-DE" dirty="0"/>
          </a:p>
          <a:p>
            <a:r>
              <a:rPr lang="de-DE" baseline="0" dirty="0"/>
              <a:t>-&gt; Für Bau</a:t>
            </a:r>
            <a:r>
              <a:rPr lang="de-DE" dirty="0"/>
              <a:t>produkte noch nicht klar, darum deklarierte Einheit</a:t>
            </a: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77376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/>
              <a:t>Alle Lebenszyklusphasen beschreiben</a:t>
            </a:r>
          </a:p>
          <a:p>
            <a:endParaRPr lang="de-DE" dirty="0"/>
          </a:p>
          <a:p>
            <a:r>
              <a:rPr lang="de-DE" baseline="0" dirty="0"/>
              <a:t>Klar machen, dass Modul D nicht zum eigentlichen Lebenszyklus dazugehört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81137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66827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0271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 err="1"/>
              <a:t>Lebenzyklusanalyse</a:t>
            </a:r>
            <a:r>
              <a:rPr lang="de-DE" baseline="0" dirty="0"/>
              <a:t> / Ökobilanz hört man immer häufiger</a:t>
            </a:r>
            <a:br>
              <a:rPr lang="de-DE" baseline="0" dirty="0"/>
            </a:br>
            <a:endParaRPr lang="de-DE" baseline="0" dirty="0"/>
          </a:p>
          <a:p>
            <a:r>
              <a:rPr lang="de-DE" dirty="0"/>
              <a:t>Insbesondere jetzt durch die Verknüpfung zur Förderung</a:t>
            </a:r>
            <a:br>
              <a:rPr lang="de-DE" dirty="0"/>
            </a:br>
            <a:endParaRPr lang="de-DE" dirty="0"/>
          </a:p>
          <a:p>
            <a:r>
              <a:rPr lang="de-DE" baseline="0" dirty="0"/>
              <a:t>Die </a:t>
            </a:r>
            <a:r>
              <a:rPr lang="de-DE" baseline="0" dirty="0" err="1"/>
              <a:t>Ökobaudat</a:t>
            </a:r>
            <a:r>
              <a:rPr lang="de-DE" dirty="0" err="1"/>
              <a:t>datensätze</a:t>
            </a:r>
            <a:r>
              <a:rPr lang="de-DE" dirty="0"/>
              <a:t>, die unter anderem zum Benchmarking genutzt wurden haben wir erstellt.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26157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/>
              <a:t>Rohstoffe: Holz, Klebstoffe, Holzschutzmittel, Flammschutzmittel</a:t>
            </a:r>
          </a:p>
          <a:p>
            <a:r>
              <a:rPr lang="de-DE" dirty="0"/>
              <a:t>-&gt; Alles was stofflich im Produkt landet</a:t>
            </a:r>
          </a:p>
          <a:p>
            <a:endParaRPr lang="de-DE" baseline="0" dirty="0"/>
          </a:p>
          <a:p>
            <a:r>
              <a:rPr lang="de-DE" dirty="0"/>
              <a:t>Energieverbrauch kann auch der Bezug von Energieholz für interne Feuerung sein.</a:t>
            </a:r>
          </a:p>
          <a:p>
            <a:endParaRPr lang="de-DE" baseline="0" dirty="0"/>
          </a:p>
          <a:p>
            <a:r>
              <a:rPr lang="de-DE" dirty="0"/>
              <a:t>Typische Betriebsstoffe (Schmierstoffe, Schleifmittel, Schneidstoffe, aber auch Werkslogistik)</a:t>
            </a:r>
          </a:p>
          <a:p>
            <a:endParaRPr lang="de-DE" baseline="0" dirty="0"/>
          </a:p>
          <a:p>
            <a:r>
              <a:rPr lang="de-DE" dirty="0"/>
              <a:t>Verpackung meist eine Folie, Papier und Holz</a:t>
            </a:r>
          </a:p>
          <a:p>
            <a:endParaRPr lang="de-DE" baseline="0" dirty="0"/>
          </a:p>
          <a:p>
            <a:r>
              <a:rPr lang="de-DE" dirty="0"/>
              <a:t>Für die Zuordnung erfassen wir auch die Produkte an sich und die Prozessschritte um Energie zuteilen zu können.</a:t>
            </a: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05487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62956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98372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Einzeln durchgehen</a:t>
            </a: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7535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79964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de-DE" dirty="0"/>
              <a:t>Beispiele für Vorketten geben (Klebstoffe Melamin-Urea-Formaldehyd)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de-DE" baseline="0" dirty="0"/>
          </a:p>
          <a:p>
            <a:pPr marL="0" indent="0">
              <a:buFont typeface="Wingdings" panose="05000000000000000000" pitchFamily="2" charset="2"/>
              <a:buNone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5943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28555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/>
              <a:t>Erst physisch aufteilen</a:t>
            </a:r>
          </a:p>
          <a:p>
            <a:r>
              <a:rPr lang="de-DE" dirty="0"/>
              <a:t>-&gt; Beispiel Produktionslinien</a:t>
            </a:r>
          </a:p>
          <a:p>
            <a:endParaRPr lang="de-DE" baseline="0" dirty="0"/>
          </a:p>
          <a:p>
            <a:r>
              <a:rPr lang="de-DE" dirty="0"/>
              <a:t>Verbunden Co-Produktion -&gt; Ökonomisch</a:t>
            </a:r>
          </a:p>
          <a:p>
            <a:endParaRPr lang="de-DE" baseline="0" dirty="0"/>
          </a:p>
          <a:p>
            <a:r>
              <a:rPr lang="de-DE" dirty="0"/>
              <a:t>Dafür verfolgen wir auch die Preisentwicklungen von den Holzsortimenten</a:t>
            </a:r>
          </a:p>
          <a:p>
            <a:r>
              <a:rPr lang="de-DE" baseline="0" dirty="0"/>
              <a:t>-&gt; Es wird ein 5 Jahres Durchschnitt angelegt.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18298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8985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/>
              <a:t>Elementarflüsse </a:t>
            </a:r>
            <a:r>
              <a:rPr lang="de-DE" dirty="0"/>
              <a:t>D</a:t>
            </a:r>
            <a:r>
              <a:rPr lang="de-DE" baseline="0" dirty="0"/>
              <a:t>efinition</a:t>
            </a:r>
          </a:p>
          <a:p>
            <a:endParaRPr lang="de-DE" dirty="0"/>
          </a:p>
          <a:p>
            <a:r>
              <a:rPr lang="de-DE" baseline="0" dirty="0"/>
              <a:t>Einheitsprozess als kleiner Baustein mit Elementarflüssen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2850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Standorte und Institute durchgehen </a:t>
            </a:r>
            <a:r>
              <a:rPr lang="de-DE" dirty="0" err="1"/>
              <a:t>durchgehen</a:t>
            </a:r>
            <a:endParaRPr lang="de-DE" dirty="0"/>
          </a:p>
          <a:p>
            <a:endParaRPr lang="de-DE" dirty="0"/>
          </a:p>
          <a:p>
            <a:r>
              <a:rPr lang="de-DE" dirty="0"/>
              <a:t>Fragen, ob jemand schon einmal Kontakt zum Thünen-Institut hatte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19474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27785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/>
              <a:t>Was geht in A3 rein und A5 raus?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21760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Was geht in A3 rein und A5 raus?</a:t>
            </a:r>
          </a:p>
          <a:p>
            <a:endParaRPr lang="de-DE" dirty="0"/>
          </a:p>
          <a:p>
            <a:r>
              <a:rPr lang="de-DE" dirty="0"/>
              <a:t>Es kann </a:t>
            </a:r>
            <a:r>
              <a:rPr lang="de-DE" dirty="0" err="1"/>
              <a:t>closed</a:t>
            </a:r>
            <a:r>
              <a:rPr lang="de-DE" dirty="0"/>
              <a:t> </a:t>
            </a:r>
            <a:r>
              <a:rPr lang="de-DE" dirty="0" err="1"/>
              <a:t>Loopd</a:t>
            </a:r>
            <a:r>
              <a:rPr lang="de-DE" dirty="0"/>
              <a:t> geben!</a:t>
            </a:r>
          </a:p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41611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0585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67364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12644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490738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918826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215723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Beim QNG wird nur die nicht erneuerbare Primärenergie und das GWP abgegriffen</a:t>
            </a:r>
          </a:p>
          <a:p>
            <a:endParaRPr lang="de-DE" baseline="0" dirty="0"/>
          </a:p>
          <a:p>
            <a:r>
              <a:rPr lang="de-DE" dirty="0"/>
              <a:t>-&gt; Primärenergie = Ressourcenindikator</a:t>
            </a: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2238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AB1: Holzartenbestimmung für die Einhaltung der EUTR</a:t>
            </a:r>
            <a:br>
              <a:rPr lang="de-DE" dirty="0"/>
            </a:br>
            <a:endParaRPr lang="de-DE" dirty="0"/>
          </a:p>
          <a:p>
            <a:r>
              <a:rPr lang="de-DE" dirty="0"/>
              <a:t>AB2: Sowohl chemische als auch mechanische Auseinandersetzung mit Holz + Kreislaufwirtschaft</a:t>
            </a:r>
          </a:p>
          <a:p>
            <a:endParaRPr lang="de-DE" dirty="0"/>
          </a:p>
          <a:p>
            <a:r>
              <a:rPr lang="de-DE" dirty="0"/>
              <a:t>AB4: Gesundheit und Verbraucherschutz -&gt; Aktuell z.B. </a:t>
            </a:r>
            <a:r>
              <a:rPr lang="de-DE" dirty="0" err="1"/>
              <a:t>Beschätigung</a:t>
            </a:r>
            <a:r>
              <a:rPr lang="de-DE" dirty="0"/>
              <a:t> mit VOC (volatile </a:t>
            </a:r>
            <a:r>
              <a:rPr lang="de-DE" dirty="0" err="1"/>
              <a:t>organic</a:t>
            </a:r>
            <a:r>
              <a:rPr lang="de-DE" dirty="0"/>
              <a:t> </a:t>
            </a:r>
            <a:r>
              <a:rPr lang="de-DE" dirty="0" err="1"/>
              <a:t>compounds</a:t>
            </a:r>
            <a:r>
              <a:rPr lang="de-DE" dirty="0"/>
              <a:t>)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877852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190313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638324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731440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347813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890036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30292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46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224951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47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268661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48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908231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49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7121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180724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50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767659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51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638324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52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638324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53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0244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71760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Now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series</a:t>
            </a:r>
            <a:r>
              <a:rPr lang="de-DE" dirty="0"/>
              <a:t> of </a:t>
            </a:r>
            <a:r>
              <a:rPr lang="de-DE" dirty="0" err="1"/>
              <a:t>standards</a:t>
            </a:r>
            <a:r>
              <a:rPr lang="de-DE" dirty="0"/>
              <a:t> (</a:t>
            </a:r>
            <a:r>
              <a:rPr lang="de-DE" dirty="0" err="1"/>
              <a:t>related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sustainable</a:t>
            </a:r>
            <a:r>
              <a:rPr lang="de-DE" baseline="0" dirty="0"/>
              <a:t> </a:t>
            </a:r>
            <a:r>
              <a:rPr lang="de-DE" baseline="0" dirty="0" err="1"/>
              <a:t>buildings</a:t>
            </a:r>
            <a:r>
              <a:rPr lang="de-DE" baseline="0" dirty="0"/>
              <a:t>) </a:t>
            </a:r>
            <a:r>
              <a:rPr lang="de-DE" baseline="0" dirty="0" err="1"/>
              <a:t>is</a:t>
            </a:r>
            <a:r>
              <a:rPr lang="de-DE" baseline="0" dirty="0"/>
              <a:t> not </a:t>
            </a:r>
            <a:r>
              <a:rPr lang="de-DE" baseline="0" dirty="0" err="1"/>
              <a:t>specific</a:t>
            </a:r>
            <a:r>
              <a:rPr lang="de-DE" baseline="0" dirty="0"/>
              <a:t> on </a:t>
            </a:r>
            <a:r>
              <a:rPr lang="de-DE" baseline="0" dirty="0" err="1"/>
              <a:t>how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deal </a:t>
            </a:r>
            <a:r>
              <a:rPr lang="de-DE" baseline="0" dirty="0" err="1"/>
              <a:t>with</a:t>
            </a:r>
            <a:r>
              <a:rPr lang="de-DE" baseline="0" dirty="0"/>
              <a:t> wood material </a:t>
            </a:r>
            <a:r>
              <a:rPr lang="de-DE" baseline="0" dirty="0" err="1"/>
              <a:t>inherent</a:t>
            </a:r>
            <a:r>
              <a:rPr lang="de-DE" baseline="0" dirty="0"/>
              <a:t> </a:t>
            </a:r>
            <a:r>
              <a:rPr lang="de-DE" baseline="0" dirty="0" err="1"/>
              <a:t>properties</a:t>
            </a:r>
            <a:r>
              <a:rPr lang="de-DE" baseline="0" dirty="0"/>
              <a:t>, a </a:t>
            </a:r>
            <a:r>
              <a:rPr lang="de-DE" baseline="0" dirty="0" err="1"/>
              <a:t>new</a:t>
            </a:r>
            <a:r>
              <a:rPr lang="de-DE" baseline="0" dirty="0"/>
              <a:t> </a:t>
            </a:r>
            <a:r>
              <a:rPr lang="de-DE" baseline="0" dirty="0" err="1"/>
              <a:t>standard</a:t>
            </a:r>
            <a:r>
              <a:rPr lang="de-DE" baseline="0" dirty="0"/>
              <a:t> </a:t>
            </a:r>
            <a:r>
              <a:rPr lang="de-DE" baseline="0" dirty="0" err="1"/>
              <a:t>has</a:t>
            </a:r>
            <a:r>
              <a:rPr lang="de-DE" baseline="0" dirty="0"/>
              <a:t> </a:t>
            </a:r>
            <a:r>
              <a:rPr lang="de-DE" baseline="0" dirty="0" err="1"/>
              <a:t>been</a:t>
            </a:r>
            <a:r>
              <a:rPr lang="de-DE" baseline="0" dirty="0"/>
              <a:t> </a:t>
            </a:r>
            <a:r>
              <a:rPr lang="de-DE" baseline="0" dirty="0" err="1"/>
              <a:t>developed</a:t>
            </a:r>
            <a:endParaRPr lang="de-DE" baseline="0" dirty="0"/>
          </a:p>
          <a:p>
            <a:endParaRPr lang="de-DE" baseline="0" dirty="0"/>
          </a:p>
          <a:p>
            <a:r>
              <a:rPr lang="de-DE" baseline="0" dirty="0"/>
              <a:t>In </a:t>
            </a:r>
            <a:r>
              <a:rPr lang="de-DE" baseline="0" dirty="0" err="1"/>
              <a:t>some</a:t>
            </a:r>
            <a:r>
              <a:rPr lang="de-DE" baseline="0" dirty="0"/>
              <a:t> countries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biogenic</a:t>
            </a:r>
            <a:r>
              <a:rPr lang="de-DE" baseline="0" dirty="0"/>
              <a:t> </a:t>
            </a:r>
            <a:r>
              <a:rPr lang="de-DE" baseline="0" dirty="0" err="1"/>
              <a:t>carbon</a:t>
            </a:r>
            <a:r>
              <a:rPr lang="de-DE" baseline="0" dirty="0"/>
              <a:t> </a:t>
            </a:r>
            <a:r>
              <a:rPr lang="de-DE" baseline="0" dirty="0" err="1"/>
              <a:t>balance</a:t>
            </a:r>
            <a:r>
              <a:rPr lang="de-DE" baseline="0" dirty="0"/>
              <a:t> </a:t>
            </a:r>
            <a:r>
              <a:rPr lang="de-DE" baseline="0" dirty="0" err="1"/>
              <a:t>has</a:t>
            </a:r>
            <a:r>
              <a:rPr lang="de-DE" baseline="0" dirty="0"/>
              <a:t> not </a:t>
            </a:r>
            <a:r>
              <a:rPr lang="de-DE" baseline="0" dirty="0" err="1"/>
              <a:t>been</a:t>
            </a:r>
            <a:r>
              <a:rPr lang="de-DE" baseline="0" dirty="0"/>
              <a:t> </a:t>
            </a:r>
            <a:r>
              <a:rPr lang="de-DE" baseline="0" dirty="0" err="1"/>
              <a:t>included</a:t>
            </a:r>
            <a:r>
              <a:rPr lang="de-DE" baseline="0" dirty="0"/>
              <a:t> in LCA </a:t>
            </a:r>
          </a:p>
          <a:p>
            <a:pPr marL="171450" indent="-171450">
              <a:buFont typeface="Wingdings"/>
              <a:buChar char="Ø"/>
            </a:pPr>
            <a:r>
              <a:rPr lang="de-DE" baseline="0" dirty="0" err="1"/>
              <a:t>which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not </a:t>
            </a:r>
            <a:r>
              <a:rPr lang="de-DE" baseline="0" dirty="0" err="1"/>
              <a:t>wrong</a:t>
            </a:r>
            <a:r>
              <a:rPr lang="de-DE" baseline="0" dirty="0"/>
              <a:t> </a:t>
            </a:r>
            <a:r>
              <a:rPr lang="de-DE" baseline="0" dirty="0" err="1"/>
              <a:t>over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entire</a:t>
            </a:r>
            <a:r>
              <a:rPr lang="de-DE" baseline="0" dirty="0"/>
              <a:t> </a:t>
            </a:r>
            <a:r>
              <a:rPr lang="de-DE" baseline="0" dirty="0" err="1"/>
              <a:t>life</a:t>
            </a:r>
            <a:r>
              <a:rPr lang="de-DE" baseline="0" dirty="0"/>
              <a:t> </a:t>
            </a:r>
            <a:r>
              <a:rPr lang="de-DE" baseline="0" dirty="0" err="1"/>
              <a:t>cycle</a:t>
            </a:r>
            <a:r>
              <a:rPr lang="de-DE" baseline="0" dirty="0"/>
              <a:t>, but it </a:t>
            </a:r>
            <a:r>
              <a:rPr lang="de-DE" baseline="0" dirty="0" err="1"/>
              <a:t>misses</a:t>
            </a:r>
            <a:r>
              <a:rPr lang="de-DE" baseline="0" dirty="0"/>
              <a:t> </a:t>
            </a:r>
            <a:r>
              <a:rPr lang="de-DE" baseline="0" dirty="0" err="1"/>
              <a:t>information</a:t>
            </a:r>
            <a:r>
              <a:rPr lang="de-DE" baseline="0" dirty="0"/>
              <a:t> </a:t>
            </a:r>
            <a:r>
              <a:rPr lang="de-DE" baseline="0" dirty="0" err="1"/>
              <a:t>when</a:t>
            </a:r>
            <a:r>
              <a:rPr lang="de-DE" baseline="0" dirty="0"/>
              <a:t> </a:t>
            </a:r>
            <a:r>
              <a:rPr lang="de-DE" baseline="0" dirty="0" err="1"/>
              <a:t>only</a:t>
            </a:r>
            <a:r>
              <a:rPr lang="de-DE" baseline="0" dirty="0"/>
              <a:t> </a:t>
            </a:r>
            <a:r>
              <a:rPr lang="de-DE" baseline="0" dirty="0" err="1"/>
              <a:t>cradle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gate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illustrated</a:t>
            </a:r>
            <a:r>
              <a:rPr lang="de-DE" baseline="0" dirty="0"/>
              <a:t>. </a:t>
            </a:r>
          </a:p>
          <a:p>
            <a:pPr marL="171450" indent="-171450">
              <a:buFont typeface="Wingdings"/>
              <a:buChar char="Ø"/>
            </a:pPr>
            <a:r>
              <a:rPr lang="de-DE" baseline="0" dirty="0"/>
              <a:t>and it </a:t>
            </a:r>
            <a:r>
              <a:rPr lang="de-DE" baseline="0" dirty="0" err="1"/>
              <a:t>again</a:t>
            </a:r>
            <a:r>
              <a:rPr lang="de-DE" baseline="0" dirty="0"/>
              <a:t> </a:t>
            </a:r>
            <a:r>
              <a:rPr lang="de-DE" baseline="0" dirty="0" err="1"/>
              <a:t>complaisently</a:t>
            </a:r>
            <a:r>
              <a:rPr lang="de-DE" baseline="0" dirty="0"/>
              <a:t> </a:t>
            </a:r>
            <a:r>
              <a:rPr lang="de-DE" baseline="0" dirty="0" err="1"/>
              <a:t>assumes</a:t>
            </a:r>
            <a:r>
              <a:rPr lang="de-DE" baseline="0" dirty="0"/>
              <a:t> </a:t>
            </a:r>
            <a:r>
              <a:rPr lang="de-DE" baseline="0" dirty="0" err="1"/>
              <a:t>that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material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carbon</a:t>
            </a:r>
            <a:r>
              <a:rPr lang="de-DE" baseline="0" dirty="0"/>
              <a:t> neutral</a:t>
            </a:r>
          </a:p>
          <a:p>
            <a:pPr marL="171450" indent="-171450">
              <a:buFont typeface="Wingdings"/>
              <a:buChar char="Ø"/>
            </a:pPr>
            <a:endParaRPr lang="de-DE" baseline="0" dirty="0"/>
          </a:p>
          <a:p>
            <a:pPr marL="171450" indent="-171450">
              <a:buFont typeface="Wingdings"/>
              <a:buChar char="Ø"/>
            </a:pPr>
            <a:r>
              <a:rPr lang="de-DE" baseline="0" dirty="0" err="1"/>
              <a:t>That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why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standard</a:t>
            </a:r>
            <a:r>
              <a:rPr lang="de-DE" baseline="0" dirty="0"/>
              <a:t> </a:t>
            </a:r>
            <a:r>
              <a:rPr lang="de-DE" baseline="0" dirty="0" err="1"/>
              <a:t>has</a:t>
            </a:r>
            <a:r>
              <a:rPr lang="de-DE" baseline="0" dirty="0"/>
              <a:t> </a:t>
            </a:r>
            <a:r>
              <a:rPr lang="de-DE" baseline="0" dirty="0" err="1"/>
              <a:t>been</a:t>
            </a:r>
            <a:r>
              <a:rPr lang="de-DE" baseline="0" dirty="0"/>
              <a:t> </a:t>
            </a:r>
            <a:r>
              <a:rPr lang="de-DE" baseline="0" dirty="0" err="1"/>
              <a:t>developped</a:t>
            </a:r>
            <a:r>
              <a:rPr lang="de-DE" baseline="0" dirty="0"/>
              <a:t>… also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standardize</a:t>
            </a:r>
            <a:r>
              <a:rPr lang="de-DE" baseline="0" dirty="0"/>
              <a:t> </a:t>
            </a:r>
            <a:r>
              <a:rPr lang="de-DE" baseline="0" dirty="0" err="1"/>
              <a:t>how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deal </a:t>
            </a:r>
            <a:r>
              <a:rPr lang="de-DE" baseline="0" dirty="0" err="1"/>
              <a:t>with</a:t>
            </a:r>
            <a:r>
              <a:rPr lang="de-DE" baseline="0" dirty="0"/>
              <a:t> </a:t>
            </a:r>
            <a:r>
              <a:rPr lang="de-DE" baseline="0" dirty="0" err="1"/>
              <a:t>renewable</a:t>
            </a:r>
            <a:r>
              <a:rPr lang="de-DE" baseline="0" dirty="0"/>
              <a:t> </a:t>
            </a:r>
            <a:r>
              <a:rPr lang="de-DE" baseline="0" dirty="0" err="1"/>
              <a:t>energy</a:t>
            </a:r>
            <a:r>
              <a:rPr lang="de-DE" baseline="0" dirty="0"/>
              <a:t>…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0212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/>
              <a:t>Mit diesem Projekt hat es angefangen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99542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Wird nun fortlaufend aktualisiert</a:t>
            </a: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7025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 userDrawn="1"/>
        </p:nvSpPr>
        <p:spPr>
          <a:xfrm>
            <a:off x="323850" y="3456000"/>
            <a:ext cx="8460150" cy="340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 userDrawn="1"/>
        </p:nvSpPr>
        <p:spPr>
          <a:xfrm>
            <a:off x="323850" y="6156000"/>
            <a:ext cx="2844150" cy="702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 userDrawn="1"/>
        </p:nvSpPr>
        <p:spPr>
          <a:xfrm>
            <a:off x="3168000" y="6156000"/>
            <a:ext cx="5616000" cy="70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Bildplatzhalter 14"/>
          <p:cNvSpPr>
            <a:spLocks noGrp="1"/>
          </p:cNvSpPr>
          <p:nvPr userDrawn="1">
            <p:ph type="pic" sz="quarter" idx="13"/>
          </p:nvPr>
        </p:nvSpPr>
        <p:spPr>
          <a:xfrm>
            <a:off x="3168000" y="3456000"/>
            <a:ext cx="5616575" cy="2700000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8000" y="162000"/>
            <a:ext cx="2304256" cy="921703"/>
          </a:xfrm>
          <a:prstGeom prst="rect">
            <a:avLst/>
          </a:prstGeom>
          <a:noFill/>
        </p:spPr>
      </p:pic>
      <p:sp>
        <p:nvSpPr>
          <p:cNvPr id="6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29200" y="2160000"/>
            <a:ext cx="8243888" cy="532800"/>
          </a:xfrm>
        </p:spPr>
        <p:txBody>
          <a:bodyPr/>
          <a:lstStyle>
            <a:lvl1pPr>
              <a:lnSpc>
                <a:spcPts val="3500"/>
              </a:lnSpc>
              <a:spcAft>
                <a:spcPts val="0"/>
              </a:spcAft>
              <a:defRPr sz="3400"/>
            </a:lvl1pPr>
          </a:lstStyle>
          <a:p>
            <a:pPr lvl="0"/>
            <a:r>
              <a:rPr lang="de-DE" dirty="0"/>
              <a:t>Titel </a:t>
            </a:r>
            <a:r>
              <a:rPr lang="de-DE" dirty="0" err="1"/>
              <a:t>Subline</a:t>
            </a:r>
            <a:r>
              <a:rPr lang="de-DE" dirty="0"/>
              <a:t> </a:t>
            </a:r>
            <a:r>
              <a:rPr lang="de-DE" dirty="0" err="1"/>
              <a:t>Powerpoint</a:t>
            </a:r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6" hasCustomPrompt="1"/>
          </p:nvPr>
        </p:nvSpPr>
        <p:spPr>
          <a:xfrm>
            <a:off x="539750" y="2726952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539750" y="2966400"/>
            <a:ext cx="8243888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lnSpc>
                <a:spcPts val="1900"/>
              </a:lnSpc>
            </a:pP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Thünen-Institut für Holzforschung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40000" y="6156000"/>
            <a:ext cx="2448000" cy="702000"/>
          </a:xfrm>
        </p:spPr>
        <p:txBody>
          <a:bodyPr anchor="ctr" anchorCtr="0"/>
          <a:lstStyle>
            <a:lvl1pPr>
              <a:lnSpc>
                <a:spcPts val="1700"/>
              </a:lnSpc>
              <a:spcAft>
                <a:spcPts val="0"/>
              </a:spcAft>
              <a:defRPr sz="14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 err="1"/>
              <a:t>Arona</a:t>
            </a:r>
            <a:r>
              <a:rPr lang="de-DE" dirty="0"/>
              <a:t>, </a:t>
            </a:r>
            <a:r>
              <a:rPr lang="de-DE" dirty="0" err="1"/>
              <a:t>Italy</a:t>
            </a:r>
            <a:r>
              <a:rPr lang="de-DE" dirty="0"/>
              <a:t>,</a:t>
            </a:r>
            <a:br>
              <a:rPr lang="de-DE" dirty="0"/>
            </a:br>
            <a:r>
              <a:rPr lang="de-DE" dirty="0"/>
              <a:t>den XX.XX.2012</a:t>
            </a:r>
          </a:p>
        </p:txBody>
      </p:sp>
      <p:sp>
        <p:nvSpPr>
          <p:cNvPr id="18" name="Titel 17"/>
          <p:cNvSpPr>
            <a:spLocks noGrp="1"/>
          </p:cNvSpPr>
          <p:nvPr>
            <p:ph type="title" hasCustomPrompt="1"/>
          </p:nvPr>
        </p:nvSpPr>
        <p:spPr>
          <a:xfrm>
            <a:off x="529200" y="1627200"/>
            <a:ext cx="8244000" cy="532800"/>
          </a:xfrm>
        </p:spPr>
        <p:txBody>
          <a:bodyPr/>
          <a:lstStyle>
            <a:lvl1pPr>
              <a:defRPr sz="3400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Titel Headline</a:t>
            </a:r>
          </a:p>
        </p:txBody>
      </p:sp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000" y="3457047"/>
            <a:ext cx="5616000" cy="26989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(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-8792"/>
            <a:ext cx="9144000" cy="981075"/>
          </a:xfrm>
          <a:prstGeom prst="rect">
            <a:avLst/>
          </a:prstGeom>
          <a:solidFill>
            <a:srgbClr val="78BE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6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24.01.2013</a:t>
            </a: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 dirty="0"/>
              <a:t>Abstimmung Thünen-Institut - Statistisches Bundesamt - Umweltbundesamt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/>
              <a:t>Seite </a:t>
            </a:r>
            <a:fld id="{F3B6E0BC-0F61-478D-BA3E-A8842250F2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22248"/>
            <a:ext cx="8424862" cy="486000"/>
          </a:xfr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13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44624"/>
            <a:ext cx="8424000" cy="486000"/>
          </a:xfrm>
        </p:spPr>
        <p:txBody>
          <a:bodyPr/>
          <a:lstStyle>
            <a:lvl1pPr>
              <a:defRPr sz="2400" baseline="0"/>
            </a:lvl1pPr>
          </a:lstStyle>
          <a:p>
            <a:r>
              <a:rPr lang="de-DE" dirty="0"/>
              <a:t>Nachhaltig oder überfischt?</a:t>
            </a:r>
          </a:p>
        </p:txBody>
      </p:sp>
    </p:spTree>
    <p:extLst>
      <p:ext uri="{BB962C8B-B14F-4D97-AF65-F5344CB8AC3E}">
        <p14:creationId xmlns:p14="http://schemas.microsoft.com/office/powerpoint/2010/main" val="2332346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(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44000" cy="9810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0"/>
            <a:ext cx="8424000" cy="908720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6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/>
              <a:t>XX.XX.201X</a:t>
            </a:r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/>
              <a:t>Seite </a:t>
            </a:r>
            <a:fld id="{F3B6E0BC-0F61-478D-BA3E-A8842250F2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18392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rizontal (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9810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0"/>
            <a:ext cx="8424000" cy="908720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1"/>
          </p:nvPr>
        </p:nvSpPr>
        <p:spPr>
          <a:xfrm>
            <a:off x="360000" y="1512000"/>
            <a:ext cx="4104000" cy="2678400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4680000" y="1440000"/>
            <a:ext cx="4104000" cy="4438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XX.XX.201X</a:t>
            </a:r>
            <a:endParaRPr lang="de-DE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3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370400"/>
            <a:ext cx="4104000" cy="218008"/>
          </a:xfrm>
        </p:spPr>
        <p:txBody>
          <a:bodyPr>
            <a:sp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/>
              <a:t>Seite </a:t>
            </a:r>
            <a:fld id="{F3B6E0BC-0F61-478D-BA3E-A8842250F2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55108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ertikal (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9810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56496"/>
            <a:ext cx="8424000" cy="486000"/>
          </a:xfrm>
        </p:spPr>
        <p:txBody>
          <a:bodyPr/>
          <a:lstStyle>
            <a:lvl1pPr>
              <a:defRPr sz="2400" baseline="0"/>
            </a:lvl1pPr>
          </a:lstStyle>
          <a:p>
            <a:r>
              <a:rPr lang="de-DE" dirty="0"/>
              <a:t>Nachhaltig oder überfischt?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416496"/>
            <a:ext cx="8424862" cy="486000"/>
          </a:xfr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324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3"/>
          </p:nvPr>
        </p:nvSpPr>
        <p:spPr>
          <a:xfrm>
            <a:off x="360000" y="1512000"/>
            <a:ext cx="2667600" cy="3690000"/>
          </a:xfrm>
        </p:spPr>
        <p:txBody>
          <a:bodyPr/>
          <a:lstStyle/>
          <a:p>
            <a:endParaRPr lang="de-DE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XX.XX.201X</a:t>
            </a:r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5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5382000"/>
            <a:ext cx="2667600" cy="720000"/>
          </a:xfrm>
        </p:spPr>
        <p:txBody>
          <a:bodyPr>
            <a:no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/>
              <a:t>Seite </a:t>
            </a:r>
            <a:fld id="{F3B6E0BC-0F61-478D-BA3E-A8842250F2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4753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Bildplatzhalter 14"/>
          <p:cNvSpPr>
            <a:spLocks noGrp="1"/>
          </p:cNvSpPr>
          <p:nvPr userDrawn="1">
            <p:ph type="pic" sz="quarter" idx="13"/>
          </p:nvPr>
        </p:nvSpPr>
        <p:spPr>
          <a:xfrm>
            <a:off x="3168000" y="3456000"/>
            <a:ext cx="5616575" cy="2700000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8000" y="162000"/>
            <a:ext cx="2304256" cy="921703"/>
          </a:xfrm>
          <a:prstGeom prst="rect">
            <a:avLst/>
          </a:prstGeom>
          <a:noFill/>
        </p:spPr>
      </p:pic>
      <p:sp>
        <p:nvSpPr>
          <p:cNvPr id="6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29200" y="2160000"/>
            <a:ext cx="8243888" cy="532800"/>
          </a:xfrm>
        </p:spPr>
        <p:txBody>
          <a:bodyPr/>
          <a:lstStyle>
            <a:lvl1pPr>
              <a:lnSpc>
                <a:spcPts val="3500"/>
              </a:lnSpc>
              <a:spcAft>
                <a:spcPts val="0"/>
              </a:spcAft>
              <a:defRPr sz="3400"/>
            </a:lvl1pPr>
          </a:lstStyle>
          <a:p>
            <a:pPr lvl="0"/>
            <a:r>
              <a:rPr lang="de-DE" dirty="0"/>
              <a:t>Titel </a:t>
            </a:r>
            <a:r>
              <a:rPr lang="de-DE" dirty="0" err="1"/>
              <a:t>Subline</a:t>
            </a:r>
            <a:r>
              <a:rPr lang="de-DE" dirty="0"/>
              <a:t> </a:t>
            </a:r>
            <a:r>
              <a:rPr lang="de-DE" dirty="0" err="1"/>
              <a:t>Powerpoint</a:t>
            </a:r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6" hasCustomPrompt="1"/>
          </p:nvPr>
        </p:nvSpPr>
        <p:spPr>
          <a:xfrm>
            <a:off x="539750" y="2726952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539750" y="2966400"/>
            <a:ext cx="8243888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lnSpc>
                <a:spcPts val="1900"/>
              </a:lnSpc>
            </a:pP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Thünen-Institut für Holzforschung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40000" y="6156000"/>
            <a:ext cx="2448000" cy="702000"/>
          </a:xfrm>
        </p:spPr>
        <p:txBody>
          <a:bodyPr anchor="ctr" anchorCtr="0"/>
          <a:lstStyle>
            <a:lvl1pPr>
              <a:lnSpc>
                <a:spcPts val="1700"/>
              </a:lnSpc>
              <a:spcAft>
                <a:spcPts val="0"/>
              </a:spcAft>
              <a:defRPr sz="1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Braunschweig,</a:t>
            </a:r>
            <a:br>
              <a:rPr lang="de-DE" dirty="0"/>
            </a:br>
            <a:r>
              <a:rPr lang="de-DE" dirty="0"/>
              <a:t>den XX.XX.2012</a:t>
            </a:r>
          </a:p>
        </p:txBody>
      </p:sp>
      <p:sp>
        <p:nvSpPr>
          <p:cNvPr id="18" name="Titel 17"/>
          <p:cNvSpPr>
            <a:spLocks noGrp="1"/>
          </p:cNvSpPr>
          <p:nvPr>
            <p:ph type="title" hasCustomPrompt="1"/>
          </p:nvPr>
        </p:nvSpPr>
        <p:spPr>
          <a:xfrm>
            <a:off x="529200" y="1627200"/>
            <a:ext cx="8244000" cy="532800"/>
          </a:xfrm>
        </p:spPr>
        <p:txBody>
          <a:bodyPr/>
          <a:lstStyle>
            <a:lvl1pPr>
              <a:defRPr sz="3400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Titel Headline</a:t>
            </a:r>
          </a:p>
        </p:txBody>
      </p:sp>
    </p:spTree>
    <p:extLst>
      <p:ext uri="{BB962C8B-B14F-4D97-AF65-F5344CB8AC3E}">
        <p14:creationId xmlns:p14="http://schemas.microsoft.com/office/powerpoint/2010/main" val="40903412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(blaugrün)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29200" y="2160000"/>
            <a:ext cx="8243888" cy="532800"/>
          </a:xfrm>
        </p:spPr>
        <p:txBody>
          <a:bodyPr/>
          <a:lstStyle>
            <a:lvl1pPr>
              <a:lnSpc>
                <a:spcPts val="3500"/>
              </a:lnSpc>
              <a:spcAft>
                <a:spcPts val="0"/>
              </a:spcAft>
              <a:defRPr sz="3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eine Headline</a:t>
            </a: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6" hasCustomPrompt="1"/>
          </p:nvPr>
        </p:nvSpPr>
        <p:spPr>
          <a:xfrm>
            <a:off x="539750" y="2726952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4" name="Rechteck 13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40000" y="6156000"/>
            <a:ext cx="2448000" cy="702000"/>
          </a:xfrm>
        </p:spPr>
        <p:txBody>
          <a:bodyPr anchor="ctr" anchorCtr="0"/>
          <a:lstStyle>
            <a:lvl1pPr>
              <a:lnSpc>
                <a:spcPts val="1700"/>
              </a:lnSpc>
              <a:spcAft>
                <a:spcPts val="0"/>
              </a:spcAft>
              <a:defRPr sz="1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Braunschweig,</a:t>
            </a:r>
            <a:br>
              <a:rPr lang="de-DE" dirty="0"/>
            </a:br>
            <a:r>
              <a:rPr lang="de-DE" dirty="0"/>
              <a:t>den XX.XX.2012</a:t>
            </a:r>
          </a:p>
        </p:txBody>
      </p:sp>
      <p:sp>
        <p:nvSpPr>
          <p:cNvPr id="18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60000" y="3456000"/>
            <a:ext cx="5616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9" name="Titel 18"/>
          <p:cNvSpPr>
            <a:spLocks noGrp="1"/>
          </p:cNvSpPr>
          <p:nvPr>
            <p:ph type="title" hasCustomPrompt="1"/>
          </p:nvPr>
        </p:nvSpPr>
        <p:spPr>
          <a:xfrm>
            <a:off x="529200" y="1627200"/>
            <a:ext cx="8244000" cy="532800"/>
          </a:xfrm>
        </p:spPr>
        <p:txBody>
          <a:bodyPr/>
          <a:lstStyle>
            <a:lvl1pPr>
              <a:defRPr sz="3400"/>
            </a:lvl1pPr>
          </a:lstStyle>
          <a:p>
            <a:r>
              <a:rPr lang="de-DE" dirty="0"/>
              <a:t>Kapitel 3 (blaugrün)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2966400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aseline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de-DE" dirty="0" err="1"/>
              <a:t>Thünen</a:t>
            </a:r>
            <a:r>
              <a:rPr lang="de-DE" dirty="0"/>
              <a:t>-Institut für XXX</a:t>
            </a:r>
          </a:p>
        </p:txBody>
      </p:sp>
    </p:spTree>
    <p:extLst>
      <p:ext uri="{BB962C8B-B14F-4D97-AF65-F5344CB8AC3E}">
        <p14:creationId xmlns:p14="http://schemas.microsoft.com/office/powerpoint/2010/main" val="1840932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blau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6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/>
              <a:t>XX.XX.201X</a:t>
            </a:r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/>
              <a:t>Seite </a:t>
            </a:r>
            <a:fld id="{148A30C4-5196-49B3-9EA8-D26A2B095CB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32343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rizontal (blau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1"/>
          </p:nvPr>
        </p:nvSpPr>
        <p:spPr>
          <a:xfrm>
            <a:off x="360000" y="1512000"/>
            <a:ext cx="4104000" cy="2678400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4680000" y="1440000"/>
            <a:ext cx="4104000" cy="4438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XX.XX.201X</a:t>
            </a:r>
            <a:endParaRPr lang="de-DE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3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370400"/>
            <a:ext cx="4104000" cy="218008"/>
          </a:xfrm>
        </p:spPr>
        <p:txBody>
          <a:bodyPr>
            <a:sp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/>
              <a:t>Seite </a:t>
            </a:r>
            <a:fld id="{148A30C4-5196-49B3-9EA8-D26A2B095CB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35531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ertikal (blau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62000"/>
            <a:ext cx="8424000" cy="486000"/>
          </a:xfrm>
        </p:spPr>
        <p:txBody>
          <a:bodyPr/>
          <a:lstStyle>
            <a:lvl1pPr>
              <a:defRPr sz="2600" baseline="0"/>
            </a:lvl1pPr>
          </a:lstStyle>
          <a:p>
            <a:r>
              <a:rPr lang="de-DE" dirty="0"/>
              <a:t>Nachhaltig oder überfischt?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522000"/>
            <a:ext cx="8424862" cy="486000"/>
          </a:xfr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324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3"/>
          </p:nvPr>
        </p:nvSpPr>
        <p:spPr>
          <a:xfrm>
            <a:off x="360000" y="1512000"/>
            <a:ext cx="2667600" cy="3690000"/>
          </a:xfrm>
        </p:spPr>
        <p:txBody>
          <a:bodyPr/>
          <a:lstStyle/>
          <a:p>
            <a:endParaRPr lang="de-DE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XX.XX.201X</a:t>
            </a:r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5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5382000"/>
            <a:ext cx="2667600" cy="720000"/>
          </a:xfrm>
        </p:spPr>
        <p:txBody>
          <a:bodyPr>
            <a:no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/>
              <a:t>Seite </a:t>
            </a:r>
            <a:fld id="{148A30C4-5196-49B3-9EA8-D26A2B095CB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2953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(rot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29200" y="2160000"/>
            <a:ext cx="8243888" cy="532800"/>
          </a:xfrm>
        </p:spPr>
        <p:txBody>
          <a:bodyPr/>
          <a:lstStyle>
            <a:lvl1pPr>
              <a:lnSpc>
                <a:spcPts val="3500"/>
              </a:lnSpc>
              <a:spcAft>
                <a:spcPts val="0"/>
              </a:spcAft>
              <a:defRPr sz="3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eine Headline</a:t>
            </a: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6" hasCustomPrompt="1"/>
          </p:nvPr>
        </p:nvSpPr>
        <p:spPr>
          <a:xfrm>
            <a:off x="539750" y="2726952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4" name="Rechteck 13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40000" y="6156000"/>
            <a:ext cx="2448000" cy="702000"/>
          </a:xfrm>
        </p:spPr>
        <p:txBody>
          <a:bodyPr anchor="ctr" anchorCtr="0"/>
          <a:lstStyle>
            <a:lvl1pPr>
              <a:lnSpc>
                <a:spcPts val="1700"/>
              </a:lnSpc>
              <a:spcAft>
                <a:spcPts val="0"/>
              </a:spcAft>
              <a:defRPr sz="1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Braunschweig,</a:t>
            </a:r>
            <a:br>
              <a:rPr lang="de-DE" dirty="0"/>
            </a:br>
            <a:r>
              <a:rPr lang="de-DE" dirty="0"/>
              <a:t>den XX.XX.2012</a:t>
            </a:r>
          </a:p>
        </p:txBody>
      </p:sp>
      <p:sp>
        <p:nvSpPr>
          <p:cNvPr id="18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168000" y="3456000"/>
            <a:ext cx="5616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9" name="Titel 18"/>
          <p:cNvSpPr>
            <a:spLocks noGrp="1"/>
          </p:cNvSpPr>
          <p:nvPr>
            <p:ph type="title" hasCustomPrompt="1"/>
          </p:nvPr>
        </p:nvSpPr>
        <p:spPr>
          <a:xfrm>
            <a:off x="529200" y="1627200"/>
            <a:ext cx="8244000" cy="532800"/>
          </a:xfrm>
        </p:spPr>
        <p:txBody>
          <a:bodyPr/>
          <a:lstStyle>
            <a:lvl1pPr>
              <a:defRPr sz="3400"/>
            </a:lvl1pPr>
          </a:lstStyle>
          <a:p>
            <a:r>
              <a:rPr lang="de-DE" dirty="0"/>
              <a:t>Kapitel 4 (rot)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2966400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aseline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de-DE" dirty="0" err="1"/>
              <a:t>Thünen</a:t>
            </a:r>
            <a:r>
              <a:rPr lang="de-DE" dirty="0"/>
              <a:t>-Institut für XXX</a:t>
            </a:r>
          </a:p>
        </p:txBody>
      </p:sp>
    </p:spTree>
    <p:extLst>
      <p:ext uri="{BB962C8B-B14F-4D97-AF65-F5344CB8AC3E}">
        <p14:creationId xmlns:p14="http://schemas.microsoft.com/office/powerpoint/2010/main" val="254489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(blau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29200" y="2160000"/>
            <a:ext cx="8243888" cy="532800"/>
          </a:xfrm>
        </p:spPr>
        <p:txBody>
          <a:bodyPr/>
          <a:lstStyle>
            <a:lvl1pPr>
              <a:lnSpc>
                <a:spcPts val="3500"/>
              </a:lnSpc>
              <a:spcAft>
                <a:spcPts val="0"/>
              </a:spcAft>
              <a:defRPr sz="3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eine Headline</a:t>
            </a: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6" hasCustomPrompt="1"/>
          </p:nvPr>
        </p:nvSpPr>
        <p:spPr>
          <a:xfrm>
            <a:off x="539750" y="2726952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3" name="Rechteck 12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40000" y="6156000"/>
            <a:ext cx="2448000" cy="702000"/>
          </a:xfrm>
        </p:spPr>
        <p:txBody>
          <a:bodyPr anchor="ctr" anchorCtr="0"/>
          <a:lstStyle>
            <a:lvl1pPr>
              <a:lnSpc>
                <a:spcPts val="1700"/>
              </a:lnSpc>
              <a:spcAft>
                <a:spcPts val="0"/>
              </a:spcAft>
              <a:defRPr sz="1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Braunschweig,</a:t>
            </a:r>
            <a:br>
              <a:rPr lang="de-DE" dirty="0"/>
            </a:br>
            <a:r>
              <a:rPr lang="de-DE" dirty="0"/>
              <a:t>den XX.XX.2012</a:t>
            </a:r>
          </a:p>
        </p:txBody>
      </p:sp>
      <p:sp>
        <p:nvSpPr>
          <p:cNvPr id="18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168000" y="3456000"/>
            <a:ext cx="5616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9" name="Titel 18"/>
          <p:cNvSpPr>
            <a:spLocks noGrp="1"/>
          </p:cNvSpPr>
          <p:nvPr>
            <p:ph type="title" hasCustomPrompt="1"/>
          </p:nvPr>
        </p:nvSpPr>
        <p:spPr>
          <a:xfrm>
            <a:off x="529200" y="1627200"/>
            <a:ext cx="8244000" cy="532800"/>
          </a:xfrm>
        </p:spPr>
        <p:txBody>
          <a:bodyPr/>
          <a:lstStyle>
            <a:lvl1pPr>
              <a:defRPr sz="3400"/>
            </a:lvl1pPr>
          </a:lstStyle>
          <a:p>
            <a:r>
              <a:rPr lang="de-DE" dirty="0"/>
              <a:t>Kapitel 1 (blau)</a:t>
            </a:r>
          </a:p>
        </p:txBody>
      </p:sp>
      <p:sp>
        <p:nvSpPr>
          <p:cNvPr id="20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2966400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aseline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de-DE" dirty="0" err="1"/>
              <a:t>Thünen</a:t>
            </a:r>
            <a:r>
              <a:rPr lang="de-DE" dirty="0"/>
              <a:t>-Institut für XXX</a:t>
            </a:r>
          </a:p>
        </p:txBody>
      </p:sp>
    </p:spTree>
    <p:extLst>
      <p:ext uri="{BB962C8B-B14F-4D97-AF65-F5344CB8AC3E}">
        <p14:creationId xmlns:p14="http://schemas.microsoft.com/office/powerpoint/2010/main" val="23634030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6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/>
              <a:t>XX.XX.201X</a:t>
            </a:r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/>
              <a:t>Seite </a:t>
            </a:r>
            <a:fld id="{6DCA0D67-1F4F-4F3C-96B3-530FDDDCDFD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59516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rizontal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1"/>
          </p:nvPr>
        </p:nvSpPr>
        <p:spPr>
          <a:xfrm>
            <a:off x="360000" y="1512000"/>
            <a:ext cx="4104000" cy="2678400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4680000" y="1440000"/>
            <a:ext cx="4104000" cy="4438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XX.XX.201X</a:t>
            </a:r>
            <a:endParaRPr lang="de-DE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3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370400"/>
            <a:ext cx="4104000" cy="218008"/>
          </a:xfrm>
        </p:spPr>
        <p:txBody>
          <a:bodyPr>
            <a:sp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/>
              <a:t>Seite </a:t>
            </a:r>
            <a:fld id="{6DCA0D67-1F4F-4F3C-96B3-530FDDDCDFD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96707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ertikal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62000"/>
            <a:ext cx="8424000" cy="486000"/>
          </a:xfrm>
        </p:spPr>
        <p:txBody>
          <a:bodyPr/>
          <a:lstStyle>
            <a:lvl1pPr>
              <a:defRPr sz="2600" baseline="0"/>
            </a:lvl1pPr>
          </a:lstStyle>
          <a:p>
            <a:r>
              <a:rPr lang="de-DE" dirty="0"/>
              <a:t>Nachhaltig oder überfischt?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522000"/>
            <a:ext cx="8424862" cy="486000"/>
          </a:xfr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324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3"/>
          </p:nvPr>
        </p:nvSpPr>
        <p:spPr>
          <a:xfrm>
            <a:off x="360000" y="1512000"/>
            <a:ext cx="2667600" cy="3690000"/>
          </a:xfrm>
        </p:spPr>
        <p:txBody>
          <a:bodyPr/>
          <a:lstStyle/>
          <a:p>
            <a:endParaRPr lang="de-DE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XX.XX.201X</a:t>
            </a:r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5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5382000"/>
            <a:ext cx="2667600" cy="720000"/>
          </a:xfrm>
        </p:spPr>
        <p:txBody>
          <a:bodyPr>
            <a:no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/>
              <a:t>Seite </a:t>
            </a:r>
            <a:fld id="{6DCA0D67-1F4F-4F3C-96B3-530FDDDCDFD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0642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-8792" y="-26376"/>
            <a:ext cx="9144000" cy="981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23850" y="0"/>
            <a:ext cx="8568630" cy="908720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23850" y="1268413"/>
            <a:ext cx="8568630" cy="4824883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dirty="0"/>
              <a:t>27/05/2015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/>
              <a:t>IEA Bioenergy Task 38 Conference 2015, </a:t>
            </a:r>
            <a:r>
              <a:rPr lang="en-US" dirty="0" err="1"/>
              <a:t>Växjö</a:t>
            </a:r>
            <a:r>
              <a:rPr lang="en-US" dirty="0"/>
              <a:t>, Sweden, 26-27 May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3FE2E321-9699-4537-B4F6-C35DF19B42A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1945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zweizeilig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-17584" y="-36176"/>
            <a:ext cx="9161584" cy="981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23850" y="1268413"/>
            <a:ext cx="8496622" cy="4824883"/>
          </a:xfrm>
        </p:spPr>
        <p:txBody>
          <a:bodyPr/>
          <a:lstStyle>
            <a:lvl1pPr marL="0" indent="0">
              <a:defRPr sz="1800" b="1"/>
            </a:lvl1pPr>
            <a:lvl2pPr marL="273050" indent="-273050">
              <a:lnSpc>
                <a:spcPts val="2000"/>
              </a:lnSpc>
              <a:spcAft>
                <a:spcPts val="400"/>
              </a:spcAft>
              <a:buFontTx/>
              <a:buBlip>
                <a:blip r:embed="rId2"/>
              </a:buBlip>
              <a:tabLst>
                <a:tab pos="273050" algn="l"/>
              </a:tabLst>
              <a:defRPr sz="1600" b="1"/>
            </a:lvl2pPr>
            <a:lvl3pPr marL="447675" indent="-174625"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/>
            </a:lvl3pPr>
            <a:lvl5pPr marL="623888" indent="-176213">
              <a:buFontTx/>
              <a:buBlip>
                <a:blip r:embed="rId3"/>
              </a:buBlip>
              <a:defRPr b="1" i="1">
                <a:solidFill>
                  <a:srgbClr val="AF0A19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27/05/2015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/>
              <a:t>IEA Bioenergy Task 38 Conference 2015, </a:t>
            </a:r>
            <a:r>
              <a:rPr lang="en-US" dirty="0" err="1"/>
              <a:t>Växjö</a:t>
            </a:r>
            <a:r>
              <a:rPr lang="en-US" dirty="0"/>
              <a:t>, Sweden, 26-27 May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3FE2E321-9699-4537-B4F6-C35DF19B42AC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23850" y="422248"/>
            <a:ext cx="8461012" cy="486000"/>
          </a:xfr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323850" y="44624"/>
            <a:ext cx="8460150" cy="486000"/>
          </a:xfrm>
        </p:spPr>
        <p:txBody>
          <a:bodyPr/>
          <a:lstStyle>
            <a:lvl1pPr>
              <a:defRPr sz="2400" baseline="0"/>
            </a:lvl1pPr>
          </a:lstStyle>
          <a:p>
            <a:r>
              <a:rPr lang="de-DE" dirty="0"/>
              <a:t>Kohlenstoffspeicherung in Holzprodukten</a:t>
            </a:r>
          </a:p>
        </p:txBody>
      </p:sp>
    </p:spTree>
    <p:extLst>
      <p:ext uri="{BB962C8B-B14F-4D97-AF65-F5344CB8AC3E}">
        <p14:creationId xmlns:p14="http://schemas.microsoft.com/office/powerpoint/2010/main" val="472155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rizontal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-1344" y="-347"/>
            <a:ext cx="9144000" cy="981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95288" y="22996"/>
            <a:ext cx="8424000" cy="885724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1"/>
          </p:nvPr>
        </p:nvSpPr>
        <p:spPr>
          <a:xfrm>
            <a:off x="360000" y="1512000"/>
            <a:ext cx="4104000" cy="2678400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4680000" y="1440000"/>
            <a:ext cx="410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370400"/>
            <a:ext cx="4104000" cy="218008"/>
          </a:xfrm>
        </p:spPr>
        <p:txBody>
          <a:bodyPr>
            <a:sp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 dirty="0"/>
              <a:t>27/05/2015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 dirty="0"/>
              <a:t>Titel der Veranstaltung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de-DE"/>
              <a:t>Seite </a:t>
            </a:r>
            <a:fld id="{3FE2E321-9699-4537-B4F6-C35DF19B42A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2458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ertikal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1002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44624"/>
            <a:ext cx="8424000" cy="486000"/>
          </a:xfrm>
        </p:spPr>
        <p:txBody>
          <a:bodyPr/>
          <a:lstStyle>
            <a:lvl1pPr>
              <a:defRPr sz="2400" baseline="0"/>
            </a:lvl1pPr>
          </a:lstStyle>
          <a:p>
            <a:r>
              <a:rPr lang="de-DE" dirty="0"/>
              <a:t>Nachhaltig oder überfischt?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404624"/>
            <a:ext cx="8424862" cy="486000"/>
          </a:xfr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324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3"/>
          </p:nvPr>
        </p:nvSpPr>
        <p:spPr>
          <a:xfrm>
            <a:off x="360000" y="1512000"/>
            <a:ext cx="2667600" cy="3690000"/>
          </a:xfrm>
        </p:spPr>
        <p:txBody>
          <a:bodyPr/>
          <a:lstStyle/>
          <a:p>
            <a:endParaRPr lang="de-DE"/>
          </a:p>
        </p:txBody>
      </p:sp>
      <p:sp>
        <p:nvSpPr>
          <p:cNvPr id="13" name="Datumsplatzhalt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 dirty="0"/>
              <a:t>27/05/2015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7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5382000"/>
            <a:ext cx="2667600" cy="720000"/>
          </a:xfrm>
        </p:spPr>
        <p:txBody>
          <a:bodyPr>
            <a:no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/>
              <a:t>Seite </a:t>
            </a:r>
            <a:fld id="{3FE2E321-9699-4537-B4F6-C35DF19B42A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66101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-36512" y="-36176"/>
            <a:ext cx="9180512" cy="981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0"/>
            <a:ext cx="8424000" cy="908720"/>
          </a:xfrm>
        </p:spPr>
        <p:txBody>
          <a:bodyPr/>
          <a:lstStyle>
            <a:lvl1pPr>
              <a:defRPr sz="2400" baseline="0"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6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27/05/2015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/>
              <a:t>IEA Bioenergy Task 38 Conference 2015, </a:t>
            </a:r>
            <a:r>
              <a:rPr lang="en-US" dirty="0" err="1"/>
              <a:t>Växjö</a:t>
            </a:r>
            <a:r>
              <a:rPr lang="en-US" dirty="0"/>
              <a:t>, Sweden, 26-27 May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3FE2E321-9699-4537-B4F6-C35DF19B42A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9492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(grün)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29200" y="2160000"/>
            <a:ext cx="8243888" cy="532800"/>
          </a:xfrm>
        </p:spPr>
        <p:txBody>
          <a:bodyPr/>
          <a:lstStyle>
            <a:lvl1pPr>
              <a:lnSpc>
                <a:spcPts val="3500"/>
              </a:lnSpc>
              <a:spcAft>
                <a:spcPts val="0"/>
              </a:spcAft>
              <a:defRPr sz="3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eine Headline</a:t>
            </a: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6" hasCustomPrompt="1"/>
          </p:nvPr>
        </p:nvSpPr>
        <p:spPr>
          <a:xfrm>
            <a:off x="539750" y="2726952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3" name="Rechteck 12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40000" y="6156000"/>
            <a:ext cx="2448000" cy="702000"/>
          </a:xfrm>
        </p:spPr>
        <p:txBody>
          <a:bodyPr anchor="ctr" anchorCtr="0"/>
          <a:lstStyle>
            <a:lvl1pPr>
              <a:lnSpc>
                <a:spcPts val="1700"/>
              </a:lnSpc>
              <a:spcAft>
                <a:spcPts val="0"/>
              </a:spcAft>
              <a:defRPr sz="1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Braunschweig,</a:t>
            </a:r>
            <a:br>
              <a:rPr lang="de-DE" dirty="0"/>
            </a:br>
            <a:r>
              <a:rPr lang="de-DE" dirty="0"/>
              <a:t>den XX.XX.2012</a:t>
            </a:r>
          </a:p>
        </p:txBody>
      </p:sp>
      <p:sp>
        <p:nvSpPr>
          <p:cNvPr id="18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168000" y="3456000"/>
            <a:ext cx="5616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9" name="Titel 18"/>
          <p:cNvSpPr>
            <a:spLocks noGrp="1"/>
          </p:cNvSpPr>
          <p:nvPr>
            <p:ph type="title" hasCustomPrompt="1"/>
          </p:nvPr>
        </p:nvSpPr>
        <p:spPr>
          <a:xfrm>
            <a:off x="529200" y="1627200"/>
            <a:ext cx="8244000" cy="532800"/>
          </a:xfrm>
        </p:spPr>
        <p:txBody>
          <a:bodyPr/>
          <a:lstStyle>
            <a:lvl1pPr>
              <a:defRPr sz="3400"/>
            </a:lvl1pPr>
          </a:lstStyle>
          <a:p>
            <a:r>
              <a:rPr lang="de-DE" dirty="0"/>
              <a:t>Kapitel 2 (grün)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2966400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aseline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de-DE" dirty="0" err="1"/>
              <a:t>Thünen</a:t>
            </a:r>
            <a:r>
              <a:rPr lang="de-DE" dirty="0"/>
              <a:t>-Institut für XXX</a:t>
            </a:r>
          </a:p>
        </p:txBody>
      </p:sp>
    </p:spTree>
    <p:extLst>
      <p:ext uri="{BB962C8B-B14F-4D97-AF65-F5344CB8AC3E}">
        <p14:creationId xmlns:p14="http://schemas.microsoft.com/office/powerpoint/2010/main" val="3492715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44000" cy="981075"/>
          </a:xfrm>
          <a:prstGeom prst="rect">
            <a:avLst/>
          </a:prstGeom>
          <a:solidFill>
            <a:srgbClr val="78BE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0"/>
            <a:ext cx="8424000" cy="908720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6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24.01.2013</a:t>
            </a: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 dirty="0"/>
              <a:t>Abstimmung Thünen-Institut - Statistisches Bundesamt - Umweltbundesamt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/>
              <a:t>Seite </a:t>
            </a:r>
            <a:fld id="{F3B6E0BC-0F61-478D-BA3E-A8842250F2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9214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gi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2.gif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2.gif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.jp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2.gif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.jp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17" y="-34834"/>
            <a:ext cx="9144000" cy="6858000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23850" y="0"/>
            <a:ext cx="8460150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23851" y="1268414"/>
            <a:ext cx="8362950" cy="21656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23528" y="6480000"/>
            <a:ext cx="1188000" cy="27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 dirty="0"/>
              <a:t>27/05/2015</a:t>
            </a: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3"/>
          </p:nvPr>
        </p:nvSpPr>
        <p:spPr>
          <a:xfrm>
            <a:off x="1475992" y="6480000"/>
            <a:ext cx="55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1475656" y="6292800"/>
            <a:ext cx="5544000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Simon Janke</a:t>
            </a:r>
          </a:p>
        </p:txBody>
      </p:sp>
      <p:cxnSp>
        <p:nvCxnSpPr>
          <p:cNvPr id="13" name="Gerade Verbindung 12"/>
          <p:cNvCxnSpPr/>
          <p:nvPr/>
        </p:nvCxnSpPr>
        <p:spPr>
          <a:xfrm>
            <a:off x="1331640" y="6318000"/>
            <a:ext cx="0" cy="3600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C:\Dokumente und Einstellungen\Eva2\Desktop\THUENEN\THUENEN_Markenzeichen\Screen\THUENEN_Web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14000" y="6228000"/>
            <a:ext cx="1285875" cy="514350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323528" y="6300000"/>
            <a:ext cx="972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Page </a:t>
            </a:r>
            <a:fld id="{3FE2E321-9699-4537-B4F6-C35DF19B42AC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6" r:id="rId3"/>
    <p:sldLayoutId id="2147483695" r:id="rId4"/>
    <p:sldLayoutId id="2147483667" r:id="rId5"/>
    <p:sldLayoutId id="2147483669" r:id="rId6"/>
    <p:sldLayoutId id="2147483696" r:id="rId7"/>
  </p:sldLayoutIdLst>
  <p:hf hdr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Calibri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Font typeface="Arial" pitchFamily="34" charset="0"/>
        <a:buNone/>
        <a:defRPr sz="1800" b="1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1pPr>
      <a:lvl2pPr marL="360363" indent="0" algn="l" defTabSz="914400" rtl="0" eaLnBrk="1" latinLnBrk="0" hangingPunct="1">
        <a:lnSpc>
          <a:spcPts val="2400"/>
        </a:lnSpc>
        <a:spcBef>
          <a:spcPts val="0"/>
        </a:spcBef>
        <a:spcAft>
          <a:spcPts val="600"/>
        </a:spcAft>
        <a:buClr>
          <a:schemeClr val="accent2"/>
        </a:buClr>
        <a:buFont typeface="Wingdings" pitchFamily="2" charset="2"/>
        <a:buNone/>
        <a:tabLst>
          <a:tab pos="360363" algn="l"/>
        </a:tabLst>
        <a:defRPr sz="1600" b="1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2pPr>
      <a:lvl3pPr marL="536575" indent="-176213" algn="l" defTabSz="914400" rtl="0" eaLnBrk="1" latinLnBrk="0" hangingPunct="1">
        <a:lnSpc>
          <a:spcPts val="2000"/>
        </a:lnSpc>
        <a:spcBef>
          <a:spcPts val="0"/>
        </a:spcBef>
        <a:spcAft>
          <a:spcPts val="0"/>
        </a:spcAft>
        <a:buClr>
          <a:srgbClr val="008CD2"/>
        </a:buClr>
        <a:buFont typeface="Wingdings" pitchFamily="2" charset="2"/>
        <a:buChar char="§"/>
        <a:defRPr sz="1400" b="1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ts val="17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ts val="16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4" y="-12545"/>
            <a:ext cx="9144000" cy="6858000"/>
          </a:xfrm>
          <a:prstGeom prst="rect">
            <a:avLst/>
          </a:prstGeom>
        </p:spPr>
      </p:pic>
      <p:sp>
        <p:nvSpPr>
          <p:cNvPr id="12" name="Rechteck 11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Datumsplatzhalter 3"/>
          <p:cNvSpPr>
            <a:spLocks noGrp="1"/>
          </p:cNvSpPr>
          <p:nvPr>
            <p:ph type="dt" sz="half" idx="2"/>
          </p:nvPr>
        </p:nvSpPr>
        <p:spPr>
          <a:xfrm>
            <a:off x="360000" y="6480000"/>
            <a:ext cx="972000" cy="27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 dirty="0"/>
              <a:t>24.01.2013</a:t>
            </a:r>
          </a:p>
        </p:txBody>
      </p:sp>
      <p:sp>
        <p:nvSpPr>
          <p:cNvPr id="15" name="Fußzeilenplatzhalter 10"/>
          <p:cNvSpPr>
            <a:spLocks noGrp="1"/>
          </p:cNvSpPr>
          <p:nvPr>
            <p:ph type="ftr" sz="quarter" idx="3"/>
          </p:nvPr>
        </p:nvSpPr>
        <p:spPr>
          <a:xfrm>
            <a:off x="1548000" y="6480000"/>
            <a:ext cx="55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 dirty="0"/>
              <a:t>Abstimmung Thünen-Institut - Statistisches Bundesamt - Umweltbundesamt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1547664" y="6292800"/>
            <a:ext cx="5544000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Sebastian Rüter</a:t>
            </a:r>
          </a:p>
        </p:txBody>
      </p:sp>
      <p:cxnSp>
        <p:nvCxnSpPr>
          <p:cNvPr id="17" name="Gerade Verbindung 16"/>
          <p:cNvCxnSpPr/>
          <p:nvPr/>
        </p:nvCxnSpPr>
        <p:spPr>
          <a:xfrm>
            <a:off x="1440000" y="6318000"/>
            <a:ext cx="0" cy="3600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C:\Dokumente und Einstellungen\Eva2\Desktop\THUENEN\THUENEN_Markenzeichen\Screen\THUENEN_Web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14000" y="6228000"/>
            <a:ext cx="1285875" cy="514350"/>
          </a:xfrm>
          <a:prstGeom prst="rect">
            <a:avLst/>
          </a:prstGeom>
          <a:noFill/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833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360000" y="6300000"/>
            <a:ext cx="972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Seite </a:t>
            </a:r>
            <a:fld id="{F3B6E0BC-0F61-478D-BA3E-A8842250F2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2133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5" r:id="rId2"/>
    <p:sldLayoutId id="2147483694" r:id="rId3"/>
    <p:sldLayoutId id="2147483691" r:id="rId4"/>
    <p:sldLayoutId id="2147483676" r:id="rId5"/>
    <p:sldLayoutId id="2147483677" r:id="rId6"/>
    <p:sldLayoutId id="2147483692" r:id="rId7"/>
  </p:sldLayoutIdLst>
  <p:hf hdr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Calibri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Font typeface="Arial" pitchFamily="34" charset="0"/>
        <a:buNone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accent5"/>
        </a:buClr>
        <a:buFont typeface="Calibri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ts val="17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ts val="16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2"/>
          </p:nvPr>
        </p:nvSpPr>
        <p:spPr>
          <a:xfrm>
            <a:off x="360000" y="6480000"/>
            <a:ext cx="972000" cy="27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/>
              <a:t>XX.XX.201X</a:t>
            </a:r>
            <a:endParaRPr lang="de-DE" dirty="0"/>
          </a:p>
        </p:txBody>
      </p:sp>
      <p:sp>
        <p:nvSpPr>
          <p:cNvPr id="10" name="Fußzeilenplatzhalter 10"/>
          <p:cNvSpPr>
            <a:spLocks noGrp="1"/>
          </p:cNvSpPr>
          <p:nvPr>
            <p:ph type="ftr" sz="quarter" idx="3"/>
          </p:nvPr>
        </p:nvSpPr>
        <p:spPr>
          <a:xfrm>
            <a:off x="1548000" y="6480000"/>
            <a:ext cx="55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1547664" y="6292800"/>
            <a:ext cx="5544000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Sebastian Rüter, Karsten Dunger, Thomas Baldauf</a:t>
            </a:r>
          </a:p>
        </p:txBody>
      </p:sp>
      <p:cxnSp>
        <p:nvCxnSpPr>
          <p:cNvPr id="12" name="Gerade Verbindung 11"/>
          <p:cNvCxnSpPr/>
          <p:nvPr/>
        </p:nvCxnSpPr>
        <p:spPr>
          <a:xfrm>
            <a:off x="1440000" y="6318000"/>
            <a:ext cx="0" cy="3600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C:\Dokumente und Einstellungen\Eva2\Desktop\THUENEN\THUENEN_Markenzeichen\Screen\THUENEN_Web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14000" y="6228000"/>
            <a:ext cx="1285875" cy="514350"/>
          </a:xfrm>
          <a:prstGeom prst="rect">
            <a:avLst/>
          </a:prstGeom>
          <a:noFill/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833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360000" y="6300000"/>
            <a:ext cx="972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Seite </a:t>
            </a:r>
            <a:fld id="{148A30C4-5196-49B3-9EA8-D26A2B095CB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2600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</p:sldLayoutIdLst>
  <p:hf hdr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Calibri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Font typeface="Arial" pitchFamily="34" charset="0"/>
        <a:buNone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accent4"/>
        </a:buClr>
        <a:buFont typeface="Calibri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ts val="17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ts val="16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2"/>
          </p:nvPr>
        </p:nvSpPr>
        <p:spPr>
          <a:xfrm>
            <a:off x="360000" y="6480000"/>
            <a:ext cx="972000" cy="27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/>
              <a:t>XX.XX.201X</a:t>
            </a:r>
            <a:endParaRPr lang="de-DE" dirty="0"/>
          </a:p>
        </p:txBody>
      </p:sp>
      <p:sp>
        <p:nvSpPr>
          <p:cNvPr id="10" name="Fußzeilenplatzhalter 10"/>
          <p:cNvSpPr>
            <a:spLocks noGrp="1"/>
          </p:cNvSpPr>
          <p:nvPr>
            <p:ph type="ftr" sz="quarter" idx="3"/>
          </p:nvPr>
        </p:nvSpPr>
        <p:spPr>
          <a:xfrm>
            <a:off x="1548000" y="6480000"/>
            <a:ext cx="55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1547664" y="6292800"/>
            <a:ext cx="5544000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Name des Wissenschaftlers</a:t>
            </a:r>
          </a:p>
        </p:txBody>
      </p:sp>
      <p:cxnSp>
        <p:nvCxnSpPr>
          <p:cNvPr id="12" name="Gerade Verbindung 11"/>
          <p:cNvCxnSpPr/>
          <p:nvPr/>
        </p:nvCxnSpPr>
        <p:spPr>
          <a:xfrm>
            <a:off x="1440000" y="6318000"/>
            <a:ext cx="0" cy="3600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C:\Dokumente und Einstellungen\Eva2\Desktop\THUENEN\THUENEN_Markenzeichen\Screen\THUENEN_Web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14000" y="6228000"/>
            <a:ext cx="1285875" cy="514350"/>
          </a:xfrm>
          <a:prstGeom prst="rect">
            <a:avLst/>
          </a:prstGeom>
          <a:noFill/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833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360000" y="6300000"/>
            <a:ext cx="972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Seite </a:t>
            </a:r>
            <a:fld id="{6DCA0D67-1F4F-4F3C-96B3-530FDDDCDFD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7533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</p:sldLayoutIdLst>
  <p:hf hdr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Calibri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Font typeface="Arial" pitchFamily="34" charset="0"/>
        <a:buNone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accent3"/>
        </a:buClr>
        <a:buFont typeface="Calibri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ts val="17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ts val="16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gif"/><Relationship Id="rId13" Type="http://schemas.openxmlformats.org/officeDocument/2006/relationships/image" Target="../media/image45.png"/><Relationship Id="rId18" Type="http://schemas.microsoft.com/office/2007/relationships/hdphoto" Target="../media/hdphoto3.wdp"/><Relationship Id="rId3" Type="http://schemas.openxmlformats.org/officeDocument/2006/relationships/image" Target="../media/image36.gif"/><Relationship Id="rId21" Type="http://schemas.microsoft.com/office/2007/relationships/hdphoto" Target="../media/hdphoto4.wdp"/><Relationship Id="rId7" Type="http://schemas.openxmlformats.org/officeDocument/2006/relationships/image" Target="../media/image39.gif"/><Relationship Id="rId12" Type="http://schemas.openxmlformats.org/officeDocument/2006/relationships/image" Target="../media/image44.jpe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6" Type="http://schemas.microsoft.com/office/2007/relationships/hdphoto" Target="../media/hdphoto2.wdp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gif"/><Relationship Id="rId11" Type="http://schemas.openxmlformats.org/officeDocument/2006/relationships/image" Target="../media/image43.gif"/><Relationship Id="rId5" Type="http://schemas.microsoft.com/office/2007/relationships/hdphoto" Target="../media/hdphoto1.wdp"/><Relationship Id="rId15" Type="http://schemas.openxmlformats.org/officeDocument/2006/relationships/image" Target="../media/image47.png"/><Relationship Id="rId10" Type="http://schemas.openxmlformats.org/officeDocument/2006/relationships/image" Target="../media/image42.gif"/><Relationship Id="rId19" Type="http://schemas.openxmlformats.org/officeDocument/2006/relationships/image" Target="../media/image49.gif"/><Relationship Id="rId4" Type="http://schemas.openxmlformats.org/officeDocument/2006/relationships/image" Target="../media/image37.png"/><Relationship Id="rId9" Type="http://schemas.openxmlformats.org/officeDocument/2006/relationships/image" Target="../media/image41.gif"/><Relationship Id="rId1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1.jpe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gif"/><Relationship Id="rId5" Type="http://schemas.openxmlformats.org/officeDocument/2006/relationships/image" Target="../media/image4.gif"/><Relationship Id="rId4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1.jpe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gif"/><Relationship Id="rId5" Type="http://schemas.openxmlformats.org/officeDocument/2006/relationships/image" Target="../media/image4.gif"/><Relationship Id="rId4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4.gif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jpeg"/><Relationship Id="rId9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13" Type="http://schemas.openxmlformats.org/officeDocument/2006/relationships/image" Target="../media/image50.png"/><Relationship Id="rId3" Type="http://schemas.openxmlformats.org/officeDocument/2006/relationships/image" Target="../media/image4.gif"/><Relationship Id="rId7" Type="http://schemas.openxmlformats.org/officeDocument/2006/relationships/image" Target="../media/image38.gif"/><Relationship Id="rId12" Type="http://schemas.openxmlformats.org/officeDocument/2006/relationships/image" Target="../media/image43.gif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42.gif"/><Relationship Id="rId5" Type="http://schemas.openxmlformats.org/officeDocument/2006/relationships/image" Target="../media/image37.png"/><Relationship Id="rId15" Type="http://schemas.openxmlformats.org/officeDocument/2006/relationships/image" Target="../media/image49.gif"/><Relationship Id="rId10" Type="http://schemas.openxmlformats.org/officeDocument/2006/relationships/image" Target="../media/image41.gif"/><Relationship Id="rId4" Type="http://schemas.openxmlformats.org/officeDocument/2006/relationships/image" Target="../media/image36.gif"/><Relationship Id="rId9" Type="http://schemas.openxmlformats.org/officeDocument/2006/relationships/image" Target="../media/image40.gif"/><Relationship Id="rId1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13" Type="http://schemas.openxmlformats.org/officeDocument/2006/relationships/image" Target="../media/image50.png"/><Relationship Id="rId3" Type="http://schemas.openxmlformats.org/officeDocument/2006/relationships/image" Target="../media/image4.gif"/><Relationship Id="rId7" Type="http://schemas.openxmlformats.org/officeDocument/2006/relationships/image" Target="../media/image38.gif"/><Relationship Id="rId12" Type="http://schemas.openxmlformats.org/officeDocument/2006/relationships/image" Target="../media/image43.gif"/><Relationship Id="rId17" Type="http://schemas.openxmlformats.org/officeDocument/2006/relationships/image" Target="../media/image64.JP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42.gif"/><Relationship Id="rId5" Type="http://schemas.openxmlformats.org/officeDocument/2006/relationships/image" Target="../media/image37.png"/><Relationship Id="rId15" Type="http://schemas.openxmlformats.org/officeDocument/2006/relationships/image" Target="../media/image49.gif"/><Relationship Id="rId10" Type="http://schemas.openxmlformats.org/officeDocument/2006/relationships/image" Target="../media/image41.gif"/><Relationship Id="rId4" Type="http://schemas.openxmlformats.org/officeDocument/2006/relationships/image" Target="../media/image36.gif"/><Relationship Id="rId9" Type="http://schemas.openxmlformats.org/officeDocument/2006/relationships/image" Target="../media/image40.gif"/><Relationship Id="rId1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1.jpe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gif"/><Relationship Id="rId5" Type="http://schemas.openxmlformats.org/officeDocument/2006/relationships/image" Target="../media/image4.gif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6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G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4.gif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60.png"/><Relationship Id="rId5" Type="http://schemas.openxmlformats.org/officeDocument/2006/relationships/image" Target="../media/image44.jpeg"/><Relationship Id="rId10" Type="http://schemas.openxmlformats.org/officeDocument/2006/relationships/image" Target="../media/image59.png"/><Relationship Id="rId4" Type="http://schemas.openxmlformats.org/officeDocument/2006/relationships/image" Target="../media/image69.png"/><Relationship Id="rId9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4.gif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60.png"/><Relationship Id="rId5" Type="http://schemas.openxmlformats.org/officeDocument/2006/relationships/image" Target="../media/image44.jpeg"/><Relationship Id="rId10" Type="http://schemas.openxmlformats.org/officeDocument/2006/relationships/image" Target="../media/image59.png"/><Relationship Id="rId4" Type="http://schemas.openxmlformats.org/officeDocument/2006/relationships/image" Target="../media/image69.png"/><Relationship Id="rId9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4.gif"/><Relationship Id="rId7" Type="http://schemas.openxmlformats.org/officeDocument/2006/relationships/image" Target="../media/image71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60.png"/><Relationship Id="rId5" Type="http://schemas.openxmlformats.org/officeDocument/2006/relationships/image" Target="../media/image44.jpeg"/><Relationship Id="rId10" Type="http://schemas.openxmlformats.org/officeDocument/2006/relationships/image" Target="../media/image59.png"/><Relationship Id="rId4" Type="http://schemas.openxmlformats.org/officeDocument/2006/relationships/image" Target="../media/image69.png"/><Relationship Id="rId9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3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G"/><Relationship Id="rId3" Type="http://schemas.openxmlformats.org/officeDocument/2006/relationships/image" Target="../media/image4.gif"/><Relationship Id="rId7" Type="http://schemas.openxmlformats.org/officeDocument/2006/relationships/image" Target="../media/image77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G"/><Relationship Id="rId5" Type="http://schemas.openxmlformats.org/officeDocument/2006/relationships/image" Target="../media/image75.JPG"/><Relationship Id="rId10" Type="http://schemas.openxmlformats.org/officeDocument/2006/relationships/image" Target="../media/image80.jpeg"/><Relationship Id="rId4" Type="http://schemas.openxmlformats.org/officeDocument/2006/relationships/image" Target="../media/image74.JPG"/><Relationship Id="rId9" Type="http://schemas.openxmlformats.org/officeDocument/2006/relationships/image" Target="../media/image79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gif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81.png"/><Relationship Id="rId9" Type="http://schemas.microsoft.com/office/2007/relationships/diagramDrawing" Target="../diagrams/drawing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gif"/><Relationship Id="rId13" Type="http://schemas.microsoft.com/office/2007/relationships/hdphoto" Target="../media/hdphoto4.wdp"/><Relationship Id="rId3" Type="http://schemas.openxmlformats.org/officeDocument/2006/relationships/image" Target="../media/image36.gif"/><Relationship Id="rId7" Type="http://schemas.openxmlformats.org/officeDocument/2006/relationships/image" Target="../media/image39.gif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gif"/><Relationship Id="rId11" Type="http://schemas.openxmlformats.org/officeDocument/2006/relationships/image" Target="../media/image43.gif"/><Relationship Id="rId5" Type="http://schemas.microsoft.com/office/2007/relationships/hdphoto" Target="../media/hdphoto1.wdp"/><Relationship Id="rId15" Type="http://schemas.openxmlformats.org/officeDocument/2006/relationships/image" Target="../media/image62.png"/><Relationship Id="rId10" Type="http://schemas.openxmlformats.org/officeDocument/2006/relationships/image" Target="../media/image42.gif"/><Relationship Id="rId4" Type="http://schemas.openxmlformats.org/officeDocument/2006/relationships/image" Target="../media/image37.png"/><Relationship Id="rId9" Type="http://schemas.openxmlformats.org/officeDocument/2006/relationships/image" Target="../media/image41.gif"/><Relationship Id="rId14" Type="http://schemas.openxmlformats.org/officeDocument/2006/relationships/image" Target="../media/image49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82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gif"/><Relationship Id="rId5" Type="http://schemas.microsoft.com/office/2007/relationships/hdphoto" Target="../media/hdphoto1.wdp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gif"/><Relationship Id="rId4" Type="http://schemas.openxmlformats.org/officeDocument/2006/relationships/image" Target="../media/image5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jpeg"/><Relationship Id="rId4" Type="http://schemas.openxmlformats.org/officeDocument/2006/relationships/image" Target="../media/image8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13" Type="http://schemas.openxmlformats.org/officeDocument/2006/relationships/image" Target="../media/image43.gif"/><Relationship Id="rId3" Type="http://schemas.openxmlformats.org/officeDocument/2006/relationships/image" Target="../media/image4.gif"/><Relationship Id="rId7" Type="http://schemas.microsoft.com/office/2007/relationships/hdphoto" Target="../media/hdphoto1.wdp"/><Relationship Id="rId12" Type="http://schemas.openxmlformats.org/officeDocument/2006/relationships/image" Target="../media/image42.gif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4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1.gif"/><Relationship Id="rId5" Type="http://schemas.openxmlformats.org/officeDocument/2006/relationships/image" Target="../media/image36.gif"/><Relationship Id="rId15" Type="http://schemas.microsoft.com/office/2007/relationships/hdphoto" Target="../media/hdphoto4.wdp"/><Relationship Id="rId10" Type="http://schemas.openxmlformats.org/officeDocument/2006/relationships/image" Target="../media/image40.gif"/><Relationship Id="rId4" Type="http://schemas.openxmlformats.org/officeDocument/2006/relationships/image" Target="../media/image84.png"/><Relationship Id="rId9" Type="http://schemas.openxmlformats.org/officeDocument/2006/relationships/image" Target="../media/image39.gif"/><Relationship Id="rId1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jpg"/><Relationship Id="rId4" Type="http://schemas.openxmlformats.org/officeDocument/2006/relationships/image" Target="../media/image8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4.gif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88.png"/><Relationship Id="rId9" Type="http://schemas.openxmlformats.org/officeDocument/2006/relationships/image" Target="../media/image8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1.jpe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gif"/><Relationship Id="rId5" Type="http://schemas.openxmlformats.org/officeDocument/2006/relationships/image" Target="../media/image4.gif"/><Relationship Id="rId4" Type="http://schemas.openxmlformats.org/officeDocument/2006/relationships/image" Target="../media/image5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g"/><Relationship Id="rId5" Type="http://schemas.openxmlformats.org/officeDocument/2006/relationships/image" Target="../media/image95.jpg"/><Relationship Id="rId4" Type="http://schemas.openxmlformats.org/officeDocument/2006/relationships/image" Target="../media/image9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4.gif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5.gi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gif"/><Relationship Id="rId13" Type="http://schemas.openxmlformats.org/officeDocument/2006/relationships/image" Target="../media/image105.gif"/><Relationship Id="rId3" Type="http://schemas.openxmlformats.org/officeDocument/2006/relationships/image" Target="../media/image4.gif"/><Relationship Id="rId7" Type="http://schemas.openxmlformats.org/officeDocument/2006/relationships/image" Target="../media/image100.gif"/><Relationship Id="rId12" Type="http://schemas.openxmlformats.org/officeDocument/2006/relationships/image" Target="../media/image104.gi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gif"/><Relationship Id="rId11" Type="http://schemas.openxmlformats.org/officeDocument/2006/relationships/image" Target="../media/image27.gif"/><Relationship Id="rId5" Type="http://schemas.openxmlformats.org/officeDocument/2006/relationships/image" Target="../media/image99.gif"/><Relationship Id="rId10" Type="http://schemas.openxmlformats.org/officeDocument/2006/relationships/image" Target="../media/image103.gif"/><Relationship Id="rId4" Type="http://schemas.openxmlformats.org/officeDocument/2006/relationships/image" Target="../media/image98.gif"/><Relationship Id="rId9" Type="http://schemas.openxmlformats.org/officeDocument/2006/relationships/image" Target="../media/image102.gif"/><Relationship Id="rId14" Type="http://schemas.openxmlformats.org/officeDocument/2006/relationships/image" Target="../media/image106.JP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45.png"/><Relationship Id="rId18" Type="http://schemas.openxmlformats.org/officeDocument/2006/relationships/image" Target="../media/image40.gif"/><Relationship Id="rId26" Type="http://schemas.openxmlformats.org/officeDocument/2006/relationships/image" Target="../media/image110.png"/><Relationship Id="rId3" Type="http://schemas.openxmlformats.org/officeDocument/2006/relationships/image" Target="../media/image36.gif"/><Relationship Id="rId21" Type="http://schemas.openxmlformats.org/officeDocument/2006/relationships/image" Target="../media/image109.png"/><Relationship Id="rId7" Type="http://schemas.openxmlformats.org/officeDocument/2006/relationships/image" Target="../media/image38.gif"/><Relationship Id="rId12" Type="http://schemas.openxmlformats.org/officeDocument/2006/relationships/image" Target="../media/image44.jpeg"/><Relationship Id="rId17" Type="http://schemas.openxmlformats.org/officeDocument/2006/relationships/image" Target="../media/image49.gif"/><Relationship Id="rId25" Type="http://schemas.microsoft.com/office/2007/relationships/hdphoto" Target="../media/hdphoto4.wdp"/><Relationship Id="rId2" Type="http://schemas.openxmlformats.org/officeDocument/2006/relationships/notesSlide" Target="../notesSlides/notesSlide41.xml"/><Relationship Id="rId16" Type="http://schemas.openxmlformats.org/officeDocument/2006/relationships/image" Target="../media/image42.gif"/><Relationship Id="rId20" Type="http://schemas.openxmlformats.org/officeDocument/2006/relationships/image" Target="../media/image108.png"/><Relationship Id="rId29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gif"/><Relationship Id="rId11" Type="http://schemas.microsoft.com/office/2007/relationships/hdphoto" Target="../media/hdphoto3.wdp"/><Relationship Id="rId24" Type="http://schemas.openxmlformats.org/officeDocument/2006/relationships/image" Target="../media/image50.png"/><Relationship Id="rId5" Type="http://schemas.microsoft.com/office/2007/relationships/hdphoto" Target="../media/hdphoto1.wdp"/><Relationship Id="rId15" Type="http://schemas.openxmlformats.org/officeDocument/2006/relationships/image" Target="../media/image41.gif"/><Relationship Id="rId23" Type="http://schemas.openxmlformats.org/officeDocument/2006/relationships/image" Target="../media/image43.gif"/><Relationship Id="rId28" Type="http://schemas.openxmlformats.org/officeDocument/2006/relationships/image" Target="../media/image112.jpeg"/><Relationship Id="rId10" Type="http://schemas.openxmlformats.org/officeDocument/2006/relationships/image" Target="../media/image48.png"/><Relationship Id="rId19" Type="http://schemas.openxmlformats.org/officeDocument/2006/relationships/image" Target="../media/image107.png"/><Relationship Id="rId4" Type="http://schemas.openxmlformats.org/officeDocument/2006/relationships/image" Target="../media/image37.png"/><Relationship Id="rId9" Type="http://schemas.microsoft.com/office/2007/relationships/hdphoto" Target="../media/hdphoto2.wdp"/><Relationship Id="rId14" Type="http://schemas.openxmlformats.org/officeDocument/2006/relationships/image" Target="../media/image46.png"/><Relationship Id="rId22" Type="http://schemas.openxmlformats.org/officeDocument/2006/relationships/image" Target="../media/image4.gif"/><Relationship Id="rId27" Type="http://schemas.openxmlformats.org/officeDocument/2006/relationships/image" Target="../media/image111.gif"/><Relationship Id="rId30" Type="http://schemas.openxmlformats.org/officeDocument/2006/relationships/image" Target="../media/image11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5.gif"/><Relationship Id="rId4" Type="http://schemas.openxmlformats.org/officeDocument/2006/relationships/image" Target="../media/image114.gi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8.png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0.png"/><Relationship Id="rId5" Type="http://schemas.openxmlformats.org/officeDocument/2006/relationships/image" Target="../media/image108.png"/><Relationship Id="rId4" Type="http://schemas.openxmlformats.org/officeDocument/2006/relationships/image" Target="../media/image11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9.png"/><Relationship Id="rId5" Type="http://schemas.openxmlformats.org/officeDocument/2006/relationships/image" Target="../media/image107.png"/><Relationship Id="rId4" Type="http://schemas.openxmlformats.org/officeDocument/2006/relationships/image" Target="../media/image12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4.gif"/><Relationship Id="rId7" Type="http://schemas.openxmlformats.org/officeDocument/2006/relationships/image" Target="../media/image80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gif"/><Relationship Id="rId5" Type="http://schemas.microsoft.com/office/2007/relationships/hdphoto" Target="../media/hdphoto3.wdp"/><Relationship Id="rId4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13" Type="http://schemas.openxmlformats.org/officeDocument/2006/relationships/image" Target="../media/image43.gif"/><Relationship Id="rId3" Type="http://schemas.openxmlformats.org/officeDocument/2006/relationships/image" Target="../media/image4.gif"/><Relationship Id="rId7" Type="http://schemas.microsoft.com/office/2007/relationships/hdphoto" Target="../media/hdphoto1.wdp"/><Relationship Id="rId12" Type="http://schemas.openxmlformats.org/officeDocument/2006/relationships/image" Target="../media/image42.gif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48.xml"/><Relationship Id="rId16" Type="http://schemas.openxmlformats.org/officeDocument/2006/relationships/image" Target="../media/image4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1.gif"/><Relationship Id="rId5" Type="http://schemas.openxmlformats.org/officeDocument/2006/relationships/image" Target="../media/image36.gif"/><Relationship Id="rId15" Type="http://schemas.microsoft.com/office/2007/relationships/hdphoto" Target="../media/hdphoto4.wdp"/><Relationship Id="rId10" Type="http://schemas.openxmlformats.org/officeDocument/2006/relationships/image" Target="../media/image40.gif"/><Relationship Id="rId4" Type="http://schemas.openxmlformats.org/officeDocument/2006/relationships/image" Target="../media/image84.png"/><Relationship Id="rId9" Type="http://schemas.openxmlformats.org/officeDocument/2006/relationships/image" Target="../media/image39.gif"/><Relationship Id="rId14" Type="http://schemas.openxmlformats.org/officeDocument/2006/relationships/image" Target="../media/image5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6.png"/><Relationship Id="rId4" Type="http://schemas.openxmlformats.org/officeDocument/2006/relationships/image" Target="../media/image8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6.gif"/><Relationship Id="rId7" Type="http://schemas.openxmlformats.org/officeDocument/2006/relationships/image" Target="../media/image1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23.gif"/><Relationship Id="rId5" Type="http://schemas.openxmlformats.org/officeDocument/2006/relationships/image" Target="../media/image17.gif"/><Relationship Id="rId10" Type="http://schemas.openxmlformats.org/officeDocument/2006/relationships/image" Target="../media/image22.png"/><Relationship Id="rId4" Type="http://schemas.openxmlformats.org/officeDocument/2006/relationships/image" Target="../media/image4.gif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gif"/><Relationship Id="rId13" Type="http://schemas.openxmlformats.org/officeDocument/2006/relationships/image" Target="../media/image45.png"/><Relationship Id="rId18" Type="http://schemas.microsoft.com/office/2007/relationships/hdphoto" Target="../media/hdphoto3.wdp"/><Relationship Id="rId3" Type="http://schemas.openxmlformats.org/officeDocument/2006/relationships/image" Target="../media/image36.gif"/><Relationship Id="rId21" Type="http://schemas.microsoft.com/office/2007/relationships/hdphoto" Target="../media/hdphoto4.wdp"/><Relationship Id="rId7" Type="http://schemas.openxmlformats.org/officeDocument/2006/relationships/image" Target="../media/image39.gif"/><Relationship Id="rId12" Type="http://schemas.openxmlformats.org/officeDocument/2006/relationships/image" Target="../media/image44.jpe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50.xml"/><Relationship Id="rId16" Type="http://schemas.microsoft.com/office/2007/relationships/hdphoto" Target="../media/hdphoto2.wdp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gif"/><Relationship Id="rId11" Type="http://schemas.openxmlformats.org/officeDocument/2006/relationships/image" Target="../media/image43.gif"/><Relationship Id="rId5" Type="http://schemas.microsoft.com/office/2007/relationships/hdphoto" Target="../media/hdphoto1.wdp"/><Relationship Id="rId15" Type="http://schemas.openxmlformats.org/officeDocument/2006/relationships/image" Target="../media/image47.png"/><Relationship Id="rId10" Type="http://schemas.openxmlformats.org/officeDocument/2006/relationships/image" Target="../media/image42.gif"/><Relationship Id="rId19" Type="http://schemas.openxmlformats.org/officeDocument/2006/relationships/image" Target="../media/image49.gif"/><Relationship Id="rId4" Type="http://schemas.openxmlformats.org/officeDocument/2006/relationships/image" Target="../media/image37.png"/><Relationship Id="rId9" Type="http://schemas.openxmlformats.org/officeDocument/2006/relationships/image" Target="../media/image41.gif"/><Relationship Id="rId14" Type="http://schemas.openxmlformats.org/officeDocument/2006/relationships/image" Target="../media/image4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gif"/><Relationship Id="rId3" Type="http://schemas.openxmlformats.org/officeDocument/2006/relationships/image" Target="../media/image38.gif"/><Relationship Id="rId7" Type="http://schemas.openxmlformats.org/officeDocument/2006/relationships/image" Target="../media/image43.gi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gif"/><Relationship Id="rId5" Type="http://schemas.openxmlformats.org/officeDocument/2006/relationships/image" Target="../media/image41.gif"/><Relationship Id="rId4" Type="http://schemas.openxmlformats.org/officeDocument/2006/relationships/image" Target="../media/image39.gif"/><Relationship Id="rId9" Type="http://schemas.openxmlformats.org/officeDocument/2006/relationships/image" Target="../media/image40.gi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gif"/><Relationship Id="rId3" Type="http://schemas.openxmlformats.org/officeDocument/2006/relationships/image" Target="../media/image38.gif"/><Relationship Id="rId7" Type="http://schemas.openxmlformats.org/officeDocument/2006/relationships/image" Target="../media/image43.gif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gif"/><Relationship Id="rId5" Type="http://schemas.openxmlformats.org/officeDocument/2006/relationships/image" Target="../media/image41.gif"/><Relationship Id="rId4" Type="http://schemas.openxmlformats.org/officeDocument/2006/relationships/image" Target="../media/image39.gif"/><Relationship Id="rId9" Type="http://schemas.openxmlformats.org/officeDocument/2006/relationships/image" Target="../media/image40.gi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.gif"/><Relationship Id="rId7" Type="http://schemas.openxmlformats.org/officeDocument/2006/relationships/image" Target="../media/image27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gif"/><Relationship Id="rId5" Type="http://schemas.openxmlformats.org/officeDocument/2006/relationships/image" Target="../media/image25.jpeg"/><Relationship Id="rId10" Type="http://schemas.openxmlformats.org/officeDocument/2006/relationships/image" Target="../media/image30.gif"/><Relationship Id="rId4" Type="http://schemas.openxmlformats.org/officeDocument/2006/relationships/image" Target="../media/image24.gif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529200" y="2176120"/>
            <a:ext cx="8243888" cy="532800"/>
          </a:xfrm>
        </p:spPr>
        <p:txBody>
          <a:bodyPr/>
          <a:lstStyle/>
          <a:p>
            <a:pPr>
              <a:lnSpc>
                <a:spcPts val="2600"/>
              </a:lnSpc>
            </a:pPr>
            <a:r>
              <a:rPr lang="de-DE" sz="1900" dirty="0"/>
              <a:t>Ringvorlesung TUD – </a:t>
            </a:r>
            <a:r>
              <a:rPr lang="de-DE" sz="2000" dirty="0"/>
              <a:t>Bau, Arbeit, Umwelt</a:t>
            </a:r>
            <a:endParaRPr lang="en-US" sz="190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Simon Janke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Thünen-Institut für Holzforschung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 dirty="0"/>
              <a:t>Dresden</a:t>
            </a:r>
            <a:r>
              <a:rPr lang="en-US" dirty="0"/>
              <a:t>,</a:t>
            </a:r>
            <a:br>
              <a:rPr lang="en-US" dirty="0"/>
            </a:br>
            <a:r>
              <a:rPr lang="de-DE" dirty="0"/>
              <a:t>06. Dezember 2022</a:t>
            </a:r>
            <a:endParaRPr lang="en-US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529200" y="1556792"/>
            <a:ext cx="8244000" cy="532800"/>
          </a:xfrm>
        </p:spPr>
        <p:txBody>
          <a:bodyPr/>
          <a:lstStyle/>
          <a:p>
            <a:r>
              <a:rPr lang="de-DE" sz="2800" dirty="0"/>
              <a:t>Ökobilanzierung für Bauprodukte aus Holz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993161558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 Durchschnittsdatensätze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Einleitung</a:t>
            </a:r>
          </a:p>
        </p:txBody>
      </p:sp>
      <p:grpSp>
        <p:nvGrpSpPr>
          <p:cNvPr id="4" name="Gruppieren 3"/>
          <p:cNvGrpSpPr/>
          <p:nvPr/>
        </p:nvGrpSpPr>
        <p:grpSpPr>
          <a:xfrm>
            <a:off x="535485" y="2689860"/>
            <a:ext cx="5328592" cy="830997"/>
            <a:chOff x="395536" y="1238229"/>
            <a:chExt cx="5328592" cy="830997"/>
          </a:xfrm>
        </p:grpSpPr>
        <p:sp>
          <p:nvSpPr>
            <p:cNvPr id="14" name="AutoShape 14"/>
            <p:cNvSpPr>
              <a:spLocks noChangeArrowheads="1"/>
            </p:cNvSpPr>
            <p:nvPr/>
          </p:nvSpPr>
          <p:spPr bwMode="auto">
            <a:xfrm>
              <a:off x="395536" y="1332414"/>
              <a:ext cx="144000" cy="144001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15" name="Text Box 18"/>
            <p:cNvSpPr txBox="1">
              <a:spLocks noChangeArrowheads="1"/>
            </p:cNvSpPr>
            <p:nvPr/>
          </p:nvSpPr>
          <p:spPr bwMode="auto">
            <a:xfrm>
              <a:off x="545198" y="1238229"/>
              <a:ext cx="5178930" cy="8309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Seitdem werden Daten laufend aktualisiert und über die Ökobilanz-</a:t>
              </a:r>
              <a:r>
                <a:rPr lang="de-DE" sz="1600" b="1" i="1" dirty="0" err="1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Dantenbank</a:t>
              </a:r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 „</a:t>
              </a:r>
              <a:r>
                <a:rPr lang="de-DE" sz="1600" b="1" i="1" dirty="0" err="1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Ökobaudat</a:t>
              </a:r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“ des Bundesinstituts für Bau-, Stadt- und Raumforschung (BBSR) veröffentlicht.</a:t>
              </a:r>
            </a:p>
          </p:txBody>
        </p:sp>
      </p:grp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10</a:t>
            </a:fld>
            <a:endParaRPr lang="de-DE" dirty="0"/>
          </a:p>
        </p:txBody>
      </p:sp>
      <p:grpSp>
        <p:nvGrpSpPr>
          <p:cNvPr id="18" name="Gruppieren 17"/>
          <p:cNvGrpSpPr/>
          <p:nvPr/>
        </p:nvGrpSpPr>
        <p:grpSpPr>
          <a:xfrm>
            <a:off x="535485" y="3680093"/>
            <a:ext cx="5256584" cy="584775"/>
            <a:chOff x="395536" y="1229518"/>
            <a:chExt cx="5256584" cy="584775"/>
          </a:xfrm>
        </p:grpSpPr>
        <p:sp>
          <p:nvSpPr>
            <p:cNvPr id="20" name="AutoShape 14"/>
            <p:cNvSpPr>
              <a:spLocks noChangeArrowheads="1"/>
            </p:cNvSpPr>
            <p:nvPr/>
          </p:nvSpPr>
          <p:spPr bwMode="auto">
            <a:xfrm>
              <a:off x="395536" y="1332414"/>
              <a:ext cx="144000" cy="144001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21" name="Text Box 18"/>
            <p:cNvSpPr txBox="1">
              <a:spLocks noChangeArrowheads="1"/>
            </p:cNvSpPr>
            <p:nvPr/>
          </p:nvSpPr>
          <p:spPr bwMode="auto">
            <a:xfrm>
              <a:off x="545198" y="1229518"/>
              <a:ext cx="5106922" cy="5847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Verwendung u.a. in Nachhaltigkeitsbewertungssystemen im Baubereich (z.B. BNB-System des Bundes)</a:t>
              </a:r>
            </a:p>
          </p:txBody>
        </p:sp>
      </p:grpSp>
      <p:sp>
        <p:nvSpPr>
          <p:cNvPr id="30" name="Textplatzhalter 1"/>
          <p:cNvSpPr txBox="1">
            <a:spLocks/>
          </p:cNvSpPr>
          <p:nvPr/>
        </p:nvSpPr>
        <p:spPr>
          <a:xfrm>
            <a:off x="333320" y="1299024"/>
            <a:ext cx="8316456" cy="922022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dirty="0"/>
              <a:t>Projekt „Ökobilanz-Basisdaten für Häuser in Holzfertigbauweise“</a:t>
            </a:r>
            <a:br>
              <a:rPr lang="de-DE" dirty="0"/>
            </a:br>
            <a:r>
              <a:rPr lang="de-DE" dirty="0"/>
              <a:t>Zusammenarbeit mit dem Bundesverband Deutscher Fertigbau (BDF) (05/2010 – 12/2015)</a:t>
            </a:r>
          </a:p>
        </p:txBody>
      </p:sp>
      <p:grpSp>
        <p:nvGrpSpPr>
          <p:cNvPr id="65" name="Gruppieren 64"/>
          <p:cNvGrpSpPr/>
          <p:nvPr/>
        </p:nvGrpSpPr>
        <p:grpSpPr>
          <a:xfrm>
            <a:off x="535485" y="4437112"/>
            <a:ext cx="5256584" cy="584775"/>
            <a:chOff x="395536" y="1229518"/>
            <a:chExt cx="5256584" cy="584775"/>
          </a:xfrm>
        </p:grpSpPr>
        <p:sp>
          <p:nvSpPr>
            <p:cNvPr id="66" name="AutoShape 14"/>
            <p:cNvSpPr>
              <a:spLocks noChangeArrowheads="1"/>
            </p:cNvSpPr>
            <p:nvPr/>
          </p:nvSpPr>
          <p:spPr bwMode="auto">
            <a:xfrm>
              <a:off x="395536" y="1332414"/>
              <a:ext cx="144000" cy="144001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67" name="Text Box 18"/>
            <p:cNvSpPr txBox="1">
              <a:spLocks noChangeArrowheads="1"/>
            </p:cNvSpPr>
            <p:nvPr/>
          </p:nvSpPr>
          <p:spPr bwMode="auto">
            <a:xfrm>
              <a:off x="545198" y="1229518"/>
              <a:ext cx="5106922" cy="5847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Wichtige Daueraufgabe und Grundlage von weiterführenden Projekten im AB3</a:t>
              </a:r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C647CB04-021D-4EF1-B8E6-03EE20DC62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453" y="2107238"/>
            <a:ext cx="9236905" cy="4039214"/>
          </a:xfrm>
          <a:prstGeom prst="rect">
            <a:avLst/>
          </a:prstGeom>
        </p:spPr>
      </p:pic>
      <p:sp>
        <p:nvSpPr>
          <p:cNvPr id="19" name="Datumsplatzhalter 2">
            <a:extLst>
              <a:ext uri="{FF2B5EF4-FFF2-40B4-BE49-F238E27FC236}">
                <a16:creationId xmlns:a16="http://schemas.microsoft.com/office/drawing/2014/main" id="{651B00B6-868F-43D8-BC2D-1905F5B592A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22" name="Fußzeilenplatzhalter 3">
            <a:extLst>
              <a:ext uri="{FF2B5EF4-FFF2-40B4-BE49-F238E27FC236}">
                <a16:creationId xmlns:a16="http://schemas.microsoft.com/office/drawing/2014/main" id="{E5E95967-7979-4131-989D-8847E4A8F1F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A98E901D-542D-4BAB-9ECB-E3974B8840F8}"/>
              </a:ext>
            </a:extLst>
          </p:cNvPr>
          <p:cNvSpPr txBox="1"/>
          <p:nvPr/>
        </p:nvSpPr>
        <p:spPr>
          <a:xfrm>
            <a:off x="6948264" y="655994"/>
            <a:ext cx="2160720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Folie: Dr. Sebastian Rüter (Thünen)</a:t>
            </a:r>
          </a:p>
        </p:txBody>
      </p:sp>
    </p:spTree>
    <p:extLst>
      <p:ext uri="{BB962C8B-B14F-4D97-AF65-F5344CB8AC3E}">
        <p14:creationId xmlns:p14="http://schemas.microsoft.com/office/powerpoint/2010/main" val="267974595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 Durchschnittsdatensätze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Einleitung</a:t>
            </a:r>
          </a:p>
        </p:txBody>
      </p:sp>
      <p:grpSp>
        <p:nvGrpSpPr>
          <p:cNvPr id="4" name="Gruppieren 3"/>
          <p:cNvGrpSpPr/>
          <p:nvPr/>
        </p:nvGrpSpPr>
        <p:grpSpPr>
          <a:xfrm>
            <a:off x="535485" y="2689860"/>
            <a:ext cx="5328592" cy="830997"/>
            <a:chOff x="395536" y="1238229"/>
            <a:chExt cx="5328592" cy="830997"/>
          </a:xfrm>
        </p:grpSpPr>
        <p:sp>
          <p:nvSpPr>
            <p:cNvPr id="14" name="AutoShape 14"/>
            <p:cNvSpPr>
              <a:spLocks noChangeArrowheads="1"/>
            </p:cNvSpPr>
            <p:nvPr/>
          </p:nvSpPr>
          <p:spPr bwMode="auto">
            <a:xfrm>
              <a:off x="395536" y="1332414"/>
              <a:ext cx="144000" cy="144001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15" name="Text Box 18"/>
            <p:cNvSpPr txBox="1">
              <a:spLocks noChangeArrowheads="1"/>
            </p:cNvSpPr>
            <p:nvPr/>
          </p:nvSpPr>
          <p:spPr bwMode="auto">
            <a:xfrm>
              <a:off x="545198" y="1238229"/>
              <a:ext cx="5178930" cy="8309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Seitdem werden Daten laufend aktualisiert und über die Ökobilanz-</a:t>
              </a:r>
              <a:r>
                <a:rPr lang="de-DE" sz="1600" b="1" i="1" dirty="0" err="1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Dantenbank</a:t>
              </a:r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 „</a:t>
              </a:r>
              <a:r>
                <a:rPr lang="de-DE" sz="1600" b="1" i="1" dirty="0" err="1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Ökobaudat</a:t>
              </a:r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“ des Bundesinstituts für Bau-, Stadt- und Raumforschung (BBSR) veröffentlicht.</a:t>
              </a:r>
            </a:p>
          </p:txBody>
        </p:sp>
      </p:grp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11</a:t>
            </a:fld>
            <a:endParaRPr lang="de-DE" dirty="0"/>
          </a:p>
        </p:txBody>
      </p:sp>
      <p:grpSp>
        <p:nvGrpSpPr>
          <p:cNvPr id="18" name="Gruppieren 17"/>
          <p:cNvGrpSpPr/>
          <p:nvPr/>
        </p:nvGrpSpPr>
        <p:grpSpPr>
          <a:xfrm>
            <a:off x="535485" y="3680093"/>
            <a:ext cx="5256584" cy="584775"/>
            <a:chOff x="395536" y="1229518"/>
            <a:chExt cx="5256584" cy="584775"/>
          </a:xfrm>
        </p:grpSpPr>
        <p:sp>
          <p:nvSpPr>
            <p:cNvPr id="20" name="AutoShape 14"/>
            <p:cNvSpPr>
              <a:spLocks noChangeArrowheads="1"/>
            </p:cNvSpPr>
            <p:nvPr/>
          </p:nvSpPr>
          <p:spPr bwMode="auto">
            <a:xfrm>
              <a:off x="395536" y="1332414"/>
              <a:ext cx="144000" cy="144001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21" name="Text Box 18"/>
            <p:cNvSpPr txBox="1">
              <a:spLocks noChangeArrowheads="1"/>
            </p:cNvSpPr>
            <p:nvPr/>
          </p:nvSpPr>
          <p:spPr bwMode="auto">
            <a:xfrm>
              <a:off x="545198" y="1229518"/>
              <a:ext cx="5106922" cy="5847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Verwendung u.a. in Nachhaltigkeitsbewertungssystemen im Baubereich (z.B. BNB-System des Bundes)</a:t>
              </a:r>
            </a:p>
          </p:txBody>
        </p:sp>
      </p:grpSp>
      <p:sp>
        <p:nvSpPr>
          <p:cNvPr id="30" name="Textplatzhalter 1"/>
          <p:cNvSpPr txBox="1">
            <a:spLocks/>
          </p:cNvSpPr>
          <p:nvPr/>
        </p:nvSpPr>
        <p:spPr>
          <a:xfrm>
            <a:off x="333320" y="1299024"/>
            <a:ext cx="8316456" cy="922022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dirty="0"/>
              <a:t>Projekt „Ökobilanz-Basisdaten für Häuser in Holzfertigbauweise“</a:t>
            </a:r>
            <a:br>
              <a:rPr lang="de-DE" dirty="0"/>
            </a:br>
            <a:r>
              <a:rPr lang="de-DE" dirty="0"/>
              <a:t>Zusammenarbeit mit dem Bundesverband Deutscher Fertigbau (BDF) (05/2010 – 12/2015)</a:t>
            </a:r>
          </a:p>
        </p:txBody>
      </p:sp>
      <p:grpSp>
        <p:nvGrpSpPr>
          <p:cNvPr id="65" name="Gruppieren 64"/>
          <p:cNvGrpSpPr/>
          <p:nvPr/>
        </p:nvGrpSpPr>
        <p:grpSpPr>
          <a:xfrm>
            <a:off x="535485" y="4437112"/>
            <a:ext cx="5256584" cy="584775"/>
            <a:chOff x="395536" y="1229518"/>
            <a:chExt cx="5256584" cy="584775"/>
          </a:xfrm>
        </p:grpSpPr>
        <p:sp>
          <p:nvSpPr>
            <p:cNvPr id="66" name="AutoShape 14"/>
            <p:cNvSpPr>
              <a:spLocks noChangeArrowheads="1"/>
            </p:cNvSpPr>
            <p:nvPr/>
          </p:nvSpPr>
          <p:spPr bwMode="auto">
            <a:xfrm>
              <a:off x="395536" y="1332414"/>
              <a:ext cx="144000" cy="144001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67" name="Text Box 18"/>
            <p:cNvSpPr txBox="1">
              <a:spLocks noChangeArrowheads="1"/>
            </p:cNvSpPr>
            <p:nvPr/>
          </p:nvSpPr>
          <p:spPr bwMode="auto">
            <a:xfrm>
              <a:off x="545198" y="1229518"/>
              <a:ext cx="5106922" cy="5847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Wichtige Daueraufgabe und Grundlage von weiterführenden Projekten im AB3</a:t>
              </a:r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C647CB04-021D-4EF1-B8E6-03EE20DC62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453" y="2116142"/>
            <a:ext cx="9236905" cy="4021405"/>
          </a:xfrm>
          <a:prstGeom prst="rect">
            <a:avLst/>
          </a:prstGeom>
        </p:spPr>
      </p:pic>
      <p:sp>
        <p:nvSpPr>
          <p:cNvPr id="19" name="Datumsplatzhalter 2">
            <a:extLst>
              <a:ext uri="{FF2B5EF4-FFF2-40B4-BE49-F238E27FC236}">
                <a16:creationId xmlns:a16="http://schemas.microsoft.com/office/drawing/2014/main" id="{80C0A56B-5F6B-4DE5-B63D-E434EF6E8FB4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22" name="Fußzeilenplatzhalter 3">
            <a:extLst>
              <a:ext uri="{FF2B5EF4-FFF2-40B4-BE49-F238E27FC236}">
                <a16:creationId xmlns:a16="http://schemas.microsoft.com/office/drawing/2014/main" id="{485DE681-5C44-4E0D-93EC-4823FABF7D6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D606693-91DB-4B33-95B1-18BEC3E1753C}"/>
              </a:ext>
            </a:extLst>
          </p:cNvPr>
          <p:cNvSpPr txBox="1"/>
          <p:nvPr/>
        </p:nvSpPr>
        <p:spPr>
          <a:xfrm>
            <a:off x="6948264" y="655994"/>
            <a:ext cx="2160720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Folie: Dr. Sebastian Rüter (Thünen)</a:t>
            </a:r>
          </a:p>
        </p:txBody>
      </p:sp>
    </p:spTree>
    <p:extLst>
      <p:ext uri="{BB962C8B-B14F-4D97-AF65-F5344CB8AC3E}">
        <p14:creationId xmlns:p14="http://schemas.microsoft.com/office/powerpoint/2010/main" val="110163464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uppieren 124"/>
          <p:cNvGrpSpPr/>
          <p:nvPr/>
        </p:nvGrpSpPr>
        <p:grpSpPr>
          <a:xfrm>
            <a:off x="5377484" y="2700319"/>
            <a:ext cx="2268054" cy="1260000"/>
            <a:chOff x="5472352" y="2619433"/>
            <a:chExt cx="2268054" cy="1260000"/>
          </a:xfrm>
        </p:grpSpPr>
        <p:sp>
          <p:nvSpPr>
            <p:cNvPr id="126" name="Rectangle 67"/>
            <p:cNvSpPr>
              <a:spLocks noChangeArrowheads="1"/>
            </p:cNvSpPr>
            <p:nvPr/>
          </p:nvSpPr>
          <p:spPr bwMode="auto">
            <a:xfrm>
              <a:off x="5472352" y="2619433"/>
              <a:ext cx="2268000" cy="1260000"/>
            </a:xfrm>
            <a:prstGeom prst="rect">
              <a:avLst/>
            </a:prstGeom>
            <a:noFill/>
            <a:ln w="9525">
              <a:solidFill>
                <a:srgbClr val="C00000"/>
              </a:solidFill>
              <a:prstDash val="dashDot"/>
              <a:miter lim="800000"/>
              <a:headEnd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" name="Text Box 79"/>
            <p:cNvSpPr txBox="1">
              <a:spLocks noChangeArrowheads="1"/>
            </p:cNvSpPr>
            <p:nvPr/>
          </p:nvSpPr>
          <p:spPr bwMode="auto">
            <a:xfrm>
              <a:off x="5476216" y="2625553"/>
              <a:ext cx="2264190" cy="29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altLang="de-DE" sz="1100" b="1" i="1" dirty="0" err="1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Kohlenstoffspeicher</a:t>
              </a:r>
              <a:r>
                <a:rPr lang="en-US" altLang="de-DE" sz="1100" b="1" i="1" dirty="0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 HOLZ</a:t>
              </a:r>
              <a:endParaRPr kumimoji="0" lang="en-US" altLang="de-DE" sz="11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9" name="AutoShape 83"/>
          <p:cNvSpPr>
            <a:spLocks noChangeArrowheads="1"/>
          </p:cNvSpPr>
          <p:nvPr/>
        </p:nvSpPr>
        <p:spPr bwMode="auto">
          <a:xfrm rot="16200000">
            <a:off x="4658482" y="3234358"/>
            <a:ext cx="254000" cy="570979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147" y="3242503"/>
            <a:ext cx="792000" cy="597681"/>
          </a:xfrm>
          <a:prstGeom prst="rect">
            <a:avLst/>
          </a:prstGeom>
        </p:spPr>
      </p:pic>
      <p:sp>
        <p:nvSpPr>
          <p:cNvPr id="130" name="AutoShape 83"/>
          <p:cNvSpPr>
            <a:spLocks noChangeArrowheads="1"/>
          </p:cNvSpPr>
          <p:nvPr/>
        </p:nvSpPr>
        <p:spPr bwMode="auto">
          <a:xfrm rot="16200000">
            <a:off x="4077720" y="3259353"/>
            <a:ext cx="254000" cy="520990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16" name="Grafik 62" descr="truck-color.gif"/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147" y="3324063"/>
            <a:ext cx="896547" cy="399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" name="Titel 6"/>
          <p:cNvSpPr>
            <a:spLocks noGrp="1"/>
          </p:cNvSpPr>
          <p:nvPr>
            <p:ph type="title"/>
          </p:nvPr>
        </p:nvSpPr>
        <p:spPr>
          <a:xfrm>
            <a:off x="360362" y="44624"/>
            <a:ext cx="8820150" cy="486000"/>
          </a:xfrm>
        </p:spPr>
        <p:txBody>
          <a:bodyPr/>
          <a:lstStyle/>
          <a:p>
            <a:r>
              <a:rPr lang="de-DE" dirty="0"/>
              <a:t>Schema der THG-Bilanz des Forst- und Holzsektors</a:t>
            </a:r>
          </a:p>
        </p:txBody>
      </p:sp>
      <p:grpSp>
        <p:nvGrpSpPr>
          <p:cNvPr id="97" name="Gruppieren 96"/>
          <p:cNvGrpSpPr/>
          <p:nvPr/>
        </p:nvGrpSpPr>
        <p:grpSpPr>
          <a:xfrm>
            <a:off x="5629260" y="3238233"/>
            <a:ext cx="2520280" cy="631691"/>
            <a:chOff x="5580541" y="2583187"/>
            <a:chExt cx="2520280" cy="631691"/>
          </a:xfrm>
        </p:grpSpPr>
        <p:sp>
          <p:nvSpPr>
            <p:cNvPr id="100" name="Gebogener Pfeil 99"/>
            <p:cNvSpPr>
              <a:spLocks noChangeAspect="1"/>
            </p:cNvSpPr>
            <p:nvPr/>
          </p:nvSpPr>
          <p:spPr bwMode="auto">
            <a:xfrm rot="10800000" flipH="1">
              <a:off x="7049621" y="2583187"/>
              <a:ext cx="1051200" cy="631691"/>
            </a:xfrm>
            <a:prstGeom prst="circularArrow">
              <a:avLst>
                <a:gd name="adj1" fmla="val 5013"/>
                <a:gd name="adj2" fmla="val 17964"/>
                <a:gd name="adj3" fmla="val 19595170"/>
                <a:gd name="adj4" fmla="val 16162557"/>
                <a:gd name="adj5" fmla="val 5515"/>
              </a:avLst>
            </a:prstGeom>
            <a:solidFill>
              <a:srgbClr val="AFC3CD"/>
            </a:solidFill>
            <a:ln w="19050">
              <a:noFill/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01" name="Gerade Verbindung 100"/>
            <p:cNvCxnSpPr/>
            <p:nvPr/>
          </p:nvCxnSpPr>
          <p:spPr>
            <a:xfrm>
              <a:off x="5580541" y="3180108"/>
              <a:ext cx="2016000" cy="0"/>
            </a:xfrm>
            <a:prstGeom prst="line">
              <a:avLst/>
            </a:prstGeom>
            <a:ln w="31750">
              <a:solidFill>
                <a:srgbClr val="AFC3CD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Gruppieren 115"/>
          <p:cNvGrpSpPr/>
          <p:nvPr/>
        </p:nvGrpSpPr>
        <p:grpSpPr>
          <a:xfrm>
            <a:off x="7357452" y="3357191"/>
            <a:ext cx="1440160" cy="386810"/>
            <a:chOff x="7452320" y="3276065"/>
            <a:chExt cx="1440160" cy="386810"/>
          </a:xfrm>
        </p:grpSpPr>
        <p:sp>
          <p:nvSpPr>
            <p:cNvPr id="123" name="AutoShape 83"/>
            <p:cNvSpPr>
              <a:spLocks noChangeArrowheads="1"/>
            </p:cNvSpPr>
            <p:nvPr/>
          </p:nvSpPr>
          <p:spPr bwMode="auto">
            <a:xfrm rot="16200000">
              <a:off x="7613406" y="3154364"/>
              <a:ext cx="254000" cy="576172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124" name="Grafik 12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8203" y="3276065"/>
              <a:ext cx="914277" cy="386810"/>
            </a:xfrm>
            <a:prstGeom prst="rect">
              <a:avLst/>
            </a:prstGeom>
            <a:effectLst>
              <a:outerShdw blurRad="38100" dist="38100" sx="108000" sy="108000" algn="l" rotWithShape="0">
                <a:schemeClr val="bg1">
                  <a:alpha val="58000"/>
                </a:schemeClr>
              </a:outerShdw>
            </a:effectLst>
          </p:spPr>
        </p:pic>
      </p:grpSp>
      <p:grpSp>
        <p:nvGrpSpPr>
          <p:cNvPr id="133" name="Gruppieren 132"/>
          <p:cNvGrpSpPr/>
          <p:nvPr/>
        </p:nvGrpSpPr>
        <p:grpSpPr>
          <a:xfrm>
            <a:off x="372676" y="2693572"/>
            <a:ext cx="2268120" cy="1260000"/>
            <a:chOff x="467544" y="2612686"/>
            <a:chExt cx="2268120" cy="1260000"/>
          </a:xfrm>
        </p:grpSpPr>
        <p:sp>
          <p:nvSpPr>
            <p:cNvPr id="134" name="Rectangle 67"/>
            <p:cNvSpPr>
              <a:spLocks noChangeArrowheads="1"/>
            </p:cNvSpPr>
            <p:nvPr/>
          </p:nvSpPr>
          <p:spPr bwMode="auto">
            <a:xfrm>
              <a:off x="467544" y="2612686"/>
              <a:ext cx="2268120" cy="1260000"/>
            </a:xfrm>
            <a:prstGeom prst="rect">
              <a:avLst/>
            </a:prstGeom>
            <a:noFill/>
            <a:ln w="9525">
              <a:solidFill>
                <a:srgbClr val="C00000"/>
              </a:solidFill>
              <a:prstDash val="dashDot"/>
              <a:miter lim="800000"/>
              <a:headEnd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5" name="Text Box 79"/>
            <p:cNvSpPr txBox="1">
              <a:spLocks noChangeArrowheads="1"/>
            </p:cNvSpPr>
            <p:nvPr/>
          </p:nvSpPr>
          <p:spPr bwMode="auto">
            <a:xfrm>
              <a:off x="467544" y="2619156"/>
              <a:ext cx="1782444" cy="29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altLang="de-DE" sz="1100" b="1" i="1" dirty="0" err="1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Kohlenstoffspeicher</a:t>
              </a:r>
              <a:r>
                <a:rPr lang="en-US" altLang="de-DE" sz="1100" b="1" i="1" dirty="0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 WALD</a:t>
              </a:r>
              <a:endParaRPr kumimoji="0" lang="en-US" altLang="de-DE" sz="11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8" name="Gruppieren 137"/>
          <p:cNvGrpSpPr/>
          <p:nvPr/>
        </p:nvGrpSpPr>
        <p:grpSpPr>
          <a:xfrm>
            <a:off x="5629560" y="3086113"/>
            <a:ext cx="1943916" cy="780614"/>
            <a:chOff x="5724428" y="3005227"/>
            <a:chExt cx="1943916" cy="780614"/>
          </a:xfrm>
        </p:grpSpPr>
        <p:pic>
          <p:nvPicPr>
            <p:cNvPr id="142" name="Grafik 14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5703" y="3005227"/>
              <a:ext cx="1122641" cy="754098"/>
            </a:xfrm>
            <a:prstGeom prst="rect">
              <a:avLst/>
            </a:prstGeom>
          </p:spPr>
        </p:pic>
        <p:sp>
          <p:nvSpPr>
            <p:cNvPr id="148" name="AutoShape 83"/>
            <p:cNvSpPr>
              <a:spLocks noChangeArrowheads="1"/>
            </p:cNvSpPr>
            <p:nvPr/>
          </p:nvSpPr>
          <p:spPr bwMode="auto">
            <a:xfrm rot="16200000">
              <a:off x="5993387" y="3046809"/>
              <a:ext cx="254000" cy="791918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147" name="Grafik 14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3637" y="3545278"/>
              <a:ext cx="568603" cy="240563"/>
            </a:xfrm>
            <a:prstGeom prst="rect">
              <a:avLst/>
            </a:prstGeom>
            <a:effectLst>
              <a:outerShdw blurRad="38100" dist="38100" sx="108000" sy="108000" algn="l" rotWithShape="0">
                <a:schemeClr val="bg1">
                  <a:alpha val="58000"/>
                </a:schemeClr>
              </a:outerShdw>
            </a:effectLst>
          </p:spPr>
        </p:pic>
      </p:grpSp>
      <p:grpSp>
        <p:nvGrpSpPr>
          <p:cNvPr id="158" name="Gruppieren 157"/>
          <p:cNvGrpSpPr/>
          <p:nvPr/>
        </p:nvGrpSpPr>
        <p:grpSpPr>
          <a:xfrm>
            <a:off x="4817583" y="3212305"/>
            <a:ext cx="1050561" cy="754095"/>
            <a:chOff x="4758275" y="3131419"/>
            <a:chExt cx="1050561" cy="754095"/>
          </a:xfrm>
        </p:grpSpPr>
        <p:pic>
          <p:nvPicPr>
            <p:cNvPr id="164" name="Grafik 16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6004" y="3131419"/>
              <a:ext cx="632832" cy="632832"/>
            </a:xfrm>
            <a:prstGeom prst="rect">
              <a:avLst/>
            </a:prstGeom>
          </p:spPr>
        </p:pic>
        <p:pic>
          <p:nvPicPr>
            <p:cNvPr id="166" name="Grafik 16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8275" y="3644868"/>
              <a:ext cx="568800" cy="240646"/>
            </a:xfrm>
            <a:prstGeom prst="rect">
              <a:avLst/>
            </a:prstGeom>
            <a:effectLst>
              <a:outerShdw blurRad="38100" dist="38100" sx="108000" sy="108000" algn="l" rotWithShape="0">
                <a:schemeClr val="bg1">
                  <a:alpha val="58000"/>
                </a:schemeClr>
              </a:outerShdw>
            </a:effectLst>
          </p:spPr>
        </p:pic>
      </p:grpSp>
      <p:grpSp>
        <p:nvGrpSpPr>
          <p:cNvPr id="169" name="Gruppieren 168"/>
          <p:cNvGrpSpPr/>
          <p:nvPr/>
        </p:nvGrpSpPr>
        <p:grpSpPr>
          <a:xfrm>
            <a:off x="2244884" y="3303281"/>
            <a:ext cx="1728192" cy="747720"/>
            <a:chOff x="2339752" y="3222395"/>
            <a:chExt cx="1728192" cy="747720"/>
          </a:xfrm>
        </p:grpSpPr>
        <p:sp>
          <p:nvSpPr>
            <p:cNvPr id="179" name="AutoShape 83"/>
            <p:cNvSpPr>
              <a:spLocks noChangeArrowheads="1"/>
            </p:cNvSpPr>
            <p:nvPr/>
          </p:nvSpPr>
          <p:spPr bwMode="auto">
            <a:xfrm rot="16200000">
              <a:off x="2609011" y="3046539"/>
              <a:ext cx="254000" cy="791918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73" name="Gruppieren 172"/>
            <p:cNvGrpSpPr/>
            <p:nvPr/>
          </p:nvGrpSpPr>
          <p:grpSpPr>
            <a:xfrm>
              <a:off x="2339752" y="3554910"/>
              <a:ext cx="728866" cy="415205"/>
              <a:chOff x="1932629" y="4653140"/>
              <a:chExt cx="728866" cy="415205"/>
            </a:xfrm>
          </p:grpSpPr>
          <p:pic>
            <p:nvPicPr>
              <p:cNvPr id="177" name="Grafik 176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106245">
                <a:off x="2053173" y="4532596"/>
                <a:ext cx="415205" cy="656293"/>
              </a:xfrm>
              <a:prstGeom prst="rect">
                <a:avLst/>
              </a:prstGeom>
            </p:spPr>
          </p:pic>
          <p:pic>
            <p:nvPicPr>
              <p:cNvPr id="178" name="Grafik 177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536117">
                <a:off x="2193995" y="4492430"/>
                <a:ext cx="273676" cy="661325"/>
              </a:xfrm>
              <a:prstGeom prst="rect">
                <a:avLst/>
              </a:prstGeom>
            </p:spPr>
          </p:pic>
        </p:grpSp>
        <p:pic>
          <p:nvPicPr>
            <p:cNvPr id="174" name="Grafik 173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3486" y="3222395"/>
              <a:ext cx="1024458" cy="512230"/>
            </a:xfrm>
            <a:prstGeom prst="rect">
              <a:avLst/>
            </a:prstGeom>
          </p:spPr>
        </p:pic>
      </p:grpSp>
      <p:sp>
        <p:nvSpPr>
          <p:cNvPr id="243" name="Text Box 64"/>
          <p:cNvSpPr txBox="1">
            <a:spLocks noChangeArrowheads="1"/>
          </p:cNvSpPr>
          <p:nvPr/>
        </p:nvSpPr>
        <p:spPr bwMode="auto">
          <a:xfrm>
            <a:off x="3180988" y="1095385"/>
            <a:ext cx="1800225" cy="2905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de-DE" altLang="de-DE" sz="1600" b="1" i="0" u="none" strike="noStrike" cap="none" normalizeH="0" baseline="0" dirty="0">
                <a:ln>
                  <a:noFill/>
                </a:ln>
                <a:solidFill>
                  <a:srgbClr val="AFC3CD"/>
                </a:solidFill>
                <a:effectLst/>
                <a:latin typeface="Times New Roman" pitchFamily="18" charset="0"/>
                <a:cs typeface="Arial" pitchFamily="34" charset="0"/>
              </a:rPr>
              <a:t>ATMOSPHÄRE</a:t>
            </a: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rgbClr val="AFC3CD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4" name="Gruppieren 113"/>
          <p:cNvGrpSpPr/>
          <p:nvPr/>
        </p:nvGrpSpPr>
        <p:grpSpPr>
          <a:xfrm>
            <a:off x="4542558" y="1492854"/>
            <a:ext cx="323115" cy="432000"/>
            <a:chOff x="4291631" y="2863396"/>
            <a:chExt cx="323115" cy="432000"/>
          </a:xfrm>
        </p:grpSpPr>
        <p:sp>
          <p:nvSpPr>
            <p:cNvPr id="117" name="Pfeil nach unten 116"/>
            <p:cNvSpPr/>
            <p:nvPr/>
          </p:nvSpPr>
          <p:spPr bwMode="auto">
            <a:xfrm rot="10800000">
              <a:off x="4542746" y="2863396"/>
              <a:ext cx="72000" cy="432000"/>
            </a:xfrm>
            <a:prstGeom prst="downArrow">
              <a:avLst>
                <a:gd name="adj1" fmla="val 50000"/>
                <a:gd name="adj2" fmla="val 77134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3175">
              <a:solidFill>
                <a:schemeClr val="tx1"/>
              </a:solidFill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18" name="Gruppieren 117"/>
            <p:cNvGrpSpPr/>
            <p:nvPr/>
          </p:nvGrpSpPr>
          <p:grpSpPr>
            <a:xfrm>
              <a:off x="4291631" y="2864660"/>
              <a:ext cx="213748" cy="216024"/>
              <a:chOff x="801860" y="1844824"/>
              <a:chExt cx="213748" cy="216024"/>
            </a:xfrm>
          </p:grpSpPr>
          <p:sp>
            <p:nvSpPr>
              <p:cNvPr id="120" name="Ellipse 119"/>
              <p:cNvSpPr/>
              <p:nvPr/>
            </p:nvSpPr>
            <p:spPr bwMode="auto">
              <a:xfrm>
                <a:off x="801860" y="1844824"/>
                <a:ext cx="213748" cy="216024"/>
              </a:xfrm>
              <a:prstGeom prst="ellipse">
                <a:avLst/>
              </a:prstGeom>
              <a:noFill/>
              <a:ln w="19050">
                <a:solidFill>
                  <a:srgbClr val="37464B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21" name="Gruppieren 120"/>
              <p:cNvGrpSpPr/>
              <p:nvPr/>
            </p:nvGrpSpPr>
            <p:grpSpPr>
              <a:xfrm>
                <a:off x="836734" y="1880836"/>
                <a:ext cx="144000" cy="144000"/>
                <a:chOff x="1623974" y="1628800"/>
                <a:chExt cx="144000" cy="144000"/>
              </a:xfrm>
            </p:grpSpPr>
            <p:cxnSp>
              <p:nvCxnSpPr>
                <p:cNvPr id="122" name="Gerade Verbindung 121"/>
                <p:cNvCxnSpPr/>
                <p:nvPr/>
              </p:nvCxnSpPr>
              <p:spPr>
                <a:xfrm>
                  <a:off x="1695974" y="1628800"/>
                  <a:ext cx="0" cy="144000"/>
                </a:xfrm>
                <a:prstGeom prst="line">
                  <a:avLst/>
                </a:prstGeom>
                <a:ln w="15875">
                  <a:solidFill>
                    <a:srgbClr val="37464B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Gerade Verbindung 127"/>
                <p:cNvCxnSpPr/>
                <p:nvPr/>
              </p:nvCxnSpPr>
              <p:spPr>
                <a:xfrm>
                  <a:off x="1623974" y="1698920"/>
                  <a:ext cx="144000" cy="0"/>
                </a:xfrm>
                <a:prstGeom prst="line">
                  <a:avLst/>
                </a:prstGeom>
                <a:ln w="15875">
                  <a:solidFill>
                    <a:srgbClr val="37464B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45" name="Gruppieren 144"/>
          <p:cNvGrpSpPr/>
          <p:nvPr/>
        </p:nvGrpSpPr>
        <p:grpSpPr>
          <a:xfrm>
            <a:off x="3390841" y="1492854"/>
            <a:ext cx="314237" cy="432000"/>
            <a:chOff x="4291631" y="2863396"/>
            <a:chExt cx="314237" cy="432000"/>
          </a:xfrm>
        </p:grpSpPr>
        <p:sp>
          <p:nvSpPr>
            <p:cNvPr id="146" name="Pfeil nach unten 145"/>
            <p:cNvSpPr/>
            <p:nvPr/>
          </p:nvSpPr>
          <p:spPr bwMode="auto">
            <a:xfrm rot="10800000">
              <a:off x="4533868" y="2863396"/>
              <a:ext cx="72000" cy="432000"/>
            </a:xfrm>
            <a:prstGeom prst="downArrow">
              <a:avLst>
                <a:gd name="adj1" fmla="val 50000"/>
                <a:gd name="adj2" fmla="val 77134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3175">
              <a:solidFill>
                <a:schemeClr val="tx1"/>
              </a:solidFill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49" name="Gruppieren 148"/>
            <p:cNvGrpSpPr/>
            <p:nvPr/>
          </p:nvGrpSpPr>
          <p:grpSpPr>
            <a:xfrm>
              <a:off x="4291631" y="2864660"/>
              <a:ext cx="213748" cy="216024"/>
              <a:chOff x="801860" y="1844824"/>
              <a:chExt cx="213748" cy="216024"/>
            </a:xfrm>
          </p:grpSpPr>
          <p:sp>
            <p:nvSpPr>
              <p:cNvPr id="150" name="Ellipse 149"/>
              <p:cNvSpPr/>
              <p:nvPr/>
            </p:nvSpPr>
            <p:spPr bwMode="auto">
              <a:xfrm>
                <a:off x="801860" y="1844824"/>
                <a:ext cx="213748" cy="216024"/>
              </a:xfrm>
              <a:prstGeom prst="ellipse">
                <a:avLst/>
              </a:prstGeom>
              <a:noFill/>
              <a:ln w="19050">
                <a:solidFill>
                  <a:srgbClr val="37464B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51" name="Gruppieren 150"/>
              <p:cNvGrpSpPr/>
              <p:nvPr/>
            </p:nvGrpSpPr>
            <p:grpSpPr>
              <a:xfrm>
                <a:off x="836734" y="1880836"/>
                <a:ext cx="144000" cy="144000"/>
                <a:chOff x="1623974" y="1628800"/>
                <a:chExt cx="144000" cy="144000"/>
              </a:xfrm>
            </p:grpSpPr>
            <p:cxnSp>
              <p:nvCxnSpPr>
                <p:cNvPr id="152" name="Gerade Verbindung 151"/>
                <p:cNvCxnSpPr/>
                <p:nvPr/>
              </p:nvCxnSpPr>
              <p:spPr>
                <a:xfrm>
                  <a:off x="1695974" y="1628800"/>
                  <a:ext cx="0" cy="144000"/>
                </a:xfrm>
                <a:prstGeom prst="line">
                  <a:avLst/>
                </a:prstGeom>
                <a:ln w="15875">
                  <a:solidFill>
                    <a:srgbClr val="37464B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Gerade Verbindung 152"/>
                <p:cNvCxnSpPr/>
                <p:nvPr/>
              </p:nvCxnSpPr>
              <p:spPr>
                <a:xfrm>
                  <a:off x="1623974" y="1698920"/>
                  <a:ext cx="144000" cy="0"/>
                </a:xfrm>
                <a:prstGeom prst="line">
                  <a:avLst/>
                </a:prstGeom>
                <a:ln w="15875">
                  <a:solidFill>
                    <a:srgbClr val="37464B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62" name="Gruppieren 161"/>
          <p:cNvGrpSpPr/>
          <p:nvPr/>
        </p:nvGrpSpPr>
        <p:grpSpPr>
          <a:xfrm>
            <a:off x="8092855" y="1493748"/>
            <a:ext cx="349749" cy="612000"/>
            <a:chOff x="4291631" y="2862644"/>
            <a:chExt cx="349749" cy="612000"/>
          </a:xfrm>
        </p:grpSpPr>
        <p:sp>
          <p:nvSpPr>
            <p:cNvPr id="163" name="Pfeil nach unten 162"/>
            <p:cNvSpPr/>
            <p:nvPr/>
          </p:nvSpPr>
          <p:spPr bwMode="auto">
            <a:xfrm rot="10800000">
              <a:off x="4533380" y="2862644"/>
              <a:ext cx="108000" cy="612000"/>
            </a:xfrm>
            <a:prstGeom prst="downArrow">
              <a:avLst>
                <a:gd name="adj1" fmla="val 50000"/>
                <a:gd name="adj2" fmla="val 77134"/>
              </a:avLst>
            </a:prstGeom>
            <a:solidFill>
              <a:srgbClr val="C00000"/>
            </a:solidFill>
            <a:ln w="3175">
              <a:solidFill>
                <a:schemeClr val="tx1"/>
              </a:solidFill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65" name="Gruppieren 164"/>
            <p:cNvGrpSpPr/>
            <p:nvPr/>
          </p:nvGrpSpPr>
          <p:grpSpPr>
            <a:xfrm>
              <a:off x="4291631" y="2864660"/>
              <a:ext cx="213748" cy="216024"/>
              <a:chOff x="801860" y="1844824"/>
              <a:chExt cx="213748" cy="216024"/>
            </a:xfrm>
          </p:grpSpPr>
          <p:sp>
            <p:nvSpPr>
              <p:cNvPr id="172" name="Ellipse 171"/>
              <p:cNvSpPr/>
              <p:nvPr/>
            </p:nvSpPr>
            <p:spPr bwMode="auto">
              <a:xfrm>
                <a:off x="801860" y="1844824"/>
                <a:ext cx="213748" cy="216024"/>
              </a:xfrm>
              <a:prstGeom prst="ellipse">
                <a:avLst/>
              </a:prstGeom>
              <a:noFill/>
              <a:ln w="19050">
                <a:solidFill>
                  <a:srgbClr val="AF0A19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80" name="Gruppieren 179"/>
              <p:cNvGrpSpPr/>
              <p:nvPr/>
            </p:nvGrpSpPr>
            <p:grpSpPr>
              <a:xfrm>
                <a:off x="836734" y="1880836"/>
                <a:ext cx="144000" cy="144000"/>
                <a:chOff x="1623974" y="1628800"/>
                <a:chExt cx="144000" cy="144000"/>
              </a:xfrm>
            </p:grpSpPr>
            <p:cxnSp>
              <p:nvCxnSpPr>
                <p:cNvPr id="200" name="Gerade Verbindung 199"/>
                <p:cNvCxnSpPr/>
                <p:nvPr/>
              </p:nvCxnSpPr>
              <p:spPr>
                <a:xfrm>
                  <a:off x="1695974" y="1628800"/>
                  <a:ext cx="0" cy="144000"/>
                </a:xfrm>
                <a:prstGeom prst="line">
                  <a:avLst/>
                </a:prstGeom>
                <a:ln w="15875">
                  <a:solidFill>
                    <a:srgbClr val="AF0A1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Gerade Verbindung 200"/>
                <p:cNvCxnSpPr/>
                <p:nvPr/>
              </p:nvCxnSpPr>
              <p:spPr>
                <a:xfrm>
                  <a:off x="1623974" y="1698920"/>
                  <a:ext cx="144000" cy="0"/>
                </a:xfrm>
                <a:prstGeom prst="line">
                  <a:avLst/>
                </a:prstGeom>
                <a:ln w="15875">
                  <a:solidFill>
                    <a:srgbClr val="AF0A1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02" name="Gruppieren 201"/>
          <p:cNvGrpSpPr/>
          <p:nvPr/>
        </p:nvGrpSpPr>
        <p:grpSpPr>
          <a:xfrm>
            <a:off x="5759640" y="1492854"/>
            <a:ext cx="314237" cy="432000"/>
            <a:chOff x="4291631" y="2864142"/>
            <a:chExt cx="314237" cy="432000"/>
          </a:xfrm>
        </p:grpSpPr>
        <p:sp>
          <p:nvSpPr>
            <p:cNvPr id="203" name="Pfeil nach unten 202"/>
            <p:cNvSpPr/>
            <p:nvPr/>
          </p:nvSpPr>
          <p:spPr bwMode="auto">
            <a:xfrm rot="10800000">
              <a:off x="4533868" y="2864142"/>
              <a:ext cx="72000" cy="432000"/>
            </a:xfrm>
            <a:prstGeom prst="downArrow">
              <a:avLst>
                <a:gd name="adj1" fmla="val 50000"/>
                <a:gd name="adj2" fmla="val 77134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3175">
              <a:solidFill>
                <a:schemeClr val="tx1"/>
              </a:solidFill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204" name="Gruppieren 203"/>
            <p:cNvGrpSpPr/>
            <p:nvPr/>
          </p:nvGrpSpPr>
          <p:grpSpPr>
            <a:xfrm>
              <a:off x="4291631" y="2864660"/>
              <a:ext cx="213748" cy="216024"/>
              <a:chOff x="801860" y="1844824"/>
              <a:chExt cx="213748" cy="216024"/>
            </a:xfrm>
          </p:grpSpPr>
          <p:sp>
            <p:nvSpPr>
              <p:cNvPr id="205" name="Ellipse 204"/>
              <p:cNvSpPr/>
              <p:nvPr/>
            </p:nvSpPr>
            <p:spPr bwMode="auto">
              <a:xfrm>
                <a:off x="801860" y="1844824"/>
                <a:ext cx="213748" cy="216024"/>
              </a:xfrm>
              <a:prstGeom prst="ellipse">
                <a:avLst/>
              </a:prstGeom>
              <a:noFill/>
              <a:ln w="19050">
                <a:solidFill>
                  <a:srgbClr val="37464B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206" name="Gruppieren 205"/>
              <p:cNvGrpSpPr/>
              <p:nvPr/>
            </p:nvGrpSpPr>
            <p:grpSpPr>
              <a:xfrm>
                <a:off x="836734" y="1880836"/>
                <a:ext cx="144000" cy="144000"/>
                <a:chOff x="1623974" y="1628800"/>
                <a:chExt cx="144000" cy="144000"/>
              </a:xfrm>
            </p:grpSpPr>
            <p:cxnSp>
              <p:nvCxnSpPr>
                <p:cNvPr id="207" name="Gerade Verbindung 206"/>
                <p:cNvCxnSpPr/>
                <p:nvPr/>
              </p:nvCxnSpPr>
              <p:spPr>
                <a:xfrm>
                  <a:off x="1695974" y="1628800"/>
                  <a:ext cx="0" cy="144000"/>
                </a:xfrm>
                <a:prstGeom prst="line">
                  <a:avLst/>
                </a:prstGeom>
                <a:ln w="15875">
                  <a:solidFill>
                    <a:srgbClr val="37464B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Gerade Verbindung 207"/>
                <p:cNvCxnSpPr/>
                <p:nvPr/>
              </p:nvCxnSpPr>
              <p:spPr>
                <a:xfrm>
                  <a:off x="1623974" y="1698920"/>
                  <a:ext cx="144000" cy="0"/>
                </a:xfrm>
                <a:prstGeom prst="line">
                  <a:avLst/>
                </a:prstGeom>
                <a:ln w="15875">
                  <a:solidFill>
                    <a:srgbClr val="37464B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21" name="Gebogener Pfeil 220"/>
          <p:cNvSpPr>
            <a:spLocks noChangeAspect="1"/>
          </p:cNvSpPr>
          <p:nvPr/>
        </p:nvSpPr>
        <p:spPr bwMode="auto">
          <a:xfrm rot="16200000" flipH="1">
            <a:off x="3629185" y="1276572"/>
            <a:ext cx="2853590" cy="5538068"/>
          </a:xfrm>
          <a:prstGeom prst="circularArrow">
            <a:avLst>
              <a:gd name="adj1" fmla="val 2346"/>
              <a:gd name="adj2" fmla="val 579207"/>
              <a:gd name="adj3" fmla="val 20929349"/>
              <a:gd name="adj4" fmla="val 16187122"/>
              <a:gd name="adj5" fmla="val 2911"/>
            </a:avLst>
          </a:prstGeom>
          <a:solidFill>
            <a:srgbClr val="AFC3CD"/>
          </a:solidFill>
          <a:ln w="19050">
            <a:noFill/>
            <a:round/>
            <a:headEnd w="lg" len="lg"/>
            <a:tailEnd type="triangle" w="med" len="med"/>
          </a:ln>
        </p:spPr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9" name="Gruppieren 18"/>
          <p:cNvGrpSpPr/>
          <p:nvPr/>
        </p:nvGrpSpPr>
        <p:grpSpPr>
          <a:xfrm>
            <a:off x="4838613" y="2204864"/>
            <a:ext cx="2259727" cy="3486483"/>
            <a:chOff x="4897969" y="2204864"/>
            <a:chExt cx="2259727" cy="3486483"/>
          </a:xfrm>
        </p:grpSpPr>
        <p:sp>
          <p:nvSpPr>
            <p:cNvPr id="224" name="Gebogener Pfeil 223"/>
            <p:cNvSpPr>
              <a:spLocks noChangeAspect="1"/>
            </p:cNvSpPr>
            <p:nvPr/>
          </p:nvSpPr>
          <p:spPr bwMode="auto">
            <a:xfrm rot="16200000" flipH="1">
              <a:off x="4284591" y="2818242"/>
              <a:ext cx="3486483" cy="2259727"/>
            </a:xfrm>
            <a:prstGeom prst="circularArrow">
              <a:avLst>
                <a:gd name="adj1" fmla="val 3599"/>
                <a:gd name="adj2" fmla="val 443837"/>
                <a:gd name="adj3" fmla="val 19191689"/>
                <a:gd name="adj4" fmla="val 16407412"/>
                <a:gd name="adj5" fmla="val 4762"/>
              </a:avLst>
            </a:prstGeom>
            <a:solidFill>
              <a:srgbClr val="AFC3CD"/>
            </a:solidFill>
            <a:ln w="19050">
              <a:noFill/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17" name="Picture 4" descr="D:\vTI\Bilder\Kaminfeuer Pixelio Lizenzfrei.jpg"/>
            <p:cNvPicPr>
              <a:picLocks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102552" y="5109554"/>
              <a:ext cx="540000" cy="54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0" name="Gruppieren 19"/>
          <p:cNvGrpSpPr/>
          <p:nvPr/>
        </p:nvGrpSpPr>
        <p:grpSpPr>
          <a:xfrm>
            <a:off x="6395734" y="2060850"/>
            <a:ext cx="2005335" cy="3590772"/>
            <a:chOff x="6455090" y="2060850"/>
            <a:chExt cx="2005335" cy="3590772"/>
          </a:xfrm>
        </p:grpSpPr>
        <p:sp>
          <p:nvSpPr>
            <p:cNvPr id="222" name="Gebogener Pfeil 221"/>
            <p:cNvSpPr>
              <a:spLocks/>
            </p:cNvSpPr>
            <p:nvPr/>
          </p:nvSpPr>
          <p:spPr bwMode="auto">
            <a:xfrm rot="16200000" flipH="1" flipV="1">
              <a:off x="5735939" y="2780001"/>
              <a:ext cx="3443638" cy="2005335"/>
            </a:xfrm>
            <a:prstGeom prst="circularArrow">
              <a:avLst>
                <a:gd name="adj1" fmla="val 5199"/>
                <a:gd name="adj2" fmla="val 512165"/>
                <a:gd name="adj3" fmla="val 20986902"/>
                <a:gd name="adj4" fmla="val 16254862"/>
                <a:gd name="adj5" fmla="val 5124"/>
              </a:avLst>
            </a:prstGeom>
            <a:solidFill>
              <a:srgbClr val="AFC3CD"/>
            </a:solidFill>
            <a:ln w="19050">
              <a:noFill/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23" name="Picture 4" descr="D:\vTI\Bilder\Kaminfeuer Pixelio Lizenzfrei.jpg"/>
            <p:cNvPicPr>
              <a:picLocks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961918" y="5111622"/>
              <a:ext cx="540000" cy="54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6" name="Gruppieren 5"/>
          <p:cNvGrpSpPr/>
          <p:nvPr/>
        </p:nvGrpSpPr>
        <p:grpSpPr>
          <a:xfrm>
            <a:off x="5574376" y="5116154"/>
            <a:ext cx="1328185" cy="575191"/>
            <a:chOff x="5688231" y="4741661"/>
            <a:chExt cx="1328185" cy="575191"/>
          </a:xfrm>
        </p:grpSpPr>
        <p:sp>
          <p:nvSpPr>
            <p:cNvPr id="5" name="Pfeil nach links und rechts 4"/>
            <p:cNvSpPr/>
            <p:nvPr/>
          </p:nvSpPr>
          <p:spPr>
            <a:xfrm>
              <a:off x="5688231" y="4895995"/>
              <a:ext cx="1328185" cy="234000"/>
            </a:xfrm>
            <a:prstGeom prst="leftRightArrow">
              <a:avLst>
                <a:gd name="adj1" fmla="val 50000"/>
                <a:gd name="adj2" fmla="val 82758"/>
              </a:avLst>
            </a:prstGeom>
            <a:solidFill>
              <a:srgbClr val="FF9900">
                <a:alpha val="64706"/>
              </a:srgbClr>
            </a:solidFill>
            <a:ln w="3175">
              <a:solidFill>
                <a:srgbClr val="37464B"/>
              </a:solidFill>
            </a:ln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tx1"/>
                </a:solidFill>
              </a:endParaRPr>
            </a:p>
          </p:txBody>
        </p:sp>
        <p:pic>
          <p:nvPicPr>
            <p:cNvPr id="252" name="Grafik 128" descr="ölfass.gif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357727" y="4741661"/>
              <a:ext cx="303727" cy="457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3" name="Grafik 129" descr="kohlewagen.gif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6106170" y="4899255"/>
              <a:ext cx="416713" cy="376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4" name="Line 56"/>
            <p:cNvSpPr>
              <a:spLocks noChangeShapeType="1"/>
            </p:cNvSpPr>
            <p:nvPr/>
          </p:nvSpPr>
          <p:spPr bwMode="auto">
            <a:xfrm flipV="1">
              <a:off x="5977235" y="4745860"/>
              <a:ext cx="760983" cy="570992"/>
            </a:xfrm>
            <a:prstGeom prst="line">
              <a:avLst/>
            </a:prstGeom>
            <a:noFill/>
            <a:ln w="38100">
              <a:solidFill>
                <a:srgbClr val="AF0A1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" name="Line 56"/>
            <p:cNvSpPr>
              <a:spLocks noChangeShapeType="1"/>
            </p:cNvSpPr>
            <p:nvPr/>
          </p:nvSpPr>
          <p:spPr bwMode="auto">
            <a:xfrm>
              <a:off x="5977235" y="4756575"/>
              <a:ext cx="799869" cy="549561"/>
            </a:xfrm>
            <a:prstGeom prst="line">
              <a:avLst/>
            </a:prstGeom>
            <a:noFill/>
            <a:ln w="38100">
              <a:solidFill>
                <a:srgbClr val="AF0A1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6" name="Text Box 79"/>
          <p:cNvSpPr txBox="1">
            <a:spLocks noChangeArrowheads="1"/>
          </p:cNvSpPr>
          <p:nvPr/>
        </p:nvSpPr>
        <p:spPr bwMode="auto">
          <a:xfrm>
            <a:off x="5387381" y="5730775"/>
            <a:ext cx="2011021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altLang="de-DE" sz="1100" b="1" i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Substitution ENERGETISCH</a:t>
            </a:r>
            <a:endParaRPr kumimoji="0" lang="en-US" altLang="de-DE" sz="11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Gruppieren 20"/>
          <p:cNvGrpSpPr/>
          <p:nvPr/>
        </p:nvGrpSpPr>
        <p:grpSpPr>
          <a:xfrm>
            <a:off x="5389479" y="3690470"/>
            <a:ext cx="2260183" cy="1322706"/>
            <a:chOff x="5448835" y="3690470"/>
            <a:chExt cx="2260183" cy="1322706"/>
          </a:xfrm>
        </p:grpSpPr>
        <p:sp>
          <p:nvSpPr>
            <p:cNvPr id="273" name="Pfeil nach links und rechts 272"/>
            <p:cNvSpPr/>
            <p:nvPr/>
          </p:nvSpPr>
          <p:spPr>
            <a:xfrm rot="16200000">
              <a:off x="6698695" y="3897470"/>
              <a:ext cx="648000" cy="234000"/>
            </a:xfrm>
            <a:prstGeom prst="leftRightArrow">
              <a:avLst>
                <a:gd name="adj1" fmla="val 50000"/>
                <a:gd name="adj2" fmla="val 82758"/>
              </a:avLst>
            </a:prstGeom>
            <a:solidFill>
              <a:srgbClr val="C5C000">
                <a:alpha val="64706"/>
              </a:srgbClr>
            </a:solidFill>
            <a:ln w="3175">
              <a:solidFill>
                <a:srgbClr val="37464B"/>
              </a:solidFill>
            </a:ln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279" name="Text Box 79"/>
            <p:cNvSpPr txBox="1">
              <a:spLocks noChangeArrowheads="1"/>
            </p:cNvSpPr>
            <p:nvPr/>
          </p:nvSpPr>
          <p:spPr bwMode="auto">
            <a:xfrm>
              <a:off x="5448835" y="4164492"/>
              <a:ext cx="1067381" cy="472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altLang="de-DE" sz="11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Substitution </a:t>
              </a:r>
              <a:br>
                <a:rPr lang="en-US" altLang="de-DE" sz="11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altLang="de-DE" sz="11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STOFFLICH</a:t>
              </a:r>
              <a:br>
                <a:rPr lang="en-US" altLang="de-DE" sz="11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endParaRPr lang="en-US" altLang="de-DE" sz="1100" b="1" i="1" dirty="0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" name="Gruppieren 10"/>
            <p:cNvGrpSpPr/>
            <p:nvPr/>
          </p:nvGrpSpPr>
          <p:grpSpPr>
            <a:xfrm>
              <a:off x="6359548" y="4286528"/>
              <a:ext cx="1349470" cy="726648"/>
              <a:chOff x="6359548" y="4221087"/>
              <a:chExt cx="1349470" cy="726648"/>
            </a:xfrm>
          </p:grpSpPr>
          <p:pic>
            <p:nvPicPr>
              <p:cNvPr id="277" name="Grafik 17" descr="rohbau-sw.gif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rightnessContrast bright="49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59548" y="4291259"/>
                <a:ext cx="972000" cy="6280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8" name="Grafik 19" descr="Ziegel-Steine.gif"/>
              <p:cNvPicPr>
                <a:picLocks noChangeAspect="1"/>
              </p:cNvPicPr>
              <p:nvPr/>
            </p:nvPicPr>
            <p:blipFill>
              <a:blip r:embed="rId17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sharpenSoften amount="2000"/>
                        </a14:imgEffect>
                        <a14:imgEffect>
                          <a14:brightnessContrast bright="2000" contrast="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35777" y="4225099"/>
                <a:ext cx="873241" cy="7226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9" name="Gruppieren 8"/>
              <p:cNvGrpSpPr/>
              <p:nvPr/>
            </p:nvGrpSpPr>
            <p:grpSpPr>
              <a:xfrm>
                <a:off x="6429555" y="4221087"/>
                <a:ext cx="1253367" cy="710407"/>
                <a:chOff x="5904328" y="1638092"/>
                <a:chExt cx="1620000" cy="730714"/>
              </a:xfrm>
            </p:grpSpPr>
            <p:sp>
              <p:nvSpPr>
                <p:cNvPr id="275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5904328" y="1638092"/>
                  <a:ext cx="1620000" cy="720000"/>
                </a:xfrm>
                <a:prstGeom prst="line">
                  <a:avLst/>
                </a:prstGeom>
                <a:noFill/>
                <a:ln w="38100">
                  <a:solidFill>
                    <a:srgbClr val="AF0A19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" name="Line 56"/>
                <p:cNvSpPr>
                  <a:spLocks noChangeShapeType="1"/>
                </p:cNvSpPr>
                <p:nvPr/>
              </p:nvSpPr>
              <p:spPr bwMode="auto">
                <a:xfrm>
                  <a:off x="5904328" y="1648806"/>
                  <a:ext cx="1620000" cy="720000"/>
                </a:xfrm>
                <a:prstGeom prst="line">
                  <a:avLst/>
                </a:prstGeom>
                <a:noFill/>
                <a:ln w="38100">
                  <a:solidFill>
                    <a:srgbClr val="AF0A19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6" name="Gruppieren 15"/>
          <p:cNvGrpSpPr/>
          <p:nvPr/>
        </p:nvGrpSpPr>
        <p:grpSpPr>
          <a:xfrm>
            <a:off x="350927" y="1493662"/>
            <a:ext cx="1965965" cy="2304350"/>
            <a:chOff x="410283" y="1493662"/>
            <a:chExt cx="1965965" cy="2304350"/>
          </a:xfrm>
        </p:grpSpPr>
        <p:grpSp>
          <p:nvGrpSpPr>
            <p:cNvPr id="184" name="Gruppieren 183"/>
            <p:cNvGrpSpPr/>
            <p:nvPr/>
          </p:nvGrpSpPr>
          <p:grpSpPr>
            <a:xfrm>
              <a:off x="520517" y="2988805"/>
              <a:ext cx="1855731" cy="809207"/>
              <a:chOff x="556029" y="2907919"/>
              <a:chExt cx="1855731" cy="809207"/>
            </a:xfrm>
          </p:grpSpPr>
          <p:sp>
            <p:nvSpPr>
              <p:cNvPr id="185" name="AutoShape 83"/>
              <p:cNvSpPr>
                <a:spLocks noChangeArrowheads="1"/>
              </p:cNvSpPr>
              <p:nvPr/>
            </p:nvSpPr>
            <p:spPr bwMode="auto">
              <a:xfrm rot="16200000">
                <a:off x="988562" y="3154731"/>
                <a:ext cx="254000" cy="576172"/>
              </a:xfrm>
              <a:prstGeom prst="downArrow">
                <a:avLst>
                  <a:gd name="adj1" fmla="val 53389"/>
                  <a:gd name="adj2" fmla="val 79166"/>
                </a:avLst>
              </a:prstGeom>
              <a:solidFill>
                <a:srgbClr val="AFC3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rgbClr val="243F6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grpSp>
            <p:nvGrpSpPr>
              <p:cNvPr id="186" name="Gruppieren 185"/>
              <p:cNvGrpSpPr/>
              <p:nvPr/>
            </p:nvGrpSpPr>
            <p:grpSpPr>
              <a:xfrm>
                <a:off x="1446751" y="2907919"/>
                <a:ext cx="965009" cy="808999"/>
                <a:chOff x="1115827" y="3991238"/>
                <a:chExt cx="965009" cy="808999"/>
              </a:xfrm>
            </p:grpSpPr>
            <p:pic>
              <p:nvPicPr>
                <p:cNvPr id="194" name="Grafik 193"/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69954" y="4125269"/>
                  <a:ext cx="415205" cy="656293"/>
                </a:xfrm>
                <a:prstGeom prst="rect">
                  <a:avLst/>
                </a:prstGeom>
              </p:spPr>
            </p:pic>
            <p:pic>
              <p:nvPicPr>
                <p:cNvPr id="195" name="Grafik 194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97746" y="3991238"/>
                  <a:ext cx="334788" cy="808999"/>
                </a:xfrm>
                <a:prstGeom prst="rect">
                  <a:avLst/>
                </a:prstGeom>
              </p:spPr>
            </p:pic>
            <p:pic>
              <p:nvPicPr>
                <p:cNvPr id="196" name="Grafik 195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787782" y="4276684"/>
                  <a:ext cx="215813" cy="521502"/>
                </a:xfrm>
                <a:prstGeom prst="rect">
                  <a:avLst/>
                </a:prstGeom>
              </p:spPr>
            </p:pic>
            <p:pic>
              <p:nvPicPr>
                <p:cNvPr id="197" name="Grafik 196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921568" y="4413322"/>
                  <a:ext cx="159268" cy="384863"/>
                </a:xfrm>
                <a:prstGeom prst="rect">
                  <a:avLst/>
                </a:prstGeom>
              </p:spPr>
            </p:pic>
            <p:pic>
              <p:nvPicPr>
                <p:cNvPr id="198" name="Grafik 197"/>
                <p:cNvPicPr>
                  <a:picLocks noChangeAspect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16564" y="4051425"/>
                  <a:ext cx="472440" cy="746760"/>
                </a:xfrm>
                <a:prstGeom prst="rect">
                  <a:avLst/>
                </a:prstGeom>
              </p:spPr>
            </p:pic>
            <p:pic>
              <p:nvPicPr>
                <p:cNvPr id="199" name="Grafik 198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15827" y="4278735"/>
                  <a:ext cx="215813" cy="521502"/>
                </a:xfrm>
                <a:prstGeom prst="rect">
                  <a:avLst/>
                </a:prstGeom>
              </p:spPr>
            </p:pic>
          </p:grpSp>
          <p:grpSp>
            <p:nvGrpSpPr>
              <p:cNvPr id="187" name="Gruppieren 186"/>
              <p:cNvGrpSpPr/>
              <p:nvPr/>
            </p:nvGrpSpPr>
            <p:grpSpPr>
              <a:xfrm>
                <a:off x="556029" y="3241527"/>
                <a:ext cx="559587" cy="475599"/>
                <a:chOff x="1200324" y="5689705"/>
                <a:chExt cx="559587" cy="475599"/>
              </a:xfrm>
            </p:grpSpPr>
            <p:pic>
              <p:nvPicPr>
                <p:cNvPr id="188" name="Grafik 187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56606" y="5760804"/>
                  <a:ext cx="244093" cy="385825"/>
                </a:xfrm>
                <a:prstGeom prst="rect">
                  <a:avLst/>
                </a:prstGeom>
              </p:spPr>
            </p:pic>
            <p:pic>
              <p:nvPicPr>
                <p:cNvPr id="189" name="Grafik 188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71898" y="5689705"/>
                  <a:ext cx="196817" cy="475599"/>
                </a:xfrm>
                <a:prstGeom prst="rect">
                  <a:avLst/>
                </a:prstGeom>
              </p:spPr>
            </p:pic>
            <p:pic>
              <p:nvPicPr>
                <p:cNvPr id="190" name="Grafik 189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87922" y="5856669"/>
                  <a:ext cx="126873" cy="306583"/>
                </a:xfrm>
                <a:prstGeom prst="rect">
                  <a:avLst/>
                </a:prstGeom>
              </p:spPr>
            </p:pic>
            <p:pic>
              <p:nvPicPr>
                <p:cNvPr id="191" name="Grafik 190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66280" y="5936997"/>
                  <a:ext cx="93631" cy="226255"/>
                </a:xfrm>
                <a:prstGeom prst="rect">
                  <a:avLst/>
                </a:prstGeom>
              </p:spPr>
            </p:pic>
            <p:pic>
              <p:nvPicPr>
                <p:cNvPr id="192" name="Grafik 191"/>
                <p:cNvPicPr>
                  <a:picLocks noChangeAspect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00324" y="5724242"/>
                  <a:ext cx="277740" cy="439009"/>
                </a:xfrm>
                <a:prstGeom prst="rect">
                  <a:avLst/>
                </a:prstGeom>
              </p:spPr>
            </p:pic>
            <p:pic>
              <p:nvPicPr>
                <p:cNvPr id="193" name="Grafik 192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00990" y="5858720"/>
                  <a:ext cx="126873" cy="306583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5" name="Gruppieren 14"/>
            <p:cNvGrpSpPr/>
            <p:nvPr/>
          </p:nvGrpSpPr>
          <p:grpSpPr>
            <a:xfrm>
              <a:off x="410283" y="1493662"/>
              <a:ext cx="1439243" cy="724648"/>
              <a:chOff x="410283" y="1493662"/>
              <a:chExt cx="1439243" cy="724648"/>
            </a:xfrm>
          </p:grpSpPr>
          <p:grpSp>
            <p:nvGrpSpPr>
              <p:cNvPr id="14" name="Gruppieren 13"/>
              <p:cNvGrpSpPr/>
              <p:nvPr/>
            </p:nvGrpSpPr>
            <p:grpSpPr>
              <a:xfrm>
                <a:off x="585076" y="1493662"/>
                <a:ext cx="213748" cy="216024"/>
                <a:chOff x="717514" y="1493662"/>
                <a:chExt cx="213748" cy="216024"/>
              </a:xfrm>
            </p:grpSpPr>
            <p:cxnSp>
              <p:nvCxnSpPr>
                <p:cNvPr id="225" name="Gerade Verbindung 224"/>
                <p:cNvCxnSpPr/>
                <p:nvPr/>
              </p:nvCxnSpPr>
              <p:spPr>
                <a:xfrm>
                  <a:off x="752388" y="1601674"/>
                  <a:ext cx="144000" cy="0"/>
                </a:xfrm>
                <a:prstGeom prst="line">
                  <a:avLst/>
                </a:prstGeom>
                <a:ln w="15875">
                  <a:solidFill>
                    <a:schemeClr val="accent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6" name="Ellipse 225"/>
                <p:cNvSpPr/>
                <p:nvPr/>
              </p:nvSpPr>
              <p:spPr bwMode="auto">
                <a:xfrm>
                  <a:off x="717514" y="1493662"/>
                  <a:ext cx="213748" cy="216024"/>
                </a:xfrm>
                <a:prstGeom prst="ellipse">
                  <a:avLst/>
                </a:prstGeom>
                <a:noFill/>
                <a:ln w="19050">
                  <a:solidFill>
                    <a:schemeClr val="accent6"/>
                  </a:solidFill>
                  <a:round/>
                  <a:headEnd w="lg" len="lg"/>
                  <a:tailEnd type="triangle" w="med" len="med"/>
                </a:ln>
              </p:spPr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227" name="Pfeil nach unten 226"/>
              <p:cNvSpPr/>
              <p:nvPr/>
            </p:nvSpPr>
            <p:spPr bwMode="auto">
              <a:xfrm>
                <a:off x="410283" y="1493662"/>
                <a:ext cx="180000" cy="612000"/>
              </a:xfrm>
              <a:prstGeom prst="downArrow">
                <a:avLst>
                  <a:gd name="adj1" fmla="val 50000"/>
                  <a:gd name="adj2" fmla="val 77134"/>
                </a:avLst>
              </a:prstGeom>
              <a:solidFill>
                <a:schemeClr val="accent6"/>
              </a:solidFill>
              <a:ln w="3175">
                <a:solidFill>
                  <a:schemeClr val="tx1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81" name="Text Box 79"/>
              <p:cNvSpPr txBox="1">
                <a:spLocks noChangeArrowheads="1"/>
              </p:cNvSpPr>
              <p:nvPr/>
            </p:nvSpPr>
            <p:spPr bwMode="auto">
              <a:xfrm>
                <a:off x="522418" y="1927797"/>
                <a:ext cx="1327108" cy="290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 type="none" w="sm" len="sm"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de-DE" sz="1100" b="1" i="1" dirty="0">
                    <a:solidFill>
                      <a:schemeClr val="accent6"/>
                    </a:solidFill>
                    <a:latin typeface="Times New Roman" pitchFamily="18" charset="0"/>
                    <a:cs typeface="Arial" pitchFamily="34" charset="0"/>
                  </a:rPr>
                  <a:t>C-</a:t>
                </a:r>
                <a:r>
                  <a:rPr lang="en-US" altLang="de-DE" sz="1100" b="1" i="1" dirty="0" err="1">
                    <a:solidFill>
                      <a:schemeClr val="accent6"/>
                    </a:solidFill>
                    <a:latin typeface="Times New Roman" pitchFamily="18" charset="0"/>
                    <a:cs typeface="Arial" pitchFamily="34" charset="0"/>
                  </a:rPr>
                  <a:t>Sequestrierung</a:t>
                </a:r>
                <a:endParaRPr kumimoji="0" lang="en-US" altLang="de-DE" sz="1100" b="1" i="0" u="none" strike="noStrike" cap="none" normalizeH="0" baseline="0" dirty="0">
                  <a:ln>
                    <a:noFill/>
                  </a:ln>
                  <a:solidFill>
                    <a:schemeClr val="accent6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7" name="Gruppieren 16"/>
          <p:cNvGrpSpPr/>
          <p:nvPr/>
        </p:nvGrpSpPr>
        <p:grpSpPr>
          <a:xfrm>
            <a:off x="1825060" y="1492854"/>
            <a:ext cx="1896671" cy="539107"/>
            <a:chOff x="2267399" y="1492854"/>
            <a:chExt cx="1896671" cy="539107"/>
          </a:xfrm>
        </p:grpSpPr>
        <p:grpSp>
          <p:nvGrpSpPr>
            <p:cNvPr id="209" name="Gruppieren 208"/>
            <p:cNvGrpSpPr/>
            <p:nvPr/>
          </p:nvGrpSpPr>
          <p:grpSpPr>
            <a:xfrm>
              <a:off x="2710083" y="1492854"/>
              <a:ext cx="314237" cy="432000"/>
              <a:chOff x="4291631" y="2862344"/>
              <a:chExt cx="314237" cy="432000"/>
            </a:xfrm>
          </p:grpSpPr>
          <p:sp>
            <p:nvSpPr>
              <p:cNvPr id="210" name="Pfeil nach unten 209"/>
              <p:cNvSpPr/>
              <p:nvPr/>
            </p:nvSpPr>
            <p:spPr bwMode="auto">
              <a:xfrm rot="10800000">
                <a:off x="4533868" y="2862344"/>
                <a:ext cx="72000" cy="432000"/>
              </a:xfrm>
              <a:prstGeom prst="downArrow">
                <a:avLst>
                  <a:gd name="adj1" fmla="val 50000"/>
                  <a:gd name="adj2" fmla="val 77134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3175">
                <a:solidFill>
                  <a:schemeClr val="tx1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211" name="Gruppieren 210"/>
              <p:cNvGrpSpPr/>
              <p:nvPr/>
            </p:nvGrpSpPr>
            <p:grpSpPr>
              <a:xfrm>
                <a:off x="4291631" y="2864660"/>
                <a:ext cx="213748" cy="216024"/>
                <a:chOff x="801860" y="1844824"/>
                <a:chExt cx="213748" cy="216024"/>
              </a:xfrm>
            </p:grpSpPr>
            <p:sp>
              <p:nvSpPr>
                <p:cNvPr id="212" name="Ellipse 211"/>
                <p:cNvSpPr/>
                <p:nvPr/>
              </p:nvSpPr>
              <p:spPr bwMode="auto">
                <a:xfrm>
                  <a:off x="801860" y="1844824"/>
                  <a:ext cx="213748" cy="216024"/>
                </a:xfrm>
                <a:prstGeom prst="ellipse">
                  <a:avLst/>
                </a:prstGeom>
                <a:noFill/>
                <a:ln w="19050">
                  <a:solidFill>
                    <a:srgbClr val="37464B"/>
                  </a:solidFill>
                  <a:round/>
                  <a:headEnd w="lg" len="lg"/>
                  <a:tailEnd type="triangle" w="med" len="med"/>
                </a:ln>
              </p:spPr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213" name="Gruppieren 212"/>
                <p:cNvGrpSpPr/>
                <p:nvPr/>
              </p:nvGrpSpPr>
              <p:grpSpPr>
                <a:xfrm>
                  <a:off x="836734" y="1880836"/>
                  <a:ext cx="144000" cy="144000"/>
                  <a:chOff x="1623974" y="1628800"/>
                  <a:chExt cx="144000" cy="144000"/>
                </a:xfrm>
              </p:grpSpPr>
              <p:cxnSp>
                <p:nvCxnSpPr>
                  <p:cNvPr id="214" name="Gerade Verbindung 213"/>
                  <p:cNvCxnSpPr/>
                  <p:nvPr/>
                </p:nvCxnSpPr>
                <p:spPr>
                  <a:xfrm>
                    <a:off x="1695974" y="1628800"/>
                    <a:ext cx="0" cy="144000"/>
                  </a:xfrm>
                  <a:prstGeom prst="line">
                    <a:avLst/>
                  </a:prstGeom>
                  <a:ln w="15875">
                    <a:solidFill>
                      <a:srgbClr val="37464B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5" name="Gerade Verbindung 214"/>
                  <p:cNvCxnSpPr/>
                  <p:nvPr/>
                </p:nvCxnSpPr>
                <p:spPr>
                  <a:xfrm>
                    <a:off x="1623974" y="1698920"/>
                    <a:ext cx="144000" cy="0"/>
                  </a:xfrm>
                  <a:prstGeom prst="line">
                    <a:avLst/>
                  </a:prstGeom>
                  <a:ln w="15875">
                    <a:solidFill>
                      <a:srgbClr val="37464B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282" name="Text Box 79"/>
            <p:cNvSpPr txBox="1">
              <a:spLocks noChangeArrowheads="1"/>
            </p:cNvSpPr>
            <p:nvPr/>
          </p:nvSpPr>
          <p:spPr bwMode="auto">
            <a:xfrm>
              <a:off x="2267399" y="1741448"/>
              <a:ext cx="1896671" cy="29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altLang="de-DE" sz="1100" b="1" i="1" dirty="0" err="1">
                  <a:solidFill>
                    <a:schemeClr val="tx2"/>
                  </a:solidFill>
                  <a:latin typeface="Times New Roman" pitchFamily="18" charset="0"/>
                  <a:cs typeface="Arial" pitchFamily="34" charset="0"/>
                </a:rPr>
                <a:t>fossile</a:t>
              </a:r>
              <a:r>
                <a:rPr lang="en-US" altLang="de-DE" sz="1100" b="1" i="1" dirty="0">
                  <a:solidFill>
                    <a:schemeClr val="tx2"/>
                  </a:solidFill>
                  <a:latin typeface="Times New Roman" pitchFamily="18" charset="0"/>
                  <a:cs typeface="Arial" pitchFamily="34" charset="0"/>
                </a:rPr>
                <a:t>   CO</a:t>
              </a:r>
              <a:r>
                <a:rPr lang="en-US" altLang="de-DE" sz="1100" b="1" i="1" baseline="-25000" dirty="0">
                  <a:solidFill>
                    <a:schemeClr val="tx2"/>
                  </a:solidFill>
                  <a:latin typeface="Times New Roman" pitchFamily="18" charset="0"/>
                  <a:cs typeface="Arial" pitchFamily="34" charset="0"/>
                </a:rPr>
                <a:t>2</a:t>
              </a:r>
              <a:r>
                <a:rPr lang="en-US" altLang="de-DE" sz="1100" b="1" i="1" dirty="0">
                  <a:solidFill>
                    <a:schemeClr val="tx2"/>
                  </a:solidFill>
                  <a:latin typeface="Times New Roman" pitchFamily="18" charset="0"/>
                  <a:cs typeface="Arial" pitchFamily="34" charset="0"/>
                </a:rPr>
                <a:t>e-Emissionen</a:t>
              </a:r>
              <a:endParaRPr kumimoji="0" lang="en-US" altLang="de-DE" sz="11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3530207" y="1493662"/>
            <a:ext cx="1977897" cy="722475"/>
            <a:chOff x="2952319" y="1493662"/>
            <a:chExt cx="1977897" cy="722475"/>
          </a:xfrm>
        </p:grpSpPr>
        <p:grpSp>
          <p:nvGrpSpPr>
            <p:cNvPr id="154" name="Gruppieren 153"/>
            <p:cNvGrpSpPr/>
            <p:nvPr/>
          </p:nvGrpSpPr>
          <p:grpSpPr>
            <a:xfrm>
              <a:off x="4580467" y="1493662"/>
              <a:ext cx="349749" cy="612223"/>
              <a:chOff x="4291631" y="2864660"/>
              <a:chExt cx="349749" cy="612223"/>
            </a:xfrm>
          </p:grpSpPr>
          <p:sp>
            <p:nvSpPr>
              <p:cNvPr id="155" name="Pfeil nach unten 154"/>
              <p:cNvSpPr/>
              <p:nvPr/>
            </p:nvSpPr>
            <p:spPr bwMode="auto">
              <a:xfrm rot="10800000">
                <a:off x="4533380" y="2864883"/>
                <a:ext cx="108000" cy="612000"/>
              </a:xfrm>
              <a:prstGeom prst="downArrow">
                <a:avLst>
                  <a:gd name="adj1" fmla="val 50000"/>
                  <a:gd name="adj2" fmla="val 77134"/>
                </a:avLst>
              </a:prstGeom>
              <a:solidFill>
                <a:srgbClr val="C00000"/>
              </a:solidFill>
              <a:ln w="3175">
                <a:solidFill>
                  <a:schemeClr val="tx1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56" name="Gruppieren 155"/>
              <p:cNvGrpSpPr/>
              <p:nvPr/>
            </p:nvGrpSpPr>
            <p:grpSpPr>
              <a:xfrm>
                <a:off x="4291631" y="2864660"/>
                <a:ext cx="213748" cy="216024"/>
                <a:chOff x="801860" y="1844824"/>
                <a:chExt cx="213748" cy="216024"/>
              </a:xfrm>
            </p:grpSpPr>
            <p:sp>
              <p:nvSpPr>
                <p:cNvPr id="157" name="Ellipse 156"/>
                <p:cNvSpPr/>
                <p:nvPr/>
              </p:nvSpPr>
              <p:spPr bwMode="auto">
                <a:xfrm>
                  <a:off x="801860" y="1844824"/>
                  <a:ext cx="213748" cy="216024"/>
                </a:xfrm>
                <a:prstGeom prst="ellipse">
                  <a:avLst/>
                </a:prstGeom>
                <a:noFill/>
                <a:ln w="19050">
                  <a:solidFill>
                    <a:srgbClr val="AF0A19"/>
                  </a:solidFill>
                  <a:round/>
                  <a:headEnd w="lg" len="lg"/>
                  <a:tailEnd type="triangle" w="med" len="med"/>
                </a:ln>
              </p:spPr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159" name="Gruppieren 158"/>
                <p:cNvGrpSpPr/>
                <p:nvPr/>
              </p:nvGrpSpPr>
              <p:grpSpPr>
                <a:xfrm>
                  <a:off x="836734" y="1880836"/>
                  <a:ext cx="144000" cy="144000"/>
                  <a:chOff x="1623974" y="1628800"/>
                  <a:chExt cx="144000" cy="144000"/>
                </a:xfrm>
              </p:grpSpPr>
              <p:cxnSp>
                <p:nvCxnSpPr>
                  <p:cNvPr id="160" name="Gerade Verbindung 159"/>
                  <p:cNvCxnSpPr/>
                  <p:nvPr/>
                </p:nvCxnSpPr>
                <p:spPr>
                  <a:xfrm>
                    <a:off x="1695974" y="1628800"/>
                    <a:ext cx="0" cy="144000"/>
                  </a:xfrm>
                  <a:prstGeom prst="line">
                    <a:avLst/>
                  </a:prstGeom>
                  <a:ln w="15875">
                    <a:solidFill>
                      <a:srgbClr val="AF0A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1" name="Gerade Verbindung 160"/>
                  <p:cNvCxnSpPr/>
                  <p:nvPr/>
                </p:nvCxnSpPr>
                <p:spPr>
                  <a:xfrm>
                    <a:off x="1623974" y="1698920"/>
                    <a:ext cx="144000" cy="0"/>
                  </a:xfrm>
                  <a:prstGeom prst="line">
                    <a:avLst/>
                  </a:prstGeom>
                  <a:ln w="15875">
                    <a:solidFill>
                      <a:srgbClr val="AF0A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283" name="Text Box 79"/>
            <p:cNvSpPr txBox="1">
              <a:spLocks noChangeArrowheads="1"/>
            </p:cNvSpPr>
            <p:nvPr/>
          </p:nvSpPr>
          <p:spPr bwMode="auto">
            <a:xfrm>
              <a:off x="2952319" y="1925624"/>
              <a:ext cx="1938193" cy="29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altLang="de-DE" sz="1100" b="1" i="1" dirty="0" err="1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biogene</a:t>
              </a:r>
              <a:r>
                <a:rPr lang="en-US" altLang="de-DE" sz="1100" b="1" i="1" dirty="0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 CO</a:t>
              </a:r>
              <a:r>
                <a:rPr lang="en-US" altLang="de-DE" sz="1100" b="1" i="1" baseline="-25000" dirty="0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2</a:t>
              </a:r>
              <a:r>
                <a:rPr lang="en-US" altLang="de-DE" sz="1100" b="1" i="1" dirty="0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-Emissionen</a:t>
              </a:r>
              <a:endParaRPr kumimoji="0" lang="en-US" altLang="de-DE" sz="11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4" name="Gruppieren 23"/>
          <p:cNvGrpSpPr>
            <a:grpSpLocks/>
          </p:cNvGrpSpPr>
          <p:nvPr/>
        </p:nvGrpSpPr>
        <p:grpSpPr bwMode="auto">
          <a:xfrm>
            <a:off x="373192" y="4707721"/>
            <a:ext cx="4216629" cy="1169551"/>
            <a:chOff x="1312863" y="5911101"/>
            <a:chExt cx="4215690" cy="1168118"/>
          </a:xfrm>
        </p:grpSpPr>
        <p:sp>
          <p:nvSpPr>
            <p:cNvPr id="285" name="AutoShape 14"/>
            <p:cNvSpPr>
              <a:spLocks noChangeArrowheads="1"/>
            </p:cNvSpPr>
            <p:nvPr/>
          </p:nvSpPr>
          <p:spPr bwMode="auto">
            <a:xfrm>
              <a:off x="1312863" y="5993745"/>
              <a:ext cx="143968" cy="143824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286" name="Text Box 18"/>
            <p:cNvSpPr txBox="1">
              <a:spLocks noChangeArrowheads="1"/>
            </p:cNvSpPr>
            <p:nvPr/>
          </p:nvSpPr>
          <p:spPr bwMode="auto">
            <a:xfrm>
              <a:off x="1424402" y="5911101"/>
              <a:ext cx="4104151" cy="116811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4 Klima-relevante Wirkungen</a:t>
              </a:r>
            </a:p>
            <a:p>
              <a:pPr marL="182563" indent="-182563">
                <a:buFont typeface="Wingdings" panose="05000000000000000000" pitchFamily="2" charset="2"/>
                <a:buChar char="§"/>
                <a:tabLst>
                  <a:tab pos="182563" algn="l"/>
                </a:tabLst>
              </a:pPr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C-Speicherung Wald</a:t>
              </a:r>
            </a:p>
            <a:p>
              <a:pPr marL="182563" indent="-182563">
                <a:buFont typeface="Wingdings" panose="05000000000000000000" pitchFamily="2" charset="2"/>
                <a:buChar char="§"/>
                <a:tabLst>
                  <a:tab pos="182563" algn="l"/>
                </a:tabLst>
              </a:pPr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C-Speicherung Holzprodukte</a:t>
              </a:r>
            </a:p>
            <a:p>
              <a:pPr marL="182563" indent="-182563">
                <a:buFont typeface="Wingdings" panose="05000000000000000000" pitchFamily="2" charset="2"/>
                <a:buChar char="§"/>
                <a:tabLst>
                  <a:tab pos="182563" algn="l"/>
                </a:tabLst>
              </a:pPr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Stoffliches Substitutionspotential</a:t>
              </a:r>
            </a:p>
            <a:p>
              <a:pPr marL="182563" indent="-182563">
                <a:buFont typeface="Wingdings" panose="05000000000000000000" pitchFamily="2" charset="2"/>
                <a:buChar char="§"/>
                <a:tabLst>
                  <a:tab pos="182563" algn="l"/>
                </a:tabLst>
              </a:pPr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Energetisches Substitutionspotential</a:t>
              </a:r>
              <a:endParaRPr lang="en-US" sz="1400" b="1" i="1" dirty="0">
                <a:solidFill>
                  <a:srgbClr val="AF0A19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87" name="Text Box 59"/>
          <p:cNvSpPr txBox="1">
            <a:spLocks noChangeArrowheads="1"/>
          </p:cNvSpPr>
          <p:nvPr/>
        </p:nvSpPr>
        <p:spPr bwMode="auto">
          <a:xfrm>
            <a:off x="566444" y="2235621"/>
            <a:ext cx="1150937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altLang="de-DE" sz="1000" dirty="0" err="1">
                <a:latin typeface="Times New Roman" pitchFamily="18" charset="0"/>
                <a:cs typeface="Arial" pitchFamily="34" charset="0"/>
              </a:rPr>
              <a:t>Waldwachstum</a:t>
            </a:r>
            <a:endParaRPr kumimoji="0" lang="en-US" altLang="de-DE" sz="10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Gruppieren 21"/>
          <p:cNvGrpSpPr/>
          <p:nvPr/>
        </p:nvGrpSpPr>
        <p:grpSpPr>
          <a:xfrm>
            <a:off x="1691680" y="2105027"/>
            <a:ext cx="2569428" cy="446706"/>
            <a:chOff x="1691680" y="2105027"/>
            <a:chExt cx="2569428" cy="446706"/>
          </a:xfrm>
        </p:grpSpPr>
        <p:sp>
          <p:nvSpPr>
            <p:cNvPr id="288" name="Text Box 61"/>
            <p:cNvSpPr txBox="1">
              <a:spLocks noChangeArrowheads="1"/>
            </p:cNvSpPr>
            <p:nvPr/>
          </p:nvSpPr>
          <p:spPr bwMode="auto">
            <a:xfrm>
              <a:off x="2748940" y="2108225"/>
              <a:ext cx="1512168" cy="412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altLang="de-DE" sz="1000" dirty="0" err="1">
                  <a:latin typeface="Times New Roman" pitchFamily="18" charset="0"/>
                  <a:cs typeface="Arial" pitchFamily="34" charset="0"/>
                </a:rPr>
                <a:t>Energieholz</a:t>
              </a:r>
              <a:r>
                <a:rPr lang="en-US" altLang="de-DE" sz="1000" dirty="0">
                  <a:latin typeface="Times New Roman" pitchFamily="18" charset="0"/>
                  <a:cs typeface="Arial" pitchFamily="34" charset="0"/>
                </a:rPr>
                <a:t> &amp;</a:t>
              </a:r>
              <a:br>
                <a:rPr lang="en-US" altLang="de-DE" sz="1000" dirty="0">
                  <a:latin typeface="Times New Roman" pitchFamily="18" charset="0"/>
                  <a:cs typeface="Arial" pitchFamily="34" charset="0"/>
                </a:rPr>
              </a:br>
              <a:r>
                <a:rPr lang="en-US" altLang="de-DE" sz="1000" dirty="0" err="1">
                  <a:latin typeface="Times New Roman" pitchFamily="18" charset="0"/>
                  <a:cs typeface="Arial" pitchFamily="34" charset="0"/>
                </a:rPr>
                <a:t>Stamm</a:t>
              </a:r>
              <a:r>
                <a:rPr lang="en-US" altLang="de-DE" sz="1000" dirty="0">
                  <a:latin typeface="Times New Roman" pitchFamily="18" charset="0"/>
                  <a:cs typeface="Arial" pitchFamily="34" charset="0"/>
                </a:rPr>
                <a:t>- und Industrieholz</a:t>
              </a:r>
              <a:endParaRPr kumimoji="0" lang="en-US" altLang="de-DE" sz="10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9" name="Text Box 60"/>
            <p:cNvSpPr txBox="1">
              <a:spLocks noChangeArrowheads="1"/>
            </p:cNvSpPr>
            <p:nvPr/>
          </p:nvSpPr>
          <p:spPr bwMode="auto">
            <a:xfrm>
              <a:off x="1691680" y="2105027"/>
              <a:ext cx="1150937" cy="29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altLang="de-DE" sz="1000" b="0" i="0" u="none" strike="noStrike" cap="none" normalizeH="0" baseline="0" dirty="0" err="1">
                  <a:ln>
                    <a:noFill/>
                  </a:ln>
                  <a:effectLst/>
                  <a:latin typeface="Times New Roman" pitchFamily="18" charset="0"/>
                  <a:cs typeface="Arial" pitchFamily="34" charset="0"/>
                </a:rPr>
                <a:t>Schlagabraum</a:t>
              </a:r>
              <a:r>
                <a:rPr kumimoji="0" lang="en-US" altLang="de-DE" sz="1000" b="0" i="0" u="none" strike="noStrike" cap="none" normalizeH="0" baseline="0" dirty="0">
                  <a:ln>
                    <a:noFill/>
                  </a:ln>
                  <a:effectLst/>
                  <a:latin typeface="Times New Roman" pitchFamily="18" charset="0"/>
                  <a:cs typeface="Arial" pitchFamily="34" charset="0"/>
                </a:rPr>
                <a:t> &amp;</a:t>
              </a:r>
              <a:endParaRPr kumimoji="0" lang="en-US" altLang="de-DE" sz="10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0" name="Text Box 61"/>
            <p:cNvSpPr txBox="1">
              <a:spLocks noChangeArrowheads="1"/>
            </p:cNvSpPr>
            <p:nvPr/>
          </p:nvSpPr>
          <p:spPr bwMode="auto">
            <a:xfrm>
              <a:off x="1810364" y="2259633"/>
              <a:ext cx="1150937" cy="29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altLang="de-DE" sz="1000" b="0" i="0" u="none" strike="noStrike" cap="none" normalizeH="0" baseline="0" dirty="0" err="1">
                  <a:ln>
                    <a:noFill/>
                  </a:ln>
                  <a:effectLst/>
                  <a:latin typeface="Times New Roman" pitchFamily="18" charset="0"/>
                  <a:cs typeface="Arial" pitchFamily="34" charset="0"/>
                </a:rPr>
                <a:t>Holzeinschlag</a:t>
              </a:r>
              <a:endParaRPr kumimoji="0" lang="en-US" altLang="de-DE" sz="10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uppieren 22"/>
          <p:cNvGrpSpPr/>
          <p:nvPr/>
        </p:nvGrpSpPr>
        <p:grpSpPr>
          <a:xfrm>
            <a:off x="4261108" y="2108226"/>
            <a:ext cx="1747623" cy="485840"/>
            <a:chOff x="4261108" y="2108226"/>
            <a:chExt cx="1747623" cy="485840"/>
          </a:xfrm>
        </p:grpSpPr>
        <p:sp>
          <p:nvSpPr>
            <p:cNvPr id="291" name="Text Box 61"/>
            <p:cNvSpPr txBox="1">
              <a:spLocks noChangeArrowheads="1"/>
            </p:cNvSpPr>
            <p:nvPr/>
          </p:nvSpPr>
          <p:spPr bwMode="auto">
            <a:xfrm>
              <a:off x="4261108" y="2108226"/>
              <a:ext cx="1747623" cy="29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altLang="de-DE" sz="1000" dirty="0" err="1">
                  <a:latin typeface="Times New Roman" pitchFamily="18" charset="0"/>
                  <a:cs typeface="Arial" pitchFamily="34" charset="0"/>
                </a:rPr>
                <a:t>Industrierestholz</a:t>
              </a:r>
              <a:r>
                <a:rPr lang="en-US" altLang="de-DE" sz="1000" dirty="0">
                  <a:latin typeface="Times New Roman" pitchFamily="18" charset="0"/>
                  <a:cs typeface="Arial" pitchFamily="34" charset="0"/>
                </a:rPr>
                <a:t> &amp;</a:t>
              </a:r>
              <a:endParaRPr kumimoji="0" lang="en-US" altLang="de-DE" sz="10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2" name="Text Box 63"/>
            <p:cNvSpPr txBox="1">
              <a:spLocks noChangeArrowheads="1"/>
            </p:cNvSpPr>
            <p:nvPr/>
          </p:nvSpPr>
          <p:spPr bwMode="auto">
            <a:xfrm>
              <a:off x="4538092" y="2262279"/>
              <a:ext cx="1337400" cy="331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 dirty="0">
                  <a:ln>
                    <a:noFill/>
                  </a:ln>
                  <a:effectLst/>
                  <a:latin typeface="Times New Roman" pitchFamily="18" charset="0"/>
                  <a:cs typeface="Arial" pitchFamily="34" charset="0"/>
                </a:rPr>
                <a:t>Holzhalbwaren</a:t>
              </a:r>
              <a:endParaRPr kumimoji="0" lang="en-US" altLang="de-DE" sz="10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3" name="Text Box 63"/>
          <p:cNvSpPr txBox="1">
            <a:spLocks noChangeArrowheads="1"/>
          </p:cNvSpPr>
          <p:nvPr/>
        </p:nvSpPr>
        <p:spPr bwMode="auto">
          <a:xfrm>
            <a:off x="6342697" y="2263324"/>
            <a:ext cx="12672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de-DE" sz="1000" b="0" i="0" u="none" strike="noStrike" cap="none" normalizeH="0" baseline="0" dirty="0" err="1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Holzfertigwaren</a:t>
            </a:r>
            <a:endParaRPr kumimoji="0" lang="en-US" altLang="de-DE" sz="10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4" name="Text Box 65"/>
          <p:cNvSpPr txBox="1">
            <a:spLocks noChangeArrowheads="1"/>
          </p:cNvSpPr>
          <p:nvPr/>
        </p:nvSpPr>
        <p:spPr bwMode="auto">
          <a:xfrm>
            <a:off x="7357452" y="2107050"/>
            <a:ext cx="1512168" cy="33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de-DE" sz="1000" b="0" i="0" u="none" strike="noStrike" cap="none" normalizeH="0" baseline="0" dirty="0" err="1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Lebenszyklusende</a:t>
            </a:r>
            <a:r>
              <a:rPr kumimoji="0" lang="en-US" altLang="de-DE" sz="1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 der </a:t>
            </a:r>
            <a:r>
              <a:rPr kumimoji="0" lang="en-US" altLang="de-DE" sz="1000" b="0" i="0" u="none" strike="noStrike" cap="none" normalizeH="0" baseline="0" dirty="0" err="1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stofflichen</a:t>
            </a:r>
            <a:r>
              <a:rPr kumimoji="0" lang="en-US" altLang="de-DE" sz="1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en-US" altLang="de-DE" sz="1000" b="0" i="0" u="none" strike="noStrike" cap="none" normalizeH="0" baseline="0" dirty="0" err="1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Holznutzung</a:t>
            </a:r>
            <a:endParaRPr kumimoji="0" lang="en-US" altLang="de-DE" sz="10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12</a:t>
            </a:fld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453" y="3322341"/>
            <a:ext cx="648000" cy="501334"/>
          </a:xfrm>
          <a:prstGeom prst="rect">
            <a:avLst/>
          </a:prstGeom>
        </p:spPr>
      </p:pic>
      <p:sp>
        <p:nvSpPr>
          <p:cNvPr id="143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Eingliederung des Themas in die Aufgaben des Arbeitsbereichs</a:t>
            </a:r>
          </a:p>
        </p:txBody>
      </p:sp>
      <p:sp>
        <p:nvSpPr>
          <p:cNvPr id="168" name="Datumsplatzhalter 2">
            <a:extLst>
              <a:ext uri="{FF2B5EF4-FFF2-40B4-BE49-F238E27FC236}">
                <a16:creationId xmlns:a16="http://schemas.microsoft.com/office/drawing/2014/main" id="{D2D4A87C-19F4-4140-93F4-F82E978701F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70" name="Fußzeilenplatzhalter 3">
            <a:extLst>
              <a:ext uri="{FF2B5EF4-FFF2-40B4-BE49-F238E27FC236}">
                <a16:creationId xmlns:a16="http://schemas.microsoft.com/office/drawing/2014/main" id="{F9D5A5D4-D9C7-4384-8160-28C9A6AEEEB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4088473429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544432"/>
            <a:ext cx="2489657" cy="1769136"/>
          </a:xfrm>
          <a:prstGeom prst="rect">
            <a:avLst/>
          </a:prstGeom>
        </p:spPr>
      </p:pic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Gliederung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685" y="986766"/>
            <a:ext cx="869139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Textplatzhalter 1"/>
          <p:cNvSpPr txBox="1">
            <a:spLocks/>
          </p:cNvSpPr>
          <p:nvPr/>
        </p:nvSpPr>
        <p:spPr>
          <a:xfrm>
            <a:off x="611560" y="1547812"/>
            <a:ext cx="5251786" cy="4070812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5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Überblick Ökobilanz-Normen</a:t>
            </a:r>
            <a:br>
              <a:rPr lang="de-DE" dirty="0"/>
            </a:br>
            <a:br>
              <a:rPr lang="de-DE" dirty="0"/>
            </a:br>
            <a:br>
              <a:rPr lang="de-DE" sz="1400" dirty="0"/>
            </a:br>
            <a:endParaRPr lang="de-DE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Berechnung der Ökobilanz-Durchschnittsdaten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dirty="0"/>
              <a:t>Fragebogenerhebungen und Sachbilanz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dirty="0"/>
              <a:t>Modellierung und Allokationen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dirty="0"/>
              <a:t>Ergebnisse und Besonderheiten</a:t>
            </a:r>
            <a:br>
              <a:rPr lang="de-DE" dirty="0"/>
            </a:br>
            <a:endParaRPr lang="de-DE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endParaRPr lang="de-DE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Verwendung der Ökobilanz-Durchschnittsdaten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sz="1200" dirty="0"/>
          </a:p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sz="1200" dirty="0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779">
            <a:off x="4592039" y="958271"/>
            <a:ext cx="959683" cy="1363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44" y="4723695"/>
            <a:ext cx="891531" cy="894064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8254">
            <a:off x="6638553" y="4672726"/>
            <a:ext cx="1043538" cy="1481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Datumsplatzhalter 2">
            <a:extLst>
              <a:ext uri="{FF2B5EF4-FFF2-40B4-BE49-F238E27FC236}">
                <a16:creationId xmlns:a16="http://schemas.microsoft.com/office/drawing/2014/main" id="{BD08B923-DCC2-420E-BE5A-1982E71C90CB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5" name="Fußzeilenplatzhalter 3">
            <a:extLst>
              <a:ext uri="{FF2B5EF4-FFF2-40B4-BE49-F238E27FC236}">
                <a16:creationId xmlns:a16="http://schemas.microsoft.com/office/drawing/2014/main" id="{5F1B4A55-AED0-45B7-BAFF-258D2C3E848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2388881282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544432"/>
            <a:ext cx="2489657" cy="1769136"/>
          </a:xfrm>
          <a:prstGeom prst="rect">
            <a:avLst/>
          </a:prstGeom>
        </p:spPr>
      </p:pic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Gliederung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14</a:t>
            </a:fld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685" y="986766"/>
            <a:ext cx="869139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Textplatzhalter 1"/>
          <p:cNvSpPr txBox="1">
            <a:spLocks/>
          </p:cNvSpPr>
          <p:nvPr/>
        </p:nvSpPr>
        <p:spPr>
          <a:xfrm>
            <a:off x="611560" y="1547812"/>
            <a:ext cx="5251786" cy="4070812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5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Überblick Ökobilanz-Normen</a:t>
            </a:r>
            <a:br>
              <a:rPr lang="de-DE" dirty="0"/>
            </a:br>
            <a:br>
              <a:rPr lang="de-DE" dirty="0"/>
            </a:br>
            <a:br>
              <a:rPr lang="de-DE" sz="1400" dirty="0"/>
            </a:br>
            <a:endParaRPr lang="de-DE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Berechnung der Ökobilanz-Durchschnittsdaten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dirty="0"/>
              <a:t>Fragebogenerhebungen und Sachbilanz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dirty="0"/>
              <a:t>Modellierung und Allokationen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dirty="0"/>
              <a:t>Ergebnisse und Besonderheiten</a:t>
            </a:r>
            <a:br>
              <a:rPr lang="de-DE" dirty="0"/>
            </a:br>
            <a:endParaRPr lang="de-DE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endParaRPr lang="de-DE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Verwendung der Ökobilanz-Durchschnittsdaten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sz="1200" dirty="0"/>
          </a:p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sz="1200" dirty="0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779">
            <a:off x="4592039" y="958271"/>
            <a:ext cx="959683" cy="1363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44" y="4723695"/>
            <a:ext cx="891531" cy="894064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8254">
            <a:off x="6638553" y="4672726"/>
            <a:ext cx="1043538" cy="1481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7E5DFEDE-2291-4CFD-8505-80A627D4508A}"/>
              </a:ext>
            </a:extLst>
          </p:cNvPr>
          <p:cNvSpPr/>
          <p:nvPr/>
        </p:nvSpPr>
        <p:spPr>
          <a:xfrm>
            <a:off x="592892" y="1547812"/>
            <a:ext cx="216024" cy="21587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Datumsplatzhalter 2">
            <a:extLst>
              <a:ext uri="{FF2B5EF4-FFF2-40B4-BE49-F238E27FC236}">
                <a16:creationId xmlns:a16="http://schemas.microsoft.com/office/drawing/2014/main" id="{2C09F11C-0294-4678-AF99-B08E657DED9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5" name="Fußzeilenplatzhalter 3">
            <a:extLst>
              <a:ext uri="{FF2B5EF4-FFF2-40B4-BE49-F238E27FC236}">
                <a16:creationId xmlns:a16="http://schemas.microsoft.com/office/drawing/2014/main" id="{A0D3DC3F-8BE2-4538-88D0-0E0A2C53D91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13590864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Relevante Normen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64" name="Textplatzhalter 1">
            <a:extLst>
              <a:ext uri="{FF2B5EF4-FFF2-40B4-BE49-F238E27FC236}">
                <a16:creationId xmlns:a16="http://schemas.microsoft.com/office/drawing/2014/main" id="{7EF3303C-A619-4760-9AFC-7DF26EAC1FA6}"/>
              </a:ext>
            </a:extLst>
          </p:cNvPr>
          <p:cNvSpPr txBox="1">
            <a:spLocks/>
          </p:cNvSpPr>
          <p:nvPr/>
        </p:nvSpPr>
        <p:spPr>
          <a:xfrm>
            <a:off x="350419" y="1520861"/>
            <a:ext cx="5251786" cy="3816278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>
                <a:solidFill>
                  <a:srgbClr val="37464B"/>
                </a:solidFill>
              </a:rPr>
              <a:t>ISO 14040 und ISO 14044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sz="1600" dirty="0">
                <a:solidFill>
                  <a:srgbClr val="37464B"/>
                </a:solidFill>
              </a:rPr>
              <a:t>Grundlagen der Ökobilanzmethode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sz="1600" dirty="0">
              <a:solidFill>
                <a:srgbClr val="37464B"/>
              </a:solidFill>
            </a:endParaRPr>
          </a:p>
          <a:p>
            <a:pPr marL="273050" lvl="2" indent="0">
              <a:lnSpc>
                <a:spcPct val="100000"/>
              </a:lnSpc>
              <a:spcAft>
                <a:spcPts val="1000"/>
              </a:spcAft>
              <a:buNone/>
            </a:pPr>
            <a:br>
              <a:rPr lang="de-DE" sz="1600" dirty="0">
                <a:solidFill>
                  <a:srgbClr val="37464B"/>
                </a:solidFill>
              </a:rPr>
            </a:br>
            <a:br>
              <a:rPr lang="de-DE" dirty="0">
                <a:solidFill>
                  <a:srgbClr val="37464B"/>
                </a:solidFill>
              </a:rPr>
            </a:br>
            <a:endParaRPr lang="de-DE" dirty="0">
              <a:solidFill>
                <a:srgbClr val="37464B"/>
              </a:solidFill>
            </a:endParaRP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>
                <a:solidFill>
                  <a:srgbClr val="37464B"/>
                </a:solidFill>
              </a:rPr>
              <a:t>EN 15804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sz="1600" dirty="0">
                <a:solidFill>
                  <a:srgbClr val="37464B"/>
                </a:solidFill>
              </a:rPr>
              <a:t>Ökobilanzierung von Bauprodukten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sz="1600" dirty="0">
                <a:solidFill>
                  <a:srgbClr val="37464B"/>
                </a:solidFill>
              </a:rPr>
              <a:t>Spezifizierung des Lebenszyklus von Bauprodukten </a:t>
            </a:r>
            <a:br>
              <a:rPr lang="de-DE" sz="1600" dirty="0">
                <a:solidFill>
                  <a:srgbClr val="37464B"/>
                </a:solidFill>
              </a:rPr>
            </a:br>
            <a:r>
              <a:rPr lang="de-DE" sz="1600" dirty="0">
                <a:solidFill>
                  <a:srgbClr val="37464B"/>
                </a:solidFill>
              </a:rPr>
              <a:t>durch Einteilung in Module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sz="1600" dirty="0">
                <a:solidFill>
                  <a:srgbClr val="37464B"/>
                </a:solidFill>
              </a:rPr>
              <a:t>Regelung des Umgangs mit biogenem Kohlenstoff in Bauprodukten</a:t>
            </a:r>
            <a:br>
              <a:rPr lang="de-DE" dirty="0">
                <a:solidFill>
                  <a:srgbClr val="37464B"/>
                </a:solidFill>
              </a:rPr>
            </a:br>
            <a:endParaRPr lang="de-DE" sz="1600" dirty="0">
              <a:solidFill>
                <a:srgbClr val="37464B"/>
              </a:solidFill>
            </a:endParaRP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dirty="0"/>
          </a:p>
        </p:txBody>
      </p:sp>
      <p:pic>
        <p:nvPicPr>
          <p:cNvPr id="65" name="Grafik 64">
            <a:extLst>
              <a:ext uri="{FF2B5EF4-FFF2-40B4-BE49-F238E27FC236}">
                <a16:creationId xmlns:a16="http://schemas.microsoft.com/office/drawing/2014/main" id="{3D058578-96F2-4565-A58D-11BEF79C52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357" y="3448787"/>
            <a:ext cx="3169260" cy="1913569"/>
          </a:xfrm>
          <a:prstGeom prst="rect">
            <a:avLst/>
          </a:prstGeom>
        </p:spPr>
      </p:pic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D0500235-895B-4025-BB6C-511BA1F2CFA9}"/>
              </a:ext>
            </a:extLst>
          </p:cNvPr>
          <p:cNvGrpSpPr/>
          <p:nvPr/>
        </p:nvGrpSpPr>
        <p:grpSpPr>
          <a:xfrm>
            <a:off x="5269420" y="1771557"/>
            <a:ext cx="3541837" cy="1019126"/>
            <a:chOff x="635194" y="4193530"/>
            <a:chExt cx="3541837" cy="1019126"/>
          </a:xfrm>
        </p:grpSpPr>
        <p:grpSp>
          <p:nvGrpSpPr>
            <p:cNvPr id="67" name="Gruppieren 77">
              <a:extLst>
                <a:ext uri="{FF2B5EF4-FFF2-40B4-BE49-F238E27FC236}">
                  <a16:creationId xmlns:a16="http://schemas.microsoft.com/office/drawing/2014/main" id="{BA75647C-51E0-4951-972E-4ED9CDD8D0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5194" y="4517300"/>
              <a:ext cx="984476" cy="360363"/>
              <a:chOff x="4259263" y="5181520"/>
              <a:chExt cx="984877" cy="360363"/>
            </a:xfrm>
          </p:grpSpPr>
          <p:sp>
            <p:nvSpPr>
              <p:cNvPr id="84" name="Text Box 4">
                <a:extLst>
                  <a:ext uri="{FF2B5EF4-FFF2-40B4-BE49-F238E27FC236}">
                    <a16:creationId xmlns:a16="http://schemas.microsoft.com/office/drawing/2014/main" id="{4BD74B80-7027-44B7-B1E5-7B254DCCD19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59263" y="5245020"/>
                <a:ext cx="732782" cy="215444"/>
              </a:xfrm>
              <a:prstGeom prst="rect">
                <a:avLst/>
              </a:prstGeom>
              <a:solidFill>
                <a:srgbClr val="808000">
                  <a:alpha val="39999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de-DE" sz="1400" b="1" baseline="0" dirty="0">
                    <a:solidFill>
                      <a:srgbClr val="626000"/>
                    </a:solidFill>
                    <a:latin typeface="Calibri" pitchFamily="34" charset="0"/>
                    <a:cs typeface="Calibri" pitchFamily="34" charset="0"/>
                  </a:rPr>
                  <a:t>  Input</a:t>
                </a:r>
              </a:p>
            </p:txBody>
          </p:sp>
          <p:sp>
            <p:nvSpPr>
              <p:cNvPr id="85" name="AutoShape 3">
                <a:extLst>
                  <a:ext uri="{FF2B5EF4-FFF2-40B4-BE49-F238E27FC236}">
                    <a16:creationId xmlns:a16="http://schemas.microsoft.com/office/drawing/2014/main" id="{07768B80-3085-45D4-BCA0-0688BCF91F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91727" y="5181520"/>
                <a:ext cx="252413" cy="360363"/>
              </a:xfrm>
              <a:prstGeom prst="rightArrow">
                <a:avLst>
                  <a:gd name="adj1" fmla="val 40407"/>
                  <a:gd name="adj2" fmla="val 100000"/>
                </a:avLst>
              </a:prstGeom>
              <a:solidFill>
                <a:srgbClr val="808000">
                  <a:alpha val="39999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de-DE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68" name="Group 61">
              <a:extLst>
                <a:ext uri="{FF2B5EF4-FFF2-40B4-BE49-F238E27FC236}">
                  <a16:creationId xmlns:a16="http://schemas.microsoft.com/office/drawing/2014/main" id="{84989C02-AEA2-4C98-B102-873CCBC370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8356" y="4517382"/>
              <a:ext cx="828675" cy="360363"/>
              <a:chOff x="4405" y="2181"/>
              <a:chExt cx="522" cy="227"/>
            </a:xfrm>
          </p:grpSpPr>
          <p:sp>
            <p:nvSpPr>
              <p:cNvPr id="82" name="Text Box 28">
                <a:extLst>
                  <a:ext uri="{FF2B5EF4-FFF2-40B4-BE49-F238E27FC236}">
                    <a16:creationId xmlns:a16="http://schemas.microsoft.com/office/drawing/2014/main" id="{CC32EDD3-8064-41D6-91A7-C7EC41ECB19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05" y="2229"/>
                <a:ext cx="392" cy="13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de-DE" sz="1400" b="1" baseline="0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Output</a:t>
                </a:r>
              </a:p>
            </p:txBody>
          </p:sp>
          <p:sp>
            <p:nvSpPr>
              <p:cNvPr id="83" name="AutoShape 27">
                <a:extLst>
                  <a:ext uri="{FF2B5EF4-FFF2-40B4-BE49-F238E27FC236}">
                    <a16:creationId xmlns:a16="http://schemas.microsoft.com/office/drawing/2014/main" id="{44D1D1F0-5D2B-402B-936B-657E6A010D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68" y="2181"/>
                <a:ext cx="159" cy="227"/>
              </a:xfrm>
              <a:prstGeom prst="rightArrow">
                <a:avLst>
                  <a:gd name="adj1" fmla="val 40407"/>
                  <a:gd name="adj2" fmla="val 100000"/>
                </a:avLst>
              </a:prstGeom>
              <a:solidFill>
                <a:schemeClr val="bg2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de-DE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69" name="Gruppieren 76">
              <a:extLst>
                <a:ext uri="{FF2B5EF4-FFF2-40B4-BE49-F238E27FC236}">
                  <a16:creationId xmlns:a16="http://schemas.microsoft.com/office/drawing/2014/main" id="{28A364DF-9548-4290-87EF-3DBE019127C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17985" y="4193530"/>
              <a:ext cx="1743075" cy="1019126"/>
              <a:chOff x="5241925" y="4830812"/>
              <a:chExt cx="1743075" cy="1019126"/>
            </a:xfrm>
          </p:grpSpPr>
          <p:sp>
            <p:nvSpPr>
              <p:cNvPr id="80" name="Rectangle 58">
                <a:extLst>
                  <a:ext uri="{FF2B5EF4-FFF2-40B4-BE49-F238E27FC236}">
                    <a16:creationId xmlns:a16="http://schemas.microsoft.com/office/drawing/2014/main" id="{3D119298-3935-44D7-BCFB-725B949F2A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1925" y="4830812"/>
                <a:ext cx="1725613" cy="990600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25400">
                <a:solidFill>
                  <a:srgbClr val="CC3300"/>
                </a:solidFill>
                <a:prstDash val="sysDash"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81" name="Text Box 14">
                <a:extLst>
                  <a:ext uri="{FF2B5EF4-FFF2-40B4-BE49-F238E27FC236}">
                    <a16:creationId xmlns:a16="http://schemas.microsoft.com/office/drawing/2014/main" id="{9A440519-B54B-4442-A137-3B779E2A63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43513" y="5557838"/>
                <a:ext cx="1741487" cy="2921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de-DE" sz="1300" b="1" i="1" baseline="0" dirty="0">
                    <a:solidFill>
                      <a:srgbClr val="CC3300"/>
                    </a:solidFill>
                    <a:latin typeface="Calibri" pitchFamily="34" charset="0"/>
                    <a:cs typeface="Calibri" pitchFamily="34" charset="0"/>
                  </a:rPr>
                  <a:t>Systemgrenze</a:t>
                </a:r>
              </a:p>
            </p:txBody>
          </p:sp>
        </p:grpSp>
        <p:grpSp>
          <p:nvGrpSpPr>
            <p:cNvPr id="70" name="Gruppieren 180">
              <a:extLst>
                <a:ext uri="{FF2B5EF4-FFF2-40B4-BE49-F238E27FC236}">
                  <a16:creationId xmlns:a16="http://schemas.microsoft.com/office/drawing/2014/main" id="{F88BA385-F0C8-42AA-9015-5906027004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72481" y="4507448"/>
              <a:ext cx="1603375" cy="404813"/>
              <a:chOff x="3006552" y="4962795"/>
              <a:chExt cx="1603439" cy="405072"/>
            </a:xfrm>
          </p:grpSpPr>
          <p:pic>
            <p:nvPicPr>
              <p:cNvPr id="71" name="Grafik 147" descr="hwp-small.gif">
                <a:extLst>
                  <a:ext uri="{FF2B5EF4-FFF2-40B4-BE49-F238E27FC236}">
                    <a16:creationId xmlns:a16="http://schemas.microsoft.com/office/drawing/2014/main" id="{F17721D2-3C92-4F4F-86EA-D57E186E14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219357" y="4962795"/>
                <a:ext cx="390634" cy="4050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2" name="Grafik 172" descr="rundholz.gif">
                <a:extLst>
                  <a:ext uri="{FF2B5EF4-FFF2-40B4-BE49-F238E27FC236}">
                    <a16:creationId xmlns:a16="http://schemas.microsoft.com/office/drawing/2014/main" id="{BADF42B9-B8CB-43DD-AACE-6F7D8A0C1F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596788" y="5080755"/>
                <a:ext cx="484147" cy="2701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73" name="Gruppieren 74">
                <a:extLst>
                  <a:ext uri="{FF2B5EF4-FFF2-40B4-BE49-F238E27FC236}">
                    <a16:creationId xmlns:a16="http://schemas.microsoft.com/office/drawing/2014/main" id="{086262B3-46B4-4260-B6CC-EF421284774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06552" y="4986867"/>
                <a:ext cx="447848" cy="372522"/>
                <a:chOff x="4240743" y="5688391"/>
                <a:chExt cx="724305" cy="686675"/>
              </a:xfrm>
            </p:grpSpPr>
            <p:pic>
              <p:nvPicPr>
                <p:cNvPr id="76" name="Grafik 70" descr="nadelbaum-small.gif">
                  <a:extLst>
                    <a:ext uri="{FF2B5EF4-FFF2-40B4-BE49-F238E27FC236}">
                      <a16:creationId xmlns:a16="http://schemas.microsoft.com/office/drawing/2014/main" id="{8EEFDB92-B9C0-4279-95F3-9DC250BB8FF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4240743" y="5788750"/>
                  <a:ext cx="237915" cy="5802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7" name="Grafik 71" descr="laubbaum-small.gif">
                  <a:extLst>
                    <a:ext uri="{FF2B5EF4-FFF2-40B4-BE49-F238E27FC236}">
                      <a16:creationId xmlns:a16="http://schemas.microsoft.com/office/drawing/2014/main" id="{DCE91132-821D-45D4-87AA-6D0020BCE4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/>
                <a:srcRect/>
                <a:stretch>
                  <a:fillRect/>
                </a:stretch>
              </p:blipFill>
              <p:spPr bwMode="auto">
                <a:xfrm>
                  <a:off x="4383260" y="5766782"/>
                  <a:ext cx="379418" cy="602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8" name="Grafik 72" descr="nadelbaum-small.gif">
                  <a:extLst>
                    <a:ext uri="{FF2B5EF4-FFF2-40B4-BE49-F238E27FC236}">
                      <a16:creationId xmlns:a16="http://schemas.microsoft.com/office/drawing/2014/main" id="{B3B276C0-9A76-439C-B7B4-DF2E70742D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4565160" y="5688391"/>
                  <a:ext cx="278444" cy="6791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9" name="Grafik 73" descr="nadelbaum-small.gif">
                  <a:extLst>
                    <a:ext uri="{FF2B5EF4-FFF2-40B4-BE49-F238E27FC236}">
                      <a16:creationId xmlns:a16="http://schemas.microsoft.com/office/drawing/2014/main" id="{F1CF6CF9-CCF8-4175-8BF5-3F792868BA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4771881" y="5903926"/>
                  <a:ext cx="193167" cy="4711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74" name="Pfeil nach oben 63">
                <a:extLst>
                  <a:ext uri="{FF2B5EF4-FFF2-40B4-BE49-F238E27FC236}">
                    <a16:creationId xmlns:a16="http://schemas.microsoft.com/office/drawing/2014/main" id="{FAE03B3A-19DC-4CAC-A7FF-E62E9C6D83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3474045" y="5090725"/>
                <a:ext cx="144555" cy="180982"/>
              </a:xfrm>
              <a:prstGeom prst="upArrow">
                <a:avLst>
                  <a:gd name="adj1" fmla="val 50000"/>
                  <a:gd name="adj2" fmla="val 71166"/>
                </a:avLst>
              </a:prstGeom>
              <a:solidFill>
                <a:schemeClr val="bg1">
                  <a:lumMod val="75000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de-DE" sz="3600"/>
              </a:p>
            </p:txBody>
          </p:sp>
          <p:sp>
            <p:nvSpPr>
              <p:cNvPr id="75" name="Pfeil nach oben 63">
                <a:extLst>
                  <a:ext uri="{FF2B5EF4-FFF2-40B4-BE49-F238E27FC236}">
                    <a16:creationId xmlns:a16="http://schemas.microsoft.com/office/drawing/2014/main" id="{C53F1D9D-64CC-494C-BAE3-883A357903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4032868" y="5090725"/>
                <a:ext cx="144555" cy="180982"/>
              </a:xfrm>
              <a:prstGeom prst="upArrow">
                <a:avLst>
                  <a:gd name="adj1" fmla="val 50000"/>
                  <a:gd name="adj2" fmla="val 71166"/>
                </a:avLst>
              </a:prstGeom>
              <a:solidFill>
                <a:schemeClr val="bg1">
                  <a:lumMod val="75000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de-DE" sz="3600"/>
              </a:p>
            </p:txBody>
          </p:sp>
        </p:grpSp>
      </p:grpSp>
      <p:pic>
        <p:nvPicPr>
          <p:cNvPr id="86" name="Grafik 85">
            <a:extLst>
              <a:ext uri="{FF2B5EF4-FFF2-40B4-BE49-F238E27FC236}">
                <a16:creationId xmlns:a16="http://schemas.microsoft.com/office/drawing/2014/main" id="{AEA8775E-9F4D-419D-B53F-7E312C3F56E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86" y="2241872"/>
            <a:ext cx="3260029" cy="966098"/>
          </a:xfrm>
          <a:prstGeom prst="rect">
            <a:avLst/>
          </a:prstGeom>
        </p:spPr>
      </p:pic>
      <p:sp>
        <p:nvSpPr>
          <p:cNvPr id="30" name="Datumsplatzhalter 2">
            <a:extLst>
              <a:ext uri="{FF2B5EF4-FFF2-40B4-BE49-F238E27FC236}">
                <a16:creationId xmlns:a16="http://schemas.microsoft.com/office/drawing/2014/main" id="{FCD9B58A-E9A8-47B6-A75D-E0DC24A14C4A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31" name="Fußzeilenplatzhalter 3">
            <a:extLst>
              <a:ext uri="{FF2B5EF4-FFF2-40B4-BE49-F238E27FC236}">
                <a16:creationId xmlns:a16="http://schemas.microsoft.com/office/drawing/2014/main" id="{13FC6159-B1C7-427E-AC89-1899B3925F7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1520676044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platzhalter 1">
            <a:extLst>
              <a:ext uri="{FF2B5EF4-FFF2-40B4-BE49-F238E27FC236}">
                <a16:creationId xmlns:a16="http://schemas.microsoft.com/office/drawing/2014/main" id="{BE046F20-BA97-49C4-B86F-C8162673EC4B}"/>
              </a:ext>
            </a:extLst>
          </p:cNvPr>
          <p:cNvSpPr txBox="1">
            <a:spLocks/>
          </p:cNvSpPr>
          <p:nvPr/>
        </p:nvSpPr>
        <p:spPr>
          <a:xfrm>
            <a:off x="330990" y="1147298"/>
            <a:ext cx="8424000" cy="4945997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Festlegen des Typs der </a:t>
            </a:r>
            <a:br>
              <a:rPr lang="de-DE" sz="1800" dirty="0"/>
            </a:br>
            <a:r>
              <a:rPr lang="de-DE" sz="1800" dirty="0"/>
              <a:t>Lebenszyklusanalyse</a:t>
            </a:r>
          </a:p>
          <a:p>
            <a:pPr marL="0" lvl="1" indent="0">
              <a:lnSpc>
                <a:spcPct val="100000"/>
              </a:lnSpc>
              <a:spcAft>
                <a:spcPts val="1000"/>
              </a:spcAft>
              <a:buNone/>
            </a:pPr>
            <a:endParaRPr lang="de-DE" sz="1800" dirty="0"/>
          </a:p>
          <a:p>
            <a:pPr marL="0" lvl="1" indent="0">
              <a:lnSpc>
                <a:spcPct val="100000"/>
              </a:lnSpc>
              <a:spcAft>
                <a:spcPts val="1000"/>
              </a:spcAft>
              <a:buNone/>
            </a:pPr>
            <a:endParaRPr lang="de-DE" sz="1800" dirty="0"/>
          </a:p>
          <a:p>
            <a:pPr marL="0" lvl="1" indent="0">
              <a:lnSpc>
                <a:spcPct val="100000"/>
              </a:lnSpc>
              <a:spcAft>
                <a:spcPts val="1000"/>
              </a:spcAft>
              <a:buNone/>
            </a:pPr>
            <a:endParaRPr lang="de-DE" sz="1800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Definition der Systemgrenze für Holzbauprodukte</a:t>
            </a:r>
            <a:br>
              <a:rPr lang="de-DE" sz="1800" dirty="0"/>
            </a:br>
            <a:endParaRPr lang="de-DE" sz="1800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endParaRPr lang="de-DE" sz="1800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endParaRPr lang="de-DE" sz="1800" dirty="0"/>
          </a:p>
          <a:p>
            <a:pPr marL="0" lvl="1" indent="0">
              <a:lnSpc>
                <a:spcPct val="100000"/>
              </a:lnSpc>
              <a:spcAft>
                <a:spcPts val="1000"/>
              </a:spcAft>
              <a:buNone/>
            </a:pPr>
            <a:br>
              <a:rPr lang="de-DE" sz="1100" dirty="0"/>
            </a:br>
            <a:endParaRPr lang="de-DE" sz="1100" dirty="0"/>
          </a:p>
          <a:p>
            <a:pPr marL="0" lvl="1" indent="0">
              <a:lnSpc>
                <a:spcPct val="100000"/>
              </a:lnSpc>
              <a:spcAft>
                <a:spcPts val="1000"/>
              </a:spcAft>
              <a:buNone/>
            </a:pPr>
            <a:endParaRPr lang="de-DE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Definition der funktionellen bzw. deklarierten Einheit</a:t>
            </a:r>
            <a:endParaRPr lang="de-DE" sz="1600" dirty="0"/>
          </a:p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dirty="0"/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99" name="Titel 6">
            <a:extLst>
              <a:ext uri="{FF2B5EF4-FFF2-40B4-BE49-F238E27FC236}">
                <a16:creationId xmlns:a16="http://schemas.microsoft.com/office/drawing/2014/main" id="{C4000F6C-66C6-4580-B053-6568273B519F}"/>
              </a:ext>
            </a:extLst>
          </p:cNvPr>
          <p:cNvSpPr txBox="1">
            <a:spLocks/>
          </p:cNvSpPr>
          <p:nvPr/>
        </p:nvSpPr>
        <p:spPr>
          <a:xfrm>
            <a:off x="360000" y="44624"/>
            <a:ext cx="8424000" cy="48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ts val="3500"/>
              </a:lnSpc>
              <a:spcBef>
                <a:spcPct val="0"/>
              </a:spcBef>
              <a:buNone/>
              <a:defRPr sz="2400" b="1" i="0" kern="1200" baseline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de-DE" dirty="0"/>
              <a:t>Ökobilanzen auf Produktebene</a:t>
            </a:r>
          </a:p>
        </p:txBody>
      </p:sp>
      <p:sp>
        <p:nvSpPr>
          <p:cNvPr id="100" name="Textplatzhalter 5">
            <a:extLst>
              <a:ext uri="{FF2B5EF4-FFF2-40B4-BE49-F238E27FC236}">
                <a16:creationId xmlns:a16="http://schemas.microsoft.com/office/drawing/2014/main" id="{232DFF25-B1FC-498B-970D-A9EA1623AEE4}"/>
              </a:ext>
            </a:extLst>
          </p:cNvPr>
          <p:cNvSpPr txBox="1">
            <a:spLocks/>
          </p:cNvSpPr>
          <p:nvPr/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360363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tabLst>
                <a:tab pos="360363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536575" indent="-176213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Festlegung Ziel und Untersuchungsrahmen</a:t>
            </a:r>
          </a:p>
        </p:txBody>
      </p:sp>
      <p:pic>
        <p:nvPicPr>
          <p:cNvPr id="103" name="Grafik 102">
            <a:extLst>
              <a:ext uri="{FF2B5EF4-FFF2-40B4-BE49-F238E27FC236}">
                <a16:creationId xmlns:a16="http://schemas.microsoft.com/office/drawing/2014/main" id="{794D0A30-1C2D-4810-90D1-B779EB7BBF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111" y="3846951"/>
            <a:ext cx="792000" cy="597681"/>
          </a:xfrm>
          <a:prstGeom prst="rect">
            <a:avLst/>
          </a:prstGeom>
        </p:spPr>
      </p:pic>
      <p:sp>
        <p:nvSpPr>
          <p:cNvPr id="104" name="AutoShape 83">
            <a:extLst>
              <a:ext uri="{FF2B5EF4-FFF2-40B4-BE49-F238E27FC236}">
                <a16:creationId xmlns:a16="http://schemas.microsoft.com/office/drawing/2014/main" id="{809E8B38-3275-4C88-A5F2-842A25A7E47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573999" y="3843889"/>
            <a:ext cx="254000" cy="520990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5" name="Grafik 62" descr="truck-color.gif">
            <a:extLst>
              <a:ext uri="{FF2B5EF4-FFF2-40B4-BE49-F238E27FC236}">
                <a16:creationId xmlns:a16="http://schemas.microsoft.com/office/drawing/2014/main" id="{ABCA3F54-2196-42F7-9488-2AB1EB6D5B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426" y="3908599"/>
            <a:ext cx="896547" cy="399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" name="AutoShape 83">
            <a:extLst>
              <a:ext uri="{FF2B5EF4-FFF2-40B4-BE49-F238E27FC236}">
                <a16:creationId xmlns:a16="http://schemas.microsoft.com/office/drawing/2014/main" id="{C78FC02C-91E0-4F25-A769-AEC04A2470AF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516339" y="3860289"/>
            <a:ext cx="254000" cy="481326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243F6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grpSp>
        <p:nvGrpSpPr>
          <p:cNvPr id="107" name="Gruppieren 106">
            <a:extLst>
              <a:ext uri="{FF2B5EF4-FFF2-40B4-BE49-F238E27FC236}">
                <a16:creationId xmlns:a16="http://schemas.microsoft.com/office/drawing/2014/main" id="{5F3F993E-163F-40F0-80EB-2D9B7D2E5F4D}"/>
              </a:ext>
            </a:extLst>
          </p:cNvPr>
          <p:cNvGrpSpPr/>
          <p:nvPr/>
        </p:nvGrpSpPr>
        <p:grpSpPr>
          <a:xfrm>
            <a:off x="6202631" y="3939398"/>
            <a:ext cx="1387068" cy="386810"/>
            <a:chOff x="7159297" y="3282325"/>
            <a:chExt cx="1387068" cy="386810"/>
          </a:xfrm>
        </p:grpSpPr>
        <p:sp>
          <p:nvSpPr>
            <p:cNvPr id="108" name="AutoShape 83">
              <a:extLst>
                <a:ext uri="{FF2B5EF4-FFF2-40B4-BE49-F238E27FC236}">
                  <a16:creationId xmlns:a16="http://schemas.microsoft.com/office/drawing/2014/main" id="{4EC88F3C-168D-4525-B71B-319709041E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7320383" y="3162761"/>
              <a:ext cx="254000" cy="576172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109" name="Grafik 108">
              <a:extLst>
                <a:ext uri="{FF2B5EF4-FFF2-40B4-BE49-F238E27FC236}">
                  <a16:creationId xmlns:a16="http://schemas.microsoft.com/office/drawing/2014/main" id="{698CAD80-F95F-4262-881C-DC75F75ABB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2088" y="3282325"/>
              <a:ext cx="914277" cy="386810"/>
            </a:xfrm>
            <a:prstGeom prst="rect">
              <a:avLst/>
            </a:prstGeom>
            <a:effectLst>
              <a:outerShdw blurRad="38100" dist="38100" sx="108000" sy="108000" algn="l" rotWithShape="0">
                <a:schemeClr val="bg1">
                  <a:alpha val="58000"/>
                </a:schemeClr>
              </a:outerShdw>
            </a:effectLst>
          </p:spPr>
        </p:pic>
      </p:grpSp>
      <p:grpSp>
        <p:nvGrpSpPr>
          <p:cNvPr id="132" name="Gruppieren 131">
            <a:extLst>
              <a:ext uri="{FF2B5EF4-FFF2-40B4-BE49-F238E27FC236}">
                <a16:creationId xmlns:a16="http://schemas.microsoft.com/office/drawing/2014/main" id="{8E12234B-2BF1-43D0-B258-27974F565C37}"/>
              </a:ext>
            </a:extLst>
          </p:cNvPr>
          <p:cNvGrpSpPr/>
          <p:nvPr/>
        </p:nvGrpSpPr>
        <p:grpSpPr>
          <a:xfrm>
            <a:off x="4632149" y="3766883"/>
            <a:ext cx="1813566" cy="754098"/>
            <a:chOff x="5567053" y="3081549"/>
            <a:chExt cx="1813566" cy="754098"/>
          </a:xfrm>
        </p:grpSpPr>
        <p:pic>
          <p:nvPicPr>
            <p:cNvPr id="133" name="Grafik 132">
              <a:extLst>
                <a:ext uri="{FF2B5EF4-FFF2-40B4-BE49-F238E27FC236}">
                  <a16:creationId xmlns:a16="http://schemas.microsoft.com/office/drawing/2014/main" id="{7AB2068F-DC67-44C7-81D1-DBC8AE323C8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7978" y="3081549"/>
              <a:ext cx="1122641" cy="754098"/>
            </a:xfrm>
            <a:prstGeom prst="rect">
              <a:avLst/>
            </a:prstGeom>
          </p:spPr>
        </p:pic>
        <p:sp>
          <p:nvSpPr>
            <p:cNvPr id="134" name="AutoShape 83">
              <a:extLst>
                <a:ext uri="{FF2B5EF4-FFF2-40B4-BE49-F238E27FC236}">
                  <a16:creationId xmlns:a16="http://schemas.microsoft.com/office/drawing/2014/main" id="{7A5B42F2-0CC5-4146-9437-445DBA5722D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5836012" y="3037192"/>
              <a:ext cx="254000" cy="791918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136" name="Grafik 135">
            <a:extLst>
              <a:ext uri="{FF2B5EF4-FFF2-40B4-BE49-F238E27FC236}">
                <a16:creationId xmlns:a16="http://schemas.microsoft.com/office/drawing/2014/main" id="{40CB38CD-61EE-4F2F-808B-2A1A87614A0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76" y="3816753"/>
            <a:ext cx="632832" cy="632832"/>
          </a:xfrm>
          <a:prstGeom prst="rect">
            <a:avLst/>
          </a:prstGeom>
        </p:spPr>
      </p:pic>
      <p:grpSp>
        <p:nvGrpSpPr>
          <p:cNvPr id="137" name="Gruppieren 136">
            <a:extLst>
              <a:ext uri="{FF2B5EF4-FFF2-40B4-BE49-F238E27FC236}">
                <a16:creationId xmlns:a16="http://schemas.microsoft.com/office/drawing/2014/main" id="{5EA5DF5C-611F-42A7-B925-9397706F93BE}"/>
              </a:ext>
            </a:extLst>
          </p:cNvPr>
          <p:cNvGrpSpPr/>
          <p:nvPr/>
        </p:nvGrpSpPr>
        <p:grpSpPr>
          <a:xfrm>
            <a:off x="1741163" y="3887817"/>
            <a:ext cx="1728192" cy="747720"/>
            <a:chOff x="2339752" y="3222395"/>
            <a:chExt cx="1728192" cy="747720"/>
          </a:xfrm>
        </p:grpSpPr>
        <p:sp>
          <p:nvSpPr>
            <p:cNvPr id="140" name="AutoShape 83">
              <a:extLst>
                <a:ext uri="{FF2B5EF4-FFF2-40B4-BE49-F238E27FC236}">
                  <a16:creationId xmlns:a16="http://schemas.microsoft.com/office/drawing/2014/main" id="{97C9A756-C22E-4B2D-9BF0-82DF5E4FC3C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764307" y="3201835"/>
              <a:ext cx="254000" cy="481326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41" name="Gruppieren 140">
              <a:extLst>
                <a:ext uri="{FF2B5EF4-FFF2-40B4-BE49-F238E27FC236}">
                  <a16:creationId xmlns:a16="http://schemas.microsoft.com/office/drawing/2014/main" id="{385747BD-FC2E-48B9-BDF9-93D8969B41FA}"/>
                </a:ext>
              </a:extLst>
            </p:cNvPr>
            <p:cNvGrpSpPr/>
            <p:nvPr/>
          </p:nvGrpSpPr>
          <p:grpSpPr>
            <a:xfrm>
              <a:off x="2339752" y="3554910"/>
              <a:ext cx="728866" cy="415205"/>
              <a:chOff x="1932629" y="4653140"/>
              <a:chExt cx="728866" cy="415205"/>
            </a:xfrm>
          </p:grpSpPr>
          <p:pic>
            <p:nvPicPr>
              <p:cNvPr id="143" name="Grafik 142">
                <a:extLst>
                  <a:ext uri="{FF2B5EF4-FFF2-40B4-BE49-F238E27FC236}">
                    <a16:creationId xmlns:a16="http://schemas.microsoft.com/office/drawing/2014/main" id="{5BEB5F3D-2177-4C3C-A930-5D22EABF36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106245">
                <a:off x="2053173" y="4532596"/>
                <a:ext cx="415205" cy="656293"/>
              </a:xfrm>
              <a:prstGeom prst="rect">
                <a:avLst/>
              </a:prstGeom>
            </p:spPr>
          </p:pic>
          <p:pic>
            <p:nvPicPr>
              <p:cNvPr id="144" name="Grafik 143">
                <a:extLst>
                  <a:ext uri="{FF2B5EF4-FFF2-40B4-BE49-F238E27FC236}">
                    <a16:creationId xmlns:a16="http://schemas.microsoft.com/office/drawing/2014/main" id="{5E234067-F9C7-46D2-A871-87BA4BCDE9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536117">
                <a:off x="2193995" y="4492430"/>
                <a:ext cx="273676" cy="661325"/>
              </a:xfrm>
              <a:prstGeom prst="rect">
                <a:avLst/>
              </a:prstGeom>
            </p:spPr>
          </p:pic>
        </p:grpSp>
        <p:pic>
          <p:nvPicPr>
            <p:cNvPr id="142" name="Grafik 141">
              <a:extLst>
                <a:ext uri="{FF2B5EF4-FFF2-40B4-BE49-F238E27FC236}">
                  <a16:creationId xmlns:a16="http://schemas.microsoft.com/office/drawing/2014/main" id="{78E64E09-1C82-467F-A248-C23CF2FD74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3486" y="3222395"/>
              <a:ext cx="1024458" cy="512230"/>
            </a:xfrm>
            <a:prstGeom prst="rect">
              <a:avLst/>
            </a:prstGeom>
          </p:spPr>
        </p:pic>
      </p:grpSp>
      <p:pic>
        <p:nvPicPr>
          <p:cNvPr id="145" name="Grafik 144">
            <a:extLst>
              <a:ext uri="{FF2B5EF4-FFF2-40B4-BE49-F238E27FC236}">
                <a16:creationId xmlns:a16="http://schemas.microsoft.com/office/drawing/2014/main" id="{6A4FCB11-C7BB-420A-94DA-33FA23CE416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732" y="3906877"/>
            <a:ext cx="648000" cy="501334"/>
          </a:xfrm>
          <a:prstGeom prst="rect">
            <a:avLst/>
          </a:prstGeom>
        </p:spPr>
      </p:pic>
      <p:sp>
        <p:nvSpPr>
          <p:cNvPr id="146" name="AutoShape 83">
            <a:extLst>
              <a:ext uri="{FF2B5EF4-FFF2-40B4-BE49-F238E27FC236}">
                <a16:creationId xmlns:a16="http://schemas.microsoft.com/office/drawing/2014/main" id="{28D7B33C-D4EF-46AB-B064-BFB80E01E92E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380081" y="3872594"/>
            <a:ext cx="254000" cy="481326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243F6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7" name="Rectangle 11">
            <a:extLst>
              <a:ext uri="{FF2B5EF4-FFF2-40B4-BE49-F238E27FC236}">
                <a16:creationId xmlns:a16="http://schemas.microsoft.com/office/drawing/2014/main" id="{F9FE32B1-E007-42E3-8A50-BFE7D8944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992" y="3568285"/>
            <a:ext cx="6113708" cy="1208543"/>
          </a:xfrm>
          <a:prstGeom prst="rect">
            <a:avLst/>
          </a:prstGeom>
          <a:noFill/>
          <a:ln w="19050">
            <a:solidFill>
              <a:srgbClr val="CC3300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1pPr>
            <a:lvl2pPr marL="742950" indent="-28575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2pPr>
            <a:lvl3pPr marL="11430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3pPr>
            <a:lvl4pPr marL="16002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4pPr>
            <a:lvl5pPr marL="20574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de-DE" sz="1800">
              <a:latin typeface="+mj-lt"/>
            </a:endParaRPr>
          </a:p>
        </p:txBody>
      </p:sp>
      <p:sp>
        <p:nvSpPr>
          <p:cNvPr id="148" name="Text Box 64">
            <a:extLst>
              <a:ext uri="{FF2B5EF4-FFF2-40B4-BE49-F238E27FC236}">
                <a16:creationId xmlns:a16="http://schemas.microsoft.com/office/drawing/2014/main" id="{890DBAFC-F9CE-4B82-BAA0-9ACC931F8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1919" y="4741894"/>
            <a:ext cx="4342154" cy="293688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46800" anchor="ctr">
            <a:spAutoFit/>
          </a:bodyPr>
          <a:lstStyle>
            <a:lvl1pPr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1pPr>
            <a:lvl2pPr marL="742950" indent="-28575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2pPr>
            <a:lvl3pPr marL="11430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3pPr>
            <a:lvl4pPr marL="16002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4pPr>
            <a:lvl5pPr marL="20574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300" b="1" i="1" baseline="0" dirty="0">
                <a:solidFill>
                  <a:srgbClr val="CC3300"/>
                </a:solidFill>
                <a:latin typeface="+mj-lt"/>
              </a:rPr>
              <a:t>Systemgrenze</a:t>
            </a:r>
          </a:p>
        </p:txBody>
      </p:sp>
      <p:pic>
        <p:nvPicPr>
          <p:cNvPr id="149" name="Grafik 148">
            <a:extLst>
              <a:ext uri="{FF2B5EF4-FFF2-40B4-BE49-F238E27FC236}">
                <a16:creationId xmlns:a16="http://schemas.microsoft.com/office/drawing/2014/main" id="{A4040376-34EE-4509-8FA9-097D4203E34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76" y="3801416"/>
            <a:ext cx="415205" cy="656293"/>
          </a:xfrm>
          <a:prstGeom prst="rect">
            <a:avLst/>
          </a:prstGeom>
        </p:spPr>
      </p:pic>
      <p:pic>
        <p:nvPicPr>
          <p:cNvPr id="150" name="Grafik 149">
            <a:extLst>
              <a:ext uri="{FF2B5EF4-FFF2-40B4-BE49-F238E27FC236}">
                <a16:creationId xmlns:a16="http://schemas.microsoft.com/office/drawing/2014/main" id="{6C71B660-E20E-4FD0-9B52-474A25EFB7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68" y="3667385"/>
            <a:ext cx="334788" cy="808999"/>
          </a:xfrm>
          <a:prstGeom prst="rect">
            <a:avLst/>
          </a:prstGeom>
        </p:spPr>
      </p:pic>
      <p:pic>
        <p:nvPicPr>
          <p:cNvPr id="151" name="Grafik 150">
            <a:extLst>
              <a:ext uri="{FF2B5EF4-FFF2-40B4-BE49-F238E27FC236}">
                <a16:creationId xmlns:a16="http://schemas.microsoft.com/office/drawing/2014/main" id="{80D39EBC-3277-41D3-ADF4-7FDB3666077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86" y="3727572"/>
            <a:ext cx="472440" cy="746760"/>
          </a:xfrm>
          <a:prstGeom prst="rect">
            <a:avLst/>
          </a:prstGeom>
        </p:spPr>
      </p:pic>
      <p:pic>
        <p:nvPicPr>
          <p:cNvPr id="152" name="Grafik 151">
            <a:extLst>
              <a:ext uri="{FF2B5EF4-FFF2-40B4-BE49-F238E27FC236}">
                <a16:creationId xmlns:a16="http://schemas.microsoft.com/office/drawing/2014/main" id="{7B6C4468-D7D2-4655-9ACA-A65CB837FB4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801" y="3805441"/>
            <a:ext cx="688716" cy="661693"/>
          </a:xfrm>
          <a:prstGeom prst="rect">
            <a:avLst/>
          </a:prstGeom>
        </p:spPr>
      </p:pic>
      <p:sp>
        <p:nvSpPr>
          <p:cNvPr id="38" name="Datumsplatzhalter 2">
            <a:extLst>
              <a:ext uri="{FF2B5EF4-FFF2-40B4-BE49-F238E27FC236}">
                <a16:creationId xmlns:a16="http://schemas.microsoft.com/office/drawing/2014/main" id="{28A98043-64B1-447A-93AF-E7F34123D24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39" name="Fußzeilenplatzhalter 3">
            <a:extLst>
              <a:ext uri="{FF2B5EF4-FFF2-40B4-BE49-F238E27FC236}">
                <a16:creationId xmlns:a16="http://schemas.microsoft.com/office/drawing/2014/main" id="{524656E9-1540-4011-AE42-D4F294C2F4A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491E08-BD02-4EBA-AA16-CB75BDCC661F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26"/>
          <a:stretch/>
        </p:blipFill>
        <p:spPr>
          <a:xfrm>
            <a:off x="3111493" y="1000281"/>
            <a:ext cx="3496582" cy="1581353"/>
          </a:xfrm>
          <a:prstGeom prst="rect">
            <a:avLst/>
          </a:prstGeom>
        </p:spPr>
      </p:pic>
      <p:sp>
        <p:nvSpPr>
          <p:cNvPr id="42" name="Textfeld 41">
            <a:extLst>
              <a:ext uri="{FF2B5EF4-FFF2-40B4-BE49-F238E27FC236}">
                <a16:creationId xmlns:a16="http://schemas.microsoft.com/office/drawing/2014/main" id="{4B9994F8-1A28-4C6D-BFDE-837E4002E72B}"/>
              </a:ext>
            </a:extLst>
          </p:cNvPr>
          <p:cNvSpPr txBox="1"/>
          <p:nvPr/>
        </p:nvSpPr>
        <p:spPr>
          <a:xfrm>
            <a:off x="3466713" y="2483698"/>
            <a:ext cx="922304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„</a:t>
            </a:r>
            <a:r>
              <a:rPr lang="de-DE" sz="1200" dirty="0" err="1">
                <a:solidFill>
                  <a:schemeClr val="tx2"/>
                </a:solidFill>
              </a:rPr>
              <a:t>Attributional</a:t>
            </a:r>
            <a:r>
              <a:rPr lang="de-DE" sz="1200" dirty="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FF2714AA-9340-45D0-8696-F451337F663D}"/>
              </a:ext>
            </a:extLst>
          </p:cNvPr>
          <p:cNvSpPr txBox="1"/>
          <p:nvPr/>
        </p:nvSpPr>
        <p:spPr>
          <a:xfrm>
            <a:off x="6622256" y="1096985"/>
            <a:ext cx="1682320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Quelle: B. </a:t>
            </a:r>
            <a:r>
              <a:rPr lang="de-DE" sz="1200" dirty="0" err="1">
                <a:solidFill>
                  <a:schemeClr val="tx2"/>
                </a:solidFill>
              </a:rPr>
              <a:t>Weidema</a:t>
            </a:r>
            <a:r>
              <a:rPr lang="de-DE" sz="1200" dirty="0">
                <a:solidFill>
                  <a:schemeClr val="tx2"/>
                </a:solidFill>
              </a:rPr>
              <a:t> (2003)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7EDDB1C2-1EAD-427B-9962-0432BE1CBA0A}"/>
              </a:ext>
            </a:extLst>
          </p:cNvPr>
          <p:cNvSpPr txBox="1"/>
          <p:nvPr/>
        </p:nvSpPr>
        <p:spPr>
          <a:xfrm>
            <a:off x="5342892" y="2524185"/>
            <a:ext cx="1019253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„</a:t>
            </a:r>
            <a:r>
              <a:rPr lang="de-DE" sz="1200" dirty="0" err="1">
                <a:solidFill>
                  <a:schemeClr val="tx2"/>
                </a:solidFill>
              </a:rPr>
              <a:t>Consequential</a:t>
            </a:r>
            <a:r>
              <a:rPr lang="de-DE" sz="1200" dirty="0">
                <a:solidFill>
                  <a:schemeClr val="tx2"/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8952183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 animBg="1"/>
      <p:bldP spid="106" grpId="0" animBg="1"/>
      <p:bldP spid="146" grpId="0" animBg="1"/>
      <p:bldP spid="147" grpId="0" animBg="1"/>
      <p:bldP spid="148" grpId="0"/>
      <p:bldP spid="42" grpId="0"/>
      <p:bldP spid="43" grpId="0"/>
      <p:bldP spid="4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platzhalter 1">
            <a:extLst>
              <a:ext uri="{FF2B5EF4-FFF2-40B4-BE49-F238E27FC236}">
                <a16:creationId xmlns:a16="http://schemas.microsoft.com/office/drawing/2014/main" id="{BE046F20-BA97-49C4-B86F-C8162673EC4B}"/>
              </a:ext>
            </a:extLst>
          </p:cNvPr>
          <p:cNvSpPr txBox="1">
            <a:spLocks/>
          </p:cNvSpPr>
          <p:nvPr/>
        </p:nvSpPr>
        <p:spPr>
          <a:xfrm>
            <a:off x="330990" y="1147298"/>
            <a:ext cx="8424000" cy="4945997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Einteilung des Produktsystems in Lebensabschnitte und Module nach EN 15804+A2</a:t>
            </a:r>
            <a:br>
              <a:rPr lang="de-DE" dirty="0"/>
            </a:br>
            <a:endParaRPr lang="de-DE" sz="1600" dirty="0"/>
          </a:p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dirty="0"/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99" name="Titel 6">
            <a:extLst>
              <a:ext uri="{FF2B5EF4-FFF2-40B4-BE49-F238E27FC236}">
                <a16:creationId xmlns:a16="http://schemas.microsoft.com/office/drawing/2014/main" id="{C4000F6C-66C6-4580-B053-6568273B519F}"/>
              </a:ext>
            </a:extLst>
          </p:cNvPr>
          <p:cNvSpPr txBox="1">
            <a:spLocks/>
          </p:cNvSpPr>
          <p:nvPr/>
        </p:nvSpPr>
        <p:spPr>
          <a:xfrm>
            <a:off x="360000" y="44624"/>
            <a:ext cx="8424000" cy="48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ts val="3500"/>
              </a:lnSpc>
              <a:spcBef>
                <a:spcPct val="0"/>
              </a:spcBef>
              <a:buNone/>
              <a:defRPr sz="2400" b="1" i="0" kern="1200" baseline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de-DE" dirty="0"/>
              <a:t>Ökobilanzen auf Produktebene</a:t>
            </a:r>
          </a:p>
        </p:txBody>
      </p:sp>
      <p:sp>
        <p:nvSpPr>
          <p:cNvPr id="100" name="Textplatzhalter 5">
            <a:extLst>
              <a:ext uri="{FF2B5EF4-FFF2-40B4-BE49-F238E27FC236}">
                <a16:creationId xmlns:a16="http://schemas.microsoft.com/office/drawing/2014/main" id="{232DFF25-B1FC-498B-970D-A9EA1623AEE4}"/>
              </a:ext>
            </a:extLst>
          </p:cNvPr>
          <p:cNvSpPr txBox="1">
            <a:spLocks/>
          </p:cNvSpPr>
          <p:nvPr/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360363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tabLst>
                <a:tab pos="360363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536575" indent="-176213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Systemgrenze und Einteilung der Module</a:t>
            </a:r>
          </a:p>
        </p:txBody>
      </p:sp>
      <p:pic>
        <p:nvPicPr>
          <p:cNvPr id="92" name="Grafik 91">
            <a:extLst>
              <a:ext uri="{FF2B5EF4-FFF2-40B4-BE49-F238E27FC236}">
                <a16:creationId xmlns:a16="http://schemas.microsoft.com/office/drawing/2014/main" id="{B826B5BA-E18C-4D70-8643-FA701DF93E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1078" y="1568735"/>
            <a:ext cx="4358916" cy="263409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3" name="Rechteck 92">
            <a:extLst>
              <a:ext uri="{FF2B5EF4-FFF2-40B4-BE49-F238E27FC236}">
                <a16:creationId xmlns:a16="http://schemas.microsoft.com/office/drawing/2014/main" id="{5691F96B-13AA-4800-90A1-E0047FF6A0B0}"/>
              </a:ext>
            </a:extLst>
          </p:cNvPr>
          <p:cNvSpPr/>
          <p:nvPr/>
        </p:nvSpPr>
        <p:spPr>
          <a:xfrm>
            <a:off x="576914" y="2135902"/>
            <a:ext cx="726752" cy="2037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4" name="Rechteck 93">
            <a:extLst>
              <a:ext uri="{FF2B5EF4-FFF2-40B4-BE49-F238E27FC236}">
                <a16:creationId xmlns:a16="http://schemas.microsoft.com/office/drawing/2014/main" id="{B1B2B48E-3C5E-4F87-A744-CFD87F5750C2}"/>
              </a:ext>
            </a:extLst>
          </p:cNvPr>
          <p:cNvSpPr/>
          <p:nvPr/>
        </p:nvSpPr>
        <p:spPr>
          <a:xfrm>
            <a:off x="3085700" y="2133886"/>
            <a:ext cx="960552" cy="2037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5" name="Rechteck 94">
            <a:extLst>
              <a:ext uri="{FF2B5EF4-FFF2-40B4-BE49-F238E27FC236}">
                <a16:creationId xmlns:a16="http://schemas.microsoft.com/office/drawing/2014/main" id="{8C990740-266B-49F0-89E2-A9C23C3FC3B8}"/>
              </a:ext>
            </a:extLst>
          </p:cNvPr>
          <p:cNvSpPr/>
          <p:nvPr/>
        </p:nvSpPr>
        <p:spPr>
          <a:xfrm>
            <a:off x="4195191" y="2133886"/>
            <a:ext cx="621695" cy="2037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7" name="Textplatzhalter 1">
            <a:extLst>
              <a:ext uri="{FF2B5EF4-FFF2-40B4-BE49-F238E27FC236}">
                <a16:creationId xmlns:a16="http://schemas.microsoft.com/office/drawing/2014/main" id="{E8BA0CCA-573C-41C5-889C-74E2CA30BAC9}"/>
              </a:ext>
            </a:extLst>
          </p:cNvPr>
          <p:cNvSpPr txBox="1">
            <a:spLocks/>
          </p:cNvSpPr>
          <p:nvPr/>
        </p:nvSpPr>
        <p:spPr>
          <a:xfrm>
            <a:off x="5004048" y="2204864"/>
            <a:ext cx="3149113" cy="1783448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de-DE" sz="1200" dirty="0"/>
              <a:t>	</a:t>
            </a:r>
            <a:r>
              <a:rPr lang="de-DE" sz="1400" dirty="0"/>
              <a:t>„</a:t>
            </a:r>
            <a:r>
              <a:rPr lang="de-DE" sz="1400" dirty="0" err="1"/>
              <a:t>Cradle</a:t>
            </a:r>
            <a:r>
              <a:rPr lang="de-DE" sz="1400" dirty="0"/>
              <a:t> </a:t>
            </a:r>
            <a:r>
              <a:rPr lang="de-DE" sz="1400" dirty="0" err="1"/>
              <a:t>to</a:t>
            </a:r>
            <a:r>
              <a:rPr lang="de-DE" sz="1400" dirty="0"/>
              <a:t> </a:t>
            </a:r>
            <a:r>
              <a:rPr lang="de-DE" sz="1400" dirty="0" err="1"/>
              <a:t>gate</a:t>
            </a:r>
            <a:r>
              <a:rPr lang="de-DE" sz="1400" dirty="0"/>
              <a:t> + Optionen“</a:t>
            </a:r>
          </a:p>
          <a:p>
            <a:pPr lvl="2">
              <a:lnSpc>
                <a:spcPct val="100000"/>
              </a:lnSpc>
              <a:spcAft>
                <a:spcPts val="600"/>
              </a:spcAft>
            </a:pPr>
            <a:r>
              <a:rPr lang="de-DE" sz="1200" dirty="0"/>
              <a:t>Modul A1-A3 (Herstellungsphase, obligatorisch für Holzbauprodukte)</a:t>
            </a:r>
          </a:p>
          <a:p>
            <a:pPr lvl="2">
              <a:lnSpc>
                <a:spcPct val="100000"/>
              </a:lnSpc>
              <a:spcAft>
                <a:spcPts val="600"/>
              </a:spcAft>
            </a:pPr>
            <a:r>
              <a:rPr lang="de-DE" sz="1200" dirty="0"/>
              <a:t>Modul C1-C4 (Ende des Lebensweges, obligatorisch für Holzbauprodukte)</a:t>
            </a:r>
          </a:p>
          <a:p>
            <a:pPr lvl="2">
              <a:lnSpc>
                <a:spcPct val="100000"/>
              </a:lnSpc>
              <a:spcAft>
                <a:spcPts val="600"/>
              </a:spcAft>
            </a:pPr>
            <a:r>
              <a:rPr lang="de-DE" sz="1200" dirty="0"/>
              <a:t>Modul D (Potenziale außerhalb des Produktlebenszyklus)</a:t>
            </a:r>
            <a:br>
              <a:rPr lang="de-DE" dirty="0"/>
            </a:br>
            <a:endParaRPr lang="de-DE" dirty="0"/>
          </a:p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dirty="0"/>
          </a:p>
        </p:txBody>
      </p:sp>
      <p:sp>
        <p:nvSpPr>
          <p:cNvPr id="38" name="Datumsplatzhalter 2">
            <a:extLst>
              <a:ext uri="{FF2B5EF4-FFF2-40B4-BE49-F238E27FC236}">
                <a16:creationId xmlns:a16="http://schemas.microsoft.com/office/drawing/2014/main" id="{28A98043-64B1-447A-93AF-E7F34123D24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39" name="Fußzeilenplatzhalter 3">
            <a:extLst>
              <a:ext uri="{FF2B5EF4-FFF2-40B4-BE49-F238E27FC236}">
                <a16:creationId xmlns:a16="http://schemas.microsoft.com/office/drawing/2014/main" id="{524656E9-1540-4011-AE42-D4F294C2F4A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3184712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94" grpId="0" animBg="1"/>
      <p:bldP spid="95" grpId="0" animBg="1"/>
      <p:bldP spid="9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platzhalter 1">
            <a:extLst>
              <a:ext uri="{FF2B5EF4-FFF2-40B4-BE49-F238E27FC236}">
                <a16:creationId xmlns:a16="http://schemas.microsoft.com/office/drawing/2014/main" id="{BE046F20-BA97-49C4-B86F-C8162673EC4B}"/>
              </a:ext>
            </a:extLst>
          </p:cNvPr>
          <p:cNvSpPr txBox="1">
            <a:spLocks/>
          </p:cNvSpPr>
          <p:nvPr/>
        </p:nvSpPr>
        <p:spPr>
          <a:xfrm>
            <a:off x="330990" y="1147298"/>
            <a:ext cx="8424000" cy="4945997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Definition der Systemgrenze für Holzbauprodukte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endParaRPr lang="de-DE" sz="1800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endParaRPr lang="de-DE" sz="1800" dirty="0"/>
          </a:p>
          <a:p>
            <a:pPr marL="0" lvl="1" indent="0">
              <a:lnSpc>
                <a:spcPct val="100000"/>
              </a:lnSpc>
              <a:spcAft>
                <a:spcPts val="1000"/>
              </a:spcAft>
              <a:buNone/>
            </a:pPr>
            <a:br>
              <a:rPr lang="de-DE" dirty="0"/>
            </a:br>
            <a:br>
              <a:rPr lang="de-DE" sz="1100" dirty="0"/>
            </a:br>
            <a:endParaRPr lang="de-DE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Einteilung des Produktsystems in Lebensabschnitte und Module nach EN 15804</a:t>
            </a:r>
            <a:br>
              <a:rPr lang="de-DE" dirty="0"/>
            </a:br>
            <a:endParaRPr lang="de-DE" sz="1600" dirty="0"/>
          </a:p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dirty="0"/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99" name="Titel 6">
            <a:extLst>
              <a:ext uri="{FF2B5EF4-FFF2-40B4-BE49-F238E27FC236}">
                <a16:creationId xmlns:a16="http://schemas.microsoft.com/office/drawing/2014/main" id="{C4000F6C-66C6-4580-B053-6568273B519F}"/>
              </a:ext>
            </a:extLst>
          </p:cNvPr>
          <p:cNvSpPr txBox="1">
            <a:spLocks/>
          </p:cNvSpPr>
          <p:nvPr/>
        </p:nvSpPr>
        <p:spPr>
          <a:xfrm>
            <a:off x="360000" y="44624"/>
            <a:ext cx="8424000" cy="48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ts val="3500"/>
              </a:lnSpc>
              <a:spcBef>
                <a:spcPct val="0"/>
              </a:spcBef>
              <a:buNone/>
              <a:defRPr sz="2400" b="1" i="0" kern="1200" baseline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de-DE" dirty="0"/>
              <a:t>Ökobilanzen auf Produktebene</a:t>
            </a:r>
          </a:p>
        </p:txBody>
      </p:sp>
      <p:sp>
        <p:nvSpPr>
          <p:cNvPr id="100" name="Textplatzhalter 5">
            <a:extLst>
              <a:ext uri="{FF2B5EF4-FFF2-40B4-BE49-F238E27FC236}">
                <a16:creationId xmlns:a16="http://schemas.microsoft.com/office/drawing/2014/main" id="{232DFF25-B1FC-498B-970D-A9EA1623AEE4}"/>
              </a:ext>
            </a:extLst>
          </p:cNvPr>
          <p:cNvSpPr txBox="1">
            <a:spLocks/>
          </p:cNvSpPr>
          <p:nvPr/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360363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tabLst>
                <a:tab pos="360363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536575" indent="-176213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Systemgrenze und Einteilung der Module</a:t>
            </a:r>
          </a:p>
        </p:txBody>
      </p:sp>
      <p:pic>
        <p:nvPicPr>
          <p:cNvPr id="103" name="Grafik 102">
            <a:extLst>
              <a:ext uri="{FF2B5EF4-FFF2-40B4-BE49-F238E27FC236}">
                <a16:creationId xmlns:a16="http://schemas.microsoft.com/office/drawing/2014/main" id="{794D0A30-1C2D-4810-90D1-B779EB7BBF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678" y="1865607"/>
            <a:ext cx="792000" cy="597681"/>
          </a:xfrm>
          <a:prstGeom prst="rect">
            <a:avLst/>
          </a:prstGeom>
        </p:spPr>
      </p:pic>
      <p:sp>
        <p:nvSpPr>
          <p:cNvPr id="104" name="AutoShape 83">
            <a:extLst>
              <a:ext uri="{FF2B5EF4-FFF2-40B4-BE49-F238E27FC236}">
                <a16:creationId xmlns:a16="http://schemas.microsoft.com/office/drawing/2014/main" id="{809E8B38-3275-4C88-A5F2-842A25A7E47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540566" y="1862545"/>
            <a:ext cx="254000" cy="520990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5" name="Grafik 62" descr="truck-color.gif">
            <a:extLst>
              <a:ext uri="{FF2B5EF4-FFF2-40B4-BE49-F238E27FC236}">
                <a16:creationId xmlns:a16="http://schemas.microsoft.com/office/drawing/2014/main" id="{ABCA3F54-2196-42F7-9488-2AB1EB6D5B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993" y="1927255"/>
            <a:ext cx="896547" cy="399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" name="AutoShape 83">
            <a:extLst>
              <a:ext uri="{FF2B5EF4-FFF2-40B4-BE49-F238E27FC236}">
                <a16:creationId xmlns:a16="http://schemas.microsoft.com/office/drawing/2014/main" id="{C78FC02C-91E0-4F25-A769-AEC04A2470AF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482906" y="1878945"/>
            <a:ext cx="254000" cy="481326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243F6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grpSp>
        <p:nvGrpSpPr>
          <p:cNvPr id="107" name="Gruppieren 106">
            <a:extLst>
              <a:ext uri="{FF2B5EF4-FFF2-40B4-BE49-F238E27FC236}">
                <a16:creationId xmlns:a16="http://schemas.microsoft.com/office/drawing/2014/main" id="{5F3F993E-163F-40F0-80EB-2D9B7D2E5F4D}"/>
              </a:ext>
            </a:extLst>
          </p:cNvPr>
          <p:cNvGrpSpPr/>
          <p:nvPr/>
        </p:nvGrpSpPr>
        <p:grpSpPr>
          <a:xfrm>
            <a:off x="6169198" y="1958054"/>
            <a:ext cx="1387068" cy="386810"/>
            <a:chOff x="7159297" y="3282325"/>
            <a:chExt cx="1387068" cy="386810"/>
          </a:xfrm>
        </p:grpSpPr>
        <p:sp>
          <p:nvSpPr>
            <p:cNvPr id="108" name="AutoShape 83">
              <a:extLst>
                <a:ext uri="{FF2B5EF4-FFF2-40B4-BE49-F238E27FC236}">
                  <a16:creationId xmlns:a16="http://schemas.microsoft.com/office/drawing/2014/main" id="{4EC88F3C-168D-4525-B71B-319709041E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7320383" y="3162761"/>
              <a:ext cx="254000" cy="576172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109" name="Grafik 108">
              <a:extLst>
                <a:ext uri="{FF2B5EF4-FFF2-40B4-BE49-F238E27FC236}">
                  <a16:creationId xmlns:a16="http://schemas.microsoft.com/office/drawing/2014/main" id="{698CAD80-F95F-4262-881C-DC75F75ABB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2088" y="3282325"/>
              <a:ext cx="914277" cy="386810"/>
            </a:xfrm>
            <a:prstGeom prst="rect">
              <a:avLst/>
            </a:prstGeom>
            <a:effectLst>
              <a:outerShdw blurRad="38100" dist="38100" sx="108000" sy="108000" algn="l" rotWithShape="0">
                <a:schemeClr val="bg1">
                  <a:alpha val="58000"/>
                </a:schemeClr>
              </a:outerShdw>
            </a:effectLst>
          </p:spPr>
        </p:pic>
      </p:grpSp>
      <p:grpSp>
        <p:nvGrpSpPr>
          <p:cNvPr id="132" name="Gruppieren 131">
            <a:extLst>
              <a:ext uri="{FF2B5EF4-FFF2-40B4-BE49-F238E27FC236}">
                <a16:creationId xmlns:a16="http://schemas.microsoft.com/office/drawing/2014/main" id="{8E12234B-2BF1-43D0-B258-27974F565C37}"/>
              </a:ext>
            </a:extLst>
          </p:cNvPr>
          <p:cNvGrpSpPr/>
          <p:nvPr/>
        </p:nvGrpSpPr>
        <p:grpSpPr>
          <a:xfrm>
            <a:off x="4598716" y="1785539"/>
            <a:ext cx="1813566" cy="754098"/>
            <a:chOff x="5567053" y="3081549"/>
            <a:chExt cx="1813566" cy="754098"/>
          </a:xfrm>
        </p:grpSpPr>
        <p:pic>
          <p:nvPicPr>
            <p:cNvPr id="133" name="Grafik 132">
              <a:extLst>
                <a:ext uri="{FF2B5EF4-FFF2-40B4-BE49-F238E27FC236}">
                  <a16:creationId xmlns:a16="http://schemas.microsoft.com/office/drawing/2014/main" id="{7AB2068F-DC67-44C7-81D1-DBC8AE323C8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7978" y="3081549"/>
              <a:ext cx="1122641" cy="754098"/>
            </a:xfrm>
            <a:prstGeom prst="rect">
              <a:avLst/>
            </a:prstGeom>
          </p:spPr>
        </p:pic>
        <p:sp>
          <p:nvSpPr>
            <p:cNvPr id="134" name="AutoShape 83">
              <a:extLst>
                <a:ext uri="{FF2B5EF4-FFF2-40B4-BE49-F238E27FC236}">
                  <a16:creationId xmlns:a16="http://schemas.microsoft.com/office/drawing/2014/main" id="{7A5B42F2-0CC5-4146-9437-445DBA5722D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5836012" y="3037192"/>
              <a:ext cx="254000" cy="791918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136" name="Grafik 135">
            <a:extLst>
              <a:ext uri="{FF2B5EF4-FFF2-40B4-BE49-F238E27FC236}">
                <a16:creationId xmlns:a16="http://schemas.microsoft.com/office/drawing/2014/main" id="{40CB38CD-61EE-4F2F-808B-2A1A87614A0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43" y="1835409"/>
            <a:ext cx="632832" cy="632832"/>
          </a:xfrm>
          <a:prstGeom prst="rect">
            <a:avLst/>
          </a:prstGeom>
        </p:spPr>
      </p:pic>
      <p:grpSp>
        <p:nvGrpSpPr>
          <p:cNvPr id="137" name="Gruppieren 136">
            <a:extLst>
              <a:ext uri="{FF2B5EF4-FFF2-40B4-BE49-F238E27FC236}">
                <a16:creationId xmlns:a16="http://schemas.microsoft.com/office/drawing/2014/main" id="{5EA5DF5C-611F-42A7-B925-9397706F93BE}"/>
              </a:ext>
            </a:extLst>
          </p:cNvPr>
          <p:cNvGrpSpPr/>
          <p:nvPr/>
        </p:nvGrpSpPr>
        <p:grpSpPr>
          <a:xfrm>
            <a:off x="1707730" y="1906473"/>
            <a:ext cx="1728192" cy="747720"/>
            <a:chOff x="2339752" y="3222395"/>
            <a:chExt cx="1728192" cy="747720"/>
          </a:xfrm>
        </p:grpSpPr>
        <p:sp>
          <p:nvSpPr>
            <p:cNvPr id="140" name="AutoShape 83">
              <a:extLst>
                <a:ext uri="{FF2B5EF4-FFF2-40B4-BE49-F238E27FC236}">
                  <a16:creationId xmlns:a16="http://schemas.microsoft.com/office/drawing/2014/main" id="{97C9A756-C22E-4B2D-9BF0-82DF5E4FC3C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764307" y="3201835"/>
              <a:ext cx="254000" cy="481326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41" name="Gruppieren 140">
              <a:extLst>
                <a:ext uri="{FF2B5EF4-FFF2-40B4-BE49-F238E27FC236}">
                  <a16:creationId xmlns:a16="http://schemas.microsoft.com/office/drawing/2014/main" id="{385747BD-FC2E-48B9-BDF9-93D8969B41FA}"/>
                </a:ext>
              </a:extLst>
            </p:cNvPr>
            <p:cNvGrpSpPr/>
            <p:nvPr/>
          </p:nvGrpSpPr>
          <p:grpSpPr>
            <a:xfrm>
              <a:off x="2339752" y="3554910"/>
              <a:ext cx="728866" cy="415205"/>
              <a:chOff x="1932629" y="4653140"/>
              <a:chExt cx="728866" cy="415205"/>
            </a:xfrm>
          </p:grpSpPr>
          <p:pic>
            <p:nvPicPr>
              <p:cNvPr id="143" name="Grafik 142">
                <a:extLst>
                  <a:ext uri="{FF2B5EF4-FFF2-40B4-BE49-F238E27FC236}">
                    <a16:creationId xmlns:a16="http://schemas.microsoft.com/office/drawing/2014/main" id="{5BEB5F3D-2177-4C3C-A930-5D22EABF36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106245">
                <a:off x="2053173" y="4532596"/>
                <a:ext cx="415205" cy="656293"/>
              </a:xfrm>
              <a:prstGeom prst="rect">
                <a:avLst/>
              </a:prstGeom>
            </p:spPr>
          </p:pic>
          <p:pic>
            <p:nvPicPr>
              <p:cNvPr id="144" name="Grafik 143">
                <a:extLst>
                  <a:ext uri="{FF2B5EF4-FFF2-40B4-BE49-F238E27FC236}">
                    <a16:creationId xmlns:a16="http://schemas.microsoft.com/office/drawing/2014/main" id="{5E234067-F9C7-46D2-A871-87BA4BCDE9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536117">
                <a:off x="2193995" y="4492430"/>
                <a:ext cx="273676" cy="661325"/>
              </a:xfrm>
              <a:prstGeom prst="rect">
                <a:avLst/>
              </a:prstGeom>
            </p:spPr>
          </p:pic>
        </p:grpSp>
        <p:pic>
          <p:nvPicPr>
            <p:cNvPr id="142" name="Grafik 141">
              <a:extLst>
                <a:ext uri="{FF2B5EF4-FFF2-40B4-BE49-F238E27FC236}">
                  <a16:creationId xmlns:a16="http://schemas.microsoft.com/office/drawing/2014/main" id="{78E64E09-1C82-467F-A248-C23CF2FD74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3486" y="3222395"/>
              <a:ext cx="1024458" cy="512230"/>
            </a:xfrm>
            <a:prstGeom prst="rect">
              <a:avLst/>
            </a:prstGeom>
          </p:spPr>
        </p:pic>
      </p:grpSp>
      <p:pic>
        <p:nvPicPr>
          <p:cNvPr id="145" name="Grafik 144">
            <a:extLst>
              <a:ext uri="{FF2B5EF4-FFF2-40B4-BE49-F238E27FC236}">
                <a16:creationId xmlns:a16="http://schemas.microsoft.com/office/drawing/2014/main" id="{6A4FCB11-C7BB-420A-94DA-33FA23CE416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299" y="1925533"/>
            <a:ext cx="648000" cy="501334"/>
          </a:xfrm>
          <a:prstGeom prst="rect">
            <a:avLst/>
          </a:prstGeom>
        </p:spPr>
      </p:pic>
      <p:sp>
        <p:nvSpPr>
          <p:cNvPr id="146" name="AutoShape 83">
            <a:extLst>
              <a:ext uri="{FF2B5EF4-FFF2-40B4-BE49-F238E27FC236}">
                <a16:creationId xmlns:a16="http://schemas.microsoft.com/office/drawing/2014/main" id="{28D7B33C-D4EF-46AB-B064-BFB80E01E92E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346648" y="1891250"/>
            <a:ext cx="254000" cy="481326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243F6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7" name="Rectangle 11">
            <a:extLst>
              <a:ext uri="{FF2B5EF4-FFF2-40B4-BE49-F238E27FC236}">
                <a16:creationId xmlns:a16="http://schemas.microsoft.com/office/drawing/2014/main" id="{F9FE32B1-E007-42E3-8A50-BFE7D8944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2559" y="1586941"/>
            <a:ext cx="6113708" cy="1208543"/>
          </a:xfrm>
          <a:prstGeom prst="rect">
            <a:avLst/>
          </a:prstGeom>
          <a:noFill/>
          <a:ln w="19050">
            <a:solidFill>
              <a:srgbClr val="CC3300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1pPr>
            <a:lvl2pPr marL="742950" indent="-28575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2pPr>
            <a:lvl3pPr marL="11430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3pPr>
            <a:lvl4pPr marL="16002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4pPr>
            <a:lvl5pPr marL="20574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de-DE" sz="1800">
              <a:latin typeface="+mj-lt"/>
            </a:endParaRPr>
          </a:p>
        </p:txBody>
      </p:sp>
      <p:sp>
        <p:nvSpPr>
          <p:cNvPr id="148" name="Text Box 64">
            <a:extLst>
              <a:ext uri="{FF2B5EF4-FFF2-40B4-BE49-F238E27FC236}">
                <a16:creationId xmlns:a16="http://schemas.microsoft.com/office/drawing/2014/main" id="{890DBAFC-F9CE-4B82-BAA0-9ACC931F8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8486" y="2760550"/>
            <a:ext cx="4342154" cy="293688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46800" anchor="ctr">
            <a:spAutoFit/>
          </a:bodyPr>
          <a:lstStyle>
            <a:lvl1pPr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1pPr>
            <a:lvl2pPr marL="742950" indent="-28575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2pPr>
            <a:lvl3pPr marL="11430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3pPr>
            <a:lvl4pPr marL="16002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4pPr>
            <a:lvl5pPr marL="20574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300" b="1" i="1" baseline="0" dirty="0">
                <a:solidFill>
                  <a:srgbClr val="CC3300"/>
                </a:solidFill>
                <a:latin typeface="+mj-lt"/>
              </a:rPr>
              <a:t>Systemgrenze</a:t>
            </a:r>
          </a:p>
        </p:txBody>
      </p:sp>
      <p:pic>
        <p:nvPicPr>
          <p:cNvPr id="149" name="Grafik 148">
            <a:extLst>
              <a:ext uri="{FF2B5EF4-FFF2-40B4-BE49-F238E27FC236}">
                <a16:creationId xmlns:a16="http://schemas.microsoft.com/office/drawing/2014/main" id="{A4040376-34EE-4509-8FA9-097D4203E34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43" y="1820072"/>
            <a:ext cx="415205" cy="656293"/>
          </a:xfrm>
          <a:prstGeom prst="rect">
            <a:avLst/>
          </a:prstGeom>
        </p:spPr>
      </p:pic>
      <p:pic>
        <p:nvPicPr>
          <p:cNvPr id="150" name="Grafik 149">
            <a:extLst>
              <a:ext uri="{FF2B5EF4-FFF2-40B4-BE49-F238E27FC236}">
                <a16:creationId xmlns:a16="http://schemas.microsoft.com/office/drawing/2014/main" id="{6C71B660-E20E-4FD0-9B52-474A25EFB7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35" y="1686041"/>
            <a:ext cx="334788" cy="808999"/>
          </a:xfrm>
          <a:prstGeom prst="rect">
            <a:avLst/>
          </a:prstGeom>
        </p:spPr>
      </p:pic>
      <p:pic>
        <p:nvPicPr>
          <p:cNvPr id="151" name="Grafik 150">
            <a:extLst>
              <a:ext uri="{FF2B5EF4-FFF2-40B4-BE49-F238E27FC236}">
                <a16:creationId xmlns:a16="http://schemas.microsoft.com/office/drawing/2014/main" id="{80D39EBC-3277-41D3-ADF4-7FDB3666077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53" y="1746228"/>
            <a:ext cx="472440" cy="746760"/>
          </a:xfrm>
          <a:prstGeom prst="rect">
            <a:avLst/>
          </a:prstGeom>
        </p:spPr>
      </p:pic>
      <p:pic>
        <p:nvPicPr>
          <p:cNvPr id="152" name="Grafik 151">
            <a:extLst>
              <a:ext uri="{FF2B5EF4-FFF2-40B4-BE49-F238E27FC236}">
                <a16:creationId xmlns:a16="http://schemas.microsoft.com/office/drawing/2014/main" id="{7B6C4468-D7D2-4655-9ACA-A65CB837FB4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824097"/>
            <a:ext cx="688716" cy="661693"/>
          </a:xfrm>
          <a:prstGeom prst="rect">
            <a:avLst/>
          </a:prstGeom>
        </p:spPr>
      </p:pic>
      <p:pic>
        <p:nvPicPr>
          <p:cNvPr id="92" name="Grafik 91">
            <a:extLst>
              <a:ext uri="{FF2B5EF4-FFF2-40B4-BE49-F238E27FC236}">
                <a16:creationId xmlns:a16="http://schemas.microsoft.com/office/drawing/2014/main" id="{B826B5BA-E18C-4D70-8643-FA701DF93E8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8535" y="3440943"/>
            <a:ext cx="4358916" cy="263409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3" name="Rechteck 92">
            <a:extLst>
              <a:ext uri="{FF2B5EF4-FFF2-40B4-BE49-F238E27FC236}">
                <a16:creationId xmlns:a16="http://schemas.microsoft.com/office/drawing/2014/main" id="{5691F96B-13AA-4800-90A1-E0047FF6A0B0}"/>
              </a:ext>
            </a:extLst>
          </p:cNvPr>
          <p:cNvSpPr/>
          <p:nvPr/>
        </p:nvSpPr>
        <p:spPr>
          <a:xfrm>
            <a:off x="664371" y="4008110"/>
            <a:ext cx="726752" cy="2037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4" name="Rechteck 93">
            <a:extLst>
              <a:ext uri="{FF2B5EF4-FFF2-40B4-BE49-F238E27FC236}">
                <a16:creationId xmlns:a16="http://schemas.microsoft.com/office/drawing/2014/main" id="{B1B2B48E-3C5E-4F87-A744-CFD87F5750C2}"/>
              </a:ext>
            </a:extLst>
          </p:cNvPr>
          <p:cNvSpPr/>
          <p:nvPr/>
        </p:nvSpPr>
        <p:spPr>
          <a:xfrm>
            <a:off x="3173157" y="4006094"/>
            <a:ext cx="960552" cy="2037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5" name="Rechteck 94">
            <a:extLst>
              <a:ext uri="{FF2B5EF4-FFF2-40B4-BE49-F238E27FC236}">
                <a16:creationId xmlns:a16="http://schemas.microsoft.com/office/drawing/2014/main" id="{8C990740-266B-49F0-89E2-A9C23C3FC3B8}"/>
              </a:ext>
            </a:extLst>
          </p:cNvPr>
          <p:cNvSpPr/>
          <p:nvPr/>
        </p:nvSpPr>
        <p:spPr>
          <a:xfrm>
            <a:off x="4282648" y="4006094"/>
            <a:ext cx="621695" cy="2037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7" name="Textplatzhalter 1">
            <a:extLst>
              <a:ext uri="{FF2B5EF4-FFF2-40B4-BE49-F238E27FC236}">
                <a16:creationId xmlns:a16="http://schemas.microsoft.com/office/drawing/2014/main" id="{E8BA0CCA-573C-41C5-889C-74E2CA30BAC9}"/>
              </a:ext>
            </a:extLst>
          </p:cNvPr>
          <p:cNvSpPr txBox="1">
            <a:spLocks/>
          </p:cNvSpPr>
          <p:nvPr/>
        </p:nvSpPr>
        <p:spPr>
          <a:xfrm>
            <a:off x="5091505" y="4077072"/>
            <a:ext cx="3149113" cy="1783448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de-DE" sz="1200" dirty="0"/>
              <a:t>	</a:t>
            </a:r>
            <a:r>
              <a:rPr lang="de-DE" sz="1400" dirty="0"/>
              <a:t>„</a:t>
            </a:r>
            <a:r>
              <a:rPr lang="de-DE" sz="1400" dirty="0" err="1"/>
              <a:t>Cradle</a:t>
            </a:r>
            <a:r>
              <a:rPr lang="de-DE" sz="1400" dirty="0"/>
              <a:t> </a:t>
            </a:r>
            <a:r>
              <a:rPr lang="de-DE" sz="1400" dirty="0" err="1"/>
              <a:t>to</a:t>
            </a:r>
            <a:r>
              <a:rPr lang="de-DE" sz="1400" dirty="0"/>
              <a:t> </a:t>
            </a:r>
            <a:r>
              <a:rPr lang="de-DE" sz="1400" dirty="0" err="1"/>
              <a:t>gate</a:t>
            </a:r>
            <a:r>
              <a:rPr lang="de-DE" sz="1400" dirty="0"/>
              <a:t> + Optionen“</a:t>
            </a:r>
          </a:p>
          <a:p>
            <a:pPr lvl="2">
              <a:lnSpc>
                <a:spcPct val="100000"/>
              </a:lnSpc>
              <a:spcAft>
                <a:spcPts val="600"/>
              </a:spcAft>
            </a:pPr>
            <a:r>
              <a:rPr lang="de-DE" sz="1200" dirty="0"/>
              <a:t>Modul A1-A3 (Herstellungsphase, obligatorisch für Holzbauprodukte)</a:t>
            </a:r>
          </a:p>
          <a:p>
            <a:pPr lvl="2">
              <a:lnSpc>
                <a:spcPct val="100000"/>
              </a:lnSpc>
              <a:spcAft>
                <a:spcPts val="600"/>
              </a:spcAft>
            </a:pPr>
            <a:r>
              <a:rPr lang="de-DE" sz="1200" dirty="0"/>
              <a:t>Modul C1-C4 (Ende des Lebensweges, obligatorisch für Holzbauprodukte)</a:t>
            </a:r>
          </a:p>
          <a:p>
            <a:pPr lvl="2">
              <a:lnSpc>
                <a:spcPct val="100000"/>
              </a:lnSpc>
              <a:spcAft>
                <a:spcPts val="600"/>
              </a:spcAft>
            </a:pPr>
            <a:r>
              <a:rPr lang="de-DE" sz="1200" dirty="0"/>
              <a:t>Modul D (Potenziale außerhalb des Produktlebenszyklus)</a:t>
            </a:r>
            <a:br>
              <a:rPr lang="de-DE" dirty="0"/>
            </a:br>
            <a:endParaRPr lang="de-DE" dirty="0"/>
          </a:p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dirty="0"/>
          </a:p>
        </p:txBody>
      </p:sp>
      <p:sp>
        <p:nvSpPr>
          <p:cNvPr id="38" name="Datumsplatzhalter 2">
            <a:extLst>
              <a:ext uri="{FF2B5EF4-FFF2-40B4-BE49-F238E27FC236}">
                <a16:creationId xmlns:a16="http://schemas.microsoft.com/office/drawing/2014/main" id="{28A98043-64B1-447A-93AF-E7F34123D24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39" name="Fußzeilenplatzhalter 3">
            <a:extLst>
              <a:ext uri="{FF2B5EF4-FFF2-40B4-BE49-F238E27FC236}">
                <a16:creationId xmlns:a16="http://schemas.microsoft.com/office/drawing/2014/main" id="{524656E9-1540-4011-AE42-D4F294C2F4A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29366331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 animBg="1"/>
      <p:bldP spid="106" grpId="0" animBg="1"/>
      <p:bldP spid="146" grpId="0" animBg="1"/>
      <p:bldP spid="147" grpId="0" animBg="1"/>
      <p:bldP spid="148" grpId="0"/>
      <p:bldP spid="93" grpId="0" animBg="1"/>
      <p:bldP spid="94" grpId="0" animBg="1"/>
      <p:bldP spid="95" grpId="0" animBg="1"/>
      <p:bldP spid="9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544432"/>
            <a:ext cx="2489657" cy="1769136"/>
          </a:xfrm>
          <a:prstGeom prst="rect">
            <a:avLst/>
          </a:prstGeom>
        </p:spPr>
      </p:pic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Gliederung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19</a:t>
            </a:fld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685" y="986766"/>
            <a:ext cx="869139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Textplatzhalter 1"/>
          <p:cNvSpPr txBox="1">
            <a:spLocks/>
          </p:cNvSpPr>
          <p:nvPr/>
        </p:nvSpPr>
        <p:spPr>
          <a:xfrm>
            <a:off x="611560" y="1547812"/>
            <a:ext cx="5251786" cy="4070812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5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Überblick Ökobilanz-Normen</a:t>
            </a:r>
            <a:br>
              <a:rPr lang="de-DE" dirty="0"/>
            </a:br>
            <a:br>
              <a:rPr lang="de-DE" dirty="0"/>
            </a:br>
            <a:br>
              <a:rPr lang="de-DE" sz="1400" dirty="0"/>
            </a:br>
            <a:endParaRPr lang="de-DE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Berechnung der Ökobilanz-Durchschnittsdaten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dirty="0"/>
              <a:t>Fragebogenerhebungen und Sachbilanz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dirty="0"/>
              <a:t>Modellierung und Allokationen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dirty="0"/>
              <a:t>Ergebnisse und Besonderheiten</a:t>
            </a:r>
            <a:br>
              <a:rPr lang="de-DE" dirty="0"/>
            </a:br>
            <a:endParaRPr lang="de-DE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endParaRPr lang="de-DE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Verwendung der Ökobilanz-Durchschnittsdaten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sz="1200" dirty="0"/>
          </a:p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sz="1200" dirty="0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779">
            <a:off x="4592039" y="958271"/>
            <a:ext cx="959683" cy="1363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44" y="4723695"/>
            <a:ext cx="891531" cy="894064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8254">
            <a:off x="6638553" y="4672726"/>
            <a:ext cx="1043538" cy="1481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7E5DFEDE-2291-4CFD-8505-80A627D4508A}"/>
              </a:ext>
            </a:extLst>
          </p:cNvPr>
          <p:cNvSpPr/>
          <p:nvPr/>
        </p:nvSpPr>
        <p:spPr>
          <a:xfrm>
            <a:off x="593504" y="2636912"/>
            <a:ext cx="216024" cy="21587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Datumsplatzhalter 2">
            <a:extLst>
              <a:ext uri="{FF2B5EF4-FFF2-40B4-BE49-F238E27FC236}">
                <a16:creationId xmlns:a16="http://schemas.microsoft.com/office/drawing/2014/main" id="{21908B40-F925-4A83-A8AA-0937EC7AA6BB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5" name="Fußzeilenplatzhalter 3">
            <a:extLst>
              <a:ext uri="{FF2B5EF4-FFF2-40B4-BE49-F238E27FC236}">
                <a16:creationId xmlns:a16="http://schemas.microsoft.com/office/drawing/2014/main" id="{845F2A4B-A178-49FF-802C-C249E8AF8FB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98783357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 Durchschnittsdatensätze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Einleitung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16" name="Datumsplatzhalter 2"/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7" name="Fußzeilenplatzhalter 3"/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0764">
            <a:off x="85554" y="1703075"/>
            <a:ext cx="5544000" cy="1739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D80DD45F-BDB1-440A-ADDF-3AF21AD959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7564">
            <a:off x="3476977" y="1948515"/>
            <a:ext cx="5544000" cy="876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49C8D46-581D-4CAD-9152-27F526D4244F}"/>
              </a:ext>
            </a:extLst>
          </p:cNvPr>
          <p:cNvSpPr txBox="1"/>
          <p:nvPr/>
        </p:nvSpPr>
        <p:spPr>
          <a:xfrm rot="21279799">
            <a:off x="243538" y="3573151"/>
            <a:ext cx="899477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Quelle: kfw.de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A05BA6BC-9E61-4B32-B54E-DEFAF127C462}"/>
              </a:ext>
            </a:extLst>
          </p:cNvPr>
          <p:cNvSpPr txBox="1"/>
          <p:nvPr/>
        </p:nvSpPr>
        <p:spPr>
          <a:xfrm rot="558215">
            <a:off x="7466338" y="3089457"/>
            <a:ext cx="1467197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Quelle: dgnb.system.de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79D9A5E-3D18-434F-BBAC-6EFCCF1C3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3062" y="2861642"/>
            <a:ext cx="6316191" cy="2559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0C7821E9-BDEE-4878-BD7A-EC0841682214}"/>
              </a:ext>
            </a:extLst>
          </p:cNvPr>
          <p:cNvSpPr txBox="1"/>
          <p:nvPr/>
        </p:nvSpPr>
        <p:spPr>
          <a:xfrm>
            <a:off x="2042764" y="5378380"/>
            <a:ext cx="5636287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Quelle: Bundesministerium für Wohnen, Stadtentwicklung und Bauwesen, QNG-Broschüre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978EC8C-0B6B-49BA-99E2-7CF7565002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224675">
            <a:off x="430726" y="4254731"/>
            <a:ext cx="2552502" cy="498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84404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4" grpId="0"/>
      <p:bldP spid="2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Berechnung der Datensätze – Datenerhebung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30" name="Textplatzhalter 1"/>
          <p:cNvSpPr txBox="1">
            <a:spLocks/>
          </p:cNvSpPr>
          <p:nvPr/>
        </p:nvSpPr>
        <p:spPr>
          <a:xfrm>
            <a:off x="539551" y="1318361"/>
            <a:ext cx="5831403" cy="3816278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Erhebung des Vordergrundsystems mittels Fragebogen</a:t>
            </a:r>
            <a:br>
              <a:rPr lang="de-DE" sz="1800" dirty="0"/>
            </a:br>
            <a:br>
              <a:rPr lang="de-DE" sz="1800" dirty="0"/>
            </a:br>
            <a:endParaRPr lang="de-DE" sz="1800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51332"/>
            <a:ext cx="5615381" cy="2845174"/>
          </a:xfrm>
          <a:prstGeom prst="rect">
            <a:avLst/>
          </a:prstGeom>
          <a:noFill/>
          <a:ln w="12700">
            <a:solidFill>
              <a:schemeClr val="accent1"/>
            </a:solidFill>
          </a:ln>
          <a:effectLst>
            <a:outerShdw blurRad="165100" dist="38100" dir="8100000" sx="106000" sy="106000" algn="tr" rotWithShape="0">
              <a:prstClr val="black">
                <a:alpha val="40000"/>
              </a:prstClr>
            </a:outerShdw>
          </a:effectLst>
          <a:scene3d>
            <a:camera prst="perspectiveContrastingRightFacing" fov="3900000">
              <a:rot lat="21102000" lon="19459846" rev="1105531"/>
            </a:camera>
            <a:lightRig rig="threePt" dir="t"/>
          </a:scene3d>
          <a:sp3d/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560" y="1995795"/>
            <a:ext cx="4988654" cy="2845174"/>
          </a:xfrm>
          <a:prstGeom prst="rect">
            <a:avLst/>
          </a:prstGeom>
          <a:noFill/>
          <a:ln w="12700">
            <a:solidFill>
              <a:schemeClr val="accent1"/>
            </a:solidFill>
          </a:ln>
          <a:effectLst>
            <a:outerShdw blurRad="165100" dist="38100" dir="8100000" sx="106000" sy="106000" algn="tr" rotWithShape="0">
              <a:prstClr val="black">
                <a:alpha val="40000"/>
              </a:prstClr>
            </a:outerShdw>
          </a:effectLst>
          <a:scene3d>
            <a:camera prst="perspectiveContrastingRightFacing" fov="3900000">
              <a:rot lat="21162000" lon="19459846" rev="1105530"/>
            </a:camera>
            <a:lightRig rig="threePt" dir="t"/>
          </a:scene3d>
          <a:sp3d/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024" y="2235307"/>
            <a:ext cx="4842774" cy="2845174"/>
          </a:xfrm>
          <a:prstGeom prst="rect">
            <a:avLst/>
          </a:prstGeom>
          <a:noFill/>
          <a:ln w="12700">
            <a:solidFill>
              <a:schemeClr val="accent1"/>
            </a:solidFill>
          </a:ln>
          <a:effectLst>
            <a:outerShdw blurRad="165100" dist="38100" dir="8100000" sx="106000" sy="106000" algn="tr" rotWithShape="0">
              <a:prstClr val="black">
                <a:alpha val="40000"/>
              </a:prstClr>
            </a:outerShdw>
          </a:effectLst>
          <a:scene3d>
            <a:camera prst="perspectiveContrastingRightFacing" fov="3900000">
              <a:rot lat="21222000" lon="19459846" rev="1105530"/>
            </a:camera>
            <a:lightRig rig="threePt" dir="t"/>
          </a:scene3d>
          <a:sp3d/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699578"/>
            <a:ext cx="3482410" cy="2845174"/>
          </a:xfrm>
          <a:prstGeom prst="rect">
            <a:avLst/>
          </a:prstGeom>
          <a:noFill/>
          <a:ln w="12700">
            <a:solidFill>
              <a:schemeClr val="accent1"/>
            </a:solidFill>
          </a:ln>
          <a:effectLst>
            <a:outerShdw blurRad="165100" dist="38100" dir="8100000" sx="106000" sy="106000" algn="tr" rotWithShape="0">
              <a:prstClr val="black">
                <a:alpha val="40000"/>
              </a:prstClr>
            </a:outerShdw>
          </a:effectLst>
          <a:scene3d>
            <a:camera prst="perspectiveContrastingRightFacing" fov="3900000">
              <a:rot lat="21342000" lon="19459846" rev="1105530"/>
            </a:camera>
            <a:lightRig rig="threePt" dir="t"/>
          </a:scene3d>
          <a:sp3d/>
        </p:spPr>
      </p:pic>
      <p:sp>
        <p:nvSpPr>
          <p:cNvPr id="12" name="Textplatzhalter 1"/>
          <p:cNvSpPr txBox="1">
            <a:spLocks/>
          </p:cNvSpPr>
          <p:nvPr/>
        </p:nvSpPr>
        <p:spPr>
          <a:xfrm>
            <a:off x="6156176" y="2135397"/>
            <a:ext cx="2413043" cy="2385495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sz="1600" dirty="0"/>
              <a:t>Rohstoffe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sz="1600" dirty="0"/>
              <a:t>Transportdistanzen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sz="1600" dirty="0"/>
              <a:t>Energieverbrauch</a:t>
            </a:r>
            <a:br>
              <a:rPr lang="de-DE" sz="1600" dirty="0"/>
            </a:br>
            <a:r>
              <a:rPr lang="de-DE" sz="1600" dirty="0"/>
              <a:t>(elektrisch, thermisch)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sz="1600" dirty="0"/>
              <a:t>Betriebsmittel und Verpackungsmaterial</a:t>
            </a:r>
            <a:br>
              <a:rPr lang="de-DE" sz="1600" dirty="0"/>
            </a:br>
            <a:br>
              <a:rPr lang="de-DE" sz="1600" dirty="0"/>
            </a:br>
            <a:br>
              <a:rPr lang="de-DE" sz="1600" dirty="0"/>
            </a:br>
            <a:endParaRPr lang="de-DE" sz="1600" dirty="0"/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sz="1600" dirty="0"/>
              <a:t>Produkte und Nebenprodukte</a:t>
            </a:r>
            <a:br>
              <a:rPr lang="de-DE" dirty="0"/>
            </a:br>
            <a:endParaRPr lang="de-DE" dirty="0"/>
          </a:p>
        </p:txBody>
      </p:sp>
      <p:sp>
        <p:nvSpPr>
          <p:cNvPr id="15" name="AutoShape 83">
            <a:extLst>
              <a:ext uri="{FF2B5EF4-FFF2-40B4-BE49-F238E27FC236}">
                <a16:creationId xmlns:a16="http://schemas.microsoft.com/office/drawing/2014/main" id="{A65C92BB-1F3F-43DD-8720-33E3F064CF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7929" y="4125979"/>
            <a:ext cx="176631" cy="591440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243F6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8" name="Textplatzhalter 1"/>
          <p:cNvSpPr txBox="1">
            <a:spLocks/>
          </p:cNvSpPr>
          <p:nvPr/>
        </p:nvSpPr>
        <p:spPr>
          <a:xfrm>
            <a:off x="6950372" y="4256620"/>
            <a:ext cx="1460197" cy="468524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3050" lvl="2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de-DE" dirty="0"/>
              <a:t>Zuordenbar?</a:t>
            </a:r>
            <a:br>
              <a:rPr lang="de-DE" dirty="0"/>
            </a:br>
            <a:endParaRPr lang="de-DE" dirty="0"/>
          </a:p>
        </p:txBody>
      </p:sp>
      <p:sp>
        <p:nvSpPr>
          <p:cNvPr id="19" name="Datumsplatzhalter 2">
            <a:extLst>
              <a:ext uri="{FF2B5EF4-FFF2-40B4-BE49-F238E27FC236}">
                <a16:creationId xmlns:a16="http://schemas.microsoft.com/office/drawing/2014/main" id="{69821C94-A1F9-4FC4-AEA4-3D2416CE92C6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20" name="Fußzeilenplatzhalter 3">
            <a:extLst>
              <a:ext uri="{FF2B5EF4-FFF2-40B4-BE49-F238E27FC236}">
                <a16:creationId xmlns:a16="http://schemas.microsoft.com/office/drawing/2014/main" id="{4529167C-46D4-4CBC-A696-976C2B81F60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42890655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Berechnung der Datensätze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30" name="Textplatzhalter 1"/>
          <p:cNvSpPr txBox="1">
            <a:spLocks/>
          </p:cNvSpPr>
          <p:nvPr/>
        </p:nvSpPr>
        <p:spPr>
          <a:xfrm>
            <a:off x="539552" y="1318361"/>
            <a:ext cx="7128792" cy="4270879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Berechnung der Sachbilanz (LCI)</a:t>
            </a:r>
            <a:br>
              <a:rPr lang="de-DE" dirty="0"/>
            </a:br>
            <a:endParaRPr lang="de-DE" sz="1600" dirty="0"/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sz="1600" dirty="0"/>
              <a:t>Plausibilitätskontrolle für die Masse- und Energiebilanz </a:t>
            </a:r>
            <a:br>
              <a:rPr lang="de-DE" sz="1600" dirty="0"/>
            </a:br>
            <a:r>
              <a:rPr lang="de-DE" sz="1600" dirty="0"/>
              <a:t>(Produkt und Werksebene)</a:t>
            </a:r>
            <a:br>
              <a:rPr lang="de-DE" sz="1600" dirty="0"/>
            </a:br>
            <a:br>
              <a:rPr lang="de-DE" dirty="0"/>
            </a:br>
            <a:r>
              <a:rPr lang="de-DE" dirty="0"/>
              <a:t>		   </a:t>
            </a:r>
            <a:r>
              <a:rPr lang="de-DE" sz="3200" dirty="0"/>
              <a:t>≈	        +	      +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dirty="0"/>
          </a:p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sz="1600" dirty="0"/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sz="1600" dirty="0"/>
              <a:t>Erstellung der gewichteten Produktsachbilanz je deklarierter Einheit </a:t>
            </a:r>
            <a:br>
              <a:rPr lang="de-DE" sz="3200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8" name="Grafik 61" descr="rundholz.gif">
            <a:extLst>
              <a:ext uri="{FF2B5EF4-FFF2-40B4-BE49-F238E27FC236}">
                <a16:creationId xmlns:a16="http://schemas.microsoft.com/office/drawing/2014/main" id="{BC197834-707D-41FC-B0CE-0EE80A72F7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27112"/>
            <a:ext cx="947804" cy="528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D:\vTI\Bilder\Kaminfeuer Pixelio Lizenzfrei.jpg">
            <a:extLst>
              <a:ext uri="{FF2B5EF4-FFF2-40B4-BE49-F238E27FC236}">
                <a16:creationId xmlns:a16="http://schemas.microsoft.com/office/drawing/2014/main" id="{7DAB9E20-A845-4FCA-941F-2D01F605D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2290" y="2597111"/>
            <a:ext cx="611998" cy="526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Grafik 93" descr="hwp-small.gif">
            <a:extLst>
              <a:ext uri="{FF2B5EF4-FFF2-40B4-BE49-F238E27FC236}">
                <a16:creationId xmlns:a16="http://schemas.microsoft.com/office/drawing/2014/main" id="{CAFCB362-5BB5-4328-AF52-89EB303688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965" y="2467192"/>
            <a:ext cx="715776" cy="743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rafik 119" descr="altholz.gif">
            <a:extLst>
              <a:ext uri="{FF2B5EF4-FFF2-40B4-BE49-F238E27FC236}">
                <a16:creationId xmlns:a16="http://schemas.microsoft.com/office/drawing/2014/main" id="{7186E819-6E82-4367-80D6-26257D79DAF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80509" y="2821858"/>
            <a:ext cx="743561" cy="314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Grafik 119" descr="altholz.gif">
            <a:extLst>
              <a:ext uri="{FF2B5EF4-FFF2-40B4-BE49-F238E27FC236}">
                <a16:creationId xmlns:a16="http://schemas.microsoft.com/office/drawing/2014/main" id="{7186E819-6E82-4367-80D6-26257D79DAF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6761" y="2743611"/>
            <a:ext cx="964960" cy="40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platzhalter 1"/>
          <p:cNvSpPr txBox="1">
            <a:spLocks/>
          </p:cNvSpPr>
          <p:nvPr/>
        </p:nvSpPr>
        <p:spPr>
          <a:xfrm>
            <a:off x="1186810" y="3234911"/>
            <a:ext cx="7128792" cy="410113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de-DE" sz="1400" dirty="0"/>
              <a:t>Rohstoffinput                  Hauptprodukte        Nebenprodukte        energetisch genutztes</a:t>
            </a:r>
            <a:br>
              <a:rPr lang="de-DE" sz="1400" dirty="0"/>
            </a:br>
            <a:r>
              <a:rPr lang="de-DE" sz="1400" dirty="0"/>
              <a:t>						     Industrierestholz</a:t>
            </a:r>
          </a:p>
        </p:txBody>
      </p:sp>
      <p:grpSp>
        <p:nvGrpSpPr>
          <p:cNvPr id="18" name="Gruppieren 17"/>
          <p:cNvGrpSpPr/>
          <p:nvPr/>
        </p:nvGrpSpPr>
        <p:grpSpPr>
          <a:xfrm>
            <a:off x="809528" y="4370103"/>
            <a:ext cx="4347220" cy="1063576"/>
            <a:chOff x="323528" y="4149080"/>
            <a:chExt cx="4347220" cy="1063576"/>
          </a:xfrm>
        </p:grpSpPr>
        <p:grpSp>
          <p:nvGrpSpPr>
            <p:cNvPr id="19" name="Gruppieren 77"/>
            <p:cNvGrpSpPr>
              <a:grpSpLocks/>
            </p:cNvGrpSpPr>
            <p:nvPr/>
          </p:nvGrpSpPr>
          <p:grpSpPr bwMode="auto">
            <a:xfrm>
              <a:off x="323528" y="4161780"/>
              <a:ext cx="1291284" cy="1017587"/>
              <a:chOff x="3947470" y="4826000"/>
              <a:chExt cx="1291810" cy="1017587"/>
            </a:xfrm>
          </p:grpSpPr>
          <p:sp>
            <p:nvSpPr>
              <p:cNvPr id="44" name="AutoShape 3"/>
              <p:cNvSpPr>
                <a:spLocks noChangeArrowheads="1"/>
              </p:cNvSpPr>
              <p:nvPr/>
            </p:nvSpPr>
            <p:spPr bwMode="auto">
              <a:xfrm>
                <a:off x="4986867" y="4826000"/>
                <a:ext cx="252413" cy="360363"/>
              </a:xfrm>
              <a:prstGeom prst="rightArrow">
                <a:avLst>
                  <a:gd name="adj1" fmla="val 40407"/>
                  <a:gd name="adj2" fmla="val 100000"/>
                </a:avLst>
              </a:prstGeom>
              <a:solidFill>
                <a:srgbClr val="808000">
                  <a:alpha val="39999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de-DE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45" name="Text Box 4"/>
              <p:cNvSpPr txBox="1">
                <a:spLocks noChangeArrowheads="1"/>
              </p:cNvSpPr>
              <p:nvPr/>
            </p:nvSpPr>
            <p:spPr bwMode="auto">
              <a:xfrm>
                <a:off x="3947470" y="4900613"/>
                <a:ext cx="1044575" cy="214312"/>
              </a:xfrm>
              <a:prstGeom prst="rect">
                <a:avLst/>
              </a:prstGeom>
              <a:solidFill>
                <a:srgbClr val="808000">
                  <a:alpha val="39999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de-DE" sz="1400" b="1" baseline="0" dirty="0">
                    <a:solidFill>
                      <a:srgbClr val="626000"/>
                    </a:solidFill>
                    <a:latin typeface="Calibri" pitchFamily="34" charset="0"/>
                    <a:cs typeface="Calibri" pitchFamily="34" charset="0"/>
                  </a:rPr>
                  <a:t> Rohstoffe</a:t>
                </a:r>
              </a:p>
            </p:txBody>
          </p:sp>
          <p:grpSp>
            <p:nvGrpSpPr>
              <p:cNvPr id="46" name="Group 5"/>
              <p:cNvGrpSpPr>
                <a:grpSpLocks/>
              </p:cNvGrpSpPr>
              <p:nvPr/>
            </p:nvGrpSpPr>
            <p:grpSpPr bwMode="auto">
              <a:xfrm>
                <a:off x="4259263" y="5232400"/>
                <a:ext cx="971550" cy="287338"/>
                <a:chOff x="858" y="2258"/>
                <a:chExt cx="612" cy="181"/>
              </a:xfrm>
            </p:grpSpPr>
            <p:sp>
              <p:nvSpPr>
                <p:cNvPr id="50" name="AutoShape 6"/>
                <p:cNvSpPr>
                  <a:spLocks noChangeArrowheads="1"/>
                </p:cNvSpPr>
                <p:nvPr/>
              </p:nvSpPr>
              <p:spPr bwMode="auto">
                <a:xfrm>
                  <a:off x="1311" y="2258"/>
                  <a:ext cx="159" cy="181"/>
                </a:xfrm>
                <a:prstGeom prst="rightArrow">
                  <a:avLst>
                    <a:gd name="adj1" fmla="val 35819"/>
                    <a:gd name="adj2" fmla="val 100000"/>
                  </a:avLst>
                </a:prstGeom>
                <a:solidFill>
                  <a:schemeClr val="tx1">
                    <a:lumMod val="65000"/>
                    <a:lumOff val="35000"/>
                    <a:alpha val="4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de-DE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51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858" y="2290"/>
                  <a:ext cx="454" cy="116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  <a:alpha val="4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spAutoFit/>
                </a:bodyPr>
                <a:lstStyle/>
                <a:p>
                  <a:pPr>
                    <a:spcBef>
                      <a:spcPct val="50000"/>
                    </a:spcBef>
                    <a:defRPr/>
                  </a:pPr>
                  <a:r>
                    <a:rPr lang="de-DE" sz="1200" b="1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alibri" pitchFamily="34" charset="0"/>
                      <a:cs typeface="Calibri" pitchFamily="34" charset="0"/>
                    </a:rPr>
                    <a:t>  Additive</a:t>
                  </a:r>
                </a:p>
              </p:txBody>
            </p:sp>
          </p:grpSp>
          <p:grpSp>
            <p:nvGrpSpPr>
              <p:cNvPr id="47" name="Group 8"/>
              <p:cNvGrpSpPr>
                <a:grpSpLocks/>
              </p:cNvGrpSpPr>
              <p:nvPr/>
            </p:nvGrpSpPr>
            <p:grpSpPr bwMode="auto">
              <a:xfrm>
                <a:off x="4402142" y="5556249"/>
                <a:ext cx="828677" cy="287338"/>
                <a:chOff x="1129" y="3172"/>
                <a:chExt cx="522" cy="181"/>
              </a:xfrm>
            </p:grpSpPr>
            <p:sp>
              <p:nvSpPr>
                <p:cNvPr id="48" name="AutoShape 9"/>
                <p:cNvSpPr>
                  <a:spLocks noChangeArrowheads="1"/>
                </p:cNvSpPr>
                <p:nvPr/>
              </p:nvSpPr>
              <p:spPr bwMode="auto">
                <a:xfrm>
                  <a:off x="1492" y="3172"/>
                  <a:ext cx="159" cy="181"/>
                </a:xfrm>
                <a:prstGeom prst="rightArrow">
                  <a:avLst>
                    <a:gd name="adj1" fmla="val 40407"/>
                    <a:gd name="adj2" fmla="val 100000"/>
                  </a:avLst>
                </a:prstGeom>
                <a:solidFill>
                  <a:srgbClr val="CC3300">
                    <a:alpha val="39999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de-DE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4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129" y="3204"/>
                  <a:ext cx="363" cy="116"/>
                </a:xfrm>
                <a:prstGeom prst="rect">
                  <a:avLst/>
                </a:prstGeom>
                <a:solidFill>
                  <a:srgbClr val="CC3300">
                    <a:alpha val="39999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de-DE" sz="1200" b="1" baseline="0">
                      <a:solidFill>
                        <a:srgbClr val="CC3300"/>
                      </a:solidFill>
                      <a:latin typeface="Calibri" pitchFamily="34" charset="0"/>
                      <a:cs typeface="Calibri" pitchFamily="34" charset="0"/>
                    </a:rPr>
                    <a:t>  Energie</a:t>
                  </a:r>
                </a:p>
              </p:txBody>
            </p:sp>
          </p:grpSp>
        </p:grpSp>
        <p:grpSp>
          <p:nvGrpSpPr>
            <p:cNvPr id="35" name="Group 61"/>
            <p:cNvGrpSpPr>
              <a:grpSpLocks/>
            </p:cNvGrpSpPr>
            <p:nvPr/>
          </p:nvGrpSpPr>
          <p:grpSpPr bwMode="auto">
            <a:xfrm>
              <a:off x="3373760" y="4149080"/>
              <a:ext cx="1296988" cy="360363"/>
              <a:chOff x="4421" y="1949"/>
              <a:chExt cx="817" cy="227"/>
            </a:xfrm>
          </p:grpSpPr>
          <p:sp>
            <p:nvSpPr>
              <p:cNvPr id="42" name="AutoShape 27"/>
              <p:cNvSpPr>
                <a:spLocks noChangeArrowheads="1"/>
              </p:cNvSpPr>
              <p:nvPr/>
            </p:nvSpPr>
            <p:spPr bwMode="auto">
              <a:xfrm>
                <a:off x="5079" y="1949"/>
                <a:ext cx="159" cy="227"/>
              </a:xfrm>
              <a:prstGeom prst="rightArrow">
                <a:avLst>
                  <a:gd name="adj1" fmla="val 40407"/>
                  <a:gd name="adj2" fmla="val 100000"/>
                </a:avLst>
              </a:prstGeom>
              <a:solidFill>
                <a:schemeClr val="bg2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de-DE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43" name="Text Box 28"/>
              <p:cNvSpPr txBox="1">
                <a:spLocks noChangeArrowheads="1"/>
              </p:cNvSpPr>
              <p:nvPr/>
            </p:nvSpPr>
            <p:spPr bwMode="auto">
              <a:xfrm>
                <a:off x="4421" y="1997"/>
                <a:ext cx="681" cy="13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de-DE" sz="1400" b="1" baseline="0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(Ko-)Produkte</a:t>
                </a:r>
              </a:p>
            </p:txBody>
          </p:sp>
        </p:grpSp>
        <p:grpSp>
          <p:nvGrpSpPr>
            <p:cNvPr id="21" name="Gruppieren 76"/>
            <p:cNvGrpSpPr>
              <a:grpSpLocks/>
            </p:cNvGrpSpPr>
            <p:nvPr/>
          </p:nvGrpSpPr>
          <p:grpSpPr bwMode="auto">
            <a:xfrm>
              <a:off x="1617985" y="4193530"/>
              <a:ext cx="1743075" cy="1019126"/>
              <a:chOff x="5241925" y="4830812"/>
              <a:chExt cx="1743075" cy="1019126"/>
            </a:xfrm>
          </p:grpSpPr>
          <p:sp>
            <p:nvSpPr>
              <p:cNvPr id="33" name="Rectangle 58"/>
              <p:cNvSpPr>
                <a:spLocks noChangeArrowheads="1"/>
              </p:cNvSpPr>
              <p:nvPr/>
            </p:nvSpPr>
            <p:spPr bwMode="auto">
              <a:xfrm>
                <a:off x="5241925" y="4830812"/>
                <a:ext cx="1725613" cy="990600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25400">
                <a:solidFill>
                  <a:srgbClr val="CC3300"/>
                </a:solidFill>
                <a:prstDash val="sysDash"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4" name="Text Box 14"/>
              <p:cNvSpPr txBox="1">
                <a:spLocks noChangeArrowheads="1"/>
              </p:cNvSpPr>
              <p:nvPr/>
            </p:nvSpPr>
            <p:spPr bwMode="auto">
              <a:xfrm>
                <a:off x="5243513" y="5557838"/>
                <a:ext cx="1741487" cy="2921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de-DE" sz="1300" b="1" i="1" baseline="0" dirty="0">
                    <a:solidFill>
                      <a:srgbClr val="CC3300"/>
                    </a:solidFill>
                    <a:latin typeface="Calibri" pitchFamily="34" charset="0"/>
                    <a:cs typeface="Calibri" pitchFamily="34" charset="0"/>
                  </a:rPr>
                  <a:t>Systemgrenze</a:t>
                </a:r>
              </a:p>
            </p:txBody>
          </p:sp>
        </p:grpSp>
        <p:grpSp>
          <p:nvGrpSpPr>
            <p:cNvPr id="22" name="Gruppieren 180"/>
            <p:cNvGrpSpPr>
              <a:grpSpLocks/>
            </p:cNvGrpSpPr>
            <p:nvPr/>
          </p:nvGrpSpPr>
          <p:grpSpPr bwMode="auto">
            <a:xfrm>
              <a:off x="1672481" y="4507448"/>
              <a:ext cx="1603375" cy="404813"/>
              <a:chOff x="3006552" y="4962795"/>
              <a:chExt cx="1603439" cy="405072"/>
            </a:xfrm>
          </p:grpSpPr>
          <p:pic>
            <p:nvPicPr>
              <p:cNvPr id="23" name="Grafik 147" descr="hwp-small.gif"/>
              <p:cNvPicPr>
                <a:picLocks noChangeAspect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4219357" y="4962795"/>
                <a:ext cx="390634" cy="4050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" name="Grafik 172" descr="rundholz.gif"/>
              <p:cNvPicPr>
                <a:picLocks noChangeAspect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596788" y="5080755"/>
                <a:ext cx="484147" cy="2701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25" name="Gruppieren 74"/>
              <p:cNvGrpSpPr>
                <a:grpSpLocks/>
              </p:cNvGrpSpPr>
              <p:nvPr/>
            </p:nvGrpSpPr>
            <p:grpSpPr bwMode="auto">
              <a:xfrm>
                <a:off x="3006552" y="4986867"/>
                <a:ext cx="447848" cy="372522"/>
                <a:chOff x="4240743" y="5688391"/>
                <a:chExt cx="724305" cy="686675"/>
              </a:xfrm>
            </p:grpSpPr>
            <p:pic>
              <p:nvPicPr>
                <p:cNvPr id="28" name="Grafik 70" descr="nadelbaum-small.gif"/>
                <p:cNvPicPr>
                  <a:picLocks noChangeAspect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4240743" y="5788750"/>
                  <a:ext cx="237915" cy="5802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Grafik 71" descr="laubbaum-small.gif"/>
                <p:cNvPicPr>
                  <a:picLocks noChangeAspect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4383260" y="5766782"/>
                  <a:ext cx="379418" cy="602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Grafik 72" descr="nadelbaum-small.gif"/>
                <p:cNvPicPr>
                  <a:picLocks noChangeAspect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4565160" y="5688391"/>
                  <a:ext cx="278444" cy="6791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Grafik 73" descr="nadelbaum-small.gif"/>
                <p:cNvPicPr>
                  <a:picLocks noChangeAspect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4771881" y="5903926"/>
                  <a:ext cx="193167" cy="4711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26" name="Pfeil nach oben 63"/>
              <p:cNvSpPr>
                <a:spLocks noChangeArrowheads="1"/>
              </p:cNvSpPr>
              <p:nvPr/>
            </p:nvSpPr>
            <p:spPr bwMode="auto">
              <a:xfrm rot="5400000">
                <a:off x="3474045" y="5090725"/>
                <a:ext cx="144555" cy="180982"/>
              </a:xfrm>
              <a:prstGeom prst="upArrow">
                <a:avLst>
                  <a:gd name="adj1" fmla="val 50000"/>
                  <a:gd name="adj2" fmla="val 71166"/>
                </a:avLst>
              </a:prstGeom>
              <a:solidFill>
                <a:schemeClr val="bg1">
                  <a:lumMod val="75000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de-DE" sz="3600"/>
              </a:p>
            </p:txBody>
          </p:sp>
          <p:sp>
            <p:nvSpPr>
              <p:cNvPr id="27" name="Pfeil nach oben 63"/>
              <p:cNvSpPr>
                <a:spLocks noChangeArrowheads="1"/>
              </p:cNvSpPr>
              <p:nvPr/>
            </p:nvSpPr>
            <p:spPr bwMode="auto">
              <a:xfrm rot="5400000">
                <a:off x="4032868" y="5090725"/>
                <a:ext cx="144555" cy="180982"/>
              </a:xfrm>
              <a:prstGeom prst="upArrow">
                <a:avLst>
                  <a:gd name="adj1" fmla="val 50000"/>
                  <a:gd name="adj2" fmla="val 71166"/>
                </a:avLst>
              </a:prstGeom>
              <a:solidFill>
                <a:schemeClr val="bg1">
                  <a:lumMod val="75000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de-DE" sz="3600"/>
              </a:p>
            </p:txBody>
          </p:sp>
        </p:grpSp>
      </p:grpSp>
      <p:sp>
        <p:nvSpPr>
          <p:cNvPr id="40" name="Datumsplatzhalter 2">
            <a:extLst>
              <a:ext uri="{FF2B5EF4-FFF2-40B4-BE49-F238E27FC236}">
                <a16:creationId xmlns:a16="http://schemas.microsoft.com/office/drawing/2014/main" id="{D03F1DB7-B089-4C78-9AA0-8E50D0BAA3A4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41" name="Fußzeilenplatzhalter 3">
            <a:extLst>
              <a:ext uri="{FF2B5EF4-FFF2-40B4-BE49-F238E27FC236}">
                <a16:creationId xmlns:a16="http://schemas.microsoft.com/office/drawing/2014/main" id="{F4E9AD2B-88F0-491C-B71B-E40C5B929A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3751796949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Berechnung der Datensätze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30" name="Textplatzhalter 1"/>
          <p:cNvSpPr txBox="1">
            <a:spLocks/>
          </p:cNvSpPr>
          <p:nvPr/>
        </p:nvSpPr>
        <p:spPr>
          <a:xfrm>
            <a:off x="539552" y="1318361"/>
            <a:ext cx="7128792" cy="4270879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Berechnung der Sachbilanz (LCI)</a:t>
            </a:r>
            <a:br>
              <a:rPr lang="de-DE" dirty="0"/>
            </a:br>
            <a:endParaRPr lang="de-DE" sz="1600" dirty="0"/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sz="1600" dirty="0"/>
              <a:t>Plausibilitätskontrolle für die Masse- und Energiebilanz (Produkt und Werksebene)</a:t>
            </a:r>
            <a:br>
              <a:rPr lang="de-DE" sz="1600" dirty="0"/>
            </a:br>
            <a:br>
              <a:rPr lang="de-DE" dirty="0"/>
            </a:br>
            <a:r>
              <a:rPr lang="de-DE" dirty="0"/>
              <a:t>		   </a:t>
            </a:r>
            <a:r>
              <a:rPr lang="de-DE" sz="3200" dirty="0"/>
              <a:t>≈	        +	      +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dirty="0"/>
          </a:p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sz="1600" dirty="0"/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sz="1600" dirty="0"/>
              <a:t>Erstellung der Produktsachbilanz je deklarierter Einheit </a:t>
            </a:r>
            <a:br>
              <a:rPr lang="de-DE" sz="3200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8" name="Grafik 61" descr="rundholz.gif">
            <a:extLst>
              <a:ext uri="{FF2B5EF4-FFF2-40B4-BE49-F238E27FC236}">
                <a16:creationId xmlns:a16="http://schemas.microsoft.com/office/drawing/2014/main" id="{BC197834-707D-41FC-B0CE-0EE80A72F7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27112"/>
            <a:ext cx="947804" cy="528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D:\vTI\Bilder\Kaminfeuer Pixelio Lizenzfrei.jpg">
            <a:extLst>
              <a:ext uri="{FF2B5EF4-FFF2-40B4-BE49-F238E27FC236}">
                <a16:creationId xmlns:a16="http://schemas.microsoft.com/office/drawing/2014/main" id="{7DAB9E20-A845-4FCA-941F-2D01F605D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2290" y="2597111"/>
            <a:ext cx="611998" cy="526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Grafik 93" descr="hwp-small.gif">
            <a:extLst>
              <a:ext uri="{FF2B5EF4-FFF2-40B4-BE49-F238E27FC236}">
                <a16:creationId xmlns:a16="http://schemas.microsoft.com/office/drawing/2014/main" id="{CAFCB362-5BB5-4328-AF52-89EB303688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965" y="2467192"/>
            <a:ext cx="715776" cy="743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rafik 119" descr="altholz.gif">
            <a:extLst>
              <a:ext uri="{FF2B5EF4-FFF2-40B4-BE49-F238E27FC236}">
                <a16:creationId xmlns:a16="http://schemas.microsoft.com/office/drawing/2014/main" id="{7186E819-6E82-4367-80D6-26257D79DAF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80509" y="2821858"/>
            <a:ext cx="743561" cy="314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Grafik 119" descr="altholz.gif">
            <a:extLst>
              <a:ext uri="{FF2B5EF4-FFF2-40B4-BE49-F238E27FC236}">
                <a16:creationId xmlns:a16="http://schemas.microsoft.com/office/drawing/2014/main" id="{7186E819-6E82-4367-80D6-26257D79DAF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6761" y="2743611"/>
            <a:ext cx="964960" cy="40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platzhalter 1"/>
          <p:cNvSpPr txBox="1">
            <a:spLocks/>
          </p:cNvSpPr>
          <p:nvPr/>
        </p:nvSpPr>
        <p:spPr>
          <a:xfrm>
            <a:off x="1186810" y="3234911"/>
            <a:ext cx="7128792" cy="410113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de-DE" sz="1400" dirty="0"/>
              <a:t>Rohstoffinput                  Hauptprodukte        Nebenprodukte        energetisch genutztes</a:t>
            </a:r>
            <a:br>
              <a:rPr lang="de-DE" sz="1400" dirty="0"/>
            </a:br>
            <a:r>
              <a:rPr lang="de-DE" sz="1400" dirty="0"/>
              <a:t>						     Industrierestholz</a:t>
            </a:r>
          </a:p>
        </p:txBody>
      </p:sp>
      <p:grpSp>
        <p:nvGrpSpPr>
          <p:cNvPr id="18" name="Gruppieren 17"/>
          <p:cNvGrpSpPr/>
          <p:nvPr/>
        </p:nvGrpSpPr>
        <p:grpSpPr>
          <a:xfrm>
            <a:off x="809528" y="4370103"/>
            <a:ext cx="4347220" cy="1063576"/>
            <a:chOff x="323528" y="4149080"/>
            <a:chExt cx="4347220" cy="1063576"/>
          </a:xfrm>
        </p:grpSpPr>
        <p:grpSp>
          <p:nvGrpSpPr>
            <p:cNvPr id="19" name="Gruppieren 77"/>
            <p:cNvGrpSpPr>
              <a:grpSpLocks/>
            </p:cNvGrpSpPr>
            <p:nvPr/>
          </p:nvGrpSpPr>
          <p:grpSpPr bwMode="auto">
            <a:xfrm>
              <a:off x="323528" y="4161780"/>
              <a:ext cx="1291284" cy="1017587"/>
              <a:chOff x="3947470" y="4826000"/>
              <a:chExt cx="1291810" cy="1017587"/>
            </a:xfrm>
          </p:grpSpPr>
          <p:sp>
            <p:nvSpPr>
              <p:cNvPr id="44" name="AutoShape 3"/>
              <p:cNvSpPr>
                <a:spLocks noChangeArrowheads="1"/>
              </p:cNvSpPr>
              <p:nvPr/>
            </p:nvSpPr>
            <p:spPr bwMode="auto">
              <a:xfrm>
                <a:off x="4986867" y="4826000"/>
                <a:ext cx="252413" cy="360363"/>
              </a:xfrm>
              <a:prstGeom prst="rightArrow">
                <a:avLst>
                  <a:gd name="adj1" fmla="val 40407"/>
                  <a:gd name="adj2" fmla="val 100000"/>
                </a:avLst>
              </a:prstGeom>
              <a:solidFill>
                <a:srgbClr val="808000">
                  <a:alpha val="39999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de-DE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45" name="Text Box 4"/>
              <p:cNvSpPr txBox="1">
                <a:spLocks noChangeArrowheads="1"/>
              </p:cNvSpPr>
              <p:nvPr/>
            </p:nvSpPr>
            <p:spPr bwMode="auto">
              <a:xfrm>
                <a:off x="3947470" y="4900613"/>
                <a:ext cx="1044575" cy="214312"/>
              </a:xfrm>
              <a:prstGeom prst="rect">
                <a:avLst/>
              </a:prstGeom>
              <a:solidFill>
                <a:srgbClr val="808000">
                  <a:alpha val="39999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de-DE" sz="1400" b="1" baseline="0" dirty="0">
                    <a:solidFill>
                      <a:srgbClr val="626000"/>
                    </a:solidFill>
                    <a:latin typeface="Calibri" pitchFamily="34" charset="0"/>
                    <a:cs typeface="Calibri" pitchFamily="34" charset="0"/>
                  </a:rPr>
                  <a:t> Rohstoffe</a:t>
                </a:r>
              </a:p>
            </p:txBody>
          </p:sp>
          <p:grpSp>
            <p:nvGrpSpPr>
              <p:cNvPr id="46" name="Group 5"/>
              <p:cNvGrpSpPr>
                <a:grpSpLocks/>
              </p:cNvGrpSpPr>
              <p:nvPr/>
            </p:nvGrpSpPr>
            <p:grpSpPr bwMode="auto">
              <a:xfrm>
                <a:off x="4259263" y="5232400"/>
                <a:ext cx="971550" cy="287338"/>
                <a:chOff x="858" y="2258"/>
                <a:chExt cx="612" cy="181"/>
              </a:xfrm>
            </p:grpSpPr>
            <p:sp>
              <p:nvSpPr>
                <p:cNvPr id="50" name="AutoShape 6"/>
                <p:cNvSpPr>
                  <a:spLocks noChangeArrowheads="1"/>
                </p:cNvSpPr>
                <p:nvPr/>
              </p:nvSpPr>
              <p:spPr bwMode="auto">
                <a:xfrm>
                  <a:off x="1311" y="2258"/>
                  <a:ext cx="159" cy="181"/>
                </a:xfrm>
                <a:prstGeom prst="rightArrow">
                  <a:avLst>
                    <a:gd name="adj1" fmla="val 35819"/>
                    <a:gd name="adj2" fmla="val 100000"/>
                  </a:avLst>
                </a:prstGeom>
                <a:solidFill>
                  <a:schemeClr val="tx1">
                    <a:lumMod val="65000"/>
                    <a:lumOff val="35000"/>
                    <a:alpha val="4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de-DE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51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858" y="2290"/>
                  <a:ext cx="454" cy="116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  <a:alpha val="4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spAutoFit/>
                </a:bodyPr>
                <a:lstStyle/>
                <a:p>
                  <a:pPr>
                    <a:spcBef>
                      <a:spcPct val="50000"/>
                    </a:spcBef>
                    <a:defRPr/>
                  </a:pPr>
                  <a:r>
                    <a:rPr lang="de-DE" sz="1200" b="1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alibri" pitchFamily="34" charset="0"/>
                      <a:cs typeface="Calibri" pitchFamily="34" charset="0"/>
                    </a:rPr>
                    <a:t>  Additive</a:t>
                  </a:r>
                </a:p>
              </p:txBody>
            </p:sp>
          </p:grpSp>
          <p:grpSp>
            <p:nvGrpSpPr>
              <p:cNvPr id="47" name="Group 8"/>
              <p:cNvGrpSpPr>
                <a:grpSpLocks/>
              </p:cNvGrpSpPr>
              <p:nvPr/>
            </p:nvGrpSpPr>
            <p:grpSpPr bwMode="auto">
              <a:xfrm>
                <a:off x="4402142" y="5556249"/>
                <a:ext cx="828677" cy="287338"/>
                <a:chOff x="1129" y="3172"/>
                <a:chExt cx="522" cy="181"/>
              </a:xfrm>
            </p:grpSpPr>
            <p:sp>
              <p:nvSpPr>
                <p:cNvPr id="48" name="AutoShape 9"/>
                <p:cNvSpPr>
                  <a:spLocks noChangeArrowheads="1"/>
                </p:cNvSpPr>
                <p:nvPr/>
              </p:nvSpPr>
              <p:spPr bwMode="auto">
                <a:xfrm>
                  <a:off x="1492" y="3172"/>
                  <a:ext cx="159" cy="181"/>
                </a:xfrm>
                <a:prstGeom prst="rightArrow">
                  <a:avLst>
                    <a:gd name="adj1" fmla="val 40407"/>
                    <a:gd name="adj2" fmla="val 100000"/>
                  </a:avLst>
                </a:prstGeom>
                <a:solidFill>
                  <a:srgbClr val="CC3300">
                    <a:alpha val="39999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de-DE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4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129" y="3204"/>
                  <a:ext cx="363" cy="116"/>
                </a:xfrm>
                <a:prstGeom prst="rect">
                  <a:avLst/>
                </a:prstGeom>
                <a:solidFill>
                  <a:srgbClr val="CC3300">
                    <a:alpha val="39999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de-DE" sz="1200" b="1" baseline="0">
                      <a:solidFill>
                        <a:srgbClr val="CC3300"/>
                      </a:solidFill>
                      <a:latin typeface="Calibri" pitchFamily="34" charset="0"/>
                      <a:cs typeface="Calibri" pitchFamily="34" charset="0"/>
                    </a:rPr>
                    <a:t>  Energie</a:t>
                  </a:r>
                </a:p>
              </p:txBody>
            </p:sp>
          </p:grpSp>
        </p:grpSp>
        <p:grpSp>
          <p:nvGrpSpPr>
            <p:cNvPr id="35" name="Group 61"/>
            <p:cNvGrpSpPr>
              <a:grpSpLocks/>
            </p:cNvGrpSpPr>
            <p:nvPr/>
          </p:nvGrpSpPr>
          <p:grpSpPr bwMode="auto">
            <a:xfrm>
              <a:off x="3373760" y="4149080"/>
              <a:ext cx="1296988" cy="360363"/>
              <a:chOff x="4421" y="1949"/>
              <a:chExt cx="817" cy="227"/>
            </a:xfrm>
          </p:grpSpPr>
          <p:sp>
            <p:nvSpPr>
              <p:cNvPr id="42" name="AutoShape 27"/>
              <p:cNvSpPr>
                <a:spLocks noChangeArrowheads="1"/>
              </p:cNvSpPr>
              <p:nvPr/>
            </p:nvSpPr>
            <p:spPr bwMode="auto">
              <a:xfrm>
                <a:off x="5079" y="1949"/>
                <a:ext cx="159" cy="227"/>
              </a:xfrm>
              <a:prstGeom prst="rightArrow">
                <a:avLst>
                  <a:gd name="adj1" fmla="val 40407"/>
                  <a:gd name="adj2" fmla="val 100000"/>
                </a:avLst>
              </a:prstGeom>
              <a:solidFill>
                <a:schemeClr val="bg2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de-DE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43" name="Text Box 28"/>
              <p:cNvSpPr txBox="1">
                <a:spLocks noChangeArrowheads="1"/>
              </p:cNvSpPr>
              <p:nvPr/>
            </p:nvSpPr>
            <p:spPr bwMode="auto">
              <a:xfrm>
                <a:off x="4421" y="1997"/>
                <a:ext cx="681" cy="13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de-DE" sz="1400" b="1" baseline="0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(Ko-)Produkte</a:t>
                </a:r>
              </a:p>
            </p:txBody>
          </p:sp>
        </p:grpSp>
        <p:grpSp>
          <p:nvGrpSpPr>
            <p:cNvPr id="21" name="Gruppieren 76"/>
            <p:cNvGrpSpPr>
              <a:grpSpLocks/>
            </p:cNvGrpSpPr>
            <p:nvPr/>
          </p:nvGrpSpPr>
          <p:grpSpPr bwMode="auto">
            <a:xfrm>
              <a:off x="1617985" y="4193530"/>
              <a:ext cx="1743075" cy="1019126"/>
              <a:chOff x="5241925" y="4830812"/>
              <a:chExt cx="1743075" cy="1019126"/>
            </a:xfrm>
          </p:grpSpPr>
          <p:sp>
            <p:nvSpPr>
              <p:cNvPr id="33" name="Rectangle 58"/>
              <p:cNvSpPr>
                <a:spLocks noChangeArrowheads="1"/>
              </p:cNvSpPr>
              <p:nvPr/>
            </p:nvSpPr>
            <p:spPr bwMode="auto">
              <a:xfrm>
                <a:off x="5241925" y="4830812"/>
                <a:ext cx="1725613" cy="990600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25400">
                <a:solidFill>
                  <a:srgbClr val="CC3300"/>
                </a:solidFill>
                <a:prstDash val="sysDash"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4" name="Text Box 14"/>
              <p:cNvSpPr txBox="1">
                <a:spLocks noChangeArrowheads="1"/>
              </p:cNvSpPr>
              <p:nvPr/>
            </p:nvSpPr>
            <p:spPr bwMode="auto">
              <a:xfrm>
                <a:off x="5243513" y="5557838"/>
                <a:ext cx="1741487" cy="2921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de-DE" sz="1300" b="1" i="1" baseline="0" dirty="0">
                    <a:solidFill>
                      <a:srgbClr val="CC3300"/>
                    </a:solidFill>
                    <a:latin typeface="Calibri" pitchFamily="34" charset="0"/>
                    <a:cs typeface="Calibri" pitchFamily="34" charset="0"/>
                  </a:rPr>
                  <a:t>Systemgrenze</a:t>
                </a:r>
              </a:p>
            </p:txBody>
          </p:sp>
        </p:grpSp>
        <p:grpSp>
          <p:nvGrpSpPr>
            <p:cNvPr id="22" name="Gruppieren 180"/>
            <p:cNvGrpSpPr>
              <a:grpSpLocks/>
            </p:cNvGrpSpPr>
            <p:nvPr/>
          </p:nvGrpSpPr>
          <p:grpSpPr bwMode="auto">
            <a:xfrm>
              <a:off x="1672481" y="4507448"/>
              <a:ext cx="1603375" cy="404813"/>
              <a:chOff x="3006552" y="4962795"/>
              <a:chExt cx="1603439" cy="405072"/>
            </a:xfrm>
          </p:grpSpPr>
          <p:pic>
            <p:nvPicPr>
              <p:cNvPr id="23" name="Grafik 147" descr="hwp-small.gif"/>
              <p:cNvPicPr>
                <a:picLocks noChangeAspect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4219357" y="4962795"/>
                <a:ext cx="390634" cy="4050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" name="Grafik 172" descr="rundholz.gif"/>
              <p:cNvPicPr>
                <a:picLocks noChangeAspect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596788" y="5080755"/>
                <a:ext cx="484147" cy="2701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25" name="Gruppieren 74"/>
              <p:cNvGrpSpPr>
                <a:grpSpLocks/>
              </p:cNvGrpSpPr>
              <p:nvPr/>
            </p:nvGrpSpPr>
            <p:grpSpPr bwMode="auto">
              <a:xfrm>
                <a:off x="3006552" y="4986867"/>
                <a:ext cx="447848" cy="372522"/>
                <a:chOff x="4240743" y="5688391"/>
                <a:chExt cx="724305" cy="686675"/>
              </a:xfrm>
            </p:grpSpPr>
            <p:pic>
              <p:nvPicPr>
                <p:cNvPr id="28" name="Grafik 70" descr="nadelbaum-small.gif"/>
                <p:cNvPicPr>
                  <a:picLocks noChangeAspect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4240743" y="5788750"/>
                  <a:ext cx="237915" cy="5802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Grafik 71" descr="laubbaum-small.gif"/>
                <p:cNvPicPr>
                  <a:picLocks noChangeAspect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4383260" y="5766782"/>
                  <a:ext cx="379418" cy="602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Grafik 72" descr="nadelbaum-small.gif"/>
                <p:cNvPicPr>
                  <a:picLocks noChangeAspect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4565160" y="5688391"/>
                  <a:ext cx="278444" cy="6791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Grafik 73" descr="nadelbaum-small.gif"/>
                <p:cNvPicPr>
                  <a:picLocks noChangeAspect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4771881" y="5903926"/>
                  <a:ext cx="193167" cy="4711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26" name="Pfeil nach oben 63"/>
              <p:cNvSpPr>
                <a:spLocks noChangeArrowheads="1"/>
              </p:cNvSpPr>
              <p:nvPr/>
            </p:nvSpPr>
            <p:spPr bwMode="auto">
              <a:xfrm rot="5400000">
                <a:off x="3474045" y="5090725"/>
                <a:ext cx="144555" cy="180982"/>
              </a:xfrm>
              <a:prstGeom prst="upArrow">
                <a:avLst>
                  <a:gd name="adj1" fmla="val 50000"/>
                  <a:gd name="adj2" fmla="val 71166"/>
                </a:avLst>
              </a:prstGeom>
              <a:solidFill>
                <a:schemeClr val="bg1">
                  <a:lumMod val="75000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de-DE" sz="3600"/>
              </a:p>
            </p:txBody>
          </p:sp>
          <p:sp>
            <p:nvSpPr>
              <p:cNvPr id="27" name="Pfeil nach oben 63"/>
              <p:cNvSpPr>
                <a:spLocks noChangeArrowheads="1"/>
              </p:cNvSpPr>
              <p:nvPr/>
            </p:nvSpPr>
            <p:spPr bwMode="auto">
              <a:xfrm rot="5400000">
                <a:off x="4032868" y="5090725"/>
                <a:ext cx="144555" cy="180982"/>
              </a:xfrm>
              <a:prstGeom prst="upArrow">
                <a:avLst>
                  <a:gd name="adj1" fmla="val 50000"/>
                  <a:gd name="adj2" fmla="val 71166"/>
                </a:avLst>
              </a:prstGeom>
              <a:solidFill>
                <a:schemeClr val="bg1">
                  <a:lumMod val="75000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de-DE" sz="3600"/>
              </a:p>
            </p:txBody>
          </p:sp>
        </p:grpSp>
      </p:grpSp>
      <p:sp>
        <p:nvSpPr>
          <p:cNvPr id="40" name="Datumsplatzhalter 2">
            <a:extLst>
              <a:ext uri="{FF2B5EF4-FFF2-40B4-BE49-F238E27FC236}">
                <a16:creationId xmlns:a16="http://schemas.microsoft.com/office/drawing/2014/main" id="{1AA4CDD8-EAA7-4151-953F-6B7A06BA1CD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41" name="Fußzeilenplatzhalter 3">
            <a:extLst>
              <a:ext uri="{FF2B5EF4-FFF2-40B4-BE49-F238E27FC236}">
                <a16:creationId xmlns:a16="http://schemas.microsoft.com/office/drawing/2014/main" id="{E586975C-16C3-437F-BF81-AAFCE823C14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4170885148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Berechnung der Datensätze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30" name="Textplatzhalter 1"/>
          <p:cNvSpPr txBox="1">
            <a:spLocks/>
          </p:cNvSpPr>
          <p:nvPr/>
        </p:nvSpPr>
        <p:spPr>
          <a:xfrm>
            <a:off x="539552" y="1318361"/>
            <a:ext cx="7128792" cy="4270879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Berechnung der Sachbilanz (LCI)</a:t>
            </a:r>
            <a:br>
              <a:rPr lang="de-DE" dirty="0"/>
            </a:br>
            <a:endParaRPr lang="de-DE" sz="1600" dirty="0"/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sz="1600" dirty="0"/>
              <a:t>Plausibilitätskontrolle für die Masse- und Energiebilanz (Produkt und Werksebene)</a:t>
            </a:r>
            <a:br>
              <a:rPr lang="de-DE" sz="1600" dirty="0"/>
            </a:br>
            <a:br>
              <a:rPr lang="de-DE" dirty="0"/>
            </a:br>
            <a:r>
              <a:rPr lang="de-DE" dirty="0"/>
              <a:t>		   </a:t>
            </a:r>
            <a:r>
              <a:rPr lang="de-DE" sz="3200" dirty="0"/>
              <a:t>≈	        +	      +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dirty="0"/>
          </a:p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sz="1600" dirty="0"/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sz="1600" dirty="0"/>
              <a:t>Erstellung der Produktsachbilanz je deklarierter Einheit </a:t>
            </a:r>
            <a:br>
              <a:rPr lang="de-DE" sz="3200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8" name="Grafik 61" descr="rundholz.gif">
            <a:extLst>
              <a:ext uri="{FF2B5EF4-FFF2-40B4-BE49-F238E27FC236}">
                <a16:creationId xmlns:a16="http://schemas.microsoft.com/office/drawing/2014/main" id="{BC197834-707D-41FC-B0CE-0EE80A72F7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27112"/>
            <a:ext cx="947804" cy="528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D:\vTI\Bilder\Kaminfeuer Pixelio Lizenzfrei.jpg">
            <a:extLst>
              <a:ext uri="{FF2B5EF4-FFF2-40B4-BE49-F238E27FC236}">
                <a16:creationId xmlns:a16="http://schemas.microsoft.com/office/drawing/2014/main" id="{7DAB9E20-A845-4FCA-941F-2D01F605D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2290" y="2597111"/>
            <a:ext cx="611998" cy="526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Grafik 93" descr="hwp-small.gif">
            <a:extLst>
              <a:ext uri="{FF2B5EF4-FFF2-40B4-BE49-F238E27FC236}">
                <a16:creationId xmlns:a16="http://schemas.microsoft.com/office/drawing/2014/main" id="{CAFCB362-5BB5-4328-AF52-89EB303688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965" y="2467192"/>
            <a:ext cx="715776" cy="743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rafik 119" descr="altholz.gif">
            <a:extLst>
              <a:ext uri="{FF2B5EF4-FFF2-40B4-BE49-F238E27FC236}">
                <a16:creationId xmlns:a16="http://schemas.microsoft.com/office/drawing/2014/main" id="{7186E819-6E82-4367-80D6-26257D79DAF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80509" y="2821858"/>
            <a:ext cx="743561" cy="314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Grafik 119" descr="altholz.gif">
            <a:extLst>
              <a:ext uri="{FF2B5EF4-FFF2-40B4-BE49-F238E27FC236}">
                <a16:creationId xmlns:a16="http://schemas.microsoft.com/office/drawing/2014/main" id="{7186E819-6E82-4367-80D6-26257D79DAF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6761" y="2743611"/>
            <a:ext cx="964960" cy="40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platzhalter 1"/>
          <p:cNvSpPr txBox="1">
            <a:spLocks/>
          </p:cNvSpPr>
          <p:nvPr/>
        </p:nvSpPr>
        <p:spPr>
          <a:xfrm>
            <a:off x="1186810" y="3234911"/>
            <a:ext cx="7128792" cy="410113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de-DE" sz="1400" dirty="0"/>
              <a:t>Rohstoffinput                  Hauptprodukte        Nebenprodukte        energetisch genutztes</a:t>
            </a:r>
            <a:br>
              <a:rPr lang="de-DE" sz="1400" dirty="0"/>
            </a:br>
            <a:r>
              <a:rPr lang="de-DE" sz="1400" dirty="0"/>
              <a:t>						     Industrierestholz</a:t>
            </a:r>
          </a:p>
        </p:txBody>
      </p:sp>
      <p:grpSp>
        <p:nvGrpSpPr>
          <p:cNvPr id="18" name="Gruppieren 17"/>
          <p:cNvGrpSpPr/>
          <p:nvPr/>
        </p:nvGrpSpPr>
        <p:grpSpPr>
          <a:xfrm>
            <a:off x="809528" y="4370103"/>
            <a:ext cx="4347220" cy="1063576"/>
            <a:chOff x="323528" y="4149080"/>
            <a:chExt cx="4347220" cy="1063576"/>
          </a:xfrm>
        </p:grpSpPr>
        <p:grpSp>
          <p:nvGrpSpPr>
            <p:cNvPr id="19" name="Gruppieren 77"/>
            <p:cNvGrpSpPr>
              <a:grpSpLocks/>
            </p:cNvGrpSpPr>
            <p:nvPr/>
          </p:nvGrpSpPr>
          <p:grpSpPr bwMode="auto">
            <a:xfrm>
              <a:off x="323528" y="4161780"/>
              <a:ext cx="1291284" cy="1017587"/>
              <a:chOff x="3947470" y="4826000"/>
              <a:chExt cx="1291810" cy="1017587"/>
            </a:xfrm>
          </p:grpSpPr>
          <p:sp>
            <p:nvSpPr>
              <p:cNvPr id="44" name="AutoShape 3"/>
              <p:cNvSpPr>
                <a:spLocks noChangeArrowheads="1"/>
              </p:cNvSpPr>
              <p:nvPr/>
            </p:nvSpPr>
            <p:spPr bwMode="auto">
              <a:xfrm>
                <a:off x="4986867" y="4826000"/>
                <a:ext cx="252413" cy="360363"/>
              </a:xfrm>
              <a:prstGeom prst="rightArrow">
                <a:avLst>
                  <a:gd name="adj1" fmla="val 40407"/>
                  <a:gd name="adj2" fmla="val 100000"/>
                </a:avLst>
              </a:prstGeom>
              <a:solidFill>
                <a:srgbClr val="808000">
                  <a:alpha val="39999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de-DE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45" name="Text Box 4"/>
              <p:cNvSpPr txBox="1">
                <a:spLocks noChangeArrowheads="1"/>
              </p:cNvSpPr>
              <p:nvPr/>
            </p:nvSpPr>
            <p:spPr bwMode="auto">
              <a:xfrm>
                <a:off x="3947470" y="4900613"/>
                <a:ext cx="1044575" cy="214312"/>
              </a:xfrm>
              <a:prstGeom prst="rect">
                <a:avLst/>
              </a:prstGeom>
              <a:solidFill>
                <a:srgbClr val="808000">
                  <a:alpha val="39999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de-DE" sz="1400" b="1" baseline="0" dirty="0">
                    <a:solidFill>
                      <a:srgbClr val="626000"/>
                    </a:solidFill>
                    <a:latin typeface="Calibri" pitchFamily="34" charset="0"/>
                    <a:cs typeface="Calibri" pitchFamily="34" charset="0"/>
                  </a:rPr>
                  <a:t> Rohstoffe</a:t>
                </a:r>
              </a:p>
            </p:txBody>
          </p:sp>
          <p:grpSp>
            <p:nvGrpSpPr>
              <p:cNvPr id="46" name="Group 5"/>
              <p:cNvGrpSpPr>
                <a:grpSpLocks/>
              </p:cNvGrpSpPr>
              <p:nvPr/>
            </p:nvGrpSpPr>
            <p:grpSpPr bwMode="auto">
              <a:xfrm>
                <a:off x="4259263" y="5232400"/>
                <a:ext cx="971550" cy="287338"/>
                <a:chOff x="858" y="2258"/>
                <a:chExt cx="612" cy="181"/>
              </a:xfrm>
            </p:grpSpPr>
            <p:sp>
              <p:nvSpPr>
                <p:cNvPr id="50" name="AutoShape 6"/>
                <p:cNvSpPr>
                  <a:spLocks noChangeArrowheads="1"/>
                </p:cNvSpPr>
                <p:nvPr/>
              </p:nvSpPr>
              <p:spPr bwMode="auto">
                <a:xfrm>
                  <a:off x="1311" y="2258"/>
                  <a:ext cx="159" cy="181"/>
                </a:xfrm>
                <a:prstGeom prst="rightArrow">
                  <a:avLst>
                    <a:gd name="adj1" fmla="val 35819"/>
                    <a:gd name="adj2" fmla="val 100000"/>
                  </a:avLst>
                </a:prstGeom>
                <a:solidFill>
                  <a:schemeClr val="tx1">
                    <a:lumMod val="65000"/>
                    <a:lumOff val="35000"/>
                    <a:alpha val="4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de-DE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51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858" y="2290"/>
                  <a:ext cx="454" cy="116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  <a:alpha val="4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spAutoFit/>
                </a:bodyPr>
                <a:lstStyle/>
                <a:p>
                  <a:pPr>
                    <a:spcBef>
                      <a:spcPct val="50000"/>
                    </a:spcBef>
                    <a:defRPr/>
                  </a:pPr>
                  <a:r>
                    <a:rPr lang="de-DE" sz="1200" b="1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alibri" pitchFamily="34" charset="0"/>
                      <a:cs typeface="Calibri" pitchFamily="34" charset="0"/>
                    </a:rPr>
                    <a:t>  Additive</a:t>
                  </a:r>
                </a:p>
              </p:txBody>
            </p:sp>
          </p:grpSp>
          <p:grpSp>
            <p:nvGrpSpPr>
              <p:cNvPr id="47" name="Group 8"/>
              <p:cNvGrpSpPr>
                <a:grpSpLocks/>
              </p:cNvGrpSpPr>
              <p:nvPr/>
            </p:nvGrpSpPr>
            <p:grpSpPr bwMode="auto">
              <a:xfrm>
                <a:off x="4402142" y="5556249"/>
                <a:ext cx="828677" cy="287338"/>
                <a:chOff x="1129" y="3172"/>
                <a:chExt cx="522" cy="181"/>
              </a:xfrm>
            </p:grpSpPr>
            <p:sp>
              <p:nvSpPr>
                <p:cNvPr id="48" name="AutoShape 9"/>
                <p:cNvSpPr>
                  <a:spLocks noChangeArrowheads="1"/>
                </p:cNvSpPr>
                <p:nvPr/>
              </p:nvSpPr>
              <p:spPr bwMode="auto">
                <a:xfrm>
                  <a:off x="1492" y="3172"/>
                  <a:ext cx="159" cy="181"/>
                </a:xfrm>
                <a:prstGeom prst="rightArrow">
                  <a:avLst>
                    <a:gd name="adj1" fmla="val 40407"/>
                    <a:gd name="adj2" fmla="val 100000"/>
                  </a:avLst>
                </a:prstGeom>
                <a:solidFill>
                  <a:srgbClr val="CC3300">
                    <a:alpha val="39999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de-DE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4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129" y="3204"/>
                  <a:ext cx="363" cy="116"/>
                </a:xfrm>
                <a:prstGeom prst="rect">
                  <a:avLst/>
                </a:prstGeom>
                <a:solidFill>
                  <a:srgbClr val="CC3300">
                    <a:alpha val="39999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de-DE" sz="1200" b="1" baseline="0">
                      <a:solidFill>
                        <a:srgbClr val="CC3300"/>
                      </a:solidFill>
                      <a:latin typeface="Calibri" pitchFamily="34" charset="0"/>
                      <a:cs typeface="Calibri" pitchFamily="34" charset="0"/>
                    </a:rPr>
                    <a:t>  Energie</a:t>
                  </a:r>
                </a:p>
              </p:txBody>
            </p:sp>
          </p:grpSp>
        </p:grpSp>
        <p:grpSp>
          <p:nvGrpSpPr>
            <p:cNvPr id="35" name="Group 61"/>
            <p:cNvGrpSpPr>
              <a:grpSpLocks/>
            </p:cNvGrpSpPr>
            <p:nvPr/>
          </p:nvGrpSpPr>
          <p:grpSpPr bwMode="auto">
            <a:xfrm>
              <a:off x="3373760" y="4149080"/>
              <a:ext cx="1296988" cy="360363"/>
              <a:chOff x="4421" y="1949"/>
              <a:chExt cx="817" cy="227"/>
            </a:xfrm>
          </p:grpSpPr>
          <p:sp>
            <p:nvSpPr>
              <p:cNvPr id="42" name="AutoShape 27"/>
              <p:cNvSpPr>
                <a:spLocks noChangeArrowheads="1"/>
              </p:cNvSpPr>
              <p:nvPr/>
            </p:nvSpPr>
            <p:spPr bwMode="auto">
              <a:xfrm>
                <a:off x="5079" y="1949"/>
                <a:ext cx="159" cy="227"/>
              </a:xfrm>
              <a:prstGeom prst="rightArrow">
                <a:avLst>
                  <a:gd name="adj1" fmla="val 40407"/>
                  <a:gd name="adj2" fmla="val 100000"/>
                </a:avLst>
              </a:prstGeom>
              <a:solidFill>
                <a:schemeClr val="bg2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de-DE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43" name="Text Box 28"/>
              <p:cNvSpPr txBox="1">
                <a:spLocks noChangeArrowheads="1"/>
              </p:cNvSpPr>
              <p:nvPr/>
            </p:nvSpPr>
            <p:spPr bwMode="auto">
              <a:xfrm>
                <a:off x="4421" y="1997"/>
                <a:ext cx="681" cy="13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de-DE" sz="1400" b="1" baseline="0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(Ko-)Produkte</a:t>
                </a:r>
              </a:p>
            </p:txBody>
          </p:sp>
        </p:grpSp>
        <p:grpSp>
          <p:nvGrpSpPr>
            <p:cNvPr id="21" name="Gruppieren 76"/>
            <p:cNvGrpSpPr>
              <a:grpSpLocks/>
            </p:cNvGrpSpPr>
            <p:nvPr/>
          </p:nvGrpSpPr>
          <p:grpSpPr bwMode="auto">
            <a:xfrm>
              <a:off x="1617985" y="4193530"/>
              <a:ext cx="1743075" cy="1019126"/>
              <a:chOff x="5241925" y="4830812"/>
              <a:chExt cx="1743075" cy="1019126"/>
            </a:xfrm>
          </p:grpSpPr>
          <p:sp>
            <p:nvSpPr>
              <p:cNvPr id="33" name="Rectangle 58"/>
              <p:cNvSpPr>
                <a:spLocks noChangeArrowheads="1"/>
              </p:cNvSpPr>
              <p:nvPr/>
            </p:nvSpPr>
            <p:spPr bwMode="auto">
              <a:xfrm>
                <a:off x="5241925" y="4830812"/>
                <a:ext cx="1725613" cy="990600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25400">
                <a:solidFill>
                  <a:srgbClr val="CC3300"/>
                </a:solidFill>
                <a:prstDash val="sysDash"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4" name="Text Box 14"/>
              <p:cNvSpPr txBox="1">
                <a:spLocks noChangeArrowheads="1"/>
              </p:cNvSpPr>
              <p:nvPr/>
            </p:nvSpPr>
            <p:spPr bwMode="auto">
              <a:xfrm>
                <a:off x="5243513" y="5557838"/>
                <a:ext cx="1741487" cy="2921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de-DE" sz="1300" b="1" i="1" baseline="0" dirty="0">
                    <a:solidFill>
                      <a:srgbClr val="CC3300"/>
                    </a:solidFill>
                    <a:latin typeface="Calibri" pitchFamily="34" charset="0"/>
                    <a:cs typeface="Calibri" pitchFamily="34" charset="0"/>
                  </a:rPr>
                  <a:t>Systemgrenze</a:t>
                </a:r>
              </a:p>
            </p:txBody>
          </p:sp>
        </p:grpSp>
        <p:grpSp>
          <p:nvGrpSpPr>
            <p:cNvPr id="22" name="Gruppieren 180"/>
            <p:cNvGrpSpPr>
              <a:grpSpLocks/>
            </p:cNvGrpSpPr>
            <p:nvPr/>
          </p:nvGrpSpPr>
          <p:grpSpPr bwMode="auto">
            <a:xfrm>
              <a:off x="1672481" y="4507448"/>
              <a:ext cx="1603375" cy="404813"/>
              <a:chOff x="3006552" y="4962795"/>
              <a:chExt cx="1603439" cy="405072"/>
            </a:xfrm>
          </p:grpSpPr>
          <p:pic>
            <p:nvPicPr>
              <p:cNvPr id="23" name="Grafik 147" descr="hwp-small.gif"/>
              <p:cNvPicPr>
                <a:picLocks noChangeAspect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4219357" y="4962795"/>
                <a:ext cx="390634" cy="4050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" name="Grafik 172" descr="rundholz.gif"/>
              <p:cNvPicPr>
                <a:picLocks noChangeAspect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596788" y="5080755"/>
                <a:ext cx="484147" cy="2701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25" name="Gruppieren 74"/>
              <p:cNvGrpSpPr>
                <a:grpSpLocks/>
              </p:cNvGrpSpPr>
              <p:nvPr/>
            </p:nvGrpSpPr>
            <p:grpSpPr bwMode="auto">
              <a:xfrm>
                <a:off x="3006552" y="4986867"/>
                <a:ext cx="447848" cy="372522"/>
                <a:chOff x="4240743" y="5688391"/>
                <a:chExt cx="724305" cy="686675"/>
              </a:xfrm>
            </p:grpSpPr>
            <p:pic>
              <p:nvPicPr>
                <p:cNvPr id="28" name="Grafik 70" descr="nadelbaum-small.gif"/>
                <p:cNvPicPr>
                  <a:picLocks noChangeAspect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4240743" y="5788750"/>
                  <a:ext cx="237915" cy="5802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Grafik 71" descr="laubbaum-small.gif"/>
                <p:cNvPicPr>
                  <a:picLocks noChangeAspect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4383260" y="5766782"/>
                  <a:ext cx="379418" cy="602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Grafik 72" descr="nadelbaum-small.gif"/>
                <p:cNvPicPr>
                  <a:picLocks noChangeAspect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4565160" y="5688391"/>
                  <a:ext cx="278444" cy="6791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Grafik 73" descr="nadelbaum-small.gif"/>
                <p:cNvPicPr>
                  <a:picLocks noChangeAspect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4771881" y="5903926"/>
                  <a:ext cx="193167" cy="4711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26" name="Pfeil nach oben 63"/>
              <p:cNvSpPr>
                <a:spLocks noChangeArrowheads="1"/>
              </p:cNvSpPr>
              <p:nvPr/>
            </p:nvSpPr>
            <p:spPr bwMode="auto">
              <a:xfrm rot="5400000">
                <a:off x="3474045" y="5090725"/>
                <a:ext cx="144555" cy="180982"/>
              </a:xfrm>
              <a:prstGeom prst="upArrow">
                <a:avLst>
                  <a:gd name="adj1" fmla="val 50000"/>
                  <a:gd name="adj2" fmla="val 71166"/>
                </a:avLst>
              </a:prstGeom>
              <a:solidFill>
                <a:schemeClr val="bg1">
                  <a:lumMod val="75000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de-DE" sz="3600"/>
              </a:p>
            </p:txBody>
          </p:sp>
          <p:sp>
            <p:nvSpPr>
              <p:cNvPr id="27" name="Pfeil nach oben 63"/>
              <p:cNvSpPr>
                <a:spLocks noChangeArrowheads="1"/>
              </p:cNvSpPr>
              <p:nvPr/>
            </p:nvSpPr>
            <p:spPr bwMode="auto">
              <a:xfrm rot="5400000">
                <a:off x="4032868" y="5090725"/>
                <a:ext cx="144555" cy="180982"/>
              </a:xfrm>
              <a:prstGeom prst="upArrow">
                <a:avLst>
                  <a:gd name="adj1" fmla="val 50000"/>
                  <a:gd name="adj2" fmla="val 71166"/>
                </a:avLst>
              </a:prstGeom>
              <a:solidFill>
                <a:schemeClr val="bg1">
                  <a:lumMod val="75000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de-DE" sz="3600"/>
              </a:p>
            </p:txBody>
          </p:sp>
        </p:grpSp>
      </p:grpSp>
      <p:sp>
        <p:nvSpPr>
          <p:cNvPr id="52" name="Rechteck 51">
            <a:extLst>
              <a:ext uri="{FF2B5EF4-FFF2-40B4-BE49-F238E27FC236}">
                <a16:creationId xmlns:a16="http://schemas.microsoft.com/office/drawing/2014/main" id="{01102D41-74EA-4919-833B-77E56F9A4F85}"/>
              </a:ext>
            </a:extLst>
          </p:cNvPr>
          <p:cNvSpPr/>
          <p:nvPr/>
        </p:nvSpPr>
        <p:spPr>
          <a:xfrm>
            <a:off x="-216532" y="933812"/>
            <a:ext cx="9433048" cy="5257056"/>
          </a:xfrm>
          <a:prstGeom prst="rect">
            <a:avLst/>
          </a:prstGeom>
          <a:solidFill>
            <a:schemeClr val="tx1"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37765" y="530624"/>
            <a:ext cx="3603985" cy="5590890"/>
          </a:xfrm>
          <a:prstGeom prst="rect">
            <a:avLst/>
          </a:prstGeom>
        </p:spPr>
      </p:pic>
      <p:sp>
        <p:nvSpPr>
          <p:cNvPr id="53" name="Datumsplatzhalter 2">
            <a:extLst>
              <a:ext uri="{FF2B5EF4-FFF2-40B4-BE49-F238E27FC236}">
                <a16:creationId xmlns:a16="http://schemas.microsoft.com/office/drawing/2014/main" id="{B8D7919D-9111-438D-BB45-8612AA9BA28B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54" name="Fußzeilenplatzhalter 3">
            <a:extLst>
              <a:ext uri="{FF2B5EF4-FFF2-40B4-BE49-F238E27FC236}">
                <a16:creationId xmlns:a16="http://schemas.microsoft.com/office/drawing/2014/main" id="{C4B7F255-E919-455C-94B4-67C9126B9E7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3032256256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Berechnung der Datensätze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30" name="Textplatzhalter 1"/>
          <p:cNvSpPr txBox="1">
            <a:spLocks/>
          </p:cNvSpPr>
          <p:nvPr/>
        </p:nvSpPr>
        <p:spPr>
          <a:xfrm>
            <a:off x="539552" y="1318361"/>
            <a:ext cx="7128792" cy="4270879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Modellierung in der der Ökobilanz-Software „</a:t>
            </a:r>
            <a:r>
              <a:rPr lang="de-DE" sz="1800" dirty="0" err="1"/>
              <a:t>GaBi</a:t>
            </a:r>
            <a:r>
              <a:rPr lang="de-DE" sz="1800" dirty="0"/>
              <a:t>“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sz="1600" dirty="0"/>
              <a:t>Über die Modellierung wird das Vordergrundsystem durch ein Hintergrundsystem (Hintergrunddaten) ergänzt</a:t>
            </a:r>
            <a:br>
              <a:rPr lang="de-DE" dirty="0"/>
            </a:br>
            <a:endParaRPr lang="de-DE" dirty="0"/>
          </a:p>
        </p:txBody>
      </p:sp>
      <p:sp>
        <p:nvSpPr>
          <p:cNvPr id="8" name="Datumsplatzhalter 2">
            <a:extLst>
              <a:ext uri="{FF2B5EF4-FFF2-40B4-BE49-F238E27FC236}">
                <a16:creationId xmlns:a16="http://schemas.microsoft.com/office/drawing/2014/main" id="{88D64575-EDCB-4EDE-8C9D-CB50277BB374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9" name="Fußzeilenplatzhalter 3">
            <a:extLst>
              <a:ext uri="{FF2B5EF4-FFF2-40B4-BE49-F238E27FC236}">
                <a16:creationId xmlns:a16="http://schemas.microsoft.com/office/drawing/2014/main" id="{A74E56F3-CB4E-44F5-8865-78F47CD101A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4031962043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el 6"/>
          <p:cNvSpPr>
            <a:spLocks noGrp="1"/>
          </p:cNvSpPr>
          <p:nvPr>
            <p:ph type="title"/>
          </p:nvPr>
        </p:nvSpPr>
        <p:spPr>
          <a:xfrm>
            <a:off x="323850" y="44624"/>
            <a:ext cx="882015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4"/>
          </p:nvPr>
        </p:nvSpPr>
        <p:spPr>
          <a:xfrm>
            <a:off x="323528" y="6291208"/>
            <a:ext cx="972000" cy="216000"/>
          </a:xfrm>
        </p:spPr>
        <p:txBody>
          <a:bodyPr/>
          <a:lstStyle/>
          <a:p>
            <a:r>
              <a:rPr lang="de-DE"/>
              <a:t>Seite </a:t>
            </a:r>
            <a:fld id="{3FE2E321-9699-4537-B4F6-C35DF19B42AC}" type="slidenum">
              <a:rPr lang="de-DE" smtClean="0"/>
              <a:pPr/>
              <a:t>25</a:t>
            </a:fld>
            <a:endParaRPr lang="de-DE"/>
          </a:p>
        </p:txBody>
      </p:sp>
      <p:sp>
        <p:nvSpPr>
          <p:cNvPr id="11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23528" y="422248"/>
            <a:ext cx="8604488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Berechnung der Datensätze – Hintergrunddatensätze</a:t>
            </a:r>
          </a:p>
        </p:txBody>
      </p:sp>
      <p:sp>
        <p:nvSpPr>
          <p:cNvPr id="12" name="Rectangle 50"/>
          <p:cNvSpPr txBox="1">
            <a:spLocks noChangeArrowheads="1"/>
          </p:cNvSpPr>
          <p:nvPr/>
        </p:nvSpPr>
        <p:spPr bwMode="auto">
          <a:xfrm>
            <a:off x="251520" y="1125580"/>
            <a:ext cx="7218362" cy="8951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lvl="1" indent="-273050">
              <a:spcAft>
                <a:spcPts val="500"/>
              </a:spcAft>
              <a:buClr>
                <a:schemeClr val="accent2"/>
              </a:buClr>
              <a:buBlip>
                <a:blip r:embed="rId3"/>
              </a:buBlip>
              <a:tabLst>
                <a:tab pos="273050" algn="l"/>
              </a:tabLst>
              <a:defRPr/>
            </a:pPr>
            <a:r>
              <a:rPr lang="de-DE" sz="1600" dirty="0">
                <a:solidFill>
                  <a:schemeClr val="tx2"/>
                </a:solidFill>
                <a:latin typeface="Calibri" pitchFamily="34" charset="0"/>
              </a:rPr>
              <a:t>Das Hintergrundsystem beinhaltet alle notwendigen Informationen / Daten, die nicht via Fragebogen beim Hersteller abgefragt werden können.</a:t>
            </a:r>
          </a:p>
          <a:p>
            <a:pPr marL="534988" lvl="2" indent="-263525">
              <a:spcAft>
                <a:spcPts val="5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>
                <a:tab pos="273050" algn="l"/>
              </a:tabLst>
              <a:defRPr/>
            </a:pPr>
            <a:r>
              <a:rPr lang="de-DE" sz="1600" dirty="0">
                <a:solidFill>
                  <a:schemeClr val="tx2"/>
                </a:solidFill>
                <a:latin typeface="Calibri" pitchFamily="34" charset="0"/>
              </a:rPr>
              <a:t>Genutzt wird eine Hintergrund-Datenbank 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40" y="2132856"/>
            <a:ext cx="3834480" cy="3601845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14" name="Rectangle 50"/>
          <p:cNvSpPr txBox="1">
            <a:spLocks noChangeArrowheads="1"/>
          </p:cNvSpPr>
          <p:nvPr/>
        </p:nvSpPr>
        <p:spPr bwMode="auto">
          <a:xfrm>
            <a:off x="4932040" y="2132917"/>
            <a:ext cx="3051185" cy="2864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lvl="1" indent="-285750">
              <a:spcAft>
                <a:spcPts val="5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>
                <a:tab pos="273050" algn="l"/>
              </a:tabLst>
              <a:defRPr/>
            </a:pPr>
            <a:r>
              <a:rPr lang="de-DE" sz="1600" dirty="0" err="1">
                <a:solidFill>
                  <a:schemeClr val="tx2"/>
                </a:solidFill>
                <a:latin typeface="Calibri" pitchFamily="34" charset="0"/>
              </a:rPr>
              <a:t>GaBi</a:t>
            </a:r>
            <a:r>
              <a:rPr lang="de-DE" sz="1600" dirty="0">
                <a:solidFill>
                  <a:schemeClr val="tx2"/>
                </a:solidFill>
                <a:latin typeface="Calibri" pitchFamily="34" charset="0"/>
              </a:rPr>
              <a:t> Professional Datenbank von </a:t>
            </a:r>
            <a:r>
              <a:rPr lang="de-DE" sz="1600" dirty="0" err="1">
                <a:solidFill>
                  <a:schemeClr val="tx2"/>
                </a:solidFill>
                <a:latin typeface="Calibri" pitchFamily="34" charset="0"/>
              </a:rPr>
              <a:t>Sphera</a:t>
            </a:r>
            <a:r>
              <a:rPr lang="de-DE" sz="1600" dirty="0">
                <a:solidFill>
                  <a:schemeClr val="tx2"/>
                </a:solidFill>
                <a:latin typeface="Calibri" pitchFamily="34" charset="0"/>
              </a:rPr>
              <a:t> mit über 6500 Hintergrund-Datensätzen</a:t>
            </a:r>
            <a:br>
              <a:rPr lang="de-DE" sz="1600" dirty="0">
                <a:solidFill>
                  <a:schemeClr val="tx2"/>
                </a:solidFill>
                <a:latin typeface="Calibri" pitchFamily="34" charset="0"/>
              </a:rPr>
            </a:br>
            <a:endParaRPr lang="de-DE" sz="1600" dirty="0">
              <a:solidFill>
                <a:schemeClr val="tx2"/>
              </a:solidFill>
              <a:latin typeface="Calibri" pitchFamily="34" charset="0"/>
            </a:endParaRPr>
          </a:p>
          <a:p>
            <a:pPr marL="285750" lvl="1" indent="-285750">
              <a:spcAft>
                <a:spcPts val="5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>
                <a:tab pos="273050" algn="l"/>
              </a:tabLst>
              <a:defRPr/>
            </a:pPr>
            <a:r>
              <a:rPr lang="de-DE" sz="1600" dirty="0">
                <a:solidFill>
                  <a:schemeClr val="tx2"/>
                </a:solidFill>
                <a:latin typeface="Calibri" pitchFamily="34" charset="0"/>
              </a:rPr>
              <a:t>Beispiele:</a:t>
            </a:r>
            <a:br>
              <a:rPr lang="de-DE" sz="1600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de-DE" sz="1600" dirty="0">
                <a:solidFill>
                  <a:schemeClr val="tx2"/>
                </a:solidFill>
                <a:latin typeface="Calibri" pitchFamily="34" charset="0"/>
              </a:rPr>
              <a:t>- Strom Mix</a:t>
            </a:r>
            <a:br>
              <a:rPr lang="de-DE" sz="1600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de-DE" sz="1600" dirty="0">
                <a:solidFill>
                  <a:schemeClr val="tx2"/>
                </a:solidFill>
                <a:latin typeface="Calibri" pitchFamily="34" charset="0"/>
              </a:rPr>
              <a:t>- Transport Prozesse</a:t>
            </a:r>
            <a:br>
              <a:rPr lang="de-DE" sz="1600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de-DE" sz="1600" dirty="0">
                <a:solidFill>
                  <a:schemeClr val="tx2"/>
                </a:solidFill>
                <a:latin typeface="Calibri" pitchFamily="34" charset="0"/>
              </a:rPr>
              <a:t>- Treibstoffproduktion</a:t>
            </a:r>
            <a:br>
              <a:rPr lang="de-DE" sz="1600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de-DE" sz="1600" dirty="0">
                <a:solidFill>
                  <a:schemeClr val="tx2"/>
                </a:solidFill>
                <a:latin typeface="Calibri" pitchFamily="34" charset="0"/>
              </a:rPr>
              <a:t>- Verbrennungsprozesse</a:t>
            </a:r>
            <a:br>
              <a:rPr lang="de-DE" sz="1600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de-DE" sz="1600" dirty="0">
                <a:solidFill>
                  <a:schemeClr val="tx2"/>
                </a:solidFill>
                <a:latin typeface="Calibri" pitchFamily="34" charset="0"/>
              </a:rPr>
              <a:t>- Verpackungsmaterialien</a:t>
            </a:r>
            <a:br>
              <a:rPr lang="de-DE" sz="1600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de-DE" sz="1600" dirty="0">
                <a:solidFill>
                  <a:schemeClr val="tx2"/>
                </a:solidFill>
                <a:latin typeface="Calibri" pitchFamily="34" charset="0"/>
              </a:rPr>
              <a:t>- Abfallbehandlung</a:t>
            </a:r>
          </a:p>
        </p:txBody>
      </p:sp>
      <p:sp>
        <p:nvSpPr>
          <p:cNvPr id="15" name="Datumsplatzhalter 2">
            <a:extLst>
              <a:ext uri="{FF2B5EF4-FFF2-40B4-BE49-F238E27FC236}">
                <a16:creationId xmlns:a16="http://schemas.microsoft.com/office/drawing/2014/main" id="{F47D87C5-BCC1-4AB5-8629-990FDDBF6AAA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/>
              <a:t>06.12.2022</a:t>
            </a:r>
          </a:p>
        </p:txBody>
      </p:sp>
      <p:sp>
        <p:nvSpPr>
          <p:cNvPr id="16" name="Fußzeilenplatzhalter 3">
            <a:extLst>
              <a:ext uri="{FF2B5EF4-FFF2-40B4-BE49-F238E27FC236}">
                <a16:creationId xmlns:a16="http://schemas.microsoft.com/office/drawing/2014/main" id="{EB7903CD-C998-4BED-8F83-644C4978EBB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2213903266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Berechnung der Datensätze – Modellierung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30" name="Textplatzhalter 1"/>
          <p:cNvSpPr txBox="1">
            <a:spLocks/>
          </p:cNvSpPr>
          <p:nvPr/>
        </p:nvSpPr>
        <p:spPr>
          <a:xfrm>
            <a:off x="539552" y="1318361"/>
            <a:ext cx="7128792" cy="4270879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Modellierung in der der Ökobilanz-Software „</a:t>
            </a:r>
            <a:r>
              <a:rPr lang="de-DE" sz="1800" dirty="0" err="1"/>
              <a:t>GaBi</a:t>
            </a:r>
            <a:r>
              <a:rPr lang="de-DE" sz="1800" dirty="0"/>
              <a:t>“ </a:t>
            </a:r>
            <a:br>
              <a:rPr lang="de-DE" dirty="0"/>
            </a:br>
            <a:endParaRPr lang="de-DE" sz="1600" dirty="0"/>
          </a:p>
        </p:txBody>
      </p:sp>
      <p:pic>
        <p:nvPicPr>
          <p:cNvPr id="40" name="Grafik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15" y="1441494"/>
            <a:ext cx="3887628" cy="4350442"/>
          </a:xfrm>
          <a:prstGeom prst="rect">
            <a:avLst/>
          </a:prstGeom>
          <a:noFill/>
          <a:ln w="12700">
            <a:solidFill>
              <a:schemeClr val="accent1"/>
            </a:solidFill>
          </a:ln>
          <a:effectLst>
            <a:outerShdw blurRad="165100" dist="38100" dir="8100000" sx="106000" sy="106000" algn="tr" rotWithShape="0">
              <a:prstClr val="black">
                <a:alpha val="40000"/>
              </a:prstClr>
            </a:outerShdw>
          </a:effectLst>
          <a:scene3d>
            <a:camera prst="perspectiveContrastingRightFacing" fov="3900000">
              <a:rot lat="21039959" lon="19459843" rev="1105530"/>
            </a:camera>
            <a:lightRig rig="threePt" dir="t"/>
          </a:scene3d>
          <a:sp3d/>
        </p:spPr>
      </p:pic>
      <p:pic>
        <p:nvPicPr>
          <p:cNvPr id="41" name="Grafik 4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022" y="1969289"/>
            <a:ext cx="3887628" cy="2714084"/>
          </a:xfrm>
          <a:prstGeom prst="rect">
            <a:avLst/>
          </a:prstGeom>
          <a:noFill/>
          <a:ln w="12700">
            <a:solidFill>
              <a:schemeClr val="accent1"/>
            </a:solidFill>
          </a:ln>
          <a:effectLst>
            <a:outerShdw blurRad="165100" dist="38100" dir="8100000" sx="106000" sy="106000" algn="tr" rotWithShape="0">
              <a:prstClr val="black">
                <a:alpha val="40000"/>
              </a:prstClr>
            </a:outerShdw>
          </a:effectLst>
          <a:scene3d>
            <a:camera prst="perspectiveContrastingRightFacing" fov="3900000">
              <a:rot lat="20922000" lon="19459843" rev="1105531"/>
            </a:camera>
            <a:lightRig rig="threePt" dir="t"/>
          </a:scene3d>
          <a:sp3d/>
        </p:spPr>
      </p:pic>
      <p:pic>
        <p:nvPicPr>
          <p:cNvPr id="52" name="Grafik 5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023" y="2459072"/>
            <a:ext cx="2624434" cy="1789623"/>
          </a:xfrm>
          <a:prstGeom prst="rect">
            <a:avLst/>
          </a:prstGeom>
          <a:noFill/>
          <a:ln w="12700">
            <a:solidFill>
              <a:schemeClr val="accent1"/>
            </a:solidFill>
          </a:ln>
          <a:effectLst>
            <a:outerShdw blurRad="165100" dist="38100" dir="8100000" sx="106000" sy="106000" algn="tr" rotWithShape="0">
              <a:prstClr val="black">
                <a:alpha val="40000"/>
              </a:prstClr>
            </a:outerShdw>
          </a:effectLst>
          <a:scene3d>
            <a:camera prst="perspectiveContrastingRightFacing" fov="3900000">
              <a:rot lat="20874000" lon="19362198" rev="1125356"/>
            </a:camera>
            <a:lightRig rig="threePt" dir="t"/>
          </a:scene3d>
          <a:sp3d/>
        </p:spPr>
      </p:pic>
      <p:pic>
        <p:nvPicPr>
          <p:cNvPr id="53" name="Grafik 5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173" y="3099298"/>
            <a:ext cx="2205803" cy="2047948"/>
          </a:xfrm>
          <a:prstGeom prst="rect">
            <a:avLst/>
          </a:prstGeom>
          <a:noFill/>
          <a:ln w="12700">
            <a:solidFill>
              <a:schemeClr val="accent1"/>
            </a:solidFill>
          </a:ln>
          <a:effectLst>
            <a:outerShdw blurRad="165100" dist="38100" dir="8100000" sx="106000" sy="106000" algn="tr" rotWithShape="0">
              <a:prstClr val="black">
                <a:alpha val="40000"/>
              </a:prstClr>
            </a:outerShdw>
          </a:effectLst>
          <a:scene3d>
            <a:camera prst="perspectiveContrastingRightFacing" fov="3900000">
              <a:rot lat="21162000" lon="19459843" rev="1105530"/>
            </a:camera>
            <a:lightRig rig="threePt" dir="t"/>
          </a:scene3d>
          <a:sp3d/>
        </p:spPr>
      </p:pic>
      <p:pic>
        <p:nvPicPr>
          <p:cNvPr id="54" name="Grafik 5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065" y="3458315"/>
            <a:ext cx="2725627" cy="1974925"/>
          </a:xfrm>
          <a:prstGeom prst="rect">
            <a:avLst/>
          </a:prstGeom>
          <a:noFill/>
          <a:ln w="12700">
            <a:solidFill>
              <a:schemeClr val="accent1"/>
            </a:solidFill>
          </a:ln>
          <a:effectLst>
            <a:outerShdw blurRad="165100" dist="38100" dir="8100000" sx="106000" sy="106000" algn="tr" rotWithShape="0">
              <a:prstClr val="black">
                <a:alpha val="40000"/>
              </a:prstClr>
            </a:outerShdw>
          </a:effectLst>
          <a:scene3d>
            <a:camera prst="perspectiveContrastingRightFacing" fov="3900000">
              <a:rot lat="21342000" lon="19459846" rev="1105525"/>
            </a:camera>
            <a:lightRig rig="threePt" dir="t"/>
          </a:scene3d>
          <a:sp3d/>
        </p:spPr>
      </p:pic>
      <p:pic>
        <p:nvPicPr>
          <p:cNvPr id="55" name="Grafik 5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344" y="1931595"/>
            <a:ext cx="4218007" cy="3392879"/>
          </a:xfrm>
          <a:prstGeom prst="rect">
            <a:avLst/>
          </a:prstGeom>
          <a:noFill/>
          <a:ln w="12700">
            <a:solidFill>
              <a:schemeClr val="accent1"/>
            </a:solidFill>
          </a:ln>
          <a:effectLst>
            <a:outerShdw blurRad="165100" dist="38100" dir="8100000" sx="106000" sy="106000" algn="tr" rotWithShape="0">
              <a:prstClr val="black">
                <a:alpha val="40000"/>
              </a:prstClr>
            </a:outerShdw>
          </a:effectLst>
          <a:scene3d>
            <a:camera prst="perspectiveContrastingRightFacing" fov="3900000">
              <a:rot lat="21102000" lon="19459846" rev="1105531"/>
            </a:camera>
            <a:lightRig rig="threePt" dir="t"/>
          </a:scene3d>
          <a:sp3d/>
        </p:spPr>
      </p:pic>
      <p:sp>
        <p:nvSpPr>
          <p:cNvPr id="14" name="Datumsplatzhalter 2">
            <a:extLst>
              <a:ext uri="{FF2B5EF4-FFF2-40B4-BE49-F238E27FC236}">
                <a16:creationId xmlns:a16="http://schemas.microsoft.com/office/drawing/2014/main" id="{F588E580-955C-4B2E-8398-69BE9609A4BF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5" name="Fußzeilenplatzhalter 3">
            <a:extLst>
              <a:ext uri="{FF2B5EF4-FFF2-40B4-BE49-F238E27FC236}">
                <a16:creationId xmlns:a16="http://schemas.microsoft.com/office/drawing/2014/main" id="{E3D9E052-6999-4679-B48E-989FB2B14C8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A5F58132-9466-4339-A38A-0B0A98C2586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144039"/>
            <a:ext cx="1279401" cy="65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3914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Berechnung der Datensätze - Allokationen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30" name="Textplatzhalter 1"/>
          <p:cNvSpPr txBox="1">
            <a:spLocks/>
          </p:cNvSpPr>
          <p:nvPr/>
        </p:nvSpPr>
        <p:spPr>
          <a:xfrm>
            <a:off x="539552" y="1318361"/>
            <a:ext cx="7344816" cy="4270879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Modellierung in der der Ökobilanz-Software </a:t>
            </a:r>
            <a:r>
              <a:rPr lang="de-DE" sz="1800" dirty="0" err="1"/>
              <a:t>GaBi</a:t>
            </a:r>
            <a:r>
              <a:rPr lang="de-DE" sz="1800" dirty="0"/>
              <a:t> </a:t>
            </a:r>
            <a:r>
              <a:rPr lang="de-DE" sz="1800" dirty="0" err="1"/>
              <a:t>ts</a:t>
            </a:r>
            <a:endParaRPr lang="de-DE" sz="1800" dirty="0"/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sz="1600" dirty="0"/>
              <a:t>Bei verbundener Co-Produktion von Haupt- und Nebenprodukt mit signifikantem Preisunterschied werden die Lasten auf ökonomischer Basis </a:t>
            </a:r>
            <a:r>
              <a:rPr lang="de-DE" sz="1600" dirty="0" err="1"/>
              <a:t>alloziert</a:t>
            </a:r>
            <a:r>
              <a:rPr lang="de-DE" sz="1600" dirty="0"/>
              <a:t>.</a:t>
            </a:r>
            <a:br>
              <a:rPr lang="de-DE" dirty="0"/>
            </a:b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687" y="2348880"/>
            <a:ext cx="6066830" cy="3442976"/>
          </a:xfrm>
          <a:prstGeom prst="rect">
            <a:avLst/>
          </a:prstGeom>
        </p:spPr>
      </p:pic>
      <p:sp>
        <p:nvSpPr>
          <p:cNvPr id="9" name="Datumsplatzhalter 2">
            <a:extLst>
              <a:ext uri="{FF2B5EF4-FFF2-40B4-BE49-F238E27FC236}">
                <a16:creationId xmlns:a16="http://schemas.microsoft.com/office/drawing/2014/main" id="{C8BD8388-F4CA-4E93-90AA-34D7F040839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0" name="Fußzeilenplatzhalter 3">
            <a:extLst>
              <a:ext uri="{FF2B5EF4-FFF2-40B4-BE49-F238E27FC236}">
                <a16:creationId xmlns:a16="http://schemas.microsoft.com/office/drawing/2014/main" id="{AF763BAF-07A6-4BCC-AFD2-D4F803B3D2D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866AC7AD-979A-4698-8B71-8A1F6556A3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6611136"/>
              </p:ext>
            </p:extLst>
          </p:nvPr>
        </p:nvGraphicFramePr>
        <p:xfrm>
          <a:off x="7452320" y="2362874"/>
          <a:ext cx="648072" cy="2854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E412D2FB-1C87-4338-A0E4-A1101B2C7877}"/>
              </a:ext>
            </a:extLst>
          </p:cNvPr>
          <p:cNvGrpSpPr/>
          <p:nvPr/>
        </p:nvGrpSpPr>
        <p:grpSpPr>
          <a:xfrm>
            <a:off x="7615811" y="5278356"/>
            <a:ext cx="321089" cy="267575"/>
            <a:chOff x="163490" y="1828425"/>
            <a:chExt cx="321089" cy="267575"/>
          </a:xfrm>
        </p:grpSpPr>
        <p:sp>
          <p:nvSpPr>
            <p:cNvPr id="12" name="Pfeil: nach rechts 11">
              <a:extLst>
                <a:ext uri="{FF2B5EF4-FFF2-40B4-BE49-F238E27FC236}">
                  <a16:creationId xmlns:a16="http://schemas.microsoft.com/office/drawing/2014/main" id="{2CA3F6D1-7B1F-4697-9AB5-322D8204DC6D}"/>
                </a:ext>
              </a:extLst>
            </p:cNvPr>
            <p:cNvSpPr/>
            <p:nvPr/>
          </p:nvSpPr>
          <p:spPr>
            <a:xfrm rot="5400000">
              <a:off x="190248" y="1801668"/>
              <a:ext cx="267574" cy="32108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4777978"/>
                <a:satOff val="-27269"/>
                <a:lumOff val="9803"/>
                <a:alphaOff val="0"/>
              </a:schemeClr>
            </a:fillRef>
            <a:effectRef idx="0">
              <a:schemeClr val="accent5">
                <a:hueOff val="-4777978"/>
                <a:satOff val="-27269"/>
                <a:lumOff val="980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Pfeil: nach rechts 4">
              <a:extLst>
                <a:ext uri="{FF2B5EF4-FFF2-40B4-BE49-F238E27FC236}">
                  <a16:creationId xmlns:a16="http://schemas.microsoft.com/office/drawing/2014/main" id="{0F3B4F1E-7795-4A59-8500-E429956056F3}"/>
                </a:ext>
              </a:extLst>
            </p:cNvPr>
            <p:cNvSpPr txBox="1"/>
            <p:nvPr/>
          </p:nvSpPr>
          <p:spPr>
            <a:xfrm>
              <a:off x="227709" y="1828425"/>
              <a:ext cx="192653" cy="1873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1100" kern="1200"/>
            </a:p>
          </p:txBody>
        </p: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957DEF08-D04C-49ED-9FE1-66A3F4D9E531}"/>
              </a:ext>
            </a:extLst>
          </p:cNvPr>
          <p:cNvSpPr txBox="1"/>
          <p:nvPr/>
        </p:nvSpPr>
        <p:spPr>
          <a:xfrm>
            <a:off x="7373046" y="5589240"/>
            <a:ext cx="824969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2000" dirty="0">
                <a:solidFill>
                  <a:schemeClr val="tx2"/>
                </a:solidFill>
              </a:rPr>
              <a:t>Produkt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4C2DECD9-47B6-4841-98DA-71FB7E6E7A22}"/>
              </a:ext>
            </a:extLst>
          </p:cNvPr>
          <p:cNvGrpSpPr/>
          <p:nvPr/>
        </p:nvGrpSpPr>
        <p:grpSpPr>
          <a:xfrm rot="18638837">
            <a:off x="8179915" y="3035961"/>
            <a:ext cx="100418" cy="267575"/>
            <a:chOff x="163490" y="758127"/>
            <a:chExt cx="321089" cy="267575"/>
          </a:xfrm>
          <a:solidFill>
            <a:schemeClr val="bg2">
              <a:lumMod val="50000"/>
            </a:schemeClr>
          </a:solidFill>
        </p:grpSpPr>
        <p:sp>
          <p:nvSpPr>
            <p:cNvPr id="16" name="Pfeil: nach rechts 15">
              <a:extLst>
                <a:ext uri="{FF2B5EF4-FFF2-40B4-BE49-F238E27FC236}">
                  <a16:creationId xmlns:a16="http://schemas.microsoft.com/office/drawing/2014/main" id="{4C19A733-8165-4928-B6C0-D4CB82D1D2FA}"/>
                </a:ext>
              </a:extLst>
            </p:cNvPr>
            <p:cNvSpPr/>
            <p:nvPr/>
          </p:nvSpPr>
          <p:spPr>
            <a:xfrm rot="5400000">
              <a:off x="190248" y="731370"/>
              <a:ext cx="267574" cy="321089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Pfeil: nach rechts 4">
              <a:extLst>
                <a:ext uri="{FF2B5EF4-FFF2-40B4-BE49-F238E27FC236}">
                  <a16:creationId xmlns:a16="http://schemas.microsoft.com/office/drawing/2014/main" id="{24F07FCB-3CE7-4E03-9790-E412528294C7}"/>
                </a:ext>
              </a:extLst>
            </p:cNvPr>
            <p:cNvSpPr txBox="1"/>
            <p:nvPr/>
          </p:nvSpPr>
          <p:spPr>
            <a:xfrm>
              <a:off x="227709" y="758127"/>
              <a:ext cx="192653" cy="18730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1100" kern="1200"/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3492B50A-B35F-413B-9230-95930C631E3F}"/>
              </a:ext>
            </a:extLst>
          </p:cNvPr>
          <p:cNvGrpSpPr/>
          <p:nvPr/>
        </p:nvGrpSpPr>
        <p:grpSpPr>
          <a:xfrm rot="18638837">
            <a:off x="8216294" y="4066794"/>
            <a:ext cx="100418" cy="267575"/>
            <a:chOff x="163490" y="758127"/>
            <a:chExt cx="321089" cy="267575"/>
          </a:xfrm>
          <a:solidFill>
            <a:schemeClr val="bg2">
              <a:lumMod val="50000"/>
            </a:schemeClr>
          </a:solidFill>
        </p:grpSpPr>
        <p:sp>
          <p:nvSpPr>
            <p:cNvPr id="19" name="Pfeil: nach rechts 18">
              <a:extLst>
                <a:ext uri="{FF2B5EF4-FFF2-40B4-BE49-F238E27FC236}">
                  <a16:creationId xmlns:a16="http://schemas.microsoft.com/office/drawing/2014/main" id="{B6D655B6-6089-406B-98A3-F694286C8937}"/>
                </a:ext>
              </a:extLst>
            </p:cNvPr>
            <p:cNvSpPr/>
            <p:nvPr/>
          </p:nvSpPr>
          <p:spPr>
            <a:xfrm rot="5400000">
              <a:off x="190248" y="731370"/>
              <a:ext cx="267574" cy="321089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Pfeil: nach rechts 4">
              <a:extLst>
                <a:ext uri="{FF2B5EF4-FFF2-40B4-BE49-F238E27FC236}">
                  <a16:creationId xmlns:a16="http://schemas.microsoft.com/office/drawing/2014/main" id="{9EADA520-2731-4F45-97A8-1B61214C66A7}"/>
                </a:ext>
              </a:extLst>
            </p:cNvPr>
            <p:cNvSpPr txBox="1"/>
            <p:nvPr/>
          </p:nvSpPr>
          <p:spPr>
            <a:xfrm>
              <a:off x="227709" y="758127"/>
              <a:ext cx="192653" cy="18730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1100" kern="1200"/>
            </a:p>
          </p:txBody>
        </p: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B22154CF-C8CA-48EF-A2A3-45EFEE9D7EF1}"/>
              </a:ext>
            </a:extLst>
          </p:cNvPr>
          <p:cNvGrpSpPr/>
          <p:nvPr/>
        </p:nvGrpSpPr>
        <p:grpSpPr>
          <a:xfrm rot="18638837">
            <a:off x="8229377" y="5197573"/>
            <a:ext cx="100418" cy="267575"/>
            <a:chOff x="163490" y="758127"/>
            <a:chExt cx="321089" cy="267575"/>
          </a:xfrm>
          <a:solidFill>
            <a:schemeClr val="bg2">
              <a:lumMod val="50000"/>
            </a:schemeClr>
          </a:solidFill>
        </p:grpSpPr>
        <p:sp>
          <p:nvSpPr>
            <p:cNvPr id="22" name="Pfeil: nach rechts 21">
              <a:extLst>
                <a:ext uri="{FF2B5EF4-FFF2-40B4-BE49-F238E27FC236}">
                  <a16:creationId xmlns:a16="http://schemas.microsoft.com/office/drawing/2014/main" id="{D8992E1C-9490-46CC-A2F5-AAEB2F551D53}"/>
                </a:ext>
              </a:extLst>
            </p:cNvPr>
            <p:cNvSpPr/>
            <p:nvPr/>
          </p:nvSpPr>
          <p:spPr>
            <a:xfrm rot="5400000">
              <a:off x="190248" y="731370"/>
              <a:ext cx="267574" cy="321089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Pfeil: nach rechts 4">
              <a:extLst>
                <a:ext uri="{FF2B5EF4-FFF2-40B4-BE49-F238E27FC236}">
                  <a16:creationId xmlns:a16="http://schemas.microsoft.com/office/drawing/2014/main" id="{391D0574-DC85-48EF-A034-674F24C87F45}"/>
                </a:ext>
              </a:extLst>
            </p:cNvPr>
            <p:cNvSpPr txBox="1"/>
            <p:nvPr/>
          </p:nvSpPr>
          <p:spPr>
            <a:xfrm>
              <a:off x="227709" y="758127"/>
              <a:ext cx="192653" cy="18730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1100" kern="1200"/>
            </a:p>
          </p:txBody>
        </p:sp>
      </p:grpSp>
      <p:sp>
        <p:nvSpPr>
          <p:cNvPr id="24" name="Textfeld 23">
            <a:extLst>
              <a:ext uri="{FF2B5EF4-FFF2-40B4-BE49-F238E27FC236}">
                <a16:creationId xmlns:a16="http://schemas.microsoft.com/office/drawing/2014/main" id="{CEA0553B-50AB-49C7-A310-468F58EDE291}"/>
              </a:ext>
            </a:extLst>
          </p:cNvPr>
          <p:cNvSpPr txBox="1"/>
          <p:nvPr/>
        </p:nvSpPr>
        <p:spPr>
          <a:xfrm>
            <a:off x="8413801" y="3152701"/>
            <a:ext cx="64807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/>
            <a:r>
              <a:rPr lang="de-DE" sz="1200" dirty="0">
                <a:solidFill>
                  <a:schemeClr val="tx2"/>
                </a:solidFill>
              </a:rPr>
              <a:t>Neben-produkt</a:t>
            </a:r>
            <a:endParaRPr lang="de-DE" sz="2000" dirty="0">
              <a:solidFill>
                <a:schemeClr val="tx2"/>
              </a:solidFill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80477836-329F-42EB-8797-00F644F8830F}"/>
              </a:ext>
            </a:extLst>
          </p:cNvPr>
          <p:cNvSpPr txBox="1"/>
          <p:nvPr/>
        </p:nvSpPr>
        <p:spPr>
          <a:xfrm>
            <a:off x="8432614" y="4174436"/>
            <a:ext cx="64807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/>
            <a:r>
              <a:rPr lang="de-DE" sz="1200" dirty="0">
                <a:solidFill>
                  <a:schemeClr val="tx2"/>
                </a:solidFill>
              </a:rPr>
              <a:t>Neben-produkt</a:t>
            </a:r>
            <a:endParaRPr lang="de-DE" sz="2000" dirty="0">
              <a:solidFill>
                <a:schemeClr val="tx2"/>
              </a:solidFill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EC655E00-2F6D-4CCB-989F-2FE2CD5A740C}"/>
              </a:ext>
            </a:extLst>
          </p:cNvPr>
          <p:cNvSpPr txBox="1"/>
          <p:nvPr/>
        </p:nvSpPr>
        <p:spPr>
          <a:xfrm>
            <a:off x="8434853" y="5331360"/>
            <a:ext cx="64807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/>
            <a:r>
              <a:rPr lang="de-DE" sz="1200" dirty="0">
                <a:solidFill>
                  <a:schemeClr val="tx2"/>
                </a:solidFill>
              </a:rPr>
              <a:t>Neben-produkt</a:t>
            </a:r>
            <a:endParaRPr lang="de-DE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134101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99" name="Titel 6">
            <a:extLst>
              <a:ext uri="{FF2B5EF4-FFF2-40B4-BE49-F238E27FC236}">
                <a16:creationId xmlns:a16="http://schemas.microsoft.com/office/drawing/2014/main" id="{C4000F6C-66C6-4580-B053-6568273B519F}"/>
              </a:ext>
            </a:extLst>
          </p:cNvPr>
          <p:cNvSpPr txBox="1">
            <a:spLocks/>
          </p:cNvSpPr>
          <p:nvPr/>
        </p:nvSpPr>
        <p:spPr>
          <a:xfrm>
            <a:off x="360000" y="44624"/>
            <a:ext cx="8424000" cy="48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ts val="3500"/>
              </a:lnSpc>
              <a:spcBef>
                <a:spcPct val="0"/>
              </a:spcBef>
              <a:buNone/>
              <a:defRPr sz="2400" b="1" i="0" kern="1200" baseline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de-DE" dirty="0"/>
              <a:t>Ökobilanzen auf Produktebene</a:t>
            </a:r>
          </a:p>
        </p:txBody>
      </p:sp>
      <p:sp>
        <p:nvSpPr>
          <p:cNvPr id="100" name="Textplatzhalter 5">
            <a:extLst>
              <a:ext uri="{FF2B5EF4-FFF2-40B4-BE49-F238E27FC236}">
                <a16:creationId xmlns:a16="http://schemas.microsoft.com/office/drawing/2014/main" id="{232DFF25-B1FC-498B-970D-A9EA1623AEE4}"/>
              </a:ext>
            </a:extLst>
          </p:cNvPr>
          <p:cNvSpPr txBox="1">
            <a:spLocks/>
          </p:cNvSpPr>
          <p:nvPr/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360363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tabLst>
                <a:tab pos="360363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536575" indent="-176213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Elementarflüsse und Life Cycle </a:t>
            </a:r>
            <a:r>
              <a:rPr lang="en-GB" sz="2000" dirty="0">
                <a:solidFill>
                  <a:schemeClr val="bg1"/>
                </a:solidFill>
              </a:rPr>
              <a:t>Inventory</a:t>
            </a:r>
            <a:r>
              <a:rPr lang="de-DE" sz="2000" dirty="0">
                <a:solidFill>
                  <a:schemeClr val="bg1"/>
                </a:solidFill>
              </a:rPr>
              <a:t> (LCI)</a:t>
            </a:r>
          </a:p>
        </p:txBody>
      </p:sp>
      <p:sp>
        <p:nvSpPr>
          <p:cNvPr id="93" name="Datumsplatzhalter 2">
            <a:extLst>
              <a:ext uri="{FF2B5EF4-FFF2-40B4-BE49-F238E27FC236}">
                <a16:creationId xmlns:a16="http://schemas.microsoft.com/office/drawing/2014/main" id="{2EDD8D92-AA0F-4F9A-A96F-5BFC59FF34C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94" name="Fußzeilenplatzhalter 3">
            <a:extLst>
              <a:ext uri="{FF2B5EF4-FFF2-40B4-BE49-F238E27FC236}">
                <a16:creationId xmlns:a16="http://schemas.microsoft.com/office/drawing/2014/main" id="{8E6211A8-22CC-45FD-B4A5-6467038921F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pic>
        <p:nvPicPr>
          <p:cNvPr id="96" name="Grafik 95">
            <a:extLst>
              <a:ext uri="{FF2B5EF4-FFF2-40B4-BE49-F238E27FC236}">
                <a16:creationId xmlns:a16="http://schemas.microsoft.com/office/drawing/2014/main" id="{6FF1EE64-A6F6-4641-9E5D-FF5D6861BE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294" y="1658819"/>
            <a:ext cx="792000" cy="597681"/>
          </a:xfrm>
          <a:prstGeom prst="rect">
            <a:avLst/>
          </a:prstGeom>
        </p:spPr>
      </p:pic>
      <p:sp>
        <p:nvSpPr>
          <p:cNvPr id="97" name="AutoShape 83">
            <a:extLst>
              <a:ext uri="{FF2B5EF4-FFF2-40B4-BE49-F238E27FC236}">
                <a16:creationId xmlns:a16="http://schemas.microsoft.com/office/drawing/2014/main" id="{20213782-B2F4-405A-879D-60B1BD0839D6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401182" y="1655757"/>
            <a:ext cx="254000" cy="520990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1" name="Grafik 62" descr="truck-color.gif">
            <a:extLst>
              <a:ext uri="{FF2B5EF4-FFF2-40B4-BE49-F238E27FC236}">
                <a16:creationId xmlns:a16="http://schemas.microsoft.com/office/drawing/2014/main" id="{5D11FCEB-5875-4B7A-9CED-83FE92A5AC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609" y="1720467"/>
            <a:ext cx="896547" cy="399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AutoShape 83">
            <a:extLst>
              <a:ext uri="{FF2B5EF4-FFF2-40B4-BE49-F238E27FC236}">
                <a16:creationId xmlns:a16="http://schemas.microsoft.com/office/drawing/2014/main" id="{CDD2C258-7CC0-4C88-9CF5-B3C1E206200C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343522" y="1672157"/>
            <a:ext cx="254000" cy="481326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243F6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grpSp>
        <p:nvGrpSpPr>
          <p:cNvPr id="103" name="Gruppieren 102">
            <a:extLst>
              <a:ext uri="{FF2B5EF4-FFF2-40B4-BE49-F238E27FC236}">
                <a16:creationId xmlns:a16="http://schemas.microsoft.com/office/drawing/2014/main" id="{9C21B917-7F6A-4331-9285-800F9D24F0D0}"/>
              </a:ext>
            </a:extLst>
          </p:cNvPr>
          <p:cNvGrpSpPr/>
          <p:nvPr/>
        </p:nvGrpSpPr>
        <p:grpSpPr>
          <a:xfrm>
            <a:off x="6029814" y="1751266"/>
            <a:ext cx="1387068" cy="386810"/>
            <a:chOff x="7159297" y="3282325"/>
            <a:chExt cx="1387068" cy="386810"/>
          </a:xfrm>
        </p:grpSpPr>
        <p:sp>
          <p:nvSpPr>
            <p:cNvPr id="104" name="AutoShape 83">
              <a:extLst>
                <a:ext uri="{FF2B5EF4-FFF2-40B4-BE49-F238E27FC236}">
                  <a16:creationId xmlns:a16="http://schemas.microsoft.com/office/drawing/2014/main" id="{A79B1153-EC67-4FC3-B009-3AA530F1C4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7320383" y="3162761"/>
              <a:ext cx="254000" cy="576172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105" name="Grafik 104">
              <a:extLst>
                <a:ext uri="{FF2B5EF4-FFF2-40B4-BE49-F238E27FC236}">
                  <a16:creationId xmlns:a16="http://schemas.microsoft.com/office/drawing/2014/main" id="{96EF15BE-E2B2-423A-AADA-005A57949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2088" y="3282325"/>
              <a:ext cx="914277" cy="386810"/>
            </a:xfrm>
            <a:prstGeom prst="rect">
              <a:avLst/>
            </a:prstGeom>
            <a:effectLst>
              <a:outerShdw blurRad="38100" dist="38100" sx="108000" sy="108000" algn="l" rotWithShape="0">
                <a:schemeClr val="bg1">
                  <a:alpha val="58000"/>
                </a:schemeClr>
              </a:outerShdw>
            </a:effectLst>
          </p:spPr>
        </p:pic>
      </p:grpSp>
      <p:grpSp>
        <p:nvGrpSpPr>
          <p:cNvPr id="106" name="Gruppieren 105">
            <a:extLst>
              <a:ext uri="{FF2B5EF4-FFF2-40B4-BE49-F238E27FC236}">
                <a16:creationId xmlns:a16="http://schemas.microsoft.com/office/drawing/2014/main" id="{8D69676A-0022-432F-9754-2C6A6732BA67}"/>
              </a:ext>
            </a:extLst>
          </p:cNvPr>
          <p:cNvGrpSpPr/>
          <p:nvPr/>
        </p:nvGrpSpPr>
        <p:grpSpPr>
          <a:xfrm>
            <a:off x="4459332" y="1578751"/>
            <a:ext cx="1813566" cy="754098"/>
            <a:chOff x="5567053" y="3081549"/>
            <a:chExt cx="1813566" cy="754098"/>
          </a:xfrm>
        </p:grpSpPr>
        <p:pic>
          <p:nvPicPr>
            <p:cNvPr id="107" name="Grafik 106">
              <a:extLst>
                <a:ext uri="{FF2B5EF4-FFF2-40B4-BE49-F238E27FC236}">
                  <a16:creationId xmlns:a16="http://schemas.microsoft.com/office/drawing/2014/main" id="{6E07D8CD-C4AC-4C16-B763-61D76A9004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7978" y="3081549"/>
              <a:ext cx="1122641" cy="754098"/>
            </a:xfrm>
            <a:prstGeom prst="rect">
              <a:avLst/>
            </a:prstGeom>
          </p:spPr>
        </p:pic>
        <p:sp>
          <p:nvSpPr>
            <p:cNvPr id="108" name="AutoShape 83">
              <a:extLst>
                <a:ext uri="{FF2B5EF4-FFF2-40B4-BE49-F238E27FC236}">
                  <a16:creationId xmlns:a16="http://schemas.microsoft.com/office/drawing/2014/main" id="{6FD36525-CC1D-401A-B73F-AA305CE0848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5836012" y="3037192"/>
              <a:ext cx="254000" cy="791918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109" name="Grafik 108">
            <a:extLst>
              <a:ext uri="{FF2B5EF4-FFF2-40B4-BE49-F238E27FC236}">
                <a16:creationId xmlns:a16="http://schemas.microsoft.com/office/drawing/2014/main" id="{9745E7BA-E8D4-47D7-B1B6-7273FCD5A3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459" y="1628621"/>
            <a:ext cx="632832" cy="632832"/>
          </a:xfrm>
          <a:prstGeom prst="rect">
            <a:avLst/>
          </a:prstGeom>
        </p:spPr>
      </p:pic>
      <p:grpSp>
        <p:nvGrpSpPr>
          <p:cNvPr id="110" name="Gruppieren 109">
            <a:extLst>
              <a:ext uri="{FF2B5EF4-FFF2-40B4-BE49-F238E27FC236}">
                <a16:creationId xmlns:a16="http://schemas.microsoft.com/office/drawing/2014/main" id="{626F4B19-DC10-45F0-B922-E29D5868527A}"/>
              </a:ext>
            </a:extLst>
          </p:cNvPr>
          <p:cNvGrpSpPr/>
          <p:nvPr/>
        </p:nvGrpSpPr>
        <p:grpSpPr>
          <a:xfrm>
            <a:off x="1568346" y="1699685"/>
            <a:ext cx="1728192" cy="747720"/>
            <a:chOff x="2339752" y="3222395"/>
            <a:chExt cx="1728192" cy="747720"/>
          </a:xfrm>
        </p:grpSpPr>
        <p:sp>
          <p:nvSpPr>
            <p:cNvPr id="111" name="AutoShape 83">
              <a:extLst>
                <a:ext uri="{FF2B5EF4-FFF2-40B4-BE49-F238E27FC236}">
                  <a16:creationId xmlns:a16="http://schemas.microsoft.com/office/drawing/2014/main" id="{84BACD83-C4B6-4136-9410-B6D9604C3F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764307" y="3201835"/>
              <a:ext cx="254000" cy="481326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12" name="Gruppieren 111">
              <a:extLst>
                <a:ext uri="{FF2B5EF4-FFF2-40B4-BE49-F238E27FC236}">
                  <a16:creationId xmlns:a16="http://schemas.microsoft.com/office/drawing/2014/main" id="{D70C208D-01BA-44EF-93E3-9D0EC38C7DF7}"/>
                </a:ext>
              </a:extLst>
            </p:cNvPr>
            <p:cNvGrpSpPr/>
            <p:nvPr/>
          </p:nvGrpSpPr>
          <p:grpSpPr>
            <a:xfrm>
              <a:off x="2339752" y="3554910"/>
              <a:ext cx="728866" cy="415205"/>
              <a:chOff x="1932629" y="4653140"/>
              <a:chExt cx="728866" cy="415205"/>
            </a:xfrm>
          </p:grpSpPr>
          <p:pic>
            <p:nvPicPr>
              <p:cNvPr id="114" name="Grafik 113">
                <a:extLst>
                  <a:ext uri="{FF2B5EF4-FFF2-40B4-BE49-F238E27FC236}">
                    <a16:creationId xmlns:a16="http://schemas.microsoft.com/office/drawing/2014/main" id="{7DC159A6-7D92-41DD-B04A-F8497BE2D1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106245">
                <a:off x="2053173" y="4532596"/>
                <a:ext cx="415205" cy="656293"/>
              </a:xfrm>
              <a:prstGeom prst="rect">
                <a:avLst/>
              </a:prstGeom>
            </p:spPr>
          </p:pic>
          <p:pic>
            <p:nvPicPr>
              <p:cNvPr id="115" name="Grafik 114">
                <a:extLst>
                  <a:ext uri="{FF2B5EF4-FFF2-40B4-BE49-F238E27FC236}">
                    <a16:creationId xmlns:a16="http://schemas.microsoft.com/office/drawing/2014/main" id="{4E6C3F6D-EBE5-4550-BD77-0BA9E0903D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536117">
                <a:off x="2193995" y="4492430"/>
                <a:ext cx="273676" cy="661325"/>
              </a:xfrm>
              <a:prstGeom prst="rect">
                <a:avLst/>
              </a:prstGeom>
            </p:spPr>
          </p:pic>
        </p:grpSp>
        <p:pic>
          <p:nvPicPr>
            <p:cNvPr id="113" name="Grafik 112">
              <a:extLst>
                <a:ext uri="{FF2B5EF4-FFF2-40B4-BE49-F238E27FC236}">
                  <a16:creationId xmlns:a16="http://schemas.microsoft.com/office/drawing/2014/main" id="{71D8BFB8-EF93-4708-9BA1-B24AC263C1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3486" y="3222395"/>
              <a:ext cx="1024458" cy="512230"/>
            </a:xfrm>
            <a:prstGeom prst="rect">
              <a:avLst/>
            </a:prstGeom>
          </p:spPr>
        </p:pic>
      </p:grpSp>
      <p:pic>
        <p:nvPicPr>
          <p:cNvPr id="116" name="Grafik 115">
            <a:extLst>
              <a:ext uri="{FF2B5EF4-FFF2-40B4-BE49-F238E27FC236}">
                <a16:creationId xmlns:a16="http://schemas.microsoft.com/office/drawing/2014/main" id="{52144839-E799-43B5-82F5-E03EFD65FB0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915" y="1718745"/>
            <a:ext cx="648000" cy="501334"/>
          </a:xfrm>
          <a:prstGeom prst="rect">
            <a:avLst/>
          </a:prstGeom>
        </p:spPr>
      </p:pic>
      <p:sp>
        <p:nvSpPr>
          <p:cNvPr id="117" name="AutoShape 83">
            <a:extLst>
              <a:ext uri="{FF2B5EF4-FFF2-40B4-BE49-F238E27FC236}">
                <a16:creationId xmlns:a16="http://schemas.microsoft.com/office/drawing/2014/main" id="{363C08B0-998D-45DC-A427-90854F47B51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207264" y="1684462"/>
            <a:ext cx="254000" cy="481326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243F6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8" name="Rectangle 11">
            <a:extLst>
              <a:ext uri="{FF2B5EF4-FFF2-40B4-BE49-F238E27FC236}">
                <a16:creationId xmlns:a16="http://schemas.microsoft.com/office/drawing/2014/main" id="{9FA90F11-E83F-490A-A8E7-1968F584F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3175" y="1380153"/>
            <a:ext cx="6113708" cy="1208543"/>
          </a:xfrm>
          <a:prstGeom prst="rect">
            <a:avLst/>
          </a:prstGeom>
          <a:noFill/>
          <a:ln w="19050">
            <a:solidFill>
              <a:srgbClr val="CC3300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1pPr>
            <a:lvl2pPr marL="742950" indent="-28575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2pPr>
            <a:lvl3pPr marL="11430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3pPr>
            <a:lvl4pPr marL="16002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4pPr>
            <a:lvl5pPr marL="20574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de-DE" sz="1800">
              <a:latin typeface="+mj-lt"/>
            </a:endParaRPr>
          </a:p>
        </p:txBody>
      </p:sp>
      <p:sp>
        <p:nvSpPr>
          <p:cNvPr id="119" name="Text Box 64">
            <a:extLst>
              <a:ext uri="{FF2B5EF4-FFF2-40B4-BE49-F238E27FC236}">
                <a16:creationId xmlns:a16="http://schemas.microsoft.com/office/drawing/2014/main" id="{4B219601-8941-4F3B-8C93-9345A4BC8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102" y="2553762"/>
            <a:ext cx="4342154" cy="293688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46800" anchor="ctr">
            <a:spAutoFit/>
          </a:bodyPr>
          <a:lstStyle>
            <a:lvl1pPr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1pPr>
            <a:lvl2pPr marL="742950" indent="-28575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2pPr>
            <a:lvl3pPr marL="11430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3pPr>
            <a:lvl4pPr marL="16002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4pPr>
            <a:lvl5pPr marL="20574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300" b="1" i="1" baseline="0" dirty="0">
                <a:solidFill>
                  <a:srgbClr val="CC3300"/>
                </a:solidFill>
                <a:latin typeface="+mj-lt"/>
              </a:rPr>
              <a:t>Systemgrenze</a:t>
            </a:r>
          </a:p>
        </p:txBody>
      </p:sp>
      <p:pic>
        <p:nvPicPr>
          <p:cNvPr id="120" name="Grafik 119">
            <a:extLst>
              <a:ext uri="{FF2B5EF4-FFF2-40B4-BE49-F238E27FC236}">
                <a16:creationId xmlns:a16="http://schemas.microsoft.com/office/drawing/2014/main" id="{920E6FFF-8CC6-432F-B860-E243DF288F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59" y="1613284"/>
            <a:ext cx="415205" cy="656293"/>
          </a:xfrm>
          <a:prstGeom prst="rect">
            <a:avLst/>
          </a:prstGeom>
        </p:spPr>
      </p:pic>
      <p:pic>
        <p:nvPicPr>
          <p:cNvPr id="121" name="Grafik 120">
            <a:extLst>
              <a:ext uri="{FF2B5EF4-FFF2-40B4-BE49-F238E27FC236}">
                <a16:creationId xmlns:a16="http://schemas.microsoft.com/office/drawing/2014/main" id="{40633E71-5342-4EF5-AA46-07EFE3BE6F1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51" y="1479253"/>
            <a:ext cx="334788" cy="808999"/>
          </a:xfrm>
          <a:prstGeom prst="rect">
            <a:avLst/>
          </a:prstGeom>
        </p:spPr>
      </p:pic>
      <p:pic>
        <p:nvPicPr>
          <p:cNvPr id="122" name="Grafik 121">
            <a:extLst>
              <a:ext uri="{FF2B5EF4-FFF2-40B4-BE49-F238E27FC236}">
                <a16:creationId xmlns:a16="http://schemas.microsoft.com/office/drawing/2014/main" id="{8774C3B3-AAD3-4C71-882E-E696BB614DD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69" y="1539440"/>
            <a:ext cx="472440" cy="746760"/>
          </a:xfrm>
          <a:prstGeom prst="rect">
            <a:avLst/>
          </a:prstGeom>
        </p:spPr>
      </p:pic>
      <p:pic>
        <p:nvPicPr>
          <p:cNvPr id="123" name="Grafik 122">
            <a:extLst>
              <a:ext uri="{FF2B5EF4-FFF2-40B4-BE49-F238E27FC236}">
                <a16:creationId xmlns:a16="http://schemas.microsoft.com/office/drawing/2014/main" id="{803673F2-B7AB-437B-996A-81ADA00B137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984" y="1617309"/>
            <a:ext cx="688716" cy="66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077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102" grpId="0" animBg="1"/>
      <p:bldP spid="117" grpId="0" animBg="1"/>
      <p:bldP spid="118" grpId="0" animBg="1"/>
      <p:bldP spid="1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29</a:t>
            </a:fld>
            <a:endParaRPr lang="de-DE" dirty="0"/>
          </a:p>
        </p:txBody>
      </p:sp>
      <p:sp>
        <p:nvSpPr>
          <p:cNvPr id="30" name="Textplatzhalter 1"/>
          <p:cNvSpPr txBox="1">
            <a:spLocks/>
          </p:cNvSpPr>
          <p:nvPr/>
        </p:nvSpPr>
        <p:spPr>
          <a:xfrm>
            <a:off x="539552" y="1844970"/>
            <a:ext cx="5251786" cy="3816278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dirty="0"/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C3F68B90-BAD2-48D1-8CA0-F439FEF59386}"/>
              </a:ext>
            </a:extLst>
          </p:cNvPr>
          <p:cNvSpPr txBox="1"/>
          <p:nvPr/>
        </p:nvSpPr>
        <p:spPr>
          <a:xfrm>
            <a:off x="2339752" y="1088248"/>
            <a:ext cx="3881728" cy="31661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endParaRPr lang="de-DE" sz="2000" dirty="0" err="1">
              <a:solidFill>
                <a:schemeClr val="tx2"/>
              </a:solidFill>
            </a:endParaRPr>
          </a:p>
        </p:txBody>
      </p:sp>
      <p:grpSp>
        <p:nvGrpSpPr>
          <p:cNvPr id="47" name="Group 67">
            <a:extLst>
              <a:ext uri="{FF2B5EF4-FFF2-40B4-BE49-F238E27FC236}">
                <a16:creationId xmlns:a16="http://schemas.microsoft.com/office/drawing/2014/main" id="{7F7EC276-EDEE-4D90-BDF6-7EDA5F262E8C}"/>
              </a:ext>
            </a:extLst>
          </p:cNvPr>
          <p:cNvGrpSpPr>
            <a:grpSpLocks/>
          </p:cNvGrpSpPr>
          <p:nvPr/>
        </p:nvGrpSpPr>
        <p:grpSpPr bwMode="auto">
          <a:xfrm>
            <a:off x="679518" y="1084157"/>
            <a:ext cx="1582737" cy="1570038"/>
            <a:chOff x="748" y="1706"/>
            <a:chExt cx="997" cy="989"/>
          </a:xfrm>
        </p:grpSpPr>
        <p:sp>
          <p:nvSpPr>
            <p:cNvPr id="48" name="AutoShape 3">
              <a:extLst>
                <a:ext uri="{FF2B5EF4-FFF2-40B4-BE49-F238E27FC236}">
                  <a16:creationId xmlns:a16="http://schemas.microsoft.com/office/drawing/2014/main" id="{FC30616B-918D-4C0D-A7DF-BA014D7D30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1706"/>
              <a:ext cx="952" cy="541"/>
            </a:xfrm>
            <a:prstGeom prst="rightArrow">
              <a:avLst>
                <a:gd name="adj1" fmla="val 40407"/>
                <a:gd name="adj2" fmla="val 56074"/>
              </a:avLst>
            </a:prstGeom>
            <a:solidFill>
              <a:srgbClr val="A29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de-DE">
                <a:latin typeface="+mj-lt"/>
              </a:endParaRPr>
            </a:p>
          </p:txBody>
        </p:sp>
        <p:sp>
          <p:nvSpPr>
            <p:cNvPr id="49" name="Text Box 4">
              <a:extLst>
                <a:ext uri="{FF2B5EF4-FFF2-40B4-BE49-F238E27FC236}">
                  <a16:creationId xmlns:a16="http://schemas.microsoft.com/office/drawing/2014/main" id="{B5A46CD5-5E19-48D0-86CE-320A0E7BE7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8" y="1870"/>
              <a:ext cx="99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altLang="de-DE" sz="1600" baseline="0">
                  <a:latin typeface="+mj-lt"/>
                </a:rPr>
                <a:t>Rohstoffe</a:t>
              </a:r>
            </a:p>
          </p:txBody>
        </p:sp>
        <p:grpSp>
          <p:nvGrpSpPr>
            <p:cNvPr id="50" name="Group 8">
              <a:extLst>
                <a:ext uri="{FF2B5EF4-FFF2-40B4-BE49-F238E27FC236}">
                  <a16:creationId xmlns:a16="http://schemas.microsoft.com/office/drawing/2014/main" id="{B75A7132-BF8F-4093-8281-3BF57BBC0D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5" y="2328"/>
              <a:ext cx="693" cy="367"/>
              <a:chOff x="1052" y="2646"/>
              <a:chExt cx="693" cy="367"/>
            </a:xfrm>
          </p:grpSpPr>
          <p:sp>
            <p:nvSpPr>
              <p:cNvPr id="51" name="AutoShape 9">
                <a:extLst>
                  <a:ext uri="{FF2B5EF4-FFF2-40B4-BE49-F238E27FC236}">
                    <a16:creationId xmlns:a16="http://schemas.microsoft.com/office/drawing/2014/main" id="{55BA177B-4192-401A-8D51-7B5C679689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2" y="2646"/>
                <a:ext cx="693" cy="367"/>
              </a:xfrm>
              <a:prstGeom prst="rightArrow">
                <a:avLst>
                  <a:gd name="adj1" fmla="val 40407"/>
                  <a:gd name="adj2" fmla="val 60172"/>
                </a:avLst>
              </a:pr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de-DE">
                  <a:latin typeface="+mj-lt"/>
                </a:endParaRPr>
              </a:p>
            </p:txBody>
          </p:sp>
          <p:sp>
            <p:nvSpPr>
              <p:cNvPr id="52" name="Text Box 10">
                <a:extLst>
                  <a:ext uri="{FF2B5EF4-FFF2-40B4-BE49-F238E27FC236}">
                    <a16:creationId xmlns:a16="http://schemas.microsoft.com/office/drawing/2014/main" id="{A9F3D37B-8CED-4BDD-B38F-A9D8A639F0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53" y="2726"/>
                <a:ext cx="679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de-DE" altLang="de-DE" sz="1400" baseline="0" dirty="0">
                    <a:latin typeface="+mj-lt"/>
                  </a:rPr>
                  <a:t>Energie</a:t>
                </a:r>
              </a:p>
            </p:txBody>
          </p:sp>
        </p:grpSp>
      </p:grpSp>
      <p:grpSp>
        <p:nvGrpSpPr>
          <p:cNvPr id="53" name="Group 66">
            <a:extLst>
              <a:ext uri="{FF2B5EF4-FFF2-40B4-BE49-F238E27FC236}">
                <a16:creationId xmlns:a16="http://schemas.microsoft.com/office/drawing/2014/main" id="{F99A3072-8553-4801-89F5-3F7469B9AFA6}"/>
              </a:ext>
            </a:extLst>
          </p:cNvPr>
          <p:cNvGrpSpPr>
            <a:grpSpLocks/>
          </p:cNvGrpSpPr>
          <p:nvPr/>
        </p:nvGrpSpPr>
        <p:grpSpPr bwMode="auto">
          <a:xfrm>
            <a:off x="6294505" y="1012719"/>
            <a:ext cx="1908175" cy="3097213"/>
            <a:chOff x="4558" y="1842"/>
            <a:chExt cx="1202" cy="1951"/>
          </a:xfrm>
        </p:grpSpPr>
        <p:sp>
          <p:nvSpPr>
            <p:cNvPr id="54" name="Text Box 21">
              <a:extLst>
                <a:ext uri="{FF2B5EF4-FFF2-40B4-BE49-F238E27FC236}">
                  <a16:creationId xmlns:a16="http://schemas.microsoft.com/office/drawing/2014/main" id="{D85F4E07-09C4-4807-A19A-53577147E8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58" y="2658"/>
              <a:ext cx="120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altLang="de-DE" baseline="0" dirty="0">
                  <a:latin typeface="+mj-lt"/>
                </a:rPr>
                <a:t>Emissionen in:</a:t>
              </a:r>
            </a:p>
          </p:txBody>
        </p:sp>
        <p:grpSp>
          <p:nvGrpSpPr>
            <p:cNvPr id="55" name="Group 65">
              <a:extLst>
                <a:ext uri="{FF2B5EF4-FFF2-40B4-BE49-F238E27FC236}">
                  <a16:creationId xmlns:a16="http://schemas.microsoft.com/office/drawing/2014/main" id="{988CCB95-B5FD-4D78-A2DC-4325D182FA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62" y="1842"/>
              <a:ext cx="1027" cy="770"/>
              <a:chOff x="4562" y="1842"/>
              <a:chExt cx="1027" cy="770"/>
            </a:xfrm>
          </p:grpSpPr>
          <p:grpSp>
            <p:nvGrpSpPr>
              <p:cNvPr id="63" name="Group 23">
                <a:extLst>
                  <a:ext uri="{FF2B5EF4-FFF2-40B4-BE49-F238E27FC236}">
                    <a16:creationId xmlns:a16="http://schemas.microsoft.com/office/drawing/2014/main" id="{EE9CD53D-89FC-474D-ADC9-BDCF5F7B6E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62" y="2250"/>
                <a:ext cx="721" cy="362"/>
                <a:chOff x="4472" y="2069"/>
                <a:chExt cx="721" cy="362"/>
              </a:xfrm>
            </p:grpSpPr>
            <p:sp>
              <p:nvSpPr>
                <p:cNvPr id="67" name="AutoShape 24">
                  <a:extLst>
                    <a:ext uri="{FF2B5EF4-FFF2-40B4-BE49-F238E27FC236}">
                      <a16:creationId xmlns:a16="http://schemas.microsoft.com/office/drawing/2014/main" id="{E0B284A6-0E58-4816-B640-6A4EDBC171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13" y="2069"/>
                  <a:ext cx="680" cy="362"/>
                </a:xfrm>
                <a:prstGeom prst="rightArrow">
                  <a:avLst>
                    <a:gd name="adj1" fmla="val 40407"/>
                    <a:gd name="adj2" fmla="val 59858"/>
                  </a:avLst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de-DE">
                    <a:latin typeface="+mj-lt"/>
                  </a:endParaRPr>
                </a:p>
              </p:txBody>
            </p:sp>
            <p:sp>
              <p:nvSpPr>
                <p:cNvPr id="68" name="Text Box 25">
                  <a:extLst>
                    <a:ext uri="{FF2B5EF4-FFF2-40B4-BE49-F238E27FC236}">
                      <a16:creationId xmlns:a16="http://schemas.microsoft.com/office/drawing/2014/main" id="{FBD88264-4A60-4EC7-AB25-4E60C45441E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472" y="2177"/>
                  <a:ext cx="708" cy="1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de-DE" altLang="de-DE" sz="1100" baseline="0">
                      <a:latin typeface="+mj-lt"/>
                    </a:rPr>
                    <a:t>Nebenprodukte</a:t>
                  </a:r>
                </a:p>
              </p:txBody>
            </p:sp>
          </p:grpSp>
          <p:grpSp>
            <p:nvGrpSpPr>
              <p:cNvPr id="64" name="Group 61">
                <a:extLst>
                  <a:ext uri="{FF2B5EF4-FFF2-40B4-BE49-F238E27FC236}">
                    <a16:creationId xmlns:a16="http://schemas.microsoft.com/office/drawing/2014/main" id="{BFF71A60-7DD8-49AC-9457-F445A44ACDD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04" y="1842"/>
                <a:ext cx="985" cy="544"/>
                <a:chOff x="4615" y="1842"/>
                <a:chExt cx="985" cy="544"/>
              </a:xfrm>
            </p:grpSpPr>
            <p:sp>
              <p:nvSpPr>
                <p:cNvPr id="65" name="AutoShape 27">
                  <a:extLst>
                    <a:ext uri="{FF2B5EF4-FFF2-40B4-BE49-F238E27FC236}">
                      <a16:creationId xmlns:a16="http://schemas.microsoft.com/office/drawing/2014/main" id="{785BF721-96F1-4B2B-879B-E438E1699B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15" y="1842"/>
                  <a:ext cx="985" cy="544"/>
                </a:xfrm>
                <a:prstGeom prst="rightArrow">
                  <a:avLst>
                    <a:gd name="adj1" fmla="val 40407"/>
                    <a:gd name="adj2" fmla="val 57698"/>
                  </a:avLst>
                </a:prstGeom>
                <a:solidFill>
                  <a:srgbClr val="808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de-DE">
                    <a:latin typeface="+mj-lt"/>
                  </a:endParaRPr>
                </a:p>
              </p:txBody>
            </p:sp>
            <p:sp>
              <p:nvSpPr>
                <p:cNvPr id="66" name="Text Box 28">
                  <a:extLst>
                    <a:ext uri="{FF2B5EF4-FFF2-40B4-BE49-F238E27FC236}">
                      <a16:creationId xmlns:a16="http://schemas.microsoft.com/office/drawing/2014/main" id="{89D6F771-8C38-424B-8FF4-A9B332D90DC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18" y="2002"/>
                  <a:ext cx="802" cy="212"/>
                </a:xfrm>
                <a:prstGeom prst="rect">
                  <a:avLst/>
                </a:prstGeom>
                <a:solidFill>
                  <a:srgbClr val="808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aseline="30000">
                      <a:solidFill>
                        <a:schemeClr val="tx1"/>
                      </a:solidFill>
                      <a:latin typeface="Myriad Web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de-DE" altLang="de-DE" sz="1600" baseline="0" dirty="0">
                      <a:solidFill>
                        <a:schemeClr val="bg1"/>
                      </a:solidFill>
                      <a:latin typeface="+mj-lt"/>
                    </a:rPr>
                    <a:t>Produkt</a:t>
                  </a:r>
                </a:p>
              </p:txBody>
            </p:sp>
          </p:grpSp>
        </p:grpSp>
        <p:grpSp>
          <p:nvGrpSpPr>
            <p:cNvPr id="56" name="Group 53">
              <a:extLst>
                <a:ext uri="{FF2B5EF4-FFF2-40B4-BE49-F238E27FC236}">
                  <a16:creationId xmlns:a16="http://schemas.microsoft.com/office/drawing/2014/main" id="{AEF7E29C-B51D-4634-9255-B63276F6FA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03" y="2886"/>
              <a:ext cx="701" cy="907"/>
              <a:chOff x="4603" y="2886"/>
              <a:chExt cx="701" cy="907"/>
            </a:xfrm>
          </p:grpSpPr>
          <p:sp>
            <p:nvSpPr>
              <p:cNvPr id="57" name="AutoShape 30">
                <a:extLst>
                  <a:ext uri="{FF2B5EF4-FFF2-40B4-BE49-F238E27FC236}">
                    <a16:creationId xmlns:a16="http://schemas.microsoft.com/office/drawing/2014/main" id="{2321276D-C0A2-47A5-9D0F-AAD34C0499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3" y="2886"/>
                <a:ext cx="701" cy="272"/>
              </a:xfrm>
              <a:prstGeom prst="rightArrow">
                <a:avLst>
                  <a:gd name="adj1" fmla="val 52204"/>
                  <a:gd name="adj2" fmla="val 77579"/>
                </a:avLst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de-DE">
                  <a:latin typeface="+mj-lt"/>
                </a:endParaRPr>
              </a:p>
            </p:txBody>
          </p:sp>
          <p:sp>
            <p:nvSpPr>
              <p:cNvPr id="58" name="Text Box 31">
                <a:extLst>
                  <a:ext uri="{FF2B5EF4-FFF2-40B4-BE49-F238E27FC236}">
                    <a16:creationId xmlns:a16="http://schemas.microsoft.com/office/drawing/2014/main" id="{6345F3C5-DA96-4656-92AC-4791F0FF39B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03" y="2931"/>
                <a:ext cx="544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de-DE" altLang="de-DE" sz="1400" baseline="0" dirty="0">
                    <a:solidFill>
                      <a:schemeClr val="bg1"/>
                    </a:solidFill>
                    <a:latin typeface="+mj-lt"/>
                  </a:rPr>
                  <a:t>Luft</a:t>
                </a:r>
              </a:p>
            </p:txBody>
          </p:sp>
          <p:sp>
            <p:nvSpPr>
              <p:cNvPr id="59" name="AutoShape 32">
                <a:extLst>
                  <a:ext uri="{FF2B5EF4-FFF2-40B4-BE49-F238E27FC236}">
                    <a16:creationId xmlns:a16="http://schemas.microsoft.com/office/drawing/2014/main" id="{BB09B23E-7CA7-439D-A26B-30B857A320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3" y="3204"/>
                <a:ext cx="701" cy="272"/>
              </a:xfrm>
              <a:prstGeom prst="rightArrow">
                <a:avLst>
                  <a:gd name="adj1" fmla="val 54407"/>
                  <a:gd name="adj2" fmla="val 80514"/>
                </a:avLst>
              </a:prstGeom>
              <a:solidFill>
                <a:srgbClr val="33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de-DE">
                  <a:latin typeface="+mj-lt"/>
                </a:endParaRPr>
              </a:p>
            </p:txBody>
          </p:sp>
          <p:sp>
            <p:nvSpPr>
              <p:cNvPr id="60" name="Text Box 33">
                <a:extLst>
                  <a:ext uri="{FF2B5EF4-FFF2-40B4-BE49-F238E27FC236}">
                    <a16:creationId xmlns:a16="http://schemas.microsoft.com/office/drawing/2014/main" id="{A63683DF-BB01-4CB1-AB09-03C85B82D2B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03" y="3244"/>
                <a:ext cx="544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de-DE" altLang="de-DE" sz="1400" baseline="0" dirty="0">
                    <a:latin typeface="+mj-lt"/>
                  </a:rPr>
                  <a:t>Wasser</a:t>
                </a:r>
              </a:p>
            </p:txBody>
          </p:sp>
          <p:sp>
            <p:nvSpPr>
              <p:cNvPr id="61" name="AutoShape 34">
                <a:extLst>
                  <a:ext uri="{FF2B5EF4-FFF2-40B4-BE49-F238E27FC236}">
                    <a16:creationId xmlns:a16="http://schemas.microsoft.com/office/drawing/2014/main" id="{F2DE7B20-247B-4262-BD23-10D762F78E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3" y="3521"/>
                <a:ext cx="701" cy="272"/>
              </a:xfrm>
              <a:prstGeom prst="rightArrow">
                <a:avLst>
                  <a:gd name="adj1" fmla="val 52204"/>
                  <a:gd name="adj2" fmla="val 80514"/>
                </a:avLst>
              </a:prstGeom>
              <a:solidFill>
                <a:srgbClr val="CC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de-DE">
                  <a:latin typeface="+mj-lt"/>
                </a:endParaRPr>
              </a:p>
            </p:txBody>
          </p:sp>
          <p:sp>
            <p:nvSpPr>
              <p:cNvPr id="62" name="Text Box 35">
                <a:extLst>
                  <a:ext uri="{FF2B5EF4-FFF2-40B4-BE49-F238E27FC236}">
                    <a16:creationId xmlns:a16="http://schemas.microsoft.com/office/drawing/2014/main" id="{DD61885F-D769-4524-ABCC-A6ABD4E62A6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04" y="3562"/>
                <a:ext cx="544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de-DE" altLang="de-DE" sz="1400" baseline="0" dirty="0">
                    <a:latin typeface="+mj-lt"/>
                  </a:rPr>
                  <a:t>Boden</a:t>
                </a:r>
              </a:p>
            </p:txBody>
          </p:sp>
        </p:grpSp>
      </p:grpSp>
      <p:grpSp>
        <p:nvGrpSpPr>
          <p:cNvPr id="69" name="Group 13">
            <a:extLst>
              <a:ext uri="{FF2B5EF4-FFF2-40B4-BE49-F238E27FC236}">
                <a16:creationId xmlns:a16="http://schemas.microsoft.com/office/drawing/2014/main" id="{C000B146-7FBD-4B3E-BB78-4F97CAD77A1F}"/>
              </a:ext>
            </a:extLst>
          </p:cNvPr>
          <p:cNvGrpSpPr>
            <a:grpSpLocks/>
          </p:cNvGrpSpPr>
          <p:nvPr/>
        </p:nvGrpSpPr>
        <p:grpSpPr bwMode="auto">
          <a:xfrm>
            <a:off x="2478155" y="1227031"/>
            <a:ext cx="3600450" cy="504825"/>
            <a:chOff x="2154" y="1434"/>
            <a:chExt cx="2268" cy="318"/>
          </a:xfrm>
        </p:grpSpPr>
        <p:sp>
          <p:nvSpPr>
            <p:cNvPr id="70" name="Text Box 15">
              <a:extLst>
                <a:ext uri="{FF2B5EF4-FFF2-40B4-BE49-F238E27FC236}">
                  <a16:creationId xmlns:a16="http://schemas.microsoft.com/office/drawing/2014/main" id="{6027C6C3-A3BF-44EF-8B57-A3B769F460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2" y="1434"/>
              <a:ext cx="590" cy="318"/>
            </a:xfrm>
            <a:prstGeom prst="rect">
              <a:avLst/>
            </a:prstGeom>
            <a:solidFill>
              <a:srgbClr val="DDDDDD"/>
            </a:solidFill>
            <a:ln w="31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36000" rIns="0" bIns="36000" anchor="ctr"/>
            <a:lstStyle>
              <a:lvl1pPr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de-DE" altLang="de-DE" sz="1200" b="1" baseline="0" dirty="0"/>
                <a:t>Prozess </a:t>
              </a:r>
              <a:r>
                <a:rPr lang="de-DE" altLang="de-DE" sz="1200" b="1" baseline="0"/>
                <a:t>oder </a:t>
              </a:r>
              <a:r>
                <a:rPr lang="en-GB" altLang="de-DE" sz="1200" b="1" baseline="0" dirty="0"/>
                <a:t>life stage </a:t>
              </a:r>
              <a:r>
                <a:rPr lang="de-DE" altLang="de-DE" sz="1200" b="1" baseline="0" dirty="0"/>
                <a:t>3</a:t>
              </a:r>
            </a:p>
          </p:txBody>
        </p:sp>
        <p:sp>
          <p:nvSpPr>
            <p:cNvPr id="71" name="Text Box 16">
              <a:extLst>
                <a:ext uri="{FF2B5EF4-FFF2-40B4-BE49-F238E27FC236}">
                  <a16:creationId xmlns:a16="http://schemas.microsoft.com/office/drawing/2014/main" id="{D320DF72-B554-4D28-A165-5DCB1D4179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2" y="1434"/>
              <a:ext cx="589" cy="318"/>
            </a:xfrm>
            <a:prstGeom prst="rect">
              <a:avLst/>
            </a:prstGeom>
            <a:solidFill>
              <a:srgbClr val="DDDDDD"/>
            </a:solidFill>
            <a:ln w="31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de-DE" altLang="de-DE" sz="1200" b="1" baseline="0" dirty="0"/>
                <a:t>Prozess </a:t>
              </a:r>
              <a:r>
                <a:rPr lang="de-DE" altLang="de-DE" sz="1200" b="1" baseline="0"/>
                <a:t>oder </a:t>
              </a:r>
              <a:r>
                <a:rPr lang="en-GB" altLang="de-DE" sz="1200" b="1" baseline="0" dirty="0"/>
                <a:t>life stage </a:t>
              </a:r>
              <a:r>
                <a:rPr lang="de-DE" altLang="de-DE" sz="1200" b="1" baseline="0" dirty="0"/>
                <a:t>2</a:t>
              </a:r>
            </a:p>
          </p:txBody>
        </p:sp>
        <p:sp>
          <p:nvSpPr>
            <p:cNvPr id="72" name="AutoShape 17">
              <a:extLst>
                <a:ext uri="{FF2B5EF4-FFF2-40B4-BE49-F238E27FC236}">
                  <a16:creationId xmlns:a16="http://schemas.microsoft.com/office/drawing/2014/main" id="{EFACFF9D-F296-4987-9F9C-12565BF8F0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7" y="1545"/>
              <a:ext cx="182" cy="116"/>
            </a:xfrm>
            <a:prstGeom prst="rightArrow">
              <a:avLst>
                <a:gd name="adj1" fmla="val 49296"/>
                <a:gd name="adj2" fmla="val 62563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de-DE">
                <a:latin typeface="+mj-lt"/>
              </a:endParaRPr>
            </a:p>
          </p:txBody>
        </p:sp>
        <p:sp>
          <p:nvSpPr>
            <p:cNvPr id="73" name="AutoShape 18">
              <a:extLst>
                <a:ext uri="{FF2B5EF4-FFF2-40B4-BE49-F238E27FC236}">
                  <a16:creationId xmlns:a16="http://schemas.microsoft.com/office/drawing/2014/main" id="{697262D1-0BAB-4BC9-B5B5-5AD09E7D73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7" y="1546"/>
              <a:ext cx="182" cy="115"/>
            </a:xfrm>
            <a:prstGeom prst="rightArrow">
              <a:avLst>
                <a:gd name="adj1" fmla="val 49296"/>
                <a:gd name="adj2" fmla="val 63107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de-DE">
                <a:latin typeface="+mj-lt"/>
              </a:endParaRPr>
            </a:p>
          </p:txBody>
        </p:sp>
        <p:sp>
          <p:nvSpPr>
            <p:cNvPr id="74" name="Text Box 14">
              <a:extLst>
                <a:ext uri="{FF2B5EF4-FFF2-40B4-BE49-F238E27FC236}">
                  <a16:creationId xmlns:a16="http://schemas.microsoft.com/office/drawing/2014/main" id="{063ED627-64CE-4E6C-B550-1806915FEF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54" y="1434"/>
              <a:ext cx="590" cy="317"/>
            </a:xfrm>
            <a:prstGeom prst="rect">
              <a:avLst/>
            </a:prstGeom>
            <a:solidFill>
              <a:srgbClr val="DDDDDD"/>
            </a:solidFill>
            <a:ln w="31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de-DE" altLang="de-DE" sz="1200" b="1" baseline="0" dirty="0">
                  <a:latin typeface="+mj-lt"/>
                </a:rPr>
                <a:t>Prozess </a:t>
              </a:r>
              <a:r>
                <a:rPr lang="de-DE" altLang="de-DE" sz="1200" b="1" baseline="0">
                  <a:latin typeface="+mj-lt"/>
                </a:rPr>
                <a:t>oder </a:t>
              </a:r>
              <a:r>
                <a:rPr lang="en-GB" altLang="de-DE" sz="1200" b="1" baseline="0" dirty="0">
                  <a:latin typeface="+mj-lt"/>
                </a:rPr>
                <a:t>life stage </a:t>
              </a:r>
              <a:r>
                <a:rPr lang="de-DE" altLang="de-DE" sz="1200" b="1" baseline="0" dirty="0">
                  <a:latin typeface="+mj-lt"/>
                </a:rPr>
                <a:t>1</a:t>
              </a:r>
            </a:p>
          </p:txBody>
        </p:sp>
      </p:grpSp>
      <p:sp>
        <p:nvSpPr>
          <p:cNvPr id="75" name="Text Box 19">
            <a:extLst>
              <a:ext uri="{FF2B5EF4-FFF2-40B4-BE49-F238E27FC236}">
                <a16:creationId xmlns:a16="http://schemas.microsoft.com/office/drawing/2014/main" id="{185E56F2-A309-4635-AA78-D3518D5CF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568" y="3605106"/>
            <a:ext cx="936625" cy="504825"/>
          </a:xfrm>
          <a:prstGeom prst="rect">
            <a:avLst/>
          </a:prstGeom>
          <a:solidFill>
            <a:srgbClr val="DDDDDD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0" tIns="36000" rIns="0" bIns="36000" anchor="ctr"/>
          <a:lstStyle>
            <a:lvl1pPr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1pPr>
            <a:lvl2pPr marL="742950" indent="-28575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2pPr>
            <a:lvl3pPr marL="11430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3pPr>
            <a:lvl4pPr marL="16002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4pPr>
            <a:lvl5pPr marL="20574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1200" b="1" baseline="0" dirty="0"/>
              <a:t>Prozess oder </a:t>
            </a:r>
            <a:r>
              <a:rPr lang="en-GB" altLang="de-DE" sz="1200" b="1" baseline="0" dirty="0"/>
              <a:t>life stage </a:t>
            </a:r>
            <a:r>
              <a:rPr lang="de-DE" altLang="de-DE" sz="1200" b="1" baseline="0" dirty="0"/>
              <a:t>…</a:t>
            </a:r>
          </a:p>
        </p:txBody>
      </p:sp>
      <p:grpSp>
        <p:nvGrpSpPr>
          <p:cNvPr id="76" name="Group 73">
            <a:extLst>
              <a:ext uri="{FF2B5EF4-FFF2-40B4-BE49-F238E27FC236}">
                <a16:creationId xmlns:a16="http://schemas.microsoft.com/office/drawing/2014/main" id="{80071B4F-20CF-4BD5-8D87-EA415B3E68CF}"/>
              </a:ext>
            </a:extLst>
          </p:cNvPr>
          <p:cNvGrpSpPr>
            <a:grpSpLocks/>
          </p:cNvGrpSpPr>
          <p:nvPr/>
        </p:nvGrpSpPr>
        <p:grpSpPr bwMode="auto">
          <a:xfrm>
            <a:off x="2441643" y="1228618"/>
            <a:ext cx="2520951" cy="2051050"/>
            <a:chOff x="1927" y="1797"/>
            <a:chExt cx="1588" cy="1292"/>
          </a:xfrm>
        </p:grpSpPr>
        <p:sp>
          <p:nvSpPr>
            <p:cNvPr id="77" name="Line 36">
              <a:extLst>
                <a:ext uri="{FF2B5EF4-FFF2-40B4-BE49-F238E27FC236}">
                  <a16:creationId xmlns:a16="http://schemas.microsoft.com/office/drawing/2014/main" id="{1CB77468-B5C7-4B1A-98F2-36F988A181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75" y="1797"/>
              <a:ext cx="514" cy="7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>
                <a:latin typeface="+mj-lt"/>
              </a:endParaRPr>
            </a:p>
          </p:txBody>
        </p:sp>
        <p:sp>
          <p:nvSpPr>
            <p:cNvPr id="78" name="Line 37">
              <a:extLst>
                <a:ext uri="{FF2B5EF4-FFF2-40B4-BE49-F238E27FC236}">
                  <a16:creationId xmlns:a16="http://schemas.microsoft.com/office/drawing/2014/main" id="{F4EBAE41-8AD8-4AE1-B2C2-1D2A34FB94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74" y="1807"/>
              <a:ext cx="203" cy="7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>
                <a:latin typeface="+mj-lt"/>
              </a:endParaRPr>
            </a:p>
          </p:txBody>
        </p:sp>
        <p:sp>
          <p:nvSpPr>
            <p:cNvPr id="79" name="Line 38">
              <a:extLst>
                <a:ext uri="{FF2B5EF4-FFF2-40B4-BE49-F238E27FC236}">
                  <a16:creationId xmlns:a16="http://schemas.microsoft.com/office/drawing/2014/main" id="{83A5FDF5-C154-4FAE-A760-2881C02743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68" y="2107"/>
              <a:ext cx="203" cy="9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>
                <a:latin typeface="+mj-lt"/>
              </a:endParaRPr>
            </a:p>
          </p:txBody>
        </p:sp>
        <p:sp>
          <p:nvSpPr>
            <p:cNvPr id="80" name="Text Box 40">
              <a:extLst>
                <a:ext uri="{FF2B5EF4-FFF2-40B4-BE49-F238E27FC236}">
                  <a16:creationId xmlns:a16="http://schemas.microsoft.com/office/drawing/2014/main" id="{C9AED1A5-0E0B-441C-B178-C5906FD2EB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6" y="2544"/>
              <a:ext cx="892" cy="545"/>
            </a:xfrm>
            <a:prstGeom prst="rect">
              <a:avLst/>
            </a:prstGeom>
            <a:solidFill>
              <a:schemeClr val="bg2"/>
            </a:solidFill>
            <a:ln w="31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de-DE" b="1" baseline="0" dirty="0">
                  <a:solidFill>
                    <a:schemeClr val="bg1"/>
                  </a:solidFill>
                  <a:latin typeface="+mj-lt"/>
                </a:rPr>
                <a:t>process or life stage 2</a:t>
              </a:r>
            </a:p>
          </p:txBody>
        </p:sp>
        <p:sp>
          <p:nvSpPr>
            <p:cNvPr id="81" name="AutoShape 41">
              <a:extLst>
                <a:ext uri="{FF2B5EF4-FFF2-40B4-BE49-F238E27FC236}">
                  <a16:creationId xmlns:a16="http://schemas.microsoft.com/office/drawing/2014/main" id="{EF36CF98-C7FA-4CE4-B219-D1D25B7A2A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7" y="2733"/>
              <a:ext cx="297" cy="163"/>
            </a:xfrm>
            <a:prstGeom prst="rightArrow">
              <a:avLst>
                <a:gd name="adj1" fmla="val 50000"/>
                <a:gd name="adj2" fmla="val 45552"/>
              </a:avLst>
            </a:prstGeom>
            <a:solidFill>
              <a:srgbClr val="A29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de-DE">
                <a:latin typeface="+mj-lt"/>
              </a:endParaRPr>
            </a:p>
          </p:txBody>
        </p:sp>
        <p:sp>
          <p:nvSpPr>
            <p:cNvPr id="82" name="AutoShape 43">
              <a:extLst>
                <a:ext uri="{FF2B5EF4-FFF2-40B4-BE49-F238E27FC236}">
                  <a16:creationId xmlns:a16="http://schemas.microsoft.com/office/drawing/2014/main" id="{8BE78E17-00CF-4370-A62A-98341DE0E4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7" y="2921"/>
              <a:ext cx="297" cy="163"/>
            </a:xfrm>
            <a:prstGeom prst="rightArrow">
              <a:avLst>
                <a:gd name="adj1" fmla="val 50000"/>
                <a:gd name="adj2" fmla="val 45552"/>
              </a:avLst>
            </a:pr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aseline="30000">
                  <a:solidFill>
                    <a:schemeClr val="tx1"/>
                  </a:solidFill>
                  <a:latin typeface="Myriad Web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de-DE">
                <a:latin typeface="+mj-lt"/>
              </a:endParaRPr>
            </a:p>
          </p:txBody>
        </p:sp>
        <p:grpSp>
          <p:nvGrpSpPr>
            <p:cNvPr id="83" name="Group 44">
              <a:extLst>
                <a:ext uri="{FF2B5EF4-FFF2-40B4-BE49-F238E27FC236}">
                  <a16:creationId xmlns:a16="http://schemas.microsoft.com/office/drawing/2014/main" id="{E30038C5-50CE-44A4-9537-70A2AB27EA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18" y="2540"/>
              <a:ext cx="297" cy="488"/>
              <a:chOff x="2517" y="2342"/>
              <a:chExt cx="272" cy="407"/>
            </a:xfrm>
          </p:grpSpPr>
          <p:sp>
            <p:nvSpPr>
              <p:cNvPr id="84" name="AutoShape 45">
                <a:extLst>
                  <a:ext uri="{FF2B5EF4-FFF2-40B4-BE49-F238E27FC236}">
                    <a16:creationId xmlns:a16="http://schemas.microsoft.com/office/drawing/2014/main" id="{58A51A16-DC67-4B32-A3C6-41E6FEC7AE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7" y="2478"/>
                <a:ext cx="272" cy="90"/>
              </a:xfrm>
              <a:prstGeom prst="rightArrow">
                <a:avLst>
                  <a:gd name="adj1" fmla="val 50000"/>
                  <a:gd name="adj2" fmla="val 75556"/>
                </a:avLst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de-DE">
                  <a:latin typeface="+mj-lt"/>
                </a:endParaRPr>
              </a:p>
            </p:txBody>
          </p:sp>
          <p:sp>
            <p:nvSpPr>
              <p:cNvPr id="85" name="AutoShape 46">
                <a:extLst>
                  <a:ext uri="{FF2B5EF4-FFF2-40B4-BE49-F238E27FC236}">
                    <a16:creationId xmlns:a16="http://schemas.microsoft.com/office/drawing/2014/main" id="{9740DF86-D89A-41B8-8E73-C745CE25DE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7" y="2568"/>
                <a:ext cx="272" cy="90"/>
              </a:xfrm>
              <a:prstGeom prst="rightArrow">
                <a:avLst>
                  <a:gd name="adj1" fmla="val 50000"/>
                  <a:gd name="adj2" fmla="val 75556"/>
                </a:avLst>
              </a:prstGeom>
              <a:solidFill>
                <a:srgbClr val="33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de-DE">
                  <a:latin typeface="+mj-lt"/>
                </a:endParaRPr>
              </a:p>
            </p:txBody>
          </p:sp>
          <p:sp>
            <p:nvSpPr>
              <p:cNvPr id="86" name="AutoShape 47">
                <a:extLst>
                  <a:ext uri="{FF2B5EF4-FFF2-40B4-BE49-F238E27FC236}">
                    <a16:creationId xmlns:a16="http://schemas.microsoft.com/office/drawing/2014/main" id="{61E2FC72-F290-4F68-915E-31BA8DFE59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7" y="2659"/>
                <a:ext cx="272" cy="90"/>
              </a:xfrm>
              <a:prstGeom prst="rightArrow">
                <a:avLst>
                  <a:gd name="adj1" fmla="val 50000"/>
                  <a:gd name="adj2" fmla="val 75556"/>
                </a:avLst>
              </a:prstGeom>
              <a:solidFill>
                <a:srgbClr val="CC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de-DE">
                  <a:latin typeface="+mj-lt"/>
                </a:endParaRPr>
              </a:p>
            </p:txBody>
          </p:sp>
          <p:sp>
            <p:nvSpPr>
              <p:cNvPr id="87" name="AutoShape 48">
                <a:extLst>
                  <a:ext uri="{FF2B5EF4-FFF2-40B4-BE49-F238E27FC236}">
                    <a16:creationId xmlns:a16="http://schemas.microsoft.com/office/drawing/2014/main" id="{B41CC7CB-1F76-496D-B85F-4FFF7FE4FC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7" y="2342"/>
                <a:ext cx="272" cy="136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aseline="30000">
                    <a:solidFill>
                      <a:schemeClr val="tx1"/>
                    </a:solidFill>
                    <a:latin typeface="Myriad Web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de-DE">
                  <a:latin typeface="+mj-lt"/>
                </a:endParaRPr>
              </a:p>
            </p:txBody>
          </p:sp>
        </p:grpSp>
      </p:grpSp>
      <p:sp>
        <p:nvSpPr>
          <p:cNvPr id="88" name="AutoShape 12">
            <a:extLst>
              <a:ext uri="{FF2B5EF4-FFF2-40B4-BE49-F238E27FC236}">
                <a16:creationId xmlns:a16="http://schemas.microsoft.com/office/drawing/2014/main" id="{31CCBBE9-08D7-4804-BEAF-4BD0B1FAA83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314223" y="3162988"/>
            <a:ext cx="588963" cy="215900"/>
          </a:xfrm>
          <a:prstGeom prst="rightArrow">
            <a:avLst>
              <a:gd name="adj1" fmla="val 48537"/>
              <a:gd name="adj2" fmla="val 63248"/>
            </a:avLst>
          </a:prstGeom>
          <a:solidFill>
            <a:schemeClr val="bg1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1pPr>
            <a:lvl2pPr marL="742950" indent="-28575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2pPr>
            <a:lvl3pPr marL="11430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3pPr>
            <a:lvl4pPr marL="16002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4pPr>
            <a:lvl5pPr marL="20574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de-DE">
              <a:latin typeface="+mj-lt"/>
            </a:endParaRPr>
          </a:p>
        </p:txBody>
      </p:sp>
      <p:sp>
        <p:nvSpPr>
          <p:cNvPr id="89" name="Text Box 71">
            <a:extLst>
              <a:ext uri="{FF2B5EF4-FFF2-40B4-BE49-F238E27FC236}">
                <a16:creationId xmlns:a16="http://schemas.microsoft.com/office/drawing/2014/main" id="{912EA1DB-EECE-48EC-9311-820B6C0CA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0393" y="2419244"/>
            <a:ext cx="936625" cy="504825"/>
          </a:xfrm>
          <a:prstGeom prst="rect">
            <a:avLst/>
          </a:prstGeom>
          <a:solidFill>
            <a:srgbClr val="DDDDDD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0" tIns="36000" rIns="0" bIns="36000" anchor="ctr"/>
          <a:lstStyle>
            <a:lvl1pPr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1pPr>
            <a:lvl2pPr marL="742950" indent="-28575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2pPr>
            <a:lvl3pPr marL="11430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3pPr>
            <a:lvl4pPr marL="16002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4pPr>
            <a:lvl5pPr marL="20574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1200" b="1" baseline="0" dirty="0"/>
              <a:t>Prozess </a:t>
            </a:r>
            <a:r>
              <a:rPr lang="de-DE" altLang="de-DE" sz="1200" b="1" baseline="0"/>
              <a:t>oder </a:t>
            </a:r>
            <a:r>
              <a:rPr lang="en-GB" altLang="de-DE" sz="1200" b="1" baseline="0" dirty="0"/>
              <a:t>life stage </a:t>
            </a:r>
            <a:r>
              <a:rPr lang="de-DE" altLang="de-DE" sz="1200" b="1" baseline="0" dirty="0"/>
              <a:t>4</a:t>
            </a:r>
          </a:p>
        </p:txBody>
      </p:sp>
      <p:sp>
        <p:nvSpPr>
          <p:cNvPr id="90" name="AutoShape 72">
            <a:extLst>
              <a:ext uri="{FF2B5EF4-FFF2-40B4-BE49-F238E27FC236}">
                <a16:creationId xmlns:a16="http://schemas.microsoft.com/office/drawing/2014/main" id="{6E39A18F-2AB7-4D48-902E-28D62F176CD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309461" y="1978713"/>
            <a:ext cx="588963" cy="215900"/>
          </a:xfrm>
          <a:prstGeom prst="rightArrow">
            <a:avLst>
              <a:gd name="adj1" fmla="val 48537"/>
              <a:gd name="adj2" fmla="val 63248"/>
            </a:avLst>
          </a:prstGeom>
          <a:solidFill>
            <a:schemeClr val="bg1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1pPr>
            <a:lvl2pPr marL="742950" indent="-28575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2pPr>
            <a:lvl3pPr marL="11430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3pPr>
            <a:lvl4pPr marL="16002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4pPr>
            <a:lvl5pPr marL="20574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de-DE">
              <a:latin typeface="+mj-lt"/>
            </a:endParaRPr>
          </a:p>
        </p:txBody>
      </p:sp>
      <p:sp>
        <p:nvSpPr>
          <p:cNvPr id="91" name="AutoShape 41">
            <a:extLst>
              <a:ext uri="{FF2B5EF4-FFF2-40B4-BE49-F238E27FC236}">
                <a16:creationId xmlns:a16="http://schemas.microsoft.com/office/drawing/2014/main" id="{8E8BC833-0CD5-4147-809A-950EB072F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7906" y="2414481"/>
            <a:ext cx="471488" cy="258763"/>
          </a:xfrm>
          <a:prstGeom prst="rightArrow">
            <a:avLst>
              <a:gd name="adj1" fmla="val 50000"/>
              <a:gd name="adj2" fmla="val 45552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1pPr>
            <a:lvl2pPr marL="742950" indent="-28575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2pPr>
            <a:lvl3pPr marL="11430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3pPr>
            <a:lvl4pPr marL="16002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4pPr>
            <a:lvl5pPr marL="20574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de-DE">
              <a:latin typeface="+mj-lt"/>
            </a:endParaRPr>
          </a:p>
        </p:txBody>
      </p:sp>
      <p:pic>
        <p:nvPicPr>
          <p:cNvPr id="131" name="Grafik 62" descr="truck-color.gif">
            <a:extLst>
              <a:ext uri="{FF2B5EF4-FFF2-40B4-BE49-F238E27FC236}">
                <a16:creationId xmlns:a16="http://schemas.microsoft.com/office/drawing/2014/main" id="{416811A1-0504-4B81-8004-4DD02E8FA8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457" y="2619679"/>
            <a:ext cx="896547" cy="399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" name="Grafik 134">
            <a:extLst>
              <a:ext uri="{FF2B5EF4-FFF2-40B4-BE49-F238E27FC236}">
                <a16:creationId xmlns:a16="http://schemas.microsoft.com/office/drawing/2014/main" id="{37AAA483-9053-4098-81C6-D3AB6FAAD2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928" y="2598897"/>
            <a:ext cx="1024458" cy="512230"/>
          </a:xfrm>
          <a:prstGeom prst="rect">
            <a:avLst/>
          </a:prstGeom>
        </p:spPr>
      </p:pic>
      <p:sp>
        <p:nvSpPr>
          <p:cNvPr id="139" name="Text Box 64">
            <a:extLst>
              <a:ext uri="{FF2B5EF4-FFF2-40B4-BE49-F238E27FC236}">
                <a16:creationId xmlns:a16="http://schemas.microsoft.com/office/drawing/2014/main" id="{6CB18530-FE4D-4883-B4E8-C752805AD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5363" y="4228752"/>
            <a:ext cx="2449513" cy="293688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46800" anchor="ctr">
            <a:spAutoFit/>
          </a:bodyPr>
          <a:lstStyle>
            <a:lvl1pPr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1pPr>
            <a:lvl2pPr marL="742950" indent="-28575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2pPr>
            <a:lvl3pPr marL="11430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3pPr>
            <a:lvl4pPr marL="16002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4pPr>
            <a:lvl5pPr marL="20574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300" b="1" i="1" baseline="0" dirty="0">
                <a:solidFill>
                  <a:srgbClr val="CC3300"/>
                </a:solidFill>
                <a:latin typeface="+mj-lt"/>
              </a:rPr>
              <a:t>Systemgrenze</a:t>
            </a:r>
          </a:p>
        </p:txBody>
      </p:sp>
      <p:sp>
        <p:nvSpPr>
          <p:cNvPr id="98" name="Line 37">
            <a:extLst>
              <a:ext uri="{FF2B5EF4-FFF2-40B4-BE49-F238E27FC236}">
                <a16:creationId xmlns:a16="http://schemas.microsoft.com/office/drawing/2014/main" id="{1149603C-8D80-41EB-B21D-C8C941E1D1C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84631" y="1723919"/>
            <a:ext cx="328700" cy="69032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>
              <a:latin typeface="+mj-lt"/>
            </a:endParaRPr>
          </a:p>
        </p:txBody>
      </p:sp>
      <p:sp>
        <p:nvSpPr>
          <p:cNvPr id="99" name="Titel 6">
            <a:extLst>
              <a:ext uri="{FF2B5EF4-FFF2-40B4-BE49-F238E27FC236}">
                <a16:creationId xmlns:a16="http://schemas.microsoft.com/office/drawing/2014/main" id="{C4000F6C-66C6-4580-B053-6568273B519F}"/>
              </a:ext>
            </a:extLst>
          </p:cNvPr>
          <p:cNvSpPr txBox="1">
            <a:spLocks/>
          </p:cNvSpPr>
          <p:nvPr/>
        </p:nvSpPr>
        <p:spPr>
          <a:xfrm>
            <a:off x="360000" y="44624"/>
            <a:ext cx="8424000" cy="48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ts val="3500"/>
              </a:lnSpc>
              <a:spcBef>
                <a:spcPct val="0"/>
              </a:spcBef>
              <a:buNone/>
              <a:defRPr sz="2400" b="1" i="0" kern="1200" baseline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de-DE" dirty="0"/>
              <a:t>Ökobilanzen auf Produktebene</a:t>
            </a:r>
          </a:p>
        </p:txBody>
      </p:sp>
      <p:sp>
        <p:nvSpPr>
          <p:cNvPr id="100" name="Textplatzhalter 5">
            <a:extLst>
              <a:ext uri="{FF2B5EF4-FFF2-40B4-BE49-F238E27FC236}">
                <a16:creationId xmlns:a16="http://schemas.microsoft.com/office/drawing/2014/main" id="{232DFF25-B1FC-498B-970D-A9EA1623AEE4}"/>
              </a:ext>
            </a:extLst>
          </p:cNvPr>
          <p:cNvSpPr txBox="1">
            <a:spLocks/>
          </p:cNvSpPr>
          <p:nvPr/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360363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tabLst>
                <a:tab pos="360363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536575" indent="-176213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Elementarflüsse und Life Cycle </a:t>
            </a:r>
            <a:r>
              <a:rPr lang="en-GB" sz="2000" dirty="0">
                <a:solidFill>
                  <a:schemeClr val="bg1"/>
                </a:solidFill>
              </a:rPr>
              <a:t>Inventory</a:t>
            </a:r>
            <a:r>
              <a:rPr lang="de-DE" sz="2000" dirty="0">
                <a:solidFill>
                  <a:schemeClr val="bg1"/>
                </a:solidFill>
              </a:rPr>
              <a:t> (LCI)</a:t>
            </a:r>
          </a:p>
        </p:txBody>
      </p:sp>
      <p:pic>
        <p:nvPicPr>
          <p:cNvPr id="92" name="Grafik 91">
            <a:extLst>
              <a:ext uri="{FF2B5EF4-FFF2-40B4-BE49-F238E27FC236}">
                <a16:creationId xmlns:a16="http://schemas.microsoft.com/office/drawing/2014/main" id="{E281FE60-E7BD-4F20-B917-57EB12AF7F0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649"/>
          <a:stretch/>
        </p:blipFill>
        <p:spPr>
          <a:xfrm>
            <a:off x="437869" y="4667806"/>
            <a:ext cx="8284303" cy="126777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 w="158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8" name="Rectangle 11">
            <a:extLst>
              <a:ext uri="{FF2B5EF4-FFF2-40B4-BE49-F238E27FC236}">
                <a16:creationId xmlns:a16="http://schemas.microsoft.com/office/drawing/2014/main" id="{84E01A41-DD5D-433F-949A-052D30FA3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6801" y="1083914"/>
            <a:ext cx="3887788" cy="3170238"/>
          </a:xfrm>
          <a:prstGeom prst="rect">
            <a:avLst/>
          </a:prstGeom>
          <a:noFill/>
          <a:ln w="19050">
            <a:solidFill>
              <a:srgbClr val="CC3300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1pPr>
            <a:lvl2pPr marL="742950" indent="-28575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2pPr>
            <a:lvl3pPr marL="11430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3pPr>
            <a:lvl4pPr marL="16002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4pPr>
            <a:lvl5pPr marL="20574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de-DE" sz="1800">
              <a:latin typeface="+mj-lt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64F6A2D7-833C-4C75-B0A1-FE1E4E84BD0A}"/>
              </a:ext>
            </a:extLst>
          </p:cNvPr>
          <p:cNvSpPr/>
          <p:nvPr/>
        </p:nvSpPr>
        <p:spPr>
          <a:xfrm>
            <a:off x="437869" y="5332329"/>
            <a:ext cx="8284303" cy="60163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18000"/>
                </a:schemeClr>
              </a:gs>
              <a:gs pos="100000">
                <a:schemeClr val="bg1">
                  <a:lumMod val="6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5" name="Text Box 62">
            <a:extLst>
              <a:ext uri="{FF2B5EF4-FFF2-40B4-BE49-F238E27FC236}">
                <a16:creationId xmlns:a16="http://schemas.microsoft.com/office/drawing/2014/main" id="{4A82E4DA-E410-4E0D-B4A9-9FBC10223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828" y="4312434"/>
            <a:ext cx="83003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1pPr>
            <a:lvl2pPr marL="742950" indent="-28575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2pPr>
            <a:lvl3pPr marL="11430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3pPr>
            <a:lvl4pPr marL="16002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4pPr>
            <a:lvl5pPr marL="20574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180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INPUT				                                                                     OUTPUT</a:t>
            </a:r>
          </a:p>
        </p:txBody>
      </p:sp>
      <p:sp>
        <p:nvSpPr>
          <p:cNvPr id="93" name="Datumsplatzhalter 2">
            <a:extLst>
              <a:ext uri="{FF2B5EF4-FFF2-40B4-BE49-F238E27FC236}">
                <a16:creationId xmlns:a16="http://schemas.microsoft.com/office/drawing/2014/main" id="{2EDD8D92-AA0F-4F9A-A96F-5BFC59FF34C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94" name="Fußzeilenplatzhalter 3">
            <a:extLst>
              <a:ext uri="{FF2B5EF4-FFF2-40B4-BE49-F238E27FC236}">
                <a16:creationId xmlns:a16="http://schemas.microsoft.com/office/drawing/2014/main" id="{8E6211A8-22CC-45FD-B4A5-6467038921F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37585618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8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8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75" grpId="0" animBg="1"/>
      <p:bldP spid="88" grpId="0" animBg="1"/>
      <p:bldP spid="89" grpId="0" animBg="1"/>
      <p:bldP spid="90" grpId="0" animBg="1"/>
      <p:bldP spid="91" grpId="0" animBg="1"/>
      <p:bldP spid="139" grpId="0"/>
      <p:bldP spid="98" grpId="0" animBg="1"/>
      <p:bldP spid="138" grpId="0" animBg="1"/>
      <p:bldP spid="2" grpId="0" animBg="1"/>
      <p:bldP spid="9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Das Johann Heinrich von Thünen-Institut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Hintergrund</a:t>
            </a:r>
          </a:p>
        </p:txBody>
      </p:sp>
      <p:sp>
        <p:nvSpPr>
          <p:cNvPr id="59" name="Textplatzhalter 1"/>
          <p:cNvSpPr txBox="1">
            <a:spLocks/>
          </p:cNvSpPr>
          <p:nvPr/>
        </p:nvSpPr>
        <p:spPr>
          <a:xfrm>
            <a:off x="323850" y="1125537"/>
            <a:ext cx="4329036" cy="26772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623888" indent="-176213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Blip>
                <a:blip r:embed="rId4"/>
              </a:buBlip>
              <a:defRPr sz="1400" b="1" i="1" kern="1200" baseline="0">
                <a:solidFill>
                  <a:srgbClr val="AF0A19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6000" lvl="1" indent="-216000">
              <a:lnSpc>
                <a:spcPts val="1900"/>
              </a:lnSpc>
              <a:tabLst>
                <a:tab pos="176213" algn="l"/>
              </a:tabLst>
            </a:pPr>
            <a:r>
              <a:rPr lang="de-DE" sz="1200" dirty="0"/>
              <a:t>Bundesforschungsinstitut für ländliche Räume, Wald und Fischerei (höhere Bundesbehörde)</a:t>
            </a:r>
          </a:p>
          <a:p>
            <a:pPr marL="216000" lvl="1" indent="-216000">
              <a:lnSpc>
                <a:spcPts val="1900"/>
              </a:lnSpc>
              <a:tabLst>
                <a:tab pos="176213" algn="l"/>
              </a:tabLst>
            </a:pPr>
            <a:r>
              <a:rPr lang="de-DE" sz="1200" dirty="0"/>
              <a:t>Eingegliedert unter dem Bundesministerium für Ernährung und Landwirtschaft (BMEL)</a:t>
            </a:r>
          </a:p>
          <a:p>
            <a:pPr marL="216000" lvl="1" indent="-216000">
              <a:lnSpc>
                <a:spcPts val="1900"/>
              </a:lnSpc>
              <a:tabLst>
                <a:tab pos="176213" algn="l"/>
              </a:tabLst>
            </a:pPr>
            <a:r>
              <a:rPr lang="de-DE" sz="1200" dirty="0"/>
              <a:t>14 Fachinstitute an 10 Standorten in Norddeutschland mit Hauptsitz in Braunschweig</a:t>
            </a:r>
          </a:p>
          <a:p>
            <a:pPr marL="216000" lvl="1" indent="-216000">
              <a:lnSpc>
                <a:spcPts val="1900"/>
              </a:lnSpc>
              <a:tabLst>
                <a:tab pos="176213" algn="l"/>
              </a:tabLst>
            </a:pPr>
            <a:r>
              <a:rPr lang="de-DE" sz="1200" dirty="0"/>
              <a:t>Ca. 1000 Mitarbeiter*innen, davon etwa 450 Wissenschaftler*innen, davon etwa 180 feste Planstellen</a:t>
            </a:r>
          </a:p>
          <a:p>
            <a:pPr marL="216000" lvl="1" indent="-216000">
              <a:lnSpc>
                <a:spcPts val="1900"/>
              </a:lnSpc>
              <a:tabLst>
                <a:tab pos="176213" algn="l"/>
              </a:tabLst>
            </a:pPr>
            <a:r>
              <a:rPr lang="de-DE" sz="1200" dirty="0"/>
              <a:t>Internationale Kooperation mit mehr als 500 wissenschaftlichen Institutionen in 89 Ländern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886" y="1179335"/>
            <a:ext cx="4228989" cy="2203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0" name="Gruppieren 59"/>
          <p:cNvGrpSpPr/>
          <p:nvPr/>
        </p:nvGrpSpPr>
        <p:grpSpPr>
          <a:xfrm>
            <a:off x="3049258" y="3689180"/>
            <a:ext cx="5843222" cy="2274328"/>
            <a:chOff x="2428854" y="2946405"/>
            <a:chExt cx="5843222" cy="2274328"/>
          </a:xfrm>
        </p:grpSpPr>
        <p:sp>
          <p:nvSpPr>
            <p:cNvPr id="61" name="Rechteck 60"/>
            <p:cNvSpPr/>
            <p:nvPr/>
          </p:nvSpPr>
          <p:spPr bwMode="auto">
            <a:xfrm>
              <a:off x="6832076" y="2946405"/>
              <a:ext cx="1440000" cy="36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de-DE" sz="1100" b="1" dirty="0">
                  <a:solidFill>
                    <a:schemeClr val="bg1"/>
                  </a:solidFill>
                </a:rPr>
                <a:t>Seefischerei</a:t>
              </a:r>
            </a:p>
          </p:txBody>
        </p:sp>
        <p:sp>
          <p:nvSpPr>
            <p:cNvPr id="62" name="Rechteck 61"/>
            <p:cNvSpPr/>
            <p:nvPr/>
          </p:nvSpPr>
          <p:spPr bwMode="auto">
            <a:xfrm>
              <a:off x="6832076" y="3327359"/>
              <a:ext cx="1440000" cy="36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de-DE" sz="1100" b="1" dirty="0">
                  <a:solidFill>
                    <a:schemeClr val="bg1"/>
                  </a:solidFill>
                </a:rPr>
                <a:t>Fischereiökologie</a:t>
              </a:r>
            </a:p>
          </p:txBody>
        </p:sp>
        <p:sp>
          <p:nvSpPr>
            <p:cNvPr id="63" name="Rechteck 62"/>
            <p:cNvSpPr/>
            <p:nvPr/>
          </p:nvSpPr>
          <p:spPr bwMode="auto">
            <a:xfrm>
              <a:off x="5364088" y="3327359"/>
              <a:ext cx="1440000" cy="36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de-DE" sz="1100" b="1" dirty="0">
                  <a:solidFill>
                    <a:schemeClr val="bg1"/>
                  </a:solidFill>
                </a:rPr>
                <a:t>Ostseefischerei</a:t>
              </a:r>
            </a:p>
          </p:txBody>
        </p:sp>
        <p:sp>
          <p:nvSpPr>
            <p:cNvPr id="64" name="Rechteck 63"/>
            <p:cNvSpPr/>
            <p:nvPr/>
          </p:nvSpPr>
          <p:spPr bwMode="auto">
            <a:xfrm>
              <a:off x="6828902" y="4476882"/>
              <a:ext cx="1440000" cy="360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de-DE" sz="1100" b="1" dirty="0">
                  <a:solidFill>
                    <a:srgbClr val="4D4D4D"/>
                  </a:solidFill>
                </a:rPr>
                <a:t>Marktanalyse</a:t>
              </a:r>
            </a:p>
          </p:txBody>
        </p:sp>
        <p:sp>
          <p:nvSpPr>
            <p:cNvPr id="65" name="Rechteck 64"/>
            <p:cNvSpPr/>
            <p:nvPr/>
          </p:nvSpPr>
          <p:spPr bwMode="auto">
            <a:xfrm>
              <a:off x="6828902" y="4860733"/>
              <a:ext cx="1440000" cy="360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de-DE" sz="1100" b="1" dirty="0">
                  <a:solidFill>
                    <a:srgbClr val="4D4D4D"/>
                  </a:solidFill>
                </a:rPr>
                <a:t>Ökologischer Landbau</a:t>
              </a:r>
            </a:p>
          </p:txBody>
        </p:sp>
        <p:sp>
          <p:nvSpPr>
            <p:cNvPr id="66" name="Rechteck 65"/>
            <p:cNvSpPr/>
            <p:nvPr/>
          </p:nvSpPr>
          <p:spPr bwMode="auto">
            <a:xfrm>
              <a:off x="5364248" y="4475292"/>
              <a:ext cx="1440000" cy="360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de-DE" sz="1100" b="1" dirty="0">
                  <a:solidFill>
                    <a:srgbClr val="4D4D4D"/>
                  </a:solidFill>
                </a:rPr>
                <a:t>Betriebswirtschaft</a:t>
              </a:r>
            </a:p>
          </p:txBody>
        </p:sp>
        <p:sp>
          <p:nvSpPr>
            <p:cNvPr id="67" name="Rechteck 66"/>
            <p:cNvSpPr/>
            <p:nvPr/>
          </p:nvSpPr>
          <p:spPr bwMode="auto">
            <a:xfrm>
              <a:off x="5364248" y="4860693"/>
              <a:ext cx="1440000" cy="360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de-DE" sz="1100" b="1" dirty="0">
                  <a:solidFill>
                    <a:srgbClr val="4D4D4D"/>
                  </a:solidFill>
                </a:rPr>
                <a:t>Agrarklimaschutz</a:t>
              </a:r>
            </a:p>
          </p:txBody>
        </p:sp>
        <p:sp>
          <p:nvSpPr>
            <p:cNvPr id="68" name="Rechteck 67"/>
            <p:cNvSpPr/>
            <p:nvPr/>
          </p:nvSpPr>
          <p:spPr bwMode="auto">
            <a:xfrm>
              <a:off x="3898687" y="4470980"/>
              <a:ext cx="1440000" cy="360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de-DE" sz="1100" b="1" dirty="0">
                  <a:solidFill>
                    <a:srgbClr val="4D4D4D"/>
                  </a:solidFill>
                </a:rPr>
                <a:t>Ländliche Räume</a:t>
              </a:r>
            </a:p>
          </p:txBody>
        </p:sp>
        <p:sp>
          <p:nvSpPr>
            <p:cNvPr id="69" name="Rechteck 68"/>
            <p:cNvSpPr/>
            <p:nvPr/>
          </p:nvSpPr>
          <p:spPr bwMode="auto">
            <a:xfrm>
              <a:off x="3898687" y="4860693"/>
              <a:ext cx="1440000" cy="360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de-DE" sz="1100" b="1" dirty="0">
                  <a:solidFill>
                    <a:srgbClr val="4D4D4D"/>
                  </a:solidFill>
                </a:rPr>
                <a:t>Biodiversität</a:t>
              </a:r>
            </a:p>
          </p:txBody>
        </p:sp>
        <p:sp>
          <p:nvSpPr>
            <p:cNvPr id="70" name="Rechteck 69"/>
            <p:cNvSpPr/>
            <p:nvPr/>
          </p:nvSpPr>
          <p:spPr bwMode="auto">
            <a:xfrm>
              <a:off x="2428854" y="4860693"/>
              <a:ext cx="1440000" cy="360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de-DE" sz="1100" b="1" dirty="0">
                  <a:solidFill>
                    <a:srgbClr val="4D4D4D"/>
                  </a:solidFill>
                </a:rPr>
                <a:t>Agrartechnologie</a:t>
              </a:r>
            </a:p>
          </p:txBody>
        </p:sp>
        <p:sp>
          <p:nvSpPr>
            <p:cNvPr id="71" name="Rechteck 70"/>
            <p:cNvSpPr/>
            <p:nvPr/>
          </p:nvSpPr>
          <p:spPr bwMode="auto">
            <a:xfrm>
              <a:off x="6828897" y="3708645"/>
              <a:ext cx="1440000" cy="36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de-DE" sz="1100" b="1" dirty="0">
                  <a:solidFill>
                    <a:schemeClr val="bg1"/>
                  </a:solidFill>
                </a:rPr>
                <a:t>Waldökosysteme</a:t>
              </a:r>
            </a:p>
          </p:txBody>
        </p:sp>
        <p:sp>
          <p:nvSpPr>
            <p:cNvPr id="72" name="Rechteck 71"/>
            <p:cNvSpPr/>
            <p:nvPr/>
          </p:nvSpPr>
          <p:spPr bwMode="auto">
            <a:xfrm>
              <a:off x="6828897" y="4094046"/>
              <a:ext cx="1440000" cy="36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de-DE" sz="1100" b="1" dirty="0">
                  <a:solidFill>
                    <a:schemeClr val="bg1"/>
                  </a:solidFill>
                </a:rPr>
                <a:t>Holzforschung</a:t>
              </a:r>
            </a:p>
          </p:txBody>
        </p:sp>
        <p:sp>
          <p:nvSpPr>
            <p:cNvPr id="73" name="Rechteck 72"/>
            <p:cNvSpPr/>
            <p:nvPr/>
          </p:nvSpPr>
          <p:spPr bwMode="auto">
            <a:xfrm>
              <a:off x="5364248" y="3712800"/>
              <a:ext cx="1440000" cy="36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de-DE" sz="1100" b="1" dirty="0">
                  <a:solidFill>
                    <a:schemeClr val="bg1"/>
                  </a:solidFill>
                </a:rPr>
                <a:t>Forstgenetik</a:t>
              </a:r>
            </a:p>
          </p:txBody>
        </p:sp>
        <p:sp>
          <p:nvSpPr>
            <p:cNvPr id="74" name="Rechteck 73"/>
            <p:cNvSpPr/>
            <p:nvPr/>
          </p:nvSpPr>
          <p:spPr bwMode="auto">
            <a:xfrm>
              <a:off x="5364088" y="4094046"/>
              <a:ext cx="1440000" cy="36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de-DE" sz="1100" b="1" dirty="0">
                  <a:solidFill>
                    <a:schemeClr val="bg1"/>
                  </a:solidFill>
                </a:rPr>
                <a:t>Int. Waldwirtschaft und Forstökonomie</a:t>
              </a:r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539552" y="3897778"/>
            <a:ext cx="3654435" cy="1835478"/>
            <a:chOff x="530891" y="3736176"/>
            <a:chExt cx="3654435" cy="1835478"/>
          </a:xfrm>
        </p:grpSpPr>
        <p:sp>
          <p:nvSpPr>
            <p:cNvPr id="76" name="Textplatzhalter 1"/>
            <p:cNvSpPr txBox="1">
              <a:spLocks/>
            </p:cNvSpPr>
            <p:nvPr/>
          </p:nvSpPr>
          <p:spPr>
            <a:xfrm>
              <a:off x="530891" y="3736176"/>
              <a:ext cx="3654435" cy="755984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ts val="2400"/>
                </a:lnSpc>
                <a:spcBef>
                  <a:spcPts val="0"/>
                </a:spcBef>
                <a:spcAft>
                  <a:spcPts val="1200"/>
                </a:spcAft>
                <a:buFont typeface="Arial" pitchFamily="34" charset="0"/>
                <a:buNone/>
                <a:defRPr sz="1800" b="1" i="0" kern="1200" baseline="0">
                  <a:solidFill>
                    <a:schemeClr val="tx2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273050" indent="-273050" algn="l" defTabSz="914400" rtl="0" eaLnBrk="1" latinLnBrk="0" hangingPunct="1">
                <a:lnSpc>
                  <a:spcPts val="2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2"/>
                </a:buClr>
                <a:buFontTx/>
                <a:buBlip>
                  <a:blip r:embed="rId3"/>
                </a:buBlip>
                <a:tabLst>
                  <a:tab pos="273050" algn="l"/>
                </a:tabLst>
                <a:defRPr sz="1600" b="1" i="0" kern="1200" baseline="0">
                  <a:solidFill>
                    <a:schemeClr val="tx2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447675" indent="-174625" algn="l" defTabSz="914400" rtl="0" eaLnBrk="1" latinLnBrk="0" hangingPunct="1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8CD2"/>
                </a:buClr>
                <a:buSzPct val="100000"/>
                <a:buFont typeface="Wingdings" pitchFamily="2" charset="2"/>
                <a:buChar char="§"/>
                <a:defRPr sz="1400" b="1" i="0" kern="1200" baseline="0">
                  <a:solidFill>
                    <a:schemeClr val="tx2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ts val="1700"/>
                </a:lnSpc>
                <a:spcBef>
                  <a:spcPts val="0"/>
                </a:spcBef>
                <a:buFontTx/>
                <a:buNone/>
                <a:defRPr sz="1400" kern="1200" baseline="0">
                  <a:solidFill>
                    <a:schemeClr val="tx2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623888" indent="-176213" algn="l" defTabSz="914400" rtl="0" eaLnBrk="1" latinLnBrk="0" hangingPunct="1">
                <a:lnSpc>
                  <a:spcPts val="1600"/>
                </a:lnSpc>
                <a:spcBef>
                  <a:spcPts val="0"/>
                </a:spcBef>
                <a:buFontTx/>
                <a:buBlip>
                  <a:blip r:embed="rId4"/>
                </a:buBlip>
                <a:defRPr sz="1400" b="1" i="1" kern="1200" baseline="0">
                  <a:solidFill>
                    <a:srgbClr val="AF0A19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16000" lvl="1" indent="-216000">
                <a:lnSpc>
                  <a:spcPts val="2100"/>
                </a:lnSpc>
                <a:tabLst>
                  <a:tab pos="176213" algn="l"/>
                </a:tabLst>
              </a:pPr>
              <a:endParaRPr lang="de-DE" sz="1500" dirty="0"/>
            </a:p>
            <a:p>
              <a:pPr marL="0" lvl="1" indent="0">
                <a:lnSpc>
                  <a:spcPts val="2100"/>
                </a:lnSpc>
                <a:spcAft>
                  <a:spcPts val="1200"/>
                </a:spcAft>
                <a:buNone/>
                <a:tabLst>
                  <a:tab pos="176213" algn="l"/>
                </a:tabLst>
              </a:pPr>
              <a:r>
                <a:rPr lang="de-DE" sz="1500" dirty="0"/>
                <a:t>                      </a:t>
              </a:r>
              <a:r>
                <a:rPr lang="de-DE" sz="1500" dirty="0">
                  <a:solidFill>
                    <a:schemeClr val="accent6"/>
                  </a:solidFill>
                </a:rPr>
                <a:t>Felder</a:t>
              </a:r>
              <a:r>
                <a:rPr lang="de-DE" sz="1500" dirty="0"/>
                <a:t>   </a:t>
              </a:r>
              <a:r>
                <a:rPr lang="de-DE" sz="1500" dirty="0">
                  <a:solidFill>
                    <a:schemeClr val="accent5"/>
                  </a:solidFill>
                </a:rPr>
                <a:t>Wälder</a:t>
              </a:r>
              <a:r>
                <a:rPr lang="de-DE" sz="1500" dirty="0"/>
                <a:t>   </a:t>
              </a:r>
              <a:r>
                <a:rPr lang="de-DE" sz="1500" dirty="0">
                  <a:solidFill>
                    <a:schemeClr val="accent2"/>
                  </a:solidFill>
                </a:rPr>
                <a:t>Meere</a:t>
              </a:r>
            </a:p>
            <a:p>
              <a:pPr marL="0" lvl="1" indent="0">
                <a:lnSpc>
                  <a:spcPts val="2100"/>
                </a:lnSpc>
                <a:spcAft>
                  <a:spcPts val="600"/>
                </a:spcAft>
                <a:buNone/>
                <a:tabLst>
                  <a:tab pos="176213" algn="l"/>
                </a:tabLst>
              </a:pPr>
              <a:r>
                <a:rPr lang="de-DE" sz="1500" dirty="0">
                  <a:solidFill>
                    <a:schemeClr val="accent6"/>
                  </a:solidFill>
                </a:rPr>
                <a:t>Ökonomie</a:t>
              </a:r>
            </a:p>
            <a:p>
              <a:pPr marL="0" lvl="1" indent="0">
                <a:lnSpc>
                  <a:spcPts val="2100"/>
                </a:lnSpc>
                <a:spcAft>
                  <a:spcPts val="600"/>
                </a:spcAft>
                <a:buNone/>
                <a:tabLst>
                  <a:tab pos="176213" algn="l"/>
                </a:tabLst>
              </a:pPr>
              <a:r>
                <a:rPr lang="de-DE" sz="1500" dirty="0">
                  <a:solidFill>
                    <a:schemeClr val="accent5"/>
                  </a:solidFill>
                </a:rPr>
                <a:t>Ökologie</a:t>
              </a:r>
            </a:p>
            <a:p>
              <a:pPr marL="0" lvl="1" indent="0">
                <a:lnSpc>
                  <a:spcPts val="2100"/>
                </a:lnSpc>
                <a:spcAft>
                  <a:spcPts val="600"/>
                </a:spcAft>
                <a:buNone/>
                <a:tabLst>
                  <a:tab pos="176213" algn="l"/>
                </a:tabLst>
              </a:pPr>
              <a:r>
                <a:rPr lang="de-DE" sz="1500" dirty="0">
                  <a:solidFill>
                    <a:schemeClr val="accent2"/>
                  </a:solidFill>
                </a:rPr>
                <a:t>Technologie</a:t>
              </a:r>
            </a:p>
          </p:txBody>
        </p:sp>
        <p:pic>
          <p:nvPicPr>
            <p:cNvPr id="4" name="Grafik 3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9" t="18168" r="67202" b="13173"/>
            <a:stretch/>
          </p:blipFill>
          <p:spPr>
            <a:xfrm>
              <a:off x="1840809" y="4428033"/>
              <a:ext cx="1057421" cy="1143621"/>
            </a:xfrm>
            <a:prstGeom prst="rect">
              <a:avLst/>
            </a:prstGeom>
          </p:spPr>
        </p:pic>
      </p:grpSp>
      <p:sp>
        <p:nvSpPr>
          <p:cNvPr id="11" name="Rechteck 10"/>
          <p:cNvSpPr/>
          <p:nvPr/>
        </p:nvSpPr>
        <p:spPr>
          <a:xfrm>
            <a:off x="7440423" y="4836821"/>
            <a:ext cx="1440005" cy="360000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9" name="Foliennummernplatzhalter 5">
            <a:extLst>
              <a:ext uri="{FF2B5EF4-FFF2-40B4-BE49-F238E27FC236}">
                <a16:creationId xmlns:a16="http://schemas.microsoft.com/office/drawing/2014/main" id="{6EF367E4-6C46-46EB-B3F4-0B3F3959EA5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323528" y="6291208"/>
            <a:ext cx="972000" cy="216000"/>
          </a:xfrm>
        </p:spPr>
        <p:txBody>
          <a:bodyPr/>
          <a:lstStyle/>
          <a:p>
            <a:r>
              <a:rPr lang="en-GB" dirty="0" err="1"/>
              <a:t>Seite</a:t>
            </a:r>
            <a:r>
              <a:rPr lang="de-DE" dirty="0"/>
              <a:t> </a:t>
            </a:r>
            <a:fld id="{3FE2E321-9699-4537-B4F6-C35DF19B42AC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32" name="Datumsplatzhalter 2">
            <a:extLst>
              <a:ext uri="{FF2B5EF4-FFF2-40B4-BE49-F238E27FC236}">
                <a16:creationId xmlns:a16="http://schemas.microsoft.com/office/drawing/2014/main" id="{0BD55389-607C-4DF4-AF43-E40E454A2D4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33" name="Fußzeilenplatzhalter 3">
            <a:extLst>
              <a:ext uri="{FF2B5EF4-FFF2-40B4-BE49-F238E27FC236}">
                <a16:creationId xmlns:a16="http://schemas.microsoft.com/office/drawing/2014/main" id="{A7B568A8-CB74-40D4-9F7E-BFF8E84115B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0426442E-A1F2-4B21-BE8E-454AADCE12AD}"/>
              </a:ext>
            </a:extLst>
          </p:cNvPr>
          <p:cNvSpPr txBox="1"/>
          <p:nvPr/>
        </p:nvSpPr>
        <p:spPr>
          <a:xfrm>
            <a:off x="6767380" y="5898920"/>
            <a:ext cx="2160720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Folie: Dr. Sebastian Rüter (Thünen)</a:t>
            </a:r>
          </a:p>
        </p:txBody>
      </p:sp>
    </p:spTree>
    <p:extLst>
      <p:ext uri="{BB962C8B-B14F-4D97-AF65-F5344CB8AC3E}">
        <p14:creationId xmlns:p14="http://schemas.microsoft.com/office/powerpoint/2010/main" val="51654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feil: gebogen 10">
            <a:extLst>
              <a:ext uri="{FF2B5EF4-FFF2-40B4-BE49-F238E27FC236}">
                <a16:creationId xmlns:a16="http://schemas.microsoft.com/office/drawing/2014/main" id="{8AE0C77B-A6FC-483A-B616-BF8BDB9C108D}"/>
              </a:ext>
            </a:extLst>
          </p:cNvPr>
          <p:cNvSpPr/>
          <p:nvPr/>
        </p:nvSpPr>
        <p:spPr>
          <a:xfrm rot="17784444">
            <a:off x="-342702" y="3601568"/>
            <a:ext cx="1529059" cy="1123422"/>
          </a:xfrm>
          <a:prstGeom prst="bentArrow">
            <a:avLst>
              <a:gd name="adj1" fmla="val 18894"/>
              <a:gd name="adj2" fmla="val 21570"/>
              <a:gd name="adj3" fmla="val 34210"/>
              <a:gd name="adj4" fmla="val 875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30</a:t>
            </a:fld>
            <a:endParaRPr lang="de-DE" dirty="0"/>
          </a:p>
        </p:txBody>
      </p:sp>
      <p:sp>
        <p:nvSpPr>
          <p:cNvPr id="99" name="Titel 6">
            <a:extLst>
              <a:ext uri="{FF2B5EF4-FFF2-40B4-BE49-F238E27FC236}">
                <a16:creationId xmlns:a16="http://schemas.microsoft.com/office/drawing/2014/main" id="{C4000F6C-66C6-4580-B053-6568273B519F}"/>
              </a:ext>
            </a:extLst>
          </p:cNvPr>
          <p:cNvSpPr txBox="1">
            <a:spLocks/>
          </p:cNvSpPr>
          <p:nvPr/>
        </p:nvSpPr>
        <p:spPr>
          <a:xfrm>
            <a:off x="360000" y="44624"/>
            <a:ext cx="8424000" cy="48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ts val="3500"/>
              </a:lnSpc>
              <a:spcBef>
                <a:spcPct val="0"/>
              </a:spcBef>
              <a:buNone/>
              <a:defRPr sz="2400" b="1" i="0" kern="1200" baseline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de-DE" dirty="0"/>
              <a:t>Ökobilanzen auf Produktebene</a:t>
            </a:r>
          </a:p>
        </p:txBody>
      </p:sp>
      <p:sp>
        <p:nvSpPr>
          <p:cNvPr id="100" name="Textplatzhalter 5">
            <a:extLst>
              <a:ext uri="{FF2B5EF4-FFF2-40B4-BE49-F238E27FC236}">
                <a16:creationId xmlns:a16="http://schemas.microsoft.com/office/drawing/2014/main" id="{232DFF25-B1FC-498B-970D-A9EA1623AEE4}"/>
              </a:ext>
            </a:extLst>
          </p:cNvPr>
          <p:cNvSpPr txBox="1">
            <a:spLocks/>
          </p:cNvSpPr>
          <p:nvPr/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360363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tabLst>
                <a:tab pos="360363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536575" indent="-176213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Elementarflüsse und Life Cycle </a:t>
            </a:r>
            <a:r>
              <a:rPr lang="en-GB" sz="2000" dirty="0">
                <a:solidFill>
                  <a:schemeClr val="bg1"/>
                </a:solidFill>
              </a:rPr>
              <a:t>Inventory</a:t>
            </a:r>
            <a:r>
              <a:rPr lang="de-DE" sz="2000" dirty="0">
                <a:solidFill>
                  <a:schemeClr val="bg1"/>
                </a:solidFill>
              </a:rPr>
              <a:t> (LCI)</a:t>
            </a:r>
          </a:p>
        </p:txBody>
      </p:sp>
      <p:pic>
        <p:nvPicPr>
          <p:cNvPr id="92" name="Grafik 91">
            <a:extLst>
              <a:ext uri="{FF2B5EF4-FFF2-40B4-BE49-F238E27FC236}">
                <a16:creationId xmlns:a16="http://schemas.microsoft.com/office/drawing/2014/main" id="{E281FE60-E7BD-4F20-B917-57EB12AF7F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649"/>
          <a:stretch/>
        </p:blipFill>
        <p:spPr>
          <a:xfrm>
            <a:off x="437869" y="4667806"/>
            <a:ext cx="8284303" cy="126777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 w="158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64F6A2D7-833C-4C75-B0A1-FE1E4E84BD0A}"/>
              </a:ext>
            </a:extLst>
          </p:cNvPr>
          <p:cNvSpPr/>
          <p:nvPr/>
        </p:nvSpPr>
        <p:spPr>
          <a:xfrm>
            <a:off x="437869" y="5332329"/>
            <a:ext cx="8284303" cy="60163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18000"/>
                </a:schemeClr>
              </a:gs>
              <a:gs pos="100000">
                <a:schemeClr val="bg1">
                  <a:lumMod val="6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5" name="Text Box 62">
            <a:extLst>
              <a:ext uri="{FF2B5EF4-FFF2-40B4-BE49-F238E27FC236}">
                <a16:creationId xmlns:a16="http://schemas.microsoft.com/office/drawing/2014/main" id="{4A82E4DA-E410-4E0D-B4A9-9FBC10223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828" y="4312434"/>
            <a:ext cx="83003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1pPr>
            <a:lvl2pPr marL="742950" indent="-28575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2pPr>
            <a:lvl3pPr marL="11430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3pPr>
            <a:lvl4pPr marL="16002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4pPr>
            <a:lvl5pPr marL="20574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1800" b="1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INPUT				                                                                     OUTPUT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44F7C67-CD8E-46E3-8F1B-73CECABDC4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6235" y="1103890"/>
            <a:ext cx="4512228" cy="293633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 w="158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4" name="Textfeld 93">
            <a:extLst>
              <a:ext uri="{FF2B5EF4-FFF2-40B4-BE49-F238E27FC236}">
                <a16:creationId xmlns:a16="http://schemas.microsoft.com/office/drawing/2014/main" id="{33D7B78E-3E58-4B60-B696-47C04F7934D4}"/>
              </a:ext>
            </a:extLst>
          </p:cNvPr>
          <p:cNvSpPr txBox="1"/>
          <p:nvPr/>
        </p:nvSpPr>
        <p:spPr>
          <a:xfrm>
            <a:off x="1162100" y="3354298"/>
            <a:ext cx="3198027" cy="8274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 w="158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de-DE" sz="1600" dirty="0">
                <a:solidFill>
                  <a:schemeClr val="tx2"/>
                </a:solidFill>
              </a:rPr>
              <a:t>1 kg CO</a:t>
            </a:r>
            <a:r>
              <a:rPr lang="de-DE" sz="1600" baseline="-25000" dirty="0">
                <a:solidFill>
                  <a:schemeClr val="tx2"/>
                </a:solidFill>
              </a:rPr>
              <a:t>2</a:t>
            </a:r>
            <a:r>
              <a:rPr lang="de-DE" sz="1600" dirty="0">
                <a:solidFill>
                  <a:schemeClr val="tx2"/>
                </a:solidFill>
              </a:rPr>
              <a:t>        GWP = 1 kg CO</a:t>
            </a:r>
            <a:r>
              <a:rPr lang="de-DE" sz="1600" baseline="-25000" dirty="0">
                <a:solidFill>
                  <a:schemeClr val="tx2"/>
                </a:solidFill>
              </a:rPr>
              <a:t>2</a:t>
            </a:r>
            <a:r>
              <a:rPr lang="de-DE" sz="1600" dirty="0">
                <a:solidFill>
                  <a:schemeClr val="tx2"/>
                </a:solidFill>
              </a:rPr>
              <a:t>-Äqv.</a:t>
            </a:r>
            <a:br>
              <a:rPr lang="de-DE" sz="1600" dirty="0">
                <a:solidFill>
                  <a:schemeClr val="tx2"/>
                </a:solidFill>
              </a:rPr>
            </a:br>
            <a:r>
              <a:rPr lang="de-DE" sz="1600" dirty="0">
                <a:solidFill>
                  <a:schemeClr val="tx2"/>
                </a:solidFill>
              </a:rPr>
              <a:t>1kg CH</a:t>
            </a:r>
            <a:r>
              <a:rPr lang="de-DE" sz="1600" baseline="-25000" dirty="0">
                <a:solidFill>
                  <a:schemeClr val="tx2"/>
                </a:solidFill>
              </a:rPr>
              <a:t>4</a:t>
            </a:r>
            <a:r>
              <a:rPr lang="de-DE" sz="1600" dirty="0">
                <a:solidFill>
                  <a:schemeClr val="tx2"/>
                </a:solidFill>
              </a:rPr>
              <a:t>   GWP = 36,8 kg CO</a:t>
            </a:r>
            <a:r>
              <a:rPr lang="de-DE" sz="1600" baseline="-25000" dirty="0">
                <a:solidFill>
                  <a:schemeClr val="tx2"/>
                </a:solidFill>
              </a:rPr>
              <a:t>2</a:t>
            </a:r>
            <a:r>
              <a:rPr lang="de-DE" sz="1600" dirty="0">
                <a:solidFill>
                  <a:schemeClr val="tx2"/>
                </a:solidFill>
              </a:rPr>
              <a:t>-Äqv.</a:t>
            </a:r>
          </a:p>
        </p:txBody>
      </p:sp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4837B32E-B82C-43CB-BB2B-893968411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044990"/>
              </p:ext>
            </p:extLst>
          </p:nvPr>
        </p:nvGraphicFramePr>
        <p:xfrm>
          <a:off x="175537" y="1094503"/>
          <a:ext cx="4184590" cy="2165348"/>
        </p:xfrm>
        <a:graphic>
          <a:graphicData uri="http://schemas.openxmlformats.org/drawingml/2006/table">
            <a:tbl>
              <a:tblPr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145013">
                  <a:extLst>
                    <a:ext uri="{9D8B030D-6E8A-4147-A177-3AD203B41FA5}">
                      <a16:colId xmlns:a16="http://schemas.microsoft.com/office/drawing/2014/main" val="469060716"/>
                    </a:ext>
                  </a:extLst>
                </a:gridCol>
                <a:gridCol w="1039577">
                  <a:extLst>
                    <a:ext uri="{9D8B030D-6E8A-4147-A177-3AD203B41FA5}">
                      <a16:colId xmlns:a16="http://schemas.microsoft.com/office/drawing/2014/main" val="2999228529"/>
                    </a:ext>
                  </a:extLst>
                </a:gridCol>
              </a:tblGrid>
              <a:tr h="227932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de-DE" sz="800" b="1" u="none" strike="noStrike" dirty="0">
                          <a:effectLst/>
                        </a:rPr>
                        <a:t>Parameter</a:t>
                      </a:r>
                      <a:endParaRPr lang="de-DE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800" b="1" u="none" strike="noStrike" dirty="0">
                          <a:effectLst/>
                        </a:rPr>
                        <a:t>Einheit</a:t>
                      </a:r>
                      <a:endParaRPr lang="de-DE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3306990"/>
                  </a:ext>
                </a:extLst>
              </a:tr>
              <a:tr h="149032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en-US" sz="700" u="none" strike="noStrike" dirty="0">
                          <a:effectLst/>
                        </a:rPr>
                        <a:t>Global warming potential total (GWP)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u="none" strike="noStrike" dirty="0">
                          <a:effectLst/>
                        </a:rPr>
                        <a:t>[kg CO</a:t>
                      </a:r>
                      <a:r>
                        <a:rPr lang="de-DE" sz="700" u="none" strike="noStrike" baseline="-25000" dirty="0">
                          <a:effectLst/>
                        </a:rPr>
                        <a:t>2</a:t>
                      </a:r>
                      <a:r>
                        <a:rPr lang="de-DE" sz="700" u="none" strike="noStrike" dirty="0">
                          <a:effectLst/>
                        </a:rPr>
                        <a:t>-Äqv.]</a:t>
                      </a:r>
                      <a:endParaRPr lang="de-DE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2065738"/>
                  </a:ext>
                </a:extLst>
              </a:tr>
              <a:tr h="149032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en-US" sz="700" u="none" strike="noStrike" dirty="0">
                          <a:effectLst/>
                        </a:rPr>
                        <a:t>Global warming potential fossil (GWP-f)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u="none" strike="noStrike">
                          <a:effectLst/>
                        </a:rPr>
                        <a:t>[kg CO</a:t>
                      </a:r>
                      <a:r>
                        <a:rPr lang="de-DE" sz="700" u="none" strike="noStrike" baseline="-25000">
                          <a:effectLst/>
                        </a:rPr>
                        <a:t>2</a:t>
                      </a:r>
                      <a:r>
                        <a:rPr lang="de-DE" sz="700" u="none" strike="noStrike">
                          <a:effectLst/>
                        </a:rPr>
                        <a:t>-Äqv.]</a:t>
                      </a:r>
                      <a:endParaRPr lang="de-D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794614276"/>
                  </a:ext>
                </a:extLst>
              </a:tr>
              <a:tr h="149032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en-US" sz="700" u="none" strike="noStrike" dirty="0">
                          <a:effectLst/>
                        </a:rPr>
                        <a:t>Global warming potential biogenic (GWP-b)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u="none" strike="noStrike">
                          <a:effectLst/>
                        </a:rPr>
                        <a:t>[kg CO</a:t>
                      </a:r>
                      <a:r>
                        <a:rPr lang="de-DE" sz="700" u="none" strike="noStrike" baseline="-25000">
                          <a:effectLst/>
                        </a:rPr>
                        <a:t>2</a:t>
                      </a:r>
                      <a:r>
                        <a:rPr lang="de-DE" sz="700" u="none" strike="noStrike">
                          <a:effectLst/>
                        </a:rPr>
                        <a:t>-Äqv.]</a:t>
                      </a:r>
                      <a:endParaRPr lang="de-D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878527351"/>
                  </a:ext>
                </a:extLst>
              </a:tr>
              <a:tr h="149032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en-US" sz="700" u="none" strike="noStrike" dirty="0">
                          <a:effectLst/>
                        </a:rPr>
                        <a:t>Global warming potential land use and land use change (GWP-</a:t>
                      </a:r>
                      <a:r>
                        <a:rPr lang="en-US" sz="700" u="none" strike="noStrike" dirty="0" err="1">
                          <a:effectLst/>
                        </a:rPr>
                        <a:t>luluc</a:t>
                      </a:r>
                      <a:r>
                        <a:rPr lang="en-US" sz="700" u="none" strike="noStrike" dirty="0">
                          <a:effectLst/>
                        </a:rPr>
                        <a:t>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u="none" strike="noStrike">
                          <a:effectLst/>
                        </a:rPr>
                        <a:t>[kg CO</a:t>
                      </a:r>
                      <a:r>
                        <a:rPr lang="de-DE" sz="700" u="none" strike="noStrike" baseline="-25000">
                          <a:effectLst/>
                        </a:rPr>
                        <a:t>2</a:t>
                      </a:r>
                      <a:r>
                        <a:rPr lang="de-DE" sz="700" u="none" strike="noStrike">
                          <a:effectLst/>
                        </a:rPr>
                        <a:t>-Äqv.]</a:t>
                      </a:r>
                      <a:endParaRPr lang="de-D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841221189"/>
                  </a:ext>
                </a:extLst>
              </a:tr>
              <a:tr h="149032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de-DE" sz="700" u="none" strike="noStrike" dirty="0" err="1">
                          <a:effectLst/>
                        </a:rPr>
                        <a:t>Ozone</a:t>
                      </a:r>
                      <a:r>
                        <a:rPr lang="de-DE" sz="700" u="none" strike="noStrike" dirty="0">
                          <a:effectLst/>
                        </a:rPr>
                        <a:t> Depletion Potential (ODP)</a:t>
                      </a:r>
                      <a:endParaRPr lang="de-DE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u="none" strike="noStrike">
                          <a:effectLst/>
                        </a:rPr>
                        <a:t>[kg CFC11-Äqv.]</a:t>
                      </a:r>
                      <a:endParaRPr lang="de-D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49210363"/>
                  </a:ext>
                </a:extLst>
              </a:tr>
              <a:tr h="149032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de-DE" sz="700" u="none" strike="noStrike" dirty="0" err="1">
                          <a:effectLst/>
                        </a:rPr>
                        <a:t>Acidification</a:t>
                      </a:r>
                      <a:r>
                        <a:rPr lang="de-DE" sz="700" u="none" strike="noStrike" dirty="0">
                          <a:effectLst/>
                        </a:rPr>
                        <a:t> potential (AP)</a:t>
                      </a:r>
                      <a:endParaRPr lang="de-DE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u="none" strike="noStrike">
                          <a:effectLst/>
                        </a:rPr>
                        <a:t>[mol H+-Äqv.]</a:t>
                      </a:r>
                      <a:endParaRPr lang="de-D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63553819"/>
                  </a:ext>
                </a:extLst>
              </a:tr>
              <a:tr h="149032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de-DE" sz="700" u="none" strike="noStrike" dirty="0" err="1">
                          <a:effectLst/>
                        </a:rPr>
                        <a:t>Eutrophication</a:t>
                      </a:r>
                      <a:r>
                        <a:rPr lang="de-DE" sz="700" u="none" strike="noStrike" dirty="0">
                          <a:effectLst/>
                        </a:rPr>
                        <a:t>, </a:t>
                      </a:r>
                      <a:r>
                        <a:rPr lang="de-DE" sz="700" u="none" strike="noStrike" dirty="0" err="1">
                          <a:effectLst/>
                        </a:rPr>
                        <a:t>freshwater</a:t>
                      </a:r>
                      <a:r>
                        <a:rPr lang="de-DE" sz="700" u="none" strike="noStrike" dirty="0">
                          <a:effectLst/>
                        </a:rPr>
                        <a:t> (EP-</a:t>
                      </a:r>
                      <a:r>
                        <a:rPr lang="de-DE" sz="700" u="none" strike="noStrike" dirty="0" err="1">
                          <a:effectLst/>
                        </a:rPr>
                        <a:t>fw</a:t>
                      </a:r>
                      <a:r>
                        <a:rPr lang="de-DE" sz="700" u="none" strike="noStrike" dirty="0">
                          <a:effectLst/>
                        </a:rPr>
                        <a:t>)</a:t>
                      </a:r>
                      <a:endParaRPr lang="de-DE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u="none" strike="noStrike">
                          <a:effectLst/>
                        </a:rPr>
                        <a:t>[kg PO</a:t>
                      </a:r>
                      <a:r>
                        <a:rPr lang="de-DE" sz="700" u="none" strike="noStrike" baseline="-25000">
                          <a:effectLst/>
                        </a:rPr>
                        <a:t>4</a:t>
                      </a:r>
                      <a:r>
                        <a:rPr lang="de-DE" sz="700" u="none" strike="noStrike">
                          <a:effectLst/>
                        </a:rPr>
                        <a:t>-Äqv.]</a:t>
                      </a:r>
                      <a:endParaRPr lang="de-D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8012476"/>
                  </a:ext>
                </a:extLst>
              </a:tr>
              <a:tr h="149032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de-DE" sz="700" u="none" strike="noStrike" dirty="0" err="1">
                          <a:effectLst/>
                        </a:rPr>
                        <a:t>Eutrophication</a:t>
                      </a:r>
                      <a:r>
                        <a:rPr lang="de-DE" sz="700" u="none" strike="noStrike" dirty="0">
                          <a:effectLst/>
                        </a:rPr>
                        <a:t> potential marine (EP-m)</a:t>
                      </a:r>
                      <a:endParaRPr lang="de-DE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u="none" strike="noStrike">
                          <a:effectLst/>
                        </a:rPr>
                        <a:t>[kg N-Äqv.]</a:t>
                      </a:r>
                      <a:endParaRPr lang="de-D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592302334"/>
                  </a:ext>
                </a:extLst>
              </a:tr>
              <a:tr h="149032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de-DE" sz="700" u="none" strike="noStrike" dirty="0" err="1">
                          <a:effectLst/>
                        </a:rPr>
                        <a:t>Eutrophication</a:t>
                      </a:r>
                      <a:r>
                        <a:rPr lang="de-DE" sz="700" u="none" strike="noStrike" dirty="0">
                          <a:effectLst/>
                        </a:rPr>
                        <a:t> potential </a:t>
                      </a:r>
                      <a:r>
                        <a:rPr lang="de-DE" sz="700" u="none" strike="noStrike" dirty="0" err="1">
                          <a:effectLst/>
                        </a:rPr>
                        <a:t>terrestrial</a:t>
                      </a:r>
                      <a:r>
                        <a:rPr lang="de-DE" sz="700" u="none" strike="noStrike" dirty="0">
                          <a:effectLst/>
                        </a:rPr>
                        <a:t> (EP-T)</a:t>
                      </a:r>
                      <a:endParaRPr lang="de-DE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u="none" strike="noStrike">
                          <a:effectLst/>
                        </a:rPr>
                        <a:t>[mol N-Äqv.]</a:t>
                      </a:r>
                      <a:endParaRPr lang="de-D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17152758"/>
                  </a:ext>
                </a:extLst>
              </a:tr>
              <a:tr h="149032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de-DE" sz="700" u="none" strike="noStrike" dirty="0" err="1">
                          <a:effectLst/>
                        </a:rPr>
                        <a:t>Photochemical</a:t>
                      </a:r>
                      <a:r>
                        <a:rPr lang="de-DE" sz="700" u="none" strike="noStrike" dirty="0">
                          <a:effectLst/>
                        </a:rPr>
                        <a:t> </a:t>
                      </a:r>
                      <a:r>
                        <a:rPr lang="de-DE" sz="700" u="none" strike="noStrike" dirty="0" err="1">
                          <a:effectLst/>
                        </a:rPr>
                        <a:t>Ozone</a:t>
                      </a:r>
                      <a:r>
                        <a:rPr lang="de-DE" sz="700" u="none" strike="noStrike" dirty="0">
                          <a:effectLst/>
                        </a:rPr>
                        <a:t> Formation (POCP)</a:t>
                      </a:r>
                      <a:endParaRPr lang="de-DE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u="none" strike="noStrike">
                          <a:effectLst/>
                        </a:rPr>
                        <a:t>[kg NMVOC-Äqv.]</a:t>
                      </a:r>
                      <a:endParaRPr lang="de-D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60698415"/>
                  </a:ext>
                </a:extLst>
              </a:tr>
              <a:tr h="149032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de-DE" sz="700" u="none" strike="noStrike" dirty="0">
                          <a:effectLst/>
                        </a:rPr>
                        <a:t>Potenzial für den abiotischen Abbau nicht fossiler Ressourcen (ADPE)</a:t>
                      </a:r>
                      <a:endParaRPr lang="de-DE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u="none" strike="noStrike">
                          <a:effectLst/>
                        </a:rPr>
                        <a:t>[kg Sb-Äqv.]</a:t>
                      </a:r>
                      <a:endParaRPr lang="de-D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525824127"/>
                  </a:ext>
                </a:extLst>
              </a:tr>
              <a:tr h="149032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de-DE" sz="700" u="none" strike="noStrike" dirty="0">
                          <a:effectLst/>
                        </a:rPr>
                        <a:t>Potenzial für den abiotischen Abbau fossiler Brennstoffe (ADPF)</a:t>
                      </a:r>
                      <a:endParaRPr lang="de-DE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u="none" strike="noStrike">
                          <a:effectLst/>
                        </a:rPr>
                        <a:t>[MJ]</a:t>
                      </a:r>
                      <a:endParaRPr lang="de-D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72586375"/>
                  </a:ext>
                </a:extLst>
              </a:tr>
              <a:tr h="149032">
                <a:tc>
                  <a:txBody>
                    <a:bodyPr/>
                    <a:lstStyle/>
                    <a:p>
                      <a:pPr marL="36000" lvl="0" algn="l" fontAlgn="ctr"/>
                      <a:r>
                        <a:rPr lang="de-DE" sz="700" u="none" strike="noStrike" dirty="0" err="1">
                          <a:effectLst/>
                        </a:rPr>
                        <a:t>Water</a:t>
                      </a:r>
                      <a:r>
                        <a:rPr lang="de-DE" sz="700" u="none" strike="noStrike" dirty="0">
                          <a:effectLst/>
                        </a:rPr>
                        <a:t> </a:t>
                      </a:r>
                      <a:r>
                        <a:rPr lang="de-DE" sz="700" u="none" strike="noStrike" dirty="0" err="1">
                          <a:effectLst/>
                        </a:rPr>
                        <a:t>use</a:t>
                      </a:r>
                      <a:r>
                        <a:rPr lang="de-DE" sz="700" u="none" strike="noStrike" dirty="0">
                          <a:effectLst/>
                        </a:rPr>
                        <a:t> (WDP)</a:t>
                      </a:r>
                      <a:endParaRPr lang="de-DE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u="none" strike="noStrike" dirty="0">
                          <a:effectLst/>
                        </a:rPr>
                        <a:t>[m³ Welt-</a:t>
                      </a:r>
                      <a:r>
                        <a:rPr lang="de-DE" sz="700" u="none" strike="noStrike" dirty="0" err="1">
                          <a:effectLst/>
                        </a:rPr>
                        <a:t>Äq</a:t>
                      </a:r>
                      <a:r>
                        <a:rPr lang="de-DE" sz="700" u="none" strike="noStrike" dirty="0">
                          <a:effectLst/>
                        </a:rPr>
                        <a:t>. entzogen]</a:t>
                      </a:r>
                      <a:endParaRPr lang="de-DE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4757029"/>
                  </a:ext>
                </a:extLst>
              </a:tr>
            </a:tbl>
          </a:graphicData>
        </a:graphic>
      </p:graphicFrame>
      <p:sp>
        <p:nvSpPr>
          <p:cNvPr id="96" name="Pfeil: gebogen 95">
            <a:extLst>
              <a:ext uri="{FF2B5EF4-FFF2-40B4-BE49-F238E27FC236}">
                <a16:creationId xmlns:a16="http://schemas.microsoft.com/office/drawing/2014/main" id="{957DBF6E-998A-45D8-81CA-FD16554E31D6}"/>
              </a:ext>
            </a:extLst>
          </p:cNvPr>
          <p:cNvSpPr/>
          <p:nvPr/>
        </p:nvSpPr>
        <p:spPr>
          <a:xfrm rot="2349741">
            <a:off x="4391013" y="906849"/>
            <a:ext cx="1121649" cy="908839"/>
          </a:xfrm>
          <a:prstGeom prst="bentArrow">
            <a:avLst>
              <a:gd name="adj1" fmla="val 18894"/>
              <a:gd name="adj2" fmla="val 21570"/>
              <a:gd name="adj3" fmla="val 34210"/>
              <a:gd name="adj4" fmla="val 875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97" name="Pfeil: gebogen 96">
            <a:extLst>
              <a:ext uri="{FF2B5EF4-FFF2-40B4-BE49-F238E27FC236}">
                <a16:creationId xmlns:a16="http://schemas.microsoft.com/office/drawing/2014/main" id="{FB5D9E62-7971-4127-8D32-C1A272854270}"/>
              </a:ext>
            </a:extLst>
          </p:cNvPr>
          <p:cNvSpPr/>
          <p:nvPr/>
        </p:nvSpPr>
        <p:spPr>
          <a:xfrm rot="12422220">
            <a:off x="4066909" y="3964924"/>
            <a:ext cx="778652" cy="654801"/>
          </a:xfrm>
          <a:prstGeom prst="bentArrow">
            <a:avLst>
              <a:gd name="adj1" fmla="val 18894"/>
              <a:gd name="adj2" fmla="val 21570"/>
              <a:gd name="adj3" fmla="val 34210"/>
              <a:gd name="adj4" fmla="val 8787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01" name="Textfeld 100">
            <a:extLst>
              <a:ext uri="{FF2B5EF4-FFF2-40B4-BE49-F238E27FC236}">
                <a16:creationId xmlns:a16="http://schemas.microsoft.com/office/drawing/2014/main" id="{ED412942-0D67-434A-B71E-A132A166CD43}"/>
              </a:ext>
            </a:extLst>
          </p:cNvPr>
          <p:cNvSpPr txBox="1"/>
          <p:nvPr/>
        </p:nvSpPr>
        <p:spPr>
          <a:xfrm rot="21030201">
            <a:off x="6317907" y="3596528"/>
            <a:ext cx="2730984" cy="4169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de-DE" sz="1600" dirty="0">
                <a:solidFill>
                  <a:schemeClr val="tx2"/>
                </a:solidFill>
              </a:rPr>
              <a:t>Charakterisierungsfaktoren</a:t>
            </a:r>
          </a:p>
        </p:txBody>
      </p:sp>
      <p:sp>
        <p:nvSpPr>
          <p:cNvPr id="18" name="Datumsplatzhalter 2">
            <a:extLst>
              <a:ext uri="{FF2B5EF4-FFF2-40B4-BE49-F238E27FC236}">
                <a16:creationId xmlns:a16="http://schemas.microsoft.com/office/drawing/2014/main" id="{85C77D95-5438-4A3A-8486-E3D3CD1E633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9" name="Fußzeilenplatzhalter 3">
            <a:extLst>
              <a:ext uri="{FF2B5EF4-FFF2-40B4-BE49-F238E27FC236}">
                <a16:creationId xmlns:a16="http://schemas.microsoft.com/office/drawing/2014/main" id="{201E5E2A-18B3-4A84-84F3-E07B251F7AA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7166170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4" grpId="0" animBg="1"/>
      <p:bldP spid="96" grpId="0" animBg="1"/>
      <p:bldP spid="97" grpId="0" animBg="1"/>
      <p:bldP spid="10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Ergebnisse und Umgang mit biogenem Kohlenstoff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31</a:t>
            </a:fld>
            <a:endParaRPr lang="de-DE" dirty="0"/>
          </a:p>
        </p:txBody>
      </p:sp>
      <p:sp>
        <p:nvSpPr>
          <p:cNvPr id="30" name="Textplatzhalter 1"/>
          <p:cNvSpPr txBox="1">
            <a:spLocks/>
          </p:cNvSpPr>
          <p:nvPr/>
        </p:nvSpPr>
        <p:spPr>
          <a:xfrm>
            <a:off x="539552" y="1318361"/>
            <a:ext cx="7128792" cy="4270879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Ausweisung der Ökobilanzergebnisse je deklarierter Einheit</a:t>
            </a:r>
          </a:p>
        </p:txBody>
      </p:sp>
      <p:sp>
        <p:nvSpPr>
          <p:cNvPr id="21" name="Textplatzhalter 1">
            <a:extLst>
              <a:ext uri="{FF2B5EF4-FFF2-40B4-BE49-F238E27FC236}">
                <a16:creationId xmlns:a16="http://schemas.microsoft.com/office/drawing/2014/main" id="{198935EB-BFA0-49EE-9BA4-ADB9B012FEBD}"/>
              </a:ext>
            </a:extLst>
          </p:cNvPr>
          <p:cNvSpPr txBox="1">
            <a:spLocks/>
          </p:cNvSpPr>
          <p:nvPr/>
        </p:nvSpPr>
        <p:spPr>
          <a:xfrm>
            <a:off x="2531532" y="2321914"/>
            <a:ext cx="6279524" cy="310516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sz="1600" dirty="0"/>
              <a:t>Biogener Kohlenstoff bei Annahme von nachhaltiger Forstwirtschaft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5D88372-C7F4-497B-95C2-74EF595ADB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566" y="1772816"/>
            <a:ext cx="8796867" cy="3188783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89149714-6F87-4643-865B-66907CDA1343}"/>
              </a:ext>
            </a:extLst>
          </p:cNvPr>
          <p:cNvSpPr/>
          <p:nvPr/>
        </p:nvSpPr>
        <p:spPr>
          <a:xfrm>
            <a:off x="173566" y="3309556"/>
            <a:ext cx="8761887" cy="24596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3B6257CF-F735-4D37-B8A4-A3CABED9F25B}"/>
              </a:ext>
            </a:extLst>
          </p:cNvPr>
          <p:cNvSpPr/>
          <p:nvPr/>
        </p:nvSpPr>
        <p:spPr>
          <a:xfrm>
            <a:off x="4499992" y="3097007"/>
            <a:ext cx="668360" cy="27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2B5AAD82-EE9E-4DBA-BDF1-D59F043D1B31}"/>
              </a:ext>
            </a:extLst>
          </p:cNvPr>
          <p:cNvSpPr/>
          <p:nvPr/>
        </p:nvSpPr>
        <p:spPr>
          <a:xfrm>
            <a:off x="7398842" y="3097007"/>
            <a:ext cx="668360" cy="27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3B3923F0-336C-4B49-B383-23CAAC2566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0" y="3456964"/>
            <a:ext cx="2717167" cy="2225140"/>
          </a:xfrm>
          <a:prstGeom prst="rect">
            <a:avLst/>
          </a:prstGeom>
        </p:spPr>
      </p:pic>
      <p:sp>
        <p:nvSpPr>
          <p:cNvPr id="47" name="Text Box 170">
            <a:extLst>
              <a:ext uri="{FF2B5EF4-FFF2-40B4-BE49-F238E27FC236}">
                <a16:creationId xmlns:a16="http://schemas.microsoft.com/office/drawing/2014/main" id="{D39DB76B-775D-4BAD-94AA-29B5114F4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5124" y="3456311"/>
            <a:ext cx="2455374" cy="222579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marL="176213" indent="-176213">
              <a:spcAft>
                <a:spcPts val="300"/>
              </a:spcAft>
              <a:buFont typeface="+mj-lt"/>
              <a:buAutoNum type="arabicPeriod"/>
            </a:pPr>
            <a:r>
              <a:rPr lang="de-DE" sz="1100" b="1" dirty="0">
                <a:solidFill>
                  <a:srgbClr val="37464B"/>
                </a:solidFill>
                <a:cs typeface="Calibri" pitchFamily="34" charset="0"/>
              </a:rPr>
              <a:t>Transfer des biogenen Kohlenstoffes aus dem Wald in das Produktsystem</a:t>
            </a:r>
          </a:p>
          <a:p>
            <a:pPr marL="176213" indent="-176213">
              <a:spcAft>
                <a:spcPts val="300"/>
              </a:spcAft>
              <a:buFont typeface="+mj-lt"/>
              <a:buAutoNum type="arabicPeriod"/>
            </a:pPr>
            <a:r>
              <a:rPr lang="de-DE" sz="1100" b="1" dirty="0">
                <a:solidFill>
                  <a:srgbClr val="37464B"/>
                </a:solidFill>
                <a:cs typeface="Calibri" pitchFamily="34" charset="0"/>
              </a:rPr>
              <a:t>Produktsystem</a:t>
            </a:r>
          </a:p>
          <a:p>
            <a:pPr marL="176213" indent="-176213">
              <a:spcAft>
                <a:spcPts val="300"/>
              </a:spcAft>
              <a:buFont typeface="+mj-lt"/>
              <a:buAutoNum type="arabicPeriod"/>
            </a:pPr>
            <a:r>
              <a:rPr lang="de-DE" sz="1100" b="1" dirty="0">
                <a:solidFill>
                  <a:srgbClr val="37464B"/>
                </a:solidFill>
                <a:cs typeface="Calibri" pitchFamily="34" charset="0"/>
              </a:rPr>
              <a:t>Emissionen in die Atmosphäre</a:t>
            </a:r>
          </a:p>
          <a:p>
            <a:pPr marL="176213" indent="-176213">
              <a:spcAft>
                <a:spcPts val="300"/>
              </a:spcAft>
              <a:buFont typeface="+mj-lt"/>
              <a:buAutoNum type="arabicPeriod"/>
            </a:pPr>
            <a:r>
              <a:rPr lang="de-DE" sz="1100" b="1" dirty="0">
                <a:solidFill>
                  <a:srgbClr val="37464B"/>
                </a:solidFill>
                <a:cs typeface="Calibri" pitchFamily="34" charset="0"/>
              </a:rPr>
              <a:t>Recycling von Holz</a:t>
            </a:r>
          </a:p>
          <a:p>
            <a:pPr marL="176213" indent="-176213">
              <a:spcAft>
                <a:spcPts val="300"/>
              </a:spcAft>
              <a:buFont typeface="+mj-lt"/>
              <a:buAutoNum type="arabicPeriod"/>
            </a:pPr>
            <a:r>
              <a:rPr lang="de-DE" sz="1100" b="1" dirty="0">
                <a:solidFill>
                  <a:srgbClr val="37464B"/>
                </a:solidFill>
                <a:cs typeface="Calibri" pitchFamily="34" charset="0"/>
              </a:rPr>
              <a:t>Nachfolgendes Produktsystem</a:t>
            </a:r>
          </a:p>
          <a:p>
            <a:pPr marL="176213" indent="-176213">
              <a:spcAft>
                <a:spcPts val="300"/>
              </a:spcAft>
              <a:buFont typeface="+mj-lt"/>
              <a:buAutoNum type="arabicPeriod"/>
            </a:pPr>
            <a:r>
              <a:rPr lang="de-DE" sz="1100" b="1" dirty="0">
                <a:solidFill>
                  <a:srgbClr val="37464B"/>
                </a:solidFill>
                <a:cs typeface="Calibri" pitchFamily="34" charset="0"/>
              </a:rPr>
              <a:t>Co-Produkt</a:t>
            </a:r>
          </a:p>
          <a:p>
            <a:pPr marL="176213" indent="-176213">
              <a:spcAft>
                <a:spcPts val="300"/>
              </a:spcAft>
              <a:buFont typeface="+mj-lt"/>
              <a:buAutoNum type="arabicPeriod"/>
            </a:pPr>
            <a:r>
              <a:rPr lang="de-DE" sz="1100" b="1" dirty="0">
                <a:solidFill>
                  <a:srgbClr val="37464B"/>
                </a:solidFill>
                <a:cs typeface="Calibri" pitchFamily="34" charset="0"/>
              </a:rPr>
              <a:t>Emissionen in die Atmosphäre</a:t>
            </a:r>
          </a:p>
          <a:p>
            <a:pPr marL="176213" indent="-176213">
              <a:spcAft>
                <a:spcPts val="300"/>
              </a:spcAft>
              <a:buFont typeface="+mj-lt"/>
              <a:buAutoNum type="arabicPeriod"/>
            </a:pPr>
            <a:r>
              <a:rPr lang="de-DE" sz="1100" b="1" dirty="0">
                <a:solidFill>
                  <a:srgbClr val="37464B"/>
                </a:solidFill>
                <a:cs typeface="Calibri" pitchFamily="34" charset="0"/>
              </a:rPr>
              <a:t>Alternatives Produktsystem</a:t>
            </a:r>
          </a:p>
          <a:p>
            <a:pPr>
              <a:spcAft>
                <a:spcPts val="300"/>
              </a:spcAft>
            </a:pPr>
            <a:r>
              <a:rPr lang="de-DE" sz="1200" dirty="0">
                <a:solidFill>
                  <a:srgbClr val="37464B"/>
                </a:solidFill>
                <a:cs typeface="Calibri" pitchFamily="34" charset="0"/>
              </a:rPr>
              <a:t> </a:t>
            </a:r>
            <a:r>
              <a:rPr lang="de-DE" sz="1100" dirty="0">
                <a:solidFill>
                  <a:srgbClr val="37464B"/>
                </a:solidFill>
                <a:cs typeface="Calibri" pitchFamily="34" charset="0"/>
              </a:rPr>
              <a:t>(CEN 2014, EN 16485:2014)</a:t>
            </a:r>
            <a:endParaRPr lang="de-DE" sz="1200" dirty="0">
              <a:solidFill>
                <a:srgbClr val="37464B"/>
              </a:solidFill>
              <a:cs typeface="Calibri" pitchFamily="34" charset="0"/>
            </a:endParaRPr>
          </a:p>
        </p:txBody>
      </p:sp>
      <p:sp>
        <p:nvSpPr>
          <p:cNvPr id="49" name="Textplatzhalter 1">
            <a:extLst>
              <a:ext uri="{FF2B5EF4-FFF2-40B4-BE49-F238E27FC236}">
                <a16:creationId xmlns:a16="http://schemas.microsoft.com/office/drawing/2014/main" id="{4D64579E-CBA0-4EDE-A43C-6EC14152CCAF}"/>
              </a:ext>
            </a:extLst>
          </p:cNvPr>
          <p:cNvSpPr txBox="1">
            <a:spLocks/>
          </p:cNvSpPr>
          <p:nvPr/>
        </p:nvSpPr>
        <p:spPr>
          <a:xfrm>
            <a:off x="6927491" y="3907759"/>
            <a:ext cx="2007962" cy="1894030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de-DE" dirty="0"/>
              <a:t>Über den Produkt-Lebenszyklus ergibt </a:t>
            </a:r>
            <a:br>
              <a:rPr lang="de-DE" dirty="0"/>
            </a:br>
            <a:r>
              <a:rPr lang="de-DE" dirty="0"/>
              <a:t>das GWP – </a:t>
            </a:r>
            <a:r>
              <a:rPr lang="de-DE" dirty="0" err="1"/>
              <a:t>biogenic</a:t>
            </a:r>
            <a:r>
              <a:rPr lang="de-DE" dirty="0"/>
              <a:t> grundsätzlich eine Nullsumme.</a:t>
            </a:r>
          </a:p>
        </p:txBody>
      </p:sp>
      <p:sp>
        <p:nvSpPr>
          <p:cNvPr id="50" name="AutoShape 83">
            <a:extLst>
              <a:ext uri="{FF2B5EF4-FFF2-40B4-BE49-F238E27FC236}">
                <a16:creationId xmlns:a16="http://schemas.microsoft.com/office/drawing/2014/main" id="{31045E29-022C-4928-8E4C-500CB01C3581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017658" y="4226896"/>
            <a:ext cx="254000" cy="481326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243F6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9" name="Datumsplatzhalter 2">
            <a:extLst>
              <a:ext uri="{FF2B5EF4-FFF2-40B4-BE49-F238E27FC236}">
                <a16:creationId xmlns:a16="http://schemas.microsoft.com/office/drawing/2014/main" id="{2D85DC65-BF3D-4F1A-9C2B-071693AE40D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20" name="Fußzeilenplatzhalter 3">
            <a:extLst>
              <a:ext uri="{FF2B5EF4-FFF2-40B4-BE49-F238E27FC236}">
                <a16:creationId xmlns:a16="http://schemas.microsoft.com/office/drawing/2014/main" id="{0F9B3464-B6CB-4F68-8779-37B8BED01AA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34581294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8" grpId="0" animBg="1"/>
      <p:bldP spid="44" grpId="0" animBg="1"/>
      <p:bldP spid="45" grpId="0" animBg="1"/>
      <p:bldP spid="47" grpId="0" animBg="1"/>
      <p:bldP spid="49" grpId="0"/>
      <p:bldP spid="5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Ergebnisse und Umgang mit biogenem Kohlenstoff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32</a:t>
            </a:fld>
            <a:endParaRPr lang="de-DE" dirty="0"/>
          </a:p>
        </p:txBody>
      </p:sp>
      <p:sp>
        <p:nvSpPr>
          <p:cNvPr id="30" name="Textplatzhalter 1"/>
          <p:cNvSpPr txBox="1">
            <a:spLocks/>
          </p:cNvSpPr>
          <p:nvPr/>
        </p:nvSpPr>
        <p:spPr>
          <a:xfrm>
            <a:off x="539552" y="1318361"/>
            <a:ext cx="7128792" cy="4270879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Ausweisung der Ökobilanzergebnisse je deklarierter Einheit</a:t>
            </a:r>
          </a:p>
        </p:txBody>
      </p:sp>
      <p:sp>
        <p:nvSpPr>
          <p:cNvPr id="21" name="Textplatzhalter 1">
            <a:extLst>
              <a:ext uri="{FF2B5EF4-FFF2-40B4-BE49-F238E27FC236}">
                <a16:creationId xmlns:a16="http://schemas.microsoft.com/office/drawing/2014/main" id="{198935EB-BFA0-49EE-9BA4-ADB9B012FEBD}"/>
              </a:ext>
            </a:extLst>
          </p:cNvPr>
          <p:cNvSpPr txBox="1">
            <a:spLocks/>
          </p:cNvSpPr>
          <p:nvPr/>
        </p:nvSpPr>
        <p:spPr>
          <a:xfrm>
            <a:off x="2531532" y="2321914"/>
            <a:ext cx="6279524" cy="310516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sz="1600" dirty="0"/>
              <a:t>Biogener Kohlenstoff bei Annahme von nachhaltiger Forstwirtschaft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5D88372-C7F4-497B-95C2-74EF595ADB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566" y="1772816"/>
            <a:ext cx="8796867" cy="3188783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89149714-6F87-4643-865B-66907CDA1343}"/>
              </a:ext>
            </a:extLst>
          </p:cNvPr>
          <p:cNvSpPr/>
          <p:nvPr/>
        </p:nvSpPr>
        <p:spPr>
          <a:xfrm>
            <a:off x="173566" y="3309556"/>
            <a:ext cx="8761887" cy="2459684"/>
          </a:xfrm>
          <a:prstGeom prst="rect">
            <a:avLst/>
          </a:prstGeom>
          <a:solidFill>
            <a:schemeClr val="bg1">
              <a:alpha val="9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F59055BE-AEAA-4F4D-B4EC-BE5DF74503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277" y="4239330"/>
            <a:ext cx="792000" cy="597681"/>
          </a:xfrm>
          <a:prstGeom prst="rect">
            <a:avLst/>
          </a:prstGeom>
        </p:spPr>
      </p:pic>
      <p:sp>
        <p:nvSpPr>
          <p:cNvPr id="19" name="AutoShape 83">
            <a:extLst>
              <a:ext uri="{FF2B5EF4-FFF2-40B4-BE49-F238E27FC236}">
                <a16:creationId xmlns:a16="http://schemas.microsoft.com/office/drawing/2014/main" id="{2CD0BB19-AE42-47A6-A628-2878D5FB2D5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570165" y="4236268"/>
            <a:ext cx="254000" cy="520990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0" name="Grafik 62" descr="truck-color.gif">
            <a:extLst>
              <a:ext uri="{FF2B5EF4-FFF2-40B4-BE49-F238E27FC236}">
                <a16:creationId xmlns:a16="http://schemas.microsoft.com/office/drawing/2014/main" id="{25ACF7F5-D29E-4662-8560-A7D6C1F924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592" y="4300978"/>
            <a:ext cx="896547" cy="399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AutoShape 83">
            <a:extLst>
              <a:ext uri="{FF2B5EF4-FFF2-40B4-BE49-F238E27FC236}">
                <a16:creationId xmlns:a16="http://schemas.microsoft.com/office/drawing/2014/main" id="{C40DC639-92E2-4F0A-9445-B27E3346FC3E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512505" y="4252668"/>
            <a:ext cx="254000" cy="481326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243F6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C9732403-F8C0-4710-BDEB-5B51DA026FA6}"/>
              </a:ext>
            </a:extLst>
          </p:cNvPr>
          <p:cNvGrpSpPr/>
          <p:nvPr/>
        </p:nvGrpSpPr>
        <p:grpSpPr>
          <a:xfrm>
            <a:off x="6198797" y="4331777"/>
            <a:ext cx="1387068" cy="386810"/>
            <a:chOff x="7159297" y="3282325"/>
            <a:chExt cx="1387068" cy="386810"/>
          </a:xfrm>
        </p:grpSpPr>
        <p:sp>
          <p:nvSpPr>
            <p:cNvPr id="23" name="AutoShape 83">
              <a:extLst>
                <a:ext uri="{FF2B5EF4-FFF2-40B4-BE49-F238E27FC236}">
                  <a16:creationId xmlns:a16="http://schemas.microsoft.com/office/drawing/2014/main" id="{60FA0C67-01E1-422B-993B-CF5215B9FC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7320383" y="3162761"/>
              <a:ext cx="254000" cy="576172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873434B3-E30A-4588-ADED-9166AA714D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2088" y="3282325"/>
              <a:ext cx="914277" cy="386810"/>
            </a:xfrm>
            <a:prstGeom prst="rect">
              <a:avLst/>
            </a:prstGeom>
            <a:effectLst>
              <a:outerShdw blurRad="38100" dist="38100" sx="108000" sy="108000" algn="l" rotWithShape="0">
                <a:schemeClr val="bg1">
                  <a:alpha val="58000"/>
                </a:schemeClr>
              </a:outerShdw>
            </a:effectLst>
          </p:spPr>
        </p:pic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F8F988BB-8397-4839-A8DF-36EC578B3653}"/>
              </a:ext>
            </a:extLst>
          </p:cNvPr>
          <p:cNvGrpSpPr/>
          <p:nvPr/>
        </p:nvGrpSpPr>
        <p:grpSpPr>
          <a:xfrm>
            <a:off x="4628315" y="4159262"/>
            <a:ext cx="1813566" cy="754098"/>
            <a:chOff x="5567053" y="3081549"/>
            <a:chExt cx="1813566" cy="754098"/>
          </a:xfrm>
        </p:grpSpPr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A4AFD5CF-66A4-41E2-9372-5231676A978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7978" y="3081549"/>
              <a:ext cx="1122641" cy="754098"/>
            </a:xfrm>
            <a:prstGeom prst="rect">
              <a:avLst/>
            </a:prstGeom>
          </p:spPr>
        </p:pic>
        <p:sp>
          <p:nvSpPr>
            <p:cNvPr id="27" name="AutoShape 83">
              <a:extLst>
                <a:ext uri="{FF2B5EF4-FFF2-40B4-BE49-F238E27FC236}">
                  <a16:creationId xmlns:a16="http://schemas.microsoft.com/office/drawing/2014/main" id="{567D1FC7-BF6A-4638-AA8A-AE4359A7C85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5836012" y="3037192"/>
              <a:ext cx="254000" cy="791918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28" name="Grafik 27">
            <a:extLst>
              <a:ext uri="{FF2B5EF4-FFF2-40B4-BE49-F238E27FC236}">
                <a16:creationId xmlns:a16="http://schemas.microsoft.com/office/drawing/2014/main" id="{1E7D1419-2765-4ABC-A778-E8201D116FD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442" y="4209132"/>
            <a:ext cx="632832" cy="632832"/>
          </a:xfrm>
          <a:prstGeom prst="rect">
            <a:avLst/>
          </a:prstGeom>
        </p:spPr>
      </p:pic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829D6A82-7193-4B76-93BF-38F5CA6F36C1}"/>
              </a:ext>
            </a:extLst>
          </p:cNvPr>
          <p:cNvGrpSpPr/>
          <p:nvPr/>
        </p:nvGrpSpPr>
        <p:grpSpPr>
          <a:xfrm>
            <a:off x="1737329" y="4280196"/>
            <a:ext cx="1728192" cy="747720"/>
            <a:chOff x="2339752" y="3222395"/>
            <a:chExt cx="1728192" cy="747720"/>
          </a:xfrm>
        </p:grpSpPr>
        <p:sp>
          <p:nvSpPr>
            <p:cNvPr id="31" name="AutoShape 83">
              <a:extLst>
                <a:ext uri="{FF2B5EF4-FFF2-40B4-BE49-F238E27FC236}">
                  <a16:creationId xmlns:a16="http://schemas.microsoft.com/office/drawing/2014/main" id="{8BC99F66-D18D-4A04-B608-A35D258C11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764307" y="3201835"/>
              <a:ext cx="254000" cy="481326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32" name="Gruppieren 31">
              <a:extLst>
                <a:ext uri="{FF2B5EF4-FFF2-40B4-BE49-F238E27FC236}">
                  <a16:creationId xmlns:a16="http://schemas.microsoft.com/office/drawing/2014/main" id="{9DE43885-23A9-44C3-B3A2-A7B073C2A367}"/>
                </a:ext>
              </a:extLst>
            </p:cNvPr>
            <p:cNvGrpSpPr/>
            <p:nvPr/>
          </p:nvGrpSpPr>
          <p:grpSpPr>
            <a:xfrm>
              <a:off x="2339752" y="3554910"/>
              <a:ext cx="728866" cy="415205"/>
              <a:chOff x="1932629" y="4653140"/>
              <a:chExt cx="728866" cy="415205"/>
            </a:xfrm>
          </p:grpSpPr>
          <p:pic>
            <p:nvPicPr>
              <p:cNvPr id="34" name="Grafik 33">
                <a:extLst>
                  <a:ext uri="{FF2B5EF4-FFF2-40B4-BE49-F238E27FC236}">
                    <a16:creationId xmlns:a16="http://schemas.microsoft.com/office/drawing/2014/main" id="{0E6C14D0-27AD-4A6E-A1E8-9DBD8856E0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106245">
                <a:off x="2053173" y="4532596"/>
                <a:ext cx="415205" cy="656293"/>
              </a:xfrm>
              <a:prstGeom prst="rect">
                <a:avLst/>
              </a:prstGeom>
            </p:spPr>
          </p:pic>
          <p:pic>
            <p:nvPicPr>
              <p:cNvPr id="35" name="Grafik 34">
                <a:extLst>
                  <a:ext uri="{FF2B5EF4-FFF2-40B4-BE49-F238E27FC236}">
                    <a16:creationId xmlns:a16="http://schemas.microsoft.com/office/drawing/2014/main" id="{C2759B3B-653D-4FAE-BD45-DBBB33615D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536117">
                <a:off x="2193995" y="4492430"/>
                <a:ext cx="273676" cy="661325"/>
              </a:xfrm>
              <a:prstGeom prst="rect">
                <a:avLst/>
              </a:prstGeom>
            </p:spPr>
          </p:pic>
        </p:grpSp>
        <p:pic>
          <p:nvPicPr>
            <p:cNvPr id="33" name="Grafik 32">
              <a:extLst>
                <a:ext uri="{FF2B5EF4-FFF2-40B4-BE49-F238E27FC236}">
                  <a16:creationId xmlns:a16="http://schemas.microsoft.com/office/drawing/2014/main" id="{B71D6910-8E98-4459-AAE2-BC9A3D23AD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3486" y="3222395"/>
              <a:ext cx="1024458" cy="512230"/>
            </a:xfrm>
            <a:prstGeom prst="rect">
              <a:avLst/>
            </a:prstGeom>
          </p:spPr>
        </p:pic>
      </p:grpSp>
      <p:pic>
        <p:nvPicPr>
          <p:cNvPr id="36" name="Grafik 35">
            <a:extLst>
              <a:ext uri="{FF2B5EF4-FFF2-40B4-BE49-F238E27FC236}">
                <a16:creationId xmlns:a16="http://schemas.microsoft.com/office/drawing/2014/main" id="{3F13DE07-AA3F-4C37-9818-6048A94B4E3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98" y="4299256"/>
            <a:ext cx="648000" cy="501334"/>
          </a:xfrm>
          <a:prstGeom prst="rect">
            <a:avLst/>
          </a:prstGeom>
        </p:spPr>
      </p:pic>
      <p:sp>
        <p:nvSpPr>
          <p:cNvPr id="42" name="AutoShape 83">
            <a:extLst>
              <a:ext uri="{FF2B5EF4-FFF2-40B4-BE49-F238E27FC236}">
                <a16:creationId xmlns:a16="http://schemas.microsoft.com/office/drawing/2014/main" id="{56D52D7E-EF8C-4DC5-8827-55F65AF57AA7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376247" y="4264973"/>
            <a:ext cx="254000" cy="481326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243F6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7" name="Rectangle 11">
            <a:extLst>
              <a:ext uri="{FF2B5EF4-FFF2-40B4-BE49-F238E27FC236}">
                <a16:creationId xmlns:a16="http://schemas.microsoft.com/office/drawing/2014/main" id="{0D48E225-5DD7-4872-BFB7-A2404D0A7E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2158" y="3960664"/>
            <a:ext cx="6113708" cy="1208543"/>
          </a:xfrm>
          <a:prstGeom prst="rect">
            <a:avLst/>
          </a:prstGeom>
          <a:noFill/>
          <a:ln w="19050">
            <a:solidFill>
              <a:srgbClr val="CC3300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1pPr>
            <a:lvl2pPr marL="742950" indent="-28575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2pPr>
            <a:lvl3pPr marL="11430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3pPr>
            <a:lvl4pPr marL="16002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4pPr>
            <a:lvl5pPr marL="20574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de-DE" sz="1800">
              <a:latin typeface="+mj-lt"/>
            </a:endParaRPr>
          </a:p>
        </p:txBody>
      </p:sp>
      <p:sp>
        <p:nvSpPr>
          <p:cNvPr id="38" name="Text Box 64">
            <a:extLst>
              <a:ext uri="{FF2B5EF4-FFF2-40B4-BE49-F238E27FC236}">
                <a16:creationId xmlns:a16="http://schemas.microsoft.com/office/drawing/2014/main" id="{3F02673C-9653-4134-B134-8044ED492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8085" y="5134273"/>
            <a:ext cx="4342154" cy="293688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46800" anchor="ctr">
            <a:spAutoFit/>
          </a:bodyPr>
          <a:lstStyle>
            <a:lvl1pPr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1pPr>
            <a:lvl2pPr marL="742950" indent="-28575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2pPr>
            <a:lvl3pPr marL="11430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3pPr>
            <a:lvl4pPr marL="16002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4pPr>
            <a:lvl5pPr marL="20574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300" b="1" i="1" baseline="0" dirty="0">
                <a:solidFill>
                  <a:srgbClr val="CC3300"/>
                </a:solidFill>
                <a:latin typeface="+mj-lt"/>
              </a:rPr>
              <a:t>Systemgrenze</a:t>
            </a:r>
          </a:p>
        </p:txBody>
      </p:sp>
      <p:pic>
        <p:nvPicPr>
          <p:cNvPr id="39" name="Grafik 38">
            <a:extLst>
              <a:ext uri="{FF2B5EF4-FFF2-40B4-BE49-F238E27FC236}">
                <a16:creationId xmlns:a16="http://schemas.microsoft.com/office/drawing/2014/main" id="{A3BC3931-613A-4745-A548-E6E9EC879E3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42" y="4193795"/>
            <a:ext cx="415205" cy="656293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92E99C0C-BDDA-4DF4-AF8E-B2BEB5E96A7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34" y="4059764"/>
            <a:ext cx="334788" cy="808999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4096EECC-3125-4F0B-A4B1-B926ACE6E9E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19951"/>
            <a:ext cx="472440" cy="74676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6EA4A8C-08AF-4B23-AD6E-290409BD962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967" y="4197820"/>
            <a:ext cx="688716" cy="661693"/>
          </a:xfrm>
          <a:prstGeom prst="rect">
            <a:avLst/>
          </a:prstGeom>
        </p:spPr>
      </p:pic>
      <p:sp>
        <p:nvSpPr>
          <p:cNvPr id="44" name="Ellipse 43">
            <a:extLst>
              <a:ext uri="{FF2B5EF4-FFF2-40B4-BE49-F238E27FC236}">
                <a16:creationId xmlns:a16="http://schemas.microsoft.com/office/drawing/2014/main" id="{3B6257CF-F735-4D37-B8A4-A3CABED9F25B}"/>
              </a:ext>
            </a:extLst>
          </p:cNvPr>
          <p:cNvSpPr/>
          <p:nvPr/>
        </p:nvSpPr>
        <p:spPr>
          <a:xfrm>
            <a:off x="4499992" y="3097007"/>
            <a:ext cx="668360" cy="27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2B5AAD82-EE9E-4DBA-BDF1-D59F043D1B31}"/>
              </a:ext>
            </a:extLst>
          </p:cNvPr>
          <p:cNvSpPr/>
          <p:nvPr/>
        </p:nvSpPr>
        <p:spPr>
          <a:xfrm>
            <a:off x="7398842" y="3097007"/>
            <a:ext cx="668360" cy="27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A550A7C3-0007-408C-84B3-BFEBB2F07305}"/>
              </a:ext>
            </a:extLst>
          </p:cNvPr>
          <p:cNvCxnSpPr>
            <a:cxnSpLocks/>
            <a:endCxn id="44" idx="3"/>
          </p:cNvCxnSpPr>
          <p:nvPr/>
        </p:nvCxnSpPr>
        <p:spPr>
          <a:xfrm flipV="1">
            <a:off x="1580355" y="3327466"/>
            <a:ext cx="3017516" cy="11788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16316AF0-0050-42B0-B270-711B34F03D29}"/>
              </a:ext>
            </a:extLst>
          </p:cNvPr>
          <p:cNvCxnSpPr>
            <a:cxnSpLocks/>
          </p:cNvCxnSpPr>
          <p:nvPr/>
        </p:nvCxnSpPr>
        <p:spPr>
          <a:xfrm flipV="1">
            <a:off x="7732355" y="3377890"/>
            <a:ext cx="9735" cy="108426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Datumsplatzhalter 2">
            <a:extLst>
              <a:ext uri="{FF2B5EF4-FFF2-40B4-BE49-F238E27FC236}">
                <a16:creationId xmlns:a16="http://schemas.microsoft.com/office/drawing/2014/main" id="{D772E166-8FF1-4885-982D-AC5EF198671A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47" name="Fußzeilenplatzhalter 3">
            <a:extLst>
              <a:ext uri="{FF2B5EF4-FFF2-40B4-BE49-F238E27FC236}">
                <a16:creationId xmlns:a16="http://schemas.microsoft.com/office/drawing/2014/main" id="{2C3A8E76-1209-4055-8C93-AE343A33BA6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31690238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3" grpId="0" animBg="1"/>
      <p:bldP spid="42" grpId="0" animBg="1"/>
      <p:bldP spid="37" grpId="0" animBg="1"/>
      <p:bldP spid="3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Ergebnisse und Umgang mit biogenem Kohlenstoff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33</a:t>
            </a:fld>
            <a:endParaRPr lang="de-DE" dirty="0"/>
          </a:p>
        </p:txBody>
      </p:sp>
      <p:sp>
        <p:nvSpPr>
          <p:cNvPr id="165" name="Rechteck: abgerundete Ecken 164">
            <a:extLst>
              <a:ext uri="{FF2B5EF4-FFF2-40B4-BE49-F238E27FC236}">
                <a16:creationId xmlns:a16="http://schemas.microsoft.com/office/drawing/2014/main" id="{5F8EC0DD-DCF9-49E1-8528-B989C16DC43E}"/>
              </a:ext>
            </a:extLst>
          </p:cNvPr>
          <p:cNvSpPr/>
          <p:nvPr/>
        </p:nvSpPr>
        <p:spPr>
          <a:xfrm>
            <a:off x="7236296" y="2607166"/>
            <a:ext cx="877592" cy="2022812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/>
          </a:p>
        </p:txBody>
      </p:sp>
      <p:sp>
        <p:nvSpPr>
          <p:cNvPr id="166" name="Rechteck: abgerundete Ecken 165">
            <a:extLst>
              <a:ext uri="{FF2B5EF4-FFF2-40B4-BE49-F238E27FC236}">
                <a16:creationId xmlns:a16="http://schemas.microsoft.com/office/drawing/2014/main" id="{EC7814B7-AC8F-4169-8A03-FA92EFB01367}"/>
              </a:ext>
            </a:extLst>
          </p:cNvPr>
          <p:cNvSpPr/>
          <p:nvPr/>
        </p:nvSpPr>
        <p:spPr>
          <a:xfrm>
            <a:off x="594873" y="2607167"/>
            <a:ext cx="6174395" cy="1989685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/>
          </a:p>
        </p:txBody>
      </p:sp>
      <p:sp>
        <p:nvSpPr>
          <p:cNvPr id="167" name="Freihandform: Form 166">
            <a:extLst>
              <a:ext uri="{FF2B5EF4-FFF2-40B4-BE49-F238E27FC236}">
                <a16:creationId xmlns:a16="http://schemas.microsoft.com/office/drawing/2014/main" id="{EB02FAB0-AB0A-4DC7-ADD6-A32AFE402AC0}"/>
              </a:ext>
            </a:extLst>
          </p:cNvPr>
          <p:cNvSpPr/>
          <p:nvPr/>
        </p:nvSpPr>
        <p:spPr>
          <a:xfrm>
            <a:off x="810758" y="2768065"/>
            <a:ext cx="561069" cy="1620134"/>
          </a:xfrm>
          <a:custGeom>
            <a:avLst/>
            <a:gdLst>
              <a:gd name="connsiteX0" fmla="*/ 0 w 748092"/>
              <a:gd name="connsiteY0" fmla="*/ 74809 h 2160179"/>
              <a:gd name="connsiteX1" fmla="*/ 74809 w 748092"/>
              <a:gd name="connsiteY1" fmla="*/ 0 h 2160179"/>
              <a:gd name="connsiteX2" fmla="*/ 673283 w 748092"/>
              <a:gd name="connsiteY2" fmla="*/ 0 h 2160179"/>
              <a:gd name="connsiteX3" fmla="*/ 748092 w 748092"/>
              <a:gd name="connsiteY3" fmla="*/ 74809 h 2160179"/>
              <a:gd name="connsiteX4" fmla="*/ 748092 w 748092"/>
              <a:gd name="connsiteY4" fmla="*/ 2085370 h 2160179"/>
              <a:gd name="connsiteX5" fmla="*/ 673283 w 748092"/>
              <a:gd name="connsiteY5" fmla="*/ 2160179 h 2160179"/>
              <a:gd name="connsiteX6" fmla="*/ 74809 w 748092"/>
              <a:gd name="connsiteY6" fmla="*/ 2160179 h 2160179"/>
              <a:gd name="connsiteX7" fmla="*/ 0 w 748092"/>
              <a:gd name="connsiteY7" fmla="*/ 2085370 h 2160179"/>
              <a:gd name="connsiteX8" fmla="*/ 0 w 748092"/>
              <a:gd name="connsiteY8" fmla="*/ 74809 h 2160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8092" h="2160179">
                <a:moveTo>
                  <a:pt x="0" y="74809"/>
                </a:moveTo>
                <a:cubicBezTo>
                  <a:pt x="0" y="33493"/>
                  <a:pt x="33493" y="0"/>
                  <a:pt x="74809" y="0"/>
                </a:cubicBezTo>
                <a:lnTo>
                  <a:pt x="673283" y="0"/>
                </a:lnTo>
                <a:cubicBezTo>
                  <a:pt x="714599" y="0"/>
                  <a:pt x="748092" y="33493"/>
                  <a:pt x="748092" y="74809"/>
                </a:cubicBezTo>
                <a:lnTo>
                  <a:pt x="748092" y="2085370"/>
                </a:lnTo>
                <a:cubicBezTo>
                  <a:pt x="748092" y="2126686"/>
                  <a:pt x="714599" y="2160179"/>
                  <a:pt x="673283" y="2160179"/>
                </a:cubicBezTo>
                <a:lnTo>
                  <a:pt x="74809" y="2160179"/>
                </a:lnTo>
                <a:cubicBezTo>
                  <a:pt x="33493" y="2160179"/>
                  <a:pt x="0" y="2126686"/>
                  <a:pt x="0" y="2085370"/>
                </a:cubicBezTo>
                <a:lnTo>
                  <a:pt x="0" y="74809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728063" rIns="80010" bIns="404038" numCol="1" spcCol="1270" anchor="ctr" anchorCtr="0">
            <a:noAutofit/>
          </a:bodyPr>
          <a:lstStyle/>
          <a:p>
            <a:pPr algn="ctr" defTabSz="50006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125" dirty="0"/>
              <a:t>Modul A1</a:t>
            </a:r>
          </a:p>
        </p:txBody>
      </p:sp>
      <p:sp>
        <p:nvSpPr>
          <p:cNvPr id="168" name="Freihandform: Form 167">
            <a:extLst>
              <a:ext uri="{FF2B5EF4-FFF2-40B4-BE49-F238E27FC236}">
                <a16:creationId xmlns:a16="http://schemas.microsoft.com/office/drawing/2014/main" id="{0ACA8B5D-7D05-4597-956F-229E9BCBEE23}"/>
              </a:ext>
            </a:extLst>
          </p:cNvPr>
          <p:cNvSpPr/>
          <p:nvPr/>
        </p:nvSpPr>
        <p:spPr>
          <a:xfrm>
            <a:off x="1388660" y="2768065"/>
            <a:ext cx="561069" cy="1620134"/>
          </a:xfrm>
          <a:custGeom>
            <a:avLst/>
            <a:gdLst>
              <a:gd name="connsiteX0" fmla="*/ 0 w 748092"/>
              <a:gd name="connsiteY0" fmla="*/ 74809 h 2160179"/>
              <a:gd name="connsiteX1" fmla="*/ 74809 w 748092"/>
              <a:gd name="connsiteY1" fmla="*/ 0 h 2160179"/>
              <a:gd name="connsiteX2" fmla="*/ 673283 w 748092"/>
              <a:gd name="connsiteY2" fmla="*/ 0 h 2160179"/>
              <a:gd name="connsiteX3" fmla="*/ 748092 w 748092"/>
              <a:gd name="connsiteY3" fmla="*/ 74809 h 2160179"/>
              <a:gd name="connsiteX4" fmla="*/ 748092 w 748092"/>
              <a:gd name="connsiteY4" fmla="*/ 2085370 h 2160179"/>
              <a:gd name="connsiteX5" fmla="*/ 673283 w 748092"/>
              <a:gd name="connsiteY5" fmla="*/ 2160179 h 2160179"/>
              <a:gd name="connsiteX6" fmla="*/ 74809 w 748092"/>
              <a:gd name="connsiteY6" fmla="*/ 2160179 h 2160179"/>
              <a:gd name="connsiteX7" fmla="*/ 0 w 748092"/>
              <a:gd name="connsiteY7" fmla="*/ 2085370 h 2160179"/>
              <a:gd name="connsiteX8" fmla="*/ 0 w 748092"/>
              <a:gd name="connsiteY8" fmla="*/ 74809 h 2160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8092" h="2160179">
                <a:moveTo>
                  <a:pt x="0" y="74809"/>
                </a:moveTo>
                <a:cubicBezTo>
                  <a:pt x="0" y="33493"/>
                  <a:pt x="33493" y="0"/>
                  <a:pt x="74809" y="0"/>
                </a:cubicBezTo>
                <a:lnTo>
                  <a:pt x="673283" y="0"/>
                </a:lnTo>
                <a:cubicBezTo>
                  <a:pt x="714599" y="0"/>
                  <a:pt x="748092" y="33493"/>
                  <a:pt x="748092" y="74809"/>
                </a:cubicBezTo>
                <a:lnTo>
                  <a:pt x="748092" y="2085370"/>
                </a:lnTo>
                <a:cubicBezTo>
                  <a:pt x="748092" y="2126686"/>
                  <a:pt x="714599" y="2160179"/>
                  <a:pt x="673283" y="2160179"/>
                </a:cubicBezTo>
                <a:lnTo>
                  <a:pt x="74809" y="2160179"/>
                </a:lnTo>
                <a:cubicBezTo>
                  <a:pt x="33493" y="2160179"/>
                  <a:pt x="0" y="2126686"/>
                  <a:pt x="0" y="2085370"/>
                </a:cubicBezTo>
                <a:lnTo>
                  <a:pt x="0" y="74809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728063" rIns="80010" bIns="404038" numCol="1" spcCol="1270" anchor="ctr" anchorCtr="0">
            <a:noAutofit/>
          </a:bodyPr>
          <a:lstStyle/>
          <a:p>
            <a:pPr algn="ctr" defTabSz="50006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125" dirty="0"/>
              <a:t>Modul A2</a:t>
            </a:r>
          </a:p>
        </p:txBody>
      </p:sp>
      <p:sp>
        <p:nvSpPr>
          <p:cNvPr id="169" name="Freihandform: Form 168">
            <a:extLst>
              <a:ext uri="{FF2B5EF4-FFF2-40B4-BE49-F238E27FC236}">
                <a16:creationId xmlns:a16="http://schemas.microsoft.com/office/drawing/2014/main" id="{0809731B-49BB-40CF-968F-82C2A2AFBC2C}"/>
              </a:ext>
            </a:extLst>
          </p:cNvPr>
          <p:cNvSpPr/>
          <p:nvPr/>
        </p:nvSpPr>
        <p:spPr>
          <a:xfrm>
            <a:off x="1966562" y="2768065"/>
            <a:ext cx="561069" cy="1620134"/>
          </a:xfrm>
          <a:custGeom>
            <a:avLst/>
            <a:gdLst>
              <a:gd name="connsiteX0" fmla="*/ 0 w 748092"/>
              <a:gd name="connsiteY0" fmla="*/ 74809 h 2160179"/>
              <a:gd name="connsiteX1" fmla="*/ 74809 w 748092"/>
              <a:gd name="connsiteY1" fmla="*/ 0 h 2160179"/>
              <a:gd name="connsiteX2" fmla="*/ 673283 w 748092"/>
              <a:gd name="connsiteY2" fmla="*/ 0 h 2160179"/>
              <a:gd name="connsiteX3" fmla="*/ 748092 w 748092"/>
              <a:gd name="connsiteY3" fmla="*/ 74809 h 2160179"/>
              <a:gd name="connsiteX4" fmla="*/ 748092 w 748092"/>
              <a:gd name="connsiteY4" fmla="*/ 2085370 h 2160179"/>
              <a:gd name="connsiteX5" fmla="*/ 673283 w 748092"/>
              <a:gd name="connsiteY5" fmla="*/ 2160179 h 2160179"/>
              <a:gd name="connsiteX6" fmla="*/ 74809 w 748092"/>
              <a:gd name="connsiteY6" fmla="*/ 2160179 h 2160179"/>
              <a:gd name="connsiteX7" fmla="*/ 0 w 748092"/>
              <a:gd name="connsiteY7" fmla="*/ 2085370 h 2160179"/>
              <a:gd name="connsiteX8" fmla="*/ 0 w 748092"/>
              <a:gd name="connsiteY8" fmla="*/ 74809 h 2160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8092" h="2160179">
                <a:moveTo>
                  <a:pt x="0" y="74809"/>
                </a:moveTo>
                <a:cubicBezTo>
                  <a:pt x="0" y="33493"/>
                  <a:pt x="33493" y="0"/>
                  <a:pt x="74809" y="0"/>
                </a:cubicBezTo>
                <a:lnTo>
                  <a:pt x="673283" y="0"/>
                </a:lnTo>
                <a:cubicBezTo>
                  <a:pt x="714599" y="0"/>
                  <a:pt x="748092" y="33493"/>
                  <a:pt x="748092" y="74809"/>
                </a:cubicBezTo>
                <a:lnTo>
                  <a:pt x="748092" y="2085370"/>
                </a:lnTo>
                <a:cubicBezTo>
                  <a:pt x="748092" y="2126686"/>
                  <a:pt x="714599" y="2160179"/>
                  <a:pt x="673283" y="2160179"/>
                </a:cubicBezTo>
                <a:lnTo>
                  <a:pt x="74809" y="2160179"/>
                </a:lnTo>
                <a:cubicBezTo>
                  <a:pt x="33493" y="2160179"/>
                  <a:pt x="0" y="2126686"/>
                  <a:pt x="0" y="2085370"/>
                </a:cubicBezTo>
                <a:lnTo>
                  <a:pt x="0" y="74809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728063" rIns="80010" bIns="404038" numCol="1" spcCol="1270" anchor="ctr" anchorCtr="0">
            <a:noAutofit/>
          </a:bodyPr>
          <a:lstStyle/>
          <a:p>
            <a:pPr algn="ctr" defTabSz="50006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125" dirty="0"/>
              <a:t>Modul A3</a:t>
            </a:r>
          </a:p>
        </p:txBody>
      </p:sp>
      <p:grpSp>
        <p:nvGrpSpPr>
          <p:cNvPr id="170" name="Gruppieren 169">
            <a:extLst>
              <a:ext uri="{FF2B5EF4-FFF2-40B4-BE49-F238E27FC236}">
                <a16:creationId xmlns:a16="http://schemas.microsoft.com/office/drawing/2014/main" id="{4FE46B7C-EECB-4053-94D2-2A25FBFC6BC2}"/>
              </a:ext>
            </a:extLst>
          </p:cNvPr>
          <p:cNvGrpSpPr/>
          <p:nvPr/>
        </p:nvGrpSpPr>
        <p:grpSpPr>
          <a:xfrm>
            <a:off x="2537290" y="2768065"/>
            <a:ext cx="561069" cy="1620134"/>
            <a:chOff x="1541552" y="0"/>
            <a:chExt cx="748092" cy="2160179"/>
          </a:xfrm>
        </p:grpSpPr>
        <p:sp>
          <p:nvSpPr>
            <p:cNvPr id="171" name="Rechteck: abgerundete Ecken 170">
              <a:extLst>
                <a:ext uri="{FF2B5EF4-FFF2-40B4-BE49-F238E27FC236}">
                  <a16:creationId xmlns:a16="http://schemas.microsoft.com/office/drawing/2014/main" id="{853BD57E-2B0C-4C3F-8909-49813CE3A8AB}"/>
                </a:ext>
              </a:extLst>
            </p:cNvPr>
            <p:cNvSpPr/>
            <p:nvPr/>
          </p:nvSpPr>
          <p:spPr>
            <a:xfrm>
              <a:off x="1541552" y="0"/>
              <a:ext cx="748092" cy="2160179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hueOff val="0"/>
                <a:satOff val="0"/>
                <a:lumOff val="0"/>
                <a:alpha val="63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2" name="Rechteck: abgerundete Ecken 4">
              <a:extLst>
                <a:ext uri="{FF2B5EF4-FFF2-40B4-BE49-F238E27FC236}">
                  <a16:creationId xmlns:a16="http://schemas.microsoft.com/office/drawing/2014/main" id="{AFBF51CF-74BB-4EC4-B8F9-79AFD99E4454}"/>
                </a:ext>
              </a:extLst>
            </p:cNvPr>
            <p:cNvSpPr txBox="1"/>
            <p:nvPr/>
          </p:nvSpPr>
          <p:spPr>
            <a:xfrm>
              <a:off x="1541552" y="864071"/>
              <a:ext cx="748092" cy="8640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50006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125" dirty="0"/>
                <a:t>Modul A4</a:t>
              </a:r>
            </a:p>
          </p:txBody>
        </p:sp>
      </p:grpSp>
      <p:grpSp>
        <p:nvGrpSpPr>
          <p:cNvPr id="173" name="Gruppieren 172">
            <a:extLst>
              <a:ext uri="{FF2B5EF4-FFF2-40B4-BE49-F238E27FC236}">
                <a16:creationId xmlns:a16="http://schemas.microsoft.com/office/drawing/2014/main" id="{0C0F3D57-2264-4EFE-9B5D-270DD305E7B0}"/>
              </a:ext>
            </a:extLst>
          </p:cNvPr>
          <p:cNvGrpSpPr/>
          <p:nvPr/>
        </p:nvGrpSpPr>
        <p:grpSpPr>
          <a:xfrm>
            <a:off x="3107657" y="2768065"/>
            <a:ext cx="561069" cy="1620134"/>
            <a:chOff x="1541552" y="0"/>
            <a:chExt cx="748092" cy="2160179"/>
          </a:xfrm>
        </p:grpSpPr>
        <p:sp>
          <p:nvSpPr>
            <p:cNvPr id="174" name="Rechteck: abgerundete Ecken 173">
              <a:extLst>
                <a:ext uri="{FF2B5EF4-FFF2-40B4-BE49-F238E27FC236}">
                  <a16:creationId xmlns:a16="http://schemas.microsoft.com/office/drawing/2014/main" id="{6576C83D-7ADD-4F51-BBB4-E203F4D803B7}"/>
                </a:ext>
              </a:extLst>
            </p:cNvPr>
            <p:cNvSpPr/>
            <p:nvPr/>
          </p:nvSpPr>
          <p:spPr>
            <a:xfrm>
              <a:off x="1541552" y="0"/>
              <a:ext cx="748092" cy="2160179"/>
            </a:xfrm>
            <a:prstGeom prst="roundRect">
              <a:avLst>
                <a:gd name="adj" fmla="val 10000"/>
              </a:avLst>
            </a:pr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5" name="Rechteck: abgerundete Ecken 4">
              <a:extLst>
                <a:ext uri="{FF2B5EF4-FFF2-40B4-BE49-F238E27FC236}">
                  <a16:creationId xmlns:a16="http://schemas.microsoft.com/office/drawing/2014/main" id="{F706BEB6-72DF-4157-8602-BFDF15046EB9}"/>
                </a:ext>
              </a:extLst>
            </p:cNvPr>
            <p:cNvSpPr txBox="1"/>
            <p:nvPr/>
          </p:nvSpPr>
          <p:spPr>
            <a:xfrm>
              <a:off x="1541552" y="864071"/>
              <a:ext cx="748092" cy="8640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50006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125" dirty="0"/>
                <a:t>Modul A5</a:t>
              </a:r>
            </a:p>
          </p:txBody>
        </p:sp>
      </p:grpSp>
      <p:grpSp>
        <p:nvGrpSpPr>
          <p:cNvPr id="176" name="Gruppieren 175">
            <a:extLst>
              <a:ext uri="{FF2B5EF4-FFF2-40B4-BE49-F238E27FC236}">
                <a16:creationId xmlns:a16="http://schemas.microsoft.com/office/drawing/2014/main" id="{EF00DBF7-9BD8-4114-86FC-B329B0CEACC7}"/>
              </a:ext>
            </a:extLst>
          </p:cNvPr>
          <p:cNvGrpSpPr/>
          <p:nvPr/>
        </p:nvGrpSpPr>
        <p:grpSpPr>
          <a:xfrm>
            <a:off x="3678024" y="2768064"/>
            <a:ext cx="561069" cy="1620134"/>
            <a:chOff x="1541552" y="0"/>
            <a:chExt cx="748092" cy="2160179"/>
          </a:xfrm>
        </p:grpSpPr>
        <p:sp>
          <p:nvSpPr>
            <p:cNvPr id="177" name="Rechteck: abgerundete Ecken 176">
              <a:extLst>
                <a:ext uri="{FF2B5EF4-FFF2-40B4-BE49-F238E27FC236}">
                  <a16:creationId xmlns:a16="http://schemas.microsoft.com/office/drawing/2014/main" id="{D578A0EE-3637-4C9F-B574-7172BE5ED6D0}"/>
                </a:ext>
              </a:extLst>
            </p:cNvPr>
            <p:cNvSpPr/>
            <p:nvPr/>
          </p:nvSpPr>
          <p:spPr>
            <a:xfrm>
              <a:off x="1541552" y="0"/>
              <a:ext cx="748092" cy="2160179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hueOff val="0"/>
                <a:satOff val="0"/>
                <a:lumOff val="0"/>
                <a:alpha val="63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8" name="Rechteck: abgerundete Ecken 4">
              <a:extLst>
                <a:ext uri="{FF2B5EF4-FFF2-40B4-BE49-F238E27FC236}">
                  <a16:creationId xmlns:a16="http://schemas.microsoft.com/office/drawing/2014/main" id="{A76E0A9A-6371-4F28-87B8-FC5AE9936ECB}"/>
                </a:ext>
              </a:extLst>
            </p:cNvPr>
            <p:cNvSpPr txBox="1"/>
            <p:nvPr/>
          </p:nvSpPr>
          <p:spPr>
            <a:xfrm>
              <a:off x="1541552" y="864071"/>
              <a:ext cx="748092" cy="8640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50006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125" dirty="0"/>
                <a:t>Modul B1-B7</a:t>
              </a:r>
            </a:p>
          </p:txBody>
        </p:sp>
      </p:grpSp>
      <p:grpSp>
        <p:nvGrpSpPr>
          <p:cNvPr id="179" name="Gruppieren 178">
            <a:extLst>
              <a:ext uri="{FF2B5EF4-FFF2-40B4-BE49-F238E27FC236}">
                <a16:creationId xmlns:a16="http://schemas.microsoft.com/office/drawing/2014/main" id="{2ADFCFC9-3B93-4D3B-9514-BC2F3C64C25D}"/>
              </a:ext>
            </a:extLst>
          </p:cNvPr>
          <p:cNvGrpSpPr/>
          <p:nvPr/>
        </p:nvGrpSpPr>
        <p:grpSpPr>
          <a:xfrm>
            <a:off x="4248390" y="2768064"/>
            <a:ext cx="561069" cy="1620134"/>
            <a:chOff x="1541552" y="0"/>
            <a:chExt cx="748092" cy="2160179"/>
          </a:xfrm>
        </p:grpSpPr>
        <p:sp>
          <p:nvSpPr>
            <p:cNvPr id="180" name="Rechteck: abgerundete Ecken 179">
              <a:extLst>
                <a:ext uri="{FF2B5EF4-FFF2-40B4-BE49-F238E27FC236}">
                  <a16:creationId xmlns:a16="http://schemas.microsoft.com/office/drawing/2014/main" id="{D1AC27A0-91BF-46E1-8A6E-B760DEA7F981}"/>
                </a:ext>
              </a:extLst>
            </p:cNvPr>
            <p:cNvSpPr/>
            <p:nvPr/>
          </p:nvSpPr>
          <p:spPr>
            <a:xfrm>
              <a:off x="1541552" y="0"/>
              <a:ext cx="748092" cy="2160179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hueOff val="0"/>
                <a:satOff val="0"/>
                <a:lumOff val="0"/>
                <a:alpha val="63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1" name="Rechteck: abgerundete Ecken 4">
              <a:extLst>
                <a:ext uri="{FF2B5EF4-FFF2-40B4-BE49-F238E27FC236}">
                  <a16:creationId xmlns:a16="http://schemas.microsoft.com/office/drawing/2014/main" id="{F1AEE578-086D-4121-9B36-88D2C30A6523}"/>
                </a:ext>
              </a:extLst>
            </p:cNvPr>
            <p:cNvSpPr txBox="1"/>
            <p:nvPr/>
          </p:nvSpPr>
          <p:spPr>
            <a:xfrm>
              <a:off x="1541552" y="864071"/>
              <a:ext cx="748092" cy="8640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50006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125" dirty="0"/>
                <a:t>Modul C1</a:t>
              </a:r>
            </a:p>
          </p:txBody>
        </p:sp>
      </p:grpSp>
      <p:grpSp>
        <p:nvGrpSpPr>
          <p:cNvPr id="182" name="Gruppieren 181">
            <a:extLst>
              <a:ext uri="{FF2B5EF4-FFF2-40B4-BE49-F238E27FC236}">
                <a16:creationId xmlns:a16="http://schemas.microsoft.com/office/drawing/2014/main" id="{762B65B5-F026-4FF8-B085-8915A585D19F}"/>
              </a:ext>
            </a:extLst>
          </p:cNvPr>
          <p:cNvGrpSpPr/>
          <p:nvPr/>
        </p:nvGrpSpPr>
        <p:grpSpPr>
          <a:xfrm>
            <a:off x="4818757" y="2768062"/>
            <a:ext cx="561069" cy="1620134"/>
            <a:chOff x="1541552" y="0"/>
            <a:chExt cx="748092" cy="2160179"/>
          </a:xfrm>
        </p:grpSpPr>
        <p:sp>
          <p:nvSpPr>
            <p:cNvPr id="183" name="Rechteck: abgerundete Ecken 182">
              <a:extLst>
                <a:ext uri="{FF2B5EF4-FFF2-40B4-BE49-F238E27FC236}">
                  <a16:creationId xmlns:a16="http://schemas.microsoft.com/office/drawing/2014/main" id="{7235A827-DC47-4682-A846-4AE4AA5815D9}"/>
                </a:ext>
              </a:extLst>
            </p:cNvPr>
            <p:cNvSpPr/>
            <p:nvPr/>
          </p:nvSpPr>
          <p:spPr>
            <a:xfrm>
              <a:off x="1541552" y="0"/>
              <a:ext cx="748092" cy="216017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4" name="Rechteck: abgerundete Ecken 4">
              <a:extLst>
                <a:ext uri="{FF2B5EF4-FFF2-40B4-BE49-F238E27FC236}">
                  <a16:creationId xmlns:a16="http://schemas.microsoft.com/office/drawing/2014/main" id="{8EBAF05C-AAC5-4B64-AF5B-63929B2611A9}"/>
                </a:ext>
              </a:extLst>
            </p:cNvPr>
            <p:cNvSpPr txBox="1"/>
            <p:nvPr/>
          </p:nvSpPr>
          <p:spPr>
            <a:xfrm>
              <a:off x="1541552" y="864071"/>
              <a:ext cx="748092" cy="8640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50006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125" dirty="0"/>
                <a:t>Modul C2</a:t>
              </a:r>
            </a:p>
          </p:txBody>
        </p:sp>
      </p:grpSp>
      <p:grpSp>
        <p:nvGrpSpPr>
          <p:cNvPr id="185" name="Gruppieren 184">
            <a:extLst>
              <a:ext uri="{FF2B5EF4-FFF2-40B4-BE49-F238E27FC236}">
                <a16:creationId xmlns:a16="http://schemas.microsoft.com/office/drawing/2014/main" id="{B5CD1E54-FBD7-40FB-8DD9-2B13DCDBE3C3}"/>
              </a:ext>
            </a:extLst>
          </p:cNvPr>
          <p:cNvGrpSpPr/>
          <p:nvPr/>
        </p:nvGrpSpPr>
        <p:grpSpPr>
          <a:xfrm>
            <a:off x="5398422" y="2768062"/>
            <a:ext cx="561069" cy="1620134"/>
            <a:chOff x="1541552" y="0"/>
            <a:chExt cx="748092" cy="2160179"/>
          </a:xfrm>
        </p:grpSpPr>
        <p:sp>
          <p:nvSpPr>
            <p:cNvPr id="186" name="Rechteck: abgerundete Ecken 185">
              <a:extLst>
                <a:ext uri="{FF2B5EF4-FFF2-40B4-BE49-F238E27FC236}">
                  <a16:creationId xmlns:a16="http://schemas.microsoft.com/office/drawing/2014/main" id="{3BC36171-3A23-42E6-98C2-00BCBD8D86BC}"/>
                </a:ext>
              </a:extLst>
            </p:cNvPr>
            <p:cNvSpPr/>
            <p:nvPr/>
          </p:nvSpPr>
          <p:spPr>
            <a:xfrm>
              <a:off x="1541552" y="0"/>
              <a:ext cx="748092" cy="216017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7" name="Rechteck: abgerundete Ecken 4">
              <a:extLst>
                <a:ext uri="{FF2B5EF4-FFF2-40B4-BE49-F238E27FC236}">
                  <a16:creationId xmlns:a16="http://schemas.microsoft.com/office/drawing/2014/main" id="{23EC85C7-CAA9-4400-85FE-7564FB9487FF}"/>
                </a:ext>
              </a:extLst>
            </p:cNvPr>
            <p:cNvSpPr txBox="1"/>
            <p:nvPr/>
          </p:nvSpPr>
          <p:spPr>
            <a:xfrm>
              <a:off x="1541552" y="864071"/>
              <a:ext cx="748092" cy="8640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50006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125" dirty="0"/>
                <a:t>Modul C3</a:t>
              </a:r>
            </a:p>
          </p:txBody>
        </p:sp>
      </p:grpSp>
      <p:grpSp>
        <p:nvGrpSpPr>
          <p:cNvPr id="188" name="Gruppieren 187">
            <a:extLst>
              <a:ext uri="{FF2B5EF4-FFF2-40B4-BE49-F238E27FC236}">
                <a16:creationId xmlns:a16="http://schemas.microsoft.com/office/drawing/2014/main" id="{9C9B28C2-414B-4B39-9AAA-B4D1E93B40DC}"/>
              </a:ext>
            </a:extLst>
          </p:cNvPr>
          <p:cNvGrpSpPr/>
          <p:nvPr/>
        </p:nvGrpSpPr>
        <p:grpSpPr>
          <a:xfrm>
            <a:off x="5968788" y="2768062"/>
            <a:ext cx="561069" cy="1620134"/>
            <a:chOff x="1541552" y="0"/>
            <a:chExt cx="748092" cy="2160179"/>
          </a:xfrm>
        </p:grpSpPr>
        <p:sp>
          <p:nvSpPr>
            <p:cNvPr id="189" name="Rechteck: abgerundete Ecken 188">
              <a:extLst>
                <a:ext uri="{FF2B5EF4-FFF2-40B4-BE49-F238E27FC236}">
                  <a16:creationId xmlns:a16="http://schemas.microsoft.com/office/drawing/2014/main" id="{D4D3FE9A-B9D9-48D6-A207-12C89EFC2A00}"/>
                </a:ext>
              </a:extLst>
            </p:cNvPr>
            <p:cNvSpPr/>
            <p:nvPr/>
          </p:nvSpPr>
          <p:spPr>
            <a:xfrm>
              <a:off x="1541552" y="0"/>
              <a:ext cx="748092" cy="2160179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hueOff val="0"/>
                <a:satOff val="0"/>
                <a:lumOff val="0"/>
                <a:alpha val="63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0" name="Rechteck: abgerundete Ecken 4">
              <a:extLst>
                <a:ext uri="{FF2B5EF4-FFF2-40B4-BE49-F238E27FC236}">
                  <a16:creationId xmlns:a16="http://schemas.microsoft.com/office/drawing/2014/main" id="{FFAEE879-F273-4C4A-80DD-AA9AE991D947}"/>
                </a:ext>
              </a:extLst>
            </p:cNvPr>
            <p:cNvSpPr txBox="1"/>
            <p:nvPr/>
          </p:nvSpPr>
          <p:spPr>
            <a:xfrm>
              <a:off x="1541552" y="864071"/>
              <a:ext cx="748092" cy="8640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50006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125" dirty="0"/>
                <a:t>Modul C4</a:t>
              </a:r>
            </a:p>
          </p:txBody>
        </p:sp>
      </p:grpSp>
      <p:grpSp>
        <p:nvGrpSpPr>
          <p:cNvPr id="191" name="Gruppieren 190">
            <a:extLst>
              <a:ext uri="{FF2B5EF4-FFF2-40B4-BE49-F238E27FC236}">
                <a16:creationId xmlns:a16="http://schemas.microsoft.com/office/drawing/2014/main" id="{E8CA34B7-AD5E-48FB-BB56-85C6D9B73EB2}"/>
              </a:ext>
            </a:extLst>
          </p:cNvPr>
          <p:cNvGrpSpPr/>
          <p:nvPr/>
        </p:nvGrpSpPr>
        <p:grpSpPr>
          <a:xfrm>
            <a:off x="7390056" y="2768061"/>
            <a:ext cx="561069" cy="1620134"/>
            <a:chOff x="1541552" y="0"/>
            <a:chExt cx="748092" cy="2160179"/>
          </a:xfrm>
        </p:grpSpPr>
        <p:sp>
          <p:nvSpPr>
            <p:cNvPr id="192" name="Rechteck: abgerundete Ecken 191">
              <a:extLst>
                <a:ext uri="{FF2B5EF4-FFF2-40B4-BE49-F238E27FC236}">
                  <a16:creationId xmlns:a16="http://schemas.microsoft.com/office/drawing/2014/main" id="{623A6C2C-62B6-48DE-AE7D-D12D4AD213C2}"/>
                </a:ext>
              </a:extLst>
            </p:cNvPr>
            <p:cNvSpPr/>
            <p:nvPr/>
          </p:nvSpPr>
          <p:spPr>
            <a:xfrm>
              <a:off x="1541552" y="0"/>
              <a:ext cx="748092" cy="216017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3" name="Rechteck: abgerundete Ecken 4">
              <a:extLst>
                <a:ext uri="{FF2B5EF4-FFF2-40B4-BE49-F238E27FC236}">
                  <a16:creationId xmlns:a16="http://schemas.microsoft.com/office/drawing/2014/main" id="{7FD3C8D2-793F-483A-A66A-2D24733623F8}"/>
                </a:ext>
              </a:extLst>
            </p:cNvPr>
            <p:cNvSpPr txBox="1"/>
            <p:nvPr/>
          </p:nvSpPr>
          <p:spPr>
            <a:xfrm>
              <a:off x="1541552" y="973254"/>
              <a:ext cx="748092" cy="8640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50006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125" dirty="0"/>
                <a:t>Modul D</a:t>
              </a:r>
              <a:br>
                <a:rPr lang="de-DE" sz="1125" dirty="0"/>
              </a:br>
              <a:r>
                <a:rPr lang="de-DE" sz="900" dirty="0"/>
                <a:t>(therm.)</a:t>
              </a:r>
              <a:endParaRPr lang="de-DE" sz="1125" dirty="0"/>
            </a:p>
          </p:txBody>
        </p:sp>
      </p:grpSp>
      <p:sp>
        <p:nvSpPr>
          <p:cNvPr id="194" name="Rechteck: abgerundete Ecken 4">
            <a:extLst>
              <a:ext uri="{FF2B5EF4-FFF2-40B4-BE49-F238E27FC236}">
                <a16:creationId xmlns:a16="http://schemas.microsoft.com/office/drawing/2014/main" id="{CF1849C7-66D2-4221-ADF9-4D6C06DDC95C}"/>
              </a:ext>
            </a:extLst>
          </p:cNvPr>
          <p:cNvSpPr txBox="1"/>
          <p:nvPr/>
        </p:nvSpPr>
        <p:spPr>
          <a:xfrm>
            <a:off x="957159" y="4365848"/>
            <a:ext cx="1439864" cy="26812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algn="ctr" defTabSz="50006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125" b="1" dirty="0">
                <a:solidFill>
                  <a:schemeClr val="tx1"/>
                </a:solidFill>
              </a:rPr>
              <a:t>Herstellungsphase</a:t>
            </a:r>
          </a:p>
        </p:txBody>
      </p:sp>
      <p:sp>
        <p:nvSpPr>
          <p:cNvPr id="195" name="Rechteck: abgerundete Ecken 194">
            <a:extLst>
              <a:ext uri="{FF2B5EF4-FFF2-40B4-BE49-F238E27FC236}">
                <a16:creationId xmlns:a16="http://schemas.microsoft.com/office/drawing/2014/main" id="{BB28E8CE-667D-406B-A3F2-A3A06A35EA8D}"/>
              </a:ext>
            </a:extLst>
          </p:cNvPr>
          <p:cNvSpPr/>
          <p:nvPr/>
        </p:nvSpPr>
        <p:spPr>
          <a:xfrm>
            <a:off x="807594" y="2768060"/>
            <a:ext cx="1729696" cy="1620138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/>
          </a:p>
        </p:txBody>
      </p:sp>
      <p:sp>
        <p:nvSpPr>
          <p:cNvPr id="196" name="Pfeil: nach links und rechts 195">
            <a:extLst>
              <a:ext uri="{FF2B5EF4-FFF2-40B4-BE49-F238E27FC236}">
                <a16:creationId xmlns:a16="http://schemas.microsoft.com/office/drawing/2014/main" id="{30FB9187-C0F0-4840-AB5D-C091ADA2755D}"/>
              </a:ext>
            </a:extLst>
          </p:cNvPr>
          <p:cNvSpPr/>
          <p:nvPr/>
        </p:nvSpPr>
        <p:spPr>
          <a:xfrm>
            <a:off x="879102" y="3907115"/>
            <a:ext cx="5558974" cy="400077"/>
          </a:xfrm>
          <a:prstGeom prst="leftRight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7" name="Rechteck: abgerundete Ecken 4">
            <a:extLst>
              <a:ext uri="{FF2B5EF4-FFF2-40B4-BE49-F238E27FC236}">
                <a16:creationId xmlns:a16="http://schemas.microsoft.com/office/drawing/2014/main" id="{47B36438-A5A2-4B89-A21B-3C8B7D1ADF7F}"/>
              </a:ext>
            </a:extLst>
          </p:cNvPr>
          <p:cNvSpPr txBox="1"/>
          <p:nvPr/>
        </p:nvSpPr>
        <p:spPr>
          <a:xfrm>
            <a:off x="1094977" y="4018826"/>
            <a:ext cx="5139275" cy="21583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algn="ctr" defTabSz="50006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125" b="1" dirty="0">
                <a:solidFill>
                  <a:schemeClr val="tx1"/>
                </a:solidFill>
              </a:rPr>
              <a:t>Produktlebenszyklus</a:t>
            </a:r>
          </a:p>
        </p:txBody>
      </p:sp>
      <p:sp>
        <p:nvSpPr>
          <p:cNvPr id="198" name="Rechteck: abgerundete Ecken 4">
            <a:extLst>
              <a:ext uri="{FF2B5EF4-FFF2-40B4-BE49-F238E27FC236}">
                <a16:creationId xmlns:a16="http://schemas.microsoft.com/office/drawing/2014/main" id="{479257AE-4088-4B94-B471-025B976BF229}"/>
              </a:ext>
            </a:extLst>
          </p:cNvPr>
          <p:cNvSpPr txBox="1"/>
          <p:nvPr/>
        </p:nvSpPr>
        <p:spPr>
          <a:xfrm>
            <a:off x="6904201" y="4603708"/>
            <a:ext cx="1532779" cy="64805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algn="ctr" defTabSz="50006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125" b="1" dirty="0">
                <a:solidFill>
                  <a:schemeClr val="tx1"/>
                </a:solidFill>
              </a:rPr>
              <a:t>Potenzielle Nutzen und Lasten außerhalb des Produktsystems</a:t>
            </a:r>
          </a:p>
        </p:txBody>
      </p:sp>
      <p:sp>
        <p:nvSpPr>
          <p:cNvPr id="200" name="Pfeil: nach rechts 199">
            <a:extLst>
              <a:ext uri="{FF2B5EF4-FFF2-40B4-BE49-F238E27FC236}">
                <a16:creationId xmlns:a16="http://schemas.microsoft.com/office/drawing/2014/main" id="{39B27869-A309-4D71-9AEB-033290F2D413}"/>
              </a:ext>
            </a:extLst>
          </p:cNvPr>
          <p:cNvSpPr/>
          <p:nvPr/>
        </p:nvSpPr>
        <p:spPr>
          <a:xfrm rot="5400000">
            <a:off x="1848468" y="2638330"/>
            <a:ext cx="511724" cy="130697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/>
          </a:p>
        </p:txBody>
      </p:sp>
      <p:sp>
        <p:nvSpPr>
          <p:cNvPr id="201" name="Pfeil: nach rechts 200">
            <a:extLst>
              <a:ext uri="{FF2B5EF4-FFF2-40B4-BE49-F238E27FC236}">
                <a16:creationId xmlns:a16="http://schemas.microsoft.com/office/drawing/2014/main" id="{CECC0F00-2A18-4AB7-87E0-0EEDB5C5CDE5}"/>
              </a:ext>
            </a:extLst>
          </p:cNvPr>
          <p:cNvSpPr/>
          <p:nvPr/>
        </p:nvSpPr>
        <p:spPr>
          <a:xfrm rot="16200000">
            <a:off x="5358827" y="2567754"/>
            <a:ext cx="601340" cy="268603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/>
          </a:p>
        </p:txBody>
      </p:sp>
      <p:sp>
        <p:nvSpPr>
          <p:cNvPr id="202" name="Pfeil: nach rechts 201">
            <a:extLst>
              <a:ext uri="{FF2B5EF4-FFF2-40B4-BE49-F238E27FC236}">
                <a16:creationId xmlns:a16="http://schemas.microsoft.com/office/drawing/2014/main" id="{D0F0585E-59B8-4619-B6F6-6FBBBB2D0961}"/>
              </a:ext>
            </a:extLst>
          </p:cNvPr>
          <p:cNvSpPr/>
          <p:nvPr/>
        </p:nvSpPr>
        <p:spPr>
          <a:xfrm rot="16200000">
            <a:off x="3298071" y="2627893"/>
            <a:ext cx="529910" cy="132845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/>
          </a:p>
        </p:txBody>
      </p:sp>
      <p:sp>
        <p:nvSpPr>
          <p:cNvPr id="203" name="Rechteck: abgerundete Ecken 4">
            <a:extLst>
              <a:ext uri="{FF2B5EF4-FFF2-40B4-BE49-F238E27FC236}">
                <a16:creationId xmlns:a16="http://schemas.microsoft.com/office/drawing/2014/main" id="{766DD690-A2E7-4149-B5C7-EF8ED4B954C7}"/>
              </a:ext>
            </a:extLst>
          </p:cNvPr>
          <p:cNvSpPr txBox="1"/>
          <p:nvPr/>
        </p:nvSpPr>
        <p:spPr>
          <a:xfrm>
            <a:off x="810758" y="4650651"/>
            <a:ext cx="5719100" cy="24316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algn="ctr" defTabSz="50006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125" b="1" dirty="0">
                <a:solidFill>
                  <a:schemeClr val="tx1"/>
                </a:solidFill>
              </a:rPr>
              <a:t>Systemgrenze des Produktlebenszyklus</a:t>
            </a:r>
          </a:p>
        </p:txBody>
      </p:sp>
      <p:sp>
        <p:nvSpPr>
          <p:cNvPr id="204" name="Halbbogen 203">
            <a:extLst>
              <a:ext uri="{FF2B5EF4-FFF2-40B4-BE49-F238E27FC236}">
                <a16:creationId xmlns:a16="http://schemas.microsoft.com/office/drawing/2014/main" id="{84E0C716-4D61-479E-B6BE-1EA0670FC7CC}"/>
              </a:ext>
            </a:extLst>
          </p:cNvPr>
          <p:cNvSpPr/>
          <p:nvPr/>
        </p:nvSpPr>
        <p:spPr>
          <a:xfrm rot="10800000">
            <a:off x="990513" y="2770709"/>
            <a:ext cx="4738865" cy="564399"/>
          </a:xfrm>
          <a:prstGeom prst="blockArc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>
              <a:solidFill>
                <a:schemeClr val="tx1"/>
              </a:solidFill>
            </a:endParaRPr>
          </a:p>
        </p:txBody>
      </p:sp>
      <p:sp>
        <p:nvSpPr>
          <p:cNvPr id="205" name="Halbbogen 204">
            <a:extLst>
              <a:ext uri="{FF2B5EF4-FFF2-40B4-BE49-F238E27FC236}">
                <a16:creationId xmlns:a16="http://schemas.microsoft.com/office/drawing/2014/main" id="{B7D8C21C-3414-4243-BA36-7E8223FFDE71}"/>
              </a:ext>
            </a:extLst>
          </p:cNvPr>
          <p:cNvSpPr/>
          <p:nvPr/>
        </p:nvSpPr>
        <p:spPr>
          <a:xfrm rot="10800000">
            <a:off x="2062172" y="2864722"/>
            <a:ext cx="1522220" cy="260513"/>
          </a:xfrm>
          <a:prstGeom prst="blockArc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>
              <a:solidFill>
                <a:schemeClr val="tx1"/>
              </a:solidFill>
            </a:endParaRPr>
          </a:p>
        </p:txBody>
      </p:sp>
      <p:sp>
        <p:nvSpPr>
          <p:cNvPr id="206" name="Halbbogen 205">
            <a:extLst>
              <a:ext uri="{FF2B5EF4-FFF2-40B4-BE49-F238E27FC236}">
                <a16:creationId xmlns:a16="http://schemas.microsoft.com/office/drawing/2014/main" id="{CF868606-F1F7-46DD-B72D-F656D8ADB3C2}"/>
              </a:ext>
            </a:extLst>
          </p:cNvPr>
          <p:cNvSpPr/>
          <p:nvPr/>
        </p:nvSpPr>
        <p:spPr>
          <a:xfrm>
            <a:off x="5629707" y="1978862"/>
            <a:ext cx="1946777" cy="450499"/>
          </a:xfrm>
          <a:prstGeom prst="blockArc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>
              <a:solidFill>
                <a:schemeClr val="tx1"/>
              </a:solidFill>
            </a:endParaRPr>
          </a:p>
        </p:txBody>
      </p:sp>
      <p:sp>
        <p:nvSpPr>
          <p:cNvPr id="208" name="Rechteck: abgerundete Ecken 4">
            <a:extLst>
              <a:ext uri="{FF2B5EF4-FFF2-40B4-BE49-F238E27FC236}">
                <a16:creationId xmlns:a16="http://schemas.microsoft.com/office/drawing/2014/main" id="{D7109308-6D99-431A-9486-152E17682C0C}"/>
              </a:ext>
            </a:extLst>
          </p:cNvPr>
          <p:cNvSpPr txBox="1"/>
          <p:nvPr/>
        </p:nvSpPr>
        <p:spPr>
          <a:xfrm>
            <a:off x="743329" y="2102904"/>
            <a:ext cx="680978" cy="26812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algn="ctr" defTabSz="50006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125" b="1" dirty="0">
                <a:solidFill>
                  <a:prstClr val="black"/>
                </a:solidFill>
              </a:rPr>
              <a:t>+X kg </a:t>
            </a:r>
            <a:br>
              <a:rPr lang="de-DE" sz="1125" b="1" dirty="0">
                <a:solidFill>
                  <a:prstClr val="black"/>
                </a:solidFill>
              </a:rPr>
            </a:br>
            <a:r>
              <a:rPr lang="de-DE" sz="750" b="1" dirty="0">
                <a:solidFill>
                  <a:prstClr val="black"/>
                </a:solidFill>
              </a:rPr>
              <a:t>(im Rohstoff)</a:t>
            </a:r>
            <a:endParaRPr lang="de-DE" sz="1125" b="1" dirty="0">
              <a:solidFill>
                <a:prstClr val="black"/>
              </a:solidFill>
            </a:endParaRPr>
          </a:p>
        </p:txBody>
      </p:sp>
      <p:sp>
        <p:nvSpPr>
          <p:cNvPr id="209" name="Rechteck: abgerundete Ecken 4">
            <a:extLst>
              <a:ext uri="{FF2B5EF4-FFF2-40B4-BE49-F238E27FC236}">
                <a16:creationId xmlns:a16="http://schemas.microsoft.com/office/drawing/2014/main" id="{C7082E4E-8291-4C68-8DAD-493B1014588A}"/>
              </a:ext>
            </a:extLst>
          </p:cNvPr>
          <p:cNvSpPr txBox="1"/>
          <p:nvPr/>
        </p:nvSpPr>
        <p:spPr>
          <a:xfrm>
            <a:off x="5287519" y="2174767"/>
            <a:ext cx="871580" cy="26812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defTabSz="50006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125" b="1" dirty="0">
                <a:solidFill>
                  <a:schemeClr val="tx1"/>
                </a:solidFill>
              </a:rPr>
              <a:t>-X kg </a:t>
            </a:r>
            <a:r>
              <a:rPr lang="de-DE" sz="750" b="1" dirty="0">
                <a:solidFill>
                  <a:schemeClr val="tx1"/>
                </a:solidFill>
              </a:rPr>
              <a:t>(in MER)</a:t>
            </a:r>
          </a:p>
        </p:txBody>
      </p:sp>
      <p:sp>
        <p:nvSpPr>
          <p:cNvPr id="210" name="Rechteck: abgerundete Ecken 4">
            <a:extLst>
              <a:ext uri="{FF2B5EF4-FFF2-40B4-BE49-F238E27FC236}">
                <a16:creationId xmlns:a16="http://schemas.microsoft.com/office/drawing/2014/main" id="{5CEE3967-80A8-4117-962A-0A4265FE52AE}"/>
              </a:ext>
            </a:extLst>
          </p:cNvPr>
          <p:cNvSpPr txBox="1"/>
          <p:nvPr/>
        </p:nvSpPr>
        <p:spPr>
          <a:xfrm>
            <a:off x="1679562" y="2104192"/>
            <a:ext cx="871635" cy="26812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algn="ctr" defTabSz="50006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125" b="1" dirty="0">
                <a:solidFill>
                  <a:prstClr val="black"/>
                </a:solidFill>
              </a:rPr>
              <a:t>+Y kg </a:t>
            </a:r>
            <a:br>
              <a:rPr lang="de-DE" sz="1125" b="1" dirty="0">
                <a:solidFill>
                  <a:prstClr val="black"/>
                </a:solidFill>
              </a:rPr>
            </a:br>
            <a:r>
              <a:rPr lang="de-DE" sz="750" b="1" dirty="0">
                <a:solidFill>
                  <a:prstClr val="black"/>
                </a:solidFill>
              </a:rPr>
              <a:t>(in Verpackung)</a:t>
            </a:r>
          </a:p>
        </p:txBody>
      </p:sp>
      <p:sp>
        <p:nvSpPr>
          <p:cNvPr id="211" name="Rechteck: abgerundete Ecken 4">
            <a:extLst>
              <a:ext uri="{FF2B5EF4-FFF2-40B4-BE49-F238E27FC236}">
                <a16:creationId xmlns:a16="http://schemas.microsoft.com/office/drawing/2014/main" id="{EABDACDA-22EE-432E-9DBE-2B01BAC2BC7F}"/>
              </a:ext>
            </a:extLst>
          </p:cNvPr>
          <p:cNvSpPr txBox="1"/>
          <p:nvPr/>
        </p:nvSpPr>
        <p:spPr>
          <a:xfrm>
            <a:off x="3008659" y="2102581"/>
            <a:ext cx="1144702" cy="26812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algn="ctr" defTabSz="50006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125" b="1" dirty="0">
                <a:solidFill>
                  <a:schemeClr val="tx1"/>
                </a:solidFill>
              </a:rPr>
              <a:t>-Y kg  </a:t>
            </a:r>
            <a:br>
              <a:rPr lang="de-DE" sz="1125" b="1" dirty="0">
                <a:solidFill>
                  <a:schemeClr val="tx1"/>
                </a:solidFill>
              </a:rPr>
            </a:br>
            <a:r>
              <a:rPr lang="de-DE" sz="750" b="1" dirty="0">
                <a:solidFill>
                  <a:schemeClr val="tx1"/>
                </a:solidFill>
              </a:rPr>
              <a:t>(als CO</a:t>
            </a:r>
            <a:r>
              <a:rPr lang="de-DE" sz="750" b="1" baseline="-25000" dirty="0">
                <a:solidFill>
                  <a:schemeClr val="tx1"/>
                </a:solidFill>
              </a:rPr>
              <a:t>2</a:t>
            </a:r>
            <a:r>
              <a:rPr lang="de-DE" sz="750" b="1" dirty="0">
                <a:solidFill>
                  <a:schemeClr val="tx1"/>
                </a:solidFill>
              </a:rPr>
              <a:t> Emissionen)</a:t>
            </a:r>
            <a:endParaRPr lang="de-DE" sz="1125" b="1" dirty="0">
              <a:solidFill>
                <a:schemeClr val="tx1"/>
              </a:solidFill>
            </a:endParaRPr>
          </a:p>
        </p:txBody>
      </p:sp>
      <p:sp>
        <p:nvSpPr>
          <p:cNvPr id="213" name="Rechteck: abgerundete Ecken 4">
            <a:extLst>
              <a:ext uri="{FF2B5EF4-FFF2-40B4-BE49-F238E27FC236}">
                <a16:creationId xmlns:a16="http://schemas.microsoft.com/office/drawing/2014/main" id="{B09D0516-A4E7-4B1D-BC06-79E6A9492375}"/>
              </a:ext>
            </a:extLst>
          </p:cNvPr>
          <p:cNvSpPr txBox="1"/>
          <p:nvPr/>
        </p:nvSpPr>
        <p:spPr>
          <a:xfrm>
            <a:off x="7286977" y="2174768"/>
            <a:ext cx="530092" cy="26812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defTabSz="50006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125" b="1" dirty="0">
                <a:solidFill>
                  <a:schemeClr val="tx1"/>
                </a:solidFill>
              </a:rPr>
              <a:t>+Z kg</a:t>
            </a:r>
          </a:p>
        </p:txBody>
      </p:sp>
      <p:sp>
        <p:nvSpPr>
          <p:cNvPr id="214" name="Rechteck: abgerundete Ecken 4">
            <a:extLst>
              <a:ext uri="{FF2B5EF4-FFF2-40B4-BE49-F238E27FC236}">
                <a16:creationId xmlns:a16="http://schemas.microsoft.com/office/drawing/2014/main" id="{E50E521A-54C5-4620-89D3-34B8AF994106}"/>
              </a:ext>
            </a:extLst>
          </p:cNvPr>
          <p:cNvSpPr txBox="1"/>
          <p:nvPr/>
        </p:nvSpPr>
        <p:spPr>
          <a:xfrm>
            <a:off x="7655483" y="2003844"/>
            <a:ext cx="697610" cy="39924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defTabSz="50006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125" b="1" dirty="0">
                <a:solidFill>
                  <a:schemeClr val="tx1"/>
                </a:solidFill>
              </a:rPr>
              <a:t>-Z kg </a:t>
            </a:r>
            <a:br>
              <a:rPr lang="de-DE" sz="1125" b="1" dirty="0">
                <a:solidFill>
                  <a:schemeClr val="tx1"/>
                </a:solidFill>
              </a:rPr>
            </a:br>
            <a:r>
              <a:rPr lang="de-DE" sz="750" b="1" dirty="0">
                <a:solidFill>
                  <a:schemeClr val="tx1"/>
                </a:solidFill>
              </a:rPr>
              <a:t>(als CO</a:t>
            </a:r>
            <a:r>
              <a:rPr lang="de-DE" sz="750" b="1" baseline="-25000" dirty="0">
                <a:solidFill>
                  <a:schemeClr val="tx1"/>
                </a:solidFill>
              </a:rPr>
              <a:t>2 </a:t>
            </a:r>
            <a:r>
              <a:rPr lang="de-DE" sz="750" b="1" dirty="0">
                <a:solidFill>
                  <a:schemeClr val="tx1"/>
                </a:solidFill>
              </a:rPr>
              <a:t>Emissionen)</a:t>
            </a:r>
            <a:endParaRPr lang="de-DE" sz="1125" b="1" dirty="0">
              <a:solidFill>
                <a:schemeClr val="tx1"/>
              </a:solidFill>
            </a:endParaRPr>
          </a:p>
        </p:txBody>
      </p:sp>
      <p:sp>
        <p:nvSpPr>
          <p:cNvPr id="216" name="Pfeil: nach rechts 215">
            <a:extLst>
              <a:ext uri="{FF2B5EF4-FFF2-40B4-BE49-F238E27FC236}">
                <a16:creationId xmlns:a16="http://schemas.microsoft.com/office/drawing/2014/main" id="{71220A1A-C846-4090-9823-3F7104C133BB}"/>
              </a:ext>
            </a:extLst>
          </p:cNvPr>
          <p:cNvSpPr/>
          <p:nvPr/>
        </p:nvSpPr>
        <p:spPr>
          <a:xfrm rot="5400000">
            <a:off x="764414" y="2569377"/>
            <a:ext cx="601340" cy="268603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/>
          </a:p>
        </p:txBody>
      </p:sp>
      <p:sp>
        <p:nvSpPr>
          <p:cNvPr id="217" name="Pfeil: nach rechts 216">
            <a:extLst>
              <a:ext uri="{FF2B5EF4-FFF2-40B4-BE49-F238E27FC236}">
                <a16:creationId xmlns:a16="http://schemas.microsoft.com/office/drawing/2014/main" id="{28E1C201-DC13-4824-A761-E2FC23B034C6}"/>
              </a:ext>
            </a:extLst>
          </p:cNvPr>
          <p:cNvSpPr/>
          <p:nvPr/>
        </p:nvSpPr>
        <p:spPr>
          <a:xfrm rot="5400000">
            <a:off x="7229138" y="2608775"/>
            <a:ext cx="601340" cy="21760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/>
          </a:p>
        </p:txBody>
      </p:sp>
      <p:sp>
        <p:nvSpPr>
          <p:cNvPr id="218" name="Pfeil: nach rechts 217">
            <a:extLst>
              <a:ext uri="{FF2B5EF4-FFF2-40B4-BE49-F238E27FC236}">
                <a16:creationId xmlns:a16="http://schemas.microsoft.com/office/drawing/2014/main" id="{2402855D-102A-4F57-8EB9-805EBC5E5D67}"/>
              </a:ext>
            </a:extLst>
          </p:cNvPr>
          <p:cNvSpPr/>
          <p:nvPr/>
        </p:nvSpPr>
        <p:spPr>
          <a:xfrm rot="16200000">
            <a:off x="7525607" y="2592124"/>
            <a:ext cx="601340" cy="21760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/>
          </a:p>
        </p:txBody>
      </p:sp>
      <p:sp>
        <p:nvSpPr>
          <p:cNvPr id="221" name="Rechteck: abgerundete Ecken 4">
            <a:extLst>
              <a:ext uri="{FF2B5EF4-FFF2-40B4-BE49-F238E27FC236}">
                <a16:creationId xmlns:a16="http://schemas.microsoft.com/office/drawing/2014/main" id="{2AD36B3D-EED9-42C4-92D4-C77E69A55A9C}"/>
              </a:ext>
            </a:extLst>
          </p:cNvPr>
          <p:cNvSpPr txBox="1"/>
          <p:nvPr/>
        </p:nvSpPr>
        <p:spPr>
          <a:xfrm>
            <a:off x="3066791" y="2791984"/>
            <a:ext cx="524398" cy="26812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algn="ctr" defTabSz="50006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675" b="1" dirty="0">
                <a:solidFill>
                  <a:schemeClr val="tx1"/>
                </a:solidFill>
              </a:rPr>
              <a:t>Abfallver-wertung</a:t>
            </a:r>
            <a:endParaRPr lang="de-DE" sz="1050" b="1" dirty="0">
              <a:solidFill>
                <a:schemeClr val="tx1"/>
              </a:solidFill>
            </a:endParaRPr>
          </a:p>
        </p:txBody>
      </p:sp>
      <p:sp>
        <p:nvSpPr>
          <p:cNvPr id="222" name="Rechteck: abgerundete Ecken 4">
            <a:extLst>
              <a:ext uri="{FF2B5EF4-FFF2-40B4-BE49-F238E27FC236}">
                <a16:creationId xmlns:a16="http://schemas.microsoft.com/office/drawing/2014/main" id="{52188450-1C5A-4415-A38B-BBF3BBA1D742}"/>
              </a:ext>
            </a:extLst>
          </p:cNvPr>
          <p:cNvSpPr txBox="1"/>
          <p:nvPr/>
        </p:nvSpPr>
        <p:spPr>
          <a:xfrm>
            <a:off x="7408391" y="3025239"/>
            <a:ext cx="524398" cy="26812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algn="ctr" defTabSz="50006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750" b="1" dirty="0">
                <a:solidFill>
                  <a:schemeClr val="tx1"/>
                </a:solidFill>
              </a:rPr>
              <a:t>therm.</a:t>
            </a:r>
            <a:br>
              <a:rPr lang="de-DE" sz="750" b="1" dirty="0">
                <a:solidFill>
                  <a:schemeClr val="tx1"/>
                </a:solidFill>
              </a:rPr>
            </a:br>
            <a:r>
              <a:rPr lang="de-DE" sz="750" b="1" dirty="0">
                <a:solidFill>
                  <a:schemeClr val="tx1"/>
                </a:solidFill>
              </a:rPr>
              <a:t>Nutzung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59" name="Datumsplatzhalter 2">
            <a:extLst>
              <a:ext uri="{FF2B5EF4-FFF2-40B4-BE49-F238E27FC236}">
                <a16:creationId xmlns:a16="http://schemas.microsoft.com/office/drawing/2014/main" id="{87ED015A-F525-45C7-A52F-9AEDE4CC81B3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60" name="Fußzeilenplatzhalter 3">
            <a:extLst>
              <a:ext uri="{FF2B5EF4-FFF2-40B4-BE49-F238E27FC236}">
                <a16:creationId xmlns:a16="http://schemas.microsoft.com/office/drawing/2014/main" id="{C0AFFDFC-66A4-4CDD-8292-849DAF6B24A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685700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" grpId="0" animBg="1"/>
      <p:bldP spid="166" grpId="0" animBg="1"/>
      <p:bldP spid="167" grpId="0" animBg="1"/>
      <p:bldP spid="168" grpId="0" animBg="1"/>
      <p:bldP spid="169" grpId="0" animBg="1"/>
      <p:bldP spid="194" grpId="0"/>
      <p:bldP spid="195" grpId="0" animBg="1"/>
      <p:bldP spid="197" grpId="0"/>
      <p:bldP spid="198" grpId="0"/>
      <p:bldP spid="200" grpId="0" animBg="1"/>
      <p:bldP spid="201" grpId="0" animBg="1"/>
      <p:bldP spid="202" grpId="0" animBg="1"/>
      <p:bldP spid="203" grpId="0"/>
      <p:bldP spid="204" grpId="0" animBg="1"/>
      <p:bldP spid="205" grpId="0" animBg="1"/>
      <p:bldP spid="206" grpId="0" animBg="1"/>
      <p:bldP spid="208" grpId="0"/>
      <p:bldP spid="209" grpId="0"/>
      <p:bldP spid="210" grpId="0"/>
      <p:bldP spid="211" grpId="0"/>
      <p:bldP spid="213" grpId="0"/>
      <p:bldP spid="214" grpId="0"/>
      <p:bldP spid="216" grpId="0" animBg="1"/>
      <p:bldP spid="217" grpId="0" animBg="1"/>
      <p:bldP spid="218" grpId="0" animBg="1"/>
      <p:bldP spid="221" grpId="0"/>
      <p:bldP spid="22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 Durchschnittsdatensätze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Ergebnisse und Besonderheiten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34</a:t>
            </a:fld>
            <a:endParaRPr lang="de-DE" dirty="0"/>
          </a:p>
        </p:txBody>
      </p:sp>
      <p:sp>
        <p:nvSpPr>
          <p:cNvPr id="30" name="Textplatzhalter 1"/>
          <p:cNvSpPr txBox="1">
            <a:spLocks/>
          </p:cNvSpPr>
          <p:nvPr/>
        </p:nvSpPr>
        <p:spPr>
          <a:xfrm>
            <a:off x="539552" y="1318361"/>
            <a:ext cx="7128792" cy="4270879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Auswertung der Ökobilanzergebnisse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13864E0-CD6B-4054-92C6-BCB208C31A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323" y="1088248"/>
            <a:ext cx="6660232" cy="4806950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ED604805-CFB9-4028-935E-BB30AD4D57E6}"/>
              </a:ext>
            </a:extLst>
          </p:cNvPr>
          <p:cNvSpPr/>
          <p:nvPr/>
        </p:nvSpPr>
        <p:spPr>
          <a:xfrm>
            <a:off x="205372" y="1916832"/>
            <a:ext cx="668360" cy="27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31A2C082-37F4-46E6-A0FD-D7A5C4BB8289}"/>
              </a:ext>
            </a:extLst>
          </p:cNvPr>
          <p:cNvSpPr/>
          <p:nvPr/>
        </p:nvSpPr>
        <p:spPr>
          <a:xfrm>
            <a:off x="1691680" y="1916832"/>
            <a:ext cx="668360" cy="27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A04FA7E-B3E8-4AEE-BB9B-AC81D8655770}"/>
              </a:ext>
            </a:extLst>
          </p:cNvPr>
          <p:cNvSpPr/>
          <p:nvPr/>
        </p:nvSpPr>
        <p:spPr>
          <a:xfrm>
            <a:off x="5004048" y="1916832"/>
            <a:ext cx="668360" cy="27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ABFD6106-F18B-44FB-99EC-8879010CA5CA}"/>
              </a:ext>
            </a:extLst>
          </p:cNvPr>
          <p:cNvSpPr/>
          <p:nvPr/>
        </p:nvSpPr>
        <p:spPr>
          <a:xfrm>
            <a:off x="359760" y="2924944"/>
            <a:ext cx="6660232" cy="2970254"/>
          </a:xfrm>
          <a:prstGeom prst="rect">
            <a:avLst/>
          </a:prstGeom>
          <a:solidFill>
            <a:schemeClr val="tx1"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 Box 170">
            <a:extLst>
              <a:ext uri="{FF2B5EF4-FFF2-40B4-BE49-F238E27FC236}">
                <a16:creationId xmlns:a16="http://schemas.microsoft.com/office/drawing/2014/main" id="{72F8A30E-6D58-4DB0-A096-F6C00B80A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8614" y="2636912"/>
            <a:ext cx="2160520" cy="3360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marL="176213" indent="-176213">
              <a:spcAft>
                <a:spcPts val="300"/>
              </a:spcAft>
              <a:buFont typeface="+mj-lt"/>
              <a:buAutoNum type="arabicPeriod"/>
            </a:pPr>
            <a:endParaRPr lang="de-DE" sz="1200" b="1" dirty="0">
              <a:solidFill>
                <a:srgbClr val="37464B"/>
              </a:solidFill>
              <a:cs typeface="Calibri" pitchFamily="34" charset="0"/>
            </a:endParaRPr>
          </a:p>
          <a:p>
            <a:pPr marL="176213" indent="-176213">
              <a:spcAft>
                <a:spcPts val="300"/>
              </a:spcAft>
              <a:buFont typeface="+mj-lt"/>
              <a:buAutoNum type="arabicPeriod"/>
            </a:pPr>
            <a:r>
              <a:rPr lang="de-DE" sz="1200" b="1" dirty="0">
                <a:solidFill>
                  <a:srgbClr val="37464B"/>
                </a:solidFill>
                <a:cs typeface="Calibri" pitchFamily="34" charset="0"/>
              </a:rPr>
              <a:t>Transfer des biogenen Kohlenstoffes aus dem Wald in das Produktsystem</a:t>
            </a:r>
          </a:p>
          <a:p>
            <a:pPr marL="176213" indent="-176213">
              <a:spcAft>
                <a:spcPts val="300"/>
              </a:spcAft>
              <a:buFont typeface="+mj-lt"/>
              <a:buAutoNum type="arabicPeriod"/>
            </a:pPr>
            <a:r>
              <a:rPr lang="de-DE" sz="1200" b="1" dirty="0">
                <a:solidFill>
                  <a:srgbClr val="37464B"/>
                </a:solidFill>
                <a:cs typeface="Calibri" pitchFamily="34" charset="0"/>
              </a:rPr>
              <a:t>Produktsystem</a:t>
            </a:r>
          </a:p>
          <a:p>
            <a:pPr marL="176213" indent="-176213">
              <a:spcAft>
                <a:spcPts val="300"/>
              </a:spcAft>
              <a:buFont typeface="+mj-lt"/>
              <a:buAutoNum type="arabicPeriod"/>
            </a:pPr>
            <a:r>
              <a:rPr lang="de-DE" sz="1200" b="1" dirty="0">
                <a:solidFill>
                  <a:srgbClr val="37464B"/>
                </a:solidFill>
                <a:cs typeface="Calibri" pitchFamily="34" charset="0"/>
              </a:rPr>
              <a:t>Emissionen in die Atmosphäre</a:t>
            </a:r>
          </a:p>
          <a:p>
            <a:pPr marL="176213" indent="-176213">
              <a:spcAft>
                <a:spcPts val="300"/>
              </a:spcAft>
              <a:buFont typeface="+mj-lt"/>
              <a:buAutoNum type="arabicPeriod"/>
            </a:pPr>
            <a:r>
              <a:rPr lang="de-DE" sz="1200" b="1" dirty="0">
                <a:solidFill>
                  <a:srgbClr val="37464B"/>
                </a:solidFill>
                <a:cs typeface="Calibri" pitchFamily="34" charset="0"/>
              </a:rPr>
              <a:t>Recycling von Holz</a:t>
            </a:r>
          </a:p>
          <a:p>
            <a:pPr marL="176213" indent="-176213">
              <a:spcAft>
                <a:spcPts val="300"/>
              </a:spcAft>
              <a:buFont typeface="+mj-lt"/>
              <a:buAutoNum type="arabicPeriod"/>
            </a:pPr>
            <a:r>
              <a:rPr lang="de-DE" sz="1200" b="1" dirty="0">
                <a:solidFill>
                  <a:srgbClr val="37464B"/>
                </a:solidFill>
                <a:cs typeface="Calibri" pitchFamily="34" charset="0"/>
              </a:rPr>
              <a:t>Nachfolgendes Produktsystem</a:t>
            </a:r>
          </a:p>
          <a:p>
            <a:pPr marL="176213" indent="-176213">
              <a:spcAft>
                <a:spcPts val="300"/>
              </a:spcAft>
              <a:buFont typeface="+mj-lt"/>
              <a:buAutoNum type="arabicPeriod"/>
            </a:pPr>
            <a:r>
              <a:rPr lang="de-DE" sz="1200" b="1" dirty="0">
                <a:solidFill>
                  <a:srgbClr val="37464B"/>
                </a:solidFill>
                <a:cs typeface="Calibri" pitchFamily="34" charset="0"/>
              </a:rPr>
              <a:t>Co-Produkt</a:t>
            </a:r>
          </a:p>
          <a:p>
            <a:pPr marL="176213" indent="-176213">
              <a:spcAft>
                <a:spcPts val="300"/>
              </a:spcAft>
              <a:buFont typeface="+mj-lt"/>
              <a:buAutoNum type="arabicPeriod"/>
            </a:pPr>
            <a:r>
              <a:rPr lang="de-DE" sz="1200" b="1" dirty="0">
                <a:solidFill>
                  <a:srgbClr val="37464B"/>
                </a:solidFill>
                <a:cs typeface="Calibri" pitchFamily="34" charset="0"/>
              </a:rPr>
              <a:t>Emissionen in die Atmosphäre</a:t>
            </a:r>
          </a:p>
          <a:p>
            <a:pPr marL="176213" indent="-176213">
              <a:spcAft>
                <a:spcPts val="300"/>
              </a:spcAft>
              <a:buFont typeface="+mj-lt"/>
              <a:buAutoNum type="arabicPeriod"/>
            </a:pPr>
            <a:r>
              <a:rPr lang="de-DE" sz="1200" b="1" dirty="0">
                <a:solidFill>
                  <a:srgbClr val="37464B"/>
                </a:solidFill>
                <a:cs typeface="Calibri" pitchFamily="34" charset="0"/>
              </a:rPr>
              <a:t>Alternatives Produktsystem</a:t>
            </a:r>
          </a:p>
          <a:p>
            <a:pPr>
              <a:spcAft>
                <a:spcPts val="300"/>
              </a:spcAft>
            </a:pPr>
            <a:r>
              <a:rPr lang="de-DE" sz="1400" dirty="0">
                <a:solidFill>
                  <a:srgbClr val="37464B"/>
                </a:solidFill>
                <a:cs typeface="Calibri" pitchFamily="34" charset="0"/>
              </a:rPr>
              <a:t> </a:t>
            </a:r>
            <a:r>
              <a:rPr lang="de-DE" sz="1200" dirty="0">
                <a:solidFill>
                  <a:srgbClr val="37464B"/>
                </a:solidFill>
                <a:cs typeface="Calibri" pitchFamily="34" charset="0"/>
              </a:rPr>
              <a:t>(CEN 2014, EN 16485:2014)</a:t>
            </a:r>
            <a:endParaRPr lang="de-DE" sz="1400" dirty="0">
              <a:solidFill>
                <a:srgbClr val="37464B"/>
              </a:solidFill>
              <a:cs typeface="Calibri" pitchFamily="34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3AA33D93-BB9A-4E67-B14B-A3A83FC2AB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532" y="2632429"/>
            <a:ext cx="4109315" cy="3365196"/>
          </a:xfrm>
          <a:prstGeom prst="rect">
            <a:avLst/>
          </a:prstGeom>
        </p:spPr>
      </p:pic>
      <p:sp>
        <p:nvSpPr>
          <p:cNvPr id="21" name="Textplatzhalter 1">
            <a:extLst>
              <a:ext uri="{FF2B5EF4-FFF2-40B4-BE49-F238E27FC236}">
                <a16:creationId xmlns:a16="http://schemas.microsoft.com/office/drawing/2014/main" id="{198935EB-BFA0-49EE-9BA4-ADB9B012FEBD}"/>
              </a:ext>
            </a:extLst>
          </p:cNvPr>
          <p:cNvSpPr txBox="1">
            <a:spLocks/>
          </p:cNvSpPr>
          <p:nvPr/>
        </p:nvSpPr>
        <p:spPr>
          <a:xfrm>
            <a:off x="2531532" y="2321914"/>
            <a:ext cx="6279524" cy="310516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sz="1600" dirty="0"/>
              <a:t>Biogener Kohlenstoff bei Annahme von nachhaltiger Forstwirtschaft</a:t>
            </a:r>
          </a:p>
        </p:txBody>
      </p:sp>
      <p:sp>
        <p:nvSpPr>
          <p:cNvPr id="18" name="Datumsplatzhalter 2">
            <a:extLst>
              <a:ext uri="{FF2B5EF4-FFF2-40B4-BE49-F238E27FC236}">
                <a16:creationId xmlns:a16="http://schemas.microsoft.com/office/drawing/2014/main" id="{882A6924-EDE8-4D3F-A178-299345A346B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20" name="Fußzeilenplatzhalter 3">
            <a:extLst>
              <a:ext uri="{FF2B5EF4-FFF2-40B4-BE49-F238E27FC236}">
                <a16:creationId xmlns:a16="http://schemas.microsoft.com/office/drawing/2014/main" id="{48614336-0621-41BD-B555-B7A9D17B59E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24850766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9" grpId="0" animBg="1"/>
      <p:bldP spid="10" grpId="0" animBg="1"/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platzhalter 5"/>
          <p:cNvSpPr>
            <a:spLocks noGrp="1"/>
          </p:cNvSpPr>
          <p:nvPr>
            <p:ph type="body" sz="quarter" idx="15"/>
          </p:nvPr>
        </p:nvSpPr>
        <p:spPr>
          <a:xfrm>
            <a:off x="323528" y="422248"/>
            <a:ext cx="8604488" cy="486000"/>
          </a:xfrm>
        </p:spPr>
        <p:txBody>
          <a:bodyPr/>
          <a:lstStyle/>
          <a:p>
            <a:r>
              <a:rPr lang="de-DE"/>
              <a:t> </a:t>
            </a:r>
          </a:p>
        </p:txBody>
      </p:sp>
      <p:sp>
        <p:nvSpPr>
          <p:cNvPr id="9" name="Textplatzhalter 1"/>
          <p:cNvSpPr txBox="1">
            <a:spLocks/>
          </p:cNvSpPr>
          <p:nvPr/>
        </p:nvSpPr>
        <p:spPr>
          <a:xfrm>
            <a:off x="323528" y="1124744"/>
            <a:ext cx="8619367" cy="311824"/>
          </a:xfrm>
          <a:prstGeom prst="rect">
            <a:avLst/>
          </a:prstGeom>
          <a:solidFill>
            <a:schemeClr val="bg1">
              <a:alpha val="81000"/>
            </a:schemeClr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42900">
              <a:spcAft>
                <a:spcPct val="40000"/>
              </a:spcAft>
            </a:pPr>
            <a:r>
              <a:rPr lang="de-DE" sz="2000">
                <a:solidFill>
                  <a:schemeClr val="accent2"/>
                </a:solidFill>
              </a:rPr>
              <a:t>Zusammenfassung der Schritte zur Ökobilanzerstellung</a:t>
            </a:r>
          </a:p>
        </p:txBody>
      </p:sp>
      <p:sp>
        <p:nvSpPr>
          <p:cNvPr id="24" name="Textplatzhalter 1"/>
          <p:cNvSpPr txBox="1">
            <a:spLocks/>
          </p:cNvSpPr>
          <p:nvPr/>
        </p:nvSpPr>
        <p:spPr>
          <a:xfrm>
            <a:off x="324361" y="1642944"/>
            <a:ext cx="5759807" cy="4062345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500"/>
              </a:spcAft>
            </a:pPr>
            <a:r>
              <a:rPr lang="de-DE" b="0" dirty="0"/>
              <a:t>Relevante Faktoren identifizieren</a:t>
            </a:r>
          </a:p>
          <a:p>
            <a:pPr lvl="2">
              <a:lnSpc>
                <a:spcPct val="100000"/>
              </a:lnSpc>
              <a:spcAft>
                <a:spcPts val="500"/>
              </a:spcAft>
            </a:pPr>
            <a:r>
              <a:rPr lang="de-DE" b="0" dirty="0"/>
              <a:t>Erste Einordnung auf Basis bestehender Daten und Literatur</a:t>
            </a:r>
          </a:p>
          <a:p>
            <a:pPr lvl="2">
              <a:lnSpc>
                <a:spcPct val="100000"/>
              </a:lnSpc>
              <a:spcAft>
                <a:spcPts val="500"/>
              </a:spcAft>
            </a:pPr>
            <a:r>
              <a:rPr lang="de-DE" b="0" dirty="0"/>
              <a:t>Ziel, Untersuchungsrahmen (</a:t>
            </a:r>
            <a:r>
              <a:rPr lang="de-DE" b="0" dirty="0" err="1"/>
              <a:t>Scope</a:t>
            </a:r>
            <a:r>
              <a:rPr lang="de-DE" b="0" dirty="0"/>
              <a:t>) und funktionelle Einheit der Studie festlegen</a:t>
            </a:r>
          </a:p>
          <a:p>
            <a:pPr lvl="2">
              <a:lnSpc>
                <a:spcPct val="100000"/>
              </a:lnSpc>
              <a:spcAft>
                <a:spcPts val="500"/>
              </a:spcAft>
            </a:pPr>
            <a:r>
              <a:rPr lang="de-DE" b="0" dirty="0"/>
              <a:t>Systemgrenze und Module festlegen</a:t>
            </a:r>
            <a:br>
              <a:rPr lang="de-DE" b="0" dirty="0"/>
            </a:br>
            <a:endParaRPr lang="de-DE" b="0" dirty="0"/>
          </a:p>
          <a:p>
            <a:pPr lvl="1">
              <a:lnSpc>
                <a:spcPct val="100000"/>
              </a:lnSpc>
              <a:spcAft>
                <a:spcPts val="500"/>
              </a:spcAft>
            </a:pPr>
            <a:r>
              <a:rPr lang="de-DE" b="0" dirty="0"/>
              <a:t>Berechnung der Sachbilanz (LCI)</a:t>
            </a:r>
          </a:p>
          <a:p>
            <a:pPr lvl="2">
              <a:lnSpc>
                <a:spcPct val="100000"/>
              </a:lnSpc>
              <a:spcAft>
                <a:spcPts val="500"/>
              </a:spcAft>
            </a:pPr>
            <a:r>
              <a:rPr lang="de-DE" b="0" dirty="0"/>
              <a:t>Erhebung der Vordergrunddaten via Fragebogen</a:t>
            </a:r>
          </a:p>
          <a:p>
            <a:pPr lvl="2">
              <a:lnSpc>
                <a:spcPct val="100000"/>
              </a:lnSpc>
              <a:spcAft>
                <a:spcPts val="500"/>
              </a:spcAft>
            </a:pPr>
            <a:r>
              <a:rPr lang="de-DE" b="0" dirty="0"/>
              <a:t>Vorketten werden im Ökobilanzmodell mithilfe von Hintergrunddatensätzen hinzugefügt</a:t>
            </a:r>
            <a:br>
              <a:rPr lang="de-DE" b="0" dirty="0"/>
            </a:br>
            <a:endParaRPr lang="de-DE" b="0" dirty="0"/>
          </a:p>
          <a:p>
            <a:pPr lvl="1">
              <a:lnSpc>
                <a:spcPct val="100000"/>
              </a:lnSpc>
              <a:spcAft>
                <a:spcPts val="500"/>
              </a:spcAft>
            </a:pPr>
            <a:r>
              <a:rPr lang="de-DE" b="0" dirty="0"/>
              <a:t>Berechnung der Umweltwirkungsindikatoren (LCIA)</a:t>
            </a:r>
          </a:p>
          <a:p>
            <a:pPr lvl="2">
              <a:lnSpc>
                <a:spcPct val="100000"/>
              </a:lnSpc>
              <a:spcAft>
                <a:spcPts val="500"/>
              </a:spcAft>
            </a:pPr>
            <a:r>
              <a:rPr lang="de-DE" b="0" dirty="0"/>
              <a:t>Unter Nutzung der normativ vorgegebenen Charakterisierungsfaktoren</a:t>
            </a:r>
            <a:br>
              <a:rPr lang="de-DE" b="0" dirty="0"/>
            </a:br>
            <a:endParaRPr lang="de-DE" b="0" dirty="0"/>
          </a:p>
          <a:p>
            <a:pPr lvl="1">
              <a:lnSpc>
                <a:spcPct val="100000"/>
              </a:lnSpc>
              <a:spcAft>
                <a:spcPts val="500"/>
              </a:spcAft>
            </a:pPr>
            <a:r>
              <a:rPr lang="de-DE" b="0" dirty="0"/>
              <a:t>Dokumentation und externe Verifizierung der Lebenszyklusanalyse</a:t>
            </a:r>
            <a:br>
              <a:rPr lang="de-DE" b="0" dirty="0"/>
            </a:br>
            <a:endParaRPr lang="de-DE" b="0" dirty="0"/>
          </a:p>
          <a:p>
            <a:pPr lvl="1">
              <a:lnSpc>
                <a:spcPct val="100000"/>
              </a:lnSpc>
              <a:spcAft>
                <a:spcPts val="500"/>
              </a:spcAft>
            </a:pPr>
            <a:r>
              <a:rPr lang="de-DE" b="0" dirty="0"/>
              <a:t>Veröffentlichung der Ergebnisse</a:t>
            </a:r>
          </a:p>
          <a:p>
            <a:pPr lvl="2">
              <a:lnSpc>
                <a:spcPct val="100000"/>
              </a:lnSpc>
              <a:spcAft>
                <a:spcPts val="500"/>
              </a:spcAft>
            </a:pPr>
            <a:endParaRPr lang="de-DE" b="0" dirty="0"/>
          </a:p>
        </p:txBody>
      </p:sp>
      <p:sp>
        <p:nvSpPr>
          <p:cNvPr id="33" name="Titel 6"/>
          <p:cNvSpPr>
            <a:spLocks noGrp="1"/>
          </p:cNvSpPr>
          <p:nvPr>
            <p:ph type="title"/>
          </p:nvPr>
        </p:nvSpPr>
        <p:spPr>
          <a:xfrm>
            <a:off x="323850" y="44624"/>
            <a:ext cx="882015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  <a:endParaRPr lang="en-GB" dirty="0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4"/>
          </p:nvPr>
        </p:nvSpPr>
        <p:spPr>
          <a:xfrm>
            <a:off x="323528" y="6291208"/>
            <a:ext cx="972000" cy="216000"/>
          </a:xfrm>
        </p:spPr>
        <p:txBody>
          <a:bodyPr/>
          <a:lstStyle/>
          <a:p>
            <a:r>
              <a:rPr lang="en-GB" dirty="0" err="1"/>
              <a:t>Seite</a:t>
            </a:r>
            <a:r>
              <a:rPr lang="de-DE" dirty="0"/>
              <a:t> </a:t>
            </a:r>
            <a:fld id="{3FE2E321-9699-4537-B4F6-C35DF19B42AC}" type="slidenum">
              <a:rPr lang="de-DE" smtClean="0"/>
              <a:pPr/>
              <a:t>35</a:t>
            </a:fld>
            <a:endParaRPr lang="de-DE" dirty="0"/>
          </a:p>
        </p:txBody>
      </p:sp>
      <p:sp>
        <p:nvSpPr>
          <p:cNvPr id="13" name="Datumsplatzhalter 2">
            <a:extLst>
              <a:ext uri="{FF2B5EF4-FFF2-40B4-BE49-F238E27FC236}">
                <a16:creationId xmlns:a16="http://schemas.microsoft.com/office/drawing/2014/main" id="{152E57DC-7216-4182-873E-6DCFB30A6AB3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4" name="Fußzeilenplatzhalter 3">
            <a:extLst>
              <a:ext uri="{FF2B5EF4-FFF2-40B4-BE49-F238E27FC236}">
                <a16:creationId xmlns:a16="http://schemas.microsoft.com/office/drawing/2014/main" id="{2E466711-14EC-4498-9D10-FFEBFAB61D2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C1D19BC-C2A6-405F-89E8-6C279AEC5F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242" y="1813587"/>
            <a:ext cx="2683965" cy="795383"/>
          </a:xfrm>
          <a:prstGeom prst="rect">
            <a:avLst/>
          </a:prstGeom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5855E2A4-5AFA-4169-A2AD-62E9DC711C92}"/>
              </a:ext>
            </a:extLst>
          </p:cNvPr>
          <p:cNvGrpSpPr/>
          <p:nvPr/>
        </p:nvGrpSpPr>
        <p:grpSpPr>
          <a:xfrm>
            <a:off x="4716016" y="3140968"/>
            <a:ext cx="4347220" cy="1063576"/>
            <a:chOff x="323528" y="4149080"/>
            <a:chExt cx="4347220" cy="1063576"/>
          </a:xfrm>
        </p:grpSpPr>
        <p:grpSp>
          <p:nvGrpSpPr>
            <p:cNvPr id="15" name="Gruppieren 77">
              <a:extLst>
                <a:ext uri="{FF2B5EF4-FFF2-40B4-BE49-F238E27FC236}">
                  <a16:creationId xmlns:a16="http://schemas.microsoft.com/office/drawing/2014/main" id="{74AB3239-4DEC-45AF-98DF-955F65AA8E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3528" y="4161780"/>
              <a:ext cx="1291284" cy="1017587"/>
              <a:chOff x="3947470" y="4826000"/>
              <a:chExt cx="1291810" cy="1017587"/>
            </a:xfrm>
          </p:grpSpPr>
          <p:sp>
            <p:nvSpPr>
              <p:cNvPr id="34" name="AutoShape 3">
                <a:extLst>
                  <a:ext uri="{FF2B5EF4-FFF2-40B4-BE49-F238E27FC236}">
                    <a16:creationId xmlns:a16="http://schemas.microsoft.com/office/drawing/2014/main" id="{D110DB7F-1427-4706-8773-4825623E74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86867" y="4826000"/>
                <a:ext cx="252413" cy="360363"/>
              </a:xfrm>
              <a:prstGeom prst="rightArrow">
                <a:avLst>
                  <a:gd name="adj1" fmla="val 40407"/>
                  <a:gd name="adj2" fmla="val 100000"/>
                </a:avLst>
              </a:prstGeom>
              <a:solidFill>
                <a:srgbClr val="808000">
                  <a:alpha val="39999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de-DE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35" name="Text Box 4">
                <a:extLst>
                  <a:ext uri="{FF2B5EF4-FFF2-40B4-BE49-F238E27FC236}">
                    <a16:creationId xmlns:a16="http://schemas.microsoft.com/office/drawing/2014/main" id="{2E96967A-2528-4516-BAD4-3C8FFF76F8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47470" y="4900613"/>
                <a:ext cx="1044575" cy="214312"/>
              </a:xfrm>
              <a:prstGeom prst="rect">
                <a:avLst/>
              </a:prstGeom>
              <a:solidFill>
                <a:srgbClr val="808000">
                  <a:alpha val="39999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de-DE" sz="1400" b="1" baseline="0" dirty="0">
                    <a:solidFill>
                      <a:srgbClr val="626000"/>
                    </a:solidFill>
                    <a:latin typeface="Calibri" pitchFamily="34" charset="0"/>
                    <a:cs typeface="Calibri" pitchFamily="34" charset="0"/>
                  </a:rPr>
                  <a:t> Rohstoffe</a:t>
                </a:r>
              </a:p>
            </p:txBody>
          </p:sp>
          <p:grpSp>
            <p:nvGrpSpPr>
              <p:cNvPr id="36" name="Group 5">
                <a:extLst>
                  <a:ext uri="{FF2B5EF4-FFF2-40B4-BE49-F238E27FC236}">
                    <a16:creationId xmlns:a16="http://schemas.microsoft.com/office/drawing/2014/main" id="{773BA2B7-F348-48B0-9EB5-A3577C12EF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59263" y="5232400"/>
                <a:ext cx="971550" cy="287338"/>
                <a:chOff x="858" y="2258"/>
                <a:chExt cx="612" cy="181"/>
              </a:xfrm>
            </p:grpSpPr>
            <p:sp>
              <p:nvSpPr>
                <p:cNvPr id="40" name="AutoShape 6">
                  <a:extLst>
                    <a:ext uri="{FF2B5EF4-FFF2-40B4-BE49-F238E27FC236}">
                      <a16:creationId xmlns:a16="http://schemas.microsoft.com/office/drawing/2014/main" id="{C4B3BE8E-38C5-4C10-8B65-5ABCE04336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1" y="2258"/>
                  <a:ext cx="159" cy="181"/>
                </a:xfrm>
                <a:prstGeom prst="rightArrow">
                  <a:avLst>
                    <a:gd name="adj1" fmla="val 35819"/>
                    <a:gd name="adj2" fmla="val 100000"/>
                  </a:avLst>
                </a:prstGeom>
                <a:solidFill>
                  <a:schemeClr val="tx1">
                    <a:lumMod val="65000"/>
                    <a:lumOff val="35000"/>
                    <a:alpha val="4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de-DE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41" name="Text Box 7">
                  <a:extLst>
                    <a:ext uri="{FF2B5EF4-FFF2-40B4-BE49-F238E27FC236}">
                      <a16:creationId xmlns:a16="http://schemas.microsoft.com/office/drawing/2014/main" id="{83C0FAA9-D7E7-467E-B2D3-B145660481F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58" y="2290"/>
                  <a:ext cx="454" cy="116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  <a:alpha val="4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spAutoFit/>
                </a:bodyPr>
                <a:lstStyle/>
                <a:p>
                  <a:pPr>
                    <a:spcBef>
                      <a:spcPct val="50000"/>
                    </a:spcBef>
                    <a:defRPr/>
                  </a:pPr>
                  <a:r>
                    <a:rPr lang="de-DE" sz="1200" b="1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alibri" pitchFamily="34" charset="0"/>
                      <a:cs typeface="Calibri" pitchFamily="34" charset="0"/>
                    </a:rPr>
                    <a:t>  Additive</a:t>
                  </a:r>
                </a:p>
              </p:txBody>
            </p:sp>
          </p:grpSp>
          <p:grpSp>
            <p:nvGrpSpPr>
              <p:cNvPr id="37" name="Group 8">
                <a:extLst>
                  <a:ext uri="{FF2B5EF4-FFF2-40B4-BE49-F238E27FC236}">
                    <a16:creationId xmlns:a16="http://schemas.microsoft.com/office/drawing/2014/main" id="{B0697BF7-4B67-46B9-92D9-52A79A3668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2142" y="5556249"/>
                <a:ext cx="828677" cy="287338"/>
                <a:chOff x="1129" y="3172"/>
                <a:chExt cx="522" cy="181"/>
              </a:xfrm>
            </p:grpSpPr>
            <p:sp>
              <p:nvSpPr>
                <p:cNvPr id="38" name="AutoShape 9">
                  <a:extLst>
                    <a:ext uri="{FF2B5EF4-FFF2-40B4-BE49-F238E27FC236}">
                      <a16:creationId xmlns:a16="http://schemas.microsoft.com/office/drawing/2014/main" id="{AE3BB6A7-EC48-4BBA-9CE7-BB1DAB6FFD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92" y="3172"/>
                  <a:ext cx="159" cy="181"/>
                </a:xfrm>
                <a:prstGeom prst="rightArrow">
                  <a:avLst>
                    <a:gd name="adj1" fmla="val 40407"/>
                    <a:gd name="adj2" fmla="val 100000"/>
                  </a:avLst>
                </a:prstGeom>
                <a:solidFill>
                  <a:srgbClr val="CC3300">
                    <a:alpha val="39999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de-DE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39" name="Text Box 10">
                  <a:extLst>
                    <a:ext uri="{FF2B5EF4-FFF2-40B4-BE49-F238E27FC236}">
                      <a16:creationId xmlns:a16="http://schemas.microsoft.com/office/drawing/2014/main" id="{BA401719-CD23-41FA-BE27-24EF831A218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29" y="3204"/>
                  <a:ext cx="363" cy="116"/>
                </a:xfrm>
                <a:prstGeom prst="rect">
                  <a:avLst/>
                </a:prstGeom>
                <a:solidFill>
                  <a:srgbClr val="CC3300">
                    <a:alpha val="39999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de-DE" sz="1200" b="1" baseline="0">
                      <a:solidFill>
                        <a:srgbClr val="CC3300"/>
                      </a:solidFill>
                      <a:latin typeface="Calibri" pitchFamily="34" charset="0"/>
                      <a:cs typeface="Calibri" pitchFamily="34" charset="0"/>
                    </a:rPr>
                    <a:t>  Energie</a:t>
                  </a:r>
                </a:p>
              </p:txBody>
            </p:sp>
          </p:grpSp>
        </p:grpSp>
        <p:grpSp>
          <p:nvGrpSpPr>
            <p:cNvPr id="16" name="Group 61">
              <a:extLst>
                <a:ext uri="{FF2B5EF4-FFF2-40B4-BE49-F238E27FC236}">
                  <a16:creationId xmlns:a16="http://schemas.microsoft.com/office/drawing/2014/main" id="{C2A28980-F426-4892-9BAC-C332AF2A9C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73760" y="4149080"/>
              <a:ext cx="1296988" cy="360363"/>
              <a:chOff x="4421" y="1949"/>
              <a:chExt cx="817" cy="227"/>
            </a:xfrm>
          </p:grpSpPr>
          <p:sp>
            <p:nvSpPr>
              <p:cNvPr id="31" name="AutoShape 27">
                <a:extLst>
                  <a:ext uri="{FF2B5EF4-FFF2-40B4-BE49-F238E27FC236}">
                    <a16:creationId xmlns:a16="http://schemas.microsoft.com/office/drawing/2014/main" id="{C303A3FA-44E8-4915-AB7D-823563EC3B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79" y="1949"/>
                <a:ext cx="159" cy="227"/>
              </a:xfrm>
              <a:prstGeom prst="rightArrow">
                <a:avLst>
                  <a:gd name="adj1" fmla="val 40407"/>
                  <a:gd name="adj2" fmla="val 100000"/>
                </a:avLst>
              </a:prstGeom>
              <a:solidFill>
                <a:schemeClr val="bg2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de-DE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32" name="Text Box 28">
                <a:extLst>
                  <a:ext uri="{FF2B5EF4-FFF2-40B4-BE49-F238E27FC236}">
                    <a16:creationId xmlns:a16="http://schemas.microsoft.com/office/drawing/2014/main" id="{A9F3D3DB-2A79-4ADA-B857-B884BE6DAE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21" y="1997"/>
                <a:ext cx="681" cy="13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de-DE" sz="1400" b="1" baseline="0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(Ko-)Produkte</a:t>
                </a:r>
              </a:p>
            </p:txBody>
          </p:sp>
        </p:grpSp>
        <p:grpSp>
          <p:nvGrpSpPr>
            <p:cNvPr id="17" name="Gruppieren 76">
              <a:extLst>
                <a:ext uri="{FF2B5EF4-FFF2-40B4-BE49-F238E27FC236}">
                  <a16:creationId xmlns:a16="http://schemas.microsoft.com/office/drawing/2014/main" id="{E72ACD54-8AF4-445B-8541-C54EDD2CE7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17985" y="4193530"/>
              <a:ext cx="1743075" cy="1019126"/>
              <a:chOff x="5241925" y="4830812"/>
              <a:chExt cx="1743075" cy="1019126"/>
            </a:xfrm>
          </p:grpSpPr>
          <p:sp>
            <p:nvSpPr>
              <p:cNvPr id="29" name="Rectangle 58">
                <a:extLst>
                  <a:ext uri="{FF2B5EF4-FFF2-40B4-BE49-F238E27FC236}">
                    <a16:creationId xmlns:a16="http://schemas.microsoft.com/office/drawing/2014/main" id="{42F8C4E2-ED9A-4484-B3BC-162705FF9A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1925" y="4830812"/>
                <a:ext cx="1725613" cy="990600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 w="25400">
                <a:solidFill>
                  <a:srgbClr val="CC3300"/>
                </a:solidFill>
                <a:prstDash val="sysDash"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0" name="Text Box 14">
                <a:extLst>
                  <a:ext uri="{FF2B5EF4-FFF2-40B4-BE49-F238E27FC236}">
                    <a16:creationId xmlns:a16="http://schemas.microsoft.com/office/drawing/2014/main" id="{9F2254FC-1C92-4CEC-BB26-80DCF29E1C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43513" y="5557838"/>
                <a:ext cx="1741487" cy="2921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de-DE" sz="1300" b="1" i="1" baseline="0" dirty="0">
                    <a:solidFill>
                      <a:srgbClr val="CC3300"/>
                    </a:solidFill>
                    <a:latin typeface="Calibri" pitchFamily="34" charset="0"/>
                    <a:cs typeface="Calibri" pitchFamily="34" charset="0"/>
                  </a:rPr>
                  <a:t>Systemgrenze</a:t>
                </a:r>
              </a:p>
            </p:txBody>
          </p:sp>
        </p:grpSp>
        <p:grpSp>
          <p:nvGrpSpPr>
            <p:cNvPr id="18" name="Gruppieren 180">
              <a:extLst>
                <a:ext uri="{FF2B5EF4-FFF2-40B4-BE49-F238E27FC236}">
                  <a16:creationId xmlns:a16="http://schemas.microsoft.com/office/drawing/2014/main" id="{F872CE41-9661-4A99-A564-1A2CA21DC2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72481" y="4507448"/>
              <a:ext cx="1603375" cy="404813"/>
              <a:chOff x="3006552" y="4962795"/>
              <a:chExt cx="1603439" cy="405072"/>
            </a:xfrm>
          </p:grpSpPr>
          <p:pic>
            <p:nvPicPr>
              <p:cNvPr id="19" name="Grafik 147" descr="hwp-small.gif">
                <a:extLst>
                  <a:ext uri="{FF2B5EF4-FFF2-40B4-BE49-F238E27FC236}">
                    <a16:creationId xmlns:a16="http://schemas.microsoft.com/office/drawing/2014/main" id="{6E2DF900-6919-4C29-87F3-7329593EF1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219357" y="4962795"/>
                <a:ext cx="390634" cy="4050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" name="Grafik 172" descr="rundholz.gif">
                <a:extLst>
                  <a:ext uri="{FF2B5EF4-FFF2-40B4-BE49-F238E27FC236}">
                    <a16:creationId xmlns:a16="http://schemas.microsoft.com/office/drawing/2014/main" id="{2DDD0AED-AAA3-4587-994B-4E41FFA060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596788" y="5080755"/>
                <a:ext cx="484147" cy="2701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21" name="Gruppieren 74">
                <a:extLst>
                  <a:ext uri="{FF2B5EF4-FFF2-40B4-BE49-F238E27FC236}">
                    <a16:creationId xmlns:a16="http://schemas.microsoft.com/office/drawing/2014/main" id="{7388E352-E41A-4FA5-8D6A-F4EE259D8A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06552" y="4986867"/>
                <a:ext cx="447848" cy="372522"/>
                <a:chOff x="4240743" y="5688391"/>
                <a:chExt cx="724305" cy="686675"/>
              </a:xfrm>
            </p:grpSpPr>
            <p:pic>
              <p:nvPicPr>
                <p:cNvPr id="25" name="Grafik 70" descr="nadelbaum-small.gif">
                  <a:extLst>
                    <a:ext uri="{FF2B5EF4-FFF2-40B4-BE49-F238E27FC236}">
                      <a16:creationId xmlns:a16="http://schemas.microsoft.com/office/drawing/2014/main" id="{ED0DE692-CF4A-4BA4-9B6F-3FE9C245ED9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4240743" y="5788750"/>
                  <a:ext cx="237915" cy="5802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6" name="Grafik 71" descr="laubbaum-small.gif">
                  <a:extLst>
                    <a:ext uri="{FF2B5EF4-FFF2-40B4-BE49-F238E27FC236}">
                      <a16:creationId xmlns:a16="http://schemas.microsoft.com/office/drawing/2014/main" id="{C0F51CBB-8D8D-4F29-BA10-1C8F3FB6BA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/>
                <a:srcRect/>
                <a:stretch>
                  <a:fillRect/>
                </a:stretch>
              </p:blipFill>
              <p:spPr bwMode="auto">
                <a:xfrm>
                  <a:off x="4383260" y="5766782"/>
                  <a:ext cx="379418" cy="602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" name="Grafik 72" descr="nadelbaum-small.gif">
                  <a:extLst>
                    <a:ext uri="{FF2B5EF4-FFF2-40B4-BE49-F238E27FC236}">
                      <a16:creationId xmlns:a16="http://schemas.microsoft.com/office/drawing/2014/main" id="{16F7C5A3-1680-49ED-A16A-CDF8D170AE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4565160" y="5688391"/>
                  <a:ext cx="278444" cy="6791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" name="Grafik 73" descr="nadelbaum-small.gif">
                  <a:extLst>
                    <a:ext uri="{FF2B5EF4-FFF2-40B4-BE49-F238E27FC236}">
                      <a16:creationId xmlns:a16="http://schemas.microsoft.com/office/drawing/2014/main" id="{3C146ECE-D646-4F81-9C62-7FF60322AA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4771881" y="5903926"/>
                  <a:ext cx="193167" cy="4711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22" name="Pfeil nach oben 63">
                <a:extLst>
                  <a:ext uri="{FF2B5EF4-FFF2-40B4-BE49-F238E27FC236}">
                    <a16:creationId xmlns:a16="http://schemas.microsoft.com/office/drawing/2014/main" id="{17F4A331-8717-4EB1-906F-C7440B696E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3474045" y="5090725"/>
                <a:ext cx="144555" cy="180982"/>
              </a:xfrm>
              <a:prstGeom prst="upArrow">
                <a:avLst>
                  <a:gd name="adj1" fmla="val 50000"/>
                  <a:gd name="adj2" fmla="val 71166"/>
                </a:avLst>
              </a:prstGeom>
              <a:solidFill>
                <a:schemeClr val="bg1">
                  <a:lumMod val="75000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de-DE" sz="3600"/>
              </a:p>
            </p:txBody>
          </p:sp>
          <p:sp>
            <p:nvSpPr>
              <p:cNvPr id="23" name="Pfeil nach oben 63">
                <a:extLst>
                  <a:ext uri="{FF2B5EF4-FFF2-40B4-BE49-F238E27FC236}">
                    <a16:creationId xmlns:a16="http://schemas.microsoft.com/office/drawing/2014/main" id="{C6A84F9A-FB7E-481A-B2FC-9DC7752276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4032868" y="5090725"/>
                <a:ext cx="144555" cy="180982"/>
              </a:xfrm>
              <a:prstGeom prst="upArrow">
                <a:avLst>
                  <a:gd name="adj1" fmla="val 50000"/>
                  <a:gd name="adj2" fmla="val 71166"/>
                </a:avLst>
              </a:prstGeom>
              <a:solidFill>
                <a:schemeClr val="bg1">
                  <a:lumMod val="75000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de-DE" sz="3600"/>
              </a:p>
            </p:txBody>
          </p:sp>
        </p:grpSp>
      </p:grpSp>
      <p:pic>
        <p:nvPicPr>
          <p:cNvPr id="2" name="Grafik 1">
            <a:extLst>
              <a:ext uri="{FF2B5EF4-FFF2-40B4-BE49-F238E27FC236}">
                <a16:creationId xmlns:a16="http://schemas.microsoft.com/office/drawing/2014/main" id="{F9A1D9EF-78F7-4C32-9D27-DCFBA559C7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9717" y="4520748"/>
            <a:ext cx="1012737" cy="142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59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544432"/>
            <a:ext cx="2489657" cy="1769136"/>
          </a:xfrm>
          <a:prstGeom prst="rect">
            <a:avLst/>
          </a:prstGeom>
        </p:spPr>
      </p:pic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Gliederung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36</a:t>
            </a:fld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685" y="986766"/>
            <a:ext cx="869139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Textplatzhalter 1"/>
          <p:cNvSpPr txBox="1">
            <a:spLocks/>
          </p:cNvSpPr>
          <p:nvPr/>
        </p:nvSpPr>
        <p:spPr>
          <a:xfrm>
            <a:off x="611560" y="1547812"/>
            <a:ext cx="5251786" cy="4070812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5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Überblick Ökobilanz-Normen</a:t>
            </a:r>
            <a:br>
              <a:rPr lang="de-DE" dirty="0"/>
            </a:br>
            <a:br>
              <a:rPr lang="de-DE" dirty="0"/>
            </a:br>
            <a:br>
              <a:rPr lang="de-DE" sz="1400" dirty="0"/>
            </a:br>
            <a:endParaRPr lang="de-DE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Berechnung der Ökobilanz-Durchschnittsdaten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dirty="0"/>
              <a:t>Fragebogenerhebungen und Sachbilanz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dirty="0"/>
              <a:t>Modellierung und Allokationen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dirty="0"/>
              <a:t>Ergebnisse und Besonderheiten</a:t>
            </a:r>
            <a:br>
              <a:rPr lang="de-DE" dirty="0"/>
            </a:br>
            <a:endParaRPr lang="de-DE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endParaRPr lang="de-DE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Verwendung der Ökobilanz-Durchschnittsdaten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sz="1200" dirty="0"/>
          </a:p>
          <a:p>
            <a:pPr lvl="2">
              <a:lnSpc>
                <a:spcPct val="100000"/>
              </a:lnSpc>
              <a:spcAft>
                <a:spcPts val="1000"/>
              </a:spcAft>
            </a:pPr>
            <a:endParaRPr lang="de-DE" sz="1200" dirty="0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779">
            <a:off x="4592039" y="958271"/>
            <a:ext cx="959683" cy="1363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44" y="4723695"/>
            <a:ext cx="891531" cy="894064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8254">
            <a:off x="6638553" y="4672726"/>
            <a:ext cx="1043538" cy="1481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7E5DFEDE-2291-4CFD-8505-80A627D4508A}"/>
              </a:ext>
            </a:extLst>
          </p:cNvPr>
          <p:cNvSpPr/>
          <p:nvPr/>
        </p:nvSpPr>
        <p:spPr>
          <a:xfrm>
            <a:off x="565795" y="4687384"/>
            <a:ext cx="216024" cy="21587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Datumsplatzhalter 2">
            <a:extLst>
              <a:ext uri="{FF2B5EF4-FFF2-40B4-BE49-F238E27FC236}">
                <a16:creationId xmlns:a16="http://schemas.microsoft.com/office/drawing/2014/main" id="{4C6F69CC-D545-4E17-B6D7-6E8CF3787686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5" name="Fußzeilenplatzhalter 3">
            <a:extLst>
              <a:ext uri="{FF2B5EF4-FFF2-40B4-BE49-F238E27FC236}">
                <a16:creationId xmlns:a16="http://schemas.microsoft.com/office/drawing/2014/main" id="{A8EF0F22-4486-4486-88D9-09C847E443E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541276482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Bereitstellung der Durchschnittsdatensätze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37</a:t>
            </a:fld>
            <a:endParaRPr lang="de-DE" dirty="0"/>
          </a:p>
        </p:txBody>
      </p:sp>
      <p:sp>
        <p:nvSpPr>
          <p:cNvPr id="30" name="Textplatzhalter 1"/>
          <p:cNvSpPr txBox="1">
            <a:spLocks/>
          </p:cNvSpPr>
          <p:nvPr/>
        </p:nvSpPr>
        <p:spPr>
          <a:xfrm>
            <a:off x="539552" y="1318361"/>
            <a:ext cx="7344816" cy="4270879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Berechnung eines gewichteten Durchschnittes</a:t>
            </a:r>
          </a:p>
          <a:p>
            <a:pPr marL="0" lvl="1" indent="0">
              <a:lnSpc>
                <a:spcPct val="100000"/>
              </a:lnSpc>
              <a:spcAft>
                <a:spcPts val="1000"/>
              </a:spcAft>
              <a:buNone/>
            </a:pPr>
            <a:br>
              <a:rPr lang="de-DE" dirty="0"/>
            </a:br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FABEDC5-DAD7-4DD6-A18A-1E4B340BB0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0729" y="1700808"/>
            <a:ext cx="3045247" cy="41490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 w="158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58675E07-2D91-4BD0-94D5-300D35CEE7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5" y="1680500"/>
            <a:ext cx="4877522" cy="4169388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8037E23B-ADDA-45C0-86EF-0426324CE387}"/>
              </a:ext>
            </a:extLst>
          </p:cNvPr>
          <p:cNvSpPr txBox="1"/>
          <p:nvPr/>
        </p:nvSpPr>
        <p:spPr>
          <a:xfrm>
            <a:off x="467545" y="5767867"/>
            <a:ext cx="1949380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Quelle: ÖKOBAUDAT Handbuch</a:t>
            </a:r>
          </a:p>
        </p:txBody>
      </p:sp>
      <p:sp>
        <p:nvSpPr>
          <p:cNvPr id="12" name="Datumsplatzhalter 2">
            <a:extLst>
              <a:ext uri="{FF2B5EF4-FFF2-40B4-BE49-F238E27FC236}">
                <a16:creationId xmlns:a16="http://schemas.microsoft.com/office/drawing/2014/main" id="{B8B04C98-51DA-4B79-A714-B504FAC6686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5" name="Fußzeilenplatzhalter 3">
            <a:extLst>
              <a:ext uri="{FF2B5EF4-FFF2-40B4-BE49-F238E27FC236}">
                <a16:creationId xmlns:a16="http://schemas.microsoft.com/office/drawing/2014/main" id="{37DB672D-1621-4711-9B4E-C9A9FE2B822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1B05D526-885B-4631-8DF5-6D59C80CCCC1}"/>
              </a:ext>
            </a:extLst>
          </p:cNvPr>
          <p:cNvSpPr/>
          <p:nvPr/>
        </p:nvSpPr>
        <p:spPr>
          <a:xfrm>
            <a:off x="4455358" y="4005064"/>
            <a:ext cx="764714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40201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Bereitstellung der Durchschnittsdatensätze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38</a:t>
            </a:fld>
            <a:endParaRPr lang="de-DE" dirty="0"/>
          </a:p>
        </p:txBody>
      </p:sp>
      <p:sp>
        <p:nvSpPr>
          <p:cNvPr id="30" name="Textplatzhalter 1"/>
          <p:cNvSpPr txBox="1">
            <a:spLocks/>
          </p:cNvSpPr>
          <p:nvPr/>
        </p:nvSpPr>
        <p:spPr>
          <a:xfrm>
            <a:off x="539552" y="1318361"/>
            <a:ext cx="7344816" cy="4270879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Veröffentlichung der aktuellen Versionen über die ÖKOBAUDAT</a:t>
            </a:r>
          </a:p>
          <a:p>
            <a:pPr marL="0" lvl="1" indent="0">
              <a:lnSpc>
                <a:spcPct val="100000"/>
              </a:lnSpc>
              <a:spcAft>
                <a:spcPts val="1000"/>
              </a:spcAft>
              <a:buNone/>
            </a:pPr>
            <a:br>
              <a:rPr lang="de-DE" dirty="0"/>
            </a:b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97143"/>
            <a:ext cx="6369044" cy="43022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074161"/>
            <a:ext cx="6339353" cy="4179793"/>
          </a:xfrm>
          <a:prstGeom prst="rect">
            <a:avLst/>
          </a:prstGeom>
          <a:ln>
            <a:noFill/>
          </a:ln>
          <a:effectLst>
            <a:outerShdw blurRad="292100" dist="139700" dir="78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Gebogener Pfeil 9">
            <a:extLst>
              <a:ext uri="{FF2B5EF4-FFF2-40B4-BE49-F238E27FC236}">
                <a16:creationId xmlns:a16="http://schemas.microsoft.com/office/drawing/2014/main" id="{4B2C2C20-F7AC-454A-92BE-9209AEB0FBD9}"/>
              </a:ext>
            </a:extLst>
          </p:cNvPr>
          <p:cNvSpPr/>
          <p:nvPr/>
        </p:nvSpPr>
        <p:spPr>
          <a:xfrm rot="5400000" flipH="1" flipV="1">
            <a:off x="2130903" y="4673509"/>
            <a:ext cx="1641833" cy="223224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6256729"/>
              <a:gd name="adj5" fmla="val 12500"/>
            </a:avLst>
          </a:prstGeom>
          <a:solidFill>
            <a:srgbClr val="AF0A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Textplatzhalter 1">
            <a:extLst>
              <a:ext uri="{FF2B5EF4-FFF2-40B4-BE49-F238E27FC236}">
                <a16:creationId xmlns:a16="http://schemas.microsoft.com/office/drawing/2014/main" id="{DDEF515E-BDDA-4602-9F6F-9C49B49AF304}"/>
              </a:ext>
            </a:extLst>
          </p:cNvPr>
          <p:cNvSpPr txBox="1">
            <a:spLocks/>
          </p:cNvSpPr>
          <p:nvPr/>
        </p:nvSpPr>
        <p:spPr>
          <a:xfrm>
            <a:off x="5322005" y="1664048"/>
            <a:ext cx="3173182" cy="4032769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shade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lvl="1">
              <a:tabLst>
                <a:tab pos="176213" algn="l"/>
              </a:tabLst>
            </a:pPr>
            <a:r>
              <a:rPr lang="de-DE" sz="1400" dirty="0"/>
              <a:t>Produkte </a:t>
            </a:r>
            <a:r>
              <a:rPr lang="de-DE" sz="1400" i="1" dirty="0"/>
              <a:t>(Durchschnitt DE)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3- und 5-Schicht Massivholzplatte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Balkenschichtholz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Brettschichtholz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Brettsperrholz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Furniersperrholz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Hochdichte Faserplatte (HDF)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Hobelware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Holzfaserdämmstoff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Konstruktionsvollholz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Laubschnittholz, getrocknet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Mitteldichte Faserplatte (MDF)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Nadelschnittholz, frisch und getrocknet</a:t>
            </a:r>
          </a:p>
          <a:p>
            <a:pPr lvl="2">
              <a:lnSpc>
                <a:spcPts val="1500"/>
              </a:lnSpc>
            </a:pPr>
            <a:r>
              <a:rPr lang="de-DE" sz="1200" dirty="0" err="1"/>
              <a:t>Oriented</a:t>
            </a:r>
            <a:r>
              <a:rPr lang="de-DE" sz="1200" dirty="0"/>
              <a:t> Strand Board (OSB)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Parkett, fertig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Parkett, massiv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Röhrenspanplatte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Spanplatte , roh und beschichtet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Sperrholz</a:t>
            </a:r>
          </a:p>
        </p:txBody>
      </p:sp>
      <p:sp>
        <p:nvSpPr>
          <p:cNvPr id="14" name="Datumsplatzhalter 2">
            <a:extLst>
              <a:ext uri="{FF2B5EF4-FFF2-40B4-BE49-F238E27FC236}">
                <a16:creationId xmlns:a16="http://schemas.microsoft.com/office/drawing/2014/main" id="{727FA7EC-A9E9-414C-983A-902F1570B65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9" name="Fußzeilenplatzhalter 3">
            <a:extLst>
              <a:ext uri="{FF2B5EF4-FFF2-40B4-BE49-F238E27FC236}">
                <a16:creationId xmlns:a16="http://schemas.microsoft.com/office/drawing/2014/main" id="{7CABA2F0-4B09-4B63-9D68-77B962F444D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6355801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Verwendung der Ökobilanz-Durchschnittsdaten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39</a:t>
            </a:fld>
            <a:endParaRPr lang="de-DE" dirty="0"/>
          </a:p>
        </p:txBody>
      </p:sp>
      <p:sp>
        <p:nvSpPr>
          <p:cNvPr id="30" name="Textplatzhalter 1"/>
          <p:cNvSpPr txBox="1">
            <a:spLocks/>
          </p:cNvSpPr>
          <p:nvPr/>
        </p:nvSpPr>
        <p:spPr>
          <a:xfrm>
            <a:off x="539552" y="1318361"/>
            <a:ext cx="7344816" cy="4270879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Verwendung für Gebäudezertifizierungen (BNB / DGNB)</a:t>
            </a:r>
          </a:p>
          <a:p>
            <a:pPr marL="0" lvl="1" indent="0">
              <a:lnSpc>
                <a:spcPct val="100000"/>
              </a:lnSpc>
              <a:spcAft>
                <a:spcPts val="1000"/>
              </a:spcAft>
              <a:buNone/>
            </a:pPr>
            <a:br>
              <a:rPr lang="de-DE" dirty="0"/>
            </a:br>
            <a:endParaRPr lang="de-DE" dirty="0"/>
          </a:p>
        </p:txBody>
      </p:sp>
      <p:pic>
        <p:nvPicPr>
          <p:cNvPr id="21" name="Grafik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18" y="1639100"/>
            <a:ext cx="3702452" cy="2804888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96" y="4478405"/>
            <a:ext cx="3539460" cy="750795"/>
          </a:xfrm>
          <a:prstGeom prst="rect">
            <a:avLst/>
          </a:prstGeom>
        </p:spPr>
      </p:pic>
      <p:sp>
        <p:nvSpPr>
          <p:cNvPr id="23" name="Textfeld 22"/>
          <p:cNvSpPr txBox="1"/>
          <p:nvPr/>
        </p:nvSpPr>
        <p:spPr>
          <a:xfrm>
            <a:off x="708196" y="5157192"/>
            <a:ext cx="1777731" cy="2663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www.bnb-nachhaltigesbauen.de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ABFD6106-F18B-44FB-99EC-8879010CA5CA}"/>
              </a:ext>
            </a:extLst>
          </p:cNvPr>
          <p:cNvSpPr/>
          <p:nvPr/>
        </p:nvSpPr>
        <p:spPr>
          <a:xfrm>
            <a:off x="-1" y="1658257"/>
            <a:ext cx="9162473" cy="4474687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platzhalter 1"/>
          <p:cNvSpPr txBox="1">
            <a:spLocks/>
          </p:cNvSpPr>
          <p:nvPr/>
        </p:nvSpPr>
        <p:spPr>
          <a:xfrm>
            <a:off x="539552" y="1318361"/>
            <a:ext cx="7344816" cy="4270879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Verwendung für Gebäudezertifizierungen (BNB / DGNB)</a:t>
            </a:r>
          </a:p>
          <a:p>
            <a:pPr marL="0" lvl="1" indent="0">
              <a:lnSpc>
                <a:spcPct val="100000"/>
              </a:lnSpc>
              <a:spcAft>
                <a:spcPts val="1000"/>
              </a:spcAft>
              <a:buNone/>
            </a:pPr>
            <a:br>
              <a:rPr lang="de-DE" dirty="0"/>
            </a:br>
            <a:endParaRPr lang="de-DE" dirty="0"/>
          </a:p>
        </p:txBody>
      </p:sp>
      <p:cxnSp>
        <p:nvCxnSpPr>
          <p:cNvPr id="26" name="Gerader Verbinder 25"/>
          <p:cNvCxnSpPr/>
          <p:nvPr/>
        </p:nvCxnSpPr>
        <p:spPr>
          <a:xfrm>
            <a:off x="1838563" y="1728000"/>
            <a:ext cx="501189" cy="1642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/>
          <p:cNvCxnSpPr/>
          <p:nvPr/>
        </p:nvCxnSpPr>
        <p:spPr>
          <a:xfrm>
            <a:off x="1838563" y="4104000"/>
            <a:ext cx="501189" cy="953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Grafik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99" y="1728000"/>
            <a:ext cx="1136564" cy="2376000"/>
          </a:xfrm>
          <a:prstGeom prst="rect">
            <a:avLst/>
          </a:prstGeom>
        </p:spPr>
      </p:pic>
      <p:pic>
        <p:nvPicPr>
          <p:cNvPr id="29" name="Grafik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9752" y="1892258"/>
            <a:ext cx="5873735" cy="31918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Datumsplatzhalter 2">
            <a:extLst>
              <a:ext uri="{FF2B5EF4-FFF2-40B4-BE49-F238E27FC236}">
                <a16:creationId xmlns:a16="http://schemas.microsoft.com/office/drawing/2014/main" id="{B081F833-4061-48B1-BB3C-CD3AC54EE3A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9" name="Fußzeilenplatzhalter 3">
            <a:extLst>
              <a:ext uri="{FF2B5EF4-FFF2-40B4-BE49-F238E27FC236}">
                <a16:creationId xmlns:a16="http://schemas.microsoft.com/office/drawing/2014/main" id="{ACEA03DB-9FD5-48C9-ADF1-C30860F586D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16721536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Das Johann Heinrich von Thünen-Institut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Hintergrund</a:t>
            </a:r>
          </a:p>
        </p:txBody>
      </p:sp>
      <p:sp>
        <p:nvSpPr>
          <p:cNvPr id="59" name="Textplatzhalter 1"/>
          <p:cNvSpPr txBox="1">
            <a:spLocks/>
          </p:cNvSpPr>
          <p:nvPr/>
        </p:nvSpPr>
        <p:spPr>
          <a:xfrm>
            <a:off x="323528" y="1124744"/>
            <a:ext cx="8568952" cy="755984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623888" indent="-176213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Blip>
                <a:blip r:embed="rId4"/>
              </a:buBlip>
              <a:defRPr sz="1400" b="1" i="1" kern="1200" baseline="0">
                <a:solidFill>
                  <a:srgbClr val="AF0A19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73050">
              <a:lnSpc>
                <a:spcPts val="1900"/>
              </a:lnSpc>
              <a:tabLst>
                <a:tab pos="176213" algn="l"/>
              </a:tabLst>
            </a:pPr>
            <a:r>
              <a:rPr lang="de-DE" sz="1700" dirty="0">
                <a:solidFill>
                  <a:schemeClr val="accent2"/>
                </a:solidFill>
              </a:rPr>
              <a:t>Arbeitsbereiche</a:t>
            </a:r>
          </a:p>
          <a:p>
            <a:pPr indent="-273050">
              <a:lnSpc>
                <a:spcPts val="1900"/>
              </a:lnSpc>
              <a:tabLst>
                <a:tab pos="176213" algn="l"/>
              </a:tabLst>
            </a:pPr>
            <a:endParaRPr lang="de-DE" sz="1700" dirty="0"/>
          </a:p>
          <a:p>
            <a:pPr indent="-273050">
              <a:lnSpc>
                <a:spcPts val="1900"/>
              </a:lnSpc>
              <a:spcAft>
                <a:spcPts val="600"/>
              </a:spcAft>
              <a:tabLst>
                <a:tab pos="176213" algn="l"/>
              </a:tabLst>
            </a:pPr>
            <a:br>
              <a:rPr lang="de-DE" sz="1700" dirty="0"/>
            </a:br>
            <a:endParaRPr lang="de-DE" sz="1700" dirty="0"/>
          </a:p>
          <a:p>
            <a:pPr indent="-273050">
              <a:lnSpc>
                <a:spcPts val="1900"/>
              </a:lnSpc>
              <a:spcAft>
                <a:spcPts val="600"/>
              </a:spcAft>
              <a:tabLst>
                <a:tab pos="176213" algn="l"/>
              </a:tabLst>
            </a:pPr>
            <a:endParaRPr lang="de-DE" sz="1700" dirty="0"/>
          </a:p>
          <a:p>
            <a:pPr indent="-273050">
              <a:lnSpc>
                <a:spcPts val="1900"/>
              </a:lnSpc>
              <a:spcAft>
                <a:spcPts val="600"/>
              </a:spcAft>
              <a:tabLst>
                <a:tab pos="176213" algn="l"/>
              </a:tabLst>
            </a:pPr>
            <a:endParaRPr lang="de-DE" sz="1700" dirty="0"/>
          </a:p>
          <a:p>
            <a:pPr indent="-273050">
              <a:lnSpc>
                <a:spcPts val="1900"/>
              </a:lnSpc>
              <a:spcAft>
                <a:spcPts val="600"/>
              </a:spcAft>
              <a:tabLst>
                <a:tab pos="176213" algn="l"/>
              </a:tabLst>
            </a:pPr>
            <a:endParaRPr lang="de-DE" sz="1700" dirty="0"/>
          </a:p>
          <a:p>
            <a:pPr indent="-273050">
              <a:lnSpc>
                <a:spcPts val="1900"/>
              </a:lnSpc>
              <a:tabLst>
                <a:tab pos="176213" algn="l"/>
              </a:tabLst>
            </a:pPr>
            <a:endParaRPr lang="de-DE" sz="1700" dirty="0"/>
          </a:p>
          <a:p>
            <a:pPr indent="-273050">
              <a:lnSpc>
                <a:spcPts val="1900"/>
              </a:lnSpc>
              <a:tabLst>
                <a:tab pos="176213" algn="l"/>
              </a:tabLst>
            </a:pPr>
            <a:endParaRPr lang="de-DE" sz="1700" dirty="0"/>
          </a:p>
          <a:p>
            <a:pPr indent="-273050">
              <a:lnSpc>
                <a:spcPts val="1900"/>
              </a:lnSpc>
              <a:tabLst>
                <a:tab pos="176213" algn="l"/>
              </a:tabLst>
            </a:pPr>
            <a:endParaRPr lang="de-DE" sz="1700" dirty="0"/>
          </a:p>
          <a:p>
            <a:pPr indent="-273050">
              <a:lnSpc>
                <a:spcPts val="1900"/>
              </a:lnSpc>
              <a:spcAft>
                <a:spcPts val="1000"/>
              </a:spcAft>
              <a:tabLst>
                <a:tab pos="176213" algn="l"/>
              </a:tabLst>
            </a:pPr>
            <a:r>
              <a:rPr lang="de-DE" sz="1700" dirty="0">
                <a:solidFill>
                  <a:schemeClr val="accent2"/>
                </a:solidFill>
              </a:rPr>
              <a:t>Schwerpunkte der der Arbeitsgruppe</a:t>
            </a:r>
          </a:p>
          <a:p>
            <a:pPr lvl="1">
              <a:lnSpc>
                <a:spcPts val="1900"/>
              </a:lnSpc>
              <a:tabLst>
                <a:tab pos="176213" algn="l"/>
              </a:tabLst>
            </a:pPr>
            <a:r>
              <a:rPr lang="de-DE" sz="1500" dirty="0">
                <a:solidFill>
                  <a:srgbClr val="37464B"/>
                </a:solidFill>
              </a:rPr>
              <a:t>THG Bilanzen für den Holz-Sektor &amp; Entwicklung von Klimaschutzstrategien für Politik, Gesellschaft und Industrie</a:t>
            </a:r>
          </a:p>
          <a:p>
            <a:pPr lvl="1">
              <a:lnSpc>
                <a:spcPts val="1900"/>
              </a:lnSpc>
              <a:tabLst>
                <a:tab pos="176213" algn="l"/>
              </a:tabLst>
            </a:pPr>
            <a:r>
              <a:rPr lang="de-DE" sz="1500" dirty="0">
                <a:solidFill>
                  <a:srgbClr val="37464B"/>
                </a:solidFill>
              </a:rPr>
              <a:t>Ökobilanzierung von Holz(bau)</a:t>
            </a:r>
            <a:r>
              <a:rPr lang="de-DE" sz="1500" dirty="0" err="1">
                <a:solidFill>
                  <a:srgbClr val="37464B"/>
                </a:solidFill>
              </a:rPr>
              <a:t>produkten</a:t>
            </a:r>
            <a:r>
              <a:rPr lang="de-DE" sz="1500" dirty="0">
                <a:solidFill>
                  <a:srgbClr val="37464B"/>
                </a:solidFill>
              </a:rPr>
              <a:t> für die Verwendung in Lebenszyklusanalysen auf Gebäudeebene (Environmental </a:t>
            </a:r>
            <a:r>
              <a:rPr lang="de-DE" sz="1500" dirty="0" err="1">
                <a:solidFill>
                  <a:srgbClr val="37464B"/>
                </a:solidFill>
              </a:rPr>
              <a:t>product</a:t>
            </a:r>
            <a:r>
              <a:rPr lang="de-DE" sz="1500" dirty="0">
                <a:solidFill>
                  <a:srgbClr val="37464B"/>
                </a:solidFill>
              </a:rPr>
              <a:t> </a:t>
            </a:r>
            <a:r>
              <a:rPr lang="de-DE" sz="1500" dirty="0" err="1">
                <a:solidFill>
                  <a:srgbClr val="37464B"/>
                </a:solidFill>
              </a:rPr>
              <a:t>declarations</a:t>
            </a:r>
            <a:r>
              <a:rPr lang="de-DE" sz="1500" dirty="0">
                <a:solidFill>
                  <a:srgbClr val="37464B"/>
                </a:solidFill>
              </a:rPr>
              <a:t> EPD &amp; </a:t>
            </a:r>
            <a:r>
              <a:rPr lang="de-DE" sz="1500" dirty="0" err="1">
                <a:solidFill>
                  <a:srgbClr val="37464B"/>
                </a:solidFill>
              </a:rPr>
              <a:t>databases</a:t>
            </a:r>
            <a:r>
              <a:rPr lang="de-DE" sz="1500" dirty="0">
                <a:solidFill>
                  <a:srgbClr val="37464B"/>
                </a:solidFill>
              </a:rPr>
              <a:t>) sowie für </a:t>
            </a:r>
            <a:r>
              <a:rPr lang="de-DE" sz="1500" dirty="0" err="1">
                <a:solidFill>
                  <a:srgbClr val="37464B"/>
                </a:solidFill>
              </a:rPr>
              <a:t>Sektoranalysen</a:t>
            </a:r>
            <a:endParaRPr lang="de-DE" sz="1700" dirty="0"/>
          </a:p>
        </p:txBody>
      </p:sp>
      <p:pic>
        <p:nvPicPr>
          <p:cNvPr id="29" name="Picture 2"/>
          <p:cNvPicPr>
            <a:picLocks noChangeArrowheads="1"/>
          </p:cNvPicPr>
          <p:nvPr/>
        </p:nvPicPr>
        <p:blipFill rotWithShape="1"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3" t="1177" r="18653" b="32716"/>
          <a:stretch/>
        </p:blipFill>
        <p:spPr bwMode="auto">
          <a:xfrm>
            <a:off x="2170525" y="1489632"/>
            <a:ext cx="1764000" cy="1512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5" descr="B:\ThünenIntern\Flyer TI-HF\Fotos\Pressebild_2_Holzherkuenfte_Untersuchung von Holzmustern.jpg"/>
          <p:cNvPicPr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35" t="18882" r="13555" b="17826"/>
          <a:stretch/>
        </p:blipFill>
        <p:spPr bwMode="auto">
          <a:xfrm>
            <a:off x="323528" y="1497740"/>
            <a:ext cx="1764000" cy="1512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7" descr="B:\ThünenIntern\Flyer TI-HF\Fotos\fotolia_42328215.jpg"/>
          <p:cNvPicPr>
            <a:picLocks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4" t="22164" r="28312"/>
          <a:stretch/>
        </p:blipFill>
        <p:spPr bwMode="auto">
          <a:xfrm>
            <a:off x="5825671" y="1493344"/>
            <a:ext cx="1764000" cy="1512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Freihandform 34"/>
          <p:cNvSpPr/>
          <p:nvPr/>
        </p:nvSpPr>
        <p:spPr>
          <a:xfrm>
            <a:off x="323528" y="3068960"/>
            <a:ext cx="1764000" cy="1224000"/>
          </a:xfrm>
          <a:custGeom>
            <a:avLst/>
            <a:gdLst>
              <a:gd name="connsiteX0" fmla="*/ 209764 w 1997749"/>
              <a:gd name="connsiteY0" fmla="*/ 0 h 2036409"/>
              <a:gd name="connsiteX1" fmla="*/ 1787985 w 1997749"/>
              <a:gd name="connsiteY1" fmla="*/ 0 h 2036409"/>
              <a:gd name="connsiteX2" fmla="*/ 1997749 w 1997749"/>
              <a:gd name="connsiteY2" fmla="*/ 209764 h 2036409"/>
              <a:gd name="connsiteX3" fmla="*/ 1997749 w 1997749"/>
              <a:gd name="connsiteY3" fmla="*/ 2036409 h 2036409"/>
              <a:gd name="connsiteX4" fmla="*/ 1997749 w 1997749"/>
              <a:gd name="connsiteY4" fmla="*/ 2036409 h 2036409"/>
              <a:gd name="connsiteX5" fmla="*/ 0 w 1997749"/>
              <a:gd name="connsiteY5" fmla="*/ 2036409 h 2036409"/>
              <a:gd name="connsiteX6" fmla="*/ 0 w 1997749"/>
              <a:gd name="connsiteY6" fmla="*/ 2036409 h 2036409"/>
              <a:gd name="connsiteX7" fmla="*/ 0 w 1997749"/>
              <a:gd name="connsiteY7" fmla="*/ 209764 h 2036409"/>
              <a:gd name="connsiteX8" fmla="*/ 209764 w 1997749"/>
              <a:gd name="connsiteY8" fmla="*/ 0 h 2036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97749" h="2036409">
                <a:moveTo>
                  <a:pt x="1787985" y="2036409"/>
                </a:moveTo>
                <a:lnTo>
                  <a:pt x="209764" y="2036409"/>
                </a:lnTo>
                <a:cubicBezTo>
                  <a:pt x="93915" y="2036409"/>
                  <a:pt x="0" y="1942494"/>
                  <a:pt x="0" y="1826645"/>
                </a:cubicBezTo>
                <a:lnTo>
                  <a:pt x="0" y="0"/>
                </a:lnTo>
                <a:lnTo>
                  <a:pt x="0" y="0"/>
                </a:lnTo>
                <a:lnTo>
                  <a:pt x="1997749" y="0"/>
                </a:lnTo>
                <a:lnTo>
                  <a:pt x="1997749" y="0"/>
                </a:lnTo>
                <a:lnTo>
                  <a:pt x="1997749" y="1826645"/>
                </a:lnTo>
                <a:cubicBezTo>
                  <a:pt x="1997749" y="1942494"/>
                  <a:pt x="1903834" y="2036409"/>
                  <a:pt x="1787985" y="203640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80000" bIns="225014" numCol="1" spcCol="1270" anchor="t" anchorCtr="0">
            <a:noAutofit/>
          </a:bodyPr>
          <a:lstStyle/>
          <a:p>
            <a:pPr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br>
              <a:rPr lang="de-DE" sz="800" b="1">
                <a:solidFill>
                  <a:schemeClr val="bg1"/>
                </a:solidFill>
              </a:rPr>
            </a:br>
            <a:r>
              <a:rPr lang="de-DE" sz="1600" b="1">
                <a:solidFill>
                  <a:schemeClr val="bg1"/>
                </a:solidFill>
              </a:rPr>
              <a:t>Qualität von Holz und Holzprodukten</a:t>
            </a:r>
          </a:p>
        </p:txBody>
      </p:sp>
      <p:sp>
        <p:nvSpPr>
          <p:cNvPr id="36" name="Freihandform 35"/>
          <p:cNvSpPr/>
          <p:nvPr/>
        </p:nvSpPr>
        <p:spPr>
          <a:xfrm>
            <a:off x="2169102" y="3068960"/>
            <a:ext cx="1764000" cy="1224000"/>
          </a:xfrm>
          <a:custGeom>
            <a:avLst/>
            <a:gdLst>
              <a:gd name="connsiteX0" fmla="*/ 209764 w 1997749"/>
              <a:gd name="connsiteY0" fmla="*/ 0 h 2036409"/>
              <a:gd name="connsiteX1" fmla="*/ 1787985 w 1997749"/>
              <a:gd name="connsiteY1" fmla="*/ 0 h 2036409"/>
              <a:gd name="connsiteX2" fmla="*/ 1997749 w 1997749"/>
              <a:gd name="connsiteY2" fmla="*/ 209764 h 2036409"/>
              <a:gd name="connsiteX3" fmla="*/ 1997749 w 1997749"/>
              <a:gd name="connsiteY3" fmla="*/ 2036409 h 2036409"/>
              <a:gd name="connsiteX4" fmla="*/ 1997749 w 1997749"/>
              <a:gd name="connsiteY4" fmla="*/ 2036409 h 2036409"/>
              <a:gd name="connsiteX5" fmla="*/ 0 w 1997749"/>
              <a:gd name="connsiteY5" fmla="*/ 2036409 h 2036409"/>
              <a:gd name="connsiteX6" fmla="*/ 0 w 1997749"/>
              <a:gd name="connsiteY6" fmla="*/ 2036409 h 2036409"/>
              <a:gd name="connsiteX7" fmla="*/ 0 w 1997749"/>
              <a:gd name="connsiteY7" fmla="*/ 209764 h 2036409"/>
              <a:gd name="connsiteX8" fmla="*/ 209764 w 1997749"/>
              <a:gd name="connsiteY8" fmla="*/ 0 h 2036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97749" h="2036409">
                <a:moveTo>
                  <a:pt x="1787985" y="2036409"/>
                </a:moveTo>
                <a:lnTo>
                  <a:pt x="209764" y="2036409"/>
                </a:lnTo>
                <a:cubicBezTo>
                  <a:pt x="93915" y="2036409"/>
                  <a:pt x="0" y="1942494"/>
                  <a:pt x="0" y="1826645"/>
                </a:cubicBezTo>
                <a:lnTo>
                  <a:pt x="0" y="0"/>
                </a:lnTo>
                <a:lnTo>
                  <a:pt x="0" y="0"/>
                </a:lnTo>
                <a:lnTo>
                  <a:pt x="1997749" y="0"/>
                </a:lnTo>
                <a:lnTo>
                  <a:pt x="1997749" y="0"/>
                </a:lnTo>
                <a:lnTo>
                  <a:pt x="1997749" y="1826645"/>
                </a:lnTo>
                <a:cubicBezTo>
                  <a:pt x="1997749" y="1942494"/>
                  <a:pt x="1903834" y="2036409"/>
                  <a:pt x="1787985" y="2036409"/>
                </a:cubicBezTo>
                <a:close/>
              </a:path>
            </a:pathLst>
          </a:custGeom>
          <a:solidFill>
            <a:srgbClr val="78BE1E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80000" bIns="225014" numCol="1" spcCol="1270" anchor="t" anchorCtr="0">
            <a:noAutofit/>
          </a:bodyPr>
          <a:lstStyle/>
          <a:p>
            <a:pPr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br>
              <a:rPr lang="de-DE" sz="800" b="1">
                <a:solidFill>
                  <a:schemeClr val="bg1"/>
                </a:solidFill>
              </a:rPr>
            </a:br>
            <a:r>
              <a:rPr lang="de-DE" sz="1600" b="1">
                <a:solidFill>
                  <a:schemeClr val="bg1"/>
                </a:solidFill>
              </a:rPr>
              <a:t>Biobasierte Ressourcen und Materialien</a:t>
            </a:r>
          </a:p>
        </p:txBody>
      </p:sp>
      <p:sp>
        <p:nvSpPr>
          <p:cNvPr id="37" name="Freihandform 36"/>
          <p:cNvSpPr/>
          <p:nvPr/>
        </p:nvSpPr>
        <p:spPr>
          <a:xfrm>
            <a:off x="5822770" y="3068961"/>
            <a:ext cx="1764000" cy="1224000"/>
          </a:xfrm>
          <a:custGeom>
            <a:avLst/>
            <a:gdLst>
              <a:gd name="connsiteX0" fmla="*/ 209764 w 1997749"/>
              <a:gd name="connsiteY0" fmla="*/ 0 h 2036409"/>
              <a:gd name="connsiteX1" fmla="*/ 1787985 w 1997749"/>
              <a:gd name="connsiteY1" fmla="*/ 0 h 2036409"/>
              <a:gd name="connsiteX2" fmla="*/ 1997749 w 1997749"/>
              <a:gd name="connsiteY2" fmla="*/ 209764 h 2036409"/>
              <a:gd name="connsiteX3" fmla="*/ 1997749 w 1997749"/>
              <a:gd name="connsiteY3" fmla="*/ 2036409 h 2036409"/>
              <a:gd name="connsiteX4" fmla="*/ 1997749 w 1997749"/>
              <a:gd name="connsiteY4" fmla="*/ 2036409 h 2036409"/>
              <a:gd name="connsiteX5" fmla="*/ 0 w 1997749"/>
              <a:gd name="connsiteY5" fmla="*/ 2036409 h 2036409"/>
              <a:gd name="connsiteX6" fmla="*/ 0 w 1997749"/>
              <a:gd name="connsiteY6" fmla="*/ 2036409 h 2036409"/>
              <a:gd name="connsiteX7" fmla="*/ 0 w 1997749"/>
              <a:gd name="connsiteY7" fmla="*/ 209764 h 2036409"/>
              <a:gd name="connsiteX8" fmla="*/ 209764 w 1997749"/>
              <a:gd name="connsiteY8" fmla="*/ 0 h 2036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97749" h="2036409">
                <a:moveTo>
                  <a:pt x="1787985" y="2036409"/>
                </a:moveTo>
                <a:lnTo>
                  <a:pt x="209764" y="2036409"/>
                </a:lnTo>
                <a:cubicBezTo>
                  <a:pt x="93915" y="2036409"/>
                  <a:pt x="0" y="1942494"/>
                  <a:pt x="0" y="1826645"/>
                </a:cubicBezTo>
                <a:lnTo>
                  <a:pt x="0" y="0"/>
                </a:lnTo>
                <a:lnTo>
                  <a:pt x="0" y="0"/>
                </a:lnTo>
                <a:lnTo>
                  <a:pt x="1997749" y="0"/>
                </a:lnTo>
                <a:lnTo>
                  <a:pt x="1997749" y="0"/>
                </a:lnTo>
                <a:lnTo>
                  <a:pt x="1997749" y="1826645"/>
                </a:lnTo>
                <a:cubicBezTo>
                  <a:pt x="1997749" y="1942494"/>
                  <a:pt x="1903834" y="2036409"/>
                  <a:pt x="1787985" y="2036409"/>
                </a:cubicBezTo>
                <a:close/>
              </a:path>
            </a:pathLst>
          </a:custGeom>
          <a:solidFill>
            <a:srgbClr val="E17D0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80000" bIns="225014" numCol="1" spcCol="1270" anchor="t" anchorCtr="0">
            <a:noAutofit/>
          </a:bodyPr>
          <a:lstStyle/>
          <a:p>
            <a:pPr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br>
              <a:rPr lang="de-DE" sz="800" b="1">
                <a:solidFill>
                  <a:schemeClr val="bg1"/>
                </a:solidFill>
              </a:rPr>
            </a:br>
            <a:r>
              <a:rPr lang="de-DE" sz="1600" b="1">
                <a:solidFill>
                  <a:schemeClr val="bg1"/>
                </a:solidFill>
              </a:rPr>
              <a:t>Gesundheit und Verbaucher-schutz</a:t>
            </a:r>
          </a:p>
        </p:txBody>
      </p:sp>
      <p:sp>
        <p:nvSpPr>
          <p:cNvPr id="42" name="Rechteck 41"/>
          <p:cNvSpPr/>
          <p:nvPr/>
        </p:nvSpPr>
        <p:spPr>
          <a:xfrm>
            <a:off x="0" y="1412776"/>
            <a:ext cx="9144000" cy="297384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9" name="Picture 6" descr="B:\ThünenIntern\Flyer TI-HF\Fotos\331_thema1_thg-berichterstattung_C_sebastian-rüter.jpg"/>
          <p:cNvPicPr>
            <a:picLocks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6" r="20972" b="8353"/>
          <a:stretch/>
        </p:blipFill>
        <p:spPr bwMode="auto">
          <a:xfrm>
            <a:off x="3997414" y="1493320"/>
            <a:ext cx="1764000" cy="1512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Freihandform 39"/>
          <p:cNvSpPr/>
          <p:nvPr/>
        </p:nvSpPr>
        <p:spPr>
          <a:xfrm>
            <a:off x="3995936" y="3068960"/>
            <a:ext cx="1764000" cy="1224000"/>
          </a:xfrm>
          <a:custGeom>
            <a:avLst/>
            <a:gdLst>
              <a:gd name="connsiteX0" fmla="*/ 209764 w 1997749"/>
              <a:gd name="connsiteY0" fmla="*/ 0 h 2036409"/>
              <a:gd name="connsiteX1" fmla="*/ 1787985 w 1997749"/>
              <a:gd name="connsiteY1" fmla="*/ 0 h 2036409"/>
              <a:gd name="connsiteX2" fmla="*/ 1997749 w 1997749"/>
              <a:gd name="connsiteY2" fmla="*/ 209764 h 2036409"/>
              <a:gd name="connsiteX3" fmla="*/ 1997749 w 1997749"/>
              <a:gd name="connsiteY3" fmla="*/ 2036409 h 2036409"/>
              <a:gd name="connsiteX4" fmla="*/ 1997749 w 1997749"/>
              <a:gd name="connsiteY4" fmla="*/ 2036409 h 2036409"/>
              <a:gd name="connsiteX5" fmla="*/ 0 w 1997749"/>
              <a:gd name="connsiteY5" fmla="*/ 2036409 h 2036409"/>
              <a:gd name="connsiteX6" fmla="*/ 0 w 1997749"/>
              <a:gd name="connsiteY6" fmla="*/ 2036409 h 2036409"/>
              <a:gd name="connsiteX7" fmla="*/ 0 w 1997749"/>
              <a:gd name="connsiteY7" fmla="*/ 209764 h 2036409"/>
              <a:gd name="connsiteX8" fmla="*/ 209764 w 1997749"/>
              <a:gd name="connsiteY8" fmla="*/ 0 h 2036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97749" h="2036409">
                <a:moveTo>
                  <a:pt x="1787985" y="2036409"/>
                </a:moveTo>
                <a:lnTo>
                  <a:pt x="209764" y="2036409"/>
                </a:lnTo>
                <a:cubicBezTo>
                  <a:pt x="93915" y="2036409"/>
                  <a:pt x="0" y="1942494"/>
                  <a:pt x="0" y="1826645"/>
                </a:cubicBezTo>
                <a:lnTo>
                  <a:pt x="0" y="0"/>
                </a:lnTo>
                <a:lnTo>
                  <a:pt x="0" y="0"/>
                </a:lnTo>
                <a:lnTo>
                  <a:pt x="1997749" y="0"/>
                </a:lnTo>
                <a:lnTo>
                  <a:pt x="1997749" y="0"/>
                </a:lnTo>
                <a:lnTo>
                  <a:pt x="1997749" y="1826645"/>
                </a:lnTo>
                <a:cubicBezTo>
                  <a:pt x="1997749" y="1942494"/>
                  <a:pt x="1903834" y="2036409"/>
                  <a:pt x="1787985" y="2036409"/>
                </a:cubicBezTo>
                <a:close/>
              </a:path>
            </a:pathLst>
          </a:custGeom>
          <a:solidFill>
            <a:srgbClr val="008CD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80000" bIns="225014" numCol="1" spcCol="1270" anchor="t" anchorCtr="0">
            <a:noAutofit/>
          </a:bodyPr>
          <a:lstStyle/>
          <a:p>
            <a:pPr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600" b="1">
                <a:solidFill>
                  <a:schemeClr val="bg1"/>
                </a:solidFill>
              </a:rPr>
              <a:t>Einfluss der Holznutzung auf Umwelt und Klima</a:t>
            </a: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19E013F1-5713-4812-82DA-C65B62DA8F5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323528" y="6291208"/>
            <a:ext cx="972000" cy="216000"/>
          </a:xfrm>
        </p:spPr>
        <p:txBody>
          <a:bodyPr/>
          <a:lstStyle/>
          <a:p>
            <a:r>
              <a:rPr lang="de-DE"/>
              <a:t>Seite </a:t>
            </a:r>
            <a:fld id="{3FE2E321-9699-4537-B4F6-C35DF19B42AC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19" name="Datumsplatzhalter 2">
            <a:extLst>
              <a:ext uri="{FF2B5EF4-FFF2-40B4-BE49-F238E27FC236}">
                <a16:creationId xmlns:a16="http://schemas.microsoft.com/office/drawing/2014/main" id="{B8338118-CA19-48DE-B534-BE747BD9C77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/>
              <a:t>06.12.2022</a:t>
            </a:r>
          </a:p>
        </p:txBody>
      </p:sp>
      <p:sp>
        <p:nvSpPr>
          <p:cNvPr id="20" name="Fußzeilenplatzhalter 3">
            <a:extLst>
              <a:ext uri="{FF2B5EF4-FFF2-40B4-BE49-F238E27FC236}">
                <a16:creationId xmlns:a16="http://schemas.microsoft.com/office/drawing/2014/main" id="{1A078B71-5296-4993-8F03-546E54FBE2D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/>
              <a:t>Ringvorlesung TUD – Bau, Arbeit, Umwelt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3A37FFD-90AB-49F0-9096-5C52FF6A8024}"/>
              </a:ext>
            </a:extLst>
          </p:cNvPr>
          <p:cNvSpPr txBox="1"/>
          <p:nvPr/>
        </p:nvSpPr>
        <p:spPr>
          <a:xfrm>
            <a:off x="6966592" y="5899292"/>
            <a:ext cx="2160720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Folie: Dr. Sebastian Rüter (Thünen)</a:t>
            </a:r>
          </a:p>
        </p:txBody>
      </p:sp>
    </p:spTree>
    <p:extLst>
      <p:ext uri="{BB962C8B-B14F-4D97-AF65-F5344CB8AC3E}">
        <p14:creationId xmlns:p14="http://schemas.microsoft.com/office/powerpoint/2010/main" val="388307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Verwendung der Ökobilanzen durch Projektpartner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40</a:t>
            </a:fld>
            <a:endParaRPr lang="de-DE" dirty="0"/>
          </a:p>
        </p:txBody>
      </p:sp>
      <p:sp>
        <p:nvSpPr>
          <p:cNvPr id="30" name="Textplatzhalter 1"/>
          <p:cNvSpPr txBox="1">
            <a:spLocks/>
          </p:cNvSpPr>
          <p:nvPr/>
        </p:nvSpPr>
        <p:spPr>
          <a:xfrm>
            <a:off x="539552" y="1318361"/>
            <a:ext cx="7344816" cy="4270879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Erstellung und Aktualisierung von EPDs </a:t>
            </a:r>
            <a:br>
              <a:rPr lang="de-DE" sz="1800" dirty="0"/>
            </a:br>
            <a:r>
              <a:rPr lang="de-DE" sz="1800" dirty="0"/>
              <a:t>für beteiligte Projektpartner</a:t>
            </a:r>
            <a:br>
              <a:rPr lang="de-DE" sz="1800" dirty="0"/>
            </a:br>
            <a:endParaRPr lang="de-DE" sz="1800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endParaRPr lang="de-DE" sz="1800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endParaRPr lang="de-DE" sz="1800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endParaRPr lang="de-DE" sz="1800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endParaRPr lang="de-DE" sz="1800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endParaRPr lang="de-DE" sz="1800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endParaRPr lang="de-DE" sz="1800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endParaRPr lang="de-DE" sz="1800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sz="1800" dirty="0"/>
              <a:t>Weiterführende Studien</a:t>
            </a:r>
          </a:p>
          <a:p>
            <a:pPr lvl="2">
              <a:lnSpc>
                <a:spcPct val="100000"/>
              </a:lnSpc>
              <a:spcAft>
                <a:spcPts val="1000"/>
              </a:spcAft>
            </a:pPr>
            <a:r>
              <a:rPr lang="de-DE" sz="1600" dirty="0"/>
              <a:t>THG Holzbau / </a:t>
            </a:r>
            <a:r>
              <a:rPr lang="de-DE" sz="1600" dirty="0" err="1"/>
              <a:t>HolzImBauDat</a:t>
            </a:r>
            <a:endParaRPr lang="de-DE" sz="1600" dirty="0"/>
          </a:p>
          <a:p>
            <a:pPr marL="0" lvl="1" indent="0">
              <a:lnSpc>
                <a:spcPct val="100000"/>
              </a:lnSpc>
              <a:spcAft>
                <a:spcPts val="1000"/>
              </a:spcAft>
              <a:buNone/>
            </a:pPr>
            <a:br>
              <a:rPr lang="de-DE" dirty="0"/>
            </a:b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45" y="2294977"/>
            <a:ext cx="1015730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17" y="3590961"/>
            <a:ext cx="711993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644" y="2487301"/>
            <a:ext cx="1132791" cy="1607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580" y="3131701"/>
            <a:ext cx="936104" cy="1323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788" y="3001794"/>
            <a:ext cx="1080120" cy="1525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158" y="2026310"/>
            <a:ext cx="1001790" cy="1420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51" y="3590801"/>
            <a:ext cx="769768" cy="1085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304" y="1421384"/>
            <a:ext cx="3312368" cy="4706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971" y="2366825"/>
            <a:ext cx="1584177" cy="2252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167" y="2870881"/>
            <a:ext cx="959869" cy="1367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8254">
            <a:off x="4611443" y="2937330"/>
            <a:ext cx="2240079" cy="3179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Datumsplatzhalter 2">
            <a:extLst>
              <a:ext uri="{FF2B5EF4-FFF2-40B4-BE49-F238E27FC236}">
                <a16:creationId xmlns:a16="http://schemas.microsoft.com/office/drawing/2014/main" id="{EB55AF7B-2F36-4075-8763-3A35FDE199DB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25" name="Fußzeilenplatzhalter 3">
            <a:extLst>
              <a:ext uri="{FF2B5EF4-FFF2-40B4-BE49-F238E27FC236}">
                <a16:creationId xmlns:a16="http://schemas.microsoft.com/office/drawing/2014/main" id="{1601F524-CD35-4548-A15C-CF071C9C53C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30538681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AutoShape 83"/>
          <p:cNvSpPr>
            <a:spLocks noChangeArrowheads="1"/>
          </p:cNvSpPr>
          <p:nvPr/>
        </p:nvSpPr>
        <p:spPr bwMode="auto">
          <a:xfrm rot="16200000">
            <a:off x="4725878" y="3177847"/>
            <a:ext cx="254000" cy="684000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  <a:extLst/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210" y="3242503"/>
            <a:ext cx="792000" cy="597681"/>
          </a:xfrm>
          <a:prstGeom prst="rect">
            <a:avLst/>
          </a:prstGeom>
        </p:spPr>
      </p:pic>
      <p:sp>
        <p:nvSpPr>
          <p:cNvPr id="130" name="AutoShape 83"/>
          <p:cNvSpPr>
            <a:spLocks noChangeArrowheads="1"/>
          </p:cNvSpPr>
          <p:nvPr/>
        </p:nvSpPr>
        <p:spPr bwMode="auto">
          <a:xfrm rot="16200000">
            <a:off x="4077720" y="3259353"/>
            <a:ext cx="254000" cy="520990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  <a:extLst/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16" name="Grafik 62" descr="truck-color.gif"/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147" y="3324063"/>
            <a:ext cx="896547" cy="399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" name="Titel 6"/>
          <p:cNvSpPr>
            <a:spLocks noGrp="1"/>
          </p:cNvSpPr>
          <p:nvPr>
            <p:ph type="title"/>
          </p:nvPr>
        </p:nvSpPr>
        <p:spPr>
          <a:xfrm>
            <a:off x="323850" y="44624"/>
            <a:ext cx="8820150" cy="486000"/>
          </a:xfrm>
        </p:spPr>
        <p:txBody>
          <a:bodyPr/>
          <a:lstStyle/>
          <a:p>
            <a:r>
              <a:rPr lang="de-DE" dirty="0"/>
              <a:t>Anwendung im WKF Projekt ‚THG-Holzbau‘</a:t>
            </a:r>
          </a:p>
        </p:txBody>
      </p:sp>
      <p:grpSp>
        <p:nvGrpSpPr>
          <p:cNvPr id="138" name="Gruppieren 137"/>
          <p:cNvGrpSpPr/>
          <p:nvPr/>
        </p:nvGrpSpPr>
        <p:grpSpPr>
          <a:xfrm>
            <a:off x="5629560" y="3086113"/>
            <a:ext cx="1943916" cy="780614"/>
            <a:chOff x="5724428" y="3005227"/>
            <a:chExt cx="1943916" cy="780614"/>
          </a:xfrm>
        </p:grpSpPr>
        <p:pic>
          <p:nvPicPr>
            <p:cNvPr id="142" name="Grafik 14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5703" y="3005227"/>
              <a:ext cx="1122641" cy="754098"/>
            </a:xfrm>
            <a:prstGeom prst="rect">
              <a:avLst/>
            </a:prstGeom>
          </p:spPr>
        </p:pic>
        <p:sp>
          <p:nvSpPr>
            <p:cNvPr id="148" name="AutoShape 83"/>
            <p:cNvSpPr>
              <a:spLocks noChangeArrowheads="1"/>
            </p:cNvSpPr>
            <p:nvPr/>
          </p:nvSpPr>
          <p:spPr bwMode="auto">
            <a:xfrm rot="16200000">
              <a:off x="5993387" y="3046809"/>
              <a:ext cx="254000" cy="791918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147" name="Grafik 14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3637" y="3545278"/>
              <a:ext cx="568603" cy="240563"/>
            </a:xfrm>
            <a:prstGeom prst="rect">
              <a:avLst/>
            </a:prstGeom>
            <a:effectLst>
              <a:outerShdw blurRad="38100" dist="38100" sx="108000" sy="108000" algn="l" rotWithShape="0">
                <a:schemeClr val="bg1">
                  <a:alpha val="58000"/>
                </a:schemeClr>
              </a:outerShdw>
            </a:effectLst>
          </p:spPr>
        </p:pic>
      </p:grpSp>
      <p:grpSp>
        <p:nvGrpSpPr>
          <p:cNvPr id="11" name="Gruppieren 10"/>
          <p:cNvGrpSpPr/>
          <p:nvPr/>
        </p:nvGrpSpPr>
        <p:grpSpPr>
          <a:xfrm>
            <a:off x="6300192" y="4286528"/>
            <a:ext cx="1349470" cy="726648"/>
            <a:chOff x="6359548" y="4221087"/>
            <a:chExt cx="1349470" cy="726648"/>
          </a:xfrm>
        </p:grpSpPr>
        <p:pic>
          <p:nvPicPr>
            <p:cNvPr id="277" name="Grafik 17" descr="rohbau-sw.gif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49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9548" y="4287065"/>
              <a:ext cx="972000" cy="628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8" name="Grafik 19" descr="Ziegel-Steine.gif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2000"/>
                      </a14:imgEffect>
                      <a14:imgEffect>
                        <a14:brightnessContrast bright="2000" contrast="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777" y="4225099"/>
              <a:ext cx="873241" cy="722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" name="Gruppieren 8"/>
            <p:cNvGrpSpPr/>
            <p:nvPr/>
          </p:nvGrpSpPr>
          <p:grpSpPr>
            <a:xfrm>
              <a:off x="6429555" y="4221087"/>
              <a:ext cx="1253367" cy="710407"/>
              <a:chOff x="5904328" y="1638092"/>
              <a:chExt cx="1620000" cy="730714"/>
            </a:xfrm>
          </p:grpSpPr>
          <p:sp>
            <p:nvSpPr>
              <p:cNvPr id="275" name="Line 56"/>
              <p:cNvSpPr>
                <a:spLocks noChangeShapeType="1"/>
              </p:cNvSpPr>
              <p:nvPr/>
            </p:nvSpPr>
            <p:spPr bwMode="auto">
              <a:xfrm flipV="1">
                <a:off x="5904328" y="1638092"/>
                <a:ext cx="1620000" cy="720000"/>
              </a:xfrm>
              <a:prstGeom prst="line">
                <a:avLst/>
              </a:prstGeom>
              <a:noFill/>
              <a:ln w="38100">
                <a:solidFill>
                  <a:srgbClr val="AF0A19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" name="Line 56"/>
              <p:cNvSpPr>
                <a:spLocks noChangeShapeType="1"/>
              </p:cNvSpPr>
              <p:nvPr/>
            </p:nvSpPr>
            <p:spPr bwMode="auto">
              <a:xfrm>
                <a:off x="5904328" y="1648806"/>
                <a:ext cx="1620000" cy="720000"/>
              </a:xfrm>
              <a:prstGeom prst="line">
                <a:avLst/>
              </a:prstGeom>
              <a:noFill/>
              <a:ln w="38100">
                <a:solidFill>
                  <a:srgbClr val="AF0A19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7" name="Gruppieren 6"/>
          <p:cNvGrpSpPr/>
          <p:nvPr/>
        </p:nvGrpSpPr>
        <p:grpSpPr>
          <a:xfrm>
            <a:off x="350927" y="1095385"/>
            <a:ext cx="8518693" cy="1499726"/>
            <a:chOff x="350927" y="1095385"/>
            <a:chExt cx="8518693" cy="1499726"/>
          </a:xfrm>
        </p:grpSpPr>
        <p:grpSp>
          <p:nvGrpSpPr>
            <p:cNvPr id="162" name="Gruppieren 161"/>
            <p:cNvGrpSpPr/>
            <p:nvPr/>
          </p:nvGrpSpPr>
          <p:grpSpPr>
            <a:xfrm>
              <a:off x="8092855" y="1493748"/>
              <a:ext cx="349749" cy="612000"/>
              <a:chOff x="4291631" y="2862644"/>
              <a:chExt cx="349749" cy="612000"/>
            </a:xfrm>
          </p:grpSpPr>
          <p:sp>
            <p:nvSpPr>
              <p:cNvPr id="163" name="Pfeil nach unten 162"/>
              <p:cNvSpPr/>
              <p:nvPr/>
            </p:nvSpPr>
            <p:spPr bwMode="auto">
              <a:xfrm rot="10800000">
                <a:off x="4533380" y="2862644"/>
                <a:ext cx="108000" cy="612000"/>
              </a:xfrm>
              <a:prstGeom prst="downArrow">
                <a:avLst>
                  <a:gd name="adj1" fmla="val 50000"/>
                  <a:gd name="adj2" fmla="val 77134"/>
                </a:avLst>
              </a:prstGeom>
              <a:solidFill>
                <a:srgbClr val="C00000"/>
              </a:solidFill>
              <a:ln w="3175">
                <a:solidFill>
                  <a:schemeClr val="tx1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65" name="Gruppieren 164"/>
              <p:cNvGrpSpPr/>
              <p:nvPr/>
            </p:nvGrpSpPr>
            <p:grpSpPr>
              <a:xfrm>
                <a:off x="4291631" y="2864660"/>
                <a:ext cx="213748" cy="216024"/>
                <a:chOff x="801860" y="1844824"/>
                <a:chExt cx="213748" cy="216024"/>
              </a:xfrm>
            </p:grpSpPr>
            <p:sp>
              <p:nvSpPr>
                <p:cNvPr id="172" name="Ellipse 171"/>
                <p:cNvSpPr/>
                <p:nvPr/>
              </p:nvSpPr>
              <p:spPr bwMode="auto">
                <a:xfrm>
                  <a:off x="801860" y="1844824"/>
                  <a:ext cx="213748" cy="216024"/>
                </a:xfrm>
                <a:prstGeom prst="ellipse">
                  <a:avLst/>
                </a:prstGeom>
                <a:noFill/>
                <a:ln w="19050">
                  <a:solidFill>
                    <a:srgbClr val="AF0A19"/>
                  </a:solidFill>
                  <a:round/>
                  <a:headEnd w="lg" len="lg"/>
                  <a:tailEnd type="triangle" w="med" len="med"/>
                </a:ln>
              </p:spPr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180" name="Gruppieren 179"/>
                <p:cNvGrpSpPr/>
                <p:nvPr/>
              </p:nvGrpSpPr>
              <p:grpSpPr>
                <a:xfrm>
                  <a:off x="836734" y="1880836"/>
                  <a:ext cx="144000" cy="144000"/>
                  <a:chOff x="1623974" y="1628800"/>
                  <a:chExt cx="144000" cy="144000"/>
                </a:xfrm>
              </p:grpSpPr>
              <p:cxnSp>
                <p:nvCxnSpPr>
                  <p:cNvPr id="200" name="Gerade Verbindung 199"/>
                  <p:cNvCxnSpPr/>
                  <p:nvPr/>
                </p:nvCxnSpPr>
                <p:spPr>
                  <a:xfrm>
                    <a:off x="1695974" y="1628800"/>
                    <a:ext cx="0" cy="144000"/>
                  </a:xfrm>
                  <a:prstGeom prst="line">
                    <a:avLst/>
                  </a:prstGeom>
                  <a:ln w="15875">
                    <a:solidFill>
                      <a:srgbClr val="AF0A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1" name="Gerade Verbindung 200"/>
                  <p:cNvCxnSpPr/>
                  <p:nvPr/>
                </p:nvCxnSpPr>
                <p:spPr>
                  <a:xfrm>
                    <a:off x="1623974" y="1698920"/>
                    <a:ext cx="144000" cy="0"/>
                  </a:xfrm>
                  <a:prstGeom prst="line">
                    <a:avLst/>
                  </a:prstGeom>
                  <a:ln w="15875">
                    <a:solidFill>
                      <a:srgbClr val="AF0A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15" name="Gruppieren 14"/>
            <p:cNvGrpSpPr/>
            <p:nvPr/>
          </p:nvGrpSpPr>
          <p:grpSpPr>
            <a:xfrm>
              <a:off x="350927" y="1493662"/>
              <a:ext cx="1439243" cy="724648"/>
              <a:chOff x="410283" y="1493662"/>
              <a:chExt cx="1439243" cy="724648"/>
            </a:xfrm>
          </p:grpSpPr>
          <p:grpSp>
            <p:nvGrpSpPr>
              <p:cNvPr id="14" name="Gruppieren 13"/>
              <p:cNvGrpSpPr/>
              <p:nvPr/>
            </p:nvGrpSpPr>
            <p:grpSpPr>
              <a:xfrm>
                <a:off x="585076" y="1493662"/>
                <a:ext cx="213748" cy="216024"/>
                <a:chOff x="717514" y="1493662"/>
                <a:chExt cx="213748" cy="216024"/>
              </a:xfrm>
            </p:grpSpPr>
            <p:cxnSp>
              <p:nvCxnSpPr>
                <p:cNvPr id="225" name="Gerade Verbindung 224"/>
                <p:cNvCxnSpPr/>
                <p:nvPr/>
              </p:nvCxnSpPr>
              <p:spPr>
                <a:xfrm>
                  <a:off x="752388" y="1601674"/>
                  <a:ext cx="144000" cy="0"/>
                </a:xfrm>
                <a:prstGeom prst="line">
                  <a:avLst/>
                </a:prstGeom>
                <a:ln w="15875">
                  <a:solidFill>
                    <a:schemeClr val="accent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6" name="Ellipse 225"/>
                <p:cNvSpPr/>
                <p:nvPr/>
              </p:nvSpPr>
              <p:spPr bwMode="auto">
                <a:xfrm>
                  <a:off x="717514" y="1493662"/>
                  <a:ext cx="213748" cy="216024"/>
                </a:xfrm>
                <a:prstGeom prst="ellipse">
                  <a:avLst/>
                </a:prstGeom>
                <a:noFill/>
                <a:ln w="19050">
                  <a:solidFill>
                    <a:schemeClr val="accent6"/>
                  </a:solidFill>
                  <a:round/>
                  <a:headEnd w="lg" len="lg"/>
                  <a:tailEnd type="triangle" w="med" len="med"/>
                </a:ln>
              </p:spPr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227" name="Pfeil nach unten 226"/>
              <p:cNvSpPr/>
              <p:nvPr/>
            </p:nvSpPr>
            <p:spPr bwMode="auto">
              <a:xfrm>
                <a:off x="410283" y="1493662"/>
                <a:ext cx="180000" cy="612000"/>
              </a:xfrm>
              <a:prstGeom prst="downArrow">
                <a:avLst>
                  <a:gd name="adj1" fmla="val 50000"/>
                  <a:gd name="adj2" fmla="val 77134"/>
                </a:avLst>
              </a:prstGeom>
              <a:solidFill>
                <a:schemeClr val="accent6"/>
              </a:solidFill>
              <a:ln w="3175">
                <a:solidFill>
                  <a:schemeClr val="tx1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81" name="Text Box 79"/>
              <p:cNvSpPr txBox="1">
                <a:spLocks noChangeArrowheads="1"/>
              </p:cNvSpPr>
              <p:nvPr/>
            </p:nvSpPr>
            <p:spPr bwMode="auto">
              <a:xfrm>
                <a:off x="522418" y="1927797"/>
                <a:ext cx="1327108" cy="290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 type="none" w="sm" len="sm"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de-DE" sz="1100" b="1" i="1" dirty="0">
                    <a:solidFill>
                      <a:schemeClr val="accent6"/>
                    </a:solidFill>
                    <a:latin typeface="Times New Roman" pitchFamily="18" charset="0"/>
                    <a:cs typeface="Arial" pitchFamily="34" charset="0"/>
                  </a:rPr>
                  <a:t>C-</a:t>
                </a:r>
                <a:r>
                  <a:rPr lang="en-US" altLang="de-DE" sz="1100" b="1" i="1" dirty="0" err="1">
                    <a:solidFill>
                      <a:schemeClr val="accent6"/>
                    </a:solidFill>
                    <a:latin typeface="Times New Roman" pitchFamily="18" charset="0"/>
                    <a:cs typeface="Arial" pitchFamily="34" charset="0"/>
                  </a:rPr>
                  <a:t>Sequestrierung</a:t>
                </a:r>
                <a:endParaRPr kumimoji="0" lang="en-US" altLang="de-DE" sz="1100" b="1" i="0" u="none" strike="noStrike" cap="none" normalizeH="0" baseline="0" dirty="0">
                  <a:ln>
                    <a:noFill/>
                  </a:ln>
                  <a:solidFill>
                    <a:schemeClr val="accent6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8" name="Gruppieren 17"/>
            <p:cNvGrpSpPr/>
            <p:nvPr/>
          </p:nvGrpSpPr>
          <p:grpSpPr>
            <a:xfrm>
              <a:off x="3530207" y="1493662"/>
              <a:ext cx="1977897" cy="722475"/>
              <a:chOff x="2952319" y="1493662"/>
              <a:chExt cx="1977897" cy="722475"/>
            </a:xfrm>
          </p:grpSpPr>
          <p:grpSp>
            <p:nvGrpSpPr>
              <p:cNvPr id="154" name="Gruppieren 153"/>
              <p:cNvGrpSpPr/>
              <p:nvPr/>
            </p:nvGrpSpPr>
            <p:grpSpPr>
              <a:xfrm>
                <a:off x="4580467" y="1493662"/>
                <a:ext cx="349749" cy="612223"/>
                <a:chOff x="4291631" y="2864660"/>
                <a:chExt cx="349749" cy="612223"/>
              </a:xfrm>
            </p:grpSpPr>
            <p:sp>
              <p:nvSpPr>
                <p:cNvPr id="155" name="Pfeil nach unten 154"/>
                <p:cNvSpPr/>
                <p:nvPr/>
              </p:nvSpPr>
              <p:spPr bwMode="auto">
                <a:xfrm rot="10800000">
                  <a:off x="4533380" y="2864883"/>
                  <a:ext cx="108000" cy="612000"/>
                </a:xfrm>
                <a:prstGeom prst="downArrow">
                  <a:avLst>
                    <a:gd name="adj1" fmla="val 50000"/>
                    <a:gd name="adj2" fmla="val 77134"/>
                  </a:avLst>
                </a:prstGeom>
                <a:solidFill>
                  <a:srgbClr val="C00000"/>
                </a:solidFill>
                <a:ln w="3175">
                  <a:solidFill>
                    <a:schemeClr val="tx1"/>
                  </a:solidFill>
                  <a:round/>
                  <a:headEnd w="lg" len="lg"/>
                  <a:tailEnd type="triangle" w="med" len="med"/>
                </a:ln>
              </p:spPr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156" name="Gruppieren 155"/>
                <p:cNvGrpSpPr/>
                <p:nvPr/>
              </p:nvGrpSpPr>
              <p:grpSpPr>
                <a:xfrm>
                  <a:off x="4291631" y="2864660"/>
                  <a:ext cx="213748" cy="216024"/>
                  <a:chOff x="801860" y="1844824"/>
                  <a:chExt cx="213748" cy="216024"/>
                </a:xfrm>
              </p:grpSpPr>
              <p:sp>
                <p:nvSpPr>
                  <p:cNvPr id="157" name="Ellipse 156"/>
                  <p:cNvSpPr/>
                  <p:nvPr/>
                </p:nvSpPr>
                <p:spPr bwMode="auto">
                  <a:xfrm>
                    <a:off x="801860" y="1844824"/>
                    <a:ext cx="213748" cy="216024"/>
                  </a:xfrm>
                  <a:prstGeom prst="ellipse">
                    <a:avLst/>
                  </a:prstGeom>
                  <a:noFill/>
                  <a:ln w="19050">
                    <a:solidFill>
                      <a:srgbClr val="AF0A19"/>
                    </a:solidFill>
                    <a:round/>
                    <a:headEnd w="lg" len="lg"/>
                    <a:tailEnd type="triangle" w="med" len="med"/>
                  </a:ln>
                </p:spPr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grpSp>
                <p:nvGrpSpPr>
                  <p:cNvPr id="159" name="Gruppieren 158"/>
                  <p:cNvGrpSpPr/>
                  <p:nvPr/>
                </p:nvGrpSpPr>
                <p:grpSpPr>
                  <a:xfrm>
                    <a:off x="836734" y="1880836"/>
                    <a:ext cx="144000" cy="144000"/>
                    <a:chOff x="1623974" y="1628800"/>
                    <a:chExt cx="144000" cy="144000"/>
                  </a:xfrm>
                </p:grpSpPr>
                <p:cxnSp>
                  <p:nvCxnSpPr>
                    <p:cNvPr id="160" name="Gerade Verbindung 159"/>
                    <p:cNvCxnSpPr/>
                    <p:nvPr/>
                  </p:nvCxnSpPr>
                  <p:spPr>
                    <a:xfrm>
                      <a:off x="1695974" y="1628800"/>
                      <a:ext cx="0" cy="144000"/>
                    </a:xfrm>
                    <a:prstGeom prst="line">
                      <a:avLst/>
                    </a:prstGeom>
                    <a:ln w="15875">
                      <a:solidFill>
                        <a:srgbClr val="AF0A19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1" name="Gerade Verbindung 160"/>
                    <p:cNvCxnSpPr/>
                    <p:nvPr/>
                  </p:nvCxnSpPr>
                  <p:spPr>
                    <a:xfrm>
                      <a:off x="1623974" y="1698920"/>
                      <a:ext cx="144000" cy="0"/>
                    </a:xfrm>
                    <a:prstGeom prst="line">
                      <a:avLst/>
                    </a:prstGeom>
                    <a:ln w="15875">
                      <a:solidFill>
                        <a:srgbClr val="AF0A19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sp>
            <p:nvSpPr>
              <p:cNvPr id="283" name="Text Box 79"/>
              <p:cNvSpPr txBox="1">
                <a:spLocks noChangeArrowheads="1"/>
              </p:cNvSpPr>
              <p:nvPr/>
            </p:nvSpPr>
            <p:spPr bwMode="auto">
              <a:xfrm>
                <a:off x="2952319" y="1925624"/>
                <a:ext cx="1938193" cy="290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 type="none" w="sm" len="sm"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de-DE" sz="1100" b="1" i="1" dirty="0" err="1">
                    <a:solidFill>
                      <a:srgbClr val="C00000"/>
                    </a:solidFill>
                    <a:latin typeface="Times New Roman" pitchFamily="18" charset="0"/>
                    <a:cs typeface="Arial" pitchFamily="34" charset="0"/>
                  </a:rPr>
                  <a:t>biogene</a:t>
                </a:r>
                <a:r>
                  <a:rPr lang="en-US" altLang="de-DE" sz="1100" b="1" i="1" dirty="0">
                    <a:solidFill>
                      <a:srgbClr val="C00000"/>
                    </a:solidFill>
                    <a:latin typeface="Times New Roman" pitchFamily="18" charset="0"/>
                    <a:cs typeface="Arial" pitchFamily="34" charset="0"/>
                  </a:rPr>
                  <a:t> CO</a:t>
                </a:r>
                <a:r>
                  <a:rPr lang="en-US" altLang="de-DE" sz="1100" b="1" i="1" baseline="-25000" dirty="0">
                    <a:solidFill>
                      <a:srgbClr val="C00000"/>
                    </a:solidFill>
                    <a:latin typeface="Times New Roman" pitchFamily="18" charset="0"/>
                    <a:cs typeface="Arial" pitchFamily="34" charset="0"/>
                  </a:rPr>
                  <a:t>2</a:t>
                </a:r>
                <a:r>
                  <a:rPr lang="en-US" altLang="de-DE" sz="1100" b="1" i="1" dirty="0">
                    <a:solidFill>
                      <a:srgbClr val="C00000"/>
                    </a:solidFill>
                    <a:latin typeface="Times New Roman" pitchFamily="18" charset="0"/>
                    <a:cs typeface="Arial" pitchFamily="34" charset="0"/>
                  </a:rPr>
                  <a:t>-Emissionen</a:t>
                </a:r>
                <a:endParaRPr kumimoji="0" lang="en-US" altLang="de-DE" sz="11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43" name="Text Box 64"/>
            <p:cNvSpPr txBox="1">
              <a:spLocks noChangeArrowheads="1"/>
            </p:cNvSpPr>
            <p:nvPr/>
          </p:nvSpPr>
          <p:spPr bwMode="auto">
            <a:xfrm>
              <a:off x="3180988" y="1095385"/>
              <a:ext cx="1800225" cy="2905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600" b="1" i="0" u="none" strike="noStrike" cap="none" normalizeH="0" baseline="0" dirty="0">
                  <a:ln>
                    <a:noFill/>
                  </a:ln>
                  <a:solidFill>
                    <a:srgbClr val="AFC3CD"/>
                  </a:solidFill>
                  <a:effectLst/>
                  <a:latin typeface="Times New Roman" pitchFamily="18" charset="0"/>
                  <a:cs typeface="Arial" pitchFamily="34" charset="0"/>
                </a:rPr>
                <a:t>ATMOSPHÄRE</a:t>
              </a:r>
              <a:endParaRPr kumimoji="0" lang="de-DE" altLang="de-DE" sz="1800" b="0" i="0" u="none" strike="noStrike" cap="none" normalizeH="0" baseline="0" dirty="0">
                <a:ln>
                  <a:noFill/>
                </a:ln>
                <a:solidFill>
                  <a:srgbClr val="AFC3CD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14" name="Gruppieren 113"/>
            <p:cNvGrpSpPr/>
            <p:nvPr/>
          </p:nvGrpSpPr>
          <p:grpSpPr>
            <a:xfrm>
              <a:off x="4542558" y="1492854"/>
              <a:ext cx="323115" cy="432000"/>
              <a:chOff x="4291631" y="2863396"/>
              <a:chExt cx="323115" cy="432000"/>
            </a:xfrm>
          </p:grpSpPr>
          <p:sp>
            <p:nvSpPr>
              <p:cNvPr id="117" name="Pfeil nach unten 116"/>
              <p:cNvSpPr/>
              <p:nvPr/>
            </p:nvSpPr>
            <p:spPr bwMode="auto">
              <a:xfrm rot="10800000">
                <a:off x="4542746" y="2863396"/>
                <a:ext cx="72000" cy="432000"/>
              </a:xfrm>
              <a:prstGeom prst="downArrow">
                <a:avLst>
                  <a:gd name="adj1" fmla="val 50000"/>
                  <a:gd name="adj2" fmla="val 77134"/>
                </a:avLst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18" name="Gruppieren 117"/>
              <p:cNvGrpSpPr/>
              <p:nvPr/>
            </p:nvGrpSpPr>
            <p:grpSpPr>
              <a:xfrm>
                <a:off x="4291631" y="2864660"/>
                <a:ext cx="213748" cy="216024"/>
                <a:chOff x="801860" y="1844824"/>
                <a:chExt cx="213748" cy="216024"/>
              </a:xfrm>
            </p:grpSpPr>
            <p:sp>
              <p:nvSpPr>
                <p:cNvPr id="120" name="Ellipse 119"/>
                <p:cNvSpPr/>
                <p:nvPr/>
              </p:nvSpPr>
              <p:spPr bwMode="auto">
                <a:xfrm>
                  <a:off x="801860" y="1844824"/>
                  <a:ext cx="213748" cy="216024"/>
                </a:xfrm>
                <a:prstGeom prst="ellipse">
                  <a:avLst/>
                </a:prstGeom>
                <a:noFill/>
                <a:ln w="19050">
                  <a:solidFill>
                    <a:srgbClr val="37464B"/>
                  </a:solidFill>
                  <a:round/>
                  <a:headEnd w="lg" len="lg"/>
                  <a:tailEnd type="triangle" w="med" len="med"/>
                </a:ln>
              </p:spPr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121" name="Gruppieren 120"/>
                <p:cNvGrpSpPr/>
                <p:nvPr/>
              </p:nvGrpSpPr>
              <p:grpSpPr>
                <a:xfrm>
                  <a:off x="836734" y="1880836"/>
                  <a:ext cx="144000" cy="144000"/>
                  <a:chOff x="1623974" y="1628800"/>
                  <a:chExt cx="144000" cy="144000"/>
                </a:xfrm>
              </p:grpSpPr>
              <p:cxnSp>
                <p:nvCxnSpPr>
                  <p:cNvPr id="122" name="Gerade Verbindung 121"/>
                  <p:cNvCxnSpPr/>
                  <p:nvPr/>
                </p:nvCxnSpPr>
                <p:spPr>
                  <a:xfrm>
                    <a:off x="1695974" y="1628800"/>
                    <a:ext cx="0" cy="144000"/>
                  </a:xfrm>
                  <a:prstGeom prst="line">
                    <a:avLst/>
                  </a:prstGeom>
                  <a:ln w="15875">
                    <a:solidFill>
                      <a:srgbClr val="37464B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Gerade Verbindung 127"/>
                  <p:cNvCxnSpPr/>
                  <p:nvPr/>
                </p:nvCxnSpPr>
                <p:spPr>
                  <a:xfrm>
                    <a:off x="1623974" y="1698920"/>
                    <a:ext cx="144000" cy="0"/>
                  </a:xfrm>
                  <a:prstGeom prst="line">
                    <a:avLst/>
                  </a:prstGeom>
                  <a:ln w="15875">
                    <a:solidFill>
                      <a:srgbClr val="37464B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145" name="Gruppieren 144"/>
            <p:cNvGrpSpPr/>
            <p:nvPr/>
          </p:nvGrpSpPr>
          <p:grpSpPr>
            <a:xfrm>
              <a:off x="3390841" y="1492854"/>
              <a:ext cx="314237" cy="432000"/>
              <a:chOff x="4291631" y="2863396"/>
              <a:chExt cx="314237" cy="432000"/>
            </a:xfrm>
          </p:grpSpPr>
          <p:sp>
            <p:nvSpPr>
              <p:cNvPr id="146" name="Pfeil nach unten 145"/>
              <p:cNvSpPr/>
              <p:nvPr/>
            </p:nvSpPr>
            <p:spPr bwMode="auto">
              <a:xfrm rot="10800000">
                <a:off x="4533868" y="2863396"/>
                <a:ext cx="72000" cy="432000"/>
              </a:xfrm>
              <a:prstGeom prst="downArrow">
                <a:avLst>
                  <a:gd name="adj1" fmla="val 50000"/>
                  <a:gd name="adj2" fmla="val 77134"/>
                </a:avLst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49" name="Gruppieren 148"/>
              <p:cNvGrpSpPr/>
              <p:nvPr/>
            </p:nvGrpSpPr>
            <p:grpSpPr>
              <a:xfrm>
                <a:off x="4291631" y="2864660"/>
                <a:ext cx="213748" cy="216024"/>
                <a:chOff x="801860" y="1844824"/>
                <a:chExt cx="213748" cy="216024"/>
              </a:xfrm>
            </p:grpSpPr>
            <p:sp>
              <p:nvSpPr>
                <p:cNvPr id="150" name="Ellipse 149"/>
                <p:cNvSpPr/>
                <p:nvPr/>
              </p:nvSpPr>
              <p:spPr bwMode="auto">
                <a:xfrm>
                  <a:off x="801860" y="1844824"/>
                  <a:ext cx="213748" cy="216024"/>
                </a:xfrm>
                <a:prstGeom prst="ellipse">
                  <a:avLst/>
                </a:prstGeom>
                <a:noFill/>
                <a:ln w="19050">
                  <a:solidFill>
                    <a:srgbClr val="37464B"/>
                  </a:solidFill>
                  <a:round/>
                  <a:headEnd w="lg" len="lg"/>
                  <a:tailEnd type="triangle" w="med" len="med"/>
                </a:ln>
              </p:spPr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151" name="Gruppieren 150"/>
                <p:cNvGrpSpPr/>
                <p:nvPr/>
              </p:nvGrpSpPr>
              <p:grpSpPr>
                <a:xfrm>
                  <a:off x="836734" y="1880836"/>
                  <a:ext cx="144000" cy="144000"/>
                  <a:chOff x="1623974" y="1628800"/>
                  <a:chExt cx="144000" cy="144000"/>
                </a:xfrm>
              </p:grpSpPr>
              <p:cxnSp>
                <p:nvCxnSpPr>
                  <p:cNvPr id="152" name="Gerade Verbindung 151"/>
                  <p:cNvCxnSpPr/>
                  <p:nvPr/>
                </p:nvCxnSpPr>
                <p:spPr>
                  <a:xfrm>
                    <a:off x="1695974" y="1628800"/>
                    <a:ext cx="0" cy="144000"/>
                  </a:xfrm>
                  <a:prstGeom prst="line">
                    <a:avLst/>
                  </a:prstGeom>
                  <a:ln w="15875">
                    <a:solidFill>
                      <a:srgbClr val="37464B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Gerade Verbindung 152"/>
                  <p:cNvCxnSpPr/>
                  <p:nvPr/>
                </p:nvCxnSpPr>
                <p:spPr>
                  <a:xfrm>
                    <a:off x="1623974" y="1698920"/>
                    <a:ext cx="144000" cy="0"/>
                  </a:xfrm>
                  <a:prstGeom prst="line">
                    <a:avLst/>
                  </a:prstGeom>
                  <a:ln w="15875">
                    <a:solidFill>
                      <a:srgbClr val="37464B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202" name="Gruppieren 201"/>
            <p:cNvGrpSpPr/>
            <p:nvPr/>
          </p:nvGrpSpPr>
          <p:grpSpPr>
            <a:xfrm>
              <a:off x="5759640" y="1492854"/>
              <a:ext cx="314237" cy="432000"/>
              <a:chOff x="4291631" y="2864142"/>
              <a:chExt cx="314237" cy="432000"/>
            </a:xfrm>
          </p:grpSpPr>
          <p:sp>
            <p:nvSpPr>
              <p:cNvPr id="203" name="Pfeil nach unten 202"/>
              <p:cNvSpPr/>
              <p:nvPr/>
            </p:nvSpPr>
            <p:spPr bwMode="auto">
              <a:xfrm rot="10800000">
                <a:off x="4533868" y="2864142"/>
                <a:ext cx="72000" cy="432000"/>
              </a:xfrm>
              <a:prstGeom prst="downArrow">
                <a:avLst>
                  <a:gd name="adj1" fmla="val 50000"/>
                  <a:gd name="adj2" fmla="val 77134"/>
                </a:avLst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204" name="Gruppieren 203"/>
              <p:cNvGrpSpPr/>
              <p:nvPr/>
            </p:nvGrpSpPr>
            <p:grpSpPr>
              <a:xfrm>
                <a:off x="4291631" y="2864660"/>
                <a:ext cx="213748" cy="216024"/>
                <a:chOff x="801860" y="1844824"/>
                <a:chExt cx="213748" cy="216024"/>
              </a:xfrm>
            </p:grpSpPr>
            <p:sp>
              <p:nvSpPr>
                <p:cNvPr id="205" name="Ellipse 204"/>
                <p:cNvSpPr/>
                <p:nvPr/>
              </p:nvSpPr>
              <p:spPr bwMode="auto">
                <a:xfrm>
                  <a:off x="801860" y="1844824"/>
                  <a:ext cx="213748" cy="216024"/>
                </a:xfrm>
                <a:prstGeom prst="ellipse">
                  <a:avLst/>
                </a:prstGeom>
                <a:noFill/>
                <a:ln w="19050">
                  <a:solidFill>
                    <a:srgbClr val="37464B"/>
                  </a:solidFill>
                  <a:round/>
                  <a:headEnd w="lg" len="lg"/>
                  <a:tailEnd type="triangle" w="med" len="med"/>
                </a:ln>
              </p:spPr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206" name="Gruppieren 205"/>
                <p:cNvGrpSpPr/>
                <p:nvPr/>
              </p:nvGrpSpPr>
              <p:grpSpPr>
                <a:xfrm>
                  <a:off x="836734" y="1880836"/>
                  <a:ext cx="144000" cy="144000"/>
                  <a:chOff x="1623974" y="1628800"/>
                  <a:chExt cx="144000" cy="144000"/>
                </a:xfrm>
              </p:grpSpPr>
              <p:cxnSp>
                <p:nvCxnSpPr>
                  <p:cNvPr id="207" name="Gerade Verbindung 206"/>
                  <p:cNvCxnSpPr/>
                  <p:nvPr/>
                </p:nvCxnSpPr>
                <p:spPr>
                  <a:xfrm>
                    <a:off x="1695974" y="1628800"/>
                    <a:ext cx="0" cy="144000"/>
                  </a:xfrm>
                  <a:prstGeom prst="line">
                    <a:avLst/>
                  </a:prstGeom>
                  <a:ln w="15875">
                    <a:solidFill>
                      <a:srgbClr val="37464B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8" name="Gerade Verbindung 207"/>
                  <p:cNvCxnSpPr/>
                  <p:nvPr/>
                </p:nvCxnSpPr>
                <p:spPr>
                  <a:xfrm>
                    <a:off x="1623974" y="1698920"/>
                    <a:ext cx="144000" cy="0"/>
                  </a:xfrm>
                  <a:prstGeom prst="line">
                    <a:avLst/>
                  </a:prstGeom>
                  <a:ln w="15875">
                    <a:solidFill>
                      <a:srgbClr val="37464B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17" name="Gruppieren 16"/>
            <p:cNvGrpSpPr/>
            <p:nvPr/>
          </p:nvGrpSpPr>
          <p:grpSpPr>
            <a:xfrm>
              <a:off x="1825060" y="1492854"/>
              <a:ext cx="1896671" cy="539107"/>
              <a:chOff x="2267399" y="1492854"/>
              <a:chExt cx="1896671" cy="539107"/>
            </a:xfrm>
          </p:grpSpPr>
          <p:grpSp>
            <p:nvGrpSpPr>
              <p:cNvPr id="209" name="Gruppieren 208"/>
              <p:cNvGrpSpPr/>
              <p:nvPr/>
            </p:nvGrpSpPr>
            <p:grpSpPr>
              <a:xfrm>
                <a:off x="2710083" y="1492854"/>
                <a:ext cx="314237" cy="432000"/>
                <a:chOff x="4291631" y="2862344"/>
                <a:chExt cx="314237" cy="432000"/>
              </a:xfrm>
            </p:grpSpPr>
            <p:sp>
              <p:nvSpPr>
                <p:cNvPr id="210" name="Pfeil nach unten 209"/>
                <p:cNvSpPr/>
                <p:nvPr/>
              </p:nvSpPr>
              <p:spPr bwMode="auto">
                <a:xfrm rot="10800000">
                  <a:off x="4533868" y="2862344"/>
                  <a:ext cx="72000" cy="432000"/>
                </a:xfrm>
                <a:prstGeom prst="downArrow">
                  <a:avLst>
                    <a:gd name="adj1" fmla="val 50000"/>
                    <a:gd name="adj2" fmla="val 77134"/>
                  </a:avLst>
                </a:prstGeom>
                <a:solidFill>
                  <a:schemeClr val="tx2"/>
                </a:solidFill>
                <a:ln w="3175">
                  <a:solidFill>
                    <a:schemeClr val="tx1"/>
                  </a:solidFill>
                  <a:round/>
                  <a:headEnd w="lg" len="lg"/>
                  <a:tailEnd type="triangle" w="med" len="med"/>
                </a:ln>
              </p:spPr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211" name="Gruppieren 210"/>
                <p:cNvGrpSpPr/>
                <p:nvPr/>
              </p:nvGrpSpPr>
              <p:grpSpPr>
                <a:xfrm>
                  <a:off x="4291631" y="2864660"/>
                  <a:ext cx="213748" cy="216024"/>
                  <a:chOff x="801860" y="1844824"/>
                  <a:chExt cx="213748" cy="216024"/>
                </a:xfrm>
              </p:grpSpPr>
              <p:sp>
                <p:nvSpPr>
                  <p:cNvPr id="212" name="Ellipse 211"/>
                  <p:cNvSpPr/>
                  <p:nvPr/>
                </p:nvSpPr>
                <p:spPr bwMode="auto">
                  <a:xfrm>
                    <a:off x="801860" y="1844824"/>
                    <a:ext cx="213748" cy="216024"/>
                  </a:xfrm>
                  <a:prstGeom prst="ellipse">
                    <a:avLst/>
                  </a:prstGeom>
                  <a:noFill/>
                  <a:ln w="19050">
                    <a:solidFill>
                      <a:srgbClr val="37464B"/>
                    </a:solidFill>
                    <a:round/>
                    <a:headEnd w="lg" len="lg"/>
                    <a:tailEnd type="triangle" w="med" len="med"/>
                  </a:ln>
                </p:spPr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grpSp>
                <p:nvGrpSpPr>
                  <p:cNvPr id="213" name="Gruppieren 212"/>
                  <p:cNvGrpSpPr/>
                  <p:nvPr/>
                </p:nvGrpSpPr>
                <p:grpSpPr>
                  <a:xfrm>
                    <a:off x="836734" y="1880836"/>
                    <a:ext cx="144000" cy="144000"/>
                    <a:chOff x="1623974" y="1628800"/>
                    <a:chExt cx="144000" cy="144000"/>
                  </a:xfrm>
                </p:grpSpPr>
                <p:cxnSp>
                  <p:nvCxnSpPr>
                    <p:cNvPr id="214" name="Gerade Verbindung 213"/>
                    <p:cNvCxnSpPr/>
                    <p:nvPr/>
                  </p:nvCxnSpPr>
                  <p:spPr>
                    <a:xfrm>
                      <a:off x="1695974" y="1628800"/>
                      <a:ext cx="0" cy="144000"/>
                    </a:xfrm>
                    <a:prstGeom prst="line">
                      <a:avLst/>
                    </a:prstGeom>
                    <a:ln w="15875">
                      <a:solidFill>
                        <a:srgbClr val="37464B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5" name="Gerade Verbindung 214"/>
                    <p:cNvCxnSpPr/>
                    <p:nvPr/>
                  </p:nvCxnSpPr>
                  <p:spPr>
                    <a:xfrm>
                      <a:off x="1623974" y="1698920"/>
                      <a:ext cx="144000" cy="0"/>
                    </a:xfrm>
                    <a:prstGeom prst="line">
                      <a:avLst/>
                    </a:prstGeom>
                    <a:ln w="15875">
                      <a:solidFill>
                        <a:srgbClr val="37464B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sp>
            <p:nvSpPr>
              <p:cNvPr id="282" name="Text Box 79"/>
              <p:cNvSpPr txBox="1">
                <a:spLocks noChangeArrowheads="1"/>
              </p:cNvSpPr>
              <p:nvPr/>
            </p:nvSpPr>
            <p:spPr bwMode="auto">
              <a:xfrm>
                <a:off x="2267399" y="1741448"/>
                <a:ext cx="1896671" cy="290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 type="none" w="sm" len="sm"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de-DE" sz="1100" b="1" i="1" dirty="0" err="1">
                    <a:solidFill>
                      <a:schemeClr val="tx2"/>
                    </a:solidFill>
                    <a:latin typeface="Times New Roman" pitchFamily="18" charset="0"/>
                    <a:cs typeface="Arial" pitchFamily="34" charset="0"/>
                  </a:rPr>
                  <a:t>fossile</a:t>
                </a:r>
                <a:r>
                  <a:rPr lang="en-US" altLang="de-DE" sz="1100" b="1" i="1" dirty="0">
                    <a:solidFill>
                      <a:schemeClr val="tx2"/>
                    </a:solidFill>
                    <a:latin typeface="Times New Roman" pitchFamily="18" charset="0"/>
                    <a:cs typeface="Arial" pitchFamily="34" charset="0"/>
                  </a:rPr>
                  <a:t>   CO</a:t>
                </a:r>
                <a:r>
                  <a:rPr lang="en-US" altLang="de-DE" sz="1100" b="1" i="1" baseline="-25000" dirty="0">
                    <a:solidFill>
                      <a:schemeClr val="tx2"/>
                    </a:solidFill>
                    <a:latin typeface="Times New Roman" pitchFamily="18" charset="0"/>
                    <a:cs typeface="Arial" pitchFamily="34" charset="0"/>
                  </a:rPr>
                  <a:t>2</a:t>
                </a:r>
                <a:r>
                  <a:rPr lang="en-US" altLang="de-DE" sz="1100" b="1" i="1" dirty="0">
                    <a:solidFill>
                      <a:schemeClr val="tx2"/>
                    </a:solidFill>
                    <a:latin typeface="Times New Roman" pitchFamily="18" charset="0"/>
                    <a:cs typeface="Arial" pitchFamily="34" charset="0"/>
                  </a:rPr>
                  <a:t>e-Emissionen</a:t>
                </a:r>
                <a:endParaRPr kumimoji="0" lang="en-US" altLang="de-DE" sz="1100" b="1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2" name="Gruppieren 21"/>
            <p:cNvGrpSpPr/>
            <p:nvPr/>
          </p:nvGrpSpPr>
          <p:grpSpPr>
            <a:xfrm>
              <a:off x="1691680" y="2105027"/>
              <a:ext cx="2569428" cy="446706"/>
              <a:chOff x="1691680" y="2105027"/>
              <a:chExt cx="2569428" cy="446706"/>
            </a:xfrm>
          </p:grpSpPr>
          <p:sp>
            <p:nvSpPr>
              <p:cNvPr id="288" name="Text Box 61"/>
              <p:cNvSpPr txBox="1">
                <a:spLocks noChangeArrowheads="1"/>
              </p:cNvSpPr>
              <p:nvPr/>
            </p:nvSpPr>
            <p:spPr bwMode="auto">
              <a:xfrm>
                <a:off x="2748940" y="2108225"/>
                <a:ext cx="1512168" cy="4127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 type="none" w="sm" len="sm"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de-DE" sz="1000" dirty="0" err="1">
                    <a:latin typeface="Times New Roman" pitchFamily="18" charset="0"/>
                    <a:cs typeface="Arial" pitchFamily="34" charset="0"/>
                  </a:rPr>
                  <a:t>Energieholz</a:t>
                </a:r>
                <a:r>
                  <a:rPr lang="en-US" altLang="de-DE" sz="1000" dirty="0">
                    <a:latin typeface="Times New Roman" pitchFamily="18" charset="0"/>
                    <a:cs typeface="Arial" pitchFamily="34" charset="0"/>
                  </a:rPr>
                  <a:t> &amp;</a:t>
                </a:r>
                <a:br>
                  <a:rPr lang="en-US" altLang="de-DE" sz="1000" dirty="0">
                    <a:latin typeface="Times New Roman" pitchFamily="18" charset="0"/>
                    <a:cs typeface="Arial" pitchFamily="34" charset="0"/>
                  </a:rPr>
                </a:br>
                <a:r>
                  <a:rPr lang="en-US" altLang="de-DE" sz="1000" dirty="0" err="1">
                    <a:latin typeface="Times New Roman" pitchFamily="18" charset="0"/>
                    <a:cs typeface="Arial" pitchFamily="34" charset="0"/>
                  </a:rPr>
                  <a:t>Stamm</a:t>
                </a:r>
                <a:r>
                  <a:rPr lang="en-US" altLang="de-DE" sz="1000" dirty="0">
                    <a:latin typeface="Times New Roman" pitchFamily="18" charset="0"/>
                    <a:cs typeface="Arial" pitchFamily="34" charset="0"/>
                  </a:rPr>
                  <a:t>- und Industrieholz</a:t>
                </a:r>
                <a:endParaRPr kumimoji="0" lang="en-US" altLang="de-DE" sz="1000" b="0" i="0" u="none" strike="noStrike" cap="none" normalizeH="0" baseline="0" dirty="0">
                  <a:ln>
                    <a:noFill/>
                  </a:ln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9" name="Text Box 60"/>
              <p:cNvSpPr txBox="1">
                <a:spLocks noChangeArrowheads="1"/>
              </p:cNvSpPr>
              <p:nvPr/>
            </p:nvSpPr>
            <p:spPr bwMode="auto">
              <a:xfrm>
                <a:off x="1691680" y="2105027"/>
                <a:ext cx="1150937" cy="292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 type="none" w="sm" len="sm"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de-DE" sz="1000" b="0" i="0" u="none" strike="noStrike" cap="none" normalizeH="0" baseline="0" dirty="0" err="1">
                    <a:ln>
                      <a:noFill/>
                    </a:ln>
                    <a:effectLst/>
                    <a:latin typeface="Times New Roman" pitchFamily="18" charset="0"/>
                    <a:cs typeface="Arial" pitchFamily="34" charset="0"/>
                  </a:rPr>
                  <a:t>Schlagabraum</a:t>
                </a:r>
                <a:r>
                  <a:rPr kumimoji="0" lang="en-US" altLang="de-DE" sz="1000" b="0" i="0" u="none" strike="noStrike" cap="none" normalizeH="0" baseline="0" dirty="0">
                    <a:ln>
                      <a:noFill/>
                    </a:ln>
                    <a:effectLst/>
                    <a:latin typeface="Times New Roman" pitchFamily="18" charset="0"/>
                    <a:cs typeface="Arial" pitchFamily="34" charset="0"/>
                  </a:rPr>
                  <a:t> &amp;</a:t>
                </a:r>
                <a:endParaRPr kumimoji="0" lang="en-US" altLang="de-DE" sz="1000" b="0" i="0" u="none" strike="noStrike" cap="none" normalizeH="0" baseline="0" dirty="0">
                  <a:ln>
                    <a:noFill/>
                  </a:ln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0" name="Text Box 61"/>
              <p:cNvSpPr txBox="1">
                <a:spLocks noChangeArrowheads="1"/>
              </p:cNvSpPr>
              <p:nvPr/>
            </p:nvSpPr>
            <p:spPr bwMode="auto">
              <a:xfrm>
                <a:off x="1810364" y="2259633"/>
                <a:ext cx="1150937" cy="292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 type="none" w="sm" len="sm"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de-DE" sz="1000" b="0" i="0" u="none" strike="noStrike" cap="none" normalizeH="0" baseline="0" dirty="0" err="1">
                    <a:ln>
                      <a:noFill/>
                    </a:ln>
                    <a:effectLst/>
                    <a:latin typeface="Times New Roman" pitchFamily="18" charset="0"/>
                    <a:cs typeface="Arial" pitchFamily="34" charset="0"/>
                  </a:rPr>
                  <a:t>Holzeinschlag</a:t>
                </a:r>
                <a:endParaRPr kumimoji="0" lang="en-US" altLang="de-DE" sz="1000" b="0" i="0" u="none" strike="noStrike" cap="none" normalizeH="0" baseline="0" dirty="0">
                  <a:ln>
                    <a:noFill/>
                  </a:ln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3" name="Gruppieren 22"/>
            <p:cNvGrpSpPr/>
            <p:nvPr/>
          </p:nvGrpSpPr>
          <p:grpSpPr>
            <a:xfrm>
              <a:off x="4261108" y="2108226"/>
              <a:ext cx="1747623" cy="485840"/>
              <a:chOff x="4261108" y="2108226"/>
              <a:chExt cx="1747623" cy="485840"/>
            </a:xfrm>
          </p:grpSpPr>
          <p:sp>
            <p:nvSpPr>
              <p:cNvPr id="291" name="Text Box 61"/>
              <p:cNvSpPr txBox="1">
                <a:spLocks noChangeArrowheads="1"/>
              </p:cNvSpPr>
              <p:nvPr/>
            </p:nvSpPr>
            <p:spPr bwMode="auto">
              <a:xfrm>
                <a:off x="4261108" y="2108226"/>
                <a:ext cx="1747623" cy="292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 type="none" w="sm" len="sm"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de-DE" sz="1000" dirty="0" err="1">
                    <a:latin typeface="Times New Roman" pitchFamily="18" charset="0"/>
                    <a:cs typeface="Arial" pitchFamily="34" charset="0"/>
                  </a:rPr>
                  <a:t>Industrierestholz</a:t>
                </a:r>
                <a:r>
                  <a:rPr lang="en-US" altLang="de-DE" sz="1000" dirty="0">
                    <a:latin typeface="Times New Roman" pitchFamily="18" charset="0"/>
                    <a:cs typeface="Arial" pitchFamily="34" charset="0"/>
                  </a:rPr>
                  <a:t> &amp;</a:t>
                </a:r>
                <a:endParaRPr kumimoji="0" lang="en-US" altLang="de-DE" sz="1000" b="0" i="0" u="none" strike="noStrike" cap="none" normalizeH="0" baseline="0" dirty="0">
                  <a:ln>
                    <a:noFill/>
                  </a:ln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2" name="Text Box 63"/>
              <p:cNvSpPr txBox="1">
                <a:spLocks noChangeArrowheads="1"/>
              </p:cNvSpPr>
              <p:nvPr/>
            </p:nvSpPr>
            <p:spPr bwMode="auto">
              <a:xfrm>
                <a:off x="4538092" y="2262279"/>
                <a:ext cx="1337400" cy="3317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 type="none" w="sm" len="sm"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1000" b="0" i="0" u="none" strike="noStrike" cap="none" normalizeH="0" baseline="0" dirty="0">
                    <a:ln>
                      <a:noFill/>
                    </a:ln>
                    <a:effectLst/>
                    <a:latin typeface="Times New Roman" pitchFamily="18" charset="0"/>
                    <a:cs typeface="Arial" pitchFamily="34" charset="0"/>
                  </a:rPr>
                  <a:t>Holzhalbwaren</a:t>
                </a:r>
                <a:endParaRPr kumimoji="0" lang="en-US" altLang="de-DE" sz="1000" b="0" i="0" u="none" strike="noStrike" cap="none" normalizeH="0" baseline="0" dirty="0">
                  <a:ln>
                    <a:noFill/>
                  </a:ln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93" name="Text Box 63"/>
            <p:cNvSpPr txBox="1">
              <a:spLocks noChangeArrowheads="1"/>
            </p:cNvSpPr>
            <p:nvPr/>
          </p:nvSpPr>
          <p:spPr bwMode="auto">
            <a:xfrm>
              <a:off x="6342697" y="2263324"/>
              <a:ext cx="1267275" cy="331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altLang="de-DE" sz="1000" b="0" i="0" u="none" strike="noStrike" cap="none" normalizeH="0" baseline="0" dirty="0" err="1">
                  <a:ln>
                    <a:noFill/>
                  </a:ln>
                  <a:effectLst/>
                  <a:latin typeface="Times New Roman" pitchFamily="18" charset="0"/>
                  <a:cs typeface="Arial" pitchFamily="34" charset="0"/>
                </a:rPr>
                <a:t>Holzfertigwaren</a:t>
              </a:r>
              <a:endParaRPr kumimoji="0" lang="en-US" altLang="de-DE" sz="10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4" name="Text Box 65"/>
            <p:cNvSpPr txBox="1">
              <a:spLocks noChangeArrowheads="1"/>
            </p:cNvSpPr>
            <p:nvPr/>
          </p:nvSpPr>
          <p:spPr bwMode="auto">
            <a:xfrm>
              <a:off x="7357452" y="2107050"/>
              <a:ext cx="1512168" cy="33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altLang="de-DE" sz="1000" b="0" i="0" u="none" strike="noStrike" cap="none" normalizeH="0" baseline="0" dirty="0" err="1">
                  <a:ln>
                    <a:noFill/>
                  </a:ln>
                  <a:effectLst/>
                  <a:latin typeface="Times New Roman" pitchFamily="18" charset="0"/>
                  <a:cs typeface="Arial" pitchFamily="34" charset="0"/>
                </a:rPr>
                <a:t>Lebenszyklusende</a:t>
              </a:r>
              <a:r>
                <a:rPr kumimoji="0" lang="en-US" altLang="de-DE" sz="1000" b="0" i="0" u="none" strike="noStrike" cap="none" normalizeH="0" baseline="0" dirty="0">
                  <a:ln>
                    <a:noFill/>
                  </a:ln>
                  <a:effectLst/>
                  <a:latin typeface="Times New Roman" pitchFamily="18" charset="0"/>
                  <a:cs typeface="Arial" pitchFamily="34" charset="0"/>
                </a:rPr>
                <a:t> der </a:t>
              </a:r>
              <a:r>
                <a:rPr kumimoji="0" lang="en-US" altLang="de-DE" sz="1000" b="0" i="0" u="none" strike="noStrike" cap="none" normalizeH="0" baseline="0" dirty="0" err="1">
                  <a:ln>
                    <a:noFill/>
                  </a:ln>
                  <a:effectLst/>
                  <a:latin typeface="Times New Roman" pitchFamily="18" charset="0"/>
                  <a:cs typeface="Arial" pitchFamily="34" charset="0"/>
                </a:rPr>
                <a:t>stofflichen</a:t>
              </a:r>
              <a:r>
                <a:rPr kumimoji="0" lang="en-US" altLang="de-DE" sz="1000" b="0" i="0" u="none" strike="noStrike" cap="none" normalizeH="0" baseline="0" dirty="0">
                  <a:ln>
                    <a:noFill/>
                  </a:ln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en-US" altLang="de-DE" sz="1000" b="0" i="0" u="none" strike="noStrike" cap="none" normalizeH="0" baseline="0" dirty="0" err="1">
                  <a:ln>
                    <a:noFill/>
                  </a:ln>
                  <a:effectLst/>
                  <a:latin typeface="Times New Roman" pitchFamily="18" charset="0"/>
                  <a:cs typeface="Arial" pitchFamily="34" charset="0"/>
                </a:rPr>
                <a:t>Holznutzung</a:t>
              </a:r>
              <a:endParaRPr kumimoji="0" lang="en-US" altLang="de-DE" sz="10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372676" y="2060850"/>
            <a:ext cx="8424936" cy="3960438"/>
            <a:chOff x="372676" y="2060850"/>
            <a:chExt cx="8424936" cy="3960438"/>
          </a:xfrm>
        </p:grpSpPr>
        <p:sp>
          <p:nvSpPr>
            <p:cNvPr id="256" name="Text Box 79"/>
            <p:cNvSpPr txBox="1">
              <a:spLocks noChangeArrowheads="1"/>
            </p:cNvSpPr>
            <p:nvPr/>
          </p:nvSpPr>
          <p:spPr bwMode="auto">
            <a:xfrm>
              <a:off x="5387381" y="5730775"/>
              <a:ext cx="2011021" cy="29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altLang="de-DE" sz="1100" b="1" i="1" dirty="0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Substitution ENERGETISCH</a:t>
              </a:r>
              <a:endParaRPr kumimoji="0" lang="en-US" altLang="de-DE" sz="11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" name="Gruppieren 3"/>
            <p:cNvGrpSpPr/>
            <p:nvPr/>
          </p:nvGrpSpPr>
          <p:grpSpPr>
            <a:xfrm>
              <a:off x="372676" y="2060850"/>
              <a:ext cx="8424936" cy="3630497"/>
              <a:chOff x="372676" y="2060850"/>
              <a:chExt cx="8424936" cy="3630497"/>
            </a:xfrm>
          </p:grpSpPr>
          <p:sp>
            <p:nvSpPr>
              <p:cNvPr id="167" name="Rectangle 67"/>
              <p:cNvSpPr>
                <a:spLocks noChangeArrowheads="1"/>
              </p:cNvSpPr>
              <p:nvPr/>
            </p:nvSpPr>
            <p:spPr bwMode="auto">
              <a:xfrm>
                <a:off x="372676" y="2693572"/>
                <a:ext cx="2268120" cy="1260000"/>
              </a:xfrm>
              <a:prstGeom prst="rect">
                <a:avLst/>
              </a:prstGeom>
              <a:noFill/>
              <a:ln w="9525">
                <a:solidFill>
                  <a:srgbClr val="C00000"/>
                </a:solidFill>
                <a:prstDash val="dashDot"/>
                <a:miter lim="800000"/>
                <a:headEnd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9" name="Text Box 79"/>
              <p:cNvSpPr txBox="1">
                <a:spLocks noChangeArrowheads="1"/>
              </p:cNvSpPr>
              <p:nvPr/>
            </p:nvSpPr>
            <p:spPr bwMode="auto">
              <a:xfrm>
                <a:off x="5389479" y="4164492"/>
                <a:ext cx="1067381" cy="4720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 type="none" w="sm" len="sm"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de-DE" sz="1100" b="1" i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Substitution </a:t>
                </a:r>
                <a:br>
                  <a:rPr lang="en-US" altLang="de-DE" sz="1100" b="1" i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altLang="de-DE" sz="1100" b="1" i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STOFFLICH</a:t>
                </a:r>
                <a:br>
                  <a:rPr lang="en-US" altLang="de-DE" sz="11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en-US" altLang="de-DE" sz="1100" b="1" i="1" dirty="0">
                  <a:solidFill>
                    <a:srgbClr val="C00000"/>
                  </a:solidFill>
                  <a:latin typeface="Times New Roman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7" name="Text Box 59"/>
              <p:cNvSpPr txBox="1">
                <a:spLocks noChangeArrowheads="1"/>
              </p:cNvSpPr>
              <p:nvPr/>
            </p:nvSpPr>
            <p:spPr bwMode="auto">
              <a:xfrm>
                <a:off x="566444" y="2235621"/>
                <a:ext cx="1150937" cy="290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 type="none" w="sm" len="sm"/>
                  </a14:hiddenLine>
                </a:ext>
              </a:extLst>
            </p:spPr>
            <p:txBody>
              <a:bodyPr vert="horz" wrap="square" lIns="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de-DE" sz="1000" dirty="0" err="1">
                    <a:latin typeface="Times New Roman" pitchFamily="18" charset="0"/>
                    <a:cs typeface="Arial" pitchFamily="34" charset="0"/>
                  </a:rPr>
                  <a:t>Waldwachstum</a:t>
                </a:r>
                <a:endParaRPr kumimoji="0" lang="en-US" altLang="de-DE" sz="1000" b="0" i="0" u="none" strike="noStrike" cap="none" normalizeH="0" baseline="0" dirty="0">
                  <a:ln>
                    <a:noFill/>
                  </a:ln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" name="Rectangle 67"/>
              <p:cNvSpPr>
                <a:spLocks noChangeArrowheads="1"/>
              </p:cNvSpPr>
              <p:nvPr/>
            </p:nvSpPr>
            <p:spPr bwMode="auto">
              <a:xfrm>
                <a:off x="5377484" y="2700319"/>
                <a:ext cx="2268000" cy="1260000"/>
              </a:xfrm>
              <a:prstGeom prst="rect">
                <a:avLst/>
              </a:prstGeom>
              <a:noFill/>
              <a:ln w="9525">
                <a:solidFill>
                  <a:srgbClr val="C00000"/>
                </a:solidFill>
                <a:prstDash val="dashDot"/>
                <a:miter lim="800000"/>
                <a:headEnd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44" name="Text Box 79"/>
              <p:cNvSpPr txBox="1">
                <a:spLocks noChangeArrowheads="1"/>
              </p:cNvSpPr>
              <p:nvPr/>
            </p:nvSpPr>
            <p:spPr bwMode="auto">
              <a:xfrm>
                <a:off x="5381348" y="2706439"/>
                <a:ext cx="2264190" cy="290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 type="none" w="sm" len="sm"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de-DE" sz="1100" b="1" i="1" dirty="0" err="1">
                    <a:solidFill>
                      <a:srgbClr val="C00000"/>
                    </a:solidFill>
                    <a:latin typeface="Times New Roman" pitchFamily="18" charset="0"/>
                    <a:cs typeface="Arial" pitchFamily="34" charset="0"/>
                  </a:rPr>
                  <a:t>Kohlenstoffspeicher</a:t>
                </a:r>
                <a:r>
                  <a:rPr lang="en-US" altLang="de-DE" sz="1100" b="1" i="1" dirty="0">
                    <a:solidFill>
                      <a:srgbClr val="C00000"/>
                    </a:solidFill>
                    <a:latin typeface="Times New Roman" pitchFamily="18" charset="0"/>
                    <a:cs typeface="Arial" pitchFamily="34" charset="0"/>
                  </a:rPr>
                  <a:t> HOLZ</a:t>
                </a:r>
                <a:endParaRPr kumimoji="0" lang="en-US" altLang="de-DE" sz="11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8" name="Text Box 79"/>
              <p:cNvSpPr txBox="1">
                <a:spLocks noChangeArrowheads="1"/>
              </p:cNvSpPr>
              <p:nvPr/>
            </p:nvSpPr>
            <p:spPr bwMode="auto">
              <a:xfrm>
                <a:off x="372676" y="2700042"/>
                <a:ext cx="1782444" cy="290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 type="none" w="sm" len="sm"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de-DE" sz="1100" b="1" i="1" dirty="0" err="1">
                    <a:solidFill>
                      <a:srgbClr val="C00000"/>
                    </a:solidFill>
                    <a:latin typeface="Times New Roman" pitchFamily="18" charset="0"/>
                    <a:cs typeface="Arial" pitchFamily="34" charset="0"/>
                  </a:rPr>
                  <a:t>Kohlenstoffspeicher</a:t>
                </a:r>
                <a:r>
                  <a:rPr lang="en-US" altLang="de-DE" sz="1100" b="1" i="1" dirty="0">
                    <a:solidFill>
                      <a:srgbClr val="C00000"/>
                    </a:solidFill>
                    <a:latin typeface="Times New Roman" pitchFamily="18" charset="0"/>
                    <a:cs typeface="Arial" pitchFamily="34" charset="0"/>
                  </a:rPr>
                  <a:t> WALD</a:t>
                </a:r>
                <a:endParaRPr kumimoji="0" lang="en-US" altLang="de-DE" sz="11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70" name="Gruppieren 169"/>
              <p:cNvGrpSpPr/>
              <p:nvPr/>
            </p:nvGrpSpPr>
            <p:grpSpPr>
              <a:xfrm>
                <a:off x="5629260" y="3238233"/>
                <a:ext cx="2520280" cy="631691"/>
                <a:chOff x="5580541" y="2583187"/>
                <a:chExt cx="2520280" cy="631691"/>
              </a:xfrm>
            </p:grpSpPr>
            <p:sp>
              <p:nvSpPr>
                <p:cNvPr id="171" name="Gebogener Pfeil 170"/>
                <p:cNvSpPr>
                  <a:spLocks noChangeAspect="1"/>
                </p:cNvSpPr>
                <p:nvPr/>
              </p:nvSpPr>
              <p:spPr bwMode="auto">
                <a:xfrm rot="10800000" flipH="1">
                  <a:off x="7049621" y="2583187"/>
                  <a:ext cx="1051200" cy="631691"/>
                </a:xfrm>
                <a:prstGeom prst="circularArrow">
                  <a:avLst>
                    <a:gd name="adj1" fmla="val 5013"/>
                    <a:gd name="adj2" fmla="val 17964"/>
                    <a:gd name="adj3" fmla="val 19595170"/>
                    <a:gd name="adj4" fmla="val 16162557"/>
                    <a:gd name="adj5" fmla="val 5515"/>
                  </a:avLst>
                </a:prstGeom>
                <a:solidFill>
                  <a:srgbClr val="AFC3CD"/>
                </a:solidFill>
                <a:ln w="19050">
                  <a:noFill/>
                  <a:round/>
                  <a:headEnd w="lg" len="lg"/>
                  <a:tailEnd type="triangle" w="med" len="med"/>
                </a:ln>
              </p:spPr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175" name="Gerade Verbindung 174"/>
                <p:cNvCxnSpPr/>
                <p:nvPr/>
              </p:nvCxnSpPr>
              <p:spPr>
                <a:xfrm>
                  <a:off x="5580541" y="3180108"/>
                  <a:ext cx="2016000" cy="0"/>
                </a:xfrm>
                <a:prstGeom prst="line">
                  <a:avLst/>
                </a:prstGeom>
                <a:ln w="31750">
                  <a:solidFill>
                    <a:srgbClr val="AFC3CD"/>
                  </a:solidFill>
                  <a:head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6" name="Gruppieren 175"/>
              <p:cNvGrpSpPr/>
              <p:nvPr/>
            </p:nvGrpSpPr>
            <p:grpSpPr>
              <a:xfrm>
                <a:off x="7357452" y="3357191"/>
                <a:ext cx="1440160" cy="386810"/>
                <a:chOff x="7452320" y="3276065"/>
                <a:chExt cx="1440160" cy="386810"/>
              </a:xfrm>
            </p:grpSpPr>
            <p:sp>
              <p:nvSpPr>
                <p:cNvPr id="181" name="AutoShape 83"/>
                <p:cNvSpPr>
                  <a:spLocks noChangeArrowheads="1"/>
                </p:cNvSpPr>
                <p:nvPr/>
              </p:nvSpPr>
              <p:spPr bwMode="auto">
                <a:xfrm rot="16200000">
                  <a:off x="7613406" y="3154364"/>
                  <a:ext cx="254000" cy="576172"/>
                </a:xfrm>
                <a:prstGeom prst="downArrow">
                  <a:avLst>
                    <a:gd name="adj1" fmla="val 53389"/>
                    <a:gd name="adj2" fmla="val 79166"/>
                  </a:avLst>
                </a:prstGeom>
                <a:solidFill>
                  <a:srgbClr val="AFC3C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175">
                      <a:solidFill>
                        <a:srgbClr val="243F6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pic>
              <p:nvPicPr>
                <p:cNvPr id="182" name="Grafik 181"/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978203" y="3276065"/>
                  <a:ext cx="914277" cy="386810"/>
                </a:xfrm>
                <a:prstGeom prst="rect">
                  <a:avLst/>
                </a:prstGeom>
                <a:effectLst>
                  <a:outerShdw blurRad="38100" dist="38100" sx="108000" sy="108000" algn="l" rotWithShape="0">
                    <a:schemeClr val="bg1">
                      <a:alpha val="58000"/>
                    </a:schemeClr>
                  </a:outerShdw>
                </a:effectLst>
              </p:spPr>
            </p:pic>
          </p:grpSp>
          <p:sp>
            <p:nvSpPr>
              <p:cNvPr id="183" name="Gebogener Pfeil 182"/>
              <p:cNvSpPr>
                <a:spLocks noChangeAspect="1"/>
              </p:cNvSpPr>
              <p:nvPr/>
            </p:nvSpPr>
            <p:spPr bwMode="auto">
              <a:xfrm rot="16200000" flipH="1">
                <a:off x="3629185" y="1276572"/>
                <a:ext cx="2853590" cy="5538068"/>
              </a:xfrm>
              <a:prstGeom prst="circularArrow">
                <a:avLst>
                  <a:gd name="adj1" fmla="val 2346"/>
                  <a:gd name="adj2" fmla="val 579207"/>
                  <a:gd name="adj3" fmla="val 20929349"/>
                  <a:gd name="adj4" fmla="val 16187122"/>
                  <a:gd name="adj5" fmla="val 2911"/>
                </a:avLst>
              </a:prstGeom>
              <a:solidFill>
                <a:srgbClr val="AFC3CD"/>
              </a:solidFill>
              <a:ln w="19050">
                <a:noFill/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218" name="Gruppieren 217"/>
              <p:cNvGrpSpPr/>
              <p:nvPr/>
            </p:nvGrpSpPr>
            <p:grpSpPr>
              <a:xfrm>
                <a:off x="4838613" y="2204864"/>
                <a:ext cx="2259727" cy="3486483"/>
                <a:chOff x="4897969" y="2204864"/>
                <a:chExt cx="2259727" cy="3486483"/>
              </a:xfrm>
            </p:grpSpPr>
            <p:sp>
              <p:nvSpPr>
                <p:cNvPr id="219" name="Gebogener Pfeil 218"/>
                <p:cNvSpPr>
                  <a:spLocks noChangeAspect="1"/>
                </p:cNvSpPr>
                <p:nvPr/>
              </p:nvSpPr>
              <p:spPr bwMode="auto">
                <a:xfrm rot="16200000" flipH="1">
                  <a:off x="4284591" y="2818242"/>
                  <a:ext cx="3486483" cy="2259727"/>
                </a:xfrm>
                <a:prstGeom prst="circularArrow">
                  <a:avLst>
                    <a:gd name="adj1" fmla="val 3599"/>
                    <a:gd name="adj2" fmla="val 443837"/>
                    <a:gd name="adj3" fmla="val 19191689"/>
                    <a:gd name="adj4" fmla="val 16407412"/>
                    <a:gd name="adj5" fmla="val 4762"/>
                  </a:avLst>
                </a:prstGeom>
                <a:solidFill>
                  <a:srgbClr val="AFC3CD"/>
                </a:solidFill>
                <a:ln w="19050">
                  <a:noFill/>
                  <a:round/>
                  <a:headEnd w="lg" len="lg"/>
                  <a:tailEnd type="triangle" w="med" len="med"/>
                </a:ln>
              </p:spPr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pic>
              <p:nvPicPr>
                <p:cNvPr id="220" name="Picture 4" descr="D:\vTI\Bilder\Kaminfeuer Pixelio Lizenzfrei.jpg"/>
                <p:cNvPicPr>
                  <a:picLocks noChangeArrowheads="1"/>
                </p:cNvPicPr>
                <p:nvPr/>
              </p:nvPicPr>
              <p:blipFill>
                <a:blip r:embed="rId12" cstate="print"/>
                <a:srcRect/>
                <a:stretch>
                  <a:fillRect/>
                </a:stretch>
              </p:blipFill>
              <p:spPr bwMode="auto">
                <a:xfrm>
                  <a:off x="5102552" y="5109554"/>
                  <a:ext cx="540000" cy="540000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</p:grpSp>
          <p:grpSp>
            <p:nvGrpSpPr>
              <p:cNvPr id="228" name="Gruppieren 227"/>
              <p:cNvGrpSpPr/>
              <p:nvPr/>
            </p:nvGrpSpPr>
            <p:grpSpPr>
              <a:xfrm>
                <a:off x="6395734" y="2060850"/>
                <a:ext cx="2005335" cy="3590772"/>
                <a:chOff x="6455090" y="2060850"/>
                <a:chExt cx="2005335" cy="3590772"/>
              </a:xfrm>
            </p:grpSpPr>
            <p:sp>
              <p:nvSpPr>
                <p:cNvPr id="229" name="Gebogener Pfeil 228"/>
                <p:cNvSpPr>
                  <a:spLocks/>
                </p:cNvSpPr>
                <p:nvPr/>
              </p:nvSpPr>
              <p:spPr bwMode="auto">
                <a:xfrm rot="16200000" flipH="1" flipV="1">
                  <a:off x="5735939" y="2780001"/>
                  <a:ext cx="3443638" cy="2005335"/>
                </a:xfrm>
                <a:prstGeom prst="circularArrow">
                  <a:avLst>
                    <a:gd name="adj1" fmla="val 5199"/>
                    <a:gd name="adj2" fmla="val 512165"/>
                    <a:gd name="adj3" fmla="val 20986902"/>
                    <a:gd name="adj4" fmla="val 16254862"/>
                    <a:gd name="adj5" fmla="val 5124"/>
                  </a:avLst>
                </a:prstGeom>
                <a:solidFill>
                  <a:srgbClr val="AFC3CD"/>
                </a:solidFill>
                <a:ln w="19050">
                  <a:noFill/>
                  <a:round/>
                  <a:headEnd w="lg" len="lg"/>
                  <a:tailEnd type="triangle" w="med" len="med"/>
                </a:ln>
              </p:spPr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pic>
              <p:nvPicPr>
                <p:cNvPr id="230" name="Picture 4" descr="D:\vTI\Bilder\Kaminfeuer Pixelio Lizenzfrei.jpg"/>
                <p:cNvPicPr>
                  <a:picLocks noChangeArrowheads="1"/>
                </p:cNvPicPr>
                <p:nvPr/>
              </p:nvPicPr>
              <p:blipFill>
                <a:blip r:embed="rId12" cstate="print"/>
                <a:srcRect/>
                <a:stretch>
                  <a:fillRect/>
                </a:stretch>
              </p:blipFill>
              <p:spPr bwMode="auto">
                <a:xfrm>
                  <a:off x="6961918" y="5111622"/>
                  <a:ext cx="540000" cy="540000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</p:grpSp>
          <p:grpSp>
            <p:nvGrpSpPr>
              <p:cNvPr id="231" name="Gruppieren 230"/>
              <p:cNvGrpSpPr/>
              <p:nvPr/>
            </p:nvGrpSpPr>
            <p:grpSpPr>
              <a:xfrm>
                <a:off x="5574376" y="5116154"/>
                <a:ext cx="1328185" cy="575191"/>
                <a:chOff x="5688231" y="4741661"/>
                <a:chExt cx="1328185" cy="575191"/>
              </a:xfrm>
            </p:grpSpPr>
            <p:sp>
              <p:nvSpPr>
                <p:cNvPr id="232" name="Pfeil nach links und rechts 231"/>
                <p:cNvSpPr/>
                <p:nvPr/>
              </p:nvSpPr>
              <p:spPr>
                <a:xfrm>
                  <a:off x="5688231" y="4895995"/>
                  <a:ext cx="1328185" cy="234000"/>
                </a:xfrm>
                <a:prstGeom prst="leftRightArrow">
                  <a:avLst>
                    <a:gd name="adj1" fmla="val 50000"/>
                    <a:gd name="adj2" fmla="val 82758"/>
                  </a:avLst>
                </a:prstGeom>
                <a:solidFill>
                  <a:srgbClr val="FF9900">
                    <a:alpha val="64706"/>
                  </a:srgbClr>
                </a:solidFill>
                <a:ln w="3175">
                  <a:solidFill>
                    <a:srgbClr val="37464B"/>
                  </a:solidFill>
                </a:ln>
              </p:spPr>
              <p:txBody>
                <a:bodyPr vert="eaVert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233" name="Grafik 128" descr="ölfass.gif"/>
                <p:cNvPicPr>
                  <a:picLocks noChangeAspect="1"/>
                </p:cNvPicPr>
                <p:nvPr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6357727" y="4741661"/>
                  <a:ext cx="303727" cy="45706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4" name="Grafik 129" descr="kohlewagen.gif"/>
                <p:cNvPicPr>
                  <a:picLocks noChangeAspect="1"/>
                </p:cNvPicPr>
                <p:nvPr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6106170" y="4899255"/>
                  <a:ext cx="416713" cy="3761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35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5977235" y="4745860"/>
                  <a:ext cx="760983" cy="570992"/>
                </a:xfrm>
                <a:prstGeom prst="line">
                  <a:avLst/>
                </a:prstGeom>
                <a:noFill/>
                <a:ln w="38100">
                  <a:solidFill>
                    <a:srgbClr val="AF0A19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6" name="Line 56"/>
                <p:cNvSpPr>
                  <a:spLocks noChangeShapeType="1"/>
                </p:cNvSpPr>
                <p:nvPr/>
              </p:nvSpPr>
              <p:spPr bwMode="auto">
                <a:xfrm>
                  <a:off x="5977235" y="4756575"/>
                  <a:ext cx="799869" cy="549561"/>
                </a:xfrm>
                <a:prstGeom prst="line">
                  <a:avLst/>
                </a:prstGeom>
                <a:noFill/>
                <a:ln w="38100">
                  <a:solidFill>
                    <a:srgbClr val="AF0A19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37" name="Gruppieren 236"/>
              <p:cNvGrpSpPr/>
              <p:nvPr/>
            </p:nvGrpSpPr>
            <p:grpSpPr>
              <a:xfrm>
                <a:off x="461161" y="2988805"/>
                <a:ext cx="1855731" cy="809207"/>
                <a:chOff x="556029" y="2907919"/>
                <a:chExt cx="1855731" cy="809207"/>
              </a:xfrm>
            </p:grpSpPr>
            <p:sp>
              <p:nvSpPr>
                <p:cNvPr id="238" name="AutoShape 83"/>
                <p:cNvSpPr>
                  <a:spLocks noChangeArrowheads="1"/>
                </p:cNvSpPr>
                <p:nvPr/>
              </p:nvSpPr>
              <p:spPr bwMode="auto">
                <a:xfrm rot="16200000">
                  <a:off x="988562" y="3154731"/>
                  <a:ext cx="254000" cy="576172"/>
                </a:xfrm>
                <a:prstGeom prst="downArrow">
                  <a:avLst>
                    <a:gd name="adj1" fmla="val 53389"/>
                    <a:gd name="adj2" fmla="val 79166"/>
                  </a:avLst>
                </a:prstGeom>
                <a:solidFill>
                  <a:srgbClr val="AFC3C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175">
                      <a:solidFill>
                        <a:srgbClr val="243F6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grpSp>
              <p:nvGrpSpPr>
                <p:cNvPr id="239" name="Gruppieren 238"/>
                <p:cNvGrpSpPr/>
                <p:nvPr/>
              </p:nvGrpSpPr>
              <p:grpSpPr>
                <a:xfrm>
                  <a:off x="1446751" y="2907919"/>
                  <a:ext cx="965009" cy="808999"/>
                  <a:chOff x="1115827" y="3991238"/>
                  <a:chExt cx="965009" cy="808999"/>
                </a:xfrm>
              </p:grpSpPr>
              <p:pic>
                <p:nvPicPr>
                  <p:cNvPr id="248" name="Grafik 247"/>
                  <p:cNvPicPr>
                    <a:picLocks noChangeAspect="1"/>
                  </p:cNvPicPr>
                  <p:nvPr/>
                </p:nvPicPr>
                <p:blipFill>
                  <a:blip r:embed="rId1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569954" y="4125269"/>
                    <a:ext cx="415205" cy="656293"/>
                  </a:xfrm>
                  <a:prstGeom prst="rect">
                    <a:avLst/>
                  </a:prstGeom>
                </p:spPr>
              </p:pic>
              <p:pic>
                <p:nvPicPr>
                  <p:cNvPr id="249" name="Grafik 248"/>
                  <p:cNvPicPr>
                    <a:picLocks noChangeAspect="1"/>
                  </p:cNvPicPr>
                  <p:nvPr/>
                </p:nvPicPr>
                <p:blipFill>
                  <a:blip r:embed="rId1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97746" y="3991238"/>
                    <a:ext cx="334788" cy="808999"/>
                  </a:xfrm>
                  <a:prstGeom prst="rect">
                    <a:avLst/>
                  </a:prstGeom>
                </p:spPr>
              </p:pic>
              <p:pic>
                <p:nvPicPr>
                  <p:cNvPr id="251" name="Grafik 250"/>
                  <p:cNvPicPr>
                    <a:picLocks noChangeAspect="1"/>
                  </p:cNvPicPr>
                  <p:nvPr/>
                </p:nvPicPr>
                <p:blipFill>
                  <a:blip r:embed="rId1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921568" y="4413322"/>
                    <a:ext cx="159268" cy="384863"/>
                  </a:xfrm>
                  <a:prstGeom prst="rect">
                    <a:avLst/>
                  </a:prstGeom>
                </p:spPr>
              </p:pic>
              <p:pic>
                <p:nvPicPr>
                  <p:cNvPr id="257" name="Grafik 256"/>
                  <p:cNvPicPr>
                    <a:picLocks noChangeAspect="1"/>
                  </p:cNvPicPr>
                  <p:nvPr/>
                </p:nvPicPr>
                <p:blipFill>
                  <a:blip r:embed="rId1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116564" y="4051425"/>
                    <a:ext cx="472440" cy="746760"/>
                  </a:xfrm>
                  <a:prstGeom prst="rect">
                    <a:avLst/>
                  </a:prstGeom>
                </p:spPr>
              </p:pic>
              <p:pic>
                <p:nvPicPr>
                  <p:cNvPr id="258" name="Grafik 257"/>
                  <p:cNvPicPr>
                    <a:picLocks noChangeAspect="1"/>
                  </p:cNvPicPr>
                  <p:nvPr/>
                </p:nvPicPr>
                <p:blipFill>
                  <a:blip r:embed="rId1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115827" y="4278735"/>
                    <a:ext cx="215813" cy="521502"/>
                  </a:xfrm>
                  <a:prstGeom prst="rect">
                    <a:avLst/>
                  </a:prstGeom>
                </p:spPr>
              </p:pic>
              <p:pic>
                <p:nvPicPr>
                  <p:cNvPr id="250" name="Grafik 249"/>
                  <p:cNvPicPr>
                    <a:picLocks noChangeAspect="1"/>
                  </p:cNvPicPr>
                  <p:nvPr/>
                </p:nvPicPr>
                <p:blipFill>
                  <a:blip r:embed="rId1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787782" y="4276684"/>
                    <a:ext cx="215813" cy="521502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40" name="Gruppieren 239"/>
                <p:cNvGrpSpPr/>
                <p:nvPr/>
              </p:nvGrpSpPr>
              <p:grpSpPr>
                <a:xfrm>
                  <a:off x="556029" y="3241527"/>
                  <a:ext cx="559587" cy="475599"/>
                  <a:chOff x="1200324" y="5689705"/>
                  <a:chExt cx="559587" cy="475599"/>
                </a:xfrm>
              </p:grpSpPr>
              <p:pic>
                <p:nvPicPr>
                  <p:cNvPr id="241" name="Grafik 240"/>
                  <p:cNvPicPr>
                    <a:picLocks noChangeAspect="1"/>
                  </p:cNvPicPr>
                  <p:nvPr/>
                </p:nvPicPr>
                <p:blipFill>
                  <a:blip r:embed="rId1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456606" y="5760804"/>
                    <a:ext cx="244093" cy="385825"/>
                  </a:xfrm>
                  <a:prstGeom prst="rect">
                    <a:avLst/>
                  </a:prstGeom>
                </p:spPr>
              </p:pic>
              <p:pic>
                <p:nvPicPr>
                  <p:cNvPr id="242" name="Grafik 241"/>
                  <p:cNvPicPr>
                    <a:picLocks noChangeAspect="1"/>
                  </p:cNvPicPr>
                  <p:nvPr/>
                </p:nvPicPr>
                <p:blipFill>
                  <a:blip r:embed="rId1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71898" y="5689705"/>
                    <a:ext cx="196817" cy="475599"/>
                  </a:xfrm>
                  <a:prstGeom prst="rect">
                    <a:avLst/>
                  </a:prstGeom>
                </p:spPr>
              </p:pic>
              <p:pic>
                <p:nvPicPr>
                  <p:cNvPr id="244" name="Grafik 243"/>
                  <p:cNvPicPr>
                    <a:picLocks noChangeAspect="1"/>
                  </p:cNvPicPr>
                  <p:nvPr/>
                </p:nvPicPr>
                <p:blipFill>
                  <a:blip r:embed="rId1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587922" y="5856669"/>
                    <a:ext cx="126873" cy="306583"/>
                  </a:xfrm>
                  <a:prstGeom prst="rect">
                    <a:avLst/>
                  </a:prstGeom>
                </p:spPr>
              </p:pic>
              <p:pic>
                <p:nvPicPr>
                  <p:cNvPr id="245" name="Grafik 244"/>
                  <p:cNvPicPr>
                    <a:picLocks noChangeAspect="1"/>
                  </p:cNvPicPr>
                  <p:nvPr/>
                </p:nvPicPr>
                <p:blipFill>
                  <a:blip r:embed="rId1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666280" y="5936997"/>
                    <a:ext cx="93631" cy="226255"/>
                  </a:xfrm>
                  <a:prstGeom prst="rect">
                    <a:avLst/>
                  </a:prstGeom>
                </p:spPr>
              </p:pic>
              <p:pic>
                <p:nvPicPr>
                  <p:cNvPr id="246" name="Grafik 245"/>
                  <p:cNvPicPr>
                    <a:picLocks noChangeAspect="1"/>
                  </p:cNvPicPr>
                  <p:nvPr/>
                </p:nvPicPr>
                <p:blipFill>
                  <a:blip r:embed="rId1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200324" y="5724242"/>
                    <a:ext cx="277740" cy="439009"/>
                  </a:xfrm>
                  <a:prstGeom prst="rect">
                    <a:avLst/>
                  </a:prstGeom>
                </p:spPr>
              </p:pic>
              <p:pic>
                <p:nvPicPr>
                  <p:cNvPr id="247" name="Grafik 246"/>
                  <p:cNvPicPr>
                    <a:picLocks noChangeAspect="1"/>
                  </p:cNvPicPr>
                  <p:nvPr/>
                </p:nvPicPr>
                <p:blipFill>
                  <a:blip r:embed="rId1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200990" y="5858720"/>
                    <a:ext cx="126873" cy="306583"/>
                  </a:xfrm>
                  <a:prstGeom prst="rect">
                    <a:avLst/>
                  </a:prstGeom>
                </p:spPr>
              </p:pic>
            </p:grpSp>
          </p:grpSp>
        </p:grpSp>
      </p:grpSp>
      <p:grpSp>
        <p:nvGrpSpPr>
          <p:cNvPr id="158" name="Gruppieren 157"/>
          <p:cNvGrpSpPr/>
          <p:nvPr/>
        </p:nvGrpSpPr>
        <p:grpSpPr>
          <a:xfrm>
            <a:off x="4817583" y="3212305"/>
            <a:ext cx="1050561" cy="754095"/>
            <a:chOff x="4758275" y="3131419"/>
            <a:chExt cx="1050561" cy="754095"/>
          </a:xfrm>
        </p:grpSpPr>
        <p:pic>
          <p:nvPicPr>
            <p:cNvPr id="164" name="Grafik 163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6004" y="3131419"/>
              <a:ext cx="632832" cy="632832"/>
            </a:xfrm>
            <a:prstGeom prst="rect">
              <a:avLst/>
            </a:prstGeom>
          </p:spPr>
        </p:pic>
        <p:pic>
          <p:nvPicPr>
            <p:cNvPr id="166" name="Grafik 16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8275" y="3644868"/>
              <a:ext cx="568800" cy="240646"/>
            </a:xfrm>
            <a:prstGeom prst="rect">
              <a:avLst/>
            </a:prstGeom>
            <a:effectLst>
              <a:outerShdw blurRad="38100" dist="38100" sx="108000" sy="108000" algn="l" rotWithShape="0">
                <a:schemeClr val="bg1">
                  <a:alpha val="58000"/>
                </a:schemeClr>
              </a:outerShdw>
            </a:effectLst>
          </p:spPr>
        </p:pic>
      </p:grpSp>
      <p:pic>
        <p:nvPicPr>
          <p:cNvPr id="322" name="Picture 2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494214"/>
            <a:ext cx="564692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3" name="Inhaltsplatzhalter 1"/>
          <p:cNvSpPr txBox="1">
            <a:spLocks/>
          </p:cNvSpPr>
          <p:nvPr/>
        </p:nvSpPr>
        <p:spPr>
          <a:xfrm>
            <a:off x="675450" y="4203510"/>
            <a:ext cx="8122162" cy="204728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360363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tabLst>
                <a:tab pos="360363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536575" indent="-176213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0615">
              <a:lnSpc>
                <a:spcPct val="100000"/>
              </a:lnSpc>
              <a:spcAft>
                <a:spcPts val="600"/>
              </a:spcAft>
              <a:buClr>
                <a:srgbClr val="003560"/>
              </a:buClr>
            </a:pPr>
            <a:r>
              <a:rPr lang="de-DE" sz="1400" dirty="0">
                <a:sym typeface="Symbol"/>
              </a:rPr>
              <a:t>Abschätzung des </a:t>
            </a:r>
            <a:r>
              <a:rPr lang="de-DE" sz="1400" dirty="0">
                <a:solidFill>
                  <a:schemeClr val="accent2"/>
                </a:solidFill>
                <a:sym typeface="Symbol"/>
              </a:rPr>
              <a:t>stofflichen Substitutionspotentials</a:t>
            </a:r>
            <a:r>
              <a:rPr lang="de-DE" sz="1400" dirty="0">
                <a:solidFill>
                  <a:srgbClr val="003560"/>
                </a:solidFill>
                <a:sym typeface="Symbol"/>
              </a:rPr>
              <a:t>  </a:t>
            </a:r>
            <a:r>
              <a:rPr lang="de-DE" sz="1400" dirty="0">
                <a:sym typeface="Symbol"/>
              </a:rPr>
              <a:t>im Wohnungs-</a:t>
            </a:r>
            <a:br>
              <a:rPr lang="de-DE" sz="1400" dirty="0">
                <a:sym typeface="Symbol"/>
              </a:rPr>
            </a:br>
            <a:r>
              <a:rPr lang="de-DE" sz="1400" dirty="0" err="1">
                <a:sym typeface="Symbol"/>
              </a:rPr>
              <a:t>neubau</a:t>
            </a:r>
            <a:r>
              <a:rPr lang="de-DE" sz="1400" dirty="0">
                <a:sym typeface="Symbol"/>
              </a:rPr>
              <a:t> auf Basis empirischer, normkonformer und repräsentativer</a:t>
            </a:r>
            <a:br>
              <a:rPr lang="de-DE" sz="1400" dirty="0">
                <a:sym typeface="Symbol"/>
              </a:rPr>
            </a:br>
            <a:r>
              <a:rPr lang="de-DE" sz="1400" dirty="0">
                <a:sym typeface="Symbol"/>
              </a:rPr>
              <a:t>Ökobilanzdaten (Holzbauprodukt-Datensätze </a:t>
            </a:r>
            <a:r>
              <a:rPr lang="de-DE" sz="1400" i="1" dirty="0">
                <a:sym typeface="Symbol"/>
              </a:rPr>
              <a:t>„Durchschnitt DE“</a:t>
            </a:r>
            <a:r>
              <a:rPr lang="de-DE" sz="1400" dirty="0">
                <a:sym typeface="Symbol"/>
              </a:rPr>
              <a:t>)</a:t>
            </a:r>
          </a:p>
          <a:p>
            <a:pPr marL="260615">
              <a:spcAft>
                <a:spcPts val="2400"/>
              </a:spcAft>
              <a:buClr>
                <a:srgbClr val="003560"/>
              </a:buClr>
            </a:pPr>
            <a:r>
              <a:rPr lang="de-DE" sz="1400" i="1" dirty="0">
                <a:sym typeface="Symbol"/>
              </a:rPr>
              <a:t>sowie der damit verbundenen </a:t>
            </a:r>
            <a:r>
              <a:rPr lang="de-DE" sz="1400" dirty="0">
                <a:solidFill>
                  <a:schemeClr val="accent2"/>
                </a:solidFill>
                <a:sym typeface="Symbol"/>
              </a:rPr>
              <a:t>Kohlenstoffspeicherwirkung</a:t>
            </a:r>
          </a:p>
          <a:p>
            <a:pPr marL="260615">
              <a:spcAft>
                <a:spcPts val="3809"/>
              </a:spcAft>
              <a:buClr>
                <a:srgbClr val="003560"/>
              </a:buClr>
            </a:pPr>
            <a:r>
              <a:rPr lang="de-DE" sz="1400" i="1" dirty="0">
                <a:sym typeface="Symbol"/>
              </a:rPr>
              <a:t> und der </a:t>
            </a:r>
            <a:r>
              <a:rPr lang="de-DE" sz="1400" dirty="0">
                <a:solidFill>
                  <a:schemeClr val="accent2"/>
                </a:solidFill>
                <a:sym typeface="Symbol"/>
              </a:rPr>
              <a:t>Nachfrage nach Rohholz</a:t>
            </a:r>
            <a:r>
              <a:rPr lang="de-DE" sz="1400" dirty="0">
                <a:sym typeface="Symbol"/>
              </a:rPr>
              <a:t> (Holzeinschlag)</a:t>
            </a:r>
            <a:endParaRPr lang="de-DE" sz="1400" dirty="0"/>
          </a:p>
        </p:txBody>
      </p:sp>
      <p:pic>
        <p:nvPicPr>
          <p:cNvPr id="324" name="Picture 2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61530"/>
            <a:ext cx="564692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5" name="Picture 3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14" y="4851582"/>
            <a:ext cx="540000" cy="597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6" name="Picture 4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14" y="5503060"/>
            <a:ext cx="540000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8" name="Picture 4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378" y="3078390"/>
            <a:ext cx="540000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9" name="Textplatzhalter 1"/>
          <p:cNvSpPr txBox="1">
            <a:spLocks/>
          </p:cNvSpPr>
          <p:nvPr/>
        </p:nvSpPr>
        <p:spPr>
          <a:xfrm>
            <a:off x="323850" y="1874952"/>
            <a:ext cx="5065629" cy="761960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22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200"/>
              </a:spcAft>
            </a:pPr>
            <a:r>
              <a:rPr lang="de-DE" dirty="0"/>
              <a:t>Abschätzung des Klimaschutzpotentials  der Holznutzung mit Hilfe von Szenarien auf Basis von Ökobilanz-Informationen und Statistiken  zur Bautätigkeit</a:t>
            </a:r>
            <a:endParaRPr lang="de-DE" sz="1000" dirty="0"/>
          </a:p>
        </p:txBody>
      </p:sp>
      <p:sp>
        <p:nvSpPr>
          <p:cNvPr id="330" name="Textplatzhalter 5"/>
          <p:cNvSpPr>
            <a:spLocks noGrp="1"/>
          </p:cNvSpPr>
          <p:nvPr>
            <p:ph type="body" sz="quarter" idx="15"/>
          </p:nvPr>
        </p:nvSpPr>
        <p:spPr>
          <a:xfrm>
            <a:off x="323850" y="422248"/>
            <a:ext cx="8461012" cy="486000"/>
          </a:xfrm>
        </p:spPr>
        <p:txBody>
          <a:bodyPr/>
          <a:lstStyle/>
          <a:p>
            <a:r>
              <a:rPr lang="de-DE" dirty="0"/>
              <a:t>Waldklimafonds-Projekt THG-Holzbau</a:t>
            </a:r>
          </a:p>
        </p:txBody>
      </p:sp>
      <p:grpSp>
        <p:nvGrpSpPr>
          <p:cNvPr id="169" name="Gruppieren 168"/>
          <p:cNvGrpSpPr/>
          <p:nvPr/>
        </p:nvGrpSpPr>
        <p:grpSpPr>
          <a:xfrm>
            <a:off x="2244884" y="3303281"/>
            <a:ext cx="1728192" cy="747720"/>
            <a:chOff x="2339752" y="3222395"/>
            <a:chExt cx="1728192" cy="747720"/>
          </a:xfrm>
        </p:grpSpPr>
        <p:sp>
          <p:nvSpPr>
            <p:cNvPr id="179" name="AutoShape 83"/>
            <p:cNvSpPr>
              <a:spLocks noChangeArrowheads="1"/>
            </p:cNvSpPr>
            <p:nvPr/>
          </p:nvSpPr>
          <p:spPr bwMode="auto">
            <a:xfrm rot="16200000">
              <a:off x="2609011" y="3046539"/>
              <a:ext cx="254000" cy="791918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73" name="Gruppieren 172"/>
            <p:cNvGrpSpPr/>
            <p:nvPr/>
          </p:nvGrpSpPr>
          <p:grpSpPr>
            <a:xfrm>
              <a:off x="2339752" y="3554910"/>
              <a:ext cx="728866" cy="415205"/>
              <a:chOff x="1932629" y="4653140"/>
              <a:chExt cx="728866" cy="415205"/>
            </a:xfrm>
          </p:grpSpPr>
          <p:pic>
            <p:nvPicPr>
              <p:cNvPr id="177" name="Grafik 176"/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106245">
                <a:off x="2053173" y="4532596"/>
                <a:ext cx="415205" cy="656293"/>
              </a:xfrm>
              <a:prstGeom prst="rect">
                <a:avLst/>
              </a:prstGeom>
            </p:spPr>
          </p:pic>
          <p:pic>
            <p:nvPicPr>
              <p:cNvPr id="178" name="Grafik 177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536117">
                <a:off x="2193995" y="4492430"/>
                <a:ext cx="273676" cy="661325"/>
              </a:xfrm>
              <a:prstGeom prst="rect">
                <a:avLst/>
              </a:prstGeom>
            </p:spPr>
          </p:pic>
        </p:grpSp>
        <p:pic>
          <p:nvPicPr>
            <p:cNvPr id="174" name="Grafik 173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3486" y="3222395"/>
              <a:ext cx="1024458" cy="512230"/>
            </a:xfrm>
            <a:prstGeom prst="rect">
              <a:avLst/>
            </a:prstGeom>
          </p:spPr>
        </p:pic>
      </p:grpSp>
      <p:pic>
        <p:nvPicPr>
          <p:cNvPr id="13" name="Grafik 12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453" y="3322341"/>
            <a:ext cx="648000" cy="501334"/>
          </a:xfrm>
          <a:prstGeom prst="rect">
            <a:avLst/>
          </a:prstGeom>
        </p:spPr>
      </p:pic>
      <p:grpSp>
        <p:nvGrpSpPr>
          <p:cNvPr id="16" name="Gruppieren 15"/>
          <p:cNvGrpSpPr/>
          <p:nvPr/>
        </p:nvGrpSpPr>
        <p:grpSpPr>
          <a:xfrm>
            <a:off x="397835" y="3"/>
            <a:ext cx="8701791" cy="1524557"/>
            <a:chOff x="397835" y="3"/>
            <a:chExt cx="8701791" cy="1524557"/>
          </a:xfrm>
        </p:grpSpPr>
        <p:grpSp>
          <p:nvGrpSpPr>
            <p:cNvPr id="12" name="Gruppieren 11"/>
            <p:cNvGrpSpPr/>
            <p:nvPr/>
          </p:nvGrpSpPr>
          <p:grpSpPr>
            <a:xfrm>
              <a:off x="397835" y="988437"/>
              <a:ext cx="4246173" cy="536123"/>
              <a:chOff x="-3399515" y="912340"/>
              <a:chExt cx="4246173" cy="536123"/>
            </a:xfrm>
          </p:grpSpPr>
          <p:pic>
            <p:nvPicPr>
              <p:cNvPr id="331" name="Grafik 1" descr="TUMLogo_oZ_Outline_blau_RGB"/>
              <p:cNvPicPr>
                <a:picLocks noChangeAspect="1" noChangeArrowheads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-2660"/>
              <a:stretch>
                <a:fillRect/>
              </a:stretch>
            </p:blipFill>
            <p:spPr bwMode="auto">
              <a:xfrm>
                <a:off x="-776309" y="1053508"/>
                <a:ext cx="556888" cy="28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2" name="Grafik 11"/>
              <p:cNvPicPr>
                <a:picLocks noChangeAspect="1" noChangeArrowheads="1"/>
              </p:cNvPicPr>
              <p:nvPr/>
            </p:nvPicPr>
            <p:blipFill>
              <a:blip r:embed="rId2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21022" y="1070085"/>
                <a:ext cx="967680" cy="28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3" name="Grafik 332"/>
              <p:cNvPicPr/>
              <p:nvPr/>
            </p:nvPicPr>
            <p:blipFill>
              <a:blip r:embed="rId2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399515" y="1059199"/>
                <a:ext cx="1337310" cy="288000"/>
              </a:xfrm>
              <a:prstGeom prst="rect">
                <a:avLst/>
              </a:prstGeom>
            </p:spPr>
          </p:pic>
          <p:pic>
            <p:nvPicPr>
              <p:cNvPr id="334" name="Grafik 333"/>
              <p:cNvPicPr>
                <a:picLocks noChangeAspect="1"/>
              </p:cNvPicPr>
              <p:nvPr/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111773" y="912340"/>
                <a:ext cx="1342679" cy="536123"/>
              </a:xfrm>
              <a:prstGeom prst="rect">
                <a:avLst/>
              </a:prstGeom>
            </p:spPr>
          </p:pic>
        </p:grpSp>
        <p:pic>
          <p:nvPicPr>
            <p:cNvPr id="335" name="Grafik 334"/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7335626" y="3"/>
              <a:ext cx="1764000" cy="896549"/>
            </a:xfrm>
            <a:prstGeom prst="rect">
              <a:avLst/>
            </a:prstGeom>
          </p:spPr>
        </p:pic>
      </p:grpSp>
      <p:pic>
        <p:nvPicPr>
          <p:cNvPr id="336" name="Picture 3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166" y="3047508"/>
            <a:ext cx="540000" cy="597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56" name="Gruppieren 355"/>
          <p:cNvGrpSpPr/>
          <p:nvPr/>
        </p:nvGrpSpPr>
        <p:grpSpPr>
          <a:xfrm>
            <a:off x="6761307" y="1493662"/>
            <a:ext cx="2122473" cy="936000"/>
            <a:chOff x="6761307" y="1979962"/>
            <a:chExt cx="2122473" cy="936000"/>
          </a:xfrm>
        </p:grpSpPr>
        <p:grpSp>
          <p:nvGrpSpPr>
            <p:cNvPr id="357" name="Gruppieren 356"/>
            <p:cNvGrpSpPr/>
            <p:nvPr/>
          </p:nvGrpSpPr>
          <p:grpSpPr>
            <a:xfrm>
              <a:off x="6867556" y="1983805"/>
              <a:ext cx="314237" cy="432000"/>
              <a:chOff x="4291631" y="2846386"/>
              <a:chExt cx="314237" cy="432000"/>
            </a:xfrm>
          </p:grpSpPr>
          <p:sp>
            <p:nvSpPr>
              <p:cNvPr id="364" name="Pfeil nach unten 363"/>
              <p:cNvSpPr/>
              <p:nvPr/>
            </p:nvSpPr>
            <p:spPr bwMode="auto">
              <a:xfrm rot="10800000">
                <a:off x="4533868" y="2846386"/>
                <a:ext cx="72000" cy="432000"/>
              </a:xfrm>
              <a:prstGeom prst="downArrow">
                <a:avLst>
                  <a:gd name="adj1" fmla="val 50000"/>
                  <a:gd name="adj2" fmla="val 77134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3175">
                <a:solidFill>
                  <a:schemeClr val="tx1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365" name="Gruppieren 364"/>
              <p:cNvGrpSpPr/>
              <p:nvPr/>
            </p:nvGrpSpPr>
            <p:grpSpPr>
              <a:xfrm>
                <a:off x="4291631" y="2864660"/>
                <a:ext cx="213748" cy="216024"/>
                <a:chOff x="801860" y="1844824"/>
                <a:chExt cx="213748" cy="216024"/>
              </a:xfrm>
            </p:grpSpPr>
            <p:sp>
              <p:nvSpPr>
                <p:cNvPr id="366" name="Ellipse 365"/>
                <p:cNvSpPr/>
                <p:nvPr/>
              </p:nvSpPr>
              <p:spPr bwMode="auto">
                <a:xfrm>
                  <a:off x="801860" y="1844824"/>
                  <a:ext cx="213748" cy="216024"/>
                </a:xfrm>
                <a:prstGeom prst="ellipse">
                  <a:avLst/>
                </a:prstGeom>
                <a:noFill/>
                <a:ln w="19050">
                  <a:solidFill>
                    <a:srgbClr val="37464B"/>
                  </a:solidFill>
                  <a:round/>
                  <a:headEnd w="lg" len="lg"/>
                  <a:tailEnd type="triangle" w="med" len="med"/>
                </a:ln>
              </p:spPr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367" name="Gruppieren 366"/>
                <p:cNvGrpSpPr/>
                <p:nvPr/>
              </p:nvGrpSpPr>
              <p:grpSpPr>
                <a:xfrm>
                  <a:off x="836734" y="1880836"/>
                  <a:ext cx="144000" cy="144000"/>
                  <a:chOff x="1623974" y="1628800"/>
                  <a:chExt cx="144000" cy="144000"/>
                </a:xfrm>
              </p:grpSpPr>
              <p:cxnSp>
                <p:nvCxnSpPr>
                  <p:cNvPr id="368" name="Gerade Verbindung 367"/>
                  <p:cNvCxnSpPr/>
                  <p:nvPr/>
                </p:nvCxnSpPr>
                <p:spPr>
                  <a:xfrm>
                    <a:off x="1695974" y="1628800"/>
                    <a:ext cx="0" cy="144000"/>
                  </a:xfrm>
                  <a:prstGeom prst="line">
                    <a:avLst/>
                  </a:prstGeom>
                  <a:ln w="15875">
                    <a:solidFill>
                      <a:srgbClr val="37464B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9" name="Gerade Verbindung 368"/>
                  <p:cNvCxnSpPr/>
                  <p:nvPr/>
                </p:nvCxnSpPr>
                <p:spPr>
                  <a:xfrm>
                    <a:off x="1623974" y="1698920"/>
                    <a:ext cx="144000" cy="0"/>
                  </a:xfrm>
                  <a:prstGeom prst="line">
                    <a:avLst/>
                  </a:prstGeom>
                  <a:ln w="15875">
                    <a:solidFill>
                      <a:srgbClr val="37464B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358" name="Pfeil nach unten 357"/>
            <p:cNvSpPr/>
            <p:nvPr/>
          </p:nvSpPr>
          <p:spPr bwMode="auto">
            <a:xfrm rot="10800000">
              <a:off x="6761307" y="1979962"/>
              <a:ext cx="72000" cy="936000"/>
            </a:xfrm>
            <a:prstGeom prst="downArrow">
              <a:avLst>
                <a:gd name="adj1" fmla="val 50000"/>
                <a:gd name="adj2" fmla="val 77134"/>
              </a:avLst>
            </a:prstGeom>
            <a:solidFill>
              <a:schemeClr val="tx2"/>
            </a:solidFill>
            <a:ln w="3175">
              <a:solidFill>
                <a:schemeClr val="tx1"/>
              </a:solidFill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359" name="Gruppieren 358"/>
            <p:cNvGrpSpPr/>
            <p:nvPr/>
          </p:nvGrpSpPr>
          <p:grpSpPr>
            <a:xfrm>
              <a:off x="7124557" y="2414988"/>
              <a:ext cx="1759223" cy="486000"/>
              <a:chOff x="6016641" y="1906281"/>
              <a:chExt cx="1759223" cy="486000"/>
            </a:xfrm>
          </p:grpSpPr>
          <p:sp>
            <p:nvSpPr>
              <p:cNvPr id="360" name="Rechteck 359"/>
              <p:cNvSpPr/>
              <p:nvPr/>
            </p:nvSpPr>
            <p:spPr>
              <a:xfrm>
                <a:off x="6016641" y="1906281"/>
                <a:ext cx="36000" cy="486000"/>
              </a:xfrm>
              <a:prstGeom prst="rect">
                <a:avLst/>
              </a:prstGeom>
              <a:pattFill prst="wdUpDiag">
                <a:fgClr>
                  <a:srgbClr val="C00000"/>
                </a:fgClr>
                <a:bgClr>
                  <a:schemeClr val="bg1"/>
                </a:bgClr>
              </a:pattFill>
              <a:ln w="3175">
                <a:solidFill>
                  <a:schemeClr val="tx1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61" name="Gruppieren 360"/>
              <p:cNvGrpSpPr/>
              <p:nvPr/>
            </p:nvGrpSpPr>
            <p:grpSpPr>
              <a:xfrm>
                <a:off x="6109037" y="1911444"/>
                <a:ext cx="1666827" cy="478800"/>
                <a:chOff x="6160561" y="1911444"/>
                <a:chExt cx="1666827" cy="478800"/>
              </a:xfrm>
            </p:grpSpPr>
            <p:sp>
              <p:nvSpPr>
                <p:cNvPr id="362" name="Text Box 79"/>
                <p:cNvSpPr txBox="1">
                  <a:spLocks noChangeArrowheads="1"/>
                </p:cNvSpPr>
                <p:nvPr/>
              </p:nvSpPr>
              <p:spPr bwMode="auto">
                <a:xfrm>
                  <a:off x="6218322" y="2040839"/>
                  <a:ext cx="1609066" cy="2905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 type="none" w="sm" len="sm"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rtl="0" eaLnBrk="1" fontAlgn="base" latinLnBrk="0" hangingPunct="1">
                    <a:lnSpc>
                      <a:spcPts val="1300"/>
                    </a:lnSpc>
                    <a:spcBef>
                      <a:spcPct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de-DE" altLang="de-DE" sz="1100" b="1" i="1" dirty="0">
                      <a:solidFill>
                        <a:srgbClr val="C00000"/>
                      </a:solidFill>
                      <a:latin typeface="Times New Roman" pitchFamily="18" charset="0"/>
                      <a:cs typeface="Arial" pitchFamily="34" charset="0"/>
                    </a:rPr>
                    <a:t>Substitutionspotential</a:t>
                  </a:r>
                  <a:endParaRPr kumimoji="0" lang="de-DE" altLang="de-DE" sz="1100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63" name="Geschweifte Klammer rechts 362"/>
                <p:cNvSpPr/>
                <p:nvPr/>
              </p:nvSpPr>
              <p:spPr>
                <a:xfrm>
                  <a:off x="6160561" y="1911444"/>
                  <a:ext cx="97765" cy="478800"/>
                </a:xfrm>
                <a:prstGeom prst="rightBrac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sp>
        <p:nvSpPr>
          <p:cNvPr id="25" name="Textfeld 24"/>
          <p:cNvSpPr txBox="1"/>
          <p:nvPr/>
        </p:nvSpPr>
        <p:spPr>
          <a:xfrm>
            <a:off x="5040436" y="1124744"/>
            <a:ext cx="2505494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de-DE" sz="900" dirty="0"/>
              <a:t>(Laufzeit: 10/2014 – 09/2016 | FKZ:  28W-B-3-054-03)</a:t>
            </a:r>
            <a:endParaRPr lang="de-DE" sz="900" dirty="0">
              <a:solidFill>
                <a:schemeClr val="tx2"/>
              </a:solidFill>
            </a:endParaRPr>
          </a:p>
        </p:txBody>
      </p:sp>
      <p:grpSp>
        <p:nvGrpSpPr>
          <p:cNvPr id="26" name="Gruppieren 25"/>
          <p:cNvGrpSpPr/>
          <p:nvPr/>
        </p:nvGrpSpPr>
        <p:grpSpPr>
          <a:xfrm>
            <a:off x="5372966" y="2700042"/>
            <a:ext cx="2268054" cy="1260000"/>
            <a:chOff x="5529884" y="2852719"/>
            <a:chExt cx="2268054" cy="1260000"/>
          </a:xfrm>
        </p:grpSpPr>
        <p:sp>
          <p:nvSpPr>
            <p:cNvPr id="370" name="Rectangle 67"/>
            <p:cNvSpPr>
              <a:spLocks noChangeArrowheads="1"/>
            </p:cNvSpPr>
            <p:nvPr/>
          </p:nvSpPr>
          <p:spPr bwMode="auto">
            <a:xfrm>
              <a:off x="5529884" y="2852719"/>
              <a:ext cx="2268000" cy="1260000"/>
            </a:xfrm>
            <a:prstGeom prst="rect">
              <a:avLst/>
            </a:prstGeom>
            <a:noFill/>
            <a:ln w="9525">
              <a:solidFill>
                <a:srgbClr val="C00000"/>
              </a:solidFill>
              <a:prstDash val="dashDot"/>
              <a:miter lim="800000"/>
              <a:headEnd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1" name="Text Box 79"/>
            <p:cNvSpPr txBox="1">
              <a:spLocks noChangeArrowheads="1"/>
            </p:cNvSpPr>
            <p:nvPr/>
          </p:nvSpPr>
          <p:spPr bwMode="auto">
            <a:xfrm>
              <a:off x="5533748" y="2858839"/>
              <a:ext cx="2264190" cy="29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altLang="de-DE" sz="1100" b="1" i="1" dirty="0" err="1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Kohlenstoffspeicher</a:t>
              </a:r>
              <a:r>
                <a:rPr lang="en-US" altLang="de-DE" sz="1100" b="1" i="1" dirty="0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 HOLZ</a:t>
              </a:r>
              <a:endParaRPr kumimoji="0" lang="en-US" altLang="de-DE" sz="11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3" name="Pfeil nach links und rechts 272"/>
          <p:cNvSpPr/>
          <p:nvPr/>
        </p:nvSpPr>
        <p:spPr>
          <a:xfrm rot="16200000">
            <a:off x="6639339" y="3897470"/>
            <a:ext cx="648000" cy="234000"/>
          </a:xfrm>
          <a:prstGeom prst="leftRightArrow">
            <a:avLst>
              <a:gd name="adj1" fmla="val 50000"/>
              <a:gd name="adj2" fmla="val 82758"/>
            </a:avLst>
          </a:prstGeom>
          <a:solidFill>
            <a:srgbClr val="C5C000">
              <a:alpha val="64706"/>
            </a:srgbClr>
          </a:solidFill>
          <a:ln w="3175">
            <a:solidFill>
              <a:srgbClr val="37464B"/>
            </a:solidFill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372" name="Gruppieren 371"/>
          <p:cNvGrpSpPr/>
          <p:nvPr/>
        </p:nvGrpSpPr>
        <p:grpSpPr>
          <a:xfrm>
            <a:off x="7278149" y="1495741"/>
            <a:ext cx="349749" cy="216024"/>
            <a:chOff x="4291631" y="2864660"/>
            <a:chExt cx="349749" cy="216024"/>
          </a:xfrm>
        </p:grpSpPr>
        <p:sp>
          <p:nvSpPr>
            <p:cNvPr id="373" name="Pfeil nach unten 372"/>
            <p:cNvSpPr/>
            <p:nvPr/>
          </p:nvSpPr>
          <p:spPr bwMode="auto">
            <a:xfrm rot="10800000">
              <a:off x="4533380" y="2864683"/>
              <a:ext cx="108000" cy="216000"/>
            </a:xfrm>
            <a:prstGeom prst="downArrow">
              <a:avLst>
                <a:gd name="adj1" fmla="val 50000"/>
                <a:gd name="adj2" fmla="val 77134"/>
              </a:avLst>
            </a:prstGeom>
            <a:solidFill>
              <a:srgbClr val="AF0A19"/>
            </a:solidFill>
            <a:ln w="3175">
              <a:solidFill>
                <a:schemeClr val="tx1"/>
              </a:solidFill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374" name="Gruppieren 373"/>
            <p:cNvGrpSpPr/>
            <p:nvPr/>
          </p:nvGrpSpPr>
          <p:grpSpPr>
            <a:xfrm>
              <a:off x="4291631" y="2864660"/>
              <a:ext cx="213748" cy="216024"/>
              <a:chOff x="801860" y="1844824"/>
              <a:chExt cx="213748" cy="216024"/>
            </a:xfrm>
          </p:grpSpPr>
          <p:sp>
            <p:nvSpPr>
              <p:cNvPr id="375" name="Ellipse 374"/>
              <p:cNvSpPr/>
              <p:nvPr/>
            </p:nvSpPr>
            <p:spPr bwMode="auto">
              <a:xfrm>
                <a:off x="801860" y="1844824"/>
                <a:ext cx="213748" cy="216024"/>
              </a:xfrm>
              <a:prstGeom prst="ellipse">
                <a:avLst/>
              </a:prstGeom>
              <a:noFill/>
              <a:ln w="19050">
                <a:solidFill>
                  <a:srgbClr val="AF0A19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376" name="Gruppieren 375"/>
              <p:cNvGrpSpPr/>
              <p:nvPr/>
            </p:nvGrpSpPr>
            <p:grpSpPr>
              <a:xfrm>
                <a:off x="836734" y="1880836"/>
                <a:ext cx="144000" cy="144000"/>
                <a:chOff x="1623974" y="1628800"/>
                <a:chExt cx="144000" cy="144000"/>
              </a:xfrm>
            </p:grpSpPr>
            <p:cxnSp>
              <p:nvCxnSpPr>
                <p:cNvPr id="377" name="Gerade Verbindung 376"/>
                <p:cNvCxnSpPr/>
                <p:nvPr/>
              </p:nvCxnSpPr>
              <p:spPr>
                <a:xfrm>
                  <a:off x="1695974" y="1628800"/>
                  <a:ext cx="0" cy="144000"/>
                </a:xfrm>
                <a:prstGeom prst="line">
                  <a:avLst/>
                </a:prstGeom>
                <a:ln w="15875">
                  <a:solidFill>
                    <a:srgbClr val="AF0A1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8" name="Gerade Verbindung 377"/>
                <p:cNvCxnSpPr/>
                <p:nvPr/>
              </p:nvCxnSpPr>
              <p:spPr>
                <a:xfrm>
                  <a:off x="1623974" y="1698920"/>
                  <a:ext cx="144000" cy="0"/>
                </a:xfrm>
                <a:prstGeom prst="line">
                  <a:avLst/>
                </a:prstGeom>
                <a:ln w="15875">
                  <a:solidFill>
                    <a:srgbClr val="AF0A1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79" name="Gruppieren 378"/>
          <p:cNvGrpSpPr/>
          <p:nvPr/>
        </p:nvGrpSpPr>
        <p:grpSpPr>
          <a:xfrm>
            <a:off x="5381129" y="1493662"/>
            <a:ext cx="358882" cy="216024"/>
            <a:chOff x="3461046" y="2864660"/>
            <a:chExt cx="358882" cy="216024"/>
          </a:xfrm>
        </p:grpSpPr>
        <p:grpSp>
          <p:nvGrpSpPr>
            <p:cNvPr id="380" name="Gruppieren 379"/>
            <p:cNvGrpSpPr/>
            <p:nvPr/>
          </p:nvGrpSpPr>
          <p:grpSpPr>
            <a:xfrm>
              <a:off x="3606180" y="2864660"/>
              <a:ext cx="213748" cy="216024"/>
              <a:chOff x="2232870" y="1590908"/>
              <a:chExt cx="213748" cy="216024"/>
            </a:xfrm>
          </p:grpSpPr>
          <p:cxnSp>
            <p:nvCxnSpPr>
              <p:cNvPr id="382" name="Gerade Verbindung 381"/>
              <p:cNvCxnSpPr/>
              <p:nvPr/>
            </p:nvCxnSpPr>
            <p:spPr>
              <a:xfrm>
                <a:off x="2267744" y="1698920"/>
                <a:ext cx="144000" cy="0"/>
              </a:xfrm>
              <a:prstGeom prst="line">
                <a:avLst/>
              </a:prstGeom>
              <a:ln w="15875">
                <a:solidFill>
                  <a:srgbClr val="78BE1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3" name="Ellipse 382"/>
              <p:cNvSpPr/>
              <p:nvPr/>
            </p:nvSpPr>
            <p:spPr bwMode="auto">
              <a:xfrm>
                <a:off x="2232870" y="1590908"/>
                <a:ext cx="213748" cy="216024"/>
              </a:xfrm>
              <a:prstGeom prst="ellipse">
                <a:avLst/>
              </a:prstGeom>
              <a:noFill/>
              <a:ln w="19050">
                <a:solidFill>
                  <a:srgbClr val="78BE1E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381" name="Pfeil nach unten 380"/>
            <p:cNvSpPr/>
            <p:nvPr/>
          </p:nvSpPr>
          <p:spPr bwMode="auto">
            <a:xfrm>
              <a:off x="3461046" y="2864660"/>
              <a:ext cx="108000" cy="216000"/>
            </a:xfrm>
            <a:prstGeom prst="downArrow">
              <a:avLst>
                <a:gd name="adj1" fmla="val 50000"/>
                <a:gd name="adj2" fmla="val 77134"/>
              </a:avLst>
            </a:prstGeom>
            <a:solidFill>
              <a:srgbClr val="78BE1E"/>
            </a:solidFill>
            <a:ln w="3175">
              <a:solidFill>
                <a:schemeClr val="tx1"/>
              </a:solidFill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84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41</a:t>
            </a:fld>
            <a:endParaRPr lang="de-DE" dirty="0"/>
          </a:p>
        </p:txBody>
      </p:sp>
      <p:sp>
        <p:nvSpPr>
          <p:cNvPr id="185" name="Datumsplatzhalter 2">
            <a:extLst>
              <a:ext uri="{FF2B5EF4-FFF2-40B4-BE49-F238E27FC236}">
                <a16:creationId xmlns:a16="http://schemas.microsoft.com/office/drawing/2014/main" id="{42EA8C3C-DFBF-4AD5-B430-207192AA390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86" name="Fußzeilenplatzhalter 3">
            <a:extLst>
              <a:ext uri="{FF2B5EF4-FFF2-40B4-BE49-F238E27FC236}">
                <a16:creationId xmlns:a16="http://schemas.microsoft.com/office/drawing/2014/main" id="{B70E68D0-735F-4F32-989C-D4EDD0A6F4C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sp>
        <p:nvSpPr>
          <p:cNvPr id="187" name="Textfeld 186">
            <a:extLst>
              <a:ext uri="{FF2B5EF4-FFF2-40B4-BE49-F238E27FC236}">
                <a16:creationId xmlns:a16="http://schemas.microsoft.com/office/drawing/2014/main" id="{451F6312-E63F-44C5-B8D4-19F37255F84F}"/>
              </a:ext>
            </a:extLst>
          </p:cNvPr>
          <p:cNvSpPr txBox="1"/>
          <p:nvPr/>
        </p:nvSpPr>
        <p:spPr>
          <a:xfrm>
            <a:off x="6966592" y="5899292"/>
            <a:ext cx="2160720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Folie: Dr. Sebastian Rüter (Thünen)</a:t>
            </a:r>
          </a:p>
        </p:txBody>
      </p:sp>
    </p:spTree>
    <p:extLst>
      <p:ext uri="{BB962C8B-B14F-4D97-AF65-F5344CB8AC3E}">
        <p14:creationId xmlns:p14="http://schemas.microsoft.com/office/powerpoint/2010/main" val="14295425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" grpId="0" uiExpand="1" build="p"/>
      <p:bldP spid="329" grpId="0" uiExpand="1"/>
      <p:bldP spid="330" grpId="0" uiExpand="1" build="p"/>
      <p:bldP spid="25" grpId="0" uiExpand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99E27F50-37C9-4B12-A56C-3B907CF05374}"/>
              </a:ext>
            </a:extLst>
          </p:cNvPr>
          <p:cNvSpPr txBox="1"/>
          <p:nvPr/>
        </p:nvSpPr>
        <p:spPr>
          <a:xfrm>
            <a:off x="6966592" y="5899292"/>
            <a:ext cx="2160720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Folie: Dr. Sebastian Rüter (Thünen)</a:t>
            </a:r>
          </a:p>
        </p:txBody>
      </p:sp>
      <p:sp>
        <p:nvSpPr>
          <p:cNvPr id="11" name="Datumsplatzhalter 2">
            <a:extLst>
              <a:ext uri="{FF2B5EF4-FFF2-40B4-BE49-F238E27FC236}">
                <a16:creationId xmlns:a16="http://schemas.microsoft.com/office/drawing/2014/main" id="{B10898AA-3F65-4144-A8F0-554D55C9C2B4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2" name="Fußzeilenplatzhalter 3">
            <a:extLst>
              <a:ext uri="{FF2B5EF4-FFF2-40B4-BE49-F238E27FC236}">
                <a16:creationId xmlns:a16="http://schemas.microsoft.com/office/drawing/2014/main" id="{B3114455-496D-41E0-93D4-F11305538A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sp>
        <p:nvSpPr>
          <p:cNvPr id="15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42</a:t>
            </a:fld>
            <a:endParaRPr lang="de-DE" dirty="0"/>
          </a:p>
        </p:txBody>
      </p:sp>
      <p:sp>
        <p:nvSpPr>
          <p:cNvPr id="22" name="Textplatzhalter 1"/>
          <p:cNvSpPr txBox="1">
            <a:spLocks/>
          </p:cNvSpPr>
          <p:nvPr/>
        </p:nvSpPr>
        <p:spPr>
          <a:xfrm>
            <a:off x="323850" y="1196752"/>
            <a:ext cx="8640638" cy="623648"/>
          </a:xfrm>
          <a:prstGeom prst="rect">
            <a:avLst/>
          </a:prstGeom>
          <a:solidFill>
            <a:schemeClr val="bg1">
              <a:alpha val="81000"/>
            </a:schemeClr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de-DE" sz="1400" dirty="0"/>
              <a:t>BBSR ‚Wohnungsmarktprognose 2030‘  (BBSR 2015) unter Berücksichtigung von:</a:t>
            </a:r>
          </a:p>
          <a:p>
            <a:pPr marL="442913" lvl="1" indent="-176213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1400" b="0" i="1" dirty="0"/>
              <a:t>Bevölkerungszahl</a:t>
            </a:r>
            <a:r>
              <a:rPr lang="de-DE" sz="1400" dirty="0"/>
              <a:t> </a:t>
            </a:r>
          </a:p>
          <a:p>
            <a:pPr marL="442913" lvl="1" indent="-176213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1400" b="0" i="1" dirty="0"/>
              <a:t>Zahl der Haushalte</a:t>
            </a:r>
          </a:p>
          <a:p>
            <a:pPr marL="442913" lvl="1" indent="-176213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1400" b="0" i="1" dirty="0"/>
              <a:t>Wohnungsbautätigkeit auf Ebene der Kreise</a:t>
            </a:r>
            <a:r>
              <a:rPr lang="de-DE" sz="1400" dirty="0"/>
              <a:t> </a:t>
            </a:r>
          </a:p>
          <a:p>
            <a:pPr marL="442913" lvl="1" indent="-176213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 b="0" i="1" dirty="0"/>
              <a:t>struktureller Besonderheiten des deutschen Wohnungsmarktes </a:t>
            </a:r>
            <a:br>
              <a:rPr lang="de-DE" sz="1400" b="0" i="1" dirty="0"/>
            </a:br>
            <a:r>
              <a:rPr lang="de-DE" sz="1400" b="0" i="1" dirty="0"/>
              <a:t>(BBSR-Wohnungsmarktbeobachtung, Statistisches Bundesamt und ZENSUS 2011)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de-DE" sz="1400" dirty="0"/>
              <a:t>Regionale Prognoseergebnisse der Wohnflächennachfrage als Basis für </a:t>
            </a:r>
            <a:br>
              <a:rPr lang="de-DE" sz="1400" dirty="0"/>
            </a:br>
            <a:r>
              <a:rPr lang="de-DE" sz="1400" dirty="0"/>
              <a:t>die Berechnung des künftigen Wohnungsneubaubedarfs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de-DE" sz="1400" dirty="0"/>
              <a:t>Kombination mit der statistischen Zeitreihe zu ‚Baufertigstellungen nach </a:t>
            </a:r>
            <a:br>
              <a:rPr lang="de-DE" sz="1400" dirty="0"/>
            </a:br>
            <a:r>
              <a:rPr lang="de-DE" sz="1400" dirty="0"/>
              <a:t>vorwiegend verwendetem Baustoff‘ (Statistisches Bundesamt 2016)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de-DE" sz="1400" dirty="0"/>
              <a:t>Annahme eines gleichbleibenden Baustoffanteils (Ø 2011 – 2015)</a:t>
            </a:r>
          </a:p>
        </p:txBody>
      </p:sp>
      <p:sp>
        <p:nvSpPr>
          <p:cNvPr id="107" name="Textplatzhalter 5"/>
          <p:cNvSpPr>
            <a:spLocks noGrp="1"/>
          </p:cNvSpPr>
          <p:nvPr>
            <p:ph type="body" sz="quarter" idx="15"/>
          </p:nvPr>
        </p:nvSpPr>
        <p:spPr>
          <a:xfrm>
            <a:off x="323850" y="422248"/>
            <a:ext cx="8461012" cy="486000"/>
          </a:xfrm>
        </p:spPr>
        <p:txBody>
          <a:bodyPr/>
          <a:lstStyle/>
          <a:p>
            <a:r>
              <a:rPr lang="de-DE" dirty="0"/>
              <a:t>Festlegung  eines Referenzszenarios</a:t>
            </a:r>
          </a:p>
        </p:txBody>
      </p:sp>
      <p:sp>
        <p:nvSpPr>
          <p:cNvPr id="108" name="Titel 6"/>
          <p:cNvSpPr>
            <a:spLocks noGrp="1"/>
          </p:cNvSpPr>
          <p:nvPr>
            <p:ph type="title"/>
          </p:nvPr>
        </p:nvSpPr>
        <p:spPr>
          <a:xfrm>
            <a:off x="323850" y="44624"/>
            <a:ext cx="8460150" cy="486000"/>
          </a:xfrm>
        </p:spPr>
        <p:txBody>
          <a:bodyPr/>
          <a:lstStyle/>
          <a:p>
            <a:r>
              <a:rPr lang="de-DE" dirty="0"/>
              <a:t>Anwendung im WKF Projekt ‚THG-Holzbau‘</a:t>
            </a:r>
          </a:p>
        </p:txBody>
      </p:sp>
      <p:pic>
        <p:nvPicPr>
          <p:cNvPr id="140" name="Grafik 1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622" y="1196753"/>
            <a:ext cx="1617826" cy="2304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64" y="3933057"/>
            <a:ext cx="6012160" cy="2133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4445019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platzhalter 1"/>
          <p:cNvSpPr txBox="1">
            <a:spLocks/>
          </p:cNvSpPr>
          <p:nvPr/>
        </p:nvSpPr>
        <p:spPr>
          <a:xfrm>
            <a:off x="323850" y="1196752"/>
            <a:ext cx="8640638" cy="623648"/>
          </a:xfrm>
          <a:prstGeom prst="rect">
            <a:avLst/>
          </a:prstGeom>
          <a:solidFill>
            <a:schemeClr val="bg1">
              <a:alpha val="81000"/>
            </a:schemeClr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de-DE" sz="2000" dirty="0"/>
              <a:t>Prognostizierter Wohnungsbedarf und Zubau </a:t>
            </a:r>
            <a:br>
              <a:rPr lang="de-DE" sz="2000" dirty="0"/>
            </a:br>
            <a:r>
              <a:rPr lang="de-DE" sz="2000" dirty="0"/>
              <a:t>von Ein- und Zweifamilienhäusern und Mehrfamilienhäusern </a:t>
            </a:r>
            <a:r>
              <a:rPr lang="de-DE" dirty="0"/>
              <a:t> (BBSR 2015)</a:t>
            </a:r>
          </a:p>
        </p:txBody>
      </p:sp>
      <p:sp>
        <p:nvSpPr>
          <p:cNvPr id="107" name="Textplatzhalter 5"/>
          <p:cNvSpPr>
            <a:spLocks noGrp="1"/>
          </p:cNvSpPr>
          <p:nvPr>
            <p:ph type="body" sz="quarter" idx="15"/>
          </p:nvPr>
        </p:nvSpPr>
        <p:spPr>
          <a:xfrm>
            <a:off x="323850" y="422248"/>
            <a:ext cx="8461012" cy="486000"/>
          </a:xfrm>
        </p:spPr>
        <p:txBody>
          <a:bodyPr/>
          <a:lstStyle/>
          <a:p>
            <a:r>
              <a:rPr lang="de-DE" dirty="0"/>
              <a:t>Prognostizierter Neubaubedarf (BBSR 2015)</a:t>
            </a:r>
          </a:p>
        </p:txBody>
      </p:sp>
      <p:sp>
        <p:nvSpPr>
          <p:cNvPr id="108" name="Titel 6"/>
          <p:cNvSpPr>
            <a:spLocks noGrp="1"/>
          </p:cNvSpPr>
          <p:nvPr>
            <p:ph type="title"/>
          </p:nvPr>
        </p:nvSpPr>
        <p:spPr>
          <a:xfrm>
            <a:off x="323850" y="44624"/>
            <a:ext cx="8460150" cy="486000"/>
          </a:xfrm>
        </p:spPr>
        <p:txBody>
          <a:bodyPr/>
          <a:lstStyle/>
          <a:p>
            <a:r>
              <a:rPr lang="de-DE" dirty="0"/>
              <a:t>Anwendung im WKF Projekt ‚THG-Holzbau‘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3" t="16013" r="16014" b="2767"/>
          <a:stretch/>
        </p:blipFill>
        <p:spPr bwMode="auto">
          <a:xfrm>
            <a:off x="324400" y="1124744"/>
            <a:ext cx="7848000" cy="48215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43</a:t>
            </a:fld>
            <a:endParaRPr lang="de-DE" dirty="0"/>
          </a:p>
        </p:txBody>
      </p:sp>
      <p:sp>
        <p:nvSpPr>
          <p:cNvPr id="12" name="Datumsplatzhalter 2">
            <a:extLst>
              <a:ext uri="{FF2B5EF4-FFF2-40B4-BE49-F238E27FC236}">
                <a16:creationId xmlns:a16="http://schemas.microsoft.com/office/drawing/2014/main" id="{6818A4D0-676B-49A0-A61E-5F79C78DB27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3" name="Fußzeilenplatzhalter 3">
            <a:extLst>
              <a:ext uri="{FF2B5EF4-FFF2-40B4-BE49-F238E27FC236}">
                <a16:creationId xmlns:a16="http://schemas.microsoft.com/office/drawing/2014/main" id="{0A24F071-3F52-4206-B4EA-764668A6529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6AFAB6A-BE04-4E55-B8FA-1D8B8B9119FC}"/>
              </a:ext>
            </a:extLst>
          </p:cNvPr>
          <p:cNvSpPr txBox="1"/>
          <p:nvPr/>
        </p:nvSpPr>
        <p:spPr>
          <a:xfrm>
            <a:off x="6966592" y="5899292"/>
            <a:ext cx="2160720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Folie: Dr. Sebastian Rüter (Thünen)</a:t>
            </a:r>
          </a:p>
        </p:txBody>
      </p:sp>
    </p:spTree>
    <p:extLst>
      <p:ext uri="{BB962C8B-B14F-4D97-AF65-F5344CB8AC3E}">
        <p14:creationId xmlns:p14="http://schemas.microsoft.com/office/powerpoint/2010/main" val="3659332462"/>
      </p:ext>
    </p:extLst>
  </p:cSld>
  <p:clrMapOvr>
    <a:masterClrMapping/>
  </p:clrMapOvr>
  <p:transition spd="med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platzhalter 5"/>
          <p:cNvSpPr>
            <a:spLocks noGrp="1"/>
          </p:cNvSpPr>
          <p:nvPr>
            <p:ph type="body" sz="quarter" idx="15"/>
          </p:nvPr>
        </p:nvSpPr>
        <p:spPr>
          <a:xfrm>
            <a:off x="323850" y="422248"/>
            <a:ext cx="8461012" cy="486000"/>
          </a:xfrm>
        </p:spPr>
        <p:txBody>
          <a:bodyPr/>
          <a:lstStyle/>
          <a:p>
            <a:r>
              <a:rPr lang="de-DE" dirty="0" err="1"/>
              <a:t>Szenarienübersicht</a:t>
            </a:r>
            <a:endParaRPr lang="de-DE" dirty="0"/>
          </a:p>
        </p:txBody>
      </p:sp>
      <p:sp>
        <p:nvSpPr>
          <p:cNvPr id="108" name="Titel 6"/>
          <p:cNvSpPr>
            <a:spLocks noGrp="1"/>
          </p:cNvSpPr>
          <p:nvPr>
            <p:ph type="title"/>
          </p:nvPr>
        </p:nvSpPr>
        <p:spPr>
          <a:xfrm>
            <a:off x="323850" y="44624"/>
            <a:ext cx="8460150" cy="486000"/>
          </a:xfrm>
        </p:spPr>
        <p:txBody>
          <a:bodyPr/>
          <a:lstStyle/>
          <a:p>
            <a:r>
              <a:rPr lang="de-DE" dirty="0"/>
              <a:t>Anwendung im WKF Projekt ‚THG-Holzbau‘</a:t>
            </a:r>
          </a:p>
        </p:txBody>
      </p:sp>
      <p:grpSp>
        <p:nvGrpSpPr>
          <p:cNvPr id="7" name="Gruppieren 6"/>
          <p:cNvGrpSpPr>
            <a:grpSpLocks noChangeAspect="1"/>
          </p:cNvGrpSpPr>
          <p:nvPr/>
        </p:nvGrpSpPr>
        <p:grpSpPr>
          <a:xfrm>
            <a:off x="3069771" y="2668318"/>
            <a:ext cx="792000" cy="792000"/>
            <a:chOff x="1389268" y="1556313"/>
            <a:chExt cx="792000" cy="792000"/>
          </a:xfrm>
        </p:grpSpPr>
        <p:sp>
          <p:nvSpPr>
            <p:cNvPr id="8" name="Ellipse 7"/>
            <p:cNvSpPr/>
            <p:nvPr/>
          </p:nvSpPr>
          <p:spPr>
            <a:xfrm>
              <a:off x="1389268" y="1556313"/>
              <a:ext cx="792000" cy="792000"/>
            </a:xfrm>
            <a:prstGeom prst="ellipse">
              <a:avLst/>
            </a:prstGeom>
            <a:noFill/>
            <a:ln w="76200">
              <a:gradFill flip="none" rotWithShape="1">
                <a:gsLst>
                  <a:gs pos="22000">
                    <a:srgbClr val="003560"/>
                  </a:gs>
                  <a:gs pos="85000">
                    <a:schemeClr val="bg1">
                      <a:lumMod val="95000"/>
                    </a:schemeClr>
                  </a:gs>
                </a:gsLst>
                <a:lin ang="189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Gerade Verbindung 8"/>
            <p:cNvCxnSpPr/>
            <p:nvPr/>
          </p:nvCxnSpPr>
          <p:spPr>
            <a:xfrm flipV="1">
              <a:off x="1590537" y="1749472"/>
              <a:ext cx="396000" cy="396000"/>
            </a:xfrm>
            <a:prstGeom prst="line">
              <a:avLst/>
            </a:prstGeom>
            <a:ln w="44450">
              <a:solidFill>
                <a:srgbClr val="003560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2" t="15723" r="15590" b="3019"/>
          <a:stretch/>
        </p:blipFill>
        <p:spPr bwMode="auto">
          <a:xfrm>
            <a:off x="323528" y="1124744"/>
            <a:ext cx="7848000" cy="48092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lipse 1"/>
          <p:cNvSpPr/>
          <p:nvPr/>
        </p:nvSpPr>
        <p:spPr>
          <a:xfrm>
            <a:off x="5525972" y="2060848"/>
            <a:ext cx="2808312" cy="1800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44</a:t>
            </a:fld>
            <a:endParaRPr lang="de-DE" dirty="0"/>
          </a:p>
        </p:txBody>
      </p:sp>
      <p:sp>
        <p:nvSpPr>
          <p:cNvPr id="15" name="Datumsplatzhalter 2">
            <a:extLst>
              <a:ext uri="{FF2B5EF4-FFF2-40B4-BE49-F238E27FC236}">
                <a16:creationId xmlns:a16="http://schemas.microsoft.com/office/drawing/2014/main" id="{966498EF-6DD2-451F-AED4-E400177666F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6" name="Fußzeilenplatzhalter 3">
            <a:extLst>
              <a:ext uri="{FF2B5EF4-FFF2-40B4-BE49-F238E27FC236}">
                <a16:creationId xmlns:a16="http://schemas.microsoft.com/office/drawing/2014/main" id="{68CCC2B7-5B6B-409C-9CBD-4B97161489A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5695AE2-F730-40A6-AC04-18FA826630FC}"/>
              </a:ext>
            </a:extLst>
          </p:cNvPr>
          <p:cNvSpPr txBox="1"/>
          <p:nvPr/>
        </p:nvSpPr>
        <p:spPr>
          <a:xfrm>
            <a:off x="6966592" y="5899292"/>
            <a:ext cx="2160720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Folie: Dr. Sebastian Rüter (Thünen)</a:t>
            </a:r>
          </a:p>
        </p:txBody>
      </p:sp>
    </p:spTree>
    <p:extLst>
      <p:ext uri="{BB962C8B-B14F-4D97-AF65-F5344CB8AC3E}">
        <p14:creationId xmlns:p14="http://schemas.microsoft.com/office/powerpoint/2010/main" val="8147171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platzhalter 5"/>
          <p:cNvSpPr>
            <a:spLocks noGrp="1"/>
          </p:cNvSpPr>
          <p:nvPr>
            <p:ph type="body" sz="quarter" idx="15"/>
          </p:nvPr>
        </p:nvSpPr>
        <p:spPr>
          <a:xfrm>
            <a:off x="323850" y="422248"/>
            <a:ext cx="8461012" cy="486000"/>
          </a:xfrm>
        </p:spPr>
        <p:txBody>
          <a:bodyPr/>
          <a:lstStyle/>
          <a:p>
            <a:r>
              <a:rPr lang="de-DE" dirty="0"/>
              <a:t>Ergebnisbeispiel: Szenario „55/15“ steigend: </a:t>
            </a:r>
            <a:r>
              <a:rPr lang="de-DE" i="1" dirty="0"/>
              <a:t>relativ zu REF Szenario</a:t>
            </a:r>
          </a:p>
        </p:txBody>
      </p:sp>
      <p:sp>
        <p:nvSpPr>
          <p:cNvPr id="108" name="Titel 6"/>
          <p:cNvSpPr>
            <a:spLocks noGrp="1"/>
          </p:cNvSpPr>
          <p:nvPr>
            <p:ph type="title"/>
          </p:nvPr>
        </p:nvSpPr>
        <p:spPr>
          <a:xfrm>
            <a:off x="323850" y="44624"/>
            <a:ext cx="8460150" cy="486000"/>
          </a:xfrm>
        </p:spPr>
        <p:txBody>
          <a:bodyPr/>
          <a:lstStyle/>
          <a:p>
            <a:r>
              <a:rPr lang="de-DE" dirty="0"/>
              <a:t>Anwendung im WKF Projekt ‚THG-Holzbau‘</a:t>
            </a:r>
          </a:p>
        </p:txBody>
      </p:sp>
      <p:sp>
        <p:nvSpPr>
          <p:cNvPr id="42" name="Titel 3"/>
          <p:cNvSpPr txBox="1">
            <a:spLocks/>
          </p:cNvSpPr>
          <p:nvPr/>
        </p:nvSpPr>
        <p:spPr>
          <a:xfrm>
            <a:off x="404923" y="875157"/>
            <a:ext cx="8739077" cy="51186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ts val="3500"/>
              </a:lnSpc>
              <a:spcBef>
                <a:spcPct val="0"/>
              </a:spcBef>
              <a:buNone/>
              <a:defRPr sz="2400" b="1" i="0" kern="1200" baseline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de-DE" dirty="0"/>
              <a:t>Szenario                         (</a:t>
            </a:r>
            <a:r>
              <a:rPr lang="de-DE" i="1" dirty="0"/>
              <a:t>relativ zu REF Szenario</a:t>
            </a:r>
            <a:r>
              <a:rPr lang="de-DE" dirty="0"/>
              <a:t>)</a:t>
            </a:r>
          </a:p>
        </p:txBody>
      </p:sp>
      <p:sp>
        <p:nvSpPr>
          <p:cNvPr id="60" name="Inhaltsplatzhalter 1"/>
          <p:cNvSpPr txBox="1">
            <a:spLocks/>
          </p:cNvSpPr>
          <p:nvPr/>
        </p:nvSpPr>
        <p:spPr>
          <a:xfrm>
            <a:off x="233764" y="4437112"/>
            <a:ext cx="2401836" cy="155329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360363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tabLst>
                <a:tab pos="360363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536575" indent="-176213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216" indent="-261216">
              <a:lnSpc>
                <a:spcPct val="100000"/>
              </a:lnSpc>
              <a:spcAft>
                <a:spcPts val="0"/>
              </a:spcAft>
              <a:buClr>
                <a:srgbClr val="003560"/>
              </a:buClr>
            </a:pPr>
            <a:r>
              <a:rPr lang="de-DE" sz="1600" b="0" dirty="0">
                <a:latin typeface="+mn-lt"/>
              </a:rPr>
              <a:t>Ø 2016-2030:</a:t>
            </a:r>
          </a:p>
          <a:p>
            <a:pPr marL="261216" indent="-261216">
              <a:lnSpc>
                <a:spcPct val="100000"/>
              </a:lnSpc>
              <a:spcAft>
                <a:spcPts val="0"/>
              </a:spcAft>
              <a:buClr>
                <a:srgbClr val="003560"/>
              </a:buClr>
            </a:pPr>
            <a:r>
              <a:rPr lang="de-DE" sz="1600" b="1" i="1" dirty="0">
                <a:solidFill>
                  <a:srgbClr val="003560"/>
                </a:solidFill>
                <a:latin typeface="+mn-lt"/>
                <a:cs typeface="Arial" panose="020B0604020202020204" pitchFamily="34" charset="0"/>
              </a:rPr>
              <a:t>- 0,65 Mt CO</a:t>
            </a:r>
            <a:r>
              <a:rPr lang="de-DE" sz="1600" b="1" i="1" baseline="-25000" dirty="0">
                <a:solidFill>
                  <a:srgbClr val="003560"/>
                </a:solidFill>
                <a:latin typeface="+mn-lt"/>
                <a:cs typeface="Arial" panose="020B0604020202020204" pitchFamily="34" charset="0"/>
              </a:rPr>
              <a:t>2 </a:t>
            </a:r>
            <a:r>
              <a:rPr lang="de-DE" sz="1600" b="1" i="1" dirty="0">
                <a:solidFill>
                  <a:srgbClr val="003560"/>
                </a:solidFill>
                <a:latin typeface="+mn-lt"/>
                <a:cs typeface="Arial" panose="020B0604020202020204" pitchFamily="34" charset="0"/>
              </a:rPr>
              <a:t>a</a:t>
            </a:r>
            <a:r>
              <a:rPr lang="de-DE" sz="1600" b="1" i="1" baseline="30000" dirty="0">
                <a:solidFill>
                  <a:srgbClr val="003560"/>
                </a:solidFill>
                <a:latin typeface="+mn-lt"/>
                <a:cs typeface="Arial" panose="020B0604020202020204" pitchFamily="34" charset="0"/>
              </a:rPr>
              <a:t>-1</a:t>
            </a:r>
            <a:endParaRPr lang="de-DE" sz="1600" b="1" i="1" dirty="0">
              <a:solidFill>
                <a:srgbClr val="003560"/>
              </a:solidFill>
              <a:latin typeface="+mn-lt"/>
              <a:cs typeface="Arial" panose="020B0604020202020204" pitchFamily="34" charset="0"/>
            </a:endParaRPr>
          </a:p>
          <a:p>
            <a:pPr marL="261216" indent="-261216">
              <a:lnSpc>
                <a:spcPct val="100000"/>
              </a:lnSpc>
              <a:spcAft>
                <a:spcPts val="0"/>
              </a:spcAft>
              <a:buClr>
                <a:srgbClr val="003560"/>
              </a:buClr>
            </a:pPr>
            <a:endParaRPr lang="de-DE" sz="1600" dirty="0">
              <a:latin typeface="+mn-lt"/>
            </a:endParaRPr>
          </a:p>
          <a:p>
            <a:pPr marL="261216" indent="-261216">
              <a:lnSpc>
                <a:spcPct val="100000"/>
              </a:lnSpc>
              <a:spcAft>
                <a:spcPts val="0"/>
              </a:spcAft>
              <a:buClr>
                <a:srgbClr val="003560"/>
              </a:buClr>
            </a:pPr>
            <a:r>
              <a:rPr lang="de-DE" sz="1600" b="0" dirty="0">
                <a:latin typeface="+mn-lt"/>
              </a:rPr>
              <a:t>∑ 2016-2030:</a:t>
            </a:r>
          </a:p>
          <a:p>
            <a:pPr marL="261216" indent="-261216">
              <a:lnSpc>
                <a:spcPct val="100000"/>
              </a:lnSpc>
              <a:spcAft>
                <a:spcPts val="0"/>
              </a:spcAft>
              <a:buClr>
                <a:srgbClr val="003560"/>
              </a:buClr>
            </a:pPr>
            <a:r>
              <a:rPr lang="de-DE" sz="1600" b="1" i="1" dirty="0">
                <a:solidFill>
                  <a:srgbClr val="003560"/>
                </a:solidFill>
                <a:latin typeface="+mn-lt"/>
                <a:cs typeface="Arial" panose="020B0604020202020204" pitchFamily="34" charset="0"/>
              </a:rPr>
              <a:t>- 9,76 Mt CO</a:t>
            </a:r>
            <a:r>
              <a:rPr lang="de-DE" sz="1600" b="1" i="1" baseline="-25000" dirty="0">
                <a:solidFill>
                  <a:srgbClr val="003560"/>
                </a:solidFill>
                <a:latin typeface="+mn-lt"/>
                <a:cs typeface="Arial" panose="020B0604020202020204" pitchFamily="34" charset="0"/>
              </a:rPr>
              <a:t>2</a:t>
            </a:r>
            <a:endParaRPr lang="de-DE" sz="1600" b="1" i="1" dirty="0">
              <a:solidFill>
                <a:srgbClr val="003560"/>
              </a:solidFill>
              <a:latin typeface="+mn-lt"/>
              <a:cs typeface="Arial" panose="020B0604020202020204" pitchFamily="34" charset="0"/>
            </a:endParaRPr>
          </a:p>
          <a:p>
            <a:pPr marL="261216" indent="-261216">
              <a:lnSpc>
                <a:spcPct val="100000"/>
              </a:lnSpc>
              <a:spcAft>
                <a:spcPts val="0"/>
              </a:spcAft>
              <a:buClr>
                <a:srgbClr val="003560"/>
              </a:buClr>
            </a:pPr>
            <a:endParaRPr lang="de-DE" sz="1600" dirty="0">
              <a:latin typeface="+mn-lt"/>
            </a:endParaRPr>
          </a:p>
        </p:txBody>
      </p:sp>
      <p:pic>
        <p:nvPicPr>
          <p:cNvPr id="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24744"/>
            <a:ext cx="6696000" cy="2125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731" y="3645026"/>
            <a:ext cx="6696000" cy="2344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643748"/>
            <a:ext cx="520555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48" y="1736872"/>
            <a:ext cx="540000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14" y="1124744"/>
            <a:ext cx="573278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60" y="2356500"/>
            <a:ext cx="540000" cy="539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45</a:t>
            </a:fld>
            <a:endParaRPr lang="de-DE" dirty="0"/>
          </a:p>
        </p:txBody>
      </p:sp>
      <p:sp>
        <p:nvSpPr>
          <p:cNvPr id="18" name="Datumsplatzhalter 2">
            <a:extLst>
              <a:ext uri="{FF2B5EF4-FFF2-40B4-BE49-F238E27FC236}">
                <a16:creationId xmlns:a16="http://schemas.microsoft.com/office/drawing/2014/main" id="{44857D7D-C752-4466-B6EB-87C8302FE34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9" name="Fußzeilenplatzhalter 3">
            <a:extLst>
              <a:ext uri="{FF2B5EF4-FFF2-40B4-BE49-F238E27FC236}">
                <a16:creationId xmlns:a16="http://schemas.microsoft.com/office/drawing/2014/main" id="{4F9828B8-EA4E-499A-82F6-C2A673AEE4D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5BA628A-6BD7-4BB7-9F91-D23667A8FDAA}"/>
              </a:ext>
            </a:extLst>
          </p:cNvPr>
          <p:cNvSpPr txBox="1"/>
          <p:nvPr/>
        </p:nvSpPr>
        <p:spPr>
          <a:xfrm>
            <a:off x="6966592" y="5899292"/>
            <a:ext cx="2160720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Folie: Dr. Sebastian Rüter (Thünen)</a:t>
            </a:r>
          </a:p>
        </p:txBody>
      </p:sp>
    </p:spTree>
    <p:extLst>
      <p:ext uri="{BB962C8B-B14F-4D97-AF65-F5344CB8AC3E}">
        <p14:creationId xmlns:p14="http://schemas.microsoft.com/office/powerpoint/2010/main" val="1102775961"/>
      </p:ext>
    </p:extLst>
  </p:cSld>
  <p:clrMapOvr>
    <a:masterClrMapping/>
  </p:clrMapOvr>
  <p:transition spd="med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platzhalter 5"/>
          <p:cNvSpPr>
            <a:spLocks noGrp="1"/>
          </p:cNvSpPr>
          <p:nvPr>
            <p:ph type="body" sz="quarter" idx="15"/>
          </p:nvPr>
        </p:nvSpPr>
        <p:spPr>
          <a:xfrm>
            <a:off x="323850" y="422248"/>
            <a:ext cx="8461012" cy="486000"/>
          </a:xfrm>
        </p:spPr>
        <p:txBody>
          <a:bodyPr/>
          <a:lstStyle/>
          <a:p>
            <a:r>
              <a:rPr lang="de-DE" dirty="0"/>
              <a:t>Ergebnisbeispiel: Szenario „55/15“ steigend: </a:t>
            </a:r>
            <a:r>
              <a:rPr lang="de-DE" i="1" dirty="0"/>
              <a:t>relativ zu REF Szenario</a:t>
            </a:r>
          </a:p>
        </p:txBody>
      </p:sp>
      <p:sp>
        <p:nvSpPr>
          <p:cNvPr id="108" name="Titel 6"/>
          <p:cNvSpPr>
            <a:spLocks noGrp="1"/>
          </p:cNvSpPr>
          <p:nvPr>
            <p:ph type="title"/>
          </p:nvPr>
        </p:nvSpPr>
        <p:spPr>
          <a:xfrm>
            <a:off x="323850" y="44624"/>
            <a:ext cx="8460150" cy="486000"/>
          </a:xfrm>
        </p:spPr>
        <p:txBody>
          <a:bodyPr/>
          <a:lstStyle/>
          <a:p>
            <a:r>
              <a:rPr lang="de-DE" dirty="0"/>
              <a:t>Anwendung im WKF Projekt ‚THG-Holzbau‘</a:t>
            </a:r>
          </a:p>
        </p:txBody>
      </p:sp>
      <p:sp>
        <p:nvSpPr>
          <p:cNvPr id="42" name="Titel 3"/>
          <p:cNvSpPr txBox="1">
            <a:spLocks/>
          </p:cNvSpPr>
          <p:nvPr/>
        </p:nvSpPr>
        <p:spPr>
          <a:xfrm>
            <a:off x="404923" y="875157"/>
            <a:ext cx="8739077" cy="51186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ts val="3500"/>
              </a:lnSpc>
              <a:spcBef>
                <a:spcPct val="0"/>
              </a:spcBef>
              <a:buNone/>
              <a:defRPr sz="2400" b="1" i="0" kern="1200" baseline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de-DE" dirty="0"/>
              <a:t>Szenario                         (</a:t>
            </a:r>
            <a:r>
              <a:rPr lang="de-DE" i="1" dirty="0"/>
              <a:t>relativ zu REF Szenario</a:t>
            </a:r>
            <a:r>
              <a:rPr lang="de-DE" dirty="0"/>
              <a:t>)</a:t>
            </a:r>
          </a:p>
        </p:txBody>
      </p:sp>
      <p:sp>
        <p:nvSpPr>
          <p:cNvPr id="70" name="Inhaltsplatzhalter 1"/>
          <p:cNvSpPr txBox="1">
            <a:spLocks/>
          </p:cNvSpPr>
          <p:nvPr/>
        </p:nvSpPr>
        <p:spPr>
          <a:xfrm>
            <a:off x="233032" y="4437112"/>
            <a:ext cx="2667390" cy="155329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360363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tabLst>
                <a:tab pos="360363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536575" indent="-176213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216" indent="-261216">
              <a:lnSpc>
                <a:spcPct val="100000"/>
              </a:lnSpc>
              <a:spcAft>
                <a:spcPts val="0"/>
              </a:spcAft>
              <a:buClr>
                <a:srgbClr val="003560"/>
              </a:buClr>
            </a:pPr>
            <a:r>
              <a:rPr lang="de-DE" sz="1600" b="0" dirty="0">
                <a:latin typeface="+mn-lt"/>
              </a:rPr>
              <a:t>Ø 2016-2030:</a:t>
            </a:r>
          </a:p>
          <a:p>
            <a:pPr marL="261216" indent="-261216">
              <a:lnSpc>
                <a:spcPct val="100000"/>
              </a:lnSpc>
              <a:spcAft>
                <a:spcPts val="0"/>
              </a:spcAft>
              <a:buClr>
                <a:srgbClr val="003560"/>
              </a:buClr>
            </a:pPr>
            <a:r>
              <a:rPr lang="de-DE" sz="1600" b="1" i="1" dirty="0">
                <a:solidFill>
                  <a:srgbClr val="003560"/>
                </a:solidFill>
                <a:latin typeface="+mn-lt"/>
                <a:cs typeface="Arial" panose="020B0604020202020204" pitchFamily="34" charset="0"/>
              </a:rPr>
              <a:t>- 0,8 Mt CO</a:t>
            </a:r>
            <a:r>
              <a:rPr lang="de-DE" sz="1600" b="1" i="1" baseline="-25000" dirty="0">
                <a:solidFill>
                  <a:srgbClr val="003560"/>
                </a:solidFill>
                <a:latin typeface="+mn-lt"/>
                <a:cs typeface="Arial" panose="020B0604020202020204" pitchFamily="34" charset="0"/>
              </a:rPr>
              <a:t>2</a:t>
            </a:r>
            <a:r>
              <a:rPr lang="de-DE" sz="1600" b="1" i="1" dirty="0">
                <a:solidFill>
                  <a:srgbClr val="003560"/>
                </a:solidFill>
                <a:latin typeface="+mn-lt"/>
                <a:cs typeface="Arial" panose="020B0604020202020204" pitchFamily="34" charset="0"/>
              </a:rPr>
              <a:t>e a</a:t>
            </a:r>
            <a:r>
              <a:rPr lang="de-DE" sz="1600" b="1" i="1" baseline="30000" dirty="0">
                <a:solidFill>
                  <a:srgbClr val="003560"/>
                </a:solidFill>
                <a:latin typeface="+mn-lt"/>
                <a:cs typeface="Arial" panose="020B0604020202020204" pitchFamily="34" charset="0"/>
              </a:rPr>
              <a:t>-1</a:t>
            </a:r>
          </a:p>
          <a:p>
            <a:pPr marL="261216" indent="-261216">
              <a:lnSpc>
                <a:spcPct val="100000"/>
              </a:lnSpc>
              <a:spcAft>
                <a:spcPts val="0"/>
              </a:spcAft>
              <a:buClr>
                <a:srgbClr val="003560"/>
              </a:buClr>
            </a:pPr>
            <a:endParaRPr lang="de-DE" sz="1600" b="1" dirty="0">
              <a:solidFill>
                <a:srgbClr val="003560"/>
              </a:solidFill>
              <a:latin typeface="+mn-lt"/>
              <a:cs typeface="Arial" panose="020B0604020202020204" pitchFamily="34" charset="0"/>
            </a:endParaRPr>
          </a:p>
          <a:p>
            <a:pPr marL="261216" indent="-261216">
              <a:lnSpc>
                <a:spcPct val="100000"/>
              </a:lnSpc>
              <a:spcAft>
                <a:spcPts val="0"/>
              </a:spcAft>
              <a:buClr>
                <a:srgbClr val="003560"/>
              </a:buClr>
            </a:pPr>
            <a:r>
              <a:rPr lang="de-DE" sz="1600" b="0" dirty="0">
                <a:latin typeface="+mn-lt"/>
              </a:rPr>
              <a:t>∑ 2016-2030 (-2080):</a:t>
            </a:r>
          </a:p>
          <a:p>
            <a:pPr marL="261216" indent="-261216">
              <a:lnSpc>
                <a:spcPct val="100000"/>
              </a:lnSpc>
              <a:spcAft>
                <a:spcPts val="0"/>
              </a:spcAft>
              <a:buClr>
                <a:srgbClr val="003560"/>
              </a:buClr>
            </a:pPr>
            <a:r>
              <a:rPr lang="de-DE" sz="1600" b="1" i="1" dirty="0">
                <a:solidFill>
                  <a:srgbClr val="003560"/>
                </a:solidFill>
                <a:latin typeface="+mn-lt"/>
                <a:cs typeface="Arial" panose="020B0604020202020204" pitchFamily="34" charset="0"/>
              </a:rPr>
              <a:t>- 11,7 /- 13,4 Mt CO</a:t>
            </a:r>
            <a:r>
              <a:rPr lang="de-DE" sz="1600" b="1" i="1" baseline="-25000" dirty="0">
                <a:solidFill>
                  <a:srgbClr val="003560"/>
                </a:solidFill>
                <a:latin typeface="+mn-lt"/>
                <a:cs typeface="Arial" panose="020B0604020202020204" pitchFamily="34" charset="0"/>
              </a:rPr>
              <a:t>2</a:t>
            </a:r>
            <a:r>
              <a:rPr lang="de-DE" sz="1600" b="1" i="1" dirty="0">
                <a:solidFill>
                  <a:srgbClr val="003560"/>
                </a:solidFill>
                <a:latin typeface="+mn-lt"/>
                <a:cs typeface="Arial" panose="020B0604020202020204" pitchFamily="34" charset="0"/>
              </a:rPr>
              <a:t>e</a:t>
            </a:r>
          </a:p>
          <a:p>
            <a:pPr marL="261216" indent="-261216">
              <a:lnSpc>
                <a:spcPct val="100000"/>
              </a:lnSpc>
              <a:spcAft>
                <a:spcPts val="0"/>
              </a:spcAft>
              <a:buClr>
                <a:srgbClr val="003560"/>
              </a:buClr>
            </a:pPr>
            <a:endParaRPr lang="de-DE" sz="1600" dirty="0">
              <a:latin typeface="+mn-lt"/>
            </a:endParaRPr>
          </a:p>
        </p:txBody>
      </p:sp>
      <p:sp>
        <p:nvSpPr>
          <p:cNvPr id="71" name="Inhaltsplatzhalter 1"/>
          <p:cNvSpPr txBox="1">
            <a:spLocks/>
          </p:cNvSpPr>
          <p:nvPr/>
        </p:nvSpPr>
        <p:spPr>
          <a:xfrm>
            <a:off x="248426" y="1988600"/>
            <a:ext cx="2667390" cy="155329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360363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tabLst>
                <a:tab pos="360363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536575" indent="-176213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216" indent="-261216">
              <a:lnSpc>
                <a:spcPct val="100000"/>
              </a:lnSpc>
              <a:spcAft>
                <a:spcPts val="0"/>
              </a:spcAft>
              <a:buClr>
                <a:srgbClr val="003560"/>
              </a:buClr>
            </a:pPr>
            <a:r>
              <a:rPr lang="de-DE" sz="1600" b="0" dirty="0">
                <a:latin typeface="+mn-lt"/>
              </a:rPr>
              <a:t>Ø 2016-2030:</a:t>
            </a:r>
          </a:p>
          <a:p>
            <a:pPr marL="261216" indent="-261216">
              <a:lnSpc>
                <a:spcPct val="100000"/>
              </a:lnSpc>
              <a:spcAft>
                <a:spcPts val="0"/>
              </a:spcAft>
              <a:buClr>
                <a:srgbClr val="003560"/>
              </a:buClr>
            </a:pPr>
            <a:r>
              <a:rPr lang="de-DE" sz="1600" b="1" i="1" dirty="0">
                <a:solidFill>
                  <a:srgbClr val="003560"/>
                </a:solidFill>
                <a:latin typeface="+mn-lt"/>
                <a:cs typeface="Arial" panose="020B0604020202020204" pitchFamily="34" charset="0"/>
              </a:rPr>
              <a:t>+1,92 Mm³ a</a:t>
            </a:r>
            <a:r>
              <a:rPr lang="de-DE" sz="1600" b="1" i="1" baseline="30000" dirty="0">
                <a:solidFill>
                  <a:srgbClr val="003560"/>
                </a:solidFill>
                <a:latin typeface="+mn-lt"/>
                <a:cs typeface="Arial" panose="020B0604020202020204" pitchFamily="34" charset="0"/>
              </a:rPr>
              <a:t>-1</a:t>
            </a:r>
            <a:endParaRPr lang="de-DE" sz="1600" b="1" baseline="30000" dirty="0">
              <a:solidFill>
                <a:srgbClr val="003560"/>
              </a:solidFill>
              <a:latin typeface="+mn-lt"/>
              <a:cs typeface="Arial" panose="020B0604020202020204" pitchFamily="34" charset="0"/>
            </a:endParaRPr>
          </a:p>
          <a:p>
            <a:pPr marL="261216" indent="-261216">
              <a:lnSpc>
                <a:spcPct val="100000"/>
              </a:lnSpc>
              <a:spcAft>
                <a:spcPts val="0"/>
              </a:spcAft>
              <a:buClr>
                <a:srgbClr val="003560"/>
              </a:buClr>
            </a:pPr>
            <a:endParaRPr lang="de-DE" sz="1600" b="0" dirty="0">
              <a:latin typeface="+mn-lt"/>
            </a:endParaRPr>
          </a:p>
          <a:p>
            <a:pPr marL="261216" indent="-261216">
              <a:lnSpc>
                <a:spcPct val="100000"/>
              </a:lnSpc>
              <a:spcAft>
                <a:spcPts val="0"/>
              </a:spcAft>
              <a:buClr>
                <a:srgbClr val="003560"/>
              </a:buClr>
            </a:pPr>
            <a:r>
              <a:rPr lang="de-DE" sz="1600" b="0" dirty="0">
                <a:latin typeface="+mn-lt"/>
              </a:rPr>
              <a:t>∑ 2016-2030:</a:t>
            </a:r>
          </a:p>
          <a:p>
            <a:pPr marL="261216" indent="-261216">
              <a:lnSpc>
                <a:spcPct val="100000"/>
              </a:lnSpc>
              <a:spcAft>
                <a:spcPts val="0"/>
              </a:spcAft>
              <a:buClr>
                <a:srgbClr val="003560"/>
              </a:buClr>
            </a:pPr>
            <a:r>
              <a:rPr lang="de-DE" sz="1600" b="1" i="1" dirty="0">
                <a:solidFill>
                  <a:srgbClr val="003560"/>
                </a:solidFill>
                <a:latin typeface="+mn-lt"/>
                <a:cs typeface="Arial" panose="020B0604020202020204" pitchFamily="34" charset="0"/>
              </a:rPr>
              <a:t>+28,7 Mm³</a:t>
            </a:r>
          </a:p>
          <a:p>
            <a:pPr marL="261216" indent="-261216">
              <a:lnSpc>
                <a:spcPct val="100000"/>
              </a:lnSpc>
              <a:spcAft>
                <a:spcPts val="0"/>
              </a:spcAft>
              <a:buClr>
                <a:srgbClr val="003560"/>
              </a:buClr>
            </a:pPr>
            <a:endParaRPr lang="de-DE" sz="1600" dirty="0">
              <a:latin typeface="+mn-lt"/>
            </a:endParaRPr>
          </a:p>
        </p:txBody>
      </p:sp>
      <p:pic>
        <p:nvPicPr>
          <p:cNvPr id="7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488" y="3645024"/>
            <a:ext cx="6696000" cy="2344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883" y="1124744"/>
            <a:ext cx="6696000" cy="2339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50" y="3654886"/>
            <a:ext cx="540000" cy="51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540000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46</a:t>
            </a:fld>
            <a:endParaRPr lang="de-DE" dirty="0"/>
          </a:p>
        </p:txBody>
      </p:sp>
      <p:sp>
        <p:nvSpPr>
          <p:cNvPr id="17" name="Datumsplatzhalter 2">
            <a:extLst>
              <a:ext uri="{FF2B5EF4-FFF2-40B4-BE49-F238E27FC236}">
                <a16:creationId xmlns:a16="http://schemas.microsoft.com/office/drawing/2014/main" id="{AD69C08F-D2D3-478E-A7E1-43E02172921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8" name="Fußzeilenplatzhalter 3">
            <a:extLst>
              <a:ext uri="{FF2B5EF4-FFF2-40B4-BE49-F238E27FC236}">
                <a16:creationId xmlns:a16="http://schemas.microsoft.com/office/drawing/2014/main" id="{6F4C0BC8-1EA9-4DC5-81B8-71D7C4912B0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AF9823B-5DAF-4FF1-988F-1D9847AAC9C0}"/>
              </a:ext>
            </a:extLst>
          </p:cNvPr>
          <p:cNvSpPr txBox="1"/>
          <p:nvPr/>
        </p:nvSpPr>
        <p:spPr>
          <a:xfrm>
            <a:off x="6966592" y="5899292"/>
            <a:ext cx="2160720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Folie: Dr. Sebastian Rüter (Thünen)</a:t>
            </a:r>
          </a:p>
        </p:txBody>
      </p:sp>
    </p:spTree>
    <p:extLst>
      <p:ext uri="{BB962C8B-B14F-4D97-AF65-F5344CB8AC3E}">
        <p14:creationId xmlns:p14="http://schemas.microsoft.com/office/powerpoint/2010/main" val="424068059"/>
      </p:ext>
    </p:extLst>
  </p:cSld>
  <p:clrMapOvr>
    <a:masterClrMapping/>
  </p:clrMapOvr>
  <p:transition spd="med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Ökobilanzen auf Produktebene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Grenzen der Ökobilanz Methode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47</a:t>
            </a:fld>
            <a:endParaRPr lang="de-DE" dirty="0"/>
          </a:p>
        </p:txBody>
      </p:sp>
      <p:sp>
        <p:nvSpPr>
          <p:cNvPr id="18" name="Textplatzhalter 1">
            <a:extLst>
              <a:ext uri="{FF2B5EF4-FFF2-40B4-BE49-F238E27FC236}">
                <a16:creationId xmlns:a16="http://schemas.microsoft.com/office/drawing/2014/main" id="{68F3DD1A-D193-4B65-AD59-56C16755788D}"/>
              </a:ext>
            </a:extLst>
          </p:cNvPr>
          <p:cNvSpPr txBox="1">
            <a:spLocks/>
          </p:cNvSpPr>
          <p:nvPr/>
        </p:nvSpPr>
        <p:spPr>
          <a:xfrm>
            <a:off x="489849" y="1237688"/>
            <a:ext cx="7754559" cy="3873650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907"/>
              </a:spcAft>
            </a:pPr>
            <a:r>
              <a:rPr lang="de-DE" sz="1633" dirty="0">
                <a:solidFill>
                  <a:srgbClr val="37464B"/>
                </a:solidFill>
              </a:rPr>
              <a:t>Vergleichbarkeit der deklarierten Einheiten auf </a:t>
            </a:r>
            <a:br>
              <a:rPr lang="de-DE" sz="1633" dirty="0">
                <a:solidFill>
                  <a:srgbClr val="37464B"/>
                </a:solidFill>
              </a:rPr>
            </a:br>
            <a:r>
              <a:rPr lang="de-DE" sz="1633" dirty="0">
                <a:solidFill>
                  <a:srgbClr val="37464B"/>
                </a:solidFill>
              </a:rPr>
              <a:t>Bauproduktebene ist nicht gegeben</a:t>
            </a:r>
            <a:br>
              <a:rPr lang="de-DE" sz="1633" dirty="0">
                <a:solidFill>
                  <a:srgbClr val="37464B"/>
                </a:solidFill>
              </a:rPr>
            </a:br>
            <a:r>
              <a:rPr lang="de-DE" sz="1633" dirty="0">
                <a:solidFill>
                  <a:srgbClr val="37464B"/>
                </a:solidFill>
              </a:rPr>
              <a:t>Vergleiche nur bei funktionaler Äquivalenz!</a:t>
            </a:r>
            <a:br>
              <a:rPr lang="de-DE" sz="1633" dirty="0">
                <a:solidFill>
                  <a:srgbClr val="37464B"/>
                </a:solidFill>
              </a:rPr>
            </a:br>
            <a:endParaRPr lang="de-DE" sz="1633" dirty="0">
              <a:solidFill>
                <a:srgbClr val="37464B"/>
              </a:solidFill>
            </a:endParaRPr>
          </a:p>
          <a:p>
            <a:pPr lvl="1">
              <a:lnSpc>
                <a:spcPct val="100000"/>
              </a:lnSpc>
              <a:spcAft>
                <a:spcPts val="907"/>
              </a:spcAft>
            </a:pPr>
            <a:r>
              <a:rPr lang="de-DE" sz="1633" dirty="0">
                <a:solidFill>
                  <a:srgbClr val="37464B"/>
                </a:solidFill>
              </a:rPr>
              <a:t>Die genutzte Hintergrunddatenbank kann einen </a:t>
            </a:r>
            <a:br>
              <a:rPr lang="de-DE" sz="1633" dirty="0">
                <a:solidFill>
                  <a:srgbClr val="37464B"/>
                </a:solidFill>
              </a:rPr>
            </a:br>
            <a:r>
              <a:rPr lang="de-DE" sz="1633" dirty="0">
                <a:solidFill>
                  <a:srgbClr val="37464B"/>
                </a:solidFill>
              </a:rPr>
              <a:t>signifikanten Einfluss auf die Ergebnisse der Ökobilanz </a:t>
            </a:r>
            <a:br>
              <a:rPr lang="de-DE" sz="1633" dirty="0">
                <a:solidFill>
                  <a:srgbClr val="37464B"/>
                </a:solidFill>
              </a:rPr>
            </a:br>
            <a:r>
              <a:rPr lang="de-DE" sz="1633" dirty="0">
                <a:solidFill>
                  <a:srgbClr val="37464B"/>
                </a:solidFill>
              </a:rPr>
              <a:t>haben (</a:t>
            </a:r>
            <a:r>
              <a:rPr lang="de-DE" sz="1633" dirty="0" err="1">
                <a:solidFill>
                  <a:srgbClr val="37464B"/>
                </a:solidFill>
              </a:rPr>
              <a:t>ecoinvent</a:t>
            </a:r>
            <a:r>
              <a:rPr lang="de-DE" sz="1633" dirty="0">
                <a:solidFill>
                  <a:srgbClr val="37464B"/>
                </a:solidFill>
              </a:rPr>
              <a:t> / </a:t>
            </a:r>
            <a:r>
              <a:rPr lang="de-DE" sz="1633" dirty="0" err="1">
                <a:solidFill>
                  <a:srgbClr val="37464B"/>
                </a:solidFill>
              </a:rPr>
              <a:t>GaBi</a:t>
            </a:r>
            <a:r>
              <a:rPr lang="de-DE" sz="1633" dirty="0">
                <a:solidFill>
                  <a:srgbClr val="37464B"/>
                </a:solidFill>
              </a:rPr>
              <a:t> Professional)</a:t>
            </a:r>
            <a:br>
              <a:rPr lang="de-DE" sz="1633" dirty="0">
                <a:solidFill>
                  <a:srgbClr val="37464B"/>
                </a:solidFill>
              </a:rPr>
            </a:br>
            <a:endParaRPr lang="de-DE" sz="1633" dirty="0">
              <a:solidFill>
                <a:srgbClr val="37464B"/>
              </a:solidFill>
            </a:endParaRPr>
          </a:p>
          <a:p>
            <a:pPr lvl="1">
              <a:lnSpc>
                <a:spcPct val="100000"/>
              </a:lnSpc>
              <a:spcAft>
                <a:spcPts val="907"/>
              </a:spcAft>
            </a:pPr>
            <a:r>
              <a:rPr lang="de-DE" sz="1633" dirty="0">
                <a:solidFill>
                  <a:srgbClr val="37464B"/>
                </a:solidFill>
              </a:rPr>
              <a:t>Die </a:t>
            </a:r>
            <a:r>
              <a:rPr lang="de-DE" sz="1633" dirty="0" err="1">
                <a:solidFill>
                  <a:srgbClr val="37464B"/>
                </a:solidFill>
              </a:rPr>
              <a:t>Produktkategorieregeln</a:t>
            </a:r>
            <a:r>
              <a:rPr lang="de-DE" sz="1633" dirty="0">
                <a:solidFill>
                  <a:srgbClr val="37464B"/>
                </a:solidFill>
              </a:rPr>
              <a:t> (PCR) der Programmhalter unterscheiden sich in Europa trotz harmonisierter europäischer Norm, sodass Daten oft nur eine regionale Gültigkeit besitzen</a:t>
            </a:r>
            <a:br>
              <a:rPr lang="de-DE" sz="1633" dirty="0">
                <a:solidFill>
                  <a:srgbClr val="37464B"/>
                </a:solidFill>
              </a:rPr>
            </a:br>
            <a:endParaRPr lang="de-DE" sz="1633" dirty="0">
              <a:solidFill>
                <a:srgbClr val="37464B"/>
              </a:solidFill>
            </a:endParaRPr>
          </a:p>
          <a:p>
            <a:pPr lvl="1">
              <a:lnSpc>
                <a:spcPct val="100000"/>
              </a:lnSpc>
              <a:spcAft>
                <a:spcPts val="907"/>
              </a:spcAft>
            </a:pPr>
            <a:r>
              <a:rPr lang="de-DE" sz="1633" dirty="0">
                <a:solidFill>
                  <a:srgbClr val="37464B"/>
                </a:solidFill>
              </a:rPr>
              <a:t>Effekte wie die Kohlenstoffspeicherwirkung über Zeit lassen sich über Ökobilanzen nicht abbilden</a:t>
            </a:r>
          </a:p>
          <a:p>
            <a:pPr lvl="1">
              <a:lnSpc>
                <a:spcPct val="100000"/>
              </a:lnSpc>
              <a:spcAft>
                <a:spcPts val="907"/>
              </a:spcAft>
            </a:pPr>
            <a:endParaRPr lang="de-DE" sz="1633" dirty="0">
              <a:solidFill>
                <a:srgbClr val="37464B"/>
              </a:solidFill>
            </a:endParaRPr>
          </a:p>
        </p:txBody>
      </p:sp>
      <p:sp>
        <p:nvSpPr>
          <p:cNvPr id="60" name="Datumsplatzhalter 2">
            <a:extLst>
              <a:ext uri="{FF2B5EF4-FFF2-40B4-BE49-F238E27FC236}">
                <a16:creationId xmlns:a16="http://schemas.microsoft.com/office/drawing/2014/main" id="{6D3106F8-6148-4329-915F-86AF67351A64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61" name="Fußzeilenplatzhalter 3">
            <a:extLst>
              <a:ext uri="{FF2B5EF4-FFF2-40B4-BE49-F238E27FC236}">
                <a16:creationId xmlns:a16="http://schemas.microsoft.com/office/drawing/2014/main" id="{8DE6B44A-11E0-49EB-A52C-F351DE00563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pic>
        <p:nvPicPr>
          <p:cNvPr id="8" name="Grafik 19" descr="Ziegel-Steine.gif">
            <a:extLst>
              <a:ext uri="{FF2B5EF4-FFF2-40B4-BE49-F238E27FC236}">
                <a16:creationId xmlns:a16="http://schemas.microsoft.com/office/drawing/2014/main" id="{D716A5F9-6BE7-4847-96EF-5F82215D41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000"/>
                    </a14:imgEffect>
                    <a14:imgEffect>
                      <a14:brightnessContrast bright="2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76650"/>
            <a:ext cx="873241" cy="722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34E43F5-AAA7-463D-AECD-16EEB502CF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124744"/>
            <a:ext cx="632832" cy="63283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A7934300-C81B-4A35-9177-F7980D5336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788" y="2521995"/>
            <a:ext cx="1279401" cy="65599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1646781-8AC4-459B-B9BA-1CF28DF8187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171101"/>
            <a:ext cx="1080120" cy="70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68322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 Durchschnittsdatensätze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Grenzen der Ökobilanz Methode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48</a:t>
            </a:fld>
            <a:endParaRPr lang="de-DE" dirty="0"/>
          </a:p>
        </p:txBody>
      </p:sp>
      <p:sp>
        <p:nvSpPr>
          <p:cNvPr id="18" name="Textplatzhalter 1">
            <a:extLst>
              <a:ext uri="{FF2B5EF4-FFF2-40B4-BE49-F238E27FC236}">
                <a16:creationId xmlns:a16="http://schemas.microsoft.com/office/drawing/2014/main" id="{68F3DD1A-D193-4B65-AD59-56C16755788D}"/>
              </a:ext>
            </a:extLst>
          </p:cNvPr>
          <p:cNvSpPr txBox="1">
            <a:spLocks/>
          </p:cNvSpPr>
          <p:nvPr/>
        </p:nvSpPr>
        <p:spPr>
          <a:xfrm>
            <a:off x="489849" y="1195743"/>
            <a:ext cx="6465753" cy="3873650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907"/>
              </a:spcAft>
            </a:pPr>
            <a:r>
              <a:rPr lang="de-DE" sz="1633" dirty="0">
                <a:solidFill>
                  <a:srgbClr val="37464B"/>
                </a:solidFill>
              </a:rPr>
              <a:t>Ausweisung der Ökobilanzergebnisse je deklarierter Einheit</a:t>
            </a:r>
          </a:p>
        </p:txBody>
      </p:sp>
      <p:sp>
        <p:nvSpPr>
          <p:cNvPr id="19" name="Textplatzhalter 1">
            <a:extLst>
              <a:ext uri="{FF2B5EF4-FFF2-40B4-BE49-F238E27FC236}">
                <a16:creationId xmlns:a16="http://schemas.microsoft.com/office/drawing/2014/main" id="{029C6B58-4C12-4149-BD7B-DC5918872642}"/>
              </a:ext>
            </a:extLst>
          </p:cNvPr>
          <p:cNvSpPr txBox="1">
            <a:spLocks/>
          </p:cNvSpPr>
          <p:nvPr/>
        </p:nvSpPr>
        <p:spPr>
          <a:xfrm>
            <a:off x="2589281" y="2105956"/>
            <a:ext cx="5695474" cy="28163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lnSpc>
                <a:spcPct val="100000"/>
              </a:lnSpc>
              <a:spcAft>
                <a:spcPts val="907"/>
              </a:spcAft>
            </a:pPr>
            <a:r>
              <a:rPr lang="de-DE" sz="1451" dirty="0"/>
              <a:t>Biogener Kohlenstoff bei Annahme von nachhaltiger Forstwirtschaft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113B6E9B-74FE-49DE-B2ED-320A7A50B2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626" y="1607929"/>
            <a:ext cx="7978683" cy="2892199"/>
          </a:xfrm>
          <a:prstGeom prst="rect">
            <a:avLst/>
          </a:prstGeom>
        </p:spPr>
      </p:pic>
      <p:sp>
        <p:nvSpPr>
          <p:cNvPr id="21" name="Rechteck 20">
            <a:extLst>
              <a:ext uri="{FF2B5EF4-FFF2-40B4-BE49-F238E27FC236}">
                <a16:creationId xmlns:a16="http://schemas.microsoft.com/office/drawing/2014/main" id="{42E1BBE9-5AF5-4F14-A034-92D18829B6CB}"/>
              </a:ext>
            </a:extLst>
          </p:cNvPr>
          <p:cNvSpPr/>
          <p:nvPr/>
        </p:nvSpPr>
        <p:spPr>
          <a:xfrm>
            <a:off x="450626" y="3001739"/>
            <a:ext cx="7946956" cy="2230912"/>
          </a:xfrm>
          <a:prstGeom prst="rect">
            <a:avLst/>
          </a:prstGeom>
          <a:solidFill>
            <a:schemeClr val="bg1">
              <a:alpha val="9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33"/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88DF1C2E-9362-4D92-9CAF-5F61594BFE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672" y="3845036"/>
            <a:ext cx="718337" cy="542092"/>
          </a:xfrm>
          <a:prstGeom prst="rect">
            <a:avLst/>
          </a:prstGeom>
        </p:spPr>
      </p:pic>
      <p:sp>
        <p:nvSpPr>
          <p:cNvPr id="23" name="AutoShape 83">
            <a:extLst>
              <a:ext uri="{FF2B5EF4-FFF2-40B4-BE49-F238E27FC236}">
                <a16:creationId xmlns:a16="http://schemas.microsoft.com/office/drawing/2014/main" id="{4807E98F-B390-4A79-9E26-2D2E9C691447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531312" y="3842259"/>
            <a:ext cx="230376" cy="472533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</p:spPr>
        <p:txBody>
          <a:bodyPr vert="eaVert" wrap="square" lIns="82935" tIns="41468" rIns="82935" bIns="41468" numCol="1" anchor="t" anchorCtr="0" compatLnSpc="1">
            <a:prstTxWarp prst="textNoShape">
              <a:avLst/>
            </a:prstTxWarp>
          </a:bodyPr>
          <a:lstStyle/>
          <a:p>
            <a:endParaRPr lang="de-DE" sz="1633"/>
          </a:p>
        </p:txBody>
      </p:sp>
      <p:pic>
        <p:nvPicPr>
          <p:cNvPr id="24" name="Grafik 62" descr="truck-color.gif">
            <a:extLst>
              <a:ext uri="{FF2B5EF4-FFF2-40B4-BE49-F238E27FC236}">
                <a16:creationId xmlns:a16="http://schemas.microsoft.com/office/drawing/2014/main" id="{B11ABAFF-B3DC-4935-A4D9-897750D614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735" y="3900950"/>
            <a:ext cx="813160" cy="362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AutoShape 83">
            <a:extLst>
              <a:ext uri="{FF2B5EF4-FFF2-40B4-BE49-F238E27FC236}">
                <a16:creationId xmlns:a16="http://schemas.microsoft.com/office/drawing/2014/main" id="{680826EB-06CD-4C2A-8F73-C2EEFEDB498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106980" y="3857133"/>
            <a:ext cx="230376" cy="436559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243F6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82935" tIns="41468" rIns="82935" bIns="41468" numCol="1" anchor="t" anchorCtr="0" compatLnSpc="1">
            <a:prstTxWarp prst="textNoShape">
              <a:avLst/>
            </a:prstTxWarp>
          </a:bodyPr>
          <a:lstStyle/>
          <a:p>
            <a:endParaRPr lang="de-DE" sz="1633"/>
          </a:p>
        </p:txBody>
      </p: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1582ADF7-62E6-49F4-BA77-E059B7882C33}"/>
              </a:ext>
            </a:extLst>
          </p:cNvPr>
          <p:cNvGrpSpPr/>
          <p:nvPr/>
        </p:nvGrpSpPr>
        <p:grpSpPr>
          <a:xfrm>
            <a:off x="5915458" y="3928885"/>
            <a:ext cx="1258059" cy="350833"/>
            <a:chOff x="7159297" y="3282325"/>
            <a:chExt cx="1387068" cy="386810"/>
          </a:xfrm>
        </p:grpSpPr>
        <p:sp>
          <p:nvSpPr>
            <p:cNvPr id="27" name="AutoShape 83">
              <a:extLst>
                <a:ext uri="{FF2B5EF4-FFF2-40B4-BE49-F238E27FC236}">
                  <a16:creationId xmlns:a16="http://schemas.microsoft.com/office/drawing/2014/main" id="{92C5BE80-FB69-47A3-AE2D-8CE8E4464E3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7320383" y="3162761"/>
              <a:ext cx="254000" cy="576172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de-DE" sz="1633"/>
            </a:p>
          </p:txBody>
        </p:sp>
        <p:pic>
          <p:nvPicPr>
            <p:cNvPr id="30" name="Grafik 29">
              <a:extLst>
                <a:ext uri="{FF2B5EF4-FFF2-40B4-BE49-F238E27FC236}">
                  <a16:creationId xmlns:a16="http://schemas.microsoft.com/office/drawing/2014/main" id="{9AF07D77-BEFB-48F2-BA41-29A94308F60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2088" y="3282325"/>
              <a:ext cx="914277" cy="386810"/>
            </a:xfrm>
            <a:prstGeom prst="rect">
              <a:avLst/>
            </a:prstGeom>
            <a:effectLst>
              <a:outerShdw blurRad="38100" dist="38100" sx="108000" sy="108000" algn="l" rotWithShape="0">
                <a:schemeClr val="bg1">
                  <a:alpha val="58000"/>
                </a:schemeClr>
              </a:outerShdw>
            </a:effectLst>
          </p:spPr>
        </p:pic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57E093F1-540A-4B02-8524-EF64E7C86A05}"/>
              </a:ext>
            </a:extLst>
          </p:cNvPr>
          <p:cNvGrpSpPr/>
          <p:nvPr/>
        </p:nvGrpSpPr>
        <p:grpSpPr>
          <a:xfrm>
            <a:off x="4491045" y="3772415"/>
            <a:ext cx="1644889" cy="683960"/>
            <a:chOff x="5567053" y="3081549"/>
            <a:chExt cx="1813566" cy="754098"/>
          </a:xfrm>
        </p:grpSpPr>
        <p:pic>
          <p:nvPicPr>
            <p:cNvPr id="39" name="Grafik 38">
              <a:extLst>
                <a:ext uri="{FF2B5EF4-FFF2-40B4-BE49-F238E27FC236}">
                  <a16:creationId xmlns:a16="http://schemas.microsoft.com/office/drawing/2014/main" id="{04A96910-B16B-4619-9843-55445A40722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7978" y="3081549"/>
              <a:ext cx="1122641" cy="754098"/>
            </a:xfrm>
            <a:prstGeom prst="rect">
              <a:avLst/>
            </a:prstGeom>
          </p:spPr>
        </p:pic>
        <p:sp>
          <p:nvSpPr>
            <p:cNvPr id="40" name="AutoShape 83">
              <a:extLst>
                <a:ext uri="{FF2B5EF4-FFF2-40B4-BE49-F238E27FC236}">
                  <a16:creationId xmlns:a16="http://schemas.microsoft.com/office/drawing/2014/main" id="{19B3D441-31C8-442F-B201-B2DAE35158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5836012" y="3037192"/>
              <a:ext cx="254000" cy="791918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de-DE" sz="1633"/>
            </a:p>
          </p:txBody>
        </p:sp>
      </p:grpSp>
      <p:pic>
        <p:nvPicPr>
          <p:cNvPr id="41" name="Grafik 40">
            <a:extLst>
              <a:ext uri="{FF2B5EF4-FFF2-40B4-BE49-F238E27FC236}">
                <a16:creationId xmlns:a16="http://schemas.microsoft.com/office/drawing/2014/main" id="{062B43BF-5B3D-46FD-8AA8-0697EBBB198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203" y="3817647"/>
            <a:ext cx="573973" cy="573973"/>
          </a:xfrm>
          <a:prstGeom prst="rect">
            <a:avLst/>
          </a:prstGeom>
        </p:spPr>
      </p:pic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2F958CDE-A846-47CC-ADF1-550BD9F99FD4}"/>
              </a:ext>
            </a:extLst>
          </p:cNvPr>
          <p:cNvGrpSpPr/>
          <p:nvPr/>
        </p:nvGrpSpPr>
        <p:grpSpPr>
          <a:xfrm>
            <a:off x="1868945" y="3882101"/>
            <a:ext cx="1567455" cy="678176"/>
            <a:chOff x="2339752" y="3222395"/>
            <a:chExt cx="1728192" cy="747720"/>
          </a:xfrm>
        </p:grpSpPr>
        <p:sp>
          <p:nvSpPr>
            <p:cNvPr id="43" name="AutoShape 83">
              <a:extLst>
                <a:ext uri="{FF2B5EF4-FFF2-40B4-BE49-F238E27FC236}">
                  <a16:creationId xmlns:a16="http://schemas.microsoft.com/office/drawing/2014/main" id="{A6AC5006-D9A7-473A-99D6-5CBF8E13CF5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764307" y="3201835"/>
              <a:ext cx="254000" cy="481326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82935" tIns="41468" rIns="82935" bIns="41468" numCol="1" anchor="t" anchorCtr="0" compatLnSpc="1">
              <a:prstTxWarp prst="textNoShape">
                <a:avLst/>
              </a:prstTxWarp>
            </a:bodyPr>
            <a:lstStyle/>
            <a:p>
              <a:endParaRPr lang="de-DE" sz="1633"/>
            </a:p>
          </p:txBody>
        </p:sp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72D86FF2-2BC3-4470-B823-55753F82195A}"/>
                </a:ext>
              </a:extLst>
            </p:cNvPr>
            <p:cNvGrpSpPr/>
            <p:nvPr/>
          </p:nvGrpSpPr>
          <p:grpSpPr>
            <a:xfrm>
              <a:off x="2339752" y="3554910"/>
              <a:ext cx="728866" cy="415205"/>
              <a:chOff x="1932629" y="4653140"/>
              <a:chExt cx="728866" cy="415205"/>
            </a:xfrm>
          </p:grpSpPr>
          <p:pic>
            <p:nvPicPr>
              <p:cNvPr id="46" name="Grafik 45">
                <a:extLst>
                  <a:ext uri="{FF2B5EF4-FFF2-40B4-BE49-F238E27FC236}">
                    <a16:creationId xmlns:a16="http://schemas.microsoft.com/office/drawing/2014/main" id="{9FEF4101-0AAE-49C7-8FD7-A88E8B56DE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106245">
                <a:off x="2053173" y="4532596"/>
                <a:ext cx="415205" cy="656293"/>
              </a:xfrm>
              <a:prstGeom prst="rect">
                <a:avLst/>
              </a:prstGeom>
            </p:spPr>
          </p:pic>
          <p:pic>
            <p:nvPicPr>
              <p:cNvPr id="47" name="Grafik 46">
                <a:extLst>
                  <a:ext uri="{FF2B5EF4-FFF2-40B4-BE49-F238E27FC236}">
                    <a16:creationId xmlns:a16="http://schemas.microsoft.com/office/drawing/2014/main" id="{BE1A9747-EEF4-4193-B9AE-989D551E82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536117">
                <a:off x="2193995" y="4492430"/>
                <a:ext cx="273676" cy="661325"/>
              </a:xfrm>
              <a:prstGeom prst="rect">
                <a:avLst/>
              </a:prstGeom>
            </p:spPr>
          </p:pic>
        </p:grpSp>
        <p:pic>
          <p:nvPicPr>
            <p:cNvPr id="45" name="Grafik 44">
              <a:extLst>
                <a:ext uri="{FF2B5EF4-FFF2-40B4-BE49-F238E27FC236}">
                  <a16:creationId xmlns:a16="http://schemas.microsoft.com/office/drawing/2014/main" id="{1D4DFB00-CE97-4EEE-9892-06C91400F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3486" y="3222395"/>
              <a:ext cx="1024458" cy="512230"/>
            </a:xfrm>
            <a:prstGeom prst="rect">
              <a:avLst/>
            </a:prstGeom>
          </p:spPr>
        </p:pic>
      </p:grpSp>
      <p:pic>
        <p:nvPicPr>
          <p:cNvPr id="48" name="Grafik 47">
            <a:extLst>
              <a:ext uri="{FF2B5EF4-FFF2-40B4-BE49-F238E27FC236}">
                <a16:creationId xmlns:a16="http://schemas.microsoft.com/office/drawing/2014/main" id="{BFC6521B-D8C2-4DBB-8218-1A977D783F6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251" y="3899388"/>
            <a:ext cx="587730" cy="454706"/>
          </a:xfrm>
          <a:prstGeom prst="rect">
            <a:avLst/>
          </a:prstGeom>
        </p:spPr>
      </p:pic>
      <p:sp>
        <p:nvSpPr>
          <p:cNvPr id="49" name="AutoShape 83">
            <a:extLst>
              <a:ext uri="{FF2B5EF4-FFF2-40B4-BE49-F238E27FC236}">
                <a16:creationId xmlns:a16="http://schemas.microsoft.com/office/drawing/2014/main" id="{08C1295C-BD41-48CE-B825-2147C22A3FD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541447" y="3868294"/>
            <a:ext cx="230376" cy="436559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243F6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82935" tIns="41468" rIns="82935" bIns="41468" numCol="1" anchor="t" anchorCtr="0" compatLnSpc="1">
            <a:prstTxWarp prst="textNoShape">
              <a:avLst/>
            </a:prstTxWarp>
          </a:bodyPr>
          <a:lstStyle/>
          <a:p>
            <a:endParaRPr lang="de-DE" sz="1633"/>
          </a:p>
        </p:txBody>
      </p:sp>
      <p:sp>
        <p:nvSpPr>
          <p:cNvPr id="50" name="Rectangle 11">
            <a:extLst>
              <a:ext uri="{FF2B5EF4-FFF2-40B4-BE49-F238E27FC236}">
                <a16:creationId xmlns:a16="http://schemas.microsoft.com/office/drawing/2014/main" id="{6021425E-B972-4D08-97D4-76BF0A949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8437" y="3592289"/>
            <a:ext cx="5545081" cy="1096138"/>
          </a:xfrm>
          <a:prstGeom prst="rect">
            <a:avLst/>
          </a:prstGeom>
          <a:noFill/>
          <a:ln w="19050">
            <a:solidFill>
              <a:srgbClr val="CC3300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1pPr>
            <a:lvl2pPr marL="742950" indent="-28575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2pPr>
            <a:lvl3pPr marL="11430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3pPr>
            <a:lvl4pPr marL="16002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4pPr>
            <a:lvl5pPr marL="20574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de-DE" sz="1633">
              <a:latin typeface="+mj-lt"/>
            </a:endParaRPr>
          </a:p>
        </p:txBody>
      </p:sp>
      <p:sp>
        <p:nvSpPr>
          <p:cNvPr id="51" name="Text Box 64">
            <a:extLst>
              <a:ext uri="{FF2B5EF4-FFF2-40B4-BE49-F238E27FC236}">
                <a16:creationId xmlns:a16="http://schemas.microsoft.com/office/drawing/2014/main" id="{B69932B7-D39B-41AD-B066-A86DEDE60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9394" y="4654684"/>
            <a:ext cx="3938296" cy="270488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42447" anchor="ctr">
            <a:spAutoFit/>
          </a:bodyPr>
          <a:lstStyle>
            <a:lvl1pPr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1pPr>
            <a:lvl2pPr marL="742950" indent="-28575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2pPr>
            <a:lvl3pPr marL="11430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3pPr>
            <a:lvl4pPr marL="16002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4pPr>
            <a:lvl5pPr marL="2057400" indent="-228600" eaLnBrk="0" hangingPunct="0"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chemeClr val="tx1"/>
                </a:solidFill>
                <a:latin typeface="Myriad Web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179" b="1" i="1" baseline="0" dirty="0">
                <a:solidFill>
                  <a:srgbClr val="CC3300"/>
                </a:solidFill>
                <a:latin typeface="+mj-lt"/>
              </a:rPr>
              <a:t>Systemgrenze</a:t>
            </a:r>
          </a:p>
        </p:txBody>
      </p:sp>
      <p:pic>
        <p:nvPicPr>
          <p:cNvPr id="52" name="Grafik 51">
            <a:extLst>
              <a:ext uri="{FF2B5EF4-FFF2-40B4-BE49-F238E27FC236}">
                <a16:creationId xmlns:a16="http://schemas.microsoft.com/office/drawing/2014/main" id="{863B6777-C3A9-4C8C-8D61-CCC9ED54A52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793" y="3803737"/>
            <a:ext cx="376587" cy="595252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13DF3AF0-8E3D-4418-B964-1078364D7DC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601" y="3682172"/>
            <a:ext cx="303650" cy="733755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412C4AE1-20F2-42D6-8CDD-35935E458E2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72" y="3736760"/>
            <a:ext cx="428499" cy="677305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FF848428-919B-4163-AC53-B8357714879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103" y="3807387"/>
            <a:ext cx="624659" cy="600150"/>
          </a:xfrm>
          <a:prstGeom prst="rect">
            <a:avLst/>
          </a:prstGeom>
        </p:spPr>
      </p:pic>
      <p:sp>
        <p:nvSpPr>
          <p:cNvPr id="56" name="Ellipse 55">
            <a:extLst>
              <a:ext uri="{FF2B5EF4-FFF2-40B4-BE49-F238E27FC236}">
                <a16:creationId xmlns:a16="http://schemas.microsoft.com/office/drawing/2014/main" id="{FDE95B4F-9F9C-41D4-A1F5-725796EF7F7A}"/>
              </a:ext>
            </a:extLst>
          </p:cNvPr>
          <p:cNvSpPr/>
          <p:nvPr/>
        </p:nvSpPr>
        <p:spPr>
          <a:xfrm>
            <a:off x="4374657" y="2808959"/>
            <a:ext cx="606197" cy="2448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33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7E5B1C5B-852E-450F-AA09-7E5031A00818}"/>
              </a:ext>
            </a:extLst>
          </p:cNvPr>
          <p:cNvSpPr/>
          <p:nvPr/>
        </p:nvSpPr>
        <p:spPr>
          <a:xfrm>
            <a:off x="7003889" y="2808959"/>
            <a:ext cx="606197" cy="2448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33"/>
          </a:p>
        </p:txBody>
      </p:sp>
      <p:cxnSp>
        <p:nvCxnSpPr>
          <p:cNvPr id="58" name="Gerader Verbinder 57">
            <a:extLst>
              <a:ext uri="{FF2B5EF4-FFF2-40B4-BE49-F238E27FC236}">
                <a16:creationId xmlns:a16="http://schemas.microsoft.com/office/drawing/2014/main" id="{EE43DF48-C46B-4A03-AAF7-A8B9413A1D1B}"/>
              </a:ext>
            </a:extLst>
          </p:cNvPr>
          <p:cNvCxnSpPr>
            <a:cxnSpLocks/>
            <a:endCxn id="56" idx="3"/>
          </p:cNvCxnSpPr>
          <p:nvPr/>
        </p:nvCxnSpPr>
        <p:spPr>
          <a:xfrm flipV="1">
            <a:off x="1726571" y="3017983"/>
            <a:ext cx="2736861" cy="106924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r Verbinder 58">
            <a:extLst>
              <a:ext uri="{FF2B5EF4-FFF2-40B4-BE49-F238E27FC236}">
                <a16:creationId xmlns:a16="http://schemas.microsoft.com/office/drawing/2014/main" id="{2ECE461F-E205-45CD-8B1C-6B3937D32E0E}"/>
              </a:ext>
            </a:extLst>
          </p:cNvPr>
          <p:cNvCxnSpPr>
            <a:cxnSpLocks/>
          </p:cNvCxnSpPr>
          <p:nvPr/>
        </p:nvCxnSpPr>
        <p:spPr>
          <a:xfrm flipV="1">
            <a:off x="7306382" y="3063718"/>
            <a:ext cx="8830" cy="98341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Datumsplatzhalter 2">
            <a:extLst>
              <a:ext uri="{FF2B5EF4-FFF2-40B4-BE49-F238E27FC236}">
                <a16:creationId xmlns:a16="http://schemas.microsoft.com/office/drawing/2014/main" id="{6D3106F8-6148-4329-915F-86AF67351A64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61" name="Fußzeilenplatzhalter 3">
            <a:extLst>
              <a:ext uri="{FF2B5EF4-FFF2-40B4-BE49-F238E27FC236}">
                <a16:creationId xmlns:a16="http://schemas.microsoft.com/office/drawing/2014/main" id="{8DE6B44A-11E0-49EB-A52C-F351DE00563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30748226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49" grpId="0" animBg="1"/>
      <p:bldP spid="50" grpId="0" animBg="1"/>
      <p:bldP spid="5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 Durchschnittsdatensätze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Grenzen der Ökobilanz Methode</a:t>
            </a:r>
          </a:p>
        </p:txBody>
      </p: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49</a:t>
            </a:fld>
            <a:endParaRPr lang="de-DE" dirty="0"/>
          </a:p>
        </p:txBody>
      </p:sp>
      <p:sp>
        <p:nvSpPr>
          <p:cNvPr id="28" name="Textplatzhalter 1">
            <a:extLst>
              <a:ext uri="{FF2B5EF4-FFF2-40B4-BE49-F238E27FC236}">
                <a16:creationId xmlns:a16="http://schemas.microsoft.com/office/drawing/2014/main" id="{AA4CF5F6-5994-46CB-9038-ACE047B5841F}"/>
              </a:ext>
            </a:extLst>
          </p:cNvPr>
          <p:cNvSpPr txBox="1">
            <a:spLocks/>
          </p:cNvSpPr>
          <p:nvPr/>
        </p:nvSpPr>
        <p:spPr>
          <a:xfrm>
            <a:off x="477455" y="5425547"/>
            <a:ext cx="7794404" cy="638496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907"/>
              </a:spcAft>
            </a:pPr>
            <a:r>
              <a:rPr lang="de-DE" sz="1633" dirty="0">
                <a:solidFill>
                  <a:srgbClr val="37464B"/>
                </a:solidFill>
              </a:rPr>
              <a:t>Die Kohlenstoffspeicherwirkung (d.h. „Quelle“ oder „Senke“) </a:t>
            </a:r>
            <a:br>
              <a:rPr lang="de-DE" sz="1633" dirty="0">
                <a:solidFill>
                  <a:srgbClr val="37464B"/>
                </a:solidFill>
              </a:rPr>
            </a:br>
            <a:r>
              <a:rPr lang="de-DE" sz="1633" dirty="0">
                <a:solidFill>
                  <a:srgbClr val="37464B"/>
                </a:solidFill>
              </a:rPr>
              <a:t>wird im Indikator GWP</a:t>
            </a:r>
            <a:r>
              <a:rPr lang="de-DE" sz="1633" baseline="-25000" dirty="0">
                <a:solidFill>
                  <a:srgbClr val="37464B"/>
                </a:solidFill>
              </a:rPr>
              <a:t>BIOGEN</a:t>
            </a:r>
            <a:r>
              <a:rPr lang="de-DE" sz="1633" dirty="0">
                <a:solidFill>
                  <a:srgbClr val="37464B"/>
                </a:solidFill>
              </a:rPr>
              <a:t> nicht ausgewiesen</a:t>
            </a:r>
          </a:p>
        </p:txBody>
      </p:sp>
      <p:sp>
        <p:nvSpPr>
          <p:cNvPr id="29" name="Textplatzhalter 1">
            <a:extLst>
              <a:ext uri="{FF2B5EF4-FFF2-40B4-BE49-F238E27FC236}">
                <a16:creationId xmlns:a16="http://schemas.microsoft.com/office/drawing/2014/main" id="{C8529CD5-D256-418C-A2AD-4CA0D8AD53B1}"/>
              </a:ext>
            </a:extLst>
          </p:cNvPr>
          <p:cNvSpPr txBox="1">
            <a:spLocks/>
          </p:cNvSpPr>
          <p:nvPr/>
        </p:nvSpPr>
        <p:spPr>
          <a:xfrm>
            <a:off x="2589281" y="2105956"/>
            <a:ext cx="5695474" cy="28163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lnSpc>
                <a:spcPct val="100000"/>
              </a:lnSpc>
              <a:spcAft>
                <a:spcPts val="907"/>
              </a:spcAft>
            </a:pPr>
            <a:r>
              <a:rPr lang="de-DE" sz="1451" dirty="0"/>
              <a:t>Biogener Kohlenstoff bei Annahme von nachhaltiger Forstwirtschaft</a:t>
            </a:r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3D98C5FF-D071-41DE-9EAD-25B561CCB0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626" y="1607929"/>
            <a:ext cx="7978683" cy="2892199"/>
          </a:xfrm>
          <a:prstGeom prst="rect">
            <a:avLst/>
          </a:prstGeom>
        </p:spPr>
      </p:pic>
      <p:sp>
        <p:nvSpPr>
          <p:cNvPr id="32" name="Rechteck 31">
            <a:extLst>
              <a:ext uri="{FF2B5EF4-FFF2-40B4-BE49-F238E27FC236}">
                <a16:creationId xmlns:a16="http://schemas.microsoft.com/office/drawing/2014/main" id="{06E60205-E07E-4C14-B089-1D1CEF0DD828}"/>
              </a:ext>
            </a:extLst>
          </p:cNvPr>
          <p:cNvSpPr/>
          <p:nvPr/>
        </p:nvSpPr>
        <p:spPr>
          <a:xfrm>
            <a:off x="450626" y="3001739"/>
            <a:ext cx="7946956" cy="22309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33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57CEAB22-3043-46F0-B3AC-D46B1736D9E5}"/>
              </a:ext>
            </a:extLst>
          </p:cNvPr>
          <p:cNvSpPr/>
          <p:nvPr/>
        </p:nvSpPr>
        <p:spPr>
          <a:xfrm>
            <a:off x="4374657" y="2808959"/>
            <a:ext cx="606197" cy="2448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33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97EBEF7E-56A9-424D-8571-00FA7C33AC59}"/>
              </a:ext>
            </a:extLst>
          </p:cNvPr>
          <p:cNvSpPr/>
          <p:nvPr/>
        </p:nvSpPr>
        <p:spPr>
          <a:xfrm>
            <a:off x="7003889" y="2808959"/>
            <a:ext cx="606197" cy="2448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33"/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2F7AC6DD-0B84-4806-B6FE-D94D5A379B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9344" y="3139886"/>
            <a:ext cx="5825627" cy="1929507"/>
          </a:xfrm>
          <a:prstGeom prst="rect">
            <a:avLst/>
          </a:prstGeom>
        </p:spPr>
      </p:pic>
      <p:sp>
        <p:nvSpPr>
          <p:cNvPr id="36" name="Rechteck 35">
            <a:extLst>
              <a:ext uri="{FF2B5EF4-FFF2-40B4-BE49-F238E27FC236}">
                <a16:creationId xmlns:a16="http://schemas.microsoft.com/office/drawing/2014/main" id="{BDB1E4BC-173A-4D4E-BAF2-CA21F6D3A8BD}"/>
              </a:ext>
            </a:extLst>
          </p:cNvPr>
          <p:cNvSpPr/>
          <p:nvPr/>
        </p:nvSpPr>
        <p:spPr>
          <a:xfrm>
            <a:off x="5380129" y="4888288"/>
            <a:ext cx="2081019" cy="3436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272"/>
              </a:spcAft>
            </a:pPr>
            <a:r>
              <a:rPr lang="de-DE" sz="1633" dirty="0">
                <a:solidFill>
                  <a:srgbClr val="37464B"/>
                </a:solidFill>
                <a:cs typeface="Times New Roman" panose="02020603050405020304" pitchFamily="18" charset="0"/>
              </a:rPr>
              <a:t> </a:t>
            </a:r>
            <a:r>
              <a:rPr lang="de-DE" sz="952" dirty="0">
                <a:solidFill>
                  <a:srgbClr val="37464B"/>
                </a:solidFill>
                <a:cs typeface="Times New Roman" panose="02020603050405020304" pitchFamily="18" charset="0"/>
              </a:rPr>
              <a:t>(CEN 2019, EN 15804:2012+A2:2019)</a:t>
            </a:r>
            <a:endParaRPr lang="de-DE" sz="1633" dirty="0">
              <a:solidFill>
                <a:srgbClr val="37464B"/>
              </a:solidFill>
              <a:cs typeface="Times New Roman" panose="02020603050405020304" pitchFamily="18" charset="0"/>
            </a:endParaRPr>
          </a:p>
        </p:txBody>
      </p:sp>
      <p:sp>
        <p:nvSpPr>
          <p:cNvPr id="37" name="Textplatzhalter 1">
            <a:extLst>
              <a:ext uri="{FF2B5EF4-FFF2-40B4-BE49-F238E27FC236}">
                <a16:creationId xmlns:a16="http://schemas.microsoft.com/office/drawing/2014/main" id="{A3C80FB4-0BF3-4787-B469-E235BA248825}"/>
              </a:ext>
            </a:extLst>
          </p:cNvPr>
          <p:cNvSpPr txBox="1">
            <a:spLocks/>
          </p:cNvSpPr>
          <p:nvPr/>
        </p:nvSpPr>
        <p:spPr>
          <a:xfrm>
            <a:off x="489849" y="1195743"/>
            <a:ext cx="6465753" cy="3873650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907"/>
              </a:spcAft>
            </a:pPr>
            <a:r>
              <a:rPr lang="de-DE" sz="1633" dirty="0">
                <a:solidFill>
                  <a:srgbClr val="37464B"/>
                </a:solidFill>
              </a:rPr>
              <a:t>Ausweisung der Ökobilanzergebnisse je deklarierter Einheit</a:t>
            </a:r>
          </a:p>
        </p:txBody>
      </p:sp>
      <p:sp>
        <p:nvSpPr>
          <p:cNvPr id="18" name="Datumsplatzhalter 2">
            <a:extLst>
              <a:ext uri="{FF2B5EF4-FFF2-40B4-BE49-F238E27FC236}">
                <a16:creationId xmlns:a16="http://schemas.microsoft.com/office/drawing/2014/main" id="{CFD0FF2C-06CE-4F25-A8B6-B1CEABDF3B1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9" name="Fußzeilenplatzhalter 3">
            <a:extLst>
              <a:ext uri="{FF2B5EF4-FFF2-40B4-BE49-F238E27FC236}">
                <a16:creationId xmlns:a16="http://schemas.microsoft.com/office/drawing/2014/main" id="{E27211CC-4AF6-4E0D-BD60-C0745E29AA1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2397305769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platzhalter 5"/>
          <p:cNvSpPr>
            <a:spLocks noGrp="1"/>
          </p:cNvSpPr>
          <p:nvPr>
            <p:ph type="body" sz="quarter" idx="15"/>
          </p:nvPr>
        </p:nvSpPr>
        <p:spPr>
          <a:xfrm>
            <a:off x="323528" y="422248"/>
            <a:ext cx="8604488" cy="486000"/>
          </a:xfrm>
        </p:spPr>
        <p:txBody>
          <a:bodyPr/>
          <a:lstStyle/>
          <a:p>
            <a:r>
              <a:rPr lang="de-DE" dirty="0"/>
              <a:t>Schwerpunkte der der Arbeitsgruppe</a:t>
            </a:r>
          </a:p>
        </p:txBody>
      </p:sp>
      <p:sp>
        <p:nvSpPr>
          <p:cNvPr id="7" name="Pfeil nach rechts 6"/>
          <p:cNvSpPr/>
          <p:nvPr/>
        </p:nvSpPr>
        <p:spPr>
          <a:xfrm rot="5400000">
            <a:off x="6322028" y="3712470"/>
            <a:ext cx="914400" cy="244300"/>
          </a:xfrm>
          <a:prstGeom prst="rightArrow">
            <a:avLst>
              <a:gd name="adj1" fmla="val 50000"/>
              <a:gd name="adj2" fmla="val 76506"/>
            </a:avLst>
          </a:prstGeom>
          <a:solidFill>
            <a:srgbClr val="008C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593" y="1681258"/>
            <a:ext cx="1558322" cy="1159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platzhalter 1"/>
          <p:cNvSpPr txBox="1">
            <a:spLocks/>
          </p:cNvSpPr>
          <p:nvPr/>
        </p:nvSpPr>
        <p:spPr>
          <a:xfrm>
            <a:off x="323528" y="1124744"/>
            <a:ext cx="8619367" cy="311824"/>
          </a:xfrm>
          <a:prstGeom prst="rect">
            <a:avLst/>
          </a:prstGeom>
          <a:solidFill>
            <a:schemeClr val="bg1">
              <a:alpha val="81000"/>
            </a:schemeClr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4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2000">
                <a:solidFill>
                  <a:schemeClr val="accent2"/>
                </a:solidFill>
              </a:rPr>
              <a:t>THG Bilanzen für den Holz-Sektor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2000">
                <a:solidFill>
                  <a:schemeClr val="accent2"/>
                </a:solidFill>
              </a:rPr>
              <a:t>Entwicklung von Klimaschutzstrategien </a:t>
            </a:r>
            <a:br>
              <a:rPr lang="de-DE" sz="2000">
                <a:solidFill>
                  <a:schemeClr val="accent2"/>
                </a:solidFill>
              </a:rPr>
            </a:br>
            <a:r>
              <a:rPr lang="de-DE" sz="2000">
                <a:solidFill>
                  <a:schemeClr val="accent2"/>
                </a:solidFill>
              </a:rPr>
              <a:t>für Politik, Gesellschaft und Industrie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054" y="1330906"/>
            <a:ext cx="1233523" cy="1895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" t="17776" r="13420" b="3649"/>
          <a:stretch/>
        </p:blipFill>
        <p:spPr bwMode="auto">
          <a:xfrm>
            <a:off x="6290290" y="4361495"/>
            <a:ext cx="2431507" cy="140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feil nach rechts 11"/>
          <p:cNvSpPr/>
          <p:nvPr/>
        </p:nvSpPr>
        <p:spPr>
          <a:xfrm>
            <a:off x="6726237" y="2399205"/>
            <a:ext cx="844062" cy="264658"/>
          </a:xfrm>
          <a:prstGeom prst="rightArrow">
            <a:avLst>
              <a:gd name="adj1" fmla="val 50000"/>
              <a:gd name="adj2" fmla="val 76506"/>
            </a:avLst>
          </a:prstGeom>
          <a:solidFill>
            <a:srgbClr val="008C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908" y="2150616"/>
            <a:ext cx="2752206" cy="16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Pfeil nach rechts 13"/>
          <p:cNvSpPr/>
          <p:nvPr/>
        </p:nvSpPr>
        <p:spPr>
          <a:xfrm>
            <a:off x="3887721" y="3122327"/>
            <a:ext cx="844062" cy="264658"/>
          </a:xfrm>
          <a:prstGeom prst="rightArrow">
            <a:avLst>
              <a:gd name="adj1" fmla="val 50000"/>
              <a:gd name="adj2" fmla="val 76506"/>
            </a:avLst>
          </a:prstGeom>
          <a:solidFill>
            <a:srgbClr val="008C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8" name="Gruppieren 17"/>
          <p:cNvGrpSpPr/>
          <p:nvPr/>
        </p:nvGrpSpPr>
        <p:grpSpPr>
          <a:xfrm>
            <a:off x="2225134" y="2230394"/>
            <a:ext cx="1835965" cy="1699300"/>
            <a:chOff x="1561948" y="2486178"/>
            <a:chExt cx="1988962" cy="1699300"/>
          </a:xfrm>
        </p:grpSpPr>
        <p:pic>
          <p:nvPicPr>
            <p:cNvPr id="19" name="Grafik 1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3116" y="2486178"/>
              <a:ext cx="886305" cy="12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" name="Grafik 1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66800">
              <a:off x="2665585" y="2925478"/>
              <a:ext cx="885325" cy="12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7050">
              <a:off x="1561948" y="2710764"/>
              <a:ext cx="883960" cy="12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" name="Pfeil nach rechts 21"/>
          <p:cNvSpPr/>
          <p:nvPr/>
        </p:nvSpPr>
        <p:spPr>
          <a:xfrm>
            <a:off x="1637759" y="3122327"/>
            <a:ext cx="844062" cy="264658"/>
          </a:xfrm>
          <a:prstGeom prst="rightArrow">
            <a:avLst>
              <a:gd name="adj1" fmla="val 50000"/>
              <a:gd name="adj2" fmla="val 76506"/>
            </a:avLst>
          </a:prstGeom>
          <a:solidFill>
            <a:srgbClr val="008C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3" name="Grafik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40" y="2314688"/>
            <a:ext cx="957327" cy="147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Textplatzhalter 1"/>
          <p:cNvSpPr txBox="1">
            <a:spLocks/>
          </p:cNvSpPr>
          <p:nvPr/>
        </p:nvSpPr>
        <p:spPr>
          <a:xfrm>
            <a:off x="324361" y="4149080"/>
            <a:ext cx="5759807" cy="1556209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4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500"/>
              </a:spcAft>
            </a:pPr>
            <a:r>
              <a:rPr lang="de-DE" b="0" dirty="0"/>
              <a:t>Beteiligung an </a:t>
            </a:r>
            <a:r>
              <a:rPr lang="de-DE" dirty="0"/>
              <a:t>Klimaverhandlungen (UNFCCC) </a:t>
            </a:r>
            <a:r>
              <a:rPr lang="de-DE" b="0" dirty="0"/>
              <a:t>&amp; Arbeit für </a:t>
            </a:r>
            <a:r>
              <a:rPr lang="de-DE" dirty="0"/>
              <a:t>IPCC</a:t>
            </a:r>
            <a:r>
              <a:rPr lang="de-DE" b="0" dirty="0"/>
              <a:t> &amp; Erstellung des </a:t>
            </a:r>
            <a:r>
              <a:rPr lang="de-DE" dirty="0"/>
              <a:t>national </a:t>
            </a:r>
            <a:r>
              <a:rPr lang="de-DE" dirty="0" err="1"/>
              <a:t>inventory</a:t>
            </a:r>
            <a:r>
              <a:rPr lang="de-DE" dirty="0"/>
              <a:t> report (NIR) </a:t>
            </a:r>
            <a:r>
              <a:rPr lang="de-DE" b="0" dirty="0"/>
              <a:t>für den Holz-Produktspeicher (HWP)</a:t>
            </a:r>
          </a:p>
          <a:p>
            <a:pPr lvl="1">
              <a:lnSpc>
                <a:spcPct val="100000"/>
              </a:lnSpc>
              <a:spcAft>
                <a:spcPts val="500"/>
              </a:spcAft>
            </a:pPr>
            <a:r>
              <a:rPr lang="de-DE" b="0" dirty="0"/>
              <a:t>Zahlreiche</a:t>
            </a:r>
            <a:r>
              <a:rPr lang="de-DE" dirty="0"/>
              <a:t> Stellungnahmen </a:t>
            </a:r>
            <a:r>
              <a:rPr lang="de-DE" b="0" dirty="0"/>
              <a:t>im Rahmen der Bundesverwaltung </a:t>
            </a:r>
            <a:br>
              <a:rPr lang="de-DE" b="0" dirty="0"/>
            </a:br>
            <a:r>
              <a:rPr lang="de-DE" b="0" dirty="0"/>
              <a:t>(</a:t>
            </a:r>
            <a:r>
              <a:rPr lang="de-DE" b="0" dirty="0" err="1"/>
              <a:t>z.B</a:t>
            </a:r>
            <a:r>
              <a:rPr lang="de-DE" b="0" dirty="0"/>
              <a:t> für Gesetzesentwürfe)</a:t>
            </a:r>
          </a:p>
          <a:p>
            <a:pPr lvl="1">
              <a:lnSpc>
                <a:spcPct val="100000"/>
              </a:lnSpc>
              <a:spcAft>
                <a:spcPts val="500"/>
              </a:spcAft>
            </a:pPr>
            <a:r>
              <a:rPr lang="de-DE" b="0" dirty="0"/>
              <a:t>Bearbeitung </a:t>
            </a:r>
            <a:r>
              <a:rPr lang="de-DE" dirty="0"/>
              <a:t>wissenschaftlicher Projekte</a:t>
            </a:r>
            <a:r>
              <a:rPr lang="de-DE" b="0" dirty="0"/>
              <a:t> und </a:t>
            </a:r>
            <a:r>
              <a:rPr lang="de-DE" dirty="0"/>
              <a:t>Publikationen</a:t>
            </a:r>
            <a:endParaRPr lang="de-DE" b="0" dirty="0"/>
          </a:p>
        </p:txBody>
      </p:sp>
      <p:sp>
        <p:nvSpPr>
          <p:cNvPr id="25" name="Textfeld 24"/>
          <p:cNvSpPr txBox="1"/>
          <p:nvPr/>
        </p:nvSpPr>
        <p:spPr>
          <a:xfrm>
            <a:off x="899592" y="3079327"/>
            <a:ext cx="918778" cy="307777"/>
          </a:xfrm>
          <a:prstGeom prst="rect">
            <a:avLst/>
          </a:prstGeom>
          <a:solidFill>
            <a:schemeClr val="bg1">
              <a:alpha val="59000"/>
            </a:schemeClr>
          </a:solidFill>
        </p:spPr>
        <p:txBody>
          <a:bodyPr wrap="none" lIns="0" tIns="0" rIns="0" bIns="0" rtlCol="0" anchor="ctr" anchorCtr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2000" b="1">
                <a:solidFill>
                  <a:srgbClr val="008CD2"/>
                </a:solidFill>
                <a:latin typeface="Cambria" panose="02040503050406030204" pitchFamily="18" charset="0"/>
              </a:rPr>
              <a:t>UNFCCC</a:t>
            </a:r>
          </a:p>
        </p:txBody>
      </p:sp>
      <p:sp>
        <p:nvSpPr>
          <p:cNvPr id="26" name="Textfeld 25"/>
          <p:cNvSpPr txBox="1"/>
          <p:nvPr/>
        </p:nvSpPr>
        <p:spPr>
          <a:xfrm>
            <a:off x="3442933" y="3077839"/>
            <a:ext cx="536301" cy="307777"/>
          </a:xfrm>
          <a:prstGeom prst="rect">
            <a:avLst/>
          </a:prstGeom>
          <a:solidFill>
            <a:schemeClr val="bg1">
              <a:alpha val="59000"/>
            </a:schemeClr>
          </a:solidFill>
        </p:spPr>
        <p:txBody>
          <a:bodyPr wrap="none" lIns="0" tIns="0" rIns="0" bIns="0" rtlCol="0" anchor="ctr" anchorCtr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2000" b="1">
                <a:solidFill>
                  <a:srgbClr val="008CD2"/>
                </a:solidFill>
                <a:latin typeface="Cambria" panose="02040503050406030204" pitchFamily="18" charset="0"/>
              </a:rPr>
              <a:t>IPCC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4840405" y="3091977"/>
            <a:ext cx="916918" cy="307777"/>
          </a:xfrm>
          <a:prstGeom prst="rect">
            <a:avLst/>
          </a:prstGeom>
          <a:solidFill>
            <a:schemeClr val="bg1">
              <a:alpha val="59000"/>
            </a:schemeClr>
          </a:solidFill>
        </p:spPr>
        <p:txBody>
          <a:bodyPr wrap="none" lIns="0" tIns="0" rIns="0" bIns="0" rtlCol="0" anchor="ctr" anchorCtr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2000" b="1">
                <a:solidFill>
                  <a:srgbClr val="008CD2"/>
                </a:solidFill>
                <a:latin typeface="Cambria" panose="02040503050406030204" pitchFamily="18" charset="0"/>
              </a:rPr>
              <a:t>Thünen</a:t>
            </a:r>
          </a:p>
        </p:txBody>
      </p:sp>
      <p:sp>
        <p:nvSpPr>
          <p:cNvPr id="28" name="Textfeld 27"/>
          <p:cNvSpPr txBox="1"/>
          <p:nvPr/>
        </p:nvSpPr>
        <p:spPr>
          <a:xfrm>
            <a:off x="8119722" y="2360652"/>
            <a:ext cx="503279" cy="307777"/>
          </a:xfrm>
          <a:prstGeom prst="rect">
            <a:avLst/>
          </a:prstGeom>
          <a:solidFill>
            <a:schemeClr val="bg1">
              <a:alpha val="59000"/>
            </a:schemeClr>
          </a:solidFill>
        </p:spPr>
        <p:txBody>
          <a:bodyPr wrap="none" lIns="0" tIns="0" rIns="0" bIns="0" rtlCol="0" anchor="ctr" anchorCtr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2000" b="1">
                <a:solidFill>
                  <a:srgbClr val="008CD2"/>
                </a:solidFill>
                <a:latin typeface="Cambria" panose="02040503050406030204" pitchFamily="18" charset="0"/>
              </a:rPr>
              <a:t>UBA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7092280" y="4027074"/>
            <a:ext cx="947375" cy="307777"/>
          </a:xfrm>
          <a:prstGeom prst="rect">
            <a:avLst/>
          </a:prstGeom>
          <a:solidFill>
            <a:schemeClr val="bg1">
              <a:alpha val="59000"/>
            </a:schemeClr>
          </a:solidFill>
        </p:spPr>
        <p:txBody>
          <a:bodyPr wrap="none" lIns="0" tIns="0" rIns="0" bIns="0" rtlCol="0" anchor="ctr" anchorCtr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2000" b="1">
                <a:solidFill>
                  <a:srgbClr val="008CD2"/>
                </a:solidFill>
                <a:latin typeface="Cambria" panose="02040503050406030204" pitchFamily="18" charset="0"/>
              </a:rPr>
              <a:t>EU / DE </a:t>
            </a:r>
          </a:p>
        </p:txBody>
      </p:sp>
      <p:sp>
        <p:nvSpPr>
          <p:cNvPr id="33" name="Titel 6"/>
          <p:cNvSpPr>
            <a:spLocks noGrp="1"/>
          </p:cNvSpPr>
          <p:nvPr>
            <p:ph type="title"/>
          </p:nvPr>
        </p:nvSpPr>
        <p:spPr>
          <a:xfrm>
            <a:off x="323850" y="44624"/>
            <a:ext cx="8820150" cy="486000"/>
          </a:xfrm>
        </p:spPr>
        <p:txBody>
          <a:bodyPr/>
          <a:lstStyle/>
          <a:p>
            <a:r>
              <a:rPr lang="de-DE" dirty="0"/>
              <a:t>Das Johann Heinrich von Thünen-Institut</a:t>
            </a:r>
          </a:p>
        </p:txBody>
      </p:sp>
      <p:sp>
        <p:nvSpPr>
          <p:cNvPr id="31" name="Foliennummernplatzhalter 5">
            <a:extLst>
              <a:ext uri="{FF2B5EF4-FFF2-40B4-BE49-F238E27FC236}">
                <a16:creationId xmlns:a16="http://schemas.microsoft.com/office/drawing/2014/main" id="{4522D9BE-CBB9-418D-9B63-FB6307A2748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323528" y="6291208"/>
            <a:ext cx="972000" cy="216000"/>
          </a:xfrm>
        </p:spPr>
        <p:txBody>
          <a:bodyPr/>
          <a:lstStyle/>
          <a:p>
            <a:r>
              <a:rPr lang="de-DE"/>
              <a:t>Seite </a:t>
            </a:r>
            <a:fld id="{3FE2E321-9699-4537-B4F6-C35DF19B42AC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32" name="Datumsplatzhalter 2">
            <a:extLst>
              <a:ext uri="{FF2B5EF4-FFF2-40B4-BE49-F238E27FC236}">
                <a16:creationId xmlns:a16="http://schemas.microsoft.com/office/drawing/2014/main" id="{0B8FB0F4-966F-4AC7-9504-DEE9B43CB3C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/>
              <a:t>06.12.2022</a:t>
            </a:r>
          </a:p>
        </p:txBody>
      </p:sp>
      <p:sp>
        <p:nvSpPr>
          <p:cNvPr id="34" name="Fußzeilenplatzhalter 3">
            <a:extLst>
              <a:ext uri="{FF2B5EF4-FFF2-40B4-BE49-F238E27FC236}">
                <a16:creationId xmlns:a16="http://schemas.microsoft.com/office/drawing/2014/main" id="{ACA6BD06-CC8D-4E3A-986B-2AC26A19A23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/>
              <a:t>Ringvorlesung TUD – Bau, Arbeit, Umwelt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80371F1A-D4CE-4C8C-A300-599DA99C9577}"/>
              </a:ext>
            </a:extLst>
          </p:cNvPr>
          <p:cNvSpPr txBox="1"/>
          <p:nvPr/>
        </p:nvSpPr>
        <p:spPr>
          <a:xfrm>
            <a:off x="6966592" y="5899292"/>
            <a:ext cx="2160720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Folie: Dr. Sebastian Rüter (Thünen)</a:t>
            </a:r>
          </a:p>
        </p:txBody>
      </p:sp>
    </p:spTree>
    <p:extLst>
      <p:ext uri="{BB962C8B-B14F-4D97-AF65-F5344CB8AC3E}">
        <p14:creationId xmlns:p14="http://schemas.microsoft.com/office/powerpoint/2010/main" val="258721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uppieren 124"/>
          <p:cNvGrpSpPr/>
          <p:nvPr/>
        </p:nvGrpSpPr>
        <p:grpSpPr>
          <a:xfrm>
            <a:off x="5377484" y="2700319"/>
            <a:ext cx="2268054" cy="1260000"/>
            <a:chOff x="5472352" y="2619433"/>
            <a:chExt cx="2268054" cy="1260000"/>
          </a:xfrm>
        </p:grpSpPr>
        <p:sp>
          <p:nvSpPr>
            <p:cNvPr id="126" name="Rectangle 67"/>
            <p:cNvSpPr>
              <a:spLocks noChangeArrowheads="1"/>
            </p:cNvSpPr>
            <p:nvPr/>
          </p:nvSpPr>
          <p:spPr bwMode="auto">
            <a:xfrm>
              <a:off x="5472352" y="2619433"/>
              <a:ext cx="2268000" cy="1260000"/>
            </a:xfrm>
            <a:prstGeom prst="rect">
              <a:avLst/>
            </a:prstGeom>
            <a:noFill/>
            <a:ln w="9525">
              <a:solidFill>
                <a:srgbClr val="C00000"/>
              </a:solidFill>
              <a:prstDash val="dashDot"/>
              <a:miter lim="800000"/>
              <a:headEnd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" name="Text Box 79"/>
            <p:cNvSpPr txBox="1">
              <a:spLocks noChangeArrowheads="1"/>
            </p:cNvSpPr>
            <p:nvPr/>
          </p:nvSpPr>
          <p:spPr bwMode="auto">
            <a:xfrm>
              <a:off x="5476216" y="2625553"/>
              <a:ext cx="2264190" cy="29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altLang="de-DE" sz="1100" b="1" i="1" dirty="0" err="1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Kohlenstoffspeicher</a:t>
              </a:r>
              <a:r>
                <a:rPr lang="en-US" altLang="de-DE" sz="1100" b="1" i="1" dirty="0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 HOLZ</a:t>
              </a:r>
              <a:endParaRPr kumimoji="0" lang="en-US" altLang="de-DE" sz="11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9" name="AutoShape 83"/>
          <p:cNvSpPr>
            <a:spLocks noChangeArrowheads="1"/>
          </p:cNvSpPr>
          <p:nvPr/>
        </p:nvSpPr>
        <p:spPr bwMode="auto">
          <a:xfrm rot="16200000">
            <a:off x="4658482" y="3234358"/>
            <a:ext cx="254000" cy="570979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147" y="3242503"/>
            <a:ext cx="792000" cy="597681"/>
          </a:xfrm>
          <a:prstGeom prst="rect">
            <a:avLst/>
          </a:prstGeom>
        </p:spPr>
      </p:pic>
      <p:sp>
        <p:nvSpPr>
          <p:cNvPr id="130" name="AutoShape 83"/>
          <p:cNvSpPr>
            <a:spLocks noChangeArrowheads="1"/>
          </p:cNvSpPr>
          <p:nvPr/>
        </p:nvSpPr>
        <p:spPr bwMode="auto">
          <a:xfrm rot="16200000">
            <a:off x="4077720" y="3259353"/>
            <a:ext cx="254000" cy="520990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16" name="Grafik 62" descr="truck-color.gif"/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147" y="3324063"/>
            <a:ext cx="896547" cy="399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" name="Titel 6"/>
          <p:cNvSpPr>
            <a:spLocks noGrp="1"/>
          </p:cNvSpPr>
          <p:nvPr>
            <p:ph type="title"/>
          </p:nvPr>
        </p:nvSpPr>
        <p:spPr>
          <a:xfrm>
            <a:off x="360362" y="44624"/>
            <a:ext cx="8820150" cy="486000"/>
          </a:xfrm>
        </p:spPr>
        <p:txBody>
          <a:bodyPr/>
          <a:lstStyle/>
          <a:p>
            <a:r>
              <a:rPr lang="de-DE" dirty="0"/>
              <a:t>Schema der THG-Bilanz des Forst- und Holzsektors</a:t>
            </a:r>
          </a:p>
        </p:txBody>
      </p:sp>
      <p:grpSp>
        <p:nvGrpSpPr>
          <p:cNvPr id="97" name="Gruppieren 96"/>
          <p:cNvGrpSpPr/>
          <p:nvPr/>
        </p:nvGrpSpPr>
        <p:grpSpPr>
          <a:xfrm>
            <a:off x="5629260" y="3238233"/>
            <a:ext cx="2520280" cy="631691"/>
            <a:chOff x="5580541" y="2583187"/>
            <a:chExt cx="2520280" cy="631691"/>
          </a:xfrm>
        </p:grpSpPr>
        <p:sp>
          <p:nvSpPr>
            <p:cNvPr id="100" name="Gebogener Pfeil 99"/>
            <p:cNvSpPr>
              <a:spLocks noChangeAspect="1"/>
            </p:cNvSpPr>
            <p:nvPr/>
          </p:nvSpPr>
          <p:spPr bwMode="auto">
            <a:xfrm rot="10800000" flipH="1">
              <a:off x="7049621" y="2583187"/>
              <a:ext cx="1051200" cy="631691"/>
            </a:xfrm>
            <a:prstGeom prst="circularArrow">
              <a:avLst>
                <a:gd name="adj1" fmla="val 5013"/>
                <a:gd name="adj2" fmla="val 17964"/>
                <a:gd name="adj3" fmla="val 19595170"/>
                <a:gd name="adj4" fmla="val 16162557"/>
                <a:gd name="adj5" fmla="val 5515"/>
              </a:avLst>
            </a:prstGeom>
            <a:solidFill>
              <a:srgbClr val="AFC3CD"/>
            </a:solidFill>
            <a:ln w="19050">
              <a:noFill/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01" name="Gerade Verbindung 100"/>
            <p:cNvCxnSpPr/>
            <p:nvPr/>
          </p:nvCxnSpPr>
          <p:spPr>
            <a:xfrm>
              <a:off x="5580541" y="3180108"/>
              <a:ext cx="2016000" cy="0"/>
            </a:xfrm>
            <a:prstGeom prst="line">
              <a:avLst/>
            </a:prstGeom>
            <a:ln w="31750">
              <a:solidFill>
                <a:srgbClr val="AFC3CD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Gruppieren 115"/>
          <p:cNvGrpSpPr/>
          <p:nvPr/>
        </p:nvGrpSpPr>
        <p:grpSpPr>
          <a:xfrm>
            <a:off x="7357452" y="3357191"/>
            <a:ext cx="1440160" cy="386810"/>
            <a:chOff x="7452320" y="3276065"/>
            <a:chExt cx="1440160" cy="386810"/>
          </a:xfrm>
        </p:grpSpPr>
        <p:sp>
          <p:nvSpPr>
            <p:cNvPr id="123" name="AutoShape 83"/>
            <p:cNvSpPr>
              <a:spLocks noChangeArrowheads="1"/>
            </p:cNvSpPr>
            <p:nvPr/>
          </p:nvSpPr>
          <p:spPr bwMode="auto">
            <a:xfrm rot="16200000">
              <a:off x="7613406" y="3154364"/>
              <a:ext cx="254000" cy="576172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124" name="Grafik 12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8203" y="3276065"/>
              <a:ext cx="914277" cy="386810"/>
            </a:xfrm>
            <a:prstGeom prst="rect">
              <a:avLst/>
            </a:prstGeom>
            <a:effectLst>
              <a:outerShdw blurRad="38100" dist="38100" sx="108000" sy="108000" algn="l" rotWithShape="0">
                <a:schemeClr val="bg1">
                  <a:alpha val="58000"/>
                </a:schemeClr>
              </a:outerShdw>
            </a:effectLst>
          </p:spPr>
        </p:pic>
      </p:grpSp>
      <p:grpSp>
        <p:nvGrpSpPr>
          <p:cNvPr id="133" name="Gruppieren 132"/>
          <p:cNvGrpSpPr/>
          <p:nvPr/>
        </p:nvGrpSpPr>
        <p:grpSpPr>
          <a:xfrm>
            <a:off x="372676" y="2693572"/>
            <a:ext cx="2268120" cy="1260000"/>
            <a:chOff x="467544" y="2612686"/>
            <a:chExt cx="2268120" cy="1260000"/>
          </a:xfrm>
        </p:grpSpPr>
        <p:sp>
          <p:nvSpPr>
            <p:cNvPr id="134" name="Rectangle 67"/>
            <p:cNvSpPr>
              <a:spLocks noChangeArrowheads="1"/>
            </p:cNvSpPr>
            <p:nvPr/>
          </p:nvSpPr>
          <p:spPr bwMode="auto">
            <a:xfrm>
              <a:off x="467544" y="2612686"/>
              <a:ext cx="2268120" cy="1260000"/>
            </a:xfrm>
            <a:prstGeom prst="rect">
              <a:avLst/>
            </a:prstGeom>
            <a:noFill/>
            <a:ln w="9525">
              <a:solidFill>
                <a:srgbClr val="C00000"/>
              </a:solidFill>
              <a:prstDash val="dashDot"/>
              <a:miter lim="800000"/>
              <a:headEnd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5" name="Text Box 79"/>
            <p:cNvSpPr txBox="1">
              <a:spLocks noChangeArrowheads="1"/>
            </p:cNvSpPr>
            <p:nvPr/>
          </p:nvSpPr>
          <p:spPr bwMode="auto">
            <a:xfrm>
              <a:off x="467544" y="2619156"/>
              <a:ext cx="1782444" cy="29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altLang="de-DE" sz="1100" b="1" i="1" dirty="0" err="1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Kohlenstoffspeicher</a:t>
              </a:r>
              <a:r>
                <a:rPr lang="en-US" altLang="de-DE" sz="1100" b="1" i="1" dirty="0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 WALD</a:t>
              </a:r>
              <a:endParaRPr kumimoji="0" lang="en-US" altLang="de-DE" sz="11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8" name="Gruppieren 137"/>
          <p:cNvGrpSpPr/>
          <p:nvPr/>
        </p:nvGrpSpPr>
        <p:grpSpPr>
          <a:xfrm>
            <a:off x="5629560" y="3086113"/>
            <a:ext cx="1943916" cy="780614"/>
            <a:chOff x="5724428" y="3005227"/>
            <a:chExt cx="1943916" cy="780614"/>
          </a:xfrm>
        </p:grpSpPr>
        <p:pic>
          <p:nvPicPr>
            <p:cNvPr id="142" name="Grafik 14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5703" y="3005227"/>
              <a:ext cx="1122641" cy="754098"/>
            </a:xfrm>
            <a:prstGeom prst="rect">
              <a:avLst/>
            </a:prstGeom>
          </p:spPr>
        </p:pic>
        <p:sp>
          <p:nvSpPr>
            <p:cNvPr id="148" name="AutoShape 83"/>
            <p:cNvSpPr>
              <a:spLocks noChangeArrowheads="1"/>
            </p:cNvSpPr>
            <p:nvPr/>
          </p:nvSpPr>
          <p:spPr bwMode="auto">
            <a:xfrm rot="16200000">
              <a:off x="5993387" y="3046809"/>
              <a:ext cx="254000" cy="791918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147" name="Grafik 14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3637" y="3545278"/>
              <a:ext cx="568603" cy="240563"/>
            </a:xfrm>
            <a:prstGeom prst="rect">
              <a:avLst/>
            </a:prstGeom>
            <a:effectLst>
              <a:outerShdw blurRad="38100" dist="38100" sx="108000" sy="108000" algn="l" rotWithShape="0">
                <a:schemeClr val="bg1">
                  <a:alpha val="58000"/>
                </a:schemeClr>
              </a:outerShdw>
            </a:effectLst>
          </p:spPr>
        </p:pic>
      </p:grpSp>
      <p:grpSp>
        <p:nvGrpSpPr>
          <p:cNvPr id="158" name="Gruppieren 157"/>
          <p:cNvGrpSpPr/>
          <p:nvPr/>
        </p:nvGrpSpPr>
        <p:grpSpPr>
          <a:xfrm>
            <a:off x="4817583" y="3212305"/>
            <a:ext cx="1050561" cy="754095"/>
            <a:chOff x="4758275" y="3131419"/>
            <a:chExt cx="1050561" cy="754095"/>
          </a:xfrm>
        </p:grpSpPr>
        <p:pic>
          <p:nvPicPr>
            <p:cNvPr id="164" name="Grafik 16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6004" y="3131419"/>
              <a:ext cx="632832" cy="632832"/>
            </a:xfrm>
            <a:prstGeom prst="rect">
              <a:avLst/>
            </a:prstGeom>
          </p:spPr>
        </p:pic>
        <p:pic>
          <p:nvPicPr>
            <p:cNvPr id="166" name="Grafik 16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8275" y="3644868"/>
              <a:ext cx="568800" cy="240646"/>
            </a:xfrm>
            <a:prstGeom prst="rect">
              <a:avLst/>
            </a:prstGeom>
            <a:effectLst>
              <a:outerShdw blurRad="38100" dist="38100" sx="108000" sy="108000" algn="l" rotWithShape="0">
                <a:schemeClr val="bg1">
                  <a:alpha val="58000"/>
                </a:schemeClr>
              </a:outerShdw>
            </a:effectLst>
          </p:spPr>
        </p:pic>
      </p:grpSp>
      <p:grpSp>
        <p:nvGrpSpPr>
          <p:cNvPr id="169" name="Gruppieren 168"/>
          <p:cNvGrpSpPr/>
          <p:nvPr/>
        </p:nvGrpSpPr>
        <p:grpSpPr>
          <a:xfrm>
            <a:off x="2244884" y="3303281"/>
            <a:ext cx="1728192" cy="747720"/>
            <a:chOff x="2339752" y="3222395"/>
            <a:chExt cx="1728192" cy="747720"/>
          </a:xfrm>
        </p:grpSpPr>
        <p:sp>
          <p:nvSpPr>
            <p:cNvPr id="179" name="AutoShape 83"/>
            <p:cNvSpPr>
              <a:spLocks noChangeArrowheads="1"/>
            </p:cNvSpPr>
            <p:nvPr/>
          </p:nvSpPr>
          <p:spPr bwMode="auto">
            <a:xfrm rot="16200000">
              <a:off x="2609011" y="3046539"/>
              <a:ext cx="254000" cy="791918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73" name="Gruppieren 172"/>
            <p:cNvGrpSpPr/>
            <p:nvPr/>
          </p:nvGrpSpPr>
          <p:grpSpPr>
            <a:xfrm>
              <a:off x="2339752" y="3554910"/>
              <a:ext cx="728866" cy="415205"/>
              <a:chOff x="1932629" y="4653140"/>
              <a:chExt cx="728866" cy="415205"/>
            </a:xfrm>
          </p:grpSpPr>
          <p:pic>
            <p:nvPicPr>
              <p:cNvPr id="177" name="Grafik 176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106245">
                <a:off x="2053173" y="4532596"/>
                <a:ext cx="415205" cy="656293"/>
              </a:xfrm>
              <a:prstGeom prst="rect">
                <a:avLst/>
              </a:prstGeom>
            </p:spPr>
          </p:pic>
          <p:pic>
            <p:nvPicPr>
              <p:cNvPr id="178" name="Grafik 177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536117">
                <a:off x="2193995" y="4492430"/>
                <a:ext cx="273676" cy="661325"/>
              </a:xfrm>
              <a:prstGeom prst="rect">
                <a:avLst/>
              </a:prstGeom>
            </p:spPr>
          </p:pic>
        </p:grpSp>
        <p:pic>
          <p:nvPicPr>
            <p:cNvPr id="174" name="Grafik 173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3486" y="3222395"/>
              <a:ext cx="1024458" cy="512230"/>
            </a:xfrm>
            <a:prstGeom prst="rect">
              <a:avLst/>
            </a:prstGeom>
          </p:spPr>
        </p:pic>
      </p:grpSp>
      <p:sp>
        <p:nvSpPr>
          <p:cNvPr id="243" name="Text Box 64"/>
          <p:cNvSpPr txBox="1">
            <a:spLocks noChangeArrowheads="1"/>
          </p:cNvSpPr>
          <p:nvPr/>
        </p:nvSpPr>
        <p:spPr bwMode="auto">
          <a:xfrm>
            <a:off x="3180988" y="1095385"/>
            <a:ext cx="1800225" cy="2905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de-DE" altLang="de-DE" sz="1600" b="1" i="0" u="none" strike="noStrike" cap="none" normalizeH="0" baseline="0" dirty="0">
                <a:ln>
                  <a:noFill/>
                </a:ln>
                <a:solidFill>
                  <a:srgbClr val="AFC3CD"/>
                </a:solidFill>
                <a:effectLst/>
                <a:latin typeface="Times New Roman" pitchFamily="18" charset="0"/>
                <a:cs typeface="Arial" pitchFamily="34" charset="0"/>
              </a:rPr>
              <a:t>ATMOSPHÄRE</a:t>
            </a: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rgbClr val="AFC3CD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4" name="Gruppieren 113"/>
          <p:cNvGrpSpPr/>
          <p:nvPr/>
        </p:nvGrpSpPr>
        <p:grpSpPr>
          <a:xfrm>
            <a:off x="4542558" y="1492854"/>
            <a:ext cx="323115" cy="432000"/>
            <a:chOff x="4291631" y="2863396"/>
            <a:chExt cx="323115" cy="432000"/>
          </a:xfrm>
        </p:grpSpPr>
        <p:sp>
          <p:nvSpPr>
            <p:cNvPr id="117" name="Pfeil nach unten 116"/>
            <p:cNvSpPr/>
            <p:nvPr/>
          </p:nvSpPr>
          <p:spPr bwMode="auto">
            <a:xfrm rot="10800000">
              <a:off x="4542746" y="2863396"/>
              <a:ext cx="72000" cy="432000"/>
            </a:xfrm>
            <a:prstGeom prst="downArrow">
              <a:avLst>
                <a:gd name="adj1" fmla="val 50000"/>
                <a:gd name="adj2" fmla="val 77134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3175">
              <a:solidFill>
                <a:schemeClr val="tx1"/>
              </a:solidFill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18" name="Gruppieren 117"/>
            <p:cNvGrpSpPr/>
            <p:nvPr/>
          </p:nvGrpSpPr>
          <p:grpSpPr>
            <a:xfrm>
              <a:off x="4291631" y="2864660"/>
              <a:ext cx="213748" cy="216024"/>
              <a:chOff x="801860" y="1844824"/>
              <a:chExt cx="213748" cy="216024"/>
            </a:xfrm>
          </p:grpSpPr>
          <p:sp>
            <p:nvSpPr>
              <p:cNvPr id="120" name="Ellipse 119"/>
              <p:cNvSpPr/>
              <p:nvPr/>
            </p:nvSpPr>
            <p:spPr bwMode="auto">
              <a:xfrm>
                <a:off x="801860" y="1844824"/>
                <a:ext cx="213748" cy="216024"/>
              </a:xfrm>
              <a:prstGeom prst="ellipse">
                <a:avLst/>
              </a:prstGeom>
              <a:noFill/>
              <a:ln w="19050">
                <a:solidFill>
                  <a:srgbClr val="37464B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21" name="Gruppieren 120"/>
              <p:cNvGrpSpPr/>
              <p:nvPr/>
            </p:nvGrpSpPr>
            <p:grpSpPr>
              <a:xfrm>
                <a:off x="836734" y="1880836"/>
                <a:ext cx="144000" cy="144000"/>
                <a:chOff x="1623974" y="1628800"/>
                <a:chExt cx="144000" cy="144000"/>
              </a:xfrm>
            </p:grpSpPr>
            <p:cxnSp>
              <p:nvCxnSpPr>
                <p:cNvPr id="122" name="Gerade Verbindung 121"/>
                <p:cNvCxnSpPr/>
                <p:nvPr/>
              </p:nvCxnSpPr>
              <p:spPr>
                <a:xfrm>
                  <a:off x="1695974" y="1628800"/>
                  <a:ext cx="0" cy="144000"/>
                </a:xfrm>
                <a:prstGeom prst="line">
                  <a:avLst/>
                </a:prstGeom>
                <a:ln w="15875">
                  <a:solidFill>
                    <a:srgbClr val="37464B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Gerade Verbindung 127"/>
                <p:cNvCxnSpPr/>
                <p:nvPr/>
              </p:nvCxnSpPr>
              <p:spPr>
                <a:xfrm>
                  <a:off x="1623974" y="1698920"/>
                  <a:ext cx="144000" cy="0"/>
                </a:xfrm>
                <a:prstGeom prst="line">
                  <a:avLst/>
                </a:prstGeom>
                <a:ln w="15875">
                  <a:solidFill>
                    <a:srgbClr val="37464B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45" name="Gruppieren 144"/>
          <p:cNvGrpSpPr/>
          <p:nvPr/>
        </p:nvGrpSpPr>
        <p:grpSpPr>
          <a:xfrm>
            <a:off x="3390841" y="1492854"/>
            <a:ext cx="314237" cy="432000"/>
            <a:chOff x="4291631" y="2863396"/>
            <a:chExt cx="314237" cy="432000"/>
          </a:xfrm>
        </p:grpSpPr>
        <p:sp>
          <p:nvSpPr>
            <p:cNvPr id="146" name="Pfeil nach unten 145"/>
            <p:cNvSpPr/>
            <p:nvPr/>
          </p:nvSpPr>
          <p:spPr bwMode="auto">
            <a:xfrm rot="10800000">
              <a:off x="4533868" y="2863396"/>
              <a:ext cx="72000" cy="432000"/>
            </a:xfrm>
            <a:prstGeom prst="downArrow">
              <a:avLst>
                <a:gd name="adj1" fmla="val 50000"/>
                <a:gd name="adj2" fmla="val 77134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3175">
              <a:solidFill>
                <a:schemeClr val="tx1"/>
              </a:solidFill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49" name="Gruppieren 148"/>
            <p:cNvGrpSpPr/>
            <p:nvPr/>
          </p:nvGrpSpPr>
          <p:grpSpPr>
            <a:xfrm>
              <a:off x="4291631" y="2864660"/>
              <a:ext cx="213748" cy="216024"/>
              <a:chOff x="801860" y="1844824"/>
              <a:chExt cx="213748" cy="216024"/>
            </a:xfrm>
          </p:grpSpPr>
          <p:sp>
            <p:nvSpPr>
              <p:cNvPr id="150" name="Ellipse 149"/>
              <p:cNvSpPr/>
              <p:nvPr/>
            </p:nvSpPr>
            <p:spPr bwMode="auto">
              <a:xfrm>
                <a:off x="801860" y="1844824"/>
                <a:ext cx="213748" cy="216024"/>
              </a:xfrm>
              <a:prstGeom prst="ellipse">
                <a:avLst/>
              </a:prstGeom>
              <a:noFill/>
              <a:ln w="19050">
                <a:solidFill>
                  <a:srgbClr val="37464B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51" name="Gruppieren 150"/>
              <p:cNvGrpSpPr/>
              <p:nvPr/>
            </p:nvGrpSpPr>
            <p:grpSpPr>
              <a:xfrm>
                <a:off x="836734" y="1880836"/>
                <a:ext cx="144000" cy="144000"/>
                <a:chOff x="1623974" y="1628800"/>
                <a:chExt cx="144000" cy="144000"/>
              </a:xfrm>
            </p:grpSpPr>
            <p:cxnSp>
              <p:nvCxnSpPr>
                <p:cNvPr id="152" name="Gerade Verbindung 151"/>
                <p:cNvCxnSpPr/>
                <p:nvPr/>
              </p:nvCxnSpPr>
              <p:spPr>
                <a:xfrm>
                  <a:off x="1695974" y="1628800"/>
                  <a:ext cx="0" cy="144000"/>
                </a:xfrm>
                <a:prstGeom prst="line">
                  <a:avLst/>
                </a:prstGeom>
                <a:ln w="15875">
                  <a:solidFill>
                    <a:srgbClr val="37464B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Gerade Verbindung 152"/>
                <p:cNvCxnSpPr/>
                <p:nvPr/>
              </p:nvCxnSpPr>
              <p:spPr>
                <a:xfrm>
                  <a:off x="1623974" y="1698920"/>
                  <a:ext cx="144000" cy="0"/>
                </a:xfrm>
                <a:prstGeom prst="line">
                  <a:avLst/>
                </a:prstGeom>
                <a:ln w="15875">
                  <a:solidFill>
                    <a:srgbClr val="37464B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62" name="Gruppieren 161"/>
          <p:cNvGrpSpPr/>
          <p:nvPr/>
        </p:nvGrpSpPr>
        <p:grpSpPr>
          <a:xfrm>
            <a:off x="8092855" y="1493748"/>
            <a:ext cx="349749" cy="612000"/>
            <a:chOff x="4291631" y="2862644"/>
            <a:chExt cx="349749" cy="612000"/>
          </a:xfrm>
        </p:grpSpPr>
        <p:sp>
          <p:nvSpPr>
            <p:cNvPr id="163" name="Pfeil nach unten 162"/>
            <p:cNvSpPr/>
            <p:nvPr/>
          </p:nvSpPr>
          <p:spPr bwMode="auto">
            <a:xfrm rot="10800000">
              <a:off x="4533380" y="2862644"/>
              <a:ext cx="108000" cy="612000"/>
            </a:xfrm>
            <a:prstGeom prst="downArrow">
              <a:avLst>
                <a:gd name="adj1" fmla="val 50000"/>
                <a:gd name="adj2" fmla="val 77134"/>
              </a:avLst>
            </a:prstGeom>
            <a:solidFill>
              <a:srgbClr val="C00000"/>
            </a:solidFill>
            <a:ln w="3175">
              <a:solidFill>
                <a:schemeClr val="tx1"/>
              </a:solidFill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65" name="Gruppieren 164"/>
            <p:cNvGrpSpPr/>
            <p:nvPr/>
          </p:nvGrpSpPr>
          <p:grpSpPr>
            <a:xfrm>
              <a:off x="4291631" y="2864660"/>
              <a:ext cx="213748" cy="216024"/>
              <a:chOff x="801860" y="1844824"/>
              <a:chExt cx="213748" cy="216024"/>
            </a:xfrm>
          </p:grpSpPr>
          <p:sp>
            <p:nvSpPr>
              <p:cNvPr id="172" name="Ellipse 171"/>
              <p:cNvSpPr/>
              <p:nvPr/>
            </p:nvSpPr>
            <p:spPr bwMode="auto">
              <a:xfrm>
                <a:off x="801860" y="1844824"/>
                <a:ext cx="213748" cy="216024"/>
              </a:xfrm>
              <a:prstGeom prst="ellipse">
                <a:avLst/>
              </a:prstGeom>
              <a:noFill/>
              <a:ln w="19050">
                <a:solidFill>
                  <a:srgbClr val="AF0A19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80" name="Gruppieren 179"/>
              <p:cNvGrpSpPr/>
              <p:nvPr/>
            </p:nvGrpSpPr>
            <p:grpSpPr>
              <a:xfrm>
                <a:off x="836734" y="1880836"/>
                <a:ext cx="144000" cy="144000"/>
                <a:chOff x="1623974" y="1628800"/>
                <a:chExt cx="144000" cy="144000"/>
              </a:xfrm>
            </p:grpSpPr>
            <p:cxnSp>
              <p:nvCxnSpPr>
                <p:cNvPr id="200" name="Gerade Verbindung 199"/>
                <p:cNvCxnSpPr/>
                <p:nvPr/>
              </p:nvCxnSpPr>
              <p:spPr>
                <a:xfrm>
                  <a:off x="1695974" y="1628800"/>
                  <a:ext cx="0" cy="144000"/>
                </a:xfrm>
                <a:prstGeom prst="line">
                  <a:avLst/>
                </a:prstGeom>
                <a:ln w="15875">
                  <a:solidFill>
                    <a:srgbClr val="AF0A1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Gerade Verbindung 200"/>
                <p:cNvCxnSpPr/>
                <p:nvPr/>
              </p:nvCxnSpPr>
              <p:spPr>
                <a:xfrm>
                  <a:off x="1623974" y="1698920"/>
                  <a:ext cx="144000" cy="0"/>
                </a:xfrm>
                <a:prstGeom prst="line">
                  <a:avLst/>
                </a:prstGeom>
                <a:ln w="15875">
                  <a:solidFill>
                    <a:srgbClr val="AF0A1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02" name="Gruppieren 201"/>
          <p:cNvGrpSpPr/>
          <p:nvPr/>
        </p:nvGrpSpPr>
        <p:grpSpPr>
          <a:xfrm>
            <a:off x="5759640" y="1492854"/>
            <a:ext cx="314237" cy="432000"/>
            <a:chOff x="4291631" y="2864142"/>
            <a:chExt cx="314237" cy="432000"/>
          </a:xfrm>
        </p:grpSpPr>
        <p:sp>
          <p:nvSpPr>
            <p:cNvPr id="203" name="Pfeil nach unten 202"/>
            <p:cNvSpPr/>
            <p:nvPr/>
          </p:nvSpPr>
          <p:spPr bwMode="auto">
            <a:xfrm rot="10800000">
              <a:off x="4533868" y="2864142"/>
              <a:ext cx="72000" cy="432000"/>
            </a:xfrm>
            <a:prstGeom prst="downArrow">
              <a:avLst>
                <a:gd name="adj1" fmla="val 50000"/>
                <a:gd name="adj2" fmla="val 77134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3175">
              <a:solidFill>
                <a:schemeClr val="tx1"/>
              </a:solidFill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204" name="Gruppieren 203"/>
            <p:cNvGrpSpPr/>
            <p:nvPr/>
          </p:nvGrpSpPr>
          <p:grpSpPr>
            <a:xfrm>
              <a:off x="4291631" y="2864660"/>
              <a:ext cx="213748" cy="216024"/>
              <a:chOff x="801860" y="1844824"/>
              <a:chExt cx="213748" cy="216024"/>
            </a:xfrm>
          </p:grpSpPr>
          <p:sp>
            <p:nvSpPr>
              <p:cNvPr id="205" name="Ellipse 204"/>
              <p:cNvSpPr/>
              <p:nvPr/>
            </p:nvSpPr>
            <p:spPr bwMode="auto">
              <a:xfrm>
                <a:off x="801860" y="1844824"/>
                <a:ext cx="213748" cy="216024"/>
              </a:xfrm>
              <a:prstGeom prst="ellipse">
                <a:avLst/>
              </a:prstGeom>
              <a:noFill/>
              <a:ln w="19050">
                <a:solidFill>
                  <a:srgbClr val="37464B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206" name="Gruppieren 205"/>
              <p:cNvGrpSpPr/>
              <p:nvPr/>
            </p:nvGrpSpPr>
            <p:grpSpPr>
              <a:xfrm>
                <a:off x="836734" y="1880836"/>
                <a:ext cx="144000" cy="144000"/>
                <a:chOff x="1623974" y="1628800"/>
                <a:chExt cx="144000" cy="144000"/>
              </a:xfrm>
            </p:grpSpPr>
            <p:cxnSp>
              <p:nvCxnSpPr>
                <p:cNvPr id="207" name="Gerade Verbindung 206"/>
                <p:cNvCxnSpPr/>
                <p:nvPr/>
              </p:nvCxnSpPr>
              <p:spPr>
                <a:xfrm>
                  <a:off x="1695974" y="1628800"/>
                  <a:ext cx="0" cy="144000"/>
                </a:xfrm>
                <a:prstGeom prst="line">
                  <a:avLst/>
                </a:prstGeom>
                <a:ln w="15875">
                  <a:solidFill>
                    <a:srgbClr val="37464B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Gerade Verbindung 207"/>
                <p:cNvCxnSpPr/>
                <p:nvPr/>
              </p:nvCxnSpPr>
              <p:spPr>
                <a:xfrm>
                  <a:off x="1623974" y="1698920"/>
                  <a:ext cx="144000" cy="0"/>
                </a:xfrm>
                <a:prstGeom prst="line">
                  <a:avLst/>
                </a:prstGeom>
                <a:ln w="15875">
                  <a:solidFill>
                    <a:srgbClr val="37464B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21" name="Gebogener Pfeil 220"/>
          <p:cNvSpPr>
            <a:spLocks noChangeAspect="1"/>
          </p:cNvSpPr>
          <p:nvPr/>
        </p:nvSpPr>
        <p:spPr bwMode="auto">
          <a:xfrm rot="16200000" flipH="1">
            <a:off x="3629185" y="1276572"/>
            <a:ext cx="2853590" cy="5538068"/>
          </a:xfrm>
          <a:prstGeom prst="circularArrow">
            <a:avLst>
              <a:gd name="adj1" fmla="val 2346"/>
              <a:gd name="adj2" fmla="val 579207"/>
              <a:gd name="adj3" fmla="val 20929349"/>
              <a:gd name="adj4" fmla="val 16187122"/>
              <a:gd name="adj5" fmla="val 2911"/>
            </a:avLst>
          </a:prstGeom>
          <a:solidFill>
            <a:srgbClr val="AFC3CD"/>
          </a:solidFill>
          <a:ln w="19050">
            <a:noFill/>
            <a:round/>
            <a:headEnd w="lg" len="lg"/>
            <a:tailEnd type="triangle" w="med" len="med"/>
          </a:ln>
        </p:spPr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9" name="Gruppieren 18"/>
          <p:cNvGrpSpPr/>
          <p:nvPr/>
        </p:nvGrpSpPr>
        <p:grpSpPr>
          <a:xfrm>
            <a:off x="4838613" y="2204864"/>
            <a:ext cx="2259727" cy="3486483"/>
            <a:chOff x="4897969" y="2204864"/>
            <a:chExt cx="2259727" cy="3486483"/>
          </a:xfrm>
        </p:grpSpPr>
        <p:sp>
          <p:nvSpPr>
            <p:cNvPr id="224" name="Gebogener Pfeil 223"/>
            <p:cNvSpPr>
              <a:spLocks noChangeAspect="1"/>
            </p:cNvSpPr>
            <p:nvPr/>
          </p:nvSpPr>
          <p:spPr bwMode="auto">
            <a:xfrm rot="16200000" flipH="1">
              <a:off x="4284591" y="2818242"/>
              <a:ext cx="3486483" cy="2259727"/>
            </a:xfrm>
            <a:prstGeom prst="circularArrow">
              <a:avLst>
                <a:gd name="adj1" fmla="val 3599"/>
                <a:gd name="adj2" fmla="val 443837"/>
                <a:gd name="adj3" fmla="val 19191689"/>
                <a:gd name="adj4" fmla="val 16407412"/>
                <a:gd name="adj5" fmla="val 4762"/>
              </a:avLst>
            </a:prstGeom>
            <a:solidFill>
              <a:srgbClr val="AFC3CD"/>
            </a:solidFill>
            <a:ln w="19050">
              <a:noFill/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17" name="Picture 4" descr="D:\vTI\Bilder\Kaminfeuer Pixelio Lizenzfrei.jpg"/>
            <p:cNvPicPr>
              <a:picLocks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102552" y="5109554"/>
              <a:ext cx="540000" cy="54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0" name="Gruppieren 19"/>
          <p:cNvGrpSpPr/>
          <p:nvPr/>
        </p:nvGrpSpPr>
        <p:grpSpPr>
          <a:xfrm>
            <a:off x="6395734" y="2060850"/>
            <a:ext cx="2005335" cy="3590772"/>
            <a:chOff x="6455090" y="2060850"/>
            <a:chExt cx="2005335" cy="3590772"/>
          </a:xfrm>
        </p:grpSpPr>
        <p:sp>
          <p:nvSpPr>
            <p:cNvPr id="222" name="Gebogener Pfeil 221"/>
            <p:cNvSpPr>
              <a:spLocks/>
            </p:cNvSpPr>
            <p:nvPr/>
          </p:nvSpPr>
          <p:spPr bwMode="auto">
            <a:xfrm rot="16200000" flipH="1" flipV="1">
              <a:off x="5735939" y="2780001"/>
              <a:ext cx="3443638" cy="2005335"/>
            </a:xfrm>
            <a:prstGeom prst="circularArrow">
              <a:avLst>
                <a:gd name="adj1" fmla="val 5199"/>
                <a:gd name="adj2" fmla="val 512165"/>
                <a:gd name="adj3" fmla="val 20986902"/>
                <a:gd name="adj4" fmla="val 16254862"/>
                <a:gd name="adj5" fmla="val 5124"/>
              </a:avLst>
            </a:prstGeom>
            <a:solidFill>
              <a:srgbClr val="AFC3CD"/>
            </a:solidFill>
            <a:ln w="19050">
              <a:noFill/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23" name="Picture 4" descr="D:\vTI\Bilder\Kaminfeuer Pixelio Lizenzfrei.jpg"/>
            <p:cNvPicPr>
              <a:picLocks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961918" y="5111622"/>
              <a:ext cx="540000" cy="54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6" name="Gruppieren 5"/>
          <p:cNvGrpSpPr/>
          <p:nvPr/>
        </p:nvGrpSpPr>
        <p:grpSpPr>
          <a:xfrm>
            <a:off x="5574376" y="5116154"/>
            <a:ext cx="1328185" cy="575191"/>
            <a:chOff x="5688231" y="4741661"/>
            <a:chExt cx="1328185" cy="575191"/>
          </a:xfrm>
        </p:grpSpPr>
        <p:sp>
          <p:nvSpPr>
            <p:cNvPr id="5" name="Pfeil nach links und rechts 4"/>
            <p:cNvSpPr/>
            <p:nvPr/>
          </p:nvSpPr>
          <p:spPr>
            <a:xfrm>
              <a:off x="5688231" y="4895995"/>
              <a:ext cx="1328185" cy="234000"/>
            </a:xfrm>
            <a:prstGeom prst="leftRightArrow">
              <a:avLst>
                <a:gd name="adj1" fmla="val 50000"/>
                <a:gd name="adj2" fmla="val 82758"/>
              </a:avLst>
            </a:prstGeom>
            <a:solidFill>
              <a:srgbClr val="FF9900">
                <a:alpha val="64706"/>
              </a:srgbClr>
            </a:solidFill>
            <a:ln w="3175">
              <a:solidFill>
                <a:srgbClr val="37464B"/>
              </a:solidFill>
            </a:ln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tx1"/>
                </a:solidFill>
              </a:endParaRPr>
            </a:p>
          </p:txBody>
        </p:sp>
        <p:pic>
          <p:nvPicPr>
            <p:cNvPr id="252" name="Grafik 128" descr="ölfass.gif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357727" y="4741661"/>
              <a:ext cx="303727" cy="457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3" name="Grafik 129" descr="kohlewagen.gif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6106170" y="4899255"/>
              <a:ext cx="416713" cy="376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4" name="Line 56"/>
            <p:cNvSpPr>
              <a:spLocks noChangeShapeType="1"/>
            </p:cNvSpPr>
            <p:nvPr/>
          </p:nvSpPr>
          <p:spPr bwMode="auto">
            <a:xfrm flipV="1">
              <a:off x="5977235" y="4745860"/>
              <a:ext cx="760983" cy="570992"/>
            </a:xfrm>
            <a:prstGeom prst="line">
              <a:avLst/>
            </a:prstGeom>
            <a:noFill/>
            <a:ln w="38100">
              <a:solidFill>
                <a:srgbClr val="AF0A1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" name="Line 56"/>
            <p:cNvSpPr>
              <a:spLocks noChangeShapeType="1"/>
            </p:cNvSpPr>
            <p:nvPr/>
          </p:nvSpPr>
          <p:spPr bwMode="auto">
            <a:xfrm>
              <a:off x="5977235" y="4756575"/>
              <a:ext cx="799869" cy="549561"/>
            </a:xfrm>
            <a:prstGeom prst="line">
              <a:avLst/>
            </a:prstGeom>
            <a:noFill/>
            <a:ln w="38100">
              <a:solidFill>
                <a:srgbClr val="AF0A1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6" name="Text Box 79"/>
          <p:cNvSpPr txBox="1">
            <a:spLocks noChangeArrowheads="1"/>
          </p:cNvSpPr>
          <p:nvPr/>
        </p:nvSpPr>
        <p:spPr bwMode="auto">
          <a:xfrm>
            <a:off x="5387381" y="5730775"/>
            <a:ext cx="2011021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altLang="de-DE" sz="1100" b="1" i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Substitution ENERGETISCH</a:t>
            </a:r>
            <a:endParaRPr kumimoji="0" lang="en-US" altLang="de-DE" sz="11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Gruppieren 20"/>
          <p:cNvGrpSpPr/>
          <p:nvPr/>
        </p:nvGrpSpPr>
        <p:grpSpPr>
          <a:xfrm>
            <a:off x="5389479" y="3690470"/>
            <a:ext cx="2260183" cy="1322706"/>
            <a:chOff x="5448835" y="3690470"/>
            <a:chExt cx="2260183" cy="1322706"/>
          </a:xfrm>
        </p:grpSpPr>
        <p:sp>
          <p:nvSpPr>
            <p:cNvPr id="273" name="Pfeil nach links und rechts 272"/>
            <p:cNvSpPr/>
            <p:nvPr/>
          </p:nvSpPr>
          <p:spPr>
            <a:xfrm rot="16200000">
              <a:off x="6698695" y="3897470"/>
              <a:ext cx="648000" cy="234000"/>
            </a:xfrm>
            <a:prstGeom prst="leftRightArrow">
              <a:avLst>
                <a:gd name="adj1" fmla="val 50000"/>
                <a:gd name="adj2" fmla="val 82758"/>
              </a:avLst>
            </a:prstGeom>
            <a:solidFill>
              <a:srgbClr val="C5C000">
                <a:alpha val="64706"/>
              </a:srgbClr>
            </a:solidFill>
            <a:ln w="3175">
              <a:solidFill>
                <a:srgbClr val="37464B"/>
              </a:solidFill>
            </a:ln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279" name="Text Box 79"/>
            <p:cNvSpPr txBox="1">
              <a:spLocks noChangeArrowheads="1"/>
            </p:cNvSpPr>
            <p:nvPr/>
          </p:nvSpPr>
          <p:spPr bwMode="auto">
            <a:xfrm>
              <a:off x="5448835" y="4164492"/>
              <a:ext cx="1067381" cy="472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altLang="de-DE" sz="11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Substitution </a:t>
              </a:r>
              <a:br>
                <a:rPr lang="en-US" altLang="de-DE" sz="11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altLang="de-DE" sz="11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STOFFLICH</a:t>
              </a:r>
              <a:br>
                <a:rPr lang="en-US" altLang="de-DE" sz="11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endParaRPr lang="en-US" altLang="de-DE" sz="1100" b="1" i="1" dirty="0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" name="Gruppieren 10"/>
            <p:cNvGrpSpPr/>
            <p:nvPr/>
          </p:nvGrpSpPr>
          <p:grpSpPr>
            <a:xfrm>
              <a:off x="6359548" y="4286528"/>
              <a:ext cx="1349470" cy="726648"/>
              <a:chOff x="6359548" y="4221087"/>
              <a:chExt cx="1349470" cy="726648"/>
            </a:xfrm>
          </p:grpSpPr>
          <p:pic>
            <p:nvPicPr>
              <p:cNvPr id="277" name="Grafik 17" descr="rohbau-sw.gif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rightnessContrast bright="49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59548" y="4291259"/>
                <a:ext cx="972000" cy="6280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8" name="Grafik 19" descr="Ziegel-Steine.gif"/>
              <p:cNvPicPr>
                <a:picLocks noChangeAspect="1"/>
              </p:cNvPicPr>
              <p:nvPr/>
            </p:nvPicPr>
            <p:blipFill>
              <a:blip r:embed="rId17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sharpenSoften amount="2000"/>
                        </a14:imgEffect>
                        <a14:imgEffect>
                          <a14:brightnessContrast bright="2000" contrast="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35777" y="4225099"/>
                <a:ext cx="873241" cy="7226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9" name="Gruppieren 8"/>
              <p:cNvGrpSpPr/>
              <p:nvPr/>
            </p:nvGrpSpPr>
            <p:grpSpPr>
              <a:xfrm>
                <a:off x="6429555" y="4221087"/>
                <a:ext cx="1253367" cy="710407"/>
                <a:chOff x="5904328" y="1638092"/>
                <a:chExt cx="1620000" cy="730714"/>
              </a:xfrm>
            </p:grpSpPr>
            <p:sp>
              <p:nvSpPr>
                <p:cNvPr id="275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5904328" y="1638092"/>
                  <a:ext cx="1620000" cy="720000"/>
                </a:xfrm>
                <a:prstGeom prst="line">
                  <a:avLst/>
                </a:prstGeom>
                <a:noFill/>
                <a:ln w="38100">
                  <a:solidFill>
                    <a:srgbClr val="AF0A19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" name="Line 56"/>
                <p:cNvSpPr>
                  <a:spLocks noChangeShapeType="1"/>
                </p:cNvSpPr>
                <p:nvPr/>
              </p:nvSpPr>
              <p:spPr bwMode="auto">
                <a:xfrm>
                  <a:off x="5904328" y="1648806"/>
                  <a:ext cx="1620000" cy="720000"/>
                </a:xfrm>
                <a:prstGeom prst="line">
                  <a:avLst/>
                </a:prstGeom>
                <a:noFill/>
                <a:ln w="38100">
                  <a:solidFill>
                    <a:srgbClr val="AF0A19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6" name="Gruppieren 15"/>
          <p:cNvGrpSpPr/>
          <p:nvPr/>
        </p:nvGrpSpPr>
        <p:grpSpPr>
          <a:xfrm>
            <a:off x="350927" y="1493662"/>
            <a:ext cx="1965965" cy="2304350"/>
            <a:chOff x="410283" y="1493662"/>
            <a:chExt cx="1965965" cy="2304350"/>
          </a:xfrm>
        </p:grpSpPr>
        <p:grpSp>
          <p:nvGrpSpPr>
            <p:cNvPr id="184" name="Gruppieren 183"/>
            <p:cNvGrpSpPr/>
            <p:nvPr/>
          </p:nvGrpSpPr>
          <p:grpSpPr>
            <a:xfrm>
              <a:off x="520517" y="2988805"/>
              <a:ext cx="1855731" cy="809207"/>
              <a:chOff x="556029" y="2907919"/>
              <a:chExt cx="1855731" cy="809207"/>
            </a:xfrm>
          </p:grpSpPr>
          <p:sp>
            <p:nvSpPr>
              <p:cNvPr id="185" name="AutoShape 83"/>
              <p:cNvSpPr>
                <a:spLocks noChangeArrowheads="1"/>
              </p:cNvSpPr>
              <p:nvPr/>
            </p:nvSpPr>
            <p:spPr bwMode="auto">
              <a:xfrm rot="16200000">
                <a:off x="988562" y="3154731"/>
                <a:ext cx="254000" cy="576172"/>
              </a:xfrm>
              <a:prstGeom prst="downArrow">
                <a:avLst>
                  <a:gd name="adj1" fmla="val 53389"/>
                  <a:gd name="adj2" fmla="val 79166"/>
                </a:avLst>
              </a:prstGeom>
              <a:solidFill>
                <a:srgbClr val="AFC3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rgbClr val="243F6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grpSp>
            <p:nvGrpSpPr>
              <p:cNvPr id="186" name="Gruppieren 185"/>
              <p:cNvGrpSpPr/>
              <p:nvPr/>
            </p:nvGrpSpPr>
            <p:grpSpPr>
              <a:xfrm>
                <a:off x="1446751" y="2907919"/>
                <a:ext cx="965009" cy="808999"/>
                <a:chOff x="1115827" y="3991238"/>
                <a:chExt cx="965009" cy="808999"/>
              </a:xfrm>
            </p:grpSpPr>
            <p:pic>
              <p:nvPicPr>
                <p:cNvPr id="194" name="Grafik 193"/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69954" y="4125269"/>
                  <a:ext cx="415205" cy="656293"/>
                </a:xfrm>
                <a:prstGeom prst="rect">
                  <a:avLst/>
                </a:prstGeom>
              </p:spPr>
            </p:pic>
            <p:pic>
              <p:nvPicPr>
                <p:cNvPr id="195" name="Grafik 194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97746" y="3991238"/>
                  <a:ext cx="334788" cy="808999"/>
                </a:xfrm>
                <a:prstGeom prst="rect">
                  <a:avLst/>
                </a:prstGeom>
              </p:spPr>
            </p:pic>
            <p:pic>
              <p:nvPicPr>
                <p:cNvPr id="196" name="Grafik 195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787782" y="4276684"/>
                  <a:ext cx="215813" cy="521502"/>
                </a:xfrm>
                <a:prstGeom prst="rect">
                  <a:avLst/>
                </a:prstGeom>
              </p:spPr>
            </p:pic>
            <p:pic>
              <p:nvPicPr>
                <p:cNvPr id="197" name="Grafik 196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921568" y="4413322"/>
                  <a:ext cx="159268" cy="384863"/>
                </a:xfrm>
                <a:prstGeom prst="rect">
                  <a:avLst/>
                </a:prstGeom>
              </p:spPr>
            </p:pic>
            <p:pic>
              <p:nvPicPr>
                <p:cNvPr id="198" name="Grafik 197"/>
                <p:cNvPicPr>
                  <a:picLocks noChangeAspect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16564" y="4051425"/>
                  <a:ext cx="472440" cy="746760"/>
                </a:xfrm>
                <a:prstGeom prst="rect">
                  <a:avLst/>
                </a:prstGeom>
              </p:spPr>
            </p:pic>
            <p:pic>
              <p:nvPicPr>
                <p:cNvPr id="199" name="Grafik 198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15827" y="4278735"/>
                  <a:ext cx="215813" cy="521502"/>
                </a:xfrm>
                <a:prstGeom prst="rect">
                  <a:avLst/>
                </a:prstGeom>
              </p:spPr>
            </p:pic>
          </p:grpSp>
          <p:grpSp>
            <p:nvGrpSpPr>
              <p:cNvPr id="187" name="Gruppieren 186"/>
              <p:cNvGrpSpPr/>
              <p:nvPr/>
            </p:nvGrpSpPr>
            <p:grpSpPr>
              <a:xfrm>
                <a:off x="556029" y="3241527"/>
                <a:ext cx="559587" cy="475599"/>
                <a:chOff x="1200324" y="5689705"/>
                <a:chExt cx="559587" cy="475599"/>
              </a:xfrm>
            </p:grpSpPr>
            <p:pic>
              <p:nvPicPr>
                <p:cNvPr id="188" name="Grafik 187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56606" y="5760804"/>
                  <a:ext cx="244093" cy="385825"/>
                </a:xfrm>
                <a:prstGeom prst="rect">
                  <a:avLst/>
                </a:prstGeom>
              </p:spPr>
            </p:pic>
            <p:pic>
              <p:nvPicPr>
                <p:cNvPr id="189" name="Grafik 188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71898" y="5689705"/>
                  <a:ext cx="196817" cy="475599"/>
                </a:xfrm>
                <a:prstGeom prst="rect">
                  <a:avLst/>
                </a:prstGeom>
              </p:spPr>
            </p:pic>
            <p:pic>
              <p:nvPicPr>
                <p:cNvPr id="190" name="Grafik 189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87922" y="5856669"/>
                  <a:ext cx="126873" cy="306583"/>
                </a:xfrm>
                <a:prstGeom prst="rect">
                  <a:avLst/>
                </a:prstGeom>
              </p:spPr>
            </p:pic>
            <p:pic>
              <p:nvPicPr>
                <p:cNvPr id="191" name="Grafik 190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66280" y="5936997"/>
                  <a:ext cx="93631" cy="226255"/>
                </a:xfrm>
                <a:prstGeom prst="rect">
                  <a:avLst/>
                </a:prstGeom>
              </p:spPr>
            </p:pic>
            <p:pic>
              <p:nvPicPr>
                <p:cNvPr id="192" name="Grafik 191"/>
                <p:cNvPicPr>
                  <a:picLocks noChangeAspect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00324" y="5724242"/>
                  <a:ext cx="277740" cy="439009"/>
                </a:xfrm>
                <a:prstGeom prst="rect">
                  <a:avLst/>
                </a:prstGeom>
              </p:spPr>
            </p:pic>
            <p:pic>
              <p:nvPicPr>
                <p:cNvPr id="193" name="Grafik 192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00990" y="5858720"/>
                  <a:ext cx="126873" cy="306583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5" name="Gruppieren 14"/>
            <p:cNvGrpSpPr/>
            <p:nvPr/>
          </p:nvGrpSpPr>
          <p:grpSpPr>
            <a:xfrm>
              <a:off x="410283" y="1493662"/>
              <a:ext cx="1439243" cy="724648"/>
              <a:chOff x="410283" y="1493662"/>
              <a:chExt cx="1439243" cy="724648"/>
            </a:xfrm>
          </p:grpSpPr>
          <p:grpSp>
            <p:nvGrpSpPr>
              <p:cNvPr id="14" name="Gruppieren 13"/>
              <p:cNvGrpSpPr/>
              <p:nvPr/>
            </p:nvGrpSpPr>
            <p:grpSpPr>
              <a:xfrm>
                <a:off x="585076" y="1493662"/>
                <a:ext cx="213748" cy="216024"/>
                <a:chOff x="717514" y="1493662"/>
                <a:chExt cx="213748" cy="216024"/>
              </a:xfrm>
            </p:grpSpPr>
            <p:cxnSp>
              <p:nvCxnSpPr>
                <p:cNvPr id="225" name="Gerade Verbindung 224"/>
                <p:cNvCxnSpPr/>
                <p:nvPr/>
              </p:nvCxnSpPr>
              <p:spPr>
                <a:xfrm>
                  <a:off x="752388" y="1601674"/>
                  <a:ext cx="144000" cy="0"/>
                </a:xfrm>
                <a:prstGeom prst="line">
                  <a:avLst/>
                </a:prstGeom>
                <a:ln w="15875">
                  <a:solidFill>
                    <a:schemeClr val="accent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6" name="Ellipse 225"/>
                <p:cNvSpPr/>
                <p:nvPr/>
              </p:nvSpPr>
              <p:spPr bwMode="auto">
                <a:xfrm>
                  <a:off x="717514" y="1493662"/>
                  <a:ext cx="213748" cy="216024"/>
                </a:xfrm>
                <a:prstGeom prst="ellipse">
                  <a:avLst/>
                </a:prstGeom>
                <a:noFill/>
                <a:ln w="19050">
                  <a:solidFill>
                    <a:schemeClr val="accent6"/>
                  </a:solidFill>
                  <a:round/>
                  <a:headEnd w="lg" len="lg"/>
                  <a:tailEnd type="triangle" w="med" len="med"/>
                </a:ln>
              </p:spPr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227" name="Pfeil nach unten 226"/>
              <p:cNvSpPr/>
              <p:nvPr/>
            </p:nvSpPr>
            <p:spPr bwMode="auto">
              <a:xfrm>
                <a:off x="410283" y="1493662"/>
                <a:ext cx="180000" cy="612000"/>
              </a:xfrm>
              <a:prstGeom prst="downArrow">
                <a:avLst>
                  <a:gd name="adj1" fmla="val 50000"/>
                  <a:gd name="adj2" fmla="val 77134"/>
                </a:avLst>
              </a:prstGeom>
              <a:solidFill>
                <a:schemeClr val="accent6"/>
              </a:solidFill>
              <a:ln w="3175">
                <a:solidFill>
                  <a:schemeClr val="tx1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81" name="Text Box 79"/>
              <p:cNvSpPr txBox="1">
                <a:spLocks noChangeArrowheads="1"/>
              </p:cNvSpPr>
              <p:nvPr/>
            </p:nvSpPr>
            <p:spPr bwMode="auto">
              <a:xfrm>
                <a:off x="522418" y="1927797"/>
                <a:ext cx="1327108" cy="290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 type="none" w="sm" len="sm"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de-DE" sz="1100" b="1" i="1" dirty="0">
                    <a:solidFill>
                      <a:schemeClr val="accent6"/>
                    </a:solidFill>
                    <a:latin typeface="Times New Roman" pitchFamily="18" charset="0"/>
                    <a:cs typeface="Arial" pitchFamily="34" charset="0"/>
                  </a:rPr>
                  <a:t>C-</a:t>
                </a:r>
                <a:r>
                  <a:rPr lang="en-US" altLang="de-DE" sz="1100" b="1" i="1" dirty="0" err="1">
                    <a:solidFill>
                      <a:schemeClr val="accent6"/>
                    </a:solidFill>
                    <a:latin typeface="Times New Roman" pitchFamily="18" charset="0"/>
                    <a:cs typeface="Arial" pitchFamily="34" charset="0"/>
                  </a:rPr>
                  <a:t>Sequestrierung</a:t>
                </a:r>
                <a:endParaRPr kumimoji="0" lang="en-US" altLang="de-DE" sz="1100" b="1" i="0" u="none" strike="noStrike" cap="none" normalizeH="0" baseline="0" dirty="0">
                  <a:ln>
                    <a:noFill/>
                  </a:ln>
                  <a:solidFill>
                    <a:schemeClr val="accent6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7" name="Gruppieren 16"/>
          <p:cNvGrpSpPr/>
          <p:nvPr/>
        </p:nvGrpSpPr>
        <p:grpSpPr>
          <a:xfrm>
            <a:off x="1825060" y="1492854"/>
            <a:ext cx="1896671" cy="539107"/>
            <a:chOff x="2267399" y="1492854"/>
            <a:chExt cx="1896671" cy="539107"/>
          </a:xfrm>
        </p:grpSpPr>
        <p:grpSp>
          <p:nvGrpSpPr>
            <p:cNvPr id="209" name="Gruppieren 208"/>
            <p:cNvGrpSpPr/>
            <p:nvPr/>
          </p:nvGrpSpPr>
          <p:grpSpPr>
            <a:xfrm>
              <a:off x="2710083" y="1492854"/>
              <a:ext cx="314237" cy="432000"/>
              <a:chOff x="4291631" y="2862344"/>
              <a:chExt cx="314237" cy="432000"/>
            </a:xfrm>
          </p:grpSpPr>
          <p:sp>
            <p:nvSpPr>
              <p:cNvPr id="210" name="Pfeil nach unten 209"/>
              <p:cNvSpPr/>
              <p:nvPr/>
            </p:nvSpPr>
            <p:spPr bwMode="auto">
              <a:xfrm rot="10800000">
                <a:off x="4533868" y="2862344"/>
                <a:ext cx="72000" cy="432000"/>
              </a:xfrm>
              <a:prstGeom prst="downArrow">
                <a:avLst>
                  <a:gd name="adj1" fmla="val 50000"/>
                  <a:gd name="adj2" fmla="val 77134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3175">
                <a:solidFill>
                  <a:schemeClr val="tx1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211" name="Gruppieren 210"/>
              <p:cNvGrpSpPr/>
              <p:nvPr/>
            </p:nvGrpSpPr>
            <p:grpSpPr>
              <a:xfrm>
                <a:off x="4291631" y="2864660"/>
                <a:ext cx="213748" cy="216024"/>
                <a:chOff x="801860" y="1844824"/>
                <a:chExt cx="213748" cy="216024"/>
              </a:xfrm>
            </p:grpSpPr>
            <p:sp>
              <p:nvSpPr>
                <p:cNvPr id="212" name="Ellipse 211"/>
                <p:cNvSpPr/>
                <p:nvPr/>
              </p:nvSpPr>
              <p:spPr bwMode="auto">
                <a:xfrm>
                  <a:off x="801860" y="1844824"/>
                  <a:ext cx="213748" cy="216024"/>
                </a:xfrm>
                <a:prstGeom prst="ellipse">
                  <a:avLst/>
                </a:prstGeom>
                <a:noFill/>
                <a:ln w="19050">
                  <a:solidFill>
                    <a:srgbClr val="37464B"/>
                  </a:solidFill>
                  <a:round/>
                  <a:headEnd w="lg" len="lg"/>
                  <a:tailEnd type="triangle" w="med" len="med"/>
                </a:ln>
              </p:spPr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213" name="Gruppieren 212"/>
                <p:cNvGrpSpPr/>
                <p:nvPr/>
              </p:nvGrpSpPr>
              <p:grpSpPr>
                <a:xfrm>
                  <a:off x="836734" y="1880836"/>
                  <a:ext cx="144000" cy="144000"/>
                  <a:chOff x="1623974" y="1628800"/>
                  <a:chExt cx="144000" cy="144000"/>
                </a:xfrm>
              </p:grpSpPr>
              <p:cxnSp>
                <p:nvCxnSpPr>
                  <p:cNvPr id="214" name="Gerade Verbindung 213"/>
                  <p:cNvCxnSpPr/>
                  <p:nvPr/>
                </p:nvCxnSpPr>
                <p:spPr>
                  <a:xfrm>
                    <a:off x="1695974" y="1628800"/>
                    <a:ext cx="0" cy="144000"/>
                  </a:xfrm>
                  <a:prstGeom prst="line">
                    <a:avLst/>
                  </a:prstGeom>
                  <a:ln w="15875">
                    <a:solidFill>
                      <a:srgbClr val="37464B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5" name="Gerade Verbindung 214"/>
                  <p:cNvCxnSpPr/>
                  <p:nvPr/>
                </p:nvCxnSpPr>
                <p:spPr>
                  <a:xfrm>
                    <a:off x="1623974" y="1698920"/>
                    <a:ext cx="144000" cy="0"/>
                  </a:xfrm>
                  <a:prstGeom prst="line">
                    <a:avLst/>
                  </a:prstGeom>
                  <a:ln w="15875">
                    <a:solidFill>
                      <a:srgbClr val="37464B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282" name="Text Box 79"/>
            <p:cNvSpPr txBox="1">
              <a:spLocks noChangeArrowheads="1"/>
            </p:cNvSpPr>
            <p:nvPr/>
          </p:nvSpPr>
          <p:spPr bwMode="auto">
            <a:xfrm>
              <a:off x="2267399" y="1741448"/>
              <a:ext cx="1896671" cy="29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altLang="de-DE" sz="1100" b="1" i="1" dirty="0" err="1">
                  <a:solidFill>
                    <a:schemeClr val="tx2"/>
                  </a:solidFill>
                  <a:latin typeface="Times New Roman" pitchFamily="18" charset="0"/>
                  <a:cs typeface="Arial" pitchFamily="34" charset="0"/>
                </a:rPr>
                <a:t>fossile</a:t>
              </a:r>
              <a:r>
                <a:rPr lang="en-US" altLang="de-DE" sz="1100" b="1" i="1" dirty="0">
                  <a:solidFill>
                    <a:schemeClr val="tx2"/>
                  </a:solidFill>
                  <a:latin typeface="Times New Roman" pitchFamily="18" charset="0"/>
                  <a:cs typeface="Arial" pitchFamily="34" charset="0"/>
                </a:rPr>
                <a:t>   CO</a:t>
              </a:r>
              <a:r>
                <a:rPr lang="en-US" altLang="de-DE" sz="1100" b="1" i="1" baseline="-25000" dirty="0">
                  <a:solidFill>
                    <a:schemeClr val="tx2"/>
                  </a:solidFill>
                  <a:latin typeface="Times New Roman" pitchFamily="18" charset="0"/>
                  <a:cs typeface="Arial" pitchFamily="34" charset="0"/>
                </a:rPr>
                <a:t>2</a:t>
              </a:r>
              <a:r>
                <a:rPr lang="en-US" altLang="de-DE" sz="1100" b="1" i="1" dirty="0">
                  <a:solidFill>
                    <a:schemeClr val="tx2"/>
                  </a:solidFill>
                  <a:latin typeface="Times New Roman" pitchFamily="18" charset="0"/>
                  <a:cs typeface="Arial" pitchFamily="34" charset="0"/>
                </a:rPr>
                <a:t>e-Emissionen</a:t>
              </a:r>
              <a:endParaRPr kumimoji="0" lang="en-US" altLang="de-DE" sz="11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3530207" y="1493662"/>
            <a:ext cx="1977897" cy="722475"/>
            <a:chOff x="2952319" y="1493662"/>
            <a:chExt cx="1977897" cy="722475"/>
          </a:xfrm>
        </p:grpSpPr>
        <p:grpSp>
          <p:nvGrpSpPr>
            <p:cNvPr id="154" name="Gruppieren 153"/>
            <p:cNvGrpSpPr/>
            <p:nvPr/>
          </p:nvGrpSpPr>
          <p:grpSpPr>
            <a:xfrm>
              <a:off x="4580467" y="1493662"/>
              <a:ext cx="349749" cy="612223"/>
              <a:chOff x="4291631" y="2864660"/>
              <a:chExt cx="349749" cy="612223"/>
            </a:xfrm>
          </p:grpSpPr>
          <p:sp>
            <p:nvSpPr>
              <p:cNvPr id="155" name="Pfeil nach unten 154"/>
              <p:cNvSpPr/>
              <p:nvPr/>
            </p:nvSpPr>
            <p:spPr bwMode="auto">
              <a:xfrm rot="10800000">
                <a:off x="4533380" y="2864883"/>
                <a:ext cx="108000" cy="612000"/>
              </a:xfrm>
              <a:prstGeom prst="downArrow">
                <a:avLst>
                  <a:gd name="adj1" fmla="val 50000"/>
                  <a:gd name="adj2" fmla="val 77134"/>
                </a:avLst>
              </a:prstGeom>
              <a:solidFill>
                <a:srgbClr val="C00000"/>
              </a:solidFill>
              <a:ln w="3175">
                <a:solidFill>
                  <a:schemeClr val="tx1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56" name="Gruppieren 155"/>
              <p:cNvGrpSpPr/>
              <p:nvPr/>
            </p:nvGrpSpPr>
            <p:grpSpPr>
              <a:xfrm>
                <a:off x="4291631" y="2864660"/>
                <a:ext cx="213748" cy="216024"/>
                <a:chOff x="801860" y="1844824"/>
                <a:chExt cx="213748" cy="216024"/>
              </a:xfrm>
            </p:grpSpPr>
            <p:sp>
              <p:nvSpPr>
                <p:cNvPr id="157" name="Ellipse 156"/>
                <p:cNvSpPr/>
                <p:nvPr/>
              </p:nvSpPr>
              <p:spPr bwMode="auto">
                <a:xfrm>
                  <a:off x="801860" y="1844824"/>
                  <a:ext cx="213748" cy="216024"/>
                </a:xfrm>
                <a:prstGeom prst="ellipse">
                  <a:avLst/>
                </a:prstGeom>
                <a:noFill/>
                <a:ln w="19050">
                  <a:solidFill>
                    <a:srgbClr val="AF0A19"/>
                  </a:solidFill>
                  <a:round/>
                  <a:headEnd w="lg" len="lg"/>
                  <a:tailEnd type="triangle" w="med" len="med"/>
                </a:ln>
              </p:spPr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159" name="Gruppieren 158"/>
                <p:cNvGrpSpPr/>
                <p:nvPr/>
              </p:nvGrpSpPr>
              <p:grpSpPr>
                <a:xfrm>
                  <a:off x="836734" y="1880836"/>
                  <a:ext cx="144000" cy="144000"/>
                  <a:chOff x="1623974" y="1628800"/>
                  <a:chExt cx="144000" cy="144000"/>
                </a:xfrm>
              </p:grpSpPr>
              <p:cxnSp>
                <p:nvCxnSpPr>
                  <p:cNvPr id="160" name="Gerade Verbindung 159"/>
                  <p:cNvCxnSpPr/>
                  <p:nvPr/>
                </p:nvCxnSpPr>
                <p:spPr>
                  <a:xfrm>
                    <a:off x="1695974" y="1628800"/>
                    <a:ext cx="0" cy="144000"/>
                  </a:xfrm>
                  <a:prstGeom prst="line">
                    <a:avLst/>
                  </a:prstGeom>
                  <a:ln w="15875">
                    <a:solidFill>
                      <a:srgbClr val="AF0A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1" name="Gerade Verbindung 160"/>
                  <p:cNvCxnSpPr/>
                  <p:nvPr/>
                </p:nvCxnSpPr>
                <p:spPr>
                  <a:xfrm>
                    <a:off x="1623974" y="1698920"/>
                    <a:ext cx="144000" cy="0"/>
                  </a:xfrm>
                  <a:prstGeom prst="line">
                    <a:avLst/>
                  </a:prstGeom>
                  <a:ln w="15875">
                    <a:solidFill>
                      <a:srgbClr val="AF0A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283" name="Text Box 79"/>
            <p:cNvSpPr txBox="1">
              <a:spLocks noChangeArrowheads="1"/>
            </p:cNvSpPr>
            <p:nvPr/>
          </p:nvSpPr>
          <p:spPr bwMode="auto">
            <a:xfrm>
              <a:off x="2952319" y="1925624"/>
              <a:ext cx="1938193" cy="29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altLang="de-DE" sz="1100" b="1" i="1" dirty="0" err="1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biogene</a:t>
              </a:r>
              <a:r>
                <a:rPr lang="en-US" altLang="de-DE" sz="1100" b="1" i="1" dirty="0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 CO</a:t>
              </a:r>
              <a:r>
                <a:rPr lang="en-US" altLang="de-DE" sz="1100" b="1" i="1" baseline="-25000" dirty="0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2</a:t>
              </a:r>
              <a:r>
                <a:rPr lang="en-US" altLang="de-DE" sz="1100" b="1" i="1" dirty="0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-Emissionen</a:t>
              </a:r>
              <a:endParaRPr kumimoji="0" lang="en-US" altLang="de-DE" sz="11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4" name="Gruppieren 23"/>
          <p:cNvGrpSpPr>
            <a:grpSpLocks/>
          </p:cNvGrpSpPr>
          <p:nvPr/>
        </p:nvGrpSpPr>
        <p:grpSpPr bwMode="auto">
          <a:xfrm>
            <a:off x="373192" y="4707721"/>
            <a:ext cx="4216629" cy="1169551"/>
            <a:chOff x="1312863" y="5911101"/>
            <a:chExt cx="4215690" cy="1168118"/>
          </a:xfrm>
        </p:grpSpPr>
        <p:sp>
          <p:nvSpPr>
            <p:cNvPr id="285" name="AutoShape 14"/>
            <p:cNvSpPr>
              <a:spLocks noChangeArrowheads="1"/>
            </p:cNvSpPr>
            <p:nvPr/>
          </p:nvSpPr>
          <p:spPr bwMode="auto">
            <a:xfrm>
              <a:off x="1312863" y="5993745"/>
              <a:ext cx="143968" cy="143824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286" name="Text Box 18"/>
            <p:cNvSpPr txBox="1">
              <a:spLocks noChangeArrowheads="1"/>
            </p:cNvSpPr>
            <p:nvPr/>
          </p:nvSpPr>
          <p:spPr bwMode="auto">
            <a:xfrm>
              <a:off x="1424402" y="5911101"/>
              <a:ext cx="4104151" cy="116811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4 Klima-relevante Wirkungen</a:t>
              </a:r>
            </a:p>
            <a:p>
              <a:pPr marL="182563" indent="-182563">
                <a:buFont typeface="Wingdings" panose="05000000000000000000" pitchFamily="2" charset="2"/>
                <a:buChar char="§"/>
                <a:tabLst>
                  <a:tab pos="182563" algn="l"/>
                </a:tabLst>
              </a:pPr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C-Speicherung Wald</a:t>
              </a:r>
            </a:p>
            <a:p>
              <a:pPr marL="182563" indent="-182563">
                <a:buFont typeface="Wingdings" panose="05000000000000000000" pitchFamily="2" charset="2"/>
                <a:buChar char="§"/>
                <a:tabLst>
                  <a:tab pos="182563" algn="l"/>
                </a:tabLst>
              </a:pPr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C-Speicherung Holzprodukte</a:t>
              </a:r>
            </a:p>
            <a:p>
              <a:pPr marL="182563" indent="-182563">
                <a:buFont typeface="Wingdings" panose="05000000000000000000" pitchFamily="2" charset="2"/>
                <a:buChar char="§"/>
                <a:tabLst>
                  <a:tab pos="182563" algn="l"/>
                </a:tabLst>
              </a:pPr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Stoffliches Substitutionspotential</a:t>
              </a:r>
            </a:p>
            <a:p>
              <a:pPr marL="182563" indent="-182563">
                <a:buFont typeface="Wingdings" panose="05000000000000000000" pitchFamily="2" charset="2"/>
                <a:buChar char="§"/>
                <a:tabLst>
                  <a:tab pos="182563" algn="l"/>
                </a:tabLst>
              </a:pPr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Energetisches Substitutionspotential</a:t>
              </a:r>
              <a:endParaRPr lang="en-US" sz="1400" b="1" i="1" dirty="0">
                <a:solidFill>
                  <a:srgbClr val="AF0A19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87" name="Text Box 59"/>
          <p:cNvSpPr txBox="1">
            <a:spLocks noChangeArrowheads="1"/>
          </p:cNvSpPr>
          <p:nvPr/>
        </p:nvSpPr>
        <p:spPr bwMode="auto">
          <a:xfrm>
            <a:off x="566444" y="2235621"/>
            <a:ext cx="1150937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altLang="de-DE" sz="1000" dirty="0" err="1">
                <a:latin typeface="Times New Roman" pitchFamily="18" charset="0"/>
                <a:cs typeface="Arial" pitchFamily="34" charset="0"/>
              </a:rPr>
              <a:t>Waldwachstum</a:t>
            </a:r>
            <a:endParaRPr kumimoji="0" lang="en-US" altLang="de-DE" sz="10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Gruppieren 21"/>
          <p:cNvGrpSpPr/>
          <p:nvPr/>
        </p:nvGrpSpPr>
        <p:grpSpPr>
          <a:xfrm>
            <a:off x="1691680" y="2105027"/>
            <a:ext cx="2569428" cy="446706"/>
            <a:chOff x="1691680" y="2105027"/>
            <a:chExt cx="2569428" cy="446706"/>
          </a:xfrm>
        </p:grpSpPr>
        <p:sp>
          <p:nvSpPr>
            <p:cNvPr id="288" name="Text Box 61"/>
            <p:cNvSpPr txBox="1">
              <a:spLocks noChangeArrowheads="1"/>
            </p:cNvSpPr>
            <p:nvPr/>
          </p:nvSpPr>
          <p:spPr bwMode="auto">
            <a:xfrm>
              <a:off x="2748940" y="2108225"/>
              <a:ext cx="1512168" cy="412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altLang="de-DE" sz="1000" dirty="0" err="1">
                  <a:latin typeface="Times New Roman" pitchFamily="18" charset="0"/>
                  <a:cs typeface="Arial" pitchFamily="34" charset="0"/>
                </a:rPr>
                <a:t>Energieholz</a:t>
              </a:r>
              <a:r>
                <a:rPr lang="en-US" altLang="de-DE" sz="1000" dirty="0">
                  <a:latin typeface="Times New Roman" pitchFamily="18" charset="0"/>
                  <a:cs typeface="Arial" pitchFamily="34" charset="0"/>
                </a:rPr>
                <a:t> &amp;</a:t>
              </a:r>
              <a:br>
                <a:rPr lang="en-US" altLang="de-DE" sz="1000" dirty="0">
                  <a:latin typeface="Times New Roman" pitchFamily="18" charset="0"/>
                  <a:cs typeface="Arial" pitchFamily="34" charset="0"/>
                </a:rPr>
              </a:br>
              <a:r>
                <a:rPr lang="en-US" altLang="de-DE" sz="1000" dirty="0" err="1">
                  <a:latin typeface="Times New Roman" pitchFamily="18" charset="0"/>
                  <a:cs typeface="Arial" pitchFamily="34" charset="0"/>
                </a:rPr>
                <a:t>Stamm</a:t>
              </a:r>
              <a:r>
                <a:rPr lang="en-US" altLang="de-DE" sz="1000" dirty="0">
                  <a:latin typeface="Times New Roman" pitchFamily="18" charset="0"/>
                  <a:cs typeface="Arial" pitchFamily="34" charset="0"/>
                </a:rPr>
                <a:t>- und Industrieholz</a:t>
              </a:r>
              <a:endParaRPr kumimoji="0" lang="en-US" altLang="de-DE" sz="10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9" name="Text Box 60"/>
            <p:cNvSpPr txBox="1">
              <a:spLocks noChangeArrowheads="1"/>
            </p:cNvSpPr>
            <p:nvPr/>
          </p:nvSpPr>
          <p:spPr bwMode="auto">
            <a:xfrm>
              <a:off x="1691680" y="2105027"/>
              <a:ext cx="1150937" cy="29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altLang="de-DE" sz="1000" b="0" i="0" u="none" strike="noStrike" cap="none" normalizeH="0" baseline="0" dirty="0" err="1">
                  <a:ln>
                    <a:noFill/>
                  </a:ln>
                  <a:effectLst/>
                  <a:latin typeface="Times New Roman" pitchFamily="18" charset="0"/>
                  <a:cs typeface="Arial" pitchFamily="34" charset="0"/>
                </a:rPr>
                <a:t>Schlagabraum</a:t>
              </a:r>
              <a:r>
                <a:rPr kumimoji="0" lang="en-US" altLang="de-DE" sz="1000" b="0" i="0" u="none" strike="noStrike" cap="none" normalizeH="0" baseline="0" dirty="0">
                  <a:ln>
                    <a:noFill/>
                  </a:ln>
                  <a:effectLst/>
                  <a:latin typeface="Times New Roman" pitchFamily="18" charset="0"/>
                  <a:cs typeface="Arial" pitchFamily="34" charset="0"/>
                </a:rPr>
                <a:t> &amp;</a:t>
              </a:r>
              <a:endParaRPr kumimoji="0" lang="en-US" altLang="de-DE" sz="10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0" name="Text Box 61"/>
            <p:cNvSpPr txBox="1">
              <a:spLocks noChangeArrowheads="1"/>
            </p:cNvSpPr>
            <p:nvPr/>
          </p:nvSpPr>
          <p:spPr bwMode="auto">
            <a:xfrm>
              <a:off x="1810364" y="2259633"/>
              <a:ext cx="1150937" cy="29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altLang="de-DE" sz="1000" b="0" i="0" u="none" strike="noStrike" cap="none" normalizeH="0" baseline="0" dirty="0" err="1">
                  <a:ln>
                    <a:noFill/>
                  </a:ln>
                  <a:effectLst/>
                  <a:latin typeface="Times New Roman" pitchFamily="18" charset="0"/>
                  <a:cs typeface="Arial" pitchFamily="34" charset="0"/>
                </a:rPr>
                <a:t>Holzeinschlag</a:t>
              </a:r>
              <a:endParaRPr kumimoji="0" lang="en-US" altLang="de-DE" sz="10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uppieren 22"/>
          <p:cNvGrpSpPr/>
          <p:nvPr/>
        </p:nvGrpSpPr>
        <p:grpSpPr>
          <a:xfrm>
            <a:off x="4261108" y="2108226"/>
            <a:ext cx="1747623" cy="485840"/>
            <a:chOff x="4261108" y="2108226"/>
            <a:chExt cx="1747623" cy="485840"/>
          </a:xfrm>
        </p:grpSpPr>
        <p:sp>
          <p:nvSpPr>
            <p:cNvPr id="291" name="Text Box 61"/>
            <p:cNvSpPr txBox="1">
              <a:spLocks noChangeArrowheads="1"/>
            </p:cNvSpPr>
            <p:nvPr/>
          </p:nvSpPr>
          <p:spPr bwMode="auto">
            <a:xfrm>
              <a:off x="4261108" y="2108226"/>
              <a:ext cx="1747623" cy="29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altLang="de-DE" sz="1000" dirty="0" err="1">
                  <a:latin typeface="Times New Roman" pitchFamily="18" charset="0"/>
                  <a:cs typeface="Arial" pitchFamily="34" charset="0"/>
                </a:rPr>
                <a:t>Industrierestholz</a:t>
              </a:r>
              <a:r>
                <a:rPr lang="en-US" altLang="de-DE" sz="1000" dirty="0">
                  <a:latin typeface="Times New Roman" pitchFamily="18" charset="0"/>
                  <a:cs typeface="Arial" pitchFamily="34" charset="0"/>
                </a:rPr>
                <a:t> &amp;</a:t>
              </a:r>
              <a:endParaRPr kumimoji="0" lang="en-US" altLang="de-DE" sz="10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2" name="Text Box 63"/>
            <p:cNvSpPr txBox="1">
              <a:spLocks noChangeArrowheads="1"/>
            </p:cNvSpPr>
            <p:nvPr/>
          </p:nvSpPr>
          <p:spPr bwMode="auto">
            <a:xfrm>
              <a:off x="4538092" y="2262279"/>
              <a:ext cx="1337400" cy="331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000" b="0" i="0" u="none" strike="noStrike" cap="none" normalizeH="0" baseline="0" dirty="0">
                  <a:ln>
                    <a:noFill/>
                  </a:ln>
                  <a:effectLst/>
                  <a:latin typeface="Times New Roman" pitchFamily="18" charset="0"/>
                  <a:cs typeface="Arial" pitchFamily="34" charset="0"/>
                </a:rPr>
                <a:t>Holzhalbwaren</a:t>
              </a:r>
              <a:endParaRPr kumimoji="0" lang="en-US" altLang="de-DE" sz="10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3" name="Text Box 63"/>
          <p:cNvSpPr txBox="1">
            <a:spLocks noChangeArrowheads="1"/>
          </p:cNvSpPr>
          <p:nvPr/>
        </p:nvSpPr>
        <p:spPr bwMode="auto">
          <a:xfrm>
            <a:off x="6342697" y="2263324"/>
            <a:ext cx="12672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de-DE" sz="1000" b="0" i="0" u="none" strike="noStrike" cap="none" normalizeH="0" baseline="0" dirty="0" err="1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Holzfertigwaren</a:t>
            </a:r>
            <a:endParaRPr kumimoji="0" lang="en-US" altLang="de-DE" sz="10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4" name="Text Box 65"/>
          <p:cNvSpPr txBox="1">
            <a:spLocks noChangeArrowheads="1"/>
          </p:cNvSpPr>
          <p:nvPr/>
        </p:nvSpPr>
        <p:spPr bwMode="auto">
          <a:xfrm>
            <a:off x="7357452" y="2107050"/>
            <a:ext cx="1512168" cy="33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de-DE" sz="1000" b="0" i="0" u="none" strike="noStrike" cap="none" normalizeH="0" baseline="0" dirty="0" err="1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Lebenszyklusende</a:t>
            </a:r>
            <a:r>
              <a:rPr kumimoji="0" lang="en-US" altLang="de-DE" sz="1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 der </a:t>
            </a:r>
            <a:r>
              <a:rPr kumimoji="0" lang="en-US" altLang="de-DE" sz="1000" b="0" i="0" u="none" strike="noStrike" cap="none" normalizeH="0" baseline="0" dirty="0" err="1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stofflichen</a:t>
            </a:r>
            <a:r>
              <a:rPr kumimoji="0" lang="en-US" altLang="de-DE" sz="1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en-US" altLang="de-DE" sz="1000" b="0" i="0" u="none" strike="noStrike" cap="none" normalizeH="0" baseline="0" dirty="0" err="1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Holznutzung</a:t>
            </a:r>
            <a:endParaRPr kumimoji="0" lang="en-US" altLang="de-DE" sz="10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50</a:t>
            </a:fld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453" y="3322341"/>
            <a:ext cx="648000" cy="501334"/>
          </a:xfrm>
          <a:prstGeom prst="rect">
            <a:avLst/>
          </a:prstGeom>
        </p:spPr>
      </p:pic>
      <p:sp>
        <p:nvSpPr>
          <p:cNvPr id="143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Klimawirkungen Wald und Holz</a:t>
            </a:r>
          </a:p>
        </p:txBody>
      </p:sp>
      <p:sp>
        <p:nvSpPr>
          <p:cNvPr id="168" name="Datumsplatzhalter 2">
            <a:extLst>
              <a:ext uri="{FF2B5EF4-FFF2-40B4-BE49-F238E27FC236}">
                <a16:creationId xmlns:a16="http://schemas.microsoft.com/office/drawing/2014/main" id="{D2D4A87C-19F4-4140-93F4-F82E978701F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70" name="Fußzeilenplatzhalter 3">
            <a:extLst>
              <a:ext uri="{FF2B5EF4-FFF2-40B4-BE49-F238E27FC236}">
                <a16:creationId xmlns:a16="http://schemas.microsoft.com/office/drawing/2014/main" id="{F9D5A5D4-D9C7-4384-8160-28C9A6AEEEB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sp>
        <p:nvSpPr>
          <p:cNvPr id="167" name="Textfeld 166">
            <a:extLst>
              <a:ext uri="{FF2B5EF4-FFF2-40B4-BE49-F238E27FC236}">
                <a16:creationId xmlns:a16="http://schemas.microsoft.com/office/drawing/2014/main" id="{D1F4E890-B1DE-4312-97D8-7EDEBE5BBF26}"/>
              </a:ext>
            </a:extLst>
          </p:cNvPr>
          <p:cNvSpPr txBox="1"/>
          <p:nvPr/>
        </p:nvSpPr>
        <p:spPr>
          <a:xfrm>
            <a:off x="6966592" y="5899292"/>
            <a:ext cx="2160720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Folie: Dr. Sebastian Rüter (Thünen)</a:t>
            </a:r>
          </a:p>
        </p:txBody>
      </p:sp>
    </p:spTree>
    <p:extLst>
      <p:ext uri="{BB962C8B-B14F-4D97-AF65-F5344CB8AC3E}">
        <p14:creationId xmlns:p14="http://schemas.microsoft.com/office/powerpoint/2010/main" val="674945628"/>
      </p:ext>
    </p:extLst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uppieren 124"/>
          <p:cNvGrpSpPr/>
          <p:nvPr/>
        </p:nvGrpSpPr>
        <p:grpSpPr>
          <a:xfrm>
            <a:off x="5377484" y="2700319"/>
            <a:ext cx="2268054" cy="1260000"/>
            <a:chOff x="5472352" y="2619433"/>
            <a:chExt cx="2268054" cy="1260000"/>
          </a:xfrm>
        </p:grpSpPr>
        <p:sp>
          <p:nvSpPr>
            <p:cNvPr id="126" name="Rectangle 67"/>
            <p:cNvSpPr>
              <a:spLocks noChangeArrowheads="1"/>
            </p:cNvSpPr>
            <p:nvPr/>
          </p:nvSpPr>
          <p:spPr bwMode="auto">
            <a:xfrm>
              <a:off x="5472352" y="2619433"/>
              <a:ext cx="2268000" cy="1260000"/>
            </a:xfrm>
            <a:prstGeom prst="rect">
              <a:avLst/>
            </a:prstGeom>
            <a:noFill/>
            <a:ln w="9525">
              <a:solidFill>
                <a:srgbClr val="C00000"/>
              </a:solidFill>
              <a:prstDash val="dashDot"/>
              <a:miter lim="800000"/>
              <a:headEnd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" name="Text Box 79"/>
            <p:cNvSpPr txBox="1">
              <a:spLocks noChangeArrowheads="1"/>
            </p:cNvSpPr>
            <p:nvPr/>
          </p:nvSpPr>
          <p:spPr bwMode="auto">
            <a:xfrm>
              <a:off x="5476216" y="2625553"/>
              <a:ext cx="2264190" cy="29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altLang="de-DE" sz="1100" b="1" i="1" dirty="0" err="1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Kohlenstoffspeicher</a:t>
              </a:r>
              <a:r>
                <a:rPr lang="en-US" altLang="de-DE" sz="1100" b="1" i="1" dirty="0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 HOLZ</a:t>
              </a:r>
              <a:endParaRPr kumimoji="0" lang="en-US" altLang="de-DE" sz="11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5" name="Textplatzhalter 5"/>
          <p:cNvSpPr txBox="1">
            <a:spLocks/>
          </p:cNvSpPr>
          <p:nvPr/>
        </p:nvSpPr>
        <p:spPr>
          <a:xfrm>
            <a:off x="323850" y="422248"/>
            <a:ext cx="8461012" cy="48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000" b="1" i="0" kern="1200" baseline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  <a:lvl2pPr marL="360363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tabLst>
                <a:tab pos="360363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536575" indent="-176213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sp>
        <p:nvSpPr>
          <p:cNvPr id="102" name="Textplatzhalter 5"/>
          <p:cNvSpPr>
            <a:spLocks noGrp="1"/>
          </p:cNvSpPr>
          <p:nvPr>
            <p:ph type="body" sz="quarter" idx="15"/>
          </p:nvPr>
        </p:nvSpPr>
        <p:spPr>
          <a:xfrm>
            <a:off x="312642" y="422248"/>
            <a:ext cx="8604488" cy="486000"/>
          </a:xfrm>
        </p:spPr>
        <p:txBody>
          <a:bodyPr/>
          <a:lstStyle/>
          <a:p>
            <a:r>
              <a:rPr lang="de-DE" dirty="0"/>
              <a:t>Hintergrund</a:t>
            </a:r>
            <a:endParaRPr lang="en-US" dirty="0"/>
          </a:p>
        </p:txBody>
      </p:sp>
      <p:sp>
        <p:nvSpPr>
          <p:cNvPr id="103" name="Titel 6"/>
          <p:cNvSpPr>
            <a:spLocks noGrp="1"/>
          </p:cNvSpPr>
          <p:nvPr>
            <p:ph type="title"/>
          </p:nvPr>
        </p:nvSpPr>
        <p:spPr>
          <a:xfrm>
            <a:off x="323850" y="44624"/>
            <a:ext cx="8820150" cy="486000"/>
          </a:xfrm>
        </p:spPr>
        <p:txBody>
          <a:bodyPr/>
          <a:lstStyle/>
          <a:p>
            <a:r>
              <a:rPr lang="de-DE" dirty="0"/>
              <a:t>Schema der THG-Bilanz des Forst- und Holzsektors</a:t>
            </a:r>
          </a:p>
        </p:txBody>
      </p:sp>
      <p:grpSp>
        <p:nvGrpSpPr>
          <p:cNvPr id="97" name="Gruppieren 96"/>
          <p:cNvGrpSpPr/>
          <p:nvPr/>
        </p:nvGrpSpPr>
        <p:grpSpPr>
          <a:xfrm>
            <a:off x="5629260" y="3238233"/>
            <a:ext cx="2520280" cy="631691"/>
            <a:chOff x="5580541" y="2583187"/>
            <a:chExt cx="2520280" cy="631691"/>
          </a:xfrm>
        </p:grpSpPr>
        <p:sp>
          <p:nvSpPr>
            <p:cNvPr id="100" name="Gebogener Pfeil 99"/>
            <p:cNvSpPr>
              <a:spLocks noChangeAspect="1"/>
            </p:cNvSpPr>
            <p:nvPr/>
          </p:nvSpPr>
          <p:spPr bwMode="auto">
            <a:xfrm rot="10800000" flipH="1">
              <a:off x="7049621" y="2583187"/>
              <a:ext cx="1051200" cy="631691"/>
            </a:xfrm>
            <a:prstGeom prst="circularArrow">
              <a:avLst>
                <a:gd name="adj1" fmla="val 5013"/>
                <a:gd name="adj2" fmla="val 17964"/>
                <a:gd name="adj3" fmla="val 19595170"/>
                <a:gd name="adj4" fmla="val 16162557"/>
                <a:gd name="adj5" fmla="val 5515"/>
              </a:avLst>
            </a:prstGeom>
            <a:solidFill>
              <a:srgbClr val="AFC3CD"/>
            </a:solidFill>
            <a:ln w="19050">
              <a:noFill/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01" name="Gerade Verbindung 100"/>
            <p:cNvCxnSpPr/>
            <p:nvPr/>
          </p:nvCxnSpPr>
          <p:spPr>
            <a:xfrm>
              <a:off x="5580541" y="3180108"/>
              <a:ext cx="2016000" cy="0"/>
            </a:xfrm>
            <a:prstGeom prst="line">
              <a:avLst/>
            </a:prstGeom>
            <a:ln w="31750">
              <a:solidFill>
                <a:srgbClr val="AFC3CD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Gruppieren 115"/>
          <p:cNvGrpSpPr/>
          <p:nvPr/>
        </p:nvGrpSpPr>
        <p:grpSpPr>
          <a:xfrm>
            <a:off x="7357452" y="3357191"/>
            <a:ext cx="1440160" cy="386810"/>
            <a:chOff x="7452320" y="3276065"/>
            <a:chExt cx="1440160" cy="386810"/>
          </a:xfrm>
        </p:grpSpPr>
        <p:sp>
          <p:nvSpPr>
            <p:cNvPr id="123" name="AutoShape 83"/>
            <p:cNvSpPr>
              <a:spLocks noChangeArrowheads="1"/>
            </p:cNvSpPr>
            <p:nvPr/>
          </p:nvSpPr>
          <p:spPr bwMode="auto">
            <a:xfrm rot="16200000">
              <a:off x="7613406" y="3154364"/>
              <a:ext cx="254000" cy="576172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124" name="Grafik 1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8203" y="3276065"/>
              <a:ext cx="914277" cy="386810"/>
            </a:xfrm>
            <a:prstGeom prst="rect">
              <a:avLst/>
            </a:prstGeom>
            <a:effectLst>
              <a:outerShdw blurRad="38100" dist="38100" sx="108000" sy="108000" algn="l" rotWithShape="0">
                <a:schemeClr val="bg1">
                  <a:alpha val="58000"/>
                </a:schemeClr>
              </a:outerShdw>
            </a:effectLst>
          </p:spPr>
        </p:pic>
      </p:grpSp>
      <p:sp>
        <p:nvSpPr>
          <p:cNvPr id="128" name="AutoShape 83"/>
          <p:cNvSpPr>
            <a:spLocks noChangeArrowheads="1"/>
          </p:cNvSpPr>
          <p:nvPr/>
        </p:nvSpPr>
        <p:spPr bwMode="auto">
          <a:xfrm rot="16200000">
            <a:off x="3897324" y="3081684"/>
            <a:ext cx="254000" cy="880216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243F6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34" name="Rectangle 67"/>
          <p:cNvSpPr>
            <a:spLocks noChangeArrowheads="1"/>
          </p:cNvSpPr>
          <p:nvPr/>
        </p:nvSpPr>
        <p:spPr bwMode="auto">
          <a:xfrm>
            <a:off x="372676" y="2693572"/>
            <a:ext cx="2268120" cy="1260000"/>
          </a:xfrm>
          <a:prstGeom prst="rect">
            <a:avLst/>
          </a:prstGeom>
          <a:noFill/>
          <a:ln w="9525">
            <a:solidFill>
              <a:srgbClr val="C00000"/>
            </a:solidFill>
            <a:prstDash val="dashDot"/>
            <a:miter lim="800000"/>
            <a:headEnd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grpSp>
        <p:nvGrpSpPr>
          <p:cNvPr id="138" name="Gruppieren 137"/>
          <p:cNvGrpSpPr/>
          <p:nvPr/>
        </p:nvGrpSpPr>
        <p:grpSpPr>
          <a:xfrm>
            <a:off x="5629560" y="3086113"/>
            <a:ext cx="1943916" cy="780614"/>
            <a:chOff x="5724428" y="3005227"/>
            <a:chExt cx="1943916" cy="780614"/>
          </a:xfrm>
        </p:grpSpPr>
        <p:pic>
          <p:nvPicPr>
            <p:cNvPr id="142" name="Grafik 1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5703" y="3005227"/>
              <a:ext cx="1122641" cy="754098"/>
            </a:xfrm>
            <a:prstGeom prst="rect">
              <a:avLst/>
            </a:prstGeom>
          </p:spPr>
        </p:pic>
        <p:sp>
          <p:nvSpPr>
            <p:cNvPr id="148" name="AutoShape 83"/>
            <p:cNvSpPr>
              <a:spLocks noChangeArrowheads="1"/>
            </p:cNvSpPr>
            <p:nvPr/>
          </p:nvSpPr>
          <p:spPr bwMode="auto">
            <a:xfrm rot="16200000">
              <a:off x="5993387" y="3046809"/>
              <a:ext cx="254000" cy="791918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147" name="Grafik 14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3637" y="3545278"/>
              <a:ext cx="568603" cy="240563"/>
            </a:xfrm>
            <a:prstGeom prst="rect">
              <a:avLst/>
            </a:prstGeom>
            <a:effectLst>
              <a:outerShdw blurRad="38100" dist="38100" sx="108000" sy="108000" algn="l" rotWithShape="0">
                <a:schemeClr val="bg1">
                  <a:alpha val="58000"/>
                </a:schemeClr>
              </a:outerShdw>
            </a:effectLst>
          </p:spPr>
        </p:pic>
      </p:grpSp>
      <p:grpSp>
        <p:nvGrpSpPr>
          <p:cNvPr id="169" name="Gruppieren 168"/>
          <p:cNvGrpSpPr/>
          <p:nvPr/>
        </p:nvGrpSpPr>
        <p:grpSpPr>
          <a:xfrm>
            <a:off x="2244867" y="3303281"/>
            <a:ext cx="1728209" cy="747720"/>
            <a:chOff x="2339735" y="3222395"/>
            <a:chExt cx="1728209" cy="747720"/>
          </a:xfrm>
        </p:grpSpPr>
        <p:grpSp>
          <p:nvGrpSpPr>
            <p:cNvPr id="172" name="Group 82"/>
            <p:cNvGrpSpPr>
              <a:grpSpLocks/>
            </p:cNvGrpSpPr>
            <p:nvPr/>
          </p:nvGrpSpPr>
          <p:grpSpPr bwMode="auto">
            <a:xfrm rot="10800000">
              <a:off x="2339735" y="3315816"/>
              <a:ext cx="791918" cy="254000"/>
              <a:chOff x="7139" y="5002"/>
              <a:chExt cx="1248" cy="399"/>
            </a:xfrm>
          </p:grpSpPr>
          <p:sp>
            <p:nvSpPr>
              <p:cNvPr id="179" name="AutoShape 83"/>
              <p:cNvSpPr>
                <a:spLocks noChangeArrowheads="1"/>
              </p:cNvSpPr>
              <p:nvPr/>
            </p:nvSpPr>
            <p:spPr bwMode="auto">
              <a:xfrm rot="5400000">
                <a:off x="7563" y="4578"/>
                <a:ext cx="399" cy="1248"/>
              </a:xfrm>
              <a:prstGeom prst="downArrow">
                <a:avLst>
                  <a:gd name="adj1" fmla="val 53389"/>
                  <a:gd name="adj2" fmla="val 79166"/>
                </a:avLst>
              </a:prstGeom>
              <a:solidFill>
                <a:srgbClr val="AFC3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rgbClr val="243F6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0" name="Text Box 84"/>
              <p:cNvSpPr txBox="1">
                <a:spLocks noChangeArrowheads="1"/>
              </p:cNvSpPr>
              <p:nvPr/>
            </p:nvSpPr>
            <p:spPr bwMode="auto">
              <a:xfrm rot="10800000">
                <a:off x="7562" y="5061"/>
                <a:ext cx="533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 type="none" w="sm" len="sm"/>
                  </a14:hiddenLine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900" b="1" i="0" u="none" strike="noStrike" cap="none" normalizeH="0" baseline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PROD</a:t>
                </a:r>
                <a:endParaRPr kumimoji="0" lang="de-DE" altLang="de-DE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73" name="Gruppieren 172"/>
            <p:cNvGrpSpPr/>
            <p:nvPr/>
          </p:nvGrpSpPr>
          <p:grpSpPr>
            <a:xfrm>
              <a:off x="2339752" y="3554910"/>
              <a:ext cx="728866" cy="415205"/>
              <a:chOff x="1932629" y="4653140"/>
              <a:chExt cx="728866" cy="415205"/>
            </a:xfrm>
          </p:grpSpPr>
          <p:pic>
            <p:nvPicPr>
              <p:cNvPr id="177" name="Grafik 176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106245">
                <a:off x="2053173" y="4532596"/>
                <a:ext cx="415205" cy="656293"/>
              </a:xfrm>
              <a:prstGeom prst="rect">
                <a:avLst/>
              </a:prstGeom>
            </p:spPr>
          </p:pic>
          <p:pic>
            <p:nvPicPr>
              <p:cNvPr id="178" name="Grafik 17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536117">
                <a:off x="2193995" y="4492430"/>
                <a:ext cx="273676" cy="661325"/>
              </a:xfrm>
              <a:prstGeom prst="rect">
                <a:avLst/>
              </a:prstGeom>
            </p:spPr>
          </p:pic>
        </p:grpSp>
        <p:pic>
          <p:nvPicPr>
            <p:cNvPr id="174" name="Grafik 17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3486" y="3222395"/>
              <a:ext cx="1024458" cy="512230"/>
            </a:xfrm>
            <a:prstGeom prst="rect">
              <a:avLst/>
            </a:prstGeom>
          </p:spPr>
        </p:pic>
      </p:grpSp>
      <p:grpSp>
        <p:nvGrpSpPr>
          <p:cNvPr id="184" name="Gruppieren 183"/>
          <p:cNvGrpSpPr/>
          <p:nvPr/>
        </p:nvGrpSpPr>
        <p:grpSpPr>
          <a:xfrm>
            <a:off x="461161" y="2988805"/>
            <a:ext cx="1855731" cy="809207"/>
            <a:chOff x="556029" y="2907919"/>
            <a:chExt cx="1855731" cy="809207"/>
          </a:xfrm>
        </p:grpSpPr>
        <p:sp>
          <p:nvSpPr>
            <p:cNvPr id="185" name="AutoShape 83"/>
            <p:cNvSpPr>
              <a:spLocks noChangeArrowheads="1"/>
            </p:cNvSpPr>
            <p:nvPr/>
          </p:nvSpPr>
          <p:spPr bwMode="auto">
            <a:xfrm rot="16200000">
              <a:off x="988562" y="3154731"/>
              <a:ext cx="254000" cy="576172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86" name="Gruppieren 185"/>
            <p:cNvGrpSpPr/>
            <p:nvPr/>
          </p:nvGrpSpPr>
          <p:grpSpPr>
            <a:xfrm>
              <a:off x="1446751" y="2907919"/>
              <a:ext cx="965009" cy="808999"/>
              <a:chOff x="1115827" y="3991238"/>
              <a:chExt cx="965009" cy="808999"/>
            </a:xfrm>
          </p:grpSpPr>
          <p:pic>
            <p:nvPicPr>
              <p:cNvPr id="194" name="Grafik 193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69954" y="4125269"/>
                <a:ext cx="415205" cy="656293"/>
              </a:xfrm>
              <a:prstGeom prst="rect">
                <a:avLst/>
              </a:prstGeom>
            </p:spPr>
          </p:pic>
          <p:pic>
            <p:nvPicPr>
              <p:cNvPr id="195" name="Grafik 194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97746" y="3991238"/>
                <a:ext cx="334788" cy="808999"/>
              </a:xfrm>
              <a:prstGeom prst="rect">
                <a:avLst/>
              </a:prstGeom>
            </p:spPr>
          </p:pic>
          <p:pic>
            <p:nvPicPr>
              <p:cNvPr id="196" name="Grafik 19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87782" y="4276684"/>
                <a:ext cx="215813" cy="521502"/>
              </a:xfrm>
              <a:prstGeom prst="rect">
                <a:avLst/>
              </a:prstGeom>
            </p:spPr>
          </p:pic>
          <p:pic>
            <p:nvPicPr>
              <p:cNvPr id="197" name="Grafik 19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21568" y="4413322"/>
                <a:ext cx="159268" cy="384863"/>
              </a:xfrm>
              <a:prstGeom prst="rect">
                <a:avLst/>
              </a:prstGeom>
            </p:spPr>
          </p:pic>
          <p:pic>
            <p:nvPicPr>
              <p:cNvPr id="198" name="Grafik 197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6564" y="4051425"/>
                <a:ext cx="472440" cy="746760"/>
              </a:xfrm>
              <a:prstGeom prst="rect">
                <a:avLst/>
              </a:prstGeom>
            </p:spPr>
          </p:pic>
          <p:pic>
            <p:nvPicPr>
              <p:cNvPr id="199" name="Grafik 19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5827" y="4278735"/>
                <a:ext cx="215813" cy="521502"/>
              </a:xfrm>
              <a:prstGeom prst="rect">
                <a:avLst/>
              </a:prstGeom>
            </p:spPr>
          </p:pic>
        </p:grpSp>
        <p:grpSp>
          <p:nvGrpSpPr>
            <p:cNvPr id="187" name="Gruppieren 186"/>
            <p:cNvGrpSpPr/>
            <p:nvPr/>
          </p:nvGrpSpPr>
          <p:grpSpPr>
            <a:xfrm>
              <a:off x="556029" y="3241527"/>
              <a:ext cx="559587" cy="475599"/>
              <a:chOff x="1200324" y="5689705"/>
              <a:chExt cx="559587" cy="475599"/>
            </a:xfrm>
          </p:grpSpPr>
          <p:pic>
            <p:nvPicPr>
              <p:cNvPr id="188" name="Grafik 18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56606" y="5760804"/>
                <a:ext cx="244093" cy="385825"/>
              </a:xfrm>
              <a:prstGeom prst="rect">
                <a:avLst/>
              </a:prstGeom>
            </p:spPr>
          </p:pic>
          <p:pic>
            <p:nvPicPr>
              <p:cNvPr id="189" name="Grafik 18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71898" y="5689705"/>
                <a:ext cx="196817" cy="475599"/>
              </a:xfrm>
              <a:prstGeom prst="rect">
                <a:avLst/>
              </a:prstGeom>
            </p:spPr>
          </p:pic>
          <p:pic>
            <p:nvPicPr>
              <p:cNvPr id="190" name="Grafik 18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87922" y="5856669"/>
                <a:ext cx="126873" cy="306583"/>
              </a:xfrm>
              <a:prstGeom prst="rect">
                <a:avLst/>
              </a:prstGeom>
            </p:spPr>
          </p:pic>
          <p:pic>
            <p:nvPicPr>
              <p:cNvPr id="191" name="Grafik 19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66280" y="5936997"/>
                <a:ext cx="93631" cy="226255"/>
              </a:xfrm>
              <a:prstGeom prst="rect">
                <a:avLst/>
              </a:prstGeom>
            </p:spPr>
          </p:pic>
          <p:pic>
            <p:nvPicPr>
              <p:cNvPr id="192" name="Grafik 191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00324" y="5724242"/>
                <a:ext cx="277740" cy="439009"/>
              </a:xfrm>
              <a:prstGeom prst="rect">
                <a:avLst/>
              </a:prstGeom>
            </p:spPr>
          </p:pic>
          <p:pic>
            <p:nvPicPr>
              <p:cNvPr id="193" name="Grafik 19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00990" y="5858720"/>
                <a:ext cx="126873" cy="306583"/>
              </a:xfrm>
              <a:prstGeom prst="rect">
                <a:avLst/>
              </a:prstGeom>
            </p:spPr>
          </p:pic>
        </p:grpSp>
      </p:grpSp>
      <p:cxnSp>
        <p:nvCxnSpPr>
          <p:cNvPr id="225" name="Gerade Verbindung 224"/>
          <p:cNvCxnSpPr/>
          <p:nvPr/>
        </p:nvCxnSpPr>
        <p:spPr>
          <a:xfrm>
            <a:off x="562309" y="1601674"/>
            <a:ext cx="144000" cy="0"/>
          </a:xfrm>
          <a:prstGeom prst="line">
            <a:avLst/>
          </a:prstGeom>
          <a:ln w="15875">
            <a:solidFill>
              <a:srgbClr val="78BE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Ellipse 225"/>
          <p:cNvSpPr/>
          <p:nvPr/>
        </p:nvSpPr>
        <p:spPr bwMode="auto">
          <a:xfrm>
            <a:off x="527435" y="1493662"/>
            <a:ext cx="213748" cy="216024"/>
          </a:xfrm>
          <a:prstGeom prst="ellipse">
            <a:avLst/>
          </a:prstGeom>
          <a:noFill/>
          <a:ln w="19050">
            <a:solidFill>
              <a:srgbClr val="78BE1E"/>
            </a:solidFill>
            <a:round/>
            <a:headEnd w="lg" len="lg"/>
            <a:tailEnd type="triangle" w="med" len="med"/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7" name="Pfeil nach unten 226"/>
          <p:cNvSpPr/>
          <p:nvPr/>
        </p:nvSpPr>
        <p:spPr bwMode="auto">
          <a:xfrm>
            <a:off x="382301" y="1493662"/>
            <a:ext cx="108000" cy="216000"/>
          </a:xfrm>
          <a:prstGeom prst="downArrow">
            <a:avLst>
              <a:gd name="adj1" fmla="val 50000"/>
              <a:gd name="adj2" fmla="val 77134"/>
            </a:avLst>
          </a:prstGeom>
          <a:solidFill>
            <a:srgbClr val="78BE1E"/>
          </a:solidFill>
          <a:ln w="3175">
            <a:solidFill>
              <a:schemeClr val="tx1"/>
            </a:solidFill>
            <a:round/>
            <a:headEnd w="lg" len="lg"/>
            <a:tailEnd type="triangle" w="med" len="med"/>
          </a:ln>
        </p:spPr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44" name="Gruppieren 243"/>
          <p:cNvGrpSpPr/>
          <p:nvPr/>
        </p:nvGrpSpPr>
        <p:grpSpPr>
          <a:xfrm>
            <a:off x="2244884" y="1495501"/>
            <a:ext cx="349749" cy="216024"/>
            <a:chOff x="4291631" y="2864660"/>
            <a:chExt cx="349749" cy="216024"/>
          </a:xfrm>
        </p:grpSpPr>
        <p:sp>
          <p:nvSpPr>
            <p:cNvPr id="245" name="Pfeil nach unten 244"/>
            <p:cNvSpPr/>
            <p:nvPr/>
          </p:nvSpPr>
          <p:spPr bwMode="auto">
            <a:xfrm rot="10800000">
              <a:off x="4533380" y="2864683"/>
              <a:ext cx="108000" cy="216000"/>
            </a:xfrm>
            <a:prstGeom prst="downArrow">
              <a:avLst>
                <a:gd name="adj1" fmla="val 50000"/>
                <a:gd name="adj2" fmla="val 77134"/>
              </a:avLst>
            </a:prstGeom>
            <a:solidFill>
              <a:srgbClr val="AF0A19"/>
            </a:solidFill>
            <a:ln w="3175">
              <a:solidFill>
                <a:schemeClr val="tx1"/>
              </a:solidFill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246" name="Gruppieren 245"/>
            <p:cNvGrpSpPr/>
            <p:nvPr/>
          </p:nvGrpSpPr>
          <p:grpSpPr>
            <a:xfrm>
              <a:off x="4291631" y="2864660"/>
              <a:ext cx="213748" cy="216024"/>
              <a:chOff x="801860" y="1844824"/>
              <a:chExt cx="213748" cy="216024"/>
            </a:xfrm>
          </p:grpSpPr>
          <p:sp>
            <p:nvSpPr>
              <p:cNvPr id="247" name="Ellipse 246"/>
              <p:cNvSpPr/>
              <p:nvPr/>
            </p:nvSpPr>
            <p:spPr bwMode="auto">
              <a:xfrm>
                <a:off x="801860" y="1844824"/>
                <a:ext cx="213748" cy="216024"/>
              </a:xfrm>
              <a:prstGeom prst="ellipse">
                <a:avLst/>
              </a:prstGeom>
              <a:noFill/>
              <a:ln w="19050">
                <a:solidFill>
                  <a:srgbClr val="AF0A19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248" name="Gruppieren 247"/>
              <p:cNvGrpSpPr/>
              <p:nvPr/>
            </p:nvGrpSpPr>
            <p:grpSpPr>
              <a:xfrm>
                <a:off x="836734" y="1880836"/>
                <a:ext cx="144000" cy="144000"/>
                <a:chOff x="1623974" y="1628800"/>
                <a:chExt cx="144000" cy="144000"/>
              </a:xfrm>
            </p:grpSpPr>
            <p:cxnSp>
              <p:nvCxnSpPr>
                <p:cNvPr id="249" name="Gerade Verbindung 248"/>
                <p:cNvCxnSpPr/>
                <p:nvPr/>
              </p:nvCxnSpPr>
              <p:spPr>
                <a:xfrm>
                  <a:off x="1695974" y="1628800"/>
                  <a:ext cx="0" cy="144000"/>
                </a:xfrm>
                <a:prstGeom prst="line">
                  <a:avLst/>
                </a:prstGeom>
                <a:ln w="15875">
                  <a:solidFill>
                    <a:srgbClr val="AF0A1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0" name="Gerade Verbindung 249"/>
                <p:cNvCxnSpPr/>
                <p:nvPr/>
              </p:nvCxnSpPr>
              <p:spPr>
                <a:xfrm>
                  <a:off x="1623974" y="1698920"/>
                  <a:ext cx="144000" cy="0"/>
                </a:xfrm>
                <a:prstGeom prst="line">
                  <a:avLst/>
                </a:prstGeom>
                <a:ln w="15875">
                  <a:solidFill>
                    <a:srgbClr val="AF0A1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51" name="Textfeld 250"/>
          <p:cNvSpPr txBox="1"/>
          <p:nvPr/>
        </p:nvSpPr>
        <p:spPr>
          <a:xfrm>
            <a:off x="310293" y="1661561"/>
            <a:ext cx="6703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Zufluss</a:t>
            </a:r>
          </a:p>
        </p:txBody>
      </p:sp>
      <p:sp>
        <p:nvSpPr>
          <p:cNvPr id="252" name="Textfeld 251"/>
          <p:cNvSpPr txBox="1"/>
          <p:nvPr/>
        </p:nvSpPr>
        <p:spPr>
          <a:xfrm>
            <a:off x="2001266" y="1665644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Abfluss</a:t>
            </a:r>
          </a:p>
        </p:txBody>
      </p:sp>
      <p:sp>
        <p:nvSpPr>
          <p:cNvPr id="144" name="Text Box 64"/>
          <p:cNvSpPr txBox="1">
            <a:spLocks noChangeArrowheads="1"/>
          </p:cNvSpPr>
          <p:nvPr/>
        </p:nvSpPr>
        <p:spPr bwMode="auto">
          <a:xfrm>
            <a:off x="3180988" y="1095385"/>
            <a:ext cx="1800225" cy="2905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de-DE" altLang="de-DE" sz="1600" b="1" i="0" u="none" strike="noStrike" cap="none" normalizeH="0" baseline="0" dirty="0">
                <a:ln>
                  <a:noFill/>
                </a:ln>
                <a:solidFill>
                  <a:srgbClr val="AFC3CD"/>
                </a:solidFill>
                <a:effectLst/>
                <a:latin typeface="Times New Roman" pitchFamily="18" charset="0"/>
                <a:cs typeface="Arial" pitchFamily="34" charset="0"/>
              </a:rPr>
              <a:t>ATMOSPHÄRE</a:t>
            </a: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rgbClr val="AFC3CD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6" name="AutoShape 83"/>
          <p:cNvSpPr>
            <a:spLocks noChangeArrowheads="1"/>
          </p:cNvSpPr>
          <p:nvPr/>
        </p:nvSpPr>
        <p:spPr bwMode="auto">
          <a:xfrm rot="16200000">
            <a:off x="4725878" y="3177847"/>
            <a:ext cx="254000" cy="684000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  <a:extLst/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grpSp>
        <p:nvGrpSpPr>
          <p:cNvPr id="140" name="Gruppieren 139"/>
          <p:cNvGrpSpPr/>
          <p:nvPr/>
        </p:nvGrpSpPr>
        <p:grpSpPr>
          <a:xfrm>
            <a:off x="179512" y="4221088"/>
            <a:ext cx="8712000" cy="218104"/>
            <a:chOff x="179512" y="5867824"/>
            <a:chExt cx="8712000" cy="218104"/>
          </a:xfrm>
        </p:grpSpPr>
        <p:cxnSp>
          <p:nvCxnSpPr>
            <p:cNvPr id="150" name="Gerade Verbindung mit Pfeil 149"/>
            <p:cNvCxnSpPr/>
            <p:nvPr/>
          </p:nvCxnSpPr>
          <p:spPr>
            <a:xfrm>
              <a:off x="179512" y="5867824"/>
              <a:ext cx="8712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Textfeld 150"/>
            <p:cNvSpPr txBox="1"/>
            <p:nvPr/>
          </p:nvSpPr>
          <p:spPr>
            <a:xfrm>
              <a:off x="8522440" y="5916651"/>
              <a:ext cx="226024" cy="1692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/>
              <a:r>
                <a:rPr lang="de-DE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Zeit</a:t>
              </a:r>
            </a:p>
          </p:txBody>
        </p:sp>
      </p:grpSp>
      <p:grpSp>
        <p:nvGrpSpPr>
          <p:cNvPr id="152" name="Gruppieren 151"/>
          <p:cNvGrpSpPr/>
          <p:nvPr/>
        </p:nvGrpSpPr>
        <p:grpSpPr>
          <a:xfrm>
            <a:off x="4817583" y="3212305"/>
            <a:ext cx="1050561" cy="754095"/>
            <a:chOff x="4758275" y="3131419"/>
            <a:chExt cx="1050561" cy="754095"/>
          </a:xfrm>
        </p:grpSpPr>
        <p:pic>
          <p:nvPicPr>
            <p:cNvPr id="153" name="Grafik 15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6004" y="3131419"/>
              <a:ext cx="632832" cy="632832"/>
            </a:xfrm>
            <a:prstGeom prst="rect">
              <a:avLst/>
            </a:prstGeom>
          </p:spPr>
        </p:pic>
        <p:pic>
          <p:nvPicPr>
            <p:cNvPr id="154" name="Grafik 15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8275" y="3644868"/>
              <a:ext cx="568800" cy="240646"/>
            </a:xfrm>
            <a:prstGeom prst="rect">
              <a:avLst/>
            </a:prstGeom>
            <a:effectLst>
              <a:outerShdw blurRad="38100" dist="38100" sx="108000" sy="108000" algn="l" rotWithShape="0">
                <a:schemeClr val="bg1">
                  <a:alpha val="58000"/>
                </a:schemeClr>
              </a:outerShdw>
            </a:effectLst>
          </p:spPr>
        </p:pic>
      </p:grpSp>
      <p:grpSp>
        <p:nvGrpSpPr>
          <p:cNvPr id="155" name="Gruppieren 154"/>
          <p:cNvGrpSpPr/>
          <p:nvPr/>
        </p:nvGrpSpPr>
        <p:grpSpPr>
          <a:xfrm>
            <a:off x="4986292" y="4083537"/>
            <a:ext cx="3059848" cy="397008"/>
            <a:chOff x="4986292" y="4229706"/>
            <a:chExt cx="3059848" cy="397008"/>
          </a:xfrm>
        </p:grpSpPr>
        <p:sp>
          <p:nvSpPr>
            <p:cNvPr id="156" name="Text Box 49"/>
            <p:cNvSpPr txBox="1">
              <a:spLocks noChangeArrowheads="1"/>
            </p:cNvSpPr>
            <p:nvPr/>
          </p:nvSpPr>
          <p:spPr bwMode="auto">
            <a:xfrm>
              <a:off x="4986292" y="4365104"/>
              <a:ext cx="799884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1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Jahr </a:t>
              </a:r>
              <a:r>
                <a:rPr lang="de-DE" sz="1100" i="1" baseline="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159" name="Text Box 49"/>
            <p:cNvSpPr txBox="1">
              <a:spLocks noChangeArrowheads="1"/>
            </p:cNvSpPr>
            <p:nvPr/>
          </p:nvSpPr>
          <p:spPr bwMode="auto">
            <a:xfrm>
              <a:off x="5670860" y="4365104"/>
              <a:ext cx="175212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100" baseline="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Nutzungsdauer </a:t>
              </a:r>
              <a:r>
                <a:rPr lang="de-DE" sz="1100" i="1" baseline="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</a:p>
          </p:txBody>
        </p:sp>
        <p:cxnSp>
          <p:nvCxnSpPr>
            <p:cNvPr id="160" name="Gerade Verbindung 113"/>
            <p:cNvCxnSpPr>
              <a:cxnSpLocks noChangeShapeType="1"/>
            </p:cNvCxnSpPr>
            <p:nvPr/>
          </p:nvCxnSpPr>
          <p:spPr bwMode="auto">
            <a:xfrm rot="5400000" flipH="1" flipV="1">
              <a:off x="7598353" y="4336850"/>
              <a:ext cx="72000" cy="72000"/>
            </a:xfrm>
            <a:prstGeom prst="line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61" name="Gerade Verbindung 79"/>
            <p:cNvCxnSpPr>
              <a:cxnSpLocks noChangeShapeType="1"/>
            </p:cNvCxnSpPr>
            <p:nvPr/>
          </p:nvCxnSpPr>
          <p:spPr bwMode="auto">
            <a:xfrm rot="5400000">
              <a:off x="7552357" y="4319706"/>
              <a:ext cx="180000" cy="0"/>
            </a:xfrm>
            <a:prstGeom prst="line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62" name="Gerade Verbindung 79"/>
            <p:cNvCxnSpPr>
              <a:cxnSpLocks noChangeShapeType="1"/>
            </p:cNvCxnSpPr>
            <p:nvPr/>
          </p:nvCxnSpPr>
          <p:spPr bwMode="auto">
            <a:xfrm rot="5400000">
              <a:off x="5291844" y="4320690"/>
              <a:ext cx="180000" cy="0"/>
            </a:xfrm>
            <a:prstGeom prst="line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63" name="Gerade Verbindung 113"/>
            <p:cNvCxnSpPr>
              <a:cxnSpLocks noChangeShapeType="1"/>
            </p:cNvCxnSpPr>
            <p:nvPr/>
          </p:nvCxnSpPr>
          <p:spPr bwMode="auto">
            <a:xfrm rot="5400000" flipH="1" flipV="1">
              <a:off x="5346340" y="4333221"/>
              <a:ext cx="72000" cy="72000"/>
            </a:xfrm>
            <a:prstGeom prst="line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165" name="Text Box 49"/>
            <p:cNvSpPr txBox="1">
              <a:spLocks noChangeArrowheads="1"/>
            </p:cNvSpPr>
            <p:nvPr/>
          </p:nvSpPr>
          <p:spPr bwMode="auto">
            <a:xfrm>
              <a:off x="7246256" y="4365104"/>
              <a:ext cx="799884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100" i="1" baseline="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i+n</a:t>
              </a:r>
              <a:endParaRPr lang="de-DE" sz="1100" i="1" baseline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Gruppieren 1"/>
          <p:cNvGrpSpPr/>
          <p:nvPr/>
        </p:nvGrpSpPr>
        <p:grpSpPr>
          <a:xfrm>
            <a:off x="5321641" y="1493662"/>
            <a:ext cx="670376" cy="438771"/>
            <a:chOff x="5321641" y="1493662"/>
            <a:chExt cx="670376" cy="438771"/>
          </a:xfrm>
        </p:grpSpPr>
        <p:grpSp>
          <p:nvGrpSpPr>
            <p:cNvPr id="235" name="Gruppieren 234"/>
            <p:cNvGrpSpPr/>
            <p:nvPr/>
          </p:nvGrpSpPr>
          <p:grpSpPr>
            <a:xfrm>
              <a:off x="5381129" y="1493662"/>
              <a:ext cx="358882" cy="216024"/>
              <a:chOff x="3461046" y="2864660"/>
              <a:chExt cx="358882" cy="216024"/>
            </a:xfrm>
          </p:grpSpPr>
          <p:grpSp>
            <p:nvGrpSpPr>
              <p:cNvPr id="236" name="Gruppieren 235"/>
              <p:cNvGrpSpPr/>
              <p:nvPr/>
            </p:nvGrpSpPr>
            <p:grpSpPr>
              <a:xfrm>
                <a:off x="3606180" y="2864660"/>
                <a:ext cx="213748" cy="216024"/>
                <a:chOff x="2232870" y="1590908"/>
                <a:chExt cx="213748" cy="216024"/>
              </a:xfrm>
            </p:grpSpPr>
            <p:cxnSp>
              <p:nvCxnSpPr>
                <p:cNvPr id="238" name="Gerade Verbindung 237"/>
                <p:cNvCxnSpPr/>
                <p:nvPr/>
              </p:nvCxnSpPr>
              <p:spPr>
                <a:xfrm>
                  <a:off x="2267744" y="1698920"/>
                  <a:ext cx="144000" cy="0"/>
                </a:xfrm>
                <a:prstGeom prst="line">
                  <a:avLst/>
                </a:prstGeom>
                <a:ln w="15875">
                  <a:solidFill>
                    <a:srgbClr val="78BE1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9" name="Ellipse 238"/>
                <p:cNvSpPr/>
                <p:nvPr/>
              </p:nvSpPr>
              <p:spPr bwMode="auto">
                <a:xfrm>
                  <a:off x="2232870" y="1590908"/>
                  <a:ext cx="213748" cy="216024"/>
                </a:xfrm>
                <a:prstGeom prst="ellipse">
                  <a:avLst/>
                </a:prstGeom>
                <a:noFill/>
                <a:ln w="19050">
                  <a:solidFill>
                    <a:srgbClr val="78BE1E"/>
                  </a:solidFill>
                  <a:round/>
                  <a:headEnd w="lg" len="lg"/>
                  <a:tailEnd type="triangle" w="med" len="med"/>
                </a:ln>
              </p:spPr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237" name="Pfeil nach unten 236"/>
              <p:cNvSpPr/>
              <p:nvPr/>
            </p:nvSpPr>
            <p:spPr bwMode="auto">
              <a:xfrm>
                <a:off x="3461046" y="2864660"/>
                <a:ext cx="108000" cy="216000"/>
              </a:xfrm>
              <a:prstGeom prst="downArrow">
                <a:avLst>
                  <a:gd name="adj1" fmla="val 50000"/>
                  <a:gd name="adj2" fmla="val 77134"/>
                </a:avLst>
              </a:prstGeom>
              <a:solidFill>
                <a:srgbClr val="78BE1E"/>
              </a:solidFill>
              <a:ln w="3175">
                <a:solidFill>
                  <a:schemeClr val="tx1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243" name="Textfeld 242"/>
            <p:cNvSpPr txBox="1"/>
            <p:nvPr/>
          </p:nvSpPr>
          <p:spPr>
            <a:xfrm>
              <a:off x="5321641" y="1655434"/>
              <a:ext cx="6703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b="1" dirty="0">
                  <a:solidFill>
                    <a:schemeClr val="accent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Zufluss</a:t>
              </a:r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7032934" y="1495741"/>
            <a:ext cx="678391" cy="440775"/>
            <a:chOff x="7032934" y="1495741"/>
            <a:chExt cx="678391" cy="440775"/>
          </a:xfrm>
        </p:grpSpPr>
        <p:grpSp>
          <p:nvGrpSpPr>
            <p:cNvPr id="228" name="Gruppieren 227"/>
            <p:cNvGrpSpPr/>
            <p:nvPr/>
          </p:nvGrpSpPr>
          <p:grpSpPr>
            <a:xfrm>
              <a:off x="7278149" y="1495741"/>
              <a:ext cx="349749" cy="216024"/>
              <a:chOff x="4291631" y="2864660"/>
              <a:chExt cx="349749" cy="216024"/>
            </a:xfrm>
          </p:grpSpPr>
          <p:sp>
            <p:nvSpPr>
              <p:cNvPr id="229" name="Pfeil nach unten 228"/>
              <p:cNvSpPr/>
              <p:nvPr/>
            </p:nvSpPr>
            <p:spPr bwMode="auto">
              <a:xfrm rot="10800000">
                <a:off x="4533380" y="2864683"/>
                <a:ext cx="108000" cy="216000"/>
              </a:xfrm>
              <a:prstGeom prst="downArrow">
                <a:avLst>
                  <a:gd name="adj1" fmla="val 50000"/>
                  <a:gd name="adj2" fmla="val 77134"/>
                </a:avLst>
              </a:prstGeom>
              <a:solidFill>
                <a:srgbClr val="AF0A19"/>
              </a:solidFill>
              <a:ln w="3175">
                <a:solidFill>
                  <a:schemeClr val="tx1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230" name="Gruppieren 229"/>
              <p:cNvGrpSpPr/>
              <p:nvPr/>
            </p:nvGrpSpPr>
            <p:grpSpPr>
              <a:xfrm>
                <a:off x="4291631" y="2864660"/>
                <a:ext cx="213748" cy="216024"/>
                <a:chOff x="801860" y="1844824"/>
                <a:chExt cx="213748" cy="216024"/>
              </a:xfrm>
            </p:grpSpPr>
            <p:sp>
              <p:nvSpPr>
                <p:cNvPr id="231" name="Ellipse 230"/>
                <p:cNvSpPr/>
                <p:nvPr/>
              </p:nvSpPr>
              <p:spPr bwMode="auto">
                <a:xfrm>
                  <a:off x="801860" y="1844824"/>
                  <a:ext cx="213748" cy="216024"/>
                </a:xfrm>
                <a:prstGeom prst="ellipse">
                  <a:avLst/>
                </a:prstGeom>
                <a:noFill/>
                <a:ln w="19050">
                  <a:solidFill>
                    <a:srgbClr val="AF0A19"/>
                  </a:solidFill>
                  <a:round/>
                  <a:headEnd w="lg" len="lg"/>
                  <a:tailEnd type="triangle" w="med" len="med"/>
                </a:ln>
              </p:spPr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232" name="Gruppieren 231"/>
                <p:cNvGrpSpPr/>
                <p:nvPr/>
              </p:nvGrpSpPr>
              <p:grpSpPr>
                <a:xfrm>
                  <a:off x="836734" y="1880836"/>
                  <a:ext cx="144000" cy="144000"/>
                  <a:chOff x="1623974" y="1628800"/>
                  <a:chExt cx="144000" cy="144000"/>
                </a:xfrm>
              </p:grpSpPr>
              <p:cxnSp>
                <p:nvCxnSpPr>
                  <p:cNvPr id="233" name="Gerade Verbindung 232"/>
                  <p:cNvCxnSpPr/>
                  <p:nvPr/>
                </p:nvCxnSpPr>
                <p:spPr>
                  <a:xfrm>
                    <a:off x="1695974" y="1628800"/>
                    <a:ext cx="0" cy="144000"/>
                  </a:xfrm>
                  <a:prstGeom prst="line">
                    <a:avLst/>
                  </a:prstGeom>
                  <a:ln w="15875">
                    <a:solidFill>
                      <a:srgbClr val="AF0A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4" name="Gerade Verbindung 233"/>
                  <p:cNvCxnSpPr/>
                  <p:nvPr/>
                </p:nvCxnSpPr>
                <p:spPr>
                  <a:xfrm>
                    <a:off x="1623974" y="1698920"/>
                    <a:ext cx="144000" cy="0"/>
                  </a:xfrm>
                  <a:prstGeom prst="line">
                    <a:avLst/>
                  </a:prstGeom>
                  <a:ln w="15875">
                    <a:solidFill>
                      <a:srgbClr val="AF0A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255" name="Textfeld 254"/>
            <p:cNvSpPr txBox="1"/>
            <p:nvPr/>
          </p:nvSpPr>
          <p:spPr>
            <a:xfrm>
              <a:off x="7032934" y="1659517"/>
              <a:ext cx="6783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Abfluss</a:t>
              </a:r>
            </a:p>
          </p:txBody>
        </p:sp>
      </p:grpSp>
      <p:sp>
        <p:nvSpPr>
          <p:cNvPr id="256" name="Text Box 59"/>
          <p:cNvSpPr txBox="1">
            <a:spLocks noChangeArrowheads="1"/>
          </p:cNvSpPr>
          <p:nvPr/>
        </p:nvSpPr>
        <p:spPr bwMode="auto">
          <a:xfrm>
            <a:off x="972791" y="1746182"/>
            <a:ext cx="1150937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altLang="de-DE" sz="1000" dirty="0">
                <a:latin typeface="Times New Roman" pitchFamily="18" charset="0"/>
                <a:cs typeface="Arial" pitchFamily="34" charset="0"/>
              </a:rPr>
              <a:t>in den &amp; </a:t>
            </a:r>
            <a:r>
              <a:rPr lang="en-US" altLang="de-DE" sz="1000" dirty="0" err="1">
                <a:latin typeface="Times New Roman" pitchFamily="18" charset="0"/>
                <a:cs typeface="Arial" pitchFamily="34" charset="0"/>
              </a:rPr>
              <a:t>aus</a:t>
            </a:r>
            <a:r>
              <a:rPr lang="en-US" altLang="de-DE" sz="1000" dirty="0">
                <a:latin typeface="Times New Roman" pitchFamily="18" charset="0"/>
                <a:cs typeface="Arial" pitchFamily="34" charset="0"/>
              </a:rPr>
              <a:t> </a:t>
            </a:r>
            <a:r>
              <a:rPr lang="en-US" altLang="de-DE" sz="1000" dirty="0" err="1">
                <a:latin typeface="Times New Roman" pitchFamily="18" charset="0"/>
                <a:cs typeface="Arial" pitchFamily="34" charset="0"/>
              </a:rPr>
              <a:t>dem</a:t>
            </a:r>
            <a:r>
              <a:rPr lang="en-US" altLang="de-DE" sz="1000" dirty="0">
                <a:latin typeface="Times New Roman" pitchFamily="18" charset="0"/>
                <a:cs typeface="Arial" pitchFamily="34" charset="0"/>
              </a:rPr>
              <a:t> </a:t>
            </a:r>
            <a:br>
              <a:rPr lang="en-US" altLang="de-DE" sz="1000" dirty="0">
                <a:latin typeface="Times New Roman" pitchFamily="18" charset="0"/>
                <a:cs typeface="Arial" pitchFamily="34" charset="0"/>
              </a:rPr>
            </a:br>
            <a:r>
              <a:rPr lang="en-US" altLang="de-DE" sz="1000" dirty="0">
                <a:latin typeface="Times New Roman" pitchFamily="18" charset="0"/>
                <a:cs typeface="Arial" pitchFamily="34" charset="0"/>
              </a:rPr>
              <a:t>C-Speicher</a:t>
            </a:r>
            <a:endParaRPr kumimoji="0" lang="en-US" altLang="de-DE" sz="10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7" name="Text Box 59"/>
          <p:cNvSpPr txBox="1">
            <a:spLocks noChangeArrowheads="1"/>
          </p:cNvSpPr>
          <p:nvPr/>
        </p:nvSpPr>
        <p:spPr bwMode="auto">
          <a:xfrm>
            <a:off x="5959099" y="1736320"/>
            <a:ext cx="1150937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altLang="de-DE" sz="1000" dirty="0">
                <a:latin typeface="Times New Roman" pitchFamily="18" charset="0"/>
                <a:cs typeface="Arial" pitchFamily="34" charset="0"/>
              </a:rPr>
              <a:t>in den &amp; </a:t>
            </a:r>
            <a:r>
              <a:rPr lang="en-US" altLang="de-DE" sz="1000" dirty="0" err="1">
                <a:latin typeface="Times New Roman" pitchFamily="18" charset="0"/>
                <a:cs typeface="Arial" pitchFamily="34" charset="0"/>
              </a:rPr>
              <a:t>aus</a:t>
            </a:r>
            <a:r>
              <a:rPr lang="en-US" altLang="de-DE" sz="1000" dirty="0">
                <a:latin typeface="Times New Roman" pitchFamily="18" charset="0"/>
                <a:cs typeface="Arial" pitchFamily="34" charset="0"/>
              </a:rPr>
              <a:t> </a:t>
            </a:r>
            <a:r>
              <a:rPr lang="en-US" altLang="de-DE" sz="1000" dirty="0" err="1">
                <a:latin typeface="Times New Roman" pitchFamily="18" charset="0"/>
                <a:cs typeface="Arial" pitchFamily="34" charset="0"/>
              </a:rPr>
              <a:t>dem</a:t>
            </a:r>
            <a:r>
              <a:rPr lang="en-US" altLang="de-DE" sz="1000" dirty="0">
                <a:latin typeface="Times New Roman" pitchFamily="18" charset="0"/>
                <a:cs typeface="Arial" pitchFamily="34" charset="0"/>
              </a:rPr>
              <a:t> </a:t>
            </a:r>
            <a:br>
              <a:rPr lang="en-US" altLang="de-DE" sz="1000" dirty="0">
                <a:latin typeface="Times New Roman" pitchFamily="18" charset="0"/>
                <a:cs typeface="Arial" pitchFamily="34" charset="0"/>
              </a:rPr>
            </a:br>
            <a:r>
              <a:rPr lang="en-US" altLang="de-DE" sz="1000" dirty="0">
                <a:latin typeface="Times New Roman" pitchFamily="18" charset="0"/>
                <a:cs typeface="Arial" pitchFamily="34" charset="0"/>
              </a:rPr>
              <a:t>C-Speicher</a:t>
            </a:r>
            <a:endParaRPr kumimoji="0" lang="en-US" altLang="de-DE" sz="10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2" name="Text Box 79"/>
          <p:cNvSpPr txBox="1">
            <a:spLocks noChangeArrowheads="1"/>
          </p:cNvSpPr>
          <p:nvPr/>
        </p:nvSpPr>
        <p:spPr bwMode="auto">
          <a:xfrm>
            <a:off x="372676" y="2700042"/>
            <a:ext cx="1782444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altLang="de-DE" sz="1100" b="1" i="1" dirty="0" err="1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Kohlenstoffspeicher</a:t>
            </a:r>
            <a:r>
              <a:rPr lang="en-US" altLang="de-DE" sz="1100" b="1" i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 WALD</a:t>
            </a:r>
            <a:endParaRPr kumimoji="0" lang="en-US" altLang="de-DE" sz="11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3" name="Gruppieren 23"/>
          <p:cNvGrpSpPr>
            <a:grpSpLocks/>
          </p:cNvGrpSpPr>
          <p:nvPr/>
        </p:nvGrpSpPr>
        <p:grpSpPr bwMode="auto">
          <a:xfrm>
            <a:off x="368902" y="4563372"/>
            <a:ext cx="7702016" cy="523220"/>
            <a:chOff x="1312863" y="5911101"/>
            <a:chExt cx="7700299" cy="522579"/>
          </a:xfrm>
        </p:grpSpPr>
        <p:sp>
          <p:nvSpPr>
            <p:cNvPr id="274" name="AutoShape 14"/>
            <p:cNvSpPr>
              <a:spLocks noChangeArrowheads="1"/>
            </p:cNvSpPr>
            <p:nvPr/>
          </p:nvSpPr>
          <p:spPr bwMode="auto">
            <a:xfrm>
              <a:off x="1312863" y="5993745"/>
              <a:ext cx="143968" cy="143824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275" name="Text Box 18"/>
            <p:cNvSpPr txBox="1">
              <a:spLocks noChangeArrowheads="1"/>
            </p:cNvSpPr>
            <p:nvPr/>
          </p:nvSpPr>
          <p:spPr bwMode="auto">
            <a:xfrm>
              <a:off x="1462493" y="5911101"/>
              <a:ext cx="7550669" cy="5225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Berücksichtigung des C-Speichers in Holzprodukten </a:t>
              </a:r>
              <a:b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</a:br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ermöglicht zeitlich genauere Abschätzung der CO</a:t>
              </a:r>
              <a:r>
                <a:rPr lang="de-DE" sz="1400" b="1" i="1" baseline="-25000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2</a:t>
              </a:r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-Emissionen</a:t>
              </a:r>
              <a:endParaRPr lang="en-US" sz="1400" b="1" i="1" dirty="0">
                <a:solidFill>
                  <a:srgbClr val="AF0A19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76" name="Gruppieren 275"/>
          <p:cNvGrpSpPr/>
          <p:nvPr/>
        </p:nvGrpSpPr>
        <p:grpSpPr>
          <a:xfrm>
            <a:off x="2646308" y="2049489"/>
            <a:ext cx="2736000" cy="290513"/>
            <a:chOff x="2736932" y="586160"/>
            <a:chExt cx="2736000" cy="290513"/>
          </a:xfrm>
        </p:grpSpPr>
        <p:cxnSp>
          <p:nvCxnSpPr>
            <p:cNvPr id="277" name="Gerade Verbindung mit Pfeil 276"/>
            <p:cNvCxnSpPr/>
            <p:nvPr/>
          </p:nvCxnSpPr>
          <p:spPr>
            <a:xfrm>
              <a:off x="2736932" y="849055"/>
              <a:ext cx="2736000" cy="0"/>
            </a:xfrm>
            <a:prstGeom prst="straightConnector1">
              <a:avLst/>
            </a:prstGeom>
            <a:ln w="41275">
              <a:solidFill>
                <a:srgbClr val="C00000"/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8" name="Text Box 79"/>
            <p:cNvSpPr txBox="1">
              <a:spLocks noChangeArrowheads="1"/>
            </p:cNvSpPr>
            <p:nvPr/>
          </p:nvSpPr>
          <p:spPr bwMode="auto">
            <a:xfrm>
              <a:off x="2790416" y="586160"/>
              <a:ext cx="2628000" cy="29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3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lang="en-US" altLang="de-DE" sz="1100" b="1" i="1" dirty="0" err="1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Kohlenstoffverluste</a:t>
              </a:r>
              <a:r>
                <a:rPr lang="en-US" altLang="de-DE" sz="1100" b="1" i="1" dirty="0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r>
                <a:rPr lang="en-US" altLang="de-DE" sz="1100" b="1" i="1" dirty="0" err="1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entlang</a:t>
              </a:r>
              <a:r>
                <a:rPr lang="en-US" altLang="de-DE" sz="1100" b="1" i="1" dirty="0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 der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13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lang="en-US" altLang="de-DE" sz="1100" b="1" i="1" dirty="0" err="1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Verarbeitungskette</a:t>
              </a:r>
              <a:endParaRPr kumimoji="0" lang="en-US" altLang="de-DE" sz="11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9" name="Gruppieren 23"/>
          <p:cNvGrpSpPr>
            <a:grpSpLocks/>
          </p:cNvGrpSpPr>
          <p:nvPr/>
        </p:nvGrpSpPr>
        <p:grpSpPr bwMode="auto">
          <a:xfrm>
            <a:off x="368902" y="5085184"/>
            <a:ext cx="8522610" cy="523220"/>
            <a:chOff x="1312863" y="5911101"/>
            <a:chExt cx="8520710" cy="522579"/>
          </a:xfrm>
        </p:grpSpPr>
        <p:sp>
          <p:nvSpPr>
            <p:cNvPr id="280" name="AutoShape 14"/>
            <p:cNvSpPr>
              <a:spLocks noChangeArrowheads="1"/>
            </p:cNvSpPr>
            <p:nvPr/>
          </p:nvSpPr>
          <p:spPr bwMode="auto">
            <a:xfrm>
              <a:off x="1312863" y="5993745"/>
              <a:ext cx="143968" cy="143824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281" name="Text Box 18"/>
            <p:cNvSpPr txBox="1">
              <a:spLocks noChangeArrowheads="1"/>
            </p:cNvSpPr>
            <p:nvPr/>
          </p:nvSpPr>
          <p:spPr bwMode="auto">
            <a:xfrm>
              <a:off x="1462493" y="5911101"/>
              <a:ext cx="8371080" cy="5225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Kohlenstoffverluste zwischen den Speichern (Abgang WALD </a:t>
              </a:r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  <a:sym typeface="Symbol"/>
                </a:rPr>
                <a:t></a:t>
              </a:r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  Zufluss HOLZ) entsprechen implizit CO</a:t>
              </a:r>
              <a:r>
                <a:rPr lang="de-DE" sz="1400" b="1" i="1" baseline="-25000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2</a:t>
              </a:r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-Emissionen in die Atmosphäre: Konservative Herangehensweise der Berechnung über Kohlenstoffspeicher</a:t>
              </a:r>
              <a:endParaRPr lang="en-US" sz="1400" b="1" i="1" dirty="0">
                <a:solidFill>
                  <a:srgbClr val="AF0A19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93" name="Rechteck 292"/>
          <p:cNvSpPr/>
          <p:nvPr/>
        </p:nvSpPr>
        <p:spPr>
          <a:xfrm>
            <a:off x="168318" y="4644258"/>
            <a:ext cx="5153323" cy="396000"/>
          </a:xfrm>
          <a:prstGeom prst="rect">
            <a:avLst/>
          </a:prstGeom>
          <a:solidFill>
            <a:srgbClr val="F7F7F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6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51</a:t>
            </a:fld>
            <a:endParaRPr lang="de-DE" dirty="0"/>
          </a:p>
        </p:txBody>
      </p:sp>
      <p:grpSp>
        <p:nvGrpSpPr>
          <p:cNvPr id="109" name="Gruppieren 108"/>
          <p:cNvGrpSpPr/>
          <p:nvPr/>
        </p:nvGrpSpPr>
        <p:grpSpPr>
          <a:xfrm>
            <a:off x="323528" y="4043188"/>
            <a:ext cx="799884" cy="432883"/>
            <a:chOff x="323528" y="4193831"/>
            <a:chExt cx="799884" cy="432883"/>
          </a:xfrm>
        </p:grpSpPr>
        <p:sp>
          <p:nvSpPr>
            <p:cNvPr id="110" name="Text Box 49"/>
            <p:cNvSpPr txBox="1">
              <a:spLocks noChangeArrowheads="1"/>
            </p:cNvSpPr>
            <p:nvPr/>
          </p:nvSpPr>
          <p:spPr bwMode="auto">
            <a:xfrm>
              <a:off x="323528" y="4365104"/>
              <a:ext cx="799884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1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Jahr </a:t>
              </a:r>
              <a:r>
                <a:rPr lang="de-DE" sz="1100" i="1" baseline="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</a:p>
          </p:txBody>
        </p:sp>
        <p:cxnSp>
          <p:nvCxnSpPr>
            <p:cNvPr id="111" name="Gerade Verbindung 79"/>
            <p:cNvCxnSpPr>
              <a:cxnSpLocks noChangeShapeType="1"/>
            </p:cNvCxnSpPr>
            <p:nvPr/>
          </p:nvCxnSpPr>
          <p:spPr bwMode="auto">
            <a:xfrm rot="5400000">
              <a:off x="611080" y="4301831"/>
              <a:ext cx="216000" cy="0"/>
            </a:xfrm>
            <a:prstGeom prst="line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2" name="Gerade Verbindung 113"/>
            <p:cNvCxnSpPr>
              <a:cxnSpLocks noChangeShapeType="1"/>
            </p:cNvCxnSpPr>
            <p:nvPr/>
          </p:nvCxnSpPr>
          <p:spPr bwMode="auto">
            <a:xfrm rot="5400000" flipH="1" flipV="1">
              <a:off x="683576" y="4333221"/>
              <a:ext cx="72000" cy="72000"/>
            </a:xfrm>
            <a:prstGeom prst="line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/>
            </a:ln>
          </p:spPr>
        </p:cxnSp>
      </p:grpSp>
      <p:grpSp>
        <p:nvGrpSpPr>
          <p:cNvPr id="113" name="Gruppieren 112"/>
          <p:cNvGrpSpPr/>
          <p:nvPr/>
        </p:nvGrpSpPr>
        <p:grpSpPr>
          <a:xfrm>
            <a:off x="2242192" y="4043823"/>
            <a:ext cx="799884" cy="432248"/>
            <a:chOff x="2242192" y="4194466"/>
            <a:chExt cx="799884" cy="432248"/>
          </a:xfrm>
        </p:grpSpPr>
        <p:cxnSp>
          <p:nvCxnSpPr>
            <p:cNvPr id="114" name="Gerade Verbindung 113"/>
            <p:cNvCxnSpPr>
              <a:cxnSpLocks noChangeShapeType="1"/>
            </p:cNvCxnSpPr>
            <p:nvPr/>
          </p:nvCxnSpPr>
          <p:spPr bwMode="auto">
            <a:xfrm rot="5400000" flipH="1" flipV="1">
              <a:off x="2594289" y="4336850"/>
              <a:ext cx="72001" cy="72000"/>
            </a:xfrm>
            <a:prstGeom prst="line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5" name="Gerade Verbindung 79"/>
            <p:cNvCxnSpPr>
              <a:cxnSpLocks noChangeShapeType="1"/>
            </p:cNvCxnSpPr>
            <p:nvPr/>
          </p:nvCxnSpPr>
          <p:spPr bwMode="auto">
            <a:xfrm rot="5400000">
              <a:off x="2520768" y="4302466"/>
              <a:ext cx="216000" cy="0"/>
            </a:xfrm>
            <a:prstGeom prst="line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117" name="Text Box 49"/>
            <p:cNvSpPr txBox="1">
              <a:spLocks noChangeArrowheads="1"/>
            </p:cNvSpPr>
            <p:nvPr/>
          </p:nvSpPr>
          <p:spPr bwMode="auto">
            <a:xfrm>
              <a:off x="2242192" y="4365104"/>
              <a:ext cx="799884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100" i="1" baseline="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i+n</a:t>
              </a:r>
              <a:endParaRPr lang="de-DE" sz="1100" i="1" baseline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8" name="Datumsplatzhalter 2">
            <a:extLst>
              <a:ext uri="{FF2B5EF4-FFF2-40B4-BE49-F238E27FC236}">
                <a16:creationId xmlns:a16="http://schemas.microsoft.com/office/drawing/2014/main" id="{F36B5BFF-DDB4-4556-93A5-4C9AF8CFAA13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19" name="Fußzeilenplatzhalter 3">
            <a:extLst>
              <a:ext uri="{FF2B5EF4-FFF2-40B4-BE49-F238E27FC236}">
                <a16:creationId xmlns:a16="http://schemas.microsoft.com/office/drawing/2014/main" id="{2F02627B-E7C7-4C30-A193-56D8B98C48C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C85DF307-B20D-486A-8502-B9C70EBB8BD6}"/>
              </a:ext>
            </a:extLst>
          </p:cNvPr>
          <p:cNvSpPr txBox="1"/>
          <p:nvPr/>
        </p:nvSpPr>
        <p:spPr>
          <a:xfrm>
            <a:off x="6966592" y="5899292"/>
            <a:ext cx="2160720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Folie: Dr. Sebastian Rüter (Thünen)</a:t>
            </a:r>
          </a:p>
        </p:txBody>
      </p:sp>
    </p:spTree>
    <p:extLst>
      <p:ext uri="{BB962C8B-B14F-4D97-AF65-F5344CB8AC3E}">
        <p14:creationId xmlns:p14="http://schemas.microsoft.com/office/powerpoint/2010/main" val="24846419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" grpId="0"/>
      <p:bldP spid="29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platzhalter 5"/>
          <p:cNvSpPr txBox="1">
            <a:spLocks/>
          </p:cNvSpPr>
          <p:nvPr/>
        </p:nvSpPr>
        <p:spPr>
          <a:xfrm>
            <a:off x="323850" y="422248"/>
            <a:ext cx="8461012" cy="48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000" b="1" i="0" kern="1200" baseline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  <a:lvl2pPr marL="360363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tabLst>
                <a:tab pos="360363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536575" indent="-176213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sp>
        <p:nvSpPr>
          <p:cNvPr id="102" name="Textplatzhalter 5"/>
          <p:cNvSpPr>
            <a:spLocks noGrp="1"/>
          </p:cNvSpPr>
          <p:nvPr>
            <p:ph type="body" sz="quarter" idx="15"/>
          </p:nvPr>
        </p:nvSpPr>
        <p:spPr>
          <a:xfrm>
            <a:off x="312642" y="422248"/>
            <a:ext cx="8604488" cy="486000"/>
          </a:xfrm>
        </p:spPr>
        <p:txBody>
          <a:bodyPr/>
          <a:lstStyle/>
          <a:p>
            <a:r>
              <a:rPr lang="de-DE" dirty="0"/>
              <a:t>Hintergrund</a:t>
            </a:r>
            <a:endParaRPr lang="en-US" dirty="0"/>
          </a:p>
        </p:txBody>
      </p:sp>
      <p:sp>
        <p:nvSpPr>
          <p:cNvPr id="103" name="Titel 6"/>
          <p:cNvSpPr>
            <a:spLocks noGrp="1"/>
          </p:cNvSpPr>
          <p:nvPr>
            <p:ph type="title"/>
          </p:nvPr>
        </p:nvSpPr>
        <p:spPr>
          <a:xfrm>
            <a:off x="323850" y="44624"/>
            <a:ext cx="8820150" cy="486000"/>
          </a:xfrm>
        </p:spPr>
        <p:txBody>
          <a:bodyPr/>
          <a:lstStyle/>
          <a:p>
            <a:r>
              <a:rPr lang="de-DE" dirty="0"/>
              <a:t>Schema der THG-Bilanz des Forst- und Holzsektors</a:t>
            </a:r>
          </a:p>
        </p:txBody>
      </p:sp>
      <p:grpSp>
        <p:nvGrpSpPr>
          <p:cNvPr id="97" name="Gruppieren 96"/>
          <p:cNvGrpSpPr/>
          <p:nvPr/>
        </p:nvGrpSpPr>
        <p:grpSpPr>
          <a:xfrm>
            <a:off x="5629260" y="3238233"/>
            <a:ext cx="2520280" cy="631691"/>
            <a:chOff x="5580541" y="2583187"/>
            <a:chExt cx="2520280" cy="631691"/>
          </a:xfrm>
        </p:grpSpPr>
        <p:sp>
          <p:nvSpPr>
            <p:cNvPr id="100" name="Gebogener Pfeil 99"/>
            <p:cNvSpPr>
              <a:spLocks noChangeAspect="1"/>
            </p:cNvSpPr>
            <p:nvPr/>
          </p:nvSpPr>
          <p:spPr bwMode="auto">
            <a:xfrm rot="10800000" flipH="1">
              <a:off x="7049621" y="2583187"/>
              <a:ext cx="1051200" cy="631691"/>
            </a:xfrm>
            <a:prstGeom prst="circularArrow">
              <a:avLst>
                <a:gd name="adj1" fmla="val 5013"/>
                <a:gd name="adj2" fmla="val 17964"/>
                <a:gd name="adj3" fmla="val 19595170"/>
                <a:gd name="adj4" fmla="val 16162557"/>
                <a:gd name="adj5" fmla="val 5515"/>
              </a:avLst>
            </a:prstGeom>
            <a:solidFill>
              <a:srgbClr val="AFC3CD"/>
            </a:solidFill>
            <a:ln w="19050">
              <a:noFill/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01" name="Gerade Verbindung 100"/>
            <p:cNvCxnSpPr/>
            <p:nvPr/>
          </p:nvCxnSpPr>
          <p:spPr>
            <a:xfrm>
              <a:off x="5580541" y="3180108"/>
              <a:ext cx="2016000" cy="0"/>
            </a:xfrm>
            <a:prstGeom prst="line">
              <a:avLst/>
            </a:prstGeom>
            <a:ln w="31750">
              <a:solidFill>
                <a:srgbClr val="AFC3CD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Gruppieren 115"/>
          <p:cNvGrpSpPr/>
          <p:nvPr/>
        </p:nvGrpSpPr>
        <p:grpSpPr>
          <a:xfrm>
            <a:off x="7357452" y="3357191"/>
            <a:ext cx="1440160" cy="386810"/>
            <a:chOff x="7452320" y="3276065"/>
            <a:chExt cx="1440160" cy="386810"/>
          </a:xfrm>
        </p:grpSpPr>
        <p:sp>
          <p:nvSpPr>
            <p:cNvPr id="123" name="AutoShape 83"/>
            <p:cNvSpPr>
              <a:spLocks noChangeArrowheads="1"/>
            </p:cNvSpPr>
            <p:nvPr/>
          </p:nvSpPr>
          <p:spPr bwMode="auto">
            <a:xfrm rot="16200000">
              <a:off x="7613406" y="3154364"/>
              <a:ext cx="254000" cy="576172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124" name="Grafik 1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8203" y="3276065"/>
              <a:ext cx="914277" cy="386810"/>
            </a:xfrm>
            <a:prstGeom prst="rect">
              <a:avLst/>
            </a:prstGeom>
            <a:effectLst>
              <a:outerShdw blurRad="38100" dist="38100" sx="108000" sy="108000" algn="l" rotWithShape="0">
                <a:schemeClr val="bg1">
                  <a:alpha val="58000"/>
                </a:schemeClr>
              </a:outerShdw>
            </a:effectLst>
          </p:spPr>
        </p:pic>
      </p:grpSp>
      <p:grpSp>
        <p:nvGrpSpPr>
          <p:cNvPr id="125" name="Gruppieren 124"/>
          <p:cNvGrpSpPr/>
          <p:nvPr/>
        </p:nvGrpSpPr>
        <p:grpSpPr>
          <a:xfrm>
            <a:off x="5377484" y="2700319"/>
            <a:ext cx="2268054" cy="1260000"/>
            <a:chOff x="5472352" y="2619433"/>
            <a:chExt cx="2268054" cy="1260000"/>
          </a:xfrm>
        </p:grpSpPr>
        <p:sp>
          <p:nvSpPr>
            <p:cNvPr id="126" name="Rectangle 67"/>
            <p:cNvSpPr>
              <a:spLocks noChangeArrowheads="1"/>
            </p:cNvSpPr>
            <p:nvPr/>
          </p:nvSpPr>
          <p:spPr bwMode="auto">
            <a:xfrm>
              <a:off x="5472352" y="2619433"/>
              <a:ext cx="2268000" cy="1260000"/>
            </a:xfrm>
            <a:prstGeom prst="rect">
              <a:avLst/>
            </a:prstGeom>
            <a:noFill/>
            <a:ln w="9525">
              <a:solidFill>
                <a:srgbClr val="C00000"/>
              </a:solidFill>
              <a:prstDash val="dashDot"/>
              <a:miter lim="800000"/>
              <a:headEnd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" name="Text Box 79"/>
            <p:cNvSpPr txBox="1">
              <a:spLocks noChangeArrowheads="1"/>
            </p:cNvSpPr>
            <p:nvPr/>
          </p:nvSpPr>
          <p:spPr bwMode="auto">
            <a:xfrm>
              <a:off x="5476216" y="2625553"/>
              <a:ext cx="2264190" cy="29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altLang="de-DE" sz="1100" b="1" i="1" dirty="0" err="1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Kohlenstoffspeicher</a:t>
              </a:r>
              <a:r>
                <a:rPr lang="en-US" altLang="de-DE" sz="1100" b="1" i="1" dirty="0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 HOLZ</a:t>
              </a:r>
              <a:endParaRPr kumimoji="0" lang="en-US" altLang="de-DE" sz="11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8" name="AutoShape 83"/>
          <p:cNvSpPr>
            <a:spLocks noChangeArrowheads="1"/>
          </p:cNvSpPr>
          <p:nvPr/>
        </p:nvSpPr>
        <p:spPr bwMode="auto">
          <a:xfrm rot="16200000">
            <a:off x="3897324" y="3081684"/>
            <a:ext cx="254000" cy="880216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243F6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34" name="Rectangle 67"/>
          <p:cNvSpPr>
            <a:spLocks noChangeArrowheads="1"/>
          </p:cNvSpPr>
          <p:nvPr/>
        </p:nvSpPr>
        <p:spPr bwMode="auto">
          <a:xfrm>
            <a:off x="372676" y="2693572"/>
            <a:ext cx="2268120" cy="1260000"/>
          </a:xfrm>
          <a:prstGeom prst="rect">
            <a:avLst/>
          </a:prstGeom>
          <a:noFill/>
          <a:ln w="9525">
            <a:solidFill>
              <a:srgbClr val="C00000"/>
            </a:solidFill>
            <a:prstDash val="dashDot"/>
            <a:miter lim="800000"/>
            <a:headEnd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grpSp>
        <p:nvGrpSpPr>
          <p:cNvPr id="138" name="Gruppieren 137"/>
          <p:cNvGrpSpPr/>
          <p:nvPr/>
        </p:nvGrpSpPr>
        <p:grpSpPr>
          <a:xfrm>
            <a:off x="5629560" y="3086113"/>
            <a:ext cx="1943916" cy="780614"/>
            <a:chOff x="5724428" y="3005227"/>
            <a:chExt cx="1943916" cy="780614"/>
          </a:xfrm>
        </p:grpSpPr>
        <p:pic>
          <p:nvPicPr>
            <p:cNvPr id="142" name="Grafik 1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5703" y="3005227"/>
              <a:ext cx="1122641" cy="754098"/>
            </a:xfrm>
            <a:prstGeom prst="rect">
              <a:avLst/>
            </a:prstGeom>
          </p:spPr>
        </p:pic>
        <p:sp>
          <p:nvSpPr>
            <p:cNvPr id="148" name="AutoShape 83"/>
            <p:cNvSpPr>
              <a:spLocks noChangeArrowheads="1"/>
            </p:cNvSpPr>
            <p:nvPr/>
          </p:nvSpPr>
          <p:spPr bwMode="auto">
            <a:xfrm rot="16200000">
              <a:off x="5993387" y="3046809"/>
              <a:ext cx="254000" cy="791918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147" name="Grafik 14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3637" y="3545278"/>
              <a:ext cx="568603" cy="240563"/>
            </a:xfrm>
            <a:prstGeom prst="rect">
              <a:avLst/>
            </a:prstGeom>
            <a:effectLst>
              <a:outerShdw blurRad="38100" dist="38100" sx="108000" sy="108000" algn="l" rotWithShape="0">
                <a:schemeClr val="bg1">
                  <a:alpha val="58000"/>
                </a:schemeClr>
              </a:outerShdw>
            </a:effectLst>
          </p:spPr>
        </p:pic>
      </p:grpSp>
      <p:grpSp>
        <p:nvGrpSpPr>
          <p:cNvPr id="169" name="Gruppieren 168"/>
          <p:cNvGrpSpPr/>
          <p:nvPr/>
        </p:nvGrpSpPr>
        <p:grpSpPr>
          <a:xfrm>
            <a:off x="2244867" y="3303281"/>
            <a:ext cx="1728209" cy="747720"/>
            <a:chOff x="2339735" y="3222395"/>
            <a:chExt cx="1728209" cy="747720"/>
          </a:xfrm>
        </p:grpSpPr>
        <p:grpSp>
          <p:nvGrpSpPr>
            <p:cNvPr id="172" name="Group 82"/>
            <p:cNvGrpSpPr>
              <a:grpSpLocks/>
            </p:cNvGrpSpPr>
            <p:nvPr/>
          </p:nvGrpSpPr>
          <p:grpSpPr bwMode="auto">
            <a:xfrm rot="10800000">
              <a:off x="2339735" y="3315816"/>
              <a:ext cx="791918" cy="254000"/>
              <a:chOff x="7139" y="5002"/>
              <a:chExt cx="1248" cy="399"/>
            </a:xfrm>
          </p:grpSpPr>
          <p:sp>
            <p:nvSpPr>
              <p:cNvPr id="179" name="AutoShape 83"/>
              <p:cNvSpPr>
                <a:spLocks noChangeArrowheads="1"/>
              </p:cNvSpPr>
              <p:nvPr/>
            </p:nvSpPr>
            <p:spPr bwMode="auto">
              <a:xfrm rot="5400000">
                <a:off x="7563" y="4578"/>
                <a:ext cx="399" cy="1248"/>
              </a:xfrm>
              <a:prstGeom prst="downArrow">
                <a:avLst>
                  <a:gd name="adj1" fmla="val 53389"/>
                  <a:gd name="adj2" fmla="val 79166"/>
                </a:avLst>
              </a:prstGeom>
              <a:solidFill>
                <a:srgbClr val="AFC3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rgbClr val="243F6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0" name="Text Box 84"/>
              <p:cNvSpPr txBox="1">
                <a:spLocks noChangeArrowheads="1"/>
              </p:cNvSpPr>
              <p:nvPr/>
            </p:nvSpPr>
            <p:spPr bwMode="auto">
              <a:xfrm rot="10800000">
                <a:off x="7562" y="5061"/>
                <a:ext cx="533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 type="none" w="sm" len="sm"/>
                  </a14:hiddenLine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900" b="1" i="0" u="none" strike="noStrike" cap="none" normalizeH="0" baseline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PROD</a:t>
                </a:r>
                <a:endParaRPr kumimoji="0" lang="de-DE" altLang="de-DE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73" name="Gruppieren 172"/>
            <p:cNvGrpSpPr/>
            <p:nvPr/>
          </p:nvGrpSpPr>
          <p:grpSpPr>
            <a:xfrm>
              <a:off x="2339752" y="3554910"/>
              <a:ext cx="728866" cy="415205"/>
              <a:chOff x="1932629" y="4653140"/>
              <a:chExt cx="728866" cy="415205"/>
            </a:xfrm>
          </p:grpSpPr>
          <p:pic>
            <p:nvPicPr>
              <p:cNvPr id="177" name="Grafik 176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106245">
                <a:off x="2053173" y="4532596"/>
                <a:ext cx="415205" cy="656293"/>
              </a:xfrm>
              <a:prstGeom prst="rect">
                <a:avLst/>
              </a:prstGeom>
            </p:spPr>
          </p:pic>
          <p:pic>
            <p:nvPicPr>
              <p:cNvPr id="178" name="Grafik 17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536117">
                <a:off x="2193995" y="4492430"/>
                <a:ext cx="273676" cy="661325"/>
              </a:xfrm>
              <a:prstGeom prst="rect">
                <a:avLst/>
              </a:prstGeom>
            </p:spPr>
          </p:pic>
        </p:grpSp>
        <p:pic>
          <p:nvPicPr>
            <p:cNvPr id="174" name="Grafik 17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3486" y="3222395"/>
              <a:ext cx="1024458" cy="512230"/>
            </a:xfrm>
            <a:prstGeom prst="rect">
              <a:avLst/>
            </a:prstGeom>
          </p:spPr>
        </p:pic>
      </p:grpSp>
      <p:grpSp>
        <p:nvGrpSpPr>
          <p:cNvPr id="184" name="Gruppieren 183"/>
          <p:cNvGrpSpPr/>
          <p:nvPr/>
        </p:nvGrpSpPr>
        <p:grpSpPr>
          <a:xfrm>
            <a:off x="461161" y="2988805"/>
            <a:ext cx="1855731" cy="809207"/>
            <a:chOff x="556029" y="2907919"/>
            <a:chExt cx="1855731" cy="809207"/>
          </a:xfrm>
        </p:grpSpPr>
        <p:sp>
          <p:nvSpPr>
            <p:cNvPr id="185" name="AutoShape 83"/>
            <p:cNvSpPr>
              <a:spLocks noChangeArrowheads="1"/>
            </p:cNvSpPr>
            <p:nvPr/>
          </p:nvSpPr>
          <p:spPr bwMode="auto">
            <a:xfrm rot="16200000">
              <a:off x="988562" y="3154731"/>
              <a:ext cx="254000" cy="576172"/>
            </a:xfrm>
            <a:prstGeom prst="downArrow">
              <a:avLst>
                <a:gd name="adj1" fmla="val 53389"/>
                <a:gd name="adj2" fmla="val 79166"/>
              </a:avLst>
            </a:prstGeom>
            <a:solidFill>
              <a:srgbClr val="AFC3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243F6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86" name="Gruppieren 185"/>
            <p:cNvGrpSpPr/>
            <p:nvPr/>
          </p:nvGrpSpPr>
          <p:grpSpPr>
            <a:xfrm>
              <a:off x="1446751" y="2907919"/>
              <a:ext cx="965009" cy="808999"/>
              <a:chOff x="1115827" y="3991238"/>
              <a:chExt cx="965009" cy="808999"/>
            </a:xfrm>
          </p:grpSpPr>
          <p:pic>
            <p:nvPicPr>
              <p:cNvPr id="194" name="Grafik 193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69954" y="4125269"/>
                <a:ext cx="415205" cy="656293"/>
              </a:xfrm>
              <a:prstGeom prst="rect">
                <a:avLst/>
              </a:prstGeom>
            </p:spPr>
          </p:pic>
          <p:pic>
            <p:nvPicPr>
              <p:cNvPr id="195" name="Grafik 194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97746" y="3991238"/>
                <a:ext cx="334788" cy="808999"/>
              </a:xfrm>
              <a:prstGeom prst="rect">
                <a:avLst/>
              </a:prstGeom>
            </p:spPr>
          </p:pic>
          <p:pic>
            <p:nvPicPr>
              <p:cNvPr id="196" name="Grafik 19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87782" y="4276684"/>
                <a:ext cx="215813" cy="521502"/>
              </a:xfrm>
              <a:prstGeom prst="rect">
                <a:avLst/>
              </a:prstGeom>
            </p:spPr>
          </p:pic>
          <p:pic>
            <p:nvPicPr>
              <p:cNvPr id="197" name="Grafik 19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21568" y="4413322"/>
                <a:ext cx="159268" cy="384863"/>
              </a:xfrm>
              <a:prstGeom prst="rect">
                <a:avLst/>
              </a:prstGeom>
            </p:spPr>
          </p:pic>
          <p:pic>
            <p:nvPicPr>
              <p:cNvPr id="198" name="Grafik 197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6564" y="4051425"/>
                <a:ext cx="472440" cy="746760"/>
              </a:xfrm>
              <a:prstGeom prst="rect">
                <a:avLst/>
              </a:prstGeom>
            </p:spPr>
          </p:pic>
          <p:pic>
            <p:nvPicPr>
              <p:cNvPr id="199" name="Grafik 19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5827" y="4278735"/>
                <a:ext cx="215813" cy="521502"/>
              </a:xfrm>
              <a:prstGeom prst="rect">
                <a:avLst/>
              </a:prstGeom>
            </p:spPr>
          </p:pic>
        </p:grpSp>
        <p:grpSp>
          <p:nvGrpSpPr>
            <p:cNvPr id="187" name="Gruppieren 186"/>
            <p:cNvGrpSpPr/>
            <p:nvPr/>
          </p:nvGrpSpPr>
          <p:grpSpPr>
            <a:xfrm>
              <a:off x="556029" y="3241527"/>
              <a:ext cx="559587" cy="475599"/>
              <a:chOff x="1200324" y="5689705"/>
              <a:chExt cx="559587" cy="475599"/>
            </a:xfrm>
          </p:grpSpPr>
          <p:pic>
            <p:nvPicPr>
              <p:cNvPr id="188" name="Grafik 18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56606" y="5760804"/>
                <a:ext cx="244093" cy="385825"/>
              </a:xfrm>
              <a:prstGeom prst="rect">
                <a:avLst/>
              </a:prstGeom>
            </p:spPr>
          </p:pic>
          <p:pic>
            <p:nvPicPr>
              <p:cNvPr id="189" name="Grafik 18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71898" y="5689705"/>
                <a:ext cx="196817" cy="475599"/>
              </a:xfrm>
              <a:prstGeom prst="rect">
                <a:avLst/>
              </a:prstGeom>
            </p:spPr>
          </p:pic>
          <p:pic>
            <p:nvPicPr>
              <p:cNvPr id="190" name="Grafik 18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87922" y="5856669"/>
                <a:ext cx="126873" cy="306583"/>
              </a:xfrm>
              <a:prstGeom prst="rect">
                <a:avLst/>
              </a:prstGeom>
            </p:spPr>
          </p:pic>
          <p:pic>
            <p:nvPicPr>
              <p:cNvPr id="191" name="Grafik 19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66280" y="5936997"/>
                <a:ext cx="93631" cy="226255"/>
              </a:xfrm>
              <a:prstGeom prst="rect">
                <a:avLst/>
              </a:prstGeom>
            </p:spPr>
          </p:pic>
          <p:pic>
            <p:nvPicPr>
              <p:cNvPr id="192" name="Grafik 191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00324" y="5724242"/>
                <a:ext cx="277740" cy="439009"/>
              </a:xfrm>
              <a:prstGeom prst="rect">
                <a:avLst/>
              </a:prstGeom>
            </p:spPr>
          </p:pic>
          <p:pic>
            <p:nvPicPr>
              <p:cNvPr id="193" name="Grafik 19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00990" y="5858720"/>
                <a:ext cx="126873" cy="306583"/>
              </a:xfrm>
              <a:prstGeom prst="rect">
                <a:avLst/>
              </a:prstGeom>
            </p:spPr>
          </p:pic>
        </p:grpSp>
      </p:grpSp>
      <p:sp>
        <p:nvSpPr>
          <p:cNvPr id="144" name="Text Box 64"/>
          <p:cNvSpPr txBox="1">
            <a:spLocks noChangeArrowheads="1"/>
          </p:cNvSpPr>
          <p:nvPr/>
        </p:nvSpPr>
        <p:spPr bwMode="auto">
          <a:xfrm>
            <a:off x="3180988" y="1095385"/>
            <a:ext cx="1800225" cy="2905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de-DE" altLang="de-DE" sz="1600" b="1" i="0" u="none" strike="noStrike" cap="none" normalizeH="0" baseline="0" dirty="0">
                <a:ln>
                  <a:noFill/>
                </a:ln>
                <a:solidFill>
                  <a:srgbClr val="AFC3CD"/>
                </a:solidFill>
                <a:effectLst/>
                <a:latin typeface="Times New Roman" pitchFamily="18" charset="0"/>
                <a:cs typeface="Arial" pitchFamily="34" charset="0"/>
              </a:rPr>
              <a:t>ATMOSPHÄRE</a:t>
            </a: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rgbClr val="AFC3CD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6" name="AutoShape 83"/>
          <p:cNvSpPr>
            <a:spLocks noChangeArrowheads="1"/>
          </p:cNvSpPr>
          <p:nvPr/>
        </p:nvSpPr>
        <p:spPr bwMode="auto">
          <a:xfrm rot="16200000">
            <a:off x="4725878" y="3177847"/>
            <a:ext cx="254000" cy="684000"/>
          </a:xfrm>
          <a:prstGeom prst="downArrow">
            <a:avLst>
              <a:gd name="adj1" fmla="val 53389"/>
              <a:gd name="adj2" fmla="val 79166"/>
            </a:avLst>
          </a:prstGeom>
          <a:solidFill>
            <a:srgbClr val="AFC3CD"/>
          </a:solidFill>
          <a:ln>
            <a:noFill/>
          </a:ln>
          <a:extLst/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grpSp>
        <p:nvGrpSpPr>
          <p:cNvPr id="152" name="Gruppieren 151"/>
          <p:cNvGrpSpPr/>
          <p:nvPr/>
        </p:nvGrpSpPr>
        <p:grpSpPr>
          <a:xfrm>
            <a:off x="4817583" y="3212305"/>
            <a:ext cx="1050561" cy="754095"/>
            <a:chOff x="4758275" y="3131419"/>
            <a:chExt cx="1050561" cy="754095"/>
          </a:xfrm>
        </p:grpSpPr>
        <p:pic>
          <p:nvPicPr>
            <p:cNvPr id="153" name="Grafik 15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6004" y="3131419"/>
              <a:ext cx="632832" cy="632832"/>
            </a:xfrm>
            <a:prstGeom prst="rect">
              <a:avLst/>
            </a:prstGeom>
          </p:spPr>
        </p:pic>
        <p:pic>
          <p:nvPicPr>
            <p:cNvPr id="154" name="Grafik 15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8275" y="3644868"/>
              <a:ext cx="568800" cy="240646"/>
            </a:xfrm>
            <a:prstGeom prst="rect">
              <a:avLst/>
            </a:prstGeom>
            <a:effectLst>
              <a:outerShdw blurRad="38100" dist="38100" sx="108000" sy="108000" algn="l" rotWithShape="0">
                <a:schemeClr val="bg1">
                  <a:alpha val="58000"/>
                </a:schemeClr>
              </a:outerShdw>
            </a:effectLst>
          </p:spPr>
        </p:pic>
      </p:grpSp>
      <p:sp>
        <p:nvSpPr>
          <p:cNvPr id="272" name="Text Box 79"/>
          <p:cNvSpPr txBox="1">
            <a:spLocks noChangeArrowheads="1"/>
          </p:cNvSpPr>
          <p:nvPr/>
        </p:nvSpPr>
        <p:spPr bwMode="auto">
          <a:xfrm>
            <a:off x="372675" y="2700042"/>
            <a:ext cx="2257613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altLang="de-DE" sz="1100" b="1" i="1" dirty="0" err="1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Kohlenstoffspeicher</a:t>
            </a:r>
            <a:r>
              <a:rPr lang="en-US" altLang="de-DE" sz="1100" b="1" i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 WALD</a:t>
            </a:r>
            <a:endParaRPr kumimoji="0" lang="en-US" altLang="de-DE" sz="11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3" name="Gruppieren 23"/>
          <p:cNvGrpSpPr>
            <a:grpSpLocks/>
          </p:cNvGrpSpPr>
          <p:nvPr/>
        </p:nvGrpSpPr>
        <p:grpSpPr bwMode="auto">
          <a:xfrm>
            <a:off x="368902" y="4563372"/>
            <a:ext cx="7702016" cy="523220"/>
            <a:chOff x="1312863" y="5911101"/>
            <a:chExt cx="7700299" cy="522579"/>
          </a:xfrm>
        </p:grpSpPr>
        <p:sp>
          <p:nvSpPr>
            <p:cNvPr id="274" name="AutoShape 14"/>
            <p:cNvSpPr>
              <a:spLocks noChangeArrowheads="1"/>
            </p:cNvSpPr>
            <p:nvPr/>
          </p:nvSpPr>
          <p:spPr bwMode="auto">
            <a:xfrm>
              <a:off x="1312863" y="5993745"/>
              <a:ext cx="143968" cy="143824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275" name="Text Box 18"/>
            <p:cNvSpPr txBox="1">
              <a:spLocks noChangeArrowheads="1"/>
            </p:cNvSpPr>
            <p:nvPr/>
          </p:nvSpPr>
          <p:spPr bwMode="auto">
            <a:xfrm>
              <a:off x="1462493" y="5911101"/>
              <a:ext cx="7550669" cy="5225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Berücksichtigung des C-Speichers in Holzprodukten </a:t>
              </a:r>
              <a:b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</a:br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ermöglicht zeitlich genauere Abschätzung der CO</a:t>
              </a:r>
              <a:r>
                <a:rPr lang="de-DE" sz="1400" b="1" i="1" baseline="-25000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2</a:t>
              </a:r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-Emissionen</a:t>
              </a:r>
              <a:endParaRPr lang="en-US" sz="1400" b="1" i="1" dirty="0">
                <a:solidFill>
                  <a:srgbClr val="AF0A19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79" name="Gruppieren 23"/>
          <p:cNvGrpSpPr>
            <a:grpSpLocks/>
          </p:cNvGrpSpPr>
          <p:nvPr/>
        </p:nvGrpSpPr>
        <p:grpSpPr bwMode="auto">
          <a:xfrm>
            <a:off x="368902" y="5085184"/>
            <a:ext cx="8522610" cy="523220"/>
            <a:chOff x="1312863" y="5911101"/>
            <a:chExt cx="8520710" cy="522579"/>
          </a:xfrm>
        </p:grpSpPr>
        <p:sp>
          <p:nvSpPr>
            <p:cNvPr id="280" name="AutoShape 14"/>
            <p:cNvSpPr>
              <a:spLocks noChangeArrowheads="1"/>
            </p:cNvSpPr>
            <p:nvPr/>
          </p:nvSpPr>
          <p:spPr bwMode="auto">
            <a:xfrm>
              <a:off x="1312863" y="5993745"/>
              <a:ext cx="143968" cy="143824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281" name="Text Box 18"/>
            <p:cNvSpPr txBox="1">
              <a:spLocks noChangeArrowheads="1"/>
            </p:cNvSpPr>
            <p:nvPr/>
          </p:nvSpPr>
          <p:spPr bwMode="auto">
            <a:xfrm>
              <a:off x="1462493" y="5911101"/>
              <a:ext cx="8371080" cy="5225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Kohlenstoffverluste zwischen den Speichern (Abgang WALD </a:t>
              </a:r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  <a:sym typeface="Symbol"/>
                </a:rPr>
                <a:t></a:t>
              </a:r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  Zufluss HOLZ) entsprechen implizit CO</a:t>
              </a:r>
              <a:r>
                <a:rPr lang="de-DE" sz="1400" b="1" i="1" baseline="-25000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2</a:t>
              </a:r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-Emissionen in die Atmosphäre: Konservative Herangehensweise der Berechnung über Kohlenstoffspeicher</a:t>
              </a:r>
              <a:endParaRPr lang="en-US" sz="1400" b="1" i="1" dirty="0">
                <a:solidFill>
                  <a:srgbClr val="AF0A19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89" name="Gruppieren 23"/>
          <p:cNvGrpSpPr>
            <a:grpSpLocks/>
          </p:cNvGrpSpPr>
          <p:nvPr/>
        </p:nvGrpSpPr>
        <p:grpSpPr bwMode="auto">
          <a:xfrm>
            <a:off x="368902" y="5589240"/>
            <a:ext cx="8522610" cy="523220"/>
            <a:chOff x="1312863" y="5911101"/>
            <a:chExt cx="8520710" cy="522579"/>
          </a:xfrm>
        </p:grpSpPr>
        <p:sp>
          <p:nvSpPr>
            <p:cNvPr id="290" name="AutoShape 14"/>
            <p:cNvSpPr>
              <a:spLocks noChangeArrowheads="1"/>
            </p:cNvSpPr>
            <p:nvPr/>
          </p:nvSpPr>
          <p:spPr bwMode="auto">
            <a:xfrm>
              <a:off x="1312863" y="5993745"/>
              <a:ext cx="143968" cy="143824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291" name="Text Box 18"/>
            <p:cNvSpPr txBox="1">
              <a:spLocks noChangeArrowheads="1"/>
            </p:cNvSpPr>
            <p:nvPr/>
          </p:nvSpPr>
          <p:spPr bwMode="auto">
            <a:xfrm>
              <a:off x="1462493" y="5911101"/>
              <a:ext cx="8371080" cy="5225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4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Relevant ist ausschließlich die Netto-Wirkung (Quelle/Senke) des Gesamtsystems, berechnet auf Basis der Änderungen der definierten Kohlenstoffspeicher über die Zeit</a:t>
              </a:r>
              <a:endParaRPr lang="en-US" sz="1400" b="1" i="1" dirty="0">
                <a:solidFill>
                  <a:srgbClr val="AF0A19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20" name="Rechteck 119"/>
          <p:cNvSpPr/>
          <p:nvPr/>
        </p:nvSpPr>
        <p:spPr>
          <a:xfrm>
            <a:off x="168318" y="5086592"/>
            <a:ext cx="8467134" cy="502648"/>
          </a:xfrm>
          <a:prstGeom prst="rect">
            <a:avLst/>
          </a:prstGeom>
          <a:solidFill>
            <a:srgbClr val="F3F3F3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1" name="Rechteck 120"/>
          <p:cNvSpPr/>
          <p:nvPr/>
        </p:nvSpPr>
        <p:spPr>
          <a:xfrm>
            <a:off x="168318" y="4634932"/>
            <a:ext cx="5153323" cy="396000"/>
          </a:xfrm>
          <a:prstGeom prst="rect">
            <a:avLst/>
          </a:prstGeom>
          <a:solidFill>
            <a:srgbClr val="F7F7F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22" name="Gruppieren 121"/>
          <p:cNvGrpSpPr/>
          <p:nvPr/>
        </p:nvGrpSpPr>
        <p:grpSpPr>
          <a:xfrm>
            <a:off x="2646308" y="2049489"/>
            <a:ext cx="2736000" cy="290513"/>
            <a:chOff x="2736932" y="586160"/>
            <a:chExt cx="2736000" cy="290513"/>
          </a:xfrm>
        </p:grpSpPr>
        <p:cxnSp>
          <p:nvCxnSpPr>
            <p:cNvPr id="130" name="Gerade Verbindung mit Pfeil 129"/>
            <p:cNvCxnSpPr/>
            <p:nvPr/>
          </p:nvCxnSpPr>
          <p:spPr>
            <a:xfrm>
              <a:off x="2736932" y="849055"/>
              <a:ext cx="2736000" cy="0"/>
            </a:xfrm>
            <a:prstGeom prst="straightConnector1">
              <a:avLst/>
            </a:prstGeom>
            <a:ln w="41275">
              <a:solidFill>
                <a:srgbClr val="C00000"/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Text Box 79"/>
            <p:cNvSpPr txBox="1">
              <a:spLocks noChangeArrowheads="1"/>
            </p:cNvSpPr>
            <p:nvPr/>
          </p:nvSpPr>
          <p:spPr bwMode="auto">
            <a:xfrm>
              <a:off x="2790416" y="586160"/>
              <a:ext cx="2628000" cy="29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3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lang="en-US" altLang="de-DE" sz="1100" b="1" i="1" dirty="0" err="1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Kohlenstoffverluste</a:t>
              </a:r>
              <a:r>
                <a:rPr lang="en-US" altLang="de-DE" sz="1100" b="1" i="1" dirty="0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r>
                <a:rPr lang="en-US" altLang="de-DE" sz="1100" b="1" i="1" dirty="0" err="1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entlang</a:t>
              </a:r>
              <a:r>
                <a:rPr lang="en-US" altLang="de-DE" sz="1100" b="1" i="1" dirty="0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 der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13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lang="en-US" altLang="de-DE" sz="1100" b="1" i="1" dirty="0" err="1">
                  <a:solidFill>
                    <a:srgbClr val="C00000"/>
                  </a:solidFill>
                  <a:latin typeface="Times New Roman" pitchFamily="18" charset="0"/>
                  <a:cs typeface="Arial" pitchFamily="34" charset="0"/>
                </a:rPr>
                <a:t>Verarbeitungskette</a:t>
              </a:r>
              <a:endParaRPr kumimoji="0" lang="en-US" altLang="de-DE" sz="11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2" name="Rechteck 131"/>
          <p:cNvSpPr/>
          <p:nvPr/>
        </p:nvSpPr>
        <p:spPr>
          <a:xfrm>
            <a:off x="2599262" y="2061392"/>
            <a:ext cx="2835761" cy="4680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6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52</a:t>
            </a:fld>
            <a:endParaRPr lang="de-DE" dirty="0"/>
          </a:p>
        </p:txBody>
      </p:sp>
      <p:cxnSp>
        <p:nvCxnSpPr>
          <p:cNvPr id="137" name="Gerade Verbindung 136"/>
          <p:cNvCxnSpPr/>
          <p:nvPr/>
        </p:nvCxnSpPr>
        <p:spPr>
          <a:xfrm>
            <a:off x="562309" y="1601674"/>
            <a:ext cx="144000" cy="0"/>
          </a:xfrm>
          <a:prstGeom prst="line">
            <a:avLst/>
          </a:prstGeom>
          <a:ln w="15875">
            <a:solidFill>
              <a:srgbClr val="78BE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Ellipse 138"/>
          <p:cNvSpPr/>
          <p:nvPr/>
        </p:nvSpPr>
        <p:spPr bwMode="auto">
          <a:xfrm>
            <a:off x="527435" y="1493662"/>
            <a:ext cx="213748" cy="216024"/>
          </a:xfrm>
          <a:prstGeom prst="ellipse">
            <a:avLst/>
          </a:prstGeom>
          <a:noFill/>
          <a:ln w="19050">
            <a:solidFill>
              <a:srgbClr val="78BE1E"/>
            </a:solidFill>
            <a:round/>
            <a:headEnd w="lg" len="lg"/>
            <a:tailEnd type="triangle" w="med" len="med"/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1" name="Pfeil nach unten 140"/>
          <p:cNvSpPr/>
          <p:nvPr/>
        </p:nvSpPr>
        <p:spPr bwMode="auto">
          <a:xfrm>
            <a:off x="382301" y="1493662"/>
            <a:ext cx="108000" cy="216000"/>
          </a:xfrm>
          <a:prstGeom prst="downArrow">
            <a:avLst>
              <a:gd name="adj1" fmla="val 50000"/>
              <a:gd name="adj2" fmla="val 77134"/>
            </a:avLst>
          </a:prstGeom>
          <a:solidFill>
            <a:srgbClr val="78BE1E"/>
          </a:solidFill>
          <a:ln w="3175">
            <a:solidFill>
              <a:schemeClr val="tx1"/>
            </a:solidFill>
            <a:round/>
            <a:headEnd w="lg" len="lg"/>
            <a:tailEnd type="triangle" w="med" len="med"/>
          </a:ln>
        </p:spPr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58" name="Gruppieren 157"/>
          <p:cNvGrpSpPr/>
          <p:nvPr/>
        </p:nvGrpSpPr>
        <p:grpSpPr>
          <a:xfrm>
            <a:off x="2244884" y="1495501"/>
            <a:ext cx="349749" cy="216024"/>
            <a:chOff x="4291631" y="2864660"/>
            <a:chExt cx="349749" cy="216024"/>
          </a:xfrm>
        </p:grpSpPr>
        <p:sp>
          <p:nvSpPr>
            <p:cNvPr id="164" name="Pfeil nach unten 163"/>
            <p:cNvSpPr/>
            <p:nvPr/>
          </p:nvSpPr>
          <p:spPr bwMode="auto">
            <a:xfrm rot="10800000">
              <a:off x="4533380" y="2864683"/>
              <a:ext cx="108000" cy="216000"/>
            </a:xfrm>
            <a:prstGeom prst="downArrow">
              <a:avLst>
                <a:gd name="adj1" fmla="val 50000"/>
                <a:gd name="adj2" fmla="val 77134"/>
              </a:avLst>
            </a:prstGeom>
            <a:solidFill>
              <a:srgbClr val="AF0A19"/>
            </a:solidFill>
            <a:ln w="3175">
              <a:solidFill>
                <a:schemeClr val="tx1"/>
              </a:solidFill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66" name="Gruppieren 165"/>
            <p:cNvGrpSpPr/>
            <p:nvPr/>
          </p:nvGrpSpPr>
          <p:grpSpPr>
            <a:xfrm>
              <a:off x="4291631" y="2864660"/>
              <a:ext cx="213748" cy="216024"/>
              <a:chOff x="801860" y="1844824"/>
              <a:chExt cx="213748" cy="216024"/>
            </a:xfrm>
          </p:grpSpPr>
          <p:sp>
            <p:nvSpPr>
              <p:cNvPr id="167" name="Ellipse 166"/>
              <p:cNvSpPr/>
              <p:nvPr/>
            </p:nvSpPr>
            <p:spPr bwMode="auto">
              <a:xfrm>
                <a:off x="801860" y="1844824"/>
                <a:ext cx="213748" cy="216024"/>
              </a:xfrm>
              <a:prstGeom prst="ellipse">
                <a:avLst/>
              </a:prstGeom>
              <a:noFill/>
              <a:ln w="19050">
                <a:solidFill>
                  <a:srgbClr val="AF0A19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68" name="Gruppieren 167"/>
              <p:cNvGrpSpPr/>
              <p:nvPr/>
            </p:nvGrpSpPr>
            <p:grpSpPr>
              <a:xfrm>
                <a:off x="836734" y="1880836"/>
                <a:ext cx="144000" cy="144000"/>
                <a:chOff x="1623974" y="1628800"/>
                <a:chExt cx="144000" cy="144000"/>
              </a:xfrm>
            </p:grpSpPr>
            <p:cxnSp>
              <p:nvCxnSpPr>
                <p:cNvPr id="170" name="Gerade Verbindung 169"/>
                <p:cNvCxnSpPr/>
                <p:nvPr/>
              </p:nvCxnSpPr>
              <p:spPr>
                <a:xfrm>
                  <a:off x="1695974" y="1628800"/>
                  <a:ext cx="0" cy="144000"/>
                </a:xfrm>
                <a:prstGeom prst="line">
                  <a:avLst/>
                </a:prstGeom>
                <a:ln w="15875">
                  <a:solidFill>
                    <a:srgbClr val="AF0A1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Gerade Verbindung 170"/>
                <p:cNvCxnSpPr/>
                <p:nvPr/>
              </p:nvCxnSpPr>
              <p:spPr>
                <a:xfrm>
                  <a:off x="1623974" y="1698920"/>
                  <a:ext cx="144000" cy="0"/>
                </a:xfrm>
                <a:prstGeom prst="line">
                  <a:avLst/>
                </a:prstGeom>
                <a:ln w="15875">
                  <a:solidFill>
                    <a:srgbClr val="AF0A19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176" name="Textfeld 175"/>
          <p:cNvSpPr txBox="1"/>
          <p:nvPr/>
        </p:nvSpPr>
        <p:spPr>
          <a:xfrm>
            <a:off x="310293" y="1661561"/>
            <a:ext cx="6703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Zufluss</a:t>
            </a:r>
          </a:p>
        </p:txBody>
      </p:sp>
      <p:sp>
        <p:nvSpPr>
          <p:cNvPr id="181" name="Textfeld 180"/>
          <p:cNvSpPr txBox="1"/>
          <p:nvPr/>
        </p:nvSpPr>
        <p:spPr>
          <a:xfrm>
            <a:off x="2001266" y="1665644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Abfluss</a:t>
            </a:r>
          </a:p>
        </p:txBody>
      </p:sp>
      <p:grpSp>
        <p:nvGrpSpPr>
          <p:cNvPr id="182" name="Gruppieren 181"/>
          <p:cNvGrpSpPr/>
          <p:nvPr/>
        </p:nvGrpSpPr>
        <p:grpSpPr>
          <a:xfrm>
            <a:off x="5321641" y="1493662"/>
            <a:ext cx="670376" cy="438771"/>
            <a:chOff x="5321641" y="1493662"/>
            <a:chExt cx="670376" cy="438771"/>
          </a:xfrm>
        </p:grpSpPr>
        <p:grpSp>
          <p:nvGrpSpPr>
            <p:cNvPr id="183" name="Gruppieren 182"/>
            <p:cNvGrpSpPr/>
            <p:nvPr/>
          </p:nvGrpSpPr>
          <p:grpSpPr>
            <a:xfrm>
              <a:off x="5381129" y="1493662"/>
              <a:ext cx="358882" cy="216024"/>
              <a:chOff x="3461046" y="2864660"/>
              <a:chExt cx="358882" cy="216024"/>
            </a:xfrm>
          </p:grpSpPr>
          <p:grpSp>
            <p:nvGrpSpPr>
              <p:cNvPr id="201" name="Gruppieren 200"/>
              <p:cNvGrpSpPr/>
              <p:nvPr/>
            </p:nvGrpSpPr>
            <p:grpSpPr>
              <a:xfrm>
                <a:off x="3606180" y="2864660"/>
                <a:ext cx="213748" cy="216024"/>
                <a:chOff x="2232870" y="1590908"/>
                <a:chExt cx="213748" cy="216024"/>
              </a:xfrm>
            </p:grpSpPr>
            <p:cxnSp>
              <p:nvCxnSpPr>
                <p:cNvPr id="203" name="Gerade Verbindung 202"/>
                <p:cNvCxnSpPr/>
                <p:nvPr/>
              </p:nvCxnSpPr>
              <p:spPr>
                <a:xfrm>
                  <a:off x="2267744" y="1698920"/>
                  <a:ext cx="144000" cy="0"/>
                </a:xfrm>
                <a:prstGeom prst="line">
                  <a:avLst/>
                </a:prstGeom>
                <a:ln w="15875">
                  <a:solidFill>
                    <a:srgbClr val="78BE1E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4" name="Ellipse 203"/>
                <p:cNvSpPr/>
                <p:nvPr/>
              </p:nvSpPr>
              <p:spPr bwMode="auto">
                <a:xfrm>
                  <a:off x="2232870" y="1590908"/>
                  <a:ext cx="213748" cy="216024"/>
                </a:xfrm>
                <a:prstGeom prst="ellipse">
                  <a:avLst/>
                </a:prstGeom>
                <a:noFill/>
                <a:ln w="19050">
                  <a:solidFill>
                    <a:srgbClr val="78BE1E"/>
                  </a:solidFill>
                  <a:round/>
                  <a:headEnd w="lg" len="lg"/>
                  <a:tailEnd type="triangle" w="med" len="med"/>
                </a:ln>
              </p:spPr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202" name="Pfeil nach unten 201"/>
              <p:cNvSpPr/>
              <p:nvPr/>
            </p:nvSpPr>
            <p:spPr bwMode="auto">
              <a:xfrm>
                <a:off x="3461046" y="2864660"/>
                <a:ext cx="108000" cy="216000"/>
              </a:xfrm>
              <a:prstGeom prst="downArrow">
                <a:avLst>
                  <a:gd name="adj1" fmla="val 50000"/>
                  <a:gd name="adj2" fmla="val 77134"/>
                </a:avLst>
              </a:prstGeom>
              <a:solidFill>
                <a:srgbClr val="78BE1E"/>
              </a:solidFill>
              <a:ln w="3175">
                <a:solidFill>
                  <a:schemeClr val="tx1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200" name="Textfeld 199"/>
            <p:cNvSpPr txBox="1"/>
            <p:nvPr/>
          </p:nvSpPr>
          <p:spPr>
            <a:xfrm>
              <a:off x="5321641" y="1655434"/>
              <a:ext cx="6703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b="1" dirty="0">
                  <a:solidFill>
                    <a:schemeClr val="accent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Zufluss</a:t>
              </a:r>
            </a:p>
          </p:txBody>
        </p:sp>
      </p:grpSp>
      <p:grpSp>
        <p:nvGrpSpPr>
          <p:cNvPr id="205" name="Gruppieren 204"/>
          <p:cNvGrpSpPr/>
          <p:nvPr/>
        </p:nvGrpSpPr>
        <p:grpSpPr>
          <a:xfrm>
            <a:off x="7032934" y="1495741"/>
            <a:ext cx="678391" cy="440775"/>
            <a:chOff x="7032934" y="1495741"/>
            <a:chExt cx="678391" cy="440775"/>
          </a:xfrm>
        </p:grpSpPr>
        <p:grpSp>
          <p:nvGrpSpPr>
            <p:cNvPr id="206" name="Gruppieren 205"/>
            <p:cNvGrpSpPr/>
            <p:nvPr/>
          </p:nvGrpSpPr>
          <p:grpSpPr>
            <a:xfrm>
              <a:off x="7278149" y="1495741"/>
              <a:ext cx="349749" cy="216024"/>
              <a:chOff x="4291631" y="2864660"/>
              <a:chExt cx="349749" cy="216024"/>
            </a:xfrm>
          </p:grpSpPr>
          <p:sp>
            <p:nvSpPr>
              <p:cNvPr id="208" name="Pfeil nach unten 207"/>
              <p:cNvSpPr/>
              <p:nvPr/>
            </p:nvSpPr>
            <p:spPr bwMode="auto">
              <a:xfrm rot="10800000">
                <a:off x="4533380" y="2864683"/>
                <a:ext cx="108000" cy="216000"/>
              </a:xfrm>
              <a:prstGeom prst="downArrow">
                <a:avLst>
                  <a:gd name="adj1" fmla="val 50000"/>
                  <a:gd name="adj2" fmla="val 77134"/>
                </a:avLst>
              </a:prstGeom>
              <a:solidFill>
                <a:srgbClr val="AF0A19"/>
              </a:solidFill>
              <a:ln w="3175">
                <a:solidFill>
                  <a:schemeClr val="tx1"/>
                </a:solidFill>
                <a:round/>
                <a:headEnd w="lg" len="lg"/>
                <a:tailEnd type="triangle" w="med" len="med"/>
              </a:ln>
            </p:spPr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209" name="Gruppieren 208"/>
              <p:cNvGrpSpPr/>
              <p:nvPr/>
            </p:nvGrpSpPr>
            <p:grpSpPr>
              <a:xfrm>
                <a:off x="4291631" y="2864660"/>
                <a:ext cx="213748" cy="216024"/>
                <a:chOff x="801860" y="1844824"/>
                <a:chExt cx="213748" cy="216024"/>
              </a:xfrm>
            </p:grpSpPr>
            <p:sp>
              <p:nvSpPr>
                <p:cNvPr id="210" name="Ellipse 209"/>
                <p:cNvSpPr/>
                <p:nvPr/>
              </p:nvSpPr>
              <p:spPr bwMode="auto">
                <a:xfrm>
                  <a:off x="801860" y="1844824"/>
                  <a:ext cx="213748" cy="216024"/>
                </a:xfrm>
                <a:prstGeom prst="ellipse">
                  <a:avLst/>
                </a:prstGeom>
                <a:noFill/>
                <a:ln w="19050">
                  <a:solidFill>
                    <a:srgbClr val="AF0A19"/>
                  </a:solidFill>
                  <a:round/>
                  <a:headEnd w="lg" len="lg"/>
                  <a:tailEnd type="triangle" w="med" len="med"/>
                </a:ln>
              </p:spPr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211" name="Gruppieren 210"/>
                <p:cNvGrpSpPr/>
                <p:nvPr/>
              </p:nvGrpSpPr>
              <p:grpSpPr>
                <a:xfrm>
                  <a:off x="836734" y="1880836"/>
                  <a:ext cx="144000" cy="144000"/>
                  <a:chOff x="1623974" y="1628800"/>
                  <a:chExt cx="144000" cy="144000"/>
                </a:xfrm>
              </p:grpSpPr>
              <p:cxnSp>
                <p:nvCxnSpPr>
                  <p:cNvPr id="212" name="Gerade Verbindung 211"/>
                  <p:cNvCxnSpPr/>
                  <p:nvPr/>
                </p:nvCxnSpPr>
                <p:spPr>
                  <a:xfrm>
                    <a:off x="1695974" y="1628800"/>
                    <a:ext cx="0" cy="144000"/>
                  </a:xfrm>
                  <a:prstGeom prst="line">
                    <a:avLst/>
                  </a:prstGeom>
                  <a:ln w="15875">
                    <a:solidFill>
                      <a:srgbClr val="AF0A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3" name="Gerade Verbindung 212"/>
                  <p:cNvCxnSpPr/>
                  <p:nvPr/>
                </p:nvCxnSpPr>
                <p:spPr>
                  <a:xfrm>
                    <a:off x="1623974" y="1698920"/>
                    <a:ext cx="144000" cy="0"/>
                  </a:xfrm>
                  <a:prstGeom prst="line">
                    <a:avLst/>
                  </a:prstGeom>
                  <a:ln w="15875">
                    <a:solidFill>
                      <a:srgbClr val="AF0A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207" name="Textfeld 206"/>
            <p:cNvSpPr txBox="1"/>
            <p:nvPr/>
          </p:nvSpPr>
          <p:spPr>
            <a:xfrm>
              <a:off x="7032934" y="1659517"/>
              <a:ext cx="6783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Abfluss</a:t>
              </a:r>
            </a:p>
          </p:txBody>
        </p:sp>
      </p:grpSp>
      <p:sp>
        <p:nvSpPr>
          <p:cNvPr id="214" name="Rechteck 213"/>
          <p:cNvSpPr/>
          <p:nvPr/>
        </p:nvSpPr>
        <p:spPr>
          <a:xfrm>
            <a:off x="215024" y="1412776"/>
            <a:ext cx="7498694" cy="563502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5" name="Gruppieren 4"/>
          <p:cNvGrpSpPr/>
          <p:nvPr/>
        </p:nvGrpSpPr>
        <p:grpSpPr>
          <a:xfrm>
            <a:off x="836601" y="1259882"/>
            <a:ext cx="1260000" cy="617002"/>
            <a:chOff x="7384750" y="2115924"/>
            <a:chExt cx="1260000" cy="617002"/>
          </a:xfrm>
        </p:grpSpPr>
        <p:sp>
          <p:nvSpPr>
            <p:cNvPr id="282" name="Pfeil nach unten 281"/>
            <p:cNvSpPr/>
            <p:nvPr/>
          </p:nvSpPr>
          <p:spPr bwMode="auto">
            <a:xfrm>
              <a:off x="7919631" y="2420888"/>
              <a:ext cx="180000" cy="312038"/>
            </a:xfrm>
            <a:prstGeom prst="downArrow">
              <a:avLst>
                <a:gd name="adj1" fmla="val 50000"/>
                <a:gd name="adj2" fmla="val 77134"/>
              </a:avLst>
            </a:prstGeom>
            <a:noFill/>
            <a:ln w="19050">
              <a:solidFill>
                <a:srgbClr val="1E4B6E"/>
              </a:solidFill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4" name="Pfeil nach unten 283"/>
            <p:cNvSpPr/>
            <p:nvPr/>
          </p:nvSpPr>
          <p:spPr bwMode="auto">
            <a:xfrm rot="10800000">
              <a:off x="7920392" y="2115924"/>
              <a:ext cx="180000" cy="304964"/>
            </a:xfrm>
            <a:prstGeom prst="downArrow">
              <a:avLst>
                <a:gd name="adj1" fmla="val 50000"/>
                <a:gd name="adj2" fmla="val 77134"/>
              </a:avLst>
            </a:prstGeom>
            <a:noFill/>
            <a:ln w="19050">
              <a:solidFill>
                <a:srgbClr val="1E4B6E"/>
              </a:solidFill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3" name="Text Box 79"/>
            <p:cNvSpPr txBox="1">
              <a:spLocks noChangeArrowheads="1"/>
            </p:cNvSpPr>
            <p:nvPr/>
          </p:nvSpPr>
          <p:spPr bwMode="auto">
            <a:xfrm>
              <a:off x="7384750" y="2350830"/>
              <a:ext cx="12600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0" tIns="0" rIns="0" bIns="0" numCol="1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lang="en-US" altLang="de-DE" sz="1100" b="1" i="1" dirty="0">
                  <a:solidFill>
                    <a:srgbClr val="1E4B6E"/>
                  </a:solidFill>
                  <a:latin typeface="Times New Roman" pitchFamily="18" charset="0"/>
                  <a:cs typeface="Arial" pitchFamily="34" charset="0"/>
                </a:rPr>
                <a:t>CO</a:t>
              </a:r>
              <a:r>
                <a:rPr lang="en-US" altLang="de-DE" sz="1100" b="1" i="1" baseline="-25000" dirty="0">
                  <a:solidFill>
                    <a:srgbClr val="1E4B6E"/>
                  </a:solidFill>
                  <a:latin typeface="Times New Roman" pitchFamily="18" charset="0"/>
                  <a:cs typeface="Arial" pitchFamily="34" charset="0"/>
                </a:rPr>
                <a:t>2</a:t>
              </a:r>
              <a:r>
                <a:rPr lang="en-US" altLang="de-DE" sz="1100" b="1" i="1" dirty="0">
                  <a:solidFill>
                    <a:srgbClr val="1E4B6E"/>
                  </a:solidFill>
                  <a:latin typeface="Times New Roman" pitchFamily="18" charset="0"/>
                  <a:cs typeface="Arial" pitchFamily="34" charset="0"/>
                </a:rPr>
                <a:t>-Nettoemissionen</a:t>
              </a:r>
              <a:endParaRPr kumimoji="0" lang="en-US" altLang="de-DE" sz="1100" b="1" i="0" u="none" strike="noStrike" cap="none" normalizeH="0" baseline="0" dirty="0">
                <a:ln>
                  <a:noFill/>
                </a:ln>
                <a:solidFill>
                  <a:srgbClr val="1E4B6E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5" name="Gruppieren 284"/>
          <p:cNvGrpSpPr/>
          <p:nvPr/>
        </p:nvGrpSpPr>
        <p:grpSpPr>
          <a:xfrm>
            <a:off x="5860389" y="1251004"/>
            <a:ext cx="1260000" cy="617002"/>
            <a:chOff x="7375872" y="2115924"/>
            <a:chExt cx="1260000" cy="617002"/>
          </a:xfrm>
        </p:grpSpPr>
        <p:sp>
          <p:nvSpPr>
            <p:cNvPr id="286" name="Pfeil nach unten 285"/>
            <p:cNvSpPr/>
            <p:nvPr/>
          </p:nvSpPr>
          <p:spPr bwMode="auto">
            <a:xfrm>
              <a:off x="7919631" y="2420888"/>
              <a:ext cx="180000" cy="312038"/>
            </a:xfrm>
            <a:prstGeom prst="downArrow">
              <a:avLst>
                <a:gd name="adj1" fmla="val 50000"/>
                <a:gd name="adj2" fmla="val 77134"/>
              </a:avLst>
            </a:prstGeom>
            <a:noFill/>
            <a:ln w="19050">
              <a:solidFill>
                <a:srgbClr val="1E4B6E"/>
              </a:solidFill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7" name="Pfeil nach unten 286"/>
            <p:cNvSpPr/>
            <p:nvPr/>
          </p:nvSpPr>
          <p:spPr bwMode="auto">
            <a:xfrm rot="10800000">
              <a:off x="7920392" y="2115924"/>
              <a:ext cx="180000" cy="304964"/>
            </a:xfrm>
            <a:prstGeom prst="downArrow">
              <a:avLst>
                <a:gd name="adj1" fmla="val 50000"/>
                <a:gd name="adj2" fmla="val 77134"/>
              </a:avLst>
            </a:prstGeom>
            <a:noFill/>
            <a:ln w="19050">
              <a:solidFill>
                <a:srgbClr val="1E4B6E"/>
              </a:solidFill>
              <a:round/>
              <a:headEnd w="lg" len="lg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8" name="Text Box 79"/>
            <p:cNvSpPr txBox="1">
              <a:spLocks noChangeArrowheads="1"/>
            </p:cNvSpPr>
            <p:nvPr/>
          </p:nvSpPr>
          <p:spPr bwMode="auto">
            <a:xfrm>
              <a:off x="7375872" y="2350830"/>
              <a:ext cx="12600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0" tIns="0" rIns="0" bIns="0" numCol="1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lang="en-US" altLang="de-DE" sz="1100" b="1" i="1" dirty="0">
                  <a:solidFill>
                    <a:srgbClr val="1E4B6E"/>
                  </a:solidFill>
                  <a:latin typeface="Times New Roman" pitchFamily="18" charset="0"/>
                  <a:cs typeface="Arial" pitchFamily="34" charset="0"/>
                </a:rPr>
                <a:t>CO</a:t>
              </a:r>
              <a:r>
                <a:rPr lang="en-US" altLang="de-DE" sz="1100" b="1" i="1" baseline="-25000" dirty="0">
                  <a:solidFill>
                    <a:srgbClr val="1E4B6E"/>
                  </a:solidFill>
                  <a:latin typeface="Times New Roman" pitchFamily="18" charset="0"/>
                  <a:cs typeface="Arial" pitchFamily="34" charset="0"/>
                </a:rPr>
                <a:t>2</a:t>
              </a:r>
              <a:r>
                <a:rPr lang="en-US" altLang="de-DE" sz="1100" b="1" i="1" dirty="0">
                  <a:solidFill>
                    <a:srgbClr val="1E4B6E"/>
                  </a:solidFill>
                  <a:latin typeface="Times New Roman" pitchFamily="18" charset="0"/>
                  <a:cs typeface="Arial" pitchFamily="34" charset="0"/>
                </a:rPr>
                <a:t>-Nettoemissionen</a:t>
              </a:r>
              <a:endParaRPr kumimoji="0" lang="en-US" altLang="de-DE" sz="1100" b="1" i="0" u="none" strike="noStrike" cap="none" normalizeH="0" baseline="0" dirty="0">
                <a:ln>
                  <a:noFill/>
                </a:ln>
                <a:solidFill>
                  <a:srgbClr val="1E4B6E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5" name="Gruppieren 214"/>
          <p:cNvGrpSpPr/>
          <p:nvPr/>
        </p:nvGrpSpPr>
        <p:grpSpPr>
          <a:xfrm>
            <a:off x="179512" y="4221088"/>
            <a:ext cx="8712000" cy="218104"/>
            <a:chOff x="179512" y="5867824"/>
            <a:chExt cx="8712000" cy="218104"/>
          </a:xfrm>
        </p:grpSpPr>
        <p:cxnSp>
          <p:nvCxnSpPr>
            <p:cNvPr id="216" name="Gerade Verbindung mit Pfeil 215"/>
            <p:cNvCxnSpPr/>
            <p:nvPr/>
          </p:nvCxnSpPr>
          <p:spPr>
            <a:xfrm>
              <a:off x="179512" y="5867824"/>
              <a:ext cx="8712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7" name="Textfeld 216"/>
            <p:cNvSpPr txBox="1"/>
            <p:nvPr/>
          </p:nvSpPr>
          <p:spPr>
            <a:xfrm>
              <a:off x="8522440" y="5916651"/>
              <a:ext cx="226024" cy="1692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/>
              <a:r>
                <a:rPr lang="de-DE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Zeit</a:t>
              </a:r>
            </a:p>
          </p:txBody>
        </p:sp>
      </p:grpSp>
      <p:grpSp>
        <p:nvGrpSpPr>
          <p:cNvPr id="218" name="Gruppieren 217"/>
          <p:cNvGrpSpPr/>
          <p:nvPr/>
        </p:nvGrpSpPr>
        <p:grpSpPr>
          <a:xfrm>
            <a:off x="4986292" y="4083537"/>
            <a:ext cx="3059848" cy="397008"/>
            <a:chOff x="4986292" y="4229706"/>
            <a:chExt cx="3059848" cy="397008"/>
          </a:xfrm>
        </p:grpSpPr>
        <p:sp>
          <p:nvSpPr>
            <p:cNvPr id="219" name="Text Box 49"/>
            <p:cNvSpPr txBox="1">
              <a:spLocks noChangeArrowheads="1"/>
            </p:cNvSpPr>
            <p:nvPr/>
          </p:nvSpPr>
          <p:spPr bwMode="auto">
            <a:xfrm>
              <a:off x="4986292" y="4365104"/>
              <a:ext cx="799884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1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Jahr </a:t>
              </a:r>
              <a:r>
                <a:rPr lang="de-DE" sz="1100" i="1" baseline="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220" name="Text Box 49"/>
            <p:cNvSpPr txBox="1">
              <a:spLocks noChangeArrowheads="1"/>
            </p:cNvSpPr>
            <p:nvPr/>
          </p:nvSpPr>
          <p:spPr bwMode="auto">
            <a:xfrm>
              <a:off x="5670860" y="4365104"/>
              <a:ext cx="175212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100" baseline="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Nutzungsdauer </a:t>
              </a:r>
              <a:r>
                <a:rPr lang="de-DE" sz="1100" i="1" baseline="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</a:p>
          </p:txBody>
        </p:sp>
        <p:cxnSp>
          <p:nvCxnSpPr>
            <p:cNvPr id="221" name="Gerade Verbindung 113"/>
            <p:cNvCxnSpPr>
              <a:cxnSpLocks noChangeShapeType="1"/>
            </p:cNvCxnSpPr>
            <p:nvPr/>
          </p:nvCxnSpPr>
          <p:spPr bwMode="auto">
            <a:xfrm rot="5400000" flipH="1" flipV="1">
              <a:off x="7598353" y="4336850"/>
              <a:ext cx="72000" cy="72000"/>
            </a:xfrm>
            <a:prstGeom prst="line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22" name="Gerade Verbindung 79"/>
            <p:cNvCxnSpPr>
              <a:cxnSpLocks noChangeShapeType="1"/>
            </p:cNvCxnSpPr>
            <p:nvPr/>
          </p:nvCxnSpPr>
          <p:spPr bwMode="auto">
            <a:xfrm rot="5400000">
              <a:off x="7552357" y="4319706"/>
              <a:ext cx="180000" cy="0"/>
            </a:xfrm>
            <a:prstGeom prst="line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23" name="Gerade Verbindung 79"/>
            <p:cNvCxnSpPr>
              <a:cxnSpLocks noChangeShapeType="1"/>
            </p:cNvCxnSpPr>
            <p:nvPr/>
          </p:nvCxnSpPr>
          <p:spPr bwMode="auto">
            <a:xfrm rot="5400000">
              <a:off x="5291844" y="4320690"/>
              <a:ext cx="180000" cy="0"/>
            </a:xfrm>
            <a:prstGeom prst="line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24" name="Gerade Verbindung 113"/>
            <p:cNvCxnSpPr>
              <a:cxnSpLocks noChangeShapeType="1"/>
            </p:cNvCxnSpPr>
            <p:nvPr/>
          </p:nvCxnSpPr>
          <p:spPr bwMode="auto">
            <a:xfrm rot="5400000" flipH="1" flipV="1">
              <a:off x="5346340" y="4333221"/>
              <a:ext cx="72000" cy="72000"/>
            </a:xfrm>
            <a:prstGeom prst="line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40" name="Text Box 49"/>
            <p:cNvSpPr txBox="1">
              <a:spLocks noChangeArrowheads="1"/>
            </p:cNvSpPr>
            <p:nvPr/>
          </p:nvSpPr>
          <p:spPr bwMode="auto">
            <a:xfrm>
              <a:off x="7246256" y="4365104"/>
              <a:ext cx="799884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100" i="1" baseline="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i+n</a:t>
              </a:r>
              <a:endParaRPr lang="de-DE" sz="1100" i="1" baseline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0" name="Gruppieren 139"/>
          <p:cNvGrpSpPr/>
          <p:nvPr/>
        </p:nvGrpSpPr>
        <p:grpSpPr>
          <a:xfrm>
            <a:off x="323528" y="4043188"/>
            <a:ext cx="799884" cy="432883"/>
            <a:chOff x="323528" y="4193831"/>
            <a:chExt cx="799884" cy="432883"/>
          </a:xfrm>
        </p:grpSpPr>
        <p:sp>
          <p:nvSpPr>
            <p:cNvPr id="150" name="Text Box 49"/>
            <p:cNvSpPr txBox="1">
              <a:spLocks noChangeArrowheads="1"/>
            </p:cNvSpPr>
            <p:nvPr/>
          </p:nvSpPr>
          <p:spPr bwMode="auto">
            <a:xfrm>
              <a:off x="323528" y="4365104"/>
              <a:ext cx="799884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1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Jahr </a:t>
              </a:r>
              <a:r>
                <a:rPr lang="de-DE" sz="1100" i="1" baseline="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</a:p>
          </p:txBody>
        </p:sp>
        <p:cxnSp>
          <p:nvCxnSpPr>
            <p:cNvPr id="151" name="Gerade Verbindung 79"/>
            <p:cNvCxnSpPr>
              <a:cxnSpLocks noChangeShapeType="1"/>
            </p:cNvCxnSpPr>
            <p:nvPr/>
          </p:nvCxnSpPr>
          <p:spPr bwMode="auto">
            <a:xfrm rot="5400000">
              <a:off x="611080" y="4301831"/>
              <a:ext cx="216000" cy="0"/>
            </a:xfrm>
            <a:prstGeom prst="line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55" name="Gerade Verbindung 113"/>
            <p:cNvCxnSpPr>
              <a:cxnSpLocks noChangeShapeType="1"/>
            </p:cNvCxnSpPr>
            <p:nvPr/>
          </p:nvCxnSpPr>
          <p:spPr bwMode="auto">
            <a:xfrm rot="5400000" flipH="1" flipV="1">
              <a:off x="683576" y="4333221"/>
              <a:ext cx="72000" cy="72000"/>
            </a:xfrm>
            <a:prstGeom prst="line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/>
            </a:ln>
          </p:spPr>
        </p:cxnSp>
      </p:grpSp>
      <p:grpSp>
        <p:nvGrpSpPr>
          <p:cNvPr id="156" name="Gruppieren 155"/>
          <p:cNvGrpSpPr/>
          <p:nvPr/>
        </p:nvGrpSpPr>
        <p:grpSpPr>
          <a:xfrm>
            <a:off x="2242192" y="4043823"/>
            <a:ext cx="799884" cy="432248"/>
            <a:chOff x="2242192" y="4194466"/>
            <a:chExt cx="799884" cy="432248"/>
          </a:xfrm>
        </p:grpSpPr>
        <p:cxnSp>
          <p:nvCxnSpPr>
            <p:cNvPr id="159" name="Gerade Verbindung 113"/>
            <p:cNvCxnSpPr>
              <a:cxnSpLocks noChangeShapeType="1"/>
            </p:cNvCxnSpPr>
            <p:nvPr/>
          </p:nvCxnSpPr>
          <p:spPr bwMode="auto">
            <a:xfrm rot="5400000" flipH="1" flipV="1">
              <a:off x="2594289" y="4336850"/>
              <a:ext cx="72001" cy="72000"/>
            </a:xfrm>
            <a:prstGeom prst="line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60" name="Gerade Verbindung 79"/>
            <p:cNvCxnSpPr>
              <a:cxnSpLocks noChangeShapeType="1"/>
            </p:cNvCxnSpPr>
            <p:nvPr/>
          </p:nvCxnSpPr>
          <p:spPr bwMode="auto">
            <a:xfrm rot="5400000">
              <a:off x="2520768" y="4302466"/>
              <a:ext cx="216000" cy="0"/>
            </a:xfrm>
            <a:prstGeom prst="line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161" name="Text Box 49"/>
            <p:cNvSpPr txBox="1">
              <a:spLocks noChangeArrowheads="1"/>
            </p:cNvSpPr>
            <p:nvPr/>
          </p:nvSpPr>
          <p:spPr bwMode="auto">
            <a:xfrm>
              <a:off x="2242192" y="4365104"/>
              <a:ext cx="799884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de-DE" sz="1100" i="1" baseline="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i+n</a:t>
              </a:r>
              <a:endParaRPr lang="de-DE" sz="1100" i="1" baseline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9" name="Datumsplatzhalter 2">
            <a:extLst>
              <a:ext uri="{FF2B5EF4-FFF2-40B4-BE49-F238E27FC236}">
                <a16:creationId xmlns:a16="http://schemas.microsoft.com/office/drawing/2014/main" id="{D3B24512-F5DF-475E-BB73-3D89080C126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43" name="Fußzeilenplatzhalter 3">
            <a:extLst>
              <a:ext uri="{FF2B5EF4-FFF2-40B4-BE49-F238E27FC236}">
                <a16:creationId xmlns:a16="http://schemas.microsoft.com/office/drawing/2014/main" id="{1BE3F33D-97B0-49D2-A834-3F600802AD2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sp>
        <p:nvSpPr>
          <p:cNvPr id="145" name="Textfeld 144">
            <a:extLst>
              <a:ext uri="{FF2B5EF4-FFF2-40B4-BE49-F238E27FC236}">
                <a16:creationId xmlns:a16="http://schemas.microsoft.com/office/drawing/2014/main" id="{FF6A6BEE-1348-4F49-B30C-AFEE6F3E29D3}"/>
              </a:ext>
            </a:extLst>
          </p:cNvPr>
          <p:cNvSpPr txBox="1"/>
          <p:nvPr/>
        </p:nvSpPr>
        <p:spPr>
          <a:xfrm>
            <a:off x="6966592" y="5899292"/>
            <a:ext cx="2160720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Folie: Dr. Sebastian Rüter (Thünen)</a:t>
            </a:r>
          </a:p>
        </p:txBody>
      </p:sp>
    </p:spTree>
    <p:extLst>
      <p:ext uri="{BB962C8B-B14F-4D97-AF65-F5344CB8AC3E}">
        <p14:creationId xmlns:p14="http://schemas.microsoft.com/office/powerpoint/2010/main" val="1648215871"/>
      </p:ext>
    </p:extLst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529200" y="1844824"/>
            <a:ext cx="8243888" cy="532800"/>
          </a:xfrm>
        </p:spPr>
        <p:txBody>
          <a:bodyPr/>
          <a:lstStyle/>
          <a:p>
            <a:r>
              <a:rPr lang="de-DE" b="1" dirty="0"/>
              <a:t>Vielen Dank für Ihre Aufmerksamkeit</a:t>
            </a:r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" b="210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09508797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platzhalter 5"/>
          <p:cNvSpPr>
            <a:spLocks noGrp="1"/>
          </p:cNvSpPr>
          <p:nvPr>
            <p:ph type="body" sz="quarter" idx="15"/>
          </p:nvPr>
        </p:nvSpPr>
        <p:spPr>
          <a:xfrm>
            <a:off x="323528" y="422248"/>
            <a:ext cx="8604488" cy="486000"/>
          </a:xfrm>
        </p:spPr>
        <p:txBody>
          <a:bodyPr/>
          <a:lstStyle/>
          <a:p>
            <a:r>
              <a:rPr lang="de-DE" dirty="0"/>
              <a:t>Schwerpunkte der der Arbeitsgruppe</a:t>
            </a:r>
          </a:p>
        </p:txBody>
      </p:sp>
      <p:sp>
        <p:nvSpPr>
          <p:cNvPr id="30" name="Textplatzhalter 1"/>
          <p:cNvSpPr txBox="1">
            <a:spLocks/>
          </p:cNvSpPr>
          <p:nvPr/>
        </p:nvSpPr>
        <p:spPr>
          <a:xfrm>
            <a:off x="323528" y="1124744"/>
            <a:ext cx="8619367" cy="311824"/>
          </a:xfrm>
          <a:prstGeom prst="rect">
            <a:avLst/>
          </a:prstGeom>
          <a:solidFill>
            <a:schemeClr val="bg1">
              <a:alpha val="81000"/>
            </a:schemeClr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de-DE" sz="2000" dirty="0">
                <a:solidFill>
                  <a:schemeClr val="accent6"/>
                </a:solidFill>
              </a:rPr>
              <a:t>Ökobilanzierung von Holz(bau)</a:t>
            </a:r>
            <a:r>
              <a:rPr lang="de-DE" sz="2000" dirty="0" err="1">
                <a:solidFill>
                  <a:schemeClr val="accent6"/>
                </a:solidFill>
              </a:rPr>
              <a:t>produkten</a:t>
            </a:r>
            <a:r>
              <a:rPr lang="de-DE" sz="2000" dirty="0">
                <a:solidFill>
                  <a:schemeClr val="accent6"/>
                </a:solidFill>
              </a:rPr>
              <a:t> für die Verwendung in Lebenszyklusanalysen auf Gebäudeebene (Environmental </a:t>
            </a:r>
            <a:r>
              <a:rPr lang="de-DE" sz="2000" dirty="0" err="1">
                <a:solidFill>
                  <a:schemeClr val="accent6"/>
                </a:solidFill>
              </a:rPr>
              <a:t>product</a:t>
            </a:r>
            <a:r>
              <a:rPr lang="de-DE" sz="2000" dirty="0">
                <a:solidFill>
                  <a:schemeClr val="accent6"/>
                </a:solidFill>
              </a:rPr>
              <a:t> </a:t>
            </a:r>
            <a:r>
              <a:rPr lang="de-DE" sz="2000" dirty="0" err="1">
                <a:solidFill>
                  <a:schemeClr val="accent6"/>
                </a:solidFill>
              </a:rPr>
              <a:t>declarations</a:t>
            </a:r>
            <a:r>
              <a:rPr lang="de-DE" sz="2000" dirty="0">
                <a:solidFill>
                  <a:schemeClr val="accent6"/>
                </a:solidFill>
              </a:rPr>
              <a:t> EPD &amp; </a:t>
            </a:r>
            <a:r>
              <a:rPr lang="de-DE" sz="2000" dirty="0" err="1">
                <a:solidFill>
                  <a:schemeClr val="accent6"/>
                </a:solidFill>
              </a:rPr>
              <a:t>databases</a:t>
            </a:r>
            <a:r>
              <a:rPr lang="de-DE" sz="2000" dirty="0">
                <a:solidFill>
                  <a:schemeClr val="accent6"/>
                </a:solidFill>
              </a:rPr>
              <a:t>) sowie für </a:t>
            </a:r>
            <a:r>
              <a:rPr lang="de-DE" sz="2000" dirty="0" err="1">
                <a:solidFill>
                  <a:schemeClr val="accent6"/>
                </a:solidFill>
              </a:rPr>
              <a:t>Sektoranalysen</a:t>
            </a:r>
            <a:endParaRPr lang="de-DE" sz="2000" dirty="0">
              <a:solidFill>
                <a:schemeClr val="accent6"/>
              </a:solidFill>
            </a:endParaRPr>
          </a:p>
        </p:txBody>
      </p:sp>
      <p:pic>
        <p:nvPicPr>
          <p:cNvPr id="31" name="Picture 6" descr="http://www.wecobis.de/fileadmin/images/Logos/bmub_logo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517" y="2013785"/>
            <a:ext cx="1477333" cy="80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ttps://www.bnb-nachhaltigesbauen.de/fileadmin/_migrated/pics/logo_nachhaltigesbaue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820" y="2175606"/>
            <a:ext cx="1012004" cy="129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platzhalter 1"/>
          <p:cNvSpPr txBox="1">
            <a:spLocks/>
          </p:cNvSpPr>
          <p:nvPr/>
        </p:nvSpPr>
        <p:spPr>
          <a:xfrm>
            <a:off x="318300" y="2276872"/>
            <a:ext cx="6545545" cy="979792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de-DE" b="0" dirty="0"/>
              <a:t>Beteiligung am </a:t>
            </a:r>
            <a:r>
              <a:rPr lang="de-DE" dirty="0"/>
              <a:t>Runden Tisch Nachhaltiges Bauen </a:t>
            </a:r>
            <a:br>
              <a:rPr lang="de-DE" dirty="0"/>
            </a:br>
            <a:r>
              <a:rPr lang="de-DE" b="0" dirty="0"/>
              <a:t>(Bewertungssystem Nachhaltiges Bauen BNB) und </a:t>
            </a:r>
            <a:br>
              <a:rPr lang="de-DE" b="0" dirty="0"/>
            </a:br>
            <a:r>
              <a:rPr lang="de-DE" dirty="0"/>
              <a:t>Ressourceneffizienz</a:t>
            </a:r>
            <a:r>
              <a:rPr lang="de-DE" b="0" dirty="0"/>
              <a:t> (BBSR/BMWSB) 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de-DE" b="0" dirty="0"/>
              <a:t>Fachredaktion für Holzbauprodukte im Baustoffinformationssystem </a:t>
            </a:r>
            <a:r>
              <a:rPr lang="de-DE" dirty="0"/>
              <a:t>WECOBIS </a:t>
            </a:r>
            <a:r>
              <a:rPr lang="de-DE" b="0" dirty="0"/>
              <a:t>(BBSR/BMWSB) 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de-DE" b="0" dirty="0"/>
              <a:t>Erstellung repräsentativer Ökobilanzdatensätze für die </a:t>
            </a:r>
            <a:br>
              <a:rPr lang="de-DE" b="0" dirty="0"/>
            </a:br>
            <a:r>
              <a:rPr lang="de-DE" dirty="0"/>
              <a:t>ÖKOBAUDAT </a:t>
            </a:r>
            <a:r>
              <a:rPr lang="de-DE" b="0" dirty="0"/>
              <a:t>(BBSR/BMWSB) / Mitglied des </a:t>
            </a:r>
            <a:br>
              <a:rPr lang="de-DE" b="0" dirty="0"/>
            </a:br>
            <a:r>
              <a:rPr lang="de-DE" b="0" dirty="0"/>
              <a:t>dazugehörigen Anwenderkreises</a:t>
            </a:r>
            <a:endParaRPr lang="de-DE" sz="800" dirty="0"/>
          </a:p>
          <a:p>
            <a:pPr lvl="1">
              <a:lnSpc>
                <a:spcPct val="10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de-DE" b="0" dirty="0"/>
              <a:t>Erstellung von </a:t>
            </a:r>
            <a:r>
              <a:rPr lang="de-DE" dirty="0"/>
              <a:t>EPDs</a:t>
            </a:r>
            <a:r>
              <a:rPr lang="de-DE" b="0" dirty="0"/>
              <a:t> für Industriepartner (</a:t>
            </a:r>
            <a:r>
              <a:rPr lang="de-DE" dirty="0"/>
              <a:t>Hersteller</a:t>
            </a:r>
            <a:r>
              <a:rPr lang="de-DE" b="0" dirty="0"/>
              <a:t> </a:t>
            </a:r>
            <a:br>
              <a:rPr lang="de-DE" b="0" dirty="0"/>
            </a:br>
            <a:r>
              <a:rPr lang="de-DE" b="0" dirty="0"/>
              <a:t>und </a:t>
            </a:r>
            <a:r>
              <a:rPr lang="de-DE" dirty="0"/>
              <a:t>Verbände</a:t>
            </a:r>
            <a:r>
              <a:rPr lang="de-DE" b="0" dirty="0"/>
              <a:t>); Enge Zusammenarbeit mit dem </a:t>
            </a:r>
            <a:br>
              <a:rPr lang="de-DE" b="0" dirty="0"/>
            </a:br>
            <a:r>
              <a:rPr lang="de-DE" b="0" dirty="0"/>
              <a:t>EPD-Programmhalter Institut für Bauen und Umwelt e.V.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de-DE" b="0" dirty="0"/>
              <a:t>Zahlreiche </a:t>
            </a:r>
            <a:r>
              <a:rPr lang="de-DE" dirty="0"/>
              <a:t>Stellungnahmen </a:t>
            </a:r>
            <a:r>
              <a:rPr lang="de-DE" b="0" dirty="0"/>
              <a:t>zum Themenkomplex (u.a. für BMEL)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de-DE" dirty="0"/>
              <a:t>Bearbeitung von wissenschaftlichen Projekten </a:t>
            </a:r>
            <a:br>
              <a:rPr lang="de-DE" dirty="0"/>
            </a:br>
            <a:r>
              <a:rPr lang="de-DE" b="0" dirty="0"/>
              <a:t>und Mitwirkung beim </a:t>
            </a:r>
            <a:r>
              <a:rPr lang="de-DE" dirty="0"/>
              <a:t>europäischen Normungsprozess</a:t>
            </a:r>
            <a:r>
              <a:rPr lang="de-DE" b="0" dirty="0"/>
              <a:t> </a:t>
            </a:r>
            <a:r>
              <a:rPr lang="de-DE" dirty="0"/>
              <a:t>(CEN) </a:t>
            </a:r>
            <a:endParaRPr lang="de-DE" b="0" dirty="0"/>
          </a:p>
        </p:txBody>
      </p:sp>
      <p:pic>
        <p:nvPicPr>
          <p:cNvPr id="34" name="Grafik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270" y="4032495"/>
            <a:ext cx="701585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3" r="-338"/>
          <a:stretch/>
        </p:blipFill>
        <p:spPr bwMode="auto">
          <a:xfrm>
            <a:off x="6898946" y="3733565"/>
            <a:ext cx="2069465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7" t="11024" r="18907" b="3740"/>
          <a:stretch/>
        </p:blipFill>
        <p:spPr bwMode="auto">
          <a:xfrm>
            <a:off x="6593487" y="4581288"/>
            <a:ext cx="1749563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Pfeil nach rechts 36"/>
          <p:cNvSpPr/>
          <p:nvPr/>
        </p:nvSpPr>
        <p:spPr>
          <a:xfrm>
            <a:off x="6075862" y="4132434"/>
            <a:ext cx="844062" cy="264658"/>
          </a:xfrm>
          <a:prstGeom prst="rightArrow">
            <a:avLst>
              <a:gd name="adj1" fmla="val 50000"/>
              <a:gd name="adj2" fmla="val 76506"/>
            </a:avLst>
          </a:prstGeom>
          <a:solidFill>
            <a:srgbClr val="008C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38" name="Grafik 3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305" y="3724763"/>
            <a:ext cx="702415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Titel 6"/>
          <p:cNvSpPr>
            <a:spLocks noGrp="1"/>
          </p:cNvSpPr>
          <p:nvPr>
            <p:ph type="title"/>
          </p:nvPr>
        </p:nvSpPr>
        <p:spPr>
          <a:xfrm>
            <a:off x="323850" y="44624"/>
            <a:ext cx="8820150" cy="486000"/>
          </a:xfrm>
        </p:spPr>
        <p:txBody>
          <a:bodyPr/>
          <a:lstStyle/>
          <a:p>
            <a:r>
              <a:rPr lang="de-DE" dirty="0"/>
              <a:t>Das Johann Heinrich von Thünen-Institut</a:t>
            </a:r>
          </a:p>
        </p:txBody>
      </p:sp>
      <p:sp>
        <p:nvSpPr>
          <p:cNvPr id="19" name="Foliennummernplatzhalter 5">
            <a:extLst>
              <a:ext uri="{FF2B5EF4-FFF2-40B4-BE49-F238E27FC236}">
                <a16:creationId xmlns:a16="http://schemas.microsoft.com/office/drawing/2014/main" id="{AC6F866D-0DC8-4BEE-BA4D-C3ACB29B9F3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323528" y="6291208"/>
            <a:ext cx="972000" cy="216000"/>
          </a:xfrm>
        </p:spPr>
        <p:txBody>
          <a:bodyPr/>
          <a:lstStyle/>
          <a:p>
            <a:r>
              <a:rPr lang="en-GB" dirty="0" err="1"/>
              <a:t>Seite</a:t>
            </a:r>
            <a:r>
              <a:rPr lang="de-DE" dirty="0"/>
              <a:t> </a:t>
            </a:r>
            <a:fld id="{3FE2E321-9699-4537-B4F6-C35DF19B42AC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16" name="Datumsplatzhalter 2">
            <a:extLst>
              <a:ext uri="{FF2B5EF4-FFF2-40B4-BE49-F238E27FC236}">
                <a16:creationId xmlns:a16="http://schemas.microsoft.com/office/drawing/2014/main" id="{DAB79F50-49D7-41AE-9EB0-DACBCCC3E9D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17" name="Fußzeilenplatzhalter 3">
            <a:extLst>
              <a:ext uri="{FF2B5EF4-FFF2-40B4-BE49-F238E27FC236}">
                <a16:creationId xmlns:a16="http://schemas.microsoft.com/office/drawing/2014/main" id="{4B469A8E-32AE-4532-8BB8-2B7E7421DD3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526E564-E084-4E0D-B248-9B2E8F88667B}"/>
              </a:ext>
            </a:extLst>
          </p:cNvPr>
          <p:cNvSpPr txBox="1"/>
          <p:nvPr/>
        </p:nvSpPr>
        <p:spPr>
          <a:xfrm>
            <a:off x="6966592" y="5899292"/>
            <a:ext cx="2160720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Folie: Dr. Sebastian Rüter (Thünen)</a:t>
            </a:r>
          </a:p>
        </p:txBody>
      </p:sp>
    </p:spTree>
    <p:extLst>
      <p:ext uri="{BB962C8B-B14F-4D97-AF65-F5344CB8AC3E}">
        <p14:creationId xmlns:p14="http://schemas.microsoft.com/office/powerpoint/2010/main" val="4325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 Durchschnittsdatensätze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Einleitung</a:t>
            </a:r>
          </a:p>
        </p:txBody>
      </p:sp>
      <p:grpSp>
        <p:nvGrpSpPr>
          <p:cNvPr id="4" name="Gruppieren 3"/>
          <p:cNvGrpSpPr/>
          <p:nvPr/>
        </p:nvGrpSpPr>
        <p:grpSpPr>
          <a:xfrm>
            <a:off x="535485" y="2689860"/>
            <a:ext cx="5328592" cy="830997"/>
            <a:chOff x="395536" y="1238229"/>
            <a:chExt cx="5328592" cy="830997"/>
          </a:xfrm>
        </p:grpSpPr>
        <p:sp>
          <p:nvSpPr>
            <p:cNvPr id="14" name="AutoShape 14"/>
            <p:cNvSpPr>
              <a:spLocks noChangeArrowheads="1"/>
            </p:cNvSpPr>
            <p:nvPr/>
          </p:nvSpPr>
          <p:spPr bwMode="auto">
            <a:xfrm>
              <a:off x="395536" y="1332414"/>
              <a:ext cx="144000" cy="144001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15" name="Text Box 18"/>
            <p:cNvSpPr txBox="1">
              <a:spLocks noChangeArrowheads="1"/>
            </p:cNvSpPr>
            <p:nvPr/>
          </p:nvSpPr>
          <p:spPr bwMode="auto">
            <a:xfrm>
              <a:off x="545198" y="1238229"/>
              <a:ext cx="5178930" cy="8309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Seitdem werden Daten laufend aktualisiert und über die Ökobilanz-</a:t>
              </a:r>
              <a:r>
                <a:rPr lang="de-DE" sz="1600" b="1" i="1" dirty="0" err="1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Dantenbank</a:t>
              </a:r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 „</a:t>
              </a:r>
              <a:r>
                <a:rPr lang="de-DE" sz="1600" b="1" i="1" dirty="0" err="1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Ökobaudat</a:t>
              </a:r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“ des Bundesinstituts für Bau-, Stadt- und Raumforschung (BBSR) veröffentlicht.</a:t>
              </a:r>
            </a:p>
          </p:txBody>
        </p:sp>
      </p:grp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7</a:t>
            </a:fld>
            <a:endParaRPr lang="de-DE" dirty="0"/>
          </a:p>
        </p:txBody>
      </p:sp>
      <p:grpSp>
        <p:nvGrpSpPr>
          <p:cNvPr id="18" name="Gruppieren 17"/>
          <p:cNvGrpSpPr/>
          <p:nvPr/>
        </p:nvGrpSpPr>
        <p:grpSpPr>
          <a:xfrm>
            <a:off x="535485" y="3680093"/>
            <a:ext cx="5256584" cy="584775"/>
            <a:chOff x="395536" y="1229518"/>
            <a:chExt cx="5256584" cy="584775"/>
          </a:xfrm>
        </p:grpSpPr>
        <p:sp>
          <p:nvSpPr>
            <p:cNvPr id="20" name="AutoShape 14"/>
            <p:cNvSpPr>
              <a:spLocks noChangeArrowheads="1"/>
            </p:cNvSpPr>
            <p:nvPr/>
          </p:nvSpPr>
          <p:spPr bwMode="auto">
            <a:xfrm>
              <a:off x="395536" y="1332414"/>
              <a:ext cx="144000" cy="144001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21" name="Text Box 18"/>
            <p:cNvSpPr txBox="1">
              <a:spLocks noChangeArrowheads="1"/>
            </p:cNvSpPr>
            <p:nvPr/>
          </p:nvSpPr>
          <p:spPr bwMode="auto">
            <a:xfrm>
              <a:off x="545198" y="1229518"/>
              <a:ext cx="5106922" cy="5847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Verwendung u.a. in Nachhaltigkeitsbewertungssystemen im Baubereich (z.B. BNB-System des Bundes)</a:t>
              </a:r>
            </a:p>
          </p:txBody>
        </p:sp>
      </p:grpSp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564212"/>
            <a:ext cx="2592000" cy="3671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Textplatzhalter 1"/>
          <p:cNvSpPr txBox="1">
            <a:spLocks/>
          </p:cNvSpPr>
          <p:nvPr/>
        </p:nvSpPr>
        <p:spPr>
          <a:xfrm>
            <a:off x="467544" y="1628023"/>
            <a:ext cx="5251786" cy="922022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4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dirty="0"/>
              <a:t>Repräsentative Durchschnittsdaten für Holzbauprodukte wurden erstmalig über das Projekt „Ökobilanz-Basisdaten für Bauprodukte aus Holz“ (Rüter, Diederichs 2012) veröffentlicht.</a:t>
            </a:r>
          </a:p>
        </p:txBody>
      </p:sp>
      <p:grpSp>
        <p:nvGrpSpPr>
          <p:cNvPr id="65" name="Gruppieren 64"/>
          <p:cNvGrpSpPr/>
          <p:nvPr/>
        </p:nvGrpSpPr>
        <p:grpSpPr>
          <a:xfrm>
            <a:off x="535485" y="4437112"/>
            <a:ext cx="5256584" cy="584775"/>
            <a:chOff x="395536" y="1229518"/>
            <a:chExt cx="5256584" cy="584775"/>
          </a:xfrm>
        </p:grpSpPr>
        <p:sp>
          <p:nvSpPr>
            <p:cNvPr id="66" name="AutoShape 14"/>
            <p:cNvSpPr>
              <a:spLocks noChangeArrowheads="1"/>
            </p:cNvSpPr>
            <p:nvPr/>
          </p:nvSpPr>
          <p:spPr bwMode="auto">
            <a:xfrm>
              <a:off x="395536" y="1332414"/>
              <a:ext cx="144000" cy="144001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67" name="Text Box 18"/>
            <p:cNvSpPr txBox="1">
              <a:spLocks noChangeArrowheads="1"/>
            </p:cNvSpPr>
            <p:nvPr/>
          </p:nvSpPr>
          <p:spPr bwMode="auto">
            <a:xfrm>
              <a:off x="545198" y="1229518"/>
              <a:ext cx="5106922" cy="5847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Wichtige Daueraufgabe und Grundlage von weiterführenden Projekten im AB3</a:t>
              </a:r>
            </a:p>
          </p:txBody>
        </p:sp>
      </p:grpSp>
      <p:sp>
        <p:nvSpPr>
          <p:cNvPr id="2" name="Rechteck 1">
            <a:extLst>
              <a:ext uri="{FF2B5EF4-FFF2-40B4-BE49-F238E27FC236}">
                <a16:creationId xmlns:a16="http://schemas.microsoft.com/office/drawing/2014/main" id="{4720F327-65F4-4F78-BEA1-EBCD96D53C40}"/>
              </a:ext>
            </a:extLst>
          </p:cNvPr>
          <p:cNvSpPr/>
          <p:nvPr/>
        </p:nvSpPr>
        <p:spPr>
          <a:xfrm>
            <a:off x="-144524" y="932315"/>
            <a:ext cx="9433048" cy="5257056"/>
          </a:xfrm>
          <a:prstGeom prst="rect">
            <a:avLst/>
          </a:prstGeom>
          <a:solidFill>
            <a:schemeClr val="tx1"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platzhalter 1"/>
          <p:cNvSpPr txBox="1">
            <a:spLocks/>
          </p:cNvSpPr>
          <p:nvPr/>
        </p:nvSpPr>
        <p:spPr>
          <a:xfrm>
            <a:off x="5719298" y="1556471"/>
            <a:ext cx="3173182" cy="3825404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4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lvl="1">
              <a:tabLst>
                <a:tab pos="176213" algn="l"/>
              </a:tabLst>
            </a:pPr>
            <a:r>
              <a:rPr lang="de-DE" sz="1400" dirty="0"/>
              <a:t>Produkte </a:t>
            </a:r>
            <a:r>
              <a:rPr lang="de-DE" sz="1400" i="1" dirty="0"/>
              <a:t>(Durchschnitt DE)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3- und 5-Schicht Massivholzplatte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Balkenschichtholz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Brettschichtholz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Brettsperrholz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Furniersperrholz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Hochdichte Faserplatte (HDF)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Hobelware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Konstruktionsvollholz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Laubschnittholz, getrocknet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Mitteldichte Faserplatte (MDF)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Nadelschnittholz, frisch und getrocknet</a:t>
            </a:r>
          </a:p>
          <a:p>
            <a:pPr lvl="2">
              <a:lnSpc>
                <a:spcPts val="1500"/>
              </a:lnSpc>
            </a:pPr>
            <a:r>
              <a:rPr lang="de-DE" sz="1200" dirty="0" err="1"/>
              <a:t>Oriented</a:t>
            </a:r>
            <a:r>
              <a:rPr lang="de-DE" sz="1200" dirty="0"/>
              <a:t> Strand Board (OSB)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Parkett, fertig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Parkett, massiv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Röhrenspanplatte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Spanplatte , roh und beschichtet</a:t>
            </a:r>
          </a:p>
          <a:p>
            <a:pPr lvl="2">
              <a:lnSpc>
                <a:spcPts val="1500"/>
              </a:lnSpc>
            </a:pPr>
            <a:r>
              <a:rPr lang="de-DE" sz="1200" dirty="0"/>
              <a:t>Sperrholz</a:t>
            </a:r>
          </a:p>
        </p:txBody>
      </p:sp>
      <p:sp>
        <p:nvSpPr>
          <p:cNvPr id="22" name="Datumsplatzhalter 2">
            <a:extLst>
              <a:ext uri="{FF2B5EF4-FFF2-40B4-BE49-F238E27FC236}">
                <a16:creationId xmlns:a16="http://schemas.microsoft.com/office/drawing/2014/main" id="{1225B14C-EBEB-4633-9C2E-1430F5133DA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23" name="Fußzeilenplatzhalter 3">
            <a:extLst>
              <a:ext uri="{FF2B5EF4-FFF2-40B4-BE49-F238E27FC236}">
                <a16:creationId xmlns:a16="http://schemas.microsoft.com/office/drawing/2014/main" id="{15C66FDF-57F6-42A5-8809-27F2B37F9C0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</p:spTree>
    <p:extLst>
      <p:ext uri="{BB962C8B-B14F-4D97-AF65-F5344CB8AC3E}">
        <p14:creationId xmlns:p14="http://schemas.microsoft.com/office/powerpoint/2010/main" val="19271094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 Durchschnittsdatensätze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Einleitung</a:t>
            </a:r>
          </a:p>
        </p:txBody>
      </p:sp>
      <p:grpSp>
        <p:nvGrpSpPr>
          <p:cNvPr id="4" name="Gruppieren 3"/>
          <p:cNvGrpSpPr/>
          <p:nvPr/>
        </p:nvGrpSpPr>
        <p:grpSpPr>
          <a:xfrm>
            <a:off x="535485" y="2689860"/>
            <a:ext cx="5328592" cy="830997"/>
            <a:chOff x="395536" y="1238229"/>
            <a:chExt cx="5328592" cy="830997"/>
          </a:xfrm>
        </p:grpSpPr>
        <p:sp>
          <p:nvSpPr>
            <p:cNvPr id="14" name="AutoShape 14"/>
            <p:cNvSpPr>
              <a:spLocks noChangeArrowheads="1"/>
            </p:cNvSpPr>
            <p:nvPr/>
          </p:nvSpPr>
          <p:spPr bwMode="auto">
            <a:xfrm>
              <a:off x="395536" y="1332414"/>
              <a:ext cx="144000" cy="144001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15" name="Text Box 18"/>
            <p:cNvSpPr txBox="1">
              <a:spLocks noChangeArrowheads="1"/>
            </p:cNvSpPr>
            <p:nvPr/>
          </p:nvSpPr>
          <p:spPr bwMode="auto">
            <a:xfrm>
              <a:off x="545198" y="1238229"/>
              <a:ext cx="5178930" cy="8309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Seitdem werden Daten laufend aktualisiert und über die Ökobilanz-</a:t>
              </a:r>
              <a:r>
                <a:rPr lang="de-DE" sz="1600" b="1" i="1" dirty="0" err="1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Dantenbank</a:t>
              </a:r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 „</a:t>
              </a:r>
              <a:r>
                <a:rPr lang="de-DE" sz="1600" b="1" i="1" dirty="0" err="1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Ökobaudat</a:t>
              </a:r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“ des Bundesinstituts für Bau-, Stadt- und Raumforschung (BBSR) veröffentlicht.</a:t>
              </a:r>
            </a:p>
          </p:txBody>
        </p:sp>
      </p:grp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8</a:t>
            </a:fld>
            <a:endParaRPr lang="de-DE" dirty="0"/>
          </a:p>
        </p:txBody>
      </p:sp>
      <p:grpSp>
        <p:nvGrpSpPr>
          <p:cNvPr id="18" name="Gruppieren 17"/>
          <p:cNvGrpSpPr/>
          <p:nvPr/>
        </p:nvGrpSpPr>
        <p:grpSpPr>
          <a:xfrm>
            <a:off x="535485" y="3680093"/>
            <a:ext cx="5256584" cy="584775"/>
            <a:chOff x="395536" y="1229518"/>
            <a:chExt cx="5256584" cy="584775"/>
          </a:xfrm>
        </p:grpSpPr>
        <p:sp>
          <p:nvSpPr>
            <p:cNvPr id="20" name="AutoShape 14"/>
            <p:cNvSpPr>
              <a:spLocks noChangeArrowheads="1"/>
            </p:cNvSpPr>
            <p:nvPr/>
          </p:nvSpPr>
          <p:spPr bwMode="auto">
            <a:xfrm>
              <a:off x="395536" y="1332414"/>
              <a:ext cx="144000" cy="144001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21" name="Text Box 18"/>
            <p:cNvSpPr txBox="1">
              <a:spLocks noChangeArrowheads="1"/>
            </p:cNvSpPr>
            <p:nvPr/>
          </p:nvSpPr>
          <p:spPr bwMode="auto">
            <a:xfrm>
              <a:off x="545198" y="1229518"/>
              <a:ext cx="5106922" cy="5847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Verwendung u.a. in Nachhaltigkeitsbewertungssystemen im Baubereich (z.B. BNB-System des Bundes)</a:t>
              </a:r>
            </a:p>
          </p:txBody>
        </p:sp>
      </p:grpSp>
      <p:sp>
        <p:nvSpPr>
          <p:cNvPr id="30" name="Textplatzhalter 1"/>
          <p:cNvSpPr txBox="1">
            <a:spLocks/>
          </p:cNvSpPr>
          <p:nvPr/>
        </p:nvSpPr>
        <p:spPr>
          <a:xfrm>
            <a:off x="333320" y="1299024"/>
            <a:ext cx="8316456" cy="922022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dirty="0"/>
              <a:t>Repräsentative Durchschnittsdaten für Holzbauprodukte wurden erstmalig über das Projekt „Ökobilanz-Basisdaten für Bauprodukte aus Holz“ (Rüter, Diederichs 2012) veröffentlicht.</a:t>
            </a:r>
          </a:p>
        </p:txBody>
      </p:sp>
      <p:grpSp>
        <p:nvGrpSpPr>
          <p:cNvPr id="65" name="Gruppieren 64"/>
          <p:cNvGrpSpPr/>
          <p:nvPr/>
        </p:nvGrpSpPr>
        <p:grpSpPr>
          <a:xfrm>
            <a:off x="535485" y="4437112"/>
            <a:ext cx="5256584" cy="584775"/>
            <a:chOff x="395536" y="1229518"/>
            <a:chExt cx="5256584" cy="584775"/>
          </a:xfrm>
        </p:grpSpPr>
        <p:sp>
          <p:nvSpPr>
            <p:cNvPr id="66" name="AutoShape 14"/>
            <p:cNvSpPr>
              <a:spLocks noChangeArrowheads="1"/>
            </p:cNvSpPr>
            <p:nvPr/>
          </p:nvSpPr>
          <p:spPr bwMode="auto">
            <a:xfrm>
              <a:off x="395536" y="1332414"/>
              <a:ext cx="144000" cy="144001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67" name="Text Box 18"/>
            <p:cNvSpPr txBox="1">
              <a:spLocks noChangeArrowheads="1"/>
            </p:cNvSpPr>
            <p:nvPr/>
          </p:nvSpPr>
          <p:spPr bwMode="auto">
            <a:xfrm>
              <a:off x="545198" y="1229518"/>
              <a:ext cx="5106922" cy="5847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Wichtige Daueraufgabe und Grundlage von weiterführenden Projekten im AB3</a:t>
              </a:r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C647CB04-021D-4EF1-B8E6-03EE20DC62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5329" y="2107238"/>
            <a:ext cx="9274658" cy="4039215"/>
          </a:xfrm>
          <a:prstGeom prst="rect">
            <a:avLst/>
          </a:prstGeom>
        </p:spPr>
      </p:pic>
      <p:sp>
        <p:nvSpPr>
          <p:cNvPr id="19" name="Datumsplatzhalter 2">
            <a:extLst>
              <a:ext uri="{FF2B5EF4-FFF2-40B4-BE49-F238E27FC236}">
                <a16:creationId xmlns:a16="http://schemas.microsoft.com/office/drawing/2014/main" id="{018C62FE-BF07-405D-8782-16FE48B421D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22" name="Fußzeilenplatzhalter 3">
            <a:extLst>
              <a:ext uri="{FF2B5EF4-FFF2-40B4-BE49-F238E27FC236}">
                <a16:creationId xmlns:a16="http://schemas.microsoft.com/office/drawing/2014/main" id="{1BC7C82B-CECA-4431-9583-FFDC73D7A2F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A2C0B20E-B963-42DD-96ED-BA853F6475CD}"/>
              </a:ext>
            </a:extLst>
          </p:cNvPr>
          <p:cNvSpPr txBox="1"/>
          <p:nvPr/>
        </p:nvSpPr>
        <p:spPr>
          <a:xfrm>
            <a:off x="6948264" y="655994"/>
            <a:ext cx="2160720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Folie: Dr. Sebastian Rüter (Thünen)</a:t>
            </a:r>
          </a:p>
        </p:txBody>
      </p:sp>
    </p:spTree>
    <p:extLst>
      <p:ext uri="{BB962C8B-B14F-4D97-AF65-F5344CB8AC3E}">
        <p14:creationId xmlns:p14="http://schemas.microsoft.com/office/powerpoint/2010/main" val="108907030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 6"/>
          <p:cNvSpPr>
            <a:spLocks noGrp="1"/>
          </p:cNvSpPr>
          <p:nvPr>
            <p:ph type="title"/>
          </p:nvPr>
        </p:nvSpPr>
        <p:spPr>
          <a:xfrm>
            <a:off x="360000" y="44624"/>
            <a:ext cx="8424000" cy="486000"/>
          </a:xfrm>
        </p:spPr>
        <p:txBody>
          <a:bodyPr/>
          <a:lstStyle/>
          <a:p>
            <a:r>
              <a:rPr lang="de-DE" dirty="0"/>
              <a:t>Ökobilanz Durchschnittsdatensätze</a:t>
            </a:r>
          </a:p>
        </p:txBody>
      </p:sp>
      <p:sp>
        <p:nvSpPr>
          <p:cNvPr id="11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360000" y="422248"/>
            <a:ext cx="8424862" cy="486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>
              <a:lnSpc>
                <a:spcPts val="3500"/>
              </a:lnSpc>
            </a:pPr>
            <a:r>
              <a:rPr lang="de-DE" sz="2000" dirty="0">
                <a:solidFill>
                  <a:schemeClr val="bg1"/>
                </a:solidFill>
              </a:rPr>
              <a:t>Einleitung</a:t>
            </a:r>
          </a:p>
        </p:txBody>
      </p:sp>
      <p:grpSp>
        <p:nvGrpSpPr>
          <p:cNvPr id="4" name="Gruppieren 3"/>
          <p:cNvGrpSpPr/>
          <p:nvPr/>
        </p:nvGrpSpPr>
        <p:grpSpPr>
          <a:xfrm>
            <a:off x="535485" y="2689860"/>
            <a:ext cx="5328592" cy="830997"/>
            <a:chOff x="395536" y="1238229"/>
            <a:chExt cx="5328592" cy="830997"/>
          </a:xfrm>
        </p:grpSpPr>
        <p:sp>
          <p:nvSpPr>
            <p:cNvPr id="14" name="AutoShape 14"/>
            <p:cNvSpPr>
              <a:spLocks noChangeArrowheads="1"/>
            </p:cNvSpPr>
            <p:nvPr/>
          </p:nvSpPr>
          <p:spPr bwMode="auto">
            <a:xfrm>
              <a:off x="395536" y="1332414"/>
              <a:ext cx="144000" cy="144001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15" name="Text Box 18"/>
            <p:cNvSpPr txBox="1">
              <a:spLocks noChangeArrowheads="1"/>
            </p:cNvSpPr>
            <p:nvPr/>
          </p:nvSpPr>
          <p:spPr bwMode="auto">
            <a:xfrm>
              <a:off x="545198" y="1238229"/>
              <a:ext cx="5178930" cy="8309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Seitdem werden Daten laufend aktualisiert und über die Ökobilanz-</a:t>
              </a:r>
              <a:r>
                <a:rPr lang="de-DE" sz="1600" b="1" i="1" dirty="0" err="1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Dantenbank</a:t>
              </a:r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 „</a:t>
              </a:r>
              <a:r>
                <a:rPr lang="de-DE" sz="1600" b="1" i="1" dirty="0" err="1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Ökobaudat</a:t>
              </a:r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“ des Bundesinstituts für Bau-, Stadt- und Raumforschung (BBSR) veröffentlicht.</a:t>
              </a:r>
            </a:p>
          </p:txBody>
        </p:sp>
      </p:grpSp>
      <p:sp>
        <p:nvSpPr>
          <p:cNvPr id="13" name="Foliennummernplatzhalter 4"/>
          <p:cNvSpPr>
            <a:spLocks noGrp="1"/>
          </p:cNvSpPr>
          <p:nvPr>
            <p:ph type="sldNum" sz="quarter" idx="14"/>
          </p:nvPr>
        </p:nvSpPr>
        <p:spPr>
          <a:xfrm>
            <a:off x="323528" y="6300000"/>
            <a:ext cx="972000" cy="216000"/>
          </a:xfrm>
        </p:spPr>
        <p:txBody>
          <a:bodyPr/>
          <a:lstStyle/>
          <a:p>
            <a:r>
              <a:rPr lang="de-DE" dirty="0"/>
              <a:t>Seite </a:t>
            </a:r>
            <a:fld id="{3FE2E321-9699-4537-B4F6-C35DF19B42AC}" type="slidenum">
              <a:rPr lang="de-DE" smtClean="0"/>
              <a:pPr/>
              <a:t>9</a:t>
            </a:fld>
            <a:endParaRPr lang="de-DE" dirty="0"/>
          </a:p>
        </p:txBody>
      </p:sp>
      <p:grpSp>
        <p:nvGrpSpPr>
          <p:cNvPr id="18" name="Gruppieren 17"/>
          <p:cNvGrpSpPr/>
          <p:nvPr/>
        </p:nvGrpSpPr>
        <p:grpSpPr>
          <a:xfrm>
            <a:off x="535485" y="3680093"/>
            <a:ext cx="5256584" cy="584775"/>
            <a:chOff x="395536" y="1229518"/>
            <a:chExt cx="5256584" cy="584775"/>
          </a:xfrm>
        </p:grpSpPr>
        <p:sp>
          <p:nvSpPr>
            <p:cNvPr id="20" name="AutoShape 14"/>
            <p:cNvSpPr>
              <a:spLocks noChangeArrowheads="1"/>
            </p:cNvSpPr>
            <p:nvPr/>
          </p:nvSpPr>
          <p:spPr bwMode="auto">
            <a:xfrm>
              <a:off x="395536" y="1332414"/>
              <a:ext cx="144000" cy="144001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21" name="Text Box 18"/>
            <p:cNvSpPr txBox="1">
              <a:spLocks noChangeArrowheads="1"/>
            </p:cNvSpPr>
            <p:nvPr/>
          </p:nvSpPr>
          <p:spPr bwMode="auto">
            <a:xfrm>
              <a:off x="545198" y="1229518"/>
              <a:ext cx="5106922" cy="5847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Verwendung u.a. in Nachhaltigkeitsbewertungssystemen im Baubereich (z.B. BNB-System des Bundes)</a:t>
              </a:r>
            </a:p>
          </p:txBody>
        </p:sp>
      </p:grpSp>
      <p:sp>
        <p:nvSpPr>
          <p:cNvPr id="30" name="Textplatzhalter 1"/>
          <p:cNvSpPr txBox="1">
            <a:spLocks/>
          </p:cNvSpPr>
          <p:nvPr/>
        </p:nvSpPr>
        <p:spPr>
          <a:xfrm>
            <a:off x="333320" y="1299024"/>
            <a:ext cx="8316456" cy="922022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 sz="18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273050" indent="-27305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Tx/>
              <a:buBlip>
                <a:blip r:embed="rId3"/>
              </a:buBlip>
              <a:tabLst>
                <a:tab pos="273050" algn="l"/>
              </a:tabLst>
              <a:defRPr sz="16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2pPr>
            <a:lvl3pPr marL="447675" indent="-174625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8CD2"/>
              </a:buClr>
              <a:buSzPct val="100000"/>
              <a:buFont typeface="Wingdings" pitchFamily="2" charset="2"/>
              <a:buChar char="§"/>
              <a:defRPr sz="1400" b="1" i="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7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sz="1400" kern="1200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de-DE" dirty="0"/>
              <a:t>Aktualisierung der Durchschnittsdaten nach EN 15804:2012+A2:2019 in Projekt „</a:t>
            </a:r>
            <a:r>
              <a:rPr lang="de-DE" dirty="0" err="1"/>
              <a:t>ÖkoHolzBauDat</a:t>
            </a:r>
            <a:r>
              <a:rPr lang="de-DE" dirty="0"/>
              <a:t> 2.0“</a:t>
            </a:r>
          </a:p>
        </p:txBody>
      </p:sp>
      <p:grpSp>
        <p:nvGrpSpPr>
          <p:cNvPr id="65" name="Gruppieren 64"/>
          <p:cNvGrpSpPr/>
          <p:nvPr/>
        </p:nvGrpSpPr>
        <p:grpSpPr>
          <a:xfrm>
            <a:off x="535485" y="4437112"/>
            <a:ext cx="5256584" cy="584775"/>
            <a:chOff x="395536" y="1229518"/>
            <a:chExt cx="5256584" cy="584775"/>
          </a:xfrm>
        </p:grpSpPr>
        <p:sp>
          <p:nvSpPr>
            <p:cNvPr id="66" name="AutoShape 14"/>
            <p:cNvSpPr>
              <a:spLocks noChangeArrowheads="1"/>
            </p:cNvSpPr>
            <p:nvPr/>
          </p:nvSpPr>
          <p:spPr bwMode="auto">
            <a:xfrm>
              <a:off x="395536" y="1332414"/>
              <a:ext cx="144000" cy="144001"/>
            </a:xfrm>
            <a:prstGeom prst="rightArrow">
              <a:avLst>
                <a:gd name="adj1" fmla="val 100000"/>
                <a:gd name="adj2" fmla="val 207426"/>
              </a:avLst>
            </a:prstGeom>
            <a:solidFill>
              <a:srgbClr val="AF0A19"/>
            </a:solidFill>
            <a:ln w="6350" algn="ctr">
              <a:noFill/>
              <a:miter lim="800000"/>
              <a:headEnd/>
              <a:tailEnd type="none" w="lg" len="lg"/>
            </a:ln>
          </p:spPr>
          <p:txBody>
            <a:bodyPr wrap="none" anchor="ctr"/>
            <a:lstStyle/>
            <a:p>
              <a:pPr algn="r"/>
              <a:endParaRPr lang="de-DE"/>
            </a:p>
          </p:txBody>
        </p:sp>
        <p:sp>
          <p:nvSpPr>
            <p:cNvPr id="67" name="Text Box 18"/>
            <p:cNvSpPr txBox="1">
              <a:spLocks noChangeArrowheads="1"/>
            </p:cNvSpPr>
            <p:nvPr/>
          </p:nvSpPr>
          <p:spPr bwMode="auto">
            <a:xfrm>
              <a:off x="545198" y="1229518"/>
              <a:ext cx="5106922" cy="5847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600" b="1" i="1" dirty="0">
                  <a:solidFill>
                    <a:srgbClr val="AF0A19"/>
                  </a:solidFill>
                  <a:latin typeface="Calibri" pitchFamily="34" charset="0"/>
                  <a:cs typeface="Calibri" pitchFamily="34" charset="0"/>
                </a:rPr>
                <a:t>Wichtige Daueraufgabe und Grundlage von weiterführenden Projekten im AB3</a:t>
              </a:r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C647CB04-021D-4EF1-B8E6-03EE20DC62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453" y="2107238"/>
            <a:ext cx="9236905" cy="4039215"/>
          </a:xfrm>
          <a:prstGeom prst="rect">
            <a:avLst/>
          </a:prstGeom>
        </p:spPr>
      </p:pic>
      <p:sp>
        <p:nvSpPr>
          <p:cNvPr id="19" name="Datumsplatzhalter 2">
            <a:extLst>
              <a:ext uri="{FF2B5EF4-FFF2-40B4-BE49-F238E27FC236}">
                <a16:creationId xmlns:a16="http://schemas.microsoft.com/office/drawing/2014/main" id="{07717EE8-87BC-4089-B676-CD42FDCD5573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323528" y="6480000"/>
            <a:ext cx="1188000" cy="270000"/>
          </a:xfrm>
        </p:spPr>
        <p:txBody>
          <a:bodyPr/>
          <a:lstStyle/>
          <a:p>
            <a:r>
              <a:rPr lang="de-DE" dirty="0"/>
              <a:t>06.12.2022</a:t>
            </a:r>
          </a:p>
        </p:txBody>
      </p:sp>
      <p:sp>
        <p:nvSpPr>
          <p:cNvPr id="22" name="Fußzeilenplatzhalter 3">
            <a:extLst>
              <a:ext uri="{FF2B5EF4-FFF2-40B4-BE49-F238E27FC236}">
                <a16:creationId xmlns:a16="http://schemas.microsoft.com/office/drawing/2014/main" id="{F0E894DC-6205-46FE-AA5B-5AB82F3E719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475992" y="6480000"/>
            <a:ext cx="5544000" cy="360000"/>
          </a:xfrm>
        </p:spPr>
        <p:txBody>
          <a:bodyPr/>
          <a:lstStyle/>
          <a:p>
            <a:r>
              <a:rPr lang="de-DE" dirty="0"/>
              <a:t>Ringvorlesung TUD – Bau, Arbeit, Umwelt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C9F045EA-B294-4C85-8341-1B1455B7DFF5}"/>
              </a:ext>
            </a:extLst>
          </p:cNvPr>
          <p:cNvSpPr txBox="1"/>
          <p:nvPr/>
        </p:nvSpPr>
        <p:spPr>
          <a:xfrm>
            <a:off x="6948264" y="655994"/>
            <a:ext cx="2160720" cy="2714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de-DE" sz="1200" dirty="0">
                <a:solidFill>
                  <a:schemeClr val="tx2"/>
                </a:solidFill>
              </a:rPr>
              <a:t>Folie: Dr. Sebastian Rüter (Thünen)</a:t>
            </a:r>
          </a:p>
        </p:txBody>
      </p:sp>
    </p:spTree>
    <p:extLst>
      <p:ext uri="{BB962C8B-B14F-4D97-AF65-F5344CB8AC3E}">
        <p14:creationId xmlns:p14="http://schemas.microsoft.com/office/powerpoint/2010/main" val="926517042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Thünen blau">
  <a:themeElements>
    <a:clrScheme name="THÜNEN Primärfarben">
      <a:dk1>
        <a:sysClr val="windowText" lastClr="000000"/>
      </a:dk1>
      <a:lt1>
        <a:sysClr val="window" lastClr="FFFFFF"/>
      </a:lt1>
      <a:dk2>
        <a:srgbClr val="37464B"/>
      </a:dk2>
      <a:lt2>
        <a:srgbClr val="FFFFFF"/>
      </a:lt2>
      <a:accent1>
        <a:srgbClr val="37464B"/>
      </a:accent1>
      <a:accent2>
        <a:srgbClr val="008CD2"/>
      </a:accent2>
      <a:accent3>
        <a:srgbClr val="00A0FF"/>
      </a:accent3>
      <a:accent4>
        <a:srgbClr val="00AAAA"/>
      </a:accent4>
      <a:accent5>
        <a:srgbClr val="00AA82"/>
      </a:accent5>
      <a:accent6>
        <a:srgbClr val="78BE1E"/>
      </a:accent6>
      <a:hlink>
        <a:srgbClr val="0000FF"/>
      </a:hlink>
      <a:folHlink>
        <a:srgbClr val="800080"/>
      </a:folHlink>
    </a:clrScheme>
    <a:fontScheme name="Thün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marL="0">
          <a:lnSpc>
            <a:spcPts val="2400"/>
          </a:lnSpc>
          <a:spcAft>
            <a:spcPts val="1200"/>
          </a:spcAft>
          <a:defRPr sz="2000" dirty="0" err="1" smtClean="0">
            <a:solidFill>
              <a:schemeClr val="tx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hünen grün">
  <a:themeElements>
    <a:clrScheme name="THÜNEN Primärfarben">
      <a:dk1>
        <a:sysClr val="windowText" lastClr="000000"/>
      </a:dk1>
      <a:lt1>
        <a:sysClr val="window" lastClr="FFFFFF"/>
      </a:lt1>
      <a:dk2>
        <a:srgbClr val="37464B"/>
      </a:dk2>
      <a:lt2>
        <a:srgbClr val="FFFFFF"/>
      </a:lt2>
      <a:accent1>
        <a:srgbClr val="37464B"/>
      </a:accent1>
      <a:accent2>
        <a:srgbClr val="008CD2"/>
      </a:accent2>
      <a:accent3>
        <a:srgbClr val="00A0FF"/>
      </a:accent3>
      <a:accent4>
        <a:srgbClr val="00AAAA"/>
      </a:accent4>
      <a:accent5>
        <a:srgbClr val="00AA82"/>
      </a:accent5>
      <a:accent6>
        <a:srgbClr val="78BE1E"/>
      </a:accent6>
      <a:hlink>
        <a:srgbClr val="0000FF"/>
      </a:hlink>
      <a:folHlink>
        <a:srgbClr val="800080"/>
      </a:folHlink>
    </a:clrScheme>
    <a:fontScheme name="Thün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ünen blaugrün">
  <a:themeElements>
    <a:clrScheme name="THÜNEN Primärfarben">
      <a:dk1>
        <a:sysClr val="windowText" lastClr="000000"/>
      </a:dk1>
      <a:lt1>
        <a:sysClr val="window" lastClr="FFFFFF"/>
      </a:lt1>
      <a:dk2>
        <a:srgbClr val="37464B"/>
      </a:dk2>
      <a:lt2>
        <a:srgbClr val="FFFFFF"/>
      </a:lt2>
      <a:accent1>
        <a:srgbClr val="37464B"/>
      </a:accent1>
      <a:accent2>
        <a:srgbClr val="008CD2"/>
      </a:accent2>
      <a:accent3>
        <a:srgbClr val="00A0FF"/>
      </a:accent3>
      <a:accent4>
        <a:srgbClr val="00AAAA"/>
      </a:accent4>
      <a:accent5>
        <a:srgbClr val="00AA82"/>
      </a:accent5>
      <a:accent6>
        <a:srgbClr val="78BE1E"/>
      </a:accent6>
      <a:hlink>
        <a:srgbClr val="0000FF"/>
      </a:hlink>
      <a:folHlink>
        <a:srgbClr val="800080"/>
      </a:folHlink>
    </a:clrScheme>
    <a:fontScheme name="Thün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ünen rot">
  <a:themeElements>
    <a:clrScheme name="THÜNEN Sekundärfarben">
      <a:dk1>
        <a:sysClr val="windowText" lastClr="000000"/>
      </a:dk1>
      <a:lt1>
        <a:sysClr val="window" lastClr="FFFFFF"/>
      </a:lt1>
      <a:dk2>
        <a:srgbClr val="37464B"/>
      </a:dk2>
      <a:lt2>
        <a:srgbClr val="FFFFFF"/>
      </a:lt2>
      <a:accent1>
        <a:srgbClr val="37464B"/>
      </a:accent1>
      <a:accent2>
        <a:srgbClr val="4B3228"/>
      </a:accent2>
      <a:accent3>
        <a:srgbClr val="AF0A19"/>
      </a:accent3>
      <a:accent4>
        <a:srgbClr val="E10019"/>
      </a:accent4>
      <a:accent5>
        <a:srgbClr val="E17D00"/>
      </a:accent5>
      <a:accent6>
        <a:srgbClr val="78BE1E"/>
      </a:accent6>
      <a:hlink>
        <a:srgbClr val="0000FF"/>
      </a:hlink>
      <a:folHlink>
        <a:srgbClr val="800080"/>
      </a:folHlink>
    </a:clrScheme>
    <a:fontScheme name="Thün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4395</Words>
  <Application>Microsoft Office PowerPoint</Application>
  <PresentationFormat>Bildschirmpräsentation (4:3)</PresentationFormat>
  <Paragraphs>929</Paragraphs>
  <Slides>53</Slides>
  <Notes>53</Notes>
  <HiddenSlides>8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53</vt:i4>
      </vt:variant>
    </vt:vector>
  </HeadingPairs>
  <TitlesOfParts>
    <vt:vector size="64" baseType="lpstr">
      <vt:lpstr>Arial</vt:lpstr>
      <vt:lpstr>Calibri</vt:lpstr>
      <vt:lpstr>Cambria</vt:lpstr>
      <vt:lpstr>Myriad Web</vt:lpstr>
      <vt:lpstr>Symbol</vt:lpstr>
      <vt:lpstr>Times New Roman</vt:lpstr>
      <vt:lpstr>Wingdings</vt:lpstr>
      <vt:lpstr>Thünen blau</vt:lpstr>
      <vt:lpstr>Thünen grün</vt:lpstr>
      <vt:lpstr>Thünen blaugrün</vt:lpstr>
      <vt:lpstr>Thünen rot</vt:lpstr>
      <vt:lpstr>Ökobilanzierung für Bauprodukte aus Holz</vt:lpstr>
      <vt:lpstr>Ökobilanz Durchschnittsdatensätze</vt:lpstr>
      <vt:lpstr>Hintergrund</vt:lpstr>
      <vt:lpstr>Hintergrund</vt:lpstr>
      <vt:lpstr>Das Johann Heinrich von Thünen-Institut</vt:lpstr>
      <vt:lpstr>Das Johann Heinrich von Thünen-Institut</vt:lpstr>
      <vt:lpstr>Ökobilanz Durchschnittsdatensätze</vt:lpstr>
      <vt:lpstr>Ökobilanz Durchschnittsdatensätze</vt:lpstr>
      <vt:lpstr>Ökobilanz Durchschnittsdatensätze</vt:lpstr>
      <vt:lpstr>Ökobilanz Durchschnittsdatensätze</vt:lpstr>
      <vt:lpstr>Ökobilanz Durchschnittsdatensätze</vt:lpstr>
      <vt:lpstr>Schema der THG-Bilanz des Forst- und Holzsektors</vt:lpstr>
      <vt:lpstr>Ökobilanzen auf Produktebene</vt:lpstr>
      <vt:lpstr>Ökobilanzen auf Produktebene</vt:lpstr>
      <vt:lpstr>Ökobilanzen auf Produktebene</vt:lpstr>
      <vt:lpstr>PowerPoint-Präsentation</vt:lpstr>
      <vt:lpstr>PowerPoint-Präsentation</vt:lpstr>
      <vt:lpstr>PowerPoint-Präsentation</vt:lpstr>
      <vt:lpstr>Ökobilanzen auf Produktebene</vt:lpstr>
      <vt:lpstr>Ökobilanzen auf Produktebene</vt:lpstr>
      <vt:lpstr>Ökobilanzen auf Produktebene</vt:lpstr>
      <vt:lpstr>Ökobilanzen auf Produktebene</vt:lpstr>
      <vt:lpstr>Ökobilanzen auf Produktebene</vt:lpstr>
      <vt:lpstr>Ökobilanzen auf Produktebene</vt:lpstr>
      <vt:lpstr>Ökobilanzen auf Produktebene</vt:lpstr>
      <vt:lpstr>Ökobilanzen auf Produktebene</vt:lpstr>
      <vt:lpstr>Ökobilanzen auf Produktebene</vt:lpstr>
      <vt:lpstr>PowerPoint-Präsentation</vt:lpstr>
      <vt:lpstr>PowerPoint-Präsentation</vt:lpstr>
      <vt:lpstr>PowerPoint-Präsentation</vt:lpstr>
      <vt:lpstr>Ökobilanzen auf Produktebene</vt:lpstr>
      <vt:lpstr>Ökobilanzen auf Produktebene</vt:lpstr>
      <vt:lpstr>Ökobilanzen auf Produktebene</vt:lpstr>
      <vt:lpstr>Ökobilanz Durchschnittsdatensätze</vt:lpstr>
      <vt:lpstr>Ökobilanzen auf Produktebene</vt:lpstr>
      <vt:lpstr>Ökobilanzen auf Produktebene</vt:lpstr>
      <vt:lpstr>Ökobilanzen auf Produktebene</vt:lpstr>
      <vt:lpstr>Ökobilanzen auf Produktebene</vt:lpstr>
      <vt:lpstr>Ökobilanzen auf Produktebene</vt:lpstr>
      <vt:lpstr>Ökobilanzen auf Produktebene</vt:lpstr>
      <vt:lpstr>Anwendung im WKF Projekt ‚THG-Holzbau‘</vt:lpstr>
      <vt:lpstr>Anwendung im WKF Projekt ‚THG-Holzbau‘</vt:lpstr>
      <vt:lpstr>Anwendung im WKF Projekt ‚THG-Holzbau‘</vt:lpstr>
      <vt:lpstr>Anwendung im WKF Projekt ‚THG-Holzbau‘</vt:lpstr>
      <vt:lpstr>Anwendung im WKF Projekt ‚THG-Holzbau‘</vt:lpstr>
      <vt:lpstr>Anwendung im WKF Projekt ‚THG-Holzbau‘</vt:lpstr>
      <vt:lpstr>Ökobilanzen auf Produktebene</vt:lpstr>
      <vt:lpstr>Ökobilanz Durchschnittsdatensätze</vt:lpstr>
      <vt:lpstr>Ökobilanz Durchschnittsdatensätze</vt:lpstr>
      <vt:lpstr>Schema der THG-Bilanz des Forst- und Holzsektors</vt:lpstr>
      <vt:lpstr>Schema der THG-Bilanz des Forst- und Holzsektors</vt:lpstr>
      <vt:lpstr>Schema der THG-Bilanz des Forst- und Holzsektors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Thünen</dc:title>
  <dc:creator>rueter</dc:creator>
  <cp:lastModifiedBy>Simon Janke</cp:lastModifiedBy>
  <cp:revision>539</cp:revision>
  <dcterms:created xsi:type="dcterms:W3CDTF">2012-08-01T11:27:56Z</dcterms:created>
  <dcterms:modified xsi:type="dcterms:W3CDTF">2022-12-06T17:07:52Z</dcterms:modified>
</cp:coreProperties>
</file>