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81" r:id="rId2"/>
    <p:sldId id="256" r:id="rId3"/>
    <p:sldId id="257" r:id="rId4"/>
    <p:sldId id="286" r:id="rId5"/>
    <p:sldId id="258" r:id="rId6"/>
    <p:sldId id="259" r:id="rId7"/>
    <p:sldId id="261" r:id="rId8"/>
    <p:sldId id="282"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83" r:id="rId22"/>
    <p:sldId id="274" r:id="rId23"/>
    <p:sldId id="275" r:id="rId24"/>
    <p:sldId id="276" r:id="rId25"/>
    <p:sldId id="292" r:id="rId26"/>
    <p:sldId id="277" r:id="rId27"/>
    <p:sldId id="278" r:id="rId28"/>
    <p:sldId id="279" r:id="rId29"/>
    <p:sldId id="280" r:id="rId30"/>
    <p:sldId id="285" r:id="rId31"/>
    <p:sldId id="287" r:id="rId32"/>
    <p:sldId id="288" r:id="rId33"/>
    <p:sldId id="289" r:id="rId34"/>
    <p:sldId id="290" r:id="rId35"/>
    <p:sldId id="291" r:id="rId36"/>
    <p:sldId id="284" r:id="rId3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374" autoAdjust="0"/>
  </p:normalViewPr>
  <p:slideViewPr>
    <p:cSldViewPr snapToGrid="0">
      <p:cViewPr varScale="1">
        <p:scale>
          <a:sx n="110" d="100"/>
          <a:sy n="110" d="100"/>
        </p:scale>
        <p:origin x="576"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1DBB86-7F02-4EF1-ABF5-F2C6EF3153C0}" type="datetimeFigureOut">
              <a:rPr lang="de-DE" smtClean="0"/>
              <a:t>05.12.2022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E41739-F1BB-4C36-9184-E5352656BDDC}" type="slidenum">
              <a:rPr lang="de-DE" smtClean="0"/>
              <a:t>‹Nr.›</a:t>
            </a:fld>
            <a:endParaRPr lang="de-DE"/>
          </a:p>
        </p:txBody>
      </p:sp>
    </p:spTree>
    <p:extLst>
      <p:ext uri="{BB962C8B-B14F-4D97-AF65-F5344CB8AC3E}">
        <p14:creationId xmlns:p14="http://schemas.microsoft.com/office/powerpoint/2010/main" val="2851009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s. Skript SBM Richtwerte</a:t>
            </a:r>
          </a:p>
        </p:txBody>
      </p:sp>
      <p:sp>
        <p:nvSpPr>
          <p:cNvPr id="4" name="Foliennummernplatzhalter 3"/>
          <p:cNvSpPr>
            <a:spLocks noGrp="1"/>
          </p:cNvSpPr>
          <p:nvPr>
            <p:ph type="sldNum" sz="quarter" idx="5"/>
          </p:nvPr>
        </p:nvSpPr>
        <p:spPr/>
        <p:txBody>
          <a:bodyPr/>
          <a:lstStyle/>
          <a:p>
            <a:fld id="{88E41739-F1BB-4C36-9184-E5352656BDDC}" type="slidenum">
              <a:rPr lang="de-DE" smtClean="0"/>
              <a:t>8</a:t>
            </a:fld>
            <a:endParaRPr lang="de-DE"/>
          </a:p>
        </p:txBody>
      </p:sp>
    </p:spTree>
    <p:extLst>
      <p:ext uri="{BB962C8B-B14F-4D97-AF65-F5344CB8AC3E}">
        <p14:creationId xmlns:p14="http://schemas.microsoft.com/office/powerpoint/2010/main" val="3798840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s. Skript Gütezeichen</a:t>
            </a:r>
          </a:p>
        </p:txBody>
      </p:sp>
      <p:sp>
        <p:nvSpPr>
          <p:cNvPr id="4" name="Foliennummernplatzhalter 3"/>
          <p:cNvSpPr>
            <a:spLocks noGrp="1"/>
          </p:cNvSpPr>
          <p:nvPr>
            <p:ph type="sldNum" sz="quarter" idx="5"/>
          </p:nvPr>
        </p:nvSpPr>
        <p:spPr/>
        <p:txBody>
          <a:bodyPr/>
          <a:lstStyle/>
          <a:p>
            <a:fld id="{88E41739-F1BB-4C36-9184-E5352656BDDC}" type="slidenum">
              <a:rPr lang="de-DE" smtClean="0"/>
              <a:t>24</a:t>
            </a:fld>
            <a:endParaRPr lang="de-DE"/>
          </a:p>
        </p:txBody>
      </p:sp>
    </p:spTree>
    <p:extLst>
      <p:ext uri="{BB962C8B-B14F-4D97-AF65-F5344CB8AC3E}">
        <p14:creationId xmlns:p14="http://schemas.microsoft.com/office/powerpoint/2010/main" val="947030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Hinweisen auf: physikalische Leistungsfähigkeit (z.B. kapillare Offenheit), m²-Preisvergleich nicht sinnvoll, Energieverbrauch bei der Herstellung</a:t>
            </a:r>
          </a:p>
        </p:txBody>
      </p:sp>
      <p:sp>
        <p:nvSpPr>
          <p:cNvPr id="4" name="Foliennummernplatzhalter 3"/>
          <p:cNvSpPr>
            <a:spLocks noGrp="1"/>
          </p:cNvSpPr>
          <p:nvPr>
            <p:ph type="sldNum" sz="quarter" idx="10"/>
          </p:nvPr>
        </p:nvSpPr>
        <p:spPr/>
        <p:txBody>
          <a:bodyPr/>
          <a:lstStyle/>
          <a:p>
            <a:fld id="{BE25B8B6-6156-40E4-8BAF-ADECBCC569F0}" type="slidenum">
              <a:rPr lang="de-DE" smtClean="0"/>
              <a:t>30</a:t>
            </a:fld>
            <a:endParaRPr lang="de-DE"/>
          </a:p>
        </p:txBody>
      </p:sp>
    </p:spTree>
    <p:extLst>
      <p:ext uri="{BB962C8B-B14F-4D97-AF65-F5344CB8AC3E}">
        <p14:creationId xmlns:p14="http://schemas.microsoft.com/office/powerpoint/2010/main" val="2740939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Hinweise auf Konservierungsmittel (</a:t>
            </a:r>
            <a:r>
              <a:rPr lang="de-DE" dirty="0" err="1"/>
              <a:t>Isothiazolinone</a:t>
            </a:r>
            <a:r>
              <a:rPr lang="de-DE" dirty="0"/>
              <a:t>), </a:t>
            </a:r>
            <a:r>
              <a:rPr lang="de-DE" dirty="0" err="1"/>
              <a:t>Greenwashing</a:t>
            </a:r>
            <a:r>
              <a:rPr lang="de-DE" dirty="0"/>
              <a:t>, möglichst einfache Rezepturen verwenden.</a:t>
            </a:r>
          </a:p>
        </p:txBody>
      </p:sp>
      <p:sp>
        <p:nvSpPr>
          <p:cNvPr id="4" name="Foliennummernplatzhalter 3"/>
          <p:cNvSpPr>
            <a:spLocks noGrp="1"/>
          </p:cNvSpPr>
          <p:nvPr>
            <p:ph type="sldNum" sz="quarter" idx="10"/>
          </p:nvPr>
        </p:nvSpPr>
        <p:spPr/>
        <p:txBody>
          <a:bodyPr/>
          <a:lstStyle/>
          <a:p>
            <a:fld id="{BE25B8B6-6156-40E4-8BAF-ADECBCC569F0}" type="slidenum">
              <a:rPr lang="de-DE" smtClean="0"/>
              <a:t>34</a:t>
            </a:fld>
            <a:endParaRPr lang="de-DE"/>
          </a:p>
        </p:txBody>
      </p:sp>
    </p:spTree>
    <p:extLst>
      <p:ext uri="{BB962C8B-B14F-4D97-AF65-F5344CB8AC3E}">
        <p14:creationId xmlns:p14="http://schemas.microsoft.com/office/powerpoint/2010/main" val="3756864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Hinweise auf Konservierungsmittel (</a:t>
            </a:r>
            <a:r>
              <a:rPr lang="de-DE" dirty="0" err="1"/>
              <a:t>Isothiazolinone</a:t>
            </a:r>
            <a:r>
              <a:rPr lang="de-DE" dirty="0"/>
              <a:t>), </a:t>
            </a:r>
            <a:r>
              <a:rPr lang="de-DE" dirty="0" err="1"/>
              <a:t>Greenwashing</a:t>
            </a:r>
            <a:r>
              <a:rPr lang="de-DE" dirty="0"/>
              <a:t>, möglichst einfache Rezepturen verwenden.</a:t>
            </a:r>
          </a:p>
        </p:txBody>
      </p:sp>
      <p:sp>
        <p:nvSpPr>
          <p:cNvPr id="4" name="Foliennummernplatzhalter 3"/>
          <p:cNvSpPr>
            <a:spLocks noGrp="1"/>
          </p:cNvSpPr>
          <p:nvPr>
            <p:ph type="sldNum" sz="quarter" idx="10"/>
          </p:nvPr>
        </p:nvSpPr>
        <p:spPr/>
        <p:txBody>
          <a:bodyPr/>
          <a:lstStyle/>
          <a:p>
            <a:fld id="{BE25B8B6-6156-40E4-8BAF-ADECBCC569F0}" type="slidenum">
              <a:rPr lang="de-DE" smtClean="0"/>
              <a:t>35</a:t>
            </a:fld>
            <a:endParaRPr lang="de-DE"/>
          </a:p>
        </p:txBody>
      </p:sp>
    </p:spTree>
    <p:extLst>
      <p:ext uri="{BB962C8B-B14F-4D97-AF65-F5344CB8AC3E}">
        <p14:creationId xmlns:p14="http://schemas.microsoft.com/office/powerpoint/2010/main" val="2845429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CADC0B-9F14-433A-B785-492BC070313E}"/>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02A19A54-DA53-4AF6-980F-01962B6DA5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EDEBF590-AA12-4D35-A23D-46CD3881975B}"/>
              </a:ext>
            </a:extLst>
          </p:cNvPr>
          <p:cNvSpPr>
            <a:spLocks noGrp="1"/>
          </p:cNvSpPr>
          <p:nvPr>
            <p:ph type="dt" sz="half" idx="10"/>
          </p:nvPr>
        </p:nvSpPr>
        <p:spPr/>
        <p:txBody>
          <a:bodyPr/>
          <a:lstStyle/>
          <a:p>
            <a:fld id="{09C693BB-0E4F-4819-AC29-8396E47C59F4}" type="datetimeFigureOut">
              <a:rPr lang="de-DE" smtClean="0"/>
              <a:t>05.12.2022</a:t>
            </a:fld>
            <a:endParaRPr lang="de-DE"/>
          </a:p>
        </p:txBody>
      </p:sp>
      <p:sp>
        <p:nvSpPr>
          <p:cNvPr id="5" name="Fußzeilenplatzhalter 4">
            <a:extLst>
              <a:ext uri="{FF2B5EF4-FFF2-40B4-BE49-F238E27FC236}">
                <a16:creationId xmlns:a16="http://schemas.microsoft.com/office/drawing/2014/main" id="{95BDB915-4B51-4D5E-B47F-34BF91B7B10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5A6AD81-FC04-406B-999A-FDA6DC6F1513}"/>
              </a:ext>
            </a:extLst>
          </p:cNvPr>
          <p:cNvSpPr>
            <a:spLocks noGrp="1"/>
          </p:cNvSpPr>
          <p:nvPr>
            <p:ph type="sldNum" sz="quarter" idx="12"/>
          </p:nvPr>
        </p:nvSpPr>
        <p:spPr/>
        <p:txBody>
          <a:bodyPr/>
          <a:lstStyle/>
          <a:p>
            <a:fld id="{59871C38-4A77-4F5E-B888-6CF8A75FB6BA}" type="slidenum">
              <a:rPr lang="de-DE" smtClean="0"/>
              <a:t>‹Nr.›</a:t>
            </a:fld>
            <a:endParaRPr lang="de-DE"/>
          </a:p>
        </p:txBody>
      </p:sp>
    </p:spTree>
    <p:extLst>
      <p:ext uri="{BB962C8B-B14F-4D97-AF65-F5344CB8AC3E}">
        <p14:creationId xmlns:p14="http://schemas.microsoft.com/office/powerpoint/2010/main" val="3586091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CBFD63-1AA0-42A3-A661-63B0F58378F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1F6888AA-D4FB-463D-9872-8F5B2CEFDBB6}"/>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7F55A4B-BB38-4A06-9DF3-CABAB217ABDC}"/>
              </a:ext>
            </a:extLst>
          </p:cNvPr>
          <p:cNvSpPr>
            <a:spLocks noGrp="1"/>
          </p:cNvSpPr>
          <p:nvPr>
            <p:ph type="dt" sz="half" idx="10"/>
          </p:nvPr>
        </p:nvSpPr>
        <p:spPr/>
        <p:txBody>
          <a:bodyPr/>
          <a:lstStyle/>
          <a:p>
            <a:fld id="{09C693BB-0E4F-4819-AC29-8396E47C59F4}" type="datetimeFigureOut">
              <a:rPr lang="de-DE" smtClean="0"/>
              <a:t>05.12.2022</a:t>
            </a:fld>
            <a:endParaRPr lang="de-DE"/>
          </a:p>
        </p:txBody>
      </p:sp>
      <p:sp>
        <p:nvSpPr>
          <p:cNvPr id="5" name="Fußzeilenplatzhalter 4">
            <a:extLst>
              <a:ext uri="{FF2B5EF4-FFF2-40B4-BE49-F238E27FC236}">
                <a16:creationId xmlns:a16="http://schemas.microsoft.com/office/drawing/2014/main" id="{5FC8F362-98D6-4B66-BF98-523CB5864DE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8A1E9FA-B5F0-408E-887C-755FB84B941D}"/>
              </a:ext>
            </a:extLst>
          </p:cNvPr>
          <p:cNvSpPr>
            <a:spLocks noGrp="1"/>
          </p:cNvSpPr>
          <p:nvPr>
            <p:ph type="sldNum" sz="quarter" idx="12"/>
          </p:nvPr>
        </p:nvSpPr>
        <p:spPr/>
        <p:txBody>
          <a:bodyPr/>
          <a:lstStyle/>
          <a:p>
            <a:fld id="{59871C38-4A77-4F5E-B888-6CF8A75FB6BA}" type="slidenum">
              <a:rPr lang="de-DE" smtClean="0"/>
              <a:t>‹Nr.›</a:t>
            </a:fld>
            <a:endParaRPr lang="de-DE"/>
          </a:p>
        </p:txBody>
      </p:sp>
    </p:spTree>
    <p:extLst>
      <p:ext uri="{BB962C8B-B14F-4D97-AF65-F5344CB8AC3E}">
        <p14:creationId xmlns:p14="http://schemas.microsoft.com/office/powerpoint/2010/main" val="1567500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C71CFE82-BBBE-485E-9E6C-FDDF3D86150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729222AB-9A91-4BE6-90D2-F6153FC14DAA}"/>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1C8264-55BA-40DD-AC71-E90DCA5E65D7}"/>
              </a:ext>
            </a:extLst>
          </p:cNvPr>
          <p:cNvSpPr>
            <a:spLocks noGrp="1"/>
          </p:cNvSpPr>
          <p:nvPr>
            <p:ph type="dt" sz="half" idx="10"/>
          </p:nvPr>
        </p:nvSpPr>
        <p:spPr/>
        <p:txBody>
          <a:bodyPr/>
          <a:lstStyle/>
          <a:p>
            <a:fld id="{09C693BB-0E4F-4819-AC29-8396E47C59F4}" type="datetimeFigureOut">
              <a:rPr lang="de-DE" smtClean="0"/>
              <a:t>05.12.2022</a:t>
            </a:fld>
            <a:endParaRPr lang="de-DE"/>
          </a:p>
        </p:txBody>
      </p:sp>
      <p:sp>
        <p:nvSpPr>
          <p:cNvPr id="5" name="Fußzeilenplatzhalter 4">
            <a:extLst>
              <a:ext uri="{FF2B5EF4-FFF2-40B4-BE49-F238E27FC236}">
                <a16:creationId xmlns:a16="http://schemas.microsoft.com/office/drawing/2014/main" id="{4DFCB5B3-8CF1-4F5F-941B-44427A18027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13E1B2A-597D-4484-BAEE-26AA8994B026}"/>
              </a:ext>
            </a:extLst>
          </p:cNvPr>
          <p:cNvSpPr>
            <a:spLocks noGrp="1"/>
          </p:cNvSpPr>
          <p:nvPr>
            <p:ph type="sldNum" sz="quarter" idx="12"/>
          </p:nvPr>
        </p:nvSpPr>
        <p:spPr/>
        <p:txBody>
          <a:bodyPr/>
          <a:lstStyle/>
          <a:p>
            <a:fld id="{59871C38-4A77-4F5E-B888-6CF8A75FB6BA}" type="slidenum">
              <a:rPr lang="de-DE" smtClean="0"/>
              <a:t>‹Nr.›</a:t>
            </a:fld>
            <a:endParaRPr lang="de-DE"/>
          </a:p>
        </p:txBody>
      </p:sp>
    </p:spTree>
    <p:extLst>
      <p:ext uri="{BB962C8B-B14F-4D97-AF65-F5344CB8AC3E}">
        <p14:creationId xmlns:p14="http://schemas.microsoft.com/office/powerpoint/2010/main" val="3931515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5E39F2-473B-4007-9F72-B5701981A96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B694559-A287-4271-B0ED-586D6FE3770A}"/>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A6B5E43-0C01-4242-BB41-DDFBCDF1F48F}"/>
              </a:ext>
            </a:extLst>
          </p:cNvPr>
          <p:cNvSpPr>
            <a:spLocks noGrp="1"/>
          </p:cNvSpPr>
          <p:nvPr>
            <p:ph type="dt" sz="half" idx="10"/>
          </p:nvPr>
        </p:nvSpPr>
        <p:spPr/>
        <p:txBody>
          <a:bodyPr/>
          <a:lstStyle/>
          <a:p>
            <a:fld id="{09C693BB-0E4F-4819-AC29-8396E47C59F4}" type="datetimeFigureOut">
              <a:rPr lang="de-DE" smtClean="0"/>
              <a:t>05.12.2022</a:t>
            </a:fld>
            <a:endParaRPr lang="de-DE"/>
          </a:p>
        </p:txBody>
      </p:sp>
      <p:sp>
        <p:nvSpPr>
          <p:cNvPr id="5" name="Fußzeilenplatzhalter 4">
            <a:extLst>
              <a:ext uri="{FF2B5EF4-FFF2-40B4-BE49-F238E27FC236}">
                <a16:creationId xmlns:a16="http://schemas.microsoft.com/office/drawing/2014/main" id="{2BFD1C50-C2C4-48AE-8AB8-B46FD935E6E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3846BC6-DCFB-49AC-A268-47703ABC18B4}"/>
              </a:ext>
            </a:extLst>
          </p:cNvPr>
          <p:cNvSpPr>
            <a:spLocks noGrp="1"/>
          </p:cNvSpPr>
          <p:nvPr>
            <p:ph type="sldNum" sz="quarter" idx="12"/>
          </p:nvPr>
        </p:nvSpPr>
        <p:spPr/>
        <p:txBody>
          <a:bodyPr/>
          <a:lstStyle/>
          <a:p>
            <a:fld id="{59871C38-4A77-4F5E-B888-6CF8A75FB6BA}" type="slidenum">
              <a:rPr lang="de-DE" smtClean="0"/>
              <a:t>‹Nr.›</a:t>
            </a:fld>
            <a:endParaRPr lang="de-DE"/>
          </a:p>
        </p:txBody>
      </p:sp>
    </p:spTree>
    <p:extLst>
      <p:ext uri="{BB962C8B-B14F-4D97-AF65-F5344CB8AC3E}">
        <p14:creationId xmlns:p14="http://schemas.microsoft.com/office/powerpoint/2010/main" val="2611825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BEC168-4195-4781-BEFC-90AADABAC94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15A3D622-32AC-48C1-A18D-A8DF4C332D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0F65F0E-A34D-4AD3-85D3-D0C3B45CCFE6}"/>
              </a:ext>
            </a:extLst>
          </p:cNvPr>
          <p:cNvSpPr>
            <a:spLocks noGrp="1"/>
          </p:cNvSpPr>
          <p:nvPr>
            <p:ph type="dt" sz="half" idx="10"/>
          </p:nvPr>
        </p:nvSpPr>
        <p:spPr/>
        <p:txBody>
          <a:bodyPr/>
          <a:lstStyle/>
          <a:p>
            <a:fld id="{09C693BB-0E4F-4819-AC29-8396E47C59F4}" type="datetimeFigureOut">
              <a:rPr lang="de-DE" smtClean="0"/>
              <a:t>05.12.2022</a:t>
            </a:fld>
            <a:endParaRPr lang="de-DE"/>
          </a:p>
        </p:txBody>
      </p:sp>
      <p:sp>
        <p:nvSpPr>
          <p:cNvPr id="5" name="Fußzeilenplatzhalter 4">
            <a:extLst>
              <a:ext uri="{FF2B5EF4-FFF2-40B4-BE49-F238E27FC236}">
                <a16:creationId xmlns:a16="http://schemas.microsoft.com/office/drawing/2014/main" id="{419F2694-BDEA-4035-81C0-A7AC93D4449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07CDFA4-FF40-47DE-8877-DFE3050C9B82}"/>
              </a:ext>
            </a:extLst>
          </p:cNvPr>
          <p:cNvSpPr>
            <a:spLocks noGrp="1"/>
          </p:cNvSpPr>
          <p:nvPr>
            <p:ph type="sldNum" sz="quarter" idx="12"/>
          </p:nvPr>
        </p:nvSpPr>
        <p:spPr/>
        <p:txBody>
          <a:bodyPr/>
          <a:lstStyle/>
          <a:p>
            <a:fld id="{59871C38-4A77-4F5E-B888-6CF8A75FB6BA}" type="slidenum">
              <a:rPr lang="de-DE" smtClean="0"/>
              <a:t>‹Nr.›</a:t>
            </a:fld>
            <a:endParaRPr lang="de-DE"/>
          </a:p>
        </p:txBody>
      </p:sp>
    </p:spTree>
    <p:extLst>
      <p:ext uri="{BB962C8B-B14F-4D97-AF65-F5344CB8AC3E}">
        <p14:creationId xmlns:p14="http://schemas.microsoft.com/office/powerpoint/2010/main" val="1853197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9D57C6-D336-4789-92DE-784CB539FE79}"/>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CA8F968-5523-43F6-8B6C-517A3050802C}"/>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BAC92FE-77B1-4A11-BC7C-EEE4232CC817}"/>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7E2B34DE-091F-4851-8A9E-AE7719D8BE71}"/>
              </a:ext>
            </a:extLst>
          </p:cNvPr>
          <p:cNvSpPr>
            <a:spLocks noGrp="1"/>
          </p:cNvSpPr>
          <p:nvPr>
            <p:ph type="dt" sz="half" idx="10"/>
          </p:nvPr>
        </p:nvSpPr>
        <p:spPr/>
        <p:txBody>
          <a:bodyPr/>
          <a:lstStyle/>
          <a:p>
            <a:fld id="{09C693BB-0E4F-4819-AC29-8396E47C59F4}" type="datetimeFigureOut">
              <a:rPr lang="de-DE" smtClean="0"/>
              <a:t>05.12.2022</a:t>
            </a:fld>
            <a:endParaRPr lang="de-DE"/>
          </a:p>
        </p:txBody>
      </p:sp>
      <p:sp>
        <p:nvSpPr>
          <p:cNvPr id="6" name="Fußzeilenplatzhalter 5">
            <a:extLst>
              <a:ext uri="{FF2B5EF4-FFF2-40B4-BE49-F238E27FC236}">
                <a16:creationId xmlns:a16="http://schemas.microsoft.com/office/drawing/2014/main" id="{B01FEA85-8131-4CEB-B0DA-52D14B3B984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DA0785D-5159-4E88-A08C-43FD7D91928A}"/>
              </a:ext>
            </a:extLst>
          </p:cNvPr>
          <p:cNvSpPr>
            <a:spLocks noGrp="1"/>
          </p:cNvSpPr>
          <p:nvPr>
            <p:ph type="sldNum" sz="quarter" idx="12"/>
          </p:nvPr>
        </p:nvSpPr>
        <p:spPr/>
        <p:txBody>
          <a:bodyPr/>
          <a:lstStyle/>
          <a:p>
            <a:fld id="{59871C38-4A77-4F5E-B888-6CF8A75FB6BA}" type="slidenum">
              <a:rPr lang="de-DE" smtClean="0"/>
              <a:t>‹Nr.›</a:t>
            </a:fld>
            <a:endParaRPr lang="de-DE"/>
          </a:p>
        </p:txBody>
      </p:sp>
    </p:spTree>
    <p:extLst>
      <p:ext uri="{BB962C8B-B14F-4D97-AF65-F5344CB8AC3E}">
        <p14:creationId xmlns:p14="http://schemas.microsoft.com/office/powerpoint/2010/main" val="296522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479D9C-1FEA-4928-B6C1-1DF994757E76}"/>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DE7577DE-AD66-4231-87FE-2BEEEFA8D1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45A919A3-5663-4783-AC3D-3020E25EB846}"/>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1BBF540E-E4DC-410A-8B0C-CA83B4E67B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B671A6D7-F756-4DA1-9003-657C299DC1D1}"/>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6B90A754-8C48-481E-A6E5-962B39B1CD3C}"/>
              </a:ext>
            </a:extLst>
          </p:cNvPr>
          <p:cNvSpPr>
            <a:spLocks noGrp="1"/>
          </p:cNvSpPr>
          <p:nvPr>
            <p:ph type="dt" sz="half" idx="10"/>
          </p:nvPr>
        </p:nvSpPr>
        <p:spPr/>
        <p:txBody>
          <a:bodyPr/>
          <a:lstStyle/>
          <a:p>
            <a:fld id="{09C693BB-0E4F-4819-AC29-8396E47C59F4}" type="datetimeFigureOut">
              <a:rPr lang="de-DE" smtClean="0"/>
              <a:t>05.12.2022</a:t>
            </a:fld>
            <a:endParaRPr lang="de-DE"/>
          </a:p>
        </p:txBody>
      </p:sp>
      <p:sp>
        <p:nvSpPr>
          <p:cNvPr id="8" name="Fußzeilenplatzhalter 7">
            <a:extLst>
              <a:ext uri="{FF2B5EF4-FFF2-40B4-BE49-F238E27FC236}">
                <a16:creationId xmlns:a16="http://schemas.microsoft.com/office/drawing/2014/main" id="{3ABE724D-535A-4A0F-A332-FDFFBBB343F9}"/>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754F6CE-A07F-4602-85B9-B1EC207735D9}"/>
              </a:ext>
            </a:extLst>
          </p:cNvPr>
          <p:cNvSpPr>
            <a:spLocks noGrp="1"/>
          </p:cNvSpPr>
          <p:nvPr>
            <p:ph type="sldNum" sz="quarter" idx="12"/>
          </p:nvPr>
        </p:nvSpPr>
        <p:spPr/>
        <p:txBody>
          <a:bodyPr/>
          <a:lstStyle/>
          <a:p>
            <a:fld id="{59871C38-4A77-4F5E-B888-6CF8A75FB6BA}" type="slidenum">
              <a:rPr lang="de-DE" smtClean="0"/>
              <a:t>‹Nr.›</a:t>
            </a:fld>
            <a:endParaRPr lang="de-DE"/>
          </a:p>
        </p:txBody>
      </p:sp>
    </p:spTree>
    <p:extLst>
      <p:ext uri="{BB962C8B-B14F-4D97-AF65-F5344CB8AC3E}">
        <p14:creationId xmlns:p14="http://schemas.microsoft.com/office/powerpoint/2010/main" val="1892309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2F54CA-285E-41F2-ADED-6B2309E16900}"/>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E7A712D-2ACD-4E7C-9E0B-7C3075460BC3}"/>
              </a:ext>
            </a:extLst>
          </p:cNvPr>
          <p:cNvSpPr>
            <a:spLocks noGrp="1"/>
          </p:cNvSpPr>
          <p:nvPr>
            <p:ph type="dt" sz="half" idx="10"/>
          </p:nvPr>
        </p:nvSpPr>
        <p:spPr/>
        <p:txBody>
          <a:bodyPr/>
          <a:lstStyle/>
          <a:p>
            <a:fld id="{09C693BB-0E4F-4819-AC29-8396E47C59F4}" type="datetimeFigureOut">
              <a:rPr lang="de-DE" smtClean="0"/>
              <a:t>05.12.2022</a:t>
            </a:fld>
            <a:endParaRPr lang="de-DE"/>
          </a:p>
        </p:txBody>
      </p:sp>
      <p:sp>
        <p:nvSpPr>
          <p:cNvPr id="4" name="Fußzeilenplatzhalter 3">
            <a:extLst>
              <a:ext uri="{FF2B5EF4-FFF2-40B4-BE49-F238E27FC236}">
                <a16:creationId xmlns:a16="http://schemas.microsoft.com/office/drawing/2014/main" id="{F948CCB0-DC05-489F-A203-17BF82802000}"/>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F1A466BF-922C-47E2-ACE7-24B896174202}"/>
              </a:ext>
            </a:extLst>
          </p:cNvPr>
          <p:cNvSpPr>
            <a:spLocks noGrp="1"/>
          </p:cNvSpPr>
          <p:nvPr>
            <p:ph type="sldNum" sz="quarter" idx="12"/>
          </p:nvPr>
        </p:nvSpPr>
        <p:spPr/>
        <p:txBody>
          <a:bodyPr/>
          <a:lstStyle/>
          <a:p>
            <a:fld id="{59871C38-4A77-4F5E-B888-6CF8A75FB6BA}" type="slidenum">
              <a:rPr lang="de-DE" smtClean="0"/>
              <a:t>‹Nr.›</a:t>
            </a:fld>
            <a:endParaRPr lang="de-DE"/>
          </a:p>
        </p:txBody>
      </p:sp>
    </p:spTree>
    <p:extLst>
      <p:ext uri="{BB962C8B-B14F-4D97-AF65-F5344CB8AC3E}">
        <p14:creationId xmlns:p14="http://schemas.microsoft.com/office/powerpoint/2010/main" val="2056085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94F3670-D0DA-405F-BEEC-FB7B5A054C3A}"/>
              </a:ext>
            </a:extLst>
          </p:cNvPr>
          <p:cNvSpPr>
            <a:spLocks noGrp="1"/>
          </p:cNvSpPr>
          <p:nvPr>
            <p:ph type="dt" sz="half" idx="10"/>
          </p:nvPr>
        </p:nvSpPr>
        <p:spPr/>
        <p:txBody>
          <a:bodyPr/>
          <a:lstStyle/>
          <a:p>
            <a:fld id="{09C693BB-0E4F-4819-AC29-8396E47C59F4}" type="datetimeFigureOut">
              <a:rPr lang="de-DE" smtClean="0"/>
              <a:t>05.12.2022</a:t>
            </a:fld>
            <a:endParaRPr lang="de-DE"/>
          </a:p>
        </p:txBody>
      </p:sp>
      <p:sp>
        <p:nvSpPr>
          <p:cNvPr id="3" name="Fußzeilenplatzhalter 2">
            <a:extLst>
              <a:ext uri="{FF2B5EF4-FFF2-40B4-BE49-F238E27FC236}">
                <a16:creationId xmlns:a16="http://schemas.microsoft.com/office/drawing/2014/main" id="{0C63A3FF-1479-49A9-B822-50609E1A7333}"/>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093809CD-C60C-441F-AF78-F13D70ACDB36}"/>
              </a:ext>
            </a:extLst>
          </p:cNvPr>
          <p:cNvSpPr>
            <a:spLocks noGrp="1"/>
          </p:cNvSpPr>
          <p:nvPr>
            <p:ph type="sldNum" sz="quarter" idx="12"/>
          </p:nvPr>
        </p:nvSpPr>
        <p:spPr/>
        <p:txBody>
          <a:bodyPr/>
          <a:lstStyle/>
          <a:p>
            <a:fld id="{59871C38-4A77-4F5E-B888-6CF8A75FB6BA}" type="slidenum">
              <a:rPr lang="de-DE" smtClean="0"/>
              <a:t>‹Nr.›</a:t>
            </a:fld>
            <a:endParaRPr lang="de-DE"/>
          </a:p>
        </p:txBody>
      </p:sp>
    </p:spTree>
    <p:extLst>
      <p:ext uri="{BB962C8B-B14F-4D97-AF65-F5344CB8AC3E}">
        <p14:creationId xmlns:p14="http://schemas.microsoft.com/office/powerpoint/2010/main" val="315185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854372-9248-4895-8A8F-7F738F2B524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6A229EE2-B94D-4011-AE4D-01AC64D913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EF90D597-FBCE-41BF-877E-9FD50AB3F6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0E4B289-54E1-4174-830A-5478F1A52C12}"/>
              </a:ext>
            </a:extLst>
          </p:cNvPr>
          <p:cNvSpPr>
            <a:spLocks noGrp="1"/>
          </p:cNvSpPr>
          <p:nvPr>
            <p:ph type="dt" sz="half" idx="10"/>
          </p:nvPr>
        </p:nvSpPr>
        <p:spPr/>
        <p:txBody>
          <a:bodyPr/>
          <a:lstStyle/>
          <a:p>
            <a:fld id="{09C693BB-0E4F-4819-AC29-8396E47C59F4}" type="datetimeFigureOut">
              <a:rPr lang="de-DE" smtClean="0"/>
              <a:t>05.12.2022</a:t>
            </a:fld>
            <a:endParaRPr lang="de-DE"/>
          </a:p>
        </p:txBody>
      </p:sp>
      <p:sp>
        <p:nvSpPr>
          <p:cNvPr id="6" name="Fußzeilenplatzhalter 5">
            <a:extLst>
              <a:ext uri="{FF2B5EF4-FFF2-40B4-BE49-F238E27FC236}">
                <a16:creationId xmlns:a16="http://schemas.microsoft.com/office/drawing/2014/main" id="{50E06B51-4FB2-46CC-A27E-771ABE8669B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D58DB9E-B66D-4242-AFDD-6506B756EAE6}"/>
              </a:ext>
            </a:extLst>
          </p:cNvPr>
          <p:cNvSpPr>
            <a:spLocks noGrp="1"/>
          </p:cNvSpPr>
          <p:nvPr>
            <p:ph type="sldNum" sz="quarter" idx="12"/>
          </p:nvPr>
        </p:nvSpPr>
        <p:spPr/>
        <p:txBody>
          <a:bodyPr/>
          <a:lstStyle/>
          <a:p>
            <a:fld id="{59871C38-4A77-4F5E-B888-6CF8A75FB6BA}" type="slidenum">
              <a:rPr lang="de-DE" smtClean="0"/>
              <a:t>‹Nr.›</a:t>
            </a:fld>
            <a:endParaRPr lang="de-DE"/>
          </a:p>
        </p:txBody>
      </p:sp>
    </p:spTree>
    <p:extLst>
      <p:ext uri="{BB962C8B-B14F-4D97-AF65-F5344CB8AC3E}">
        <p14:creationId xmlns:p14="http://schemas.microsoft.com/office/powerpoint/2010/main" val="1836144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45C814-A495-4D36-A0B0-A34139D182C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BE6125F2-A72B-4F5B-B856-107C6E8C85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7B04D819-4120-4C17-88CB-8B9B3824E9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0DC898F-ECA3-4437-89C4-D7EF5B90E54E}"/>
              </a:ext>
            </a:extLst>
          </p:cNvPr>
          <p:cNvSpPr>
            <a:spLocks noGrp="1"/>
          </p:cNvSpPr>
          <p:nvPr>
            <p:ph type="dt" sz="half" idx="10"/>
          </p:nvPr>
        </p:nvSpPr>
        <p:spPr/>
        <p:txBody>
          <a:bodyPr/>
          <a:lstStyle/>
          <a:p>
            <a:fld id="{09C693BB-0E4F-4819-AC29-8396E47C59F4}" type="datetimeFigureOut">
              <a:rPr lang="de-DE" smtClean="0"/>
              <a:t>05.12.2022</a:t>
            </a:fld>
            <a:endParaRPr lang="de-DE"/>
          </a:p>
        </p:txBody>
      </p:sp>
      <p:sp>
        <p:nvSpPr>
          <p:cNvPr id="6" name="Fußzeilenplatzhalter 5">
            <a:extLst>
              <a:ext uri="{FF2B5EF4-FFF2-40B4-BE49-F238E27FC236}">
                <a16:creationId xmlns:a16="http://schemas.microsoft.com/office/drawing/2014/main" id="{F07FE670-EBD0-48FB-9B77-5E7829C2569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C387505-3FC0-4959-8FDD-43DA54D000E5}"/>
              </a:ext>
            </a:extLst>
          </p:cNvPr>
          <p:cNvSpPr>
            <a:spLocks noGrp="1"/>
          </p:cNvSpPr>
          <p:nvPr>
            <p:ph type="sldNum" sz="quarter" idx="12"/>
          </p:nvPr>
        </p:nvSpPr>
        <p:spPr/>
        <p:txBody>
          <a:bodyPr/>
          <a:lstStyle/>
          <a:p>
            <a:fld id="{59871C38-4A77-4F5E-B888-6CF8A75FB6BA}" type="slidenum">
              <a:rPr lang="de-DE" smtClean="0"/>
              <a:t>‹Nr.›</a:t>
            </a:fld>
            <a:endParaRPr lang="de-DE"/>
          </a:p>
        </p:txBody>
      </p:sp>
    </p:spTree>
    <p:extLst>
      <p:ext uri="{BB962C8B-B14F-4D97-AF65-F5344CB8AC3E}">
        <p14:creationId xmlns:p14="http://schemas.microsoft.com/office/powerpoint/2010/main" val="1039907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52D6525-F07C-45B4-A966-80EBE2604B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A40933B-F204-4A59-8EAE-B466DAE4EC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DA87505-3EE1-48D8-ACA1-C75BBE9B4F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C693BB-0E4F-4819-AC29-8396E47C59F4}" type="datetimeFigureOut">
              <a:rPr lang="de-DE" smtClean="0"/>
              <a:t>05.12.2022</a:t>
            </a:fld>
            <a:endParaRPr lang="de-DE"/>
          </a:p>
        </p:txBody>
      </p:sp>
      <p:sp>
        <p:nvSpPr>
          <p:cNvPr id="5" name="Fußzeilenplatzhalter 4">
            <a:extLst>
              <a:ext uri="{FF2B5EF4-FFF2-40B4-BE49-F238E27FC236}">
                <a16:creationId xmlns:a16="http://schemas.microsoft.com/office/drawing/2014/main" id="{775EE5EC-5CFE-4E30-B9C5-7D834D5E04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9A338E1A-4166-46E3-AEDD-1E36C7E28E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871C38-4A77-4F5E-B888-6CF8A75FB6BA}" type="slidenum">
              <a:rPr lang="de-DE" smtClean="0"/>
              <a:t>‹Nr.›</a:t>
            </a:fld>
            <a:endParaRPr lang="de-DE"/>
          </a:p>
        </p:txBody>
      </p:sp>
    </p:spTree>
    <p:extLst>
      <p:ext uri="{BB962C8B-B14F-4D97-AF65-F5344CB8AC3E}">
        <p14:creationId xmlns:p14="http://schemas.microsoft.com/office/powerpoint/2010/main" val="3383993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png"/><Relationship Id="rId3" Type="http://schemas.openxmlformats.org/officeDocument/2006/relationships/image" Target="../media/image23.png"/><Relationship Id="rId21" Type="http://schemas.openxmlformats.org/officeDocument/2006/relationships/image" Target="../media/image41.pn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 Type="http://schemas.openxmlformats.org/officeDocument/2006/relationships/image" Target="../media/image22.png"/><Relationship Id="rId16" Type="http://schemas.openxmlformats.org/officeDocument/2006/relationships/image" Target="../media/image36.png"/><Relationship Id="rId20"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png"/><Relationship Id="rId19" Type="http://schemas.openxmlformats.org/officeDocument/2006/relationships/image" Target="../media/image39.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www.umweltbundesamt.de/service/glossar/r?tag=REACH-Verordnung#alphabar"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umweltbundesamt.de/sites/default/files/medien/360/dokumente/fa_rw.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umweltbundesamt.de/sites/default/files/medien/pdfs/phenol.pdf" TargetMode="External"/><Relationship Id="rId5" Type="http://schemas.openxmlformats.org/officeDocument/2006/relationships/hyperlink" Target="https://www.umweltbundesamt.de/sites/default/files/medien/pdfs/benzylalkohol.pdf" TargetMode="External"/><Relationship Id="rId4" Type="http://schemas.openxmlformats.org/officeDocument/2006/relationships/hyperlink" Target="https://www.umweltbundesamt.de/sites/default/files/medien/pdfs/KWL.pdf"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55134" y="0"/>
            <a:ext cx="10515600" cy="956733"/>
          </a:xfrm>
        </p:spPr>
        <p:txBody>
          <a:bodyPr>
            <a:normAutofit fontScale="90000"/>
          </a:bodyPr>
          <a:lstStyle/>
          <a:p>
            <a:br>
              <a:rPr lang="de-DE" dirty="0"/>
            </a:br>
            <a:r>
              <a:rPr lang="de-DE" b="1" i="1" dirty="0" err="1"/>
              <a:t>Empowermen</a:t>
            </a:r>
            <a:r>
              <a:rPr lang="de-DE" i="1" dirty="0" err="1"/>
              <a:t>t</a:t>
            </a:r>
            <a:r>
              <a:rPr lang="de-DE" i="1" dirty="0"/>
              <a:t> </a:t>
            </a:r>
            <a:r>
              <a:rPr lang="de-DE" sz="3100" i="1" dirty="0"/>
              <a:t>10.09.22 – 08.01.23 Kunstmuseum Wolfsburg</a:t>
            </a:r>
            <a:br>
              <a:rPr lang="de-DE" i="1" dirty="0"/>
            </a:br>
            <a:endParaRPr lang="de-DE"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33329" y="965199"/>
            <a:ext cx="4704001" cy="5825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feld 3"/>
          <p:cNvSpPr txBox="1"/>
          <p:nvPr/>
        </p:nvSpPr>
        <p:spPr>
          <a:xfrm>
            <a:off x="897468" y="965199"/>
            <a:ext cx="5884332" cy="5509200"/>
          </a:xfrm>
          <a:prstGeom prst="rect">
            <a:avLst/>
          </a:prstGeom>
          <a:noFill/>
        </p:spPr>
        <p:txBody>
          <a:bodyPr wrap="square" rtlCol="0">
            <a:spAutoFit/>
          </a:bodyPr>
          <a:lstStyle/>
          <a:p>
            <a:r>
              <a:rPr lang="de-DE" sz="2200" dirty="0"/>
              <a:t>Ja, wir wollen, dass alle Menschen die gleichen Rechte und Chancen haben! Ja, wir wollen mit Kunst das Bewusstsein schärfen und nachhaltig wirksame Begegnungen ermöglichen! Ja, wir wollen einen Beitrag für Gleichstellung leisten und an den Rand gedrängte oder von Diskriminierung betroffene Menschen ermutigen und </a:t>
            </a:r>
            <a:r>
              <a:rPr lang="de-DE" sz="2200" dirty="0" err="1"/>
              <a:t>empowern</a:t>
            </a:r>
            <a:r>
              <a:rPr lang="de-DE" sz="2200" dirty="0"/>
              <a:t>. Und ja, die Welt wäre eine bessere, wenn wir alle Feminist*innen wären – „</a:t>
            </a:r>
            <a:r>
              <a:rPr lang="de-DE" sz="2200" dirty="0" err="1"/>
              <a:t>We</a:t>
            </a:r>
            <a:r>
              <a:rPr lang="de-DE" sz="2200" dirty="0"/>
              <a:t> </a:t>
            </a:r>
            <a:r>
              <a:rPr lang="de-DE" sz="2200" dirty="0" err="1"/>
              <a:t>should</a:t>
            </a:r>
            <a:r>
              <a:rPr lang="de-DE" sz="2200" dirty="0"/>
              <a:t> all </a:t>
            </a:r>
            <a:r>
              <a:rPr lang="de-DE" sz="2200" dirty="0" err="1"/>
              <a:t>be</a:t>
            </a:r>
            <a:r>
              <a:rPr lang="de-DE" sz="2200" dirty="0"/>
              <a:t> </a:t>
            </a:r>
            <a:r>
              <a:rPr lang="de-DE" sz="2200" dirty="0" err="1"/>
              <a:t>feminists</a:t>
            </a:r>
            <a:r>
              <a:rPr lang="de-DE" sz="2200" dirty="0"/>
              <a:t>!“ (C. N. </a:t>
            </a:r>
            <a:r>
              <a:rPr lang="de-DE" sz="2200" dirty="0" err="1"/>
              <a:t>Adichie</a:t>
            </a:r>
            <a:r>
              <a:rPr lang="de-DE" sz="2200" dirty="0"/>
              <a:t>). Die Ausstellung </a:t>
            </a:r>
            <a:r>
              <a:rPr lang="de-DE" sz="2200" i="1" dirty="0" err="1"/>
              <a:t>Empowerment</a:t>
            </a:r>
            <a:r>
              <a:rPr lang="de-DE" sz="2200" i="1" dirty="0"/>
              <a:t> </a:t>
            </a:r>
            <a:r>
              <a:rPr lang="de-DE" sz="2200" dirty="0"/>
              <a:t>versammelt diverse feministische Ansätze und versteht sie als progressive Methoden, die Gesellschaften der Welt mit den Mitteln der Kunst zu analysieren und mögliche Wege aus den globalen Krisen aufzuzeigen.</a:t>
            </a:r>
          </a:p>
        </p:txBody>
      </p:sp>
      <p:sp>
        <p:nvSpPr>
          <p:cNvPr id="3" name="Textfeld 2">
            <a:extLst>
              <a:ext uri="{FF2B5EF4-FFF2-40B4-BE49-F238E27FC236}">
                <a16:creationId xmlns:a16="http://schemas.microsoft.com/office/drawing/2014/main" id="{325AF3AB-C4B6-4C91-81E2-8853EBF5B994}"/>
              </a:ext>
            </a:extLst>
          </p:cNvPr>
          <p:cNvSpPr txBox="1"/>
          <p:nvPr/>
        </p:nvSpPr>
        <p:spPr>
          <a:xfrm>
            <a:off x="10537371" y="5723524"/>
            <a:ext cx="1099959" cy="338554"/>
          </a:xfrm>
          <a:prstGeom prst="rect">
            <a:avLst/>
          </a:prstGeom>
          <a:noFill/>
        </p:spPr>
        <p:txBody>
          <a:bodyPr wrap="square" rtlCol="0">
            <a:spAutoFit/>
          </a:bodyPr>
          <a:lstStyle/>
          <a:p>
            <a:pPr algn="r"/>
            <a:r>
              <a:rPr lang="de-DE" sz="800" dirty="0"/>
              <a:t>Foto: Kunstmuseum Wolfsburg</a:t>
            </a:r>
          </a:p>
        </p:txBody>
      </p:sp>
    </p:spTree>
    <p:extLst>
      <p:ext uri="{BB962C8B-B14F-4D97-AF65-F5344CB8AC3E}">
        <p14:creationId xmlns:p14="http://schemas.microsoft.com/office/powerpoint/2010/main" val="4261211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1079B0-B016-4FF2-869D-E0205A863D32}"/>
              </a:ext>
            </a:extLst>
          </p:cNvPr>
          <p:cNvSpPr>
            <a:spLocks noGrp="1"/>
          </p:cNvSpPr>
          <p:nvPr>
            <p:ph type="title"/>
          </p:nvPr>
        </p:nvSpPr>
        <p:spPr>
          <a:xfrm>
            <a:off x="0" y="5930537"/>
            <a:ext cx="12192000" cy="909207"/>
          </a:xfrm>
        </p:spPr>
        <p:txBody>
          <a:bodyPr>
            <a:normAutofit/>
          </a:bodyPr>
          <a:lstStyle/>
          <a:p>
            <a:pPr algn="ctr"/>
            <a:r>
              <a:rPr lang="de-DE" sz="3600" b="1" dirty="0">
                <a:solidFill>
                  <a:srgbClr val="C00000"/>
                </a:solidFill>
              </a:rPr>
              <a:t>Womit hängt unsere Wohngesundheit zusammen?</a:t>
            </a:r>
          </a:p>
        </p:txBody>
      </p:sp>
      <p:sp>
        <p:nvSpPr>
          <p:cNvPr id="3" name="Inhaltsplatzhalter 2">
            <a:extLst>
              <a:ext uri="{FF2B5EF4-FFF2-40B4-BE49-F238E27FC236}">
                <a16:creationId xmlns:a16="http://schemas.microsoft.com/office/drawing/2014/main" id="{F63B6898-55C4-4617-BDE8-21CB0E8B7623}"/>
              </a:ext>
            </a:extLst>
          </p:cNvPr>
          <p:cNvSpPr>
            <a:spLocks noGrp="1"/>
          </p:cNvSpPr>
          <p:nvPr>
            <p:ph idx="1"/>
          </p:nvPr>
        </p:nvSpPr>
        <p:spPr>
          <a:xfrm>
            <a:off x="148046" y="258082"/>
            <a:ext cx="11948159" cy="5829209"/>
          </a:xfrm>
        </p:spPr>
        <p:txBody>
          <a:bodyPr>
            <a:normAutofit fontScale="85000" lnSpcReduction="20000"/>
          </a:bodyPr>
          <a:lstStyle/>
          <a:p>
            <a:r>
              <a:rPr lang="de-DE" sz="2000" dirty="0"/>
              <a:t>  </a:t>
            </a:r>
            <a:r>
              <a:rPr lang="de-DE" sz="2000" b="1" i="1" dirty="0">
                <a:solidFill>
                  <a:srgbClr val="C00000"/>
                </a:solidFill>
              </a:rPr>
              <a:t>Primär</a:t>
            </a:r>
          </a:p>
          <a:p>
            <a:r>
              <a:rPr lang="de-DE" sz="2000" dirty="0"/>
              <a:t>- eingesetzte Baustoffe und Farben in der Wohnung, am Haus, am Arbeitsplatz</a:t>
            </a:r>
          </a:p>
          <a:p>
            <a:r>
              <a:rPr lang="de-DE" sz="2000" dirty="0"/>
              <a:t>- Einrichtung, Möblierung</a:t>
            </a:r>
          </a:p>
          <a:p>
            <a:r>
              <a:rPr lang="de-DE" sz="2000" dirty="0"/>
              <a:t>- Luftqualität, Lüftungsverhalten</a:t>
            </a:r>
          </a:p>
          <a:p>
            <a:r>
              <a:rPr lang="de-DE" sz="2000" dirty="0"/>
              <a:t>- Hygiene</a:t>
            </a:r>
          </a:p>
          <a:p>
            <a:r>
              <a:rPr lang="de-DE" sz="2000" dirty="0"/>
              <a:t>- Elektrik (elektrische Felder), hochfrequente Sender / Empfänger (WLAN, SmartHome, Funk, DECT etc.)</a:t>
            </a:r>
          </a:p>
          <a:p>
            <a:r>
              <a:rPr lang="de-DE" sz="2000" dirty="0"/>
              <a:t>- unsere zweite Haut: Kleidung</a:t>
            </a:r>
          </a:p>
          <a:p>
            <a:r>
              <a:rPr lang="de-DE" sz="2000" dirty="0"/>
              <a:t>- Nahrung (biologisch, “</a:t>
            </a:r>
            <a:r>
              <a:rPr lang="de-DE" sz="2000" dirty="0" err="1"/>
              <a:t>Aufback</a:t>
            </a:r>
            <a:r>
              <a:rPr lang="de-DE" sz="2000" dirty="0"/>
              <a:t>“, regional, …)</a:t>
            </a:r>
          </a:p>
          <a:p>
            <a:r>
              <a:rPr lang="de-DE" sz="2000" dirty="0"/>
              <a:t>- Gewohnheiten (Rauchen, Medikamente…..)</a:t>
            </a:r>
          </a:p>
          <a:p>
            <a:r>
              <a:rPr lang="de-DE" sz="2000" dirty="0"/>
              <a:t>  </a:t>
            </a:r>
            <a:r>
              <a:rPr lang="de-DE" sz="2000" b="1" i="1" dirty="0">
                <a:solidFill>
                  <a:srgbClr val="C00000"/>
                </a:solidFill>
              </a:rPr>
              <a:t>Sekundär</a:t>
            </a:r>
          </a:p>
          <a:p>
            <a:r>
              <a:rPr lang="de-DE" sz="2000" dirty="0"/>
              <a:t>- Konsum (“Amazon“, regional, lieferkettenbewusst, herstellerbewusst….); brauche ich das wirklich?</a:t>
            </a:r>
          </a:p>
          <a:p>
            <a:r>
              <a:rPr lang="de-DE" sz="2000" dirty="0"/>
              <a:t>- Informations-Neugier (möchte ich Herkunft, Inhalte, Herstellungsart von Produkten wissen?)</a:t>
            </a:r>
          </a:p>
          <a:p>
            <a:r>
              <a:rPr lang="de-DE" sz="2000" dirty="0"/>
              <a:t>- Wohnumfeld (wer sind meine </a:t>
            </a:r>
            <a:r>
              <a:rPr lang="de-DE" sz="2000" dirty="0" err="1"/>
              <a:t>Nachbar:Innen</a:t>
            </a:r>
            <a:r>
              <a:rPr lang="de-DE" sz="2000" dirty="0"/>
              <a:t>? Gibt es regelmäßigen Kontakt zu ihnen?)</a:t>
            </a:r>
          </a:p>
          <a:p>
            <a:r>
              <a:rPr lang="de-DE" sz="2000" dirty="0"/>
              <a:t>- Müll / Ressourcen: ist er notwendig, was kann ich weitergeben, </a:t>
            </a:r>
            <a:r>
              <a:rPr lang="de-DE" sz="2000" dirty="0" err="1"/>
              <a:t>second</a:t>
            </a:r>
            <a:r>
              <a:rPr lang="de-DE" sz="2000" dirty="0"/>
              <a:t> </a:t>
            </a:r>
            <a:r>
              <a:rPr lang="de-DE" sz="2000" dirty="0" err="1"/>
              <a:t>hand</a:t>
            </a:r>
            <a:r>
              <a:rPr lang="de-DE" sz="2000" dirty="0"/>
              <a:t>, </a:t>
            </a:r>
            <a:r>
              <a:rPr lang="de-DE" sz="2000" dirty="0" err="1"/>
              <a:t>biomüll</a:t>
            </a:r>
            <a:r>
              <a:rPr lang="de-DE" sz="2000" dirty="0"/>
              <a:t> etc.</a:t>
            </a:r>
          </a:p>
          <a:p>
            <a:r>
              <a:rPr lang="de-DE" sz="2000" dirty="0"/>
              <a:t>- Lebensrhythmus</a:t>
            </a:r>
          </a:p>
          <a:p>
            <a:r>
              <a:rPr lang="de-DE" sz="2000" dirty="0"/>
              <a:t>- soziale Beteiligung, Unterstützung, Verantwortung</a:t>
            </a:r>
          </a:p>
          <a:p>
            <a:r>
              <a:rPr lang="de-DE" sz="2000" dirty="0"/>
              <a:t>- demokratisches, geschlechterspezifisches Verständnis</a:t>
            </a:r>
          </a:p>
          <a:p>
            <a:r>
              <a:rPr lang="de-DE" sz="2000" dirty="0"/>
              <a:t>- politischer Weitblick, “über den Tellerrand schauen“</a:t>
            </a:r>
          </a:p>
          <a:p>
            <a:r>
              <a:rPr lang="de-DE" sz="2000" dirty="0"/>
              <a:t>- wo stehe ich in der Welt?</a:t>
            </a:r>
          </a:p>
          <a:p>
            <a:pPr marL="0" indent="0">
              <a:buNone/>
            </a:pPr>
            <a:endParaRPr lang="de-DE" sz="2000" dirty="0"/>
          </a:p>
        </p:txBody>
      </p:sp>
    </p:spTree>
    <p:extLst>
      <p:ext uri="{BB962C8B-B14F-4D97-AF65-F5344CB8AC3E}">
        <p14:creationId xmlns:p14="http://schemas.microsoft.com/office/powerpoint/2010/main" val="391418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23A0C3D0-4381-4CE9-92B8-D7D0B77A91E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5765073" cy="4121332"/>
          </a:xfrm>
        </p:spPr>
      </p:pic>
      <p:pic>
        <p:nvPicPr>
          <p:cNvPr id="7" name="Grafik 6">
            <a:extLst>
              <a:ext uri="{FF2B5EF4-FFF2-40B4-BE49-F238E27FC236}">
                <a16:creationId xmlns:a16="http://schemas.microsoft.com/office/drawing/2014/main" id="{1C6B1FA3-3122-4D1F-A98C-175C0D1D16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5074" y="0"/>
            <a:ext cx="6426927" cy="3429000"/>
          </a:xfrm>
          <a:prstGeom prst="rect">
            <a:avLst/>
          </a:prstGeom>
        </p:spPr>
      </p:pic>
      <p:sp>
        <p:nvSpPr>
          <p:cNvPr id="2" name="Titel 1">
            <a:extLst>
              <a:ext uri="{FF2B5EF4-FFF2-40B4-BE49-F238E27FC236}">
                <a16:creationId xmlns:a16="http://schemas.microsoft.com/office/drawing/2014/main" id="{2EE7267E-4B1E-4511-8108-66B7F148A66D}"/>
              </a:ext>
            </a:extLst>
          </p:cNvPr>
          <p:cNvSpPr>
            <a:spLocks noGrp="1"/>
          </p:cNvSpPr>
          <p:nvPr>
            <p:ph type="title"/>
          </p:nvPr>
        </p:nvSpPr>
        <p:spPr>
          <a:xfrm>
            <a:off x="838200" y="156754"/>
            <a:ext cx="10515600" cy="670560"/>
          </a:xfrm>
        </p:spPr>
        <p:txBody>
          <a:bodyPr>
            <a:noAutofit/>
          </a:bodyPr>
          <a:lstStyle/>
          <a:p>
            <a:pPr algn="ctr"/>
            <a:r>
              <a:rPr lang="de-DE" sz="5400" b="1" spc="560" dirty="0">
                <a:solidFill>
                  <a:srgbClr val="002060"/>
                </a:solidFill>
              </a:rPr>
              <a:t>Wo stehen wir heute?</a:t>
            </a:r>
          </a:p>
        </p:txBody>
      </p:sp>
      <p:pic>
        <p:nvPicPr>
          <p:cNvPr id="9" name="Grafik 8">
            <a:extLst>
              <a:ext uri="{FF2B5EF4-FFF2-40B4-BE49-F238E27FC236}">
                <a16:creationId xmlns:a16="http://schemas.microsoft.com/office/drawing/2014/main" id="{7D0CFDEE-FB75-4327-BBEA-2EBD1AF29D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00" y="3429000"/>
            <a:ext cx="4572000" cy="3429000"/>
          </a:xfrm>
          <a:prstGeom prst="rect">
            <a:avLst/>
          </a:prstGeom>
        </p:spPr>
      </p:pic>
      <p:pic>
        <p:nvPicPr>
          <p:cNvPr id="11" name="Grafik 10">
            <a:extLst>
              <a:ext uri="{FF2B5EF4-FFF2-40B4-BE49-F238E27FC236}">
                <a16:creationId xmlns:a16="http://schemas.microsoft.com/office/drawing/2014/main" id="{C7356DD8-EFF4-4781-B42C-39BEC68CF9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429000"/>
            <a:ext cx="7619999" cy="3429000"/>
          </a:xfrm>
          <a:prstGeom prst="rect">
            <a:avLst/>
          </a:prstGeom>
        </p:spPr>
      </p:pic>
    </p:spTree>
    <p:extLst>
      <p:ext uri="{BB962C8B-B14F-4D97-AF65-F5344CB8AC3E}">
        <p14:creationId xmlns:p14="http://schemas.microsoft.com/office/powerpoint/2010/main" val="552485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5DC64535-7137-470C-979D-E29B923F8B1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81145" y="0"/>
            <a:ext cx="6969045" cy="5226784"/>
          </a:xfrm>
        </p:spPr>
      </p:pic>
      <p:sp>
        <p:nvSpPr>
          <p:cNvPr id="2" name="Titel 1">
            <a:extLst>
              <a:ext uri="{FF2B5EF4-FFF2-40B4-BE49-F238E27FC236}">
                <a16:creationId xmlns:a16="http://schemas.microsoft.com/office/drawing/2014/main" id="{34D9A479-E6E4-42C7-8B6C-B328ECFC3656}"/>
              </a:ext>
            </a:extLst>
          </p:cNvPr>
          <p:cNvSpPr>
            <a:spLocks noGrp="1"/>
          </p:cNvSpPr>
          <p:nvPr>
            <p:ph type="title"/>
          </p:nvPr>
        </p:nvSpPr>
        <p:spPr>
          <a:xfrm>
            <a:off x="838200" y="60961"/>
            <a:ext cx="10515600" cy="620076"/>
          </a:xfrm>
        </p:spPr>
        <p:txBody>
          <a:bodyPr>
            <a:noAutofit/>
          </a:bodyPr>
          <a:lstStyle/>
          <a:p>
            <a:r>
              <a:rPr lang="de-DE" dirty="0">
                <a:solidFill>
                  <a:srgbClr val="002060"/>
                </a:solidFill>
                <a:latin typeface="+mn-lt"/>
              </a:rPr>
              <a:t>Ein Hau</a:t>
            </a:r>
            <a:r>
              <a:rPr lang="de-DE" dirty="0">
                <a:solidFill>
                  <a:schemeClr val="bg1"/>
                </a:solidFill>
                <a:latin typeface="+mn-lt"/>
              </a:rPr>
              <a:t>s,</a:t>
            </a:r>
            <a:r>
              <a:rPr lang="de-DE" dirty="0">
                <a:solidFill>
                  <a:srgbClr val="002060"/>
                </a:solidFill>
                <a:latin typeface="+mn-lt"/>
              </a:rPr>
              <a:t> </a:t>
            </a:r>
            <a:r>
              <a:rPr lang="de-DE" dirty="0">
                <a:solidFill>
                  <a:schemeClr val="bg1"/>
                </a:solidFill>
                <a:latin typeface="+mn-lt"/>
              </a:rPr>
              <a:t>zerle</a:t>
            </a:r>
            <a:r>
              <a:rPr lang="de-DE" dirty="0">
                <a:solidFill>
                  <a:srgbClr val="002060"/>
                </a:solidFill>
                <a:latin typeface="+mn-lt"/>
              </a:rPr>
              <a:t>gt in seine chemischen Stoffe</a:t>
            </a:r>
          </a:p>
        </p:txBody>
      </p:sp>
      <p:sp>
        <p:nvSpPr>
          <p:cNvPr id="6" name="Textfeld 5">
            <a:extLst>
              <a:ext uri="{FF2B5EF4-FFF2-40B4-BE49-F238E27FC236}">
                <a16:creationId xmlns:a16="http://schemas.microsoft.com/office/drawing/2014/main" id="{1FD006AF-E8A4-4A88-9332-C848A568F55C}"/>
              </a:ext>
            </a:extLst>
          </p:cNvPr>
          <p:cNvSpPr txBox="1"/>
          <p:nvPr/>
        </p:nvSpPr>
        <p:spPr>
          <a:xfrm>
            <a:off x="0" y="5226784"/>
            <a:ext cx="12192000" cy="1631216"/>
          </a:xfrm>
          <a:prstGeom prst="rect">
            <a:avLst/>
          </a:prstGeom>
          <a:noFill/>
        </p:spPr>
        <p:txBody>
          <a:bodyPr wrap="square" rtlCol="0">
            <a:spAutoFit/>
          </a:bodyPr>
          <a:lstStyle/>
          <a:p>
            <a:pPr algn="just"/>
            <a:r>
              <a:rPr lang="de-DE" sz="2000" dirty="0"/>
              <a:t>Beispiel: Eine Trockenbauwand, bestehend aus einem klassischen Metallständerwerk, einer Mineralwolldämmung dazwischen, einer Tapete und einem Dispersionsfarbenanstrich, beinhaltet ca. 26 verschiedene Stoffe (mitgezählt sind bewusst die einzelnen Inhaltsstoffe des Gipskartons, der Spachtelmasse, des Tiefengrundes, der Dispersionsfarbe, der Tapete, der Mineralwolldämmung, Metallständer und Schrauben etc.). Alleine eine Dispersionsfarbe aus dem Baumarkt oder vom Maler besteht aus ca. 10 verschiedenen Einzelstoffen.</a:t>
            </a:r>
          </a:p>
        </p:txBody>
      </p:sp>
    </p:spTree>
    <p:extLst>
      <p:ext uri="{BB962C8B-B14F-4D97-AF65-F5344CB8AC3E}">
        <p14:creationId xmlns:p14="http://schemas.microsoft.com/office/powerpoint/2010/main" val="1151629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D7D537-B9D1-417D-BC18-CAF3B431F46A}"/>
              </a:ext>
            </a:extLst>
          </p:cNvPr>
          <p:cNvSpPr>
            <a:spLocks noGrp="1"/>
          </p:cNvSpPr>
          <p:nvPr>
            <p:ph type="title"/>
          </p:nvPr>
        </p:nvSpPr>
        <p:spPr>
          <a:xfrm>
            <a:off x="951411" y="2550976"/>
            <a:ext cx="10515600" cy="1325563"/>
          </a:xfrm>
        </p:spPr>
        <p:txBody>
          <a:bodyPr>
            <a:noAutofit/>
          </a:bodyPr>
          <a:lstStyle/>
          <a:p>
            <a:r>
              <a:rPr lang="de-DE" sz="4000" b="1" dirty="0">
                <a:solidFill>
                  <a:schemeClr val="accent5">
                    <a:lumMod val="50000"/>
                  </a:schemeClr>
                </a:solidFill>
              </a:rPr>
              <a:t>In unserem Musterhaus finden sich 175 verschiedene Materialien und Stoffe! Mehrfachvorkommen sind nicht berücksichtigt, jeder Stoff ist nur einmal gezählt. Von diesen Stoffen sind leicht gerundet 30 % natürlichen Ursprungs, alle anderen sind synthetisch, künstlich hergestellt, meist erdöl- und Kohlenstoff basiert. Bei nicht eindeutigen Inhaltsstoffangaben der Produkte ist eine Minimalanzahl angenommen, d.h. die 175 sind eher ein Minimum. </a:t>
            </a:r>
          </a:p>
        </p:txBody>
      </p:sp>
      <p:sp>
        <p:nvSpPr>
          <p:cNvPr id="3" name="Inhaltsplatzhalter 2">
            <a:extLst>
              <a:ext uri="{FF2B5EF4-FFF2-40B4-BE49-F238E27FC236}">
                <a16:creationId xmlns:a16="http://schemas.microsoft.com/office/drawing/2014/main" id="{C55C336C-4CC6-4583-B8F4-088E9DA8CE98}"/>
              </a:ext>
            </a:extLst>
          </p:cNvPr>
          <p:cNvSpPr>
            <a:spLocks noGrp="1"/>
          </p:cNvSpPr>
          <p:nvPr>
            <p:ph idx="1"/>
          </p:nvPr>
        </p:nvSpPr>
        <p:spPr/>
        <p:txBody>
          <a:bodyPr/>
          <a:lstStyle/>
          <a:p>
            <a:endParaRPr lang="de-DE" dirty="0"/>
          </a:p>
        </p:txBody>
      </p:sp>
    </p:spTree>
    <p:extLst>
      <p:ext uri="{BB962C8B-B14F-4D97-AF65-F5344CB8AC3E}">
        <p14:creationId xmlns:p14="http://schemas.microsoft.com/office/powerpoint/2010/main" val="2554624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9392D2-06B2-4967-87AD-30F615FB666B}"/>
              </a:ext>
            </a:extLst>
          </p:cNvPr>
          <p:cNvSpPr>
            <a:spLocks noGrp="1"/>
          </p:cNvSpPr>
          <p:nvPr>
            <p:ph type="title"/>
          </p:nvPr>
        </p:nvSpPr>
        <p:spPr>
          <a:xfrm>
            <a:off x="0" y="11317"/>
            <a:ext cx="12192000" cy="876957"/>
          </a:xfrm>
        </p:spPr>
        <p:txBody>
          <a:bodyPr>
            <a:normAutofit/>
          </a:bodyPr>
          <a:lstStyle/>
          <a:p>
            <a:pPr algn="ctr"/>
            <a:r>
              <a:rPr lang="de-DE" dirty="0" err="1">
                <a:solidFill>
                  <a:srgbClr val="002060"/>
                </a:solidFill>
              </a:rPr>
              <a:t>greenwashing</a:t>
            </a:r>
            <a:r>
              <a:rPr lang="de-DE" dirty="0">
                <a:solidFill>
                  <a:srgbClr val="002060"/>
                </a:solidFill>
              </a:rPr>
              <a:t>, fehlendes Wissen, “Stand der Technik“</a:t>
            </a:r>
          </a:p>
        </p:txBody>
      </p:sp>
      <p:pic>
        <p:nvPicPr>
          <p:cNvPr id="5" name="Inhaltsplatzhalter 4">
            <a:extLst>
              <a:ext uri="{FF2B5EF4-FFF2-40B4-BE49-F238E27FC236}">
                <a16:creationId xmlns:a16="http://schemas.microsoft.com/office/drawing/2014/main" id="{A53251F9-9058-468E-9823-2730E025865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14749" y="2322852"/>
            <a:ext cx="4762500" cy="2486025"/>
          </a:xfrm>
        </p:spPr>
      </p:pic>
      <p:sp>
        <p:nvSpPr>
          <p:cNvPr id="8" name="Textfeld 7">
            <a:extLst>
              <a:ext uri="{FF2B5EF4-FFF2-40B4-BE49-F238E27FC236}">
                <a16:creationId xmlns:a16="http://schemas.microsoft.com/office/drawing/2014/main" id="{3911381A-C892-411B-9E7B-56927F68CA3F}"/>
              </a:ext>
            </a:extLst>
          </p:cNvPr>
          <p:cNvSpPr txBox="1"/>
          <p:nvPr/>
        </p:nvSpPr>
        <p:spPr>
          <a:xfrm>
            <a:off x="82731" y="792480"/>
            <a:ext cx="12026537" cy="1415772"/>
          </a:xfrm>
          <a:prstGeom prst="rect">
            <a:avLst/>
          </a:prstGeom>
          <a:noFill/>
        </p:spPr>
        <p:txBody>
          <a:bodyPr wrap="square" rtlCol="0">
            <a:spAutoFit/>
          </a:bodyPr>
          <a:lstStyle/>
          <a:p>
            <a:r>
              <a:rPr lang="de-DE" sz="1400" dirty="0"/>
              <a:t>Baubiologie Magazin 21.10.2022</a:t>
            </a:r>
          </a:p>
          <a:p>
            <a:r>
              <a:rPr lang="de-DE" b="1" dirty="0"/>
              <a:t>Innendämmung mit Kalk und Lehm</a:t>
            </a:r>
            <a:endParaRPr lang="de-DE" dirty="0"/>
          </a:p>
          <a:p>
            <a:r>
              <a:rPr lang="de-DE" dirty="0"/>
              <a:t>Über 400 Jahre ist das so genannte ‘Giebelhaus’ in Mecklenburg-Vorpommern alt. Bei seiner Sanierung erhielt das mit Mauersteinen bzw. Lehmstaken ausgefachte Fachwerk eine Innendämmung aus Leichtlehm, die sich dem unregelmäßigen Untergrund anpasst. Die Mauerwerke der Giebelseiten erhielten innen einen Kalkdämmputz.</a:t>
            </a:r>
          </a:p>
        </p:txBody>
      </p:sp>
      <p:sp>
        <p:nvSpPr>
          <p:cNvPr id="9" name="Textfeld 8">
            <a:extLst>
              <a:ext uri="{FF2B5EF4-FFF2-40B4-BE49-F238E27FC236}">
                <a16:creationId xmlns:a16="http://schemas.microsoft.com/office/drawing/2014/main" id="{A542A963-C52A-40A2-9EFB-E47EA7746CBF}"/>
              </a:ext>
            </a:extLst>
          </p:cNvPr>
          <p:cNvSpPr txBox="1"/>
          <p:nvPr/>
        </p:nvSpPr>
        <p:spPr>
          <a:xfrm>
            <a:off x="-82732" y="4911151"/>
            <a:ext cx="12192000" cy="2031325"/>
          </a:xfrm>
          <a:prstGeom prst="rect">
            <a:avLst/>
          </a:prstGeom>
          <a:noFill/>
        </p:spPr>
        <p:txBody>
          <a:bodyPr wrap="square" rtlCol="0">
            <a:spAutoFit/>
          </a:bodyPr>
          <a:lstStyle/>
          <a:p>
            <a:r>
              <a:rPr lang="de-DE" dirty="0"/>
              <a:t>Die energetische Ertüchtigung sollte „materialgerecht mit traditionellen Baumaterialien im Verbund“ geschehen, wie es der erfahrene Denkmalsanierer Frank Kirsten von </a:t>
            </a:r>
            <a:r>
              <a:rPr lang="de-DE" dirty="0" err="1"/>
              <a:t>mkk</a:t>
            </a:r>
            <a:r>
              <a:rPr lang="de-DE" dirty="0"/>
              <a:t>. Architekten formuliert. Außerdem sollte möglichst wenig Fläche beansprucht werden. Die Planer wählten folgende zwei mineralische Innendämmungen wegen ihres robusten bauphysikalischen Verhaltens und der guten Eignung zu den alten Bauteilen: den Blähton-Leichtlehm von </a:t>
            </a:r>
            <a:r>
              <a:rPr lang="de-DE" dirty="0" err="1"/>
              <a:t>Claytec</a:t>
            </a:r>
            <a:r>
              <a:rPr lang="de-DE" dirty="0"/>
              <a:t> im </a:t>
            </a:r>
            <a:r>
              <a:rPr lang="de-DE" dirty="0" err="1"/>
              <a:t>BigBag</a:t>
            </a:r>
            <a:r>
              <a:rPr lang="de-DE" dirty="0"/>
              <a:t> mit 0,21 W/</a:t>
            </a:r>
            <a:r>
              <a:rPr lang="de-DE" dirty="0" err="1"/>
              <a:t>mK</a:t>
            </a:r>
            <a:r>
              <a:rPr lang="de-DE" dirty="0"/>
              <a:t> Wärmeleitfähigkeit und den </a:t>
            </a:r>
            <a:r>
              <a:rPr lang="de-DE" dirty="0">
                <a:solidFill>
                  <a:srgbClr val="FF0000"/>
                </a:solidFill>
              </a:rPr>
              <a:t>Kalkdämmputz </a:t>
            </a:r>
            <a:r>
              <a:rPr lang="de-DE" dirty="0" err="1">
                <a:solidFill>
                  <a:srgbClr val="FF0000"/>
                </a:solidFill>
              </a:rPr>
              <a:t>Tri</a:t>
            </a:r>
            <a:r>
              <a:rPr lang="de-DE" dirty="0">
                <a:solidFill>
                  <a:srgbClr val="FF0000"/>
                </a:solidFill>
              </a:rPr>
              <a:t>-O-Therm M von </a:t>
            </a:r>
            <a:r>
              <a:rPr lang="de-DE" dirty="0" err="1">
                <a:solidFill>
                  <a:srgbClr val="FF0000"/>
                </a:solidFill>
              </a:rPr>
              <a:t>Akurit</a:t>
            </a:r>
            <a:r>
              <a:rPr lang="de-DE" dirty="0">
                <a:solidFill>
                  <a:srgbClr val="FF0000"/>
                </a:solidFill>
              </a:rPr>
              <a:t> aus dem Silo mit 0,055 W/</a:t>
            </a:r>
            <a:r>
              <a:rPr lang="de-DE" dirty="0" err="1">
                <a:solidFill>
                  <a:srgbClr val="FF0000"/>
                </a:solidFill>
              </a:rPr>
              <a:t>mK</a:t>
            </a:r>
            <a:r>
              <a:rPr lang="de-DE" dirty="0">
                <a:solidFill>
                  <a:srgbClr val="FF0000"/>
                </a:solidFill>
              </a:rPr>
              <a:t> Wärmeleitfähigkeit</a:t>
            </a:r>
            <a:r>
              <a:rPr lang="de-DE" dirty="0"/>
              <a:t>. Diese feuchtepuffernden Produkte fördern ein ausgeglichenes Raumklima sowie Schimmelfreiheit durch Erhöhung der Oberflächentemperatur und kapillarem Verteilen von eventuellem Kondensat. Zudem sind sie schadstofffrei.</a:t>
            </a:r>
          </a:p>
        </p:txBody>
      </p:sp>
    </p:spTree>
    <p:extLst>
      <p:ext uri="{BB962C8B-B14F-4D97-AF65-F5344CB8AC3E}">
        <p14:creationId xmlns:p14="http://schemas.microsoft.com/office/powerpoint/2010/main" val="1201307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AF488D-25E8-4BF7-97B6-2E46E087F32F}"/>
              </a:ext>
            </a:extLst>
          </p:cNvPr>
          <p:cNvSpPr>
            <a:spLocks noGrp="1"/>
          </p:cNvSpPr>
          <p:nvPr>
            <p:ph type="title"/>
          </p:nvPr>
        </p:nvSpPr>
        <p:spPr/>
        <p:txBody>
          <a:bodyPr/>
          <a:lstStyle/>
          <a:p>
            <a:endParaRPr lang="de-DE"/>
          </a:p>
        </p:txBody>
      </p:sp>
      <p:pic>
        <p:nvPicPr>
          <p:cNvPr id="6" name="Inhaltsplatzhalter 5">
            <a:extLst>
              <a:ext uri="{FF2B5EF4-FFF2-40B4-BE49-F238E27FC236}">
                <a16:creationId xmlns:a16="http://schemas.microsoft.com/office/drawing/2014/main" id="{5CCE5967-F1E2-402C-BC0A-9DB113ECA55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41161" cy="6858000"/>
          </a:xfrm>
        </p:spPr>
      </p:pic>
    </p:spTree>
    <p:extLst>
      <p:ext uri="{BB962C8B-B14F-4D97-AF65-F5344CB8AC3E}">
        <p14:creationId xmlns:p14="http://schemas.microsoft.com/office/powerpoint/2010/main" val="1699898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4F8D7F-629D-4DF7-9591-523F1BF7D765}"/>
              </a:ext>
            </a:extLst>
          </p:cNvPr>
          <p:cNvSpPr>
            <a:spLocks noGrp="1"/>
          </p:cNvSpPr>
          <p:nvPr>
            <p:ph type="title"/>
          </p:nvPr>
        </p:nvSpPr>
        <p:spPr/>
        <p:txBody>
          <a:bodyPr/>
          <a:lstStyle/>
          <a:p>
            <a:endParaRPr lang="de-DE"/>
          </a:p>
        </p:txBody>
      </p:sp>
      <p:pic>
        <p:nvPicPr>
          <p:cNvPr id="5" name="Inhaltsplatzhalter 4">
            <a:extLst>
              <a:ext uri="{FF2B5EF4-FFF2-40B4-BE49-F238E27FC236}">
                <a16:creationId xmlns:a16="http://schemas.microsoft.com/office/drawing/2014/main" id="{E790C2A0-C914-46AC-83C3-F78678988BE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
            <a:ext cx="12279084" cy="6857999"/>
          </a:xfrm>
        </p:spPr>
      </p:pic>
    </p:spTree>
    <p:extLst>
      <p:ext uri="{BB962C8B-B14F-4D97-AF65-F5344CB8AC3E}">
        <p14:creationId xmlns:p14="http://schemas.microsoft.com/office/powerpoint/2010/main" val="373351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B19DE4-A474-4279-A5A2-2BBCE4343192}"/>
              </a:ext>
            </a:extLst>
          </p:cNvPr>
          <p:cNvSpPr>
            <a:spLocks noGrp="1"/>
          </p:cNvSpPr>
          <p:nvPr>
            <p:ph type="title"/>
          </p:nvPr>
        </p:nvSpPr>
        <p:spPr/>
        <p:txBody>
          <a:bodyPr/>
          <a:lstStyle/>
          <a:p>
            <a:endParaRPr lang="de-DE"/>
          </a:p>
        </p:txBody>
      </p:sp>
      <p:pic>
        <p:nvPicPr>
          <p:cNvPr id="5" name="Inhaltsplatzhalter 4">
            <a:extLst>
              <a:ext uri="{FF2B5EF4-FFF2-40B4-BE49-F238E27FC236}">
                <a16:creationId xmlns:a16="http://schemas.microsoft.com/office/drawing/2014/main" id="{CA7903A3-AD68-47A0-8120-F746C8F9B47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75" y="0"/>
            <a:ext cx="12191999" cy="6858000"/>
          </a:xfrm>
        </p:spPr>
      </p:pic>
    </p:spTree>
    <p:extLst>
      <p:ext uri="{BB962C8B-B14F-4D97-AF65-F5344CB8AC3E}">
        <p14:creationId xmlns:p14="http://schemas.microsoft.com/office/powerpoint/2010/main" val="2684349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9FC742-C4BC-49D6-B1F6-21D732EDD9D7}"/>
              </a:ext>
            </a:extLst>
          </p:cNvPr>
          <p:cNvSpPr>
            <a:spLocks noGrp="1"/>
          </p:cNvSpPr>
          <p:nvPr>
            <p:ph type="title"/>
          </p:nvPr>
        </p:nvSpPr>
        <p:spPr/>
        <p:txBody>
          <a:bodyPr/>
          <a:lstStyle/>
          <a:p>
            <a:endParaRPr lang="de-DE"/>
          </a:p>
        </p:txBody>
      </p:sp>
      <p:pic>
        <p:nvPicPr>
          <p:cNvPr id="5" name="Inhaltsplatzhalter 4">
            <a:extLst>
              <a:ext uri="{FF2B5EF4-FFF2-40B4-BE49-F238E27FC236}">
                <a16:creationId xmlns:a16="http://schemas.microsoft.com/office/drawing/2014/main" id="{9C435624-26C7-4269-A5C7-46465D11BF1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356" y="0"/>
            <a:ext cx="12191998" cy="6857999"/>
          </a:xfrm>
        </p:spPr>
      </p:pic>
    </p:spTree>
    <p:extLst>
      <p:ext uri="{BB962C8B-B14F-4D97-AF65-F5344CB8AC3E}">
        <p14:creationId xmlns:p14="http://schemas.microsoft.com/office/powerpoint/2010/main" val="3296820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609C35-4D53-4EA2-B3C7-FC3C92DACACB}"/>
              </a:ext>
            </a:extLst>
          </p:cNvPr>
          <p:cNvSpPr>
            <a:spLocks noGrp="1"/>
          </p:cNvSpPr>
          <p:nvPr>
            <p:ph type="title"/>
          </p:nvPr>
        </p:nvSpPr>
        <p:spPr/>
        <p:txBody>
          <a:bodyPr/>
          <a:lstStyle/>
          <a:p>
            <a:endParaRPr lang="de-DE"/>
          </a:p>
        </p:txBody>
      </p:sp>
      <p:pic>
        <p:nvPicPr>
          <p:cNvPr id="5" name="Inhaltsplatzhalter 4">
            <a:extLst>
              <a:ext uri="{FF2B5EF4-FFF2-40B4-BE49-F238E27FC236}">
                <a16:creationId xmlns:a16="http://schemas.microsoft.com/office/drawing/2014/main" id="{B31BBA7B-E2C6-4311-BE02-43F16F9B67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75" y="0"/>
            <a:ext cx="12191999" cy="6858000"/>
          </a:xfrm>
        </p:spPr>
      </p:pic>
    </p:spTree>
    <p:extLst>
      <p:ext uri="{BB962C8B-B14F-4D97-AF65-F5344CB8AC3E}">
        <p14:creationId xmlns:p14="http://schemas.microsoft.com/office/powerpoint/2010/main" val="3728301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B5BDE8-1028-4A1E-B800-592C2D667A39}"/>
              </a:ext>
            </a:extLst>
          </p:cNvPr>
          <p:cNvSpPr>
            <a:spLocks noGrp="1"/>
          </p:cNvSpPr>
          <p:nvPr>
            <p:ph type="ctrTitle"/>
          </p:nvPr>
        </p:nvSpPr>
        <p:spPr/>
        <p:txBody>
          <a:bodyPr/>
          <a:lstStyle/>
          <a:p>
            <a:endParaRPr lang="de-DE" dirty="0"/>
          </a:p>
        </p:txBody>
      </p:sp>
      <p:pic>
        <p:nvPicPr>
          <p:cNvPr id="5" name="Grafik 4">
            <a:extLst>
              <a:ext uri="{FF2B5EF4-FFF2-40B4-BE49-F238E27FC236}">
                <a16:creationId xmlns:a16="http://schemas.microsoft.com/office/drawing/2014/main" id="{8714A5C3-26A7-476F-A6EB-CC66012842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895" y="0"/>
            <a:ext cx="9143998" cy="6857999"/>
          </a:xfrm>
          <a:prstGeom prst="rect">
            <a:avLst/>
          </a:prstGeom>
        </p:spPr>
      </p:pic>
      <p:sp>
        <p:nvSpPr>
          <p:cNvPr id="3" name="Untertitel 2">
            <a:extLst>
              <a:ext uri="{FF2B5EF4-FFF2-40B4-BE49-F238E27FC236}">
                <a16:creationId xmlns:a16="http://schemas.microsoft.com/office/drawing/2014/main" id="{ED62993D-4201-4410-B9E5-7FC9E2D23478}"/>
              </a:ext>
            </a:extLst>
          </p:cNvPr>
          <p:cNvSpPr>
            <a:spLocks noGrp="1"/>
          </p:cNvSpPr>
          <p:nvPr>
            <p:ph type="subTitle" idx="1"/>
          </p:nvPr>
        </p:nvSpPr>
        <p:spPr>
          <a:xfrm>
            <a:off x="1745893" y="6281159"/>
            <a:ext cx="9144000" cy="576840"/>
          </a:xfrm>
        </p:spPr>
        <p:txBody>
          <a:bodyPr>
            <a:noAutofit/>
          </a:bodyPr>
          <a:lstStyle/>
          <a:p>
            <a:pPr>
              <a:spcBef>
                <a:spcPts val="1200"/>
              </a:spcBef>
            </a:pPr>
            <a:r>
              <a:rPr lang="de-DE" sz="3600" b="1" spc="400" dirty="0">
                <a:solidFill>
                  <a:schemeClr val="bg1"/>
                </a:solidFill>
              </a:rPr>
              <a:t>Kirche </a:t>
            </a:r>
            <a:r>
              <a:rPr lang="de-DE" sz="3600" b="1" spc="400" dirty="0" err="1">
                <a:solidFill>
                  <a:schemeClr val="bg1"/>
                </a:solidFill>
              </a:rPr>
              <a:t>Sululta</a:t>
            </a:r>
            <a:r>
              <a:rPr lang="de-DE" sz="3600" b="1" spc="400" dirty="0">
                <a:solidFill>
                  <a:schemeClr val="bg1"/>
                </a:solidFill>
              </a:rPr>
              <a:t>, Äthiopien</a:t>
            </a:r>
          </a:p>
        </p:txBody>
      </p:sp>
      <p:sp>
        <p:nvSpPr>
          <p:cNvPr id="6" name="Textfeld 5">
            <a:extLst>
              <a:ext uri="{FF2B5EF4-FFF2-40B4-BE49-F238E27FC236}">
                <a16:creationId xmlns:a16="http://schemas.microsoft.com/office/drawing/2014/main" id="{3B8DAF6F-F21A-41CD-A0AD-996BB7226046}"/>
              </a:ext>
            </a:extLst>
          </p:cNvPr>
          <p:cNvSpPr txBox="1"/>
          <p:nvPr/>
        </p:nvSpPr>
        <p:spPr>
          <a:xfrm>
            <a:off x="9872943" y="6550222"/>
            <a:ext cx="2033899" cy="307777"/>
          </a:xfrm>
          <a:prstGeom prst="rect">
            <a:avLst/>
          </a:prstGeom>
          <a:noFill/>
        </p:spPr>
        <p:txBody>
          <a:bodyPr wrap="square" rtlCol="0">
            <a:spAutoFit/>
          </a:bodyPr>
          <a:lstStyle/>
          <a:p>
            <a:r>
              <a:rPr lang="de-DE" sz="700" dirty="0">
                <a:solidFill>
                  <a:schemeClr val="bg1"/>
                </a:solidFill>
              </a:rPr>
              <a:t>Foto: Gabriele De Bona. </a:t>
            </a:r>
          </a:p>
          <a:p>
            <a:r>
              <a:rPr lang="de-DE" sz="700" dirty="0">
                <a:solidFill>
                  <a:schemeClr val="bg1"/>
                </a:solidFill>
              </a:rPr>
              <a:t>ELM Hermannsburg</a:t>
            </a:r>
          </a:p>
        </p:txBody>
      </p:sp>
    </p:spTree>
    <p:extLst>
      <p:ext uri="{BB962C8B-B14F-4D97-AF65-F5344CB8AC3E}">
        <p14:creationId xmlns:p14="http://schemas.microsoft.com/office/powerpoint/2010/main" val="3578782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F3F47E-6C41-4F57-99C0-0F4259C456F9}"/>
              </a:ext>
            </a:extLst>
          </p:cNvPr>
          <p:cNvSpPr>
            <a:spLocks noGrp="1"/>
          </p:cNvSpPr>
          <p:nvPr>
            <p:ph type="title"/>
          </p:nvPr>
        </p:nvSpPr>
        <p:spPr/>
        <p:txBody>
          <a:bodyPr/>
          <a:lstStyle/>
          <a:p>
            <a:endParaRPr lang="de-DE"/>
          </a:p>
        </p:txBody>
      </p:sp>
      <p:pic>
        <p:nvPicPr>
          <p:cNvPr id="5" name="Inhaltsplatzhalter 4">
            <a:extLst>
              <a:ext uri="{FF2B5EF4-FFF2-40B4-BE49-F238E27FC236}">
                <a16:creationId xmlns:a16="http://schemas.microsoft.com/office/drawing/2014/main" id="{65819114-F25D-443F-8FF6-AE3AFEC6AF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358" y="0"/>
            <a:ext cx="12227358" cy="6858000"/>
          </a:xfrm>
        </p:spPr>
      </p:pic>
    </p:spTree>
    <p:extLst>
      <p:ext uri="{BB962C8B-B14F-4D97-AF65-F5344CB8AC3E}">
        <p14:creationId xmlns:p14="http://schemas.microsoft.com/office/powerpoint/2010/main" val="2932960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1B9CE1-BF36-4BB2-AEF6-8C043DA6F8EC}"/>
              </a:ext>
            </a:extLst>
          </p:cNvPr>
          <p:cNvSpPr>
            <a:spLocks noGrp="1"/>
          </p:cNvSpPr>
          <p:nvPr>
            <p:ph type="title"/>
          </p:nvPr>
        </p:nvSpPr>
        <p:spPr>
          <a:xfrm>
            <a:off x="768531" y="0"/>
            <a:ext cx="10515600" cy="783771"/>
          </a:xfrm>
        </p:spPr>
        <p:txBody>
          <a:bodyPr/>
          <a:lstStyle/>
          <a:p>
            <a:pPr algn="ctr"/>
            <a:r>
              <a:rPr lang="de-DE" dirty="0">
                <a:solidFill>
                  <a:srgbClr val="002060"/>
                </a:solidFill>
              </a:rPr>
              <a:t>Naturfarben</a:t>
            </a:r>
          </a:p>
        </p:txBody>
      </p:sp>
      <p:pic>
        <p:nvPicPr>
          <p:cNvPr id="5" name="Inhaltsplatzhalter 4">
            <a:extLst>
              <a:ext uri="{FF2B5EF4-FFF2-40B4-BE49-F238E27FC236}">
                <a16:creationId xmlns:a16="http://schemas.microsoft.com/office/drawing/2014/main" id="{E85A3CDE-8E29-4EF8-B593-BBC0F8404AB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3903" y="705395"/>
            <a:ext cx="10937964" cy="6152605"/>
          </a:xfrm>
        </p:spPr>
      </p:pic>
    </p:spTree>
    <p:extLst>
      <p:ext uri="{BB962C8B-B14F-4D97-AF65-F5344CB8AC3E}">
        <p14:creationId xmlns:p14="http://schemas.microsoft.com/office/powerpoint/2010/main" val="1453573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994EC7-5FB5-44A1-9398-F4E8CF1940DE}"/>
              </a:ext>
            </a:extLst>
          </p:cNvPr>
          <p:cNvSpPr>
            <a:spLocks noGrp="1"/>
          </p:cNvSpPr>
          <p:nvPr>
            <p:ph type="title"/>
          </p:nvPr>
        </p:nvSpPr>
        <p:spPr>
          <a:xfrm>
            <a:off x="838200" y="18255"/>
            <a:ext cx="10515600" cy="748099"/>
          </a:xfrm>
        </p:spPr>
        <p:txBody>
          <a:bodyPr/>
          <a:lstStyle/>
          <a:p>
            <a:pPr algn="ctr"/>
            <a:r>
              <a:rPr lang="de-DE" b="1" spc="300" dirty="0">
                <a:solidFill>
                  <a:schemeClr val="accent5">
                    <a:lumMod val="50000"/>
                  </a:schemeClr>
                </a:solidFill>
              </a:rPr>
              <a:t>Gütezeichen, Label, Zertifikate</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3225" y="1069446"/>
            <a:ext cx="3867150"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6167" y="1197504"/>
            <a:ext cx="297180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9916" y="1330854"/>
            <a:ext cx="2857500"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117" y="2719916"/>
            <a:ext cx="876300"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1766" y="2635250"/>
            <a:ext cx="876300"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50696" y="2719916"/>
            <a:ext cx="18954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13904" y="2544233"/>
            <a:ext cx="1562100"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13904" y="2546349"/>
            <a:ext cx="1562100"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90846" y="2777595"/>
            <a:ext cx="1095375"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25416" y="2472266"/>
            <a:ext cx="1562100"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0117" y="3881679"/>
            <a:ext cx="1619250" cy="161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69646" y="3930120"/>
            <a:ext cx="1562100"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8" name="Picture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96883" y="4034366"/>
            <a:ext cx="1562100"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9" name="Picture 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517217" y="4108449"/>
            <a:ext cx="1562100"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0" name="Picture 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625416" y="4306147"/>
            <a:ext cx="3225799" cy="1290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1" name="Picture 17"/>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854200" y="5540902"/>
            <a:ext cx="1317097" cy="1317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2" name="Picture 18"/>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513666" y="5450150"/>
            <a:ext cx="1998133" cy="149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3" name="Picture 19"/>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301718" y="5562463"/>
            <a:ext cx="1996549" cy="1497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 name="Picture 20"/>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7799916" y="5415026"/>
            <a:ext cx="1792286" cy="1792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Grafik 2">
            <a:extLst>
              <a:ext uri="{FF2B5EF4-FFF2-40B4-BE49-F238E27FC236}">
                <a16:creationId xmlns:a16="http://schemas.microsoft.com/office/drawing/2014/main" id="{DB39D101-486A-4ACA-9CE8-292E446742A4}"/>
              </a:ext>
            </a:extLst>
          </p:cNvPr>
          <p:cNvPicPr>
            <a:picLocks noChangeAspect="1"/>
          </p:cNvPicPr>
          <p:nvPr/>
        </p:nvPicPr>
        <p:blipFill>
          <a:blip r:embed="rId21"/>
          <a:stretch>
            <a:fillRect/>
          </a:stretch>
        </p:blipFill>
        <p:spPr>
          <a:xfrm>
            <a:off x="10432095" y="2685929"/>
            <a:ext cx="1249788" cy="1103472"/>
          </a:xfrm>
          <a:prstGeom prst="rect">
            <a:avLst/>
          </a:prstGeom>
        </p:spPr>
      </p:pic>
    </p:spTree>
    <p:extLst>
      <p:ext uri="{BB962C8B-B14F-4D97-AF65-F5344CB8AC3E}">
        <p14:creationId xmlns:p14="http://schemas.microsoft.com/office/powerpoint/2010/main" val="387923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9C3DFA-B975-4CAF-9955-955B4A3EAD86}"/>
              </a:ext>
            </a:extLst>
          </p:cNvPr>
          <p:cNvSpPr>
            <a:spLocks noGrp="1"/>
          </p:cNvSpPr>
          <p:nvPr>
            <p:ph type="title"/>
          </p:nvPr>
        </p:nvSpPr>
        <p:spPr/>
        <p:txBody>
          <a:bodyPr/>
          <a:lstStyle/>
          <a:p>
            <a:r>
              <a:rPr lang="de-DE" b="1" dirty="0" err="1">
                <a:solidFill>
                  <a:schemeClr val="accent5">
                    <a:lumMod val="50000"/>
                  </a:schemeClr>
                </a:solidFill>
              </a:rPr>
              <a:t>Reach</a:t>
            </a:r>
            <a:r>
              <a:rPr lang="de-DE" b="1" dirty="0">
                <a:solidFill>
                  <a:schemeClr val="accent5">
                    <a:lumMod val="50000"/>
                  </a:schemeClr>
                </a:solidFill>
              </a:rPr>
              <a:t>-Verordnung</a:t>
            </a:r>
            <a:r>
              <a:rPr lang="de-DE" dirty="0"/>
              <a:t> </a:t>
            </a:r>
          </a:p>
        </p:txBody>
      </p:sp>
      <p:sp>
        <p:nvSpPr>
          <p:cNvPr id="3" name="Inhaltsplatzhalter 2">
            <a:extLst>
              <a:ext uri="{FF2B5EF4-FFF2-40B4-BE49-F238E27FC236}">
                <a16:creationId xmlns:a16="http://schemas.microsoft.com/office/drawing/2014/main" id="{8DF6F06E-FDAF-425A-93F1-E2B67240427D}"/>
              </a:ext>
            </a:extLst>
          </p:cNvPr>
          <p:cNvSpPr>
            <a:spLocks noGrp="1"/>
          </p:cNvSpPr>
          <p:nvPr>
            <p:ph idx="1"/>
          </p:nvPr>
        </p:nvSpPr>
        <p:spPr>
          <a:xfrm>
            <a:off x="82731" y="1808208"/>
            <a:ext cx="12026537" cy="5049792"/>
          </a:xfrm>
        </p:spPr>
        <p:txBody>
          <a:bodyPr>
            <a:normAutofit fontScale="92500" lnSpcReduction="10000"/>
          </a:bodyPr>
          <a:lstStyle/>
          <a:p>
            <a:r>
              <a:rPr lang="de-DE" dirty="0"/>
              <a:t>REACH ist seit 2007 in Kraft und soll ein hohes Schutzniveau für die menschliche Gesundheit und die Umwelt sicherstellen. Sie soll gleichzeitig den freien Verkehr von Chemikalien auf dem Binnenmarkt gewährleisten und Wettbewerbsfähigkeit und Innovation fördern. </a:t>
            </a:r>
          </a:p>
          <a:p>
            <a:r>
              <a:rPr lang="de-DE" dirty="0"/>
              <a:t>REACH beruht auf dem Grundsatz, dass Hersteller, Importeure und nachgeschaltete Anwender die Verantwortung für ihre Chemikalien übernehmen. Sie müssen sicherstellen, dass Chemikalien, die sie herstellen und in Verkehr bringen, sicher verwendet werden. Das Kürzel „REACH“ leitet sich aus dem englischen Titel der Verordnung ab: Regulation </a:t>
            </a:r>
            <a:r>
              <a:rPr lang="de-DE" dirty="0" err="1"/>
              <a:t>concerning</a:t>
            </a:r>
            <a:r>
              <a:rPr lang="de-DE" dirty="0"/>
              <a:t> </a:t>
            </a:r>
            <a:r>
              <a:rPr lang="de-DE" dirty="0" err="1"/>
              <a:t>the</a:t>
            </a:r>
            <a:r>
              <a:rPr lang="de-DE" dirty="0"/>
              <a:t> Registration, Evaluation, </a:t>
            </a:r>
            <a:r>
              <a:rPr lang="de-DE" dirty="0" err="1"/>
              <a:t>Authorisation</a:t>
            </a:r>
            <a:r>
              <a:rPr lang="de-DE" dirty="0"/>
              <a:t> and </a:t>
            </a:r>
            <a:r>
              <a:rPr lang="de-DE" dirty="0" err="1"/>
              <a:t>Restriction</a:t>
            </a:r>
            <a:r>
              <a:rPr lang="de-DE" dirty="0"/>
              <a:t> </a:t>
            </a:r>
            <a:r>
              <a:rPr lang="de-DE" dirty="0" err="1"/>
              <a:t>of</a:t>
            </a:r>
            <a:r>
              <a:rPr lang="de-DE" dirty="0"/>
              <a:t> Chemicals. Die ⁠</a:t>
            </a:r>
            <a:r>
              <a:rPr lang="de-DE" dirty="0">
                <a:hlinkClick r:id="rId2"/>
              </a:rPr>
              <a:t>REACH-Verordnung</a:t>
            </a:r>
            <a:r>
              <a:rPr lang="de-DE" dirty="0"/>
              <a:t>⁠ gilt als eines der strengsten Chemikaliengesetze der Welt.</a:t>
            </a:r>
          </a:p>
          <a:p>
            <a:r>
              <a:rPr lang="de-DE" dirty="0"/>
              <a:t>Die Hersteller und Importeure von Chemikalien müssen nun mit der obligatorischen Registrierung Daten vorlegen und die von den Stoffen ausgehenden Risiken selbst bewerten. </a:t>
            </a:r>
          </a:p>
          <a:p>
            <a:endParaRPr lang="de-DE"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16133" y="84667"/>
            <a:ext cx="3000586" cy="1500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95449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6000B3-9274-42DB-8B92-014AF55EF45E}"/>
              </a:ext>
            </a:extLst>
          </p:cNvPr>
          <p:cNvSpPr>
            <a:spLocks noGrp="1"/>
          </p:cNvSpPr>
          <p:nvPr>
            <p:ph type="title"/>
          </p:nvPr>
        </p:nvSpPr>
        <p:spPr>
          <a:xfrm>
            <a:off x="742405" y="3064783"/>
            <a:ext cx="10515600" cy="1325563"/>
          </a:xfrm>
        </p:spPr>
        <p:txBody>
          <a:bodyPr>
            <a:normAutofit fontScale="90000"/>
          </a:bodyPr>
          <a:lstStyle/>
          <a:p>
            <a:pPr algn="just"/>
            <a:r>
              <a:rPr lang="de-DE" sz="3600" b="1" dirty="0">
                <a:solidFill>
                  <a:srgbClr val="002060"/>
                </a:solidFill>
              </a:rPr>
              <a:t>Auf dem Markt gibt es ca. 100 Gütezeichen für Bauprodukte. Viele Baustoff - Labels befassen sich vor allem sehr umfassend mit Fragen der "Nachhaltigkeit" im Hinblick auf Rohstoffe, Produktion, Nutzung und Entsorgung, Ressourcenschonung und CO2 Einsparung, eine Reihe von Gütezeichen wirbt aber auch mit Aussagen wie "emissionsarm", "lösemittelfrei", "</a:t>
            </a:r>
            <a:r>
              <a:rPr lang="de-DE" sz="3600" b="1" dirty="0" err="1">
                <a:solidFill>
                  <a:srgbClr val="002060"/>
                </a:solidFill>
              </a:rPr>
              <a:t>allergikergeeignet</a:t>
            </a:r>
            <a:r>
              <a:rPr lang="de-DE" sz="3600" b="1" dirty="0">
                <a:solidFill>
                  <a:srgbClr val="002060"/>
                </a:solidFill>
              </a:rPr>
              <a:t>", "wohngesund", "schadstoffgeprüft" und ähnlichem.</a:t>
            </a:r>
            <a:br>
              <a:rPr lang="de-DE" sz="3600" b="1" dirty="0">
                <a:solidFill>
                  <a:srgbClr val="002060"/>
                </a:solidFill>
              </a:rPr>
            </a:br>
            <a:r>
              <a:rPr lang="de-DE" sz="3600" b="1" dirty="0">
                <a:solidFill>
                  <a:srgbClr val="002060"/>
                </a:solidFill>
              </a:rPr>
              <a:t>In sehr vielen Fällen begnügen sich "Gütezeichen" mit "Teil- Aspekten" wie zum Beispiel VOCs und/oder Formaldehyd – Stoffe wie Flammschutzmittel, Weichmacher, Biozide und andere werden oft völlig ignoriert – oder die Vergabestellen von Gütezeichen geben sich hier mit "Herstellererklärungen" zufrieden.</a:t>
            </a:r>
            <a:br>
              <a:rPr lang="de-DE" dirty="0"/>
            </a:br>
            <a:endParaRPr lang="de-DE" dirty="0"/>
          </a:p>
        </p:txBody>
      </p:sp>
      <p:sp>
        <p:nvSpPr>
          <p:cNvPr id="3" name="Inhaltsplatzhalter 2">
            <a:extLst>
              <a:ext uri="{FF2B5EF4-FFF2-40B4-BE49-F238E27FC236}">
                <a16:creationId xmlns:a16="http://schemas.microsoft.com/office/drawing/2014/main" id="{6FC94720-A7C7-43A4-BC16-26A886797536}"/>
              </a:ext>
            </a:extLst>
          </p:cNvPr>
          <p:cNvSpPr>
            <a:spLocks noGrp="1"/>
          </p:cNvSpPr>
          <p:nvPr>
            <p:ph idx="1"/>
          </p:nvPr>
        </p:nvSpPr>
        <p:spPr>
          <a:xfrm>
            <a:off x="611777" y="5927363"/>
            <a:ext cx="10515600" cy="4351338"/>
          </a:xfrm>
        </p:spPr>
        <p:txBody>
          <a:bodyPr/>
          <a:lstStyle/>
          <a:p>
            <a:pPr marL="0" indent="0">
              <a:buNone/>
            </a:pPr>
            <a:endParaRPr lang="de-DE" dirty="0"/>
          </a:p>
        </p:txBody>
      </p:sp>
    </p:spTree>
    <p:extLst>
      <p:ext uri="{BB962C8B-B14F-4D97-AF65-F5344CB8AC3E}">
        <p14:creationId xmlns:p14="http://schemas.microsoft.com/office/powerpoint/2010/main" val="29982097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097F04-C511-482A-8F0A-ED2EC0E052B7}"/>
              </a:ext>
            </a:extLst>
          </p:cNvPr>
          <p:cNvSpPr>
            <a:spLocks noGrp="1"/>
          </p:cNvSpPr>
          <p:nvPr>
            <p:ph type="title"/>
          </p:nvPr>
        </p:nvSpPr>
        <p:spPr>
          <a:xfrm>
            <a:off x="0" y="522516"/>
            <a:ext cx="12192000" cy="522513"/>
          </a:xfrm>
        </p:spPr>
        <p:txBody>
          <a:bodyPr>
            <a:normAutofit fontScale="90000"/>
          </a:bodyPr>
          <a:lstStyle/>
          <a:p>
            <a:pPr algn="ctr"/>
            <a:r>
              <a:rPr lang="de-DE" b="1" dirty="0">
                <a:solidFill>
                  <a:srgbClr val="002060"/>
                </a:solidFill>
              </a:rPr>
              <a:t>Gütezeichen für Produkte mit umfassenden Prüfkatalog</a:t>
            </a:r>
            <a:br>
              <a:rPr lang="de-DE" dirty="0"/>
            </a:br>
            <a:endParaRPr lang="de-DE" dirty="0"/>
          </a:p>
        </p:txBody>
      </p:sp>
      <p:pic>
        <p:nvPicPr>
          <p:cNvPr id="8" name="Grafik 7">
            <a:extLst>
              <a:ext uri="{FF2B5EF4-FFF2-40B4-BE49-F238E27FC236}">
                <a16:creationId xmlns:a16="http://schemas.microsoft.com/office/drawing/2014/main" id="{540D3E1D-2AEC-4633-8679-4489857093E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396342" y="1141004"/>
            <a:ext cx="2124891" cy="2078945"/>
          </a:xfrm>
          <a:prstGeom prst="rect">
            <a:avLst/>
          </a:prstGeom>
          <a:noFill/>
          <a:ln>
            <a:noFill/>
          </a:ln>
        </p:spPr>
      </p:pic>
      <p:sp>
        <p:nvSpPr>
          <p:cNvPr id="6" name="Textfeld 5">
            <a:extLst>
              <a:ext uri="{FF2B5EF4-FFF2-40B4-BE49-F238E27FC236}">
                <a16:creationId xmlns:a16="http://schemas.microsoft.com/office/drawing/2014/main" id="{71F65548-BD20-4B40-996D-5F83D61A3AF3}"/>
              </a:ext>
            </a:extLst>
          </p:cNvPr>
          <p:cNvSpPr txBox="1"/>
          <p:nvPr/>
        </p:nvSpPr>
        <p:spPr>
          <a:xfrm>
            <a:off x="557348" y="4041116"/>
            <a:ext cx="12192000" cy="2215991"/>
          </a:xfrm>
          <a:prstGeom prst="rect">
            <a:avLst/>
          </a:prstGeom>
          <a:noFill/>
        </p:spPr>
        <p:txBody>
          <a:bodyPr wrap="square" rtlCol="0">
            <a:spAutoFit/>
          </a:bodyPr>
          <a:lstStyle/>
          <a:p>
            <a:r>
              <a:rPr lang="de-DE" sz="2400" b="1" dirty="0">
                <a:solidFill>
                  <a:srgbClr val="C00000"/>
                </a:solidFill>
              </a:rPr>
              <a:t>Wesentlich für eine seriöse Bewertung der gesundheitsrelevanten Eigenschaften von Produkten ist der Prüfumfang.</a:t>
            </a:r>
            <a:endParaRPr lang="de-DE" sz="2400" dirty="0">
              <a:solidFill>
                <a:srgbClr val="C00000"/>
              </a:solidFill>
            </a:endParaRPr>
          </a:p>
          <a:p>
            <a:r>
              <a:rPr lang="de-DE" b="1" dirty="0"/>
              <a:t> </a:t>
            </a:r>
            <a:endParaRPr lang="de-DE" dirty="0"/>
          </a:p>
          <a:p>
            <a:pPr lvl="0"/>
            <a:r>
              <a:rPr lang="de-DE" sz="2400" dirty="0"/>
              <a:t>Aktualität der Prüfberichte</a:t>
            </a:r>
          </a:p>
          <a:p>
            <a:pPr lvl="0"/>
            <a:r>
              <a:rPr lang="de-DE" sz="2400" dirty="0"/>
              <a:t>Zuordnungsmöglichkeit des Prüfberichts zu Produktbezeichnung und Produktionsstätte</a:t>
            </a:r>
          </a:p>
          <a:p>
            <a:pPr lvl="0"/>
            <a:r>
              <a:rPr lang="de-DE" sz="2400" dirty="0"/>
              <a:t>Transparenz von Kriterien und Prüfergebnissen</a:t>
            </a:r>
          </a:p>
        </p:txBody>
      </p:sp>
      <p:pic>
        <p:nvPicPr>
          <p:cNvPr id="9" name="Grafik 8">
            <a:extLst>
              <a:ext uri="{FF2B5EF4-FFF2-40B4-BE49-F238E27FC236}">
                <a16:creationId xmlns:a16="http://schemas.microsoft.com/office/drawing/2014/main" id="{33EB9EB1-2A1D-45CC-A3ED-B83D09DE991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452189" y="1045029"/>
            <a:ext cx="1935026" cy="2287996"/>
          </a:xfrm>
          <a:prstGeom prst="rect">
            <a:avLst/>
          </a:prstGeom>
          <a:noFill/>
          <a:ln>
            <a:noFill/>
          </a:ln>
        </p:spPr>
      </p:pic>
    </p:spTree>
    <p:extLst>
      <p:ext uri="{BB962C8B-B14F-4D97-AF65-F5344CB8AC3E}">
        <p14:creationId xmlns:p14="http://schemas.microsoft.com/office/powerpoint/2010/main" val="8149536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129787-54CF-4390-A73F-F215E342D6F9}"/>
              </a:ext>
            </a:extLst>
          </p:cNvPr>
          <p:cNvSpPr>
            <a:spLocks noGrp="1"/>
          </p:cNvSpPr>
          <p:nvPr>
            <p:ph type="title"/>
          </p:nvPr>
        </p:nvSpPr>
        <p:spPr>
          <a:xfrm>
            <a:off x="838200" y="18255"/>
            <a:ext cx="10515600" cy="809059"/>
          </a:xfrm>
        </p:spPr>
        <p:txBody>
          <a:bodyPr/>
          <a:lstStyle/>
          <a:p>
            <a:pPr algn="ctr"/>
            <a:r>
              <a:rPr lang="de-DE" b="1" dirty="0">
                <a:solidFill>
                  <a:schemeClr val="accent5">
                    <a:lumMod val="50000"/>
                  </a:schemeClr>
                </a:solidFill>
              </a:rPr>
              <a:t>Gebäudezertifizierungen</a:t>
            </a:r>
          </a:p>
        </p:txBody>
      </p:sp>
      <p:sp>
        <p:nvSpPr>
          <p:cNvPr id="3" name="Inhaltsplatzhalter 2">
            <a:extLst>
              <a:ext uri="{FF2B5EF4-FFF2-40B4-BE49-F238E27FC236}">
                <a16:creationId xmlns:a16="http://schemas.microsoft.com/office/drawing/2014/main" id="{ED4F9F20-0BEC-4A41-B422-6532C50D6816}"/>
              </a:ext>
            </a:extLst>
          </p:cNvPr>
          <p:cNvSpPr>
            <a:spLocks noGrp="1"/>
          </p:cNvSpPr>
          <p:nvPr>
            <p:ph idx="1"/>
          </p:nvPr>
        </p:nvSpPr>
        <p:spPr>
          <a:xfrm>
            <a:off x="531223" y="914401"/>
            <a:ext cx="11582400" cy="5943600"/>
          </a:xfrm>
        </p:spPr>
        <p:txBody>
          <a:bodyPr>
            <a:normAutofit fontScale="85000" lnSpcReduction="20000"/>
          </a:bodyPr>
          <a:lstStyle/>
          <a:p>
            <a:r>
              <a:rPr lang="de-DE" dirty="0"/>
              <a:t>DGNB</a:t>
            </a:r>
          </a:p>
          <a:p>
            <a:r>
              <a:rPr lang="de-DE" dirty="0"/>
              <a:t>BNB (für öffentliche Bundesbauten) - ÖKOBAUDAT</a:t>
            </a:r>
          </a:p>
          <a:p>
            <a:r>
              <a:rPr lang="de-DE" dirty="0"/>
              <a:t>LEED (US-amerikanisch)</a:t>
            </a:r>
          </a:p>
          <a:p>
            <a:r>
              <a:rPr lang="de-DE" dirty="0"/>
              <a:t>BREEAM (England)</a:t>
            </a:r>
          </a:p>
          <a:p>
            <a:r>
              <a:rPr lang="de-DE" dirty="0"/>
              <a:t>Passivhaus-Zertifizierung (Darmstadt)</a:t>
            </a:r>
          </a:p>
          <a:p>
            <a:r>
              <a:rPr lang="de-DE" dirty="0"/>
              <a:t>Sentinel Haus Institut</a:t>
            </a:r>
          </a:p>
          <a:p>
            <a:r>
              <a:rPr lang="de-DE" dirty="0" err="1"/>
              <a:t>natureplus</a:t>
            </a:r>
            <a:r>
              <a:rPr lang="de-DE" dirty="0"/>
              <a:t>-Qualitätszeichen (für Baustoffe)</a:t>
            </a:r>
          </a:p>
          <a:p>
            <a:r>
              <a:rPr lang="de-DE" dirty="0"/>
              <a:t>IBO-Prüfzeichen (Österreichisches Institut für Baubiologie und –</a:t>
            </a:r>
            <a:r>
              <a:rPr lang="de-DE" dirty="0" err="1"/>
              <a:t>ökologie</a:t>
            </a:r>
            <a:r>
              <a:rPr lang="de-DE" dirty="0"/>
              <a:t>)</a:t>
            </a:r>
          </a:p>
          <a:p>
            <a:r>
              <a:rPr lang="de-DE" dirty="0"/>
              <a:t>GI-Gütesiegel (Schweiz, für Innenraumluft)</a:t>
            </a:r>
          </a:p>
          <a:p>
            <a:r>
              <a:rPr lang="de-DE" dirty="0"/>
              <a:t>EPD (</a:t>
            </a:r>
            <a:r>
              <a:rPr lang="de-DE" b="1" dirty="0"/>
              <a:t>Environmental </a:t>
            </a:r>
            <a:r>
              <a:rPr lang="de-DE" b="1" dirty="0" err="1"/>
              <a:t>Product</a:t>
            </a:r>
            <a:r>
              <a:rPr lang="de-DE" b="1" dirty="0"/>
              <a:t> </a:t>
            </a:r>
            <a:r>
              <a:rPr lang="de-DE" b="1" dirty="0" err="1"/>
              <a:t>Declerations</a:t>
            </a:r>
            <a:r>
              <a:rPr lang="de-DE" b="1" dirty="0"/>
              <a:t> vom </a:t>
            </a:r>
            <a:r>
              <a:rPr lang="de-DE" dirty="0"/>
              <a:t>Institut Bauen und Umwelt e.V. (IBU) – Datenbank Umwelt-Produktdeklaration</a:t>
            </a:r>
          </a:p>
          <a:p>
            <a:r>
              <a:rPr lang="de-DE" dirty="0" err="1"/>
              <a:t>NaWoh</a:t>
            </a:r>
            <a:r>
              <a:rPr lang="de-DE" dirty="0"/>
              <a:t>/QNG (angelehnt an DGNB, aber kompakter)</a:t>
            </a:r>
          </a:p>
          <a:p>
            <a:r>
              <a:rPr lang="de-DE" dirty="0"/>
              <a:t>HQE (Frankreich)</a:t>
            </a:r>
          </a:p>
          <a:p>
            <a:r>
              <a:rPr lang="de-DE" dirty="0"/>
              <a:t>Green Star (Australien, Büro- und Gewerbebauten)</a:t>
            </a:r>
          </a:p>
          <a:p>
            <a:r>
              <a:rPr lang="de-DE" dirty="0" err="1"/>
              <a:t>Casbee</a:t>
            </a:r>
            <a:r>
              <a:rPr lang="de-DE" dirty="0"/>
              <a:t> (Asien, Japan)</a:t>
            </a:r>
          </a:p>
          <a:p>
            <a:pPr marL="0" indent="0">
              <a:buNone/>
            </a:pPr>
            <a:endParaRPr lang="de-DE" dirty="0"/>
          </a:p>
        </p:txBody>
      </p:sp>
    </p:spTree>
    <p:extLst>
      <p:ext uri="{BB962C8B-B14F-4D97-AF65-F5344CB8AC3E}">
        <p14:creationId xmlns:p14="http://schemas.microsoft.com/office/powerpoint/2010/main" val="11485626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F15812-6A74-4126-86C2-48787703A3FC}"/>
              </a:ext>
            </a:extLst>
          </p:cNvPr>
          <p:cNvSpPr>
            <a:spLocks noGrp="1"/>
          </p:cNvSpPr>
          <p:nvPr>
            <p:ph type="title"/>
          </p:nvPr>
        </p:nvSpPr>
        <p:spPr>
          <a:xfrm>
            <a:off x="742406" y="18256"/>
            <a:ext cx="10515600" cy="765516"/>
          </a:xfrm>
        </p:spPr>
        <p:txBody>
          <a:bodyPr/>
          <a:lstStyle/>
          <a:p>
            <a:pPr algn="ctr"/>
            <a:r>
              <a:rPr lang="de-DE" b="1" spc="430" dirty="0">
                <a:solidFill>
                  <a:srgbClr val="C00000"/>
                </a:solidFill>
              </a:rPr>
              <a:t>Wohngesundheit - Konsequent</a:t>
            </a:r>
            <a:endParaRPr lang="de-DE" dirty="0"/>
          </a:p>
        </p:txBody>
      </p:sp>
      <p:sp>
        <p:nvSpPr>
          <p:cNvPr id="3" name="Inhaltsplatzhalter 2">
            <a:extLst>
              <a:ext uri="{FF2B5EF4-FFF2-40B4-BE49-F238E27FC236}">
                <a16:creationId xmlns:a16="http://schemas.microsoft.com/office/drawing/2014/main" id="{98BDC237-59A3-4E04-A921-BB2EE013B0B3}"/>
              </a:ext>
            </a:extLst>
          </p:cNvPr>
          <p:cNvSpPr>
            <a:spLocks noGrp="1"/>
          </p:cNvSpPr>
          <p:nvPr>
            <p:ph idx="1"/>
          </p:nvPr>
        </p:nvSpPr>
        <p:spPr>
          <a:xfrm>
            <a:off x="0" y="853440"/>
            <a:ext cx="12192000" cy="5323523"/>
          </a:xfrm>
        </p:spPr>
        <p:txBody>
          <a:bodyPr>
            <a:normAutofit lnSpcReduction="10000"/>
          </a:bodyPr>
          <a:lstStyle/>
          <a:p>
            <a:pPr lvl="0"/>
            <a:r>
              <a:rPr lang="de-DE" i="1" dirty="0"/>
              <a:t>Wohngesundes Bauen bedeutet materiell:</a:t>
            </a:r>
          </a:p>
          <a:p>
            <a:pPr marL="0" lvl="0" indent="0">
              <a:buNone/>
            </a:pPr>
            <a:endParaRPr lang="de-DE" dirty="0"/>
          </a:p>
          <a:p>
            <a:pPr lvl="2"/>
            <a:r>
              <a:rPr lang="de-DE" sz="2400" dirty="0"/>
              <a:t>Reduzierung der zum Einsatz kommenden Baumaterialien auf wenige, aber natürliche Stoffe</a:t>
            </a:r>
          </a:p>
          <a:p>
            <a:pPr lvl="2"/>
            <a:r>
              <a:rPr lang="de-DE" sz="2400" dirty="0"/>
              <a:t>Konsequente Überprüfung ALLER Inhaltsstoffe eines Bauproduktes</a:t>
            </a:r>
          </a:p>
          <a:p>
            <a:pPr lvl="2"/>
            <a:r>
              <a:rPr lang="de-DE" sz="2400" dirty="0"/>
              <a:t>Hinterfragen bestehender Labels und Zertifikate – als Konsequenz muss man diese ev. außer Betracht ziehen, wenn man natürlich, ökologisch bauen will.</a:t>
            </a:r>
          </a:p>
          <a:p>
            <a:pPr lvl="2"/>
            <a:r>
              <a:rPr lang="de-DE" sz="2400" dirty="0"/>
              <a:t>Überprüfung des Ressourceneinsatzes der einzelnen Baustoffe, “Graue Energie“</a:t>
            </a:r>
          </a:p>
          <a:p>
            <a:pPr lvl="2"/>
            <a:r>
              <a:rPr lang="de-DE" sz="2400" dirty="0"/>
              <a:t>Regionale Verfügbarkeit der einzelnen Baustoffe, einige auch nur überregional zu beziehen.</a:t>
            </a:r>
          </a:p>
          <a:p>
            <a:pPr lvl="2"/>
            <a:r>
              <a:rPr lang="de-DE" sz="2400" dirty="0"/>
              <a:t>Nicht nur auf einen Baustoff setzen (z.B. nur Holzbauten), sondern eine Kombination von z.B. Holz, Lehm, Kalk, Stein (Thema unser Wald in der Zukunft)</a:t>
            </a:r>
          </a:p>
          <a:p>
            <a:pPr lvl="2"/>
            <a:r>
              <a:rPr lang="de-DE" sz="2400" dirty="0"/>
              <a:t>Weg vom Systemdenken, das dank der Hersteller und Bauindustrie die letzten 60 Jahre eine starre Baugesetzgebung und einen Dschungel von sich überlebten DIN-Normen geprägt hat.</a:t>
            </a:r>
          </a:p>
          <a:p>
            <a:endParaRPr lang="de-DE" dirty="0"/>
          </a:p>
        </p:txBody>
      </p:sp>
    </p:spTree>
    <p:extLst>
      <p:ext uri="{BB962C8B-B14F-4D97-AF65-F5344CB8AC3E}">
        <p14:creationId xmlns:p14="http://schemas.microsoft.com/office/powerpoint/2010/main" val="2256035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E415B3-D935-454A-A958-0E233D1C9517}"/>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166747F2-FE2A-4DDD-801F-012CD515D04F}"/>
              </a:ext>
            </a:extLst>
          </p:cNvPr>
          <p:cNvSpPr>
            <a:spLocks noGrp="1"/>
          </p:cNvSpPr>
          <p:nvPr>
            <p:ph idx="1"/>
          </p:nvPr>
        </p:nvSpPr>
        <p:spPr>
          <a:xfrm>
            <a:off x="838200" y="365124"/>
            <a:ext cx="10515600" cy="6492875"/>
          </a:xfrm>
        </p:spPr>
        <p:txBody>
          <a:bodyPr>
            <a:normAutofit fontScale="62500" lnSpcReduction="20000"/>
          </a:bodyPr>
          <a:lstStyle/>
          <a:p>
            <a:pPr lvl="0"/>
            <a:r>
              <a:rPr lang="de-DE" sz="4500" i="1" dirty="0"/>
              <a:t>Wohngesundes Bauen bedeutet sozial und gesellschaftlich:</a:t>
            </a:r>
          </a:p>
          <a:p>
            <a:pPr lvl="0"/>
            <a:endParaRPr lang="de-DE" sz="4500" dirty="0"/>
          </a:p>
          <a:p>
            <a:pPr lvl="2"/>
            <a:r>
              <a:rPr lang="de-DE" sz="3200" dirty="0"/>
              <a:t>Paradigmenwechsel oder / und massive Investition in die Bildung / Ausbildung von Handwerker*innen, Energieberater*innen und das Studium für Architektur oder Bauingenieurwesen</a:t>
            </a:r>
          </a:p>
          <a:p>
            <a:pPr lvl="2"/>
            <a:r>
              <a:rPr lang="de-DE" sz="3200" dirty="0"/>
              <a:t>Teilen und Weitergabe von Wissen, keine Monopole mehr auf Wissensvorsprünge (was letztlich eine schnelle Entwicklung hin zu gesundem Bauen behindert). Keine Kommerzialisierung mehr von Wissen !</a:t>
            </a:r>
          </a:p>
          <a:p>
            <a:pPr lvl="2"/>
            <a:r>
              <a:rPr lang="de-DE" sz="3200" dirty="0"/>
              <a:t>Handwerkskammern, Industrie- und Handelskammern, die von der “Zwangsmitgliedschaft“ der Betriebe leben, haben sich zu mächtigen Verwaltungsinstitutionen entwickelt. Sie bilden z.T. noch mit längst überholten Konzepten aus, ökologisches, wohngesundes Bauen kommt kaum vor. Hier ist großer Reformbedarf da.</a:t>
            </a:r>
          </a:p>
          <a:p>
            <a:pPr lvl="2"/>
            <a:r>
              <a:rPr lang="de-DE" sz="3200" dirty="0"/>
              <a:t>Ein tatsächliches Hand-in-Hand Arbeiten, Zusammenspiel aller beteiligten auf dem Bau trägt zu einem gesunden Arbeitsklima auf der Baustelle bei. Dadurch entstehen auch weniger Baufehler und man vermeidet lange Baupausen und erhöhte Kosten. Heute trifft man viele Bauleute auf der Baustelle an, die sich nicht für das nächste Gewerk interessieren. Bauleiter*innen sind oft nicht gern gesehen. Jeder weiß immer alles besser. </a:t>
            </a:r>
          </a:p>
          <a:p>
            <a:pPr lvl="2"/>
            <a:r>
              <a:rPr lang="de-DE" sz="3200" dirty="0"/>
              <a:t>Wenn wir in der Zukunft nur noch mit natürlichen, ressourcenschonenden und möglichst kreislauffähigen Baustoffen arbeiten können - was machen wir gesellschaftlich mit all dem Arbeitspotential, das in der bisherigen Bauindustrie frei wird?</a:t>
            </a:r>
          </a:p>
          <a:p>
            <a:pPr lvl="2"/>
            <a:r>
              <a:rPr lang="de-DE" sz="3200" dirty="0"/>
              <a:t>Ist Neubau überhaupt noch vertretbar? Können wir uns eine Welt und ein Wachstum ohne Neubauten vorstellen? Welcher gesellschaftliche Wandel ist hier nötig? Wie können wir unsere Ansprüche reduzieren, bescheiden und trotzdem glücklich in unseren vier Wänden sein?</a:t>
            </a:r>
          </a:p>
        </p:txBody>
      </p:sp>
    </p:spTree>
    <p:extLst>
      <p:ext uri="{BB962C8B-B14F-4D97-AF65-F5344CB8AC3E}">
        <p14:creationId xmlns:p14="http://schemas.microsoft.com/office/powerpoint/2010/main" val="2458239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DAF42A-9281-4153-8A67-D9148758F614}"/>
              </a:ext>
            </a:extLst>
          </p:cNvPr>
          <p:cNvSpPr>
            <a:spLocks noGrp="1"/>
          </p:cNvSpPr>
          <p:nvPr>
            <p:ph type="title"/>
          </p:nvPr>
        </p:nvSpPr>
        <p:spPr>
          <a:xfrm>
            <a:off x="0" y="-243001"/>
            <a:ext cx="12192000" cy="1157402"/>
          </a:xfrm>
        </p:spPr>
        <p:txBody>
          <a:bodyPr/>
          <a:lstStyle/>
          <a:p>
            <a:pPr algn="ctr"/>
            <a:r>
              <a:rPr lang="de-DE" dirty="0">
                <a:solidFill>
                  <a:srgbClr val="002060"/>
                </a:solidFill>
              </a:rPr>
              <a:t>Wie bauen wir nun unsere gesunden 4 Wände?</a:t>
            </a:r>
          </a:p>
        </p:txBody>
      </p:sp>
      <p:pic>
        <p:nvPicPr>
          <p:cNvPr id="5" name="Inhaltsplatzhalter 4">
            <a:extLst>
              <a:ext uri="{FF2B5EF4-FFF2-40B4-BE49-F238E27FC236}">
                <a16:creationId xmlns:a16="http://schemas.microsoft.com/office/drawing/2014/main" id="{2F314AAF-87BD-4FF5-95A9-D8E3A3E121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07772" y="774767"/>
            <a:ext cx="8090262" cy="6067697"/>
          </a:xfrm>
        </p:spPr>
      </p:pic>
    </p:spTree>
    <p:extLst>
      <p:ext uri="{BB962C8B-B14F-4D97-AF65-F5344CB8AC3E}">
        <p14:creationId xmlns:p14="http://schemas.microsoft.com/office/powerpoint/2010/main" val="4032374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0FF2A3-AC9B-41F9-BB04-FF31847E4342}"/>
              </a:ext>
            </a:extLst>
          </p:cNvPr>
          <p:cNvSpPr>
            <a:spLocks noGrp="1"/>
          </p:cNvSpPr>
          <p:nvPr>
            <p:ph type="title"/>
          </p:nvPr>
        </p:nvSpPr>
        <p:spPr>
          <a:xfrm>
            <a:off x="0" y="6278139"/>
            <a:ext cx="12192000" cy="579861"/>
          </a:xfrm>
        </p:spPr>
        <p:txBody>
          <a:bodyPr>
            <a:noAutofit/>
          </a:bodyPr>
          <a:lstStyle/>
          <a:p>
            <a:pPr algn="ctr"/>
            <a:r>
              <a:rPr lang="de-DE" sz="4000" b="1" spc="360" dirty="0">
                <a:solidFill>
                  <a:schemeClr val="accent2">
                    <a:lumMod val="50000"/>
                  </a:schemeClr>
                </a:solidFill>
              </a:rPr>
              <a:t>Womit wir uns beschäftigen</a:t>
            </a:r>
          </a:p>
        </p:txBody>
      </p:sp>
      <p:pic>
        <p:nvPicPr>
          <p:cNvPr id="5" name="Inhaltsplatzhalter 4">
            <a:extLst>
              <a:ext uri="{FF2B5EF4-FFF2-40B4-BE49-F238E27FC236}">
                <a16:creationId xmlns:a16="http://schemas.microsoft.com/office/drawing/2014/main" id="{F0FFD289-AC65-4B61-B1B1-AC0920B5D51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37857" y="98002"/>
            <a:ext cx="8240183" cy="6180137"/>
          </a:xfrm>
        </p:spPr>
      </p:pic>
    </p:spTree>
    <p:extLst>
      <p:ext uri="{BB962C8B-B14F-4D97-AF65-F5344CB8AC3E}">
        <p14:creationId xmlns:p14="http://schemas.microsoft.com/office/powerpoint/2010/main" val="21534658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81200" y="0"/>
            <a:ext cx="8229600" cy="692696"/>
          </a:xfrm>
        </p:spPr>
        <p:txBody>
          <a:bodyPr>
            <a:normAutofit fontScale="90000"/>
          </a:bodyPr>
          <a:lstStyle/>
          <a:p>
            <a:pPr algn="ctr"/>
            <a:r>
              <a:rPr lang="de-DE" b="1" dirty="0">
                <a:solidFill>
                  <a:schemeClr val="accent1">
                    <a:lumMod val="50000"/>
                  </a:schemeClr>
                </a:solidFill>
                <a:latin typeface="Garamond" panose="02020404030301010803" pitchFamily="18" charset="0"/>
              </a:rPr>
              <a:t>Natürliche Dämmstoffe</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022241628"/>
              </p:ext>
            </p:extLst>
          </p:nvPr>
        </p:nvGraphicFramePr>
        <p:xfrm>
          <a:off x="1535711" y="692696"/>
          <a:ext cx="8928990" cy="6160626"/>
        </p:xfrm>
        <a:graphic>
          <a:graphicData uri="http://schemas.openxmlformats.org/drawingml/2006/table">
            <a:tbl>
              <a:tblPr firstRow="1" bandRow="1">
                <a:tableStyleId>{D7AC3CCA-C797-4891-BE02-D94E43425B78}</a:tableStyleId>
              </a:tblPr>
              <a:tblGrid>
                <a:gridCol w="2976330">
                  <a:extLst>
                    <a:ext uri="{9D8B030D-6E8A-4147-A177-3AD203B41FA5}">
                      <a16:colId xmlns:a16="http://schemas.microsoft.com/office/drawing/2014/main" val="20000"/>
                    </a:ext>
                  </a:extLst>
                </a:gridCol>
                <a:gridCol w="2976330">
                  <a:extLst>
                    <a:ext uri="{9D8B030D-6E8A-4147-A177-3AD203B41FA5}">
                      <a16:colId xmlns:a16="http://schemas.microsoft.com/office/drawing/2014/main" val="20001"/>
                    </a:ext>
                  </a:extLst>
                </a:gridCol>
                <a:gridCol w="2976330">
                  <a:extLst>
                    <a:ext uri="{9D8B030D-6E8A-4147-A177-3AD203B41FA5}">
                      <a16:colId xmlns:a16="http://schemas.microsoft.com/office/drawing/2014/main" val="20002"/>
                    </a:ext>
                  </a:extLst>
                </a:gridCol>
              </a:tblGrid>
              <a:tr h="430518">
                <a:tc>
                  <a:txBody>
                    <a:bodyPr/>
                    <a:lstStyle/>
                    <a:p>
                      <a:pPr algn="l" fontAlgn="b"/>
                      <a:r>
                        <a:rPr lang="de-DE" sz="1600" b="1" i="0" u="none" strike="noStrike" dirty="0">
                          <a:solidFill>
                            <a:srgbClr val="000000"/>
                          </a:solidFill>
                          <a:effectLst/>
                          <a:latin typeface="Garamond" panose="02020404030301010803" pitchFamily="18" charset="0"/>
                        </a:rPr>
                        <a:t>Holzfaser (sommerlicher Hitzeschutz)</a:t>
                      </a:r>
                    </a:p>
                  </a:txBody>
                  <a:tcPr marL="9525" marR="9525" marT="9525" marB="0" anchor="b"/>
                </a:tc>
                <a:tc>
                  <a:txBody>
                    <a:bodyPr/>
                    <a:lstStyle/>
                    <a:p>
                      <a:pPr algn="l"/>
                      <a:endParaRPr lang="de-DE" sz="1600" b="1">
                        <a:latin typeface="Garamond" panose="02020404030301010803" pitchFamily="18" charset="0"/>
                      </a:endParaRPr>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0"/>
                  </a:ext>
                </a:extLst>
              </a:tr>
              <a:tr h="430518">
                <a:tc>
                  <a:txBody>
                    <a:bodyPr/>
                    <a:lstStyle/>
                    <a:p>
                      <a:pPr algn="l" fontAlgn="b"/>
                      <a:r>
                        <a:rPr lang="de-DE" sz="1600" b="1" i="0" u="none" strike="noStrike" dirty="0">
                          <a:solidFill>
                            <a:srgbClr val="000000"/>
                          </a:solidFill>
                          <a:effectLst/>
                          <a:latin typeface="Garamond" panose="02020404030301010803" pitchFamily="18" charset="0"/>
                        </a:rPr>
                        <a:t>Hanf (Matten und lose)</a:t>
                      </a:r>
                    </a:p>
                  </a:txBody>
                  <a:tcPr marL="9525" marR="9525" marT="9525" marB="0" anchor="b"/>
                </a:tc>
                <a:tc>
                  <a:txBody>
                    <a:bodyPr/>
                    <a:lstStyle/>
                    <a:p>
                      <a:pPr algn="l"/>
                      <a:endParaRPr lang="de-DE" sz="1600" b="1">
                        <a:latin typeface="Garamond" panose="02020404030301010803" pitchFamily="18" charset="0"/>
                      </a:endParaRPr>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1"/>
                  </a:ext>
                </a:extLst>
              </a:tr>
              <a:tr h="430518">
                <a:tc>
                  <a:txBody>
                    <a:bodyPr/>
                    <a:lstStyle/>
                    <a:p>
                      <a:pPr algn="l" fontAlgn="b"/>
                      <a:r>
                        <a:rPr lang="de-DE" sz="1600" b="1" i="0" u="none" strike="noStrike" dirty="0">
                          <a:solidFill>
                            <a:srgbClr val="000000"/>
                          </a:solidFill>
                          <a:effectLst/>
                          <a:latin typeface="Garamond" panose="02020404030301010803" pitchFamily="18" charset="0"/>
                        </a:rPr>
                        <a:t>Schilfrohr</a:t>
                      </a:r>
                    </a:p>
                  </a:txBody>
                  <a:tcPr marL="9525" marR="9525" marT="9525" marB="0" anchor="b"/>
                </a:tc>
                <a:tc>
                  <a:txBody>
                    <a:bodyPr/>
                    <a:lstStyle/>
                    <a:p>
                      <a:pPr algn="l"/>
                      <a:endParaRPr lang="de-DE" sz="1600" b="1">
                        <a:latin typeface="Garamond" panose="02020404030301010803" pitchFamily="18" charset="0"/>
                      </a:endParaRPr>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2"/>
                  </a:ext>
                </a:extLst>
              </a:tr>
              <a:tr h="430518">
                <a:tc>
                  <a:txBody>
                    <a:bodyPr/>
                    <a:lstStyle/>
                    <a:p>
                      <a:pPr algn="l" fontAlgn="b"/>
                      <a:r>
                        <a:rPr lang="de-DE" sz="1600" b="1" i="0" u="none" strike="noStrike" dirty="0">
                          <a:solidFill>
                            <a:srgbClr val="000000"/>
                          </a:solidFill>
                          <a:effectLst/>
                          <a:latin typeface="Garamond" panose="02020404030301010803" pitchFamily="18" charset="0"/>
                        </a:rPr>
                        <a:t>Cellulose (Recycling)</a:t>
                      </a:r>
                    </a:p>
                  </a:txBody>
                  <a:tcPr marL="9525" marR="9525" marT="9525" marB="0" anchor="b"/>
                </a:tc>
                <a:tc>
                  <a:txBody>
                    <a:bodyPr/>
                    <a:lstStyle/>
                    <a:p>
                      <a:pPr algn="l"/>
                      <a:endParaRPr lang="de-DE" sz="1600" b="1" dirty="0">
                        <a:latin typeface="Garamond" panose="02020404030301010803" pitchFamily="18" charset="0"/>
                      </a:endParaRPr>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3"/>
                  </a:ext>
                </a:extLst>
              </a:tr>
              <a:tr h="430518">
                <a:tc>
                  <a:txBody>
                    <a:bodyPr/>
                    <a:lstStyle/>
                    <a:p>
                      <a:pPr algn="l" fontAlgn="b"/>
                      <a:r>
                        <a:rPr lang="de-DE" sz="1600" b="1" i="0" u="none" strike="noStrike" dirty="0">
                          <a:solidFill>
                            <a:srgbClr val="000000"/>
                          </a:solidFill>
                          <a:effectLst/>
                          <a:latin typeface="Garamond" panose="02020404030301010803" pitchFamily="18" charset="0"/>
                        </a:rPr>
                        <a:t>Flachs (Matten)</a:t>
                      </a:r>
                    </a:p>
                  </a:txBody>
                  <a:tcPr marL="9525" marR="9525" marT="9525" marB="0" anchor="b"/>
                </a:tc>
                <a:tc>
                  <a:txBody>
                    <a:bodyPr/>
                    <a:lstStyle/>
                    <a:p>
                      <a:pPr algn="l"/>
                      <a:endParaRPr lang="de-DE" sz="1600" b="1" dirty="0">
                        <a:latin typeface="Garamond" panose="02020404030301010803" pitchFamily="18" charset="0"/>
                      </a:endParaRPr>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4"/>
                  </a:ext>
                </a:extLst>
              </a:tr>
              <a:tr h="430518">
                <a:tc>
                  <a:txBody>
                    <a:bodyPr/>
                    <a:lstStyle/>
                    <a:p>
                      <a:pPr algn="l" fontAlgn="b"/>
                      <a:r>
                        <a:rPr lang="de-DE" sz="1600" b="1" i="0" u="none" strike="noStrike" dirty="0">
                          <a:solidFill>
                            <a:srgbClr val="000000"/>
                          </a:solidFill>
                          <a:effectLst/>
                          <a:latin typeface="Garamond" panose="02020404030301010803" pitchFamily="18" charset="0"/>
                        </a:rPr>
                        <a:t>Jute / Kombi mit Flachs od. Hanf</a:t>
                      </a:r>
                    </a:p>
                  </a:txBody>
                  <a:tcPr marL="9525" marR="9525" marT="9525" marB="0" anchor="b"/>
                </a:tc>
                <a:tc>
                  <a:txBody>
                    <a:bodyPr/>
                    <a:lstStyle/>
                    <a:p>
                      <a:pPr algn="l"/>
                      <a:endParaRPr lang="de-DE" sz="1600" b="1" dirty="0">
                        <a:latin typeface="Garamond" panose="02020404030301010803" pitchFamily="18" charset="0"/>
                      </a:endParaRPr>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5"/>
                  </a:ext>
                </a:extLst>
              </a:tr>
              <a:tr h="430518">
                <a:tc>
                  <a:txBody>
                    <a:bodyPr/>
                    <a:lstStyle/>
                    <a:p>
                      <a:pPr algn="l" fontAlgn="b"/>
                      <a:r>
                        <a:rPr lang="de-DE" sz="1600" b="1" i="0" u="none" strike="noStrike" dirty="0">
                          <a:solidFill>
                            <a:srgbClr val="000000"/>
                          </a:solidFill>
                          <a:effectLst/>
                          <a:latin typeface="Garamond" panose="02020404030301010803" pitchFamily="18" charset="0"/>
                        </a:rPr>
                        <a:t>Schaumglas</a:t>
                      </a:r>
                    </a:p>
                  </a:txBody>
                  <a:tcPr marL="9525" marR="9525" marT="9525" marB="0" anchor="b"/>
                </a:tc>
                <a:tc>
                  <a:txBody>
                    <a:bodyPr/>
                    <a:lstStyle/>
                    <a:p>
                      <a:pPr algn="l"/>
                      <a:endParaRPr lang="de-DE" sz="1600" b="1" dirty="0">
                        <a:latin typeface="Garamond" panose="02020404030301010803" pitchFamily="18" charset="0"/>
                      </a:endParaRPr>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6"/>
                  </a:ext>
                </a:extLst>
              </a:tr>
              <a:tr h="430518">
                <a:tc>
                  <a:txBody>
                    <a:bodyPr/>
                    <a:lstStyle/>
                    <a:p>
                      <a:pPr algn="l" fontAlgn="b"/>
                      <a:r>
                        <a:rPr lang="de-DE" sz="1600" b="1" i="0" u="none" strike="noStrike" dirty="0">
                          <a:solidFill>
                            <a:srgbClr val="000000"/>
                          </a:solidFill>
                          <a:effectLst/>
                          <a:latin typeface="Garamond" panose="02020404030301010803" pitchFamily="18" charset="0"/>
                        </a:rPr>
                        <a:t>mineralische Dämmplatten (</a:t>
                      </a:r>
                      <a:r>
                        <a:rPr lang="de-DE" sz="1600" b="1" i="0" u="none" strike="noStrike" dirty="0" err="1">
                          <a:solidFill>
                            <a:srgbClr val="000000"/>
                          </a:solidFill>
                          <a:effectLst/>
                          <a:latin typeface="Garamond" panose="02020404030301010803" pitchFamily="18" charset="0"/>
                        </a:rPr>
                        <a:t>TecTem</a:t>
                      </a:r>
                      <a:r>
                        <a:rPr lang="de-DE" sz="1600" b="1" i="0" u="none" strike="noStrike" dirty="0">
                          <a:solidFill>
                            <a:srgbClr val="000000"/>
                          </a:solidFill>
                          <a:effectLst/>
                          <a:latin typeface="Garamond" panose="02020404030301010803" pitchFamily="18" charset="0"/>
                        </a:rPr>
                        <a:t>, </a:t>
                      </a:r>
                      <a:r>
                        <a:rPr lang="de-DE" sz="1600" b="1" i="0" u="none" strike="noStrike" dirty="0" err="1">
                          <a:solidFill>
                            <a:srgbClr val="000000"/>
                          </a:solidFill>
                          <a:effectLst/>
                          <a:latin typeface="Garamond" panose="02020404030301010803" pitchFamily="18" charset="0"/>
                        </a:rPr>
                        <a:t>Multipor</a:t>
                      </a:r>
                      <a:r>
                        <a:rPr lang="de-DE" sz="1600" b="1" i="0" u="none" strike="noStrike" dirty="0">
                          <a:solidFill>
                            <a:srgbClr val="000000"/>
                          </a:solidFill>
                          <a:effectLst/>
                          <a:latin typeface="Garamond" panose="02020404030301010803" pitchFamily="18" charset="0"/>
                        </a:rPr>
                        <a:t> etc.)</a:t>
                      </a:r>
                    </a:p>
                  </a:txBody>
                  <a:tcPr marL="9525" marR="9525" marT="9525" marB="0" anchor="b"/>
                </a:tc>
                <a:tc>
                  <a:txBody>
                    <a:bodyPr/>
                    <a:lstStyle/>
                    <a:p>
                      <a:pPr algn="l"/>
                      <a:endParaRPr lang="de-DE" sz="1600" b="1" dirty="0">
                        <a:latin typeface="Garamond" panose="02020404030301010803" pitchFamily="18" charset="0"/>
                      </a:endParaRPr>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7"/>
                  </a:ext>
                </a:extLst>
              </a:tr>
              <a:tr h="430518">
                <a:tc>
                  <a:txBody>
                    <a:bodyPr/>
                    <a:lstStyle/>
                    <a:p>
                      <a:pPr algn="l" fontAlgn="b"/>
                      <a:r>
                        <a:rPr lang="de-DE" sz="1600" b="1" i="0" u="none" strike="noStrike" dirty="0">
                          <a:solidFill>
                            <a:srgbClr val="000000"/>
                          </a:solidFill>
                          <a:effectLst/>
                          <a:latin typeface="Garamond" panose="02020404030301010803" pitchFamily="18" charset="0"/>
                        </a:rPr>
                        <a:t>HWL (bedingt), auch mit Hanf</a:t>
                      </a:r>
                    </a:p>
                  </a:txBody>
                  <a:tcPr marL="9525" marR="9525" marT="9525" marB="0" anchor="b"/>
                </a:tc>
                <a:tc>
                  <a:txBody>
                    <a:bodyPr/>
                    <a:lstStyle/>
                    <a:p>
                      <a:pPr algn="l"/>
                      <a:endParaRPr lang="de-DE" sz="1600" b="1" dirty="0">
                        <a:latin typeface="Garamond" panose="02020404030301010803" pitchFamily="18" charset="0"/>
                      </a:endParaRPr>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8"/>
                  </a:ext>
                </a:extLst>
              </a:tr>
              <a:tr h="430518">
                <a:tc>
                  <a:txBody>
                    <a:bodyPr/>
                    <a:lstStyle/>
                    <a:p>
                      <a:pPr algn="l" fontAlgn="b"/>
                      <a:r>
                        <a:rPr lang="de-DE" sz="1600" b="1" i="0" u="none" strike="noStrike" dirty="0">
                          <a:solidFill>
                            <a:srgbClr val="000000"/>
                          </a:solidFill>
                          <a:effectLst/>
                          <a:latin typeface="Garamond" panose="02020404030301010803" pitchFamily="18" charset="0"/>
                        </a:rPr>
                        <a:t>Seegras, </a:t>
                      </a:r>
                      <a:r>
                        <a:rPr lang="de-DE" sz="1600" b="1" i="0" u="none" strike="noStrike" dirty="0" err="1">
                          <a:solidFill>
                            <a:srgbClr val="000000"/>
                          </a:solidFill>
                          <a:effectLst/>
                          <a:latin typeface="Garamond" panose="02020404030301010803" pitchFamily="18" charset="0"/>
                        </a:rPr>
                        <a:t>Neptugras</a:t>
                      </a:r>
                      <a:endParaRPr lang="de-DE" sz="1600" b="1" i="0" u="none" strike="noStrike" dirty="0">
                        <a:solidFill>
                          <a:srgbClr val="000000"/>
                        </a:solidFill>
                        <a:effectLst/>
                        <a:latin typeface="Garamond" panose="02020404030301010803" pitchFamily="18" charset="0"/>
                      </a:endParaRPr>
                    </a:p>
                  </a:txBody>
                  <a:tcPr marL="9525" marR="9525" marT="9525" marB="0" anchor="b"/>
                </a:tc>
                <a:tc>
                  <a:txBody>
                    <a:bodyPr/>
                    <a:lstStyle/>
                    <a:p>
                      <a:pPr algn="l" fontAlgn="b"/>
                      <a:r>
                        <a:rPr lang="de-DE" sz="1100" b="0" i="0" u="none" strike="noStrike" dirty="0">
                          <a:solidFill>
                            <a:srgbClr val="000000"/>
                          </a:solidFill>
                          <a:effectLst/>
                          <a:latin typeface="Calibri"/>
                        </a:rPr>
                        <a:t>s. nächste</a:t>
                      </a:r>
                    </a:p>
                  </a:txBody>
                  <a:tcPr marL="9525" marR="9525" marT="9525" marB="0" anchor="b"/>
                </a:tc>
                <a:tc>
                  <a:txBody>
                    <a:bodyPr/>
                    <a:lstStyle/>
                    <a:p>
                      <a:pPr algn="l"/>
                      <a:endParaRPr lang="de-DE" sz="1600" b="1" dirty="0">
                        <a:latin typeface="Garamond" panose="02020404030301010803" pitchFamily="18" charset="0"/>
                      </a:endParaRPr>
                    </a:p>
                  </a:txBody>
                  <a:tcPr/>
                </a:tc>
                <a:extLst>
                  <a:ext uri="{0D108BD9-81ED-4DB2-BD59-A6C34878D82A}">
                    <a16:rowId xmlns:a16="http://schemas.microsoft.com/office/drawing/2014/main" val="10009"/>
                  </a:ext>
                </a:extLst>
              </a:tr>
              <a:tr h="430518">
                <a:tc>
                  <a:txBody>
                    <a:bodyPr/>
                    <a:lstStyle/>
                    <a:p>
                      <a:pPr algn="l" fontAlgn="b"/>
                      <a:r>
                        <a:rPr lang="de-DE" sz="1600" b="1" i="0" u="none" strike="noStrike" dirty="0">
                          <a:solidFill>
                            <a:srgbClr val="000000"/>
                          </a:solidFill>
                          <a:effectLst/>
                          <a:latin typeface="Garamond" panose="02020404030301010803" pitchFamily="18" charset="0"/>
                        </a:rPr>
                        <a:t>Elefantengras </a:t>
                      </a:r>
                      <a:r>
                        <a:rPr lang="de-DE" sz="1600" b="1" i="0" u="none" strike="noStrike" dirty="0" err="1">
                          <a:solidFill>
                            <a:srgbClr val="000000"/>
                          </a:solidFill>
                          <a:effectLst/>
                          <a:latin typeface="Garamond" panose="02020404030301010803" pitchFamily="18" charset="0"/>
                        </a:rPr>
                        <a:t>isocalm</a:t>
                      </a:r>
                      <a:endParaRPr lang="de-DE" sz="1600" b="1" i="0" u="none" strike="noStrike" dirty="0">
                        <a:solidFill>
                          <a:srgbClr val="000000"/>
                        </a:solidFill>
                        <a:effectLst/>
                        <a:latin typeface="Garamond" panose="02020404030301010803" pitchFamily="18" charset="0"/>
                      </a:endParaRPr>
                    </a:p>
                  </a:txBody>
                  <a:tcPr marL="9525" marR="9525" marT="9525" marB="0" anchor="b"/>
                </a:tc>
                <a:tc>
                  <a:txBody>
                    <a:bodyPr/>
                    <a:lstStyle/>
                    <a:p>
                      <a:pPr algn="l" fontAlgn="b"/>
                      <a:r>
                        <a:rPr lang="de-DE" sz="1100" b="0" i="0" u="none" strike="noStrike" dirty="0">
                          <a:solidFill>
                            <a:srgbClr val="000000"/>
                          </a:solidFill>
                          <a:effectLst/>
                          <a:latin typeface="Calibri"/>
                        </a:rPr>
                        <a:t>http://www.isocalm.com/</a:t>
                      </a:r>
                    </a:p>
                  </a:txBody>
                  <a:tcPr marL="9525" marR="9525" marT="9525" marB="0" anchor="b"/>
                </a:tc>
                <a:tc>
                  <a:txBody>
                    <a:bodyPr/>
                    <a:lstStyle/>
                    <a:p>
                      <a:pPr algn="l"/>
                      <a:endParaRPr lang="de-DE" sz="1600" b="1" dirty="0">
                        <a:latin typeface="Garamond" panose="02020404030301010803" pitchFamily="18" charset="0"/>
                      </a:endParaRPr>
                    </a:p>
                  </a:txBody>
                  <a:tcPr/>
                </a:tc>
                <a:extLst>
                  <a:ext uri="{0D108BD9-81ED-4DB2-BD59-A6C34878D82A}">
                    <a16:rowId xmlns:a16="http://schemas.microsoft.com/office/drawing/2014/main" val="10010"/>
                  </a:ext>
                </a:extLst>
              </a:tr>
              <a:tr h="430518">
                <a:tc>
                  <a:txBody>
                    <a:bodyPr/>
                    <a:lstStyle/>
                    <a:p>
                      <a:pPr algn="l" fontAlgn="b"/>
                      <a:r>
                        <a:rPr lang="de-DE" sz="1600" b="1" i="0" u="none" strike="noStrike" dirty="0" err="1">
                          <a:solidFill>
                            <a:srgbClr val="000000"/>
                          </a:solidFill>
                          <a:effectLst/>
                          <a:latin typeface="Garamond" panose="02020404030301010803" pitchFamily="18" charset="0"/>
                        </a:rPr>
                        <a:t>Gramitherm</a:t>
                      </a:r>
                      <a:r>
                        <a:rPr lang="de-DE" sz="1600" b="1" i="0" u="none" strike="noStrike" dirty="0">
                          <a:solidFill>
                            <a:srgbClr val="000000"/>
                          </a:solidFill>
                          <a:effectLst/>
                          <a:latin typeface="Garamond" panose="02020404030301010803" pitchFamily="18" charset="0"/>
                        </a:rPr>
                        <a:t> (Wiesengras)</a:t>
                      </a:r>
                    </a:p>
                  </a:txBody>
                  <a:tcPr marL="9525" marR="9525" marT="9525" marB="0" anchor="b"/>
                </a:tc>
                <a:tc>
                  <a:txBody>
                    <a:bodyPr/>
                    <a:lstStyle/>
                    <a:p>
                      <a:pPr algn="l" fontAlgn="b"/>
                      <a:r>
                        <a:rPr lang="de-DE" sz="1100" b="0" i="0" u="none" strike="noStrike" dirty="0">
                          <a:solidFill>
                            <a:srgbClr val="000000"/>
                          </a:solidFill>
                          <a:effectLst/>
                          <a:latin typeface="Calibri"/>
                        </a:rPr>
                        <a:t>https://gramitherm.ch/?lang=de</a:t>
                      </a:r>
                    </a:p>
                  </a:txBody>
                  <a:tcPr marL="9525" marR="9525" marT="9525" marB="0" anchor="b"/>
                </a:tc>
                <a:tc>
                  <a:txBody>
                    <a:bodyPr/>
                    <a:lstStyle/>
                    <a:p>
                      <a:pPr algn="l"/>
                      <a:endParaRPr lang="de-DE" sz="1600" b="1" dirty="0">
                        <a:latin typeface="Garamond" panose="02020404030301010803" pitchFamily="18" charset="0"/>
                      </a:endParaRPr>
                    </a:p>
                  </a:txBody>
                  <a:tcPr/>
                </a:tc>
                <a:extLst>
                  <a:ext uri="{0D108BD9-81ED-4DB2-BD59-A6C34878D82A}">
                    <a16:rowId xmlns:a16="http://schemas.microsoft.com/office/drawing/2014/main" val="10011"/>
                  </a:ext>
                </a:extLst>
              </a:tr>
              <a:tr h="430518">
                <a:tc>
                  <a:txBody>
                    <a:bodyPr/>
                    <a:lstStyle/>
                    <a:p>
                      <a:pPr algn="l" fontAlgn="b"/>
                      <a:r>
                        <a:rPr lang="de-DE" sz="1600" b="1" i="0" u="none" strike="noStrike" dirty="0">
                          <a:solidFill>
                            <a:srgbClr val="000000"/>
                          </a:solidFill>
                          <a:effectLst/>
                          <a:latin typeface="Garamond" panose="02020404030301010803" pitchFamily="18" charset="0"/>
                        </a:rPr>
                        <a:t>Jeans (</a:t>
                      </a:r>
                      <a:r>
                        <a:rPr lang="de-DE" sz="1600" b="1" i="0" u="none" strike="noStrike" dirty="0" err="1">
                          <a:solidFill>
                            <a:srgbClr val="000000"/>
                          </a:solidFill>
                          <a:effectLst/>
                          <a:latin typeface="Garamond" panose="02020404030301010803" pitchFamily="18" charset="0"/>
                        </a:rPr>
                        <a:t>recyelt</a:t>
                      </a:r>
                      <a:r>
                        <a:rPr lang="de-DE" sz="1600" b="1" i="0" u="none" strike="noStrike" dirty="0">
                          <a:solidFill>
                            <a:srgbClr val="000000"/>
                          </a:solidFill>
                          <a:effectLst/>
                          <a:latin typeface="Garamond" panose="02020404030301010803" pitchFamily="18" charset="0"/>
                        </a:rPr>
                        <a:t>)</a:t>
                      </a:r>
                    </a:p>
                  </a:txBody>
                  <a:tcPr marL="9525" marR="9525" marT="9525" marB="0" anchor="b"/>
                </a:tc>
                <a:tc>
                  <a:txBody>
                    <a:bodyPr/>
                    <a:lstStyle/>
                    <a:p>
                      <a:pPr algn="l" fontAlgn="b"/>
                      <a:r>
                        <a:rPr lang="de-DE" sz="1100" b="0" i="0" u="none" strike="noStrike" dirty="0">
                          <a:solidFill>
                            <a:srgbClr val="000000"/>
                          </a:solidFill>
                          <a:effectLst/>
                          <a:latin typeface="Calibri"/>
                        </a:rPr>
                        <a:t>https://emmy.rb.rwth-aachen.de/de/products/used-denim-insulation/</a:t>
                      </a:r>
                    </a:p>
                  </a:txBody>
                  <a:tcPr marL="9525" marR="9525" marT="9525" marB="0" anchor="b"/>
                </a:tc>
                <a:tc>
                  <a:txBody>
                    <a:bodyPr/>
                    <a:lstStyle/>
                    <a:p>
                      <a:pPr algn="l"/>
                      <a:endParaRPr lang="de-DE" sz="1600" b="1" dirty="0">
                        <a:latin typeface="Garamond" panose="02020404030301010803" pitchFamily="18" charset="0"/>
                      </a:endParaRPr>
                    </a:p>
                  </a:txBody>
                  <a:tcPr/>
                </a:tc>
                <a:extLst>
                  <a:ext uri="{0D108BD9-81ED-4DB2-BD59-A6C34878D82A}">
                    <a16:rowId xmlns:a16="http://schemas.microsoft.com/office/drawing/2014/main" val="10012"/>
                  </a:ext>
                </a:extLst>
              </a:tr>
              <a:tr h="430518">
                <a:tc>
                  <a:txBody>
                    <a:bodyPr/>
                    <a:lstStyle/>
                    <a:p>
                      <a:pPr algn="l"/>
                      <a:endParaRPr lang="de-DE" sz="1600" b="1">
                        <a:latin typeface="Garamond" panose="02020404030301010803" pitchFamily="18" charset="0"/>
                      </a:endParaRPr>
                    </a:p>
                  </a:txBody>
                  <a:tcPr/>
                </a:tc>
                <a:tc>
                  <a:txBody>
                    <a:bodyPr/>
                    <a:lstStyle/>
                    <a:p>
                      <a:pPr algn="l"/>
                      <a:endParaRPr lang="de-DE" sz="1600" b="1">
                        <a:latin typeface="Garamond" panose="02020404030301010803" pitchFamily="18" charset="0"/>
                      </a:endParaRPr>
                    </a:p>
                  </a:txBody>
                  <a:tcPr/>
                </a:tc>
                <a:tc>
                  <a:txBody>
                    <a:bodyPr/>
                    <a:lstStyle/>
                    <a:p>
                      <a:pPr algn="l"/>
                      <a:endParaRPr lang="de-DE" sz="1600" b="1" dirty="0">
                        <a:latin typeface="Garamond" panose="02020404030301010803" pitchFamily="18" charset="0"/>
                      </a:endParaRPr>
                    </a:p>
                  </a:txBody>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38131717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descr="Neptungras als Bälle am Strand"/>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87086"/>
            <a:ext cx="9144000" cy="6106120"/>
          </a:xfrm>
          <a:prstGeom prst="rect">
            <a:avLst/>
          </a:prstGeom>
          <a:noFill/>
          <a:ln>
            <a:noFill/>
          </a:ln>
        </p:spPr>
      </p:pic>
      <p:sp>
        <p:nvSpPr>
          <p:cNvPr id="2" name="Titel 1"/>
          <p:cNvSpPr>
            <a:spLocks noGrp="1"/>
          </p:cNvSpPr>
          <p:nvPr>
            <p:ph type="title"/>
          </p:nvPr>
        </p:nvSpPr>
        <p:spPr>
          <a:xfrm>
            <a:off x="1524000" y="6193206"/>
            <a:ext cx="9144000" cy="664794"/>
          </a:xfrm>
        </p:spPr>
        <p:txBody>
          <a:bodyPr>
            <a:normAutofit fontScale="90000"/>
          </a:bodyPr>
          <a:lstStyle/>
          <a:p>
            <a:pPr algn="ctr"/>
            <a:r>
              <a:rPr lang="de-DE" b="1" spc="440" dirty="0" err="1">
                <a:solidFill>
                  <a:schemeClr val="accent1">
                    <a:lumMod val="50000"/>
                  </a:schemeClr>
                </a:solidFill>
                <a:latin typeface="Garamond" panose="02020404030301010803" pitchFamily="18" charset="0"/>
              </a:rPr>
              <a:t>Neptugras</a:t>
            </a:r>
            <a:endParaRPr lang="de-DE" b="1" spc="440" dirty="0">
              <a:solidFill>
                <a:schemeClr val="accent1">
                  <a:lumMod val="50000"/>
                </a:schemeClr>
              </a:solidFill>
              <a:latin typeface="Garamond" panose="02020404030301010803" pitchFamily="18" charset="0"/>
            </a:endParaRPr>
          </a:p>
        </p:txBody>
      </p:sp>
      <p:sp>
        <p:nvSpPr>
          <p:cNvPr id="6" name="Textfeld 5"/>
          <p:cNvSpPr txBox="1"/>
          <p:nvPr/>
        </p:nvSpPr>
        <p:spPr>
          <a:xfrm>
            <a:off x="8795792" y="5795305"/>
            <a:ext cx="1872208" cy="246221"/>
          </a:xfrm>
          <a:prstGeom prst="rect">
            <a:avLst/>
          </a:prstGeom>
          <a:noFill/>
        </p:spPr>
        <p:txBody>
          <a:bodyPr wrap="square" rtlCol="0">
            <a:spAutoFit/>
          </a:bodyPr>
          <a:lstStyle/>
          <a:p>
            <a:r>
              <a:rPr lang="de-DE" sz="1000" b="1" dirty="0">
                <a:latin typeface="Garamond" panose="02020404030301010803" pitchFamily="18" charset="0"/>
              </a:rPr>
              <a:t>Bild: www.theo-schrauben.de </a:t>
            </a:r>
          </a:p>
        </p:txBody>
      </p:sp>
    </p:spTree>
    <p:extLst>
      <p:ext uri="{BB962C8B-B14F-4D97-AF65-F5344CB8AC3E}">
        <p14:creationId xmlns:p14="http://schemas.microsoft.com/office/powerpoint/2010/main" val="3456240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24000" y="0"/>
            <a:ext cx="8686800" cy="980728"/>
          </a:xfrm>
        </p:spPr>
        <p:txBody>
          <a:bodyPr/>
          <a:lstStyle/>
          <a:p>
            <a:pPr algn="ctr"/>
            <a:r>
              <a:rPr lang="de-DE" b="1" dirty="0">
                <a:solidFill>
                  <a:schemeClr val="accent1">
                    <a:lumMod val="50000"/>
                  </a:schemeClr>
                </a:solidFill>
                <a:latin typeface="Garamond" panose="02020404030301010803" pitchFamily="18" charset="0"/>
              </a:rPr>
              <a:t>Bauplatten, Trockenbau</a:t>
            </a:r>
            <a:endParaRPr lang="de-DE" dirty="0"/>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1568501009"/>
              </p:ext>
            </p:extLst>
          </p:nvPr>
        </p:nvGraphicFramePr>
        <p:xfrm>
          <a:off x="1254033" y="980727"/>
          <a:ext cx="9962607" cy="5663912"/>
        </p:xfrm>
        <a:graphic>
          <a:graphicData uri="http://schemas.openxmlformats.org/drawingml/2006/table">
            <a:tbl>
              <a:tblPr firstRow="1" bandRow="1">
                <a:tableStyleId>{D7AC3CCA-C797-4891-BE02-D94E43425B78}</a:tableStyleId>
              </a:tblPr>
              <a:tblGrid>
                <a:gridCol w="3320869">
                  <a:extLst>
                    <a:ext uri="{9D8B030D-6E8A-4147-A177-3AD203B41FA5}">
                      <a16:colId xmlns:a16="http://schemas.microsoft.com/office/drawing/2014/main" val="20000"/>
                    </a:ext>
                  </a:extLst>
                </a:gridCol>
                <a:gridCol w="3320869">
                  <a:extLst>
                    <a:ext uri="{9D8B030D-6E8A-4147-A177-3AD203B41FA5}">
                      <a16:colId xmlns:a16="http://schemas.microsoft.com/office/drawing/2014/main" val="20001"/>
                    </a:ext>
                  </a:extLst>
                </a:gridCol>
                <a:gridCol w="3320869">
                  <a:extLst>
                    <a:ext uri="{9D8B030D-6E8A-4147-A177-3AD203B41FA5}">
                      <a16:colId xmlns:a16="http://schemas.microsoft.com/office/drawing/2014/main" val="20002"/>
                    </a:ext>
                  </a:extLst>
                </a:gridCol>
              </a:tblGrid>
              <a:tr h="707989">
                <a:tc>
                  <a:txBody>
                    <a:bodyPr/>
                    <a:lstStyle/>
                    <a:p>
                      <a:pPr algn="l" fontAlgn="b"/>
                      <a:r>
                        <a:rPr lang="de-DE" sz="1600" b="1" i="0" u="none" strike="noStrike" dirty="0">
                          <a:solidFill>
                            <a:srgbClr val="000000"/>
                          </a:solidFill>
                          <a:effectLst/>
                          <a:latin typeface="Garamond" panose="02020404030301010803" pitchFamily="18" charset="0"/>
                        </a:rPr>
                        <a:t>Lehmbauplatten</a:t>
                      </a:r>
                    </a:p>
                  </a:txBody>
                  <a:tcPr marL="9525" marR="9525" marT="9525" marB="0" anchor="ctr"/>
                </a:tc>
                <a:tc>
                  <a:txBody>
                    <a:bodyPr/>
                    <a:lstStyle/>
                    <a:p>
                      <a:endParaRPr lang="de-DE"/>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0"/>
                  </a:ext>
                </a:extLst>
              </a:tr>
              <a:tr h="707989">
                <a:tc>
                  <a:txBody>
                    <a:bodyPr/>
                    <a:lstStyle/>
                    <a:p>
                      <a:pPr algn="l" fontAlgn="b"/>
                      <a:r>
                        <a:rPr lang="de-DE" sz="1600" b="1" i="0" u="none" strike="noStrike" dirty="0">
                          <a:solidFill>
                            <a:srgbClr val="000000"/>
                          </a:solidFill>
                          <a:effectLst/>
                          <a:latin typeface="Garamond" panose="02020404030301010803" pitchFamily="18" charset="0"/>
                        </a:rPr>
                        <a:t>Holzweichfaser </a:t>
                      </a:r>
                    </a:p>
                  </a:txBody>
                  <a:tcPr marL="9525" marR="9525" marT="9525" marB="0" anchor="ctr"/>
                </a:tc>
                <a:tc>
                  <a:txBody>
                    <a:bodyPr/>
                    <a:lstStyle/>
                    <a:p>
                      <a:endParaRPr lang="de-DE"/>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1"/>
                  </a:ext>
                </a:extLst>
              </a:tr>
              <a:tr h="707989">
                <a:tc>
                  <a:txBody>
                    <a:bodyPr/>
                    <a:lstStyle/>
                    <a:p>
                      <a:pPr algn="l" fontAlgn="b"/>
                      <a:r>
                        <a:rPr lang="de-DE" sz="1600" b="1" i="0" u="none" strike="noStrike" dirty="0" err="1">
                          <a:solidFill>
                            <a:srgbClr val="000000"/>
                          </a:solidFill>
                          <a:effectLst/>
                          <a:latin typeface="Garamond" panose="02020404030301010803" pitchFamily="18" charset="0"/>
                        </a:rPr>
                        <a:t>Emoton</a:t>
                      </a:r>
                      <a:r>
                        <a:rPr lang="de-DE" sz="1600" b="1" i="0" u="none" strike="noStrike" dirty="0">
                          <a:solidFill>
                            <a:srgbClr val="000000"/>
                          </a:solidFill>
                          <a:effectLst/>
                          <a:latin typeface="Garamond" panose="02020404030301010803" pitchFamily="18" charset="0"/>
                        </a:rPr>
                        <a:t> </a:t>
                      </a:r>
                      <a:r>
                        <a:rPr lang="de-DE" sz="1600" b="1" i="0" u="none" strike="noStrike" dirty="0" err="1">
                          <a:solidFill>
                            <a:srgbClr val="000000"/>
                          </a:solidFill>
                          <a:effectLst/>
                          <a:latin typeface="Garamond" panose="02020404030301010803" pitchFamily="18" charset="0"/>
                        </a:rPr>
                        <a:t>Panello</a:t>
                      </a:r>
                      <a:endParaRPr lang="de-DE" sz="1600" b="1" i="0" u="none" strike="noStrike" dirty="0">
                        <a:solidFill>
                          <a:srgbClr val="000000"/>
                        </a:solidFill>
                        <a:effectLst/>
                        <a:latin typeface="Garamond" panose="02020404030301010803" pitchFamily="18" charset="0"/>
                      </a:endParaRPr>
                    </a:p>
                  </a:txBody>
                  <a:tcPr marL="9525" marR="9525" marT="9525" marB="0" anchor="ctr"/>
                </a:tc>
                <a:tc>
                  <a:txBody>
                    <a:bodyPr/>
                    <a:lstStyle/>
                    <a:p>
                      <a:endParaRPr lang="de-DE"/>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2"/>
                  </a:ext>
                </a:extLst>
              </a:tr>
              <a:tr h="707989">
                <a:tc>
                  <a:txBody>
                    <a:bodyPr/>
                    <a:lstStyle/>
                    <a:p>
                      <a:pPr algn="l" fontAlgn="b"/>
                      <a:r>
                        <a:rPr lang="de-DE" sz="1600" b="1" i="0" u="none" strike="noStrike" dirty="0">
                          <a:solidFill>
                            <a:srgbClr val="000000"/>
                          </a:solidFill>
                          <a:effectLst/>
                          <a:latin typeface="Garamond" panose="02020404030301010803" pitchFamily="18" charset="0"/>
                        </a:rPr>
                        <a:t>Strohbauplatten</a:t>
                      </a:r>
                    </a:p>
                  </a:txBody>
                  <a:tcPr marL="9525" marR="9525" marT="9525" marB="0" anchor="ctr"/>
                </a:tc>
                <a:tc>
                  <a:txBody>
                    <a:bodyPr/>
                    <a:lstStyle/>
                    <a:p>
                      <a:endParaRPr lang="de-DE"/>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3"/>
                  </a:ext>
                </a:extLst>
              </a:tr>
              <a:tr h="707989">
                <a:tc>
                  <a:txBody>
                    <a:bodyPr/>
                    <a:lstStyle/>
                    <a:p>
                      <a:pPr algn="l" fontAlgn="b"/>
                      <a:r>
                        <a:rPr lang="de-DE" sz="1600" b="1" i="0" u="none" strike="noStrike" dirty="0" err="1">
                          <a:solidFill>
                            <a:srgbClr val="000000"/>
                          </a:solidFill>
                          <a:effectLst/>
                          <a:latin typeface="Garamond" panose="02020404030301010803" pitchFamily="18" charset="0"/>
                        </a:rPr>
                        <a:t>Calciumsilikatplatten</a:t>
                      </a:r>
                      <a:r>
                        <a:rPr lang="de-DE" sz="1600" b="1" i="0" u="none" strike="noStrike" dirty="0">
                          <a:solidFill>
                            <a:srgbClr val="000000"/>
                          </a:solidFill>
                          <a:effectLst/>
                          <a:latin typeface="Garamond" panose="02020404030301010803" pitchFamily="18" charset="0"/>
                        </a:rPr>
                        <a:t> (nur</a:t>
                      </a:r>
                      <a:r>
                        <a:rPr lang="de-DE" sz="1600" b="1" i="0" u="none" strike="noStrike" baseline="0" dirty="0">
                          <a:solidFill>
                            <a:srgbClr val="000000"/>
                          </a:solidFill>
                          <a:effectLst/>
                          <a:latin typeface="Garamond" panose="02020404030301010803" pitchFamily="18" charset="0"/>
                        </a:rPr>
                        <a:t> vollflächig)</a:t>
                      </a:r>
                      <a:endParaRPr lang="de-DE" sz="1600" b="1" i="0" u="none" strike="noStrike" dirty="0">
                        <a:solidFill>
                          <a:srgbClr val="000000"/>
                        </a:solidFill>
                        <a:effectLst/>
                        <a:latin typeface="Garamond" panose="02020404030301010803" pitchFamily="18" charset="0"/>
                      </a:endParaRPr>
                    </a:p>
                  </a:txBody>
                  <a:tcPr marL="9525" marR="9525" marT="9525" marB="0" anchor="ctr"/>
                </a:tc>
                <a:tc>
                  <a:txBody>
                    <a:bodyPr/>
                    <a:lstStyle/>
                    <a:p>
                      <a:endParaRPr lang="de-DE"/>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4"/>
                  </a:ext>
                </a:extLst>
              </a:tr>
              <a:tr h="707989">
                <a:tc>
                  <a:txBody>
                    <a:bodyPr/>
                    <a:lstStyle/>
                    <a:p>
                      <a:pPr algn="l" fontAlgn="b"/>
                      <a:r>
                        <a:rPr lang="de-DE" sz="1600" b="1" i="0" u="none" strike="noStrike" dirty="0">
                          <a:solidFill>
                            <a:srgbClr val="000000"/>
                          </a:solidFill>
                          <a:effectLst/>
                          <a:latin typeface="Garamond" panose="02020404030301010803" pitchFamily="18" charset="0"/>
                        </a:rPr>
                        <a:t>HWL, auch mit Hanf</a:t>
                      </a:r>
                    </a:p>
                  </a:txBody>
                  <a:tcPr marL="9525" marR="9525" marT="9525" marB="0" anchor="ctr"/>
                </a:tc>
                <a:tc>
                  <a:txBody>
                    <a:bodyPr/>
                    <a:lstStyle/>
                    <a:p>
                      <a:endParaRPr lang="de-DE"/>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5"/>
                  </a:ext>
                </a:extLst>
              </a:tr>
              <a:tr h="707989">
                <a:tc>
                  <a:txBody>
                    <a:bodyPr/>
                    <a:lstStyle/>
                    <a:p>
                      <a:endParaRPr lang="de-DE"/>
                    </a:p>
                  </a:txBody>
                  <a:tcPr/>
                </a:tc>
                <a:tc>
                  <a:txBody>
                    <a:bodyPr/>
                    <a:lstStyle/>
                    <a:p>
                      <a:endParaRPr lang="de-DE" dirty="0"/>
                    </a:p>
                  </a:txBody>
                  <a:tcPr/>
                </a:tc>
                <a:tc>
                  <a:txBody>
                    <a:bodyPr/>
                    <a:lstStyle/>
                    <a:p>
                      <a:endParaRPr lang="de-DE"/>
                    </a:p>
                  </a:txBody>
                  <a:tcPr/>
                </a:tc>
                <a:extLst>
                  <a:ext uri="{0D108BD9-81ED-4DB2-BD59-A6C34878D82A}">
                    <a16:rowId xmlns:a16="http://schemas.microsoft.com/office/drawing/2014/main" val="10006"/>
                  </a:ext>
                </a:extLst>
              </a:tr>
              <a:tr h="707989">
                <a:tc>
                  <a:txBody>
                    <a:bodyPr/>
                    <a:lstStyle/>
                    <a:p>
                      <a:endParaRPr lang="de-DE"/>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9642046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24000" y="0"/>
            <a:ext cx="9144000" cy="764704"/>
          </a:xfrm>
        </p:spPr>
        <p:txBody>
          <a:bodyPr>
            <a:normAutofit/>
          </a:bodyPr>
          <a:lstStyle/>
          <a:p>
            <a:pPr algn="ctr"/>
            <a:r>
              <a:rPr lang="de-DE" b="1" dirty="0">
                <a:solidFill>
                  <a:schemeClr val="accent1">
                    <a:lumMod val="50000"/>
                  </a:schemeClr>
                </a:solidFill>
                <a:latin typeface="Garamond" panose="02020404030301010803" pitchFamily="18" charset="0"/>
              </a:rPr>
              <a:t>Schüttungen</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1380364222"/>
              </p:ext>
            </p:extLst>
          </p:nvPr>
        </p:nvGraphicFramePr>
        <p:xfrm>
          <a:off x="1445624" y="836023"/>
          <a:ext cx="9466215" cy="5913120"/>
        </p:xfrm>
        <a:graphic>
          <a:graphicData uri="http://schemas.openxmlformats.org/drawingml/2006/table">
            <a:tbl>
              <a:tblPr firstRow="1" bandRow="1">
                <a:tableStyleId>{D7AC3CCA-C797-4891-BE02-D94E43425B78}</a:tableStyleId>
              </a:tblPr>
              <a:tblGrid>
                <a:gridCol w="3155405">
                  <a:extLst>
                    <a:ext uri="{9D8B030D-6E8A-4147-A177-3AD203B41FA5}">
                      <a16:colId xmlns:a16="http://schemas.microsoft.com/office/drawing/2014/main" val="20000"/>
                    </a:ext>
                  </a:extLst>
                </a:gridCol>
                <a:gridCol w="3155405">
                  <a:extLst>
                    <a:ext uri="{9D8B030D-6E8A-4147-A177-3AD203B41FA5}">
                      <a16:colId xmlns:a16="http://schemas.microsoft.com/office/drawing/2014/main" val="20001"/>
                    </a:ext>
                  </a:extLst>
                </a:gridCol>
                <a:gridCol w="3155405">
                  <a:extLst>
                    <a:ext uri="{9D8B030D-6E8A-4147-A177-3AD203B41FA5}">
                      <a16:colId xmlns:a16="http://schemas.microsoft.com/office/drawing/2014/main" val="20002"/>
                    </a:ext>
                  </a:extLst>
                </a:gridCol>
              </a:tblGrid>
              <a:tr h="591312">
                <a:tc>
                  <a:txBody>
                    <a:bodyPr/>
                    <a:lstStyle/>
                    <a:p>
                      <a:pPr algn="l" fontAlgn="b"/>
                      <a:r>
                        <a:rPr lang="de-DE" sz="1600" b="1" i="0" u="none" strike="noStrike" dirty="0">
                          <a:solidFill>
                            <a:srgbClr val="000000"/>
                          </a:solidFill>
                          <a:effectLst/>
                          <a:latin typeface="Garamond" panose="02020404030301010803" pitchFamily="18" charset="0"/>
                        </a:rPr>
                        <a:t>Lehmtrockenschüttung</a:t>
                      </a:r>
                    </a:p>
                  </a:txBody>
                  <a:tcPr marL="9525" marR="9525" marT="9525" marB="0" anchor="ctr"/>
                </a:tc>
                <a:tc>
                  <a:txBody>
                    <a:bodyPr/>
                    <a:lstStyle/>
                    <a:p>
                      <a:endParaRPr lang="de-DE"/>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0"/>
                  </a:ext>
                </a:extLst>
              </a:tr>
              <a:tr h="591312">
                <a:tc>
                  <a:txBody>
                    <a:bodyPr/>
                    <a:lstStyle/>
                    <a:p>
                      <a:pPr algn="l" fontAlgn="b"/>
                      <a:r>
                        <a:rPr lang="de-DE" sz="1600" b="1" i="0" u="none" strike="noStrike" dirty="0">
                          <a:solidFill>
                            <a:srgbClr val="000000"/>
                          </a:solidFill>
                          <a:effectLst/>
                          <a:latin typeface="Garamond" panose="02020404030301010803" pitchFamily="18" charset="0"/>
                        </a:rPr>
                        <a:t>Holz-Lehm-Schüttungen</a:t>
                      </a:r>
                    </a:p>
                  </a:txBody>
                  <a:tcPr marL="9525" marR="9525" marT="9525" marB="0" anchor="ctr"/>
                </a:tc>
                <a:tc>
                  <a:txBody>
                    <a:bodyPr/>
                    <a:lstStyle/>
                    <a:p>
                      <a:endParaRPr lang="de-DE" dirty="0"/>
                    </a:p>
                  </a:txBody>
                  <a:tcPr/>
                </a:tc>
                <a:tc>
                  <a:txBody>
                    <a:bodyPr/>
                    <a:lstStyle/>
                    <a:p>
                      <a:endParaRPr lang="de-DE"/>
                    </a:p>
                  </a:txBody>
                  <a:tcPr/>
                </a:tc>
                <a:extLst>
                  <a:ext uri="{0D108BD9-81ED-4DB2-BD59-A6C34878D82A}">
                    <a16:rowId xmlns:a16="http://schemas.microsoft.com/office/drawing/2014/main" val="10001"/>
                  </a:ext>
                </a:extLst>
              </a:tr>
              <a:tr h="591312">
                <a:tc>
                  <a:txBody>
                    <a:bodyPr/>
                    <a:lstStyle/>
                    <a:p>
                      <a:pPr algn="l" fontAlgn="b"/>
                      <a:r>
                        <a:rPr lang="de-DE" sz="1600" b="1" i="0" u="none" strike="noStrike" dirty="0">
                          <a:solidFill>
                            <a:srgbClr val="000000"/>
                          </a:solidFill>
                          <a:effectLst/>
                          <a:latin typeface="Garamond" panose="02020404030301010803" pitchFamily="18" charset="0"/>
                        </a:rPr>
                        <a:t>Hanf</a:t>
                      </a:r>
                    </a:p>
                  </a:txBody>
                  <a:tcPr marL="9525" marR="9525" marT="9525" marB="0" anchor="ctr"/>
                </a:tc>
                <a:tc>
                  <a:txBody>
                    <a:bodyPr/>
                    <a:lstStyle/>
                    <a:p>
                      <a:endParaRPr lang="de-DE"/>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2"/>
                  </a:ext>
                </a:extLst>
              </a:tr>
              <a:tr h="591312">
                <a:tc>
                  <a:txBody>
                    <a:bodyPr/>
                    <a:lstStyle/>
                    <a:p>
                      <a:pPr algn="l" fontAlgn="b"/>
                      <a:r>
                        <a:rPr lang="de-DE" sz="1600" b="1" i="0" u="none" strike="noStrike" dirty="0">
                          <a:solidFill>
                            <a:srgbClr val="000000"/>
                          </a:solidFill>
                          <a:effectLst/>
                          <a:latin typeface="Garamond" panose="02020404030301010803" pitchFamily="18" charset="0"/>
                        </a:rPr>
                        <a:t>Cellulose</a:t>
                      </a:r>
                    </a:p>
                  </a:txBody>
                  <a:tcPr marL="9525" marR="9525" marT="9525" marB="0" anchor="ctr"/>
                </a:tc>
                <a:tc>
                  <a:txBody>
                    <a:bodyPr/>
                    <a:lstStyle/>
                    <a:p>
                      <a:endParaRPr lang="de-DE"/>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3"/>
                  </a:ext>
                </a:extLst>
              </a:tr>
              <a:tr h="591312">
                <a:tc>
                  <a:txBody>
                    <a:bodyPr/>
                    <a:lstStyle/>
                    <a:p>
                      <a:pPr algn="l" fontAlgn="b"/>
                      <a:r>
                        <a:rPr lang="de-DE" sz="1600" b="1" i="0" u="none" strike="noStrike" dirty="0">
                          <a:solidFill>
                            <a:srgbClr val="000000"/>
                          </a:solidFill>
                          <a:effectLst/>
                          <a:latin typeface="Garamond" panose="02020404030301010803" pitchFamily="18" charset="0"/>
                        </a:rPr>
                        <a:t>Blähtonschüttungen</a:t>
                      </a:r>
                    </a:p>
                  </a:txBody>
                  <a:tcPr marL="9525" marR="9525" marT="9525" marB="0" anchor="ctr"/>
                </a:tc>
                <a:tc>
                  <a:txBody>
                    <a:bodyPr/>
                    <a:lstStyle/>
                    <a:p>
                      <a:endParaRPr lang="de-DE"/>
                    </a:p>
                  </a:txBody>
                  <a:tcPr/>
                </a:tc>
                <a:tc>
                  <a:txBody>
                    <a:bodyPr/>
                    <a:lstStyle/>
                    <a:p>
                      <a:endParaRPr lang="de-DE"/>
                    </a:p>
                  </a:txBody>
                  <a:tcPr/>
                </a:tc>
                <a:extLst>
                  <a:ext uri="{0D108BD9-81ED-4DB2-BD59-A6C34878D82A}">
                    <a16:rowId xmlns:a16="http://schemas.microsoft.com/office/drawing/2014/main" val="10004"/>
                  </a:ext>
                </a:extLst>
              </a:tr>
              <a:tr h="591312">
                <a:tc>
                  <a:txBody>
                    <a:bodyPr/>
                    <a:lstStyle/>
                    <a:p>
                      <a:pPr algn="l" fontAlgn="b"/>
                      <a:r>
                        <a:rPr lang="de-DE" sz="1600" b="1" i="0" u="none" strike="noStrike" dirty="0">
                          <a:solidFill>
                            <a:srgbClr val="000000"/>
                          </a:solidFill>
                          <a:effectLst/>
                          <a:latin typeface="Garamond" panose="02020404030301010803" pitchFamily="18" charset="0"/>
                        </a:rPr>
                        <a:t>mineralisch ummantelte Holzspäne</a:t>
                      </a:r>
                    </a:p>
                  </a:txBody>
                  <a:tcPr marL="9525" marR="9525" marT="9525" marB="0" anchor="ctr"/>
                </a:tc>
                <a:tc>
                  <a:txBody>
                    <a:bodyPr/>
                    <a:lstStyle/>
                    <a:p>
                      <a:endParaRPr lang="de-DE"/>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5"/>
                  </a:ext>
                </a:extLst>
              </a:tr>
              <a:tr h="591312">
                <a:tc>
                  <a:txBody>
                    <a:bodyPr/>
                    <a:lstStyle/>
                    <a:p>
                      <a:pPr algn="l" fontAlgn="b"/>
                      <a:r>
                        <a:rPr lang="de-DE" sz="1600" b="1" i="0" u="none" strike="noStrike" dirty="0">
                          <a:solidFill>
                            <a:srgbClr val="000000"/>
                          </a:solidFill>
                          <a:effectLst/>
                          <a:latin typeface="Garamond" panose="02020404030301010803" pitchFamily="18" charset="0"/>
                        </a:rPr>
                        <a:t>Hanf-Lehm-Schüttung</a:t>
                      </a:r>
                    </a:p>
                  </a:txBody>
                  <a:tcPr marL="9525" marR="9525" marT="9525" marB="0" anchor="ctr"/>
                </a:tc>
                <a:tc>
                  <a:txBody>
                    <a:bodyPr/>
                    <a:lstStyle/>
                    <a:p>
                      <a:endParaRPr lang="de-DE"/>
                    </a:p>
                  </a:txBody>
                  <a:tcPr/>
                </a:tc>
                <a:tc>
                  <a:txBody>
                    <a:bodyPr/>
                    <a:lstStyle/>
                    <a:p>
                      <a:pPr algn="l" fontAlgn="b"/>
                      <a:r>
                        <a:rPr lang="de-DE" sz="1100" b="0" i="0" u="none" strike="noStrike" dirty="0">
                          <a:solidFill>
                            <a:srgbClr val="000000"/>
                          </a:solidFill>
                          <a:effectLst/>
                          <a:latin typeface="Calibri"/>
                        </a:rPr>
                        <a:t>Muster</a:t>
                      </a:r>
                    </a:p>
                  </a:txBody>
                  <a:tcPr marL="9525" marR="9525" marT="9525" marB="0" anchor="b"/>
                </a:tc>
                <a:extLst>
                  <a:ext uri="{0D108BD9-81ED-4DB2-BD59-A6C34878D82A}">
                    <a16:rowId xmlns:a16="http://schemas.microsoft.com/office/drawing/2014/main" val="10006"/>
                  </a:ext>
                </a:extLst>
              </a:tr>
              <a:tr h="591312">
                <a:tc>
                  <a:txBody>
                    <a:bodyPr/>
                    <a:lstStyle/>
                    <a:p>
                      <a:endParaRPr lang="de-DE" dirty="0"/>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10007"/>
                  </a:ext>
                </a:extLst>
              </a:tr>
              <a:tr h="591312">
                <a:tc>
                  <a:txBody>
                    <a:bodyPr/>
                    <a:lstStyle/>
                    <a:p>
                      <a:endParaRPr lang="de-DE" dirty="0"/>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10008"/>
                  </a:ext>
                </a:extLst>
              </a:tr>
              <a:tr h="591312">
                <a:tc>
                  <a:txBody>
                    <a:bodyPr/>
                    <a:lstStyle/>
                    <a:p>
                      <a:endParaRPr lang="de-DE" dirty="0"/>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6006094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24000" y="0"/>
            <a:ext cx="9144000" cy="908720"/>
          </a:xfrm>
        </p:spPr>
        <p:txBody>
          <a:bodyPr>
            <a:normAutofit/>
          </a:bodyPr>
          <a:lstStyle/>
          <a:p>
            <a:pPr algn="ctr"/>
            <a:r>
              <a:rPr lang="de-DE" b="1" dirty="0">
                <a:solidFill>
                  <a:schemeClr val="accent1">
                    <a:lumMod val="50000"/>
                  </a:schemeClr>
                </a:solidFill>
                <a:latin typeface="Garamond" panose="02020404030301010803" pitchFamily="18" charset="0"/>
              </a:rPr>
              <a:t>Naturfarben</a:t>
            </a:r>
          </a:p>
        </p:txBody>
      </p:sp>
      <p:graphicFrame>
        <p:nvGraphicFramePr>
          <p:cNvPr id="5" name="Inhaltsplatzhalter 4"/>
          <p:cNvGraphicFramePr>
            <a:graphicFrameLocks noGrp="1"/>
          </p:cNvGraphicFramePr>
          <p:nvPr>
            <p:ph idx="1"/>
            <p:extLst>
              <p:ext uri="{D42A27DB-BD31-4B8C-83A1-F6EECF244321}">
                <p14:modId xmlns:p14="http://schemas.microsoft.com/office/powerpoint/2010/main" val="1766479776"/>
              </p:ext>
            </p:extLst>
          </p:nvPr>
        </p:nvGraphicFramePr>
        <p:xfrm>
          <a:off x="1689463" y="836712"/>
          <a:ext cx="8871033" cy="6028686"/>
        </p:xfrm>
        <a:graphic>
          <a:graphicData uri="http://schemas.openxmlformats.org/drawingml/2006/table">
            <a:tbl>
              <a:tblPr firstRow="1" bandRow="1">
                <a:tableStyleId>{D7AC3CCA-C797-4891-BE02-D94E43425B78}</a:tableStyleId>
              </a:tblPr>
              <a:tblGrid>
                <a:gridCol w="2957011">
                  <a:extLst>
                    <a:ext uri="{9D8B030D-6E8A-4147-A177-3AD203B41FA5}">
                      <a16:colId xmlns:a16="http://schemas.microsoft.com/office/drawing/2014/main" val="20000"/>
                    </a:ext>
                  </a:extLst>
                </a:gridCol>
                <a:gridCol w="2957011">
                  <a:extLst>
                    <a:ext uri="{9D8B030D-6E8A-4147-A177-3AD203B41FA5}">
                      <a16:colId xmlns:a16="http://schemas.microsoft.com/office/drawing/2014/main" val="20001"/>
                    </a:ext>
                  </a:extLst>
                </a:gridCol>
                <a:gridCol w="2957011">
                  <a:extLst>
                    <a:ext uri="{9D8B030D-6E8A-4147-A177-3AD203B41FA5}">
                      <a16:colId xmlns:a16="http://schemas.microsoft.com/office/drawing/2014/main" val="20002"/>
                    </a:ext>
                  </a:extLst>
                </a:gridCol>
              </a:tblGrid>
              <a:tr h="476814">
                <a:tc>
                  <a:txBody>
                    <a:bodyPr/>
                    <a:lstStyle/>
                    <a:p>
                      <a:r>
                        <a:rPr lang="de-DE" sz="1600" dirty="0">
                          <a:solidFill>
                            <a:srgbClr val="C00000"/>
                          </a:solidFill>
                          <a:latin typeface="Garamond" panose="02020404030301010803" pitchFamily="18" charset="0"/>
                        </a:rPr>
                        <a:t>Farbe</a:t>
                      </a:r>
                    </a:p>
                  </a:txBody>
                  <a:tcPr anchor="ctr"/>
                </a:tc>
                <a:tc>
                  <a:txBody>
                    <a:bodyPr/>
                    <a:lstStyle/>
                    <a:p>
                      <a:r>
                        <a:rPr lang="de-DE" sz="1600" dirty="0">
                          <a:solidFill>
                            <a:srgbClr val="C00000"/>
                          </a:solidFill>
                          <a:latin typeface="Garamond" panose="02020404030301010803" pitchFamily="18" charset="0"/>
                        </a:rPr>
                        <a:t>Bindemittel</a:t>
                      </a:r>
                    </a:p>
                  </a:txBody>
                  <a:tcPr anchor="ctr"/>
                </a:tc>
                <a:tc>
                  <a:txBody>
                    <a:bodyPr/>
                    <a:lstStyle/>
                    <a:p>
                      <a:r>
                        <a:rPr lang="de-DE" sz="1600" dirty="0">
                          <a:solidFill>
                            <a:srgbClr val="C00000"/>
                          </a:solidFill>
                          <a:latin typeface="Garamond" panose="02020404030301010803" pitchFamily="18" charset="0"/>
                        </a:rPr>
                        <a:t>Anwendung</a:t>
                      </a:r>
                    </a:p>
                  </a:txBody>
                  <a:tcPr anchor="ctr"/>
                </a:tc>
                <a:extLst>
                  <a:ext uri="{0D108BD9-81ED-4DB2-BD59-A6C34878D82A}">
                    <a16:rowId xmlns:a16="http://schemas.microsoft.com/office/drawing/2014/main" val="10000"/>
                  </a:ext>
                </a:extLst>
              </a:tr>
              <a:tr h="476814">
                <a:tc>
                  <a:txBody>
                    <a:bodyPr/>
                    <a:lstStyle/>
                    <a:p>
                      <a:r>
                        <a:rPr lang="de-DE" sz="1600" b="1" dirty="0">
                          <a:latin typeface="Garamond" panose="02020404030301010803" pitchFamily="18" charset="0"/>
                        </a:rPr>
                        <a:t>Kalkfarben</a:t>
                      </a:r>
                    </a:p>
                  </a:txBody>
                  <a:tcPr anchor="ctr"/>
                </a:tc>
                <a:tc>
                  <a:txBody>
                    <a:bodyPr/>
                    <a:lstStyle/>
                    <a:p>
                      <a:r>
                        <a:rPr lang="de-DE" sz="1600" b="1" dirty="0">
                          <a:latin typeface="Garamond" panose="02020404030301010803" pitchFamily="18" charset="0"/>
                        </a:rPr>
                        <a:t>Kalk</a:t>
                      </a:r>
                    </a:p>
                  </a:txBody>
                  <a:tcPr anchor="ctr"/>
                </a:tc>
                <a:tc>
                  <a:txBody>
                    <a:bodyPr/>
                    <a:lstStyle/>
                    <a:p>
                      <a:r>
                        <a:rPr lang="de-DE" sz="1600" b="1" dirty="0">
                          <a:latin typeface="Garamond" panose="02020404030301010803" pitchFamily="18" charset="0"/>
                        </a:rPr>
                        <a:t>innen und außen</a:t>
                      </a:r>
                    </a:p>
                  </a:txBody>
                  <a:tcPr anchor="ctr"/>
                </a:tc>
                <a:extLst>
                  <a:ext uri="{0D108BD9-81ED-4DB2-BD59-A6C34878D82A}">
                    <a16:rowId xmlns:a16="http://schemas.microsoft.com/office/drawing/2014/main" val="10001"/>
                  </a:ext>
                </a:extLst>
              </a:tr>
              <a:tr h="476814">
                <a:tc>
                  <a:txBody>
                    <a:bodyPr/>
                    <a:lstStyle/>
                    <a:p>
                      <a:r>
                        <a:rPr lang="de-DE" sz="1600" b="1" dirty="0">
                          <a:latin typeface="Garamond" panose="02020404030301010803" pitchFamily="18" charset="0"/>
                        </a:rPr>
                        <a:t>Sumpfkalk</a:t>
                      </a:r>
                    </a:p>
                  </a:txBody>
                  <a:tcPr anchor="ctr"/>
                </a:tc>
                <a:tc>
                  <a:txBody>
                    <a:bodyPr/>
                    <a:lstStyle/>
                    <a:p>
                      <a:r>
                        <a:rPr lang="de-DE" sz="1600" b="1" dirty="0">
                          <a:latin typeface="Garamond" panose="02020404030301010803" pitchFamily="18" charset="0"/>
                        </a:rPr>
                        <a:t>Kalk</a:t>
                      </a:r>
                    </a:p>
                  </a:txBody>
                  <a:tcPr anchor="ctr"/>
                </a:tc>
                <a:tc>
                  <a:txBody>
                    <a:bodyPr/>
                    <a:lstStyle/>
                    <a:p>
                      <a:r>
                        <a:rPr lang="de-DE" sz="1600" b="1" dirty="0">
                          <a:latin typeface="Garamond" panose="02020404030301010803" pitchFamily="18" charset="0"/>
                        </a:rPr>
                        <a:t>innen und außen (</a:t>
                      </a:r>
                      <a:r>
                        <a:rPr lang="de-DE" sz="1600" b="1" dirty="0" err="1">
                          <a:latin typeface="Garamond" panose="02020404030301010803" pitchFamily="18" charset="0"/>
                        </a:rPr>
                        <a:t>frescal</a:t>
                      </a:r>
                      <a:r>
                        <a:rPr lang="de-DE" sz="1600" b="1" dirty="0">
                          <a:latin typeface="Garamond" panose="02020404030301010803" pitchFamily="18" charset="0"/>
                        </a:rPr>
                        <a:t>)</a:t>
                      </a:r>
                    </a:p>
                  </a:txBody>
                  <a:tcPr anchor="ctr"/>
                </a:tc>
                <a:extLst>
                  <a:ext uri="{0D108BD9-81ED-4DB2-BD59-A6C34878D82A}">
                    <a16:rowId xmlns:a16="http://schemas.microsoft.com/office/drawing/2014/main" val="10002"/>
                  </a:ext>
                </a:extLst>
              </a:tr>
              <a:tr h="576655">
                <a:tc>
                  <a:txBody>
                    <a:bodyPr/>
                    <a:lstStyle/>
                    <a:p>
                      <a:r>
                        <a:rPr lang="de-DE" sz="1600" b="1" dirty="0">
                          <a:latin typeface="Garamond" panose="02020404030301010803" pitchFamily="18" charset="0"/>
                        </a:rPr>
                        <a:t>Lehmfarben, Tonfarben</a:t>
                      </a:r>
                    </a:p>
                  </a:txBody>
                  <a:tcPr anchor="ctr"/>
                </a:tc>
                <a:tc>
                  <a:txBody>
                    <a:bodyPr/>
                    <a:lstStyle/>
                    <a:p>
                      <a:r>
                        <a:rPr lang="de-DE" sz="1600" b="1" dirty="0">
                          <a:latin typeface="Garamond" panose="02020404030301010803" pitchFamily="18" charset="0"/>
                        </a:rPr>
                        <a:t>Kaolin, Lehm, Tonerde, Marmormehl</a:t>
                      </a:r>
                    </a:p>
                  </a:txBody>
                  <a:tcPr anchor="ctr"/>
                </a:tc>
                <a:tc>
                  <a:txBody>
                    <a:bodyPr/>
                    <a:lstStyle/>
                    <a:p>
                      <a:r>
                        <a:rPr lang="de-DE" sz="1600" b="1" dirty="0">
                          <a:latin typeface="Garamond" panose="02020404030301010803" pitchFamily="18" charset="0"/>
                        </a:rPr>
                        <a:t>innen</a:t>
                      </a:r>
                    </a:p>
                  </a:txBody>
                  <a:tcPr anchor="ctr"/>
                </a:tc>
                <a:extLst>
                  <a:ext uri="{0D108BD9-81ED-4DB2-BD59-A6C34878D82A}">
                    <a16:rowId xmlns:a16="http://schemas.microsoft.com/office/drawing/2014/main" val="10003"/>
                  </a:ext>
                </a:extLst>
              </a:tr>
              <a:tr h="476814">
                <a:tc>
                  <a:txBody>
                    <a:bodyPr/>
                    <a:lstStyle/>
                    <a:p>
                      <a:r>
                        <a:rPr lang="de-DE" sz="1600" b="1" dirty="0">
                          <a:latin typeface="Garamond" panose="02020404030301010803" pitchFamily="18" charset="0"/>
                        </a:rPr>
                        <a:t>Kreide-Leim Farbe</a:t>
                      </a:r>
                    </a:p>
                  </a:txBody>
                  <a:tcPr anchor="ctr"/>
                </a:tc>
                <a:tc>
                  <a:txBody>
                    <a:bodyPr/>
                    <a:lstStyle/>
                    <a:p>
                      <a:r>
                        <a:rPr lang="de-DE" sz="1600" b="1" dirty="0">
                          <a:latin typeface="Garamond" panose="02020404030301010803" pitchFamily="18" charset="0"/>
                        </a:rPr>
                        <a:t>Pflanzenleim</a:t>
                      </a:r>
                    </a:p>
                  </a:txBody>
                  <a:tcPr anchor="ctr"/>
                </a:tc>
                <a:tc>
                  <a:txBody>
                    <a:bodyPr/>
                    <a:lstStyle/>
                    <a:p>
                      <a:r>
                        <a:rPr lang="de-DE" sz="1600" b="1" dirty="0">
                          <a:latin typeface="Garamond" panose="02020404030301010803" pitchFamily="18" charset="0"/>
                        </a:rPr>
                        <a:t>innen</a:t>
                      </a:r>
                    </a:p>
                  </a:txBody>
                  <a:tcPr anchor="ctr"/>
                </a:tc>
                <a:extLst>
                  <a:ext uri="{0D108BD9-81ED-4DB2-BD59-A6C34878D82A}">
                    <a16:rowId xmlns:a16="http://schemas.microsoft.com/office/drawing/2014/main" val="10004"/>
                  </a:ext>
                </a:extLst>
              </a:tr>
              <a:tr h="576655">
                <a:tc>
                  <a:txBody>
                    <a:bodyPr/>
                    <a:lstStyle/>
                    <a:p>
                      <a:r>
                        <a:rPr lang="de-DE" sz="1600" b="1" dirty="0">
                          <a:latin typeface="Garamond" panose="02020404030301010803" pitchFamily="18" charset="0"/>
                        </a:rPr>
                        <a:t>Dispersionsfarben</a:t>
                      </a:r>
                    </a:p>
                  </a:txBody>
                  <a:tcPr anchor="ctr"/>
                </a:tc>
                <a:tc>
                  <a:txBody>
                    <a:bodyPr/>
                    <a:lstStyle/>
                    <a:p>
                      <a:r>
                        <a:rPr lang="de-DE" sz="1600" b="1" dirty="0">
                          <a:latin typeface="Garamond" panose="02020404030301010803" pitchFamily="18" charset="0"/>
                        </a:rPr>
                        <a:t>Naturharze, Getreidestärken, Kaolin, </a:t>
                      </a:r>
                    </a:p>
                  </a:txBody>
                  <a:tcPr anchor="ctr"/>
                </a:tc>
                <a:tc>
                  <a:txBody>
                    <a:bodyPr/>
                    <a:lstStyle/>
                    <a:p>
                      <a:r>
                        <a:rPr lang="de-DE" sz="1600" b="1" dirty="0">
                          <a:latin typeface="Garamond" panose="02020404030301010803" pitchFamily="18" charset="0"/>
                        </a:rPr>
                        <a:t>innen</a:t>
                      </a:r>
                    </a:p>
                  </a:txBody>
                  <a:tcPr anchor="ctr"/>
                </a:tc>
                <a:extLst>
                  <a:ext uri="{0D108BD9-81ED-4DB2-BD59-A6C34878D82A}">
                    <a16:rowId xmlns:a16="http://schemas.microsoft.com/office/drawing/2014/main" val="10005"/>
                  </a:ext>
                </a:extLst>
              </a:tr>
              <a:tr h="476814">
                <a:tc>
                  <a:txBody>
                    <a:bodyPr/>
                    <a:lstStyle/>
                    <a:p>
                      <a:r>
                        <a:rPr lang="de-DE" sz="1600" b="1" dirty="0">
                          <a:latin typeface="Garamond" panose="02020404030301010803" pitchFamily="18" charset="0"/>
                        </a:rPr>
                        <a:t>Kaseinfarben</a:t>
                      </a:r>
                    </a:p>
                  </a:txBody>
                  <a:tcPr anchor="ctr"/>
                </a:tc>
                <a:tc>
                  <a:txBody>
                    <a:bodyPr/>
                    <a:lstStyle/>
                    <a:p>
                      <a:r>
                        <a:rPr lang="de-DE" sz="1600" b="1" dirty="0">
                          <a:latin typeface="Garamond" panose="02020404030301010803" pitchFamily="18" charset="0"/>
                        </a:rPr>
                        <a:t>Kasein</a:t>
                      </a:r>
                    </a:p>
                  </a:txBody>
                  <a:tcPr anchor="ctr"/>
                </a:tc>
                <a:tc>
                  <a:txBody>
                    <a:bodyPr/>
                    <a:lstStyle/>
                    <a:p>
                      <a:r>
                        <a:rPr lang="de-DE" sz="1600" b="1" dirty="0">
                          <a:latin typeface="Garamond" panose="02020404030301010803" pitchFamily="18" charset="0"/>
                        </a:rPr>
                        <a:t>innen</a:t>
                      </a:r>
                    </a:p>
                  </a:txBody>
                  <a:tcPr anchor="ctr"/>
                </a:tc>
                <a:extLst>
                  <a:ext uri="{0D108BD9-81ED-4DB2-BD59-A6C34878D82A}">
                    <a16:rowId xmlns:a16="http://schemas.microsoft.com/office/drawing/2014/main" val="10006"/>
                  </a:ext>
                </a:extLst>
              </a:tr>
              <a:tr h="576655">
                <a:tc>
                  <a:txBody>
                    <a:bodyPr/>
                    <a:lstStyle/>
                    <a:p>
                      <a:r>
                        <a:rPr lang="de-DE" sz="1600" b="1" dirty="0">
                          <a:latin typeface="Garamond" panose="02020404030301010803" pitchFamily="18" charset="0"/>
                        </a:rPr>
                        <a:t>Schwedenfarbe</a:t>
                      </a:r>
                    </a:p>
                  </a:txBody>
                  <a:tcPr anchor="ctr"/>
                </a:tc>
                <a:tc>
                  <a:txBody>
                    <a:bodyPr/>
                    <a:lstStyle/>
                    <a:p>
                      <a:r>
                        <a:rPr lang="de-DE" sz="1600" b="1" dirty="0">
                          <a:latin typeface="Garamond" panose="02020404030301010803" pitchFamily="18" charset="0"/>
                        </a:rPr>
                        <a:t>Leinöl und Kupfer- od. Eisensulfat</a:t>
                      </a:r>
                    </a:p>
                  </a:txBody>
                  <a:tcPr anchor="ctr"/>
                </a:tc>
                <a:tc>
                  <a:txBody>
                    <a:bodyPr/>
                    <a:lstStyle/>
                    <a:p>
                      <a:r>
                        <a:rPr lang="de-DE" sz="1600" b="1" dirty="0">
                          <a:latin typeface="Garamond" panose="02020404030301010803" pitchFamily="18" charset="0"/>
                        </a:rPr>
                        <a:t>außen</a:t>
                      </a:r>
                    </a:p>
                  </a:txBody>
                  <a:tcPr anchor="ctr"/>
                </a:tc>
                <a:extLst>
                  <a:ext uri="{0D108BD9-81ED-4DB2-BD59-A6C34878D82A}">
                    <a16:rowId xmlns:a16="http://schemas.microsoft.com/office/drawing/2014/main" val="10007"/>
                  </a:ext>
                </a:extLst>
              </a:tr>
              <a:tr h="4768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dirty="0">
                          <a:latin typeface="Garamond" panose="02020404030301010803" pitchFamily="18" charset="0"/>
                        </a:rPr>
                        <a:t>Holzlasuren</a:t>
                      </a:r>
                    </a:p>
                  </a:txBody>
                  <a:tcPr anchor="ctr"/>
                </a:tc>
                <a:tc>
                  <a:txBody>
                    <a:bodyPr/>
                    <a:lstStyle/>
                    <a:p>
                      <a:r>
                        <a:rPr lang="de-DE" sz="1600" b="1" dirty="0">
                          <a:latin typeface="Garamond" panose="02020404030301010803" pitchFamily="18" charset="0"/>
                        </a:rPr>
                        <a:t>Leinöl, ev. Naturharze</a:t>
                      </a:r>
                    </a:p>
                  </a:txBody>
                  <a:tcPr anchor="ctr"/>
                </a:tc>
                <a:tc>
                  <a:txBody>
                    <a:bodyPr/>
                    <a:lstStyle/>
                    <a:p>
                      <a:r>
                        <a:rPr lang="de-DE" sz="1600" b="1" dirty="0">
                          <a:latin typeface="Garamond" panose="02020404030301010803" pitchFamily="18" charset="0"/>
                        </a:rPr>
                        <a:t>innen und außen </a:t>
                      </a:r>
                      <a:endParaRPr lang="de-DE" sz="1600" dirty="0">
                        <a:latin typeface="Garamond" panose="02020404030301010803" pitchFamily="18" charset="0"/>
                      </a:endParaRPr>
                    </a:p>
                  </a:txBody>
                  <a:tcPr anchor="ctr"/>
                </a:tc>
                <a:extLst>
                  <a:ext uri="{0D108BD9-81ED-4DB2-BD59-A6C34878D82A}">
                    <a16:rowId xmlns:a16="http://schemas.microsoft.com/office/drawing/2014/main" val="10008"/>
                  </a:ext>
                </a:extLst>
              </a:tr>
              <a:tr h="476814">
                <a:tc>
                  <a:txBody>
                    <a:bodyPr/>
                    <a:lstStyle/>
                    <a:p>
                      <a:r>
                        <a:rPr lang="de-DE" sz="1600" b="1" dirty="0">
                          <a:latin typeface="Garamond" panose="02020404030301010803" pitchFamily="18" charset="0"/>
                        </a:rPr>
                        <a:t>Ölfarben</a:t>
                      </a:r>
                    </a:p>
                  </a:txBody>
                  <a:tcPr anchor="ctr"/>
                </a:tc>
                <a:tc>
                  <a:txBody>
                    <a:bodyPr/>
                    <a:lstStyle/>
                    <a:p>
                      <a:r>
                        <a:rPr lang="de-DE" sz="1600" b="1" dirty="0">
                          <a:latin typeface="Garamond" panose="02020404030301010803" pitchFamily="18" charset="0"/>
                        </a:rPr>
                        <a:t>Leinöl, Standöl</a:t>
                      </a:r>
                      <a:endParaRPr lang="de-DE" sz="1600" dirty="0">
                        <a:latin typeface="Garamond" panose="02020404030301010803" pitchFamily="18"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dirty="0">
                          <a:latin typeface="Garamond" panose="02020404030301010803" pitchFamily="18" charset="0"/>
                        </a:rPr>
                        <a:t>innen und außen </a:t>
                      </a:r>
                      <a:endParaRPr lang="de-DE" sz="1600" dirty="0">
                        <a:latin typeface="Garamond" panose="02020404030301010803" pitchFamily="18" charset="0"/>
                      </a:endParaRPr>
                    </a:p>
                  </a:txBody>
                  <a:tcPr anchor="ctr"/>
                </a:tc>
                <a:extLst>
                  <a:ext uri="{0D108BD9-81ED-4DB2-BD59-A6C34878D82A}">
                    <a16:rowId xmlns:a16="http://schemas.microsoft.com/office/drawing/2014/main" val="10009"/>
                  </a:ext>
                </a:extLst>
              </a:tr>
              <a:tr h="476814">
                <a:tc>
                  <a:txBody>
                    <a:bodyPr/>
                    <a:lstStyle/>
                    <a:p>
                      <a:endParaRPr lang="de-DE" sz="1600" dirty="0">
                        <a:latin typeface="Garamond" panose="02020404030301010803" pitchFamily="18" charset="0"/>
                      </a:endParaRPr>
                    </a:p>
                  </a:txBody>
                  <a:tcPr anchor="ctr"/>
                </a:tc>
                <a:tc>
                  <a:txBody>
                    <a:bodyPr/>
                    <a:lstStyle/>
                    <a:p>
                      <a:endParaRPr lang="de-DE" sz="1600">
                        <a:latin typeface="Garamond" panose="02020404030301010803" pitchFamily="18" charset="0"/>
                      </a:endParaRPr>
                    </a:p>
                  </a:txBody>
                  <a:tcPr anchor="ctr"/>
                </a:tc>
                <a:tc>
                  <a:txBody>
                    <a:bodyPr/>
                    <a:lstStyle/>
                    <a:p>
                      <a:endParaRPr lang="de-DE" sz="1600" dirty="0">
                        <a:latin typeface="Garamond" panose="02020404030301010803" pitchFamily="18" charset="0"/>
                      </a:endParaRPr>
                    </a:p>
                  </a:txBody>
                  <a:tcPr anchor="ctr"/>
                </a:tc>
                <a:extLst>
                  <a:ext uri="{0D108BD9-81ED-4DB2-BD59-A6C34878D82A}">
                    <a16:rowId xmlns:a16="http://schemas.microsoft.com/office/drawing/2014/main" val="10010"/>
                  </a:ext>
                </a:extLst>
              </a:tr>
              <a:tr h="476814">
                <a:tc>
                  <a:txBody>
                    <a:bodyPr/>
                    <a:lstStyle/>
                    <a:p>
                      <a:r>
                        <a:rPr lang="de-DE" sz="1600" b="1" dirty="0">
                          <a:latin typeface="Garamond" panose="02020404030301010803" pitchFamily="18" charset="0"/>
                        </a:rPr>
                        <a:t>Rein-</a:t>
                      </a:r>
                      <a:r>
                        <a:rPr lang="de-DE" sz="1600" b="1" dirty="0" err="1">
                          <a:latin typeface="Garamond" panose="02020404030301010803" pitchFamily="18" charset="0"/>
                        </a:rPr>
                        <a:t>Silikatfarbe</a:t>
                      </a:r>
                      <a:endParaRPr lang="de-DE" sz="1600" b="1" dirty="0">
                        <a:latin typeface="Garamond" panose="02020404030301010803" pitchFamily="18" charset="0"/>
                      </a:endParaRPr>
                    </a:p>
                  </a:txBody>
                  <a:tcPr anchor="ctr"/>
                </a:tc>
                <a:tc>
                  <a:txBody>
                    <a:bodyPr/>
                    <a:lstStyle/>
                    <a:p>
                      <a:r>
                        <a:rPr lang="de-DE" sz="1600" b="1" dirty="0">
                          <a:latin typeface="Garamond" panose="02020404030301010803" pitchFamily="18" charset="0"/>
                        </a:rPr>
                        <a:t>Kali-Wasserglas</a:t>
                      </a:r>
                    </a:p>
                  </a:txBody>
                  <a:tcPr anchor="ctr"/>
                </a:tc>
                <a:tc>
                  <a:txBody>
                    <a:bodyPr/>
                    <a:lstStyle/>
                    <a:p>
                      <a:r>
                        <a:rPr lang="de-DE" sz="1600" b="1" dirty="0">
                          <a:latin typeface="Garamond" panose="02020404030301010803" pitchFamily="18" charset="0"/>
                        </a:rPr>
                        <a:t>außen</a:t>
                      </a:r>
                    </a:p>
                  </a:txBody>
                  <a:tcPr anchor="ct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4054670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24000" y="0"/>
            <a:ext cx="9144000" cy="908720"/>
          </a:xfrm>
        </p:spPr>
        <p:txBody>
          <a:bodyPr>
            <a:normAutofit/>
          </a:bodyPr>
          <a:lstStyle/>
          <a:p>
            <a:pPr algn="ctr"/>
            <a:r>
              <a:rPr lang="de-DE" b="1" dirty="0">
                <a:solidFill>
                  <a:schemeClr val="accent1">
                    <a:lumMod val="50000"/>
                  </a:schemeClr>
                </a:solidFill>
                <a:latin typeface="Garamond" panose="02020404030301010803" pitchFamily="18" charset="0"/>
              </a:rPr>
              <a:t>Putze</a:t>
            </a:r>
          </a:p>
        </p:txBody>
      </p:sp>
      <p:graphicFrame>
        <p:nvGraphicFramePr>
          <p:cNvPr id="5" name="Inhaltsplatzhalter 4"/>
          <p:cNvGraphicFramePr>
            <a:graphicFrameLocks noGrp="1"/>
          </p:cNvGraphicFramePr>
          <p:nvPr>
            <p:ph idx="1"/>
            <p:extLst>
              <p:ext uri="{D42A27DB-BD31-4B8C-83A1-F6EECF244321}">
                <p14:modId xmlns:p14="http://schemas.microsoft.com/office/powerpoint/2010/main" val="1829090722"/>
              </p:ext>
            </p:extLst>
          </p:nvPr>
        </p:nvGraphicFramePr>
        <p:xfrm>
          <a:off x="1689463" y="836712"/>
          <a:ext cx="8871033" cy="6021291"/>
        </p:xfrm>
        <a:graphic>
          <a:graphicData uri="http://schemas.openxmlformats.org/drawingml/2006/table">
            <a:tbl>
              <a:tblPr firstRow="1" bandRow="1">
                <a:tableStyleId>{D7AC3CCA-C797-4891-BE02-D94E43425B78}</a:tableStyleId>
              </a:tblPr>
              <a:tblGrid>
                <a:gridCol w="2957011">
                  <a:extLst>
                    <a:ext uri="{9D8B030D-6E8A-4147-A177-3AD203B41FA5}">
                      <a16:colId xmlns:a16="http://schemas.microsoft.com/office/drawing/2014/main" val="20000"/>
                    </a:ext>
                  </a:extLst>
                </a:gridCol>
                <a:gridCol w="2957011">
                  <a:extLst>
                    <a:ext uri="{9D8B030D-6E8A-4147-A177-3AD203B41FA5}">
                      <a16:colId xmlns:a16="http://schemas.microsoft.com/office/drawing/2014/main" val="20001"/>
                    </a:ext>
                  </a:extLst>
                </a:gridCol>
                <a:gridCol w="2957011">
                  <a:extLst>
                    <a:ext uri="{9D8B030D-6E8A-4147-A177-3AD203B41FA5}">
                      <a16:colId xmlns:a16="http://schemas.microsoft.com/office/drawing/2014/main" val="20002"/>
                    </a:ext>
                  </a:extLst>
                </a:gridCol>
              </a:tblGrid>
              <a:tr h="476814">
                <a:tc>
                  <a:txBody>
                    <a:bodyPr/>
                    <a:lstStyle/>
                    <a:p>
                      <a:r>
                        <a:rPr lang="de-DE" sz="1600" dirty="0" err="1">
                          <a:solidFill>
                            <a:srgbClr val="C00000"/>
                          </a:solidFill>
                          <a:latin typeface="Garamond" panose="02020404030301010803" pitchFamily="18" charset="0"/>
                        </a:rPr>
                        <a:t>Putzart</a:t>
                      </a:r>
                      <a:endParaRPr lang="de-DE" sz="1600" dirty="0">
                        <a:solidFill>
                          <a:srgbClr val="C00000"/>
                        </a:solidFill>
                        <a:latin typeface="Garamond" panose="02020404030301010803" pitchFamily="18" charset="0"/>
                      </a:endParaRPr>
                    </a:p>
                  </a:txBody>
                  <a:tcPr anchor="ctr"/>
                </a:tc>
                <a:tc>
                  <a:txBody>
                    <a:bodyPr/>
                    <a:lstStyle/>
                    <a:p>
                      <a:r>
                        <a:rPr lang="de-DE" sz="1600" dirty="0">
                          <a:solidFill>
                            <a:srgbClr val="C00000"/>
                          </a:solidFill>
                          <a:latin typeface="Garamond" panose="02020404030301010803" pitchFamily="18" charset="0"/>
                        </a:rPr>
                        <a:t>Bindemittel</a:t>
                      </a:r>
                    </a:p>
                  </a:txBody>
                  <a:tcPr anchor="ctr"/>
                </a:tc>
                <a:tc>
                  <a:txBody>
                    <a:bodyPr/>
                    <a:lstStyle/>
                    <a:p>
                      <a:r>
                        <a:rPr lang="de-DE" sz="1600" dirty="0">
                          <a:solidFill>
                            <a:srgbClr val="C00000"/>
                          </a:solidFill>
                          <a:latin typeface="Garamond" panose="02020404030301010803" pitchFamily="18" charset="0"/>
                        </a:rPr>
                        <a:t>Anwendung</a:t>
                      </a:r>
                    </a:p>
                  </a:txBody>
                  <a:tcPr anchor="ctr"/>
                </a:tc>
                <a:extLst>
                  <a:ext uri="{0D108BD9-81ED-4DB2-BD59-A6C34878D82A}">
                    <a16:rowId xmlns:a16="http://schemas.microsoft.com/office/drawing/2014/main" val="10000"/>
                  </a:ext>
                </a:extLst>
              </a:tr>
              <a:tr h="476814">
                <a:tc>
                  <a:txBody>
                    <a:bodyPr/>
                    <a:lstStyle/>
                    <a:p>
                      <a:r>
                        <a:rPr lang="de-DE" sz="1600" b="1" dirty="0">
                          <a:latin typeface="Garamond" panose="02020404030301010803" pitchFamily="18" charset="0"/>
                        </a:rPr>
                        <a:t>Luft-Kalkputze</a:t>
                      </a:r>
                    </a:p>
                  </a:txBody>
                  <a:tcPr anchor="ctr"/>
                </a:tc>
                <a:tc>
                  <a:txBody>
                    <a:bodyPr/>
                    <a:lstStyle/>
                    <a:p>
                      <a:r>
                        <a:rPr lang="de-DE" sz="1600" b="1" dirty="0">
                          <a:latin typeface="Garamond" panose="02020404030301010803" pitchFamily="18" charset="0"/>
                        </a:rPr>
                        <a:t>Kalk</a:t>
                      </a:r>
                    </a:p>
                  </a:txBody>
                  <a:tcPr anchor="ctr"/>
                </a:tc>
                <a:tc>
                  <a:txBody>
                    <a:bodyPr/>
                    <a:lstStyle/>
                    <a:p>
                      <a:r>
                        <a:rPr lang="de-DE" sz="1600" b="1" dirty="0">
                          <a:latin typeface="Garamond" panose="02020404030301010803" pitchFamily="18" charset="0"/>
                        </a:rPr>
                        <a:t>innen und außen</a:t>
                      </a:r>
                    </a:p>
                  </a:txBody>
                  <a:tcPr anchor="ctr"/>
                </a:tc>
                <a:extLst>
                  <a:ext uri="{0D108BD9-81ED-4DB2-BD59-A6C34878D82A}">
                    <a16:rowId xmlns:a16="http://schemas.microsoft.com/office/drawing/2014/main" val="10001"/>
                  </a:ext>
                </a:extLst>
              </a:tr>
              <a:tr h="476814">
                <a:tc>
                  <a:txBody>
                    <a:bodyPr/>
                    <a:lstStyle/>
                    <a:p>
                      <a:r>
                        <a:rPr lang="de-DE" sz="1600" b="1" dirty="0">
                          <a:latin typeface="Garamond" panose="02020404030301010803" pitchFamily="18" charset="0"/>
                        </a:rPr>
                        <a:t>Sumpfkalk-Putze</a:t>
                      </a:r>
                    </a:p>
                  </a:txBody>
                  <a:tcPr anchor="ctr"/>
                </a:tc>
                <a:tc>
                  <a:txBody>
                    <a:bodyPr/>
                    <a:lstStyle/>
                    <a:p>
                      <a:r>
                        <a:rPr lang="de-DE" sz="1600" b="1" dirty="0">
                          <a:latin typeface="Garamond" panose="02020404030301010803" pitchFamily="18" charset="0"/>
                        </a:rPr>
                        <a:t>Kalk</a:t>
                      </a:r>
                    </a:p>
                  </a:txBody>
                  <a:tcPr anchor="ctr"/>
                </a:tc>
                <a:tc>
                  <a:txBody>
                    <a:bodyPr/>
                    <a:lstStyle/>
                    <a:p>
                      <a:r>
                        <a:rPr lang="de-DE" sz="1600" b="1" dirty="0">
                          <a:latin typeface="Garamond" panose="02020404030301010803" pitchFamily="18" charset="0"/>
                        </a:rPr>
                        <a:t>innen und außen</a:t>
                      </a:r>
                    </a:p>
                  </a:txBody>
                  <a:tcPr anchor="ctr"/>
                </a:tc>
                <a:extLst>
                  <a:ext uri="{0D108BD9-81ED-4DB2-BD59-A6C34878D82A}">
                    <a16:rowId xmlns:a16="http://schemas.microsoft.com/office/drawing/2014/main" val="10002"/>
                  </a:ext>
                </a:extLst>
              </a:tr>
              <a:tr h="576655">
                <a:tc>
                  <a:txBody>
                    <a:bodyPr/>
                    <a:lstStyle/>
                    <a:p>
                      <a:r>
                        <a:rPr lang="de-DE" sz="1600" b="1" dirty="0">
                          <a:latin typeface="Garamond" panose="02020404030301010803" pitchFamily="18" charset="0"/>
                        </a:rPr>
                        <a:t>Hydraulische Kalkputze</a:t>
                      </a:r>
                    </a:p>
                  </a:txBody>
                  <a:tcPr anchor="ctr"/>
                </a:tc>
                <a:tc>
                  <a:txBody>
                    <a:bodyPr/>
                    <a:lstStyle/>
                    <a:p>
                      <a:r>
                        <a:rPr lang="de-DE" sz="1600" b="1" dirty="0">
                          <a:latin typeface="Garamond" panose="02020404030301010803" pitchFamily="18" charset="0"/>
                        </a:rPr>
                        <a:t>Kalk</a:t>
                      </a:r>
                    </a:p>
                  </a:txBody>
                  <a:tcPr anchor="ctr"/>
                </a:tc>
                <a:tc>
                  <a:txBody>
                    <a:bodyPr/>
                    <a:lstStyle/>
                    <a:p>
                      <a:r>
                        <a:rPr lang="de-DE" sz="1600" b="1" dirty="0">
                          <a:latin typeface="Garamond" panose="02020404030301010803" pitchFamily="18" charset="0"/>
                        </a:rPr>
                        <a:t>innen und außen, feuchte Keller</a:t>
                      </a:r>
                    </a:p>
                  </a:txBody>
                  <a:tcPr anchor="ctr"/>
                </a:tc>
                <a:extLst>
                  <a:ext uri="{0D108BD9-81ED-4DB2-BD59-A6C34878D82A}">
                    <a16:rowId xmlns:a16="http://schemas.microsoft.com/office/drawing/2014/main" val="10003"/>
                  </a:ext>
                </a:extLst>
              </a:tr>
              <a:tr h="476814">
                <a:tc>
                  <a:txBody>
                    <a:bodyPr/>
                    <a:lstStyle/>
                    <a:p>
                      <a:r>
                        <a:rPr lang="de-DE" sz="1600" b="1" dirty="0">
                          <a:latin typeface="Garamond" panose="02020404030301010803" pitchFamily="18" charset="0"/>
                        </a:rPr>
                        <a:t>Lehmputze</a:t>
                      </a:r>
                    </a:p>
                  </a:txBody>
                  <a:tcPr anchor="ctr"/>
                </a:tc>
                <a:tc>
                  <a:txBody>
                    <a:bodyPr/>
                    <a:lstStyle/>
                    <a:p>
                      <a:r>
                        <a:rPr lang="de-DE" sz="1600" b="1" dirty="0">
                          <a:latin typeface="Garamond" panose="02020404030301010803" pitchFamily="18" charset="0"/>
                        </a:rPr>
                        <a:t>Ton</a:t>
                      </a:r>
                    </a:p>
                  </a:txBody>
                  <a:tcPr anchor="ctr"/>
                </a:tc>
                <a:tc>
                  <a:txBody>
                    <a:bodyPr/>
                    <a:lstStyle/>
                    <a:p>
                      <a:r>
                        <a:rPr lang="de-DE" sz="1600" b="1" dirty="0">
                          <a:latin typeface="Garamond" panose="02020404030301010803" pitchFamily="18" charset="0"/>
                        </a:rPr>
                        <a:t>Innen (außen + Kalkputz)</a:t>
                      </a:r>
                    </a:p>
                  </a:txBody>
                  <a:tcPr anchor="ctr"/>
                </a:tc>
                <a:extLst>
                  <a:ext uri="{0D108BD9-81ED-4DB2-BD59-A6C34878D82A}">
                    <a16:rowId xmlns:a16="http://schemas.microsoft.com/office/drawing/2014/main" val="10004"/>
                  </a:ext>
                </a:extLst>
              </a:tr>
              <a:tr h="576655">
                <a:tc>
                  <a:txBody>
                    <a:bodyPr/>
                    <a:lstStyle/>
                    <a:p>
                      <a:r>
                        <a:rPr lang="de-DE" sz="1600" b="1" dirty="0" err="1">
                          <a:latin typeface="Garamond" panose="02020404030301010803" pitchFamily="18" charset="0"/>
                        </a:rPr>
                        <a:t>Tonputze</a:t>
                      </a:r>
                      <a:endParaRPr lang="de-DE" sz="1600" b="1" dirty="0">
                        <a:latin typeface="Garamond" panose="02020404030301010803" pitchFamily="18" charset="0"/>
                      </a:endParaRPr>
                    </a:p>
                  </a:txBody>
                  <a:tcPr anchor="ctr"/>
                </a:tc>
                <a:tc>
                  <a:txBody>
                    <a:bodyPr/>
                    <a:lstStyle/>
                    <a:p>
                      <a:r>
                        <a:rPr lang="de-DE" sz="1600" b="1" dirty="0">
                          <a:latin typeface="Garamond" panose="02020404030301010803" pitchFamily="18" charset="0"/>
                        </a:rPr>
                        <a:t>Ton</a:t>
                      </a:r>
                    </a:p>
                  </a:txBody>
                  <a:tcPr anchor="ctr"/>
                </a:tc>
                <a:tc>
                  <a:txBody>
                    <a:bodyPr/>
                    <a:lstStyle/>
                    <a:p>
                      <a:r>
                        <a:rPr lang="de-DE" sz="1600" b="1" dirty="0">
                          <a:latin typeface="Garamond" panose="02020404030301010803" pitchFamily="18" charset="0"/>
                        </a:rPr>
                        <a:t>innen</a:t>
                      </a:r>
                    </a:p>
                  </a:txBody>
                  <a:tcPr anchor="ctr"/>
                </a:tc>
                <a:extLst>
                  <a:ext uri="{0D108BD9-81ED-4DB2-BD59-A6C34878D82A}">
                    <a16:rowId xmlns:a16="http://schemas.microsoft.com/office/drawing/2014/main" val="10005"/>
                  </a:ext>
                </a:extLst>
              </a:tr>
              <a:tr h="476814">
                <a:tc>
                  <a:txBody>
                    <a:bodyPr/>
                    <a:lstStyle/>
                    <a:p>
                      <a:r>
                        <a:rPr lang="de-DE" sz="1600" b="1" dirty="0">
                          <a:latin typeface="Garamond" panose="02020404030301010803" pitchFamily="18" charset="0"/>
                        </a:rPr>
                        <a:t>Dämmputze</a:t>
                      </a:r>
                    </a:p>
                  </a:txBody>
                  <a:tcPr anchor="ctr"/>
                </a:tc>
                <a:tc>
                  <a:txBody>
                    <a:bodyPr/>
                    <a:lstStyle/>
                    <a:p>
                      <a:r>
                        <a:rPr lang="de-DE" sz="1600" b="1" dirty="0">
                          <a:latin typeface="Garamond" panose="02020404030301010803" pitchFamily="18" charset="0"/>
                        </a:rPr>
                        <a:t>Kalk, Lehm</a:t>
                      </a:r>
                    </a:p>
                  </a:txBody>
                  <a:tcPr anchor="ctr"/>
                </a:tc>
                <a:tc>
                  <a:txBody>
                    <a:bodyPr/>
                    <a:lstStyle/>
                    <a:p>
                      <a:r>
                        <a:rPr lang="de-DE" sz="1600" b="1" dirty="0">
                          <a:latin typeface="Garamond" panose="02020404030301010803" pitchFamily="18" charset="0"/>
                        </a:rPr>
                        <a:t>innen und außen</a:t>
                      </a:r>
                    </a:p>
                  </a:txBody>
                  <a:tcPr anchor="ctr"/>
                </a:tc>
                <a:extLst>
                  <a:ext uri="{0D108BD9-81ED-4DB2-BD59-A6C34878D82A}">
                    <a16:rowId xmlns:a16="http://schemas.microsoft.com/office/drawing/2014/main" val="10006"/>
                  </a:ext>
                </a:extLst>
              </a:tr>
              <a:tr h="576655">
                <a:tc>
                  <a:txBody>
                    <a:bodyPr/>
                    <a:lstStyle/>
                    <a:p>
                      <a:r>
                        <a:rPr lang="de-DE" sz="1600" b="1" dirty="0">
                          <a:latin typeface="Garamond" panose="02020404030301010803" pitchFamily="18" charset="0"/>
                        </a:rPr>
                        <a:t>Marmorkalk-Putze</a:t>
                      </a:r>
                    </a:p>
                  </a:txBody>
                  <a:tcPr anchor="ctr"/>
                </a:tc>
                <a:tc>
                  <a:txBody>
                    <a:bodyPr/>
                    <a:lstStyle/>
                    <a:p>
                      <a:r>
                        <a:rPr lang="de-DE" sz="1600" b="1" dirty="0">
                          <a:latin typeface="Garamond" panose="02020404030301010803" pitchFamily="18" charset="0"/>
                        </a:rPr>
                        <a:t>Kalk</a:t>
                      </a:r>
                    </a:p>
                  </a:txBody>
                  <a:tcPr anchor="ctr"/>
                </a:tc>
                <a:tc>
                  <a:txBody>
                    <a:bodyPr/>
                    <a:lstStyle/>
                    <a:p>
                      <a:r>
                        <a:rPr lang="de-DE" sz="1600" b="1" dirty="0">
                          <a:latin typeface="Garamond" panose="02020404030301010803" pitchFamily="18" charset="0"/>
                        </a:rPr>
                        <a:t>innen</a:t>
                      </a:r>
                    </a:p>
                  </a:txBody>
                  <a:tcPr anchor="ctr"/>
                </a:tc>
                <a:extLst>
                  <a:ext uri="{0D108BD9-81ED-4DB2-BD59-A6C34878D82A}">
                    <a16:rowId xmlns:a16="http://schemas.microsoft.com/office/drawing/2014/main" val="10007"/>
                  </a:ext>
                </a:extLst>
              </a:tr>
              <a:tr h="4768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600" b="1" dirty="0">
                        <a:latin typeface="Garamond" panose="02020404030301010803" pitchFamily="18" charset="0"/>
                      </a:endParaRPr>
                    </a:p>
                  </a:txBody>
                  <a:tcPr anchor="ctr"/>
                </a:tc>
                <a:tc>
                  <a:txBody>
                    <a:bodyPr/>
                    <a:lstStyle/>
                    <a:p>
                      <a:endParaRPr lang="de-DE" sz="1600" b="1" dirty="0">
                        <a:latin typeface="Garamond" panose="02020404030301010803" pitchFamily="18" charset="0"/>
                      </a:endParaRPr>
                    </a:p>
                  </a:txBody>
                  <a:tcPr anchor="ctr"/>
                </a:tc>
                <a:tc>
                  <a:txBody>
                    <a:bodyPr/>
                    <a:lstStyle/>
                    <a:p>
                      <a:endParaRPr lang="de-DE" sz="1600" dirty="0">
                        <a:latin typeface="Garamond" panose="02020404030301010803" pitchFamily="18" charset="0"/>
                      </a:endParaRPr>
                    </a:p>
                  </a:txBody>
                  <a:tcPr anchor="ctr"/>
                </a:tc>
                <a:extLst>
                  <a:ext uri="{0D108BD9-81ED-4DB2-BD59-A6C34878D82A}">
                    <a16:rowId xmlns:a16="http://schemas.microsoft.com/office/drawing/2014/main" val="10008"/>
                  </a:ext>
                </a:extLst>
              </a:tr>
              <a:tr h="476814">
                <a:tc>
                  <a:txBody>
                    <a:bodyPr/>
                    <a:lstStyle/>
                    <a:p>
                      <a:endParaRPr lang="de-DE" sz="1600" b="1" dirty="0">
                        <a:latin typeface="Garamond" panose="02020404030301010803" pitchFamily="18" charset="0"/>
                      </a:endParaRPr>
                    </a:p>
                  </a:txBody>
                  <a:tcPr anchor="ctr"/>
                </a:tc>
                <a:tc>
                  <a:txBody>
                    <a:bodyPr/>
                    <a:lstStyle/>
                    <a:p>
                      <a:endParaRPr lang="de-DE" sz="1600" dirty="0">
                        <a:latin typeface="Garamond" panose="02020404030301010803" pitchFamily="18"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600" dirty="0">
                        <a:latin typeface="Garamond" panose="02020404030301010803" pitchFamily="18" charset="0"/>
                      </a:endParaRPr>
                    </a:p>
                  </a:txBody>
                  <a:tcPr anchor="ctr"/>
                </a:tc>
                <a:extLst>
                  <a:ext uri="{0D108BD9-81ED-4DB2-BD59-A6C34878D82A}">
                    <a16:rowId xmlns:a16="http://schemas.microsoft.com/office/drawing/2014/main" val="10009"/>
                  </a:ext>
                </a:extLst>
              </a:tr>
              <a:tr h="476814">
                <a:tc>
                  <a:txBody>
                    <a:bodyPr/>
                    <a:lstStyle/>
                    <a:p>
                      <a:endParaRPr lang="de-DE" sz="1600" dirty="0">
                        <a:latin typeface="Garamond" panose="02020404030301010803" pitchFamily="18" charset="0"/>
                      </a:endParaRPr>
                    </a:p>
                  </a:txBody>
                  <a:tcPr anchor="ctr"/>
                </a:tc>
                <a:tc>
                  <a:txBody>
                    <a:bodyPr/>
                    <a:lstStyle/>
                    <a:p>
                      <a:endParaRPr lang="de-DE" sz="1600">
                        <a:latin typeface="Garamond" panose="02020404030301010803" pitchFamily="18" charset="0"/>
                      </a:endParaRPr>
                    </a:p>
                  </a:txBody>
                  <a:tcPr anchor="ctr"/>
                </a:tc>
                <a:tc>
                  <a:txBody>
                    <a:bodyPr/>
                    <a:lstStyle/>
                    <a:p>
                      <a:endParaRPr lang="de-DE" sz="1600" dirty="0">
                        <a:latin typeface="Garamond" panose="02020404030301010803" pitchFamily="18" charset="0"/>
                      </a:endParaRPr>
                    </a:p>
                  </a:txBody>
                  <a:tcPr anchor="ctr"/>
                </a:tc>
                <a:extLst>
                  <a:ext uri="{0D108BD9-81ED-4DB2-BD59-A6C34878D82A}">
                    <a16:rowId xmlns:a16="http://schemas.microsoft.com/office/drawing/2014/main" val="10010"/>
                  </a:ext>
                </a:extLst>
              </a:tr>
              <a:tr h="476814">
                <a:tc>
                  <a:txBody>
                    <a:bodyPr/>
                    <a:lstStyle/>
                    <a:p>
                      <a:endParaRPr lang="de-DE" sz="1600" b="1" dirty="0">
                        <a:latin typeface="Garamond" panose="02020404030301010803" pitchFamily="18" charset="0"/>
                      </a:endParaRPr>
                    </a:p>
                  </a:txBody>
                  <a:tcPr anchor="ctr"/>
                </a:tc>
                <a:tc>
                  <a:txBody>
                    <a:bodyPr/>
                    <a:lstStyle/>
                    <a:p>
                      <a:endParaRPr lang="de-DE" sz="1600" b="1" dirty="0">
                        <a:latin typeface="Garamond" panose="02020404030301010803" pitchFamily="18" charset="0"/>
                      </a:endParaRPr>
                    </a:p>
                  </a:txBody>
                  <a:tcPr anchor="ctr"/>
                </a:tc>
                <a:tc>
                  <a:txBody>
                    <a:bodyPr/>
                    <a:lstStyle/>
                    <a:p>
                      <a:endParaRPr lang="de-DE" sz="1600" b="1" dirty="0">
                        <a:latin typeface="Garamond" panose="02020404030301010803" pitchFamily="18" charset="0"/>
                      </a:endParaRPr>
                    </a:p>
                  </a:txBody>
                  <a:tcPr anchor="ct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3931691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AD2C17-DC88-4459-AD31-8F8D7E459A53}"/>
              </a:ext>
            </a:extLst>
          </p:cNvPr>
          <p:cNvSpPr>
            <a:spLocks noGrp="1"/>
          </p:cNvSpPr>
          <p:nvPr>
            <p:ph type="title"/>
          </p:nvPr>
        </p:nvSpPr>
        <p:spPr/>
        <p:txBody>
          <a:bodyPr/>
          <a:lstStyle/>
          <a:p>
            <a:endParaRPr lang="de-DE" dirty="0"/>
          </a:p>
        </p:txBody>
      </p:sp>
      <p:pic>
        <p:nvPicPr>
          <p:cNvPr id="5" name="Inhaltsplatzhalter 4">
            <a:extLst>
              <a:ext uri="{FF2B5EF4-FFF2-40B4-BE49-F238E27FC236}">
                <a16:creationId xmlns:a16="http://schemas.microsoft.com/office/drawing/2014/main" id="{B348C565-F65E-47B0-9AF4-E381E1E5BBB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26860" y="-106250"/>
            <a:ext cx="5138279" cy="6851039"/>
          </a:xfrm>
        </p:spPr>
      </p:pic>
    </p:spTree>
    <p:extLst>
      <p:ext uri="{BB962C8B-B14F-4D97-AF65-F5344CB8AC3E}">
        <p14:creationId xmlns:p14="http://schemas.microsoft.com/office/powerpoint/2010/main" val="2091318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21C14175-73FA-4313-BF4D-524EC5BFF38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6880" y="2471"/>
            <a:ext cx="9140704" cy="6855529"/>
          </a:xfrm>
        </p:spPr>
      </p:pic>
      <p:sp>
        <p:nvSpPr>
          <p:cNvPr id="2" name="Titel 1">
            <a:extLst>
              <a:ext uri="{FF2B5EF4-FFF2-40B4-BE49-F238E27FC236}">
                <a16:creationId xmlns:a16="http://schemas.microsoft.com/office/drawing/2014/main" id="{1FAAE39F-3C86-4114-952D-C9FB46481B77}"/>
              </a:ext>
            </a:extLst>
          </p:cNvPr>
          <p:cNvSpPr>
            <a:spLocks noGrp="1"/>
          </p:cNvSpPr>
          <p:nvPr>
            <p:ph type="title"/>
          </p:nvPr>
        </p:nvSpPr>
        <p:spPr>
          <a:xfrm>
            <a:off x="0" y="69670"/>
            <a:ext cx="12192000" cy="731520"/>
          </a:xfrm>
        </p:spPr>
        <p:txBody>
          <a:bodyPr/>
          <a:lstStyle/>
          <a:p>
            <a:pPr algn="ctr"/>
            <a:r>
              <a:rPr lang="de-DE" b="1" dirty="0">
                <a:solidFill>
                  <a:srgbClr val="002060"/>
                </a:solidFill>
              </a:rPr>
              <a:t>Verhältnismäßigkeit</a:t>
            </a:r>
          </a:p>
        </p:txBody>
      </p:sp>
    </p:spTree>
    <p:extLst>
      <p:ext uri="{BB962C8B-B14F-4D97-AF65-F5344CB8AC3E}">
        <p14:creationId xmlns:p14="http://schemas.microsoft.com/office/powerpoint/2010/main" val="279451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826F66-D105-4883-B77C-F51991E319B1}"/>
              </a:ext>
            </a:extLst>
          </p:cNvPr>
          <p:cNvSpPr>
            <a:spLocks noGrp="1"/>
          </p:cNvSpPr>
          <p:nvPr>
            <p:ph type="title"/>
          </p:nvPr>
        </p:nvSpPr>
        <p:spPr>
          <a:xfrm>
            <a:off x="838200" y="75501"/>
            <a:ext cx="10515600" cy="729842"/>
          </a:xfrm>
        </p:spPr>
        <p:txBody>
          <a:bodyPr>
            <a:normAutofit/>
          </a:bodyPr>
          <a:lstStyle/>
          <a:p>
            <a:pPr algn="ctr"/>
            <a:r>
              <a:rPr lang="de-DE" b="1" spc="510" dirty="0">
                <a:solidFill>
                  <a:schemeClr val="accent2">
                    <a:lumMod val="50000"/>
                  </a:schemeClr>
                </a:solidFill>
              </a:rPr>
              <a:t>Was ist Baubiologie?</a:t>
            </a:r>
          </a:p>
        </p:txBody>
      </p:sp>
      <p:pic>
        <p:nvPicPr>
          <p:cNvPr id="5" name="Inhaltsplatzhalter 4">
            <a:extLst>
              <a:ext uri="{FF2B5EF4-FFF2-40B4-BE49-F238E27FC236}">
                <a16:creationId xmlns:a16="http://schemas.microsoft.com/office/drawing/2014/main" id="{6957D73C-679E-4BFE-881A-C551E633A46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9737" y="805343"/>
            <a:ext cx="5555919" cy="3711505"/>
          </a:xfrm>
        </p:spPr>
      </p:pic>
      <p:sp>
        <p:nvSpPr>
          <p:cNvPr id="6" name="Textfeld 5">
            <a:extLst>
              <a:ext uri="{FF2B5EF4-FFF2-40B4-BE49-F238E27FC236}">
                <a16:creationId xmlns:a16="http://schemas.microsoft.com/office/drawing/2014/main" id="{11E792AB-9AC9-4CD5-B6E3-6478C59E38FD}"/>
              </a:ext>
            </a:extLst>
          </p:cNvPr>
          <p:cNvSpPr txBox="1"/>
          <p:nvPr/>
        </p:nvSpPr>
        <p:spPr>
          <a:xfrm>
            <a:off x="0" y="4549676"/>
            <a:ext cx="12192000" cy="2308324"/>
          </a:xfrm>
          <a:prstGeom prst="rect">
            <a:avLst/>
          </a:prstGeom>
          <a:noFill/>
        </p:spPr>
        <p:txBody>
          <a:bodyPr wrap="square" rtlCol="0">
            <a:spAutoFit/>
          </a:bodyPr>
          <a:lstStyle/>
          <a:p>
            <a:pPr algn="just"/>
            <a:r>
              <a:rPr lang="de-DE" b="1" dirty="0">
                <a:solidFill>
                  <a:schemeClr val="accent2">
                    <a:lumMod val="50000"/>
                  </a:schemeClr>
                </a:solidFill>
              </a:rPr>
              <a:t>Baubiologie ist die Lehre von den ganzheitlichen Beziehungen zwischen den Menschen und ihrer gebauten Umwelt. Sie hat zum Ziel, ein gesundes, naturnahes, nachhaltiges und schönes Umfeld zu schaffen. Gebäude und Räume bezeichnen Baubiologen als “dritte Haut“ des Menschen. Damit kommt zum Ausdruck, wie eng wir mit unserer gebauten Umwelt verflochten sind.</a:t>
            </a:r>
          </a:p>
          <a:p>
            <a:pPr algn="just"/>
            <a:r>
              <a:rPr lang="de-DE" b="1" dirty="0">
                <a:solidFill>
                  <a:schemeClr val="accent2">
                    <a:lumMod val="50000"/>
                  </a:schemeClr>
                </a:solidFill>
              </a:rPr>
              <a:t>Baubiologie gehört den biologisch-kulturellen Fachbereichen an und ist interdisziplinär. Die Vielfalt ihrer Bereiche charakterisiert anschaulich das allumfassende und integrale Arbeitsfeld der Baubiologie. Ein großer Erfahrungsschatz und ein echtes Interesse am Zusammenspiel von Mensch, Natur und Umwelt sind die wichtigsten Voraussetzungen für diese Beruf(</a:t>
            </a:r>
            <a:r>
              <a:rPr lang="de-DE" b="1" dirty="0" err="1">
                <a:solidFill>
                  <a:schemeClr val="accent2">
                    <a:lumMod val="50000"/>
                  </a:schemeClr>
                </a:solidFill>
              </a:rPr>
              <a:t>ung</a:t>
            </a:r>
            <a:r>
              <a:rPr lang="de-DE" b="1" dirty="0">
                <a:solidFill>
                  <a:schemeClr val="accent2">
                    <a:lumMod val="50000"/>
                  </a:schemeClr>
                </a:solidFill>
              </a:rPr>
              <a:t>).</a:t>
            </a:r>
          </a:p>
        </p:txBody>
      </p:sp>
    </p:spTree>
    <p:extLst>
      <p:ext uri="{BB962C8B-B14F-4D97-AF65-F5344CB8AC3E}">
        <p14:creationId xmlns:p14="http://schemas.microsoft.com/office/powerpoint/2010/main" val="2424199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BBE415-FCC6-4C66-AE2A-1E962368ACE4}"/>
              </a:ext>
            </a:extLst>
          </p:cNvPr>
          <p:cNvSpPr>
            <a:spLocks noGrp="1"/>
          </p:cNvSpPr>
          <p:nvPr>
            <p:ph type="title"/>
          </p:nvPr>
        </p:nvSpPr>
        <p:spPr/>
        <p:txBody>
          <a:bodyPr/>
          <a:lstStyle/>
          <a:p>
            <a:endParaRPr lang="de-DE"/>
          </a:p>
        </p:txBody>
      </p:sp>
      <p:pic>
        <p:nvPicPr>
          <p:cNvPr id="5" name="Inhaltsplatzhalter 4">
            <a:extLst>
              <a:ext uri="{FF2B5EF4-FFF2-40B4-BE49-F238E27FC236}">
                <a16:creationId xmlns:a16="http://schemas.microsoft.com/office/drawing/2014/main" id="{07CAB16A-6A46-4E3F-9204-FDF27811115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1180"/>
            <a:ext cx="12211875" cy="6869180"/>
          </a:xfrm>
        </p:spPr>
      </p:pic>
    </p:spTree>
    <p:extLst>
      <p:ext uri="{BB962C8B-B14F-4D97-AF65-F5344CB8AC3E}">
        <p14:creationId xmlns:p14="http://schemas.microsoft.com/office/powerpoint/2010/main" val="1229417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algn="just"/>
            <a:r>
              <a:rPr lang="de-DE" sz="2400" b="1" dirty="0">
                <a:solidFill>
                  <a:schemeClr val="accent2">
                    <a:lumMod val="50000"/>
                  </a:schemeClr>
                </a:solidFill>
                <a:latin typeface="+mn-lt"/>
              </a:rPr>
              <a:t>Im Rahmen des globalen Umwelt- und Klimaschutzes sind auch im Bauwesen Veränderungen von entscheidender Bedeutung nötig. Erfahrene Baubiolog*innen und Institutionen haben 18 Ziele formuliert, deren weitgehende Umsetzung bis 2025 realistisch ist. Machen auch Sie mit, damit eine gesunde, nachhaltige und damit zukunftsfähige gebaute Umwelt im Einklang mit der Natur entsteht!</a:t>
            </a:r>
          </a:p>
        </p:txBody>
      </p:sp>
      <p:pic>
        <p:nvPicPr>
          <p:cNvPr id="1026" name="Picture 2" descr="D:\TU Dresden\agenda_hero-1000x56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36846" y="2257425"/>
            <a:ext cx="7728841"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4481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A2BB97-316E-4426-95E5-7A6978082177}"/>
              </a:ext>
            </a:extLst>
          </p:cNvPr>
          <p:cNvSpPr>
            <a:spLocks noGrp="1"/>
          </p:cNvSpPr>
          <p:nvPr>
            <p:ph type="title"/>
          </p:nvPr>
        </p:nvSpPr>
        <p:spPr>
          <a:xfrm>
            <a:off x="0" y="18256"/>
            <a:ext cx="12192000" cy="887436"/>
          </a:xfrm>
        </p:spPr>
        <p:txBody>
          <a:bodyPr>
            <a:normAutofit/>
          </a:bodyPr>
          <a:lstStyle/>
          <a:p>
            <a:pPr algn="ctr"/>
            <a:r>
              <a:rPr lang="de-DE" sz="3200" b="1" dirty="0"/>
              <a:t>SBM Standard der baubiologischen Messtechnik und seine Richtwerte</a:t>
            </a:r>
          </a:p>
        </p:txBody>
      </p:sp>
      <p:graphicFrame>
        <p:nvGraphicFramePr>
          <p:cNvPr id="5" name="Inhaltsplatzhalter 4">
            <a:extLst>
              <a:ext uri="{FF2B5EF4-FFF2-40B4-BE49-F238E27FC236}">
                <a16:creationId xmlns:a16="http://schemas.microsoft.com/office/drawing/2014/main" id="{2D5EA242-6F81-4D84-8039-8D605B74AD84}"/>
              </a:ext>
            </a:extLst>
          </p:cNvPr>
          <p:cNvGraphicFramePr>
            <a:graphicFrameLocks noGrp="1"/>
          </p:cNvGraphicFramePr>
          <p:nvPr>
            <p:ph idx="1"/>
            <p:extLst>
              <p:ext uri="{D42A27DB-BD31-4B8C-83A1-F6EECF244321}">
                <p14:modId xmlns:p14="http://schemas.microsoft.com/office/powerpoint/2010/main" val="469318420"/>
              </p:ext>
            </p:extLst>
          </p:nvPr>
        </p:nvGraphicFramePr>
        <p:xfrm>
          <a:off x="0" y="762790"/>
          <a:ext cx="12191998" cy="5366422"/>
        </p:xfrm>
        <a:graphic>
          <a:graphicData uri="http://schemas.openxmlformats.org/drawingml/2006/table">
            <a:tbl>
              <a:tblPr>
                <a:tableStyleId>{5C22544A-7EE6-4342-B048-85BDC9FD1C3A}</a:tableStyleId>
              </a:tblPr>
              <a:tblGrid>
                <a:gridCol w="3306148">
                  <a:extLst>
                    <a:ext uri="{9D8B030D-6E8A-4147-A177-3AD203B41FA5}">
                      <a16:colId xmlns:a16="http://schemas.microsoft.com/office/drawing/2014/main" val="2485101680"/>
                    </a:ext>
                  </a:extLst>
                </a:gridCol>
                <a:gridCol w="555655">
                  <a:extLst>
                    <a:ext uri="{9D8B030D-6E8A-4147-A177-3AD203B41FA5}">
                      <a16:colId xmlns:a16="http://schemas.microsoft.com/office/drawing/2014/main" val="3557848660"/>
                    </a:ext>
                  </a:extLst>
                </a:gridCol>
                <a:gridCol w="555655">
                  <a:extLst>
                    <a:ext uri="{9D8B030D-6E8A-4147-A177-3AD203B41FA5}">
                      <a16:colId xmlns:a16="http://schemas.microsoft.com/office/drawing/2014/main" val="3970140394"/>
                    </a:ext>
                  </a:extLst>
                </a:gridCol>
                <a:gridCol w="555655">
                  <a:extLst>
                    <a:ext uri="{9D8B030D-6E8A-4147-A177-3AD203B41FA5}">
                      <a16:colId xmlns:a16="http://schemas.microsoft.com/office/drawing/2014/main" val="2667249722"/>
                    </a:ext>
                  </a:extLst>
                </a:gridCol>
                <a:gridCol w="1379877">
                  <a:extLst>
                    <a:ext uri="{9D8B030D-6E8A-4147-A177-3AD203B41FA5}">
                      <a16:colId xmlns:a16="http://schemas.microsoft.com/office/drawing/2014/main" val="1667104923"/>
                    </a:ext>
                  </a:extLst>
                </a:gridCol>
                <a:gridCol w="1382192">
                  <a:extLst>
                    <a:ext uri="{9D8B030D-6E8A-4147-A177-3AD203B41FA5}">
                      <a16:colId xmlns:a16="http://schemas.microsoft.com/office/drawing/2014/main" val="2035783860"/>
                    </a:ext>
                  </a:extLst>
                </a:gridCol>
                <a:gridCol w="916831">
                  <a:extLst>
                    <a:ext uri="{9D8B030D-6E8A-4147-A177-3AD203B41FA5}">
                      <a16:colId xmlns:a16="http://schemas.microsoft.com/office/drawing/2014/main" val="2264538214"/>
                    </a:ext>
                  </a:extLst>
                </a:gridCol>
                <a:gridCol w="743188">
                  <a:extLst>
                    <a:ext uri="{9D8B030D-6E8A-4147-A177-3AD203B41FA5}">
                      <a16:colId xmlns:a16="http://schemas.microsoft.com/office/drawing/2014/main" val="2301016651"/>
                    </a:ext>
                  </a:extLst>
                </a:gridCol>
                <a:gridCol w="731612">
                  <a:extLst>
                    <a:ext uri="{9D8B030D-6E8A-4147-A177-3AD203B41FA5}">
                      <a16:colId xmlns:a16="http://schemas.microsoft.com/office/drawing/2014/main" val="1101666974"/>
                    </a:ext>
                  </a:extLst>
                </a:gridCol>
                <a:gridCol w="555655">
                  <a:extLst>
                    <a:ext uri="{9D8B030D-6E8A-4147-A177-3AD203B41FA5}">
                      <a16:colId xmlns:a16="http://schemas.microsoft.com/office/drawing/2014/main" val="2179477657"/>
                    </a:ext>
                  </a:extLst>
                </a:gridCol>
                <a:gridCol w="953875">
                  <a:extLst>
                    <a:ext uri="{9D8B030D-6E8A-4147-A177-3AD203B41FA5}">
                      <a16:colId xmlns:a16="http://schemas.microsoft.com/office/drawing/2014/main" val="627229325"/>
                    </a:ext>
                  </a:extLst>
                </a:gridCol>
                <a:gridCol w="555655">
                  <a:extLst>
                    <a:ext uri="{9D8B030D-6E8A-4147-A177-3AD203B41FA5}">
                      <a16:colId xmlns:a16="http://schemas.microsoft.com/office/drawing/2014/main" val="4067244685"/>
                    </a:ext>
                  </a:extLst>
                </a:gridCol>
              </a:tblGrid>
              <a:tr h="990030">
                <a:tc>
                  <a:txBody>
                    <a:bodyPr/>
                    <a:lstStyle/>
                    <a:p>
                      <a:pPr algn="l" fontAlgn="b"/>
                      <a:r>
                        <a:rPr lang="de-DE" sz="1200" u="none" strike="noStrike">
                          <a:effectLst/>
                        </a:rPr>
                        <a:t>Stoff</a:t>
                      </a:r>
                      <a:endParaRPr lang="de-DE" sz="1200" b="1"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CAS-Nr.</a:t>
                      </a:r>
                      <a:endParaRPr lang="de-DE" sz="1200" b="1"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Jahr</a:t>
                      </a:r>
                      <a:endParaRPr lang="de-DE" sz="1200" b="1"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RW II</a:t>
                      </a:r>
                      <a:endParaRPr lang="de-DE" sz="1200" b="1"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dirty="0">
                          <a:effectLst/>
                        </a:rPr>
                        <a:t>RW I</a:t>
                      </a:r>
                      <a:endParaRPr lang="de-DE" sz="1200" b="1" i="0" u="none" strike="noStrike" dirty="0">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AGÖF Orientierungswert</a:t>
                      </a:r>
                      <a:endParaRPr lang="de-DE" sz="1200" b="1"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WHO</a:t>
                      </a:r>
                      <a:endParaRPr lang="de-DE" sz="1200" b="1"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AGW (Arbeitsplatzgrenzwert nach Gefahrenstoffverordnung))</a:t>
                      </a:r>
                      <a:endParaRPr lang="de-DE" sz="1200" b="1"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SBM</a:t>
                      </a:r>
                      <a:endParaRPr lang="de-DE" sz="1200" b="1"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1"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Referenzwert (unbelastete Außenluft)</a:t>
                      </a:r>
                      <a:endParaRPr lang="de-DE" sz="1200" b="1"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Einheit</a:t>
                      </a:r>
                      <a:endParaRPr lang="de-DE" sz="1200" b="1" i="0" u="none" strike="noStrike">
                        <a:solidFill>
                          <a:srgbClr val="000000"/>
                        </a:solidFill>
                        <a:effectLst/>
                        <a:latin typeface="Calibri" panose="020F0502020204030204" pitchFamily="34" charset="0"/>
                      </a:endParaRPr>
                    </a:p>
                  </a:txBody>
                  <a:tcPr marL="6428" marR="6428" marT="6428" marB="0" anchor="b"/>
                </a:tc>
                <a:extLst>
                  <a:ext uri="{0D108BD9-81ED-4DB2-BD59-A6C34878D82A}">
                    <a16:rowId xmlns:a16="http://schemas.microsoft.com/office/drawing/2014/main" val="2991954870"/>
                  </a:ext>
                </a:extLst>
              </a:tr>
              <a:tr h="239370">
                <a:tc>
                  <a:txBody>
                    <a:bodyPr/>
                    <a:lstStyle/>
                    <a:p>
                      <a:pPr algn="ctr" fontAlgn="ct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gridSpan="2">
                  <a:txBody>
                    <a:bodyPr/>
                    <a:lstStyle/>
                    <a:p>
                      <a:pPr algn="l" fontAlgn="b"/>
                      <a:r>
                        <a:rPr lang="de-DE" sz="1200" u="none" strike="noStrike">
                          <a:effectLst/>
                        </a:rPr>
                        <a:t>Umweltbundesamt</a:t>
                      </a:r>
                      <a:endParaRPr lang="de-DE" sz="1200" b="1" i="0" u="none" strike="noStrike">
                        <a:solidFill>
                          <a:srgbClr val="000000"/>
                        </a:solidFill>
                        <a:effectLst/>
                        <a:latin typeface="Calibri" panose="020F0502020204030204" pitchFamily="34" charset="0"/>
                      </a:endParaRPr>
                    </a:p>
                  </a:txBody>
                  <a:tcPr marL="6428" marR="6428" marT="6428" marB="0" anchor="b"/>
                </a:tc>
                <a:tc hMerge="1">
                  <a:txBody>
                    <a:bodyPr/>
                    <a:lstStyle/>
                    <a:p>
                      <a:endParaRPr lang="de-DE"/>
                    </a:p>
                  </a:txBody>
                  <a:tcPr/>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extLst>
                  <a:ext uri="{0D108BD9-81ED-4DB2-BD59-A6C34878D82A}">
                    <a16:rowId xmlns:a16="http://schemas.microsoft.com/office/drawing/2014/main" val="2797357737"/>
                  </a:ext>
                </a:extLst>
              </a:tr>
              <a:tr h="239370">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extLst>
                  <a:ext uri="{0D108BD9-81ED-4DB2-BD59-A6C34878D82A}">
                    <a16:rowId xmlns:a16="http://schemas.microsoft.com/office/drawing/2014/main" val="4065463977"/>
                  </a:ext>
                </a:extLst>
              </a:tr>
              <a:tr h="239370">
                <a:tc>
                  <a:txBody>
                    <a:bodyPr/>
                    <a:lstStyle/>
                    <a:p>
                      <a:pPr algn="l" fontAlgn="ctr"/>
                      <a:r>
                        <a:rPr lang="de-DE" sz="1200" u="none" strike="noStrike">
                          <a:effectLst/>
                          <a:hlinkClick r:id="rId3"/>
                        </a:rPr>
                        <a:t>Formaldehyd (Gruppe Aldehyde)</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r" fontAlgn="ctr"/>
                      <a:r>
                        <a:rPr lang="de-DE" sz="1200" u="none" strike="noStrike">
                          <a:effectLst/>
                        </a:rPr>
                        <a:t>50-00-0</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ctr" fontAlgn="ctr"/>
                      <a:r>
                        <a:rPr lang="de-DE" sz="1200" u="none" strike="noStrike">
                          <a:effectLst/>
                        </a:rPr>
                        <a:t>2016</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ctr" fontAlgn="ctr"/>
                      <a:r>
                        <a:rPr lang="de-DE" sz="1200" u="none" strike="noStrike">
                          <a:effectLst/>
                        </a:rPr>
                        <a:t>-</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ctr" fontAlgn="ctr"/>
                      <a:r>
                        <a:rPr lang="de-DE" sz="1200" u="none" strike="noStrike">
                          <a:effectLst/>
                        </a:rPr>
                        <a:t>0,10</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ctr" fontAlgn="ctr"/>
                      <a:r>
                        <a:rPr lang="de-DE" sz="1200" u="none" strike="noStrike">
                          <a:effectLst/>
                        </a:rPr>
                        <a:t>0,03</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l" fontAlgn="b"/>
                      <a:r>
                        <a:rPr lang="de-DE" sz="1200" u="none" strike="noStrike">
                          <a:effectLst/>
                        </a:rPr>
                        <a:t>0,10 (Leitwert)</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r" fontAlgn="b"/>
                      <a:r>
                        <a:rPr lang="de-DE" sz="1200" u="none" strike="noStrike">
                          <a:effectLst/>
                        </a:rPr>
                        <a:t>0,375</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0,02-0,05</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r" fontAlgn="b"/>
                      <a:r>
                        <a:rPr lang="de-DE" sz="1200" u="none" strike="noStrike">
                          <a:effectLst/>
                        </a:rPr>
                        <a:t>0,005</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ctr" fontAlgn="ctr"/>
                      <a:r>
                        <a:rPr lang="de-DE" sz="1200" u="none" strike="noStrike">
                          <a:effectLst/>
                        </a:rPr>
                        <a:t>mg/m³</a:t>
                      </a:r>
                      <a:endParaRPr lang="de-DE" sz="1200" b="0" i="0" u="none" strike="noStrike">
                        <a:solidFill>
                          <a:srgbClr val="000000"/>
                        </a:solidFill>
                        <a:effectLst/>
                        <a:latin typeface="Calibri" panose="020F0502020204030204" pitchFamily="34" charset="0"/>
                      </a:endParaRPr>
                    </a:p>
                  </a:txBody>
                  <a:tcPr marL="6428" marR="6428" marT="6428" marB="0" anchor="ctr"/>
                </a:tc>
                <a:extLst>
                  <a:ext uri="{0D108BD9-81ED-4DB2-BD59-A6C34878D82A}">
                    <a16:rowId xmlns:a16="http://schemas.microsoft.com/office/drawing/2014/main" val="1050421521"/>
                  </a:ext>
                </a:extLst>
              </a:tr>
              <a:tr h="277668">
                <a:tc rowSpan="3">
                  <a:txBody>
                    <a:bodyPr/>
                    <a:lstStyle/>
                    <a:p>
                      <a:pPr algn="l" fontAlgn="ctr"/>
                      <a:r>
                        <a:rPr lang="de-DE" sz="1200" u="none" strike="noStrike">
                          <a:effectLst/>
                          <a:hlinkClick r:id="rId4"/>
                        </a:rPr>
                        <a:t>∑ C</a:t>
                      </a:r>
                      <a:r>
                        <a:rPr lang="de-DE" sz="1200" u="none" strike="noStrike" baseline="-25000">
                          <a:effectLst/>
                          <a:hlinkClick r:id="rId4"/>
                        </a:rPr>
                        <a:t>9</a:t>
                      </a:r>
                      <a:r>
                        <a:rPr lang="de-DE" sz="1200" u="none" strike="noStrike">
                          <a:effectLst/>
                          <a:hlinkClick r:id="rId4"/>
                        </a:rPr>
                        <a:t>-C</a:t>
                      </a:r>
                      <a:r>
                        <a:rPr lang="de-DE" sz="1200" u="none" strike="noStrike" baseline="-25000">
                          <a:effectLst/>
                          <a:hlinkClick r:id="rId4"/>
                        </a:rPr>
                        <a:t>14</a:t>
                      </a:r>
                      <a:r>
                        <a:rPr lang="de-DE" sz="1200" u="none" strike="noStrike">
                          <a:effectLst/>
                          <a:hlinkClick r:id="rId4"/>
                        </a:rPr>
                        <a:t>-Alkane / Isoalkane </a:t>
                      </a:r>
                      <a:r>
                        <a:rPr lang="de-DE" sz="1200" u="none" strike="noStrike" baseline="30000">
                          <a:effectLst/>
                          <a:hlinkClick r:id="rId4"/>
                        </a:rPr>
                        <a:t>[1] </a:t>
                      </a:r>
                      <a:r>
                        <a:rPr lang="de-DE" sz="1200" u="none" strike="noStrike">
                          <a:effectLst/>
                          <a:hlinkClick r:id="rId4"/>
                        </a:rPr>
                        <a:t>(Gruppe aliphatische Kohlenwasserstoffe)</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extLst>
                  <a:ext uri="{0D108BD9-81ED-4DB2-BD59-A6C34878D82A}">
                    <a16:rowId xmlns:a16="http://schemas.microsoft.com/office/drawing/2014/main" val="2511642672"/>
                  </a:ext>
                </a:extLst>
              </a:tr>
              <a:tr h="239370">
                <a:tc vMerge="1">
                  <a:txBody>
                    <a:bodyPr/>
                    <a:lstStyle/>
                    <a:p>
                      <a:endParaRPr lang="de-DE"/>
                    </a:p>
                  </a:txBody>
                  <a:tcPr/>
                </a:tc>
                <a:tc>
                  <a:txBody>
                    <a:bodyPr/>
                    <a:lstStyle/>
                    <a:p>
                      <a:pPr algn="r" fontAlgn="ctr"/>
                      <a:r>
                        <a:rPr lang="de-DE" sz="1200" u="none" strike="noStrike">
                          <a:effectLst/>
                        </a:rPr>
                        <a:t>diverse</a:t>
                      </a:r>
                      <a:r>
                        <a:rPr lang="de-DE" sz="1200" u="none" strike="noStrike" baseline="30000">
                          <a:effectLst/>
                        </a:rPr>
                        <a:t> [1]</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ctr" fontAlgn="ctr"/>
                      <a:r>
                        <a:rPr lang="de-DE" sz="1200" u="none" strike="noStrike">
                          <a:effectLst/>
                        </a:rPr>
                        <a:t>2005</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ctr" fontAlgn="ctr"/>
                      <a:r>
                        <a:rPr lang="de-DE" sz="1200" u="none" strike="noStrike">
                          <a:effectLst/>
                        </a:rPr>
                        <a:t>2,0</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ctr" fontAlgn="ctr"/>
                      <a:r>
                        <a:rPr lang="de-DE" sz="1200" u="none" strike="noStrike">
                          <a:effectLst/>
                        </a:rPr>
                        <a:t>0,20</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ctr" fontAlgn="ctr"/>
                      <a:r>
                        <a:rPr lang="de-DE" sz="1200" u="none" strike="noStrike">
                          <a:effectLst/>
                        </a:rPr>
                        <a:t>0,001 - 0,009</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ctr" fontAlgn="ctr"/>
                      <a:r>
                        <a:rPr lang="de-DE" sz="1200" u="none" strike="noStrike">
                          <a:effectLst/>
                        </a:rPr>
                        <a:t>mg/m³</a:t>
                      </a:r>
                      <a:endParaRPr lang="de-DE" sz="1200" b="0" i="0" u="none" strike="noStrike">
                        <a:solidFill>
                          <a:srgbClr val="000000"/>
                        </a:solidFill>
                        <a:effectLst/>
                        <a:latin typeface="Calibri" panose="020F0502020204030204" pitchFamily="34" charset="0"/>
                      </a:endParaRPr>
                    </a:p>
                  </a:txBody>
                  <a:tcPr marL="6428" marR="6428" marT="6428" marB="0" anchor="ctr"/>
                </a:tc>
                <a:extLst>
                  <a:ext uri="{0D108BD9-81ED-4DB2-BD59-A6C34878D82A}">
                    <a16:rowId xmlns:a16="http://schemas.microsoft.com/office/drawing/2014/main" val="1076833231"/>
                  </a:ext>
                </a:extLst>
              </a:tr>
              <a:tr h="239370">
                <a:tc vMerge="1">
                  <a:txBody>
                    <a:bodyPr/>
                    <a:lstStyle/>
                    <a:p>
                      <a:endParaRPr lang="de-DE"/>
                    </a:p>
                  </a:txBody>
                  <a:tcPr/>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extLst>
                  <a:ext uri="{0D108BD9-81ED-4DB2-BD59-A6C34878D82A}">
                    <a16:rowId xmlns:a16="http://schemas.microsoft.com/office/drawing/2014/main" val="4058301907"/>
                  </a:ext>
                </a:extLst>
              </a:tr>
              <a:tr h="239370">
                <a:tc>
                  <a:txBody>
                    <a:bodyPr/>
                    <a:lstStyle/>
                    <a:p>
                      <a:pPr algn="l" fontAlgn="ctr"/>
                      <a:r>
                        <a:rPr lang="de-DE" sz="1200" u="none" strike="noStrike">
                          <a:effectLst/>
                          <a:hlinkClick r:id="rId5"/>
                        </a:rPr>
                        <a:t>Benzylalkohol (Gruppe Alkohole)</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r" fontAlgn="ctr"/>
                      <a:r>
                        <a:rPr lang="de-DE" sz="1200" u="none" strike="noStrike">
                          <a:effectLst/>
                        </a:rPr>
                        <a:t>100-51-6</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ctr" fontAlgn="ctr"/>
                      <a:r>
                        <a:rPr lang="de-DE" sz="1200" u="none" strike="noStrike">
                          <a:effectLst/>
                        </a:rPr>
                        <a:t>2010</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ctr" fontAlgn="ctr"/>
                      <a:r>
                        <a:rPr lang="de-DE" sz="1200" u="none" strike="noStrike">
                          <a:effectLst/>
                        </a:rPr>
                        <a:t>4,0</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ctr" fontAlgn="ctr"/>
                      <a:r>
                        <a:rPr lang="de-DE" sz="1200" u="none" strike="noStrike">
                          <a:effectLst/>
                        </a:rPr>
                        <a:t>0,40</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ctr" fontAlgn="ctr"/>
                      <a:r>
                        <a:rPr lang="de-DE" sz="1200" u="none" strike="noStrike">
                          <a:effectLst/>
                        </a:rPr>
                        <a:t>0,0046</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r" fontAlgn="b"/>
                      <a:r>
                        <a:rPr lang="de-DE" sz="1200" u="none" strike="noStrike">
                          <a:effectLst/>
                        </a:rPr>
                        <a:t>22</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ctr" fontAlgn="ctr"/>
                      <a:r>
                        <a:rPr lang="de-DE" sz="1200" u="none" strike="noStrike">
                          <a:effectLst/>
                        </a:rPr>
                        <a:t>mg/m³</a:t>
                      </a:r>
                      <a:endParaRPr lang="de-DE" sz="1200" b="0" i="0" u="none" strike="noStrike">
                        <a:solidFill>
                          <a:srgbClr val="000000"/>
                        </a:solidFill>
                        <a:effectLst/>
                        <a:latin typeface="Calibri" panose="020F0502020204030204" pitchFamily="34" charset="0"/>
                      </a:endParaRPr>
                    </a:p>
                  </a:txBody>
                  <a:tcPr marL="6428" marR="6428" marT="6428" marB="0" anchor="ctr"/>
                </a:tc>
                <a:extLst>
                  <a:ext uri="{0D108BD9-81ED-4DB2-BD59-A6C34878D82A}">
                    <a16:rowId xmlns:a16="http://schemas.microsoft.com/office/drawing/2014/main" val="1297708318"/>
                  </a:ext>
                </a:extLst>
              </a:tr>
              <a:tr h="239370">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extLst>
                  <a:ext uri="{0D108BD9-81ED-4DB2-BD59-A6C34878D82A}">
                    <a16:rowId xmlns:a16="http://schemas.microsoft.com/office/drawing/2014/main" val="4084840351"/>
                  </a:ext>
                </a:extLst>
              </a:tr>
              <a:tr h="239370">
                <a:tc>
                  <a:txBody>
                    <a:bodyPr/>
                    <a:lstStyle/>
                    <a:p>
                      <a:pPr algn="l" fontAlgn="ctr"/>
                      <a:r>
                        <a:rPr lang="de-DE" sz="1200" u="none" strike="noStrike">
                          <a:effectLst/>
                          <a:hlinkClick r:id="rId6"/>
                        </a:rPr>
                        <a:t>Phenol (Gruppe aromatische Kohlenwasserstoffe)</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r" fontAlgn="ctr"/>
                      <a:r>
                        <a:rPr lang="de-DE" sz="1200" u="none" strike="noStrike">
                          <a:effectLst/>
                        </a:rPr>
                        <a:t>108-95-2</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ctr" fontAlgn="ctr"/>
                      <a:r>
                        <a:rPr lang="de-DE" sz="1200" u="none" strike="noStrike">
                          <a:effectLst/>
                        </a:rPr>
                        <a:t>2011</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ctr" fontAlgn="ctr"/>
                      <a:r>
                        <a:rPr lang="de-DE" sz="1200" u="none" strike="noStrike">
                          <a:effectLst/>
                        </a:rPr>
                        <a:t>0,20</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ctr" fontAlgn="ctr"/>
                      <a:r>
                        <a:rPr lang="de-DE" sz="1200" u="none" strike="noStrike">
                          <a:effectLst/>
                        </a:rPr>
                        <a:t>0,020</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ctr" fontAlgn="ctr"/>
                      <a:r>
                        <a:rPr lang="de-DE" sz="1200" u="none" strike="noStrike">
                          <a:effectLst/>
                        </a:rPr>
                        <a:t>0,003</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r" fontAlgn="b"/>
                      <a:r>
                        <a:rPr lang="de-DE" sz="1200" u="none" strike="noStrike">
                          <a:effectLst/>
                        </a:rPr>
                        <a:t>8</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unter 0,1</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ctr" fontAlgn="ctr"/>
                      <a:r>
                        <a:rPr lang="de-DE" sz="1200" u="none" strike="noStrike">
                          <a:effectLst/>
                        </a:rPr>
                        <a:t>mg/m³</a:t>
                      </a:r>
                      <a:endParaRPr lang="de-DE" sz="1200" b="0" i="0" u="none" strike="noStrike">
                        <a:solidFill>
                          <a:srgbClr val="000000"/>
                        </a:solidFill>
                        <a:effectLst/>
                        <a:latin typeface="Calibri" panose="020F0502020204030204" pitchFamily="34" charset="0"/>
                      </a:endParaRPr>
                    </a:p>
                  </a:txBody>
                  <a:tcPr marL="6428" marR="6428" marT="6428" marB="0" anchor="ctr"/>
                </a:tc>
                <a:extLst>
                  <a:ext uri="{0D108BD9-81ED-4DB2-BD59-A6C34878D82A}">
                    <a16:rowId xmlns:a16="http://schemas.microsoft.com/office/drawing/2014/main" val="3917775944"/>
                  </a:ext>
                </a:extLst>
              </a:tr>
              <a:tr h="239370">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 </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extLst>
                  <a:ext uri="{0D108BD9-81ED-4DB2-BD59-A6C34878D82A}">
                    <a16:rowId xmlns:a16="http://schemas.microsoft.com/office/drawing/2014/main" val="1734258566"/>
                  </a:ext>
                </a:extLst>
              </a:tr>
              <a:tr h="239370">
                <a:tc>
                  <a:txBody>
                    <a:bodyPr/>
                    <a:lstStyle/>
                    <a:p>
                      <a:pPr algn="l" fontAlgn="b"/>
                      <a:r>
                        <a:rPr lang="de-DE" sz="1200" u="none" strike="noStrike">
                          <a:effectLst/>
                        </a:rPr>
                        <a:t>TVOC</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diverse</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ctr" fontAlgn="b"/>
                      <a:r>
                        <a:rPr lang="de-DE" sz="1200" u="none" strike="noStrike">
                          <a:effectLst/>
                        </a:rPr>
                        <a:t>1</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unter 0,001</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ctr" fontAlgn="ctr"/>
                      <a:r>
                        <a:rPr lang="de-DE" sz="1200" u="none" strike="noStrike">
                          <a:effectLst/>
                        </a:rPr>
                        <a:t>mg/m³</a:t>
                      </a:r>
                      <a:endParaRPr lang="de-DE" sz="1200" b="0" i="0" u="none" strike="noStrike">
                        <a:solidFill>
                          <a:srgbClr val="000000"/>
                        </a:solidFill>
                        <a:effectLst/>
                        <a:latin typeface="Calibri" panose="020F0502020204030204" pitchFamily="34" charset="0"/>
                      </a:endParaRPr>
                    </a:p>
                  </a:txBody>
                  <a:tcPr marL="6428" marR="6428" marT="6428" marB="0" anchor="ctr"/>
                </a:tc>
                <a:extLst>
                  <a:ext uri="{0D108BD9-81ED-4DB2-BD59-A6C34878D82A}">
                    <a16:rowId xmlns:a16="http://schemas.microsoft.com/office/drawing/2014/main" val="2448521114"/>
                  </a:ext>
                </a:extLst>
              </a:tr>
              <a:tr h="239370">
                <a:tc>
                  <a:txBody>
                    <a:bodyPr/>
                    <a:lstStyle/>
                    <a:p>
                      <a:pPr algn="l" fontAlgn="b"/>
                      <a:r>
                        <a:rPr lang="de-DE" sz="1200" u="none" strike="noStrike">
                          <a:effectLst/>
                        </a:rPr>
                        <a:t>Benzol</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552-30-7</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ctr" fontAlgn="ctr"/>
                      <a:r>
                        <a:rPr lang="de-DE" sz="1200" u="none" strike="noStrike">
                          <a:effectLst/>
                        </a:rPr>
                        <a:t>0,003</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r" fontAlgn="b"/>
                      <a:r>
                        <a:rPr lang="de-DE" sz="1200" u="none" strike="noStrike">
                          <a:effectLst/>
                        </a:rPr>
                        <a:t>0,017</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r" fontAlgn="b"/>
                      <a:r>
                        <a:rPr lang="de-DE" sz="1200" u="none" strike="noStrike">
                          <a:effectLst/>
                        </a:rPr>
                        <a:t>0,04</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unter 0,001</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ctr" fontAlgn="ctr"/>
                      <a:r>
                        <a:rPr lang="de-DE" sz="1200" u="none" strike="noStrike">
                          <a:effectLst/>
                        </a:rPr>
                        <a:t>mg/m³</a:t>
                      </a:r>
                      <a:endParaRPr lang="de-DE" sz="1200" b="0" i="0" u="none" strike="noStrike">
                        <a:solidFill>
                          <a:srgbClr val="000000"/>
                        </a:solidFill>
                        <a:effectLst/>
                        <a:latin typeface="Calibri" panose="020F0502020204030204" pitchFamily="34" charset="0"/>
                      </a:endParaRPr>
                    </a:p>
                  </a:txBody>
                  <a:tcPr marL="6428" marR="6428" marT="6428" marB="0" anchor="ctr"/>
                </a:tc>
                <a:extLst>
                  <a:ext uri="{0D108BD9-81ED-4DB2-BD59-A6C34878D82A}">
                    <a16:rowId xmlns:a16="http://schemas.microsoft.com/office/drawing/2014/main" val="100166001"/>
                  </a:ext>
                </a:extLst>
              </a:tr>
              <a:tr h="239370">
                <a:tc>
                  <a:txBody>
                    <a:bodyPr/>
                    <a:lstStyle/>
                    <a:p>
                      <a:pPr algn="l" fontAlgn="b"/>
                      <a:r>
                        <a:rPr lang="de-DE" sz="1200" u="none" strike="noStrike">
                          <a:effectLst/>
                        </a:rPr>
                        <a:t>Toluol</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108-88-3</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r" fontAlgn="b"/>
                      <a:r>
                        <a:rPr lang="de-DE" sz="1200" u="none" strike="noStrike">
                          <a:effectLst/>
                        </a:rPr>
                        <a:t>2016</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r" fontAlgn="b"/>
                      <a:r>
                        <a:rPr lang="de-DE" sz="1200" u="none" strike="noStrike">
                          <a:effectLst/>
                        </a:rPr>
                        <a:t>3</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r>
                        <a:rPr lang="de-DE" sz="1200" u="none" strike="noStrike">
                          <a:effectLst/>
                        </a:rPr>
                        <a:t>0.30</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ctr" fontAlgn="ctr"/>
                      <a:r>
                        <a:rPr lang="de-DE" sz="1200" u="none" strike="noStrike">
                          <a:effectLst/>
                        </a:rPr>
                        <a:t>0,03</a:t>
                      </a:r>
                      <a:endParaRPr lang="de-DE" sz="1200" b="0" i="0" u="none" strike="noStrike">
                        <a:solidFill>
                          <a:srgbClr val="000000"/>
                        </a:solidFill>
                        <a:effectLst/>
                        <a:latin typeface="Calibri" panose="020F0502020204030204" pitchFamily="34" charset="0"/>
                      </a:endParaRPr>
                    </a:p>
                  </a:txBody>
                  <a:tcPr marL="6428" marR="6428" marT="6428" marB="0" anchor="ctr"/>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r" fontAlgn="b"/>
                      <a:r>
                        <a:rPr lang="de-DE" sz="1200" u="none" strike="noStrike">
                          <a:effectLst/>
                        </a:rPr>
                        <a:t>190</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r" fontAlgn="b"/>
                      <a:r>
                        <a:rPr lang="de-DE" sz="1200" u="none" strike="noStrike">
                          <a:effectLst/>
                        </a:rPr>
                        <a:t>0,007</a:t>
                      </a:r>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l" fontAlgn="b"/>
                      <a:endParaRPr lang="de-DE" sz="1200" b="0" i="0" u="none" strike="noStrike">
                        <a:solidFill>
                          <a:srgbClr val="000000"/>
                        </a:solidFill>
                        <a:effectLst/>
                        <a:latin typeface="Calibri" panose="020F0502020204030204" pitchFamily="34" charset="0"/>
                      </a:endParaRPr>
                    </a:p>
                  </a:txBody>
                  <a:tcPr marL="6428" marR="6428" marT="6428" marB="0" anchor="b"/>
                </a:tc>
                <a:tc>
                  <a:txBody>
                    <a:bodyPr/>
                    <a:lstStyle/>
                    <a:p>
                      <a:pPr algn="ctr" fontAlgn="ctr"/>
                      <a:r>
                        <a:rPr lang="de-DE" sz="1200" u="none" strike="noStrike" dirty="0">
                          <a:effectLst/>
                        </a:rPr>
                        <a:t>mg/m³</a:t>
                      </a:r>
                      <a:endParaRPr lang="de-DE" sz="1200" b="0" i="0" u="none" strike="noStrike" dirty="0">
                        <a:solidFill>
                          <a:srgbClr val="000000"/>
                        </a:solidFill>
                        <a:effectLst/>
                        <a:latin typeface="Calibri" panose="020F0502020204030204" pitchFamily="34" charset="0"/>
                      </a:endParaRPr>
                    </a:p>
                  </a:txBody>
                  <a:tcPr marL="6428" marR="6428" marT="6428" marB="0" anchor="ctr"/>
                </a:tc>
                <a:extLst>
                  <a:ext uri="{0D108BD9-81ED-4DB2-BD59-A6C34878D82A}">
                    <a16:rowId xmlns:a16="http://schemas.microsoft.com/office/drawing/2014/main" val="4257418502"/>
                  </a:ext>
                </a:extLst>
              </a:tr>
            </a:tbl>
          </a:graphicData>
        </a:graphic>
      </p:graphicFrame>
      <p:sp>
        <p:nvSpPr>
          <p:cNvPr id="6" name="Textfeld 5">
            <a:extLst>
              <a:ext uri="{FF2B5EF4-FFF2-40B4-BE49-F238E27FC236}">
                <a16:creationId xmlns:a16="http://schemas.microsoft.com/office/drawing/2014/main" id="{B573B232-95F2-46F0-A6F3-FBB2E76459CF}"/>
              </a:ext>
            </a:extLst>
          </p:cNvPr>
          <p:cNvSpPr txBox="1"/>
          <p:nvPr/>
        </p:nvSpPr>
        <p:spPr>
          <a:xfrm>
            <a:off x="0" y="6313714"/>
            <a:ext cx="12191998" cy="369332"/>
          </a:xfrm>
          <a:prstGeom prst="rect">
            <a:avLst/>
          </a:prstGeom>
          <a:noFill/>
        </p:spPr>
        <p:txBody>
          <a:bodyPr wrap="square" rtlCol="0">
            <a:spAutoFit/>
          </a:bodyPr>
          <a:lstStyle/>
          <a:p>
            <a:pPr algn="ctr"/>
            <a:r>
              <a:rPr lang="de-DE" dirty="0"/>
              <a:t>AGW—Grenzwerte werden vom Bundesministerium für Arbeit und Soziales via Ausschuss für Gefahrstoffe festgelegt (TRGS 900) </a:t>
            </a:r>
          </a:p>
        </p:txBody>
      </p:sp>
    </p:spTree>
    <p:extLst>
      <p:ext uri="{BB962C8B-B14F-4D97-AF65-F5344CB8AC3E}">
        <p14:creationId xmlns:p14="http://schemas.microsoft.com/office/powerpoint/2010/main" val="4107187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8D7A37B3-2C7B-4D65-B053-FAFE767C0B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86BCF4C2-45D5-4BF2-A150-184E9841133D}"/>
              </a:ext>
            </a:extLst>
          </p:cNvPr>
          <p:cNvSpPr>
            <a:spLocks noGrp="1"/>
          </p:cNvSpPr>
          <p:nvPr>
            <p:ph type="title"/>
          </p:nvPr>
        </p:nvSpPr>
        <p:spPr>
          <a:xfrm>
            <a:off x="620485" y="296092"/>
            <a:ext cx="10515600" cy="593951"/>
          </a:xfrm>
        </p:spPr>
        <p:txBody>
          <a:bodyPr>
            <a:noAutofit/>
          </a:bodyPr>
          <a:lstStyle/>
          <a:p>
            <a:pPr algn="ctr"/>
            <a:r>
              <a:rPr lang="de-DE" sz="5400" b="1" spc="430" dirty="0">
                <a:solidFill>
                  <a:srgbClr val="C00000"/>
                </a:solidFill>
              </a:rPr>
              <a:t>Wohngesundheit</a:t>
            </a:r>
          </a:p>
        </p:txBody>
      </p:sp>
      <p:sp>
        <p:nvSpPr>
          <p:cNvPr id="3" name="Inhaltsplatzhalter 2">
            <a:extLst>
              <a:ext uri="{FF2B5EF4-FFF2-40B4-BE49-F238E27FC236}">
                <a16:creationId xmlns:a16="http://schemas.microsoft.com/office/drawing/2014/main" id="{A30A0133-A01D-4898-BC81-6E17A29D286D}"/>
              </a:ext>
            </a:extLst>
          </p:cNvPr>
          <p:cNvSpPr>
            <a:spLocks noGrp="1"/>
          </p:cNvSpPr>
          <p:nvPr>
            <p:ph idx="1"/>
          </p:nvPr>
        </p:nvSpPr>
        <p:spPr>
          <a:xfrm>
            <a:off x="0" y="2969624"/>
            <a:ext cx="12192000" cy="1680754"/>
          </a:xfrm>
        </p:spPr>
        <p:txBody>
          <a:bodyPr/>
          <a:lstStyle/>
          <a:p>
            <a:pPr algn="just"/>
            <a:r>
              <a:rPr lang="de-DE" dirty="0">
                <a:solidFill>
                  <a:srgbClr val="C00000"/>
                </a:solidFill>
              </a:rPr>
              <a:t>“Es soll ein Wohn- und Arbeitsumfeld entstehen, in dem man körperlich, geistig und seelisch gesund bleibt, sich bzgl. Raumklima und Ästhetik wohl fühlt, das bestmöglich ökologische Anforderungen erfüllt und zudem ein gutes Zusammenleben ermöglicht und auch bezahlbar ist.”</a:t>
            </a:r>
          </a:p>
          <a:p>
            <a:pPr algn="just"/>
            <a:endParaRPr lang="de-DE" b="1" dirty="0">
              <a:solidFill>
                <a:srgbClr val="C00000"/>
              </a:solidFill>
            </a:endParaRPr>
          </a:p>
          <a:p>
            <a:pPr marL="0" indent="0" algn="just">
              <a:buNone/>
            </a:pPr>
            <a:endParaRPr lang="de-DE" dirty="0">
              <a:solidFill>
                <a:srgbClr val="C00000"/>
              </a:solidFill>
            </a:endParaRPr>
          </a:p>
          <a:p>
            <a:pPr marL="0" indent="0">
              <a:buNone/>
            </a:pPr>
            <a:endParaRPr lang="de-DE" dirty="0"/>
          </a:p>
        </p:txBody>
      </p:sp>
    </p:spTree>
    <p:extLst>
      <p:ext uri="{BB962C8B-B14F-4D97-AF65-F5344CB8AC3E}">
        <p14:creationId xmlns:p14="http://schemas.microsoft.com/office/powerpoint/2010/main" val="166590227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2194</Words>
  <Application>Microsoft Office PowerPoint</Application>
  <PresentationFormat>Breitbild</PresentationFormat>
  <Paragraphs>303</Paragraphs>
  <Slides>36</Slides>
  <Notes>5</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36</vt:i4>
      </vt:variant>
    </vt:vector>
  </HeadingPairs>
  <TitlesOfParts>
    <vt:vector size="41" baseType="lpstr">
      <vt:lpstr>Arial</vt:lpstr>
      <vt:lpstr>Calibri</vt:lpstr>
      <vt:lpstr>Calibri Light</vt:lpstr>
      <vt:lpstr>Garamond</vt:lpstr>
      <vt:lpstr>Office</vt:lpstr>
      <vt:lpstr> Empowerment 10.09.22 – 08.01.23 Kunstmuseum Wolfsburg </vt:lpstr>
      <vt:lpstr>PowerPoint-Präsentation</vt:lpstr>
      <vt:lpstr>Womit wir uns beschäftigen</vt:lpstr>
      <vt:lpstr>Verhältnismäßigkeit</vt:lpstr>
      <vt:lpstr>Was ist Baubiologie?</vt:lpstr>
      <vt:lpstr>PowerPoint-Präsentation</vt:lpstr>
      <vt:lpstr>Im Rahmen des globalen Umwelt- und Klimaschutzes sind auch im Bauwesen Veränderungen von entscheidender Bedeutung nötig. Erfahrene Baubiolog*innen und Institutionen haben 18 Ziele formuliert, deren weitgehende Umsetzung bis 2025 realistisch ist. Machen auch Sie mit, damit eine gesunde, nachhaltige und damit zukunftsfähige gebaute Umwelt im Einklang mit der Natur entsteht!</vt:lpstr>
      <vt:lpstr>SBM Standard der baubiologischen Messtechnik und seine Richtwerte</vt:lpstr>
      <vt:lpstr>Wohngesundheit</vt:lpstr>
      <vt:lpstr>Womit hängt unsere Wohngesundheit zusammen?</vt:lpstr>
      <vt:lpstr>Wo stehen wir heute?</vt:lpstr>
      <vt:lpstr>Ein Haus, zerlegt in seine chemischen Stoffe</vt:lpstr>
      <vt:lpstr>In unserem Musterhaus finden sich 175 verschiedene Materialien und Stoffe! Mehrfachvorkommen sind nicht berücksichtigt, jeder Stoff ist nur einmal gezählt. Von diesen Stoffen sind leicht gerundet 30 % natürlichen Ursprungs, alle anderen sind synthetisch, künstlich hergestellt, meist erdöl- und Kohlenstoff basiert. Bei nicht eindeutigen Inhaltsstoffangaben der Produkte ist eine Minimalanzahl angenommen, d.h. die 175 sind eher ein Minimum. </vt:lpstr>
      <vt:lpstr>greenwashing, fehlendes Wissen, “Stand der Technik“</vt:lpstr>
      <vt:lpstr>PowerPoint-Präsentation</vt:lpstr>
      <vt:lpstr>PowerPoint-Präsentation</vt:lpstr>
      <vt:lpstr>PowerPoint-Präsentation</vt:lpstr>
      <vt:lpstr>PowerPoint-Präsentation</vt:lpstr>
      <vt:lpstr>PowerPoint-Präsentation</vt:lpstr>
      <vt:lpstr>PowerPoint-Präsentation</vt:lpstr>
      <vt:lpstr>Naturfarben</vt:lpstr>
      <vt:lpstr>Gütezeichen, Label, Zertifikate</vt:lpstr>
      <vt:lpstr>Reach-Verordnung </vt:lpstr>
      <vt:lpstr>Auf dem Markt gibt es ca. 100 Gütezeichen für Bauprodukte. Viele Baustoff - Labels befassen sich vor allem sehr umfassend mit Fragen der "Nachhaltigkeit" im Hinblick auf Rohstoffe, Produktion, Nutzung und Entsorgung, Ressourcenschonung und CO2 Einsparung, eine Reihe von Gütezeichen wirbt aber auch mit Aussagen wie "emissionsarm", "lösemittelfrei", "allergikergeeignet", "wohngesund", "schadstoffgeprüft" und ähnlichem. In sehr vielen Fällen begnügen sich "Gütezeichen" mit "Teil- Aspekten" wie zum Beispiel VOCs und/oder Formaldehyd – Stoffe wie Flammschutzmittel, Weichmacher, Biozide und andere werden oft völlig ignoriert – oder die Vergabestellen von Gütezeichen geben sich hier mit "Herstellererklärungen" zufrieden. </vt:lpstr>
      <vt:lpstr>Gütezeichen für Produkte mit umfassenden Prüfkatalog </vt:lpstr>
      <vt:lpstr>Gebäudezertifizierungen</vt:lpstr>
      <vt:lpstr>Wohngesundheit - Konsequent</vt:lpstr>
      <vt:lpstr>PowerPoint-Präsentation</vt:lpstr>
      <vt:lpstr>Wie bauen wir nun unsere gesunden 4 Wände?</vt:lpstr>
      <vt:lpstr>Natürliche Dämmstoffe</vt:lpstr>
      <vt:lpstr>Neptugras</vt:lpstr>
      <vt:lpstr>Bauplatten, Trockenbau</vt:lpstr>
      <vt:lpstr>Schüttungen</vt:lpstr>
      <vt:lpstr>Naturfarben</vt:lpstr>
      <vt:lpstr>Putze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Stephan De Bona</dc:creator>
  <cp:lastModifiedBy>Stephan De Bona</cp:lastModifiedBy>
  <cp:revision>82</cp:revision>
  <dcterms:created xsi:type="dcterms:W3CDTF">2022-12-03T12:49:51Z</dcterms:created>
  <dcterms:modified xsi:type="dcterms:W3CDTF">2022-12-05T15:37:08Z</dcterms:modified>
</cp:coreProperties>
</file>