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905" r:id="rId1"/>
    <p:sldMasterId id="2147483933" r:id="rId2"/>
  </p:sldMasterIdLst>
  <p:notesMasterIdLst>
    <p:notesMasterId r:id="rId6"/>
  </p:notesMasterIdLst>
  <p:handoutMasterIdLst>
    <p:handoutMasterId r:id="rId7"/>
  </p:handoutMasterIdLst>
  <p:sldIdLst>
    <p:sldId id="256" r:id="rId3"/>
    <p:sldId id="1365" r:id="rId4"/>
    <p:sldId id="1369" r:id="rId5"/>
  </p:sldIdLst>
  <p:sldSz cx="12192000" cy="6858000"/>
  <p:notesSz cx="6805613" cy="9939338"/>
  <p:embeddedFontLst>
    <p:embeddedFont>
      <p:font typeface="Noto Sans" panose="020B0502040504020204" pitchFamily="34" charset="0"/>
      <p:regular r:id="rId8"/>
      <p:bold r:id="rId9"/>
      <p:italic r:id="rId10"/>
      <p:boldItalic r:id="rId11"/>
    </p:embeddedFont>
    <p:embeddedFont>
      <p:font typeface="Noto Sans Medium" panose="020B0502040504020204" pitchFamily="34" charset="0"/>
      <p:regular r:id="rId12"/>
      <p:italic r:id="rId13"/>
    </p:embeddedFont>
    <p:embeddedFont>
      <p:font typeface="Noto Serif" panose="02020502060505020204" pitchFamily="18" charset="0"/>
      <p:regular r:id="rId14"/>
      <p:bold r:id="rId15"/>
      <p:italic r:id="rId16"/>
      <p:boldItalic r:id="rId17"/>
    </p:embeddedFont>
    <p:embeddedFont>
      <p:font typeface="Noto Serif Light" panose="02020502060505020204" pitchFamily="18" charset="0"/>
      <p:regular r:id="rId18"/>
      <p: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abschnitt" id="{2939B5E8-EF71-43FF-B7B6-C3DB42F2B419}">
          <p14:sldIdLst>
            <p14:sldId id="256"/>
            <p14:sldId id="1365"/>
            <p14:sldId id="1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FF99CC"/>
    <a:srgbClr val="009EE0"/>
    <a:srgbClr val="0066FF"/>
    <a:srgbClr val="6AB023"/>
    <a:srgbClr val="FFFF00"/>
    <a:srgbClr val="FFCCCC"/>
    <a:srgbClr val="E3E4E4"/>
    <a:srgbClr val="D5EB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57" autoAdjust="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5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1.xml"/><Relationship Id="rId21" Type="http://schemas.openxmlformats.org/officeDocument/2006/relationships/font" Target="fonts/font14.fntdata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commentAuthors" Target="commentAuthor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1.sv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7645A5-8081-48C3-B5F8-643B270F4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AE3C1A-CB2F-4CD1-90ED-300793FB0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900D5406-B789-4FDC-AF8E-BA50BEF426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200" dirty="0"/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45401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537845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6"/>
            <a:ext cx="5378450" cy="38877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2538BF5-19DF-4B5C-80A3-4548339C1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3951" y="404813"/>
            <a:ext cx="5378450" cy="52197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0BE6F2D-5EC5-4864-A9A0-FC3ECA391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5624513"/>
            <a:ext cx="5378449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3357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3506788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1736725"/>
            <a:ext cx="3516313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1736724"/>
            <a:ext cx="3506787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371243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404814"/>
            <a:ext cx="3506788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CBECC23C-3AC7-4872-8833-394650436F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3429000"/>
            <a:ext cx="3506788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280716C9-98F3-44C3-A27D-E96BE6D11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404814"/>
            <a:ext cx="3516313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FEFC7CA1-8B2C-4227-AB03-708CA25B75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43399" y="3429000"/>
            <a:ext cx="3516313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CF89BD5-C523-4AD3-9AF6-B6AABF612D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2925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404813"/>
            <a:ext cx="3506787" cy="27550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6FE31676-EF83-4ECE-8009-0FC4D5A718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75613" y="3429000"/>
            <a:ext cx="3506787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4BDBAA4-F784-4AF6-8050-D275CB31D1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5612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732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36725"/>
            <a:ext cx="2606675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1736725"/>
            <a:ext cx="2592387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1736724"/>
            <a:ext cx="2592388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1736724"/>
            <a:ext cx="2606675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7036984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404813"/>
            <a:ext cx="2606675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6F1AB9C3-872C-41DD-AAFB-12824DBEE8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9E05B2F-0577-47C9-8146-C4868416C5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1" y="5624513"/>
            <a:ext cx="2606674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404813"/>
            <a:ext cx="2592387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9EF6DC9D-F43A-4B05-BC55-F3417C310F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5663" y="3429000"/>
            <a:ext cx="2592387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9C69ADDD-319E-4394-8BC9-FC045CE072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5663" y="5624513"/>
            <a:ext cx="2592387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404812"/>
            <a:ext cx="2592388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D28AB6FB-FFC3-4AE6-90AB-D58E7C728B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949" y="3429000"/>
            <a:ext cx="2592388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44C123A-AE63-4AD9-ACB1-ADF4103150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3950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404812"/>
            <a:ext cx="2606675" cy="2736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F80E9119-D6F6-4FA2-9F16-025406D0F8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75725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5313796-962D-4CF1-AC12-A82B830904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0012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87348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D54C4-ACE0-4B7B-B43C-B80F732E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841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41158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7AA28B-E0BB-4588-9126-08A9723C34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D899A4-C882-4DED-9C15-ACC467479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D0AE451-788D-480F-872A-9EB3DCE41B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6057900"/>
            <a:ext cx="5378450" cy="44158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953028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beginn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7733325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beginn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8397925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33AC041-1A6E-42F5-81A2-02C98A0F2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DA15133A-699F-4D35-8F40-4E67A2D2C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7F0855C-B0D9-41CD-97A7-F4E38BC217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>
                <a:solidFill>
                  <a:srgbClr val="00008C"/>
                </a:solidFill>
              </a:rPr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1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42423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beginn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2268539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8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7706136"/>
            <a:ext cx="14132540" cy="14874190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23586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beginn_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863601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D9D1B83-BB64-4D87-85E3-7B792A9EDE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537398"/>
            <a:ext cx="13780478" cy="14516845"/>
          </a:xfrm>
          <a:custGeom>
            <a:avLst/>
            <a:gdLst>
              <a:gd name="connsiteX0" fmla="*/ 6162192 w 13780478"/>
              <a:gd name="connsiteY0" fmla="*/ 0 h 14516845"/>
              <a:gd name="connsiteX1" fmla="*/ 12500658 w 13780478"/>
              <a:gd name="connsiteY1" fmla="*/ 0 h 14516845"/>
              <a:gd name="connsiteX2" fmla="*/ 13780478 w 13780478"/>
              <a:gd name="connsiteY2" fmla="*/ 7258316 h 14516845"/>
              <a:gd name="connsiteX3" fmla="*/ 7258530 w 13780478"/>
              <a:gd name="connsiteY3" fmla="*/ 7258316 h 14516845"/>
              <a:gd name="connsiteX4" fmla="*/ 0 w 13780478"/>
              <a:gd name="connsiteY4" fmla="*/ 14516845 h 14516845"/>
              <a:gd name="connsiteX5" fmla="*/ 212 w 13780478"/>
              <a:gd name="connsiteY5" fmla="*/ 6162191 h 1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80478" h="14516845">
                <a:moveTo>
                  <a:pt x="6162192" y="0"/>
                </a:moveTo>
                <a:lnTo>
                  <a:pt x="12500658" y="0"/>
                </a:lnTo>
                <a:lnTo>
                  <a:pt x="13780478" y="7258316"/>
                </a:lnTo>
                <a:lnTo>
                  <a:pt x="7258530" y="7258316"/>
                </a:lnTo>
                <a:lnTo>
                  <a:pt x="0" y="14516845"/>
                </a:lnTo>
                <a:lnTo>
                  <a:pt x="212" y="616219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17114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beginn_Farb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2461846"/>
            <a:ext cx="3506789" cy="1254492"/>
          </a:xfrm>
          <a:prstGeom prst="rect">
            <a:avLst/>
          </a:prstGeom>
        </p:spPr>
        <p:txBody>
          <a:bodyPr anchor="t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26D725AF-5383-4E5D-A2D3-3FABBEC0B6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8456" y="-9550923"/>
            <a:ext cx="13977778" cy="25385171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38739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ita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664A485-C158-4BFC-B46D-7201DF28B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857238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itat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79737FE-1C79-470F-BA5B-0406C5992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061B13-C907-4A87-B55A-8284A73D5D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200" i="1" dirty="0">
                <a:solidFill>
                  <a:schemeClr val="bg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048EAF-9787-48D5-83DB-543645FD8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417037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Zitat_Farb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4E10E8-4BB9-460B-9BDB-62195F7C8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C75E21A-6BBF-4B32-A70F-301838EEE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537845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624512"/>
            <a:ext cx="5378450" cy="433387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A73340-69A4-498B-8B80-80BE3D077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2EB2E58B-9728-4374-A113-BCFD69F635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15598" y="-4693921"/>
            <a:ext cx="10770898" cy="19561127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06025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00559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82E7-3CDB-49B8-AFEB-09EEF2FFFE9A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5273-9B5D-4BA1-88C5-0CB026D195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455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7056120"/>
            <a:ext cx="23070503" cy="230705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997200"/>
            <a:ext cx="10972800" cy="719138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4297679"/>
            <a:ext cx="10972800" cy="154432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6286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_Blau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D9BDB7B-ED04-48F9-A597-5D65D94A3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-5154294" y="-4145914"/>
            <a:ext cx="17099914" cy="1709991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5C0215D-C2A9-4288-A167-D96DA6BA3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9430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58240" y="-6925627"/>
            <a:ext cx="14660880" cy="146608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D88D79D-95E0-48C6-B019-1226D5FFE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F6757A7-BF21-40B3-87C7-F536EB1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27A73C-FDCC-408D-8A9B-5EBAC1916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967096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6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afik 7">
            <a:extLst>
              <a:ext uri="{FF2B5EF4-FFF2-40B4-BE49-F238E27FC236}">
                <a16:creationId xmlns:a16="http://schemas.microsoft.com/office/drawing/2014/main" id="{ACAEB40F-408E-4739-B8F1-87C3D3468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-5498743" y="-5465484"/>
            <a:ext cx="17788812" cy="17788968"/>
            <a:chOff x="-14264640" y="-3715061"/>
            <a:chExt cx="22488583" cy="22488781"/>
          </a:xfrm>
          <a:solidFill>
            <a:schemeClr val="accent2"/>
          </a:solidFill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195269A-E3C2-4E88-93E3-F49E631252D9}"/>
                </a:ext>
              </a:extLst>
            </p:cNvPr>
            <p:cNvSpPr/>
            <p:nvPr/>
          </p:nvSpPr>
          <p:spPr>
            <a:xfrm>
              <a:off x="-7293192" y="-3715061"/>
              <a:ext cx="15517136" cy="14730115"/>
            </a:xfrm>
            <a:custGeom>
              <a:avLst/>
              <a:gdLst>
                <a:gd name="connsiteX0" fmla="*/ 15517137 w 15517136"/>
                <a:gd name="connsiteY0" fmla="*/ 13362007 h 14730115"/>
                <a:gd name="connsiteX1" fmla="*/ 7758668 w 15517136"/>
                <a:gd name="connsiteY1" fmla="*/ 14730115 h 14730115"/>
                <a:gd name="connsiteX2" fmla="*/ 7758668 w 15517136"/>
                <a:gd name="connsiteY2" fmla="*/ 7758667 h 14730115"/>
                <a:gd name="connsiteX3" fmla="*/ 0 w 15517136"/>
                <a:gd name="connsiteY3" fmla="*/ 0 h 14730115"/>
                <a:gd name="connsiteX4" fmla="*/ 8930316 w 15517136"/>
                <a:gd name="connsiteY4" fmla="*/ 198 h 14730115"/>
                <a:gd name="connsiteX5" fmla="*/ 15517137 w 15517136"/>
                <a:gd name="connsiteY5" fmla="*/ 6586821 h 14730115"/>
                <a:gd name="connsiteX6" fmla="*/ 15517137 w 15517136"/>
                <a:gd name="connsiteY6" fmla="*/ 13362007 h 1473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136" h="14730115">
                  <a:moveTo>
                    <a:pt x="15517137" y="13362007"/>
                  </a:moveTo>
                  <a:lnTo>
                    <a:pt x="7758668" y="14730115"/>
                  </a:lnTo>
                  <a:lnTo>
                    <a:pt x="7758668" y="7758667"/>
                  </a:lnTo>
                  <a:lnTo>
                    <a:pt x="0" y="0"/>
                  </a:lnTo>
                  <a:lnTo>
                    <a:pt x="8930316" y="198"/>
                  </a:lnTo>
                  <a:lnTo>
                    <a:pt x="15517137" y="6586821"/>
                  </a:lnTo>
                  <a:lnTo>
                    <a:pt x="15517137" y="13362007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1539E4E4-5E00-4985-8757-11EFDE979DB4}"/>
                </a:ext>
              </a:extLst>
            </p:cNvPr>
            <p:cNvSpPr/>
            <p:nvPr/>
          </p:nvSpPr>
          <p:spPr>
            <a:xfrm>
              <a:off x="-14264640" y="4043604"/>
              <a:ext cx="15517334" cy="14730114"/>
            </a:xfrm>
            <a:custGeom>
              <a:avLst/>
              <a:gdLst>
                <a:gd name="connsiteX0" fmla="*/ 0 w 15517334"/>
                <a:gd name="connsiteY0" fmla="*/ 1368109 h 14730114"/>
                <a:gd name="connsiteX1" fmla="*/ 7758470 w 15517334"/>
                <a:gd name="connsiteY1" fmla="*/ 0 h 14730114"/>
                <a:gd name="connsiteX2" fmla="*/ 7758470 w 15517334"/>
                <a:gd name="connsiteY2" fmla="*/ 6971449 h 14730114"/>
                <a:gd name="connsiteX3" fmla="*/ 15517335 w 15517334"/>
                <a:gd name="connsiteY3" fmla="*/ 14730115 h 14730114"/>
                <a:gd name="connsiteX4" fmla="*/ 6586822 w 15517334"/>
                <a:gd name="connsiteY4" fmla="*/ 14730115 h 14730114"/>
                <a:gd name="connsiteX5" fmla="*/ 0 w 15517334"/>
                <a:gd name="connsiteY5" fmla="*/ 8143294 h 14730114"/>
                <a:gd name="connsiteX6" fmla="*/ 0 w 15517334"/>
                <a:gd name="connsiteY6" fmla="*/ 1368109 h 1473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334" h="14730114">
                  <a:moveTo>
                    <a:pt x="0" y="1368109"/>
                  </a:moveTo>
                  <a:lnTo>
                    <a:pt x="7758470" y="0"/>
                  </a:lnTo>
                  <a:lnTo>
                    <a:pt x="7758470" y="6971449"/>
                  </a:lnTo>
                  <a:lnTo>
                    <a:pt x="15517335" y="14730115"/>
                  </a:lnTo>
                  <a:lnTo>
                    <a:pt x="6586822" y="14730115"/>
                  </a:lnTo>
                  <a:lnTo>
                    <a:pt x="0" y="8143294"/>
                  </a:lnTo>
                  <a:lnTo>
                    <a:pt x="0" y="1368109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599" y="1052513"/>
            <a:ext cx="7250113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599" y="2286952"/>
            <a:ext cx="7250113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210467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B1607CC-7926-42F8-A9D4-9EB30CCC4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874240" y="-12475330"/>
            <a:ext cx="44978353" cy="318086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0" y="1052513"/>
            <a:ext cx="4441826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600" y="2286952"/>
            <a:ext cx="4441826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D72FC72-0865-4AAF-8322-C3045B84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401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6BB01A-29ED-4144-A31A-DD51B5606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445953" y="-7589795"/>
            <a:ext cx="39323474" cy="23368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052513"/>
            <a:ext cx="53340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5334000" cy="108965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077647-9C5F-4C27-93BC-289003A54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802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A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585B0F-EAE3-4972-B2DD-61B691A3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568399" y="-22289839"/>
            <a:ext cx="37239647" cy="5396725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53F19BAF-18FD-44C8-85CA-F8853215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7CA3D32E-E2F8-4C0E-AF41-451C83296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A0901FF-14F3-43C6-9205-4A412557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376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BB6767-F2B8-4BAA-BF07-3F9A160B3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484427" y="-5069549"/>
            <a:ext cx="18380919" cy="182111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5"/>
            <a:ext cx="10972800" cy="914400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107565"/>
            <a:ext cx="10972800" cy="87376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54345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AD44A7-FBE6-494B-B2A9-85542E1AE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2633468" y="-5918273"/>
            <a:ext cx="18354113" cy="18354113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1CBF57BC-B38C-414F-92BB-F40579F88E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B2B44DCF-A510-4A00-82ED-05FBF8B59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16388" y="6207760"/>
            <a:ext cx="5599112" cy="286068"/>
          </a:xfrm>
        </p:spPr>
        <p:txBody>
          <a:bodyPr anchor="b" anchorCtr="0"/>
          <a:lstStyle>
            <a:lvl1pPr>
              <a:defRPr sz="1200" i="0">
                <a:solidFill>
                  <a:schemeClr val="bg1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5085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D2FBAC-C92F-4FEA-8170-E94EC94CC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500000">
            <a:off x="-4681402" y="-7532589"/>
            <a:ext cx="21582744" cy="21582744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79C7FCDB-8A5F-4D8C-B998-2CC83B8C8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FFB4AAEC-A7C5-4365-B424-8E68D40435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58926" y="6177280"/>
            <a:ext cx="5581650" cy="316548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297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997200"/>
            <a:ext cx="3506788" cy="2844800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7B07D508-A251-41EA-8DE7-638920575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43400" y="0"/>
            <a:ext cx="10255588" cy="6858000"/>
          </a:xfrm>
          <a:custGeom>
            <a:avLst/>
            <a:gdLst>
              <a:gd name="connsiteX0" fmla="*/ 0 w 10255588"/>
              <a:gd name="connsiteY0" fmla="*/ 0 h 6858000"/>
              <a:gd name="connsiteX1" fmla="*/ 10255588 w 10255588"/>
              <a:gd name="connsiteY1" fmla="*/ 0 h 6858000"/>
              <a:gd name="connsiteX2" fmla="*/ 10255588 w 10255588"/>
              <a:gd name="connsiteY2" fmla="*/ 6858000 h 6858000"/>
              <a:gd name="connsiteX3" fmla="*/ 1215823 w 102555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5588" h="6858000">
                <a:moveTo>
                  <a:pt x="0" y="0"/>
                </a:moveTo>
                <a:lnTo>
                  <a:pt x="10255588" y="0"/>
                </a:lnTo>
                <a:lnTo>
                  <a:pt x="10255588" y="6858000"/>
                </a:lnTo>
                <a:lnTo>
                  <a:pt x="121582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15365122-AA94-4D9A-8BDB-BC7E3297F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6338" y="6057900"/>
            <a:ext cx="2786062" cy="43592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27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folie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5C0215D-C2A9-4288-A167-D96DA6BA3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08250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folie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729833"/>
            <a:ext cx="8487697" cy="8933116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C549F246-3DE0-4A33-89D1-F3F79D06D4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3737903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2277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folie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C549F246-3DE0-4A33-89D1-F3F79D06D4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97543" y="6057900"/>
            <a:ext cx="3737903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2475" y="-1"/>
            <a:ext cx="11220449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29235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vorga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 Schriftgröße 32pt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736725"/>
            <a:ext cx="10972801" cy="410527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Mastertextformat Schriftgröße 20pt</a:t>
            </a:r>
            <a:br>
              <a:rPr lang="de-DE" dirty="0"/>
            </a:br>
            <a:r>
              <a:rPr lang="de-DE" dirty="0"/>
              <a:t>(Kann vergrößert werden auf 24pt, Minimum Schriftgröße 16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Die Schriftgrößen wurde in folgenden Räumen getestet</a:t>
            </a:r>
          </a:p>
          <a:p>
            <a:pPr lvl="2"/>
            <a:r>
              <a:rPr lang="de-DE" dirty="0"/>
              <a:t>HSZ Audimax</a:t>
            </a:r>
          </a:p>
          <a:p>
            <a:pPr lvl="2"/>
            <a:r>
              <a:rPr lang="de-DE" dirty="0"/>
              <a:t>HSZ Hörsaal 3</a:t>
            </a:r>
          </a:p>
          <a:p>
            <a:pPr lvl="2"/>
            <a:r>
              <a:rPr lang="de-DE" dirty="0"/>
              <a:t>HSZ Seminarraum klein</a:t>
            </a:r>
          </a:p>
          <a:p>
            <a:pPr lvl="1"/>
            <a:r>
              <a:rPr lang="de-DE" dirty="0"/>
              <a:t>In allen drei Räumen ist 20 und 24 </a:t>
            </a:r>
            <a:r>
              <a:rPr lang="de-DE" dirty="0" err="1"/>
              <a:t>pt</a:t>
            </a:r>
            <a:r>
              <a:rPr lang="de-DE" dirty="0"/>
              <a:t> gut lesbar. Im </a:t>
            </a:r>
            <a:r>
              <a:rPr lang="de-DE" dirty="0" err="1"/>
              <a:t>Seminaraum</a:t>
            </a:r>
            <a:r>
              <a:rPr lang="de-DE" dirty="0"/>
              <a:t> ist 16 </a:t>
            </a:r>
            <a:r>
              <a:rPr lang="de-DE" dirty="0" err="1"/>
              <a:t>pt</a:t>
            </a:r>
            <a:r>
              <a:rPr lang="de-DE" dirty="0"/>
              <a:t> grenzwertig klein.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6E97365-2970-48C5-8643-B05B104BD1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075614" y="6057900"/>
            <a:ext cx="3506786" cy="39528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Platz für Zweitlogos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471FF40-B767-4E15-B8F5-6DAC252E9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52513"/>
            <a:ext cx="12192000" cy="684212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7D106F-3835-4287-88EB-AAAD315A8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842000"/>
            <a:ext cx="12192000" cy="215900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47715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174249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5378450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736725"/>
            <a:ext cx="5378450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05E3CC9-E682-422B-B7B9-2A2A3E01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405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5E54477-AC5B-4EB3-AE9F-0854A752BD2F}"/>
              </a:ext>
            </a:extLst>
          </p:cNvPr>
          <p:cNvSpPr txBox="1"/>
          <p:nvPr/>
        </p:nvSpPr>
        <p:spPr>
          <a:xfrm>
            <a:off x="1558925" y="6308279"/>
            <a:ext cx="72374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Professur für Verarbeitungsmaschinen/Verarbeitungstechnik • Dr.-Ing. Uta Weiß • Seite </a:t>
            </a:r>
            <a:fld id="{BB345A75-B580-4544-AA90-56924E4BB115}" type="slidenum">
              <a:rPr lang="de-DE" sz="1200" kern="120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‹Nr.›</a:t>
            </a:fld>
            <a:endParaRPr lang="en-US" sz="1200" kern="1200" dirty="0">
              <a:solidFill>
                <a:srgbClr val="00008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28ABDCC-B9E2-6C95-5D28-5CA7AFA9DE49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214" y="6345736"/>
            <a:ext cx="1579185" cy="30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3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  <p:sldLayoutId id="2147483923" r:id="rId18"/>
    <p:sldLayoutId id="2147483924" r:id="rId19"/>
    <p:sldLayoutId id="2147483925" r:id="rId20"/>
    <p:sldLayoutId id="2147483926" r:id="rId21"/>
    <p:sldLayoutId id="2147483927" r:id="rId22"/>
    <p:sldLayoutId id="2147483928" r:id="rId23"/>
    <p:sldLayoutId id="2147483929" r:id="rId24"/>
    <p:sldLayoutId id="2147483930" r:id="rId25"/>
    <p:sldLayoutId id="2147483931" r:id="rId26"/>
    <p:sldLayoutId id="2147483932" r:id="rId27"/>
    <p:sldLayoutId id="2147483895" r:id="rId2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pos="846">
          <p15:clr>
            <a:srgbClr val="F26B43"/>
          </p15:clr>
        </p15:guide>
        <p15:guide id="6" pos="982">
          <p15:clr>
            <a:srgbClr val="F26B43"/>
          </p15:clr>
        </p15:guide>
        <p15:guide id="7" pos="1436">
          <p15:clr>
            <a:srgbClr val="F26B43"/>
          </p15:clr>
        </p15:guide>
        <p15:guide id="8" pos="1560">
          <p15:clr>
            <a:srgbClr val="F26B43"/>
          </p15:clr>
        </p15:guide>
        <p15:guide id="9" pos="2026">
          <p15:clr>
            <a:srgbClr val="F26B43"/>
          </p15:clr>
        </p15:guide>
        <p15:guide id="10" pos="2139">
          <p15:clr>
            <a:srgbClr val="F26B43"/>
          </p15:clr>
        </p15:guide>
        <p15:guide id="11" pos="2593">
          <p15:clr>
            <a:srgbClr val="F26B43"/>
          </p15:clr>
        </p15:guide>
        <p15:guide id="12" pos="2736">
          <p15:clr>
            <a:srgbClr val="F26B43"/>
          </p15:clr>
        </p15:guide>
        <p15:guide id="13" pos="3182">
          <p15:clr>
            <a:srgbClr val="F26B43"/>
          </p15:clr>
        </p15:guide>
        <p15:guide id="14" pos="3318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62">
          <p15:clr>
            <a:srgbClr val="F26B43"/>
          </p15:clr>
        </p15:guide>
        <p15:guide id="18" pos="4498">
          <p15:clr>
            <a:srgbClr val="F26B43"/>
          </p15:clr>
        </p15:guide>
        <p15:guide id="19" pos="4951">
          <p15:clr>
            <a:srgbClr val="F26B43"/>
          </p15:clr>
        </p15:guide>
        <p15:guide id="20" pos="5087">
          <p15:clr>
            <a:srgbClr val="F26B43"/>
          </p15:clr>
        </p15:guide>
        <p15:guide id="21" pos="5541">
          <p15:clr>
            <a:srgbClr val="F26B43"/>
          </p15:clr>
        </p15:guide>
        <p15:guide id="22" pos="5654">
          <p15:clr>
            <a:srgbClr val="F26B43"/>
          </p15:clr>
        </p15:guide>
        <p15:guide id="23" pos="6120">
          <p15:clr>
            <a:srgbClr val="F26B43"/>
          </p15:clr>
        </p15:guide>
        <p15:guide id="24" pos="6244">
          <p15:clr>
            <a:srgbClr val="F26B43"/>
          </p15:clr>
        </p15:guide>
        <p15:guide id="25" pos="6698">
          <p15:clr>
            <a:srgbClr val="F26B43"/>
          </p15:clr>
        </p15:guide>
        <p15:guide id="26" pos="6834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4065">
          <p15:clr>
            <a:srgbClr val="F26B43"/>
          </p15:clr>
        </p15:guide>
        <p15:guide id="29" orient="horz" pos="3816">
          <p15:clr>
            <a:srgbClr val="F26B43"/>
          </p15:clr>
        </p15:guide>
        <p15:guide id="30" orient="horz" pos="663">
          <p15:clr>
            <a:srgbClr val="F26B43"/>
          </p15:clr>
        </p15:guide>
        <p15:guide id="31" orient="horz" pos="550">
          <p15:clr>
            <a:srgbClr val="F26B43"/>
          </p15:clr>
        </p15:guide>
        <p15:guide id="32" orient="horz" pos="2341">
          <p15:clr>
            <a:srgbClr val="F26B43"/>
          </p15:clr>
        </p15:guide>
        <p15:guide id="34" orient="horz" pos="3680">
          <p15:clr>
            <a:srgbClr val="F26B43"/>
          </p15:clr>
        </p15:guide>
        <p15:guide id="35" orient="horz" pos="1094">
          <p15:clr>
            <a:srgbClr val="F26B43"/>
          </p15:clr>
        </p15:guide>
        <p15:guide id="36" orient="horz" pos="3543">
          <p15:clr>
            <a:srgbClr val="F26B43"/>
          </p15:clr>
        </p15:guide>
        <p15:guide id="37" orient="horz" pos="197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7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pos="846">
          <p15:clr>
            <a:srgbClr val="F26B43"/>
          </p15:clr>
        </p15:guide>
        <p15:guide id="6" pos="982">
          <p15:clr>
            <a:srgbClr val="F26B43"/>
          </p15:clr>
        </p15:guide>
        <p15:guide id="7" pos="1436">
          <p15:clr>
            <a:srgbClr val="F26B43"/>
          </p15:clr>
        </p15:guide>
        <p15:guide id="8" pos="1560">
          <p15:clr>
            <a:srgbClr val="F26B43"/>
          </p15:clr>
        </p15:guide>
        <p15:guide id="9" pos="2026">
          <p15:clr>
            <a:srgbClr val="F26B43"/>
          </p15:clr>
        </p15:guide>
        <p15:guide id="10" pos="2139">
          <p15:clr>
            <a:srgbClr val="F26B43"/>
          </p15:clr>
        </p15:guide>
        <p15:guide id="11" pos="2593">
          <p15:clr>
            <a:srgbClr val="F26B43"/>
          </p15:clr>
        </p15:guide>
        <p15:guide id="12" pos="2736">
          <p15:clr>
            <a:srgbClr val="F26B43"/>
          </p15:clr>
        </p15:guide>
        <p15:guide id="13" pos="3182">
          <p15:clr>
            <a:srgbClr val="F26B43"/>
          </p15:clr>
        </p15:guide>
        <p15:guide id="14" pos="3318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62">
          <p15:clr>
            <a:srgbClr val="F26B43"/>
          </p15:clr>
        </p15:guide>
        <p15:guide id="18" pos="4498">
          <p15:clr>
            <a:srgbClr val="F26B43"/>
          </p15:clr>
        </p15:guide>
        <p15:guide id="19" pos="4951">
          <p15:clr>
            <a:srgbClr val="F26B43"/>
          </p15:clr>
        </p15:guide>
        <p15:guide id="20" pos="5087">
          <p15:clr>
            <a:srgbClr val="F26B43"/>
          </p15:clr>
        </p15:guide>
        <p15:guide id="21" pos="5541">
          <p15:clr>
            <a:srgbClr val="F26B43"/>
          </p15:clr>
        </p15:guide>
        <p15:guide id="22" pos="5654">
          <p15:clr>
            <a:srgbClr val="F26B43"/>
          </p15:clr>
        </p15:guide>
        <p15:guide id="23" pos="6120">
          <p15:clr>
            <a:srgbClr val="F26B43"/>
          </p15:clr>
        </p15:guide>
        <p15:guide id="24" pos="6244">
          <p15:clr>
            <a:srgbClr val="F26B43"/>
          </p15:clr>
        </p15:guide>
        <p15:guide id="25" pos="6698">
          <p15:clr>
            <a:srgbClr val="F26B43"/>
          </p15:clr>
        </p15:guide>
        <p15:guide id="26" pos="6834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4065">
          <p15:clr>
            <a:srgbClr val="F26B43"/>
          </p15:clr>
        </p15:guide>
        <p15:guide id="29" orient="horz" pos="3816">
          <p15:clr>
            <a:srgbClr val="F26B43"/>
          </p15:clr>
        </p15:guide>
        <p15:guide id="30" orient="horz" pos="663">
          <p15:clr>
            <a:srgbClr val="F26B43"/>
          </p15:clr>
        </p15:guide>
        <p15:guide id="31" orient="horz" pos="550">
          <p15:clr>
            <a:srgbClr val="F26B43"/>
          </p15:clr>
        </p15:guide>
        <p15:guide id="32" orient="horz" pos="2341">
          <p15:clr>
            <a:srgbClr val="F26B43"/>
          </p15:clr>
        </p15:guide>
        <p15:guide id="33" orient="horz" pos="1888">
          <p15:clr>
            <a:srgbClr val="F26B43"/>
          </p15:clr>
        </p15:guide>
        <p15:guide id="34" orient="horz" pos="3680">
          <p15:clr>
            <a:srgbClr val="F26B43"/>
          </p15:clr>
        </p15:guide>
        <p15:guide id="35" orient="horz" pos="1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Uta.weiss@tu-dresden.de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Uta.weiss@tu-dresden.de" TargetMode="Externa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Einladungen zu Branchenevents</a:t>
            </a:r>
            <a:endParaRPr lang="de-DE" b="0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Institut für Naturstofftechnik</a:t>
            </a:r>
          </a:p>
          <a:p>
            <a:r>
              <a:rPr lang="de-DE" dirty="0"/>
              <a:t>Professur für Verarbeitungsmaschinen/Verarbeitungstechnik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00" y="5848880"/>
            <a:ext cx="2489200" cy="48207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13807CC-1712-F135-F7D4-D16ECFF3BC28}"/>
              </a:ext>
            </a:extLst>
          </p:cNvPr>
          <p:cNvSpPr txBox="1"/>
          <p:nvPr/>
        </p:nvSpPr>
        <p:spPr>
          <a:xfrm>
            <a:off x="609600" y="5367756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WS 25/26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850907"/>
            <a:ext cx="6741552" cy="344196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6553200" y="3293150"/>
            <a:ext cx="490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Dresdner Verpackungstagung ist Netzwerkstreffpunkt und Dialog-Plattform für Akteure aus Industrie, Marken, Handel, Wissenschaft und Forschung.</a:t>
            </a:r>
          </a:p>
          <a:p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traditionelle Jahresabschluss-Treffen der Branche findet als Präsenzveranstaltung statt und bietet Vorträge, Diskussionen und eine Ideenwerkstatt von und mit Markenartiklern, Verpackungsherstellern, Start-ups, B Corps, Entsorgern, Technologieentwicklern und Forschungsinstituten. Freuen Sie sich auf ein vitales Netzwerktreffen mit Kolleginnen, Partnern und Wettbewerbern.</a:t>
            </a:r>
          </a:p>
          <a:p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7182" y="4446688"/>
            <a:ext cx="34242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Dreikönigskirche - Haus der Kirche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Hauptstraße 23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01097 Dresden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286828" y="2435421"/>
            <a:ext cx="3029527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Wer gern teilnehmen möchte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bitte bis </a:t>
            </a:r>
            <a:r>
              <a:rPr lang="de-DE" sz="1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24.10.25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 E-Mail an 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Uta.weiss@tu-dresden.de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 rot="549558">
            <a:off x="7181798" y="1980471"/>
            <a:ext cx="461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Wunsch, Wirklichkeit, Wege nach vorn</a:t>
            </a:r>
          </a:p>
        </p:txBody>
      </p:sp>
      <p:sp>
        <p:nvSpPr>
          <p:cNvPr id="10" name="Rechteck 9"/>
          <p:cNvSpPr/>
          <p:nvPr/>
        </p:nvSpPr>
        <p:spPr>
          <a:xfrm>
            <a:off x="427182" y="5185352"/>
            <a:ext cx="464127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https://www.verpackung.org/events/dresdner-verpackungstagung-2025</a:t>
            </a:r>
          </a:p>
        </p:txBody>
      </p:sp>
    </p:spTree>
    <p:extLst>
      <p:ext uri="{BB962C8B-B14F-4D97-AF65-F5344CB8AC3E}">
        <p14:creationId xmlns:p14="http://schemas.microsoft.com/office/powerpoint/2010/main" val="165223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096777" y="4538697"/>
            <a:ext cx="38628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Exkursion zur Interpack in Düsseldorf</a:t>
            </a:r>
          </a:p>
          <a:p>
            <a:r>
              <a:rPr lang="de-DE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11.05. bis 13.05.2026</a:t>
            </a:r>
          </a:p>
          <a:p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Übernachtung in JH Duisburg</a:t>
            </a:r>
          </a:p>
          <a:p>
            <a:pPr marL="171450" indent="-171450">
              <a:buFontTx/>
              <a:buChar char="-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An-, Abreise und Transfer mit Reisebus</a:t>
            </a:r>
          </a:p>
          <a:p>
            <a:pPr marL="171450" indent="-171450">
              <a:buFontTx/>
              <a:buChar char="-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Organisierte Treffen mit </a:t>
            </a:r>
            <a:r>
              <a:rPr lang="de-DE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Firmen</a:t>
            </a:r>
          </a:p>
          <a:p>
            <a:pPr marL="171450" indent="-171450">
              <a:buFontTx/>
              <a:buChar char="-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Freie Zeit, um selbst die Messe zu erkunden</a:t>
            </a:r>
          </a:p>
        </p:txBody>
      </p:sp>
      <p:sp>
        <p:nvSpPr>
          <p:cNvPr id="7" name="Textfeld 6"/>
          <p:cNvSpPr txBox="1"/>
          <p:nvPr/>
        </p:nvSpPr>
        <p:spPr>
          <a:xfrm rot="580828">
            <a:off x="8613893" y="4813341"/>
            <a:ext cx="3029527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Wer gern teilnehmen möchte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bitte bis </a:t>
            </a:r>
            <a:r>
              <a:rPr lang="de-DE" sz="14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24.10.25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 E-Mail an 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Uta.weiss@tu-dresden.de</a:t>
            </a:r>
            <a:endParaRPr lang="de-DE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27183" y="4458057"/>
            <a:ext cx="274534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https://www.interpack.de/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" y="346076"/>
            <a:ext cx="10950575" cy="247299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25" y="2819066"/>
            <a:ext cx="4407287" cy="1627805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4890884" y="2819379"/>
            <a:ext cx="6543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Interpack ist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wel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tweite Leitmesse für Verpackungen und Prozesstechnik,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deckt gesamte Wertschöpfungskette von der Herstellung bis zur Distribution der Branche ab,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internationale Plattform, die Innovationen, Trends und Zukunftsperspektiven präsentiert und Fachbesuchern aus verschiedenen Industrien wie Nahrungsmittel, </a:t>
            </a:r>
            <a:r>
              <a:rPr lang="de-DE" sz="1200" dirty="0" err="1">
                <a:latin typeface="Verdana" panose="020B0604030504040204" pitchFamily="34" charset="0"/>
                <a:ea typeface="Verdana" panose="020B0604030504040204" pitchFamily="34" charset="0"/>
              </a:rPr>
              <a:t>Pharma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, Kosmetik und Non-Food-Produkte ermöglicht, sich zu informieren und Kontakte zu knüpfen. </a:t>
            </a:r>
          </a:p>
          <a:p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Findet aller 3Jahre in Düsseldorf statt</a:t>
            </a:r>
          </a:p>
        </p:txBody>
      </p:sp>
      <p:sp>
        <p:nvSpPr>
          <p:cNvPr id="11" name="Rechteck 10"/>
          <p:cNvSpPr/>
          <p:nvPr/>
        </p:nvSpPr>
        <p:spPr>
          <a:xfrm rot="20057061">
            <a:off x="1667799" y="4863961"/>
            <a:ext cx="194960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Save </a:t>
            </a:r>
            <a:r>
              <a:rPr lang="de-DE" sz="14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de-DE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400" b="1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date</a:t>
            </a:r>
            <a:r>
              <a:rPr lang="de-DE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75723617"/>
      </p:ext>
    </p:extLst>
  </p:cSld>
  <p:clrMapOvr>
    <a:masterClrMapping/>
  </p:clrMapOvr>
</p:sld>
</file>

<file path=ppt/theme/theme1.xml><?xml version="1.0" encoding="utf-8"?>
<a:theme xmlns:a="http://schemas.openxmlformats.org/drawingml/2006/main" name="TUD Standard_20 pt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Zwischenseiten mit Shape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250829_TUD_Präsentationsvorlage_16zu9___leer mit Icons</Template>
  <TotalTime>0</TotalTime>
  <Words>251</Words>
  <Application>Microsoft Office PowerPoint</Application>
  <PresentationFormat>Breitbild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6" baseType="lpstr">
      <vt:lpstr>Calibri</vt:lpstr>
      <vt:lpstr>Noto Sans Medium</vt:lpstr>
      <vt:lpstr>Wingdings</vt:lpstr>
      <vt:lpstr>Noto Serif (Textkörper)</vt:lpstr>
      <vt:lpstr>Symbol</vt:lpstr>
      <vt:lpstr>Noto Serif Light</vt:lpstr>
      <vt:lpstr>Noto Serif</vt:lpstr>
      <vt:lpstr>Verdana</vt:lpstr>
      <vt:lpstr>Noto Sans</vt:lpstr>
      <vt:lpstr>Arial</vt:lpstr>
      <vt:lpstr>Open Sans</vt:lpstr>
      <vt:lpstr>TUD Standard_20 pt</vt:lpstr>
      <vt:lpstr>Zwischenseiten mit Shape</vt:lpstr>
      <vt:lpstr>Einladungen zu Branchenevents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 aus Kunststoff  Verarbeitung, Eigenschaften, Anwendung 01 Einführung</dc:title>
  <dc:creator>Uta Weiss</dc:creator>
  <cp:lastModifiedBy> </cp:lastModifiedBy>
  <cp:revision>513</cp:revision>
  <cp:lastPrinted>2019-03-14T14:49:26Z</cp:lastPrinted>
  <dcterms:created xsi:type="dcterms:W3CDTF">2019-01-08T13:37:45Z</dcterms:created>
  <dcterms:modified xsi:type="dcterms:W3CDTF">2025-10-13T12:39:17Z</dcterms:modified>
</cp:coreProperties>
</file>