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648" r:id="rId2"/>
    <p:sldId id="906" r:id="rId3"/>
    <p:sldId id="899" r:id="rId4"/>
    <p:sldId id="900" r:id="rId5"/>
    <p:sldId id="903" r:id="rId6"/>
    <p:sldId id="904" r:id="rId7"/>
    <p:sldId id="905" r:id="rId8"/>
    <p:sldId id="907" r:id="rId9"/>
    <p:sldId id="897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rt" id="{C3C8CFBA-301A-6947-9BB5-AE7F26BF23EA}">
          <p14:sldIdLst>
            <p14:sldId id="648"/>
          </p14:sldIdLst>
        </p14:section>
        <p14:section name="Hauptteil" id="{18230B95-99AB-C44A-9D5B-497FB8E2591B}">
          <p14:sldIdLst>
            <p14:sldId id="906"/>
            <p14:sldId id="899"/>
            <p14:sldId id="900"/>
            <p14:sldId id="903"/>
            <p14:sldId id="904"/>
            <p14:sldId id="905"/>
            <p14:sldId id="907"/>
          </p14:sldIdLst>
        </p14:section>
        <p14:section name="Abschluss" id="{E2A44BF7-9CB2-CD4E-A372-E132FCA0BB15}">
          <p14:sldIdLst>
            <p14:sldId id="89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568" userDrawn="1">
          <p15:clr>
            <a:srgbClr val="A4A3A4"/>
          </p15:clr>
        </p15:guide>
        <p15:guide id="2" pos="492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AADF"/>
    <a:srgbClr val="DAEEFF"/>
    <a:srgbClr val="33ABDF"/>
    <a:srgbClr val="FF2F92"/>
    <a:srgbClr val="504E4E"/>
    <a:srgbClr val="3F9FE1"/>
    <a:srgbClr val="404040"/>
    <a:srgbClr val="0090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25"/>
    <p:restoredTop sz="68975" autoAdjust="0"/>
  </p:normalViewPr>
  <p:slideViewPr>
    <p:cSldViewPr snapToGrid="0" snapToObjects="1" showGuides="1">
      <p:cViewPr varScale="1">
        <p:scale>
          <a:sx n="47" d="100"/>
          <a:sy n="47" d="100"/>
        </p:scale>
        <p:origin x="1326" y="42"/>
      </p:cViewPr>
      <p:guideLst>
        <p:guide orient="horz" pos="2568"/>
        <p:guide pos="492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990CA9-6739-441D-BBF6-DFA8B9CAE8E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BA036FFC-CEB0-4932-879F-B5FFB31FD6D5}">
      <dgm:prSet/>
      <dgm:spPr>
        <a:xfrm>
          <a:off x="0" y="2121"/>
          <a:ext cx="3809047" cy="1400239"/>
        </a:xfrm>
        <a:prstGeom prst="roundRect">
          <a:avLst/>
        </a:prstGeom>
        <a:solidFill>
          <a:srgbClr val="009EE0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rtl="0">
            <a:buNone/>
          </a:pPr>
          <a:r>
            <a:rPr lang="de-DE">
              <a:solidFill>
                <a:srgbClr val="FFFFFF"/>
              </a:solidFill>
              <a:latin typeface="Open Sans"/>
              <a:ea typeface="+mn-ea"/>
              <a:cs typeface="+mn-cs"/>
            </a:rPr>
            <a:t>Entwicklung einer Mentoring-Workbench</a:t>
          </a:r>
          <a:endParaRPr lang="de-DE" dirty="0">
            <a:solidFill>
              <a:srgbClr val="FFFFFF"/>
            </a:solidFill>
            <a:latin typeface="Open Sans"/>
            <a:ea typeface="+mn-ea"/>
            <a:cs typeface="+mn-cs"/>
          </a:endParaRPr>
        </a:p>
      </dgm:t>
    </dgm:pt>
    <dgm:pt modelId="{1750B4F9-131E-4A60-AB1B-E88A1CB1777D}" type="parTrans" cxnId="{15A55128-1F30-4DAF-95FF-D2AC009BA6F2}">
      <dgm:prSet/>
      <dgm:spPr/>
      <dgm:t>
        <a:bodyPr/>
        <a:lstStyle/>
        <a:p>
          <a:endParaRPr lang="de-DE"/>
        </a:p>
      </dgm:t>
    </dgm:pt>
    <dgm:pt modelId="{D73E42CD-5FA1-40FB-BAAC-9307F1EB76F4}" type="sibTrans" cxnId="{15A55128-1F30-4DAF-95FF-D2AC009BA6F2}">
      <dgm:prSet/>
      <dgm:spPr/>
      <dgm:t>
        <a:bodyPr/>
        <a:lstStyle/>
        <a:p>
          <a:endParaRPr lang="de-DE"/>
        </a:p>
      </dgm:t>
    </dgm:pt>
    <dgm:pt modelId="{B80C6008-3F45-4BFE-9F42-C08921DE2862}">
      <dgm:prSet/>
      <dgm:spPr>
        <a:xfrm rot="5400000">
          <a:off x="6634771" y="-2683578"/>
          <a:ext cx="1120191" cy="6771640"/>
        </a:xfrm>
        <a:prstGeom prst="round2SameRect">
          <a:avLst/>
        </a:prstGeom>
        <a:solidFill>
          <a:srgbClr val="DAEEFF"/>
        </a:solidFill>
        <a:ln w="12700" cap="flat" cmpd="sng" algn="ctr">
          <a:solidFill>
            <a:srgbClr val="009EE0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rtl="0">
            <a:buChar char="•"/>
          </a:pPr>
          <a:r>
            <a:rPr lang="de-DE" dirty="0">
              <a:solidFill>
                <a:srgbClr val="00305E">
                  <a:hueOff val="0"/>
                  <a:satOff val="0"/>
                  <a:lumOff val="0"/>
                  <a:alphaOff val="0"/>
                </a:srgbClr>
              </a:solidFill>
              <a:latin typeface="Open Sans"/>
              <a:ea typeface="+mn-ea"/>
              <a:cs typeface="+mn-cs"/>
            </a:rPr>
            <a:t>Darstellung von Informationen und Handlungshinweisen für Lehrende und Lernende</a:t>
          </a:r>
        </a:p>
      </dgm:t>
    </dgm:pt>
    <dgm:pt modelId="{A82FFFA9-6C60-49C5-9366-E2116EB1458A}" type="parTrans" cxnId="{7498D79D-5A34-414D-9378-3200683A027E}">
      <dgm:prSet/>
      <dgm:spPr/>
      <dgm:t>
        <a:bodyPr/>
        <a:lstStyle/>
        <a:p>
          <a:endParaRPr lang="de-DE"/>
        </a:p>
      </dgm:t>
    </dgm:pt>
    <dgm:pt modelId="{508A0957-7801-42BF-A9B0-BA56D243A59F}" type="sibTrans" cxnId="{7498D79D-5A34-414D-9378-3200683A027E}">
      <dgm:prSet/>
      <dgm:spPr/>
      <dgm:t>
        <a:bodyPr/>
        <a:lstStyle/>
        <a:p>
          <a:endParaRPr lang="de-DE"/>
        </a:p>
      </dgm:t>
    </dgm:pt>
    <dgm:pt modelId="{BAC233A3-885C-451E-AA85-1BDE6B811C30}">
      <dgm:prSet/>
      <dgm:spPr>
        <a:xfrm rot="5400000">
          <a:off x="6634771" y="-2683578"/>
          <a:ext cx="1120191" cy="6771640"/>
        </a:xfrm>
        <a:prstGeom prst="round2SameRect">
          <a:avLst/>
        </a:prstGeom>
        <a:solidFill>
          <a:srgbClr val="DAEEFF"/>
        </a:solidFill>
        <a:ln w="12700" cap="flat" cmpd="sng" algn="ctr">
          <a:solidFill>
            <a:srgbClr val="009EE0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rtl="0">
            <a:buChar char="•"/>
          </a:pPr>
          <a:r>
            <a:rPr lang="de-DE">
              <a:solidFill>
                <a:srgbClr val="00305E">
                  <a:hueOff val="0"/>
                  <a:satOff val="0"/>
                  <a:lumOff val="0"/>
                  <a:alphaOff val="0"/>
                </a:srgbClr>
              </a:solidFill>
              <a:latin typeface="Open Sans"/>
              <a:ea typeface="+mn-ea"/>
              <a:cs typeface="+mn-cs"/>
            </a:rPr>
            <a:t>integriert in bestehende Lernmanagementsysteme</a:t>
          </a:r>
          <a:endParaRPr lang="de-DE" dirty="0">
            <a:solidFill>
              <a:srgbClr val="00305E">
                <a:hueOff val="0"/>
                <a:satOff val="0"/>
                <a:lumOff val="0"/>
                <a:alphaOff val="0"/>
              </a:srgbClr>
            </a:solidFill>
            <a:latin typeface="Open Sans"/>
            <a:ea typeface="+mn-ea"/>
            <a:cs typeface="+mn-cs"/>
          </a:endParaRPr>
        </a:p>
      </dgm:t>
    </dgm:pt>
    <dgm:pt modelId="{6C12A618-6D94-4C8D-B14E-E87B81A7A448}" type="parTrans" cxnId="{12B83DE1-4517-4FB0-9FA0-67265287C905}">
      <dgm:prSet/>
      <dgm:spPr/>
      <dgm:t>
        <a:bodyPr/>
        <a:lstStyle/>
        <a:p>
          <a:endParaRPr lang="de-DE"/>
        </a:p>
      </dgm:t>
    </dgm:pt>
    <dgm:pt modelId="{FBD6EB54-B88E-4329-B831-1A4D6BC6D406}" type="sibTrans" cxnId="{12B83DE1-4517-4FB0-9FA0-67265287C905}">
      <dgm:prSet/>
      <dgm:spPr/>
      <dgm:t>
        <a:bodyPr/>
        <a:lstStyle/>
        <a:p>
          <a:endParaRPr lang="de-DE"/>
        </a:p>
      </dgm:t>
    </dgm:pt>
    <dgm:pt modelId="{26614CD9-0C17-4D67-9450-0B7D270D8CE4}">
      <dgm:prSet/>
      <dgm:spPr>
        <a:xfrm>
          <a:off x="0" y="1472373"/>
          <a:ext cx="3809047" cy="1400239"/>
        </a:xfrm>
        <a:prstGeom prst="roundRect">
          <a:avLst/>
        </a:prstGeom>
        <a:solidFill>
          <a:srgbClr val="009EE0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rtl="0">
            <a:buNone/>
          </a:pPr>
          <a:r>
            <a:rPr lang="de-DE">
              <a:solidFill>
                <a:srgbClr val="FFFFFF"/>
              </a:solidFill>
              <a:latin typeface="Open Sans"/>
              <a:ea typeface="+mn-ea"/>
              <a:cs typeface="+mn-cs"/>
            </a:rPr>
            <a:t>Organisationale Implementierung</a:t>
          </a:r>
          <a:endParaRPr lang="de-DE" dirty="0">
            <a:solidFill>
              <a:srgbClr val="FFFFFF"/>
            </a:solidFill>
            <a:latin typeface="Open Sans"/>
            <a:ea typeface="+mn-ea"/>
            <a:cs typeface="+mn-cs"/>
          </a:endParaRPr>
        </a:p>
      </dgm:t>
    </dgm:pt>
    <dgm:pt modelId="{21BC339A-74E5-47F0-B722-B80871DEAE51}" type="parTrans" cxnId="{FB8A7845-5459-4009-943A-7D861B08DE3E}">
      <dgm:prSet/>
      <dgm:spPr/>
      <dgm:t>
        <a:bodyPr/>
        <a:lstStyle/>
        <a:p>
          <a:endParaRPr lang="de-DE"/>
        </a:p>
      </dgm:t>
    </dgm:pt>
    <dgm:pt modelId="{06D58948-7F0D-49BB-8C3C-10DDFFDBFA26}" type="sibTrans" cxnId="{FB8A7845-5459-4009-943A-7D861B08DE3E}">
      <dgm:prSet/>
      <dgm:spPr/>
      <dgm:t>
        <a:bodyPr/>
        <a:lstStyle/>
        <a:p>
          <a:endParaRPr lang="de-DE"/>
        </a:p>
      </dgm:t>
    </dgm:pt>
    <dgm:pt modelId="{4C4801EF-26F7-41FE-B547-F02FA341712F}">
      <dgm:prSet/>
      <dgm:spPr>
        <a:xfrm rot="5400000">
          <a:off x="6634771" y="-1213326"/>
          <a:ext cx="1120191" cy="6771640"/>
        </a:xfrm>
        <a:prstGeom prst="round2SameRect">
          <a:avLst/>
        </a:prstGeom>
        <a:solidFill>
          <a:srgbClr val="00305E">
            <a:lumMod val="10000"/>
            <a:lumOff val="90000"/>
            <a:alpha val="90000"/>
          </a:srgbClr>
        </a:solidFill>
        <a:ln w="12700" cap="flat" cmpd="sng" algn="ctr">
          <a:solidFill>
            <a:srgbClr val="009EE0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rtl="0">
            <a:buChar char="•"/>
          </a:pPr>
          <a:r>
            <a:rPr lang="de-DE">
              <a:solidFill>
                <a:srgbClr val="00305E">
                  <a:hueOff val="0"/>
                  <a:satOff val="0"/>
                  <a:lumOff val="0"/>
                  <a:alphaOff val="0"/>
                </a:srgbClr>
              </a:solidFill>
              <a:latin typeface="Open Sans"/>
              <a:ea typeface="+mn-ea"/>
              <a:cs typeface="+mn-cs"/>
            </a:rPr>
            <a:t>Klärung der rechtlichen Rahmenbedingungen</a:t>
          </a:r>
          <a:endParaRPr lang="de-DE" dirty="0">
            <a:solidFill>
              <a:srgbClr val="00305E">
                <a:hueOff val="0"/>
                <a:satOff val="0"/>
                <a:lumOff val="0"/>
                <a:alphaOff val="0"/>
              </a:srgbClr>
            </a:solidFill>
            <a:latin typeface="Open Sans"/>
            <a:ea typeface="+mn-ea"/>
            <a:cs typeface="+mn-cs"/>
          </a:endParaRPr>
        </a:p>
      </dgm:t>
    </dgm:pt>
    <dgm:pt modelId="{C86DD8F5-22D1-4F7E-856D-30AC5817E563}" type="parTrans" cxnId="{6D15A3F3-C4CC-46A6-A7CB-F4606F89E33C}">
      <dgm:prSet/>
      <dgm:spPr/>
      <dgm:t>
        <a:bodyPr/>
        <a:lstStyle/>
        <a:p>
          <a:endParaRPr lang="de-DE"/>
        </a:p>
      </dgm:t>
    </dgm:pt>
    <dgm:pt modelId="{B5D1D189-4AEB-4A9D-BCDE-065482355129}" type="sibTrans" cxnId="{6D15A3F3-C4CC-46A6-A7CB-F4606F89E33C}">
      <dgm:prSet/>
      <dgm:spPr/>
      <dgm:t>
        <a:bodyPr/>
        <a:lstStyle/>
        <a:p>
          <a:endParaRPr lang="de-DE"/>
        </a:p>
      </dgm:t>
    </dgm:pt>
    <dgm:pt modelId="{7B477660-8CCB-4601-B229-6FF27B83EC78}">
      <dgm:prSet/>
      <dgm:spPr>
        <a:xfrm rot="5400000">
          <a:off x="6634771" y="-1213326"/>
          <a:ext cx="1120191" cy="6771640"/>
        </a:xfrm>
        <a:prstGeom prst="round2SameRect">
          <a:avLst/>
        </a:prstGeom>
        <a:solidFill>
          <a:srgbClr val="00305E">
            <a:lumMod val="10000"/>
            <a:lumOff val="90000"/>
            <a:alpha val="90000"/>
          </a:srgbClr>
        </a:solidFill>
        <a:ln w="12700" cap="flat" cmpd="sng" algn="ctr">
          <a:solidFill>
            <a:srgbClr val="009EE0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rtl="0">
            <a:buChar char="•"/>
          </a:pPr>
          <a:r>
            <a:rPr lang="de-DE" dirty="0">
              <a:solidFill>
                <a:srgbClr val="00305E">
                  <a:hueOff val="0"/>
                  <a:satOff val="0"/>
                  <a:lumOff val="0"/>
                  <a:alphaOff val="0"/>
                </a:srgbClr>
              </a:solidFill>
              <a:latin typeface="Open Sans"/>
              <a:ea typeface="+mn-ea"/>
              <a:cs typeface="+mn-cs"/>
            </a:rPr>
            <a:t>Personal- und Organisationsentwicklung</a:t>
          </a:r>
        </a:p>
      </dgm:t>
    </dgm:pt>
    <dgm:pt modelId="{A1E36AD6-0B1A-44C5-BCAB-2347583B8936}" type="parTrans" cxnId="{91B3EE9C-76A0-4873-82B2-3ED5A33682BA}">
      <dgm:prSet/>
      <dgm:spPr/>
      <dgm:t>
        <a:bodyPr/>
        <a:lstStyle/>
        <a:p>
          <a:endParaRPr lang="de-DE"/>
        </a:p>
      </dgm:t>
    </dgm:pt>
    <dgm:pt modelId="{BB1791C1-CE5A-4AC3-AFDC-B90E6BBBAC94}" type="sibTrans" cxnId="{91B3EE9C-76A0-4873-82B2-3ED5A33682BA}">
      <dgm:prSet/>
      <dgm:spPr/>
      <dgm:t>
        <a:bodyPr/>
        <a:lstStyle/>
        <a:p>
          <a:endParaRPr lang="de-DE"/>
        </a:p>
      </dgm:t>
    </dgm:pt>
    <dgm:pt modelId="{F7385F4F-9C75-46ED-9741-75A6762B753B}">
      <dgm:prSet/>
      <dgm:spPr>
        <a:xfrm>
          <a:off x="0" y="2942625"/>
          <a:ext cx="3809047" cy="1400239"/>
        </a:xfrm>
        <a:prstGeom prst="roundRect">
          <a:avLst/>
        </a:prstGeom>
        <a:solidFill>
          <a:srgbClr val="009EE0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rtl="0">
            <a:buNone/>
          </a:pPr>
          <a:r>
            <a:rPr lang="de-DE">
              <a:solidFill>
                <a:srgbClr val="FFFFFF"/>
              </a:solidFill>
              <a:latin typeface="Open Sans"/>
              <a:ea typeface="+mn-ea"/>
              <a:cs typeface="+mn-cs"/>
            </a:rPr>
            <a:t>Testbed</a:t>
          </a:r>
          <a:endParaRPr lang="de-DE" dirty="0">
            <a:solidFill>
              <a:srgbClr val="FFFFFF"/>
            </a:solidFill>
            <a:latin typeface="Open Sans"/>
            <a:ea typeface="+mn-ea"/>
            <a:cs typeface="+mn-cs"/>
          </a:endParaRPr>
        </a:p>
      </dgm:t>
    </dgm:pt>
    <dgm:pt modelId="{15C2450C-93C3-4D7B-A675-F6A7DB2D3499}" type="parTrans" cxnId="{3899C530-165D-49CE-9068-D8F449DA7A27}">
      <dgm:prSet/>
      <dgm:spPr/>
      <dgm:t>
        <a:bodyPr/>
        <a:lstStyle/>
        <a:p>
          <a:endParaRPr lang="de-DE"/>
        </a:p>
      </dgm:t>
    </dgm:pt>
    <dgm:pt modelId="{25E84BBF-AAE1-47B7-BE9C-41D93A0259F1}" type="sibTrans" cxnId="{3899C530-165D-49CE-9068-D8F449DA7A27}">
      <dgm:prSet/>
      <dgm:spPr/>
      <dgm:t>
        <a:bodyPr/>
        <a:lstStyle/>
        <a:p>
          <a:endParaRPr lang="de-DE"/>
        </a:p>
      </dgm:t>
    </dgm:pt>
    <dgm:pt modelId="{04B53D94-8E9A-4545-8FCC-F674FE1946DB}">
      <dgm:prSet/>
      <dgm:spPr>
        <a:xfrm rot="5400000">
          <a:off x="6634771" y="256925"/>
          <a:ext cx="1120191" cy="6771640"/>
        </a:xfrm>
        <a:prstGeom prst="round2SameRect">
          <a:avLst/>
        </a:prstGeom>
        <a:solidFill>
          <a:srgbClr val="00305E">
            <a:lumMod val="10000"/>
            <a:lumOff val="90000"/>
            <a:alpha val="90000"/>
          </a:srgbClr>
        </a:solidFill>
        <a:ln w="12700" cap="flat" cmpd="sng" algn="ctr">
          <a:solidFill>
            <a:srgbClr val="009EE0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rtl="0">
            <a:buChar char="•"/>
          </a:pPr>
          <a:r>
            <a:rPr lang="de-DE">
              <a:solidFill>
                <a:srgbClr val="00305E">
                  <a:hueOff val="0"/>
                  <a:satOff val="0"/>
                  <a:lumOff val="0"/>
                  <a:alphaOff val="0"/>
                </a:srgbClr>
              </a:solidFill>
              <a:latin typeface="Open Sans"/>
              <a:ea typeface="+mn-ea"/>
              <a:cs typeface="+mn-cs"/>
            </a:rPr>
            <a:t>Erprobung der entwickelten Technologien in der Lehrveranstaltung Bildungstechnologien bei Prof. Dr. Thomas Köhler an der TU Dresden</a:t>
          </a:r>
          <a:endParaRPr lang="de-DE" dirty="0">
            <a:solidFill>
              <a:srgbClr val="00305E">
                <a:hueOff val="0"/>
                <a:satOff val="0"/>
                <a:lumOff val="0"/>
                <a:alphaOff val="0"/>
              </a:srgbClr>
            </a:solidFill>
            <a:latin typeface="Open Sans"/>
            <a:ea typeface="+mn-ea"/>
            <a:cs typeface="+mn-cs"/>
          </a:endParaRPr>
        </a:p>
      </dgm:t>
    </dgm:pt>
    <dgm:pt modelId="{4D809847-A2C5-4304-AD6E-358A194CEA3A}" type="parTrans" cxnId="{CBCD847C-CDF2-4D0B-9815-1773671A4F26}">
      <dgm:prSet/>
      <dgm:spPr/>
      <dgm:t>
        <a:bodyPr/>
        <a:lstStyle/>
        <a:p>
          <a:endParaRPr lang="de-DE"/>
        </a:p>
      </dgm:t>
    </dgm:pt>
    <dgm:pt modelId="{3C445F94-AA59-4534-80B9-4F4FA93FFDD8}" type="sibTrans" cxnId="{CBCD847C-CDF2-4D0B-9815-1773671A4F26}">
      <dgm:prSet/>
      <dgm:spPr/>
      <dgm:t>
        <a:bodyPr/>
        <a:lstStyle/>
        <a:p>
          <a:endParaRPr lang="de-DE"/>
        </a:p>
      </dgm:t>
    </dgm:pt>
    <dgm:pt modelId="{45AE640F-FFE8-4793-B615-F3BB4B678C91}" type="pres">
      <dgm:prSet presAssocID="{09990CA9-6739-441D-BBF6-DFA8B9CAE8E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97FB3FD9-5D76-4F4C-87DF-CF3022EF2FF6}" type="pres">
      <dgm:prSet presAssocID="{BA036FFC-CEB0-4932-879F-B5FFB31FD6D5}" presName="linNode" presStyleCnt="0"/>
      <dgm:spPr/>
    </dgm:pt>
    <dgm:pt modelId="{2A4DCD4F-D66A-4D1E-B07B-C9BEC3C68510}" type="pres">
      <dgm:prSet presAssocID="{BA036FFC-CEB0-4932-879F-B5FFB31FD6D5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9D54ED7-398F-47EF-9FFA-C5E47A3EF860}" type="pres">
      <dgm:prSet presAssocID="{BA036FFC-CEB0-4932-879F-B5FFB31FD6D5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DDA36CF-5158-46F3-85B8-4D4E878C4AB6}" type="pres">
      <dgm:prSet presAssocID="{D73E42CD-5FA1-40FB-BAAC-9307F1EB76F4}" presName="sp" presStyleCnt="0"/>
      <dgm:spPr/>
    </dgm:pt>
    <dgm:pt modelId="{7E074228-3031-47CB-97B3-09C26417C6E9}" type="pres">
      <dgm:prSet presAssocID="{26614CD9-0C17-4D67-9450-0B7D270D8CE4}" presName="linNode" presStyleCnt="0"/>
      <dgm:spPr/>
    </dgm:pt>
    <dgm:pt modelId="{43A87491-DE4F-4AC4-97EA-4B256BB198BD}" type="pres">
      <dgm:prSet presAssocID="{26614CD9-0C17-4D67-9450-0B7D270D8CE4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4C6906C-A48C-4A6E-8045-9868690EBB77}" type="pres">
      <dgm:prSet presAssocID="{26614CD9-0C17-4D67-9450-0B7D270D8CE4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B12D399-5731-4F55-892D-D508DD248484}" type="pres">
      <dgm:prSet presAssocID="{06D58948-7F0D-49BB-8C3C-10DDFFDBFA26}" presName="sp" presStyleCnt="0"/>
      <dgm:spPr/>
    </dgm:pt>
    <dgm:pt modelId="{68C54A55-7C71-4634-B77E-DE1836509B43}" type="pres">
      <dgm:prSet presAssocID="{F7385F4F-9C75-46ED-9741-75A6762B753B}" presName="linNode" presStyleCnt="0"/>
      <dgm:spPr/>
    </dgm:pt>
    <dgm:pt modelId="{68664F77-E310-487D-8601-271341198CB6}" type="pres">
      <dgm:prSet presAssocID="{F7385F4F-9C75-46ED-9741-75A6762B753B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6388DFA-CB6A-4F13-8921-D8C40D44AC7B}" type="pres">
      <dgm:prSet presAssocID="{F7385F4F-9C75-46ED-9741-75A6762B753B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CBCD847C-CDF2-4D0B-9815-1773671A4F26}" srcId="{F7385F4F-9C75-46ED-9741-75A6762B753B}" destId="{04B53D94-8E9A-4545-8FCC-F674FE1946DB}" srcOrd="0" destOrd="0" parTransId="{4D809847-A2C5-4304-AD6E-358A194CEA3A}" sibTransId="{3C445F94-AA59-4534-80B9-4F4FA93FFDD8}"/>
    <dgm:cxn modelId="{12B83DE1-4517-4FB0-9FA0-67265287C905}" srcId="{BA036FFC-CEB0-4932-879F-B5FFB31FD6D5}" destId="{BAC233A3-885C-451E-AA85-1BDE6B811C30}" srcOrd="1" destOrd="0" parTransId="{6C12A618-6D94-4C8D-B14E-E87B81A7A448}" sibTransId="{FBD6EB54-B88E-4329-B831-1A4D6BC6D406}"/>
    <dgm:cxn modelId="{FB8A7845-5459-4009-943A-7D861B08DE3E}" srcId="{09990CA9-6739-441D-BBF6-DFA8B9CAE8E2}" destId="{26614CD9-0C17-4D67-9450-0B7D270D8CE4}" srcOrd="1" destOrd="0" parTransId="{21BC339A-74E5-47F0-B722-B80871DEAE51}" sibTransId="{06D58948-7F0D-49BB-8C3C-10DDFFDBFA26}"/>
    <dgm:cxn modelId="{EED42BF7-9B8D-44DA-97E7-FAE2EA25B4D3}" type="presOf" srcId="{BA036FFC-CEB0-4932-879F-B5FFB31FD6D5}" destId="{2A4DCD4F-D66A-4D1E-B07B-C9BEC3C68510}" srcOrd="0" destOrd="0" presId="urn:microsoft.com/office/officeart/2005/8/layout/vList5"/>
    <dgm:cxn modelId="{7498D79D-5A34-414D-9378-3200683A027E}" srcId="{BA036FFC-CEB0-4932-879F-B5FFB31FD6D5}" destId="{B80C6008-3F45-4BFE-9F42-C08921DE2862}" srcOrd="0" destOrd="0" parTransId="{A82FFFA9-6C60-49C5-9366-E2116EB1458A}" sibTransId="{508A0957-7801-42BF-A9B0-BA56D243A59F}"/>
    <dgm:cxn modelId="{91B3EE9C-76A0-4873-82B2-3ED5A33682BA}" srcId="{26614CD9-0C17-4D67-9450-0B7D270D8CE4}" destId="{7B477660-8CCB-4601-B229-6FF27B83EC78}" srcOrd="1" destOrd="0" parTransId="{A1E36AD6-0B1A-44C5-BCAB-2347583B8936}" sibTransId="{BB1791C1-CE5A-4AC3-AFDC-B90E6BBBAC94}"/>
    <dgm:cxn modelId="{A543D06F-D08B-427B-8016-6F32B0A9C394}" type="presOf" srcId="{B80C6008-3F45-4BFE-9F42-C08921DE2862}" destId="{E9D54ED7-398F-47EF-9FFA-C5E47A3EF860}" srcOrd="0" destOrd="0" presId="urn:microsoft.com/office/officeart/2005/8/layout/vList5"/>
    <dgm:cxn modelId="{15A55128-1F30-4DAF-95FF-D2AC009BA6F2}" srcId="{09990CA9-6739-441D-BBF6-DFA8B9CAE8E2}" destId="{BA036FFC-CEB0-4932-879F-B5FFB31FD6D5}" srcOrd="0" destOrd="0" parTransId="{1750B4F9-131E-4A60-AB1B-E88A1CB1777D}" sibTransId="{D73E42CD-5FA1-40FB-BAAC-9307F1EB76F4}"/>
    <dgm:cxn modelId="{38FF3F35-5A93-4C2C-BFAC-13A8888F7301}" type="presOf" srcId="{BAC233A3-885C-451E-AA85-1BDE6B811C30}" destId="{E9D54ED7-398F-47EF-9FFA-C5E47A3EF860}" srcOrd="0" destOrd="1" presId="urn:microsoft.com/office/officeart/2005/8/layout/vList5"/>
    <dgm:cxn modelId="{21C261BA-F9DA-4C67-B17F-650067DBF57C}" type="presOf" srcId="{04B53D94-8E9A-4545-8FCC-F674FE1946DB}" destId="{56388DFA-CB6A-4F13-8921-D8C40D44AC7B}" srcOrd="0" destOrd="0" presId="urn:microsoft.com/office/officeart/2005/8/layout/vList5"/>
    <dgm:cxn modelId="{6D15A3F3-C4CC-46A6-A7CB-F4606F89E33C}" srcId="{26614CD9-0C17-4D67-9450-0B7D270D8CE4}" destId="{4C4801EF-26F7-41FE-B547-F02FA341712F}" srcOrd="0" destOrd="0" parTransId="{C86DD8F5-22D1-4F7E-856D-30AC5817E563}" sibTransId="{B5D1D189-4AEB-4A9D-BCDE-065482355129}"/>
    <dgm:cxn modelId="{3899C530-165D-49CE-9068-D8F449DA7A27}" srcId="{09990CA9-6739-441D-BBF6-DFA8B9CAE8E2}" destId="{F7385F4F-9C75-46ED-9741-75A6762B753B}" srcOrd="2" destOrd="0" parTransId="{15C2450C-93C3-4D7B-A675-F6A7DB2D3499}" sibTransId="{25E84BBF-AAE1-47B7-BE9C-41D93A0259F1}"/>
    <dgm:cxn modelId="{0DFECE07-97CE-468A-A437-A3E5BB89E6BF}" type="presOf" srcId="{F7385F4F-9C75-46ED-9741-75A6762B753B}" destId="{68664F77-E310-487D-8601-271341198CB6}" srcOrd="0" destOrd="0" presId="urn:microsoft.com/office/officeart/2005/8/layout/vList5"/>
    <dgm:cxn modelId="{31B619DE-2F60-4491-A683-C8AB389B976A}" type="presOf" srcId="{26614CD9-0C17-4D67-9450-0B7D270D8CE4}" destId="{43A87491-DE4F-4AC4-97EA-4B256BB198BD}" srcOrd="0" destOrd="0" presId="urn:microsoft.com/office/officeart/2005/8/layout/vList5"/>
    <dgm:cxn modelId="{AAFAB7A0-DAAE-4D61-BFAE-11F6BCE973B8}" type="presOf" srcId="{09990CA9-6739-441D-BBF6-DFA8B9CAE8E2}" destId="{45AE640F-FFE8-4793-B615-F3BB4B678C91}" srcOrd="0" destOrd="0" presId="urn:microsoft.com/office/officeart/2005/8/layout/vList5"/>
    <dgm:cxn modelId="{1B764201-9798-4B92-B551-D0D4278BFFCA}" type="presOf" srcId="{7B477660-8CCB-4601-B229-6FF27B83EC78}" destId="{A4C6906C-A48C-4A6E-8045-9868690EBB77}" srcOrd="0" destOrd="1" presId="urn:microsoft.com/office/officeart/2005/8/layout/vList5"/>
    <dgm:cxn modelId="{C32D779B-D2CE-419C-B5C5-6CA18D0FE883}" type="presOf" srcId="{4C4801EF-26F7-41FE-B547-F02FA341712F}" destId="{A4C6906C-A48C-4A6E-8045-9868690EBB77}" srcOrd="0" destOrd="0" presId="urn:microsoft.com/office/officeart/2005/8/layout/vList5"/>
    <dgm:cxn modelId="{8FAE9F1F-4F3B-4DCA-A704-6965D8563E79}" type="presParOf" srcId="{45AE640F-FFE8-4793-B615-F3BB4B678C91}" destId="{97FB3FD9-5D76-4F4C-87DF-CF3022EF2FF6}" srcOrd="0" destOrd="0" presId="urn:microsoft.com/office/officeart/2005/8/layout/vList5"/>
    <dgm:cxn modelId="{2586C329-9811-412B-ACBD-5DBDA7C5D65D}" type="presParOf" srcId="{97FB3FD9-5D76-4F4C-87DF-CF3022EF2FF6}" destId="{2A4DCD4F-D66A-4D1E-B07B-C9BEC3C68510}" srcOrd="0" destOrd="0" presId="urn:microsoft.com/office/officeart/2005/8/layout/vList5"/>
    <dgm:cxn modelId="{193F911E-1D36-484B-A331-6EF34759E413}" type="presParOf" srcId="{97FB3FD9-5D76-4F4C-87DF-CF3022EF2FF6}" destId="{E9D54ED7-398F-47EF-9FFA-C5E47A3EF860}" srcOrd="1" destOrd="0" presId="urn:microsoft.com/office/officeart/2005/8/layout/vList5"/>
    <dgm:cxn modelId="{1BDB005D-D78B-4792-BEA9-5E935CABD65D}" type="presParOf" srcId="{45AE640F-FFE8-4793-B615-F3BB4B678C91}" destId="{EDDA36CF-5158-46F3-85B8-4D4E878C4AB6}" srcOrd="1" destOrd="0" presId="urn:microsoft.com/office/officeart/2005/8/layout/vList5"/>
    <dgm:cxn modelId="{269427E7-2106-457C-8023-520AA8B15D6A}" type="presParOf" srcId="{45AE640F-FFE8-4793-B615-F3BB4B678C91}" destId="{7E074228-3031-47CB-97B3-09C26417C6E9}" srcOrd="2" destOrd="0" presId="urn:microsoft.com/office/officeart/2005/8/layout/vList5"/>
    <dgm:cxn modelId="{1859E328-7B5D-449C-A742-D719074BF3DD}" type="presParOf" srcId="{7E074228-3031-47CB-97B3-09C26417C6E9}" destId="{43A87491-DE4F-4AC4-97EA-4B256BB198BD}" srcOrd="0" destOrd="0" presId="urn:microsoft.com/office/officeart/2005/8/layout/vList5"/>
    <dgm:cxn modelId="{0C6358DD-41D6-432E-8EA6-5146C776AEF0}" type="presParOf" srcId="{7E074228-3031-47CB-97B3-09C26417C6E9}" destId="{A4C6906C-A48C-4A6E-8045-9868690EBB77}" srcOrd="1" destOrd="0" presId="urn:microsoft.com/office/officeart/2005/8/layout/vList5"/>
    <dgm:cxn modelId="{A2EAE2FA-E857-4D69-B6C1-EBEDB4BA0804}" type="presParOf" srcId="{45AE640F-FFE8-4793-B615-F3BB4B678C91}" destId="{DB12D399-5731-4F55-892D-D508DD248484}" srcOrd="3" destOrd="0" presId="urn:microsoft.com/office/officeart/2005/8/layout/vList5"/>
    <dgm:cxn modelId="{443FE062-3BEC-462F-8784-7261B042C8D8}" type="presParOf" srcId="{45AE640F-FFE8-4793-B615-F3BB4B678C91}" destId="{68C54A55-7C71-4634-B77E-DE1836509B43}" srcOrd="4" destOrd="0" presId="urn:microsoft.com/office/officeart/2005/8/layout/vList5"/>
    <dgm:cxn modelId="{9A761FFD-E4C3-4B2B-850F-32CAD6D6A601}" type="presParOf" srcId="{68C54A55-7C71-4634-B77E-DE1836509B43}" destId="{68664F77-E310-487D-8601-271341198CB6}" srcOrd="0" destOrd="0" presId="urn:microsoft.com/office/officeart/2005/8/layout/vList5"/>
    <dgm:cxn modelId="{88260BF1-1FA7-46EE-94AF-E12889F9D153}" type="presParOf" srcId="{68C54A55-7C71-4634-B77E-DE1836509B43}" destId="{56388DFA-CB6A-4F13-8921-D8C40D44AC7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D54ED7-398F-47EF-9FFA-C5E47A3EF860}">
      <dsp:nvSpPr>
        <dsp:cNvPr id="0" name=""/>
        <dsp:cNvSpPr/>
      </dsp:nvSpPr>
      <dsp:spPr>
        <a:xfrm rot="5400000">
          <a:off x="6634771" y="-2683578"/>
          <a:ext cx="1120191" cy="6771640"/>
        </a:xfrm>
        <a:prstGeom prst="round2SameRect">
          <a:avLst/>
        </a:prstGeom>
        <a:solidFill>
          <a:srgbClr val="DAEEFF"/>
        </a:solidFill>
        <a:ln w="12700" cap="flat" cmpd="sng" algn="ctr">
          <a:solidFill>
            <a:srgbClr val="009EE0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900" kern="1200" dirty="0">
              <a:solidFill>
                <a:srgbClr val="00305E">
                  <a:hueOff val="0"/>
                  <a:satOff val="0"/>
                  <a:lumOff val="0"/>
                  <a:alphaOff val="0"/>
                </a:srgbClr>
              </a:solidFill>
              <a:latin typeface="Open Sans"/>
              <a:ea typeface="+mn-ea"/>
              <a:cs typeface="+mn-cs"/>
            </a:rPr>
            <a:t>Darstellung von Informationen und Handlungshinweisen für Lehrende und Lernende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900" kern="1200">
              <a:solidFill>
                <a:srgbClr val="00305E">
                  <a:hueOff val="0"/>
                  <a:satOff val="0"/>
                  <a:lumOff val="0"/>
                  <a:alphaOff val="0"/>
                </a:srgbClr>
              </a:solidFill>
              <a:latin typeface="Open Sans"/>
              <a:ea typeface="+mn-ea"/>
              <a:cs typeface="+mn-cs"/>
            </a:rPr>
            <a:t>integriert in bestehende Lernmanagementsysteme</a:t>
          </a:r>
          <a:endParaRPr lang="de-DE" sz="1900" kern="1200" dirty="0">
            <a:solidFill>
              <a:srgbClr val="00305E">
                <a:hueOff val="0"/>
                <a:satOff val="0"/>
                <a:lumOff val="0"/>
                <a:alphaOff val="0"/>
              </a:srgbClr>
            </a:solidFill>
            <a:latin typeface="Open Sans"/>
            <a:ea typeface="+mn-ea"/>
            <a:cs typeface="+mn-cs"/>
          </a:endParaRPr>
        </a:p>
      </dsp:txBody>
      <dsp:txXfrm rot="-5400000">
        <a:off x="3809047" y="196829"/>
        <a:ext cx="6716957" cy="1010825"/>
      </dsp:txXfrm>
    </dsp:sp>
    <dsp:sp modelId="{2A4DCD4F-D66A-4D1E-B07B-C9BEC3C68510}">
      <dsp:nvSpPr>
        <dsp:cNvPr id="0" name=""/>
        <dsp:cNvSpPr/>
      </dsp:nvSpPr>
      <dsp:spPr>
        <a:xfrm>
          <a:off x="0" y="2121"/>
          <a:ext cx="3809047" cy="1400239"/>
        </a:xfrm>
        <a:prstGeom prst="roundRect">
          <a:avLst/>
        </a:prstGeom>
        <a:solidFill>
          <a:srgbClr val="009EE0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>
              <a:solidFill>
                <a:srgbClr val="FFFFFF"/>
              </a:solidFill>
              <a:latin typeface="Open Sans"/>
              <a:ea typeface="+mn-ea"/>
              <a:cs typeface="+mn-cs"/>
            </a:rPr>
            <a:t>Entwicklung einer Mentoring-Workbench</a:t>
          </a:r>
          <a:endParaRPr lang="de-DE" sz="2600" kern="1200" dirty="0">
            <a:solidFill>
              <a:srgbClr val="FFFFFF"/>
            </a:solidFill>
            <a:latin typeface="Open Sans"/>
            <a:ea typeface="+mn-ea"/>
            <a:cs typeface="+mn-cs"/>
          </a:endParaRPr>
        </a:p>
      </dsp:txBody>
      <dsp:txXfrm>
        <a:off x="68354" y="70475"/>
        <a:ext cx="3672339" cy="1263531"/>
      </dsp:txXfrm>
    </dsp:sp>
    <dsp:sp modelId="{A4C6906C-A48C-4A6E-8045-9868690EBB77}">
      <dsp:nvSpPr>
        <dsp:cNvPr id="0" name=""/>
        <dsp:cNvSpPr/>
      </dsp:nvSpPr>
      <dsp:spPr>
        <a:xfrm rot="5400000">
          <a:off x="6634771" y="-1213326"/>
          <a:ext cx="1120191" cy="6771640"/>
        </a:xfrm>
        <a:prstGeom prst="round2SameRect">
          <a:avLst/>
        </a:prstGeom>
        <a:solidFill>
          <a:srgbClr val="00305E">
            <a:lumMod val="10000"/>
            <a:lumOff val="90000"/>
            <a:alpha val="90000"/>
          </a:srgbClr>
        </a:solidFill>
        <a:ln w="12700" cap="flat" cmpd="sng" algn="ctr">
          <a:solidFill>
            <a:srgbClr val="009EE0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900" kern="1200">
              <a:solidFill>
                <a:srgbClr val="00305E">
                  <a:hueOff val="0"/>
                  <a:satOff val="0"/>
                  <a:lumOff val="0"/>
                  <a:alphaOff val="0"/>
                </a:srgbClr>
              </a:solidFill>
              <a:latin typeface="Open Sans"/>
              <a:ea typeface="+mn-ea"/>
              <a:cs typeface="+mn-cs"/>
            </a:rPr>
            <a:t>Klärung der rechtlichen Rahmenbedingungen</a:t>
          </a:r>
          <a:endParaRPr lang="de-DE" sz="1900" kern="1200" dirty="0">
            <a:solidFill>
              <a:srgbClr val="00305E">
                <a:hueOff val="0"/>
                <a:satOff val="0"/>
                <a:lumOff val="0"/>
                <a:alphaOff val="0"/>
              </a:srgbClr>
            </a:solidFill>
            <a:latin typeface="Open Sans"/>
            <a:ea typeface="+mn-ea"/>
            <a:cs typeface="+mn-cs"/>
          </a:endParaRP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900" kern="1200" dirty="0">
              <a:solidFill>
                <a:srgbClr val="00305E">
                  <a:hueOff val="0"/>
                  <a:satOff val="0"/>
                  <a:lumOff val="0"/>
                  <a:alphaOff val="0"/>
                </a:srgbClr>
              </a:solidFill>
              <a:latin typeface="Open Sans"/>
              <a:ea typeface="+mn-ea"/>
              <a:cs typeface="+mn-cs"/>
            </a:rPr>
            <a:t>Personal- und Organisationsentwicklung</a:t>
          </a:r>
        </a:p>
      </dsp:txBody>
      <dsp:txXfrm rot="-5400000">
        <a:off x="3809047" y="1667081"/>
        <a:ext cx="6716957" cy="1010825"/>
      </dsp:txXfrm>
    </dsp:sp>
    <dsp:sp modelId="{43A87491-DE4F-4AC4-97EA-4B256BB198BD}">
      <dsp:nvSpPr>
        <dsp:cNvPr id="0" name=""/>
        <dsp:cNvSpPr/>
      </dsp:nvSpPr>
      <dsp:spPr>
        <a:xfrm>
          <a:off x="0" y="1472373"/>
          <a:ext cx="3809047" cy="1400239"/>
        </a:xfrm>
        <a:prstGeom prst="roundRect">
          <a:avLst/>
        </a:prstGeom>
        <a:solidFill>
          <a:srgbClr val="009EE0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>
              <a:solidFill>
                <a:srgbClr val="FFFFFF"/>
              </a:solidFill>
              <a:latin typeface="Open Sans"/>
              <a:ea typeface="+mn-ea"/>
              <a:cs typeface="+mn-cs"/>
            </a:rPr>
            <a:t>Organisationale Implementierung</a:t>
          </a:r>
          <a:endParaRPr lang="de-DE" sz="2600" kern="1200" dirty="0">
            <a:solidFill>
              <a:srgbClr val="FFFFFF"/>
            </a:solidFill>
            <a:latin typeface="Open Sans"/>
            <a:ea typeface="+mn-ea"/>
            <a:cs typeface="+mn-cs"/>
          </a:endParaRPr>
        </a:p>
      </dsp:txBody>
      <dsp:txXfrm>
        <a:off x="68354" y="1540727"/>
        <a:ext cx="3672339" cy="1263531"/>
      </dsp:txXfrm>
    </dsp:sp>
    <dsp:sp modelId="{56388DFA-CB6A-4F13-8921-D8C40D44AC7B}">
      <dsp:nvSpPr>
        <dsp:cNvPr id="0" name=""/>
        <dsp:cNvSpPr/>
      </dsp:nvSpPr>
      <dsp:spPr>
        <a:xfrm rot="5400000">
          <a:off x="6634771" y="256925"/>
          <a:ext cx="1120191" cy="6771640"/>
        </a:xfrm>
        <a:prstGeom prst="round2SameRect">
          <a:avLst/>
        </a:prstGeom>
        <a:solidFill>
          <a:srgbClr val="00305E">
            <a:lumMod val="10000"/>
            <a:lumOff val="90000"/>
            <a:alpha val="90000"/>
          </a:srgbClr>
        </a:solidFill>
        <a:ln w="12700" cap="flat" cmpd="sng" algn="ctr">
          <a:solidFill>
            <a:srgbClr val="009EE0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900" kern="1200">
              <a:solidFill>
                <a:srgbClr val="00305E">
                  <a:hueOff val="0"/>
                  <a:satOff val="0"/>
                  <a:lumOff val="0"/>
                  <a:alphaOff val="0"/>
                </a:srgbClr>
              </a:solidFill>
              <a:latin typeface="Open Sans"/>
              <a:ea typeface="+mn-ea"/>
              <a:cs typeface="+mn-cs"/>
            </a:rPr>
            <a:t>Erprobung der entwickelten Technologien in der Lehrveranstaltung Bildungstechnologien bei Prof. Dr. Thomas Köhler an der TU Dresden</a:t>
          </a:r>
          <a:endParaRPr lang="de-DE" sz="1900" kern="1200" dirty="0">
            <a:solidFill>
              <a:srgbClr val="00305E">
                <a:hueOff val="0"/>
                <a:satOff val="0"/>
                <a:lumOff val="0"/>
                <a:alphaOff val="0"/>
              </a:srgbClr>
            </a:solidFill>
            <a:latin typeface="Open Sans"/>
            <a:ea typeface="+mn-ea"/>
            <a:cs typeface="+mn-cs"/>
          </a:endParaRPr>
        </a:p>
      </dsp:txBody>
      <dsp:txXfrm rot="-5400000">
        <a:off x="3809047" y="3137333"/>
        <a:ext cx="6716957" cy="1010825"/>
      </dsp:txXfrm>
    </dsp:sp>
    <dsp:sp modelId="{68664F77-E310-487D-8601-271341198CB6}">
      <dsp:nvSpPr>
        <dsp:cNvPr id="0" name=""/>
        <dsp:cNvSpPr/>
      </dsp:nvSpPr>
      <dsp:spPr>
        <a:xfrm>
          <a:off x="0" y="2942625"/>
          <a:ext cx="3809047" cy="1400239"/>
        </a:xfrm>
        <a:prstGeom prst="roundRect">
          <a:avLst/>
        </a:prstGeom>
        <a:solidFill>
          <a:srgbClr val="009EE0"/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>
              <a:solidFill>
                <a:srgbClr val="FFFFFF"/>
              </a:solidFill>
              <a:latin typeface="Open Sans"/>
              <a:ea typeface="+mn-ea"/>
              <a:cs typeface="+mn-cs"/>
            </a:rPr>
            <a:t>Testbed</a:t>
          </a:r>
          <a:endParaRPr lang="de-DE" sz="2600" kern="1200" dirty="0">
            <a:solidFill>
              <a:srgbClr val="FFFFFF"/>
            </a:solidFill>
            <a:latin typeface="Open Sans"/>
            <a:ea typeface="+mn-ea"/>
            <a:cs typeface="+mn-cs"/>
          </a:endParaRPr>
        </a:p>
      </dsp:txBody>
      <dsp:txXfrm>
        <a:off x="68354" y="3010979"/>
        <a:ext cx="3672339" cy="12635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1F862C-A0CF-3547-A27D-435840798344}" type="datetimeFigureOut">
              <a:rPr lang="de-DE" smtClean="0"/>
              <a:t>24.11.2022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EB579-5768-A24A-ADF5-7850B695359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4761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7EB579-5768-A24A-ADF5-7850B6953598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7271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7EB579-5768-A24A-ADF5-7850B6953598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67174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4745038" cy="26685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85800" y="3948545"/>
            <a:ext cx="5486400" cy="5195455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7EB579-5768-A24A-ADF5-7850B6953598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459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7EB579-5768-A24A-ADF5-7850B6953598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6183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4164013" cy="23415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85800" y="3602182"/>
            <a:ext cx="5486400" cy="5541817"/>
          </a:xfrm>
        </p:spPr>
        <p:txBody>
          <a:bodyPr/>
          <a:lstStyle/>
          <a:p>
            <a:pPr marL="0" lvl="0" indent="0">
              <a:buFontTx/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7EB579-5768-A24A-ADF5-7850B6953598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24748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7EB579-5768-A24A-ADF5-7850B6953598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25907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7EB579-5768-A24A-ADF5-7850B6953598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44587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7EB579-5768-A24A-ADF5-7850B6953598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4693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7EB579-5768-A24A-ADF5-7850B6953598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1342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fol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>
            <a:extLst>
              <a:ext uri="{FF2B5EF4-FFF2-40B4-BE49-F238E27FC236}">
                <a16:creationId xmlns:a16="http://schemas.microsoft.com/office/drawing/2014/main" id="{43DC4D47-3DA3-6C4A-BD94-160CBCC308D6}"/>
              </a:ext>
            </a:extLst>
          </p:cNvPr>
          <p:cNvSpPr/>
          <p:nvPr userDrawn="1"/>
        </p:nvSpPr>
        <p:spPr>
          <a:xfrm>
            <a:off x="1" y="1496881"/>
            <a:ext cx="1255595" cy="1655762"/>
          </a:xfrm>
          <a:prstGeom prst="rect">
            <a:avLst/>
          </a:prstGeom>
          <a:solidFill>
            <a:srgbClr val="35AA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4" name="Parallelogramm 13">
            <a:extLst>
              <a:ext uri="{FF2B5EF4-FFF2-40B4-BE49-F238E27FC236}">
                <a16:creationId xmlns:a16="http://schemas.microsoft.com/office/drawing/2014/main" id="{6C5227E2-C2D7-F44D-9CC0-732E46FA9FB2}"/>
              </a:ext>
            </a:extLst>
          </p:cNvPr>
          <p:cNvSpPr/>
          <p:nvPr userDrawn="1"/>
        </p:nvSpPr>
        <p:spPr>
          <a:xfrm>
            <a:off x="2" y="1496881"/>
            <a:ext cx="3114905" cy="1655762"/>
          </a:xfrm>
          <a:prstGeom prst="parallelogram">
            <a:avLst>
              <a:gd name="adj" fmla="val 50552"/>
            </a:avLst>
          </a:prstGeom>
          <a:solidFill>
            <a:srgbClr val="35AA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8C274BD9-C6E2-CD4B-B74D-DA93ED3E1F43}"/>
              </a:ext>
            </a:extLst>
          </p:cNvPr>
          <p:cNvSpPr/>
          <p:nvPr userDrawn="1"/>
        </p:nvSpPr>
        <p:spPr>
          <a:xfrm>
            <a:off x="10445089" y="1496881"/>
            <a:ext cx="1746913" cy="1655762"/>
          </a:xfrm>
          <a:prstGeom prst="rect">
            <a:avLst/>
          </a:prstGeom>
          <a:solidFill>
            <a:srgbClr val="35AA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27897" y="3255095"/>
            <a:ext cx="9300539" cy="1312210"/>
          </a:xfrm>
        </p:spPr>
        <p:txBody>
          <a:bodyPr/>
          <a:lstStyle>
            <a:lvl1pPr marL="0" indent="0" algn="r">
              <a:buNone/>
              <a:defRPr sz="2400" i="1">
                <a:solidFill>
                  <a:srgbClr val="4F4E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  <a:endParaRPr lang="en-US" dirty="0"/>
          </a:p>
        </p:txBody>
      </p:sp>
      <p:sp>
        <p:nvSpPr>
          <p:cNvPr id="15" name="Parallelogramm 14">
            <a:extLst>
              <a:ext uri="{FF2B5EF4-FFF2-40B4-BE49-F238E27FC236}">
                <a16:creationId xmlns:a16="http://schemas.microsoft.com/office/drawing/2014/main" id="{2080211D-E322-C642-A214-5C12666999B1}"/>
              </a:ext>
            </a:extLst>
          </p:cNvPr>
          <p:cNvSpPr/>
          <p:nvPr userDrawn="1"/>
        </p:nvSpPr>
        <p:spPr>
          <a:xfrm>
            <a:off x="2621453" y="1496881"/>
            <a:ext cx="9300539" cy="1655762"/>
          </a:xfrm>
          <a:prstGeom prst="parallelogram">
            <a:avLst>
              <a:gd name="adj" fmla="val 50552"/>
            </a:avLst>
          </a:prstGeom>
          <a:solidFill>
            <a:srgbClr val="35AA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39571" y="1614231"/>
            <a:ext cx="8188865" cy="1421067"/>
          </a:xfrm>
        </p:spPr>
        <p:txBody>
          <a:bodyPr anchor="ctr">
            <a:noAutofit/>
          </a:bodyPr>
          <a:lstStyle>
            <a:lvl1pPr algn="r">
              <a:defRPr sz="2600">
                <a:solidFill>
                  <a:schemeClr val="bg1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54DEABA-06BA-3D47-A9D9-6E69009AC291}"/>
              </a:ext>
            </a:extLst>
          </p:cNvPr>
          <p:cNvSpPr/>
          <p:nvPr userDrawn="1"/>
        </p:nvSpPr>
        <p:spPr>
          <a:xfrm>
            <a:off x="3" y="6500726"/>
            <a:ext cx="12191999" cy="3572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21" name="Parallelogramm 20">
            <a:extLst>
              <a:ext uri="{FF2B5EF4-FFF2-40B4-BE49-F238E27FC236}">
                <a16:creationId xmlns:a16="http://schemas.microsoft.com/office/drawing/2014/main" id="{CE80FB2A-071F-E240-9E40-C55A3D096EDE}"/>
              </a:ext>
            </a:extLst>
          </p:cNvPr>
          <p:cNvSpPr/>
          <p:nvPr userDrawn="1"/>
        </p:nvSpPr>
        <p:spPr>
          <a:xfrm>
            <a:off x="745220" y="5330034"/>
            <a:ext cx="12694318" cy="1551719"/>
          </a:xfrm>
          <a:prstGeom prst="parallelogram">
            <a:avLst>
              <a:gd name="adj" fmla="val 50552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9307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>
            <a:extLst>
              <a:ext uri="{FF2B5EF4-FFF2-40B4-BE49-F238E27FC236}">
                <a16:creationId xmlns:a16="http://schemas.microsoft.com/office/drawing/2014/main" id="{608702AA-9FEA-E544-82DD-CAA7F2AB22A7}"/>
              </a:ext>
            </a:extLst>
          </p:cNvPr>
          <p:cNvSpPr/>
          <p:nvPr userDrawn="1"/>
        </p:nvSpPr>
        <p:spPr>
          <a:xfrm>
            <a:off x="10352284" y="1"/>
            <a:ext cx="1833920" cy="1242644"/>
          </a:xfrm>
          <a:prstGeom prst="rect">
            <a:avLst/>
          </a:prstGeom>
          <a:solidFill>
            <a:srgbClr val="35AA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8" name="Parallelogramm 17">
            <a:extLst>
              <a:ext uri="{FF2B5EF4-FFF2-40B4-BE49-F238E27FC236}">
                <a16:creationId xmlns:a16="http://schemas.microsoft.com/office/drawing/2014/main" id="{C756E555-4390-F243-B166-8F8BF6801D48}"/>
              </a:ext>
            </a:extLst>
          </p:cNvPr>
          <p:cNvSpPr/>
          <p:nvPr userDrawn="1"/>
        </p:nvSpPr>
        <p:spPr>
          <a:xfrm>
            <a:off x="1516380" y="1"/>
            <a:ext cx="10399814" cy="1242644"/>
          </a:xfrm>
          <a:prstGeom prst="parallelogram">
            <a:avLst>
              <a:gd name="adj" fmla="val 50552"/>
            </a:avLst>
          </a:prstGeom>
          <a:solidFill>
            <a:srgbClr val="35AA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9AF886DB-75E5-BB4E-9B22-AD63519145E8}"/>
              </a:ext>
            </a:extLst>
          </p:cNvPr>
          <p:cNvSpPr/>
          <p:nvPr userDrawn="1"/>
        </p:nvSpPr>
        <p:spPr>
          <a:xfrm>
            <a:off x="0" y="1"/>
            <a:ext cx="1006813" cy="1242644"/>
          </a:xfrm>
          <a:prstGeom prst="rect">
            <a:avLst/>
          </a:prstGeom>
          <a:solidFill>
            <a:srgbClr val="35AA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4" name="Parallelogramm 13">
            <a:extLst>
              <a:ext uri="{FF2B5EF4-FFF2-40B4-BE49-F238E27FC236}">
                <a16:creationId xmlns:a16="http://schemas.microsoft.com/office/drawing/2014/main" id="{00BBC3E8-B4AD-5F46-BC4B-8204A210CCFE}"/>
              </a:ext>
            </a:extLst>
          </p:cNvPr>
          <p:cNvSpPr/>
          <p:nvPr userDrawn="1"/>
        </p:nvSpPr>
        <p:spPr>
          <a:xfrm>
            <a:off x="2" y="1"/>
            <a:ext cx="1862417" cy="1242644"/>
          </a:xfrm>
          <a:prstGeom prst="parallelogram">
            <a:avLst>
              <a:gd name="adj" fmla="val 50552"/>
            </a:avLst>
          </a:prstGeom>
          <a:solidFill>
            <a:srgbClr val="35AA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4406" y="41460"/>
            <a:ext cx="9006719" cy="1159726"/>
          </a:xfrm>
        </p:spPr>
        <p:txBody>
          <a:bodyPr>
            <a:normAutofit/>
          </a:bodyPr>
          <a:lstStyle>
            <a:lvl1pPr algn="r">
              <a:defRPr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876" y="1677793"/>
            <a:ext cx="11190249" cy="4351338"/>
          </a:xfr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solidFill>
                  <a:srgbClr val="4F4E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Symbol" pitchFamily="2" charset="2"/>
              <a:buChar char="-"/>
              <a:defRPr>
                <a:solidFill>
                  <a:srgbClr val="4F4E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4F4E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2"/>
            <a:r>
              <a:rPr lang="de-DE" dirty="0"/>
              <a:t>	Vierte Ebene</a:t>
            </a:r>
          </a:p>
          <a:p>
            <a:pPr lvl="2"/>
            <a:r>
              <a:rPr lang="de-DE" dirty="0"/>
              <a:t>		Fünfte Ebene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0302" y="6500812"/>
            <a:ext cx="6051397" cy="365125"/>
          </a:xfrm>
        </p:spPr>
        <p:txBody>
          <a:bodyPr/>
          <a:lstStyle>
            <a:lvl1pPr>
              <a:defRPr>
                <a:solidFill>
                  <a:srgbClr val="4F4E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85249" y="6501512"/>
            <a:ext cx="2743200" cy="365125"/>
          </a:xfrm>
        </p:spPr>
        <p:txBody>
          <a:bodyPr/>
          <a:lstStyle>
            <a:lvl1pPr>
              <a:defRPr>
                <a:solidFill>
                  <a:srgbClr val="4F4E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EB85C43-1F23-7042-8B48-496BF769FC6C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BE992204-2100-4478-B79D-83FA95BA21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419" y="51863"/>
            <a:ext cx="1138920" cy="1138920"/>
          </a:xfrm>
          <a:prstGeom prst="ellipse">
            <a:avLst/>
          </a:prstGeom>
          <a:ln w="63500" cap="rnd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406402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 22">
            <a:extLst>
              <a:ext uri="{FF2B5EF4-FFF2-40B4-BE49-F238E27FC236}">
                <a16:creationId xmlns:a16="http://schemas.microsoft.com/office/drawing/2014/main" id="{CD956288-AA17-46D9-A8A4-9AC1578CF6E6}"/>
              </a:ext>
            </a:extLst>
          </p:cNvPr>
          <p:cNvSpPr/>
          <p:nvPr userDrawn="1"/>
        </p:nvSpPr>
        <p:spPr>
          <a:xfrm>
            <a:off x="11941225" y="6508789"/>
            <a:ext cx="250775" cy="365825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rgbClr val="4F4E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arallelogramm 20">
            <a:extLst>
              <a:ext uri="{FF2B5EF4-FFF2-40B4-BE49-F238E27FC236}">
                <a16:creationId xmlns:a16="http://schemas.microsoft.com/office/drawing/2014/main" id="{9555A295-DF92-45B8-9A14-0788EFD9BCAF}"/>
              </a:ext>
            </a:extLst>
          </p:cNvPr>
          <p:cNvSpPr/>
          <p:nvPr userDrawn="1"/>
        </p:nvSpPr>
        <p:spPr>
          <a:xfrm>
            <a:off x="1259340" y="6508790"/>
            <a:ext cx="9666864" cy="365825"/>
          </a:xfrm>
          <a:prstGeom prst="parallelogram">
            <a:avLst>
              <a:gd name="adj" fmla="val 50437"/>
            </a:avLst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rgbClr val="4F4E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Parallelogramm 18">
            <a:extLst>
              <a:ext uri="{FF2B5EF4-FFF2-40B4-BE49-F238E27FC236}">
                <a16:creationId xmlns:a16="http://schemas.microsoft.com/office/drawing/2014/main" id="{9D83A3F9-76AC-43DF-9998-B4699B6E7E9A}"/>
              </a:ext>
            </a:extLst>
          </p:cNvPr>
          <p:cNvSpPr/>
          <p:nvPr userDrawn="1"/>
        </p:nvSpPr>
        <p:spPr>
          <a:xfrm>
            <a:off x="10926204" y="6500112"/>
            <a:ext cx="1260000" cy="365825"/>
          </a:xfrm>
          <a:prstGeom prst="parallelogram">
            <a:avLst>
              <a:gd name="adj" fmla="val 50437"/>
            </a:avLst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rgbClr val="4F4E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608702AA-9FEA-E544-82DD-CAA7F2AB22A7}"/>
              </a:ext>
            </a:extLst>
          </p:cNvPr>
          <p:cNvSpPr/>
          <p:nvPr userDrawn="1"/>
        </p:nvSpPr>
        <p:spPr>
          <a:xfrm>
            <a:off x="10352284" y="1"/>
            <a:ext cx="1833920" cy="1242644"/>
          </a:xfrm>
          <a:prstGeom prst="rect">
            <a:avLst/>
          </a:prstGeom>
          <a:solidFill>
            <a:srgbClr val="35AA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8" name="Parallelogramm 17">
            <a:extLst>
              <a:ext uri="{FF2B5EF4-FFF2-40B4-BE49-F238E27FC236}">
                <a16:creationId xmlns:a16="http://schemas.microsoft.com/office/drawing/2014/main" id="{C756E555-4390-F243-B166-8F8BF6801D48}"/>
              </a:ext>
            </a:extLst>
          </p:cNvPr>
          <p:cNvSpPr/>
          <p:nvPr userDrawn="1"/>
        </p:nvSpPr>
        <p:spPr>
          <a:xfrm>
            <a:off x="1516380" y="1"/>
            <a:ext cx="10399814" cy="1242644"/>
          </a:xfrm>
          <a:prstGeom prst="parallelogram">
            <a:avLst>
              <a:gd name="adj" fmla="val 50552"/>
            </a:avLst>
          </a:prstGeom>
          <a:solidFill>
            <a:srgbClr val="35AA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9AF886DB-75E5-BB4E-9B22-AD63519145E8}"/>
              </a:ext>
            </a:extLst>
          </p:cNvPr>
          <p:cNvSpPr/>
          <p:nvPr userDrawn="1"/>
        </p:nvSpPr>
        <p:spPr>
          <a:xfrm>
            <a:off x="0" y="1"/>
            <a:ext cx="1006813" cy="1242644"/>
          </a:xfrm>
          <a:prstGeom prst="rect">
            <a:avLst/>
          </a:prstGeom>
          <a:solidFill>
            <a:srgbClr val="35AA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4" name="Parallelogramm 13">
            <a:extLst>
              <a:ext uri="{FF2B5EF4-FFF2-40B4-BE49-F238E27FC236}">
                <a16:creationId xmlns:a16="http://schemas.microsoft.com/office/drawing/2014/main" id="{00BBC3E8-B4AD-5F46-BC4B-8204A210CCFE}"/>
              </a:ext>
            </a:extLst>
          </p:cNvPr>
          <p:cNvSpPr/>
          <p:nvPr userDrawn="1"/>
        </p:nvSpPr>
        <p:spPr>
          <a:xfrm>
            <a:off x="2" y="1"/>
            <a:ext cx="1862417" cy="1242644"/>
          </a:xfrm>
          <a:prstGeom prst="parallelogram">
            <a:avLst>
              <a:gd name="adj" fmla="val 50552"/>
            </a:avLst>
          </a:prstGeom>
          <a:solidFill>
            <a:srgbClr val="35AA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4406" y="41460"/>
            <a:ext cx="9006719" cy="1159726"/>
          </a:xfrm>
        </p:spPr>
        <p:txBody>
          <a:bodyPr>
            <a:normAutofit/>
          </a:bodyPr>
          <a:lstStyle>
            <a:lvl1pPr algn="r">
              <a:defRPr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876" y="1677793"/>
            <a:ext cx="11190249" cy="4351338"/>
          </a:xfr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solidFill>
                  <a:srgbClr val="4F4E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Font typeface="Symbol" pitchFamily="2" charset="2"/>
              <a:buChar char="-"/>
              <a:defRPr>
                <a:solidFill>
                  <a:srgbClr val="4F4E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solidFill>
                  <a:srgbClr val="4F4E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2"/>
            <a:r>
              <a:rPr lang="de-DE" dirty="0"/>
              <a:t>	Vierte Ebene</a:t>
            </a:r>
          </a:p>
          <a:p>
            <a:pPr lvl="2"/>
            <a:r>
              <a:rPr lang="de-DE" dirty="0"/>
              <a:t>		Fünfte Ebene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70302" y="6500812"/>
            <a:ext cx="6051397" cy="365125"/>
          </a:xfrm>
        </p:spPr>
        <p:txBody>
          <a:bodyPr/>
          <a:lstStyle>
            <a:lvl1pPr>
              <a:defRPr>
                <a:solidFill>
                  <a:srgbClr val="4F4E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85249" y="6501512"/>
            <a:ext cx="2743200" cy="365125"/>
          </a:xfrm>
        </p:spPr>
        <p:txBody>
          <a:bodyPr/>
          <a:lstStyle>
            <a:lvl1pPr>
              <a:defRPr>
                <a:solidFill>
                  <a:srgbClr val="4F4E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EB85C43-1F23-7042-8B48-496BF769FC6C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BE992204-2100-4478-B79D-83FA95BA21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419" y="51863"/>
            <a:ext cx="1138920" cy="1138920"/>
          </a:xfrm>
          <a:prstGeom prst="ellipse">
            <a:avLst/>
          </a:prstGeom>
          <a:ln w="63500" cap="rnd">
            <a:noFill/>
          </a:ln>
          <a:effectLst/>
        </p:spPr>
      </p:pic>
      <p:sp>
        <p:nvSpPr>
          <p:cNvPr id="20" name="Parallelogramm 19">
            <a:extLst>
              <a:ext uri="{FF2B5EF4-FFF2-40B4-BE49-F238E27FC236}">
                <a16:creationId xmlns:a16="http://schemas.microsoft.com/office/drawing/2014/main" id="{9CF7A086-891B-4BE4-87DA-D8E36EE1F073}"/>
              </a:ext>
            </a:extLst>
          </p:cNvPr>
          <p:cNvSpPr/>
          <p:nvPr userDrawn="1"/>
        </p:nvSpPr>
        <p:spPr>
          <a:xfrm>
            <a:off x="1" y="6500813"/>
            <a:ext cx="1259338" cy="365825"/>
          </a:xfrm>
          <a:prstGeom prst="parallelogram">
            <a:avLst>
              <a:gd name="adj" fmla="val 50437"/>
            </a:avLst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rgbClr val="4F4E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E1A877AE-23F2-44AC-9167-D31A5882FA95}"/>
              </a:ext>
            </a:extLst>
          </p:cNvPr>
          <p:cNvSpPr/>
          <p:nvPr userDrawn="1"/>
        </p:nvSpPr>
        <p:spPr>
          <a:xfrm>
            <a:off x="1" y="6500813"/>
            <a:ext cx="250775" cy="365825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solidFill>
                <a:srgbClr val="4F4E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369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E92C392-CA44-4F47-8113-5E55F650A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1086F8A-CA0C-204E-93D9-4C49FD973B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39B7492-8550-D042-BA02-2CEB3A0384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8B809E-6FFC-AA42-9EDF-58A4D9B354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CC6D7E5-5B97-274A-906D-17545987B2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D7AEA-746E-EA4E-BC00-8C93515292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7315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62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1.wdp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1.png"/><Relationship Id="rId9" Type="http://schemas.openxmlformats.org/officeDocument/2006/relationships/image" Target="../media/image7.png"/><Relationship Id="rId14" Type="http://schemas.openxmlformats.org/officeDocument/2006/relationships/image" Target="../media/image11.tif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iro.com/app/board/uXjVPB80tXI=/?share_link_id=264344876011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iro.com/app/board/uXjVPB80tXI=/?share_link_id=264344876011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2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1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microsoft.com/office/2007/relationships/hdphoto" Target="../media/hdphoto1.wdp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>
            <a:extLst>
              <a:ext uri="{FF2B5EF4-FFF2-40B4-BE49-F238E27FC236}">
                <a16:creationId xmlns:a16="http://schemas.microsoft.com/office/drawing/2014/main" id="{12021A31-8202-426C-AC49-02A0AC8FEF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255095"/>
            <a:ext cx="10504436" cy="1988674"/>
          </a:xfrm>
        </p:spPr>
        <p:txBody>
          <a:bodyPr anchor="ctr">
            <a:noAutofit/>
          </a:bodyPr>
          <a:lstStyle/>
          <a:p>
            <a:pPr>
              <a:lnSpc>
                <a:spcPct val="110000"/>
              </a:lnSpc>
            </a:pPr>
            <a:r>
              <a:rPr lang="de-DE" b="1" i="0" dirty="0"/>
              <a:t>Workshop: </a:t>
            </a:r>
            <a:r>
              <a:rPr lang="de-DE" i="0" dirty="0"/>
              <a:t>Die Mentoring </a:t>
            </a:r>
            <a:r>
              <a:rPr lang="de-DE" i="0" dirty="0" err="1"/>
              <a:t>Workbench</a:t>
            </a:r>
            <a:r>
              <a:rPr lang="de-DE" i="0" dirty="0"/>
              <a:t> – Was kann Sie bereits und was braucht sie noch?</a:t>
            </a:r>
            <a:endParaRPr lang="de-DE" sz="1900" dirty="0"/>
          </a:p>
          <a:p>
            <a:pPr>
              <a:lnSpc>
                <a:spcPct val="110000"/>
              </a:lnSpc>
            </a:pPr>
            <a:r>
              <a:rPr lang="de-DE" sz="1900" dirty="0"/>
              <a:t>Maria </a:t>
            </a:r>
            <a:r>
              <a:rPr lang="de-DE" sz="1900" dirty="0" err="1"/>
              <a:t>Bez</a:t>
            </a:r>
            <a:r>
              <a:rPr lang="de-DE" sz="1900" dirty="0"/>
              <a:t>, </a:t>
            </a:r>
            <a:r>
              <a:rPr lang="de-DE" sz="1900" dirty="0" err="1"/>
              <a:t>Orkhan</a:t>
            </a:r>
            <a:r>
              <a:rPr lang="de-DE" sz="1900" dirty="0"/>
              <a:t> </a:t>
            </a:r>
            <a:r>
              <a:rPr lang="de-DE" sz="1900" dirty="0" err="1"/>
              <a:t>Jalilov</a:t>
            </a:r>
            <a:r>
              <a:rPr lang="de-DE" sz="1900" dirty="0"/>
              <a:t>, Julia Zawidzki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790CB72-DA75-4CAD-8A09-4801F1C831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sz="3200" dirty="0"/>
              <a:t>Personalisierte Kompetenzentwicklung und hybrides KI-Mentoring</a:t>
            </a:r>
            <a:br>
              <a:rPr lang="de-DE" sz="3200" dirty="0"/>
            </a:br>
            <a:r>
              <a:rPr lang="de-DE" sz="3200" b="1" dirty="0"/>
              <a:t>tech4compKI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5D78AD9-973D-794E-8489-06CEC9267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258" y="-1298"/>
            <a:ext cx="2045923" cy="1453111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F381164-0FD1-6244-9229-FFC7A24D49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179" y="1546722"/>
            <a:ext cx="1556083" cy="1556083"/>
          </a:xfrm>
          <a:prstGeom prst="ellipse">
            <a:avLst/>
          </a:prstGeom>
          <a:ln w="63500" cap="rnd">
            <a:noFill/>
          </a:ln>
          <a:effectLst/>
        </p:spPr>
      </p:pic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C2FAFAD7-CC28-2342-97EE-FB443E5F373E}"/>
              </a:ext>
            </a:extLst>
          </p:cNvPr>
          <p:cNvGrpSpPr/>
          <p:nvPr/>
        </p:nvGrpSpPr>
        <p:grpSpPr>
          <a:xfrm>
            <a:off x="5075943" y="5446660"/>
            <a:ext cx="6952493" cy="1411340"/>
            <a:chOff x="5070445" y="5412713"/>
            <a:chExt cx="6952493" cy="1411340"/>
          </a:xfrm>
        </p:grpSpPr>
        <p:grpSp>
          <p:nvGrpSpPr>
            <p:cNvPr id="7" name="Gruppierung 3">
              <a:extLst>
                <a:ext uri="{FF2B5EF4-FFF2-40B4-BE49-F238E27FC236}">
                  <a16:creationId xmlns:a16="http://schemas.microsoft.com/office/drawing/2014/main" id="{6C0FEB5F-477B-4EB9-9B7A-2E64EB17E229}"/>
                </a:ext>
              </a:extLst>
            </p:cNvPr>
            <p:cNvGrpSpPr/>
            <p:nvPr/>
          </p:nvGrpSpPr>
          <p:grpSpPr>
            <a:xfrm>
              <a:off x="5070445" y="5412713"/>
              <a:ext cx="6952493" cy="1342497"/>
              <a:chOff x="1280945" y="5389013"/>
              <a:chExt cx="6952493" cy="1342497"/>
            </a:xfrm>
          </p:grpSpPr>
          <p:pic>
            <p:nvPicPr>
              <p:cNvPr id="8" name="Grafik 7">
                <a:extLst>
                  <a:ext uri="{FF2B5EF4-FFF2-40B4-BE49-F238E27FC236}">
                    <a16:creationId xmlns:a16="http://schemas.microsoft.com/office/drawing/2014/main" id="{ED56E3D2-B115-4405-99B2-EE3826E6D76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/>
              <a:stretch>
                <a:fillRect/>
              </a:stretch>
            </p:blipFill>
            <p:spPr>
              <a:xfrm>
                <a:off x="5463887" y="5517795"/>
                <a:ext cx="2093589" cy="438978"/>
              </a:xfrm>
              <a:prstGeom prst="rect">
                <a:avLst/>
              </a:prstGeom>
            </p:spPr>
          </p:pic>
          <p:pic>
            <p:nvPicPr>
              <p:cNvPr id="9" name="Grafik 8">
                <a:extLst>
                  <a:ext uri="{FF2B5EF4-FFF2-40B4-BE49-F238E27FC236}">
                    <a16:creationId xmlns:a16="http://schemas.microsoft.com/office/drawing/2014/main" id="{8F6E1F69-6096-41E8-A613-7706A55D67D6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6"/>
              <a:stretch>
                <a:fillRect/>
              </a:stretch>
            </p:blipFill>
            <p:spPr>
              <a:xfrm>
                <a:off x="6648988" y="6201796"/>
                <a:ext cx="1584450" cy="419879"/>
              </a:xfrm>
              <a:prstGeom prst="rect">
                <a:avLst/>
              </a:prstGeom>
            </p:spPr>
          </p:pic>
          <p:pic>
            <p:nvPicPr>
              <p:cNvPr id="11" name="Grafik 10">
                <a:extLst>
                  <a:ext uri="{FF2B5EF4-FFF2-40B4-BE49-F238E27FC236}">
                    <a16:creationId xmlns:a16="http://schemas.microsoft.com/office/drawing/2014/main" id="{CF911DDE-DFEA-4955-9705-E0E0224A47D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7"/>
              <a:stretch>
                <a:fillRect/>
              </a:stretch>
            </p:blipFill>
            <p:spPr>
              <a:xfrm>
                <a:off x="1280945" y="6086407"/>
                <a:ext cx="995106" cy="645103"/>
              </a:xfrm>
              <a:prstGeom prst="rect">
                <a:avLst/>
              </a:prstGeom>
            </p:spPr>
          </p:pic>
          <p:pic>
            <p:nvPicPr>
              <p:cNvPr id="12" name="Grafik 11">
                <a:extLst>
                  <a:ext uri="{FF2B5EF4-FFF2-40B4-BE49-F238E27FC236}">
                    <a16:creationId xmlns:a16="http://schemas.microsoft.com/office/drawing/2014/main" id="{A562ED5D-D638-4A81-9785-447281C42CF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/>
              <a:stretch>
                <a:fillRect/>
              </a:stretch>
            </p:blipFill>
            <p:spPr>
              <a:xfrm>
                <a:off x="5113099" y="6245031"/>
                <a:ext cx="1397583" cy="376644"/>
              </a:xfrm>
              <a:prstGeom prst="rect">
                <a:avLst/>
              </a:prstGeom>
            </p:spPr>
          </p:pic>
          <p:pic>
            <p:nvPicPr>
              <p:cNvPr id="13" name="Grafik 12">
                <a:extLst>
                  <a:ext uri="{FF2B5EF4-FFF2-40B4-BE49-F238E27FC236}">
                    <a16:creationId xmlns:a16="http://schemas.microsoft.com/office/drawing/2014/main" id="{501DEED7-A34D-407F-9F81-01722497139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9"/>
              <a:stretch>
                <a:fillRect/>
              </a:stretch>
            </p:blipFill>
            <p:spPr>
              <a:xfrm>
                <a:off x="2565779" y="6086407"/>
                <a:ext cx="1209198" cy="608887"/>
              </a:xfrm>
              <a:prstGeom prst="rect">
                <a:avLst/>
              </a:prstGeom>
            </p:spPr>
          </p:pic>
          <p:pic>
            <p:nvPicPr>
              <p:cNvPr id="14" name="Grafik 13">
                <a:extLst>
                  <a:ext uri="{FF2B5EF4-FFF2-40B4-BE49-F238E27FC236}">
                    <a16:creationId xmlns:a16="http://schemas.microsoft.com/office/drawing/2014/main" id="{A95E1344-31CD-442D-870E-629FF08D72D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0"/>
              <a:stretch>
                <a:fillRect/>
              </a:stretch>
            </p:blipFill>
            <p:spPr>
              <a:xfrm>
                <a:off x="3670406" y="5525989"/>
                <a:ext cx="1442693" cy="418381"/>
              </a:xfrm>
              <a:prstGeom prst="rect">
                <a:avLst/>
              </a:prstGeom>
            </p:spPr>
          </p:pic>
          <p:pic>
            <p:nvPicPr>
              <p:cNvPr id="15" name="Grafik 14">
                <a:extLst>
                  <a:ext uri="{FF2B5EF4-FFF2-40B4-BE49-F238E27FC236}">
                    <a16:creationId xmlns:a16="http://schemas.microsoft.com/office/drawing/2014/main" id="{4D590A29-5C3F-417C-9B81-DC7D408DC013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8100" t="8000" r="7738" b="10201"/>
              <a:stretch/>
            </p:blipFill>
            <p:spPr>
              <a:xfrm>
                <a:off x="1876925" y="5441840"/>
                <a:ext cx="1442693" cy="586677"/>
              </a:xfrm>
              <a:prstGeom prst="rect">
                <a:avLst/>
              </a:prstGeom>
            </p:spPr>
          </p:pic>
          <p:pic>
            <p:nvPicPr>
              <p:cNvPr id="16" name="Grafik 15">
                <a:extLst>
                  <a:ext uri="{FF2B5EF4-FFF2-40B4-BE49-F238E27FC236}">
                    <a16:creationId xmlns:a16="http://schemas.microsoft.com/office/drawing/2014/main" id="{20E4DB16-34AB-4E9F-BC2C-44AFA243E91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2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ackgroundRemoval t="9524" b="91667" l="2532" r="95118">
                            <a14:foregroundMark x1="2893" y1="13690" x2="3255" y2="66667"/>
                            <a14:foregroundMark x1="17541" y1="91667" x2="17541" y2="91667"/>
                            <a14:foregroundMark x1="39964" y1="39881" x2="39964" y2="39881"/>
                            <a14:foregroundMark x1="40325" y1="38690" x2="40325" y2="31548"/>
                            <a14:foregroundMark x1="61483" y1="32738" x2="61483" y2="57143"/>
                            <a14:foregroundMark x1="70886" y1="30952" x2="70886" y2="44048"/>
                            <a14:foregroundMark x1="71790" y1="30952" x2="71790" y2="54167"/>
                            <a14:foregroundMark x1="76311" y1="52381" x2="76311" y2="60119"/>
                            <a14:foregroundMark x1="90054" y1="51786" x2="88969" y2="58929"/>
                            <a14:foregroundMark x1="92767" y1="42857" x2="95118" y2="42857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7385623" y="5389013"/>
                <a:ext cx="847815" cy="257564"/>
              </a:xfrm>
              <a:prstGeom prst="rect">
                <a:avLst/>
              </a:prstGeom>
            </p:spPr>
          </p:pic>
        </p:grpSp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D84945D2-7A5C-2D43-9694-CE1E281068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775968" y="6092598"/>
              <a:ext cx="915139" cy="7314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2279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5A871C-C4DA-E04B-A0C3-F85A8FB95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Ablauf des Workshops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82C9F9-0329-9445-9EB7-09CED1DD0D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Kurzvorstellung des tech4compKI-Teilprojektes am CODIP</a:t>
            </a:r>
          </a:p>
          <a:p>
            <a:r>
              <a:rPr lang="de-DE" dirty="0"/>
              <a:t>Vorstellung der Mentoring </a:t>
            </a:r>
            <a:r>
              <a:rPr lang="de-DE" dirty="0" err="1"/>
              <a:t>Workbench</a:t>
            </a:r>
            <a:endParaRPr lang="de-DE" dirty="0"/>
          </a:p>
          <a:p>
            <a:r>
              <a:rPr lang="de-DE" dirty="0"/>
              <a:t>Diskussion in Kleingruppen </a:t>
            </a:r>
          </a:p>
          <a:p>
            <a:r>
              <a:rPr lang="de-DE" dirty="0"/>
              <a:t>Abschluss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5AE4B11-F195-F844-A598-E008A768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85C43-1F23-7042-8B48-496BF769FC6C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4732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6EBC9D-9213-D74B-B059-41417C217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Das Teilprojekt am CODIP der TU Dresden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7E640A4-50C7-4348-9752-E78535031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85C43-1F23-7042-8B48-496BF769FC6C}" type="slidenum">
              <a:rPr lang="de-DE" smtClean="0"/>
              <a:pPr/>
              <a:t>3</a:t>
            </a:fld>
            <a:endParaRPr lang="de-DE"/>
          </a:p>
        </p:txBody>
      </p:sp>
      <p:graphicFrame>
        <p:nvGraphicFramePr>
          <p:cNvPr id="25" name="Inhaltsplatzhalter 3">
            <a:extLst>
              <a:ext uri="{FF2B5EF4-FFF2-40B4-BE49-F238E27FC236}">
                <a16:creationId xmlns:a16="http://schemas.microsoft.com/office/drawing/2014/main" id="{E4C3D190-0E8D-9A4F-9CE8-C15CF20363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2311693"/>
              </p:ext>
            </p:extLst>
          </p:nvPr>
        </p:nvGraphicFramePr>
        <p:xfrm>
          <a:off x="805656" y="1903413"/>
          <a:ext cx="10580688" cy="43449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15531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6EBC9D-9213-D74B-B059-41417C217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Das Team am CODIP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E98FA1-D5E0-274A-B007-4BC55B139C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876" y="1677792"/>
            <a:ext cx="11190249" cy="4697607"/>
          </a:xfrm>
        </p:spPr>
        <p:txBody>
          <a:bodyPr>
            <a:normAutofit/>
          </a:bodyPr>
          <a:lstStyle/>
          <a:p>
            <a:endParaRPr lang="de-DE" b="1" dirty="0"/>
          </a:p>
          <a:p>
            <a:r>
              <a:rPr lang="de-DE" b="1" dirty="0"/>
              <a:t>Julia Zawidzki </a:t>
            </a:r>
          </a:p>
          <a:p>
            <a:pPr marL="215900" indent="-215900">
              <a:buNone/>
            </a:pPr>
            <a:r>
              <a:rPr lang="de-DE" i="1" dirty="0"/>
              <a:t>	Arbeitsschwerpunkt: </a:t>
            </a:r>
            <a:r>
              <a:rPr lang="de-DE" dirty="0"/>
              <a:t>Organisationale Implementierung  </a:t>
            </a:r>
            <a:endParaRPr lang="de-DE" b="1" dirty="0"/>
          </a:p>
          <a:p>
            <a:r>
              <a:rPr lang="de-DE" b="1" dirty="0"/>
              <a:t>Maria </a:t>
            </a:r>
            <a:r>
              <a:rPr lang="de-DE" b="1" dirty="0" err="1"/>
              <a:t>Bez</a:t>
            </a:r>
            <a:endParaRPr lang="de-DE" b="1" dirty="0"/>
          </a:p>
          <a:p>
            <a:pPr marL="215900" indent="-215900">
              <a:buNone/>
            </a:pPr>
            <a:r>
              <a:rPr lang="de-DE" b="1" dirty="0"/>
              <a:t>	</a:t>
            </a:r>
            <a:r>
              <a:rPr lang="de-DE" i="1" dirty="0"/>
              <a:t>Arbeitsschwerpunkt:</a:t>
            </a:r>
            <a:r>
              <a:rPr lang="de-DE" b="1" i="1" dirty="0"/>
              <a:t> </a:t>
            </a:r>
            <a:r>
              <a:rPr lang="de-DE" dirty="0"/>
              <a:t>Entwicklung der Mentoring </a:t>
            </a:r>
            <a:r>
              <a:rPr lang="de-DE" dirty="0" err="1"/>
              <a:t>Workbench</a:t>
            </a:r>
            <a:endParaRPr lang="de-DE" dirty="0"/>
          </a:p>
          <a:p>
            <a:r>
              <a:rPr lang="de-DE" b="1" dirty="0" err="1"/>
              <a:t>Orkhan</a:t>
            </a:r>
            <a:r>
              <a:rPr lang="de-DE" b="1" dirty="0"/>
              <a:t> </a:t>
            </a:r>
            <a:r>
              <a:rPr lang="de-DE" b="1" dirty="0" err="1"/>
              <a:t>Jalilov</a:t>
            </a:r>
            <a:endParaRPr lang="de-DE" b="1" dirty="0"/>
          </a:p>
          <a:p>
            <a:pPr marL="215900" indent="-215900">
              <a:buNone/>
            </a:pPr>
            <a:r>
              <a:rPr lang="de-DE" i="1" dirty="0"/>
              <a:t>	Arbeitsschwerpunkt: </a:t>
            </a:r>
            <a:r>
              <a:rPr lang="de-DE" dirty="0"/>
              <a:t>Erprobung der entwickelten Werkzeuge im </a:t>
            </a:r>
            <a:r>
              <a:rPr lang="de-DE" dirty="0" err="1"/>
              <a:t>Testbed</a:t>
            </a:r>
            <a:endParaRPr lang="de-DE" b="1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7E640A4-50C7-4348-9752-E78535031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85C43-1F23-7042-8B48-496BF769FC6C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0398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969467-50F7-5440-BAD8-D0C8BC34C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Mentoring </a:t>
            </a:r>
            <a:r>
              <a:rPr lang="de-DE" dirty="0" err="1"/>
              <a:t>Workbench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A83125E-036A-5B44-9B33-2B2ABC98F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DE" sz="4800" dirty="0"/>
              <a:t>Live-Demonstration der Mentoring </a:t>
            </a:r>
            <a:r>
              <a:rPr lang="de-DE" sz="4800" dirty="0" err="1"/>
              <a:t>Workbench</a:t>
            </a:r>
            <a:endParaRPr lang="de-DE" sz="4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2901B70-C783-5441-8546-E03995656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85C43-1F23-7042-8B48-496BF769FC6C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4689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8853B7-876E-5A42-A60D-C72463898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Diskussion in Kleingruppen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845813D-298C-C144-9404-1EB4206E80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Ablauf: </a:t>
            </a:r>
          </a:p>
          <a:p>
            <a:r>
              <a:rPr lang="de-DE" dirty="0"/>
              <a:t>Eine Diskussionsrunde à 15 Minuten in Breakout-Sessions (max. drei Gruppen)</a:t>
            </a:r>
          </a:p>
          <a:p>
            <a:r>
              <a:rPr lang="de-DE" dirty="0"/>
              <a:t>Dokumentation der Gedanken in einem </a:t>
            </a:r>
            <a:r>
              <a:rPr lang="de-DE" dirty="0">
                <a:hlinkClick r:id="rId3"/>
              </a:rPr>
              <a:t>Miro-Board </a:t>
            </a:r>
            <a:endParaRPr lang="de-DE" dirty="0"/>
          </a:p>
          <a:p>
            <a:r>
              <a:rPr lang="de-DE" b="1" dirty="0"/>
              <a:t>Nach Ablauf der Zeit: </a:t>
            </a:r>
            <a:r>
              <a:rPr lang="de-DE" dirty="0"/>
              <a:t>Zusammenfassung der Ergebnisse im Hauptraum durch </a:t>
            </a:r>
            <a:r>
              <a:rPr lang="de-DE" dirty="0" err="1"/>
              <a:t>Moderator:innen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C05D553-160C-BF41-A9F4-FA08A692E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85C43-1F23-7042-8B48-496BF769FC6C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7446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5C0354-96E9-D746-B792-A8DF8113B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Diskussion in Kleingruppen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C1F4A1-550D-7340-BD09-FE86912EBB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de-DE" sz="3600" dirty="0"/>
              <a:t>„Wie ist Ihr erster Eindruck von den Möglichkeiten, die die Mentoring </a:t>
            </a:r>
            <a:r>
              <a:rPr lang="de-DE" sz="3600" dirty="0" err="1"/>
              <a:t>Workbench</a:t>
            </a:r>
            <a:r>
              <a:rPr lang="de-DE" sz="3600" dirty="0"/>
              <a:t> bietet</a:t>
            </a:r>
            <a:r>
              <a:rPr lang="de-DE" sz="3600" dirty="0" smtClean="0"/>
              <a:t>?</a:t>
            </a:r>
          </a:p>
          <a:p>
            <a:pPr marL="0" indent="0" algn="ctr">
              <a:buNone/>
            </a:pPr>
            <a:endParaRPr lang="de-DE" sz="3600" dirty="0"/>
          </a:p>
          <a:p>
            <a:pPr marL="0" indent="0" algn="ctr">
              <a:buNone/>
            </a:pPr>
            <a:r>
              <a:rPr lang="de-DE" sz="3600" dirty="0" smtClean="0"/>
              <a:t>Dokumentation: </a:t>
            </a:r>
            <a:r>
              <a:rPr lang="de-DE" u="sng" dirty="0">
                <a:hlinkClick r:id="rId3"/>
              </a:rPr>
              <a:t>https://miro.com/app/board/uXjVPB80tXI=/?share_link_id=264344876011</a:t>
            </a:r>
            <a:endParaRPr lang="de-DE" sz="36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3081357-2507-2A46-A6BE-601D4C848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85C43-1F23-7042-8B48-496BF769FC6C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230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05D9ED-A011-D147-8C18-5DF3010D6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Diskussion in Kleingruppen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429E0D4-E528-ED42-AAE4-264B60D33C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DE" sz="3200" dirty="0"/>
              <a:t>Zusammenfassung der Ergebnisse durch </a:t>
            </a:r>
            <a:r>
              <a:rPr lang="de-DE" sz="3200" dirty="0" err="1"/>
              <a:t>Moderator:innen</a:t>
            </a:r>
            <a:endParaRPr lang="de-DE" sz="32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0F23B5-F4E2-DC48-B01E-B3F0B4B97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85C43-1F23-7042-8B48-496BF769FC6C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361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>
            <a:extLst>
              <a:ext uri="{FF2B5EF4-FFF2-40B4-BE49-F238E27FC236}">
                <a16:creationId xmlns:a16="http://schemas.microsoft.com/office/drawing/2014/main" id="{12021A31-8202-426C-AC49-02A0AC8FEF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7897" y="3255095"/>
            <a:ext cx="9300539" cy="2117005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790CB72-DA75-4CAD-8A09-4801F1C831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de-DE" sz="3200" dirty="0"/>
              <a:t>Vielen Dank </a:t>
            </a:r>
            <a:br>
              <a:rPr lang="de-DE" sz="3200" dirty="0"/>
            </a:br>
            <a:r>
              <a:rPr lang="de-DE" sz="3200" dirty="0"/>
              <a:t>für Ihre Aufmerksamkeit!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ABC9BBAD-93DA-794B-A65B-F8F04B1B672F}"/>
              </a:ext>
            </a:extLst>
          </p:cNvPr>
          <p:cNvGrpSpPr/>
          <p:nvPr/>
        </p:nvGrpSpPr>
        <p:grpSpPr>
          <a:xfrm>
            <a:off x="5075943" y="5446660"/>
            <a:ext cx="6952493" cy="1411340"/>
            <a:chOff x="5070445" y="5412713"/>
            <a:chExt cx="6952493" cy="1411340"/>
          </a:xfrm>
        </p:grpSpPr>
        <p:grpSp>
          <p:nvGrpSpPr>
            <p:cNvPr id="5" name="Gruppierung 3">
              <a:extLst>
                <a:ext uri="{FF2B5EF4-FFF2-40B4-BE49-F238E27FC236}">
                  <a16:creationId xmlns:a16="http://schemas.microsoft.com/office/drawing/2014/main" id="{1C5358F3-8523-774E-A34B-A1627D808372}"/>
                </a:ext>
              </a:extLst>
            </p:cNvPr>
            <p:cNvGrpSpPr/>
            <p:nvPr/>
          </p:nvGrpSpPr>
          <p:grpSpPr>
            <a:xfrm>
              <a:off x="5070445" y="5412713"/>
              <a:ext cx="6952493" cy="1342497"/>
              <a:chOff x="1280945" y="5389013"/>
              <a:chExt cx="6952493" cy="1342497"/>
            </a:xfrm>
          </p:grpSpPr>
          <p:pic>
            <p:nvPicPr>
              <p:cNvPr id="7" name="Grafik 6">
                <a:extLst>
                  <a:ext uri="{FF2B5EF4-FFF2-40B4-BE49-F238E27FC236}">
                    <a16:creationId xmlns:a16="http://schemas.microsoft.com/office/drawing/2014/main" id="{F73D7640-5BBD-C942-BFA0-60A835CE6B6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5463887" y="5517795"/>
                <a:ext cx="2093589" cy="438978"/>
              </a:xfrm>
              <a:prstGeom prst="rect">
                <a:avLst/>
              </a:prstGeom>
            </p:spPr>
          </p:pic>
          <p:pic>
            <p:nvPicPr>
              <p:cNvPr id="8" name="Grafik 7">
                <a:extLst>
                  <a:ext uri="{FF2B5EF4-FFF2-40B4-BE49-F238E27FC236}">
                    <a16:creationId xmlns:a16="http://schemas.microsoft.com/office/drawing/2014/main" id="{6B3A67A6-D8D7-BF47-9DB1-46CEE448D8E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/>
              <a:stretch>
                <a:fillRect/>
              </a:stretch>
            </p:blipFill>
            <p:spPr>
              <a:xfrm>
                <a:off x="6648988" y="6201796"/>
                <a:ext cx="1584450" cy="419879"/>
              </a:xfrm>
              <a:prstGeom prst="rect">
                <a:avLst/>
              </a:prstGeom>
            </p:spPr>
          </p:pic>
          <p:pic>
            <p:nvPicPr>
              <p:cNvPr id="9" name="Grafik 8">
                <a:extLst>
                  <a:ext uri="{FF2B5EF4-FFF2-40B4-BE49-F238E27FC236}">
                    <a16:creationId xmlns:a16="http://schemas.microsoft.com/office/drawing/2014/main" id="{33CDABD2-4BCC-224B-A6C5-2BC595EE335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/>
              <a:stretch>
                <a:fillRect/>
              </a:stretch>
            </p:blipFill>
            <p:spPr>
              <a:xfrm>
                <a:off x="1280945" y="6086407"/>
                <a:ext cx="995106" cy="645103"/>
              </a:xfrm>
              <a:prstGeom prst="rect">
                <a:avLst/>
              </a:prstGeom>
            </p:spPr>
          </p:pic>
          <p:pic>
            <p:nvPicPr>
              <p:cNvPr id="10" name="Grafik 9">
                <a:extLst>
                  <a:ext uri="{FF2B5EF4-FFF2-40B4-BE49-F238E27FC236}">
                    <a16:creationId xmlns:a16="http://schemas.microsoft.com/office/drawing/2014/main" id="{887DAE3D-0DAF-BD40-A148-91798C8954A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6"/>
              <a:stretch>
                <a:fillRect/>
              </a:stretch>
            </p:blipFill>
            <p:spPr>
              <a:xfrm>
                <a:off x="5113099" y="6245031"/>
                <a:ext cx="1397583" cy="376644"/>
              </a:xfrm>
              <a:prstGeom prst="rect">
                <a:avLst/>
              </a:prstGeom>
            </p:spPr>
          </p:pic>
          <p:pic>
            <p:nvPicPr>
              <p:cNvPr id="11" name="Grafik 10">
                <a:extLst>
                  <a:ext uri="{FF2B5EF4-FFF2-40B4-BE49-F238E27FC236}">
                    <a16:creationId xmlns:a16="http://schemas.microsoft.com/office/drawing/2014/main" id="{04A9EBCF-A5F6-F445-8869-301E23C30BF6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7"/>
              <a:stretch>
                <a:fillRect/>
              </a:stretch>
            </p:blipFill>
            <p:spPr>
              <a:xfrm>
                <a:off x="2565779" y="6086407"/>
                <a:ext cx="1209198" cy="608887"/>
              </a:xfrm>
              <a:prstGeom prst="rect">
                <a:avLst/>
              </a:prstGeom>
            </p:spPr>
          </p:pic>
          <p:pic>
            <p:nvPicPr>
              <p:cNvPr id="12" name="Grafik 11">
                <a:extLst>
                  <a:ext uri="{FF2B5EF4-FFF2-40B4-BE49-F238E27FC236}">
                    <a16:creationId xmlns:a16="http://schemas.microsoft.com/office/drawing/2014/main" id="{09E0E218-C799-B342-B425-01528418378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/>
              <a:stretch>
                <a:fillRect/>
              </a:stretch>
            </p:blipFill>
            <p:spPr>
              <a:xfrm>
                <a:off x="3670406" y="5525989"/>
                <a:ext cx="1442693" cy="418381"/>
              </a:xfrm>
              <a:prstGeom prst="rect">
                <a:avLst/>
              </a:prstGeom>
            </p:spPr>
          </p:pic>
          <p:pic>
            <p:nvPicPr>
              <p:cNvPr id="13" name="Grafik 12">
                <a:extLst>
                  <a:ext uri="{FF2B5EF4-FFF2-40B4-BE49-F238E27FC236}">
                    <a16:creationId xmlns:a16="http://schemas.microsoft.com/office/drawing/2014/main" id="{A31B29C4-C7DA-FD4F-8C03-68D242BBF75E}"/>
                  </a:ext>
                </a:extLst>
              </p:cNvPr>
              <p:cNvPicPr>
                <a:picLocks noChangeAspect="1"/>
              </p:cNvPicPr>
              <p:nvPr userDrawn="1"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8100" t="8000" r="7738" b="10201"/>
              <a:stretch/>
            </p:blipFill>
            <p:spPr>
              <a:xfrm>
                <a:off x="1876925" y="5441840"/>
                <a:ext cx="1442693" cy="586677"/>
              </a:xfrm>
              <a:prstGeom prst="rect">
                <a:avLst/>
              </a:prstGeom>
            </p:spPr>
          </p:pic>
          <p:pic>
            <p:nvPicPr>
              <p:cNvPr id="14" name="Grafik 13">
                <a:extLst>
                  <a:ext uri="{FF2B5EF4-FFF2-40B4-BE49-F238E27FC236}">
                    <a16:creationId xmlns:a16="http://schemas.microsoft.com/office/drawing/2014/main" id="{E8456EF1-76B1-C043-9E30-156D5736AFC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0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ackgroundRemoval t="9524" b="91667" l="2532" r="95118">
                            <a14:foregroundMark x1="2893" y1="13690" x2="3255" y2="66667"/>
                            <a14:foregroundMark x1="17541" y1="91667" x2="17541" y2="91667"/>
                            <a14:foregroundMark x1="39964" y1="39881" x2="39964" y2="39881"/>
                            <a14:foregroundMark x1="40325" y1="38690" x2="40325" y2="31548"/>
                            <a14:foregroundMark x1="61483" y1="32738" x2="61483" y2="57143"/>
                            <a14:foregroundMark x1="70886" y1="30952" x2="70886" y2="44048"/>
                            <a14:foregroundMark x1="71790" y1="30952" x2="71790" y2="54167"/>
                            <a14:foregroundMark x1="76311" y1="52381" x2="76311" y2="60119"/>
                            <a14:foregroundMark x1="90054" y1="51786" x2="88969" y2="58929"/>
                            <a14:foregroundMark x1="92767" y1="42857" x2="95118" y2="42857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7385623" y="5389013"/>
                <a:ext cx="847815" cy="257564"/>
              </a:xfrm>
              <a:prstGeom prst="rect">
                <a:avLst/>
              </a:prstGeom>
            </p:spPr>
          </p:pic>
        </p:grpSp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467FAB1F-85EE-3C4D-9DD2-8813EEB3B5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775968" y="6092598"/>
              <a:ext cx="915139" cy="731455"/>
            </a:xfrm>
            <a:prstGeom prst="rect">
              <a:avLst/>
            </a:prstGeom>
          </p:spPr>
        </p:pic>
      </p:grpSp>
      <p:pic>
        <p:nvPicPr>
          <p:cNvPr id="15" name="Grafik 14">
            <a:extLst>
              <a:ext uri="{FF2B5EF4-FFF2-40B4-BE49-F238E27FC236}">
                <a16:creationId xmlns:a16="http://schemas.microsoft.com/office/drawing/2014/main" id="{420F2975-C677-CB47-86B3-5EF24E83475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4258" y="-1298"/>
            <a:ext cx="2045923" cy="1453111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6DBA6289-086D-3541-A3E8-E3960C82BFF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9179" y="1546722"/>
            <a:ext cx="1556083" cy="1556083"/>
          </a:xfrm>
          <a:prstGeom prst="ellipse">
            <a:avLst/>
          </a:prstGeom>
          <a:ln w="63500" cap="rnd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667595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199</Words>
  <Application>Microsoft Office PowerPoint</Application>
  <PresentationFormat>Breitbild</PresentationFormat>
  <Paragraphs>57</Paragraphs>
  <Slides>9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Helvetica Neue</vt:lpstr>
      <vt:lpstr>Open Sans</vt:lpstr>
      <vt:lpstr>Symbol</vt:lpstr>
      <vt:lpstr>Wingdings</vt:lpstr>
      <vt:lpstr>Office</vt:lpstr>
      <vt:lpstr>Personalisierte Kompetenzentwicklung und hybrides KI-Mentoring tech4compKI</vt:lpstr>
      <vt:lpstr>Ablauf des Workshops</vt:lpstr>
      <vt:lpstr>Das Teilprojekt am CODIP der TU Dresden</vt:lpstr>
      <vt:lpstr>Das Team am CODIP </vt:lpstr>
      <vt:lpstr>Die Mentoring Workbench</vt:lpstr>
      <vt:lpstr>Diskussion in Kleingruppen </vt:lpstr>
      <vt:lpstr>Diskussion in Kleingruppen</vt:lpstr>
      <vt:lpstr>Diskussion in Kleingruppen</vt:lpstr>
      <vt:lpstr>Vielen Dank  für Ihre Aufmerksamkeit!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Kompetenzerwerbsmodell</dc:title>
  <dc:creator>Prof. Dr. Heinz-Werner Wollersheim</dc:creator>
  <cp:lastModifiedBy>Jana</cp:lastModifiedBy>
  <cp:revision>229</cp:revision>
  <cp:lastPrinted>2022-11-24T08:59:44Z</cp:lastPrinted>
  <dcterms:created xsi:type="dcterms:W3CDTF">2020-01-16T15:49:44Z</dcterms:created>
  <dcterms:modified xsi:type="dcterms:W3CDTF">2022-11-24T14:24:13Z</dcterms:modified>
</cp:coreProperties>
</file>