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75" r:id="rId2"/>
    <p:sldId id="281" r:id="rId3"/>
    <p:sldId id="279" r:id="rId4"/>
    <p:sldId id="278" r:id="rId5"/>
    <p:sldId id="280" r:id="rId6"/>
    <p:sldId id="276" r:id="rId7"/>
  </p:sldIdLst>
  <p:sldSz cx="12192000" cy="6858000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302"/>
    <a:srgbClr val="C41600"/>
    <a:srgbClr val="294BA0"/>
    <a:srgbClr val="EE3D3F"/>
    <a:srgbClr val="990099"/>
    <a:srgbClr val="800080"/>
    <a:srgbClr val="ADB9CA"/>
    <a:srgbClr val="0000BA"/>
    <a:srgbClr val="2E75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946" y="2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B3EB7548-22C6-4C0D-A863-8A2748E26A4B}" type="datetimeFigureOut">
              <a:rPr lang="en-US" smtClean="0"/>
              <a:t>6/7/2023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415799B-C925-4669-BB85-4A4313177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017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2C865-95E1-495B-B6DB-94E6205A65EB}" type="datetimeFigureOut">
              <a:rPr lang="en-US" smtClean="0"/>
              <a:t>6/7/2023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92799-1F6C-4DB0-9A78-1B7D50416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808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2C865-95E1-495B-B6DB-94E6205A65EB}" type="datetimeFigureOut">
              <a:rPr lang="en-US" smtClean="0"/>
              <a:t>6/7/2023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92799-1F6C-4DB0-9A78-1B7D50416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063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2C865-95E1-495B-B6DB-94E6205A65EB}" type="datetimeFigureOut">
              <a:rPr lang="en-US" smtClean="0"/>
              <a:t>6/7/2023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92799-1F6C-4DB0-9A78-1B7D50416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360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2C865-95E1-495B-B6DB-94E6205A65EB}" type="datetimeFigureOut">
              <a:rPr lang="en-US" smtClean="0"/>
              <a:t>6/7/2023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92799-1F6C-4DB0-9A78-1B7D50416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782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2C865-95E1-495B-B6DB-94E6205A65EB}" type="datetimeFigureOut">
              <a:rPr lang="en-US" smtClean="0"/>
              <a:t>6/7/2023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92799-1F6C-4DB0-9A78-1B7D50416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438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2C865-95E1-495B-B6DB-94E6205A65EB}" type="datetimeFigureOut">
              <a:rPr lang="en-US" smtClean="0"/>
              <a:t>6/7/2023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92799-1F6C-4DB0-9A78-1B7D50416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825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2C865-95E1-495B-B6DB-94E6205A65EB}" type="datetimeFigureOut">
              <a:rPr lang="en-US" smtClean="0"/>
              <a:t>6/7/2023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92799-1F6C-4DB0-9A78-1B7D50416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531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2C865-95E1-495B-B6DB-94E6205A65EB}" type="datetimeFigureOut">
              <a:rPr lang="en-US" smtClean="0"/>
              <a:t>6/7/2023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92799-1F6C-4DB0-9A78-1B7D50416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521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2C865-95E1-495B-B6DB-94E6205A65EB}" type="datetimeFigureOut">
              <a:rPr lang="en-US" smtClean="0"/>
              <a:t>6/7/2023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92799-1F6C-4DB0-9A78-1B7D50416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703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2C865-95E1-495B-B6DB-94E6205A65EB}" type="datetimeFigureOut">
              <a:rPr lang="en-US" smtClean="0"/>
              <a:t>6/7/2023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92799-1F6C-4DB0-9A78-1B7D50416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930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2C865-95E1-495B-B6DB-94E6205A65EB}" type="datetimeFigureOut">
              <a:rPr lang="en-US" smtClean="0"/>
              <a:t>6/7/2023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92799-1F6C-4DB0-9A78-1B7D50416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836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2C865-95E1-495B-B6DB-94E6205A65EB}" type="datetimeFigureOut">
              <a:rPr lang="en-US" smtClean="0"/>
              <a:t>6/7/2023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92799-1F6C-4DB0-9A78-1B7D50416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697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96162" y="268053"/>
            <a:ext cx="656617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500" b="1" dirty="0" smtClean="0"/>
              <a:t>Wellenlängen</a:t>
            </a:r>
            <a:r>
              <a:rPr lang="de-DE" sz="2500" dirty="0" smtClean="0"/>
              <a:t> </a:t>
            </a:r>
            <a:r>
              <a:rPr lang="de-DE" sz="2500" dirty="0" smtClean="0"/>
              <a:t>e</a:t>
            </a:r>
            <a:r>
              <a:rPr lang="de-DE" sz="2500" dirty="0" smtClean="0"/>
              <a:t>lektromagnetischer Strahlung</a:t>
            </a:r>
            <a:endParaRPr lang="en-US" sz="25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7745"/>
            <a:ext cx="12173651" cy="372662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044056" y="5151866"/>
            <a:ext cx="2251333" cy="389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300" i="1" dirty="0"/>
              <a:t>www.wikipedia.org</a:t>
            </a:r>
            <a:endParaRPr lang="en-US" sz="1300" i="1" dirty="0"/>
          </a:p>
        </p:txBody>
      </p:sp>
      <p:sp>
        <p:nvSpPr>
          <p:cNvPr id="6" name="Rectangle 5"/>
          <p:cNvSpPr/>
          <p:nvPr/>
        </p:nvSpPr>
        <p:spPr>
          <a:xfrm>
            <a:off x="5264079" y="3897745"/>
            <a:ext cx="527121" cy="257536"/>
          </a:xfrm>
          <a:prstGeom prst="rect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47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024559" y="1899920"/>
            <a:ext cx="6927921" cy="9651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977201" y="268053"/>
            <a:ext cx="823759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500" dirty="0" smtClean="0"/>
              <a:t>Typische </a:t>
            </a:r>
            <a:r>
              <a:rPr lang="de-DE" sz="2500" b="1" dirty="0" smtClean="0"/>
              <a:t>Wellenlängen</a:t>
            </a:r>
            <a:r>
              <a:rPr lang="de-DE" sz="2500" dirty="0" smtClean="0"/>
              <a:t> </a:t>
            </a:r>
            <a:r>
              <a:rPr lang="de-DE" sz="2500" dirty="0" smtClean="0"/>
              <a:t>von </a:t>
            </a:r>
            <a:r>
              <a:rPr lang="de-DE" sz="2500" b="1" dirty="0" smtClean="0"/>
              <a:t>Elektronen</a:t>
            </a:r>
            <a:r>
              <a:rPr lang="de-DE" sz="2500" dirty="0" smtClean="0"/>
              <a:t> für Mikroskopie</a:t>
            </a:r>
            <a:endParaRPr lang="en-US" sz="25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8247" y="2024620"/>
            <a:ext cx="9236393" cy="3977717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>
            <a:off x="2702560" y="2499360"/>
            <a:ext cx="1066800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22"/>
          <p:cNvSpPr txBox="1"/>
          <p:nvPr/>
        </p:nvSpPr>
        <p:spPr>
          <a:xfrm>
            <a:off x="7380394" y="6241713"/>
            <a:ext cx="39285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n-NO" sz="1000" dirty="0"/>
              <a:t>https://link.springer.com/chapter/10.1007/978-3-319-98482-7_1</a:t>
            </a:r>
            <a:endParaRPr lang="nn-NO" sz="1000" dirty="0"/>
          </a:p>
        </p:txBody>
      </p:sp>
    </p:spTree>
    <p:extLst>
      <p:ext uri="{BB962C8B-B14F-4D97-AF65-F5344CB8AC3E}">
        <p14:creationId xmlns:p14="http://schemas.microsoft.com/office/powerpoint/2010/main" val="150970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6608652" y="1476907"/>
            <a:ext cx="4608880" cy="4817987"/>
            <a:chOff x="1780346" y="822036"/>
            <a:chExt cx="4608880" cy="4817987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80346" y="822036"/>
              <a:ext cx="4176496" cy="4530436"/>
            </a:xfrm>
            <a:prstGeom prst="rect">
              <a:avLst/>
            </a:prstGeom>
          </p:spPr>
        </p:pic>
        <p:sp>
          <p:nvSpPr>
            <p:cNvPr id="18" name="TextBox 22"/>
            <p:cNvSpPr txBox="1"/>
            <p:nvPr/>
          </p:nvSpPr>
          <p:spPr>
            <a:xfrm>
              <a:off x="2460648" y="5393802"/>
              <a:ext cx="392857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n-NO" sz="1000" dirty="0"/>
                <a:t>https://</a:t>
              </a:r>
              <a:r>
                <a:rPr lang="nn-NO" sz="1000" dirty="0" smtClean="0"/>
                <a:t>suisse-tp.ch/kompetenzen/rasterelektronenmikroskop-rem</a:t>
              </a:r>
              <a:r>
                <a:rPr lang="nn-NO" sz="1000" dirty="0"/>
                <a:t>/</a:t>
              </a:r>
              <a:endParaRPr lang="nn-NO" sz="1000" dirty="0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696996" y="215986"/>
            <a:ext cx="875890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500" dirty="0" smtClean="0"/>
              <a:t>Raster-</a:t>
            </a:r>
            <a:r>
              <a:rPr lang="de-DE" sz="2500" b="1" dirty="0" smtClean="0"/>
              <a:t>Elektronen</a:t>
            </a:r>
            <a:r>
              <a:rPr lang="de-DE" sz="2500" dirty="0" smtClean="0"/>
              <a:t>-Mikroskop </a:t>
            </a:r>
            <a:r>
              <a:rPr lang="de-DE" sz="2500" b="1" dirty="0" smtClean="0"/>
              <a:t>(REM</a:t>
            </a:r>
            <a:r>
              <a:rPr lang="de-DE" sz="2500" b="1" dirty="0"/>
              <a:t>)</a:t>
            </a:r>
            <a:endParaRPr lang="en-US" sz="2500" b="1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3"/>
          <a:srcRect l="22511" t="19479" r="23507" b="10103"/>
          <a:stretch/>
        </p:blipFill>
        <p:spPr>
          <a:xfrm>
            <a:off x="1172580" y="1892504"/>
            <a:ext cx="5255872" cy="3856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7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7588" cy="6858000"/>
          </a:xfrm>
          <a:prstGeom prst="rect">
            <a:avLst/>
          </a:prstGeom>
          <a:solidFill>
            <a:schemeClr val="tx1"/>
          </a:solidFill>
          <a:ln w="12700"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696996" y="215986"/>
            <a:ext cx="875890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500" dirty="0" smtClean="0">
                <a:solidFill>
                  <a:schemeClr val="bg1"/>
                </a:solidFill>
              </a:rPr>
              <a:t>Raster-</a:t>
            </a:r>
            <a:r>
              <a:rPr lang="de-DE" sz="2500" b="1" dirty="0" smtClean="0">
                <a:solidFill>
                  <a:schemeClr val="bg1"/>
                </a:solidFill>
              </a:rPr>
              <a:t>Elektronen</a:t>
            </a:r>
            <a:r>
              <a:rPr lang="de-DE" sz="2500" dirty="0" smtClean="0">
                <a:solidFill>
                  <a:schemeClr val="bg1"/>
                </a:solidFill>
              </a:rPr>
              <a:t>-Mikroskop </a:t>
            </a:r>
            <a:r>
              <a:rPr lang="de-DE" sz="2500" b="1" dirty="0" smtClean="0">
                <a:solidFill>
                  <a:schemeClr val="bg1"/>
                </a:solidFill>
              </a:rPr>
              <a:t>(REM</a:t>
            </a:r>
            <a:r>
              <a:rPr lang="de-DE" sz="2500" b="1" dirty="0">
                <a:solidFill>
                  <a:schemeClr val="bg1"/>
                </a:solidFill>
              </a:rPr>
              <a:t>)</a:t>
            </a:r>
            <a:endParaRPr lang="en-US" sz="25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" y="1179382"/>
            <a:ext cx="4457594" cy="451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Blood cells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" y="5760172"/>
            <a:ext cx="2773280" cy="348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http://remf.dartmouth.edu</a:t>
            </a:r>
            <a:endParaRPr lang="en-US" sz="11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78548" y="5760172"/>
            <a:ext cx="3109609" cy="348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Philippe </a:t>
            </a:r>
            <a:r>
              <a:rPr lang="en-US" sz="1100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Crassous</a:t>
            </a:r>
            <a:r>
              <a:rPr lang="en-US" sz="11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(www.fei.com)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54052" y="1179382"/>
            <a:ext cx="4457594" cy="451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Hydrothermal worm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16267" y="1782121"/>
            <a:ext cx="12171158" cy="3905391"/>
            <a:chOff x="12193" y="1912620"/>
            <a:chExt cx="9048051" cy="290327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17444"/>
            <a:stretch/>
          </p:blipFill>
          <p:spPr>
            <a:xfrm>
              <a:off x="12193" y="1916349"/>
              <a:ext cx="3025139" cy="2899542"/>
            </a:xfrm>
            <a:prstGeom prst="rect">
              <a:avLst/>
            </a:prstGeom>
            <a:ln w="12700">
              <a:solidFill>
                <a:schemeClr val="bg1"/>
              </a:solidFill>
            </a:ln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1128" y="1916572"/>
              <a:ext cx="3149492" cy="2898818"/>
            </a:xfrm>
            <a:prstGeom prst="rect">
              <a:avLst/>
            </a:prstGeom>
            <a:ln w="12700">
              <a:solidFill>
                <a:schemeClr val="bg1"/>
              </a:solidFill>
            </a:ln>
          </p:spPr>
        </p:pic>
        <p:grpSp>
          <p:nvGrpSpPr>
            <p:cNvPr id="15" name="Group 14"/>
            <p:cNvGrpSpPr/>
            <p:nvPr/>
          </p:nvGrpSpPr>
          <p:grpSpPr>
            <a:xfrm>
              <a:off x="6210364" y="1912620"/>
              <a:ext cx="2849880" cy="2903220"/>
              <a:chOff x="6248464" y="1912620"/>
              <a:chExt cx="2849880" cy="2903220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44" t="10168" r="51822" b="17401"/>
              <a:stretch/>
            </p:blipFill>
            <p:spPr>
              <a:xfrm>
                <a:off x="6248464" y="1912620"/>
                <a:ext cx="2849880" cy="2903220"/>
              </a:xfrm>
              <a:prstGeom prst="rect">
                <a:avLst/>
              </a:prstGeom>
              <a:ln w="12700">
                <a:solidFill>
                  <a:schemeClr val="bg1"/>
                </a:solidFill>
              </a:ln>
            </p:spPr>
          </p:pic>
          <p:pic>
            <p:nvPicPr>
              <p:cNvPr id="14" name="Picture 13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8237" t="91916" r="2486" b="1336"/>
              <a:stretch/>
            </p:blipFill>
            <p:spPr>
              <a:xfrm>
                <a:off x="7917435" y="4522533"/>
                <a:ext cx="1158240" cy="270510"/>
              </a:xfrm>
              <a:prstGeom prst="rect">
                <a:avLst/>
              </a:prstGeom>
              <a:ln w="12700">
                <a:noFill/>
              </a:ln>
            </p:spPr>
          </p:pic>
        </p:grpSp>
      </p:grpSp>
      <p:sp>
        <p:nvSpPr>
          <p:cNvPr id="18" name="TextBox 17"/>
          <p:cNvSpPr txBox="1"/>
          <p:nvPr/>
        </p:nvSpPr>
        <p:spPr>
          <a:xfrm>
            <a:off x="8275963" y="5760172"/>
            <a:ext cx="2539234" cy="348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https://www.zeiss.com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019915" y="1179382"/>
            <a:ext cx="4457594" cy="451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Gold nanoparticles</a:t>
            </a:r>
          </a:p>
        </p:txBody>
      </p:sp>
    </p:spTree>
    <p:extLst>
      <p:ext uri="{BB962C8B-B14F-4D97-AF65-F5344CB8AC3E}">
        <p14:creationId xmlns:p14="http://schemas.microsoft.com/office/powerpoint/2010/main" val="291773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1867533" y="1219612"/>
            <a:ext cx="4308016" cy="5162355"/>
            <a:chOff x="1136013" y="772572"/>
            <a:chExt cx="4308016" cy="516235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7F0E0"/>
                </a:clrFrom>
                <a:clrTo>
                  <a:srgbClr val="F7F0E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103" t="5233" r="19304" b="8955"/>
            <a:stretch/>
          </p:blipFill>
          <p:spPr>
            <a:xfrm>
              <a:off x="2182847" y="772572"/>
              <a:ext cx="2854663" cy="4977592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2417725" y="826775"/>
              <a:ext cx="749801" cy="4697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22"/>
            <p:cNvSpPr txBox="1"/>
            <p:nvPr/>
          </p:nvSpPr>
          <p:spPr>
            <a:xfrm>
              <a:off x="1584029" y="803871"/>
              <a:ext cx="17912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buClr>
                  <a:schemeClr val="tx1"/>
                </a:buClr>
              </a:pPr>
              <a:r>
                <a:rPr lang="de-DE" sz="1600" noProof="1" smtClean="0">
                  <a:solidFill>
                    <a:srgbClr val="C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Elektronen-Quelle</a:t>
              </a:r>
              <a:endParaRPr lang="de-DE" sz="1600" noProof="1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069925" y="1671429"/>
              <a:ext cx="749801" cy="4697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087994" y="2385095"/>
              <a:ext cx="971128" cy="2136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22"/>
            <p:cNvSpPr txBox="1"/>
            <p:nvPr/>
          </p:nvSpPr>
          <p:spPr>
            <a:xfrm>
              <a:off x="1136013" y="1484780"/>
              <a:ext cx="1791272" cy="734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buClr>
                  <a:schemeClr val="tx1"/>
                </a:buClr>
              </a:pPr>
              <a:r>
                <a:rPr lang="de-DE" sz="1600" noProof="1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Anode </a:t>
              </a:r>
            </a:p>
            <a:p>
              <a:pPr algn="ctr">
                <a:buClr>
                  <a:schemeClr val="tx1"/>
                </a:buClr>
              </a:pPr>
              <a:r>
                <a:rPr lang="de-DE" sz="1600" noProof="1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(</a:t>
              </a:r>
              <a:r>
                <a:rPr lang="de-DE" sz="1600" noProof="1" smtClean="0">
                  <a:solidFill>
                    <a:srgbClr val="00206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Beschleunigung</a:t>
              </a:r>
              <a:r>
                <a:rPr lang="de-DE" sz="1600" noProof="1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)</a:t>
              </a:r>
              <a:endParaRPr lang="de-DE" sz="1600" noProof="1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" name="TextBox 22"/>
            <p:cNvSpPr txBox="1"/>
            <p:nvPr/>
          </p:nvSpPr>
          <p:spPr>
            <a:xfrm>
              <a:off x="1402639" y="3423655"/>
              <a:ext cx="12737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Clr>
                  <a:schemeClr val="tx1"/>
                </a:buClr>
              </a:pPr>
              <a:r>
                <a:rPr lang="de-DE" sz="1600" noProof="1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Elektronen-Linsen</a:t>
              </a:r>
              <a:endParaRPr lang="de-DE" sz="1600" noProof="1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" name="Left Brace 13"/>
            <p:cNvSpPr/>
            <p:nvPr/>
          </p:nvSpPr>
          <p:spPr>
            <a:xfrm>
              <a:off x="2733906" y="2651590"/>
              <a:ext cx="216810" cy="2077761"/>
            </a:xfrm>
            <a:prstGeom prst="lef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409665" y="2927120"/>
              <a:ext cx="971128" cy="3477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22"/>
            <p:cNvSpPr txBox="1"/>
            <p:nvPr/>
          </p:nvSpPr>
          <p:spPr>
            <a:xfrm>
              <a:off x="4170272" y="2791293"/>
              <a:ext cx="1273757" cy="432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buClr>
                  <a:schemeClr val="tx1"/>
                </a:buClr>
              </a:pPr>
              <a:r>
                <a:rPr lang="en-US" sz="1600" dirty="0" smtClean="0">
                  <a:solidFill>
                    <a:srgbClr val="C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Probe</a:t>
              </a:r>
              <a:endParaRPr lang="en-US" sz="1600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210923" y="4508025"/>
              <a:ext cx="971128" cy="3477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003147" y="5312028"/>
              <a:ext cx="1115666" cy="3929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22"/>
            <p:cNvSpPr txBox="1"/>
            <p:nvPr/>
          </p:nvSpPr>
          <p:spPr>
            <a:xfrm>
              <a:off x="3926361" y="5103930"/>
              <a:ext cx="133699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Clr>
                  <a:schemeClr val="tx1"/>
                </a:buClr>
              </a:pPr>
              <a:r>
                <a:rPr lang="de-DE" sz="1600" noProof="1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Fluoreszenter Schirm (</a:t>
              </a:r>
              <a:r>
                <a:rPr lang="de-DE" sz="1600" noProof="1" smtClean="0">
                  <a:solidFill>
                    <a:srgbClr val="00206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Detektion</a:t>
              </a:r>
              <a:r>
                <a:rPr lang="de-DE" sz="1600" noProof="1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)</a:t>
              </a:r>
              <a:endParaRPr lang="de-DE" sz="1600" noProof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6" name="TextBox 22"/>
          <p:cNvSpPr txBox="1"/>
          <p:nvPr/>
        </p:nvSpPr>
        <p:spPr>
          <a:xfrm>
            <a:off x="1827282" y="6220805"/>
            <a:ext cx="24280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n-NO" sz="1000" dirty="0"/>
              <a:t>https://www.technologynetworks.com/analysis/articles/sem-vs-tem-331262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796162" y="268053"/>
            <a:ext cx="656617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500" dirty="0" smtClean="0"/>
              <a:t>Transmissions-</a:t>
            </a:r>
            <a:r>
              <a:rPr lang="de-DE" sz="2500" b="1" dirty="0" smtClean="0"/>
              <a:t>Elektronen</a:t>
            </a:r>
            <a:r>
              <a:rPr lang="de-DE" sz="2500" dirty="0" smtClean="0"/>
              <a:t>-Mikroskop </a:t>
            </a:r>
            <a:r>
              <a:rPr lang="de-DE" sz="2500" b="1" dirty="0"/>
              <a:t>(TEM)</a:t>
            </a:r>
            <a:endParaRPr lang="en-US" sz="2500" b="1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2363" y="1026160"/>
            <a:ext cx="4775966" cy="5476240"/>
          </a:xfrm>
          <a:prstGeom prst="rect">
            <a:avLst/>
          </a:prstGeom>
        </p:spPr>
      </p:pic>
      <p:sp>
        <p:nvSpPr>
          <p:cNvPr id="38" name="TextBox 22"/>
          <p:cNvSpPr txBox="1"/>
          <p:nvPr/>
        </p:nvSpPr>
        <p:spPr>
          <a:xfrm>
            <a:off x="8441442" y="6220805"/>
            <a:ext cx="24280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n-NO" sz="1000" dirty="0"/>
              <a:t>https://covalentmetrology.com/techniques/transmission-electron-microscopy-tem/</a:t>
            </a:r>
            <a:endParaRPr lang="nn-NO" sz="1000" dirty="0"/>
          </a:p>
        </p:txBody>
      </p:sp>
    </p:spTree>
    <p:extLst>
      <p:ext uri="{BB962C8B-B14F-4D97-AF65-F5344CB8AC3E}">
        <p14:creationId xmlns:p14="http://schemas.microsoft.com/office/powerpoint/2010/main" val="267189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96162" y="268053"/>
            <a:ext cx="656617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500" dirty="0" smtClean="0"/>
              <a:t>Transmissions-</a:t>
            </a:r>
            <a:r>
              <a:rPr lang="de-DE" sz="2500" b="1" dirty="0" smtClean="0"/>
              <a:t>Elektronen</a:t>
            </a:r>
            <a:r>
              <a:rPr lang="de-DE" sz="2500" dirty="0" smtClean="0"/>
              <a:t>-Mikroskop </a:t>
            </a:r>
            <a:r>
              <a:rPr lang="de-DE" sz="2500" b="1" dirty="0"/>
              <a:t>(TEM)</a:t>
            </a:r>
            <a:endParaRPr lang="en-US" sz="25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9832" t="21260" r="49795" b="42444"/>
          <a:stretch/>
        </p:blipFill>
        <p:spPr>
          <a:xfrm>
            <a:off x="3721307" y="1151345"/>
            <a:ext cx="4938707" cy="494935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038249" y="6240149"/>
            <a:ext cx="46746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i="1" dirty="0">
                <a:latin typeface="Arial" panose="020B0604020202020204" pitchFamily="34" charset="0"/>
                <a:cs typeface="Arial" panose="020B0604020202020204" pitchFamily="34" charset="0"/>
              </a:rPr>
              <a:t>J. </a:t>
            </a:r>
            <a:r>
              <a:rPr lang="de-DE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Arbiol</a:t>
            </a:r>
            <a:r>
              <a:rPr lang="de-DE" sz="1200" i="1" dirty="0">
                <a:latin typeface="Arial" panose="020B0604020202020204" pitchFamily="34" charset="0"/>
                <a:cs typeface="Arial" panose="020B0604020202020204" pitchFamily="34" charset="0"/>
              </a:rPr>
              <a:t> et al. </a:t>
            </a:r>
            <a:r>
              <a:rPr lang="fr-FR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Nanoscale</a:t>
            </a:r>
            <a:r>
              <a:rPr lang="fr-FR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i="1" dirty="0">
                <a:latin typeface="Arial" panose="020B0604020202020204" pitchFamily="34" charset="0"/>
                <a:cs typeface="Arial" panose="020B0604020202020204" pitchFamily="34" charset="0"/>
              </a:rPr>
              <a:t>4, 7517 (2012)</a:t>
            </a:r>
            <a:endParaRPr 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3453" y="2710896"/>
            <a:ext cx="220410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500" dirty="0" smtClean="0">
                <a:solidFill>
                  <a:srgbClr val="FF0000"/>
                </a:solidFill>
              </a:rPr>
              <a:t>Einzelne Atome sichtbar (!)</a:t>
            </a:r>
            <a:endParaRPr lang="en-US" sz="25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00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86</Words>
  <Application>Microsoft Office PowerPoint</Application>
  <PresentationFormat>Widescreen</PresentationFormat>
  <Paragraphs>25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Universität Regensburg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Rechenzentrum</dc:creator>
  <cp:lastModifiedBy>Alexey Chernikov</cp:lastModifiedBy>
  <cp:revision>114</cp:revision>
  <cp:lastPrinted>2017-06-20T08:26:30Z</cp:lastPrinted>
  <dcterms:created xsi:type="dcterms:W3CDTF">2017-03-31T14:33:43Z</dcterms:created>
  <dcterms:modified xsi:type="dcterms:W3CDTF">2023-06-07T06:36:04Z</dcterms:modified>
</cp:coreProperties>
</file>