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891" r:id="rId1"/>
  </p:sldMasterIdLst>
  <p:notesMasterIdLst>
    <p:notesMasterId r:id="rId8"/>
  </p:notesMasterIdLst>
  <p:handoutMasterIdLst>
    <p:handoutMasterId r:id="rId9"/>
  </p:handoutMasterIdLst>
  <p:sldIdLst>
    <p:sldId id="443" r:id="rId2"/>
    <p:sldId id="452" r:id="rId3"/>
    <p:sldId id="458" r:id="rId4"/>
    <p:sldId id="454" r:id="rId5"/>
    <p:sldId id="455" r:id="rId6"/>
    <p:sldId id="457" r:id="rId7"/>
  </p:sldIdLst>
  <p:sldSz cx="12192000" cy="6858000"/>
  <p:notesSz cx="6797675" cy="9926638"/>
  <p:embeddedFontLst>
    <p:embeddedFont>
      <p:font typeface="Open Sans" panose="020B0606030504020204" pitchFamily="34" charset="0"/>
      <p:regular r:id="rId10"/>
      <p:bold r:id="rId11"/>
      <p:italic r:id="rId12"/>
      <p:boldItalic r:id="rId13"/>
    </p:embeddedFont>
  </p:embeddedFontLst>
  <p:defaultTextStyle>
    <a:defPPr>
      <a:defRPr lang="de-DE"/>
    </a:defPPr>
    <a:lvl1pPr marL="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1pPr>
    <a:lvl2pPr marL="41148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2pPr>
    <a:lvl3pPr marL="82296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3pPr>
    <a:lvl4pPr marL="123444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4pPr>
    <a:lvl5pPr marL="164592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5pPr>
    <a:lvl6pPr marL="205740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6pPr>
    <a:lvl7pPr marL="246888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7pPr>
    <a:lvl8pPr marL="288036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8pPr>
    <a:lvl9pPr marL="3291840" algn="l" defTabSz="822960" rtl="0" eaLnBrk="1" latinLnBrk="0" hangingPunct="1">
      <a:defRPr sz="16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2939B5E8-EF71-43FF-B7B6-C3DB42F2B419}">
          <p14:sldIdLst>
            <p14:sldId id="443"/>
            <p14:sldId id="452"/>
            <p14:sldId id="458"/>
            <p14:sldId id="454"/>
            <p14:sldId id="455"/>
            <p14:sldId id="4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nöfel,Anja" initials="K" lastIdx="10" clrIdx="0">
    <p:extLst>
      <p:ext uri="{19B8F6BF-5375-455C-9EA6-DF929625EA0E}">
        <p15:presenceInfo xmlns:p15="http://schemas.microsoft.com/office/powerpoint/2012/main" userId="S-1-5-21-1982228756-150042506-1537001085-18851" providerId="AD"/>
      </p:ext>
    </p:extLst>
  </p:cmAuthor>
  <p:cmAuthor id="2" name="Beatrice Schlegel" initials="BS" lastIdx="4" clrIdx="1">
    <p:extLst>
      <p:ext uri="{19B8F6BF-5375-455C-9EA6-DF929625EA0E}">
        <p15:presenceInfo xmlns:p15="http://schemas.microsoft.com/office/powerpoint/2012/main" userId="S-1-5-21-1982228756-150042506-1537001085-2363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C356"/>
    <a:srgbClr val="13A983"/>
    <a:srgbClr val="BCCF02"/>
    <a:srgbClr val="000000"/>
    <a:srgbClr val="009BA4"/>
    <a:srgbClr val="28618C"/>
    <a:srgbClr val="539DC5"/>
    <a:srgbClr val="02ACA8"/>
    <a:srgbClr val="F07D00"/>
    <a:srgbClr val="E02D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8FB837D-C827-4EFA-A057-4D05807E0F7C}" styleName="Designformatvorlage 1 - Akz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113A9D2-9D6B-4929-AA2D-F23B5EE8CBE7}" styleName="Designformatvorlage 2 - Akz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unkle Formatvorlage 1 - Akz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Helle Formatvorlage 2 - Akz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Helle Formatvorlage 2 - Akz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Helle Formatvorlage 2 - Akz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09" autoAdjust="0"/>
    <p:restoredTop sz="89781" autoAdjust="0"/>
  </p:normalViewPr>
  <p:slideViewPr>
    <p:cSldViewPr snapToGrid="0" snapToObjects="1">
      <p:cViewPr varScale="1">
        <p:scale>
          <a:sx n="65" d="100"/>
          <a:sy n="65" d="100"/>
        </p:scale>
        <p:origin x="642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C6211-610F-44E5-BF19-D3CDF6EDD281}" type="datetimeFigureOut">
              <a:rPr lang="de-DE" smtClean="0"/>
              <a:t>24.02.2024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D61AA8-FB04-42D1-9939-D1A1356F808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315604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7435D3-23A6-45D3-8DFA-7317DC1E7A64}" type="datetimeFigureOut">
              <a:rPr lang="de-DE" smtClean="0"/>
              <a:t>24.02.2024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9AC09-DF60-43F4-96BF-67D4D9A740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31825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9205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3113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9457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7286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76383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9AC09-DF60-43F4-96BF-67D4D9A74094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4935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elfolie_T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0" y="1025526"/>
            <a:ext cx="12192000" cy="5832476"/>
          </a:xfrm>
          <a:prstGeom prst="rect">
            <a:avLst/>
          </a:prstGeom>
          <a:gradFill>
            <a:gsLst>
              <a:gs pos="14000">
                <a:schemeClr val="tx2"/>
              </a:gs>
              <a:gs pos="100000">
                <a:schemeClr val="accent2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74714" y="4494775"/>
            <a:ext cx="10438871" cy="1334525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>
                    <a:alpha val="80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  <a:br>
              <a:rPr lang="de-DE" dirty="0"/>
            </a:br>
            <a:r>
              <a:rPr lang="de-DE" dirty="0"/>
              <a:t>Ort oder Anlass des Vortrags // Samstag, 13. Januar 2018</a:t>
            </a:r>
          </a:p>
        </p:txBody>
      </p:sp>
      <p:sp>
        <p:nvSpPr>
          <p:cNvPr id="26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74713" y="2420841"/>
            <a:ext cx="10438873" cy="828676"/>
          </a:xfrm>
          <a:ln>
            <a:noFill/>
          </a:ln>
        </p:spPr>
        <p:txBody>
          <a:bodyPr/>
          <a:lstStyle>
            <a:lvl1pPr>
              <a:spcBef>
                <a:spcPts val="0"/>
              </a:spcBef>
              <a:defRPr sz="1600">
                <a:solidFill>
                  <a:schemeClr val="bg1">
                    <a:alpha val="80000"/>
                  </a:schemeClr>
                </a:solidFill>
              </a:defRPr>
            </a:lvl1pPr>
          </a:lstStyle>
          <a:p>
            <a:pPr lvl="0"/>
            <a:r>
              <a:rPr lang="de-DE" dirty="0"/>
              <a:t>Vorname Name</a:t>
            </a:r>
            <a:br>
              <a:rPr lang="de-DE" dirty="0"/>
            </a:br>
            <a:r>
              <a:rPr lang="de-DE" dirty="0"/>
              <a:t>Struktureinheit  der TU Dresden</a:t>
            </a:r>
          </a:p>
        </p:txBody>
      </p:sp>
      <p:sp>
        <p:nvSpPr>
          <p:cNvPr id="4" name="Rechteck 3"/>
          <p:cNvSpPr/>
          <p:nvPr/>
        </p:nvSpPr>
        <p:spPr>
          <a:xfrm>
            <a:off x="0" y="1025525"/>
            <a:ext cx="12192000" cy="171451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874713" y="3392203"/>
            <a:ext cx="10438873" cy="972108"/>
          </a:xfrm>
          <a:ln>
            <a:noFill/>
          </a:ln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Titelmasterformat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2731" y="328249"/>
            <a:ext cx="1218534" cy="554589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31"/>
            <a:ext cx="1764738" cy="51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912023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9847689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6"/>
            <a:ext cx="10580687" cy="509588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0"/>
          </p:nvPr>
        </p:nvSpPr>
        <p:spPr>
          <a:xfrm>
            <a:off x="0" y="1030288"/>
            <a:ext cx="12192000" cy="5099050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258956533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2192000" cy="6129331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679611084"/>
      </p:ext>
    </p:extLst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_T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874712" y="4494775"/>
            <a:ext cx="10438873" cy="1334525"/>
          </a:xfrm>
        </p:spPr>
        <p:txBody>
          <a:bodyPr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  <a:br>
              <a:rPr lang="de-DE" dirty="0"/>
            </a:br>
            <a:r>
              <a:rPr lang="de-DE" dirty="0"/>
              <a:t>Ort oder Anlass des Vortrags // Samstag, 13. Januar 2018</a:t>
            </a:r>
          </a:p>
        </p:txBody>
      </p:sp>
      <p:sp>
        <p:nvSpPr>
          <p:cNvPr id="26" name="Textplatzhalter 25"/>
          <p:cNvSpPr>
            <a:spLocks noGrp="1"/>
          </p:cNvSpPr>
          <p:nvPr>
            <p:ph type="body" sz="quarter" idx="10" hasCustomPrompt="1"/>
          </p:nvPr>
        </p:nvSpPr>
        <p:spPr>
          <a:xfrm>
            <a:off x="874713" y="2420841"/>
            <a:ext cx="10438873" cy="828676"/>
          </a:xfrm>
          <a:ln>
            <a:noFill/>
          </a:ln>
        </p:spPr>
        <p:txBody>
          <a:bodyPr/>
          <a:lstStyle>
            <a:lvl1pPr>
              <a:spcBef>
                <a:spcPts val="0"/>
              </a:spcBef>
              <a:defRPr sz="1600">
                <a:solidFill>
                  <a:schemeClr val="bg2"/>
                </a:solidFill>
              </a:defRPr>
            </a:lvl1pPr>
          </a:lstStyle>
          <a:p>
            <a:pPr lvl="0"/>
            <a:r>
              <a:rPr lang="de-DE" dirty="0"/>
              <a:t>Vorname Name</a:t>
            </a:r>
            <a:br>
              <a:rPr lang="de-DE" dirty="0"/>
            </a:br>
            <a:r>
              <a:rPr lang="de-DE" dirty="0"/>
              <a:t>Struktureinheit  der TU Dresden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74713" y="3392203"/>
            <a:ext cx="10438873" cy="972108"/>
          </a:xfrm>
          <a:ln>
            <a:noFill/>
          </a:ln>
        </p:spPr>
        <p:txBody>
          <a:bodyPr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Titelmasterformat</a:t>
            </a:r>
            <a:br>
              <a:rPr lang="de-DE" dirty="0"/>
            </a:br>
            <a:r>
              <a:rPr lang="de-DE" dirty="0"/>
              <a:t>durch Klicken bearbeiten</a:t>
            </a:r>
          </a:p>
        </p:txBody>
      </p:sp>
      <p:cxnSp>
        <p:nvCxnSpPr>
          <p:cNvPr id="8" name="Gerade Verbindung 14"/>
          <p:cNvCxnSpPr/>
          <p:nvPr/>
        </p:nvCxnSpPr>
        <p:spPr>
          <a:xfrm>
            <a:off x="0" y="1026000"/>
            <a:ext cx="12192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4"/>
          <p:cNvCxnSpPr/>
          <p:nvPr/>
        </p:nvCxnSpPr>
        <p:spPr>
          <a:xfrm>
            <a:off x="0" y="1206000"/>
            <a:ext cx="12192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2731" y="328249"/>
            <a:ext cx="1218534" cy="554589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04" y="349731"/>
            <a:ext cx="1764738" cy="51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198478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0"/>
          </p:nvPr>
        </p:nvSpPr>
        <p:spPr>
          <a:xfrm>
            <a:off x="874711" y="1484313"/>
            <a:ext cx="10580688" cy="4344987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3pPr>
              <a:spcBef>
                <a:spcPts val="1200"/>
              </a:spcBef>
              <a:defRPr/>
            </a:lvl3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828119933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0" y="2"/>
            <a:ext cx="12192000" cy="6129336"/>
          </a:xfrm>
          <a:prstGeom prst="rect">
            <a:avLst/>
          </a:prstGeom>
          <a:gradFill>
            <a:gsLst>
              <a:gs pos="14000">
                <a:schemeClr val="tx2"/>
              </a:gs>
              <a:gs pos="100000">
                <a:schemeClr val="accent2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387259"/>
            <a:ext cx="10580687" cy="1198491"/>
          </a:xfr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7067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65749" y="1484313"/>
            <a:ext cx="6089649" cy="434498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74711" y="1484313"/>
            <a:ext cx="4300539" cy="13320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Bildplatzhalter 7"/>
          <p:cNvSpPr>
            <a:spLocks noGrp="1"/>
          </p:cNvSpPr>
          <p:nvPr>
            <p:ph type="pic" sz="quarter" idx="14"/>
          </p:nvPr>
        </p:nvSpPr>
        <p:spPr>
          <a:xfrm>
            <a:off x="874712" y="2943181"/>
            <a:ext cx="4300537" cy="13320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Bildplatzhalter 7"/>
          <p:cNvSpPr>
            <a:spLocks noGrp="1"/>
          </p:cNvSpPr>
          <p:nvPr>
            <p:ph type="pic" sz="quarter" idx="15"/>
          </p:nvPr>
        </p:nvSpPr>
        <p:spPr>
          <a:xfrm>
            <a:off x="874710" y="4402050"/>
            <a:ext cx="4300537" cy="1427249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291138792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6267449" y="1484314"/>
            <a:ext cx="5187950" cy="434498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874713" y="1484314"/>
            <a:ext cx="5195887" cy="4344985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4170242763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74713" y="1484314"/>
            <a:ext cx="5195887" cy="4344985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6267449" y="1484315"/>
            <a:ext cx="5187950" cy="4344984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13661984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74712" y="1484314"/>
            <a:ext cx="3399576" cy="4344985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8070849" y="1484315"/>
            <a:ext cx="3384550" cy="4344984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4457700" y="1484315"/>
            <a:ext cx="3416300" cy="4344984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543359633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 txBox="1">
            <a:spLocks/>
          </p:cNvSpPr>
          <p:nvPr/>
        </p:nvSpPr>
        <p:spPr>
          <a:xfrm>
            <a:off x="6267450" y="368305"/>
            <a:ext cx="5046135" cy="662147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baseline="0">
                <a:solidFill>
                  <a:schemeClr val="tx2"/>
                </a:solidFill>
                <a:latin typeface="Open Sans" panose="020B0606030504020204" pitchFamily="34" charset="0"/>
                <a:ea typeface="+mj-ea"/>
                <a:cs typeface="+mj-cs"/>
              </a:defRPr>
            </a:lvl1pPr>
          </a:lstStyle>
          <a:p>
            <a:r>
              <a:rPr lang="de-DE" sz="2400" dirty="0"/>
              <a:t>Titelmasterformat durch Klicken bearbeiten</a:t>
            </a:r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74712" y="1484314"/>
            <a:ext cx="5195887" cy="4344985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/>
          </p:nvPr>
        </p:nvSpPr>
        <p:spPr>
          <a:xfrm>
            <a:off x="6267450" y="1484315"/>
            <a:ext cx="5187950" cy="4344984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74712" y="367507"/>
            <a:ext cx="5195887" cy="662781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6531681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74712" y="346075"/>
            <a:ext cx="10580687" cy="68421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Das ist eine Überschrift</a:t>
            </a:r>
            <a:br>
              <a:rPr lang="de-DE" dirty="0"/>
            </a:br>
            <a:r>
              <a:rPr lang="de-DE" dirty="0"/>
              <a:t>in zwei Zeilen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74712" y="1481138"/>
            <a:ext cx="10580687" cy="4360861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Erste Textebene (16pt)</a:t>
            </a:r>
          </a:p>
          <a:p>
            <a:pPr lvl="1"/>
            <a:r>
              <a:rPr lang="de-DE" dirty="0"/>
              <a:t>Zweite Textebene für Aufzählungen</a:t>
            </a:r>
          </a:p>
          <a:p>
            <a:pPr lvl="2"/>
            <a:r>
              <a:rPr lang="de-DE" dirty="0"/>
              <a:t>Dritte Textebene bei viel Text (14pt)</a:t>
            </a:r>
          </a:p>
          <a:p>
            <a:pPr lvl="3"/>
            <a:r>
              <a:rPr lang="de-DE" dirty="0"/>
              <a:t>Vierte Textebene für Aufzählungen bei viel Text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Zwischenseite</a:t>
            </a:r>
          </a:p>
          <a:p>
            <a:pPr lvl="6"/>
            <a:r>
              <a:rPr lang="de-DE" dirty="0"/>
              <a:t>Für den nächsten Präsentationsabschnitt</a:t>
            </a:r>
          </a:p>
        </p:txBody>
      </p:sp>
      <p:sp>
        <p:nvSpPr>
          <p:cNvPr id="4" name="Textfeld 3"/>
          <p:cNvSpPr txBox="1"/>
          <p:nvPr userDrawn="1"/>
        </p:nvSpPr>
        <p:spPr>
          <a:xfrm>
            <a:off x="5599587" y="6459817"/>
            <a:ext cx="5187950" cy="24622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l"/>
            <a:r>
              <a:rPr lang="de-DE" sz="8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Zentrum für Weiterbildung: TUTORING</a:t>
            </a:r>
          </a:p>
          <a:p>
            <a:pPr algn="l"/>
            <a:r>
              <a:rPr lang="de-DE" sz="800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Melanie Ludwig  </a:t>
            </a:r>
          </a:p>
        </p:txBody>
      </p:sp>
      <p:cxnSp>
        <p:nvCxnSpPr>
          <p:cNvPr id="8" name="Gerade Verbindung 14"/>
          <p:cNvCxnSpPr/>
          <p:nvPr/>
        </p:nvCxnSpPr>
        <p:spPr>
          <a:xfrm>
            <a:off x="0" y="6123216"/>
            <a:ext cx="121920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3955" y="6336430"/>
            <a:ext cx="770373" cy="350618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93" y="6336706"/>
            <a:ext cx="1115691" cy="324444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552" y="6336430"/>
            <a:ext cx="3074467" cy="350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890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  <p:sldLayoutId id="2147483903" r:id="rId12"/>
  </p:sldLayoutIdLst>
  <p:hf hdr="0"/>
  <p:txStyles>
    <p:titleStyle>
      <a:lvl1pPr algn="l" defTabSz="914269" rtl="0" eaLnBrk="1" latinLnBrk="0" hangingPunct="1">
        <a:spcBef>
          <a:spcPct val="0"/>
        </a:spcBef>
        <a:buNone/>
        <a:defRPr sz="2400" b="1" kern="1200" baseline="0">
          <a:solidFill>
            <a:schemeClr val="tx2"/>
          </a:solidFill>
          <a:latin typeface="Open Sans" panose="020B0606030504020204" pitchFamily="34" charset="0"/>
          <a:ea typeface="+mj-ea"/>
          <a:cs typeface="+mj-cs"/>
        </a:defRPr>
      </a:lvl1pPr>
    </p:titleStyle>
    <p:bodyStyle>
      <a:lvl1pPr marL="0" indent="0" algn="l" defTabSz="914269" rtl="0" eaLnBrk="1" latinLnBrk="0" hangingPunct="1">
        <a:spcBef>
          <a:spcPts val="600"/>
        </a:spcBef>
        <a:buFont typeface="Arial" panose="020B0604020202020204" pitchFamily="34" charset="0"/>
        <a:buNone/>
        <a:defRPr sz="1600" kern="120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1pPr>
      <a:lvl2pPr marL="395942" indent="-323953" algn="l" defTabSz="914269" rtl="0" eaLnBrk="1" latinLnBrk="0" hangingPunct="1">
        <a:spcBef>
          <a:spcPts val="300"/>
        </a:spcBef>
        <a:buFont typeface="Open Sans" panose="020B0606030504020204" pitchFamily="34" charset="0"/>
        <a:buChar char="—"/>
        <a:defRPr sz="1600" kern="120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2pPr>
      <a:lvl3pPr marL="0" indent="0" algn="l" defTabSz="914269" rtl="0" eaLnBrk="1" latinLnBrk="0" hangingPunct="1">
        <a:spcBef>
          <a:spcPts val="600"/>
        </a:spcBef>
        <a:buFont typeface="Arial" panose="020B0604020202020204" pitchFamily="34" charset="0"/>
        <a:buNone/>
        <a:defRPr sz="1400" kern="120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3pPr>
      <a:lvl4pPr marL="395942" indent="-215969" algn="l" defTabSz="914269" rtl="0" eaLnBrk="1" latinLnBrk="0" hangingPunct="1">
        <a:spcBef>
          <a:spcPts val="300"/>
        </a:spcBef>
        <a:buFont typeface="Symbol" panose="05050102010706020507" pitchFamily="18" charset="2"/>
        <a:buChar char="-"/>
        <a:defRPr sz="1400" kern="120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4pPr>
      <a:lvl5pPr marL="575916" indent="-179362" algn="l" defTabSz="914269" rtl="0" eaLnBrk="1" latinLnBrk="0" hangingPunct="1">
        <a:spcBef>
          <a:spcPts val="300"/>
        </a:spcBef>
        <a:buFont typeface="Symbol" panose="05050102010706020507" pitchFamily="18" charset="2"/>
        <a:buChar char="-"/>
        <a:defRPr sz="1400" kern="1200" baseline="0">
          <a:solidFill>
            <a:schemeClr val="tx2"/>
          </a:solidFill>
          <a:latin typeface="Open Sans" panose="020B0606030504020204" pitchFamily="34" charset="0"/>
          <a:ea typeface="+mn-ea"/>
          <a:cs typeface="+mn-cs"/>
        </a:defRPr>
      </a:lvl5pPr>
      <a:lvl6pPr marL="358723" indent="0" algn="l" defTabSz="914269" rtl="0" eaLnBrk="1" latinLnBrk="0" hangingPunct="1">
        <a:spcBef>
          <a:spcPts val="0"/>
        </a:spcBef>
        <a:buFont typeface="Arial" panose="020B0604020202020204" pitchFamily="34" charset="0"/>
        <a:buNone/>
        <a:defRPr sz="3200" b="1" kern="1200">
          <a:solidFill>
            <a:schemeClr val="bg1"/>
          </a:solidFill>
          <a:latin typeface="+mn-lt"/>
          <a:ea typeface="+mn-ea"/>
          <a:cs typeface="+mn-cs"/>
        </a:defRPr>
      </a:lvl6pPr>
      <a:lvl7pPr marL="358723" indent="0" algn="l" defTabSz="914269" rtl="0" eaLnBrk="1" latinLnBrk="0" hangingPunct="1">
        <a:spcBef>
          <a:spcPts val="0"/>
        </a:spcBef>
        <a:buFont typeface="Arial" panose="020B0604020202020204" pitchFamily="34" charset="0"/>
        <a:buNone/>
        <a:defRPr sz="3200" kern="1200">
          <a:solidFill>
            <a:schemeClr val="bg1"/>
          </a:solidFill>
          <a:latin typeface="+mn-lt"/>
          <a:ea typeface="+mn-ea"/>
          <a:cs typeface="+mn-cs"/>
        </a:defRPr>
      </a:lvl7pPr>
      <a:lvl8pPr marL="3428502" indent="-228566" algn="l" defTabSz="91426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35" indent="-228566" algn="l" defTabSz="91426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9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2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4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3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36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6" pos="992">
          <p15:clr>
            <a:srgbClr val="F26B43"/>
          </p15:clr>
        </p15:guide>
        <p15:guide id="7" pos="1120">
          <p15:clr>
            <a:srgbClr val="F26B43"/>
          </p15:clr>
        </p15:guide>
        <p15:guide id="8" pos="1676">
          <p15:clr>
            <a:srgbClr val="F26B43"/>
          </p15:clr>
        </p15:guide>
        <p15:guide id="9" pos="1556">
          <p15:clr>
            <a:srgbClr val="F26B43"/>
          </p15:clr>
        </p15:guide>
        <p15:guide id="10" pos="2252">
          <p15:clr>
            <a:srgbClr val="F26B43"/>
          </p15:clr>
        </p15:guide>
        <p15:guide id="11" pos="2128">
          <p15:clr>
            <a:srgbClr val="F26B43"/>
          </p15:clr>
        </p15:guide>
        <p15:guide id="16" pos="3824">
          <p15:clr>
            <a:srgbClr val="F26B43"/>
          </p15:clr>
        </p15:guide>
        <p15:guide id="17" pos="3948">
          <p15:clr>
            <a:srgbClr val="F26B43"/>
          </p15:clr>
        </p15:guide>
        <p15:guide id="20" pos="4384">
          <p15:clr>
            <a:srgbClr val="F26B43"/>
          </p15:clr>
        </p15:guide>
        <p15:guide id="21" pos="4508">
          <p15:clr>
            <a:srgbClr val="F26B43"/>
          </p15:clr>
        </p15:guide>
        <p15:guide id="22" pos="6780">
          <p15:clr>
            <a:srgbClr val="F26B43"/>
          </p15:clr>
        </p15:guide>
        <p15:guide id="23" pos="6656">
          <p15:clr>
            <a:srgbClr val="F26B43"/>
          </p15:clr>
        </p15:guide>
        <p15:guide id="24" pos="4960">
          <p15:clr>
            <a:srgbClr val="F26B43"/>
          </p15:clr>
        </p15:guide>
        <p15:guide id="25" pos="5084">
          <p15:clr>
            <a:srgbClr val="F26B43"/>
          </p15:clr>
        </p15:guide>
        <p15:guide id="30" orient="horz" pos="538">
          <p15:clr>
            <a:srgbClr val="F26B43"/>
          </p15:clr>
        </p15:guide>
        <p15:guide id="31" pos="551">
          <p15:clr>
            <a:srgbClr val="F26B43"/>
          </p15:clr>
        </p15:guide>
        <p15:guide id="39" pos="6092">
          <p15:clr>
            <a:srgbClr val="F26B43"/>
          </p15:clr>
        </p15:guide>
        <p15:guide id="40" pos="6216">
          <p15:clr>
            <a:srgbClr val="F26B43"/>
          </p15:clr>
        </p15:guide>
        <p15:guide id="41" pos="2692">
          <p15:clr>
            <a:srgbClr val="F26B43"/>
          </p15:clr>
        </p15:guide>
        <p15:guide id="42" pos="2808">
          <p15:clr>
            <a:srgbClr val="F26B43"/>
          </p15:clr>
        </p15:guide>
        <p15:guide id="43" pos="3260">
          <p15:clr>
            <a:srgbClr val="F26B43"/>
          </p15:clr>
        </p15:guide>
        <p15:guide id="44" pos="3380">
          <p15:clr>
            <a:srgbClr val="F26B43"/>
          </p15:clr>
        </p15:guide>
        <p15:guide id="50" pos="5520">
          <p15:clr>
            <a:srgbClr val="F26B43"/>
          </p15:clr>
        </p15:guide>
        <p15:guide id="52" orient="horz" pos="933">
          <p15:clr>
            <a:srgbClr val="F26B43"/>
          </p15:clr>
        </p15:guide>
        <p15:guide id="53" orient="horz" pos="759">
          <p15:clr>
            <a:srgbClr val="F26B43"/>
          </p15:clr>
        </p15:guide>
        <p15:guide id="58" orient="horz" pos="218">
          <p15:clr>
            <a:srgbClr val="F26B43"/>
          </p15:clr>
        </p15:guide>
        <p15:guide id="59" orient="horz" pos="3680">
          <p15:clr>
            <a:srgbClr val="F26B43"/>
          </p15:clr>
        </p15:guide>
        <p15:guide id="60" orient="horz" pos="3861">
          <p15:clr>
            <a:srgbClr val="F26B43"/>
          </p15:clr>
        </p15:guide>
        <p15:guide id="62" orient="horz" pos="2130">
          <p15:clr>
            <a:srgbClr val="F26B43"/>
          </p15:clr>
        </p15:guide>
        <p15:guide id="65" pos="5648">
          <p15:clr>
            <a:srgbClr val="F26B43"/>
          </p15:clr>
        </p15:guide>
        <p15:guide id="66" orient="horz" pos="649">
          <p15:clr>
            <a:srgbClr val="F26B43"/>
          </p15:clr>
        </p15:guide>
        <p15:guide id="67" pos="7216">
          <p15:clr>
            <a:srgbClr val="F26B43"/>
          </p15:clr>
        </p15:guide>
        <p15:guide id="69" orient="horz" pos="3988">
          <p15:clr>
            <a:srgbClr val="F26B43"/>
          </p15:clr>
        </p15:guide>
        <p15:guide id="70" orient="horz" pos="4196">
          <p15:clr>
            <a:srgbClr val="F26B43"/>
          </p15:clr>
        </p15:guide>
        <p15:guide id="71" pos="318">
          <p15:clr>
            <a:srgbClr val="F26B43"/>
          </p15:clr>
        </p15:guide>
        <p15:guide id="72" orient="horz" pos="411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9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7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9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6.m4a"/><Relationship Id="rId7" Type="http://schemas.openxmlformats.org/officeDocument/2006/relationships/image" Target="../media/image12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7.png"/><Relationship Id="rId4" Type="http://schemas.openxmlformats.org/officeDocument/2006/relationships/audio" Target="../media/media6.m4a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hyperlink" Target="https://bildungsportal.sachsen.de/opal/auth/RepositoryEntry/22442737665/CourseNode/102071462061535" TargetMode="External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4.png"/><Relationship Id="rId12" Type="http://schemas.openxmlformats.org/officeDocument/2006/relationships/image" Target="../media/image17.sv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3.png"/><Relationship Id="rId11" Type="http://schemas.openxmlformats.org/officeDocument/2006/relationships/image" Target="../media/image16.png"/><Relationship Id="rId5" Type="http://schemas.openxmlformats.org/officeDocument/2006/relationships/image" Target="../media/image6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8544003" y="5084858"/>
            <a:ext cx="3203712" cy="1239280"/>
          </a:xfrm>
        </p:spPr>
        <p:txBody>
          <a:bodyPr/>
          <a:lstStyle/>
          <a:p>
            <a:r>
              <a:rPr lang="de-DE" sz="1800" dirty="0"/>
              <a:t>TU Dresden</a:t>
            </a:r>
          </a:p>
          <a:p>
            <a:endParaRPr lang="de-DE" sz="180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999844" y="1869784"/>
            <a:ext cx="7966515" cy="794239"/>
          </a:xfrm>
        </p:spPr>
        <p:txBody>
          <a:bodyPr/>
          <a:lstStyle/>
          <a:p>
            <a:r>
              <a:rPr lang="de-DE" sz="1800" dirty="0"/>
              <a:t>Pauline Thamm</a:t>
            </a:r>
            <a:br>
              <a:rPr lang="de-DE" sz="1800" dirty="0"/>
            </a:br>
            <a:r>
              <a:rPr lang="de-DE" sz="1800" dirty="0"/>
              <a:t>Tutorin vom TEAM TUTORING hybrid 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263315" y="3379887"/>
            <a:ext cx="9569999" cy="1434779"/>
          </a:xfrm>
        </p:spPr>
        <p:txBody>
          <a:bodyPr/>
          <a:lstStyle/>
          <a:p>
            <a:pPr algn="ctr"/>
            <a:r>
              <a:rPr lang="de-DE" dirty="0"/>
              <a:t>Kollegiale Hospitation: </a:t>
            </a:r>
            <a:br>
              <a:rPr lang="de-DE" dirty="0"/>
            </a:br>
            <a:r>
              <a:rPr lang="de-DE" dirty="0"/>
              <a:t>Gemeinsam lernen, wachsen, erfolgreich sein!</a:t>
            </a:r>
            <a:endParaRPr lang="de-DE" sz="2000" b="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5867" y="123988"/>
            <a:ext cx="1398480" cy="835064"/>
          </a:xfrm>
          <a:prstGeom prst="rect">
            <a:avLst/>
          </a:prstGeom>
        </p:spPr>
      </p:pic>
      <p:pic>
        <p:nvPicPr>
          <p:cNvPr id="4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06628" y="60193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938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98"/>
    </mc:Choice>
    <mc:Fallback xmlns="">
      <p:transition spd="slow" advTm="22498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2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	Die Kollegiale Hospitation macht es möglich!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0"/>
          </p:nvPr>
        </p:nvSpPr>
        <p:spPr>
          <a:xfrm>
            <a:off x="3270430" y="1392847"/>
            <a:ext cx="10580688" cy="4344987"/>
          </a:xfrm>
        </p:spPr>
        <p:txBody>
          <a:bodyPr/>
          <a:lstStyle/>
          <a:p>
            <a:r>
              <a:rPr lang="de-DE" sz="2400" dirty="0"/>
              <a:t>Deine Vorteile:</a:t>
            </a:r>
          </a:p>
          <a:p>
            <a:endParaRPr lang="de-DE" sz="18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de-DE" sz="2000" dirty="0"/>
              <a:t>Kompetenzzuwachs über den fachspezifischen Tellerrand hinaus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de-DE" sz="2000" dirty="0"/>
              <a:t>studienbegleitende professionelle und persönliche Weiterentwicklung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de-DE" sz="2000" dirty="0"/>
              <a:t>kollegialer Austausch- und Unterstützungsangebot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de-DE" sz="2000" dirty="0"/>
              <a:t>wertvolle Erfahrungen für deine Laufbahn in der Leitungsfunktion als </a:t>
            </a:r>
            <a:br>
              <a:rPr lang="de-DE" sz="2000" dirty="0"/>
            </a:br>
            <a:r>
              <a:rPr lang="de-DE" sz="2000" dirty="0" err="1"/>
              <a:t>Tutor:in</a:t>
            </a:r>
            <a:r>
              <a:rPr lang="de-DE" sz="2000" dirty="0"/>
              <a:t> bzw. Lehrtätigkeit</a:t>
            </a:r>
          </a:p>
        </p:txBody>
      </p:sp>
      <p:sp>
        <p:nvSpPr>
          <p:cNvPr id="5" name="Rechteck 4"/>
          <p:cNvSpPr/>
          <p:nvPr/>
        </p:nvSpPr>
        <p:spPr>
          <a:xfrm>
            <a:off x="5534526" y="6388768"/>
            <a:ext cx="2406316" cy="3489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381" y="1244977"/>
            <a:ext cx="2220801" cy="4059072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39609" y="6189516"/>
            <a:ext cx="993708" cy="593365"/>
          </a:xfrm>
          <a:prstGeom prst="rect">
            <a:avLst/>
          </a:prstGeom>
        </p:spPr>
      </p:pic>
      <p:sp>
        <p:nvSpPr>
          <p:cNvPr id="8" name="Rechteck 7"/>
          <p:cNvSpPr/>
          <p:nvPr/>
        </p:nvSpPr>
        <p:spPr>
          <a:xfrm>
            <a:off x="1937288" y="6189516"/>
            <a:ext cx="3425126" cy="5933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0274" y="5222035"/>
            <a:ext cx="423863" cy="190500"/>
          </a:xfrm>
          <a:prstGeom prst="rect">
            <a:avLst/>
          </a:prstGeom>
        </p:spPr>
      </p:pic>
      <p:pic>
        <p:nvPicPr>
          <p:cNvPr id="4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55399" y="7858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98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6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Warum sollten wir in Tutorien oder Übungen hospitieren (lassen)?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0"/>
          </p:nvPr>
        </p:nvSpPr>
        <p:spPr>
          <a:xfrm>
            <a:off x="465237" y="1718311"/>
            <a:ext cx="6648485" cy="4344987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de-DE" sz="2000" dirty="0"/>
              <a:t>Ermöglicht Einblicke in die Lehrtätigkeit des Tutors oder der Tutorin 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2000" dirty="0"/>
              <a:t>Bietet die Gelegenheit, bewährte Lehrstrategien zu identifizieren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2000" dirty="0"/>
              <a:t>Bietet Gelegenheit, pädagogische Ansätze zu reflektieren und Verbesserungen oder Anpassungen vorzuschlagen, um den „Blinden Fleck“ [1] zu verkleinern.</a:t>
            </a:r>
          </a:p>
          <a:p>
            <a:endParaRPr lang="de-DE" sz="1800" dirty="0"/>
          </a:p>
          <a:p>
            <a:endParaRPr lang="de-DE" sz="1800" dirty="0"/>
          </a:p>
          <a:p>
            <a:r>
              <a:rPr lang="de-DE" sz="1200" dirty="0"/>
              <a:t>[1] Luft, J. &amp;  Ingham, H.: The </a:t>
            </a:r>
            <a:r>
              <a:rPr lang="de-DE" sz="1200" dirty="0" err="1"/>
              <a:t>Johari</a:t>
            </a:r>
            <a:r>
              <a:rPr lang="de-DE" sz="1200" dirty="0"/>
              <a:t> </a:t>
            </a:r>
            <a:r>
              <a:rPr lang="de-DE" sz="1200" dirty="0" err="1"/>
              <a:t>window</a:t>
            </a:r>
            <a:r>
              <a:rPr lang="de-DE" sz="1200" dirty="0"/>
              <a:t>, a </a:t>
            </a:r>
            <a:r>
              <a:rPr lang="de-DE" sz="1200" dirty="0" err="1"/>
              <a:t>graphic</a:t>
            </a:r>
            <a:r>
              <a:rPr lang="de-DE" sz="1200" dirty="0"/>
              <a:t> </a:t>
            </a:r>
            <a:r>
              <a:rPr lang="de-DE" sz="1200" dirty="0" err="1"/>
              <a:t>model</a:t>
            </a:r>
            <a:r>
              <a:rPr lang="de-DE" sz="1200" dirty="0"/>
              <a:t> </a:t>
            </a:r>
            <a:r>
              <a:rPr lang="de-DE" sz="1200" dirty="0" err="1"/>
              <a:t>of</a:t>
            </a:r>
            <a:r>
              <a:rPr lang="de-DE" sz="1200" dirty="0"/>
              <a:t> interpersonal </a:t>
            </a:r>
            <a:r>
              <a:rPr lang="de-DE" sz="1200" dirty="0" err="1"/>
              <a:t>awareness</a:t>
            </a:r>
            <a:r>
              <a:rPr lang="de-DE" sz="1200" dirty="0"/>
              <a:t>. In: </a:t>
            </a:r>
            <a:r>
              <a:rPr lang="de-DE" sz="1200" dirty="0" err="1"/>
              <a:t>Proceedings</a:t>
            </a:r>
            <a:r>
              <a:rPr lang="de-DE" sz="1200" dirty="0"/>
              <a:t> </a:t>
            </a:r>
            <a:r>
              <a:rPr lang="de-DE" sz="1200" dirty="0" err="1"/>
              <a:t>of</a:t>
            </a:r>
            <a:r>
              <a:rPr lang="de-DE" sz="1200" dirty="0"/>
              <a:t> </a:t>
            </a:r>
            <a:r>
              <a:rPr lang="de-DE" sz="1200" dirty="0" err="1"/>
              <a:t>the</a:t>
            </a:r>
            <a:r>
              <a:rPr lang="de-DE" sz="1200" dirty="0"/>
              <a:t> western </a:t>
            </a:r>
            <a:r>
              <a:rPr lang="de-DE" sz="1200" dirty="0" err="1"/>
              <a:t>training</a:t>
            </a:r>
            <a:r>
              <a:rPr lang="de-DE" sz="1200" dirty="0"/>
              <a:t> </a:t>
            </a:r>
            <a:r>
              <a:rPr lang="de-DE" sz="1200" dirty="0" err="1"/>
              <a:t>laboratory</a:t>
            </a:r>
            <a:r>
              <a:rPr lang="de-DE" sz="1200" dirty="0"/>
              <a:t> in </a:t>
            </a:r>
            <a:r>
              <a:rPr lang="de-DE" sz="1200" dirty="0" err="1"/>
              <a:t>group</a:t>
            </a:r>
            <a:r>
              <a:rPr lang="de-DE" sz="1200" dirty="0"/>
              <a:t> </a:t>
            </a:r>
            <a:r>
              <a:rPr lang="de-DE" sz="1200" dirty="0" err="1"/>
              <a:t>development</a:t>
            </a:r>
            <a:r>
              <a:rPr lang="de-DE" sz="1200" dirty="0"/>
              <a:t>, Los Angeles: UCLA, 1955.</a:t>
            </a:r>
          </a:p>
          <a:p>
            <a:endParaRPr lang="de-DE" sz="1800" dirty="0"/>
          </a:p>
        </p:txBody>
      </p:sp>
      <p:sp>
        <p:nvSpPr>
          <p:cNvPr id="5" name="Rechteck 4"/>
          <p:cNvSpPr/>
          <p:nvPr/>
        </p:nvSpPr>
        <p:spPr>
          <a:xfrm>
            <a:off x="5534526" y="6388768"/>
            <a:ext cx="2406316" cy="3489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9609" y="6189516"/>
            <a:ext cx="993708" cy="593365"/>
          </a:xfrm>
          <a:prstGeom prst="rect">
            <a:avLst/>
          </a:prstGeom>
        </p:spPr>
      </p:pic>
      <p:sp>
        <p:nvSpPr>
          <p:cNvPr id="8" name="Rechteck 7"/>
          <p:cNvSpPr/>
          <p:nvPr/>
        </p:nvSpPr>
        <p:spPr>
          <a:xfrm>
            <a:off x="1937288" y="6189516"/>
            <a:ext cx="3425126" cy="5933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8676" y="1106766"/>
            <a:ext cx="4544180" cy="4920015"/>
          </a:xfrm>
          <a:prstGeom prst="rect">
            <a:avLst/>
          </a:prstGeom>
        </p:spPr>
      </p:pic>
      <p:pic>
        <p:nvPicPr>
          <p:cNvPr id="4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55399" y="13517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11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02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ist eine kollegiale Hospitation?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quarter" idx="10"/>
          </p:nvPr>
        </p:nvSpPr>
        <p:spPr>
          <a:xfrm>
            <a:off x="149306" y="1205343"/>
            <a:ext cx="12042694" cy="4344987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DE" sz="1800" dirty="0"/>
              <a:t>Eine Person nimmt an deinem Tutorium als Gast teil und gibt anschließend </a:t>
            </a:r>
            <a:br>
              <a:rPr lang="de-DE" sz="1800" dirty="0"/>
            </a:br>
            <a:r>
              <a:rPr lang="de-DE" sz="1800" dirty="0"/>
              <a:t>zur beobachteten Stunde Rückmeldungen.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DE" sz="1800" dirty="0" err="1"/>
              <a:t>Jede:r</a:t>
            </a:r>
            <a:r>
              <a:rPr lang="de-DE" sz="1800" dirty="0"/>
              <a:t> </a:t>
            </a:r>
            <a:r>
              <a:rPr lang="de-DE" sz="1800" dirty="0" err="1"/>
              <a:t>Tutor:in</a:t>
            </a:r>
            <a:r>
              <a:rPr lang="de-DE" sz="1800" dirty="0"/>
              <a:t>, bei der hospitiert wird, bestimmt selber, was beobachtet </a:t>
            </a:r>
            <a:br>
              <a:rPr lang="de-DE" sz="1800" dirty="0"/>
            </a:br>
            <a:r>
              <a:rPr lang="de-DE" sz="1800" dirty="0"/>
              <a:t>werden soll.  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DE" sz="1800" dirty="0"/>
              <a:t>Nur die ausgewählten Aspekte der kurzen Umfrage sind Gegenstand </a:t>
            </a:r>
            <a:br>
              <a:rPr lang="de-DE" sz="1800" dirty="0"/>
            </a:br>
            <a:r>
              <a:rPr lang="de-DE" sz="1800" dirty="0"/>
              <a:t>der Beobachtung und des anschließenden Feedbackgesprächs.</a:t>
            </a:r>
            <a:endParaRPr lang="de-DE" sz="1800" i="1" dirty="0"/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DE" sz="1800" dirty="0"/>
              <a:t>Der Gast und die </a:t>
            </a:r>
            <a:r>
              <a:rPr lang="de-DE" sz="1800" dirty="0" err="1"/>
              <a:t>Tutor:in</a:t>
            </a:r>
            <a:r>
              <a:rPr lang="de-DE" sz="1800" dirty="0"/>
              <a:t> reflektieren „auf Augenhöhe“ über die Lehrtätigkeit im Tutorium, anhand eines </a:t>
            </a:r>
            <a:r>
              <a:rPr lang="de-DE" sz="1800" dirty="0" err="1"/>
              <a:t>kriteriengeleiteten</a:t>
            </a:r>
            <a:r>
              <a:rPr lang="de-DE" sz="1800" dirty="0"/>
              <a:t> Protokolls.</a:t>
            </a:r>
          </a:p>
          <a:p>
            <a:pPr marL="285750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de-DE" sz="1800" dirty="0"/>
              <a:t>Im Dialog erarbeiten wir neue Erkenntnisse und erweitern damit deine persönliche Professionalität in der </a:t>
            </a:r>
            <a:r>
              <a:rPr lang="de-DE" sz="1800" dirty="0" err="1"/>
              <a:t>Tutorientätigkeit</a:t>
            </a:r>
            <a:r>
              <a:rPr lang="de-DE" sz="1800" dirty="0"/>
              <a:t>. </a:t>
            </a:r>
          </a:p>
          <a:p>
            <a:endParaRPr lang="de-DE" dirty="0"/>
          </a:p>
        </p:txBody>
      </p:sp>
      <p:sp>
        <p:nvSpPr>
          <p:cNvPr id="5" name="Rechteck 4"/>
          <p:cNvSpPr/>
          <p:nvPr/>
        </p:nvSpPr>
        <p:spPr>
          <a:xfrm>
            <a:off x="5534526" y="6388768"/>
            <a:ext cx="2406316" cy="3489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1050" y="0"/>
            <a:ext cx="3790950" cy="4067175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39609" y="6189516"/>
            <a:ext cx="993708" cy="593365"/>
          </a:xfrm>
          <a:prstGeom prst="rect">
            <a:avLst/>
          </a:prstGeom>
        </p:spPr>
      </p:pic>
      <p:sp>
        <p:nvSpPr>
          <p:cNvPr id="8" name="Rechteck 7"/>
          <p:cNvSpPr/>
          <p:nvPr/>
        </p:nvSpPr>
        <p:spPr>
          <a:xfrm>
            <a:off x="1937288" y="6189516"/>
            <a:ext cx="3425126" cy="5933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09454" y="130064"/>
            <a:ext cx="423863" cy="216011"/>
          </a:xfrm>
          <a:prstGeom prst="rect">
            <a:avLst/>
          </a:prstGeom>
        </p:spPr>
      </p:pic>
      <p:pic>
        <p:nvPicPr>
          <p:cNvPr id="4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55399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706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0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66929" y="40725"/>
            <a:ext cx="10598497" cy="608110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194" y="40726"/>
            <a:ext cx="10580687" cy="684213"/>
          </a:xfrm>
        </p:spPr>
        <p:txBody>
          <a:bodyPr/>
          <a:lstStyle/>
          <a:p>
            <a:r>
              <a:rPr lang="de-DE" dirty="0"/>
              <a:t>Mögliche Beobachtungsschwerpunkte </a:t>
            </a:r>
          </a:p>
        </p:txBody>
      </p:sp>
      <p:sp>
        <p:nvSpPr>
          <p:cNvPr id="5" name="Rechteck 4"/>
          <p:cNvSpPr/>
          <p:nvPr/>
        </p:nvSpPr>
        <p:spPr>
          <a:xfrm>
            <a:off x="5534526" y="6388768"/>
            <a:ext cx="2406316" cy="3489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39609" y="6189516"/>
            <a:ext cx="993708" cy="593365"/>
          </a:xfrm>
          <a:prstGeom prst="rect">
            <a:avLst/>
          </a:prstGeom>
        </p:spPr>
      </p:pic>
      <p:sp>
        <p:nvSpPr>
          <p:cNvPr id="8" name="Rechteck 7"/>
          <p:cNvSpPr/>
          <p:nvPr/>
        </p:nvSpPr>
        <p:spPr>
          <a:xfrm>
            <a:off x="1937288" y="6189516"/>
            <a:ext cx="3425126" cy="5933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66177" y="130064"/>
            <a:ext cx="423863" cy="216011"/>
          </a:xfrm>
          <a:prstGeom prst="rect">
            <a:avLst/>
          </a:prstGeom>
        </p:spPr>
      </p:pic>
      <p:pic>
        <p:nvPicPr>
          <p:cNvPr id="3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438016" y="78032"/>
            <a:ext cx="609600" cy="609600"/>
          </a:xfrm>
          <a:prstGeom prst="rect">
            <a:avLst/>
          </a:prstGeom>
        </p:spPr>
      </p:pic>
      <p:pic>
        <p:nvPicPr>
          <p:cNvPr id="4" name="Sound aufgezeichnet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455826" y="9470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4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4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877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5534526" y="6388768"/>
            <a:ext cx="2406316" cy="3489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9609" y="6189516"/>
            <a:ext cx="993708" cy="593365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>
          <a:xfrm>
            <a:off x="1937288" y="6189516"/>
            <a:ext cx="3425126" cy="5933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6"/>
          <a:srcRect b="56772"/>
          <a:stretch/>
        </p:blipFill>
        <p:spPr>
          <a:xfrm>
            <a:off x="6552017" y="1678894"/>
            <a:ext cx="5394096" cy="2437713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7077" y="156481"/>
            <a:ext cx="3985574" cy="2271349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88627" y="4116607"/>
            <a:ext cx="423863" cy="216011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17744" y="2635184"/>
            <a:ext cx="1967721" cy="1961722"/>
          </a:xfrm>
          <a:prstGeom prst="rect">
            <a:avLst/>
          </a:prstGeom>
        </p:spPr>
      </p:pic>
      <p:pic>
        <p:nvPicPr>
          <p:cNvPr id="9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450727" y="198086"/>
            <a:ext cx="609600" cy="609600"/>
          </a:xfrm>
          <a:prstGeom prst="rect">
            <a:avLst/>
          </a:prstGeom>
        </p:spPr>
      </p:pic>
      <p:pic>
        <p:nvPicPr>
          <p:cNvPr id="13" name="Grafik 12" descr="Pfeil: Kurve gegen den Uhrzeigersinn Silhouette">
            <a:extLst>
              <a:ext uri="{FF2B5EF4-FFF2-40B4-BE49-F238E27FC236}">
                <a16:creationId xmlns:a16="http://schemas.microsoft.com/office/drawing/2014/main" id="{D780B30A-AF23-29F6-B151-05737931A8F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263163" flipV="1">
            <a:off x="5603991" y="2102540"/>
            <a:ext cx="914400" cy="914400"/>
          </a:xfrm>
          <a:prstGeom prst="rect">
            <a:avLst/>
          </a:prstGeom>
        </p:spPr>
      </p:pic>
      <p:pic>
        <p:nvPicPr>
          <p:cNvPr id="14" name="Grafik 13" descr="Pfeil: Kurve gegen den Uhrzeigersinn Silhouette">
            <a:extLst>
              <a:ext uri="{FF2B5EF4-FFF2-40B4-BE49-F238E27FC236}">
                <a16:creationId xmlns:a16="http://schemas.microsoft.com/office/drawing/2014/main" id="{8C42ADA9-6F0E-01DE-B9DC-CF78F991297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21336837" flipH="1" flipV="1">
            <a:off x="1510580" y="2102539"/>
            <a:ext cx="914400" cy="9144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743AB39A-5E20-6889-85D1-08A35303F905}"/>
              </a:ext>
            </a:extLst>
          </p:cNvPr>
          <p:cNvSpPr txBox="1"/>
          <p:nvPr/>
        </p:nvSpPr>
        <p:spPr>
          <a:xfrm>
            <a:off x="2271250" y="5020598"/>
            <a:ext cx="3583860" cy="8402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hlinkClick r:id="rId13"/>
              </a:rPr>
              <a:t>TUTORING: Didaktik-Ideen online und offline für Tutorinnen und Tutoren 2024 - OPAL (sachsen.de)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13299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7154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UD_2018_16zu9">
  <a:themeElements>
    <a:clrScheme name="TUD_Farben">
      <a:dk1>
        <a:srgbClr val="00305E"/>
      </a:dk1>
      <a:lt1>
        <a:srgbClr val="FFFFFF"/>
      </a:lt1>
      <a:dk2>
        <a:srgbClr val="00305E"/>
      </a:dk2>
      <a:lt2>
        <a:srgbClr val="727879"/>
      </a:lt2>
      <a:accent1>
        <a:srgbClr val="009EE0"/>
      </a:accent1>
      <a:accent2>
        <a:srgbClr val="006AB3"/>
      </a:accent2>
      <a:accent3>
        <a:srgbClr val="6AB023"/>
      </a:accent3>
      <a:accent4>
        <a:srgbClr val="007D40"/>
      </a:accent4>
      <a:accent5>
        <a:srgbClr val="93107E"/>
      </a:accent5>
      <a:accent6>
        <a:srgbClr val="54378A"/>
      </a:accent6>
      <a:hlink>
        <a:srgbClr val="009EE0"/>
      </a:hlink>
      <a:folHlink>
        <a:srgbClr val="006AB3"/>
      </a:folHlink>
    </a:clrScheme>
    <a:fontScheme name="TUD_Open 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FA3DDC62-2CE6-774E-8340-8260BC267E57}" vid="{CBF861B5-B793-E74B-9EAA-FF010F67C032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287</Words>
  <Application>Microsoft Office PowerPoint</Application>
  <PresentationFormat>Breitbild</PresentationFormat>
  <Paragraphs>31</Paragraphs>
  <Slides>6</Slides>
  <Notes>6</Notes>
  <HiddenSlides>0</HiddenSlides>
  <MMClips>7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3" baseType="lpstr">
      <vt:lpstr>Courier New</vt:lpstr>
      <vt:lpstr>Arial</vt:lpstr>
      <vt:lpstr>Symbol</vt:lpstr>
      <vt:lpstr>Wingdings</vt:lpstr>
      <vt:lpstr>Open Sans</vt:lpstr>
      <vt:lpstr>Calibri</vt:lpstr>
      <vt:lpstr>TUD_2018_16zu9</vt:lpstr>
      <vt:lpstr>Kollegiale Hospitation:  Gemeinsam lernen, wachsen, erfolgreich sein!</vt:lpstr>
      <vt:lpstr> Die Kollegiale Hospitation macht es möglich!</vt:lpstr>
      <vt:lpstr>Warum sollten wir in Tutorien oder Übungen hospitieren (lassen)?</vt:lpstr>
      <vt:lpstr>Was ist eine kollegiale Hospitation?</vt:lpstr>
      <vt:lpstr>Mögliche Beobachtungsschwerpunkte 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Wege und Möglichkeiten des Online-Lehrens und -Lernens</dc:title>
  <dc:creator>Melanie Ludwig</dc:creator>
  <cp:lastModifiedBy>4a2a8377, 945e7dda</cp:lastModifiedBy>
  <cp:revision>269</cp:revision>
  <cp:lastPrinted>2022-09-26T13:27:00Z</cp:lastPrinted>
  <dcterms:created xsi:type="dcterms:W3CDTF">2020-09-30T15:17:16Z</dcterms:created>
  <dcterms:modified xsi:type="dcterms:W3CDTF">2024-02-24T14:43:24Z</dcterms:modified>
</cp:coreProperties>
</file>