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895" r:id="rId1"/>
  </p:sldMasterIdLst>
  <p:notesMasterIdLst>
    <p:notesMasterId r:id="rId39"/>
  </p:notesMasterIdLst>
  <p:handoutMasterIdLst>
    <p:handoutMasterId r:id="rId40"/>
  </p:handoutMasterIdLst>
  <p:sldIdLst>
    <p:sldId id="364" r:id="rId2"/>
    <p:sldId id="382" r:id="rId3"/>
    <p:sldId id="366" r:id="rId4"/>
    <p:sldId id="375" r:id="rId5"/>
    <p:sldId id="383" r:id="rId6"/>
    <p:sldId id="384" r:id="rId7"/>
    <p:sldId id="385" r:id="rId8"/>
    <p:sldId id="367" r:id="rId9"/>
    <p:sldId id="388" r:id="rId10"/>
    <p:sldId id="389" r:id="rId11"/>
    <p:sldId id="390" r:id="rId12"/>
    <p:sldId id="391" r:id="rId13"/>
    <p:sldId id="392" r:id="rId14"/>
    <p:sldId id="393" r:id="rId15"/>
    <p:sldId id="400" r:id="rId16"/>
    <p:sldId id="401" r:id="rId17"/>
    <p:sldId id="394" r:id="rId18"/>
    <p:sldId id="395" r:id="rId19"/>
    <p:sldId id="396" r:id="rId20"/>
    <p:sldId id="397" r:id="rId21"/>
    <p:sldId id="398" r:id="rId22"/>
    <p:sldId id="399" r:id="rId23"/>
    <p:sldId id="402" r:id="rId24"/>
    <p:sldId id="403" r:id="rId25"/>
    <p:sldId id="404" r:id="rId26"/>
    <p:sldId id="405" r:id="rId27"/>
    <p:sldId id="406" r:id="rId28"/>
    <p:sldId id="407" r:id="rId29"/>
    <p:sldId id="408" r:id="rId30"/>
    <p:sldId id="409" r:id="rId31"/>
    <p:sldId id="410" r:id="rId32"/>
    <p:sldId id="411" r:id="rId33"/>
    <p:sldId id="412" r:id="rId34"/>
    <p:sldId id="413" r:id="rId35"/>
    <p:sldId id="414" r:id="rId36"/>
    <p:sldId id="387" r:id="rId37"/>
    <p:sldId id="386" r:id="rId38"/>
  </p:sldIdLst>
  <p:sldSz cx="9144000" cy="6858000" type="screen4x3"/>
  <p:notesSz cx="6797675" cy="9926638"/>
  <p:embeddedFontLst>
    <p:embeddedFont>
      <p:font typeface="Calibri" panose="020F0502020204030204" pitchFamily="34" charset="0"/>
      <p:regular r:id="rId41"/>
      <p:bold r:id="rId42"/>
      <p:italic r:id="rId43"/>
      <p:boldItalic r:id="rId44"/>
    </p:embeddedFont>
    <p:embeddedFont>
      <p:font typeface="Open Sans" panose="020B0606030504020204" pitchFamily="34" charset="0"/>
      <p:regular r:id="rId45"/>
      <p:bold r:id="rId46"/>
      <p:italic r:id="rId47"/>
      <p:boldItalic r:id="rId48"/>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nöfel,Anja" initials="K" lastIdx="10" clrIdx="0">
    <p:extLst>
      <p:ext uri="{19B8F6BF-5375-455C-9EA6-DF929625EA0E}">
        <p15:presenceInfo xmlns:p15="http://schemas.microsoft.com/office/powerpoint/2012/main" userId="S-1-5-21-1982228756-150042506-1537001085-18851" providerId="AD"/>
      </p:ext>
    </p:extLst>
  </p:cmAuthor>
  <p:cmAuthor id="2" name="Paul Stewens" initials="PS" lastIdx="1" clrIdx="1">
    <p:extLst>
      <p:ext uri="{19B8F6BF-5375-455C-9EA6-DF929625EA0E}">
        <p15:presenceInfo xmlns:p15="http://schemas.microsoft.com/office/powerpoint/2012/main" userId="Paul Stewens" providerId="None"/>
      </p:ext>
    </p:extLst>
  </p:cmAuthor>
  <p:cmAuthor id="3" name="Fritz Felsenstein" initials="FF" lastIdx="3" clrIdx="2">
    <p:extLst>
      <p:ext uri="{19B8F6BF-5375-455C-9EA6-DF929625EA0E}">
        <p15:presenceInfo xmlns:p15="http://schemas.microsoft.com/office/powerpoint/2012/main" userId="3e0789ac5aed9d34" providerId="Windows Live"/>
      </p:ext>
    </p:extLst>
  </p:cmAuthor>
  <p:cmAuthor id="4" name="eq25ikov" initials="e" lastIdx="8" clrIdx="3">
    <p:extLst>
      <p:ext uri="{19B8F6BF-5375-455C-9EA6-DF929625EA0E}">
        <p15:presenceInfo xmlns:p15="http://schemas.microsoft.com/office/powerpoint/2012/main" userId="S::eq25ikov@fauerlnue.onmicrosoft.com::0e598725-bb53-4dff-93a9-b61f55125a6d" providerId="AD"/>
      </p:ext>
    </p:extLst>
  </p:cmAuthor>
  <p:cmAuthor id="5" name="cd3dc59e, 3ffaeb73" initials="c3" lastIdx="3" clrIdx="4">
    <p:extLst>
      <p:ext uri="{19B8F6BF-5375-455C-9EA6-DF929625EA0E}">
        <p15:presenceInfo xmlns:p15="http://schemas.microsoft.com/office/powerpoint/2012/main" userId="cd3dc59e, 3ffaeb73"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39DC5"/>
    <a:srgbClr val="00A1D9"/>
    <a:srgbClr val="13A983"/>
    <a:srgbClr val="009BA4"/>
    <a:srgbClr val="93C356"/>
    <a:srgbClr val="BCCF02"/>
    <a:srgbClr val="28618C"/>
    <a:srgbClr val="02ACA8"/>
    <a:srgbClr val="F07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042" autoAdjust="0"/>
    <p:restoredTop sz="95361" autoAdjust="0"/>
  </p:normalViewPr>
  <p:slideViewPr>
    <p:cSldViewPr snapToGrid="0" snapToObjects="1">
      <p:cViewPr varScale="1">
        <p:scale>
          <a:sx n="100" d="100"/>
          <a:sy n="100" d="100"/>
        </p:scale>
        <p:origin x="1480" y="16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2"/>
            <a:ext cx="2945659" cy="49805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6" y="2"/>
            <a:ext cx="2945659" cy="498055"/>
          </a:xfrm>
          <a:prstGeom prst="rect">
            <a:avLst/>
          </a:prstGeom>
        </p:spPr>
        <p:txBody>
          <a:bodyPr vert="horz" lIns="91440" tIns="45720" rIns="91440" bIns="45720" rtlCol="0"/>
          <a:lstStyle>
            <a:lvl1pPr algn="r">
              <a:defRPr sz="1200"/>
            </a:lvl1pPr>
          </a:lstStyle>
          <a:p>
            <a:fld id="{C6AC6211-610F-44E5-BF19-D3CDF6EDD281}" type="datetimeFigureOut">
              <a:rPr lang="de-DE" smtClean="0"/>
              <a:t>22.04.24</a:t>
            </a:fld>
            <a:endParaRPr lang="de-DE"/>
          </a:p>
        </p:txBody>
      </p:sp>
      <p:sp>
        <p:nvSpPr>
          <p:cNvPr id="4" name="Fußzeilenplatzhalter 3"/>
          <p:cNvSpPr>
            <a:spLocks noGrp="1"/>
          </p:cNvSpPr>
          <p:nvPr>
            <p:ph type="ftr" sz="quarter" idx="2"/>
          </p:nvPr>
        </p:nvSpPr>
        <p:spPr>
          <a:xfrm>
            <a:off x="3" y="9428584"/>
            <a:ext cx="2945659" cy="49805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6" y="9428584"/>
            <a:ext cx="2945659" cy="498054"/>
          </a:xfrm>
          <a:prstGeom prst="rect">
            <a:avLst/>
          </a:prstGeom>
        </p:spPr>
        <p:txBody>
          <a:bodyPr vert="horz" lIns="91440" tIns="45720" rIns="91440" bIns="45720" rtlCol="0" anchor="b"/>
          <a:lstStyle>
            <a:lvl1pPr algn="r">
              <a:defRPr sz="1200"/>
            </a:lvl1pPr>
          </a:lstStyle>
          <a:p>
            <a:fld id="{2AD61AA8-FB04-42D1-9939-D1A1356F8086}" type="slidenum">
              <a:rPr lang="de-DE" smtClean="0"/>
              <a:t>‹#›</a:t>
            </a:fld>
            <a:endParaRPr lang="de-DE"/>
          </a:p>
        </p:txBody>
      </p:sp>
    </p:spTree>
    <p:extLst>
      <p:ext uri="{BB962C8B-B14F-4D97-AF65-F5344CB8AC3E}">
        <p14:creationId xmlns:p14="http://schemas.microsoft.com/office/powerpoint/2010/main" val="11431560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6" y="0"/>
            <a:ext cx="2945659" cy="496332"/>
          </a:xfrm>
          <a:prstGeom prst="rect">
            <a:avLst/>
          </a:prstGeom>
        </p:spPr>
        <p:txBody>
          <a:bodyPr vert="horz" lIns="91440" tIns="45720" rIns="91440" bIns="45720" rtlCol="0"/>
          <a:lstStyle>
            <a:lvl1pPr algn="r">
              <a:defRPr sz="1200"/>
            </a:lvl1pPr>
          </a:lstStyle>
          <a:p>
            <a:fld id="{347435D3-23A6-45D3-8DFA-7317DC1E7A64}" type="datetimeFigureOut">
              <a:rPr lang="de-DE" smtClean="0"/>
              <a:t>22.04.24</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3" y="9428585"/>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6" y="9428585"/>
            <a:ext cx="2945659" cy="496332"/>
          </a:xfrm>
          <a:prstGeom prst="rect">
            <a:avLst/>
          </a:prstGeom>
        </p:spPr>
        <p:txBody>
          <a:bodyPr vert="horz" lIns="91440" tIns="45720" rIns="91440" bIns="45720" rtlCol="0" anchor="b"/>
          <a:lstStyle>
            <a:lvl1pPr algn="r">
              <a:defRPr sz="1200"/>
            </a:lvl1pPr>
          </a:lstStyle>
          <a:p>
            <a:fld id="{2969AC09-DF60-43F4-96BF-67D4D9A74094}" type="slidenum">
              <a:rPr lang="de-DE" smtClean="0"/>
              <a:t>‹#›</a:t>
            </a:fld>
            <a:endParaRPr lang="de-DE"/>
          </a:p>
        </p:txBody>
      </p:sp>
    </p:spTree>
    <p:extLst>
      <p:ext uri="{BB962C8B-B14F-4D97-AF65-F5344CB8AC3E}">
        <p14:creationId xmlns:p14="http://schemas.microsoft.com/office/powerpoint/2010/main" val="38331825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baseline="0" noProof="0" dirty="0"/>
          </a:p>
        </p:txBody>
      </p:sp>
      <p:sp>
        <p:nvSpPr>
          <p:cNvPr id="4" name="Foliennummernplatzhalter 3"/>
          <p:cNvSpPr>
            <a:spLocks noGrp="1"/>
          </p:cNvSpPr>
          <p:nvPr>
            <p:ph type="sldNum" sz="quarter" idx="10"/>
          </p:nvPr>
        </p:nvSpPr>
        <p:spPr/>
        <p:txBody>
          <a:bodyPr/>
          <a:lstStyle/>
          <a:p>
            <a:fld id="{2969AC09-DF60-43F4-96BF-67D4D9A74094}" type="slidenum">
              <a:rPr lang="de-DE" smtClean="0"/>
              <a:t>1</a:t>
            </a:fld>
            <a:endParaRPr lang="de-DE"/>
          </a:p>
        </p:txBody>
      </p:sp>
    </p:spTree>
    <p:extLst>
      <p:ext uri="{BB962C8B-B14F-4D97-AF65-F5344CB8AC3E}">
        <p14:creationId xmlns:p14="http://schemas.microsoft.com/office/powerpoint/2010/main" val="4021526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10</a:t>
            </a:fld>
            <a:endParaRPr lang="de-DE"/>
          </a:p>
        </p:txBody>
      </p:sp>
    </p:spTree>
    <p:extLst>
      <p:ext uri="{BB962C8B-B14F-4D97-AF65-F5344CB8AC3E}">
        <p14:creationId xmlns:p14="http://schemas.microsoft.com/office/powerpoint/2010/main" val="4068322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11</a:t>
            </a:fld>
            <a:endParaRPr lang="de-DE"/>
          </a:p>
        </p:txBody>
      </p:sp>
    </p:spTree>
    <p:extLst>
      <p:ext uri="{BB962C8B-B14F-4D97-AF65-F5344CB8AC3E}">
        <p14:creationId xmlns:p14="http://schemas.microsoft.com/office/powerpoint/2010/main" val="2789394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12</a:t>
            </a:fld>
            <a:endParaRPr lang="de-DE"/>
          </a:p>
        </p:txBody>
      </p:sp>
    </p:spTree>
    <p:extLst>
      <p:ext uri="{BB962C8B-B14F-4D97-AF65-F5344CB8AC3E}">
        <p14:creationId xmlns:p14="http://schemas.microsoft.com/office/powerpoint/2010/main" val="3533763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13</a:t>
            </a:fld>
            <a:endParaRPr lang="de-DE"/>
          </a:p>
        </p:txBody>
      </p:sp>
    </p:spTree>
    <p:extLst>
      <p:ext uri="{BB962C8B-B14F-4D97-AF65-F5344CB8AC3E}">
        <p14:creationId xmlns:p14="http://schemas.microsoft.com/office/powerpoint/2010/main" val="2891996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14</a:t>
            </a:fld>
            <a:endParaRPr lang="de-DE"/>
          </a:p>
        </p:txBody>
      </p:sp>
    </p:spTree>
    <p:extLst>
      <p:ext uri="{BB962C8B-B14F-4D97-AF65-F5344CB8AC3E}">
        <p14:creationId xmlns:p14="http://schemas.microsoft.com/office/powerpoint/2010/main" val="3564843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15</a:t>
            </a:fld>
            <a:endParaRPr lang="de-DE"/>
          </a:p>
        </p:txBody>
      </p:sp>
    </p:spTree>
    <p:extLst>
      <p:ext uri="{BB962C8B-B14F-4D97-AF65-F5344CB8AC3E}">
        <p14:creationId xmlns:p14="http://schemas.microsoft.com/office/powerpoint/2010/main" val="731800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16</a:t>
            </a:fld>
            <a:endParaRPr lang="de-DE"/>
          </a:p>
        </p:txBody>
      </p:sp>
    </p:spTree>
    <p:extLst>
      <p:ext uri="{BB962C8B-B14F-4D97-AF65-F5344CB8AC3E}">
        <p14:creationId xmlns:p14="http://schemas.microsoft.com/office/powerpoint/2010/main" val="2259393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17</a:t>
            </a:fld>
            <a:endParaRPr lang="de-DE"/>
          </a:p>
        </p:txBody>
      </p:sp>
    </p:spTree>
    <p:extLst>
      <p:ext uri="{BB962C8B-B14F-4D97-AF65-F5344CB8AC3E}">
        <p14:creationId xmlns:p14="http://schemas.microsoft.com/office/powerpoint/2010/main" val="3119569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18</a:t>
            </a:fld>
            <a:endParaRPr lang="de-DE"/>
          </a:p>
        </p:txBody>
      </p:sp>
    </p:spTree>
    <p:extLst>
      <p:ext uri="{BB962C8B-B14F-4D97-AF65-F5344CB8AC3E}">
        <p14:creationId xmlns:p14="http://schemas.microsoft.com/office/powerpoint/2010/main" val="4059182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19</a:t>
            </a:fld>
            <a:endParaRPr lang="de-DE"/>
          </a:p>
        </p:txBody>
      </p:sp>
    </p:spTree>
    <p:extLst>
      <p:ext uri="{BB962C8B-B14F-4D97-AF65-F5344CB8AC3E}">
        <p14:creationId xmlns:p14="http://schemas.microsoft.com/office/powerpoint/2010/main" val="4180122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2</a:t>
            </a:fld>
            <a:endParaRPr lang="de-DE"/>
          </a:p>
        </p:txBody>
      </p:sp>
    </p:spTree>
    <p:extLst>
      <p:ext uri="{BB962C8B-B14F-4D97-AF65-F5344CB8AC3E}">
        <p14:creationId xmlns:p14="http://schemas.microsoft.com/office/powerpoint/2010/main" val="3489448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20</a:t>
            </a:fld>
            <a:endParaRPr lang="de-DE"/>
          </a:p>
        </p:txBody>
      </p:sp>
    </p:spTree>
    <p:extLst>
      <p:ext uri="{BB962C8B-B14F-4D97-AF65-F5344CB8AC3E}">
        <p14:creationId xmlns:p14="http://schemas.microsoft.com/office/powerpoint/2010/main" val="2986240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21</a:t>
            </a:fld>
            <a:endParaRPr lang="de-DE"/>
          </a:p>
        </p:txBody>
      </p:sp>
    </p:spTree>
    <p:extLst>
      <p:ext uri="{BB962C8B-B14F-4D97-AF65-F5344CB8AC3E}">
        <p14:creationId xmlns:p14="http://schemas.microsoft.com/office/powerpoint/2010/main" val="595946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22</a:t>
            </a:fld>
            <a:endParaRPr lang="de-DE"/>
          </a:p>
        </p:txBody>
      </p:sp>
    </p:spTree>
    <p:extLst>
      <p:ext uri="{BB962C8B-B14F-4D97-AF65-F5344CB8AC3E}">
        <p14:creationId xmlns:p14="http://schemas.microsoft.com/office/powerpoint/2010/main" val="42186426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23</a:t>
            </a:fld>
            <a:endParaRPr lang="de-DE"/>
          </a:p>
        </p:txBody>
      </p:sp>
    </p:spTree>
    <p:extLst>
      <p:ext uri="{BB962C8B-B14F-4D97-AF65-F5344CB8AC3E}">
        <p14:creationId xmlns:p14="http://schemas.microsoft.com/office/powerpoint/2010/main" val="3361854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24</a:t>
            </a:fld>
            <a:endParaRPr lang="de-DE"/>
          </a:p>
        </p:txBody>
      </p:sp>
    </p:spTree>
    <p:extLst>
      <p:ext uri="{BB962C8B-B14F-4D97-AF65-F5344CB8AC3E}">
        <p14:creationId xmlns:p14="http://schemas.microsoft.com/office/powerpoint/2010/main" val="3629432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25</a:t>
            </a:fld>
            <a:endParaRPr lang="de-DE"/>
          </a:p>
        </p:txBody>
      </p:sp>
    </p:spTree>
    <p:extLst>
      <p:ext uri="{BB962C8B-B14F-4D97-AF65-F5344CB8AC3E}">
        <p14:creationId xmlns:p14="http://schemas.microsoft.com/office/powerpoint/2010/main" val="3733439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26</a:t>
            </a:fld>
            <a:endParaRPr lang="de-DE"/>
          </a:p>
        </p:txBody>
      </p:sp>
    </p:spTree>
    <p:extLst>
      <p:ext uri="{BB962C8B-B14F-4D97-AF65-F5344CB8AC3E}">
        <p14:creationId xmlns:p14="http://schemas.microsoft.com/office/powerpoint/2010/main" val="931611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27</a:t>
            </a:fld>
            <a:endParaRPr lang="de-DE"/>
          </a:p>
        </p:txBody>
      </p:sp>
    </p:spTree>
    <p:extLst>
      <p:ext uri="{BB962C8B-B14F-4D97-AF65-F5344CB8AC3E}">
        <p14:creationId xmlns:p14="http://schemas.microsoft.com/office/powerpoint/2010/main" val="4067036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28</a:t>
            </a:fld>
            <a:endParaRPr lang="de-DE"/>
          </a:p>
        </p:txBody>
      </p:sp>
    </p:spTree>
    <p:extLst>
      <p:ext uri="{BB962C8B-B14F-4D97-AF65-F5344CB8AC3E}">
        <p14:creationId xmlns:p14="http://schemas.microsoft.com/office/powerpoint/2010/main" val="3938111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29</a:t>
            </a:fld>
            <a:endParaRPr lang="de-DE"/>
          </a:p>
        </p:txBody>
      </p:sp>
    </p:spTree>
    <p:extLst>
      <p:ext uri="{BB962C8B-B14F-4D97-AF65-F5344CB8AC3E}">
        <p14:creationId xmlns:p14="http://schemas.microsoft.com/office/powerpoint/2010/main" val="3963300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3</a:t>
            </a:fld>
            <a:endParaRPr lang="de-DE"/>
          </a:p>
        </p:txBody>
      </p:sp>
    </p:spTree>
    <p:extLst>
      <p:ext uri="{BB962C8B-B14F-4D97-AF65-F5344CB8AC3E}">
        <p14:creationId xmlns:p14="http://schemas.microsoft.com/office/powerpoint/2010/main" val="26532942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30</a:t>
            </a:fld>
            <a:endParaRPr lang="de-DE"/>
          </a:p>
        </p:txBody>
      </p:sp>
    </p:spTree>
    <p:extLst>
      <p:ext uri="{BB962C8B-B14F-4D97-AF65-F5344CB8AC3E}">
        <p14:creationId xmlns:p14="http://schemas.microsoft.com/office/powerpoint/2010/main" val="36861131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31</a:t>
            </a:fld>
            <a:endParaRPr lang="de-DE"/>
          </a:p>
        </p:txBody>
      </p:sp>
    </p:spTree>
    <p:extLst>
      <p:ext uri="{BB962C8B-B14F-4D97-AF65-F5344CB8AC3E}">
        <p14:creationId xmlns:p14="http://schemas.microsoft.com/office/powerpoint/2010/main" val="33912475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32</a:t>
            </a:fld>
            <a:endParaRPr lang="de-DE"/>
          </a:p>
        </p:txBody>
      </p:sp>
    </p:spTree>
    <p:extLst>
      <p:ext uri="{BB962C8B-B14F-4D97-AF65-F5344CB8AC3E}">
        <p14:creationId xmlns:p14="http://schemas.microsoft.com/office/powerpoint/2010/main" val="35038152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33</a:t>
            </a:fld>
            <a:endParaRPr lang="de-DE"/>
          </a:p>
        </p:txBody>
      </p:sp>
    </p:spTree>
    <p:extLst>
      <p:ext uri="{BB962C8B-B14F-4D97-AF65-F5344CB8AC3E}">
        <p14:creationId xmlns:p14="http://schemas.microsoft.com/office/powerpoint/2010/main" val="1068749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34</a:t>
            </a:fld>
            <a:endParaRPr lang="de-DE"/>
          </a:p>
        </p:txBody>
      </p:sp>
    </p:spTree>
    <p:extLst>
      <p:ext uri="{BB962C8B-B14F-4D97-AF65-F5344CB8AC3E}">
        <p14:creationId xmlns:p14="http://schemas.microsoft.com/office/powerpoint/2010/main" val="6762693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35</a:t>
            </a:fld>
            <a:endParaRPr lang="de-DE"/>
          </a:p>
        </p:txBody>
      </p:sp>
    </p:spTree>
    <p:extLst>
      <p:ext uri="{BB962C8B-B14F-4D97-AF65-F5344CB8AC3E}">
        <p14:creationId xmlns:p14="http://schemas.microsoft.com/office/powerpoint/2010/main" val="1215760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baseline="0" noProof="0" dirty="0"/>
          </a:p>
        </p:txBody>
      </p:sp>
      <p:sp>
        <p:nvSpPr>
          <p:cNvPr id="4" name="Foliennummernplatzhalter 3"/>
          <p:cNvSpPr>
            <a:spLocks noGrp="1"/>
          </p:cNvSpPr>
          <p:nvPr>
            <p:ph type="sldNum" sz="quarter" idx="10"/>
          </p:nvPr>
        </p:nvSpPr>
        <p:spPr/>
        <p:txBody>
          <a:bodyPr/>
          <a:lstStyle/>
          <a:p>
            <a:fld id="{2969AC09-DF60-43F4-96BF-67D4D9A74094}" type="slidenum">
              <a:rPr lang="de-DE" smtClean="0"/>
              <a:t>36</a:t>
            </a:fld>
            <a:endParaRPr lang="de-DE"/>
          </a:p>
        </p:txBody>
      </p:sp>
    </p:spTree>
    <p:extLst>
      <p:ext uri="{BB962C8B-B14F-4D97-AF65-F5344CB8AC3E}">
        <p14:creationId xmlns:p14="http://schemas.microsoft.com/office/powerpoint/2010/main" val="3298686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baseline="0" noProof="0" dirty="0"/>
          </a:p>
        </p:txBody>
      </p:sp>
      <p:sp>
        <p:nvSpPr>
          <p:cNvPr id="4" name="Foliennummernplatzhalter 3"/>
          <p:cNvSpPr>
            <a:spLocks noGrp="1"/>
          </p:cNvSpPr>
          <p:nvPr>
            <p:ph type="sldNum" sz="quarter" idx="10"/>
          </p:nvPr>
        </p:nvSpPr>
        <p:spPr/>
        <p:txBody>
          <a:bodyPr/>
          <a:lstStyle/>
          <a:p>
            <a:fld id="{2969AC09-DF60-43F4-96BF-67D4D9A74094}" type="slidenum">
              <a:rPr lang="de-DE" smtClean="0"/>
              <a:t>37</a:t>
            </a:fld>
            <a:endParaRPr lang="de-DE"/>
          </a:p>
        </p:txBody>
      </p:sp>
    </p:spTree>
    <p:extLst>
      <p:ext uri="{BB962C8B-B14F-4D97-AF65-F5344CB8AC3E}">
        <p14:creationId xmlns:p14="http://schemas.microsoft.com/office/powerpoint/2010/main" val="3986462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4</a:t>
            </a:fld>
            <a:endParaRPr lang="de-DE"/>
          </a:p>
        </p:txBody>
      </p:sp>
    </p:spTree>
    <p:extLst>
      <p:ext uri="{BB962C8B-B14F-4D97-AF65-F5344CB8AC3E}">
        <p14:creationId xmlns:p14="http://schemas.microsoft.com/office/powerpoint/2010/main" val="2935265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5</a:t>
            </a:fld>
            <a:endParaRPr lang="de-DE"/>
          </a:p>
        </p:txBody>
      </p:sp>
    </p:spTree>
    <p:extLst>
      <p:ext uri="{BB962C8B-B14F-4D97-AF65-F5344CB8AC3E}">
        <p14:creationId xmlns:p14="http://schemas.microsoft.com/office/powerpoint/2010/main" val="3604540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6</a:t>
            </a:fld>
            <a:endParaRPr lang="de-DE"/>
          </a:p>
        </p:txBody>
      </p:sp>
    </p:spTree>
    <p:extLst>
      <p:ext uri="{BB962C8B-B14F-4D97-AF65-F5344CB8AC3E}">
        <p14:creationId xmlns:p14="http://schemas.microsoft.com/office/powerpoint/2010/main" val="2774660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2969AC09-DF60-43F4-96BF-67D4D9A74094}" type="slidenum">
              <a:rPr lang="de-DE" smtClean="0"/>
              <a:t>7</a:t>
            </a:fld>
            <a:endParaRPr lang="de-DE"/>
          </a:p>
        </p:txBody>
      </p:sp>
    </p:spTree>
    <p:extLst>
      <p:ext uri="{BB962C8B-B14F-4D97-AF65-F5344CB8AC3E}">
        <p14:creationId xmlns:p14="http://schemas.microsoft.com/office/powerpoint/2010/main" val="2552479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8</a:t>
            </a:fld>
            <a:endParaRPr lang="de-DE"/>
          </a:p>
        </p:txBody>
      </p:sp>
    </p:spTree>
    <p:extLst>
      <p:ext uri="{BB962C8B-B14F-4D97-AF65-F5344CB8AC3E}">
        <p14:creationId xmlns:p14="http://schemas.microsoft.com/office/powerpoint/2010/main" val="36433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15900">
              <a:lnSpc>
                <a:spcPct val="107000"/>
              </a:lnSpc>
              <a:spcAft>
                <a:spcPts val="800"/>
              </a:spcAft>
            </a:pPr>
            <a:endParaRPr lang="de-D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969AC09-DF60-43F4-96BF-67D4D9A74094}" type="slidenum">
              <a:rPr lang="de-DE" smtClean="0"/>
              <a:t>9</a:t>
            </a:fld>
            <a:endParaRPr lang="de-DE"/>
          </a:p>
        </p:txBody>
      </p:sp>
    </p:spTree>
    <p:extLst>
      <p:ext uri="{BB962C8B-B14F-4D97-AF65-F5344CB8AC3E}">
        <p14:creationId xmlns:p14="http://schemas.microsoft.com/office/powerpoint/2010/main" val="1714213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_TUD">
    <p:spTree>
      <p:nvGrpSpPr>
        <p:cNvPr id="1" name=""/>
        <p:cNvGrpSpPr/>
        <p:nvPr/>
      </p:nvGrpSpPr>
      <p:grpSpPr>
        <a:xfrm>
          <a:off x="0" y="0"/>
          <a:ext cx="0" cy="0"/>
          <a:chOff x="0" y="0"/>
          <a:chExt cx="0" cy="0"/>
        </a:xfrm>
      </p:grpSpPr>
      <p:sp>
        <p:nvSpPr>
          <p:cNvPr id="13" name="Rechteck 12"/>
          <p:cNvSpPr/>
          <p:nvPr/>
        </p:nvSpPr>
        <p:spPr>
          <a:xfrm>
            <a:off x="0" y="980790"/>
            <a:ext cx="9144000" cy="5877210"/>
          </a:xfrm>
          <a:prstGeom prst="rect">
            <a:avLst/>
          </a:prstGeom>
          <a:gradFill>
            <a:gsLst>
              <a:gs pos="14000">
                <a:schemeClr val="tx2"/>
              </a:gs>
              <a:gs pos="100000">
                <a:schemeClr val="accent2"/>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hasCustomPrompt="1"/>
          </p:nvPr>
        </p:nvSpPr>
        <p:spPr>
          <a:xfrm>
            <a:off x="766763" y="4494770"/>
            <a:ext cx="7981949" cy="1239280"/>
          </a:xfrm>
        </p:spPr>
        <p:txBody>
          <a:bodyPr/>
          <a:lstStyle>
            <a:lvl1pPr marL="0" indent="0" algn="l">
              <a:buNone/>
              <a:defRPr>
                <a:solidFill>
                  <a:schemeClr val="bg1">
                    <a:alpha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br>
              <a:rPr lang="de-DE" dirty="0"/>
            </a:br>
            <a:r>
              <a:rPr lang="de-DE" dirty="0"/>
              <a:t>Ort oder Anlass des Vortrags // Samstag, 13. Januar 2018</a:t>
            </a:r>
          </a:p>
        </p:txBody>
      </p:sp>
      <p:sp>
        <p:nvSpPr>
          <p:cNvPr id="26" name="Textplatzhalter 25"/>
          <p:cNvSpPr>
            <a:spLocks noGrp="1"/>
          </p:cNvSpPr>
          <p:nvPr>
            <p:ph type="body" sz="quarter" idx="10" hasCustomPrompt="1"/>
          </p:nvPr>
        </p:nvSpPr>
        <p:spPr>
          <a:xfrm>
            <a:off x="766763" y="2420838"/>
            <a:ext cx="7981949" cy="828675"/>
          </a:xfrm>
          <a:ln>
            <a:noFill/>
          </a:ln>
        </p:spPr>
        <p:txBody>
          <a:bodyPr/>
          <a:lstStyle>
            <a:lvl1pPr>
              <a:spcBef>
                <a:spcPts val="0"/>
              </a:spcBef>
              <a:defRPr sz="1600">
                <a:solidFill>
                  <a:schemeClr val="bg1">
                    <a:alpha val="80000"/>
                  </a:schemeClr>
                </a:solidFill>
              </a:defRPr>
            </a:lvl1pPr>
          </a:lstStyle>
          <a:p>
            <a:pPr lvl="0"/>
            <a:r>
              <a:rPr lang="de-DE" dirty="0"/>
              <a:t>Vorname Name</a:t>
            </a:r>
            <a:br>
              <a:rPr lang="de-DE" dirty="0"/>
            </a:br>
            <a:r>
              <a:rPr lang="de-DE" dirty="0"/>
              <a:t>Struktureinheit  der TU Dresden</a:t>
            </a:r>
          </a:p>
        </p:txBody>
      </p:sp>
      <p:sp>
        <p:nvSpPr>
          <p:cNvPr id="4" name="Rechteck 3"/>
          <p:cNvSpPr/>
          <p:nvPr/>
        </p:nvSpPr>
        <p:spPr>
          <a:xfrm>
            <a:off x="0" y="982794"/>
            <a:ext cx="9144000" cy="17145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itel 1"/>
          <p:cNvSpPr>
            <a:spLocks noGrp="1"/>
          </p:cNvSpPr>
          <p:nvPr>
            <p:ph type="title" hasCustomPrompt="1"/>
          </p:nvPr>
        </p:nvSpPr>
        <p:spPr>
          <a:xfrm>
            <a:off x="766763" y="3392202"/>
            <a:ext cx="7981949" cy="972108"/>
          </a:xfrm>
          <a:ln>
            <a:noFill/>
          </a:ln>
        </p:spPr>
        <p:txBody>
          <a:bodyPr/>
          <a:lstStyle>
            <a:lvl1pPr>
              <a:defRPr sz="3200" b="1">
                <a:solidFill>
                  <a:schemeClr val="bg1"/>
                </a:solidFill>
              </a:defRPr>
            </a:lvl1pPr>
          </a:lstStyle>
          <a:p>
            <a:r>
              <a:rPr lang="de-DE" dirty="0"/>
              <a:t>Titelmasterformat</a:t>
            </a:r>
            <a:br>
              <a:rPr lang="de-DE" dirty="0"/>
            </a:br>
            <a:r>
              <a:rPr lang="de-DE" dirty="0"/>
              <a:t>durch Klicken bearbeiten</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3420" y="328250"/>
            <a:ext cx="1028282" cy="468000"/>
          </a:xfrm>
          <a:prstGeom prst="rect">
            <a:avLst/>
          </a:prstGeom>
        </p:spPr>
      </p:pic>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257" y="349731"/>
            <a:ext cx="1489206" cy="433063"/>
          </a:xfrm>
          <a:prstGeom prst="rect">
            <a:avLst/>
          </a:prstGeom>
        </p:spPr>
      </p:pic>
      <p:pic>
        <p:nvPicPr>
          <p:cNvPr id="9" name="Grafik 8">
            <a:extLst>
              <a:ext uri="{FF2B5EF4-FFF2-40B4-BE49-F238E27FC236}">
                <a16:creationId xmlns:a16="http://schemas.microsoft.com/office/drawing/2014/main" id="{8E772732-7ADB-44B6-A3A8-4109B603AD7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3420" y="328250"/>
            <a:ext cx="1028282" cy="468000"/>
          </a:xfrm>
          <a:prstGeom prst="rect">
            <a:avLst/>
          </a:prstGeom>
        </p:spPr>
      </p:pic>
      <p:pic>
        <p:nvPicPr>
          <p:cNvPr id="10" name="Grafik 9">
            <a:extLst>
              <a:ext uri="{FF2B5EF4-FFF2-40B4-BE49-F238E27FC236}">
                <a16:creationId xmlns:a16="http://schemas.microsoft.com/office/drawing/2014/main" id="{3F4E1090-B31D-4664-A722-6CF28EA37EF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2257" y="349731"/>
            <a:ext cx="1489206" cy="433063"/>
          </a:xfrm>
          <a:prstGeom prst="rect">
            <a:avLst/>
          </a:prstGeom>
        </p:spPr>
      </p:pic>
    </p:spTree>
    <p:extLst>
      <p:ext uri="{BB962C8B-B14F-4D97-AF65-F5344CB8AC3E}">
        <p14:creationId xmlns:p14="http://schemas.microsoft.com/office/powerpoint/2010/main" val="429313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7" name="Bildplatzhalter 6"/>
          <p:cNvSpPr>
            <a:spLocks noGrp="1"/>
          </p:cNvSpPr>
          <p:nvPr>
            <p:ph type="pic" sz="quarter" idx="10"/>
          </p:nvPr>
        </p:nvSpPr>
        <p:spPr>
          <a:xfrm>
            <a:off x="0" y="1016000"/>
            <a:ext cx="9144000" cy="5076825"/>
          </a:xfrm>
        </p:spPr>
        <p:txBody>
          <a:bodyPr/>
          <a:lstStyle/>
          <a:p>
            <a:r>
              <a:rPr lang="de-DE"/>
              <a:t>Bild durch Klicken auf Symbol hinzufügen</a:t>
            </a:r>
          </a:p>
        </p:txBody>
      </p:sp>
    </p:spTree>
    <p:extLst>
      <p:ext uri="{BB962C8B-B14F-4D97-AF65-F5344CB8AC3E}">
        <p14:creationId xmlns:p14="http://schemas.microsoft.com/office/powerpoint/2010/main" val="425708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a:xfrm>
            <a:off x="0" y="1"/>
            <a:ext cx="9144000" cy="6092824"/>
          </a:xfrm>
        </p:spPr>
        <p:txBody>
          <a:bodyPr/>
          <a:lstStyle/>
          <a:p>
            <a:r>
              <a:rPr lang="de-DE"/>
              <a:t>Bild durch Klicken auf Symbol hinzufügen</a:t>
            </a:r>
          </a:p>
        </p:txBody>
      </p:sp>
    </p:spTree>
    <p:extLst>
      <p:ext uri="{BB962C8B-B14F-4D97-AF65-F5344CB8AC3E}">
        <p14:creationId xmlns:p14="http://schemas.microsoft.com/office/powerpoint/2010/main" val="4049076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Benutzerdefiniertes Layout">
    <p:spTree>
      <p:nvGrpSpPr>
        <p:cNvPr id="1" name=""/>
        <p:cNvGrpSpPr/>
        <p:nvPr/>
      </p:nvGrpSpPr>
      <p:grpSpPr>
        <a:xfrm>
          <a:off x="0" y="0"/>
          <a:ext cx="0" cy="0"/>
          <a:chOff x="0" y="0"/>
          <a:chExt cx="0" cy="0"/>
        </a:xfrm>
      </p:grpSpPr>
      <p:sp>
        <p:nvSpPr>
          <p:cNvPr id="3" name="Rechteck 2"/>
          <p:cNvSpPr/>
          <p:nvPr/>
        </p:nvSpPr>
        <p:spPr>
          <a:xfrm>
            <a:off x="0" y="3"/>
            <a:ext cx="9144000" cy="6092822"/>
          </a:xfrm>
          <a:prstGeom prst="rect">
            <a:avLst/>
          </a:prstGeom>
          <a:gradFill>
            <a:gsLst>
              <a:gs pos="14000">
                <a:schemeClr val="tx2"/>
              </a:gs>
              <a:gs pos="100000">
                <a:schemeClr val="accent2"/>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2" name="Titel 1"/>
          <p:cNvSpPr>
            <a:spLocks noGrp="1"/>
          </p:cNvSpPr>
          <p:nvPr>
            <p:ph type="title"/>
          </p:nvPr>
        </p:nvSpPr>
        <p:spPr>
          <a:xfrm>
            <a:off x="656035" y="3387259"/>
            <a:ext cx="7935515" cy="1198491"/>
          </a:xfrm>
        </p:spPr>
        <p:txBody>
          <a:bodyPr/>
          <a:lstStyle>
            <a:lvl1pPr>
              <a:defRPr sz="3200" b="1">
                <a:ln>
                  <a:noFill/>
                </a:ln>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834335202"/>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elfolie_TUD">
    <p:spTree>
      <p:nvGrpSpPr>
        <p:cNvPr id="1" name=""/>
        <p:cNvGrpSpPr/>
        <p:nvPr/>
      </p:nvGrpSpPr>
      <p:grpSpPr>
        <a:xfrm>
          <a:off x="0" y="0"/>
          <a:ext cx="0" cy="0"/>
          <a:chOff x="0" y="0"/>
          <a:chExt cx="0" cy="0"/>
        </a:xfrm>
      </p:grpSpPr>
      <p:sp>
        <p:nvSpPr>
          <p:cNvPr id="13" name="Rechteck 12"/>
          <p:cNvSpPr/>
          <p:nvPr/>
        </p:nvSpPr>
        <p:spPr>
          <a:xfrm>
            <a:off x="0" y="980790"/>
            <a:ext cx="9144000" cy="5877210"/>
          </a:xfrm>
          <a:prstGeom prst="rect">
            <a:avLst/>
          </a:prstGeom>
          <a:gradFill>
            <a:gsLst>
              <a:gs pos="14000">
                <a:schemeClr val="tx2"/>
              </a:gs>
              <a:gs pos="100000">
                <a:schemeClr val="accent2"/>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Untertitel 2"/>
          <p:cNvSpPr>
            <a:spLocks noGrp="1"/>
          </p:cNvSpPr>
          <p:nvPr>
            <p:ph type="subTitle" idx="1" hasCustomPrompt="1"/>
          </p:nvPr>
        </p:nvSpPr>
        <p:spPr>
          <a:xfrm>
            <a:off x="766763" y="4494770"/>
            <a:ext cx="7981949" cy="1239280"/>
          </a:xfrm>
        </p:spPr>
        <p:txBody>
          <a:bodyPr/>
          <a:lstStyle>
            <a:lvl1pPr marL="0" indent="0" algn="l">
              <a:buNone/>
              <a:defRPr>
                <a:solidFill>
                  <a:schemeClr val="bg1">
                    <a:alpha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br>
              <a:rPr lang="de-DE" dirty="0"/>
            </a:br>
            <a:r>
              <a:rPr lang="de-DE" dirty="0"/>
              <a:t>Ort oder Anlass des Vortrags // Samstag, 13. Januar 2018</a:t>
            </a:r>
          </a:p>
        </p:txBody>
      </p:sp>
      <p:sp>
        <p:nvSpPr>
          <p:cNvPr id="26" name="Textplatzhalter 25"/>
          <p:cNvSpPr>
            <a:spLocks noGrp="1"/>
          </p:cNvSpPr>
          <p:nvPr>
            <p:ph type="body" sz="quarter" idx="10" hasCustomPrompt="1"/>
          </p:nvPr>
        </p:nvSpPr>
        <p:spPr>
          <a:xfrm>
            <a:off x="766763" y="2420838"/>
            <a:ext cx="7981949" cy="828675"/>
          </a:xfrm>
          <a:ln>
            <a:noFill/>
          </a:ln>
        </p:spPr>
        <p:txBody>
          <a:bodyPr/>
          <a:lstStyle>
            <a:lvl1pPr>
              <a:spcBef>
                <a:spcPts val="0"/>
              </a:spcBef>
              <a:defRPr sz="1600">
                <a:solidFill>
                  <a:schemeClr val="bg1">
                    <a:alpha val="80000"/>
                  </a:schemeClr>
                </a:solidFill>
              </a:defRPr>
            </a:lvl1pPr>
          </a:lstStyle>
          <a:p>
            <a:pPr lvl="0"/>
            <a:r>
              <a:rPr lang="de-DE" dirty="0"/>
              <a:t>Vorname Name</a:t>
            </a:r>
            <a:br>
              <a:rPr lang="de-DE" dirty="0"/>
            </a:br>
            <a:r>
              <a:rPr lang="de-DE" dirty="0"/>
              <a:t>Struktureinheit  der TU Dresden</a:t>
            </a:r>
          </a:p>
        </p:txBody>
      </p:sp>
      <p:sp>
        <p:nvSpPr>
          <p:cNvPr id="4" name="Rechteck 3"/>
          <p:cNvSpPr/>
          <p:nvPr/>
        </p:nvSpPr>
        <p:spPr>
          <a:xfrm>
            <a:off x="0" y="982794"/>
            <a:ext cx="9144000" cy="17145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itel 1"/>
          <p:cNvSpPr>
            <a:spLocks noGrp="1"/>
          </p:cNvSpPr>
          <p:nvPr>
            <p:ph type="title" hasCustomPrompt="1"/>
          </p:nvPr>
        </p:nvSpPr>
        <p:spPr>
          <a:xfrm>
            <a:off x="766763" y="3392202"/>
            <a:ext cx="7981949" cy="972108"/>
          </a:xfrm>
          <a:ln>
            <a:noFill/>
          </a:ln>
        </p:spPr>
        <p:txBody>
          <a:bodyPr/>
          <a:lstStyle>
            <a:lvl1pPr>
              <a:defRPr sz="3200" b="1">
                <a:solidFill>
                  <a:schemeClr val="bg1"/>
                </a:solidFill>
              </a:defRPr>
            </a:lvl1pPr>
          </a:lstStyle>
          <a:p>
            <a:r>
              <a:rPr lang="de-DE" dirty="0"/>
              <a:t>Titelmasterformat</a:t>
            </a:r>
            <a:br>
              <a:rPr lang="de-DE" dirty="0"/>
            </a:br>
            <a:r>
              <a:rPr lang="de-DE" dirty="0"/>
              <a:t>durch Klicken bearbeiten</a:t>
            </a:r>
          </a:p>
        </p:txBody>
      </p:sp>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3420" y="328250"/>
            <a:ext cx="1028282" cy="468000"/>
          </a:xfrm>
          <a:prstGeom prst="rect">
            <a:avLst/>
          </a:prstGeom>
        </p:spPr>
      </p:pic>
      <p:pic>
        <p:nvPicPr>
          <p:cNvPr id="15" name="Grafik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2257" y="349731"/>
            <a:ext cx="1489206" cy="433063"/>
          </a:xfrm>
          <a:prstGeom prst="rect">
            <a:avLst/>
          </a:prstGeom>
        </p:spPr>
      </p:pic>
    </p:spTree>
    <p:extLst>
      <p:ext uri="{BB962C8B-B14F-4D97-AF65-F5344CB8AC3E}">
        <p14:creationId xmlns:p14="http://schemas.microsoft.com/office/powerpoint/2010/main" val="3604059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folie_TUD">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766763" y="4494770"/>
            <a:ext cx="7981949" cy="1239280"/>
          </a:xfrm>
        </p:spPr>
        <p:txBody>
          <a:bodyPr/>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br>
              <a:rPr lang="de-DE" dirty="0"/>
            </a:br>
            <a:r>
              <a:rPr lang="de-DE" dirty="0"/>
              <a:t>Ort oder Anlass des Vortrags // Samstag, 13. Januar 2018</a:t>
            </a:r>
          </a:p>
        </p:txBody>
      </p:sp>
      <p:sp>
        <p:nvSpPr>
          <p:cNvPr id="26" name="Textplatzhalter 25"/>
          <p:cNvSpPr>
            <a:spLocks noGrp="1"/>
          </p:cNvSpPr>
          <p:nvPr>
            <p:ph type="body" sz="quarter" idx="10" hasCustomPrompt="1"/>
          </p:nvPr>
        </p:nvSpPr>
        <p:spPr>
          <a:xfrm>
            <a:off x="766763" y="2420838"/>
            <a:ext cx="7981949" cy="828675"/>
          </a:xfrm>
          <a:ln>
            <a:noFill/>
          </a:ln>
        </p:spPr>
        <p:txBody>
          <a:bodyPr/>
          <a:lstStyle>
            <a:lvl1pPr>
              <a:spcBef>
                <a:spcPts val="0"/>
              </a:spcBef>
              <a:defRPr sz="1600">
                <a:solidFill>
                  <a:schemeClr val="bg2"/>
                </a:solidFill>
              </a:defRPr>
            </a:lvl1pPr>
          </a:lstStyle>
          <a:p>
            <a:pPr lvl="0"/>
            <a:r>
              <a:rPr lang="de-DE" dirty="0"/>
              <a:t>Vorname Name</a:t>
            </a:r>
            <a:br>
              <a:rPr lang="de-DE" dirty="0"/>
            </a:br>
            <a:r>
              <a:rPr lang="de-DE" dirty="0"/>
              <a:t>Struktureinheit  der TU Dresden</a:t>
            </a:r>
          </a:p>
        </p:txBody>
      </p:sp>
      <p:sp>
        <p:nvSpPr>
          <p:cNvPr id="2" name="Titel 1"/>
          <p:cNvSpPr>
            <a:spLocks noGrp="1"/>
          </p:cNvSpPr>
          <p:nvPr>
            <p:ph type="title" hasCustomPrompt="1"/>
          </p:nvPr>
        </p:nvSpPr>
        <p:spPr>
          <a:xfrm>
            <a:off x="766763" y="3392202"/>
            <a:ext cx="7981949" cy="972108"/>
          </a:xfrm>
          <a:ln>
            <a:noFill/>
          </a:ln>
        </p:spPr>
        <p:txBody>
          <a:bodyPr/>
          <a:lstStyle>
            <a:lvl1pPr>
              <a:defRPr sz="3200" b="1">
                <a:solidFill>
                  <a:schemeClr val="tx2"/>
                </a:solidFill>
              </a:defRPr>
            </a:lvl1pPr>
          </a:lstStyle>
          <a:p>
            <a:r>
              <a:rPr lang="de-DE" dirty="0"/>
              <a:t>Titelmasterformat</a:t>
            </a:r>
            <a:br>
              <a:rPr lang="de-DE" dirty="0"/>
            </a:br>
            <a:r>
              <a:rPr lang="de-DE" dirty="0"/>
              <a:t>durch Klicken bearbeiten</a:t>
            </a:r>
          </a:p>
        </p:txBody>
      </p:sp>
      <p:cxnSp>
        <p:nvCxnSpPr>
          <p:cNvPr id="8" name="Gerade Verbindung 14"/>
          <p:cNvCxnSpPr/>
          <p:nvPr/>
        </p:nvCxnSpPr>
        <p:spPr>
          <a:xfrm>
            <a:off x="0" y="983270"/>
            <a:ext cx="9144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4"/>
          <p:cNvCxnSpPr/>
          <p:nvPr/>
        </p:nvCxnSpPr>
        <p:spPr>
          <a:xfrm>
            <a:off x="0" y="1154724"/>
            <a:ext cx="9144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23420" y="328250"/>
            <a:ext cx="1028282" cy="468000"/>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257" y="349731"/>
            <a:ext cx="1489206" cy="433063"/>
          </a:xfrm>
          <a:prstGeom prst="rect">
            <a:avLst/>
          </a:prstGeom>
        </p:spPr>
      </p:pic>
      <p:pic>
        <p:nvPicPr>
          <p:cNvPr id="10" name="Grafik 9">
            <a:extLst>
              <a:ext uri="{FF2B5EF4-FFF2-40B4-BE49-F238E27FC236}">
                <a16:creationId xmlns:a16="http://schemas.microsoft.com/office/drawing/2014/main" id="{B096313F-D85E-442C-88CA-69049BCBDC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3420" y="328250"/>
            <a:ext cx="1028282" cy="468000"/>
          </a:xfrm>
          <a:prstGeom prst="rect">
            <a:avLst/>
          </a:prstGeom>
        </p:spPr>
      </p:pic>
      <p:pic>
        <p:nvPicPr>
          <p:cNvPr id="12" name="Grafik 11">
            <a:extLst>
              <a:ext uri="{FF2B5EF4-FFF2-40B4-BE49-F238E27FC236}">
                <a16:creationId xmlns:a16="http://schemas.microsoft.com/office/drawing/2014/main" id="{8BC7E89D-19B8-443B-BB2E-9B79AE2D99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2257" y="349731"/>
            <a:ext cx="1489206" cy="433063"/>
          </a:xfrm>
          <a:prstGeom prst="rect">
            <a:avLst/>
          </a:prstGeom>
        </p:spPr>
      </p:pic>
    </p:spTree>
    <p:extLst>
      <p:ext uri="{BB962C8B-B14F-4D97-AF65-F5344CB8AC3E}">
        <p14:creationId xmlns:p14="http://schemas.microsoft.com/office/powerpoint/2010/main" val="2033014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lvl1pPr>
              <a:defRPr/>
            </a:lvl1pPr>
          </a:lstStyle>
          <a:p>
            <a:r>
              <a:rPr lang="de-DE"/>
              <a:t>Mastertitelformat bearbeiten</a:t>
            </a:r>
            <a:endParaRPr lang="de-DE" dirty="0"/>
          </a:p>
        </p:txBody>
      </p:sp>
      <p:sp>
        <p:nvSpPr>
          <p:cNvPr id="6" name="Inhaltsplatzhalter 5"/>
          <p:cNvSpPr>
            <a:spLocks noGrp="1"/>
          </p:cNvSpPr>
          <p:nvPr>
            <p:ph sz="quarter" idx="10"/>
          </p:nvPr>
        </p:nvSpPr>
        <p:spPr>
          <a:xfrm>
            <a:off x="385763" y="1484313"/>
            <a:ext cx="8373201" cy="4249738"/>
          </a:xfrm>
        </p:spPr>
        <p:txBody>
          <a:bodyPr/>
          <a:lstStyle>
            <a:lvl1pPr>
              <a:spcBef>
                <a:spcPts val="1200"/>
              </a:spcBef>
              <a:defRPr/>
            </a:lvl1pPr>
            <a:lvl3pPr>
              <a:spcBef>
                <a:spcPts val="1200"/>
              </a:spcBef>
              <a:defRPr/>
            </a:lvl3pPr>
          </a:lstStyle>
          <a:p>
            <a:pPr lvl="0"/>
            <a:r>
              <a:rPr lang="de-DE"/>
              <a:t>Mastertextformat bearbeiten</a:t>
            </a:r>
          </a:p>
        </p:txBody>
      </p:sp>
    </p:spTree>
    <p:extLst>
      <p:ext uri="{BB962C8B-B14F-4D97-AF65-F5344CB8AC3E}">
        <p14:creationId xmlns:p14="http://schemas.microsoft.com/office/powerpoint/2010/main" val="2387935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241800" y="1484313"/>
            <a:ext cx="4506913" cy="4249737"/>
          </a:xfrm>
        </p:spPr>
        <p:txBody>
          <a:bodyPr/>
          <a:lstStyle/>
          <a:p>
            <a:pPr lvl="0"/>
            <a:r>
              <a:rPr lang="de-DE"/>
              <a:t>Mastertextformat bearbeiten</a:t>
            </a:r>
          </a:p>
        </p:txBody>
      </p:sp>
      <p:sp>
        <p:nvSpPr>
          <p:cNvPr id="9" name="Bildplatzhalter 7"/>
          <p:cNvSpPr>
            <a:spLocks noGrp="1"/>
          </p:cNvSpPr>
          <p:nvPr>
            <p:ph type="pic" sz="quarter" idx="13"/>
          </p:nvPr>
        </p:nvSpPr>
        <p:spPr>
          <a:xfrm>
            <a:off x="395286" y="1484313"/>
            <a:ext cx="3739175" cy="1332000"/>
          </a:xfrm>
        </p:spPr>
        <p:txBody>
          <a:bodyPr/>
          <a:lstStyle/>
          <a:p>
            <a:r>
              <a:rPr lang="de-DE"/>
              <a:t>Bild durch Klicken auf Symbol hinzufügen</a:t>
            </a:r>
            <a:endParaRPr lang="de-DE" dirty="0"/>
          </a:p>
        </p:txBody>
      </p:sp>
      <p:sp>
        <p:nvSpPr>
          <p:cNvPr id="10" name="Bildplatzhalter 7"/>
          <p:cNvSpPr>
            <a:spLocks noGrp="1"/>
          </p:cNvSpPr>
          <p:nvPr>
            <p:ph type="pic" sz="quarter" idx="14"/>
          </p:nvPr>
        </p:nvSpPr>
        <p:spPr>
          <a:xfrm>
            <a:off x="400526" y="2943181"/>
            <a:ext cx="3733324" cy="1332000"/>
          </a:xfrm>
        </p:spPr>
        <p:txBody>
          <a:bodyPr/>
          <a:lstStyle/>
          <a:p>
            <a:r>
              <a:rPr lang="de-DE"/>
              <a:t>Bild durch Klicken auf Symbol hinzufügen</a:t>
            </a:r>
            <a:endParaRPr lang="de-DE" dirty="0"/>
          </a:p>
        </p:txBody>
      </p:sp>
      <p:sp>
        <p:nvSpPr>
          <p:cNvPr id="11" name="Bildplatzhalter 7"/>
          <p:cNvSpPr>
            <a:spLocks noGrp="1"/>
          </p:cNvSpPr>
          <p:nvPr>
            <p:ph type="pic" sz="quarter" idx="15"/>
          </p:nvPr>
        </p:nvSpPr>
        <p:spPr>
          <a:xfrm>
            <a:off x="400526" y="4402050"/>
            <a:ext cx="3733325" cy="1332000"/>
          </a:xfrm>
        </p:spPr>
        <p:txBody>
          <a:bodyPr/>
          <a:lstStyle/>
          <a:p>
            <a:r>
              <a:rPr lang="de-DE"/>
              <a:t>Bild durch Klicken auf Symbol hinzufügen</a:t>
            </a:r>
            <a:endParaRPr lang="de-DE" dirty="0"/>
          </a:p>
        </p:txBody>
      </p:sp>
      <p:sp>
        <p:nvSpPr>
          <p:cNvPr id="4" name="Titel 3"/>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204181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9" name="Bildplatzhalter 7"/>
          <p:cNvSpPr>
            <a:spLocks noGrp="1"/>
          </p:cNvSpPr>
          <p:nvPr>
            <p:ph type="pic" sz="quarter" idx="13"/>
          </p:nvPr>
        </p:nvSpPr>
        <p:spPr>
          <a:xfrm>
            <a:off x="4624388" y="1484313"/>
            <a:ext cx="4134577" cy="4249738"/>
          </a:xfrm>
          <a:ln w="6350">
            <a:solidFill>
              <a:schemeClr val="bg2"/>
            </a:solidFill>
          </a:ln>
        </p:spPr>
        <p:txBody>
          <a:bodyPr/>
          <a:lstStyle/>
          <a:p>
            <a:r>
              <a:rPr lang="de-DE"/>
              <a:t>Bild durch Klicken auf Symbol hinzufügen</a:t>
            </a:r>
            <a:endParaRPr lang="de-DE" dirty="0"/>
          </a:p>
        </p:txBody>
      </p:sp>
      <p:sp>
        <p:nvSpPr>
          <p:cNvPr id="7" name="Textplatzhalter 6"/>
          <p:cNvSpPr>
            <a:spLocks noGrp="1"/>
          </p:cNvSpPr>
          <p:nvPr>
            <p:ph type="body" sz="quarter" idx="14"/>
          </p:nvPr>
        </p:nvSpPr>
        <p:spPr>
          <a:xfrm>
            <a:off x="385764" y="1484314"/>
            <a:ext cx="4133850" cy="4249736"/>
          </a:xfrm>
        </p:spPr>
        <p:txBody>
          <a:bodyPr/>
          <a:lstStyle/>
          <a:p>
            <a:pPr lvl="0"/>
            <a:r>
              <a:rPr lang="de-DE"/>
              <a:t>Mastertextformat bearbeiten</a:t>
            </a:r>
          </a:p>
        </p:txBody>
      </p:sp>
    </p:spTree>
    <p:extLst>
      <p:ext uri="{BB962C8B-B14F-4D97-AF65-F5344CB8AC3E}">
        <p14:creationId xmlns:p14="http://schemas.microsoft.com/office/powerpoint/2010/main" val="3809947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Mastertitelformat bearbeiten</a:t>
            </a:r>
          </a:p>
        </p:txBody>
      </p:sp>
      <p:sp>
        <p:nvSpPr>
          <p:cNvPr id="6" name="Textplatzhalter 5"/>
          <p:cNvSpPr>
            <a:spLocks noGrp="1"/>
          </p:cNvSpPr>
          <p:nvPr>
            <p:ph type="body" sz="quarter" idx="10"/>
          </p:nvPr>
        </p:nvSpPr>
        <p:spPr>
          <a:xfrm>
            <a:off x="385763" y="1484314"/>
            <a:ext cx="4133850" cy="4249736"/>
          </a:xfrm>
        </p:spPr>
        <p:txBody>
          <a:bodyPr/>
          <a:lstStyle/>
          <a:p>
            <a:pPr lvl="0"/>
            <a:r>
              <a:rPr lang="de-DE"/>
              <a:t>Mastertextformat bearbeiten</a:t>
            </a:r>
          </a:p>
        </p:txBody>
      </p:sp>
      <p:sp>
        <p:nvSpPr>
          <p:cNvPr id="8" name="Textplatzhalter 7"/>
          <p:cNvSpPr>
            <a:spLocks noGrp="1"/>
          </p:cNvSpPr>
          <p:nvPr>
            <p:ph type="body" sz="quarter" idx="11"/>
          </p:nvPr>
        </p:nvSpPr>
        <p:spPr>
          <a:xfrm>
            <a:off x="4624388" y="1484314"/>
            <a:ext cx="4133850" cy="4249736"/>
          </a:xfrm>
        </p:spPr>
        <p:txBody>
          <a:bodyPr/>
          <a:lstStyle/>
          <a:p>
            <a:pPr lvl="0"/>
            <a:r>
              <a:rPr lang="de-DE"/>
              <a:t>Mastertextformat bearbeiten</a:t>
            </a:r>
          </a:p>
        </p:txBody>
      </p:sp>
    </p:spTree>
    <p:extLst>
      <p:ext uri="{BB962C8B-B14F-4D97-AF65-F5344CB8AC3E}">
        <p14:creationId xmlns:p14="http://schemas.microsoft.com/office/powerpoint/2010/main" val="3498960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6" name="Textplatzhalter 5"/>
          <p:cNvSpPr>
            <a:spLocks noGrp="1"/>
          </p:cNvSpPr>
          <p:nvPr>
            <p:ph type="body" sz="quarter" idx="10"/>
          </p:nvPr>
        </p:nvSpPr>
        <p:spPr>
          <a:xfrm>
            <a:off x="385763" y="1484314"/>
            <a:ext cx="2590800" cy="4249736"/>
          </a:xfrm>
        </p:spPr>
        <p:txBody>
          <a:bodyPr/>
          <a:lstStyle/>
          <a:p>
            <a:pPr lvl="0"/>
            <a:r>
              <a:rPr lang="de-DE"/>
              <a:t>Mastertextformat bearbeiten</a:t>
            </a:r>
          </a:p>
        </p:txBody>
      </p:sp>
      <p:sp>
        <p:nvSpPr>
          <p:cNvPr id="7" name="Textplatzhalter 7"/>
          <p:cNvSpPr>
            <a:spLocks noGrp="1"/>
          </p:cNvSpPr>
          <p:nvPr>
            <p:ph type="body" sz="quarter" idx="11"/>
          </p:nvPr>
        </p:nvSpPr>
        <p:spPr>
          <a:xfrm>
            <a:off x="5793945" y="1484314"/>
            <a:ext cx="2587625" cy="4249736"/>
          </a:xfrm>
        </p:spPr>
        <p:txBody>
          <a:bodyPr/>
          <a:lstStyle/>
          <a:p>
            <a:pPr lvl="0"/>
            <a:r>
              <a:rPr lang="de-DE"/>
              <a:t>Mastertextformat bearbeiten</a:t>
            </a:r>
          </a:p>
        </p:txBody>
      </p:sp>
      <p:sp>
        <p:nvSpPr>
          <p:cNvPr id="9" name="Textplatzhalter 5"/>
          <p:cNvSpPr>
            <a:spLocks noGrp="1"/>
          </p:cNvSpPr>
          <p:nvPr>
            <p:ph type="body" sz="quarter" idx="12"/>
          </p:nvPr>
        </p:nvSpPr>
        <p:spPr>
          <a:xfrm>
            <a:off x="3084513" y="1484314"/>
            <a:ext cx="2590800" cy="4249736"/>
          </a:xfrm>
        </p:spPr>
        <p:txBody>
          <a:bodyPr/>
          <a:lstStyle/>
          <a:p>
            <a:pPr lvl="0"/>
            <a:r>
              <a:rPr lang="de-DE"/>
              <a:t>Mastertextformat bearbeiten</a:t>
            </a:r>
          </a:p>
        </p:txBody>
      </p:sp>
    </p:spTree>
    <p:extLst>
      <p:ext uri="{BB962C8B-B14F-4D97-AF65-F5344CB8AC3E}">
        <p14:creationId xmlns:p14="http://schemas.microsoft.com/office/powerpoint/2010/main" val="2043757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7" name="Titel 1"/>
          <p:cNvSpPr txBox="1">
            <a:spLocks/>
          </p:cNvSpPr>
          <p:nvPr/>
        </p:nvSpPr>
        <p:spPr>
          <a:xfrm>
            <a:off x="4624388" y="368299"/>
            <a:ext cx="4124326" cy="828675"/>
          </a:xfrm>
          <a:prstGeom prst="rect">
            <a:avLst/>
          </a:prstGeom>
          <a:ln>
            <a:noFill/>
          </a:ln>
        </p:spPr>
        <p:txBody>
          <a:bodyPr vert="horz" lIns="0" tIns="0" rIns="0" bIns="0" rtlCol="0" anchor="t" anchorCtr="0">
            <a:noAutofit/>
          </a:bodyPr>
          <a:lstStyle>
            <a:lvl1pPr algn="l" defTabSz="914400" rtl="0" eaLnBrk="1" latinLnBrk="0" hangingPunct="1">
              <a:spcBef>
                <a:spcPct val="0"/>
              </a:spcBef>
              <a:buNone/>
              <a:defRPr sz="2400" b="1" kern="1200" baseline="0">
                <a:solidFill>
                  <a:schemeClr val="tx2"/>
                </a:solidFill>
                <a:latin typeface="Open Sans" panose="020B0606030504020204" pitchFamily="34" charset="0"/>
                <a:ea typeface="+mj-ea"/>
                <a:cs typeface="+mj-cs"/>
              </a:defRPr>
            </a:lvl1pPr>
          </a:lstStyle>
          <a:p>
            <a:r>
              <a:rPr lang="de-DE"/>
              <a:t>Titelmasterformat durch Klicken bearbeiten</a:t>
            </a:r>
          </a:p>
        </p:txBody>
      </p:sp>
      <p:sp>
        <p:nvSpPr>
          <p:cNvPr id="8" name="Textplatzhalter 5"/>
          <p:cNvSpPr>
            <a:spLocks noGrp="1"/>
          </p:cNvSpPr>
          <p:nvPr>
            <p:ph type="body" sz="quarter" idx="10"/>
          </p:nvPr>
        </p:nvSpPr>
        <p:spPr>
          <a:xfrm>
            <a:off x="385763" y="1484314"/>
            <a:ext cx="4133850" cy="4249736"/>
          </a:xfrm>
        </p:spPr>
        <p:txBody>
          <a:bodyPr/>
          <a:lstStyle/>
          <a:p>
            <a:pPr lvl="0"/>
            <a:r>
              <a:rPr lang="de-DE"/>
              <a:t>Mastertextformat bearbeiten</a:t>
            </a:r>
          </a:p>
        </p:txBody>
      </p:sp>
      <p:sp>
        <p:nvSpPr>
          <p:cNvPr id="9" name="Textplatzhalter 7"/>
          <p:cNvSpPr>
            <a:spLocks noGrp="1"/>
          </p:cNvSpPr>
          <p:nvPr>
            <p:ph type="body" sz="quarter" idx="11"/>
          </p:nvPr>
        </p:nvSpPr>
        <p:spPr>
          <a:xfrm>
            <a:off x="4624388" y="1484314"/>
            <a:ext cx="4133850" cy="4249736"/>
          </a:xfrm>
        </p:spPr>
        <p:txBody>
          <a:bodyPr/>
          <a:lstStyle/>
          <a:p>
            <a:pPr lvl="0"/>
            <a:r>
              <a:rPr lang="de-DE"/>
              <a:t>Mastertextformat bearbeiten</a:t>
            </a:r>
          </a:p>
        </p:txBody>
      </p:sp>
      <p:sp>
        <p:nvSpPr>
          <p:cNvPr id="3" name="Titel 2"/>
          <p:cNvSpPr>
            <a:spLocks noGrp="1"/>
          </p:cNvSpPr>
          <p:nvPr>
            <p:ph type="title"/>
          </p:nvPr>
        </p:nvSpPr>
        <p:spPr>
          <a:xfrm>
            <a:off x="395288" y="367505"/>
            <a:ext cx="4124326" cy="829469"/>
          </a:xfrm>
        </p:spPr>
        <p:txBody>
          <a:bodyPr/>
          <a:lstStyle/>
          <a:p>
            <a:r>
              <a:rPr lang="de-DE"/>
              <a:t>Mastertitelformat bearbeiten</a:t>
            </a:r>
            <a:endParaRPr lang="de-DE" dirty="0"/>
          </a:p>
        </p:txBody>
      </p:sp>
    </p:spTree>
    <p:extLst>
      <p:ext uri="{BB962C8B-B14F-4D97-AF65-F5344CB8AC3E}">
        <p14:creationId xmlns:p14="http://schemas.microsoft.com/office/powerpoint/2010/main" val="667121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Tree>
    <p:extLst>
      <p:ext uri="{BB962C8B-B14F-4D97-AF65-F5344CB8AC3E}">
        <p14:creationId xmlns:p14="http://schemas.microsoft.com/office/powerpoint/2010/main" val="147326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95287" y="341833"/>
            <a:ext cx="8363677" cy="812280"/>
          </a:xfrm>
          <a:prstGeom prst="rect">
            <a:avLst/>
          </a:prstGeom>
          <a:ln>
            <a:noFill/>
          </a:ln>
        </p:spPr>
        <p:txBody>
          <a:bodyPr vert="horz" lIns="0" tIns="0" rIns="0" bIns="0" rtlCol="0" anchor="t" anchorCtr="0">
            <a:noAutofit/>
          </a:bodyPr>
          <a:lstStyle/>
          <a:p>
            <a:r>
              <a:rPr lang="de-DE" dirty="0"/>
              <a:t>Das ist eine Überschrift</a:t>
            </a:r>
            <a:br>
              <a:rPr lang="de-DE" dirty="0"/>
            </a:br>
            <a:r>
              <a:rPr lang="de-DE" dirty="0"/>
              <a:t>in zwei Zeilen</a:t>
            </a:r>
          </a:p>
        </p:txBody>
      </p:sp>
      <p:sp>
        <p:nvSpPr>
          <p:cNvPr id="3" name="Textplatzhalter 2"/>
          <p:cNvSpPr>
            <a:spLocks noGrp="1"/>
          </p:cNvSpPr>
          <p:nvPr>
            <p:ph type="body" idx="1"/>
          </p:nvPr>
        </p:nvSpPr>
        <p:spPr>
          <a:xfrm>
            <a:off x="385763" y="1484313"/>
            <a:ext cx="8373201" cy="4249738"/>
          </a:xfrm>
          <a:prstGeom prst="rect">
            <a:avLst/>
          </a:prstGeom>
          <a:ln>
            <a:noFill/>
          </a:ln>
        </p:spPr>
        <p:txBody>
          <a:bodyPr vert="horz" lIns="0" tIns="0" rIns="0" bIns="0" rtlCol="0">
            <a:noAutofit/>
          </a:bodyPr>
          <a:lstStyle/>
          <a:p>
            <a:pPr lvl="0"/>
            <a:r>
              <a:rPr lang="de-DE" dirty="0"/>
              <a:t>Erste Textebene (16pt)</a:t>
            </a:r>
          </a:p>
          <a:p>
            <a:pPr lvl="1"/>
            <a:r>
              <a:rPr lang="de-DE" dirty="0"/>
              <a:t>Zweite Textebene für Aufzählungen</a:t>
            </a:r>
          </a:p>
          <a:p>
            <a:pPr lvl="2"/>
            <a:r>
              <a:rPr lang="de-DE" dirty="0"/>
              <a:t>Dritte Textebene bei viel Text (14pt)</a:t>
            </a:r>
          </a:p>
          <a:p>
            <a:pPr lvl="3"/>
            <a:r>
              <a:rPr lang="de-DE" dirty="0"/>
              <a:t>Vierte Textebene für Aufzählungen bei viel Text</a:t>
            </a:r>
          </a:p>
          <a:p>
            <a:pPr lvl="4"/>
            <a:r>
              <a:rPr lang="de-DE" dirty="0"/>
              <a:t>Fünfte Ebene</a:t>
            </a:r>
          </a:p>
          <a:p>
            <a:pPr lvl="5"/>
            <a:r>
              <a:rPr lang="de-DE" dirty="0"/>
              <a:t>Zwischenseite</a:t>
            </a:r>
          </a:p>
          <a:p>
            <a:pPr lvl="6"/>
            <a:r>
              <a:rPr lang="de-DE" dirty="0"/>
              <a:t>Für den nächsten Präsentationsabschnitt</a:t>
            </a:r>
          </a:p>
        </p:txBody>
      </p:sp>
      <p:cxnSp>
        <p:nvCxnSpPr>
          <p:cNvPr id="8" name="Gerade Verbindung 14"/>
          <p:cNvCxnSpPr/>
          <p:nvPr/>
        </p:nvCxnSpPr>
        <p:spPr>
          <a:xfrm>
            <a:off x="0" y="6093296"/>
            <a:ext cx="9144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6556376" y="6275708"/>
            <a:ext cx="691903" cy="369332"/>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br>
              <a:rPr lang="de-DE" sz="80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de-DE" sz="800" dirty="0">
                <a:solidFill>
                  <a:schemeClr val="bg2"/>
                </a:solidFill>
                <a:latin typeface="Open Sans" panose="020B0606030504020204" pitchFamily="34" charset="0"/>
                <a:ea typeface="Open Sans" panose="020B0606030504020204" pitchFamily="34" charset="0"/>
                <a:cs typeface="Open Sans" panose="020B0606030504020204" pitchFamily="34" charset="0"/>
              </a:rPr>
              <a:t>Folie</a:t>
            </a:r>
            <a:r>
              <a:rPr lang="de-DE" sz="800" baseline="0" dirty="0">
                <a:solidFill>
                  <a:schemeClr val="bg2"/>
                </a:solidFill>
                <a:latin typeface="Open Sans" panose="020B0606030504020204" pitchFamily="34" charset="0"/>
                <a:ea typeface="Open Sans" panose="020B0606030504020204" pitchFamily="34" charset="0"/>
                <a:cs typeface="Open Sans" panose="020B0606030504020204" pitchFamily="34" charset="0"/>
              </a:rPr>
              <a:t> </a:t>
            </a:r>
            <a:fld id="{38F97D41-8991-4148-BA02-56FEE4AAF2CC}" type="slidenum">
              <a:rPr lang="de-DE" sz="800" baseline="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de-DE" sz="800" baseline="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de-DE" sz="8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Grafik 1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070286" y="6273051"/>
            <a:ext cx="870085" cy="396000"/>
          </a:xfrm>
          <a:prstGeom prst="rect">
            <a:avLst/>
          </a:prstGeom>
        </p:spPr>
      </p:pic>
      <p:pic>
        <p:nvPicPr>
          <p:cNvPr id="13" name="Grafik 1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8144" y="6288296"/>
            <a:ext cx="1135856" cy="330309"/>
          </a:xfrm>
          <a:prstGeom prst="rect">
            <a:avLst/>
          </a:prstGeom>
        </p:spPr>
      </p:pic>
      <p:pic>
        <p:nvPicPr>
          <p:cNvPr id="10" name="Grafik 9">
            <a:extLst>
              <a:ext uri="{FF2B5EF4-FFF2-40B4-BE49-F238E27FC236}">
                <a16:creationId xmlns:a16="http://schemas.microsoft.com/office/drawing/2014/main" id="{DF6CCC66-050B-4ADF-AF03-BC1C1ABD58C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070286" y="6273051"/>
            <a:ext cx="870085" cy="396000"/>
          </a:xfrm>
          <a:prstGeom prst="rect">
            <a:avLst/>
          </a:prstGeom>
        </p:spPr>
      </p:pic>
      <p:pic>
        <p:nvPicPr>
          <p:cNvPr id="11" name="Grafik 10">
            <a:extLst>
              <a:ext uri="{FF2B5EF4-FFF2-40B4-BE49-F238E27FC236}">
                <a16:creationId xmlns:a16="http://schemas.microsoft.com/office/drawing/2014/main" id="{4652379C-101E-497B-9B5B-A412B3B47175}"/>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8144" y="6288296"/>
            <a:ext cx="1135856" cy="330309"/>
          </a:xfrm>
          <a:prstGeom prst="rect">
            <a:avLst/>
          </a:prstGeom>
        </p:spPr>
      </p:pic>
    </p:spTree>
    <p:extLst>
      <p:ext uri="{BB962C8B-B14F-4D97-AF65-F5344CB8AC3E}">
        <p14:creationId xmlns:p14="http://schemas.microsoft.com/office/powerpoint/2010/main" val="3352221529"/>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866" r:id="rId13"/>
  </p:sldLayoutIdLst>
  <p:hf hdr="0" ftr="0"/>
  <p:txStyles>
    <p:titleStyle>
      <a:lvl1pPr algn="l" defTabSz="914400" rtl="0" eaLnBrk="1" latinLnBrk="0" hangingPunct="1">
        <a:spcBef>
          <a:spcPct val="0"/>
        </a:spcBef>
        <a:buNone/>
        <a:defRPr sz="2400" b="1" kern="1200" baseline="0">
          <a:solidFill>
            <a:schemeClr val="tx2"/>
          </a:solidFill>
          <a:latin typeface="Open Sans" panose="020B0606030504020204" pitchFamily="34" charset="0"/>
          <a:ea typeface="+mj-ea"/>
          <a:cs typeface="+mj-cs"/>
        </a:defRPr>
      </a:lvl1pPr>
    </p:titleStyle>
    <p:bodyStyle>
      <a:lvl1pPr marL="0" indent="0" algn="l" defTabSz="914400" rtl="0" eaLnBrk="1" latinLnBrk="0" hangingPunct="1">
        <a:spcBef>
          <a:spcPts val="600"/>
        </a:spcBef>
        <a:buFont typeface="Arial" panose="020B0604020202020204" pitchFamily="34" charset="0"/>
        <a:buNone/>
        <a:defRPr sz="1600" kern="1200">
          <a:solidFill>
            <a:schemeClr val="tx2"/>
          </a:solidFill>
          <a:latin typeface="Open Sans" panose="020B0606030504020204" pitchFamily="34" charset="0"/>
          <a:ea typeface="+mn-ea"/>
          <a:cs typeface="+mn-cs"/>
        </a:defRPr>
      </a:lvl1pPr>
      <a:lvl2pPr marL="396000" indent="-324000" algn="l" defTabSz="914400" rtl="0" eaLnBrk="1" latinLnBrk="0" hangingPunct="1">
        <a:spcBef>
          <a:spcPts val="300"/>
        </a:spcBef>
        <a:buFont typeface="Open Sans" panose="020B0606030504020204" pitchFamily="34" charset="0"/>
        <a:buChar char="—"/>
        <a:defRPr sz="1600" kern="1200">
          <a:solidFill>
            <a:schemeClr val="tx2"/>
          </a:solidFill>
          <a:latin typeface="Open Sans" panose="020B0606030504020204" pitchFamily="34" charset="0"/>
          <a:ea typeface="+mn-ea"/>
          <a:cs typeface="+mn-cs"/>
        </a:defRPr>
      </a:lvl2pPr>
      <a:lvl3pPr marL="0" indent="0" algn="l" defTabSz="914400" rtl="0" eaLnBrk="1" latinLnBrk="0" hangingPunct="1">
        <a:spcBef>
          <a:spcPts val="600"/>
        </a:spcBef>
        <a:buFont typeface="Arial" panose="020B0604020202020204" pitchFamily="34" charset="0"/>
        <a:buNone/>
        <a:defRPr sz="1400" kern="1200">
          <a:solidFill>
            <a:schemeClr val="tx2"/>
          </a:solidFill>
          <a:latin typeface="Open Sans" panose="020B0606030504020204" pitchFamily="34" charset="0"/>
          <a:ea typeface="+mn-ea"/>
          <a:cs typeface="+mn-cs"/>
        </a:defRPr>
      </a:lvl3pPr>
      <a:lvl4pPr marL="396000" indent="-216000" algn="l" defTabSz="914400" rtl="0" eaLnBrk="1" latinLnBrk="0" hangingPunct="1">
        <a:spcBef>
          <a:spcPts val="300"/>
        </a:spcBef>
        <a:buFont typeface="Symbol" panose="05050102010706020507" pitchFamily="18" charset="2"/>
        <a:buChar char="-"/>
        <a:defRPr sz="1400" kern="1200">
          <a:solidFill>
            <a:schemeClr val="tx2"/>
          </a:solidFill>
          <a:latin typeface="Open Sans" panose="020B0606030504020204" pitchFamily="34" charset="0"/>
          <a:ea typeface="+mn-ea"/>
          <a:cs typeface="+mn-cs"/>
        </a:defRPr>
      </a:lvl4pPr>
      <a:lvl5pPr marL="576000" indent="-179388" algn="l" defTabSz="914400" rtl="0" eaLnBrk="1" latinLnBrk="0" hangingPunct="1">
        <a:spcBef>
          <a:spcPts val="300"/>
        </a:spcBef>
        <a:buFont typeface="Symbol" panose="05050102010706020507" pitchFamily="18" charset="2"/>
        <a:buChar char="-"/>
        <a:defRPr sz="1400" kern="1200" baseline="0">
          <a:solidFill>
            <a:schemeClr val="tx2"/>
          </a:solidFill>
          <a:latin typeface="Open Sans" panose="020B0606030504020204" pitchFamily="34" charset="0"/>
          <a:ea typeface="+mn-ea"/>
          <a:cs typeface="+mn-cs"/>
        </a:defRPr>
      </a:lvl5pPr>
      <a:lvl6pPr marL="358775" indent="0" algn="l" defTabSz="914400" rtl="0" eaLnBrk="1" latinLnBrk="0" hangingPunct="1">
        <a:spcBef>
          <a:spcPts val="0"/>
        </a:spcBef>
        <a:buFont typeface="Arial" panose="020B0604020202020204" pitchFamily="34" charset="0"/>
        <a:buNone/>
        <a:defRPr sz="3200" b="1" kern="1200">
          <a:solidFill>
            <a:schemeClr val="bg1"/>
          </a:solidFill>
          <a:latin typeface="+mn-lt"/>
          <a:ea typeface="+mn-ea"/>
          <a:cs typeface="+mn-cs"/>
        </a:defRPr>
      </a:lvl6pPr>
      <a:lvl7pPr marL="358775" indent="0" algn="l" defTabSz="914400" rtl="0" eaLnBrk="1" latinLnBrk="0" hangingPunct="1">
        <a:spcBef>
          <a:spcPts val="0"/>
        </a:spcBef>
        <a:buFont typeface="Arial" panose="020B0604020202020204" pitchFamily="34" charset="0"/>
        <a:buNone/>
        <a:defRPr sz="3200" kern="1200">
          <a:solidFill>
            <a:schemeClr val="bg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73">
          <p15:clr>
            <a:srgbClr val="F26B43"/>
          </p15:clr>
        </p15:guide>
        <p15:guide id="3" pos="243">
          <p15:clr>
            <a:srgbClr val="F26B43"/>
          </p15:clr>
        </p15:guide>
        <p15:guide id="4" pos="660">
          <p15:clr>
            <a:srgbClr val="F26B43"/>
          </p15:clr>
        </p15:guide>
        <p15:guide id="5" pos="726">
          <p15:clr>
            <a:srgbClr val="F26B43"/>
          </p15:clr>
        </p15:guide>
        <p15:guide id="6" pos="1146">
          <p15:clr>
            <a:srgbClr val="F26B43"/>
          </p15:clr>
        </p15:guide>
        <p15:guide id="7" pos="1212">
          <p15:clr>
            <a:srgbClr val="F26B43"/>
          </p15:clr>
        </p15:guide>
        <p15:guide id="8" pos="1701">
          <p15:clr>
            <a:srgbClr val="F26B43"/>
          </p15:clr>
        </p15:guide>
        <p15:guide id="9" pos="1632">
          <p15:clr>
            <a:srgbClr val="F26B43"/>
          </p15:clr>
        </p15:guide>
        <p15:guide id="10" pos="2184">
          <p15:clr>
            <a:srgbClr val="F26B43"/>
          </p15:clr>
        </p15:guide>
        <p15:guide id="11" pos="2117">
          <p15:clr>
            <a:srgbClr val="F26B43"/>
          </p15:clr>
        </p15:guide>
        <p15:guide id="12" pos="2604">
          <p15:clr>
            <a:srgbClr val="F26B43"/>
          </p15:clr>
        </p15:guide>
        <p15:guide id="13" pos="2672">
          <p15:clr>
            <a:srgbClr val="F26B43"/>
          </p15:clr>
        </p15:guide>
        <p15:guide id="14" pos="3089">
          <p15:clr>
            <a:srgbClr val="F26B43"/>
          </p15:clr>
        </p15:guide>
        <p15:guide id="15" pos="3158">
          <p15:clr>
            <a:srgbClr val="F26B43"/>
          </p15:clr>
        </p15:guide>
        <p15:guide id="16" pos="3575">
          <p15:clr>
            <a:srgbClr val="F26B43"/>
          </p15:clr>
        </p15:guide>
        <p15:guide id="17" pos="3642">
          <p15:clr>
            <a:srgbClr val="F26B43"/>
          </p15:clr>
        </p15:guide>
        <p15:guide id="18" pos="3887">
          <p15:clr>
            <a:srgbClr val="F26B43"/>
          </p15:clr>
        </p15:guide>
        <p15:guide id="19" pos="3818">
          <p15:clr>
            <a:srgbClr val="F26B43"/>
          </p15:clr>
        </p15:guide>
        <p15:guide id="20" pos="4061">
          <p15:clr>
            <a:srgbClr val="F26B43"/>
          </p15:clr>
        </p15:guide>
        <p15:guide id="21" pos="4130">
          <p15:clr>
            <a:srgbClr val="F26B43"/>
          </p15:clr>
        </p15:guide>
        <p15:guide id="22" pos="4545">
          <p15:clr>
            <a:srgbClr val="F26B43"/>
          </p15:clr>
        </p15:guide>
        <p15:guide id="23" pos="4614">
          <p15:clr>
            <a:srgbClr val="F26B43"/>
          </p15:clr>
        </p15:guide>
        <p15:guide id="24" pos="5031">
          <p15:clr>
            <a:srgbClr val="F26B43"/>
          </p15:clr>
        </p15:guide>
        <p15:guide id="25" pos="5100">
          <p15:clr>
            <a:srgbClr val="F26B43"/>
          </p15:clr>
        </p15:guide>
        <p15:guide id="26" pos="5586">
          <p15:clr>
            <a:srgbClr val="F26B43"/>
          </p15:clr>
        </p15:guide>
        <p15:guide id="27" pos="5517">
          <p15:clr>
            <a:srgbClr val="F26B43"/>
          </p15:clr>
        </p15:guide>
        <p15:guide id="31" pos="416">
          <p15:clr>
            <a:srgbClr val="F26B43"/>
          </p15:clr>
        </p15:guide>
        <p15:guide id="32" pos="483">
          <p15:clr>
            <a:srgbClr val="F26B43"/>
          </p15:clr>
        </p15:guide>
        <p15:guide id="33" pos="903">
          <p15:clr>
            <a:srgbClr val="F26B43"/>
          </p15:clr>
        </p15:guide>
        <p15:guide id="34" pos="971">
          <p15:clr>
            <a:srgbClr val="F26B43"/>
          </p15:clr>
        </p15:guide>
        <p15:guide id="35" pos="1389">
          <p15:clr>
            <a:srgbClr val="F26B43"/>
          </p15:clr>
        </p15:guide>
        <p15:guide id="36" pos="1457">
          <p15:clr>
            <a:srgbClr val="F26B43"/>
          </p15:clr>
        </p15:guide>
        <p15:guide id="37" pos="1875">
          <p15:clr>
            <a:srgbClr val="F26B43"/>
          </p15:clr>
        </p15:guide>
        <p15:guide id="38" pos="1941">
          <p15:clr>
            <a:srgbClr val="F26B43"/>
          </p15:clr>
        </p15:guide>
        <p15:guide id="39" pos="2358">
          <p15:clr>
            <a:srgbClr val="F26B43"/>
          </p15:clr>
        </p15:guide>
        <p15:guide id="40" pos="2429">
          <p15:clr>
            <a:srgbClr val="F26B43"/>
          </p15:clr>
        </p15:guide>
        <p15:guide id="41" pos="2847">
          <p15:clr>
            <a:srgbClr val="F26B43"/>
          </p15:clr>
        </p15:guide>
        <p15:guide id="42" pos="2913">
          <p15:clr>
            <a:srgbClr val="F26B43"/>
          </p15:clr>
        </p15:guide>
        <p15:guide id="43" pos="3330">
          <p15:clr>
            <a:srgbClr val="F26B43"/>
          </p15:clr>
        </p15:guide>
        <p15:guide id="44" pos="3398">
          <p15:clr>
            <a:srgbClr val="F26B43"/>
          </p15:clr>
        </p15:guide>
        <p15:guide id="45" pos="4302">
          <p15:clr>
            <a:srgbClr val="F26B43"/>
          </p15:clr>
        </p15:guide>
        <p15:guide id="46" pos="4373">
          <p15:clr>
            <a:srgbClr val="F26B43"/>
          </p15:clr>
        </p15:guide>
        <p15:guide id="47" pos="4787">
          <p15:clr>
            <a:srgbClr val="F26B43"/>
          </p15:clr>
        </p15:guide>
        <p15:guide id="48" pos="4859">
          <p15:clr>
            <a:srgbClr val="F26B43"/>
          </p15:clr>
        </p15:guide>
        <p15:guide id="49" pos="5274">
          <p15:clr>
            <a:srgbClr val="F26B43"/>
          </p15:clr>
        </p15:guide>
        <p15:guide id="50" pos="5345">
          <p15:clr>
            <a:srgbClr val="F26B43"/>
          </p15:clr>
        </p15:guide>
        <p15:guide id="51" orient="horz" pos="3612">
          <p15:clr>
            <a:srgbClr val="F26B43"/>
          </p15:clr>
        </p15:guide>
        <p15:guide id="52" orient="horz" pos="3838">
          <p15:clr>
            <a:srgbClr val="F26B43"/>
          </p15:clr>
        </p15:guide>
        <p15:guide id="53" orient="horz" pos="935">
          <p15:clr>
            <a:srgbClr val="F26B43"/>
          </p15:clr>
        </p15:guide>
        <p15:guide id="64" orient="horz" pos="727" userDrawn="1">
          <p15:clr>
            <a:srgbClr val="F26B43"/>
          </p15:clr>
        </p15:guide>
        <p15:guide id="65" orient="horz" pos="221" userDrawn="1">
          <p15:clr>
            <a:srgbClr val="F26B43"/>
          </p15:clr>
        </p15:guide>
        <p15:guide id="66" orient="horz" pos="3962" userDrawn="1">
          <p15:clr>
            <a:srgbClr val="F26B43"/>
          </p15:clr>
        </p15:guide>
        <p15:guide id="67" orient="horz" pos="4167" userDrawn="1">
          <p15:clr>
            <a:srgbClr val="F26B43"/>
          </p15:clr>
        </p15:guide>
        <p15:guide id="68" orient="horz" pos="619" userDrawn="1">
          <p15:clr>
            <a:srgbClr val="F26B43"/>
          </p15:clr>
        </p15:guide>
        <p15:guide id="69" orient="horz" pos="490" userDrawn="1">
          <p15:clr>
            <a:srgbClr val="F26B43"/>
          </p15:clr>
        </p15:guide>
        <p15:guide id="70" orient="horz" pos="40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125135" y="5767665"/>
            <a:ext cx="7981949" cy="828675"/>
          </a:xfrm>
        </p:spPr>
        <p:txBody>
          <a:bodyPr/>
          <a:lstStyle/>
          <a:p>
            <a:r>
              <a:rPr lang="en-GB" sz="2000" dirty="0"/>
              <a:t>Prof. </a:t>
            </a:r>
            <a:r>
              <a:rPr lang="en-GB" sz="2000" dirty="0" err="1"/>
              <a:t>Dr.</a:t>
            </a:r>
            <a:r>
              <a:rPr lang="en-GB" sz="2000" dirty="0"/>
              <a:t> Ajla Škrbić</a:t>
            </a:r>
          </a:p>
          <a:p>
            <a:r>
              <a:rPr lang="en-US" sz="2000" dirty="0"/>
              <a:t>Public International Law</a:t>
            </a:r>
            <a:br>
              <a:rPr lang="en-US" sz="2000" dirty="0"/>
            </a:br>
            <a:r>
              <a:rPr lang="en-US" sz="2000" dirty="0"/>
              <a:t>United Nations System</a:t>
            </a:r>
            <a:endParaRPr lang="en-GB" sz="2000" dirty="0"/>
          </a:p>
        </p:txBody>
      </p:sp>
      <p:sp>
        <p:nvSpPr>
          <p:cNvPr id="5" name="Titel 4"/>
          <p:cNvSpPr>
            <a:spLocks noGrp="1"/>
          </p:cNvSpPr>
          <p:nvPr>
            <p:ph type="title"/>
          </p:nvPr>
        </p:nvSpPr>
        <p:spPr>
          <a:xfrm>
            <a:off x="0" y="3241950"/>
            <a:ext cx="9143999" cy="972108"/>
          </a:xfrm>
        </p:spPr>
        <p:txBody>
          <a:bodyPr/>
          <a:lstStyle/>
          <a:p>
            <a:pPr algn="ctr"/>
            <a:r>
              <a:rPr lang="en-US" sz="5000" dirty="0"/>
              <a:t>Exam Review </a:t>
            </a:r>
            <a:endParaRPr lang="en-US" sz="5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768" y="346905"/>
            <a:ext cx="596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4076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nSpc>
                <a:spcPct val="107000"/>
              </a:lnSpc>
              <a:spcAft>
                <a:spcPts val="800"/>
              </a:spcAft>
            </a:pPr>
            <a:r>
              <a:rPr lang="en-US" b="1" dirty="0">
                <a:effectLst/>
                <a:latin typeface="+mn-lt"/>
                <a:ea typeface="Calibri" panose="020F0502020204030204" pitchFamily="34" charset="0"/>
                <a:cs typeface="Times New Roman" panose="02020603050405020304" pitchFamily="18" charset="0"/>
              </a:rPr>
              <a:t>Question 1: Is the President of </a:t>
            </a:r>
            <a:r>
              <a:rPr lang="en-US" b="1" dirty="0" err="1">
                <a:effectLst/>
                <a:latin typeface="+mn-lt"/>
                <a:ea typeface="Calibri" panose="020F0502020204030204" pitchFamily="34" charset="0"/>
                <a:cs typeface="Times New Roman" panose="02020603050405020304" pitchFamily="18" charset="0"/>
              </a:rPr>
              <a:t>Dostria</a:t>
            </a:r>
            <a:r>
              <a:rPr lang="en-US" b="1" dirty="0">
                <a:effectLst/>
                <a:latin typeface="+mn-lt"/>
                <a:ea typeface="Calibri" panose="020F0502020204030204" pitchFamily="34" charset="0"/>
                <a:cs typeface="Times New Roman" panose="02020603050405020304" pitchFamily="18" charset="0"/>
              </a:rPr>
              <a:t> right? </a:t>
            </a:r>
            <a:r>
              <a:rPr lang="de-DE" b="1" dirty="0" err="1">
                <a:effectLst/>
                <a:latin typeface="+mn-lt"/>
                <a:ea typeface="Calibri" panose="020F0502020204030204" pitchFamily="34" charset="0"/>
                <a:cs typeface="Times New Roman" panose="02020603050405020304" pitchFamily="18" charset="0"/>
              </a:rPr>
              <a:t>Is</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there</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any</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responsibility</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of</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Dostria</a:t>
            </a:r>
            <a:r>
              <a:rPr lang="de-DE" b="1" dirty="0">
                <a:effectLst/>
                <a:latin typeface="+mn-lt"/>
                <a:ea typeface="Calibri" panose="020F0502020204030204" pitchFamily="34" charset="0"/>
                <a:cs typeface="Times New Roman" panose="02020603050405020304" pitchFamily="18" charset="0"/>
              </a:rPr>
              <a:t> in </a:t>
            </a:r>
            <a:r>
              <a:rPr lang="de-DE" b="1" dirty="0" err="1">
                <a:effectLst/>
                <a:latin typeface="+mn-lt"/>
                <a:ea typeface="Calibri" panose="020F0502020204030204" pitchFamily="34" charset="0"/>
                <a:cs typeface="Times New Roman" panose="02020603050405020304" pitchFamily="18" charset="0"/>
              </a:rPr>
              <a:t>this</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case</a:t>
            </a:r>
            <a:r>
              <a:rPr lang="de-DE" b="1" dirty="0">
                <a:effectLst/>
                <a:latin typeface="+mn-lt"/>
                <a:ea typeface="Calibri" panose="020F0502020204030204" pitchFamily="34" charset="0"/>
                <a:cs typeface="Times New Roman" panose="02020603050405020304" pitchFamily="18" charset="0"/>
              </a:rPr>
              <a:t> and </a:t>
            </a:r>
            <a:r>
              <a:rPr lang="de-DE" b="1" dirty="0" err="1">
                <a:effectLst/>
                <a:latin typeface="+mn-lt"/>
                <a:ea typeface="Calibri" panose="020F0502020204030204" pitchFamily="34" charset="0"/>
                <a:cs typeface="Times New Roman" panose="02020603050405020304" pitchFamily="18" charset="0"/>
              </a:rPr>
              <a:t>what</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are</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the</a:t>
            </a:r>
            <a:r>
              <a:rPr lang="de-DE" b="1" dirty="0">
                <a:effectLst/>
                <a:latin typeface="+mn-lt"/>
                <a:ea typeface="Calibri" panose="020F0502020204030204" pitchFamily="34" charset="0"/>
                <a:cs typeface="Times New Roman" panose="02020603050405020304" pitchFamily="18" charset="0"/>
              </a:rPr>
              <a:t> potential </a:t>
            </a:r>
            <a:r>
              <a:rPr lang="de-DE" b="1" dirty="0" err="1">
                <a:effectLst/>
                <a:latin typeface="+mn-lt"/>
                <a:ea typeface="Calibri" panose="020F0502020204030204" pitchFamily="34" charset="0"/>
                <a:cs typeface="Times New Roman" panose="02020603050405020304" pitchFamily="18" charset="0"/>
              </a:rPr>
              <a:t>consequences</a:t>
            </a:r>
            <a:r>
              <a:rPr lang="de-DE" b="1" dirty="0">
                <a:effectLst/>
                <a:latin typeface="+mn-lt"/>
                <a:ea typeface="Calibri" panose="020F0502020204030204" pitchFamily="34" charset="0"/>
                <a:cs typeface="Times New Roman" panose="02020603050405020304" pitchFamily="18" charset="0"/>
              </a:rPr>
              <a:t>? </a:t>
            </a:r>
            <a:r>
              <a:rPr lang="en-US" b="1" dirty="0">
                <a:effectLst/>
                <a:latin typeface="+mn-lt"/>
                <a:ea typeface="Calibri" panose="020F0502020204030204" pitchFamily="34" charset="0"/>
                <a:cs typeface="Times New Roman" panose="02020603050405020304" pitchFamily="18" charset="0"/>
              </a:rPr>
              <a:t>[45%]</a:t>
            </a:r>
            <a:endParaRPr lang="en-BA"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081213"/>
            <a:ext cx="8373201" cy="4249738"/>
          </a:xfrm>
        </p:spPr>
        <p:txBody>
          <a:bodyPr/>
          <a:lstStyle/>
          <a:p>
            <a:pPr marL="285750" indent="-285750">
              <a:spcBef>
                <a:spcPts val="0"/>
              </a:spcBef>
              <a:buFont typeface="Wingdings" pitchFamily="2" charset="2"/>
              <a:buChar char="§"/>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b="1" dirty="0">
                <a:effectLst/>
                <a:latin typeface="+mn-lt"/>
                <a:ea typeface="Calibri" panose="020F0502020204030204" pitchFamily="34" charset="0"/>
                <a:cs typeface="Times New Roman" panose="02020603050405020304" pitchFamily="18" charset="0"/>
              </a:rPr>
              <a:t>BUT</a:t>
            </a:r>
            <a:r>
              <a:rPr lang="en-GB" sz="1800" dirty="0">
                <a:effectLst/>
                <a:latin typeface="+mn-lt"/>
                <a:ea typeface="Calibri" panose="020F0502020204030204" pitchFamily="34" charset="0"/>
                <a:cs typeface="Times New Roman" panose="02020603050405020304" pitchFamily="18" charset="0"/>
              </a:rPr>
              <a:t> </a:t>
            </a:r>
            <a:r>
              <a:rPr lang="en-US" sz="1800" dirty="0">
                <a:effectLst/>
                <a:latin typeface="+mn-lt"/>
                <a:ea typeface="Calibri" panose="020F0502020204030204" pitchFamily="34" charset="0"/>
                <a:cs typeface="Times New Roman" panose="02020603050405020304" pitchFamily="18" charset="0"/>
              </a:rPr>
              <a:t>involvement in internal armed conflicts (civil wars) and aid to the authorities of a state in principle legal (</a:t>
            </a:r>
            <a:r>
              <a:rPr lang="en-GB" sz="1800" dirty="0">
                <a:effectLst/>
                <a:latin typeface="+mn-lt"/>
                <a:ea typeface="Calibri" panose="020F0502020204030204" pitchFamily="34" charset="0"/>
                <a:cs typeface="Times New Roman" panose="02020603050405020304" pitchFamily="18" charset="0"/>
              </a:rPr>
              <a:t>ICJ, Nicaragua, 1986, para. 246) + </a:t>
            </a:r>
            <a:r>
              <a:rPr lang="en-GB" sz="1800" b="1" dirty="0">
                <a:effectLst/>
                <a:latin typeface="+mn-lt"/>
                <a:ea typeface="Calibri" panose="020F0502020204030204" pitchFamily="34" charset="0"/>
                <a:cs typeface="Times New Roman" panose="02020603050405020304" pitchFamily="18" charset="0"/>
              </a:rPr>
              <a:t>circumstances precluding wrongfulness </a:t>
            </a:r>
            <a:r>
              <a:rPr lang="en-GB" sz="1800" b="1" dirty="0">
                <a:effectLst/>
                <a:latin typeface="+mn-lt"/>
                <a:ea typeface="Calibri" panose="020F0502020204030204" pitchFamily="34" charset="0"/>
                <a:cs typeface="Times New Roman" panose="02020603050405020304" pitchFamily="18" charset="0"/>
                <a:sym typeface="Symbol" pitchFamily="2" charset="2"/>
              </a:rPr>
              <a:t></a:t>
            </a:r>
            <a:r>
              <a:rPr lang="en-GB" sz="1800" b="1" dirty="0">
                <a:effectLst/>
                <a:latin typeface="+mn-lt"/>
                <a:ea typeface="Calibri" panose="020F0502020204030204" pitchFamily="34" charset="0"/>
                <a:cs typeface="Times New Roman" panose="02020603050405020304" pitchFamily="18" charset="0"/>
              </a:rPr>
              <a:t> Consent</a:t>
            </a:r>
            <a:r>
              <a:rPr lang="en-GB" sz="1800" dirty="0">
                <a:effectLst/>
                <a:latin typeface="+mn-lt"/>
                <a:ea typeface="Calibri" panose="020F0502020204030204" pitchFamily="34" charset="0"/>
                <a:cs typeface="Times New Roman" panose="02020603050405020304" pitchFamily="18" charset="0"/>
              </a:rPr>
              <a:t>, Art. 20 ASR = the fundamental prohibition under CIL not to intervene in internal affairs does not apply if the territorial state explicitly or implicitly gives its consent to the act </a:t>
            </a:r>
            <a:r>
              <a:rPr lang="en-GB" sz="1800" dirty="0">
                <a:effectLst/>
                <a:latin typeface="+mn-lt"/>
                <a:ea typeface="Calibri" panose="020F0502020204030204" pitchFamily="34" charset="0"/>
                <a:cs typeface="Times New Roman" panose="02020603050405020304" pitchFamily="18" charset="0"/>
                <a:sym typeface="Symbol" pitchFamily="2" charset="2"/>
              </a:rPr>
              <a:t></a:t>
            </a:r>
            <a:r>
              <a:rPr lang="en-GB" sz="1800" dirty="0">
                <a:effectLst/>
                <a:latin typeface="+mn-lt"/>
                <a:ea typeface="Calibri" panose="020F0502020204030204" pitchFamily="34" charset="0"/>
                <a:cs typeface="Times New Roman" panose="02020603050405020304" pitchFamily="18" charset="0"/>
              </a:rPr>
              <a:t> </a:t>
            </a:r>
            <a:r>
              <a:rPr lang="en-GB" sz="1800" dirty="0" err="1">
                <a:effectLst/>
                <a:latin typeface="+mn-lt"/>
                <a:ea typeface="Calibri" panose="020F0502020204030204" pitchFamily="34" charset="0"/>
                <a:cs typeface="Times New Roman" panose="02020603050405020304" pitchFamily="18" charset="0"/>
              </a:rPr>
              <a:t>Dostria</a:t>
            </a:r>
            <a:r>
              <a:rPr lang="en-GB" sz="1800" dirty="0">
                <a:effectLst/>
                <a:latin typeface="+mn-lt"/>
                <a:ea typeface="Calibri" panose="020F0502020204030204" pitchFamily="34" charset="0"/>
                <a:cs typeface="Times New Roman" panose="02020603050405020304" pitchFamily="18" charset="0"/>
              </a:rPr>
              <a:t> offered help and </a:t>
            </a:r>
            <a:r>
              <a:rPr lang="en-GB" sz="1800" dirty="0" err="1">
                <a:effectLst/>
                <a:latin typeface="+mn-lt"/>
                <a:ea typeface="Calibri" panose="020F0502020204030204" pitchFamily="34" charset="0"/>
                <a:cs typeface="Times New Roman" panose="02020603050405020304" pitchFamily="18" charset="0"/>
              </a:rPr>
              <a:t>Istrina</a:t>
            </a:r>
            <a:r>
              <a:rPr lang="en-GB" sz="1800" dirty="0">
                <a:effectLst/>
                <a:latin typeface="+mn-lt"/>
                <a:ea typeface="Calibri" panose="020F0502020204030204" pitchFamily="34" charset="0"/>
                <a:cs typeface="Times New Roman" panose="02020603050405020304" pitchFamily="18" charset="0"/>
              </a:rPr>
              <a:t> consented</a:t>
            </a:r>
            <a:endParaRPr lang="en-BA" sz="1800" dirty="0">
              <a:latin typeface="+mn-lt"/>
              <a:ea typeface="Calibri" panose="020F0502020204030204" pitchFamily="34" charset="0"/>
              <a:cs typeface="Times New Roman" panose="02020603050405020304" pitchFamily="18" charset="0"/>
            </a:endParaRPr>
          </a:p>
          <a:p>
            <a:pPr marL="285750" indent="-285750">
              <a:spcBef>
                <a:spcPts val="0"/>
              </a:spcBef>
              <a:buFont typeface="Wingdings" pitchFamily="2" charset="2"/>
              <a:buChar char="§"/>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b="1" dirty="0">
                <a:effectLst/>
                <a:latin typeface="+mn-lt"/>
                <a:ea typeface="Calibri" panose="020F0502020204030204" pitchFamily="34" charset="0"/>
                <a:cs typeface="Times New Roman" panose="02020603050405020304" pitchFamily="18" charset="0"/>
              </a:rPr>
              <a:t>BUT</a:t>
            </a:r>
            <a:r>
              <a:rPr lang="en-GB" sz="1800" dirty="0">
                <a:effectLst/>
                <a:latin typeface="+mn-lt"/>
                <a:ea typeface="Calibri" panose="020F0502020204030204" pitchFamily="34" charset="0"/>
                <a:cs typeface="Times New Roman" panose="02020603050405020304" pitchFamily="18" charset="0"/>
              </a:rPr>
              <a:t> </a:t>
            </a:r>
            <a:r>
              <a:rPr lang="en-GB" sz="1800" dirty="0" err="1">
                <a:effectLst/>
                <a:latin typeface="+mn-lt"/>
                <a:ea typeface="Calibri" panose="020F0502020204030204" pitchFamily="34" charset="0"/>
                <a:cs typeface="Times New Roman" panose="02020603050405020304" pitchFamily="18" charset="0"/>
              </a:rPr>
              <a:t>Istrina</a:t>
            </a:r>
            <a:r>
              <a:rPr lang="en-GB" sz="1800" dirty="0">
                <a:effectLst/>
                <a:latin typeface="+mn-lt"/>
                <a:ea typeface="Calibri" panose="020F0502020204030204" pitchFamily="34" charset="0"/>
                <a:cs typeface="Times New Roman" panose="02020603050405020304" pitchFamily="18" charset="0"/>
              </a:rPr>
              <a:t> did not give its consent to </a:t>
            </a:r>
            <a:r>
              <a:rPr lang="en-GB" sz="1800" dirty="0" err="1">
                <a:effectLst/>
                <a:latin typeface="+mn-lt"/>
                <a:ea typeface="Calibri" panose="020F0502020204030204" pitchFamily="34" charset="0"/>
                <a:cs typeface="Times New Roman" panose="02020603050405020304" pitchFamily="18" charset="0"/>
              </a:rPr>
              <a:t>Dostria</a:t>
            </a:r>
            <a:r>
              <a:rPr lang="en-GB" sz="1800" dirty="0">
                <a:effectLst/>
                <a:latin typeface="+mn-lt"/>
                <a:ea typeface="Calibri" panose="020F0502020204030204" pitchFamily="34" charset="0"/>
                <a:cs typeface="Times New Roman" panose="02020603050405020304" pitchFamily="18" charset="0"/>
              </a:rPr>
              <a:t> to commit genocide (even if it did: a state cannot give its consent as the prohibition of genocide constitutes a peremptory norm of international law: CIL, Art. 26 ASR + </a:t>
            </a:r>
            <a:r>
              <a:rPr lang="en-US" sz="1800" dirty="0">
                <a:effectLst/>
                <a:latin typeface="+mn-lt"/>
                <a:ea typeface="Calibri" panose="020F0502020204030204" pitchFamily="34" charset="0"/>
                <a:cs typeface="Times New Roman" panose="02020603050405020304" pitchFamily="18" charset="0"/>
              </a:rPr>
              <a:t>a state cannot invoke consent to justify the violation of a peremptory norm)</a:t>
            </a:r>
            <a:endParaRPr lang="en-BA" sz="1800" dirty="0">
              <a:latin typeface="+mn-lt"/>
              <a:ea typeface="Calibri" panose="020F0502020204030204" pitchFamily="34" charset="0"/>
              <a:cs typeface="Times New Roman" panose="02020603050405020304" pitchFamily="18" charset="0"/>
            </a:endParaRPr>
          </a:p>
          <a:p>
            <a:pPr marL="285750" indent="-285750">
              <a:spcBef>
                <a:spcPts val="0"/>
              </a:spcBef>
              <a:buFont typeface="Wingdings" pitchFamily="2" charset="2"/>
              <a:buChar char="§"/>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Breach of international obligation: genocide (absolute prohibition in international law = </a:t>
            </a:r>
            <a:r>
              <a:rPr lang="en-GB" sz="1800" i="1" dirty="0">
                <a:effectLst/>
                <a:latin typeface="+mn-lt"/>
                <a:ea typeface="Calibri" panose="020F0502020204030204" pitchFamily="34" charset="0"/>
                <a:cs typeface="Times New Roman" panose="02020603050405020304" pitchFamily="18" charset="0"/>
              </a:rPr>
              <a:t>jus cogens</a:t>
            </a:r>
            <a:r>
              <a:rPr lang="en-GB" sz="1800" dirty="0">
                <a:effectLst/>
                <a:latin typeface="+mn-lt"/>
                <a:ea typeface="Calibri" panose="020F0502020204030204" pitchFamily="34" charset="0"/>
                <a:cs typeface="Times New Roman" panose="02020603050405020304" pitchFamily="18" charset="0"/>
              </a:rPr>
              <a:t>)</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endParaRPr lang="en-GB" sz="1800" b="1"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b="1" dirty="0">
                <a:effectLst/>
                <a:latin typeface="+mn-lt"/>
                <a:ea typeface="Calibri" panose="020F0502020204030204" pitchFamily="34" charset="0"/>
                <a:cs typeface="Times New Roman" panose="02020603050405020304" pitchFamily="18" charset="0"/>
              </a:rPr>
              <a:t>Breach: +</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7972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nSpc>
                <a:spcPct val="107000"/>
              </a:lnSpc>
              <a:spcAft>
                <a:spcPts val="800"/>
              </a:spcAft>
            </a:pPr>
            <a:r>
              <a:rPr lang="en-US" b="1" dirty="0">
                <a:effectLst/>
                <a:latin typeface=""/>
                <a:ea typeface="Calibri" panose="020F0502020204030204" pitchFamily="34" charset="0"/>
                <a:cs typeface="Times New Roman" panose="02020603050405020304" pitchFamily="18" charset="0"/>
              </a:rPr>
              <a:t>Question 1: Is the President of </a:t>
            </a:r>
            <a:r>
              <a:rPr lang="en-US" b="1" dirty="0" err="1">
                <a:effectLst/>
                <a:latin typeface=""/>
                <a:ea typeface="Calibri" panose="020F0502020204030204" pitchFamily="34" charset="0"/>
                <a:cs typeface="Times New Roman" panose="02020603050405020304" pitchFamily="18" charset="0"/>
              </a:rPr>
              <a:t>Dostria</a:t>
            </a:r>
            <a:r>
              <a:rPr lang="en-US" b="1" dirty="0">
                <a:effectLst/>
                <a:latin typeface=""/>
                <a:ea typeface="Calibri" panose="020F0502020204030204" pitchFamily="34" charset="0"/>
                <a:cs typeface="Times New Roman" panose="02020603050405020304" pitchFamily="18" charset="0"/>
              </a:rPr>
              <a:t> right? </a:t>
            </a:r>
            <a:r>
              <a:rPr lang="de-DE" b="1" dirty="0" err="1">
                <a:effectLst/>
                <a:latin typeface=""/>
                <a:ea typeface="Calibri" panose="020F0502020204030204" pitchFamily="34" charset="0"/>
                <a:cs typeface="Times New Roman" panose="02020603050405020304" pitchFamily="18" charset="0"/>
              </a:rPr>
              <a:t>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any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responsibility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of</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Dostria</a:t>
            </a:r>
            <a:r>
              <a:rPr lang="de-DE" b="1" dirty="0">
                <a:effectLst/>
                <a:latin typeface=""/>
                <a:ea typeface="Calibri" panose="020F0502020204030204" pitchFamily="34" charset="0"/>
                <a:cs typeface="Times New Roman" panose="02020603050405020304" pitchFamily="18" charset="0"/>
              </a:rPr>
              <a:t> in </a:t>
            </a:r>
            <a:r>
              <a:rPr lang="de-DE" b="1" dirty="0" err="1">
                <a:effectLst/>
                <a:latin typeface=""/>
                <a:ea typeface="Calibri" panose="020F0502020204030204" pitchFamily="34" charset="0"/>
                <a:cs typeface="Times New Roman" panose="02020603050405020304" pitchFamily="18" charset="0"/>
              </a:rPr>
              <a:t>this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case</a:t>
            </a:r>
            <a:r>
              <a:rPr lang="de-DE" b="1" dirty="0">
                <a:effectLst/>
                <a:latin typeface=""/>
                <a:ea typeface="Calibri" panose="020F0502020204030204" pitchFamily="34" charset="0"/>
                <a:cs typeface="Times New Roman" panose="02020603050405020304" pitchFamily="18" charset="0"/>
              </a:rPr>
              <a:t> and </a:t>
            </a:r>
            <a:r>
              <a:rPr lang="de-DE" b="1" dirty="0" err="1">
                <a:effectLst/>
                <a:latin typeface=""/>
                <a:ea typeface="Calibri" panose="020F0502020204030204" pitchFamily="34" charset="0"/>
                <a:cs typeface="Times New Roman" panose="02020603050405020304" pitchFamily="18" charset="0"/>
              </a:rPr>
              <a:t>what</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a:t>
            </a:r>
            <a:r>
              <a:rPr lang="de-DE" b="1" dirty="0">
                <a:effectLst/>
                <a:latin typeface=""/>
                <a:ea typeface="Calibri" panose="020F0502020204030204" pitchFamily="34" charset="0"/>
                <a:cs typeface="Times New Roman" panose="02020603050405020304" pitchFamily="18" charset="0"/>
              </a:rPr>
              <a:t> potential </a:t>
            </a:r>
            <a:r>
              <a:rPr lang="de-DE" b="1" dirty="0" err="1">
                <a:effectLst/>
                <a:latin typeface=""/>
                <a:ea typeface="Calibri" panose="020F0502020204030204" pitchFamily="34" charset="0"/>
                <a:cs typeface="Times New Roman" panose="02020603050405020304" pitchFamily="18" charset="0"/>
              </a:rPr>
              <a:t>consequences</a:t>
            </a:r>
            <a:r>
              <a:rPr lang="de-DE" b="1" dirty="0">
                <a:effectLst/>
                <a:latin typeface=""/>
                <a:ea typeface="Calibri" panose="020F0502020204030204" pitchFamily="34" charset="0"/>
                <a:cs typeface="Times New Roman" panose="02020603050405020304" pitchFamily="18" charset="0"/>
              </a:rPr>
              <a:t>? </a:t>
            </a:r>
            <a:r>
              <a:rPr lang="en-US" b="1" dirty="0">
                <a:effectLst/>
                <a:latin typeface=""/>
                <a:ea typeface="Calibri" panose="020F0502020204030204" pitchFamily="34" charset="0"/>
                <a:cs typeface="Times New Roman" panose="02020603050405020304" pitchFamily="18" charset="0"/>
              </a:rPr>
              <a:t>[45%]</a:t>
            </a:r>
            <a:endParaRPr lang="en-BA"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2664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500" u="sng" dirty="0">
                <a:effectLst/>
                <a:latin typeface="+mn-lt"/>
                <a:ea typeface="Calibri" panose="020F0502020204030204" pitchFamily="34" charset="0"/>
                <a:cs typeface="Times New Roman" panose="02020603050405020304" pitchFamily="18" charset="0"/>
              </a:rPr>
              <a:t>Attribution:</a:t>
            </a: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endParaRPr lang="en-BA" sz="25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Font typeface="Wingdings" pitchFamily="2" charset="2"/>
              <a:buChar char="§"/>
            </a:pPr>
            <a:r>
              <a:rPr lang="en-GB" sz="2500" dirty="0">
                <a:effectLst/>
                <a:latin typeface="+mn-lt"/>
                <a:ea typeface="Calibri" panose="020F0502020204030204" pitchFamily="34" charset="0"/>
                <a:cs typeface="Times New Roman" panose="02020603050405020304" pitchFamily="18" charset="0"/>
              </a:rPr>
              <a:t>Art. 4 ASR: the military is an organ of a state (+); the Prime Minister is an organ of a state (+) </a:t>
            </a:r>
            <a:r>
              <a:rPr lang="en-GB" sz="2500" dirty="0">
                <a:effectLst/>
                <a:latin typeface="+mn-lt"/>
                <a:ea typeface="Calibri" panose="020F0502020204030204" pitchFamily="34" charset="0"/>
                <a:cs typeface="Times New Roman" panose="02020603050405020304" pitchFamily="18" charset="0"/>
                <a:sym typeface="Symbol" pitchFamily="2" charset="2"/>
              </a:rPr>
              <a:t></a:t>
            </a:r>
            <a:r>
              <a:rPr lang="en-GB" sz="2500" dirty="0">
                <a:effectLst/>
                <a:latin typeface="+mn-lt"/>
                <a:ea typeface="Calibri" panose="020F0502020204030204" pitchFamily="34" charset="0"/>
                <a:cs typeface="Times New Roman" panose="02020603050405020304" pitchFamily="18" charset="0"/>
              </a:rPr>
              <a:t> their acts were legally attributable to the state</a:t>
            </a:r>
          </a:p>
          <a:p>
            <a:pPr lvl="0" algn="just">
              <a:spcBef>
                <a:spcPts val="0"/>
              </a:spcBef>
            </a:pPr>
            <a:endParaRPr lang="en-BA" sz="2500" dirty="0">
              <a:effectLst/>
              <a:latin typeface="+mn-lt"/>
              <a:ea typeface="Calibri" panose="020F0502020204030204" pitchFamily="34" charset="0"/>
              <a:cs typeface="Times New Roman" panose="02020603050405020304" pitchFamily="18" charset="0"/>
            </a:endParaRPr>
          </a:p>
          <a:p>
            <a:pPr algn="just">
              <a:spcBef>
                <a:spcPts val="0"/>
              </a:spcBef>
            </a:pPr>
            <a:r>
              <a:rPr lang="en-US" sz="2500" b="1" dirty="0">
                <a:effectLst/>
                <a:latin typeface="+mn-lt"/>
                <a:ea typeface="Calibri" panose="020F0502020204030204" pitchFamily="34" charset="0"/>
                <a:cs typeface="Times New Roman" panose="02020603050405020304" pitchFamily="18" charset="0"/>
              </a:rPr>
              <a:t>Attribution: +</a:t>
            </a:r>
          </a:p>
          <a:p>
            <a:pPr algn="just">
              <a:spcBef>
                <a:spcPts val="0"/>
              </a:spcBef>
            </a:pPr>
            <a:endParaRPr lang="en-BA" sz="2500" dirty="0">
              <a:effectLst/>
              <a:latin typeface="+mn-lt"/>
              <a:ea typeface="Calibri" panose="020F0502020204030204" pitchFamily="34" charset="0"/>
              <a:cs typeface="Times New Roman" panose="02020603050405020304" pitchFamily="18" charset="0"/>
            </a:endParaRPr>
          </a:p>
          <a:p>
            <a:pPr algn="just">
              <a:spcBef>
                <a:spcPts val="0"/>
              </a:spcBef>
            </a:pPr>
            <a:r>
              <a:rPr lang="en-GB" sz="2500" u="sng" dirty="0">
                <a:effectLst/>
                <a:latin typeface="+mn-lt"/>
                <a:ea typeface="Arial Unicode MS" panose="020B0604020202020204" pitchFamily="34" charset="-128"/>
                <a:cs typeface="Times New Roman" panose="02020603050405020304" pitchFamily="18" charset="0"/>
              </a:rPr>
              <a:t>Result: State responsibility of </a:t>
            </a:r>
            <a:r>
              <a:rPr lang="en-GB" sz="2500" u="sng" dirty="0" err="1">
                <a:effectLst/>
                <a:latin typeface="+mn-lt"/>
                <a:ea typeface="Arial Unicode MS" panose="020B0604020202020204" pitchFamily="34" charset="-128"/>
                <a:cs typeface="Times New Roman" panose="02020603050405020304" pitchFamily="18" charset="0"/>
              </a:rPr>
              <a:t>Dostria</a:t>
            </a:r>
            <a:r>
              <a:rPr lang="en-GB" sz="2500" u="sng" dirty="0">
                <a:effectLst/>
                <a:latin typeface="+mn-lt"/>
                <a:ea typeface="Arial Unicode MS" panose="020B0604020202020204" pitchFamily="34" charset="-128"/>
                <a:cs typeface="Times New Roman" panose="02020603050405020304" pitchFamily="18" charset="0"/>
              </a:rPr>
              <a:t> (+)!</a:t>
            </a:r>
            <a:r>
              <a:rPr lang="en-GB" sz="2500" u="sng" dirty="0">
                <a:effectLst/>
                <a:latin typeface="+mn-lt"/>
                <a:ea typeface="Calibri" panose="020F0502020204030204" pitchFamily="34" charset="0"/>
                <a:cs typeface="Times New Roman" panose="02020603050405020304" pitchFamily="18" charset="0"/>
              </a:rPr>
              <a:t> </a:t>
            </a:r>
            <a:endParaRPr lang="en-BA" sz="25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5072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nSpc>
                <a:spcPct val="107000"/>
              </a:lnSpc>
              <a:spcAft>
                <a:spcPts val="800"/>
              </a:spcAft>
            </a:pPr>
            <a:r>
              <a:rPr lang="en-US" b="1" dirty="0">
                <a:effectLst/>
                <a:latin typeface=""/>
                <a:ea typeface="Calibri" panose="020F0502020204030204" pitchFamily="34" charset="0"/>
                <a:cs typeface="Times New Roman" panose="02020603050405020304" pitchFamily="18" charset="0"/>
              </a:rPr>
              <a:t>Question 1: Is the President of </a:t>
            </a:r>
            <a:r>
              <a:rPr lang="en-US" b="1" dirty="0" err="1">
                <a:effectLst/>
                <a:latin typeface=""/>
                <a:ea typeface="Calibri" panose="020F0502020204030204" pitchFamily="34" charset="0"/>
                <a:cs typeface="Times New Roman" panose="02020603050405020304" pitchFamily="18" charset="0"/>
              </a:rPr>
              <a:t>Dostria</a:t>
            </a:r>
            <a:r>
              <a:rPr lang="en-US" b="1" dirty="0">
                <a:effectLst/>
                <a:latin typeface=""/>
                <a:ea typeface="Calibri" panose="020F0502020204030204" pitchFamily="34" charset="0"/>
                <a:cs typeface="Times New Roman" panose="02020603050405020304" pitchFamily="18" charset="0"/>
              </a:rPr>
              <a:t> right? </a:t>
            </a:r>
            <a:r>
              <a:rPr lang="de-DE" b="1" dirty="0" err="1">
                <a:effectLst/>
                <a:latin typeface=""/>
                <a:ea typeface="Calibri" panose="020F0502020204030204" pitchFamily="34" charset="0"/>
                <a:cs typeface="Times New Roman" panose="02020603050405020304" pitchFamily="18" charset="0"/>
              </a:rPr>
              <a:t>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any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responsibility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of</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Dostria</a:t>
            </a:r>
            <a:r>
              <a:rPr lang="de-DE" b="1" dirty="0">
                <a:effectLst/>
                <a:latin typeface=""/>
                <a:ea typeface="Calibri" panose="020F0502020204030204" pitchFamily="34" charset="0"/>
                <a:cs typeface="Times New Roman" panose="02020603050405020304" pitchFamily="18" charset="0"/>
              </a:rPr>
              <a:t> in </a:t>
            </a:r>
            <a:r>
              <a:rPr lang="de-DE" b="1" dirty="0" err="1">
                <a:effectLst/>
                <a:latin typeface=""/>
                <a:ea typeface="Calibri" panose="020F0502020204030204" pitchFamily="34" charset="0"/>
                <a:cs typeface="Times New Roman" panose="02020603050405020304" pitchFamily="18" charset="0"/>
              </a:rPr>
              <a:t>this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case</a:t>
            </a:r>
            <a:r>
              <a:rPr lang="de-DE" b="1" dirty="0">
                <a:effectLst/>
                <a:latin typeface=""/>
                <a:ea typeface="Calibri" panose="020F0502020204030204" pitchFamily="34" charset="0"/>
                <a:cs typeface="Times New Roman" panose="02020603050405020304" pitchFamily="18" charset="0"/>
              </a:rPr>
              <a:t> and </a:t>
            </a:r>
            <a:r>
              <a:rPr lang="de-DE" b="1" dirty="0" err="1">
                <a:effectLst/>
                <a:latin typeface=""/>
                <a:ea typeface="Calibri" panose="020F0502020204030204" pitchFamily="34" charset="0"/>
                <a:cs typeface="Times New Roman" panose="02020603050405020304" pitchFamily="18" charset="0"/>
              </a:rPr>
              <a:t>what</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a:t>
            </a:r>
            <a:r>
              <a:rPr lang="de-DE" b="1" dirty="0">
                <a:effectLst/>
                <a:latin typeface=""/>
                <a:ea typeface="Calibri" panose="020F0502020204030204" pitchFamily="34" charset="0"/>
                <a:cs typeface="Times New Roman" panose="02020603050405020304" pitchFamily="18" charset="0"/>
              </a:rPr>
              <a:t> potential </a:t>
            </a:r>
            <a:r>
              <a:rPr lang="de-DE" b="1" dirty="0" err="1">
                <a:effectLst/>
                <a:latin typeface=""/>
                <a:ea typeface="Calibri" panose="020F0502020204030204" pitchFamily="34" charset="0"/>
                <a:cs typeface="Times New Roman" panose="02020603050405020304" pitchFamily="18" charset="0"/>
              </a:rPr>
              <a:t>consequences</a:t>
            </a:r>
            <a:r>
              <a:rPr lang="de-DE" b="1" dirty="0">
                <a:effectLst/>
                <a:latin typeface=""/>
                <a:ea typeface="Calibri" panose="020F0502020204030204" pitchFamily="34" charset="0"/>
                <a:cs typeface="Times New Roman" panose="02020603050405020304" pitchFamily="18" charset="0"/>
              </a:rPr>
              <a:t>? </a:t>
            </a:r>
            <a:r>
              <a:rPr lang="en-US" b="1" dirty="0">
                <a:effectLst/>
                <a:latin typeface=""/>
                <a:ea typeface="Calibri" panose="020F0502020204030204" pitchFamily="34" charset="0"/>
                <a:cs typeface="Times New Roman" panose="02020603050405020304" pitchFamily="18" charset="0"/>
              </a:rPr>
              <a:t>[45%]</a:t>
            </a:r>
            <a:endParaRPr lang="en-BA"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928813"/>
            <a:ext cx="8373201" cy="4249738"/>
          </a:xfrm>
        </p:spPr>
        <p:txBody>
          <a:bodyPr/>
          <a:lstStyle/>
          <a:p>
            <a:pPr algn="just"/>
            <a:r>
              <a:rPr lang="en-US" sz="1700" u="sng" dirty="0">
                <a:effectLst/>
                <a:latin typeface="+mn-lt"/>
                <a:ea typeface="Calibri" panose="020F0502020204030204" pitchFamily="34" charset="0"/>
                <a:cs typeface="Times New Roman" panose="02020603050405020304" pitchFamily="18" charset="0"/>
              </a:rPr>
              <a:t>Consequences:</a:t>
            </a:r>
            <a:endParaRPr lang="en-BA" sz="1700" dirty="0">
              <a:effectLst/>
              <a:latin typeface="+mn-lt"/>
              <a:ea typeface="Calibri" panose="020F0502020204030204" pitchFamily="34" charset="0"/>
              <a:cs typeface="Times New Roman" panose="02020603050405020304" pitchFamily="18" charset="0"/>
            </a:endParaRPr>
          </a:p>
          <a:p>
            <a:pPr marL="342900" lvl="0" indent="-342900">
              <a:buFont typeface="Wingdings" pitchFamily="2" charset="2"/>
              <a:buChar char="§"/>
            </a:pPr>
            <a:r>
              <a:rPr lang="en-US" sz="1700" dirty="0">
                <a:effectLst/>
                <a:latin typeface="+mn-lt"/>
                <a:ea typeface="Calibri" panose="020F0502020204030204" pitchFamily="34" charset="0"/>
                <a:cs typeface="Times New Roman" panose="02020603050405020304" pitchFamily="18" charset="0"/>
              </a:rPr>
              <a:t>To be made operative, international responsibility must be invoked</a:t>
            </a:r>
            <a:endParaRPr lang="en-BA" sz="1700" dirty="0">
              <a:latin typeface="+mn-lt"/>
              <a:ea typeface="Calibri" panose="020F0502020204030204" pitchFamily="34" charset="0"/>
              <a:cs typeface="Times New Roman" panose="02020603050405020304" pitchFamily="18" charset="0"/>
            </a:endParaRPr>
          </a:p>
          <a:p>
            <a:pPr marL="342900" lvl="0" indent="-342900">
              <a:buFont typeface="Wingdings" pitchFamily="2" charset="2"/>
              <a:buChar char="§"/>
            </a:pPr>
            <a:r>
              <a:rPr lang="en-US" sz="1700" dirty="0">
                <a:effectLst/>
                <a:latin typeface="+mn-lt"/>
                <a:ea typeface="Calibri" panose="020F0502020204030204" pitchFamily="34" charset="0"/>
                <a:cs typeface="Times New Roman" panose="02020603050405020304" pitchFamily="18" charset="0"/>
              </a:rPr>
              <a:t>Who can invoke it?</a:t>
            </a:r>
            <a:r>
              <a:rPr lang="hr-HR" sz="1700" dirty="0">
                <a:effectLst/>
                <a:latin typeface="+mn-lt"/>
                <a:ea typeface="Calibri" panose="020F0502020204030204" pitchFamily="34" charset="0"/>
                <a:cs typeface="Times New Roman" panose="02020603050405020304" pitchFamily="18" charset="0"/>
              </a:rPr>
              <a:t> 1) </a:t>
            </a:r>
            <a:r>
              <a:rPr lang="en-US" sz="1700" dirty="0">
                <a:latin typeface="+mn-lt"/>
                <a:ea typeface="Calibri" panose="020F0502020204030204" pitchFamily="34" charset="0"/>
                <a:cs typeface="Times New Roman" panose="02020603050405020304" pitchFamily="18" charset="0"/>
              </a:rPr>
              <a:t>A</a:t>
            </a:r>
            <a:r>
              <a:rPr lang="en-US" sz="1700" dirty="0">
                <a:effectLst/>
                <a:latin typeface="+mn-lt"/>
                <a:ea typeface="Calibri" panose="020F0502020204030204" pitchFamily="34" charset="0"/>
                <a:cs typeface="Times New Roman" panose="02020603050405020304" pitchFamily="18" charset="0"/>
              </a:rPr>
              <a:t> state which had suffered a direct injury</a:t>
            </a:r>
            <a:r>
              <a:rPr lang="hr-HR" sz="1700" dirty="0">
                <a:effectLst/>
                <a:latin typeface="+mn-lt"/>
                <a:ea typeface="Calibri" panose="020F0502020204030204" pitchFamily="34" charset="0"/>
                <a:cs typeface="Times New Roman" panose="02020603050405020304" pitchFamily="18" charset="0"/>
              </a:rPr>
              <a:t>; 2) </a:t>
            </a:r>
            <a:r>
              <a:rPr lang="en-US" sz="1700" dirty="0">
                <a:effectLst/>
                <a:latin typeface="+mn-lt"/>
                <a:ea typeface="Calibri" panose="020F0502020204030204" pitchFamily="34" charset="0"/>
                <a:cs typeface="Times New Roman" panose="02020603050405020304" pitchFamily="18" charset="0"/>
              </a:rPr>
              <a:t>an injured ‘party’</a:t>
            </a:r>
            <a:r>
              <a:rPr lang="hr-HR" sz="1700" dirty="0">
                <a:effectLst/>
                <a:latin typeface="+mn-lt"/>
                <a:ea typeface="Calibri" panose="020F0502020204030204" pitchFamily="34" charset="0"/>
                <a:cs typeface="Times New Roman" panose="02020603050405020304" pitchFamily="18" charset="0"/>
              </a:rPr>
              <a:t>; 3) </a:t>
            </a:r>
            <a:r>
              <a:rPr lang="en-US" sz="1700" dirty="0">
                <a:effectLst/>
                <a:latin typeface="+mn-lt"/>
                <a:ea typeface="Calibri" panose="020F0502020204030204" pitchFamily="34" charset="0"/>
                <a:cs typeface="Times New Roman" panose="02020603050405020304" pitchFamily="18" charset="0"/>
              </a:rPr>
              <a:t>a specifically affected party</a:t>
            </a:r>
            <a:r>
              <a:rPr lang="hr-HR" sz="1700" dirty="0">
                <a:effectLst/>
                <a:latin typeface="+mn-lt"/>
                <a:ea typeface="Calibri" panose="020F0502020204030204" pitchFamily="34" charset="0"/>
                <a:cs typeface="Times New Roman" panose="02020603050405020304" pitchFamily="18" charset="0"/>
              </a:rPr>
              <a:t> (</a:t>
            </a:r>
            <a:r>
              <a:rPr lang="hr-HR" sz="1700" dirty="0" err="1">
                <a:effectLst/>
                <a:latin typeface="+mn-lt"/>
                <a:ea typeface="Calibri" panose="020F0502020204030204" pitchFamily="34" charset="0"/>
                <a:cs typeface="Times New Roman" panose="02020603050405020304" pitchFamily="18" charset="0"/>
              </a:rPr>
              <a:t>therefore</a:t>
            </a:r>
            <a:r>
              <a:rPr lang="hr-HR" sz="1700" dirty="0">
                <a:effectLst/>
                <a:latin typeface="+mn-lt"/>
                <a:ea typeface="Calibri" panose="020F0502020204030204" pitchFamily="34" charset="0"/>
                <a:cs typeface="Times New Roman" panose="02020603050405020304" pitchFamily="18" charset="0"/>
              </a:rPr>
              <a:t> </a:t>
            </a:r>
            <a:r>
              <a:rPr lang="hr-HR" sz="1700" dirty="0" err="1">
                <a:effectLst/>
                <a:latin typeface="+mn-lt"/>
                <a:ea typeface="Calibri" panose="020F0502020204030204" pitchFamily="34" charset="0"/>
                <a:cs typeface="Times New Roman" panose="02020603050405020304" pitchFamily="18" charset="0"/>
              </a:rPr>
              <a:t>Istrina</a:t>
            </a:r>
            <a:r>
              <a:rPr lang="hr-HR" sz="1700" dirty="0">
                <a:effectLst/>
                <a:latin typeface="+mn-lt"/>
                <a:ea typeface="Calibri" panose="020F0502020204030204" pitchFamily="34" charset="0"/>
                <a:cs typeface="Times New Roman" panose="02020603050405020304" pitchFamily="18" charset="0"/>
              </a:rPr>
              <a:t>: +)</a:t>
            </a:r>
            <a:endParaRPr lang="en-BA" sz="1700" dirty="0">
              <a:effectLst/>
              <a:latin typeface="+mn-lt"/>
              <a:ea typeface="Calibri" panose="020F0502020204030204" pitchFamily="34" charset="0"/>
              <a:cs typeface="Times New Roman" panose="02020603050405020304" pitchFamily="18" charset="0"/>
            </a:endParaRPr>
          </a:p>
          <a:p>
            <a:pPr marL="342900" lvl="0" indent="-342900">
              <a:buFont typeface="Wingdings" pitchFamily="2" charset="2"/>
              <a:buChar char="§"/>
            </a:pPr>
            <a:r>
              <a:rPr lang="en-US" sz="1700" dirty="0">
                <a:effectLst/>
                <a:latin typeface="+mn-lt"/>
                <a:ea typeface="Calibri" panose="020F0502020204030204" pitchFamily="34" charset="0"/>
                <a:cs typeface="Times New Roman" panose="02020603050405020304" pitchFamily="18" charset="0"/>
              </a:rPr>
              <a:t>Consequences of an internationally wrongful act (Articles 28 </a:t>
            </a:r>
            <a:r>
              <a:rPr lang="en-US" sz="1700" i="1" dirty="0">
                <a:effectLst/>
                <a:latin typeface="+mn-lt"/>
                <a:ea typeface="Calibri" panose="020F0502020204030204" pitchFamily="34" charset="0"/>
                <a:cs typeface="Times New Roman" panose="02020603050405020304" pitchFamily="18" charset="0"/>
              </a:rPr>
              <a:t>et </a:t>
            </a:r>
            <a:r>
              <a:rPr lang="en-US" sz="1700" i="1" dirty="0" err="1">
                <a:effectLst/>
                <a:latin typeface="+mn-lt"/>
                <a:ea typeface="Calibri" panose="020F0502020204030204" pitchFamily="34" charset="0"/>
                <a:cs typeface="Times New Roman" panose="02020603050405020304" pitchFamily="18" charset="0"/>
              </a:rPr>
              <a:t>subseq</a:t>
            </a:r>
            <a:r>
              <a:rPr lang="en-US" sz="1700" dirty="0">
                <a:effectLst/>
                <a:latin typeface="+mn-lt"/>
                <a:ea typeface="Calibri" panose="020F0502020204030204" pitchFamily="34" charset="0"/>
                <a:cs typeface="Times New Roman" panose="02020603050405020304" pitchFamily="18" charset="0"/>
              </a:rPr>
              <a:t>. ASR)</a:t>
            </a:r>
            <a:r>
              <a:rPr lang="hr-HR" sz="1700" dirty="0">
                <a:effectLst/>
                <a:latin typeface="+mn-lt"/>
                <a:ea typeface="Calibri" panose="020F0502020204030204" pitchFamily="34" charset="0"/>
                <a:cs typeface="Times New Roman" panose="02020603050405020304" pitchFamily="18" charset="0"/>
              </a:rPr>
              <a:t>:</a:t>
            </a:r>
            <a:endParaRPr lang="en-BA" sz="1700"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GB" sz="1700" dirty="0">
                <a:effectLst/>
                <a:latin typeface="+mn-lt"/>
                <a:ea typeface="Calibri" panose="020F0502020204030204" pitchFamily="34" charset="0"/>
                <a:cs typeface="Times New Roman" panose="02020603050405020304" pitchFamily="18" charset="0"/>
              </a:rPr>
              <a:t>Continued duty of performance (Art. 29 ASR): (-)</a:t>
            </a:r>
            <a:endParaRPr lang="en-BA" sz="1700"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GB" sz="1700" dirty="0">
                <a:effectLst/>
                <a:latin typeface="+mn-lt"/>
                <a:ea typeface="Calibri" panose="020F0502020204030204" pitchFamily="34" charset="0"/>
                <a:cs typeface="Times New Roman" panose="02020603050405020304" pitchFamily="18" charset="0"/>
              </a:rPr>
              <a:t>Cessation and non-repetition of the illegal act (Art. 30 ASR): -</a:t>
            </a:r>
            <a:endParaRPr lang="en-BA" sz="1700"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GB" sz="1700" dirty="0">
                <a:effectLst/>
                <a:latin typeface="+mn-lt"/>
                <a:ea typeface="Calibri" panose="020F0502020204030204" pitchFamily="34" charset="0"/>
                <a:cs typeface="Times New Roman" panose="02020603050405020304" pitchFamily="18" charset="0"/>
              </a:rPr>
              <a:t>Reparation (Arts. 31 and 34 ASR): restitution (Art 35 ASR): -</a:t>
            </a:r>
            <a:endParaRPr lang="en-BA" sz="1700" dirty="0">
              <a:effectLst/>
              <a:latin typeface="+mn-lt"/>
              <a:ea typeface="Calibri" panose="020F0502020204030204" pitchFamily="34" charset="0"/>
              <a:cs typeface="Times New Roman" panose="02020603050405020304" pitchFamily="18" charset="0"/>
            </a:endParaRPr>
          </a:p>
          <a:p>
            <a:r>
              <a:rPr lang="en-GB" sz="1700" dirty="0">
                <a:effectLst/>
                <a:latin typeface="+mn-lt"/>
                <a:ea typeface="Calibri" panose="020F0502020204030204" pitchFamily="34" charset="0"/>
                <a:cs typeface="Times New Roman" panose="02020603050405020304" pitchFamily="18" charset="0"/>
              </a:rPr>
              <a:t>                                                                          compensation (Art. 36 ASR): + (possible)</a:t>
            </a:r>
            <a:endParaRPr lang="en-BA" sz="1700" dirty="0">
              <a:effectLst/>
              <a:latin typeface="+mn-lt"/>
              <a:ea typeface="Calibri" panose="020F0502020204030204" pitchFamily="34" charset="0"/>
              <a:cs typeface="Times New Roman" panose="02020603050405020304" pitchFamily="18" charset="0"/>
            </a:endParaRPr>
          </a:p>
          <a:p>
            <a:r>
              <a:rPr lang="en-GB" sz="1700" dirty="0">
                <a:effectLst/>
                <a:latin typeface="+mn-lt"/>
                <a:ea typeface="Calibri" panose="020F0502020204030204" pitchFamily="34" charset="0"/>
                <a:cs typeface="Times New Roman" panose="02020603050405020304" pitchFamily="18" charset="0"/>
              </a:rPr>
              <a:t>                                                                          satisfaction (e.g. a formal apology) (Art. 37 </a:t>
            </a:r>
          </a:p>
          <a:p>
            <a:r>
              <a:rPr lang="en-GB" sz="1700" dirty="0">
                <a:latin typeface="+mn-lt"/>
                <a:ea typeface="Calibri" panose="020F0502020204030204" pitchFamily="34" charset="0"/>
                <a:cs typeface="Times New Roman" panose="02020603050405020304" pitchFamily="18" charset="0"/>
              </a:rPr>
              <a:t>                                                                                                </a:t>
            </a:r>
            <a:r>
              <a:rPr lang="en-GB" sz="1700" dirty="0">
                <a:effectLst/>
                <a:latin typeface="+mn-lt"/>
                <a:ea typeface="Calibri" panose="020F0502020204030204" pitchFamily="34" charset="0"/>
                <a:cs typeface="Times New Roman" panose="02020603050405020304" pitchFamily="18" charset="0"/>
              </a:rPr>
              <a:t>ASR): + (possible)</a:t>
            </a:r>
            <a:endParaRPr lang="en-BA" sz="17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0837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gn="just">
              <a:lnSpc>
                <a:spcPct val="107000"/>
              </a:lnSpc>
              <a:spcAft>
                <a:spcPts val="800"/>
              </a:spcAft>
            </a:pPr>
            <a:r>
              <a:rPr lang="en-US" sz="3200" i="1" dirty="0">
                <a:effectLst/>
                <a:latin typeface=""/>
                <a:ea typeface="Calibri" panose="020F0502020204030204" pitchFamily="34" charset="0"/>
                <a:cs typeface="Times New Roman" panose="02020603050405020304" pitchFamily="18" charset="0"/>
              </a:rPr>
              <a:t>Continuation</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1529829"/>
            <a:ext cx="8373201" cy="4249738"/>
          </a:xfrm>
        </p:spPr>
        <p:txBody>
          <a:bodyPr/>
          <a:lstStyle/>
          <a:p>
            <a:pPr>
              <a:spcBef>
                <a:spcPts val="0"/>
              </a:spcBef>
            </a:pPr>
            <a:r>
              <a:rPr lang="en-US" sz="1800" dirty="0">
                <a:effectLst/>
                <a:latin typeface="+mn-lt"/>
                <a:ea typeface="Calibri" panose="020F0502020204030204" pitchFamily="34" charset="0"/>
                <a:cs typeface="Times New Roman" panose="02020603050405020304" pitchFamily="18" charset="0"/>
              </a:rPr>
              <a:t>As a response to </a:t>
            </a:r>
            <a:r>
              <a:rPr lang="en-US" sz="1800" dirty="0" err="1">
                <a:effectLst/>
                <a:latin typeface="+mn-lt"/>
                <a:ea typeface="Calibri" panose="020F0502020204030204" pitchFamily="34" charset="0"/>
                <a:cs typeface="Times New Roman" panose="02020603050405020304" pitchFamily="18" charset="0"/>
              </a:rPr>
              <a:t>Dostrian</a:t>
            </a:r>
            <a:r>
              <a:rPr lang="en-US" sz="1800" dirty="0">
                <a:effectLst/>
                <a:latin typeface="+mn-lt"/>
                <a:ea typeface="Calibri" panose="020F0502020204030204" pitchFamily="34" charset="0"/>
                <a:cs typeface="Times New Roman" panose="02020603050405020304" pitchFamily="18" charset="0"/>
              </a:rPr>
              <a:t> inaction, an </a:t>
            </a:r>
            <a:r>
              <a:rPr lang="en-US" sz="1800" dirty="0" err="1">
                <a:effectLst/>
                <a:latin typeface="+mn-lt"/>
                <a:ea typeface="Calibri" panose="020F0502020204030204" pitchFamily="34" charset="0"/>
                <a:cs typeface="Times New Roman" panose="02020603050405020304" pitchFamily="18" charset="0"/>
              </a:rPr>
              <a:t>Istrinan</a:t>
            </a:r>
            <a:r>
              <a:rPr lang="en-US" sz="1800" dirty="0">
                <a:effectLst/>
                <a:latin typeface="+mn-lt"/>
                <a:ea typeface="Calibri" panose="020F0502020204030204" pitchFamily="34" charset="0"/>
                <a:cs typeface="Times New Roman" panose="02020603050405020304" pitchFamily="18" charset="0"/>
              </a:rPr>
              <a:t> investigating judge issued an international arrest warrant against the Prime Minister of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for the genocide that he allegedly committed in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transmitted the arrest warrant to all states, requesting the detention and subsequent extradition of the Prime Minister of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to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for alleged genocide. </a:t>
            </a:r>
            <a:r>
              <a:rPr lang="en-GB" sz="1800" dirty="0">
                <a:effectLst/>
                <a:latin typeface="+mn-lt"/>
                <a:ea typeface="Calibri" panose="020F0502020204030204" pitchFamily="34" charset="0"/>
                <a:cs typeface="Times New Roman" panose="02020603050405020304" pitchFamily="18" charset="0"/>
              </a:rPr>
              <a:t>It further emphasized that </a:t>
            </a:r>
            <a:r>
              <a:rPr lang="en-US" sz="1800" dirty="0">
                <a:effectLst/>
                <a:latin typeface="+mn-lt"/>
                <a:ea typeface="Calibri" panose="020F0502020204030204" pitchFamily="34" charset="0"/>
                <a:cs typeface="Times New Roman" panose="02020603050405020304" pitchFamily="18" charset="0"/>
              </a:rPr>
              <a:t>the immunity of the </a:t>
            </a:r>
            <a:r>
              <a:rPr lang="en-US" sz="1800" dirty="0" err="1">
                <a:effectLst/>
                <a:latin typeface="+mn-lt"/>
                <a:ea typeface="Calibri" panose="020F0502020204030204" pitchFamily="34" charset="0"/>
                <a:cs typeface="Times New Roman" panose="02020603050405020304" pitchFamily="18" charset="0"/>
              </a:rPr>
              <a:t>Dostrian</a:t>
            </a:r>
            <a:r>
              <a:rPr lang="en-US" sz="1800" dirty="0">
                <a:effectLst/>
                <a:latin typeface="+mn-lt"/>
                <a:ea typeface="Calibri" panose="020F0502020204030204" pitchFamily="34" charset="0"/>
                <a:cs typeface="Times New Roman" panose="02020603050405020304" pitchFamily="18" charset="0"/>
              </a:rPr>
              <a:t> Prime Minister should be withdrawn due to the gravity of the crime of genocide.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endParaRPr lang="en-US"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US" sz="1800" dirty="0">
                <a:effectLst/>
                <a:latin typeface="+mn-lt"/>
                <a:ea typeface="Calibri" panose="020F0502020204030204" pitchFamily="34" charset="0"/>
                <a:cs typeface="Times New Roman" panose="02020603050405020304" pitchFamily="18" charset="0"/>
              </a:rPr>
              <a:t>The </a:t>
            </a:r>
            <a:r>
              <a:rPr lang="en-US" sz="1800" dirty="0" err="1">
                <a:effectLst/>
                <a:latin typeface="+mn-lt"/>
                <a:ea typeface="Calibri" panose="020F0502020204030204" pitchFamily="34" charset="0"/>
                <a:cs typeface="Times New Roman" panose="02020603050405020304" pitchFamily="18" charset="0"/>
              </a:rPr>
              <a:t>Dostrian</a:t>
            </a:r>
            <a:r>
              <a:rPr lang="en-US" sz="1800" dirty="0">
                <a:effectLst/>
                <a:latin typeface="+mn-lt"/>
                <a:ea typeface="Calibri" panose="020F0502020204030204" pitchFamily="34" charset="0"/>
                <a:cs typeface="Times New Roman" panose="02020603050405020304" pitchFamily="18" charset="0"/>
              </a:rPr>
              <a:t> government was furious. It decided to file an Application instituting a proceeding against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before the ICJ, </a:t>
            </a:r>
            <a:r>
              <a:rPr lang="en-GB" sz="1800" dirty="0">
                <a:effectLst/>
                <a:latin typeface="+mn-lt"/>
                <a:ea typeface="Calibri" panose="020F0502020204030204" pitchFamily="34" charset="0"/>
                <a:cs typeface="Times New Roman" panose="02020603050405020304" pitchFamily="18" charset="0"/>
              </a:rPr>
              <a:t>asking the Court </a:t>
            </a:r>
            <a:r>
              <a:rPr lang="en-US" sz="1800" dirty="0">
                <a:effectLst/>
                <a:latin typeface="+mn-lt"/>
                <a:ea typeface="Calibri" panose="020F0502020204030204" pitchFamily="34" charset="0"/>
                <a:cs typeface="Times New Roman" panose="02020603050405020304" pitchFamily="18" charset="0"/>
              </a:rPr>
              <a:t>to adjudge and declare that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had committed an internationally wrongful act by violating the rule of customary international law concerning the inviolability and immunity from a criminal process of the incumbent Prime Minister and that it should be required to recall and cancel the arrest warrant and provide reparation for the moral injury to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4998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gn="just">
              <a:lnSpc>
                <a:spcPct val="107000"/>
              </a:lnSpc>
              <a:spcAft>
                <a:spcPts val="800"/>
              </a:spcAft>
            </a:pPr>
            <a:r>
              <a:rPr lang="en-US" sz="3200" i="1" dirty="0">
                <a:effectLst/>
                <a:latin typeface=""/>
                <a:ea typeface="Calibri" panose="020F0502020204030204" pitchFamily="34" charset="0"/>
                <a:cs typeface="Times New Roman" panose="02020603050405020304" pitchFamily="18" charset="0"/>
              </a:rPr>
              <a:t>Continuation</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1733029"/>
            <a:ext cx="8373201" cy="4249738"/>
          </a:xfrm>
        </p:spPr>
        <p:txBody>
          <a:bodyPr/>
          <a:lstStyle/>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US" sz="2400" dirty="0" err="1">
                <a:effectLst/>
                <a:latin typeface="+mn-lt"/>
                <a:ea typeface="Calibri" panose="020F0502020204030204" pitchFamily="34" charset="0"/>
                <a:cs typeface="Times New Roman" panose="02020603050405020304" pitchFamily="18" charset="0"/>
              </a:rPr>
              <a:t>Istrina</a:t>
            </a:r>
            <a:r>
              <a:rPr lang="en-US" sz="2400" dirty="0">
                <a:effectLst/>
                <a:latin typeface="+mn-lt"/>
                <a:ea typeface="Calibri" panose="020F0502020204030204" pitchFamily="34" charset="0"/>
                <a:cs typeface="Times New Roman" panose="02020603050405020304" pitchFamily="18" charset="0"/>
              </a:rPr>
              <a:t> raised objections relating to jurisdiction and admissibility. It claimed that the ICJ lacks jurisdiction to entertain </a:t>
            </a:r>
            <a:r>
              <a:rPr lang="en-US" sz="2400" dirty="0" err="1">
                <a:effectLst/>
                <a:latin typeface="+mn-lt"/>
                <a:ea typeface="Calibri" panose="020F0502020204030204" pitchFamily="34" charset="0"/>
                <a:cs typeface="Times New Roman" panose="02020603050405020304" pitchFamily="18" charset="0"/>
              </a:rPr>
              <a:t>Dostria’s</a:t>
            </a:r>
            <a:r>
              <a:rPr lang="en-US" sz="2400" dirty="0">
                <a:effectLst/>
                <a:latin typeface="+mn-lt"/>
                <a:ea typeface="Calibri" panose="020F0502020204030204" pitchFamily="34" charset="0"/>
                <a:cs typeface="Times New Roman" panose="02020603050405020304" pitchFamily="18" charset="0"/>
              </a:rPr>
              <a:t> Application because </a:t>
            </a:r>
            <a:r>
              <a:rPr lang="en-US" sz="2400" dirty="0" err="1">
                <a:effectLst/>
                <a:latin typeface="+mn-lt"/>
                <a:ea typeface="Calibri" panose="020F0502020204030204" pitchFamily="34" charset="0"/>
                <a:cs typeface="Times New Roman" panose="02020603050405020304" pitchFamily="18" charset="0"/>
              </a:rPr>
              <a:t>Dostria</a:t>
            </a:r>
            <a:r>
              <a:rPr lang="en-US" sz="2400" dirty="0">
                <a:effectLst/>
                <a:latin typeface="+mn-lt"/>
                <a:ea typeface="Calibri" panose="020F0502020204030204" pitchFamily="34" charset="0"/>
                <a:cs typeface="Times New Roman" panose="02020603050405020304" pitchFamily="18" charset="0"/>
              </a:rPr>
              <a:t> is not a party to the Genocide Convention and, even if the ICJ has jurisdiction, it should establish that the Prime Minister of </a:t>
            </a:r>
            <a:r>
              <a:rPr lang="en-US" sz="2400" dirty="0" err="1">
                <a:effectLst/>
                <a:latin typeface="+mn-lt"/>
                <a:ea typeface="Calibri" panose="020F0502020204030204" pitchFamily="34" charset="0"/>
                <a:cs typeface="Times New Roman" panose="02020603050405020304" pitchFamily="18" charset="0"/>
              </a:rPr>
              <a:t>Dostria</a:t>
            </a:r>
            <a:r>
              <a:rPr lang="en-US" sz="2400" dirty="0">
                <a:effectLst/>
                <a:latin typeface="+mn-lt"/>
                <a:ea typeface="Calibri" panose="020F0502020204030204" pitchFamily="34" charset="0"/>
                <a:cs typeface="Times New Roman" panose="02020603050405020304" pitchFamily="18" charset="0"/>
              </a:rPr>
              <a:t> does not enjoy immunity in this case.</a:t>
            </a:r>
            <a:endParaRPr lang="en-BA" sz="2400" dirty="0">
              <a:effectLst/>
              <a:latin typeface="+mn-lt"/>
              <a:ea typeface="Calibri" panose="020F0502020204030204" pitchFamily="34" charset="0"/>
              <a:cs typeface="Times New Roman" panose="02020603050405020304" pitchFamily="18" charset="0"/>
            </a:endParaRPr>
          </a:p>
          <a:p>
            <a:pPr>
              <a:spcBef>
                <a:spcPts val="0"/>
              </a:spcBef>
            </a:pPr>
            <a:endParaRPr lang="en-US" sz="2500" b="1" dirty="0">
              <a:effectLst/>
              <a:latin typeface="+mn-lt"/>
              <a:ea typeface="Calibri" panose="020F0502020204030204" pitchFamily="34" charset="0"/>
              <a:cs typeface="Times New Roman" panose="02020603050405020304" pitchFamily="18" charset="0"/>
            </a:endParaRPr>
          </a:p>
          <a:p>
            <a:pPr>
              <a:spcBef>
                <a:spcPts val="0"/>
              </a:spcBef>
            </a:pPr>
            <a:r>
              <a:rPr lang="en-US" sz="3000" b="1" dirty="0">
                <a:effectLst/>
                <a:latin typeface="+mn-lt"/>
                <a:ea typeface="Calibri" panose="020F0502020204030204" pitchFamily="34" charset="0"/>
                <a:cs typeface="Times New Roman" panose="02020603050405020304" pitchFamily="18" charset="0"/>
              </a:rPr>
              <a:t>Question 2: Address the admissibility [10%] and merits [45%] of the Application.</a:t>
            </a:r>
            <a:endParaRPr lang="en-BA" sz="30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7999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gn="just">
              <a:lnSpc>
                <a:spcPct val="107000"/>
              </a:lnSpc>
              <a:spcAft>
                <a:spcPts val="800"/>
              </a:spcAft>
            </a:pPr>
            <a:r>
              <a:rPr lang="en-US" sz="3200" dirty="0">
                <a:effectLst/>
                <a:latin typeface=""/>
                <a:ea typeface="Calibri" panose="020F0502020204030204" pitchFamily="34" charset="0"/>
                <a:cs typeface="Times New Roman" panose="02020603050405020304" pitchFamily="18" charset="0"/>
              </a:rPr>
              <a:t>The Law</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1593329"/>
            <a:ext cx="8373201" cy="4249738"/>
          </a:xfrm>
        </p:spPr>
        <p:txBody>
          <a:bodyPr/>
          <a:lstStyle/>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u="sng" dirty="0">
                <a:effectLst/>
                <a:latin typeface="+mn-lt"/>
                <a:ea typeface="Calibri" panose="020F0502020204030204" pitchFamily="34" charset="0"/>
                <a:cs typeface="Times New Roman" panose="02020603050405020304" pitchFamily="18" charset="0"/>
              </a:rPr>
              <a:t>Article I Genocide Convention</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The Contracting Parties confirm that genocide, whether committed in time of peace or in time of war, is a crime under international law which they undertake to prevent and to punish. </a:t>
            </a: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u="sng" dirty="0">
                <a:effectLst/>
                <a:latin typeface="+mn-lt"/>
                <a:ea typeface="Calibri" panose="020F0502020204030204" pitchFamily="34" charset="0"/>
                <a:cs typeface="Times New Roman" panose="02020603050405020304" pitchFamily="18" charset="0"/>
              </a:rPr>
              <a:t>Article II Genocide Convention</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In the present Convention, genocide means any of the following acts committed with intent to destroy, in whole or in part, a national, ethnical, racial or religious group, as such: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(a) Killing members of the group;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(b) Causing serious bodily or mental harm to members of the group;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(c) Deliberately inflicting on the group conditions of life calculated to bring about its physical destruction in whole or in part;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(d) Imposing measures intended to prevent births within the group;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1800" dirty="0">
                <a:effectLst/>
                <a:latin typeface="+mn-lt"/>
                <a:ea typeface="Calibri" panose="020F0502020204030204" pitchFamily="34" charset="0"/>
                <a:cs typeface="Times New Roman" panose="02020603050405020304" pitchFamily="18" charset="0"/>
              </a:rPr>
              <a:t>(e) Forcibly transferring children of the group to another group. </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3375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gn="just">
              <a:lnSpc>
                <a:spcPct val="107000"/>
              </a:lnSpc>
              <a:spcAft>
                <a:spcPts val="800"/>
              </a:spcAft>
            </a:pPr>
            <a:r>
              <a:rPr lang="en-US" sz="3200" dirty="0">
                <a:effectLst/>
                <a:latin typeface=""/>
                <a:ea typeface="Calibri" panose="020F0502020204030204" pitchFamily="34" charset="0"/>
                <a:cs typeface="Times New Roman" panose="02020603050405020304" pitchFamily="18" charset="0"/>
              </a:rPr>
              <a:t>The Law</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2063229"/>
            <a:ext cx="8373201" cy="4249738"/>
          </a:xfrm>
        </p:spPr>
        <p:txBody>
          <a:bodyPr/>
          <a:lstStyle/>
          <a:p>
            <a:pPr>
              <a:spcBef>
                <a:spcPts val="0"/>
              </a:spcBef>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798820" algn="l"/>
              </a:tabLst>
            </a:pPr>
            <a:r>
              <a:rPr lang="en-GB" sz="2400" u="sng" dirty="0">
                <a:effectLst/>
                <a:latin typeface="+mn-lt"/>
                <a:ea typeface="Calibri" panose="020F0502020204030204" pitchFamily="34" charset="0"/>
                <a:cs typeface="Times New Roman" panose="02020603050405020304" pitchFamily="18" charset="0"/>
              </a:rPr>
              <a:t>Article IX Genocide Convention</a:t>
            </a:r>
            <a:endParaRPr lang="en-BA" sz="2400" dirty="0">
              <a:effectLst/>
              <a:latin typeface="+mn-lt"/>
              <a:ea typeface="Calibri" panose="020F0502020204030204" pitchFamily="34" charset="0"/>
              <a:cs typeface="Times New Roman" panose="02020603050405020304" pitchFamily="18" charset="0"/>
            </a:endParaRPr>
          </a:p>
          <a:p>
            <a:pPr>
              <a:spcBef>
                <a:spcPts val="0"/>
              </a:spcBef>
            </a:pPr>
            <a:r>
              <a:rPr lang="en-GB" sz="2400" dirty="0">
                <a:effectLst/>
                <a:latin typeface="+mn-lt"/>
                <a:ea typeface="Calibri" panose="020F0502020204030204" pitchFamily="34" charset="0"/>
                <a:cs typeface="Times New Roman" panose="02020603050405020304" pitchFamily="18" charset="0"/>
              </a:rPr>
              <a:t>Disputes between the Contracting Parties relating to the interpretation, application or fulfilment of the present Convention, including those relating to the responsibility of a State for genocide or for any of the other acts enumerated in article III, shall be submitted to the International Court of Justice at the request of any of the parties to the dispute.</a:t>
            </a:r>
            <a:endParaRPr lang="en-BA" sz="24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1011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800" b="1" dirty="0">
                <a:effectLst/>
                <a:latin typeface=""/>
                <a:ea typeface="Calibri" panose="020F0502020204030204" pitchFamily="34" charset="0"/>
                <a:cs typeface="Times New Roman" panose="02020603050405020304" pitchFamily="18" charset="0"/>
              </a:rPr>
              <a:t>Question 2: Address the admissibility [10%] and merits [45%] of the Application.</a:t>
            </a:r>
            <a:endParaRPr lang="en-BA" sz="28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7838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2000" b="1" dirty="0">
                <a:effectLst/>
                <a:latin typeface="+mn-lt"/>
                <a:ea typeface="Calibri" panose="020F0502020204030204" pitchFamily="34" charset="0"/>
                <a:cs typeface="Times New Roman" panose="02020603050405020304" pitchFamily="18" charset="0"/>
              </a:rPr>
              <a:t>Major premise:</a:t>
            </a:r>
            <a:r>
              <a:rPr lang="en-GB" sz="2000" dirty="0">
                <a:effectLst/>
                <a:latin typeface="+mn-lt"/>
                <a:ea typeface="Calibri" panose="020F0502020204030204" pitchFamily="34" charset="0"/>
                <a:cs typeface="Times New Roman" panose="02020603050405020304" pitchFamily="18" charset="0"/>
              </a:rPr>
              <a:t> The claim of </a:t>
            </a:r>
            <a:r>
              <a:rPr lang="en-GB" sz="2000" dirty="0" err="1">
                <a:effectLst/>
                <a:latin typeface="+mn-lt"/>
                <a:ea typeface="Calibri" panose="020F0502020204030204" pitchFamily="34" charset="0"/>
                <a:cs typeface="Times New Roman" panose="02020603050405020304" pitchFamily="18" charset="0"/>
              </a:rPr>
              <a:t>Dostria</a:t>
            </a:r>
            <a:r>
              <a:rPr lang="en-GB" sz="2000" dirty="0">
                <a:effectLst/>
                <a:latin typeface="+mn-lt"/>
                <a:ea typeface="Calibri" panose="020F0502020204030204" pitchFamily="34" charset="0"/>
                <a:cs typeface="Times New Roman" panose="02020603050405020304" pitchFamily="18" charset="0"/>
              </a:rPr>
              <a:t> is admissible and well-founded.</a:t>
            </a:r>
            <a:endParaRPr lang="en-BA" sz="2000" dirty="0">
              <a:effectLst/>
              <a:latin typeface="+mn-lt"/>
              <a:ea typeface="Calibri" panose="020F0502020204030204" pitchFamily="34" charset="0"/>
              <a:cs typeface="Times New Roman" panose="02020603050405020304" pitchFamily="18" charset="0"/>
            </a:endParaRPr>
          </a:p>
          <a:p>
            <a:pPr>
              <a:spcBef>
                <a:spcPts val="0"/>
              </a:spcBef>
            </a:pPr>
            <a:r>
              <a:rPr lang="en-US" sz="2000" u="none" strike="noStrike" dirty="0">
                <a:effectLst/>
                <a:latin typeface="+mn-lt"/>
                <a:ea typeface="Calibri" panose="020F0502020204030204" pitchFamily="34" charset="0"/>
                <a:cs typeface="Times New Roman" panose="02020603050405020304" pitchFamily="18" charset="0"/>
              </a:rPr>
              <a:t> </a:t>
            </a:r>
            <a:endParaRPr lang="en-BA" sz="2000" dirty="0">
              <a:effectLst/>
              <a:latin typeface="+mn-lt"/>
              <a:ea typeface="Calibri" panose="020F0502020204030204" pitchFamily="34" charset="0"/>
              <a:cs typeface="Times New Roman" panose="02020603050405020304" pitchFamily="18" charset="0"/>
            </a:endParaRPr>
          </a:p>
          <a:p>
            <a:pPr>
              <a:spcBef>
                <a:spcPts val="0"/>
              </a:spcBef>
            </a:pPr>
            <a:r>
              <a:rPr lang="en-US" sz="2000" u="sng" dirty="0">
                <a:effectLst/>
                <a:latin typeface="+mn-lt"/>
                <a:ea typeface="Calibri" panose="020F0502020204030204" pitchFamily="34" charset="0"/>
                <a:cs typeface="Times New Roman" panose="02020603050405020304" pitchFamily="18" charset="0"/>
              </a:rPr>
              <a:t>Admissibility:</a:t>
            </a:r>
            <a:endParaRPr lang="en-BA" sz="20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GB" sz="2000" dirty="0">
                <a:effectLst/>
                <a:latin typeface="+mn-lt"/>
                <a:ea typeface="Calibri" panose="020F0502020204030204" pitchFamily="34" charset="0"/>
                <a:cs typeface="Times New Roman" panose="02020603050405020304" pitchFamily="18" charset="0"/>
              </a:rPr>
              <a:t>Capacity: Art. 34 ICJ Statute: both states (+)</a:t>
            </a:r>
            <a:endParaRPr lang="en-BA" sz="20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GB" sz="2000" dirty="0">
                <a:effectLst/>
                <a:latin typeface="+mn-lt"/>
                <a:ea typeface="Calibri" panose="020F0502020204030204" pitchFamily="34" charset="0"/>
                <a:cs typeface="Times New Roman" panose="02020603050405020304" pitchFamily="18" charset="0"/>
              </a:rPr>
              <a:t>Access to the ICJ: both states are UN members, i.e. </a:t>
            </a:r>
            <a:r>
              <a:rPr lang="en-GB" sz="2000" i="1" dirty="0">
                <a:effectLst/>
                <a:latin typeface="+mn-lt"/>
                <a:ea typeface="Calibri" panose="020F0502020204030204" pitchFamily="34" charset="0"/>
                <a:cs typeface="Times New Roman" panose="02020603050405020304" pitchFamily="18" charset="0"/>
              </a:rPr>
              <a:t>ipso facto</a:t>
            </a:r>
            <a:r>
              <a:rPr lang="en-GB" sz="2000" dirty="0">
                <a:effectLst/>
                <a:latin typeface="+mn-lt"/>
                <a:ea typeface="Calibri" panose="020F0502020204030204" pitchFamily="34" charset="0"/>
                <a:cs typeface="Times New Roman" panose="02020603050405020304" pitchFamily="18" charset="0"/>
              </a:rPr>
              <a:t> parties to the ICJ Statute (Art. 35(1) ICJ Statute, Art. 93(1) UN Charter) (+)</a:t>
            </a:r>
            <a:endParaRPr lang="en-BA" sz="20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GB" sz="2000" dirty="0">
                <a:effectLst/>
                <a:latin typeface="+mn-lt"/>
                <a:ea typeface="Calibri" panose="020F0502020204030204" pitchFamily="34" charset="0"/>
                <a:cs typeface="Times New Roman" panose="02020603050405020304" pitchFamily="18" charset="0"/>
              </a:rPr>
              <a:t>Jurisdiction: Art. 36(2) ICJ Statute + question of international law (+)</a:t>
            </a:r>
            <a:r>
              <a:rPr lang="en-US" sz="2000" b="1" dirty="0">
                <a:effectLst/>
                <a:latin typeface="+mn-lt"/>
                <a:ea typeface="Calibri" panose="020F0502020204030204" pitchFamily="34" charset="0"/>
                <a:cs typeface="Times New Roman" panose="02020603050405020304" pitchFamily="18" charset="0"/>
              </a:rPr>
              <a:t> </a:t>
            </a:r>
            <a:r>
              <a:rPr lang="en-US" sz="2000" dirty="0">
                <a:effectLst/>
                <a:latin typeface="+mn-lt"/>
                <a:ea typeface="Calibri" panose="020F0502020204030204" pitchFamily="34" charset="0"/>
                <a:cs typeface="Times New Roman" panose="02020603050405020304" pitchFamily="18" charset="0"/>
              </a:rPr>
              <a:t>+</a:t>
            </a:r>
            <a:r>
              <a:rPr lang="en-US" sz="2000" b="1" dirty="0">
                <a:effectLst/>
                <a:latin typeface="+mn-lt"/>
                <a:ea typeface="Calibri" panose="020F0502020204030204" pitchFamily="34" charset="0"/>
                <a:cs typeface="Times New Roman" panose="02020603050405020304" pitchFamily="18" charset="0"/>
              </a:rPr>
              <a:t> </a:t>
            </a:r>
            <a:r>
              <a:rPr lang="en-GB" sz="2000" dirty="0">
                <a:effectLst/>
                <a:latin typeface="+mn-lt"/>
                <a:ea typeface="Calibri" panose="020F0502020204030204" pitchFamily="34" charset="0"/>
                <a:cs typeface="Times New Roman" panose="02020603050405020304" pitchFamily="18" charset="0"/>
              </a:rPr>
              <a:t>legal dispute (+) + ICJ has jurisdiction </a:t>
            </a:r>
            <a:r>
              <a:rPr lang="en-GB" sz="2000" i="1" dirty="0" err="1">
                <a:effectLst/>
                <a:latin typeface="+mn-lt"/>
                <a:ea typeface="Calibri" panose="020F0502020204030204" pitchFamily="34" charset="0"/>
                <a:cs typeface="Times New Roman" panose="02020603050405020304" pitchFamily="18" charset="0"/>
              </a:rPr>
              <a:t>ratione</a:t>
            </a:r>
            <a:r>
              <a:rPr lang="en-GB" sz="2000" i="1" dirty="0">
                <a:effectLst/>
                <a:latin typeface="+mn-lt"/>
                <a:ea typeface="Calibri" panose="020F0502020204030204" pitchFamily="34" charset="0"/>
                <a:cs typeface="Times New Roman" panose="02020603050405020304" pitchFamily="18" charset="0"/>
              </a:rPr>
              <a:t> </a:t>
            </a:r>
            <a:r>
              <a:rPr lang="en-GB" sz="2000" i="1" dirty="0" err="1">
                <a:effectLst/>
                <a:latin typeface="+mn-lt"/>
                <a:ea typeface="Calibri" panose="020F0502020204030204" pitchFamily="34" charset="0"/>
                <a:cs typeface="Times New Roman" panose="02020603050405020304" pitchFamily="18" charset="0"/>
              </a:rPr>
              <a:t>temporis</a:t>
            </a:r>
            <a:r>
              <a:rPr lang="en-GB" sz="2000" dirty="0">
                <a:effectLst/>
                <a:latin typeface="+mn-lt"/>
                <a:ea typeface="Calibri" panose="020F0502020204030204" pitchFamily="34" charset="0"/>
                <a:cs typeface="Times New Roman" panose="02020603050405020304" pitchFamily="18" charset="0"/>
              </a:rPr>
              <a:t> (+)</a:t>
            </a:r>
            <a:endParaRPr lang="en-BA" sz="20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GB" sz="2000" dirty="0">
                <a:effectLst/>
                <a:latin typeface="+mn-lt"/>
                <a:ea typeface="Calibri" panose="020F0502020204030204" pitchFamily="34" charset="0"/>
                <a:cs typeface="Times New Roman" panose="02020603050405020304" pitchFamily="18" charset="0"/>
              </a:rPr>
              <a:t>Only </a:t>
            </a:r>
            <a:r>
              <a:rPr lang="en-GB" sz="2000" dirty="0" err="1">
                <a:effectLst/>
                <a:latin typeface="+mn-lt"/>
                <a:ea typeface="Calibri" panose="020F0502020204030204" pitchFamily="34" charset="0"/>
                <a:cs typeface="Times New Roman" panose="02020603050405020304" pitchFamily="18" charset="0"/>
              </a:rPr>
              <a:t>Istrina</a:t>
            </a:r>
            <a:r>
              <a:rPr lang="en-GB" sz="2000" dirty="0">
                <a:effectLst/>
                <a:latin typeface="+mn-lt"/>
                <a:ea typeface="Calibri" panose="020F0502020204030204" pitchFamily="34" charset="0"/>
                <a:cs typeface="Times New Roman" panose="02020603050405020304" pitchFamily="18" charset="0"/>
              </a:rPr>
              <a:t> party to the GC, but</a:t>
            </a:r>
            <a:r>
              <a:rPr lang="en-GB" sz="2000" b="1" dirty="0">
                <a:effectLst/>
                <a:latin typeface="+mn-lt"/>
                <a:ea typeface="Calibri" panose="020F0502020204030204" pitchFamily="34" charset="0"/>
                <a:cs typeface="Times New Roman" panose="02020603050405020304" pitchFamily="18" charset="0"/>
              </a:rPr>
              <a:t> </a:t>
            </a:r>
            <a:r>
              <a:rPr lang="en-GB" sz="2000" dirty="0">
                <a:effectLst/>
                <a:latin typeface="+mn-lt"/>
                <a:ea typeface="Calibri" panose="020F0502020204030204" pitchFamily="34" charset="0"/>
                <a:cs typeface="Times New Roman" panose="02020603050405020304" pitchFamily="18" charset="0"/>
              </a:rPr>
              <a:t>GC not important in this case because this is a case about immunities</a:t>
            </a:r>
            <a:r>
              <a:rPr lang="en-US" sz="2000" b="1" dirty="0">
                <a:effectLst/>
                <a:latin typeface="+mn-lt"/>
                <a:ea typeface="Calibri" panose="020F0502020204030204" pitchFamily="34" charset="0"/>
                <a:cs typeface="Times New Roman" panose="02020603050405020304" pitchFamily="18" charset="0"/>
              </a:rPr>
              <a:t> BUT </a:t>
            </a:r>
            <a:r>
              <a:rPr lang="en-US" sz="2000" dirty="0">
                <a:effectLst/>
                <a:latin typeface="+mn-lt"/>
                <a:ea typeface="Calibri" panose="020F0502020204030204" pitchFamily="34" charset="0"/>
                <a:cs typeface="Times New Roman" panose="02020603050405020304" pitchFamily="18" charset="0"/>
              </a:rPr>
              <a:t>also</a:t>
            </a:r>
            <a:r>
              <a:rPr lang="en-US" sz="2000" b="1" dirty="0">
                <a:effectLst/>
                <a:latin typeface="+mn-lt"/>
                <a:ea typeface="Calibri" panose="020F0502020204030204" pitchFamily="34" charset="0"/>
                <a:cs typeface="Times New Roman" panose="02020603050405020304" pitchFamily="18" charset="0"/>
              </a:rPr>
              <a:t> </a:t>
            </a:r>
            <a:r>
              <a:rPr lang="en-GB" sz="2000" dirty="0">
                <a:effectLst/>
                <a:latin typeface="+mn-lt"/>
                <a:ea typeface="Calibri" panose="020F0502020204030204" pitchFamily="34" charset="0"/>
                <a:cs typeface="Times New Roman" panose="02020603050405020304" pitchFamily="18" charset="0"/>
              </a:rPr>
              <a:t>Art. 36(2) ICJ Statute: optional clause by both states</a:t>
            </a:r>
          </a:p>
          <a:p>
            <a:pPr lvl="0">
              <a:spcBef>
                <a:spcPts val="0"/>
              </a:spcBef>
            </a:pPr>
            <a:endParaRPr lang="en-BA" sz="2000" dirty="0">
              <a:effectLst/>
              <a:latin typeface="+mn-lt"/>
              <a:ea typeface="Calibri" panose="020F0502020204030204" pitchFamily="34" charset="0"/>
              <a:cs typeface="Times New Roman" panose="02020603050405020304" pitchFamily="18" charset="0"/>
            </a:endParaRPr>
          </a:p>
          <a:p>
            <a:pPr>
              <a:spcBef>
                <a:spcPts val="0"/>
              </a:spcBef>
            </a:pPr>
            <a:r>
              <a:rPr lang="en-US" sz="2000" b="1" dirty="0">
                <a:effectLst/>
                <a:latin typeface="+mn-lt"/>
                <a:ea typeface="Calibri" panose="020F0502020204030204" pitchFamily="34" charset="0"/>
                <a:cs typeface="Times New Roman" panose="02020603050405020304" pitchFamily="18" charset="0"/>
              </a:rPr>
              <a:t>Admissibility: + (but jurisdiction not with regard to Art. IX GC)</a:t>
            </a:r>
            <a:endParaRPr lang="en-BA" sz="20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4064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800" b="1" dirty="0">
                <a:effectLst/>
                <a:latin typeface=""/>
                <a:ea typeface="Calibri" panose="020F0502020204030204" pitchFamily="34" charset="0"/>
                <a:cs typeface="Times New Roman" panose="02020603050405020304" pitchFamily="18" charset="0"/>
              </a:rPr>
              <a:t>Question 2: Address the admissibility [10%] and merits [45%] of the Application.</a:t>
            </a:r>
            <a:endParaRPr lang="en-BA" sz="28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7838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u="sng" dirty="0">
                <a:effectLst/>
                <a:latin typeface="+mn-lt"/>
                <a:ea typeface="Calibri" panose="020F0502020204030204" pitchFamily="34" charset="0"/>
                <a:cs typeface="Times New Roman" panose="02020603050405020304" pitchFamily="18" charset="0"/>
              </a:rPr>
              <a:t>Merits:</a:t>
            </a: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endParaRPr lang="en-BA" dirty="0">
              <a:effectLst/>
              <a:latin typeface="+mn-lt"/>
              <a:ea typeface="Calibri" panose="020F0502020204030204" pitchFamily="34" charset="0"/>
              <a:cs typeface="Times New Roman" panose="02020603050405020304" pitchFamily="18" charset="0"/>
            </a:endParaRPr>
          </a:p>
          <a:p>
            <a:pPr marL="342900" lvl="0" indent="-342900">
              <a:spcBef>
                <a:spcPts val="0"/>
              </a:spcBef>
              <a:buClr>
                <a:schemeClr val="tx2"/>
              </a:buClr>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dirty="0">
                <a:effectLst/>
                <a:latin typeface="+mn-lt"/>
                <a:ea typeface="Calibri" panose="020F0502020204030204" pitchFamily="34" charset="0"/>
                <a:cs typeface="Times New Roman" panose="02020603050405020304" pitchFamily="18" charset="0"/>
              </a:rPr>
              <a:t>The claim is well-founded if </a:t>
            </a:r>
            <a:r>
              <a:rPr lang="en-GB" dirty="0" err="1">
                <a:effectLst/>
                <a:latin typeface="+mn-lt"/>
                <a:ea typeface="Calibri" panose="020F0502020204030204" pitchFamily="34" charset="0"/>
                <a:cs typeface="Times New Roman" panose="02020603050405020304" pitchFamily="18" charset="0"/>
              </a:rPr>
              <a:t>Istrina</a:t>
            </a:r>
            <a:r>
              <a:rPr lang="en-GB" dirty="0">
                <a:effectLst/>
                <a:latin typeface="+mn-lt"/>
                <a:ea typeface="Calibri" panose="020F0502020204030204" pitchFamily="34" charset="0"/>
                <a:cs typeface="Times New Roman" panose="02020603050405020304" pitchFamily="18" charset="0"/>
              </a:rPr>
              <a:t> </a:t>
            </a:r>
            <a:r>
              <a:rPr lang="en-US" dirty="0">
                <a:effectLst/>
                <a:latin typeface="+mn-lt"/>
                <a:ea typeface="Calibri" panose="020F0502020204030204" pitchFamily="34" charset="0"/>
                <a:cs typeface="Times New Roman" panose="02020603050405020304" pitchFamily="18" charset="0"/>
              </a:rPr>
              <a:t>has violated immunity from criminal jurisdiction and the inviolability of the incumbent Prime Minister of </a:t>
            </a:r>
            <a:r>
              <a:rPr lang="en-US" dirty="0" err="1">
                <a:effectLst/>
                <a:latin typeface="+mn-lt"/>
                <a:ea typeface="Calibri" panose="020F0502020204030204" pitchFamily="34" charset="0"/>
                <a:cs typeface="Times New Roman" panose="02020603050405020304" pitchFamily="18" charset="0"/>
              </a:rPr>
              <a:t>Dostria</a:t>
            </a:r>
            <a:endParaRPr lang="en-BA" dirty="0">
              <a:effectLst/>
              <a:latin typeface="+mn-lt"/>
              <a:ea typeface="Calibri" panose="020F0502020204030204" pitchFamily="34" charset="0"/>
              <a:cs typeface="Times New Roman" panose="02020603050405020304" pitchFamily="18" charset="0"/>
            </a:endParaRPr>
          </a:p>
          <a:p>
            <a:pPr marL="342900" lvl="0" indent="-342900">
              <a:spcBef>
                <a:spcPts val="0"/>
              </a:spcBef>
              <a:buClr>
                <a:schemeClr val="tx2"/>
              </a:buClr>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b="1" dirty="0">
                <a:effectLst/>
                <a:latin typeface="+mn-lt"/>
                <a:ea typeface="Calibri" panose="020F0502020204030204" pitchFamily="34" charset="0"/>
                <a:cs typeface="Times New Roman" panose="02020603050405020304" pitchFamily="18" charset="0"/>
              </a:rPr>
              <a:t>Specific discussion: </a:t>
            </a:r>
            <a:r>
              <a:rPr lang="en-GB" dirty="0">
                <a:effectLst/>
                <a:latin typeface="+mn-lt"/>
                <a:ea typeface="Calibri" panose="020F0502020204030204" pitchFamily="34" charset="0"/>
                <a:cs typeface="Times New Roman" panose="02020603050405020304" pitchFamily="18" charset="0"/>
              </a:rPr>
              <a:t>an exception to immunity for international tribunals (</a:t>
            </a:r>
            <a:r>
              <a:rPr lang="de-DE" dirty="0" err="1">
                <a:effectLst/>
                <a:latin typeface="+mn-lt"/>
                <a:ea typeface="Calibri" panose="020F0502020204030204" pitchFamily="34" charset="0"/>
                <a:cs typeface="Times New Roman" panose="02020603050405020304" pitchFamily="18" charset="0"/>
              </a:rPr>
              <a:t>differentiation</a:t>
            </a:r>
            <a:r>
              <a:rPr lang="de-DE" dirty="0">
                <a:effectLst/>
                <a:latin typeface="+mn-lt"/>
                <a:ea typeface="Calibri" panose="020F0502020204030204" pitchFamily="34" charset="0"/>
                <a:cs typeface="Times New Roman" panose="02020603050405020304" pitchFamily="18" charset="0"/>
              </a:rPr>
              <a:t> </a:t>
            </a:r>
            <a:r>
              <a:rPr lang="de-DE" dirty="0" err="1">
                <a:effectLst/>
                <a:latin typeface="+mn-lt"/>
                <a:ea typeface="Calibri" panose="020F0502020204030204" pitchFamily="34" charset="0"/>
                <a:cs typeface="Times New Roman" panose="02020603050405020304" pitchFamily="18" charset="0"/>
              </a:rPr>
              <a:t>from</a:t>
            </a:r>
            <a:r>
              <a:rPr lang="de-DE" dirty="0">
                <a:effectLst/>
                <a:latin typeface="+mn-lt"/>
                <a:ea typeface="Calibri" panose="020F0502020204030204" pitchFamily="34" charset="0"/>
                <a:cs typeface="Times New Roman" panose="02020603050405020304" pitchFamily="18" charset="0"/>
              </a:rPr>
              <a:t> national </a:t>
            </a:r>
            <a:r>
              <a:rPr lang="de-DE" dirty="0" err="1">
                <a:effectLst/>
                <a:latin typeface="+mn-lt"/>
                <a:ea typeface="Calibri" panose="020F0502020204030204" pitchFamily="34" charset="0"/>
                <a:cs typeface="Times New Roman" panose="02020603050405020304" pitchFamily="18" charset="0"/>
              </a:rPr>
              <a:t>courts</a:t>
            </a:r>
            <a:r>
              <a:rPr lang="de-DE" dirty="0">
                <a:effectLst/>
                <a:latin typeface="+mn-lt"/>
                <a:ea typeface="Calibri" panose="020F0502020204030204" pitchFamily="34" charset="0"/>
                <a:cs typeface="Times New Roman" panose="02020603050405020304" pitchFamily="18" charset="0"/>
              </a:rPr>
              <a:t>)</a:t>
            </a:r>
            <a:endParaRPr lang="en-BA" dirty="0">
              <a:effectLst/>
              <a:latin typeface="+mn-lt"/>
              <a:ea typeface="Calibri" panose="020F0502020204030204" pitchFamily="34" charset="0"/>
              <a:cs typeface="Times New Roman" panose="02020603050405020304" pitchFamily="18" charset="0"/>
            </a:endParaRPr>
          </a:p>
          <a:p>
            <a:pPr marL="342900" lvl="0" indent="-342900">
              <a:spcBef>
                <a:spcPts val="0"/>
              </a:spcBef>
              <a:buClr>
                <a:schemeClr val="tx2"/>
              </a:buClr>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dirty="0">
                <a:effectLst/>
                <a:latin typeface="+mn-lt"/>
                <a:ea typeface="Calibri" panose="020F0502020204030204" pitchFamily="34" charset="0"/>
                <a:cs typeface="Times New Roman" panose="02020603050405020304" pitchFamily="18" charset="0"/>
              </a:rPr>
              <a:t>Capacity to commit (active) and claim (passive) international wrongful acts (both states: +)</a:t>
            </a:r>
            <a:endParaRPr lang="en-BA"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dirty="0">
                <a:effectLst/>
                <a:latin typeface="+mn-lt"/>
                <a:ea typeface="Calibri" panose="020F0502020204030204" pitchFamily="34" charset="0"/>
                <a:cs typeface="Times New Roman" panose="02020603050405020304" pitchFamily="18" charset="0"/>
              </a:rPr>
              <a:t>Immunity?</a:t>
            </a:r>
            <a:r>
              <a:rPr lang="en-GB" b="1" dirty="0">
                <a:effectLst/>
                <a:latin typeface="+mn-lt"/>
                <a:ea typeface="Calibri" panose="020F0502020204030204" pitchFamily="34" charset="0"/>
                <a:cs typeface="Times New Roman" panose="02020603050405020304" pitchFamily="18" charset="0"/>
              </a:rPr>
              <a:t> </a:t>
            </a:r>
            <a:r>
              <a:rPr lang="en-US" dirty="0">
                <a:effectLst/>
                <a:latin typeface="+mn-lt"/>
                <a:ea typeface="Calibri" panose="020F0502020204030204" pitchFamily="34" charset="0"/>
                <a:cs typeface="Times New Roman" panose="02020603050405020304" pitchFamily="18" charset="0"/>
              </a:rPr>
              <a:t>M</a:t>
            </a:r>
            <a:r>
              <a:rPr lang="en-GB" dirty="0" err="1">
                <a:effectLst/>
                <a:latin typeface="+mn-lt"/>
                <a:ea typeface="Calibri" panose="020F0502020204030204" pitchFamily="34" charset="0"/>
                <a:cs typeface="Times New Roman" panose="02020603050405020304" pitchFamily="18" charset="0"/>
              </a:rPr>
              <a:t>anifestation</a:t>
            </a:r>
            <a:r>
              <a:rPr lang="en-GB" dirty="0">
                <a:effectLst/>
                <a:latin typeface="+mn-lt"/>
                <a:ea typeface="Calibri" panose="020F0502020204030204" pitchFamily="34" charset="0"/>
                <a:cs typeface="Times New Roman" panose="02020603050405020304" pitchFamily="18" charset="0"/>
              </a:rPr>
              <a:t> of sovereign equality among states</a:t>
            </a:r>
            <a:r>
              <a:rPr lang="en-GB" b="1" dirty="0">
                <a:effectLst/>
                <a:latin typeface="+mn-lt"/>
                <a:ea typeface="Calibri" panose="020F0502020204030204" pitchFamily="34" charset="0"/>
                <a:cs typeface="Times New Roman" panose="02020603050405020304" pitchFamily="18" charset="0"/>
              </a:rPr>
              <a:t> </a:t>
            </a:r>
            <a:r>
              <a:rPr lang="en-GB" dirty="0">
                <a:effectLst/>
                <a:latin typeface="+mn-lt"/>
                <a:ea typeface="Calibri" panose="020F0502020204030204" pitchFamily="34" charset="0"/>
                <a:cs typeface="Times New Roman" panose="02020603050405020304" pitchFamily="18" charset="0"/>
              </a:rPr>
              <a:t>→ Differentiation between</a:t>
            </a:r>
            <a:r>
              <a:rPr lang="en-GB" b="1" dirty="0">
                <a:effectLst/>
                <a:latin typeface="+mn-lt"/>
                <a:ea typeface="Calibri" panose="020F0502020204030204" pitchFamily="34" charset="0"/>
                <a:cs typeface="Times New Roman" panose="02020603050405020304" pitchFamily="18" charset="0"/>
              </a:rPr>
              <a:t>: immunity </a:t>
            </a:r>
            <a:r>
              <a:rPr lang="en-GB" b="1" i="1" dirty="0" err="1">
                <a:effectLst/>
                <a:latin typeface="+mn-lt"/>
                <a:ea typeface="Calibri" panose="020F0502020204030204" pitchFamily="34" charset="0"/>
                <a:cs typeface="Times New Roman" panose="02020603050405020304" pitchFamily="18" charset="0"/>
              </a:rPr>
              <a:t>ratione</a:t>
            </a:r>
            <a:r>
              <a:rPr lang="en-GB" b="1" i="1" dirty="0">
                <a:effectLst/>
                <a:latin typeface="+mn-lt"/>
                <a:ea typeface="Calibri" panose="020F0502020204030204" pitchFamily="34" charset="0"/>
                <a:cs typeface="Times New Roman" panose="02020603050405020304" pitchFamily="18" charset="0"/>
              </a:rPr>
              <a:t> personae</a:t>
            </a:r>
            <a:r>
              <a:rPr lang="en-GB" dirty="0">
                <a:effectLst/>
                <a:latin typeface="+mn-lt"/>
                <a:ea typeface="Calibri" panose="020F0502020204030204" pitchFamily="34" charset="0"/>
                <a:cs typeface="Times New Roman" panose="02020603050405020304" pitchFamily="18" charset="0"/>
              </a:rPr>
              <a:t> (personal immunity; covers all acts of a limited number of state officials of the highest rank: heads of state, heads of government, ministers of foreign affairs; only applies when the persons entitled to immunity are in office) and </a:t>
            </a:r>
            <a:r>
              <a:rPr lang="en-GB" b="1" dirty="0">
                <a:effectLst/>
                <a:latin typeface="+mn-lt"/>
                <a:ea typeface="Calibri" panose="020F0502020204030204" pitchFamily="34" charset="0"/>
                <a:cs typeface="Times New Roman" panose="02020603050405020304" pitchFamily="18" charset="0"/>
              </a:rPr>
              <a:t>immunity </a:t>
            </a:r>
            <a:r>
              <a:rPr lang="en-GB" b="1" i="1" dirty="0" err="1">
                <a:effectLst/>
                <a:latin typeface="+mn-lt"/>
                <a:ea typeface="Calibri" panose="020F0502020204030204" pitchFamily="34" charset="0"/>
                <a:cs typeface="Times New Roman" panose="02020603050405020304" pitchFamily="18" charset="0"/>
              </a:rPr>
              <a:t>ratione</a:t>
            </a:r>
            <a:r>
              <a:rPr lang="en-GB" b="1" i="1" dirty="0">
                <a:effectLst/>
                <a:latin typeface="+mn-lt"/>
                <a:ea typeface="Calibri" panose="020F0502020204030204" pitchFamily="34" charset="0"/>
                <a:cs typeface="Times New Roman" panose="02020603050405020304" pitchFamily="18" charset="0"/>
              </a:rPr>
              <a:t> </a:t>
            </a:r>
            <a:r>
              <a:rPr lang="en-GB" b="1" i="1" dirty="0" err="1">
                <a:effectLst/>
                <a:latin typeface="+mn-lt"/>
                <a:ea typeface="Calibri" panose="020F0502020204030204" pitchFamily="34" charset="0"/>
                <a:cs typeface="Times New Roman" panose="02020603050405020304" pitchFamily="18" charset="0"/>
              </a:rPr>
              <a:t>materiae</a:t>
            </a:r>
            <a:r>
              <a:rPr lang="en-GB" dirty="0">
                <a:effectLst/>
                <a:latin typeface="+mn-lt"/>
                <a:ea typeface="Calibri" panose="020F0502020204030204" pitchFamily="34" charset="0"/>
                <a:cs typeface="Times New Roman" panose="02020603050405020304" pitchFamily="18" charset="0"/>
              </a:rPr>
              <a:t> (functional immunity; only covers official acts, but applies to all state officials of every rank without temporal limitation; applies not to officials but to the acts)</a:t>
            </a:r>
            <a:r>
              <a:rPr lang="en-GB" b="1" dirty="0">
                <a:effectLst/>
                <a:latin typeface="+mn-lt"/>
                <a:ea typeface="Calibri" panose="020F0502020204030204" pitchFamily="34" charset="0"/>
                <a:cs typeface="Times New Roman" panose="02020603050405020304" pitchFamily="18" charset="0"/>
              </a:rPr>
              <a:t> </a:t>
            </a:r>
            <a:r>
              <a:rPr lang="en-GB" dirty="0">
                <a:effectLst/>
                <a:latin typeface="+mn-lt"/>
                <a:ea typeface="Calibri" panose="020F0502020204030204" pitchFamily="34" charset="0"/>
                <a:cs typeface="Times New Roman" panose="02020603050405020304" pitchFamily="18" charset="0"/>
              </a:rPr>
              <a:t>→ both types of immunity apply in the situation at hand</a:t>
            </a:r>
            <a:r>
              <a:rPr lang="en-GB" b="1" dirty="0">
                <a:effectLst/>
                <a:latin typeface="+mn-lt"/>
                <a:ea typeface="Calibri" panose="020F0502020204030204" pitchFamily="34" charset="0"/>
                <a:cs typeface="Times New Roman" panose="02020603050405020304" pitchFamily="18" charset="0"/>
              </a:rPr>
              <a:t> </a:t>
            </a:r>
            <a:r>
              <a:rPr lang="en-GB" dirty="0">
                <a:effectLst/>
                <a:latin typeface="+mn-lt"/>
                <a:ea typeface="Calibri" panose="020F0502020204030204" pitchFamily="34" charset="0"/>
                <a:cs typeface="Times New Roman" panose="02020603050405020304" pitchFamily="18" charset="0"/>
              </a:rPr>
              <a:t>→ the Prime Minister is part of the so-called “troika” = protected by immunity </a:t>
            </a:r>
            <a:r>
              <a:rPr lang="en-GB" i="1" dirty="0" err="1">
                <a:effectLst/>
                <a:latin typeface="+mn-lt"/>
                <a:ea typeface="Calibri" panose="020F0502020204030204" pitchFamily="34" charset="0"/>
                <a:cs typeface="Times New Roman" panose="02020603050405020304" pitchFamily="18" charset="0"/>
              </a:rPr>
              <a:t>ratione</a:t>
            </a:r>
            <a:r>
              <a:rPr lang="en-GB" i="1" dirty="0">
                <a:effectLst/>
                <a:latin typeface="+mn-lt"/>
                <a:ea typeface="Calibri" panose="020F0502020204030204" pitchFamily="34" charset="0"/>
                <a:cs typeface="Times New Roman" panose="02020603050405020304" pitchFamily="18" charset="0"/>
              </a:rPr>
              <a:t> personae</a:t>
            </a:r>
            <a:r>
              <a:rPr lang="en-GB" dirty="0">
                <a:effectLst/>
                <a:latin typeface="+mn-lt"/>
                <a:ea typeface="Calibri" panose="020F0502020204030204" pitchFamily="34" charset="0"/>
                <a:cs typeface="Times New Roman" panose="02020603050405020304" pitchFamily="18" charset="0"/>
              </a:rPr>
              <a:t> too</a:t>
            </a:r>
            <a:endParaRPr lang="en-BA"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1996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800" b="1" dirty="0">
                <a:effectLst/>
                <a:latin typeface=""/>
                <a:ea typeface="Calibri" panose="020F0502020204030204" pitchFamily="34" charset="0"/>
                <a:cs typeface="Times New Roman" panose="02020603050405020304" pitchFamily="18" charset="0"/>
              </a:rPr>
              <a:t>Question 2: Address the admissibility [10%] and merits [45%] of the Application.</a:t>
            </a:r>
            <a:endParaRPr lang="en-BA" sz="28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783829"/>
            <a:ext cx="8373201" cy="4249738"/>
          </a:xfrm>
        </p:spPr>
        <p:txBody>
          <a:bodyPr/>
          <a:lstStyle/>
          <a:p>
            <a:pPr marL="342900" lvl="0" indent="-342900" algn="just">
              <a:spcBef>
                <a:spcPts val="0"/>
              </a:spcBef>
              <a:spcAft>
                <a:spcPts val="800"/>
              </a:spcAft>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Scope:</a:t>
            </a:r>
            <a:r>
              <a:rPr lang="en-GB" sz="1800" b="1" dirty="0">
                <a:effectLst/>
                <a:latin typeface="+mn-lt"/>
                <a:ea typeface="Calibri" panose="020F0502020204030204" pitchFamily="34" charset="0"/>
                <a:cs typeface="Times New Roman" panose="02020603050405020304" pitchFamily="18" charset="0"/>
              </a:rPr>
              <a:t> </a:t>
            </a:r>
            <a:r>
              <a:rPr lang="en-GB" sz="1800" i="1" dirty="0">
                <a:effectLst/>
                <a:latin typeface="+mn-lt"/>
                <a:ea typeface="Calibri" panose="020F0502020204030204" pitchFamily="34" charset="0"/>
                <a:cs typeface="Times New Roman" panose="02020603050405020304" pitchFamily="18" charset="0"/>
              </a:rPr>
              <a:t>acta jure </a:t>
            </a:r>
            <a:r>
              <a:rPr lang="en-GB" sz="1800" i="1" dirty="0" err="1">
                <a:effectLst/>
                <a:latin typeface="+mn-lt"/>
                <a:ea typeface="Calibri" panose="020F0502020204030204" pitchFamily="34" charset="0"/>
                <a:cs typeface="Times New Roman" panose="02020603050405020304" pitchFamily="18" charset="0"/>
              </a:rPr>
              <a:t>imperii</a:t>
            </a:r>
            <a:r>
              <a:rPr lang="en-GB" sz="1800" dirty="0">
                <a:effectLst/>
                <a:latin typeface="+mn-lt"/>
                <a:ea typeface="Calibri" panose="020F0502020204030204" pitchFamily="34" charset="0"/>
                <a:cs typeface="Times New Roman" panose="02020603050405020304" pitchFamily="18" charset="0"/>
              </a:rPr>
              <a:t> (</a:t>
            </a:r>
            <a:r>
              <a:rPr lang="en-US" sz="1800" dirty="0">
                <a:effectLst/>
                <a:latin typeface="+mn-lt"/>
                <a:ea typeface="Calibri" panose="020F0502020204030204" pitchFamily="34" charset="0"/>
                <a:cs typeface="Times New Roman" panose="02020603050405020304" pitchFamily="18" charset="0"/>
              </a:rPr>
              <a:t>t</a:t>
            </a:r>
            <a:r>
              <a:rPr lang="en-GB" sz="1800" dirty="0">
                <a:effectLst/>
                <a:latin typeface="+mn-lt"/>
                <a:ea typeface="Calibri" panose="020F0502020204030204" pitchFamily="34" charset="0"/>
                <a:cs typeface="Times New Roman" panose="02020603050405020304" pitchFamily="18" charset="0"/>
              </a:rPr>
              <a:t>he crimes were allegedly committed by the Prime Minister</a:t>
            </a:r>
            <a:r>
              <a:rPr lang="en-GB" sz="1800" b="1"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of </a:t>
            </a:r>
            <a:r>
              <a:rPr lang="en-GB" sz="1800" dirty="0" err="1">
                <a:effectLst/>
                <a:latin typeface="+mn-lt"/>
                <a:ea typeface="Calibri" panose="020F0502020204030204" pitchFamily="34" charset="0"/>
                <a:cs typeface="Times New Roman" panose="02020603050405020304" pitchFamily="18" charset="0"/>
              </a:rPr>
              <a:t>Dostria</a:t>
            </a:r>
            <a:r>
              <a:rPr lang="en-GB" sz="1800" dirty="0">
                <a:effectLst/>
                <a:latin typeface="+mn-lt"/>
                <a:ea typeface="Calibri" panose="020F0502020204030204" pitchFamily="34" charset="0"/>
                <a:cs typeface="Times New Roman" panose="02020603050405020304" pitchFamily="18" charset="0"/>
              </a:rPr>
              <a:t> and thus, even though considered genocide, they</a:t>
            </a:r>
            <a:r>
              <a:rPr lang="en-GB" sz="1800" b="1"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were sovereign acts)</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spcAft>
                <a:spcPts val="800"/>
              </a:spcAft>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The order to commit genocide happened during the Prime Minister’s official period</a:t>
            </a:r>
            <a:r>
              <a:rPr lang="en-GB" sz="1800" b="1"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 he is still in office, so the question if immunity ends retroactively is not important here</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spcAft>
                <a:spcPts val="800"/>
              </a:spcAft>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CIL: the immunities accorded to prime ministers are not granted for their personal benefit, but to ensure the effective performance of their functions on behalf of their respective states</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spcAft>
                <a:spcPts val="800"/>
              </a:spcAft>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Is there an exception to immunity?</a:t>
            </a:r>
            <a:r>
              <a:rPr lang="en-GB" sz="1800" b="1"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spcAft>
                <a:spcPts val="800"/>
              </a:spcAft>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There was no renunciation</a:t>
            </a:r>
            <a:endParaRPr lang="en-BA" sz="1800" dirty="0">
              <a:effectLst/>
              <a:latin typeface="+mn-lt"/>
              <a:ea typeface="Calibri" panose="020F0502020204030204" pitchFamily="34" charset="0"/>
              <a:cs typeface="Times New Roman" panose="02020603050405020304" pitchFamily="18" charset="0"/>
            </a:endParaRPr>
          </a:p>
          <a:p>
            <a:pPr marL="285750" indent="-285750">
              <a:spcBef>
                <a:spcPts val="0"/>
              </a:spcBef>
              <a:buClr>
                <a:schemeClr val="tx2"/>
              </a:buClr>
              <a:buFont typeface="Wingdings" pitchFamily="2" charset="2"/>
              <a:buChar char="§"/>
            </a:pPr>
            <a:r>
              <a:rPr lang="en-GB" sz="1800" dirty="0">
                <a:effectLst/>
                <a:latin typeface="+mn-lt"/>
                <a:ea typeface="Calibri" panose="020F0502020204030204" pitchFamily="34" charset="0"/>
              </a:rPr>
              <a:t>An exception for the most serious international crimes (+/-)</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6675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F7A4F3C3-4DF3-F5A0-8C15-1BF765084C66}"/>
              </a:ext>
            </a:extLst>
          </p:cNvPr>
          <p:cNvSpPr>
            <a:spLocks noGrp="1"/>
          </p:cNvSpPr>
          <p:nvPr>
            <p:ph type="title"/>
          </p:nvPr>
        </p:nvSpPr>
        <p:spPr>
          <a:xfrm>
            <a:off x="390161" y="2881833"/>
            <a:ext cx="8363677" cy="812280"/>
          </a:xfrm>
        </p:spPr>
        <p:txBody>
          <a:bodyPr/>
          <a:lstStyle/>
          <a:p>
            <a:pPr algn="ctr"/>
            <a:r>
              <a:rPr lang="en-US" sz="5000" dirty="0"/>
              <a:t>Public International Law</a:t>
            </a:r>
            <a:endParaRPr lang="en-GB" sz="5000" dirty="0"/>
          </a:p>
        </p:txBody>
      </p:sp>
    </p:spTree>
    <p:extLst>
      <p:ext uri="{BB962C8B-B14F-4D97-AF65-F5344CB8AC3E}">
        <p14:creationId xmlns:p14="http://schemas.microsoft.com/office/powerpoint/2010/main" val="4189029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200" b="1" dirty="0">
                <a:effectLst/>
                <a:latin typeface="+mn-lt"/>
                <a:ea typeface="Calibri" panose="020F0502020204030204" pitchFamily="34" charset="0"/>
                <a:cs typeface="Times New Roman" panose="02020603050405020304" pitchFamily="18" charset="0"/>
              </a:rPr>
              <a:t>Question 2: Address the admissibility [10%] and merits [45%] of the Application.</a:t>
            </a:r>
            <a:endParaRPr lang="en-BA" sz="2200"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669529"/>
            <a:ext cx="8373201" cy="4249738"/>
          </a:xfrm>
        </p:spPr>
        <p:txBody>
          <a:bodyPr/>
          <a:lstStyle/>
          <a:p>
            <a:pPr marL="342900" lvl="0" indent="-342900" algn="just">
              <a:spcBef>
                <a:spcPts val="0"/>
              </a:spcBef>
              <a:buClr>
                <a:schemeClr val="tx2"/>
              </a:buClr>
              <a:buFont typeface="Wingdings" pitchFamily="2" charset="2"/>
              <a:buChar char="§"/>
            </a:pPr>
            <a:r>
              <a:rPr lang="en-GB" sz="1800" b="1" dirty="0">
                <a:effectLst/>
                <a:latin typeface="+mn-lt"/>
                <a:ea typeface="Calibri" panose="020F0502020204030204" pitchFamily="34" charset="0"/>
                <a:cs typeface="Times New Roman" panose="02020603050405020304" pitchFamily="18" charset="0"/>
              </a:rPr>
              <a:t>Contra exception: </a:t>
            </a:r>
            <a:r>
              <a:rPr lang="en-GB" sz="1800" dirty="0">
                <a:effectLst/>
                <a:latin typeface="+mn-lt"/>
                <a:ea typeface="Calibri" panose="020F0502020204030204" pitchFamily="34" charset="0"/>
                <a:cs typeface="Times New Roman" panose="02020603050405020304" pitchFamily="18" charset="0"/>
              </a:rPr>
              <a:t>immunity as a cornerstone of international law + if each state is theoretically unwilling to recognize the immunity, there would be no uniform</a:t>
            </a:r>
            <a:r>
              <a:rPr lang="en-GB" sz="1800" b="1"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regulation</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800" b="1" dirty="0">
                <a:effectLst/>
                <a:latin typeface="+mn-lt"/>
                <a:ea typeface="Calibri" panose="020F0502020204030204" pitchFamily="34" charset="0"/>
                <a:cs typeface="Times New Roman" panose="02020603050405020304" pitchFamily="18" charset="0"/>
              </a:rPr>
              <a:t>Pro exception: </a:t>
            </a:r>
            <a:r>
              <a:rPr lang="en-GB" sz="1800" dirty="0">
                <a:effectLst/>
                <a:latin typeface="+mn-lt"/>
                <a:ea typeface="Calibri" panose="020F0502020204030204" pitchFamily="34" charset="0"/>
                <a:cs typeface="Times New Roman" panose="02020603050405020304" pitchFamily="18" charset="0"/>
              </a:rPr>
              <a:t>prohibition of genocide is a </a:t>
            </a:r>
            <a:r>
              <a:rPr lang="en-GB" sz="1800" i="1" dirty="0">
                <a:effectLst/>
                <a:latin typeface="+mn-lt"/>
                <a:ea typeface="Calibri" panose="020F0502020204030204" pitchFamily="34" charset="0"/>
                <a:cs typeface="Times New Roman" panose="02020603050405020304" pitchFamily="18" charset="0"/>
              </a:rPr>
              <a:t>jus cogens </a:t>
            </a:r>
            <a:r>
              <a:rPr lang="en-GB" sz="1800" dirty="0">
                <a:effectLst/>
                <a:latin typeface="+mn-lt"/>
                <a:ea typeface="Calibri" panose="020F0502020204030204" pitchFamily="34" charset="0"/>
                <a:cs typeface="Times New Roman" panose="02020603050405020304" pitchFamily="18" charset="0"/>
              </a:rPr>
              <a:t>norm + the crime of genocide is considered as the most serious international crime + prohibition of genocide applies absolutely and without</a:t>
            </a:r>
            <a:r>
              <a:rPr lang="en-GB" sz="1800" b="1"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exception + human rights as an expression of a common objective value of international law</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Grave violations of human rights are recognized by some scholars and case law as an exception (+)</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However, any exceptions to the immunity of state officials do not apply to the personal immunity that acting heads of state, heads of government, and ministers of foreign affairs enjoy during their time in office (-)</a:t>
            </a:r>
            <a:endParaRPr lang="en-BA" sz="18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800" dirty="0">
                <a:effectLst/>
                <a:latin typeface="+mn-lt"/>
                <a:ea typeface="Calibri" panose="020F0502020204030204" pitchFamily="34" charset="0"/>
                <a:cs typeface="Times New Roman" panose="02020603050405020304" pitchFamily="18" charset="0"/>
              </a:rPr>
              <a:t>No strict state practice under CIL to form an exception to the rule of immunity from criminal jurisdiction and inviolability to incumbent prime ministers when they were suspected of having committed serious violations of IL (-)</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9970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800" b="1" dirty="0">
                <a:effectLst/>
                <a:latin typeface=""/>
                <a:ea typeface="Calibri" panose="020F0502020204030204" pitchFamily="34" charset="0"/>
                <a:cs typeface="Times New Roman" panose="02020603050405020304" pitchFamily="18" charset="0"/>
              </a:rPr>
              <a:t>Question 2: Address the admissibility [10%] and merits [45%] of the Application.</a:t>
            </a:r>
            <a:endParaRPr lang="en-BA" sz="28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669529"/>
            <a:ext cx="8373201" cy="4249738"/>
          </a:xfrm>
        </p:spPr>
        <p:txBody>
          <a:bodyPr/>
          <a:lstStyle/>
          <a:p>
            <a:pPr marL="342900" lvl="0" indent="-342900" algn="just">
              <a:spcBef>
                <a:spcPts val="0"/>
              </a:spcBef>
              <a:buClr>
                <a:schemeClr val="tx2"/>
              </a:buClr>
              <a:buFont typeface="Wingdings" pitchFamily="2" charset="2"/>
              <a:buChar char="§"/>
            </a:pPr>
            <a:r>
              <a:rPr lang="en-GB" sz="1900" dirty="0">
                <a:effectLst/>
                <a:latin typeface="+mn-lt"/>
                <a:ea typeface="Calibri" panose="020F0502020204030204" pitchFamily="34" charset="0"/>
                <a:cs typeface="Times New Roman" panose="02020603050405020304" pitchFamily="18" charset="0"/>
              </a:rPr>
              <a:t>The immunities under CIL, including those of prime ministers, remain opposable before the courts of a foreign state, even where those courts exercise an extended criminal jurisdiction based on various international conventions on the prevention and punishment of certain serious crimes</a:t>
            </a:r>
            <a:endParaRPr lang="en-BA" sz="19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900" dirty="0">
                <a:effectLst/>
                <a:latin typeface="+mn-lt"/>
                <a:ea typeface="Calibri" panose="020F0502020204030204" pitchFamily="34" charset="0"/>
                <a:cs typeface="Times New Roman" panose="02020603050405020304" pitchFamily="18" charset="0"/>
              </a:rPr>
              <a:t>ICJ in the </a:t>
            </a:r>
            <a:r>
              <a:rPr lang="en-GB" sz="1900" b="1" dirty="0">
                <a:effectLst/>
                <a:latin typeface="+mn-lt"/>
                <a:ea typeface="Calibri" panose="020F0502020204030204" pitchFamily="34" charset="0"/>
                <a:cs typeface="Times New Roman" panose="02020603050405020304" pitchFamily="18" charset="0"/>
              </a:rPr>
              <a:t>Arrest Warrant case</a:t>
            </a:r>
            <a:endParaRPr lang="en-BA" sz="1900" b="1"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900" dirty="0">
                <a:effectLst/>
                <a:latin typeface="+mn-lt"/>
                <a:ea typeface="Calibri" panose="020F0502020204030204" pitchFamily="34" charset="0"/>
                <a:cs typeface="Times New Roman" panose="02020603050405020304" pitchFamily="18" charset="0"/>
              </a:rPr>
              <a:t>Consequently, the Prime Minister is in general immune </a:t>
            </a:r>
            <a:endParaRPr lang="en-BA" sz="19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1900" dirty="0">
                <a:effectLst/>
                <a:latin typeface="+mn-lt"/>
                <a:ea typeface="Calibri" panose="020F0502020204030204" pitchFamily="34" charset="0"/>
                <a:cs typeface="Times New Roman" panose="02020603050405020304" pitchFamily="18" charset="0"/>
              </a:rPr>
              <a:t>However, the immunity from jurisdiction enjoyed by incumbent prime ministers does not mean that they enjoy impunity in respect of any crimes they might have committed, irrespective of their gravity: while jurisdictional immunity is procedural in nature, criminal responsibility is a question of substantive law = jurisdictional immunity might well bar prosecution for a certain period or certain offenses; it could not, however, exonerate the person to whom it applied from all criminal responsibility</a:t>
            </a:r>
            <a:endParaRPr lang="en-BA" sz="19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97009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2800" b="1" dirty="0">
                <a:effectLst/>
                <a:latin typeface=""/>
                <a:ea typeface="Calibri" panose="020F0502020204030204" pitchFamily="34" charset="0"/>
                <a:cs typeface="Times New Roman" panose="02020603050405020304" pitchFamily="18" charset="0"/>
              </a:rPr>
              <a:t>Question 2: Address the admissibility [10%] and merits [45%] of the Application.</a:t>
            </a:r>
            <a:endParaRPr lang="en-BA" sz="28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669529"/>
            <a:ext cx="8373201" cy="4249738"/>
          </a:xfrm>
        </p:spPr>
        <p:txBody>
          <a:bodyPr/>
          <a:lstStyle/>
          <a:p>
            <a:pPr marL="342900" lvl="0" indent="-342900" algn="just">
              <a:spcBef>
                <a:spcPts val="0"/>
              </a:spcBef>
              <a:buClr>
                <a:schemeClr val="tx2"/>
              </a:buClr>
              <a:buFont typeface="Wingdings" pitchFamily="2" charset="2"/>
              <a:buChar char="§"/>
            </a:pPr>
            <a:r>
              <a:rPr lang="en-GB" sz="2000" b="1" dirty="0">
                <a:effectLst/>
                <a:latin typeface="+mn-lt"/>
                <a:ea typeface="Calibri" panose="020F0502020204030204" pitchFamily="34" charset="0"/>
                <a:cs typeface="Times New Roman" panose="02020603050405020304" pitchFamily="18" charset="0"/>
              </a:rPr>
              <a:t>Result</a:t>
            </a:r>
            <a:r>
              <a:rPr lang="en-GB" sz="2000" dirty="0">
                <a:effectLst/>
                <a:latin typeface="+mn-lt"/>
                <a:ea typeface="Calibri" panose="020F0502020204030204" pitchFamily="34" charset="0"/>
                <a:cs typeface="Times New Roman" panose="02020603050405020304" pitchFamily="18" charset="0"/>
              </a:rPr>
              <a:t>: The issuance of a warrant constitutes a violation of an obligation of </a:t>
            </a:r>
            <a:r>
              <a:rPr lang="en-GB" sz="2000" dirty="0" err="1">
                <a:effectLst/>
                <a:latin typeface="+mn-lt"/>
                <a:ea typeface="Calibri" panose="020F0502020204030204" pitchFamily="34" charset="0"/>
                <a:cs typeface="Times New Roman" panose="02020603050405020304" pitchFamily="18" charset="0"/>
              </a:rPr>
              <a:t>Istrina</a:t>
            </a:r>
            <a:r>
              <a:rPr lang="en-GB" sz="2000" dirty="0">
                <a:effectLst/>
                <a:latin typeface="+mn-lt"/>
                <a:ea typeface="Calibri" panose="020F0502020204030204" pitchFamily="34" charset="0"/>
                <a:cs typeface="Times New Roman" panose="02020603050405020304" pitchFamily="18" charset="0"/>
              </a:rPr>
              <a:t> towards </a:t>
            </a:r>
            <a:r>
              <a:rPr lang="en-GB" sz="2000" dirty="0" err="1">
                <a:effectLst/>
                <a:latin typeface="+mn-lt"/>
                <a:ea typeface="Calibri" panose="020F0502020204030204" pitchFamily="34" charset="0"/>
                <a:cs typeface="Times New Roman" panose="02020603050405020304" pitchFamily="18" charset="0"/>
              </a:rPr>
              <a:t>Dostria</a:t>
            </a:r>
            <a:r>
              <a:rPr lang="en-GB" sz="2000" dirty="0">
                <a:effectLst/>
                <a:latin typeface="+mn-lt"/>
                <a:ea typeface="Calibri" panose="020F0502020204030204" pitchFamily="34" charset="0"/>
                <a:cs typeface="Times New Roman" panose="02020603050405020304" pitchFamily="18" charset="0"/>
              </a:rPr>
              <a:t>, in that it had failed to respect the immunity which the incumbent Prime Minister enjoys + the international circulation of the disputed arrest warrant constituted a violation of an obligation to respect the immunity of the incumbent Prime Minister</a:t>
            </a:r>
            <a:endParaRPr lang="en-BA" sz="2000" dirty="0">
              <a:effectLst/>
              <a:latin typeface="+mn-lt"/>
              <a:ea typeface="Calibri" panose="020F0502020204030204" pitchFamily="34" charset="0"/>
              <a:cs typeface="Times New Roman" panose="02020603050405020304" pitchFamily="18" charset="0"/>
            </a:endParaRPr>
          </a:p>
          <a:p>
            <a:pPr marL="342900" lvl="0" indent="-342900" algn="just">
              <a:spcBef>
                <a:spcPts val="0"/>
              </a:spcBef>
              <a:buClr>
                <a:schemeClr val="tx2"/>
              </a:buClr>
              <a:buFont typeface="Wingdings" pitchFamily="2" charset="2"/>
              <a:buChar char="§"/>
            </a:pPr>
            <a:r>
              <a:rPr lang="en-GB" sz="2000" b="1" dirty="0">
                <a:effectLst/>
                <a:latin typeface="+mn-lt"/>
                <a:ea typeface="Calibri" panose="020F0502020204030204" pitchFamily="34" charset="0"/>
                <a:cs typeface="Times New Roman" panose="02020603050405020304" pitchFamily="18" charset="0"/>
              </a:rPr>
              <a:t>Consequences:</a:t>
            </a:r>
            <a:r>
              <a:rPr lang="en-GB" sz="2000" dirty="0">
                <a:effectLst/>
                <a:latin typeface="+mn-lt"/>
                <a:ea typeface="Calibri" panose="020F0502020204030204" pitchFamily="34" charset="0"/>
                <a:cs typeface="Times New Roman" panose="02020603050405020304" pitchFamily="18" charset="0"/>
              </a:rPr>
              <a:t> the ICJ findings constitute a form of satisfaction + </a:t>
            </a:r>
            <a:r>
              <a:rPr lang="en-GB" sz="2000" dirty="0" err="1">
                <a:effectLst/>
                <a:latin typeface="+mn-lt"/>
                <a:ea typeface="Calibri" panose="020F0502020204030204" pitchFamily="34" charset="0"/>
                <a:cs typeface="Times New Roman" panose="02020603050405020304" pitchFamily="18" charset="0"/>
              </a:rPr>
              <a:t>Istrina</a:t>
            </a:r>
            <a:r>
              <a:rPr lang="en-GB" sz="2000" dirty="0">
                <a:effectLst/>
                <a:latin typeface="+mn-lt"/>
                <a:ea typeface="Calibri" panose="020F0502020204030204" pitchFamily="34" charset="0"/>
                <a:cs typeface="Times New Roman" panose="02020603050405020304" pitchFamily="18" charset="0"/>
              </a:rPr>
              <a:t> needs to re-establish the situation which would in all probability have existed if the illegal act had not been committed =</a:t>
            </a:r>
            <a:r>
              <a:rPr lang="en-GB" sz="2000" i="1" dirty="0">
                <a:effectLst/>
                <a:latin typeface="+mn-lt"/>
                <a:ea typeface="Calibri" panose="020F0502020204030204" pitchFamily="34" charset="0"/>
                <a:cs typeface="Times New Roman" panose="02020603050405020304" pitchFamily="18" charset="0"/>
              </a:rPr>
              <a:t> </a:t>
            </a:r>
            <a:r>
              <a:rPr lang="en-GB" sz="2000" dirty="0">
                <a:effectLst/>
                <a:latin typeface="+mn-lt"/>
                <a:ea typeface="Calibri" panose="020F0502020204030204" pitchFamily="34" charset="0"/>
                <a:cs typeface="Times New Roman" panose="02020603050405020304" pitchFamily="18" charset="0"/>
              </a:rPr>
              <a:t>must cancel the warrant in question and inform the authorities to whom it had been circulated</a:t>
            </a:r>
            <a:endParaRPr lang="en-BA" sz="2000" dirty="0">
              <a:effectLst/>
              <a:latin typeface="+mn-lt"/>
              <a:ea typeface="Calibri" panose="020F0502020204030204" pitchFamily="34" charset="0"/>
              <a:cs typeface="Times New Roman" panose="02020603050405020304" pitchFamily="18" charset="0"/>
            </a:endParaRPr>
          </a:p>
          <a:p>
            <a:pPr algn="just">
              <a:spcBef>
                <a:spcPts val="0"/>
              </a:spcBef>
            </a:pPr>
            <a:endParaRPr lang="en-US" sz="1800" b="1" dirty="0">
              <a:effectLst/>
              <a:latin typeface="+mn-lt"/>
              <a:ea typeface="Calibri" panose="020F0502020204030204" pitchFamily="34" charset="0"/>
              <a:cs typeface="Times New Roman" panose="02020603050405020304" pitchFamily="18" charset="0"/>
            </a:endParaRPr>
          </a:p>
          <a:p>
            <a:pPr algn="just">
              <a:spcBef>
                <a:spcPts val="0"/>
              </a:spcBef>
            </a:pPr>
            <a:r>
              <a:rPr lang="en-US" sz="2400" b="1" dirty="0">
                <a:effectLst/>
                <a:latin typeface="+mn-lt"/>
                <a:ea typeface="Calibri" panose="020F0502020204030204" pitchFamily="34" charset="0"/>
                <a:cs typeface="Times New Roman" panose="02020603050405020304" pitchFamily="18" charset="0"/>
              </a:rPr>
              <a:t>Therefore, the overall result: </a:t>
            </a:r>
            <a:r>
              <a:rPr lang="en-US" sz="2400" b="1" dirty="0" err="1">
                <a:effectLst/>
                <a:latin typeface="+mn-lt"/>
                <a:ea typeface="Calibri" panose="020F0502020204030204" pitchFamily="34" charset="0"/>
                <a:cs typeface="Times New Roman" panose="02020603050405020304" pitchFamily="18" charset="0"/>
              </a:rPr>
              <a:t>Dostria’s</a:t>
            </a:r>
            <a:r>
              <a:rPr lang="en-US" sz="2400" b="1" dirty="0">
                <a:effectLst/>
                <a:latin typeface="+mn-lt"/>
                <a:ea typeface="Calibri" panose="020F0502020204030204" pitchFamily="34" charset="0"/>
                <a:cs typeface="Times New Roman" panose="02020603050405020304" pitchFamily="18" charset="0"/>
              </a:rPr>
              <a:t> claim is admissible and well-founded! (opposite view possible)</a:t>
            </a:r>
            <a:endParaRPr lang="en-BA" sz="24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203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F7A4F3C3-4DF3-F5A0-8C15-1BF765084C66}"/>
              </a:ext>
            </a:extLst>
          </p:cNvPr>
          <p:cNvSpPr>
            <a:spLocks noGrp="1"/>
          </p:cNvSpPr>
          <p:nvPr>
            <p:ph type="title"/>
          </p:nvPr>
        </p:nvSpPr>
        <p:spPr>
          <a:xfrm>
            <a:off x="390161" y="2881833"/>
            <a:ext cx="8363677" cy="812280"/>
          </a:xfrm>
        </p:spPr>
        <p:txBody>
          <a:bodyPr/>
          <a:lstStyle/>
          <a:p>
            <a:pPr algn="ctr"/>
            <a:r>
              <a:rPr lang="en-US" sz="5000" dirty="0"/>
              <a:t>United Nations System</a:t>
            </a:r>
            <a:endParaRPr lang="en-GB" sz="5000" dirty="0"/>
          </a:p>
        </p:txBody>
      </p:sp>
    </p:spTree>
    <p:extLst>
      <p:ext uri="{BB962C8B-B14F-4D97-AF65-F5344CB8AC3E}">
        <p14:creationId xmlns:p14="http://schemas.microsoft.com/office/powerpoint/2010/main" val="3954933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F7A4F3C3-4DF3-F5A0-8C15-1BF765084C66}"/>
              </a:ext>
            </a:extLst>
          </p:cNvPr>
          <p:cNvSpPr>
            <a:spLocks noGrp="1"/>
          </p:cNvSpPr>
          <p:nvPr>
            <p:ph type="title"/>
          </p:nvPr>
        </p:nvSpPr>
        <p:spPr>
          <a:xfrm>
            <a:off x="390161" y="595833"/>
            <a:ext cx="8363677" cy="812280"/>
          </a:xfrm>
        </p:spPr>
        <p:txBody>
          <a:bodyPr/>
          <a:lstStyle/>
          <a:p>
            <a:r>
              <a:rPr lang="en-US" sz="3200" dirty="0"/>
              <a:t>Grading scale and results</a:t>
            </a:r>
            <a:endParaRPr lang="en-GB" sz="3200" dirty="0"/>
          </a:p>
        </p:txBody>
      </p:sp>
      <p:sp>
        <p:nvSpPr>
          <p:cNvPr id="11" name="Textplatzhalter 10">
            <a:extLst>
              <a:ext uri="{FF2B5EF4-FFF2-40B4-BE49-F238E27FC236}">
                <a16:creationId xmlns:a16="http://schemas.microsoft.com/office/drawing/2014/main" id="{CEF3D827-39A8-298D-6DFF-6CB6EF95F1FD}"/>
              </a:ext>
            </a:extLst>
          </p:cNvPr>
          <p:cNvSpPr>
            <a:spLocks noGrp="1"/>
          </p:cNvSpPr>
          <p:nvPr>
            <p:ph type="body" sz="quarter" idx="11"/>
          </p:nvPr>
        </p:nvSpPr>
        <p:spPr>
          <a:xfrm>
            <a:off x="4624388" y="1801566"/>
            <a:ext cx="3986212" cy="3922836"/>
          </a:xfrm>
        </p:spPr>
        <p:txBody>
          <a:bodyPr/>
          <a:lstStyle/>
          <a:p>
            <a:pPr marL="681750" lvl="1" indent="-285750">
              <a:buFont typeface="Arial" panose="020B0604020202020204" pitchFamily="34" charset="0"/>
              <a:buChar char="•"/>
            </a:pPr>
            <a:endParaRPr lang="en-GB" sz="2400" dirty="0"/>
          </a:p>
          <a:p>
            <a:pPr lvl="1" indent="0">
              <a:buNone/>
            </a:pPr>
            <a:endParaRPr lang="en-GB" sz="2400" dirty="0"/>
          </a:p>
          <a:p>
            <a:pPr lvl="1" indent="0">
              <a:buNone/>
            </a:pPr>
            <a:endParaRPr lang="en-GB" sz="2400" dirty="0"/>
          </a:p>
          <a:p>
            <a:pPr lvl="1" indent="0">
              <a:buNone/>
            </a:pPr>
            <a:endParaRPr lang="en-GB" sz="2400" dirty="0"/>
          </a:p>
          <a:p>
            <a:pPr marL="681750" lvl="1" indent="-285750">
              <a:spcBef>
                <a:spcPts val="0"/>
              </a:spcBef>
              <a:buFont typeface="Arial" panose="020B0604020202020204" pitchFamily="34" charset="0"/>
              <a:buChar char="•"/>
            </a:pPr>
            <a:r>
              <a:rPr lang="en-GB" sz="2400" dirty="0"/>
              <a:t>Average grade: 2,18</a:t>
            </a:r>
          </a:p>
          <a:p>
            <a:pPr marL="681750" lvl="1" indent="-285750">
              <a:spcBef>
                <a:spcPts val="0"/>
              </a:spcBef>
              <a:buFont typeface="Arial" panose="020B0604020202020204" pitchFamily="34" charset="0"/>
              <a:buChar char="•"/>
            </a:pPr>
            <a:r>
              <a:rPr lang="en-GB" sz="2400" dirty="0"/>
              <a:t>Failure rate: 0 %</a:t>
            </a:r>
          </a:p>
        </p:txBody>
      </p:sp>
      <p:graphicFrame>
        <p:nvGraphicFramePr>
          <p:cNvPr id="12" name="Inhaltsplatzhalter 6">
            <a:extLst>
              <a:ext uri="{FF2B5EF4-FFF2-40B4-BE49-F238E27FC236}">
                <a16:creationId xmlns:a16="http://schemas.microsoft.com/office/drawing/2014/main" id="{64766C5C-B2E7-D74F-2D96-0A46E59C7FB7}"/>
              </a:ext>
            </a:extLst>
          </p:cNvPr>
          <p:cNvGraphicFramePr>
            <a:graphicFrameLocks noGrp="1"/>
          </p:cNvGraphicFramePr>
          <p:nvPr>
            <p:ph sz="quarter" idx="10"/>
            <p:extLst>
              <p:ext uri="{D42A27DB-BD31-4B8C-83A1-F6EECF244321}">
                <p14:modId xmlns:p14="http://schemas.microsoft.com/office/powerpoint/2010/main" val="3905267842"/>
              </p:ext>
            </p:extLst>
          </p:nvPr>
        </p:nvGraphicFramePr>
        <p:xfrm>
          <a:off x="438149" y="1801566"/>
          <a:ext cx="4186239" cy="3922836"/>
        </p:xfrm>
        <a:graphic>
          <a:graphicData uri="http://schemas.openxmlformats.org/drawingml/2006/table">
            <a:tbl>
              <a:tblPr firstRow="1" firstCol="1" bandRow="1">
                <a:tableStyleId>{5C22544A-7EE6-4342-B048-85BDC9FD1C3A}</a:tableStyleId>
              </a:tblPr>
              <a:tblGrid>
                <a:gridCol w="1395413">
                  <a:extLst>
                    <a:ext uri="{9D8B030D-6E8A-4147-A177-3AD203B41FA5}">
                      <a16:colId xmlns:a16="http://schemas.microsoft.com/office/drawing/2014/main" val="1097539627"/>
                    </a:ext>
                  </a:extLst>
                </a:gridCol>
                <a:gridCol w="1395413">
                  <a:extLst>
                    <a:ext uri="{9D8B030D-6E8A-4147-A177-3AD203B41FA5}">
                      <a16:colId xmlns:a16="http://schemas.microsoft.com/office/drawing/2014/main" val="746664948"/>
                    </a:ext>
                  </a:extLst>
                </a:gridCol>
                <a:gridCol w="1395413">
                  <a:extLst>
                    <a:ext uri="{9D8B030D-6E8A-4147-A177-3AD203B41FA5}">
                      <a16:colId xmlns:a16="http://schemas.microsoft.com/office/drawing/2014/main" val="502170268"/>
                    </a:ext>
                  </a:extLst>
                </a:gridCol>
              </a:tblGrid>
              <a:tr h="326903">
                <a:tc>
                  <a:txBody>
                    <a:bodyPr/>
                    <a:lstStyle/>
                    <a:p>
                      <a:pPr algn="ctr">
                        <a:lnSpc>
                          <a:spcPct val="107000"/>
                        </a:lnSpc>
                        <a:spcAft>
                          <a:spcPts val="800"/>
                        </a:spcAft>
                      </a:pPr>
                      <a:r>
                        <a:rPr lang="en-GB" sz="1000" kern="100" dirty="0">
                          <a:effectLst/>
                          <a:latin typeface="+mn-lt"/>
                        </a:rPr>
                        <a:t>Score</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Grade</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Results</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extLst>
                  <a:ext uri="{0D108BD9-81ED-4DB2-BD59-A6C34878D82A}">
                    <a16:rowId xmlns:a16="http://schemas.microsoft.com/office/drawing/2014/main" val="2870441792"/>
                  </a:ext>
                </a:extLst>
              </a:tr>
              <a:tr h="326903">
                <a:tc>
                  <a:txBody>
                    <a:bodyPr/>
                    <a:lstStyle/>
                    <a:p>
                      <a:pPr algn="ctr">
                        <a:lnSpc>
                          <a:spcPct val="107000"/>
                        </a:lnSpc>
                        <a:spcAft>
                          <a:spcPts val="800"/>
                        </a:spcAft>
                      </a:pPr>
                      <a:r>
                        <a:rPr lang="en-GB" sz="1000" kern="100">
                          <a:effectLst/>
                          <a:latin typeface="+mn-lt"/>
                        </a:rPr>
                        <a:t>100 – 95</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1,0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3</a:t>
                      </a:r>
                    </a:p>
                  </a:txBody>
                  <a:tcPr marL="60455" marR="60455" marT="8396" marB="0"/>
                </a:tc>
                <a:extLst>
                  <a:ext uri="{0D108BD9-81ED-4DB2-BD59-A6C34878D82A}">
                    <a16:rowId xmlns:a16="http://schemas.microsoft.com/office/drawing/2014/main" val="1036613513"/>
                  </a:ext>
                </a:extLst>
              </a:tr>
              <a:tr h="326903">
                <a:tc>
                  <a:txBody>
                    <a:bodyPr/>
                    <a:lstStyle/>
                    <a:p>
                      <a:pPr algn="ctr">
                        <a:lnSpc>
                          <a:spcPct val="107000"/>
                        </a:lnSpc>
                        <a:spcAft>
                          <a:spcPts val="800"/>
                        </a:spcAft>
                      </a:pPr>
                      <a:r>
                        <a:rPr lang="en-GB" sz="1000" kern="100">
                          <a:effectLst/>
                          <a:latin typeface="+mn-lt"/>
                        </a:rPr>
                        <a:t>94 - 88</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1,3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3</a:t>
                      </a:r>
                    </a:p>
                  </a:txBody>
                  <a:tcPr marL="60455" marR="60455" marT="8396" marB="0"/>
                </a:tc>
                <a:extLst>
                  <a:ext uri="{0D108BD9-81ED-4DB2-BD59-A6C34878D82A}">
                    <a16:rowId xmlns:a16="http://schemas.microsoft.com/office/drawing/2014/main" val="2009931987"/>
                  </a:ext>
                </a:extLst>
              </a:tr>
              <a:tr h="326903">
                <a:tc>
                  <a:txBody>
                    <a:bodyPr/>
                    <a:lstStyle/>
                    <a:p>
                      <a:pPr algn="ctr">
                        <a:lnSpc>
                          <a:spcPct val="107000"/>
                        </a:lnSpc>
                        <a:spcAft>
                          <a:spcPts val="800"/>
                        </a:spcAft>
                      </a:pPr>
                      <a:r>
                        <a:rPr lang="en-GB" sz="1000" kern="100">
                          <a:effectLst/>
                          <a:latin typeface="+mn-lt"/>
                        </a:rPr>
                        <a:t>87 - 80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1,7</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1</a:t>
                      </a:r>
                    </a:p>
                  </a:txBody>
                  <a:tcPr marL="60455" marR="60455" marT="8396" marB="0"/>
                </a:tc>
                <a:extLst>
                  <a:ext uri="{0D108BD9-81ED-4DB2-BD59-A6C34878D82A}">
                    <a16:rowId xmlns:a16="http://schemas.microsoft.com/office/drawing/2014/main" val="2060363801"/>
                  </a:ext>
                </a:extLst>
              </a:tr>
              <a:tr h="326903">
                <a:tc>
                  <a:txBody>
                    <a:bodyPr/>
                    <a:lstStyle/>
                    <a:p>
                      <a:pPr algn="ctr">
                        <a:lnSpc>
                          <a:spcPct val="107000"/>
                        </a:lnSpc>
                        <a:spcAft>
                          <a:spcPts val="800"/>
                        </a:spcAft>
                      </a:pPr>
                      <a:r>
                        <a:rPr lang="en-GB" sz="1000" kern="100">
                          <a:effectLst/>
                          <a:latin typeface="+mn-lt"/>
                        </a:rPr>
                        <a:t>79 - 72</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2,0</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2</a:t>
                      </a:r>
                    </a:p>
                  </a:txBody>
                  <a:tcPr marL="60455" marR="60455" marT="8396" marB="0"/>
                </a:tc>
                <a:extLst>
                  <a:ext uri="{0D108BD9-81ED-4DB2-BD59-A6C34878D82A}">
                    <a16:rowId xmlns:a16="http://schemas.microsoft.com/office/drawing/2014/main" val="4099007552"/>
                  </a:ext>
                </a:extLst>
              </a:tr>
              <a:tr h="326903">
                <a:tc>
                  <a:txBody>
                    <a:bodyPr/>
                    <a:lstStyle/>
                    <a:p>
                      <a:pPr algn="ctr">
                        <a:lnSpc>
                          <a:spcPct val="107000"/>
                        </a:lnSpc>
                        <a:spcAft>
                          <a:spcPts val="800"/>
                        </a:spcAft>
                      </a:pPr>
                      <a:r>
                        <a:rPr lang="en-GB" sz="1000" kern="100" dirty="0">
                          <a:effectLst/>
                          <a:latin typeface="+mn-lt"/>
                        </a:rPr>
                        <a:t>71 - 64</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2,3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rPr>
                        <a:t>0</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extLst>
                  <a:ext uri="{0D108BD9-81ED-4DB2-BD59-A6C34878D82A}">
                    <a16:rowId xmlns:a16="http://schemas.microsoft.com/office/drawing/2014/main" val="169638223"/>
                  </a:ext>
                </a:extLst>
              </a:tr>
              <a:tr h="326903">
                <a:tc>
                  <a:txBody>
                    <a:bodyPr/>
                    <a:lstStyle/>
                    <a:p>
                      <a:pPr algn="ctr">
                        <a:lnSpc>
                          <a:spcPct val="107000"/>
                        </a:lnSpc>
                        <a:spcAft>
                          <a:spcPts val="800"/>
                        </a:spcAft>
                      </a:pPr>
                      <a:r>
                        <a:rPr lang="en-GB" sz="1000" kern="100">
                          <a:effectLst/>
                          <a:latin typeface="+mn-lt"/>
                        </a:rPr>
                        <a:t>63 - 57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2,7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tabLst>
                          <a:tab pos="558800" algn="l"/>
                        </a:tabLst>
                      </a:pPr>
                      <a:r>
                        <a:rPr lang="de-DE" sz="1000" kern="100" dirty="0">
                          <a:effectLst/>
                          <a:latin typeface="+mn-lt"/>
                          <a:ea typeface="Calibri" panose="020F0502020204030204" pitchFamily="34" charset="0"/>
                          <a:cs typeface="Times New Roman" panose="02020603050405020304" pitchFamily="18" charset="0"/>
                        </a:rPr>
                        <a:t>3</a:t>
                      </a:r>
                    </a:p>
                  </a:txBody>
                  <a:tcPr marL="60455" marR="60455" marT="8396" marB="0"/>
                </a:tc>
                <a:extLst>
                  <a:ext uri="{0D108BD9-81ED-4DB2-BD59-A6C34878D82A}">
                    <a16:rowId xmlns:a16="http://schemas.microsoft.com/office/drawing/2014/main" val="2930107438"/>
                  </a:ext>
                </a:extLst>
              </a:tr>
              <a:tr h="326903">
                <a:tc>
                  <a:txBody>
                    <a:bodyPr/>
                    <a:lstStyle/>
                    <a:p>
                      <a:pPr algn="ctr">
                        <a:lnSpc>
                          <a:spcPct val="107000"/>
                        </a:lnSpc>
                        <a:spcAft>
                          <a:spcPts val="800"/>
                        </a:spcAft>
                      </a:pPr>
                      <a:r>
                        <a:rPr lang="en-GB" sz="1000" kern="100">
                          <a:effectLst/>
                          <a:latin typeface="+mn-lt"/>
                        </a:rPr>
                        <a:t>56 - 52</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0</a:t>
                      </a:r>
                    </a:p>
                  </a:txBody>
                  <a:tcPr marL="60455" marR="60455" marT="8396" marB="0"/>
                </a:tc>
                <a:extLst>
                  <a:ext uri="{0D108BD9-81ED-4DB2-BD59-A6C34878D82A}">
                    <a16:rowId xmlns:a16="http://schemas.microsoft.com/office/drawing/2014/main" val="3664246970"/>
                  </a:ext>
                </a:extLst>
              </a:tr>
              <a:tr h="326903">
                <a:tc>
                  <a:txBody>
                    <a:bodyPr/>
                    <a:lstStyle/>
                    <a:p>
                      <a:pPr algn="ctr">
                        <a:lnSpc>
                          <a:spcPct val="107000"/>
                        </a:lnSpc>
                        <a:spcAft>
                          <a:spcPts val="800"/>
                        </a:spcAft>
                      </a:pPr>
                      <a:r>
                        <a:rPr lang="en-GB" sz="1000" kern="100">
                          <a:effectLst/>
                          <a:latin typeface="+mn-lt"/>
                        </a:rPr>
                        <a:t>51 - 47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0</a:t>
                      </a:r>
                    </a:p>
                  </a:txBody>
                  <a:tcPr marL="60455" marR="60455" marT="8396" marB="0"/>
                </a:tc>
                <a:extLst>
                  <a:ext uri="{0D108BD9-81ED-4DB2-BD59-A6C34878D82A}">
                    <a16:rowId xmlns:a16="http://schemas.microsoft.com/office/drawing/2014/main" val="417873439"/>
                  </a:ext>
                </a:extLst>
              </a:tr>
              <a:tr h="326903">
                <a:tc>
                  <a:txBody>
                    <a:bodyPr/>
                    <a:lstStyle/>
                    <a:p>
                      <a:pPr algn="ctr">
                        <a:lnSpc>
                          <a:spcPct val="107000"/>
                        </a:lnSpc>
                        <a:spcAft>
                          <a:spcPts val="800"/>
                        </a:spcAft>
                      </a:pPr>
                      <a:r>
                        <a:rPr lang="en-GB" sz="1000" kern="100">
                          <a:effectLst/>
                          <a:latin typeface="+mn-lt"/>
                        </a:rPr>
                        <a:t>46 - 43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tabLst>
                          <a:tab pos="768350" algn="l"/>
                        </a:tabLst>
                      </a:pPr>
                      <a:r>
                        <a:rPr lang="de-DE" sz="1000" kern="100" dirty="0">
                          <a:effectLst/>
                          <a:latin typeface="+mn-lt"/>
                          <a:ea typeface="Calibri" panose="020F0502020204030204" pitchFamily="34" charset="0"/>
                          <a:cs typeface="Times New Roman" panose="02020603050405020304" pitchFamily="18" charset="0"/>
                        </a:rPr>
                        <a:t>0</a:t>
                      </a:r>
                    </a:p>
                  </a:txBody>
                  <a:tcPr marL="60455" marR="60455" marT="8396" marB="0"/>
                </a:tc>
                <a:extLst>
                  <a:ext uri="{0D108BD9-81ED-4DB2-BD59-A6C34878D82A}">
                    <a16:rowId xmlns:a16="http://schemas.microsoft.com/office/drawing/2014/main" val="1493324786"/>
                  </a:ext>
                </a:extLst>
              </a:tr>
              <a:tr h="326903">
                <a:tc>
                  <a:txBody>
                    <a:bodyPr/>
                    <a:lstStyle/>
                    <a:p>
                      <a:pPr algn="ctr">
                        <a:lnSpc>
                          <a:spcPct val="107000"/>
                        </a:lnSpc>
                        <a:spcAft>
                          <a:spcPts val="800"/>
                        </a:spcAft>
                      </a:pPr>
                      <a:r>
                        <a:rPr lang="en-GB" sz="1000" kern="100">
                          <a:effectLst/>
                          <a:latin typeface="+mn-lt"/>
                        </a:rPr>
                        <a:t>42- 40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3</a:t>
                      </a:r>
                    </a:p>
                  </a:txBody>
                  <a:tcPr marL="60455" marR="60455" marT="8396" marB="0"/>
                </a:tc>
                <a:extLst>
                  <a:ext uri="{0D108BD9-81ED-4DB2-BD59-A6C34878D82A}">
                    <a16:rowId xmlns:a16="http://schemas.microsoft.com/office/drawing/2014/main" val="3145529309"/>
                  </a:ext>
                </a:extLst>
              </a:tr>
              <a:tr h="326903">
                <a:tc>
                  <a:txBody>
                    <a:bodyPr/>
                    <a:lstStyle/>
                    <a:p>
                      <a:pPr algn="ctr">
                        <a:lnSpc>
                          <a:spcPct val="107000"/>
                        </a:lnSpc>
                        <a:spcAft>
                          <a:spcPts val="800"/>
                        </a:spcAft>
                      </a:pPr>
                      <a:r>
                        <a:rPr lang="en-GB" sz="1000" kern="100">
                          <a:effectLst/>
                          <a:latin typeface="+mn-lt"/>
                        </a:rPr>
                        <a:t>&lt; 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5,0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rPr>
                        <a:t>0</a:t>
                      </a:r>
                      <a:endParaRPr lang="de-DE" sz="1000" kern="1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54265339"/>
                  </a:ext>
                </a:extLst>
              </a:tr>
            </a:tbl>
          </a:graphicData>
        </a:graphic>
      </p:graphicFrame>
    </p:spTree>
    <p:extLst>
      <p:ext uri="{BB962C8B-B14F-4D97-AF65-F5344CB8AC3E}">
        <p14:creationId xmlns:p14="http://schemas.microsoft.com/office/powerpoint/2010/main" val="40950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85763" y="1497013"/>
            <a:ext cx="8373201" cy="4249738"/>
          </a:xfrm>
        </p:spPr>
        <p:txBody>
          <a:bodyPr/>
          <a:lstStyle/>
          <a:p>
            <a:pPr>
              <a:spcBef>
                <a:spcPts val="0"/>
              </a:spcBef>
            </a:pPr>
            <a:r>
              <a:rPr lang="en-GB" sz="1800" dirty="0" err="1">
                <a:effectLst/>
                <a:latin typeface="+mn-lt"/>
                <a:ea typeface="Calibri" panose="020F0502020204030204" pitchFamily="34" charset="0"/>
                <a:cs typeface="Times New Roman" panose="02020603050405020304" pitchFamily="18" charset="0"/>
              </a:rPr>
              <a:t>Beloa</a:t>
            </a:r>
            <a:r>
              <a:rPr lang="en-GB" sz="1800" dirty="0">
                <a:effectLst/>
                <a:latin typeface="+mn-lt"/>
                <a:ea typeface="Calibri" panose="020F0502020204030204" pitchFamily="34" charset="0"/>
                <a:cs typeface="Times New Roman" panose="02020603050405020304" pitchFamily="18" charset="0"/>
              </a:rPr>
              <a:t> is a member state of the UN. At the beginning of 2023, its central government started committing grave human rights violations against its citizens, including crimes against humanity. I</a:t>
            </a:r>
            <a:r>
              <a:rPr lang="de-DE" sz="1800" dirty="0" err="1">
                <a:effectLst/>
                <a:latin typeface="+mn-lt"/>
                <a:ea typeface="Calibri" panose="020F0502020204030204" pitchFamily="34" charset="0"/>
                <a:cs typeface="Times New Roman" panose="02020603050405020304" pitchFamily="18" charset="0"/>
              </a:rPr>
              <a:t>n</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response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to</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widespread</a:t>
            </a:r>
            <a:r>
              <a:rPr lang="de-DE" sz="1800" dirty="0">
                <a:effectLst/>
                <a:latin typeface="+mn-lt"/>
                <a:ea typeface="Calibri" panose="020F0502020204030204" pitchFamily="34" charset="0"/>
                <a:cs typeface="Times New Roman" panose="02020603050405020304" pitchFamily="18" charset="0"/>
              </a:rPr>
              <a:t> and </a:t>
            </a:r>
            <a:r>
              <a:rPr lang="de-DE" sz="1800" dirty="0" err="1">
                <a:effectLst/>
                <a:latin typeface="+mn-lt"/>
                <a:ea typeface="Calibri" panose="020F0502020204030204" pitchFamily="34" charset="0"/>
                <a:cs typeface="Times New Roman" panose="02020603050405020304" pitchFamily="18" charset="0"/>
              </a:rPr>
              <a:t>blatant</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violations</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UN Security Council </a:t>
            </a:r>
            <a:r>
              <a:rPr lang="de-DE" sz="1800" dirty="0" err="1">
                <a:effectLst/>
                <a:latin typeface="+mn-lt"/>
                <a:ea typeface="Calibri" panose="020F0502020204030204" pitchFamily="34" charset="0"/>
                <a:cs typeface="Times New Roman" panose="02020603050405020304" pitchFamily="18" charset="0"/>
              </a:rPr>
              <a:t>passed</a:t>
            </a:r>
            <a:r>
              <a:rPr lang="de-DE" sz="1800" dirty="0">
                <a:effectLst/>
                <a:latin typeface="+mn-lt"/>
                <a:ea typeface="Calibri" panose="020F0502020204030204" pitchFamily="34" charset="0"/>
                <a:cs typeface="Times New Roman" panose="02020603050405020304" pitchFamily="18" charset="0"/>
              </a:rPr>
              <a:t> Resolution 3155 in </a:t>
            </a:r>
            <a:r>
              <a:rPr lang="de-DE" sz="1800" dirty="0" err="1">
                <a:effectLst/>
                <a:latin typeface="+mn-lt"/>
                <a:ea typeface="Calibri" panose="020F0502020204030204" pitchFamily="34" charset="0"/>
                <a:cs typeface="Times New Roman" panose="02020603050405020304" pitchFamily="18" charset="0"/>
              </a:rPr>
              <a:t>February</a:t>
            </a:r>
            <a:r>
              <a:rPr lang="de-DE" sz="1800" dirty="0">
                <a:effectLst/>
                <a:latin typeface="+mn-lt"/>
                <a:ea typeface="Calibri" panose="020F0502020204030204" pitchFamily="34" charset="0"/>
                <a:cs typeface="Times New Roman" panose="02020603050405020304" pitchFamily="18" charset="0"/>
              </a:rPr>
              <a:t> 2023. The UN Security Council </a:t>
            </a:r>
            <a:r>
              <a:rPr lang="de-DE" sz="1800" dirty="0" err="1">
                <a:effectLst/>
                <a:latin typeface="+mn-lt"/>
                <a:ea typeface="Calibri" panose="020F0502020204030204" pitchFamily="34" charset="0"/>
                <a:cs typeface="Times New Roman" panose="02020603050405020304" pitchFamily="18" charset="0"/>
              </a:rPr>
              <a:t>did</a:t>
            </a:r>
            <a:r>
              <a:rPr lang="de-DE" sz="1800" dirty="0">
                <a:effectLst/>
                <a:latin typeface="+mn-lt"/>
                <a:ea typeface="Calibri" panose="020F0502020204030204" pitchFamily="34" charset="0"/>
                <a:cs typeface="Times New Roman" panose="02020603050405020304" pitchFamily="18" charset="0"/>
              </a:rPr>
              <a:t> not </a:t>
            </a:r>
            <a:r>
              <a:rPr lang="de-DE" sz="1800" dirty="0" err="1">
                <a:effectLst/>
                <a:latin typeface="+mn-lt"/>
                <a:ea typeface="Calibri" panose="020F0502020204030204" pitchFamily="34" charset="0"/>
                <a:cs typeface="Times New Roman" panose="02020603050405020304" pitchFamily="18" charset="0"/>
              </a:rPr>
              <a:t>mention</a:t>
            </a:r>
            <a:r>
              <a:rPr lang="de-DE" sz="1800" dirty="0">
                <a:effectLst/>
                <a:latin typeface="+mn-lt"/>
                <a:ea typeface="Calibri" panose="020F0502020204030204" pitchFamily="34" charset="0"/>
                <a:cs typeface="Times New Roman" panose="02020603050405020304" pitchFamily="18" charset="0"/>
              </a:rPr>
              <a:t> on </a:t>
            </a:r>
            <a:r>
              <a:rPr lang="de-DE" sz="1800" dirty="0" err="1">
                <a:effectLst/>
                <a:latin typeface="+mn-lt"/>
                <a:ea typeface="Calibri" panose="020F0502020204030204" pitchFamily="34" charset="0"/>
                <a:cs typeface="Times New Roman" panose="02020603050405020304" pitchFamily="18" charset="0"/>
              </a:rPr>
              <a:t>which</a:t>
            </a:r>
            <a:r>
              <a:rPr lang="de-DE" sz="1800" dirty="0">
                <a:effectLst/>
                <a:latin typeface="+mn-lt"/>
                <a:ea typeface="Calibri" panose="020F0502020204030204" pitchFamily="34" charset="0"/>
                <a:cs typeface="Times New Roman" panose="02020603050405020304" pitchFamily="18" charset="0"/>
              </a:rPr>
              <a:t> Chapter </a:t>
            </a:r>
            <a:r>
              <a:rPr lang="de-DE" sz="1800" dirty="0" err="1">
                <a:effectLst/>
                <a:latin typeface="+mn-lt"/>
                <a:ea typeface="Calibri" panose="020F0502020204030204" pitchFamily="34" charset="0"/>
                <a:cs typeface="Times New Roman" panose="02020603050405020304" pitchFamily="18" charset="0"/>
              </a:rPr>
              <a:t>of</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UN Charter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Resolution was </a:t>
            </a:r>
            <a:r>
              <a:rPr lang="de-DE" sz="1800" dirty="0" err="1">
                <a:effectLst/>
                <a:latin typeface="+mn-lt"/>
                <a:ea typeface="Calibri" panose="020F0502020204030204" pitchFamily="34" charset="0"/>
                <a:cs typeface="Times New Roman" panose="02020603050405020304" pitchFamily="18" charset="0"/>
              </a:rPr>
              <a:t>based</a:t>
            </a:r>
            <a:r>
              <a:rPr lang="de-DE" sz="1800" dirty="0">
                <a:effectLst/>
                <a:latin typeface="+mn-lt"/>
                <a:ea typeface="Calibri" panose="020F0502020204030204" pitchFamily="34" charset="0"/>
                <a:cs typeface="Times New Roman" panose="02020603050405020304" pitchFamily="18" charset="0"/>
              </a:rPr>
              <a:t>, but </a:t>
            </a:r>
            <a:r>
              <a:rPr lang="de-DE" sz="1800" dirty="0" err="1">
                <a:effectLst/>
                <a:latin typeface="+mn-lt"/>
                <a:ea typeface="Calibri" panose="020F0502020204030204" pitchFamily="34" charset="0"/>
                <a:cs typeface="Times New Roman" panose="02020603050405020304" pitchFamily="18" charset="0"/>
              </a:rPr>
              <a:t>it</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highlighted</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serious</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consequences</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that</a:t>
            </a:r>
            <a:r>
              <a:rPr lang="de-DE" sz="1800" dirty="0">
                <a:effectLst/>
                <a:latin typeface="+mn-lt"/>
                <a:ea typeface="Calibri" panose="020F0502020204030204" pitchFamily="34" charset="0"/>
                <a:cs typeface="Times New Roman" panose="02020603050405020304" pitchFamily="18" charset="0"/>
              </a:rPr>
              <a:t> will “</a:t>
            </a:r>
            <a:r>
              <a:rPr lang="de-DE" sz="1800" dirty="0" err="1">
                <a:effectLst/>
                <a:latin typeface="+mn-lt"/>
                <a:ea typeface="Calibri" panose="020F0502020204030204" pitchFamily="34" charset="0"/>
                <a:cs typeface="Times New Roman" panose="02020603050405020304" pitchFamily="18" charset="0"/>
              </a:rPr>
              <a:t>arise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if</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government</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of</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Beloa</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does</a:t>
            </a:r>
            <a:r>
              <a:rPr lang="de-DE" sz="1800" dirty="0">
                <a:effectLst/>
                <a:latin typeface="+mn-lt"/>
                <a:ea typeface="Calibri" panose="020F0502020204030204" pitchFamily="34" charset="0"/>
                <a:cs typeface="Times New Roman" panose="02020603050405020304" pitchFamily="18" charset="0"/>
              </a:rPr>
              <a:t> not restore </a:t>
            </a:r>
            <a:r>
              <a:rPr lang="de-DE" sz="1800" dirty="0" err="1">
                <a:effectLst/>
                <a:latin typeface="+mn-lt"/>
                <a:ea typeface="Calibri" panose="020F0502020204030204" pitchFamily="34" charset="0"/>
                <a:cs typeface="Times New Roman" panose="02020603050405020304" pitchFamily="18" charset="0"/>
              </a:rPr>
              <a:t>democracy</a:t>
            </a:r>
            <a:r>
              <a:rPr lang="de-DE" sz="1800" dirty="0">
                <a:effectLst/>
                <a:latin typeface="+mn-lt"/>
                <a:ea typeface="Calibri" panose="020F0502020204030204" pitchFamily="34" charset="0"/>
                <a:cs typeface="Times New Roman" panose="02020603050405020304" pitchFamily="18" charset="0"/>
              </a:rPr>
              <a:t> and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rule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of</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law</a:t>
            </a:r>
            <a:r>
              <a:rPr lang="de-DE" sz="1800" dirty="0">
                <a:effectLst/>
                <a:latin typeface="+mn-lt"/>
                <a:ea typeface="Calibri" panose="020F0502020204030204" pitchFamily="34" charset="0"/>
                <a:cs typeface="Times New Roman" panose="02020603050405020304" pitchFamily="18" charset="0"/>
              </a:rPr>
              <a:t> in </a:t>
            </a:r>
            <a:r>
              <a:rPr lang="de-DE" sz="1800" dirty="0" err="1">
                <a:effectLst/>
                <a:latin typeface="+mn-lt"/>
                <a:ea typeface="Calibri" panose="020F0502020204030204" pitchFamily="34" charset="0"/>
                <a:cs typeface="Times New Roman" panose="02020603050405020304" pitchFamily="18" charset="0"/>
              </a:rPr>
              <a:t>the</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country</a:t>
            </a:r>
            <a:r>
              <a:rPr lang="de-DE" sz="1800" dirty="0">
                <a:effectLst/>
                <a:latin typeface="+mn-lt"/>
                <a:ea typeface="Calibri" panose="020F0502020204030204" pitchFamily="34" charset="0"/>
                <a:cs typeface="Times New Roman" panose="02020603050405020304" pitchFamily="18" charset="0"/>
              </a:rPr>
              <a:t>“.</a:t>
            </a:r>
          </a:p>
          <a:p>
            <a:pPr>
              <a:spcBef>
                <a:spcPts val="0"/>
              </a:spcBef>
            </a:pPr>
            <a:endParaRPr lang="en-BA" sz="1800" dirty="0">
              <a:effectLst/>
              <a:latin typeface="+mn-lt"/>
              <a:ea typeface="Calibri" panose="020F0502020204030204" pitchFamily="34" charset="0"/>
              <a:cs typeface="Times New Roman" panose="02020603050405020304" pitchFamily="18" charset="0"/>
            </a:endParaRPr>
          </a:p>
          <a:p>
            <a:pPr>
              <a:spcBef>
                <a:spcPts val="0"/>
              </a:spcBef>
            </a:pPr>
            <a:r>
              <a:rPr lang="en-GB" sz="1800" dirty="0">
                <a:effectLst/>
                <a:latin typeface="+mn-lt"/>
                <a:ea typeface="Calibri" panose="020F0502020204030204" pitchFamily="34" charset="0"/>
                <a:cs typeface="Times New Roman" panose="02020603050405020304" pitchFamily="18" charset="0"/>
              </a:rPr>
              <a:t>During March and April of 2023, however, the situation in </a:t>
            </a:r>
            <a:r>
              <a:rPr lang="en-GB" sz="1800" dirty="0" err="1">
                <a:effectLst/>
                <a:latin typeface="+mn-lt"/>
                <a:ea typeface="Calibri" panose="020F0502020204030204" pitchFamily="34" charset="0"/>
                <a:cs typeface="Times New Roman" panose="02020603050405020304" pitchFamily="18" charset="0"/>
              </a:rPr>
              <a:t>Beloa</a:t>
            </a:r>
            <a:r>
              <a:rPr lang="en-GB" sz="1800" dirty="0">
                <a:effectLst/>
                <a:latin typeface="+mn-lt"/>
                <a:ea typeface="Calibri" panose="020F0502020204030204" pitchFamily="34" charset="0"/>
                <a:cs typeface="Times New Roman" panose="02020603050405020304" pitchFamily="18" charset="0"/>
              </a:rPr>
              <a:t> deteriorated, and many citizens were killed, tortured, and subjected to various forms of sexual violence and other human rights abuses. The UN Secretary-General repeatedly warned about the seriousness of the situation and called on the authorities in </a:t>
            </a:r>
            <a:r>
              <a:rPr lang="en-GB" sz="1800" dirty="0" err="1">
                <a:effectLst/>
                <a:latin typeface="+mn-lt"/>
                <a:ea typeface="Calibri" panose="020F0502020204030204" pitchFamily="34" charset="0"/>
                <a:cs typeface="Times New Roman" panose="02020603050405020304" pitchFamily="18" charset="0"/>
              </a:rPr>
              <a:t>Beloa</a:t>
            </a:r>
            <a:r>
              <a:rPr lang="en-GB" sz="1800" dirty="0">
                <a:effectLst/>
                <a:latin typeface="+mn-lt"/>
                <a:ea typeface="Calibri" panose="020F0502020204030204" pitchFamily="34" charset="0"/>
                <a:cs typeface="Times New Roman" panose="02020603050405020304" pitchFamily="18" charset="0"/>
              </a:rPr>
              <a:t> to restore democracy on their territory.</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31171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85763" y="1497013"/>
            <a:ext cx="8373201" cy="4249738"/>
          </a:xfrm>
        </p:spPr>
        <p:txBody>
          <a:bodyPr/>
          <a:lstStyle/>
          <a:p>
            <a:pPr>
              <a:spcBef>
                <a:spcPts val="0"/>
              </a:spcBef>
              <a:spcAft>
                <a:spcPts val="800"/>
              </a:spcAft>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At the end of April 2023, amid a worsening human rights situation in </a:t>
            </a:r>
            <a:r>
              <a:rPr lang="en-GB" sz="1800" dirty="0" err="1">
                <a:effectLst/>
                <a:latin typeface="+mn-lt"/>
                <a:ea typeface="Calibri" panose="020F0502020204030204" pitchFamily="34" charset="0"/>
                <a:cs typeface="Times New Roman" panose="02020603050405020304" pitchFamily="18" charset="0"/>
              </a:rPr>
              <a:t>Beloa</a:t>
            </a:r>
            <a:r>
              <a:rPr lang="en-GB" sz="1800" dirty="0">
                <a:effectLst/>
                <a:latin typeface="+mn-lt"/>
                <a:ea typeface="Calibri" panose="020F0502020204030204" pitchFamily="34" charset="0"/>
                <a:cs typeface="Times New Roman" panose="02020603050405020304" pitchFamily="18" charset="0"/>
              </a:rPr>
              <a:t>, the UN member state </a:t>
            </a:r>
            <a:r>
              <a:rPr lang="en-GB" sz="1800" dirty="0" err="1">
                <a:effectLst/>
                <a:latin typeface="+mn-lt"/>
                <a:ea typeface="Calibri" panose="020F0502020204030204" pitchFamily="34" charset="0"/>
                <a:cs typeface="Times New Roman" panose="02020603050405020304" pitchFamily="18" charset="0"/>
              </a:rPr>
              <a:t>Aloa</a:t>
            </a:r>
            <a:r>
              <a:rPr lang="en-GB" sz="1800" dirty="0">
                <a:effectLst/>
                <a:latin typeface="+mn-lt"/>
                <a:ea typeface="Calibri" panose="020F0502020204030204" pitchFamily="34" charset="0"/>
                <a:cs typeface="Times New Roman" panose="02020603050405020304" pitchFamily="18" charset="0"/>
              </a:rPr>
              <a:t> decided to act and send its troops to </a:t>
            </a:r>
            <a:r>
              <a:rPr lang="en-GB" sz="1800" dirty="0" err="1">
                <a:effectLst/>
                <a:latin typeface="+mn-lt"/>
                <a:ea typeface="Calibri" panose="020F0502020204030204" pitchFamily="34" charset="0"/>
                <a:cs typeface="Times New Roman" panose="02020603050405020304" pitchFamily="18" charset="0"/>
              </a:rPr>
              <a:t>Beloa</a:t>
            </a:r>
            <a:r>
              <a:rPr lang="en-GB" sz="1800" dirty="0">
                <a:effectLst/>
                <a:latin typeface="+mn-lt"/>
                <a:ea typeface="Calibri" panose="020F0502020204030204" pitchFamily="34" charset="0"/>
                <a:cs typeface="Times New Roman" panose="02020603050405020304" pitchFamily="18" charset="0"/>
              </a:rPr>
              <a:t> to assist civilians and restore democracy and the rule of law in the country. The </a:t>
            </a:r>
            <a:r>
              <a:rPr lang="en-GB" sz="1800" dirty="0" err="1">
                <a:effectLst/>
                <a:latin typeface="+mn-lt"/>
                <a:ea typeface="Calibri" panose="020F0502020204030204" pitchFamily="34" charset="0"/>
                <a:cs typeface="Times New Roman" panose="02020603050405020304" pitchFamily="18" charset="0"/>
              </a:rPr>
              <a:t>Aloan</a:t>
            </a:r>
            <a:r>
              <a:rPr lang="en-GB" sz="1800" dirty="0">
                <a:effectLst/>
                <a:latin typeface="+mn-lt"/>
                <a:ea typeface="Calibri" panose="020F0502020204030204" pitchFamily="34" charset="0"/>
                <a:cs typeface="Times New Roman" panose="02020603050405020304" pitchFamily="18" charset="0"/>
              </a:rPr>
              <a:t> government invoked Resolution 3155, as well as repeated warnings from the Secretary-General. Furthermore, they emphasized that the Uniting for Peace Resolution of 1950 represents the end of “classical international law” and the beginning of “modern international law”, in which the human rights of individuals take a central stage. The </a:t>
            </a:r>
            <a:r>
              <a:rPr lang="en-GB" sz="1800" dirty="0" err="1">
                <a:effectLst/>
                <a:latin typeface="+mn-lt"/>
                <a:ea typeface="Calibri" panose="020F0502020204030204" pitchFamily="34" charset="0"/>
                <a:cs typeface="Times New Roman" panose="02020603050405020304" pitchFamily="18" charset="0"/>
              </a:rPr>
              <a:t>Aloan</a:t>
            </a:r>
            <a:r>
              <a:rPr lang="en-GB" sz="1800" dirty="0">
                <a:effectLst/>
                <a:latin typeface="+mn-lt"/>
                <a:ea typeface="Calibri" panose="020F0502020204030204" pitchFamily="34" charset="0"/>
                <a:cs typeface="Times New Roman" panose="02020603050405020304" pitchFamily="18" charset="0"/>
              </a:rPr>
              <a:t> government also </a:t>
            </a:r>
            <a:r>
              <a:rPr lang="de-DE" sz="1800" dirty="0" err="1">
                <a:effectLst/>
                <a:latin typeface="+mn-lt"/>
                <a:ea typeface="Calibri" panose="020F0502020204030204" pitchFamily="34" charset="0"/>
                <a:cs typeface="Times New Roman" panose="02020603050405020304" pitchFamily="18" charset="0"/>
              </a:rPr>
              <a:t>emphasized</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its</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responsibility</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to</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protect</a:t>
            </a:r>
            <a:r>
              <a:rPr lang="de-DE" sz="1800" dirty="0">
                <a:effectLst/>
                <a:latin typeface="+mn-lt"/>
                <a:ea typeface="Calibri" panose="020F0502020204030204" pitchFamily="34" charset="0"/>
                <a:cs typeface="Times New Roman" panose="02020603050405020304" pitchFamily="18" charset="0"/>
              </a:rPr>
              <a:t> and </a:t>
            </a:r>
            <a:r>
              <a:rPr lang="de-DE" sz="1800" dirty="0" err="1">
                <a:effectLst/>
                <a:latin typeface="+mn-lt"/>
                <a:ea typeface="Calibri" panose="020F0502020204030204" pitchFamily="34" charset="0"/>
                <a:cs typeface="Times New Roman" panose="02020603050405020304" pitchFamily="18" charset="0"/>
              </a:rPr>
              <a:t>responsibility</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to</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react</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when</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it</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comes</a:t>
            </a:r>
            <a:r>
              <a:rPr lang="de-DE" sz="1800" dirty="0">
                <a:effectLst/>
                <a:latin typeface="+mn-lt"/>
                <a:ea typeface="Calibri" panose="020F0502020204030204" pitchFamily="34" charset="0"/>
                <a:cs typeface="Times New Roman" panose="02020603050405020304" pitchFamily="18" charset="0"/>
              </a:rPr>
              <a:t> </a:t>
            </a:r>
            <a:r>
              <a:rPr lang="de-DE" sz="1800" dirty="0" err="1">
                <a:effectLst/>
                <a:latin typeface="+mn-lt"/>
                <a:ea typeface="Calibri" panose="020F0502020204030204" pitchFamily="34" charset="0"/>
                <a:cs typeface="Times New Roman" panose="02020603050405020304" pitchFamily="18" charset="0"/>
              </a:rPr>
              <a:t>to</a:t>
            </a:r>
            <a:r>
              <a:rPr lang="de-DE" sz="1800"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grave human rights violations.</a:t>
            </a:r>
            <a:endParaRPr lang="en-BA" sz="1800" dirty="0">
              <a:effectLst/>
              <a:latin typeface="+mn-lt"/>
              <a:ea typeface="Calibri" panose="020F0502020204030204" pitchFamily="34" charset="0"/>
              <a:cs typeface="Times New Roman" panose="02020603050405020304" pitchFamily="18" charset="0"/>
            </a:endParaRPr>
          </a:p>
          <a:p>
            <a:pPr>
              <a:spcBef>
                <a:spcPts val="0"/>
              </a:spcBef>
              <a:spcAft>
                <a:spcPts val="800"/>
              </a:spcAft>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a:spcBef>
                <a:spcPts val="0"/>
              </a:spcBef>
              <a:spcAft>
                <a:spcPts val="2000"/>
              </a:spcAft>
            </a:pPr>
            <a:r>
              <a:rPr lang="en-GB" sz="2400" b="1" dirty="0">
                <a:effectLst/>
                <a:latin typeface="+mn-lt"/>
                <a:ea typeface="Calibri" panose="020F0502020204030204" pitchFamily="34" charset="0"/>
                <a:cs typeface="Times New Roman" panose="02020603050405020304" pitchFamily="18" charset="0"/>
              </a:rPr>
              <a:t>Question 1:</a:t>
            </a:r>
            <a:r>
              <a:rPr lang="en-GB" sz="2400" dirty="0">
                <a:effectLst/>
                <a:latin typeface="+mn-lt"/>
                <a:ea typeface="Calibri" panose="020F0502020204030204" pitchFamily="34" charset="0"/>
                <a:cs typeface="Times New Roman" panose="02020603050405020304" pitchFamily="18" charset="0"/>
              </a:rPr>
              <a:t> </a:t>
            </a:r>
            <a:r>
              <a:rPr lang="en-GB" sz="2400" b="1" dirty="0">
                <a:effectLst/>
                <a:latin typeface="+mn-lt"/>
                <a:ea typeface="Calibri" panose="020F0502020204030204" pitchFamily="34" charset="0"/>
                <a:cs typeface="Times New Roman" panose="02020603050405020304" pitchFamily="18" charset="0"/>
              </a:rPr>
              <a:t>Are the actions of </a:t>
            </a:r>
            <a:r>
              <a:rPr lang="en-GB" sz="2400" b="1" dirty="0" err="1">
                <a:effectLst/>
                <a:latin typeface="+mn-lt"/>
                <a:ea typeface="Calibri" panose="020F0502020204030204" pitchFamily="34" charset="0"/>
                <a:cs typeface="Times New Roman" panose="02020603050405020304" pitchFamily="18" charset="0"/>
              </a:rPr>
              <a:t>Aloa</a:t>
            </a:r>
            <a:r>
              <a:rPr lang="en-GB" sz="2400" b="1" dirty="0">
                <a:effectLst/>
                <a:latin typeface="+mn-lt"/>
                <a:ea typeface="Calibri" panose="020F0502020204030204" pitchFamily="34" charset="0"/>
                <a:cs typeface="Times New Roman" panose="02020603050405020304" pitchFamily="18" charset="0"/>
              </a:rPr>
              <a:t> in accordance with international law? Please discuss all aspects of the case! [60%]</a:t>
            </a:r>
            <a:endParaRPr lang="en-BA" sz="24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861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spcAft>
                <a:spcPts val="2000"/>
              </a:spcAft>
            </a:pPr>
            <a:r>
              <a:rPr lang="en-GB" sz="2200" b="1" dirty="0">
                <a:effectLst/>
                <a:latin typeface="+mn-lt"/>
                <a:ea typeface="Calibri" panose="020F0502020204030204" pitchFamily="34" charset="0"/>
                <a:cs typeface="Times New Roman" panose="02020603050405020304" pitchFamily="18" charset="0"/>
              </a:rPr>
              <a:t>Question 1:</a:t>
            </a:r>
            <a:r>
              <a:rPr lang="en-GB" sz="2200" dirty="0">
                <a:effectLst/>
                <a:latin typeface="+mn-lt"/>
                <a:ea typeface="Calibri" panose="020F0502020204030204" pitchFamily="34" charset="0"/>
                <a:cs typeface="Times New Roman" panose="02020603050405020304" pitchFamily="18" charset="0"/>
              </a:rPr>
              <a:t> </a:t>
            </a:r>
            <a:r>
              <a:rPr lang="en-GB" sz="2200" b="1" dirty="0">
                <a:effectLst/>
                <a:latin typeface="+mn-lt"/>
                <a:ea typeface="Calibri" panose="020F0502020204030204" pitchFamily="34" charset="0"/>
                <a:cs typeface="Times New Roman" panose="02020603050405020304" pitchFamily="18" charset="0"/>
              </a:rPr>
              <a:t>Are the actions of </a:t>
            </a:r>
            <a:r>
              <a:rPr lang="en-GB" sz="2200" b="1" dirty="0" err="1">
                <a:effectLst/>
                <a:latin typeface="+mn-lt"/>
                <a:ea typeface="Calibri" panose="020F0502020204030204" pitchFamily="34" charset="0"/>
                <a:cs typeface="Times New Roman" panose="02020603050405020304" pitchFamily="18" charset="0"/>
              </a:rPr>
              <a:t>Aloa</a:t>
            </a:r>
            <a:r>
              <a:rPr lang="en-GB" sz="2200" b="1" dirty="0">
                <a:effectLst/>
                <a:latin typeface="+mn-lt"/>
                <a:ea typeface="Calibri" panose="020F0502020204030204" pitchFamily="34" charset="0"/>
                <a:cs typeface="Times New Roman" panose="02020603050405020304" pitchFamily="18" charset="0"/>
              </a:rPr>
              <a:t> in accordance with international law? Please discuss all aspects of the case! [60%]</a:t>
            </a:r>
            <a:endParaRPr lang="en-BA" sz="2200"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923529"/>
            <a:ext cx="8373201" cy="4249738"/>
          </a:xfrm>
        </p:spPr>
        <p:txBody>
          <a:bodyPr/>
          <a:lstStyle/>
          <a:p>
            <a:pPr marL="342900" lvl="0" indent="-342900">
              <a:spcBef>
                <a:spcPts val="0"/>
              </a:spcBef>
              <a:buFont typeface="Wingdings" pitchFamily="2" charset="2"/>
              <a:buChar char="§"/>
              <a:tabLst>
                <a:tab pos="180340" algn="l"/>
              </a:tabLst>
            </a:pPr>
            <a:r>
              <a:rPr lang="de-DE" sz="2000" dirty="0">
                <a:effectLst/>
                <a:latin typeface="+mn-lt"/>
                <a:ea typeface="Calibri" panose="020F0502020204030204" pitchFamily="34" charset="0"/>
                <a:cs typeface="Times New Roman" panose="02020603050405020304" pitchFamily="18" charset="0"/>
              </a:rPr>
              <a:t>Violation </a:t>
            </a:r>
            <a:r>
              <a:rPr lang="de-DE" sz="2000" dirty="0" err="1">
                <a:effectLst/>
                <a:latin typeface="+mn-lt"/>
                <a:ea typeface="Calibri" panose="020F0502020204030204" pitchFamily="34" charset="0"/>
                <a:cs typeface="Times New Roman" panose="02020603050405020304" pitchFamily="18" charset="0"/>
              </a:rPr>
              <a:t>of</a:t>
            </a:r>
            <a:r>
              <a:rPr lang="de-DE" sz="2000" dirty="0">
                <a:effectLst/>
                <a:latin typeface="+mn-lt"/>
                <a:ea typeface="Calibri" panose="020F0502020204030204" pitchFamily="34" charset="0"/>
                <a:cs typeface="Times New Roman" panose="02020603050405020304" pitchFamily="18" charset="0"/>
              </a:rPr>
              <a:t> </a:t>
            </a:r>
            <a:r>
              <a:rPr lang="de-DE" sz="2000" dirty="0" err="1">
                <a:effectLst/>
                <a:latin typeface="+mn-lt"/>
                <a:ea typeface="Calibri" panose="020F0502020204030204" pitchFamily="34" charset="0"/>
                <a:cs typeface="Times New Roman" panose="02020603050405020304" pitchFamily="18" charset="0"/>
              </a:rPr>
              <a:t>Article</a:t>
            </a:r>
            <a:r>
              <a:rPr lang="de-DE" sz="2000" dirty="0">
                <a:effectLst/>
                <a:latin typeface="+mn-lt"/>
                <a:ea typeface="Calibri" panose="020F0502020204030204" pitchFamily="34" charset="0"/>
                <a:cs typeface="Times New Roman" panose="02020603050405020304" pitchFamily="18" charset="0"/>
              </a:rPr>
              <a:t> 2(4)? </a:t>
            </a:r>
            <a:endParaRPr lang="en-BA" sz="2000" dirty="0">
              <a:effectLst/>
              <a:latin typeface="+mn-lt"/>
              <a:ea typeface="Calibri" panose="020F0502020204030204" pitchFamily="34" charset="0"/>
              <a:cs typeface="Times New Roman" panose="02020603050405020304" pitchFamily="18" charset="0"/>
            </a:endParaRPr>
          </a:p>
          <a:p>
            <a:pPr>
              <a:spcBef>
                <a:spcPts val="0"/>
              </a:spcBef>
              <a:tabLst>
                <a:tab pos="180340" algn="l"/>
              </a:tabLst>
            </a:pPr>
            <a:r>
              <a:rPr lang="en-BA" sz="2000" dirty="0">
                <a:effectLst/>
                <a:latin typeface="+mn-lt"/>
                <a:ea typeface="Calibri" panose="020F0502020204030204" pitchFamily="34" charset="0"/>
                <a:cs typeface="Times New Roman" panose="02020603050405020304" pitchFamily="18" charset="0"/>
              </a:rPr>
              <a:t> </a:t>
            </a:r>
          </a:p>
          <a:p>
            <a:pPr>
              <a:spcBef>
                <a:spcPts val="0"/>
              </a:spcBef>
              <a:tabLst>
                <a:tab pos="180340" algn="l"/>
              </a:tabLst>
            </a:pPr>
            <a:r>
              <a:rPr lang="de-DE" sz="2000" dirty="0">
                <a:effectLst/>
                <a:latin typeface="+mn-lt"/>
                <a:ea typeface="Calibri" panose="020F0502020204030204" pitchFamily="34" charset="0"/>
                <a:cs typeface="Times New Roman" panose="02020603050405020304" pitchFamily="18" charset="0"/>
              </a:rPr>
              <a:t>….</a:t>
            </a:r>
            <a:endParaRPr lang="en-BA" sz="2000" dirty="0">
              <a:effectLst/>
              <a:latin typeface="+mn-lt"/>
              <a:ea typeface="Calibri" panose="020F0502020204030204" pitchFamily="34" charset="0"/>
              <a:cs typeface="Times New Roman" panose="02020603050405020304" pitchFamily="18" charset="0"/>
            </a:endParaRPr>
          </a:p>
          <a:p>
            <a:pPr>
              <a:spcBef>
                <a:spcPts val="0"/>
              </a:spcBef>
              <a:tabLst>
                <a:tab pos="180340" algn="l"/>
              </a:tabLst>
            </a:pPr>
            <a:r>
              <a:rPr lang="de-DE" sz="2000" dirty="0">
                <a:effectLst/>
                <a:latin typeface="+mn-lt"/>
                <a:ea typeface="Calibri" panose="020F0502020204030204" pitchFamily="34" charset="0"/>
                <a:cs typeface="Times New Roman" panose="02020603050405020304" pitchFamily="18" charset="0"/>
              </a:rPr>
              <a:t> </a:t>
            </a:r>
            <a:endParaRPr lang="en-BA" sz="2000" dirty="0">
              <a:effectLst/>
              <a:latin typeface="+mn-lt"/>
              <a:ea typeface="Calibri" panose="020F0502020204030204" pitchFamily="34" charset="0"/>
              <a:cs typeface="Times New Roman" panose="02020603050405020304" pitchFamily="18" charset="0"/>
            </a:endParaRPr>
          </a:p>
          <a:p>
            <a:pPr>
              <a:spcBef>
                <a:spcPts val="0"/>
              </a:spcBef>
              <a:tabLst>
                <a:tab pos="180340" algn="l"/>
              </a:tabLst>
            </a:pPr>
            <a:r>
              <a:rPr lang="de-DE" sz="2000" dirty="0">
                <a:effectLst/>
                <a:latin typeface="+mn-lt"/>
                <a:ea typeface="Calibri" panose="020F0502020204030204" pitchFamily="34" charset="0"/>
                <a:cs typeface="Times New Roman" panose="02020603050405020304" pitchFamily="18" charset="0"/>
              </a:rPr>
              <a:t>Possible </a:t>
            </a:r>
            <a:r>
              <a:rPr lang="de-DE" sz="2000">
                <a:effectLst/>
                <a:latin typeface="+mn-lt"/>
                <a:ea typeface="Calibri" panose="020F0502020204030204" pitchFamily="34" charset="0"/>
                <a:cs typeface="Times New Roman" panose="02020603050405020304" pitchFamily="18" charset="0"/>
              </a:rPr>
              <a:t>justifications</a:t>
            </a:r>
            <a:r>
              <a:rPr lang="de-DE" sz="2000" dirty="0">
                <a:effectLst/>
                <a:latin typeface="+mn-lt"/>
                <a:ea typeface="Calibri" panose="020F0502020204030204" pitchFamily="34" charset="0"/>
                <a:cs typeface="Times New Roman" panose="02020603050405020304" pitchFamily="18" charset="0"/>
              </a:rPr>
              <a:t>: </a:t>
            </a:r>
            <a:endParaRPr lang="en-BA" sz="2000" dirty="0">
              <a:effectLst/>
              <a:latin typeface="+mn-lt"/>
              <a:ea typeface="Calibri" panose="020F0502020204030204" pitchFamily="34" charset="0"/>
              <a:cs typeface="Times New Roman" panose="02020603050405020304" pitchFamily="18" charset="0"/>
            </a:endParaRPr>
          </a:p>
          <a:p>
            <a:pPr>
              <a:spcBef>
                <a:spcPts val="0"/>
              </a:spcBef>
              <a:tabLst>
                <a:tab pos="180340" algn="l"/>
              </a:tabLst>
            </a:pPr>
            <a:r>
              <a:rPr lang="en-BA" sz="2000" dirty="0">
                <a:effectLst/>
                <a:latin typeface="+mn-lt"/>
                <a:ea typeface="Calibri" panose="020F0502020204030204" pitchFamily="34" charset="0"/>
                <a:cs typeface="Times New Roman" panose="02020603050405020304" pitchFamily="18" charset="0"/>
              </a:rPr>
              <a:t> </a:t>
            </a:r>
          </a:p>
          <a:p>
            <a:pPr>
              <a:spcBef>
                <a:spcPts val="0"/>
              </a:spcBef>
              <a:tabLst>
                <a:tab pos="180340" algn="l"/>
              </a:tabLst>
            </a:pPr>
            <a:r>
              <a:rPr lang="de-DE" sz="2000" dirty="0">
                <a:effectLst/>
                <a:latin typeface="+mn-lt"/>
                <a:ea typeface="Calibri" panose="020F0502020204030204" pitchFamily="34" charset="0"/>
                <a:cs typeface="Times New Roman" panose="02020603050405020304" pitchFamily="18" charset="0"/>
              </a:rPr>
              <a:t>SC Res.? </a:t>
            </a:r>
            <a:endParaRPr lang="en-BA" sz="2000" dirty="0">
              <a:effectLst/>
              <a:latin typeface="+mn-lt"/>
              <a:ea typeface="Calibri" panose="020F0502020204030204" pitchFamily="34" charset="0"/>
              <a:cs typeface="Times New Roman" panose="02020603050405020304" pitchFamily="18" charset="0"/>
            </a:endParaRPr>
          </a:p>
          <a:p>
            <a:pPr>
              <a:spcBef>
                <a:spcPts val="0"/>
              </a:spcBef>
              <a:tabLst>
                <a:tab pos="180340" algn="l"/>
              </a:tabLst>
            </a:pPr>
            <a:r>
              <a:rPr lang="en-BA" sz="2000" dirty="0">
                <a:effectLst/>
                <a:latin typeface="+mn-lt"/>
                <a:ea typeface="Calibri" panose="020F0502020204030204" pitchFamily="34" charset="0"/>
                <a:cs typeface="Times New Roman" panose="02020603050405020304" pitchFamily="18" charset="0"/>
              </a:rPr>
              <a:t> </a:t>
            </a:r>
          </a:p>
          <a:p>
            <a:pPr marL="342900" lvl="0" indent="-342900">
              <a:spcBef>
                <a:spcPts val="0"/>
              </a:spcBef>
              <a:buFont typeface="Wingdings" pitchFamily="2" charset="2"/>
              <a:buChar char="§"/>
              <a:tabLst>
                <a:tab pos="180340" algn="l"/>
              </a:tabLst>
            </a:pPr>
            <a:r>
              <a:rPr lang="en-US" sz="2000" dirty="0">
                <a:effectLst/>
                <a:latin typeface="+mn-lt"/>
                <a:ea typeface="Calibri" panose="020F0502020204030204" pitchFamily="34" charset="0"/>
                <a:cs typeface="Times New Roman" panose="02020603050405020304" pitchFamily="18" charset="0"/>
              </a:rPr>
              <a:t>Determination of the existence of any threat to the peace, breach of the peace, or act of aggression (Art. 39 UNC)</a:t>
            </a:r>
            <a:endParaRPr lang="en-BA" sz="20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Lst>
            </a:pPr>
            <a:r>
              <a:rPr lang="en-US" sz="2000" dirty="0">
                <a:effectLst/>
                <a:latin typeface="+mn-lt"/>
                <a:ea typeface="Calibri" panose="020F0502020204030204" pitchFamily="34" charset="0"/>
                <a:cs typeface="Times New Roman" panose="02020603050405020304" pitchFamily="18" charset="0"/>
              </a:rPr>
              <a:t>UNSC can implicitly authorize military action (by the use of the language from Art. 39 UNC) </a:t>
            </a:r>
            <a:r>
              <a:rPr lang="en-GB" sz="2000" dirty="0">
                <a:effectLst/>
                <a:latin typeface="+mn-lt"/>
                <a:ea typeface="Calibri" panose="020F0502020204030204" pitchFamily="34" charset="0"/>
                <a:cs typeface="Times New Roman" panose="02020603050405020304" pitchFamily="18" charset="0"/>
              </a:rPr>
              <a:t>(using </a:t>
            </a:r>
            <a:r>
              <a:rPr lang="en-US" sz="2000" dirty="0">
                <a:effectLst/>
                <a:latin typeface="+mn-lt"/>
                <a:ea typeface="Calibri" panose="020F0502020204030204" pitchFamily="34" charset="0"/>
                <a:cs typeface="Times New Roman" panose="02020603050405020304" pitchFamily="18" charset="0"/>
              </a:rPr>
              <a:t>the term “all necessary means“ / “military measures“) </a:t>
            </a:r>
            <a:r>
              <a:rPr lang="en-US" sz="2000" b="1" dirty="0">
                <a:effectLst/>
                <a:latin typeface="+mn-lt"/>
                <a:ea typeface="Calibri" panose="020F0502020204030204" pitchFamily="34" charset="0"/>
                <a:cs typeface="Times New Roman" panose="02020603050405020304" pitchFamily="18" charset="0"/>
              </a:rPr>
              <a:t>but</a:t>
            </a:r>
            <a:r>
              <a:rPr lang="en-US" sz="2000" dirty="0">
                <a:effectLst/>
                <a:latin typeface="+mn-lt"/>
                <a:ea typeface="Calibri" panose="020F0502020204030204" pitchFamily="34" charset="0"/>
                <a:cs typeface="Times New Roman" panose="02020603050405020304" pitchFamily="18" charset="0"/>
              </a:rPr>
              <a:t> “serious consequences“</a:t>
            </a:r>
            <a:r>
              <a:rPr lang="en-US" sz="2000" b="1" dirty="0">
                <a:effectLst/>
                <a:latin typeface="+mn-lt"/>
                <a:ea typeface="Calibri" panose="020F0502020204030204" pitchFamily="34" charset="0"/>
                <a:cs typeface="Times New Roman" panose="02020603050405020304" pitchFamily="18" charset="0"/>
              </a:rPr>
              <a:t> </a:t>
            </a:r>
            <a:r>
              <a:rPr lang="en-US" sz="2000" dirty="0">
                <a:effectLst/>
                <a:latin typeface="+mn-lt"/>
                <a:ea typeface="Calibri" panose="020F0502020204030204" pitchFamily="34" charset="0"/>
                <a:cs typeface="Times New Roman" panose="02020603050405020304" pitchFamily="18" charset="0"/>
              </a:rPr>
              <a:t>do not suffice</a:t>
            </a:r>
            <a:endParaRPr lang="en-BA" sz="20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88463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spcAft>
                <a:spcPts val="2000"/>
              </a:spcAft>
            </a:pPr>
            <a:r>
              <a:rPr lang="en-GB" sz="2200" b="1" dirty="0">
                <a:effectLst/>
                <a:latin typeface="+mn-lt"/>
                <a:ea typeface="Calibri" panose="020F0502020204030204" pitchFamily="34" charset="0"/>
                <a:cs typeface="Times New Roman" panose="02020603050405020304" pitchFamily="18" charset="0"/>
              </a:rPr>
              <a:t>Question 1:</a:t>
            </a:r>
            <a:r>
              <a:rPr lang="en-GB" sz="2200" dirty="0">
                <a:effectLst/>
                <a:latin typeface="+mn-lt"/>
                <a:ea typeface="Calibri" panose="020F0502020204030204" pitchFamily="34" charset="0"/>
                <a:cs typeface="Times New Roman" panose="02020603050405020304" pitchFamily="18" charset="0"/>
              </a:rPr>
              <a:t> </a:t>
            </a:r>
            <a:r>
              <a:rPr lang="en-GB" sz="2200" b="1" dirty="0">
                <a:effectLst/>
                <a:latin typeface="+mn-lt"/>
                <a:ea typeface="Calibri" panose="020F0502020204030204" pitchFamily="34" charset="0"/>
                <a:cs typeface="Times New Roman" panose="02020603050405020304" pitchFamily="18" charset="0"/>
              </a:rPr>
              <a:t>Are the actions of </a:t>
            </a:r>
            <a:r>
              <a:rPr lang="en-GB" sz="2200" b="1" dirty="0" err="1">
                <a:effectLst/>
                <a:latin typeface="+mn-lt"/>
                <a:ea typeface="Calibri" panose="020F0502020204030204" pitchFamily="34" charset="0"/>
                <a:cs typeface="Times New Roman" panose="02020603050405020304" pitchFamily="18" charset="0"/>
              </a:rPr>
              <a:t>Aloa</a:t>
            </a:r>
            <a:r>
              <a:rPr lang="en-GB" sz="2200" b="1" dirty="0">
                <a:effectLst/>
                <a:latin typeface="+mn-lt"/>
                <a:ea typeface="Calibri" panose="020F0502020204030204" pitchFamily="34" charset="0"/>
                <a:cs typeface="Times New Roman" panose="02020603050405020304" pitchFamily="18" charset="0"/>
              </a:rPr>
              <a:t> in accordance with international law? Please discuss all aspects of the case! [60%]</a:t>
            </a:r>
            <a:endParaRPr lang="en-BA" sz="2200"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9235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300" u="sng" dirty="0">
                <a:effectLst/>
                <a:latin typeface="+mn-lt"/>
                <a:ea typeface="Calibri" panose="020F0502020204030204" pitchFamily="34" charset="0"/>
                <a:cs typeface="Times New Roman" panose="02020603050405020304" pitchFamily="18" charset="0"/>
              </a:rPr>
              <a:t>Humanitarian intervention: +/- (rather -):</a:t>
            </a:r>
            <a:endParaRPr lang="en-BA" sz="23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300" dirty="0">
                <a:effectLst/>
                <a:latin typeface="+mn-lt"/>
                <a:ea typeface="Calibri" panose="020F0502020204030204" pitchFamily="34" charset="0"/>
                <a:cs typeface="Times New Roman" panose="02020603050405020304" pitchFamily="18" charset="0"/>
              </a:rPr>
              <a:t> </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300" dirty="0">
                <a:effectLst/>
                <a:latin typeface="+mn-lt"/>
                <a:ea typeface="Calibri" panose="020F0502020204030204" pitchFamily="34" charset="0"/>
                <a:cs typeface="Times New Roman" panose="02020603050405020304" pitchFamily="18" charset="0"/>
              </a:rPr>
              <a:t>Sovereign equality: Art. 2(1) UNC and principles 3 and 6 FRD (</a:t>
            </a:r>
            <a:r>
              <a:rPr lang="en-US" sz="2300" dirty="0">
                <a:effectLst/>
                <a:latin typeface="+mn-lt"/>
                <a:ea typeface="Calibri" panose="020F0502020204030204" pitchFamily="34" charset="0"/>
                <a:cs typeface="Times New Roman" panose="02020603050405020304" pitchFamily="18" charset="0"/>
              </a:rPr>
              <a:t>prohibition of intervention</a:t>
            </a:r>
            <a:r>
              <a:rPr lang="en-GB" sz="2300" dirty="0">
                <a:effectLst/>
                <a:latin typeface="+mn-lt"/>
                <a:ea typeface="Calibri" panose="020F0502020204030204" pitchFamily="34" charset="0"/>
                <a:cs typeface="Times New Roman" panose="02020603050405020304" pitchFamily="18" charset="0"/>
              </a:rPr>
              <a:t>)</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US" sz="2300" dirty="0">
                <a:effectLst/>
                <a:latin typeface="+mn-lt"/>
                <a:ea typeface="Calibri" panose="020F0502020204030204" pitchFamily="34" charset="0"/>
                <a:cs typeface="Times New Roman" panose="02020603050405020304" pitchFamily="18" charset="0"/>
              </a:rPr>
              <a:t>Legal basis should be the authorization by the UNSC (Chapter VII UNC) </a:t>
            </a:r>
            <a:r>
              <a:rPr lang="de-DE" sz="2300" dirty="0">
                <a:effectLst/>
                <a:latin typeface="+mn-lt"/>
                <a:ea typeface="Calibri" panose="020F0502020204030204" pitchFamily="34" charset="0"/>
                <a:cs typeface="Times New Roman" panose="02020603050405020304" pitchFamily="18" charset="0"/>
                <a:sym typeface="Symbol" pitchFamily="2" charset="2"/>
              </a:rPr>
              <a:t></a:t>
            </a:r>
            <a:r>
              <a:rPr lang="de-DE" sz="2300" dirty="0">
                <a:effectLst/>
                <a:latin typeface="+mn-lt"/>
                <a:ea typeface="Calibri" panose="020F0502020204030204" pitchFamily="34" charset="0"/>
                <a:cs typeface="Times New Roman" panose="02020603050405020304" pitchFamily="18" charset="0"/>
              </a:rPr>
              <a:t> </a:t>
            </a:r>
            <a:r>
              <a:rPr lang="en-US" sz="2300" dirty="0">
                <a:effectLst/>
                <a:latin typeface="+mn-lt"/>
                <a:ea typeface="Calibri" panose="020F0502020204030204" pitchFamily="34" charset="0"/>
                <a:cs typeface="Times New Roman" panose="02020603050405020304" pitchFamily="18" charset="0"/>
              </a:rPr>
              <a:t>CIL</a:t>
            </a:r>
            <a:r>
              <a:rPr lang="en-GB" sz="2300" dirty="0">
                <a:effectLst/>
                <a:latin typeface="+mn-lt"/>
                <a:ea typeface="Calibri" panose="020F0502020204030204" pitchFamily="34" charset="0"/>
                <a:cs typeface="Times New Roman" panose="02020603050405020304" pitchFamily="18" charset="0"/>
              </a:rPr>
              <a:t>, </a:t>
            </a:r>
            <a:r>
              <a:rPr lang="en-US" sz="2300" dirty="0">
                <a:effectLst/>
                <a:latin typeface="+mn-lt"/>
                <a:ea typeface="Calibri" panose="020F0502020204030204" pitchFamily="34" charset="0"/>
                <a:cs typeface="Times New Roman" panose="02020603050405020304" pitchFamily="18" charset="0"/>
              </a:rPr>
              <a:t>human rights &amp; necessity: highly disputed (</a:t>
            </a:r>
            <a:r>
              <a:rPr lang="en-GB" sz="2300" dirty="0">
                <a:effectLst/>
                <a:latin typeface="+mn-lt"/>
                <a:ea typeface="Calibri" panose="020F0502020204030204" pitchFamily="34" charset="0"/>
                <a:cs typeface="Times New Roman" panose="02020603050405020304" pitchFamily="18" charset="0"/>
              </a:rPr>
              <a:t>e.g. a large number of states deny CIL existence; necessity as a circumstance precluding wrongfulness, but not sufficient - </a:t>
            </a:r>
            <a:r>
              <a:rPr lang="en-GB" sz="2300" i="1" dirty="0">
                <a:effectLst/>
                <a:latin typeface="+mn-lt"/>
                <a:ea typeface="Calibri" panose="020F0502020204030204" pitchFamily="34" charset="0"/>
                <a:cs typeface="Times New Roman" panose="02020603050405020304" pitchFamily="18" charset="0"/>
              </a:rPr>
              <a:t>jus cogens</a:t>
            </a:r>
            <a:r>
              <a:rPr lang="en-GB" sz="2300" dirty="0">
                <a:effectLst/>
                <a:latin typeface="+mn-lt"/>
                <a:ea typeface="Calibri" panose="020F0502020204030204" pitchFamily="34" charset="0"/>
                <a:cs typeface="Times New Roman" panose="02020603050405020304" pitchFamily="18" charset="0"/>
              </a:rPr>
              <a:t>)</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1066800" algn="l"/>
                <a:tab pos="1422400" algn="l"/>
                <a:tab pos="1778000" algn="l"/>
                <a:tab pos="2133600" algn="l"/>
                <a:tab pos="2489200" algn="l"/>
                <a:tab pos="2844800" algn="l"/>
                <a:tab pos="3200400" algn="l"/>
                <a:tab pos="3556000" algn="l"/>
                <a:tab pos="3911600" algn="l"/>
                <a:tab pos="4927600" algn="l"/>
              </a:tabLst>
            </a:pPr>
            <a:r>
              <a:rPr lang="en-US" sz="2300" dirty="0">
                <a:effectLst/>
                <a:latin typeface="+mn-lt"/>
                <a:ea typeface="Calibri" panose="020F0502020204030204" pitchFamily="34" charset="0"/>
                <a:cs typeface="Times New Roman" panose="02020603050405020304" pitchFamily="18" charset="0"/>
              </a:rPr>
              <a:t>UNSC adopted a resolution but not under Chapter VII and did not authorize the use of force</a:t>
            </a:r>
            <a:endParaRPr lang="en-BA" sz="23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77696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spcAft>
                <a:spcPts val="2000"/>
              </a:spcAft>
            </a:pPr>
            <a:r>
              <a:rPr lang="en-GB" sz="2200" b="1" dirty="0">
                <a:effectLst/>
                <a:latin typeface="+mn-lt"/>
                <a:ea typeface="Calibri" panose="020F0502020204030204" pitchFamily="34" charset="0"/>
                <a:cs typeface="Times New Roman" panose="02020603050405020304" pitchFamily="18" charset="0"/>
              </a:rPr>
              <a:t>Question 1:</a:t>
            </a:r>
            <a:r>
              <a:rPr lang="en-GB" sz="2200" dirty="0">
                <a:effectLst/>
                <a:latin typeface="+mn-lt"/>
                <a:ea typeface="Calibri" panose="020F0502020204030204" pitchFamily="34" charset="0"/>
                <a:cs typeface="Times New Roman" panose="02020603050405020304" pitchFamily="18" charset="0"/>
              </a:rPr>
              <a:t> </a:t>
            </a:r>
            <a:r>
              <a:rPr lang="en-GB" sz="2200" b="1" dirty="0">
                <a:effectLst/>
                <a:latin typeface="+mn-lt"/>
                <a:ea typeface="Calibri" panose="020F0502020204030204" pitchFamily="34" charset="0"/>
                <a:cs typeface="Times New Roman" panose="02020603050405020304" pitchFamily="18" charset="0"/>
              </a:rPr>
              <a:t>Are the actions of </a:t>
            </a:r>
            <a:r>
              <a:rPr lang="en-GB" sz="2200" b="1" dirty="0" err="1">
                <a:effectLst/>
                <a:latin typeface="+mn-lt"/>
                <a:ea typeface="Calibri" panose="020F0502020204030204" pitchFamily="34" charset="0"/>
                <a:cs typeface="Times New Roman" panose="02020603050405020304" pitchFamily="18" charset="0"/>
              </a:rPr>
              <a:t>Aloa</a:t>
            </a:r>
            <a:r>
              <a:rPr lang="en-GB" sz="2200" b="1" dirty="0">
                <a:effectLst/>
                <a:latin typeface="+mn-lt"/>
                <a:ea typeface="Calibri" panose="020F0502020204030204" pitchFamily="34" charset="0"/>
                <a:cs typeface="Times New Roman" panose="02020603050405020304" pitchFamily="18" charset="0"/>
              </a:rPr>
              <a:t> in accordance with international law? Please discuss all aspects of the case! [60%]</a:t>
            </a:r>
            <a:endParaRPr lang="en-BA" sz="2200"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012429"/>
            <a:ext cx="8373201" cy="4249738"/>
          </a:xfrm>
        </p:spPr>
        <p:txBody>
          <a:bodyPr/>
          <a:lstStyle/>
          <a:p>
            <a:pPr marL="342900" lvl="0" indent="-342900">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dirty="0">
                <a:effectLst/>
                <a:latin typeface="+mn-lt"/>
                <a:ea typeface="Calibri" panose="020F0502020204030204" pitchFamily="34" charset="0"/>
                <a:cs typeface="Times New Roman" panose="02020603050405020304" pitchFamily="18" charset="0"/>
              </a:rPr>
              <a:t>Intervention in order to restore democracy is permitted as such under international law?</a:t>
            </a:r>
            <a:endParaRPr lang="en-BA"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tabLst>
                <a:tab pos="630555" algn="l"/>
                <a:tab pos="711200" algn="l"/>
                <a:tab pos="990600" algn="l"/>
                <a:tab pos="1778000" algn="l"/>
                <a:tab pos="2133600" algn="l"/>
                <a:tab pos="2489200" algn="l"/>
                <a:tab pos="2844800" algn="l"/>
                <a:tab pos="3200400" algn="l"/>
                <a:tab pos="3556000" algn="l"/>
                <a:tab pos="3911600" algn="l"/>
                <a:tab pos="4927600" algn="l"/>
              </a:tabLst>
            </a:pPr>
            <a:r>
              <a:rPr lang="en-GB" dirty="0">
                <a:effectLst/>
                <a:latin typeface="+mn-lt"/>
                <a:ea typeface="Calibri" panose="020F0502020204030204" pitchFamily="34" charset="0"/>
                <a:cs typeface="Times New Roman" panose="02020603050405020304" pitchFamily="18" charset="0"/>
              </a:rPr>
              <a:t>Protection of human rights sufficient? Grave human rights violations and crimes against humanity might be sufficient (no genocide is needed)</a:t>
            </a:r>
            <a:endParaRPr lang="en-BA"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tabLst>
                <a:tab pos="630555" algn="l"/>
                <a:tab pos="711200" algn="l"/>
                <a:tab pos="990600" algn="l"/>
                <a:tab pos="1778000" algn="l"/>
                <a:tab pos="2133600" algn="l"/>
                <a:tab pos="2489200" algn="l"/>
                <a:tab pos="2844800" algn="l"/>
                <a:tab pos="3200400" algn="l"/>
                <a:tab pos="3556000" algn="l"/>
                <a:tab pos="3911600" algn="l"/>
                <a:tab pos="4927600" algn="l"/>
              </a:tabLst>
            </a:pPr>
            <a:r>
              <a:rPr lang="en-GB" b="1" dirty="0">
                <a:effectLst/>
                <a:latin typeface="+mn-lt"/>
                <a:ea typeface="Calibri" panose="020F0502020204030204" pitchFamily="34" charset="0"/>
                <a:cs typeface="Times New Roman" panose="02020603050405020304" pitchFamily="18" charset="0"/>
              </a:rPr>
              <a:t>But</a:t>
            </a:r>
            <a:r>
              <a:rPr lang="en-GB" dirty="0">
                <a:effectLst/>
                <a:latin typeface="+mn-lt"/>
                <a:ea typeface="Calibri" panose="020F0502020204030204" pitchFamily="34" charset="0"/>
                <a:cs typeface="Times New Roman" panose="02020603050405020304" pitchFamily="18" charset="0"/>
              </a:rPr>
              <a:t>, apart from the problems of defining democracy, such a proposition is not acceptable in international law given the clear provisions of the UNC</a:t>
            </a:r>
            <a:endParaRPr lang="en-BA" dirty="0">
              <a:effectLst/>
              <a:latin typeface="+mn-lt"/>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tabLst>
                <a:tab pos="630555" algn="l"/>
                <a:tab pos="711200" algn="l"/>
                <a:tab pos="990600" algn="l"/>
                <a:tab pos="1778000" algn="l"/>
                <a:tab pos="2133600" algn="l"/>
                <a:tab pos="2489200" algn="l"/>
                <a:tab pos="2844800" algn="l"/>
                <a:tab pos="3200400" algn="l"/>
                <a:tab pos="3556000" algn="l"/>
                <a:tab pos="3911600" algn="l"/>
                <a:tab pos="4927600" algn="l"/>
              </a:tabLst>
            </a:pPr>
            <a:r>
              <a:rPr lang="en-GB" dirty="0">
                <a:effectLst/>
                <a:latin typeface="+mn-lt"/>
                <a:ea typeface="Calibri" panose="020F0502020204030204" pitchFamily="34" charset="0"/>
                <a:cs typeface="Times New Roman" panose="02020603050405020304" pitchFamily="18" charset="0"/>
              </a:rPr>
              <a:t>The actions by </a:t>
            </a:r>
            <a:r>
              <a:rPr lang="en-GB" dirty="0" err="1">
                <a:effectLst/>
                <a:latin typeface="+mn-lt"/>
                <a:ea typeface="Calibri" panose="020F0502020204030204" pitchFamily="34" charset="0"/>
                <a:cs typeface="Times New Roman" panose="02020603050405020304" pitchFamily="18" charset="0"/>
              </a:rPr>
              <a:t>Aloa</a:t>
            </a:r>
            <a:r>
              <a:rPr lang="en-GB" dirty="0">
                <a:effectLst/>
                <a:latin typeface="+mn-lt"/>
                <a:ea typeface="Calibri" panose="020F0502020204030204" pitchFamily="34" charset="0"/>
                <a:cs typeface="Times New Roman" panose="02020603050405020304" pitchFamily="18" charset="0"/>
              </a:rPr>
              <a:t> have some support in pre-Charter law and it may very well have been the case that in the nineteenth century, such intervention was accepted under international law, however, it is </a:t>
            </a:r>
            <a:r>
              <a:rPr lang="en-GB" b="1" dirty="0">
                <a:effectLst/>
                <a:latin typeface="+mn-lt"/>
                <a:ea typeface="Calibri" panose="020F0502020204030204" pitchFamily="34" charset="0"/>
                <a:cs typeface="Times New Roman" panose="02020603050405020304" pitchFamily="18" charset="0"/>
              </a:rPr>
              <a:t>difficult to reconcile today with Article 2(4) UNC</a:t>
            </a:r>
            <a:r>
              <a:rPr lang="en-GB" dirty="0">
                <a:effectLst/>
                <a:latin typeface="+mn-lt"/>
                <a:ea typeface="Calibri" panose="020F0502020204030204" pitchFamily="34" charset="0"/>
                <a:cs typeface="Times New Roman" panose="02020603050405020304" pitchFamily="18" charset="0"/>
              </a:rPr>
              <a:t> + unilateral military interventions might be used to justify interventions by more forceful states into the territories of weaker states</a:t>
            </a:r>
            <a:endParaRPr lang="en-BA" dirty="0">
              <a:effectLst/>
              <a:latin typeface="+mn-lt"/>
              <a:ea typeface="Calibri" panose="020F0502020204030204" pitchFamily="34" charset="0"/>
              <a:cs typeface="Times New Roman" panose="02020603050405020304" pitchFamily="18" charset="0"/>
            </a:endParaRPr>
          </a:p>
          <a:p>
            <a:pPr marL="342900" lvl="0" indent="-342900">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dirty="0">
                <a:effectLst/>
                <a:latin typeface="+mn-lt"/>
                <a:ea typeface="Calibri" panose="020F0502020204030204" pitchFamily="34" charset="0"/>
                <a:cs typeface="Times New Roman" panose="02020603050405020304" pitchFamily="18" charset="0"/>
              </a:rPr>
              <a:t>Violations are expressly exempt in ASR</a:t>
            </a:r>
            <a:endParaRPr lang="en-BA" dirty="0">
              <a:effectLst/>
              <a:latin typeface="+mn-lt"/>
              <a:ea typeface="Calibri" panose="020F0502020204030204" pitchFamily="34" charset="0"/>
              <a:cs typeface="Times New Roman" panose="02020603050405020304" pitchFamily="18" charset="0"/>
            </a:endParaRPr>
          </a:p>
          <a:p>
            <a:pPr marL="342900" lvl="0" indent="-342900">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US" dirty="0">
                <a:effectLst/>
                <a:latin typeface="+mn-lt"/>
                <a:ea typeface="Calibri" panose="020F0502020204030204" pitchFamily="34" charset="0"/>
                <a:cs typeface="Times New Roman" panose="02020603050405020304" pitchFamily="18" charset="0"/>
              </a:rPr>
              <a:t>Illegal but legitimate?  </a:t>
            </a:r>
            <a:endParaRPr lang="en-BA"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46053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F7A4F3C3-4DF3-F5A0-8C15-1BF765084C66}"/>
              </a:ext>
            </a:extLst>
          </p:cNvPr>
          <p:cNvSpPr>
            <a:spLocks noGrp="1"/>
          </p:cNvSpPr>
          <p:nvPr>
            <p:ph type="title"/>
          </p:nvPr>
        </p:nvSpPr>
        <p:spPr>
          <a:xfrm>
            <a:off x="390161" y="595833"/>
            <a:ext cx="8363677" cy="812280"/>
          </a:xfrm>
        </p:spPr>
        <p:txBody>
          <a:bodyPr/>
          <a:lstStyle/>
          <a:p>
            <a:r>
              <a:rPr lang="en-US" sz="3200" dirty="0"/>
              <a:t>Grading scale and results</a:t>
            </a:r>
            <a:endParaRPr lang="en-GB" sz="3200" dirty="0"/>
          </a:p>
        </p:txBody>
      </p:sp>
      <p:sp>
        <p:nvSpPr>
          <p:cNvPr id="11" name="Textplatzhalter 10">
            <a:extLst>
              <a:ext uri="{FF2B5EF4-FFF2-40B4-BE49-F238E27FC236}">
                <a16:creationId xmlns:a16="http://schemas.microsoft.com/office/drawing/2014/main" id="{CEF3D827-39A8-298D-6DFF-6CB6EF95F1FD}"/>
              </a:ext>
            </a:extLst>
          </p:cNvPr>
          <p:cNvSpPr>
            <a:spLocks noGrp="1"/>
          </p:cNvSpPr>
          <p:nvPr>
            <p:ph type="body" sz="quarter" idx="11"/>
          </p:nvPr>
        </p:nvSpPr>
        <p:spPr>
          <a:xfrm>
            <a:off x="4624388" y="1801566"/>
            <a:ext cx="3986212" cy="3922836"/>
          </a:xfrm>
        </p:spPr>
        <p:txBody>
          <a:bodyPr/>
          <a:lstStyle/>
          <a:p>
            <a:pPr marL="681750" lvl="1" indent="-285750">
              <a:buFont typeface="Arial" panose="020B0604020202020204" pitchFamily="34" charset="0"/>
              <a:buChar char="•"/>
            </a:pPr>
            <a:endParaRPr lang="en-GB" sz="2400" dirty="0"/>
          </a:p>
          <a:p>
            <a:pPr lvl="1" indent="0">
              <a:buNone/>
            </a:pPr>
            <a:endParaRPr lang="en-GB" sz="2400" dirty="0"/>
          </a:p>
          <a:p>
            <a:pPr lvl="1" indent="0">
              <a:buNone/>
            </a:pPr>
            <a:endParaRPr lang="en-GB" sz="2400" dirty="0"/>
          </a:p>
          <a:p>
            <a:pPr lvl="1" indent="0">
              <a:buNone/>
            </a:pPr>
            <a:endParaRPr lang="en-GB" sz="2400" dirty="0"/>
          </a:p>
          <a:p>
            <a:pPr marL="681750" lvl="1" indent="-285750">
              <a:spcBef>
                <a:spcPts val="0"/>
              </a:spcBef>
              <a:buFont typeface="Arial" panose="020B0604020202020204" pitchFamily="34" charset="0"/>
              <a:buChar char="•"/>
            </a:pPr>
            <a:r>
              <a:rPr lang="en-GB" sz="2400" dirty="0"/>
              <a:t>Average grade: 2,85</a:t>
            </a:r>
          </a:p>
          <a:p>
            <a:pPr marL="681750" lvl="1" indent="-285750">
              <a:spcBef>
                <a:spcPts val="0"/>
              </a:spcBef>
              <a:buFont typeface="Arial" panose="020B0604020202020204" pitchFamily="34" charset="0"/>
              <a:buChar char="•"/>
            </a:pPr>
            <a:r>
              <a:rPr lang="en-GB" sz="2400" dirty="0"/>
              <a:t>Failure rate: 7,875 %</a:t>
            </a:r>
          </a:p>
        </p:txBody>
      </p:sp>
      <p:graphicFrame>
        <p:nvGraphicFramePr>
          <p:cNvPr id="12" name="Inhaltsplatzhalter 6">
            <a:extLst>
              <a:ext uri="{FF2B5EF4-FFF2-40B4-BE49-F238E27FC236}">
                <a16:creationId xmlns:a16="http://schemas.microsoft.com/office/drawing/2014/main" id="{64766C5C-B2E7-D74F-2D96-0A46E59C7FB7}"/>
              </a:ext>
            </a:extLst>
          </p:cNvPr>
          <p:cNvGraphicFramePr>
            <a:graphicFrameLocks noGrp="1"/>
          </p:cNvGraphicFramePr>
          <p:nvPr>
            <p:ph sz="quarter" idx="10"/>
            <p:extLst>
              <p:ext uri="{D42A27DB-BD31-4B8C-83A1-F6EECF244321}">
                <p14:modId xmlns:p14="http://schemas.microsoft.com/office/powerpoint/2010/main" val="1954026750"/>
              </p:ext>
            </p:extLst>
          </p:nvPr>
        </p:nvGraphicFramePr>
        <p:xfrm>
          <a:off x="438149" y="1801566"/>
          <a:ext cx="4186239" cy="3922836"/>
        </p:xfrm>
        <a:graphic>
          <a:graphicData uri="http://schemas.openxmlformats.org/drawingml/2006/table">
            <a:tbl>
              <a:tblPr firstRow="1" firstCol="1" bandRow="1">
                <a:tableStyleId>{5C22544A-7EE6-4342-B048-85BDC9FD1C3A}</a:tableStyleId>
              </a:tblPr>
              <a:tblGrid>
                <a:gridCol w="1395413">
                  <a:extLst>
                    <a:ext uri="{9D8B030D-6E8A-4147-A177-3AD203B41FA5}">
                      <a16:colId xmlns:a16="http://schemas.microsoft.com/office/drawing/2014/main" val="1097539627"/>
                    </a:ext>
                  </a:extLst>
                </a:gridCol>
                <a:gridCol w="1395413">
                  <a:extLst>
                    <a:ext uri="{9D8B030D-6E8A-4147-A177-3AD203B41FA5}">
                      <a16:colId xmlns:a16="http://schemas.microsoft.com/office/drawing/2014/main" val="746664948"/>
                    </a:ext>
                  </a:extLst>
                </a:gridCol>
                <a:gridCol w="1395413">
                  <a:extLst>
                    <a:ext uri="{9D8B030D-6E8A-4147-A177-3AD203B41FA5}">
                      <a16:colId xmlns:a16="http://schemas.microsoft.com/office/drawing/2014/main" val="502170268"/>
                    </a:ext>
                  </a:extLst>
                </a:gridCol>
              </a:tblGrid>
              <a:tr h="326903">
                <a:tc>
                  <a:txBody>
                    <a:bodyPr/>
                    <a:lstStyle/>
                    <a:p>
                      <a:pPr algn="ctr">
                        <a:lnSpc>
                          <a:spcPct val="107000"/>
                        </a:lnSpc>
                        <a:spcAft>
                          <a:spcPts val="800"/>
                        </a:spcAft>
                      </a:pPr>
                      <a:r>
                        <a:rPr lang="en-GB" sz="1000" kern="100" dirty="0">
                          <a:effectLst/>
                          <a:latin typeface="+mn-lt"/>
                        </a:rPr>
                        <a:t>Score</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Grade</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Results</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extLst>
                  <a:ext uri="{0D108BD9-81ED-4DB2-BD59-A6C34878D82A}">
                    <a16:rowId xmlns:a16="http://schemas.microsoft.com/office/drawing/2014/main" val="2870441792"/>
                  </a:ext>
                </a:extLst>
              </a:tr>
              <a:tr h="326903">
                <a:tc>
                  <a:txBody>
                    <a:bodyPr/>
                    <a:lstStyle/>
                    <a:p>
                      <a:pPr algn="ctr">
                        <a:lnSpc>
                          <a:spcPct val="107000"/>
                        </a:lnSpc>
                        <a:spcAft>
                          <a:spcPts val="800"/>
                        </a:spcAft>
                      </a:pPr>
                      <a:r>
                        <a:rPr lang="en-GB" sz="1000" kern="100">
                          <a:effectLst/>
                          <a:latin typeface="+mn-lt"/>
                        </a:rPr>
                        <a:t>100 – 95</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1,0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3</a:t>
                      </a:r>
                    </a:p>
                  </a:txBody>
                  <a:tcPr marL="60455" marR="60455" marT="8396" marB="0"/>
                </a:tc>
                <a:extLst>
                  <a:ext uri="{0D108BD9-81ED-4DB2-BD59-A6C34878D82A}">
                    <a16:rowId xmlns:a16="http://schemas.microsoft.com/office/drawing/2014/main" val="1036613513"/>
                  </a:ext>
                </a:extLst>
              </a:tr>
              <a:tr h="326903">
                <a:tc>
                  <a:txBody>
                    <a:bodyPr/>
                    <a:lstStyle/>
                    <a:p>
                      <a:pPr algn="ctr">
                        <a:lnSpc>
                          <a:spcPct val="107000"/>
                        </a:lnSpc>
                        <a:spcAft>
                          <a:spcPts val="800"/>
                        </a:spcAft>
                      </a:pPr>
                      <a:r>
                        <a:rPr lang="en-GB" sz="1000" kern="100">
                          <a:effectLst/>
                          <a:latin typeface="+mn-lt"/>
                        </a:rPr>
                        <a:t>94 - 88</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1,3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11</a:t>
                      </a:r>
                    </a:p>
                  </a:txBody>
                  <a:tcPr marL="60455" marR="60455" marT="8396" marB="0"/>
                </a:tc>
                <a:extLst>
                  <a:ext uri="{0D108BD9-81ED-4DB2-BD59-A6C34878D82A}">
                    <a16:rowId xmlns:a16="http://schemas.microsoft.com/office/drawing/2014/main" val="2009931987"/>
                  </a:ext>
                </a:extLst>
              </a:tr>
              <a:tr h="326903">
                <a:tc>
                  <a:txBody>
                    <a:bodyPr/>
                    <a:lstStyle/>
                    <a:p>
                      <a:pPr algn="ctr">
                        <a:lnSpc>
                          <a:spcPct val="107000"/>
                        </a:lnSpc>
                        <a:spcAft>
                          <a:spcPts val="800"/>
                        </a:spcAft>
                      </a:pPr>
                      <a:r>
                        <a:rPr lang="en-GB" sz="1000" kern="100">
                          <a:effectLst/>
                          <a:latin typeface="+mn-lt"/>
                        </a:rPr>
                        <a:t>87 - 80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1,7</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6</a:t>
                      </a:r>
                    </a:p>
                  </a:txBody>
                  <a:tcPr marL="60455" marR="60455" marT="8396" marB="0"/>
                </a:tc>
                <a:extLst>
                  <a:ext uri="{0D108BD9-81ED-4DB2-BD59-A6C34878D82A}">
                    <a16:rowId xmlns:a16="http://schemas.microsoft.com/office/drawing/2014/main" val="2060363801"/>
                  </a:ext>
                </a:extLst>
              </a:tr>
              <a:tr h="326903">
                <a:tc>
                  <a:txBody>
                    <a:bodyPr/>
                    <a:lstStyle/>
                    <a:p>
                      <a:pPr algn="ctr">
                        <a:lnSpc>
                          <a:spcPct val="107000"/>
                        </a:lnSpc>
                        <a:spcAft>
                          <a:spcPts val="800"/>
                        </a:spcAft>
                      </a:pPr>
                      <a:r>
                        <a:rPr lang="en-GB" sz="1000" kern="100">
                          <a:effectLst/>
                          <a:latin typeface="+mn-lt"/>
                        </a:rPr>
                        <a:t>79 - 72</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dirty="0">
                          <a:effectLst/>
                          <a:latin typeface="+mn-lt"/>
                        </a:rPr>
                        <a:t>2,0</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5</a:t>
                      </a:r>
                    </a:p>
                  </a:txBody>
                  <a:tcPr marL="60455" marR="60455" marT="8396" marB="0"/>
                </a:tc>
                <a:extLst>
                  <a:ext uri="{0D108BD9-81ED-4DB2-BD59-A6C34878D82A}">
                    <a16:rowId xmlns:a16="http://schemas.microsoft.com/office/drawing/2014/main" val="4099007552"/>
                  </a:ext>
                </a:extLst>
              </a:tr>
              <a:tr h="326903">
                <a:tc>
                  <a:txBody>
                    <a:bodyPr/>
                    <a:lstStyle/>
                    <a:p>
                      <a:pPr algn="ctr">
                        <a:lnSpc>
                          <a:spcPct val="107000"/>
                        </a:lnSpc>
                        <a:spcAft>
                          <a:spcPts val="800"/>
                        </a:spcAft>
                      </a:pPr>
                      <a:r>
                        <a:rPr lang="en-GB" sz="1000" kern="100">
                          <a:effectLst/>
                          <a:latin typeface="+mn-lt"/>
                        </a:rPr>
                        <a:t>71 - 64</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2,3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rPr>
                        <a:t>1</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extLst>
                  <a:ext uri="{0D108BD9-81ED-4DB2-BD59-A6C34878D82A}">
                    <a16:rowId xmlns:a16="http://schemas.microsoft.com/office/drawing/2014/main" val="169638223"/>
                  </a:ext>
                </a:extLst>
              </a:tr>
              <a:tr h="326903">
                <a:tc>
                  <a:txBody>
                    <a:bodyPr/>
                    <a:lstStyle/>
                    <a:p>
                      <a:pPr algn="ctr">
                        <a:lnSpc>
                          <a:spcPct val="107000"/>
                        </a:lnSpc>
                        <a:spcAft>
                          <a:spcPts val="800"/>
                        </a:spcAft>
                      </a:pPr>
                      <a:r>
                        <a:rPr lang="en-GB" sz="1000" kern="100">
                          <a:effectLst/>
                          <a:latin typeface="+mn-lt"/>
                        </a:rPr>
                        <a:t>63 - 57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2,7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tabLst>
                          <a:tab pos="558800" algn="l"/>
                        </a:tabLst>
                      </a:pPr>
                      <a:r>
                        <a:rPr lang="de-DE" sz="1000" kern="100" dirty="0">
                          <a:effectLst/>
                          <a:latin typeface="+mn-lt"/>
                        </a:rPr>
                        <a:t>4</a:t>
                      </a:r>
                      <a:endParaRPr lang="de-DE" sz="1000" kern="100" dirty="0">
                        <a:effectLst/>
                        <a:latin typeface="+mn-lt"/>
                        <a:ea typeface="Calibri" panose="020F0502020204030204" pitchFamily="34" charset="0"/>
                        <a:cs typeface="Times New Roman" panose="02020603050405020304" pitchFamily="18" charset="0"/>
                      </a:endParaRPr>
                    </a:p>
                  </a:txBody>
                  <a:tcPr marL="60455" marR="60455" marT="8396" marB="0"/>
                </a:tc>
                <a:extLst>
                  <a:ext uri="{0D108BD9-81ED-4DB2-BD59-A6C34878D82A}">
                    <a16:rowId xmlns:a16="http://schemas.microsoft.com/office/drawing/2014/main" val="2930107438"/>
                  </a:ext>
                </a:extLst>
              </a:tr>
              <a:tr h="326903">
                <a:tc>
                  <a:txBody>
                    <a:bodyPr/>
                    <a:lstStyle/>
                    <a:p>
                      <a:pPr algn="ctr">
                        <a:lnSpc>
                          <a:spcPct val="107000"/>
                        </a:lnSpc>
                        <a:spcAft>
                          <a:spcPts val="800"/>
                        </a:spcAft>
                      </a:pPr>
                      <a:r>
                        <a:rPr lang="en-GB" sz="1000" kern="100">
                          <a:effectLst/>
                          <a:latin typeface="+mn-lt"/>
                        </a:rPr>
                        <a:t>56 - 52</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4</a:t>
                      </a:r>
                    </a:p>
                  </a:txBody>
                  <a:tcPr marL="60455" marR="60455" marT="8396" marB="0"/>
                </a:tc>
                <a:extLst>
                  <a:ext uri="{0D108BD9-81ED-4DB2-BD59-A6C34878D82A}">
                    <a16:rowId xmlns:a16="http://schemas.microsoft.com/office/drawing/2014/main" val="3664246970"/>
                  </a:ext>
                </a:extLst>
              </a:tr>
              <a:tr h="326903">
                <a:tc>
                  <a:txBody>
                    <a:bodyPr/>
                    <a:lstStyle/>
                    <a:p>
                      <a:pPr algn="ctr">
                        <a:lnSpc>
                          <a:spcPct val="107000"/>
                        </a:lnSpc>
                        <a:spcAft>
                          <a:spcPts val="800"/>
                        </a:spcAft>
                      </a:pPr>
                      <a:r>
                        <a:rPr lang="en-GB" sz="1000" kern="100">
                          <a:effectLst/>
                          <a:latin typeface="+mn-lt"/>
                        </a:rPr>
                        <a:t>51 - 47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6</a:t>
                      </a:r>
                    </a:p>
                  </a:txBody>
                  <a:tcPr marL="60455" marR="60455" marT="8396" marB="0"/>
                </a:tc>
                <a:extLst>
                  <a:ext uri="{0D108BD9-81ED-4DB2-BD59-A6C34878D82A}">
                    <a16:rowId xmlns:a16="http://schemas.microsoft.com/office/drawing/2014/main" val="417873439"/>
                  </a:ext>
                </a:extLst>
              </a:tr>
              <a:tr h="326903">
                <a:tc>
                  <a:txBody>
                    <a:bodyPr/>
                    <a:lstStyle/>
                    <a:p>
                      <a:pPr algn="ctr">
                        <a:lnSpc>
                          <a:spcPct val="107000"/>
                        </a:lnSpc>
                        <a:spcAft>
                          <a:spcPts val="800"/>
                        </a:spcAft>
                      </a:pPr>
                      <a:r>
                        <a:rPr lang="en-GB" sz="1000" kern="100">
                          <a:effectLst/>
                          <a:latin typeface="+mn-lt"/>
                        </a:rPr>
                        <a:t>46 - 43</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3,7</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tabLst>
                          <a:tab pos="768350" algn="l"/>
                        </a:tabLst>
                      </a:pPr>
                      <a:r>
                        <a:rPr lang="de-DE" sz="1000" kern="100" dirty="0">
                          <a:effectLst/>
                          <a:latin typeface="+mn-lt"/>
                          <a:ea typeface="Calibri" panose="020F0502020204030204" pitchFamily="34" charset="0"/>
                          <a:cs typeface="Times New Roman" panose="02020603050405020304" pitchFamily="18" charset="0"/>
                        </a:rPr>
                        <a:t>9</a:t>
                      </a:r>
                    </a:p>
                  </a:txBody>
                  <a:tcPr marL="60455" marR="60455" marT="8396" marB="0"/>
                </a:tc>
                <a:extLst>
                  <a:ext uri="{0D108BD9-81ED-4DB2-BD59-A6C34878D82A}">
                    <a16:rowId xmlns:a16="http://schemas.microsoft.com/office/drawing/2014/main" val="1493324786"/>
                  </a:ext>
                </a:extLst>
              </a:tr>
              <a:tr h="326903">
                <a:tc>
                  <a:txBody>
                    <a:bodyPr/>
                    <a:lstStyle/>
                    <a:p>
                      <a:pPr algn="ctr">
                        <a:lnSpc>
                          <a:spcPct val="107000"/>
                        </a:lnSpc>
                        <a:spcAft>
                          <a:spcPts val="800"/>
                        </a:spcAft>
                      </a:pPr>
                      <a:r>
                        <a:rPr lang="en-GB" sz="1000" kern="100">
                          <a:effectLst/>
                          <a:latin typeface="+mn-lt"/>
                        </a:rPr>
                        <a:t>42- 40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dirty="0">
                          <a:effectLst/>
                          <a:latin typeface="+mn-lt"/>
                          <a:ea typeface="Calibri" panose="020F0502020204030204" pitchFamily="34" charset="0"/>
                          <a:cs typeface="Times New Roman" panose="02020603050405020304" pitchFamily="18" charset="0"/>
                        </a:rPr>
                        <a:t>6</a:t>
                      </a:r>
                    </a:p>
                  </a:txBody>
                  <a:tcPr marL="60455" marR="60455" marT="8396" marB="0"/>
                </a:tc>
                <a:extLst>
                  <a:ext uri="{0D108BD9-81ED-4DB2-BD59-A6C34878D82A}">
                    <a16:rowId xmlns:a16="http://schemas.microsoft.com/office/drawing/2014/main" val="3145529309"/>
                  </a:ext>
                </a:extLst>
              </a:tr>
              <a:tr h="326903">
                <a:tc>
                  <a:txBody>
                    <a:bodyPr/>
                    <a:lstStyle/>
                    <a:p>
                      <a:pPr algn="ctr">
                        <a:lnSpc>
                          <a:spcPct val="107000"/>
                        </a:lnSpc>
                        <a:spcAft>
                          <a:spcPts val="800"/>
                        </a:spcAft>
                      </a:pPr>
                      <a:r>
                        <a:rPr lang="en-GB" sz="1000" kern="100">
                          <a:effectLst/>
                          <a:latin typeface="+mn-lt"/>
                        </a:rPr>
                        <a:t>&lt; 40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en-GB" sz="1000" kern="100">
                          <a:effectLst/>
                          <a:latin typeface="+mn-lt"/>
                        </a:rPr>
                        <a:t>5,0</a:t>
                      </a:r>
                      <a:endParaRPr lang="de-DE" sz="1000" kern="100">
                        <a:effectLst/>
                        <a:latin typeface="+mn-lt"/>
                        <a:ea typeface="Calibri" panose="020F0502020204030204" pitchFamily="34" charset="0"/>
                        <a:cs typeface="Times New Roman" panose="02020603050405020304" pitchFamily="18" charset="0"/>
                      </a:endParaRPr>
                    </a:p>
                  </a:txBody>
                  <a:tcPr marL="60455" marR="60455" marT="8396" marB="0"/>
                </a:tc>
                <a:tc>
                  <a:txBody>
                    <a:bodyPr/>
                    <a:lstStyle/>
                    <a:p>
                      <a:pPr algn="ctr">
                        <a:lnSpc>
                          <a:spcPct val="107000"/>
                        </a:lnSpc>
                        <a:spcAft>
                          <a:spcPts val="800"/>
                        </a:spcAft>
                      </a:pPr>
                      <a:r>
                        <a:rPr lang="de-DE" sz="1000" kern="100">
                          <a:effectLst/>
                          <a:latin typeface="+mn-lt"/>
                        </a:rPr>
                        <a:t> 8</a:t>
                      </a:r>
                      <a:endParaRPr lang="de-DE" sz="1000" kern="100" dirty="0">
                        <a:effectLst/>
                        <a:latin typeface="+mn-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54265339"/>
                  </a:ext>
                </a:extLst>
              </a:tr>
            </a:tbl>
          </a:graphicData>
        </a:graphic>
      </p:graphicFrame>
    </p:spTree>
    <p:extLst>
      <p:ext uri="{BB962C8B-B14F-4D97-AF65-F5344CB8AC3E}">
        <p14:creationId xmlns:p14="http://schemas.microsoft.com/office/powerpoint/2010/main" val="1660745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spcAft>
                <a:spcPts val="2000"/>
              </a:spcAft>
            </a:pPr>
            <a:r>
              <a:rPr lang="en-GB" sz="2200" b="1" dirty="0">
                <a:effectLst/>
                <a:latin typeface="+mn-lt"/>
                <a:ea typeface="Calibri" panose="020F0502020204030204" pitchFamily="34" charset="0"/>
                <a:cs typeface="Times New Roman" panose="02020603050405020304" pitchFamily="18" charset="0"/>
              </a:rPr>
              <a:t>Question 1:</a:t>
            </a:r>
            <a:r>
              <a:rPr lang="en-GB" sz="2200" dirty="0">
                <a:effectLst/>
                <a:latin typeface="+mn-lt"/>
                <a:ea typeface="Calibri" panose="020F0502020204030204" pitchFamily="34" charset="0"/>
                <a:cs typeface="Times New Roman" panose="02020603050405020304" pitchFamily="18" charset="0"/>
              </a:rPr>
              <a:t> </a:t>
            </a:r>
            <a:r>
              <a:rPr lang="en-GB" sz="2200" b="1" dirty="0">
                <a:effectLst/>
                <a:latin typeface="+mn-lt"/>
                <a:ea typeface="Calibri" panose="020F0502020204030204" pitchFamily="34" charset="0"/>
                <a:cs typeface="Times New Roman" panose="02020603050405020304" pitchFamily="18" charset="0"/>
              </a:rPr>
              <a:t>Are the actions of </a:t>
            </a:r>
            <a:r>
              <a:rPr lang="en-GB" sz="2200" b="1" dirty="0" err="1">
                <a:effectLst/>
                <a:latin typeface="+mn-lt"/>
                <a:ea typeface="Calibri" panose="020F0502020204030204" pitchFamily="34" charset="0"/>
                <a:cs typeface="Times New Roman" panose="02020603050405020304" pitchFamily="18" charset="0"/>
              </a:rPr>
              <a:t>Aloa</a:t>
            </a:r>
            <a:r>
              <a:rPr lang="en-GB" sz="2200" b="1" dirty="0">
                <a:effectLst/>
                <a:latin typeface="+mn-lt"/>
                <a:ea typeface="Calibri" panose="020F0502020204030204" pitchFamily="34" charset="0"/>
                <a:cs typeface="Times New Roman" panose="02020603050405020304" pitchFamily="18" charset="0"/>
              </a:rPr>
              <a:t> in accordance with international law? Please discuss all aspects of the case! [60%]</a:t>
            </a:r>
            <a:endParaRPr lang="en-BA" sz="2200"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0124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u="sng" dirty="0">
                <a:effectLst/>
                <a:uFill>
                  <a:solidFill>
                    <a:srgbClr val="000000"/>
                  </a:solidFill>
                </a:uFill>
                <a:latin typeface="+mn-lt"/>
                <a:ea typeface="Calibri" panose="020F0502020204030204" pitchFamily="34" charset="0"/>
                <a:cs typeface="Times New Roman" panose="02020603050405020304" pitchFamily="18" charset="0"/>
              </a:rPr>
              <a:t>Newer developments - R2P: +/- (rather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Endorsed by the UNGA at the 2005 World Summit (maybe additional points if </a:t>
            </a:r>
            <a:r>
              <a:rPr lang="en-GB" sz="1800" dirty="0">
                <a:latin typeface="+mn-lt"/>
                <a:ea typeface="Calibri" panose="020F0502020204030204" pitchFamily="34" charset="0"/>
                <a:cs typeface="Times New Roman" panose="02020603050405020304" pitchFamily="18" charset="0"/>
              </a:rPr>
              <a:t>a student</a:t>
            </a:r>
            <a:r>
              <a:rPr lang="en-GB" sz="1800" dirty="0">
                <a:effectLst/>
                <a:latin typeface="+mn-lt"/>
                <a:ea typeface="Calibri" panose="020F0502020204030204" pitchFamily="34" charset="0"/>
                <a:cs typeface="Times New Roman" panose="02020603050405020304" pitchFamily="18" charset="0"/>
              </a:rPr>
              <a:t> mentions that the UNSC reaffirmed these provisions in Resolution 1674 on the Protection of Civilians in Armed Conflict (2006) + the matter was taken further by the Secretary-General's Report on Implementing the Responsibility to Protect (2009) and subsequent reports)</a:t>
            </a:r>
            <a:endParaRPr lang="en-BA" sz="18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Based upon the underlying premise that sovereignty entails a responsibility to protect all populations from genocide, war crimes, ethnic cleansing, and crimes against humanity </a:t>
            </a:r>
            <a:r>
              <a:rPr lang="hr-HR" sz="1800" dirty="0">
                <a:effectLst/>
                <a:latin typeface="+mn-lt"/>
                <a:ea typeface="Calibri" panose="020F0502020204030204" pitchFamily="34" charset="0"/>
                <a:cs typeface="Times New Roman" panose="02020603050405020304" pitchFamily="18" charset="0"/>
                <a:sym typeface="Symbol" pitchFamily="2" charset="2"/>
              </a:rPr>
              <a:t></a:t>
            </a:r>
            <a:r>
              <a:rPr lang="hr-HR" sz="1800" dirty="0">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this is not to find alternatives to the UNSC as a source of authority but to make it work better</a:t>
            </a:r>
            <a:endParaRPr lang="en-BA" sz="18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1066800" algn="l"/>
                <a:tab pos="1422400" algn="l"/>
                <a:tab pos="1778000" algn="l"/>
                <a:tab pos="2133600" algn="l"/>
                <a:tab pos="2489200" algn="l"/>
                <a:tab pos="2844800" algn="l"/>
                <a:tab pos="3200400" algn="l"/>
                <a:tab pos="3556000" algn="l"/>
                <a:tab pos="3911600" algn="l"/>
                <a:tab pos="4927600" algn="l"/>
              </a:tabLst>
            </a:pPr>
            <a:r>
              <a:rPr lang="en-GB" sz="1800" b="1" dirty="0">
                <a:effectLst/>
                <a:latin typeface="+mn-lt"/>
                <a:ea typeface="Calibri" panose="020F0502020204030204" pitchFamily="34" charset="0"/>
                <a:cs typeface="Times New Roman" panose="02020603050405020304" pitchFamily="18" charset="0"/>
              </a:rPr>
              <a:t>But</a:t>
            </a:r>
            <a:r>
              <a:rPr lang="en-GB" sz="1800" dirty="0">
                <a:effectLst/>
                <a:latin typeface="+mn-lt"/>
                <a:ea typeface="Calibri" panose="020F0502020204030204" pitchFamily="34" charset="0"/>
                <a:cs typeface="Times New Roman" panose="02020603050405020304" pitchFamily="18" charset="0"/>
              </a:rPr>
              <a:t> </a:t>
            </a:r>
            <a:r>
              <a:rPr lang="en-US" sz="1800" dirty="0">
                <a:effectLst/>
                <a:latin typeface="+mn-lt"/>
                <a:ea typeface="Calibri" panose="020F0502020204030204" pitchFamily="34" charset="0"/>
                <a:cs typeface="Times New Roman" panose="02020603050405020304" pitchFamily="18" charset="0"/>
              </a:rPr>
              <a:t>does not allow for unilateral humanitarian intervention</a:t>
            </a:r>
            <a:endParaRPr lang="en-BA" sz="18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1066800" algn="l"/>
                <a:tab pos="1422400" algn="l"/>
                <a:tab pos="1778000" algn="l"/>
                <a:tab pos="2133600" algn="l"/>
                <a:tab pos="2489200" algn="l"/>
                <a:tab pos="2844800" algn="l"/>
                <a:tab pos="3200400" algn="l"/>
                <a:tab pos="3556000" algn="l"/>
                <a:tab pos="3911600" algn="l"/>
                <a:tab pos="4927600" algn="l"/>
              </a:tabLst>
            </a:pPr>
            <a:r>
              <a:rPr lang="en-GB" sz="1800" dirty="0">
                <a:effectLst/>
                <a:latin typeface="+mn-lt"/>
                <a:ea typeface="Calibri" panose="020F0502020204030204" pitchFamily="34" charset="0"/>
                <a:cs typeface="Times New Roman" panose="02020603050405020304" pitchFamily="18" charset="0"/>
              </a:rPr>
              <a:t>No authorization by the UNSC is given</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56372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gn="just">
              <a:lnSpc>
                <a:spcPct val="107000"/>
              </a:lnSpc>
              <a:spcAft>
                <a:spcPts val="800"/>
              </a:spcAft>
            </a:pPr>
            <a:r>
              <a:rPr lang="en-US" sz="3200" i="1" dirty="0">
                <a:effectLst/>
                <a:latin typeface=""/>
                <a:ea typeface="Calibri" panose="020F0502020204030204" pitchFamily="34" charset="0"/>
                <a:cs typeface="Times New Roman" panose="02020603050405020304" pitchFamily="18" charset="0"/>
              </a:rPr>
              <a:t>Continuation</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1529829"/>
            <a:ext cx="8373201" cy="4249738"/>
          </a:xfrm>
        </p:spPr>
        <p:txBody>
          <a:bodyPr/>
          <a:lstStyle/>
          <a:p>
            <a:pPr>
              <a:spcBef>
                <a:spcPts val="0"/>
              </a:spcBef>
            </a:pPr>
            <a:r>
              <a:rPr lang="en-GB" sz="2000" dirty="0" err="1">
                <a:effectLst/>
                <a:latin typeface="+mn-lt"/>
                <a:ea typeface="Calibri" panose="020F0502020204030204" pitchFamily="34" charset="0"/>
                <a:cs typeface="Times New Roman" panose="02020603050405020304" pitchFamily="18" charset="0"/>
              </a:rPr>
              <a:t>Beloa</a:t>
            </a:r>
            <a:r>
              <a:rPr lang="en-GB" sz="2000" dirty="0">
                <a:effectLst/>
                <a:latin typeface="+mn-lt"/>
                <a:ea typeface="Calibri" panose="020F0502020204030204" pitchFamily="34" charset="0"/>
                <a:cs typeface="Times New Roman" panose="02020603050405020304" pitchFamily="18" charset="0"/>
              </a:rPr>
              <a:t> declared </a:t>
            </a:r>
            <a:r>
              <a:rPr lang="en-GB" sz="2000" dirty="0" err="1">
                <a:effectLst/>
                <a:latin typeface="+mn-lt"/>
                <a:ea typeface="Calibri" panose="020F0502020204030204" pitchFamily="34" charset="0"/>
                <a:cs typeface="Times New Roman" panose="02020603050405020304" pitchFamily="18" charset="0"/>
              </a:rPr>
              <a:t>Aloa's</a:t>
            </a:r>
            <a:r>
              <a:rPr lang="en-GB" sz="2000" dirty="0">
                <a:effectLst/>
                <a:latin typeface="+mn-lt"/>
                <a:ea typeface="Calibri" panose="020F0502020204030204" pitchFamily="34" charset="0"/>
                <a:cs typeface="Times New Roman" panose="02020603050405020304" pitchFamily="18" charset="0"/>
              </a:rPr>
              <a:t> actions as aggression and blatant violations of international law. In response, it decided to breach </a:t>
            </a:r>
            <a:r>
              <a:rPr lang="en-GB" sz="2000" dirty="0" err="1">
                <a:effectLst/>
                <a:latin typeface="+mn-lt"/>
                <a:ea typeface="Calibri" panose="020F0502020204030204" pitchFamily="34" charset="0"/>
                <a:cs typeface="Times New Roman" panose="02020603050405020304" pitchFamily="18" charset="0"/>
              </a:rPr>
              <a:t>Aloa's</a:t>
            </a:r>
            <a:r>
              <a:rPr lang="en-GB" sz="2000" dirty="0">
                <a:effectLst/>
                <a:latin typeface="+mn-lt"/>
                <a:ea typeface="Calibri" panose="020F0502020204030204" pitchFamily="34" charset="0"/>
                <a:cs typeface="Times New Roman" panose="02020603050405020304" pitchFamily="18" charset="0"/>
              </a:rPr>
              <a:t> critical cyber systems, gaining unauthorized access to sensitive data repositories. The </a:t>
            </a:r>
            <a:r>
              <a:rPr lang="en-GB" sz="2000" dirty="0" err="1">
                <a:effectLst/>
                <a:latin typeface="+mn-lt"/>
                <a:ea typeface="Calibri" panose="020F0502020204030204" pitchFamily="34" charset="0"/>
                <a:cs typeface="Times New Roman" panose="02020603050405020304" pitchFamily="18" charset="0"/>
              </a:rPr>
              <a:t>Beloan</a:t>
            </a:r>
            <a:r>
              <a:rPr lang="en-GB" sz="2000" dirty="0">
                <a:effectLst/>
                <a:latin typeface="+mn-lt"/>
                <a:ea typeface="Calibri" panose="020F0502020204030204" pitchFamily="34" charset="0"/>
                <a:cs typeface="Times New Roman" panose="02020603050405020304" pitchFamily="18" charset="0"/>
              </a:rPr>
              <a:t> hackers, leveraging sophisticated techniques, proceeded to alter critical data within government databases, financial institutions, and healthcare records. Fictitious transactions were inserted into financial databases, false medical histories were introduced into healthcare records, and government databases were manipulated to create chaos and confusion. </a:t>
            </a:r>
            <a:endParaRPr lang="en-BA" sz="2000" dirty="0">
              <a:effectLst/>
              <a:latin typeface="+mn-lt"/>
              <a:ea typeface="Calibri" panose="020F0502020204030204" pitchFamily="34" charset="0"/>
              <a:cs typeface="Times New Roman" panose="02020603050405020304" pitchFamily="18" charset="0"/>
            </a:endParaRPr>
          </a:p>
          <a:p>
            <a:pPr>
              <a:spcBef>
                <a:spcPts val="0"/>
              </a:spcBef>
            </a:pPr>
            <a:endParaRPr lang="en-GB" sz="1800" b="1" dirty="0">
              <a:effectLst/>
              <a:latin typeface="+mn-lt"/>
              <a:ea typeface="Calibri" panose="020F0502020204030204" pitchFamily="34" charset="0"/>
              <a:cs typeface="Times New Roman" panose="02020603050405020304" pitchFamily="18" charset="0"/>
            </a:endParaRPr>
          </a:p>
          <a:p>
            <a:pPr>
              <a:spcBef>
                <a:spcPts val="0"/>
              </a:spcBef>
            </a:pPr>
            <a:r>
              <a:rPr lang="en-GB" sz="2800" b="1" dirty="0">
                <a:effectLst/>
                <a:latin typeface="+mn-lt"/>
                <a:ea typeface="Calibri" panose="020F0502020204030204" pitchFamily="34" charset="0"/>
                <a:cs typeface="Times New Roman" panose="02020603050405020304" pitchFamily="18" charset="0"/>
              </a:rPr>
              <a:t>Question 2: </a:t>
            </a:r>
            <a:r>
              <a:rPr lang="en-US" sz="2800" b="1" dirty="0">
                <a:effectLst/>
                <a:latin typeface="+mn-lt"/>
                <a:ea typeface="Calibri" panose="020F0502020204030204" pitchFamily="34" charset="0"/>
                <a:cs typeface="Times New Roman" panose="02020603050405020304" pitchFamily="18" charset="0"/>
              </a:rPr>
              <a:t>Does the </a:t>
            </a:r>
            <a:r>
              <a:rPr lang="en-GB" sz="2800" b="1" dirty="0">
                <a:effectLst/>
                <a:latin typeface="+mn-lt"/>
                <a:ea typeface="Calibri" panose="020F0502020204030204" pitchFamily="34" charset="0"/>
                <a:cs typeface="Times New Roman" panose="02020603050405020304" pitchFamily="18" charset="0"/>
              </a:rPr>
              <a:t>cyberattack</a:t>
            </a:r>
            <a:r>
              <a:rPr lang="en-GB" sz="2800" dirty="0">
                <a:effectLst/>
                <a:latin typeface="+mn-lt"/>
                <a:ea typeface="Calibri" panose="020F0502020204030204" pitchFamily="34" charset="0"/>
                <a:cs typeface="Times New Roman" panose="02020603050405020304" pitchFamily="18" charset="0"/>
              </a:rPr>
              <a:t> </a:t>
            </a:r>
            <a:r>
              <a:rPr lang="en-US" sz="2800" b="1" dirty="0">
                <a:effectLst/>
                <a:latin typeface="+mn-lt"/>
                <a:ea typeface="Calibri" panose="020F0502020204030204" pitchFamily="34" charset="0"/>
                <a:cs typeface="Times New Roman" panose="02020603050405020304" pitchFamily="18" charset="0"/>
              </a:rPr>
              <a:t>by </a:t>
            </a:r>
            <a:r>
              <a:rPr lang="en-US" sz="2800" b="1" dirty="0" err="1">
                <a:effectLst/>
                <a:latin typeface="+mn-lt"/>
                <a:ea typeface="Calibri" panose="020F0502020204030204" pitchFamily="34" charset="0"/>
                <a:cs typeface="Times New Roman" panose="02020603050405020304" pitchFamily="18" charset="0"/>
              </a:rPr>
              <a:t>Beloa</a:t>
            </a:r>
            <a:r>
              <a:rPr lang="en-US" sz="2800" b="1" dirty="0">
                <a:effectLst/>
                <a:latin typeface="+mn-lt"/>
                <a:ea typeface="Calibri" panose="020F0502020204030204" pitchFamily="34" charset="0"/>
                <a:cs typeface="Times New Roman" panose="02020603050405020304" pitchFamily="18" charset="0"/>
              </a:rPr>
              <a:t> against </a:t>
            </a:r>
            <a:r>
              <a:rPr lang="en-US" sz="2800" b="1" dirty="0" err="1">
                <a:effectLst/>
                <a:latin typeface="+mn-lt"/>
                <a:ea typeface="Calibri" panose="020F0502020204030204" pitchFamily="34" charset="0"/>
                <a:cs typeface="Times New Roman" panose="02020603050405020304" pitchFamily="18" charset="0"/>
              </a:rPr>
              <a:t>Aloa</a:t>
            </a:r>
            <a:r>
              <a:rPr lang="en-US" sz="2800" b="1" dirty="0">
                <a:effectLst/>
                <a:latin typeface="+mn-lt"/>
                <a:ea typeface="Calibri" panose="020F0502020204030204" pitchFamily="34" charset="0"/>
                <a:cs typeface="Times New Roman" panose="02020603050405020304" pitchFamily="18" charset="0"/>
              </a:rPr>
              <a:t> constitute the use of force falling within Art. 2(4) UN Charter</a:t>
            </a:r>
            <a:r>
              <a:rPr lang="en-GB" sz="2800" b="1" dirty="0">
                <a:effectLst/>
                <a:latin typeface="+mn-lt"/>
                <a:ea typeface="Calibri" panose="020F0502020204030204" pitchFamily="34" charset="0"/>
                <a:cs typeface="Times New Roman" panose="02020603050405020304" pitchFamily="18" charset="0"/>
              </a:rPr>
              <a:t>? [10%]</a:t>
            </a:r>
            <a:endParaRPr lang="en-BA" sz="2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0142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GB" sz="2400" b="1" dirty="0">
                <a:effectLst/>
                <a:latin typeface=""/>
                <a:ea typeface="Calibri" panose="020F0502020204030204" pitchFamily="34" charset="0"/>
                <a:cs typeface="Times New Roman" panose="02020603050405020304" pitchFamily="18" charset="0"/>
              </a:rPr>
              <a:t>Question 2: </a:t>
            </a:r>
            <a:r>
              <a:rPr lang="en-US" sz="2400" b="1" dirty="0">
                <a:effectLst/>
                <a:latin typeface=""/>
                <a:ea typeface="Calibri" panose="020F0502020204030204" pitchFamily="34" charset="0"/>
                <a:cs typeface="Times New Roman" panose="02020603050405020304" pitchFamily="18" charset="0"/>
              </a:rPr>
              <a:t>Does the </a:t>
            </a:r>
            <a:r>
              <a:rPr lang="en-GB" sz="2400" b="1" dirty="0">
                <a:effectLst/>
                <a:latin typeface=""/>
                <a:ea typeface="Calibri" panose="020F0502020204030204" pitchFamily="34" charset="0"/>
                <a:cs typeface="Times New Roman" panose="02020603050405020304" pitchFamily="18" charset="0"/>
              </a:rPr>
              <a:t>cyberattack</a:t>
            </a:r>
            <a:r>
              <a:rPr lang="en-GB" sz="2400" dirty="0">
                <a:effectLst/>
                <a:latin typeface=""/>
                <a:ea typeface="Calibri" panose="020F0502020204030204" pitchFamily="34" charset="0"/>
                <a:cs typeface="Times New Roman" panose="02020603050405020304" pitchFamily="18" charset="0"/>
              </a:rPr>
              <a:t> </a:t>
            </a:r>
            <a:r>
              <a:rPr lang="en-US" sz="2400" b="1" dirty="0">
                <a:effectLst/>
                <a:latin typeface=""/>
                <a:ea typeface="Calibri" panose="020F0502020204030204" pitchFamily="34" charset="0"/>
                <a:cs typeface="Times New Roman" panose="02020603050405020304" pitchFamily="18" charset="0"/>
              </a:rPr>
              <a:t>by </a:t>
            </a:r>
            <a:r>
              <a:rPr lang="en-US" sz="2400" b="1" dirty="0" err="1">
                <a:effectLst/>
                <a:latin typeface=""/>
                <a:ea typeface="Calibri" panose="020F0502020204030204" pitchFamily="34" charset="0"/>
                <a:cs typeface="Times New Roman" panose="02020603050405020304" pitchFamily="18" charset="0"/>
              </a:rPr>
              <a:t>Beloa</a:t>
            </a:r>
            <a:r>
              <a:rPr lang="en-US" sz="2400" b="1" dirty="0">
                <a:effectLst/>
                <a:latin typeface=""/>
                <a:ea typeface="Calibri" panose="020F0502020204030204" pitchFamily="34" charset="0"/>
                <a:cs typeface="Times New Roman" panose="02020603050405020304" pitchFamily="18" charset="0"/>
              </a:rPr>
              <a:t> against </a:t>
            </a:r>
            <a:r>
              <a:rPr lang="en-US" sz="2400" b="1" dirty="0" err="1">
                <a:effectLst/>
                <a:latin typeface=""/>
                <a:ea typeface="Calibri" panose="020F0502020204030204" pitchFamily="34" charset="0"/>
                <a:cs typeface="Times New Roman" panose="02020603050405020304" pitchFamily="18" charset="0"/>
              </a:rPr>
              <a:t>Aloa</a:t>
            </a:r>
            <a:r>
              <a:rPr lang="en-US" sz="2400" b="1" dirty="0">
                <a:effectLst/>
                <a:latin typeface=""/>
                <a:ea typeface="Calibri" panose="020F0502020204030204" pitchFamily="34" charset="0"/>
                <a:cs typeface="Times New Roman" panose="02020603050405020304" pitchFamily="18" charset="0"/>
              </a:rPr>
              <a:t> constitute the use of force falling within Art. 2(4) UN Charter</a:t>
            </a:r>
            <a:r>
              <a:rPr lang="en-GB" sz="2400" b="1" dirty="0">
                <a:effectLst/>
                <a:latin typeface=""/>
                <a:ea typeface="Calibri" panose="020F0502020204030204" pitchFamily="34" charset="0"/>
                <a:cs typeface="Times New Roman" panose="02020603050405020304" pitchFamily="18" charset="0"/>
              </a:rPr>
              <a:t>? [10%]</a:t>
            </a:r>
            <a:endParaRPr lang="en-BA" sz="24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177529"/>
            <a:ext cx="8373201" cy="4249738"/>
          </a:xfrm>
        </p:spPr>
        <p:txBody>
          <a:bodyPr/>
          <a:lstStyle/>
          <a:p>
            <a:pPr marL="342900" lvl="0" indent="-342900">
              <a:spcBef>
                <a:spcPts val="0"/>
              </a:spcBef>
              <a:spcAft>
                <a:spcPts val="800"/>
              </a:spcAft>
              <a:buFont typeface="Wingdings" pitchFamily="2" charset="2"/>
              <a:buChar char="§"/>
            </a:pPr>
            <a:r>
              <a:rPr lang="en-US" sz="2400" dirty="0">
                <a:effectLst/>
                <a:latin typeface="+mn-lt"/>
                <a:ea typeface="Calibri" panose="020F0502020204030204" pitchFamily="34" charset="0"/>
                <a:cs typeface="Times New Roman" panose="02020603050405020304" pitchFamily="18" charset="0"/>
              </a:rPr>
              <a:t>Use of force: every form of military use of force or employment of weapons </a:t>
            </a:r>
            <a:r>
              <a:rPr lang="hr-HR" sz="2400" dirty="0">
                <a:effectLst/>
                <a:latin typeface="+mn-lt"/>
                <a:ea typeface="Calibri" panose="020F0502020204030204" pitchFamily="34" charset="0"/>
                <a:cs typeface="Times New Roman" panose="02020603050405020304" pitchFamily="18" charset="0"/>
              </a:rPr>
              <a:t>(</a:t>
            </a:r>
            <a:r>
              <a:rPr lang="en-US" sz="2400" dirty="0">
                <a:effectLst/>
                <a:latin typeface="+mn-lt"/>
                <a:ea typeface="Calibri" panose="020F0502020204030204" pitchFamily="34" charset="0"/>
                <a:cs typeface="Times New Roman" panose="02020603050405020304" pitchFamily="18" charset="0"/>
              </a:rPr>
              <a:t>no political and economic force)</a:t>
            </a:r>
          </a:p>
          <a:p>
            <a:pPr marL="342900" lvl="0" indent="-342900">
              <a:spcBef>
                <a:spcPts val="0"/>
              </a:spcBef>
              <a:spcAft>
                <a:spcPts val="800"/>
              </a:spcAft>
              <a:buFont typeface="Wingdings" pitchFamily="2" charset="2"/>
              <a:buChar char="§"/>
            </a:pPr>
            <a:r>
              <a:rPr lang="en-US" sz="2400" dirty="0">
                <a:effectLst/>
                <a:latin typeface="+mn-lt"/>
                <a:ea typeface="Calibri" panose="020F0502020204030204" pitchFamily="34" charset="0"/>
              </a:rPr>
              <a:t>Friendly Relations Declaration</a:t>
            </a:r>
            <a:r>
              <a:rPr lang="hr-HR" sz="2400" dirty="0">
                <a:effectLst/>
                <a:latin typeface="+mn-lt"/>
                <a:ea typeface="Calibri" panose="020F0502020204030204" pitchFamily="34" charset="0"/>
              </a:rPr>
              <a:t> + </a:t>
            </a:r>
            <a:r>
              <a:rPr lang="en-US" sz="2400" dirty="0">
                <a:effectLst/>
                <a:latin typeface="+mn-lt"/>
                <a:ea typeface="Calibri" panose="020F0502020204030204" pitchFamily="34" charset="0"/>
              </a:rPr>
              <a:t>Definition of Aggression (GA Resolution 3314 (XXIX) in 1974) </a:t>
            </a:r>
            <a:r>
              <a:rPr lang="de-DE" sz="2400" dirty="0">
                <a:effectLst/>
                <a:latin typeface="+mn-lt"/>
                <a:ea typeface="Calibri" panose="020F0502020204030204" pitchFamily="34" charset="0"/>
                <a:cs typeface="Times New Roman" panose="02020603050405020304" pitchFamily="18" charset="0"/>
                <a:sym typeface="Symbol" pitchFamily="2" charset="2"/>
              </a:rPr>
              <a:t></a:t>
            </a:r>
            <a:r>
              <a:rPr lang="en-US" sz="2400" dirty="0">
                <a:effectLst/>
                <a:latin typeface="+mn-lt"/>
                <a:ea typeface="Calibri" panose="020F0502020204030204" pitchFamily="34" charset="0"/>
              </a:rPr>
              <a:t> refers to Article 39 UNC </a:t>
            </a:r>
            <a:r>
              <a:rPr lang="de-DE" sz="2400" dirty="0">
                <a:effectLst/>
                <a:latin typeface="+mn-lt"/>
                <a:ea typeface="Calibri" panose="020F0502020204030204" pitchFamily="34" charset="0"/>
                <a:cs typeface="Times New Roman" panose="02020603050405020304" pitchFamily="18" charset="0"/>
                <a:sym typeface="Symbol" pitchFamily="2" charset="2"/>
              </a:rPr>
              <a:t></a:t>
            </a:r>
            <a:r>
              <a:rPr lang="de-DE" sz="2400" dirty="0">
                <a:effectLst/>
                <a:latin typeface="+mn-lt"/>
                <a:ea typeface="Calibri" panose="020F0502020204030204" pitchFamily="34" charset="0"/>
              </a:rPr>
              <a:t> </a:t>
            </a:r>
            <a:r>
              <a:rPr lang="en-US" sz="2400" dirty="0">
                <a:effectLst/>
                <a:latin typeface="+mn-lt"/>
                <a:ea typeface="Calibri" panose="020F0502020204030204" pitchFamily="34" charset="0"/>
              </a:rPr>
              <a:t>“</a:t>
            </a:r>
            <a:r>
              <a:rPr lang="en-GB" sz="2400" dirty="0">
                <a:effectLst/>
                <a:latin typeface="+mn-lt"/>
                <a:ea typeface="Calibri" panose="020F0502020204030204" pitchFamily="34" charset="0"/>
              </a:rPr>
              <a:t>Aggression is the use of armed force by a State against the sovereignty, territorial integrity or political independence of another State, or in any other manner inconsistent with the Charter of the United Nations, as set out in this Definition.”</a:t>
            </a:r>
            <a:r>
              <a:rPr lang="en-BA" sz="2400" dirty="0">
                <a:effectLst/>
                <a:latin typeface="+mn-lt"/>
              </a:rPr>
              <a:t> </a:t>
            </a:r>
            <a:endParaRPr lang="en-BA" sz="24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30816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GB" sz="2400" b="1" dirty="0">
                <a:effectLst/>
                <a:latin typeface=""/>
                <a:ea typeface="Calibri" panose="020F0502020204030204" pitchFamily="34" charset="0"/>
                <a:cs typeface="Times New Roman" panose="02020603050405020304" pitchFamily="18" charset="0"/>
              </a:rPr>
              <a:t>Question 2: </a:t>
            </a:r>
            <a:r>
              <a:rPr lang="en-US" sz="2400" b="1" dirty="0">
                <a:effectLst/>
                <a:latin typeface=""/>
                <a:ea typeface="Calibri" panose="020F0502020204030204" pitchFamily="34" charset="0"/>
                <a:cs typeface="Times New Roman" panose="02020603050405020304" pitchFamily="18" charset="0"/>
              </a:rPr>
              <a:t>Does the </a:t>
            </a:r>
            <a:r>
              <a:rPr lang="en-GB" sz="2400" b="1" dirty="0">
                <a:effectLst/>
                <a:latin typeface=""/>
                <a:ea typeface="Calibri" panose="020F0502020204030204" pitchFamily="34" charset="0"/>
                <a:cs typeface="Times New Roman" panose="02020603050405020304" pitchFamily="18" charset="0"/>
              </a:rPr>
              <a:t>cyberattack</a:t>
            </a:r>
            <a:r>
              <a:rPr lang="en-GB" sz="2400" dirty="0">
                <a:effectLst/>
                <a:latin typeface=""/>
                <a:ea typeface="Calibri" panose="020F0502020204030204" pitchFamily="34" charset="0"/>
                <a:cs typeface="Times New Roman" panose="02020603050405020304" pitchFamily="18" charset="0"/>
              </a:rPr>
              <a:t> </a:t>
            </a:r>
            <a:r>
              <a:rPr lang="en-US" sz="2400" b="1" dirty="0">
                <a:effectLst/>
                <a:latin typeface=""/>
                <a:ea typeface="Calibri" panose="020F0502020204030204" pitchFamily="34" charset="0"/>
                <a:cs typeface="Times New Roman" panose="02020603050405020304" pitchFamily="18" charset="0"/>
              </a:rPr>
              <a:t>by </a:t>
            </a:r>
            <a:r>
              <a:rPr lang="en-US" sz="2400" b="1" dirty="0" err="1">
                <a:effectLst/>
                <a:latin typeface=""/>
                <a:ea typeface="Calibri" panose="020F0502020204030204" pitchFamily="34" charset="0"/>
                <a:cs typeface="Times New Roman" panose="02020603050405020304" pitchFamily="18" charset="0"/>
              </a:rPr>
              <a:t>Beloa</a:t>
            </a:r>
            <a:r>
              <a:rPr lang="en-US" sz="2400" b="1" dirty="0">
                <a:effectLst/>
                <a:latin typeface=""/>
                <a:ea typeface="Calibri" panose="020F0502020204030204" pitchFamily="34" charset="0"/>
                <a:cs typeface="Times New Roman" panose="02020603050405020304" pitchFamily="18" charset="0"/>
              </a:rPr>
              <a:t> against </a:t>
            </a:r>
            <a:r>
              <a:rPr lang="en-US" sz="2400" b="1" dirty="0" err="1">
                <a:effectLst/>
                <a:latin typeface=""/>
                <a:ea typeface="Calibri" panose="020F0502020204030204" pitchFamily="34" charset="0"/>
                <a:cs typeface="Times New Roman" panose="02020603050405020304" pitchFamily="18" charset="0"/>
              </a:rPr>
              <a:t>Aloa</a:t>
            </a:r>
            <a:r>
              <a:rPr lang="en-US" sz="2400" b="1" dirty="0">
                <a:effectLst/>
                <a:latin typeface=""/>
                <a:ea typeface="Calibri" panose="020F0502020204030204" pitchFamily="34" charset="0"/>
                <a:cs typeface="Times New Roman" panose="02020603050405020304" pitchFamily="18" charset="0"/>
              </a:rPr>
              <a:t> constitute the use of force falling within Art. 2(4) UN Charter</a:t>
            </a:r>
            <a:r>
              <a:rPr lang="en-GB" sz="2400" b="1" dirty="0">
                <a:effectLst/>
                <a:latin typeface=""/>
                <a:ea typeface="Calibri" panose="020F0502020204030204" pitchFamily="34" charset="0"/>
                <a:cs typeface="Times New Roman" panose="02020603050405020304" pitchFamily="18" charset="0"/>
              </a:rPr>
              <a:t>? [10%]</a:t>
            </a:r>
            <a:endParaRPr lang="en-BA" sz="24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177529"/>
            <a:ext cx="8373201" cy="4249738"/>
          </a:xfrm>
        </p:spPr>
        <p:txBody>
          <a:bodyPr/>
          <a:lstStyle/>
          <a:p>
            <a:pPr marL="342900" lvl="0" indent="-342900">
              <a:spcBef>
                <a:spcPts val="0"/>
              </a:spcBef>
              <a:buFont typeface="Wingdings" pitchFamily="2" charset="2"/>
              <a:buChar char="§"/>
            </a:pPr>
            <a:r>
              <a:rPr lang="hr-HR" sz="2300" u="sng" dirty="0" err="1">
                <a:effectLst/>
                <a:latin typeface="+mn-lt"/>
                <a:ea typeface="Calibri" panose="020F0502020204030204" pitchFamily="34" charset="0"/>
                <a:cs typeface="Times New Roman" panose="02020603050405020304" pitchFamily="18" charset="0"/>
              </a:rPr>
              <a:t>Cyberattack</a:t>
            </a:r>
            <a:r>
              <a:rPr lang="hr-HR" sz="2300" u="sng" dirty="0">
                <a:effectLst/>
                <a:latin typeface="+mn-lt"/>
                <a:ea typeface="Calibri" panose="020F0502020204030204" pitchFamily="34" charset="0"/>
                <a:cs typeface="Times New Roman" panose="02020603050405020304" pitchFamily="18" charset="0"/>
              </a:rPr>
              <a:t> = </a:t>
            </a:r>
            <a:r>
              <a:rPr lang="hr-HR" sz="2300" u="sng" dirty="0" err="1">
                <a:effectLst/>
                <a:latin typeface="+mn-lt"/>
                <a:ea typeface="Calibri" panose="020F0502020204030204" pitchFamily="34" charset="0"/>
                <a:cs typeface="Times New Roman" panose="02020603050405020304" pitchFamily="18" charset="0"/>
              </a:rPr>
              <a:t>armed</a:t>
            </a:r>
            <a:r>
              <a:rPr lang="hr-HR" sz="2300" u="sng" dirty="0">
                <a:effectLst/>
                <a:latin typeface="+mn-lt"/>
                <a:ea typeface="Calibri" panose="020F0502020204030204" pitchFamily="34" charset="0"/>
                <a:cs typeface="Times New Roman" panose="02020603050405020304" pitchFamily="18" charset="0"/>
              </a:rPr>
              <a:t> </a:t>
            </a:r>
            <a:r>
              <a:rPr lang="hr-HR" sz="2300" u="sng" dirty="0" err="1">
                <a:effectLst/>
                <a:latin typeface="+mn-lt"/>
                <a:ea typeface="Calibri" panose="020F0502020204030204" pitchFamily="34" charset="0"/>
                <a:cs typeface="Times New Roman" panose="02020603050405020304" pitchFamily="18" charset="0"/>
              </a:rPr>
              <a:t>attack</a:t>
            </a:r>
            <a:r>
              <a:rPr lang="hr-HR" sz="2300" u="sng" dirty="0">
                <a:effectLst/>
                <a:latin typeface="+mn-lt"/>
                <a:ea typeface="Calibri" panose="020F0502020204030204" pitchFamily="34" charset="0"/>
                <a:cs typeface="Times New Roman" panose="02020603050405020304" pitchFamily="18" charset="0"/>
              </a:rPr>
              <a:t>: +/- (</a:t>
            </a:r>
            <a:r>
              <a:rPr lang="hr-HR" sz="2300" u="sng" dirty="0" err="1">
                <a:effectLst/>
                <a:latin typeface="+mn-lt"/>
                <a:ea typeface="Calibri" panose="020F0502020204030204" pitchFamily="34" charset="0"/>
                <a:cs typeface="Times New Roman" panose="02020603050405020304" pitchFamily="18" charset="0"/>
              </a:rPr>
              <a:t>rather</a:t>
            </a:r>
            <a:r>
              <a:rPr lang="hr-HR" sz="2300" u="sng" dirty="0">
                <a:effectLst/>
                <a:latin typeface="+mn-lt"/>
                <a:ea typeface="Calibri" panose="020F0502020204030204" pitchFamily="34" charset="0"/>
                <a:cs typeface="Times New Roman" panose="02020603050405020304" pitchFamily="18" charset="0"/>
              </a:rPr>
              <a:t> -)</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US" sz="2300" dirty="0">
                <a:effectLst/>
                <a:latin typeface="+mn-lt"/>
                <a:ea typeface="Calibri" panose="020F0502020204030204" pitchFamily="34" charset="0"/>
                <a:cs typeface="Times New Roman" panose="02020603050405020304" pitchFamily="18" charset="0"/>
              </a:rPr>
              <a:t>The rules governing cyberattacks and the use of force are in the process of evolution </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US" sz="2300" dirty="0">
                <a:effectLst/>
                <a:latin typeface="+mn-lt"/>
                <a:ea typeface="Calibri" panose="020F0502020204030204" pitchFamily="34" charset="0"/>
                <a:cs typeface="Times New Roman" panose="02020603050405020304" pitchFamily="18" charset="0"/>
              </a:rPr>
              <a:t>The key: definition and scale (what constitutes a cyberattack in the context of the use or threat of force → Tallinn Manual 2.0)</a:t>
            </a:r>
            <a:endParaRPr lang="en-BA" sz="23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pPr>
            <a:r>
              <a:rPr lang="en-US" sz="2300" dirty="0">
                <a:effectLst/>
                <a:latin typeface="+mn-lt"/>
                <a:ea typeface="Calibri" panose="020F0502020204030204" pitchFamily="34" charset="0"/>
                <a:cs typeface="Times New Roman" panose="02020603050405020304" pitchFamily="18" charset="0"/>
              </a:rPr>
              <a:t>Many unresolved questions, but generally same principles apply offline as online: if physical damage is inflicted, this may well be a violation of the use of force</a:t>
            </a:r>
            <a:r>
              <a:rPr lang="hr-HR" sz="2300" dirty="0">
                <a:effectLst/>
                <a:latin typeface="+mn-lt"/>
                <a:ea typeface="Calibri" panose="020F0502020204030204" pitchFamily="34" charset="0"/>
                <a:cs typeface="Times New Roman" panose="02020603050405020304" pitchFamily="18" charset="0"/>
              </a:rPr>
              <a:t> + </a:t>
            </a:r>
            <a:r>
              <a:rPr lang="en-US" sz="2300" dirty="0">
                <a:effectLst/>
                <a:latin typeface="+mn-lt"/>
                <a:ea typeface="Calibri" panose="020F0502020204030204" pitchFamily="34" charset="0"/>
                <a:cs typeface="Times New Roman" panose="02020603050405020304" pitchFamily="18" charset="0"/>
              </a:rPr>
              <a:t>if only data is altered/destroyed, it will be short of the use of force</a:t>
            </a:r>
            <a:endParaRPr lang="en-BA" sz="23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9669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US" sz="3200" i="1" dirty="0">
                <a:effectLst/>
                <a:latin typeface=""/>
                <a:ea typeface="Calibri" panose="020F0502020204030204" pitchFamily="34" charset="0"/>
                <a:cs typeface="Times New Roman" panose="02020603050405020304" pitchFamily="18" charset="0"/>
              </a:rPr>
              <a:t>Continuation</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85399" y="1567929"/>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US" sz="1800" dirty="0">
                <a:effectLst/>
                <a:latin typeface="+mn-lt"/>
                <a:ea typeface="Calibri" panose="020F0502020204030204" pitchFamily="34" charset="0"/>
                <a:cs typeface="Times New Roman" panose="02020603050405020304" pitchFamily="18" charset="0"/>
              </a:rPr>
              <a:t>Following the cyberattack by </a:t>
            </a:r>
            <a:r>
              <a:rPr lang="en-US" sz="1800" dirty="0" err="1">
                <a:effectLst/>
                <a:latin typeface="+mn-lt"/>
                <a:ea typeface="Calibri" panose="020F0502020204030204" pitchFamily="34" charset="0"/>
                <a:cs typeface="Times New Roman" panose="02020603050405020304" pitchFamily="18" charset="0"/>
              </a:rPr>
              <a:t>Beloa</a:t>
            </a:r>
            <a:r>
              <a:rPr lang="en-US" sz="1800" dirty="0">
                <a:effectLst/>
                <a:latin typeface="+mn-lt"/>
                <a:ea typeface="Calibri" panose="020F0502020204030204" pitchFamily="34" charset="0"/>
                <a:cs typeface="Times New Roman" panose="02020603050405020304" pitchFamily="18" charset="0"/>
              </a:rPr>
              <a:t>, </a:t>
            </a:r>
            <a:r>
              <a:rPr lang="en-US" sz="1800" dirty="0" err="1">
                <a:effectLst/>
                <a:latin typeface="+mn-lt"/>
                <a:ea typeface="Calibri" panose="020F0502020204030204" pitchFamily="34" charset="0"/>
                <a:cs typeface="Times New Roman" panose="02020603050405020304" pitchFamily="18" charset="0"/>
              </a:rPr>
              <a:t>Aloa</a:t>
            </a:r>
            <a:r>
              <a:rPr lang="en-US" sz="1800" dirty="0">
                <a:effectLst/>
                <a:latin typeface="+mn-lt"/>
                <a:ea typeface="Calibri" panose="020F0502020204030204" pitchFamily="34" charset="0"/>
                <a:cs typeface="Times New Roman" panose="02020603050405020304" pitchFamily="18" charset="0"/>
              </a:rPr>
              <a:t> received significant support from the international community, which condemned the attack as a breach of international law. Various heads of states and UN officials strongly criticized </a:t>
            </a:r>
            <a:r>
              <a:rPr lang="en-US" sz="1800" dirty="0" err="1">
                <a:effectLst/>
                <a:latin typeface="+mn-lt"/>
                <a:ea typeface="Calibri" panose="020F0502020204030204" pitchFamily="34" charset="0"/>
                <a:cs typeface="Times New Roman" panose="02020603050405020304" pitchFamily="18" charset="0"/>
              </a:rPr>
              <a:t>Beloa</a:t>
            </a:r>
            <a:r>
              <a:rPr lang="en-US" sz="1800" dirty="0">
                <a:effectLst/>
                <a:latin typeface="+mn-lt"/>
                <a:ea typeface="Calibri" panose="020F0502020204030204" pitchFamily="34" charset="0"/>
                <a:cs typeface="Times New Roman" panose="02020603050405020304" pitchFamily="18" charset="0"/>
              </a:rPr>
              <a:t>, calling on them to both restore the altered data and apologize formally to </a:t>
            </a:r>
            <a:r>
              <a:rPr lang="en-US" sz="1800" dirty="0" err="1">
                <a:effectLst/>
                <a:latin typeface="+mn-lt"/>
                <a:ea typeface="Calibri" panose="020F0502020204030204" pitchFamily="34" charset="0"/>
                <a:cs typeface="Times New Roman" panose="02020603050405020304" pitchFamily="18" charset="0"/>
              </a:rPr>
              <a:t>Aloa</a:t>
            </a:r>
            <a:r>
              <a:rPr lang="en-US"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US"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US" sz="1800" dirty="0">
                <a:effectLst/>
                <a:latin typeface="+mn-lt"/>
                <a:ea typeface="Calibri" panose="020F0502020204030204" pitchFamily="34" charset="0"/>
                <a:cs typeface="Times New Roman" panose="02020603050405020304" pitchFamily="18" charset="0"/>
              </a:rPr>
              <a:t>In response, </a:t>
            </a:r>
            <a:r>
              <a:rPr lang="en-US" sz="1800" dirty="0" err="1">
                <a:effectLst/>
                <a:latin typeface="+mn-lt"/>
                <a:ea typeface="Calibri" panose="020F0502020204030204" pitchFamily="34" charset="0"/>
                <a:cs typeface="Times New Roman" panose="02020603050405020304" pitchFamily="18" charset="0"/>
              </a:rPr>
              <a:t>Beloa</a:t>
            </a:r>
            <a:r>
              <a:rPr lang="en-US" sz="1800" dirty="0">
                <a:effectLst/>
                <a:latin typeface="+mn-lt"/>
                <a:ea typeface="Calibri" panose="020F0502020204030204" pitchFamily="34" charset="0"/>
                <a:cs typeface="Times New Roman" panose="02020603050405020304" pitchFamily="18" charset="0"/>
              </a:rPr>
              <a:t> chose to withdraw from the UN, asserting that the Organization had begun violating international law and aligning itself with those who breached it.</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US" sz="1800" dirty="0">
                <a:effectLst/>
                <a:latin typeface="+mn-lt"/>
                <a:ea typeface="Calibri" panose="020F0502020204030204" pitchFamily="34" charset="0"/>
                <a:cs typeface="Times New Roman" panose="02020603050405020304" pitchFamily="18" charset="0"/>
              </a:rPr>
              <a:t> </a:t>
            </a:r>
            <a:endParaRPr lang="en-BA" sz="1800" dirty="0">
              <a:effectLst/>
              <a:latin typeface="+mn-lt"/>
              <a:ea typeface="Calibri" panose="020F0502020204030204" pitchFamily="34" charset="0"/>
              <a:cs typeface="Times New Roman" panose="02020603050405020304" pitchFamily="18" charset="0"/>
            </a:endParaRP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800" b="1" dirty="0">
                <a:effectLst/>
                <a:latin typeface="+mn-lt"/>
                <a:ea typeface="Calibri" panose="020F0502020204030204" pitchFamily="34" charset="0"/>
                <a:cs typeface="Times New Roman" panose="02020603050405020304" pitchFamily="18" charset="0"/>
              </a:rPr>
              <a:t>Question 3: Discuss the legal possibility of a withdrawal from the UN. (30%)</a:t>
            </a:r>
            <a:endParaRPr lang="en-BA" sz="2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4882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spcBef>
                <a:spcPts val="0"/>
              </a:spcBef>
            </a:pPr>
            <a:r>
              <a:rPr lang="en-GB" sz="3200" b="1" dirty="0">
                <a:effectLst/>
                <a:latin typeface=""/>
                <a:ea typeface="Calibri" panose="020F0502020204030204" pitchFamily="34" charset="0"/>
                <a:cs typeface="Times New Roman" panose="02020603050405020304" pitchFamily="18" charset="0"/>
              </a:rPr>
              <a:t>Question 3: Discuss the legal possibility of a withdrawal from the UN. (30%)</a:t>
            </a:r>
            <a:endParaRPr lang="en-BA" sz="3200"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771129"/>
            <a:ext cx="8373201" cy="4249738"/>
          </a:xfrm>
        </p:spPr>
        <p:txBody>
          <a:bodyPr/>
          <a:lstStyle/>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UNC: no explicit possibility of withdrawal is foreseen </a:t>
            </a:r>
            <a:endParaRPr lang="en-BA" sz="24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Additional points: Indonesia 1965-1966 (but not clear if it just did not participate)</a:t>
            </a:r>
            <a:endParaRPr lang="en-BA" sz="24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General provisions in the VCLT: Arts. 54</a:t>
            </a:r>
            <a:r>
              <a:rPr lang="fr-BE" sz="2400" dirty="0">
                <a:effectLst/>
                <a:latin typeface="+mn-lt"/>
                <a:ea typeface="Calibri" panose="020F0502020204030204" pitchFamily="34" charset="0"/>
                <a:cs typeface="Times New Roman" panose="02020603050405020304" pitchFamily="18" charset="0"/>
              </a:rPr>
              <a:t>, 56 and 62</a:t>
            </a:r>
            <a:endParaRPr lang="en-BA" sz="24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Possibility of a withdrawal if a withdrawal clause is provided for in the constitutive treaty (-) or if all parties agree on a withdrawal (highly unlikely)</a:t>
            </a:r>
            <a:endParaRPr lang="en-BA" sz="24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Art. 56: implicit withdrawal-clause?</a:t>
            </a:r>
            <a:endParaRPr lang="en-BA" sz="24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2400" dirty="0">
                <a:effectLst/>
                <a:latin typeface="+mn-lt"/>
                <a:ea typeface="Calibri" panose="020F0502020204030204" pitchFamily="34" charset="0"/>
                <a:cs typeface="Times New Roman" panose="02020603050405020304" pitchFamily="18" charset="0"/>
              </a:rPr>
              <a:t>Overall interpretation of the UNC provisions (such as Arts. 6 and 108) taking into account the universal nature and purpose of the UN</a:t>
            </a:r>
            <a:endParaRPr lang="en-BA" sz="24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051885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 y="3534050"/>
            <a:ext cx="9143999" cy="972108"/>
          </a:xfrm>
        </p:spPr>
        <p:txBody>
          <a:bodyPr/>
          <a:lstStyle/>
          <a:p>
            <a:pPr algn="ctr"/>
            <a:r>
              <a:rPr lang="en-US" sz="4000" dirty="0"/>
              <a:t>Questions?</a:t>
            </a:r>
            <a:endParaRPr lang="en-US" sz="4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768" y="346905"/>
            <a:ext cx="596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15871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 y="3534050"/>
            <a:ext cx="9143999" cy="972108"/>
          </a:xfrm>
        </p:spPr>
        <p:txBody>
          <a:bodyPr/>
          <a:lstStyle/>
          <a:p>
            <a:pPr algn="ctr"/>
            <a:r>
              <a:rPr lang="en-US" sz="4000" dirty="0"/>
              <a:t>Thank you for your attention.</a:t>
            </a:r>
            <a:endParaRPr lang="en-US" sz="4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768" y="346905"/>
            <a:ext cx="596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684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85763" y="1497013"/>
            <a:ext cx="8373201" cy="4249738"/>
          </a:xfrm>
        </p:spPr>
        <p:txBody>
          <a:bodyPr/>
          <a:lstStyle/>
          <a:p>
            <a:pPr>
              <a:spcBef>
                <a:spcPts val="0"/>
              </a:spcBef>
            </a:pPr>
            <a:r>
              <a:rPr lang="en-US" sz="2000" dirty="0" err="1">
                <a:effectLst/>
                <a:latin typeface="+mn-lt"/>
                <a:ea typeface="Calibri" panose="020F0502020204030204" pitchFamily="34" charset="0"/>
                <a:cs typeface="Times New Roman" panose="02020603050405020304" pitchFamily="18" charset="0"/>
              </a:rPr>
              <a:t>Dostria</a:t>
            </a:r>
            <a:r>
              <a:rPr lang="en-US" sz="2000" dirty="0">
                <a:effectLst/>
                <a:latin typeface="+mn-lt"/>
                <a:ea typeface="Calibri" panose="020F0502020204030204" pitchFamily="34" charset="0"/>
                <a:cs typeface="Times New Roman" panose="02020603050405020304" pitchFamily="18" charset="0"/>
              </a:rPr>
              <a:t> and </a:t>
            </a:r>
            <a:r>
              <a:rPr lang="en-US" sz="2000" dirty="0" err="1">
                <a:effectLst/>
                <a:latin typeface="+mn-lt"/>
                <a:ea typeface="Calibri" panose="020F0502020204030204" pitchFamily="34" charset="0"/>
                <a:cs typeface="Times New Roman" panose="02020603050405020304" pitchFamily="18" charset="0"/>
              </a:rPr>
              <a:t>Istrina</a:t>
            </a:r>
            <a:r>
              <a:rPr lang="en-US" sz="2000" dirty="0">
                <a:effectLst/>
                <a:latin typeface="+mn-lt"/>
                <a:ea typeface="Calibri" panose="020F0502020204030204" pitchFamily="34" charset="0"/>
                <a:cs typeface="Times New Roman" panose="02020603050405020304" pitchFamily="18" charset="0"/>
              </a:rPr>
              <a:t> are neighboring states. Although they waged wars against each other in the early 1900s, by the mid-1940s, these two states improved their relations and became friendly nations. Both were admitted to the UN in 1953, and both submitted declarations under Article 36(2) of the ICJ Statute, affirming their commitment to global peace. However, only </a:t>
            </a:r>
            <a:r>
              <a:rPr lang="en-US" sz="2000" dirty="0" err="1">
                <a:effectLst/>
                <a:latin typeface="+mn-lt"/>
                <a:ea typeface="Calibri" panose="020F0502020204030204" pitchFamily="34" charset="0"/>
                <a:cs typeface="Times New Roman" panose="02020603050405020304" pitchFamily="18" charset="0"/>
              </a:rPr>
              <a:t>Istrina</a:t>
            </a:r>
            <a:r>
              <a:rPr lang="en-US" sz="2000" dirty="0">
                <a:effectLst/>
                <a:latin typeface="+mn-lt"/>
                <a:ea typeface="Calibri" panose="020F0502020204030204" pitchFamily="34" charset="0"/>
                <a:cs typeface="Times New Roman" panose="02020603050405020304" pitchFamily="18" charset="0"/>
              </a:rPr>
              <a:t> is a party to the Genocide Convention.</a:t>
            </a:r>
          </a:p>
          <a:p>
            <a:pPr>
              <a:spcBef>
                <a:spcPts val="0"/>
              </a:spcBef>
            </a:pPr>
            <a:endParaRPr lang="en-BA" sz="2000" dirty="0">
              <a:effectLst/>
              <a:latin typeface="+mn-lt"/>
              <a:ea typeface="Calibri" panose="020F0502020204030204" pitchFamily="34" charset="0"/>
              <a:cs typeface="Times New Roman" panose="02020603050405020304" pitchFamily="18" charset="0"/>
            </a:endParaRPr>
          </a:p>
          <a:p>
            <a:pPr>
              <a:spcBef>
                <a:spcPts val="0"/>
              </a:spcBef>
            </a:pPr>
            <a:r>
              <a:rPr lang="en-US" sz="2000" dirty="0">
                <a:effectLst/>
                <a:latin typeface="+mn-lt"/>
                <a:ea typeface="Calibri" panose="020F0502020204030204" pitchFamily="34" charset="0"/>
                <a:cs typeface="Times New Roman" panose="02020603050405020304" pitchFamily="18" charset="0"/>
              </a:rPr>
              <a:t>During the period 2010-2014, a civil war erupted in the territory of </a:t>
            </a:r>
            <a:r>
              <a:rPr lang="en-US" sz="2000" dirty="0" err="1">
                <a:effectLst/>
                <a:latin typeface="+mn-lt"/>
                <a:ea typeface="Calibri" panose="020F0502020204030204" pitchFamily="34" charset="0"/>
                <a:cs typeface="Times New Roman" panose="02020603050405020304" pitchFamily="18" charset="0"/>
              </a:rPr>
              <a:t>Istrina</a:t>
            </a:r>
            <a:r>
              <a:rPr lang="en-US" sz="2000" dirty="0">
                <a:effectLst/>
                <a:latin typeface="+mn-lt"/>
                <a:ea typeface="Calibri" panose="020F0502020204030204" pitchFamily="34" charset="0"/>
                <a:cs typeface="Times New Roman" panose="02020603050405020304" pitchFamily="18" charset="0"/>
              </a:rPr>
              <a:t> (on the border with </a:t>
            </a:r>
            <a:r>
              <a:rPr lang="en-US" sz="2000" dirty="0" err="1">
                <a:effectLst/>
                <a:latin typeface="+mn-lt"/>
                <a:ea typeface="Calibri" panose="020F0502020204030204" pitchFamily="34" charset="0"/>
                <a:cs typeface="Times New Roman" panose="02020603050405020304" pitchFamily="18" charset="0"/>
              </a:rPr>
              <a:t>Dostria</a:t>
            </a:r>
            <a:r>
              <a:rPr lang="en-US" sz="2000" dirty="0">
                <a:effectLst/>
                <a:latin typeface="+mn-lt"/>
                <a:ea typeface="Calibri" panose="020F0502020204030204" pitchFamily="34" charset="0"/>
                <a:cs typeface="Times New Roman" panose="02020603050405020304" pitchFamily="18" charset="0"/>
              </a:rPr>
              <a:t>) between the government forces and an insurrectional movement. Members of the insurrectional movement were particularly brutal towards the religious minority known as </a:t>
            </a:r>
            <a:r>
              <a:rPr lang="en-US" sz="2000" dirty="0" err="1">
                <a:effectLst/>
                <a:latin typeface="+mn-lt"/>
                <a:ea typeface="Calibri" panose="020F0502020204030204" pitchFamily="34" charset="0"/>
                <a:cs typeface="Times New Roman" panose="02020603050405020304" pitchFamily="18" charset="0"/>
              </a:rPr>
              <a:t>Noti</a:t>
            </a:r>
            <a:r>
              <a:rPr lang="en-US" sz="2000" dirty="0">
                <a:effectLst/>
                <a:latin typeface="+mn-lt"/>
                <a:ea typeface="Calibri" panose="020F0502020204030204" pitchFamily="34" charset="0"/>
                <a:cs typeface="Times New Roman" panose="02020603050405020304" pitchFamily="18" charset="0"/>
              </a:rPr>
              <a:t>, in an effort not only to seize power but also to turn </a:t>
            </a:r>
            <a:r>
              <a:rPr lang="en-US" sz="2000" dirty="0" err="1">
                <a:effectLst/>
                <a:latin typeface="+mn-lt"/>
                <a:ea typeface="Calibri" panose="020F0502020204030204" pitchFamily="34" charset="0"/>
                <a:cs typeface="Times New Roman" panose="02020603050405020304" pitchFamily="18" charset="0"/>
              </a:rPr>
              <a:t>Istrina</a:t>
            </a:r>
            <a:r>
              <a:rPr lang="en-US" sz="2000" dirty="0">
                <a:effectLst/>
                <a:latin typeface="+mn-lt"/>
                <a:ea typeface="Calibri" panose="020F0502020204030204" pitchFamily="34" charset="0"/>
                <a:cs typeface="Times New Roman" panose="02020603050405020304" pitchFamily="18" charset="0"/>
              </a:rPr>
              <a:t> into a monotheistic state.</a:t>
            </a:r>
            <a:endParaRPr lang="en-BA" sz="20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7849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85763" y="1585913"/>
            <a:ext cx="8373201" cy="4249738"/>
          </a:xfrm>
        </p:spPr>
        <p:txBody>
          <a:bodyPr/>
          <a:lstStyle/>
          <a:p>
            <a:pPr>
              <a:spcBef>
                <a:spcPts val="0"/>
              </a:spcBef>
            </a:pPr>
            <a:r>
              <a:rPr lang="en-US" sz="1700" dirty="0">
                <a:effectLst/>
                <a:latin typeface="+mn-lt"/>
                <a:ea typeface="Calibri" panose="020F0502020204030204" pitchFamily="34" charset="0"/>
                <a:cs typeface="Times New Roman" panose="02020603050405020304" pitchFamily="18" charset="0"/>
              </a:rPr>
              <a:t>At the end of 2013, due to concern that the war could spill over to the territory of </a:t>
            </a:r>
            <a:r>
              <a:rPr lang="en-US" sz="1700" dirty="0" err="1">
                <a:effectLst/>
                <a:latin typeface="+mn-lt"/>
                <a:ea typeface="Calibri" panose="020F0502020204030204" pitchFamily="34" charset="0"/>
                <a:cs typeface="Times New Roman" panose="02020603050405020304" pitchFamily="18" charset="0"/>
              </a:rPr>
              <a:t>Dostria</a:t>
            </a:r>
            <a:r>
              <a:rPr lang="en-US" sz="1700" dirty="0">
                <a:effectLst/>
                <a:latin typeface="+mn-lt"/>
                <a:ea typeface="Calibri" panose="020F0502020204030204" pitchFamily="34" charset="0"/>
                <a:cs typeface="Times New Roman" panose="02020603050405020304" pitchFamily="18" charset="0"/>
              </a:rPr>
              <a:t>, the President of </a:t>
            </a:r>
            <a:r>
              <a:rPr lang="en-US" sz="1700" dirty="0" err="1">
                <a:effectLst/>
                <a:latin typeface="+mn-lt"/>
                <a:ea typeface="Calibri" panose="020F0502020204030204" pitchFamily="34" charset="0"/>
                <a:cs typeface="Times New Roman" panose="02020603050405020304" pitchFamily="18" charset="0"/>
              </a:rPr>
              <a:t>Dostria</a:t>
            </a:r>
            <a:r>
              <a:rPr lang="en-US" sz="1700" dirty="0">
                <a:effectLst/>
                <a:latin typeface="+mn-lt"/>
                <a:ea typeface="Calibri" panose="020F0502020204030204" pitchFamily="34" charset="0"/>
                <a:cs typeface="Times New Roman" panose="02020603050405020304" pitchFamily="18" charset="0"/>
              </a:rPr>
              <a:t> offered to intervene in </a:t>
            </a:r>
            <a:r>
              <a:rPr lang="en-US" sz="1700" dirty="0" err="1">
                <a:effectLst/>
                <a:latin typeface="+mn-lt"/>
                <a:ea typeface="Calibri" panose="020F0502020204030204" pitchFamily="34" charset="0"/>
                <a:cs typeface="Times New Roman" panose="02020603050405020304" pitchFamily="18" charset="0"/>
              </a:rPr>
              <a:t>Istrina's</a:t>
            </a:r>
            <a:r>
              <a:rPr lang="en-US" sz="1700" dirty="0">
                <a:effectLst/>
                <a:latin typeface="+mn-lt"/>
                <a:ea typeface="Calibri" panose="020F0502020204030204" pitchFamily="34" charset="0"/>
                <a:cs typeface="Times New Roman" panose="02020603050405020304" pitchFamily="18" charset="0"/>
              </a:rPr>
              <a:t> territory and assist in the fight against the rebels. </a:t>
            </a:r>
            <a:r>
              <a:rPr lang="en-US" sz="1700" dirty="0" err="1">
                <a:effectLst/>
                <a:latin typeface="+mn-lt"/>
                <a:ea typeface="Calibri" panose="020F0502020204030204" pitchFamily="34" charset="0"/>
                <a:cs typeface="Times New Roman" panose="02020603050405020304" pitchFamily="18" charset="0"/>
              </a:rPr>
              <a:t>Istrina</a:t>
            </a:r>
            <a:r>
              <a:rPr lang="en-US" sz="1700" dirty="0">
                <a:effectLst/>
                <a:latin typeface="+mn-lt"/>
                <a:ea typeface="Calibri" panose="020F0502020204030204" pitchFamily="34" charset="0"/>
                <a:cs typeface="Times New Roman" panose="02020603050405020304" pitchFamily="18" charset="0"/>
              </a:rPr>
              <a:t> consented. </a:t>
            </a:r>
            <a:r>
              <a:rPr lang="en-US" sz="1700" dirty="0" err="1">
                <a:effectLst/>
                <a:latin typeface="+mn-lt"/>
                <a:ea typeface="Calibri" panose="020F0502020204030204" pitchFamily="34" charset="0"/>
                <a:cs typeface="Times New Roman" panose="02020603050405020304" pitchFamily="18" charset="0"/>
              </a:rPr>
              <a:t>Dostria</a:t>
            </a:r>
            <a:r>
              <a:rPr lang="en-US" sz="1700" dirty="0">
                <a:effectLst/>
                <a:latin typeface="+mn-lt"/>
                <a:ea typeface="Calibri" panose="020F0502020204030204" pitchFamily="34" charset="0"/>
                <a:cs typeface="Times New Roman" panose="02020603050405020304" pitchFamily="18" charset="0"/>
              </a:rPr>
              <a:t> soon sent its military forces to the territory of </a:t>
            </a:r>
            <a:r>
              <a:rPr lang="en-US" sz="1700" dirty="0" err="1">
                <a:effectLst/>
                <a:latin typeface="+mn-lt"/>
                <a:ea typeface="Calibri" panose="020F0502020204030204" pitchFamily="34" charset="0"/>
                <a:cs typeface="Times New Roman" panose="02020603050405020304" pitchFamily="18" charset="0"/>
              </a:rPr>
              <a:t>Istrina</a:t>
            </a:r>
            <a:r>
              <a:rPr lang="en-US" sz="1700" dirty="0">
                <a:effectLst/>
                <a:latin typeface="+mn-lt"/>
                <a:ea typeface="Calibri" panose="020F0502020204030204" pitchFamily="34" charset="0"/>
                <a:cs typeface="Times New Roman" panose="02020603050405020304" pitchFamily="18" charset="0"/>
              </a:rPr>
              <a:t>, effectively bringing an end to the bloody civil war.</a:t>
            </a:r>
            <a:endParaRPr lang="en-BA" sz="1700" dirty="0">
              <a:effectLst/>
              <a:latin typeface="+mn-lt"/>
              <a:ea typeface="Calibri" panose="020F0502020204030204" pitchFamily="34" charset="0"/>
              <a:cs typeface="Times New Roman" panose="02020603050405020304" pitchFamily="18" charset="0"/>
            </a:endParaRPr>
          </a:p>
          <a:p>
            <a:pPr>
              <a:spcBef>
                <a:spcPts val="0"/>
              </a:spcBef>
            </a:pPr>
            <a:endParaRPr lang="en-US" sz="1700" dirty="0">
              <a:effectLst/>
              <a:latin typeface="+mn-lt"/>
              <a:ea typeface="Calibri" panose="020F0502020204030204" pitchFamily="34" charset="0"/>
              <a:cs typeface="Times New Roman" panose="02020603050405020304" pitchFamily="18" charset="0"/>
            </a:endParaRPr>
          </a:p>
          <a:p>
            <a:pPr>
              <a:spcBef>
                <a:spcPts val="0"/>
              </a:spcBef>
            </a:pPr>
            <a:r>
              <a:rPr lang="en-US" sz="1700" dirty="0">
                <a:effectLst/>
                <a:latin typeface="+mn-lt"/>
                <a:ea typeface="Calibri" panose="020F0502020204030204" pitchFamily="34" charset="0"/>
                <a:cs typeface="Times New Roman" panose="02020603050405020304" pitchFamily="18" charset="0"/>
              </a:rPr>
              <a:t>In the ensuing years, </a:t>
            </a:r>
            <a:r>
              <a:rPr lang="en-US" sz="1700" dirty="0" err="1">
                <a:effectLst/>
                <a:latin typeface="+mn-lt"/>
                <a:ea typeface="Calibri" panose="020F0502020204030204" pitchFamily="34" charset="0"/>
                <a:cs typeface="Times New Roman" panose="02020603050405020304" pitchFamily="18" charset="0"/>
              </a:rPr>
              <a:t>Istrina</a:t>
            </a:r>
            <a:r>
              <a:rPr lang="en-US" sz="1700" dirty="0">
                <a:effectLst/>
                <a:latin typeface="+mn-lt"/>
                <a:ea typeface="Calibri" panose="020F0502020204030204" pitchFamily="34" charset="0"/>
                <a:cs typeface="Times New Roman" panose="02020603050405020304" pitchFamily="18" charset="0"/>
              </a:rPr>
              <a:t> commenced criminal proceedings against individuals associated with the insurrectional movement, as well as against its own soldiers and commanders who committed crimes between 2010 and 2014. Domestic courts have subsequently convicted over 70 individuals for crimes committed during the war. They also classified the crimes committed against </a:t>
            </a:r>
            <a:r>
              <a:rPr lang="en-US" sz="1700" dirty="0" err="1">
                <a:effectLst/>
                <a:latin typeface="+mn-lt"/>
                <a:ea typeface="Calibri" panose="020F0502020204030204" pitchFamily="34" charset="0"/>
                <a:cs typeface="Times New Roman" panose="02020603050405020304" pitchFamily="18" charset="0"/>
              </a:rPr>
              <a:t>Noti</a:t>
            </a:r>
            <a:r>
              <a:rPr lang="en-US" sz="1700" dirty="0">
                <a:effectLst/>
                <a:latin typeface="+mn-lt"/>
                <a:ea typeface="Calibri" panose="020F0502020204030204" pitchFamily="34" charset="0"/>
                <a:cs typeface="Times New Roman" panose="02020603050405020304" pitchFamily="18" charset="0"/>
              </a:rPr>
              <a:t> members as genocide. Surprisingly, however, during the investigation, </a:t>
            </a:r>
            <a:r>
              <a:rPr lang="en-US" sz="1700" dirty="0" err="1">
                <a:effectLst/>
                <a:latin typeface="+mn-lt"/>
                <a:ea typeface="Calibri" panose="020F0502020204030204" pitchFamily="34" charset="0"/>
                <a:cs typeface="Times New Roman" panose="02020603050405020304" pitchFamily="18" charset="0"/>
              </a:rPr>
              <a:t>Istrinan</a:t>
            </a:r>
            <a:r>
              <a:rPr lang="en-US" sz="1700" dirty="0">
                <a:effectLst/>
                <a:latin typeface="+mn-lt"/>
                <a:ea typeface="Calibri" panose="020F0502020204030204" pitchFamily="34" charset="0"/>
                <a:cs typeface="Times New Roman" panose="02020603050405020304" pitchFamily="18" charset="0"/>
              </a:rPr>
              <a:t> prosecutors found that the military forces of </a:t>
            </a:r>
            <a:r>
              <a:rPr lang="en-US" sz="1700" dirty="0" err="1">
                <a:effectLst/>
                <a:latin typeface="+mn-lt"/>
                <a:ea typeface="Calibri" panose="020F0502020204030204" pitchFamily="34" charset="0"/>
                <a:cs typeface="Times New Roman" panose="02020603050405020304" pitchFamily="18" charset="0"/>
              </a:rPr>
              <a:t>Dostria</a:t>
            </a:r>
            <a:r>
              <a:rPr lang="en-US" sz="1700" dirty="0">
                <a:effectLst/>
                <a:latin typeface="+mn-lt"/>
                <a:ea typeface="Calibri" panose="020F0502020204030204" pitchFamily="34" charset="0"/>
                <a:cs typeface="Times New Roman" panose="02020603050405020304" pitchFamily="18" charset="0"/>
              </a:rPr>
              <a:t> were also involved in the crimes against </a:t>
            </a:r>
            <a:r>
              <a:rPr lang="en-US" sz="1700" dirty="0" err="1">
                <a:effectLst/>
                <a:latin typeface="+mn-lt"/>
                <a:ea typeface="Calibri" panose="020F0502020204030204" pitchFamily="34" charset="0"/>
                <a:cs typeface="Times New Roman" panose="02020603050405020304" pitchFamily="18" charset="0"/>
              </a:rPr>
              <a:t>Noti</a:t>
            </a:r>
            <a:r>
              <a:rPr lang="en-US" sz="1700" dirty="0">
                <a:effectLst/>
                <a:latin typeface="+mn-lt"/>
                <a:ea typeface="Calibri" panose="020F0502020204030204" pitchFamily="34" charset="0"/>
                <a:cs typeface="Times New Roman" panose="02020603050405020304" pitchFamily="18" charset="0"/>
              </a:rPr>
              <a:t> members. The investigation even indicated that </a:t>
            </a:r>
            <a:r>
              <a:rPr lang="en-US" sz="1700" dirty="0" err="1">
                <a:effectLst/>
                <a:latin typeface="+mn-lt"/>
                <a:ea typeface="Calibri" panose="020F0502020204030204" pitchFamily="34" charset="0"/>
                <a:cs typeface="Times New Roman" panose="02020603050405020304" pitchFamily="18" charset="0"/>
              </a:rPr>
              <a:t>Dostrian</a:t>
            </a:r>
            <a:r>
              <a:rPr lang="en-US" sz="1700" dirty="0">
                <a:effectLst/>
                <a:latin typeface="+mn-lt"/>
                <a:ea typeface="Calibri" panose="020F0502020204030204" pitchFamily="34" charset="0"/>
                <a:cs typeface="Times New Roman" panose="02020603050405020304" pitchFamily="18" charset="0"/>
              </a:rPr>
              <a:t> soldiers committed genocide against </a:t>
            </a:r>
            <a:r>
              <a:rPr lang="en-US" sz="1700" dirty="0" err="1">
                <a:effectLst/>
                <a:latin typeface="+mn-lt"/>
                <a:ea typeface="Calibri" panose="020F0502020204030204" pitchFamily="34" charset="0"/>
                <a:cs typeface="Times New Roman" panose="02020603050405020304" pitchFamily="18" charset="0"/>
              </a:rPr>
              <a:t>Noti</a:t>
            </a:r>
            <a:r>
              <a:rPr lang="en-US" sz="1700" dirty="0">
                <a:effectLst/>
                <a:latin typeface="+mn-lt"/>
                <a:ea typeface="Calibri" panose="020F0502020204030204" pitchFamily="34" charset="0"/>
                <a:cs typeface="Times New Roman" panose="02020603050405020304" pitchFamily="18" charset="0"/>
              </a:rPr>
              <a:t> members due to explicit orders from the Prime Minister of </a:t>
            </a:r>
            <a:r>
              <a:rPr lang="en-US" sz="1700" dirty="0" err="1">
                <a:effectLst/>
                <a:latin typeface="+mn-lt"/>
                <a:ea typeface="Calibri" panose="020F0502020204030204" pitchFamily="34" charset="0"/>
                <a:cs typeface="Times New Roman" panose="02020603050405020304" pitchFamily="18" charset="0"/>
              </a:rPr>
              <a:t>Dostria</a:t>
            </a:r>
            <a:r>
              <a:rPr lang="en-US" sz="1700" dirty="0">
                <a:effectLst/>
                <a:latin typeface="+mn-lt"/>
                <a:ea typeface="Calibri" panose="020F0502020204030204" pitchFamily="34" charset="0"/>
                <a:cs typeface="Times New Roman" panose="02020603050405020304" pitchFamily="18" charset="0"/>
              </a:rPr>
              <a:t> to </a:t>
            </a:r>
            <a:r>
              <a:rPr lang="en-GB" sz="1700" dirty="0">
                <a:effectLst/>
                <a:latin typeface="+mn-lt"/>
                <a:ea typeface="Calibri" panose="020F0502020204030204" pitchFamily="34" charset="0"/>
                <a:cs typeface="Times New Roman" panose="02020603050405020304" pitchFamily="18" charset="0"/>
              </a:rPr>
              <a:t>kill and cause serious bodily and mental harm to members of </a:t>
            </a:r>
            <a:r>
              <a:rPr lang="en-GB" sz="1700" dirty="0" err="1">
                <a:effectLst/>
                <a:latin typeface="+mn-lt"/>
                <a:ea typeface="Calibri" panose="020F0502020204030204" pitchFamily="34" charset="0"/>
                <a:cs typeface="Times New Roman" panose="02020603050405020304" pitchFamily="18" charset="0"/>
              </a:rPr>
              <a:t>Noti</a:t>
            </a:r>
            <a:r>
              <a:rPr lang="en-GB" sz="1700" dirty="0">
                <a:effectLst/>
                <a:latin typeface="+mn-lt"/>
                <a:ea typeface="Calibri" panose="020F0502020204030204" pitchFamily="34" charset="0"/>
                <a:cs typeface="Times New Roman" panose="02020603050405020304" pitchFamily="18" charset="0"/>
              </a:rPr>
              <a:t> solely because of their religion.</a:t>
            </a:r>
            <a:endParaRPr lang="en-BA" sz="17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04919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95287" y="1662373"/>
            <a:ext cx="8373201" cy="4249738"/>
          </a:xfrm>
        </p:spPr>
        <p:txBody>
          <a:bodyPr/>
          <a:lstStyle/>
          <a:p>
            <a:pPr>
              <a:spcBef>
                <a:spcPts val="0"/>
              </a:spcBef>
            </a:pPr>
            <a:r>
              <a:rPr lang="en-US" sz="1800" dirty="0">
                <a:effectLst/>
                <a:latin typeface="+mn-lt"/>
                <a:ea typeface="Calibri" panose="020F0502020204030204" pitchFamily="34" charset="0"/>
                <a:cs typeface="Times New Roman" panose="02020603050405020304" pitchFamily="18" charset="0"/>
              </a:rPr>
              <a:t>The authorities of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called upon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to acknowledge its responsibility in this case and to proceed with the prosecution of its Prime Minister and implicated soldiers for the alleged genocide. The President of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however, denied any responsibility of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claiming that there was no internationally wrongful act because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consented to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sending its troops to </a:t>
            </a:r>
            <a:r>
              <a:rPr lang="en-US" sz="1800" dirty="0" err="1">
                <a:effectLst/>
                <a:latin typeface="+mn-lt"/>
                <a:ea typeface="Calibri" panose="020F0502020204030204" pitchFamily="34" charset="0"/>
                <a:cs typeface="Times New Roman" panose="02020603050405020304" pitchFamily="18" charset="0"/>
              </a:rPr>
              <a:t>Istrina’s</a:t>
            </a:r>
            <a:r>
              <a:rPr lang="en-US" sz="1800" dirty="0">
                <a:effectLst/>
                <a:latin typeface="+mn-lt"/>
                <a:ea typeface="Calibri" panose="020F0502020204030204" pitchFamily="34" charset="0"/>
                <a:cs typeface="Times New Roman" panose="02020603050405020304" pitchFamily="18" charset="0"/>
              </a:rPr>
              <a:t> territory, which represents a circumstance precluding the wrongfulness of any act. The President further emphasized that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is not a party to the Genocide Convention, nor does it have a law defining genocide as a criminal offense, which further prevents the prosecution of the Prime Minister and other individuals. Finally, the President of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hinted that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should be thankful to </a:t>
            </a:r>
            <a:r>
              <a:rPr lang="en-US" sz="1800" dirty="0" err="1">
                <a:effectLst/>
                <a:latin typeface="+mn-lt"/>
                <a:ea typeface="Calibri" panose="020F0502020204030204" pitchFamily="34" charset="0"/>
                <a:cs typeface="Times New Roman" panose="02020603050405020304" pitchFamily="18" charset="0"/>
              </a:rPr>
              <a:t>Dostria</a:t>
            </a:r>
            <a:r>
              <a:rPr lang="en-US" sz="1800" dirty="0">
                <a:effectLst/>
                <a:latin typeface="+mn-lt"/>
                <a:ea typeface="Calibri" panose="020F0502020204030204" pitchFamily="34" charset="0"/>
                <a:cs typeface="Times New Roman" panose="02020603050405020304" pitchFamily="18" charset="0"/>
              </a:rPr>
              <a:t>, as it was solely due to </a:t>
            </a:r>
            <a:r>
              <a:rPr lang="en-US" sz="1800" dirty="0" err="1">
                <a:effectLst/>
                <a:latin typeface="+mn-lt"/>
                <a:ea typeface="Calibri" panose="020F0502020204030204" pitchFamily="34" charset="0"/>
                <a:cs typeface="Times New Roman" panose="02020603050405020304" pitchFamily="18" charset="0"/>
              </a:rPr>
              <a:t>Dostria's</a:t>
            </a:r>
            <a:r>
              <a:rPr lang="en-US" sz="1800" dirty="0">
                <a:effectLst/>
                <a:latin typeface="+mn-lt"/>
                <a:ea typeface="Calibri" panose="020F0502020204030204" pitchFamily="34" charset="0"/>
                <a:cs typeface="Times New Roman" panose="02020603050405020304" pitchFamily="18" charset="0"/>
              </a:rPr>
              <a:t> intervention that </a:t>
            </a:r>
            <a:r>
              <a:rPr lang="en-US" sz="1800" dirty="0" err="1">
                <a:effectLst/>
                <a:latin typeface="+mn-lt"/>
                <a:ea typeface="Calibri" panose="020F0502020204030204" pitchFamily="34" charset="0"/>
                <a:cs typeface="Times New Roman" panose="02020603050405020304" pitchFamily="18" charset="0"/>
              </a:rPr>
              <a:t>Istrina</a:t>
            </a:r>
            <a:r>
              <a:rPr lang="en-US" sz="1800" dirty="0">
                <a:effectLst/>
                <a:latin typeface="+mn-lt"/>
                <a:ea typeface="Calibri" panose="020F0502020204030204" pitchFamily="34" charset="0"/>
                <a:cs typeface="Times New Roman" panose="02020603050405020304" pitchFamily="18" charset="0"/>
              </a:rPr>
              <a:t> succeeded in putting an end to the bloody civil war within its borders.</a:t>
            </a:r>
            <a:endParaRPr lang="en-BA" sz="1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5404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FE31D1BD-6A7E-AEE4-D986-8289E908BFE8}"/>
              </a:ext>
            </a:extLst>
          </p:cNvPr>
          <p:cNvSpPr>
            <a:spLocks noGrp="1"/>
          </p:cNvSpPr>
          <p:nvPr>
            <p:ph type="title"/>
          </p:nvPr>
        </p:nvSpPr>
        <p:spPr>
          <a:xfrm>
            <a:off x="395287" y="456133"/>
            <a:ext cx="8363677" cy="812280"/>
          </a:xfrm>
        </p:spPr>
        <p:txBody>
          <a:bodyPr/>
          <a:lstStyle/>
          <a:p>
            <a:r>
              <a:rPr lang="en-GB" sz="3200" dirty="0"/>
              <a:t>Case</a:t>
            </a:r>
          </a:p>
        </p:txBody>
      </p:sp>
      <p:sp>
        <p:nvSpPr>
          <p:cNvPr id="7" name="Inhaltsplatzhalter 6">
            <a:extLst>
              <a:ext uri="{FF2B5EF4-FFF2-40B4-BE49-F238E27FC236}">
                <a16:creationId xmlns:a16="http://schemas.microsoft.com/office/drawing/2014/main" id="{944BBB76-098C-0DAB-50B4-1EFB20FA9AC2}"/>
              </a:ext>
            </a:extLst>
          </p:cNvPr>
          <p:cNvSpPr>
            <a:spLocks noGrp="1"/>
          </p:cNvSpPr>
          <p:nvPr>
            <p:ph sz="quarter" idx="10"/>
          </p:nvPr>
        </p:nvSpPr>
        <p:spPr>
          <a:xfrm>
            <a:off x="375512" y="1649673"/>
            <a:ext cx="8373201" cy="4249738"/>
          </a:xfrm>
        </p:spPr>
        <p:txBody>
          <a:bodyPr/>
          <a:lstStyle/>
          <a:p>
            <a:pPr>
              <a:spcBef>
                <a:spcPts val="0"/>
              </a:spcBef>
            </a:pPr>
            <a:r>
              <a:rPr lang="en-US" sz="2500" dirty="0">
                <a:effectLst/>
                <a:latin typeface="+mn-lt"/>
                <a:ea typeface="Calibri" panose="020F0502020204030204" pitchFamily="34" charset="0"/>
                <a:cs typeface="Times New Roman" panose="02020603050405020304" pitchFamily="18" charset="0"/>
              </a:rPr>
              <a:t>You are an advisor to the government of </a:t>
            </a:r>
            <a:r>
              <a:rPr lang="en-US" sz="2500" dirty="0" err="1">
                <a:effectLst/>
                <a:latin typeface="+mn-lt"/>
                <a:ea typeface="Calibri" panose="020F0502020204030204" pitchFamily="34" charset="0"/>
                <a:cs typeface="Times New Roman" panose="02020603050405020304" pitchFamily="18" charset="0"/>
              </a:rPr>
              <a:t>Istrina</a:t>
            </a:r>
            <a:r>
              <a:rPr lang="en-US" sz="2500" dirty="0">
                <a:effectLst/>
                <a:latin typeface="+mn-lt"/>
                <a:ea typeface="Calibri" panose="020F0502020204030204" pitchFamily="34" charset="0"/>
                <a:cs typeface="Times New Roman" panose="02020603050405020304" pitchFamily="18" charset="0"/>
              </a:rPr>
              <a:t>, and your country asks you to answer the following question:</a:t>
            </a:r>
          </a:p>
          <a:p>
            <a:pPr>
              <a:spcBef>
                <a:spcPts val="0"/>
              </a:spcBef>
            </a:pPr>
            <a:endParaRPr lang="en-BA" sz="2500" dirty="0">
              <a:effectLst/>
              <a:latin typeface="+mn-lt"/>
              <a:ea typeface="Calibri" panose="020F0502020204030204" pitchFamily="34" charset="0"/>
              <a:cs typeface="Times New Roman" panose="02020603050405020304" pitchFamily="18" charset="0"/>
            </a:endParaRPr>
          </a:p>
          <a:p>
            <a:pPr>
              <a:spcBef>
                <a:spcPts val="0"/>
              </a:spcBef>
            </a:pPr>
            <a:endParaRPr lang="en-BA" sz="2500" dirty="0">
              <a:effectLst/>
              <a:latin typeface="+mn-lt"/>
              <a:ea typeface="Calibri" panose="020F0502020204030204" pitchFamily="34" charset="0"/>
              <a:cs typeface="Times New Roman" panose="02020603050405020304" pitchFamily="18" charset="0"/>
            </a:endParaRPr>
          </a:p>
          <a:p>
            <a:pPr>
              <a:spcBef>
                <a:spcPts val="0"/>
              </a:spcBef>
            </a:pPr>
            <a:r>
              <a:rPr lang="en-US" sz="2800" b="1" dirty="0">
                <a:effectLst/>
                <a:latin typeface="+mn-lt"/>
                <a:ea typeface="Calibri" panose="020F0502020204030204" pitchFamily="34" charset="0"/>
                <a:cs typeface="Times New Roman" panose="02020603050405020304" pitchFamily="18" charset="0"/>
              </a:rPr>
              <a:t>Question 1: Is the President of </a:t>
            </a:r>
            <a:r>
              <a:rPr lang="en-US" sz="2800" b="1" dirty="0" err="1">
                <a:effectLst/>
                <a:latin typeface="+mn-lt"/>
                <a:ea typeface="Calibri" panose="020F0502020204030204" pitchFamily="34" charset="0"/>
                <a:cs typeface="Times New Roman" panose="02020603050405020304" pitchFamily="18" charset="0"/>
              </a:rPr>
              <a:t>Dostria</a:t>
            </a:r>
            <a:r>
              <a:rPr lang="en-US" sz="2800" b="1" dirty="0">
                <a:effectLst/>
                <a:latin typeface="+mn-lt"/>
                <a:ea typeface="Calibri" panose="020F0502020204030204" pitchFamily="34" charset="0"/>
                <a:cs typeface="Times New Roman" panose="02020603050405020304" pitchFamily="18" charset="0"/>
              </a:rPr>
              <a:t> right? </a:t>
            </a:r>
            <a:r>
              <a:rPr lang="de-DE" sz="2800" b="1" dirty="0" err="1">
                <a:effectLst/>
                <a:latin typeface="+mn-lt"/>
                <a:ea typeface="Calibri" panose="020F0502020204030204" pitchFamily="34" charset="0"/>
                <a:cs typeface="Times New Roman" panose="02020603050405020304" pitchFamily="18" charset="0"/>
              </a:rPr>
              <a:t>Is</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there</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any</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responsibility</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of</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Dostria</a:t>
            </a:r>
            <a:r>
              <a:rPr lang="de-DE" sz="2800" b="1" dirty="0">
                <a:effectLst/>
                <a:latin typeface="+mn-lt"/>
                <a:ea typeface="Calibri" panose="020F0502020204030204" pitchFamily="34" charset="0"/>
                <a:cs typeface="Times New Roman" panose="02020603050405020304" pitchFamily="18" charset="0"/>
              </a:rPr>
              <a:t> in </a:t>
            </a:r>
            <a:r>
              <a:rPr lang="de-DE" sz="2800" b="1" dirty="0" err="1">
                <a:effectLst/>
                <a:latin typeface="+mn-lt"/>
                <a:ea typeface="Calibri" panose="020F0502020204030204" pitchFamily="34" charset="0"/>
                <a:cs typeface="Times New Roman" panose="02020603050405020304" pitchFamily="18" charset="0"/>
              </a:rPr>
              <a:t>this</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case</a:t>
            </a:r>
            <a:r>
              <a:rPr lang="de-DE" sz="2800" b="1" dirty="0">
                <a:effectLst/>
                <a:latin typeface="+mn-lt"/>
                <a:ea typeface="Calibri" panose="020F0502020204030204" pitchFamily="34" charset="0"/>
                <a:cs typeface="Times New Roman" panose="02020603050405020304" pitchFamily="18" charset="0"/>
              </a:rPr>
              <a:t> and </a:t>
            </a:r>
            <a:r>
              <a:rPr lang="de-DE" sz="2800" b="1" dirty="0" err="1">
                <a:effectLst/>
                <a:latin typeface="+mn-lt"/>
                <a:ea typeface="Calibri" panose="020F0502020204030204" pitchFamily="34" charset="0"/>
                <a:cs typeface="Times New Roman" panose="02020603050405020304" pitchFamily="18" charset="0"/>
              </a:rPr>
              <a:t>what</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are</a:t>
            </a:r>
            <a:r>
              <a:rPr lang="de-DE" sz="2800" b="1" dirty="0">
                <a:effectLst/>
                <a:latin typeface="+mn-lt"/>
                <a:ea typeface="Calibri" panose="020F0502020204030204" pitchFamily="34" charset="0"/>
                <a:cs typeface="Times New Roman" panose="02020603050405020304" pitchFamily="18" charset="0"/>
              </a:rPr>
              <a:t> </a:t>
            </a:r>
            <a:r>
              <a:rPr lang="de-DE" sz="2800" b="1" dirty="0" err="1">
                <a:effectLst/>
                <a:latin typeface="+mn-lt"/>
                <a:ea typeface="Calibri" panose="020F0502020204030204" pitchFamily="34" charset="0"/>
                <a:cs typeface="Times New Roman" panose="02020603050405020304" pitchFamily="18" charset="0"/>
              </a:rPr>
              <a:t>the</a:t>
            </a:r>
            <a:r>
              <a:rPr lang="de-DE" sz="2800" b="1" dirty="0">
                <a:effectLst/>
                <a:latin typeface="+mn-lt"/>
                <a:ea typeface="Calibri" panose="020F0502020204030204" pitchFamily="34" charset="0"/>
                <a:cs typeface="Times New Roman" panose="02020603050405020304" pitchFamily="18" charset="0"/>
              </a:rPr>
              <a:t> potential </a:t>
            </a:r>
            <a:r>
              <a:rPr lang="de-DE" sz="2800" b="1" dirty="0" err="1">
                <a:effectLst/>
                <a:latin typeface="+mn-lt"/>
                <a:ea typeface="Calibri" panose="020F0502020204030204" pitchFamily="34" charset="0"/>
                <a:cs typeface="Times New Roman" panose="02020603050405020304" pitchFamily="18" charset="0"/>
              </a:rPr>
              <a:t>consequences</a:t>
            </a:r>
            <a:r>
              <a:rPr lang="de-DE" sz="2800" b="1" dirty="0">
                <a:effectLst/>
                <a:latin typeface="+mn-lt"/>
                <a:ea typeface="Calibri" panose="020F0502020204030204" pitchFamily="34" charset="0"/>
                <a:cs typeface="Times New Roman" panose="02020603050405020304" pitchFamily="18" charset="0"/>
              </a:rPr>
              <a:t>? </a:t>
            </a:r>
            <a:r>
              <a:rPr lang="en-US" sz="2800" b="1" dirty="0">
                <a:effectLst/>
                <a:latin typeface="+mn-lt"/>
                <a:ea typeface="Calibri" panose="020F0502020204030204" pitchFamily="34" charset="0"/>
                <a:cs typeface="Times New Roman" panose="02020603050405020304" pitchFamily="18" charset="0"/>
              </a:rPr>
              <a:t>[45%]</a:t>
            </a:r>
            <a:endParaRPr lang="en-BA" sz="28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3118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nSpc>
                <a:spcPct val="107000"/>
              </a:lnSpc>
              <a:spcAft>
                <a:spcPts val="800"/>
              </a:spcAft>
            </a:pPr>
            <a:r>
              <a:rPr lang="en-US" b="1" dirty="0">
                <a:effectLst/>
                <a:latin typeface=""/>
                <a:ea typeface="Calibri" panose="020F0502020204030204" pitchFamily="34" charset="0"/>
                <a:cs typeface="Times New Roman" panose="02020603050405020304" pitchFamily="18" charset="0"/>
              </a:rPr>
              <a:t>Question 1: Is the President of </a:t>
            </a:r>
            <a:r>
              <a:rPr lang="en-US" b="1" dirty="0" err="1">
                <a:effectLst/>
                <a:latin typeface=""/>
                <a:ea typeface="Calibri" panose="020F0502020204030204" pitchFamily="34" charset="0"/>
                <a:cs typeface="Times New Roman" panose="02020603050405020304" pitchFamily="18" charset="0"/>
              </a:rPr>
              <a:t>Dostria</a:t>
            </a:r>
            <a:r>
              <a:rPr lang="en-US" b="1" dirty="0">
                <a:effectLst/>
                <a:latin typeface=""/>
                <a:ea typeface="Calibri" panose="020F0502020204030204" pitchFamily="34" charset="0"/>
                <a:cs typeface="Times New Roman" panose="02020603050405020304" pitchFamily="18" charset="0"/>
              </a:rPr>
              <a:t> right? </a:t>
            </a:r>
            <a:r>
              <a:rPr lang="de-DE" b="1" dirty="0" err="1">
                <a:effectLst/>
                <a:latin typeface=""/>
                <a:ea typeface="Calibri" panose="020F0502020204030204" pitchFamily="34" charset="0"/>
                <a:cs typeface="Times New Roman" panose="02020603050405020304" pitchFamily="18" charset="0"/>
              </a:rPr>
              <a:t>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any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responsibility</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of</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Dostria</a:t>
            </a:r>
            <a:r>
              <a:rPr lang="de-DE" b="1" dirty="0">
                <a:effectLst/>
                <a:latin typeface=""/>
                <a:ea typeface="Calibri" panose="020F0502020204030204" pitchFamily="34" charset="0"/>
                <a:cs typeface="Times New Roman" panose="02020603050405020304" pitchFamily="18" charset="0"/>
              </a:rPr>
              <a:t> in </a:t>
            </a:r>
            <a:r>
              <a:rPr lang="de-DE" b="1" dirty="0" err="1">
                <a:effectLst/>
                <a:latin typeface=""/>
                <a:ea typeface="Calibri" panose="020F0502020204030204" pitchFamily="34" charset="0"/>
                <a:cs typeface="Times New Roman" panose="02020603050405020304" pitchFamily="18" charset="0"/>
              </a:rPr>
              <a:t>this</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case</a:t>
            </a:r>
            <a:r>
              <a:rPr lang="de-DE" b="1" dirty="0">
                <a:effectLst/>
                <a:latin typeface=""/>
                <a:ea typeface="Calibri" panose="020F0502020204030204" pitchFamily="34" charset="0"/>
                <a:cs typeface="Times New Roman" panose="02020603050405020304" pitchFamily="18" charset="0"/>
              </a:rPr>
              <a:t> and </a:t>
            </a:r>
            <a:r>
              <a:rPr lang="de-DE" b="1" dirty="0" err="1">
                <a:effectLst/>
                <a:latin typeface=""/>
                <a:ea typeface="Calibri" panose="020F0502020204030204" pitchFamily="34" charset="0"/>
                <a:cs typeface="Times New Roman" panose="02020603050405020304" pitchFamily="18" charset="0"/>
              </a:rPr>
              <a:t>what</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are</a:t>
            </a:r>
            <a:r>
              <a:rPr lang="de-DE" b="1" dirty="0">
                <a:effectLst/>
                <a:latin typeface=""/>
                <a:ea typeface="Calibri" panose="020F0502020204030204" pitchFamily="34" charset="0"/>
                <a:cs typeface="Times New Roman" panose="02020603050405020304" pitchFamily="18" charset="0"/>
              </a:rPr>
              <a:t> </a:t>
            </a:r>
            <a:r>
              <a:rPr lang="de-DE" b="1" dirty="0" err="1">
                <a:effectLst/>
                <a:latin typeface=""/>
                <a:ea typeface="Calibri" panose="020F0502020204030204" pitchFamily="34" charset="0"/>
                <a:cs typeface="Times New Roman" panose="02020603050405020304" pitchFamily="18" charset="0"/>
              </a:rPr>
              <a:t>the</a:t>
            </a:r>
            <a:r>
              <a:rPr lang="de-DE" b="1" dirty="0">
                <a:effectLst/>
                <a:latin typeface=""/>
                <a:ea typeface="Calibri" panose="020F0502020204030204" pitchFamily="34" charset="0"/>
                <a:cs typeface="Times New Roman" panose="02020603050405020304" pitchFamily="18" charset="0"/>
              </a:rPr>
              <a:t> potential </a:t>
            </a:r>
            <a:r>
              <a:rPr lang="de-DE" b="1" dirty="0" err="1">
                <a:effectLst/>
                <a:latin typeface=""/>
                <a:ea typeface="Calibri" panose="020F0502020204030204" pitchFamily="34" charset="0"/>
                <a:cs typeface="Times New Roman" panose="02020603050405020304" pitchFamily="18" charset="0"/>
              </a:rPr>
              <a:t>consequences</a:t>
            </a:r>
            <a:r>
              <a:rPr lang="de-DE" b="1" dirty="0">
                <a:effectLst/>
                <a:latin typeface=""/>
                <a:ea typeface="Calibri" panose="020F0502020204030204" pitchFamily="34" charset="0"/>
                <a:cs typeface="Times New Roman" panose="02020603050405020304" pitchFamily="18" charset="0"/>
              </a:rPr>
              <a:t>? </a:t>
            </a:r>
            <a:r>
              <a:rPr lang="en-US" b="1" dirty="0">
                <a:effectLst/>
                <a:latin typeface=""/>
                <a:ea typeface="Calibri" panose="020F0502020204030204" pitchFamily="34" charset="0"/>
                <a:cs typeface="Times New Roman" panose="02020603050405020304" pitchFamily="18" charset="0"/>
              </a:rPr>
              <a:t>[45%]</a:t>
            </a:r>
            <a:endParaRPr lang="en-BA" dirty="0">
              <a:effectLst/>
              <a:latin typeface=""/>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2081213"/>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900" b="1" dirty="0">
                <a:effectLst/>
                <a:latin typeface="+mn-lt"/>
                <a:ea typeface="Calibri" panose="020F0502020204030204" pitchFamily="34" charset="0"/>
                <a:cs typeface="Times New Roman" panose="02020603050405020304" pitchFamily="18" charset="0"/>
              </a:rPr>
              <a:t>Major premise: </a:t>
            </a:r>
            <a:r>
              <a:rPr lang="en-US" sz="1900" dirty="0">
                <a:effectLst/>
                <a:latin typeface="+mn-lt"/>
                <a:ea typeface="Calibri" panose="020F0502020204030204" pitchFamily="34" charset="0"/>
                <a:cs typeface="Times New Roman" panose="02020603050405020304" pitchFamily="18" charset="0"/>
              </a:rPr>
              <a:t>The acts by </a:t>
            </a:r>
            <a:r>
              <a:rPr lang="en-US" sz="1900" dirty="0" err="1">
                <a:effectLst/>
                <a:latin typeface="+mn-lt"/>
                <a:ea typeface="Calibri" panose="020F0502020204030204" pitchFamily="34" charset="0"/>
                <a:cs typeface="Times New Roman" panose="02020603050405020304" pitchFamily="18" charset="0"/>
              </a:rPr>
              <a:t>Dostria</a:t>
            </a:r>
            <a:r>
              <a:rPr lang="en-US" sz="1900" dirty="0">
                <a:effectLst/>
                <a:latin typeface="+mn-lt"/>
                <a:ea typeface="Calibri" panose="020F0502020204030204" pitchFamily="34" charset="0"/>
                <a:cs typeface="Times New Roman" panose="02020603050405020304" pitchFamily="18" charset="0"/>
              </a:rPr>
              <a:t> could constitute an internationally wrongful act = state responsibility </a:t>
            </a: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BA" sz="1900" dirty="0">
              <a:effectLst/>
              <a:latin typeface="+mn-lt"/>
              <a:ea typeface="Calibri" panose="020F0502020204030204" pitchFamily="34" charset="0"/>
              <a:cs typeface="Times New Roman" panose="02020603050405020304" pitchFamily="18" charset="0"/>
            </a:endParaRPr>
          </a:p>
          <a:p>
            <a:pPr marL="342900" lvl="0" indent="-342900">
              <a:spcBef>
                <a:spcPts val="0"/>
              </a:spcBef>
              <a:buClr>
                <a:schemeClr val="tx2"/>
              </a:buClr>
              <a:buFont typeface="Wingdings" pitchFamily="2" charset="2"/>
              <a:buChar char="§"/>
            </a:pPr>
            <a:r>
              <a:rPr lang="en-GB" sz="1900" dirty="0" err="1">
                <a:effectLst/>
                <a:latin typeface="+mn-lt"/>
                <a:ea typeface="Calibri" panose="020F0502020204030204" pitchFamily="34" charset="0"/>
                <a:cs typeface="Times New Roman" panose="02020603050405020304" pitchFamily="18" charset="0"/>
              </a:rPr>
              <a:t>Dostria</a:t>
            </a:r>
            <a:r>
              <a:rPr lang="en-GB" sz="1900" dirty="0">
                <a:effectLst/>
                <a:latin typeface="+mn-lt"/>
                <a:ea typeface="Calibri" panose="020F0502020204030204" pitchFamily="34" charset="0"/>
                <a:cs typeface="Times New Roman" panose="02020603050405020304" pitchFamily="18" charset="0"/>
              </a:rPr>
              <a:t> not being a party to GC: not important, nor the fact that it does not have a law defining genocide as a criminal offense </a:t>
            </a:r>
            <a:r>
              <a:rPr lang="en-GB" sz="1900" dirty="0">
                <a:effectLst/>
                <a:latin typeface="+mn-lt"/>
                <a:ea typeface="Calibri" panose="020F0502020204030204" pitchFamily="34" charset="0"/>
                <a:cs typeface="Times New Roman" panose="02020603050405020304" pitchFamily="18" charset="0"/>
                <a:sym typeface="Symbol" pitchFamily="2" charset="2"/>
              </a:rPr>
              <a:t></a:t>
            </a:r>
            <a:r>
              <a:rPr lang="en-GB" sz="1900" b="1" dirty="0">
                <a:effectLst/>
                <a:latin typeface="+mn-lt"/>
                <a:ea typeface="Calibri" panose="020F0502020204030204" pitchFamily="34" charset="0"/>
                <a:cs typeface="Times New Roman" panose="02020603050405020304" pitchFamily="18" charset="0"/>
              </a:rPr>
              <a:t> </a:t>
            </a:r>
            <a:r>
              <a:rPr lang="en-GB" sz="1900" dirty="0">
                <a:effectLst/>
                <a:latin typeface="+mn-lt"/>
                <a:ea typeface="Calibri" panose="020F0502020204030204" pitchFamily="34" charset="0"/>
                <a:cs typeface="Times New Roman" panose="02020603050405020304" pitchFamily="18" charset="0"/>
              </a:rPr>
              <a:t>prohibition of genocide is </a:t>
            </a:r>
            <a:r>
              <a:rPr lang="en-GB" sz="1900" i="1" dirty="0">
                <a:effectLst/>
                <a:latin typeface="+mn-lt"/>
                <a:ea typeface="Calibri" panose="020F0502020204030204" pitchFamily="34" charset="0"/>
                <a:cs typeface="Times New Roman" panose="02020603050405020304" pitchFamily="18" charset="0"/>
              </a:rPr>
              <a:t>jus cogens</a:t>
            </a:r>
            <a:r>
              <a:rPr lang="en-GB" sz="1900" dirty="0">
                <a:effectLst/>
                <a:latin typeface="+mn-lt"/>
                <a:ea typeface="Calibri" panose="020F0502020204030204" pitchFamily="34" charset="0"/>
                <a:cs typeface="Times New Roman" panose="02020603050405020304" pitchFamily="18" charset="0"/>
              </a:rPr>
              <a:t> + Art. 3 ASR: “The characterization of an act of a state as internationally wrongful is governed by international law. Such characterization </a:t>
            </a:r>
            <a:r>
              <a:rPr lang="en-GB" sz="1900" b="1" dirty="0">
                <a:effectLst/>
                <a:latin typeface="+mn-lt"/>
                <a:ea typeface="Calibri" panose="020F0502020204030204" pitchFamily="34" charset="0"/>
                <a:cs typeface="Times New Roman" panose="02020603050405020304" pitchFamily="18" charset="0"/>
              </a:rPr>
              <a:t>is not affected </a:t>
            </a:r>
            <a:r>
              <a:rPr lang="en-GB" sz="1900" dirty="0">
                <a:effectLst/>
                <a:latin typeface="+mn-lt"/>
                <a:ea typeface="Calibri" panose="020F0502020204030204" pitchFamily="34" charset="0"/>
                <a:cs typeface="Times New Roman" panose="02020603050405020304" pitchFamily="18" charset="0"/>
              </a:rPr>
              <a:t>by the characterization of the same act as lawful by internal law.”</a:t>
            </a:r>
            <a:endParaRPr lang="en-BA" sz="1900" dirty="0">
              <a:effectLst/>
              <a:latin typeface="+mn-lt"/>
              <a:ea typeface="Calibri" panose="020F0502020204030204" pitchFamily="34" charset="0"/>
              <a:cs typeface="Times New Roman" panose="02020603050405020304" pitchFamily="18" charset="0"/>
            </a:endParaRPr>
          </a:p>
          <a:p>
            <a:pPr marL="342900" lvl="0" indent="-342900">
              <a:spcBef>
                <a:spcPts val="0"/>
              </a:spcBef>
              <a:buClr>
                <a:schemeClr val="tx2"/>
              </a:buClr>
              <a:buFont typeface="Wingdings" pitchFamily="2" charset="2"/>
              <a:buChar char="§"/>
            </a:pPr>
            <a:r>
              <a:rPr lang="en-US" sz="1900" dirty="0">
                <a:effectLst/>
                <a:latin typeface="+mn-lt"/>
                <a:ea typeface="Calibri" panose="020F0502020204030204" pitchFamily="34" charset="0"/>
                <a:cs typeface="Times New Roman" panose="02020603050405020304" pitchFamily="18" charset="0"/>
              </a:rPr>
              <a:t>What is an internationally wrongful act? A conduct, consisting of an action or omission, that is attributable to a state and is a breach of an international obligation of that state =</a:t>
            </a:r>
            <a:r>
              <a:rPr lang="en-US" sz="1900" b="1" dirty="0">
                <a:effectLst/>
                <a:latin typeface="+mn-lt"/>
                <a:ea typeface="Calibri" panose="020F0502020204030204" pitchFamily="34" charset="0"/>
                <a:cs typeface="Times New Roman" panose="02020603050405020304" pitchFamily="18" charset="0"/>
              </a:rPr>
              <a:t> </a:t>
            </a:r>
            <a:r>
              <a:rPr lang="en-GB" sz="1900" dirty="0">
                <a:effectLst/>
                <a:latin typeface="+mn-lt"/>
                <a:ea typeface="Calibri" panose="020F0502020204030204" pitchFamily="34" charset="0"/>
                <a:cs typeface="Times New Roman" panose="02020603050405020304" pitchFamily="18" charset="0"/>
              </a:rPr>
              <a:t>Art. 2 ASR: breach + attribution</a:t>
            </a:r>
            <a:endParaRPr lang="en-US" sz="1900" dirty="0">
              <a:latin typeface="+mn-lt"/>
            </a:endParaRPr>
          </a:p>
          <a:p>
            <a:pPr lvl="1" indent="0">
              <a:buNone/>
            </a:pPr>
            <a:endParaRPr lang="en-US" dirty="0"/>
          </a:p>
        </p:txBody>
      </p:sp>
    </p:spTree>
    <p:extLst>
      <p:ext uri="{BB962C8B-B14F-4D97-AF65-F5344CB8AC3E}">
        <p14:creationId xmlns:p14="http://schemas.microsoft.com/office/powerpoint/2010/main" val="3664400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BFEC847-7D0C-68FA-BA54-BBF66C8DBDBE}"/>
              </a:ext>
            </a:extLst>
          </p:cNvPr>
          <p:cNvSpPr>
            <a:spLocks noGrp="1"/>
          </p:cNvSpPr>
          <p:nvPr>
            <p:ph type="title"/>
          </p:nvPr>
        </p:nvSpPr>
        <p:spPr/>
        <p:txBody>
          <a:bodyPr/>
          <a:lstStyle/>
          <a:p>
            <a:pPr>
              <a:lnSpc>
                <a:spcPct val="107000"/>
              </a:lnSpc>
              <a:spcAft>
                <a:spcPts val="800"/>
              </a:spcAft>
            </a:pPr>
            <a:r>
              <a:rPr lang="en-US" b="1" dirty="0">
                <a:effectLst/>
                <a:latin typeface="+mn-lt"/>
                <a:ea typeface="Calibri" panose="020F0502020204030204" pitchFamily="34" charset="0"/>
                <a:cs typeface="Times New Roman" panose="02020603050405020304" pitchFamily="18" charset="0"/>
              </a:rPr>
              <a:t>Question 1: Is the President of </a:t>
            </a:r>
            <a:r>
              <a:rPr lang="en-US" b="1" dirty="0" err="1">
                <a:effectLst/>
                <a:latin typeface="+mn-lt"/>
                <a:ea typeface="Calibri" panose="020F0502020204030204" pitchFamily="34" charset="0"/>
                <a:cs typeface="Times New Roman" panose="02020603050405020304" pitchFamily="18" charset="0"/>
              </a:rPr>
              <a:t>Dostria</a:t>
            </a:r>
            <a:r>
              <a:rPr lang="en-US" b="1" dirty="0">
                <a:effectLst/>
                <a:latin typeface="+mn-lt"/>
                <a:ea typeface="Calibri" panose="020F0502020204030204" pitchFamily="34" charset="0"/>
                <a:cs typeface="Times New Roman" panose="02020603050405020304" pitchFamily="18" charset="0"/>
              </a:rPr>
              <a:t> right? </a:t>
            </a:r>
            <a:r>
              <a:rPr lang="de-DE" b="1" dirty="0" err="1">
                <a:effectLst/>
                <a:latin typeface="+mn-lt"/>
                <a:ea typeface="Calibri" panose="020F0502020204030204" pitchFamily="34" charset="0"/>
                <a:cs typeface="Times New Roman" panose="02020603050405020304" pitchFamily="18" charset="0"/>
              </a:rPr>
              <a:t>Is</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there</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any</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responsibility</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of</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Dostria</a:t>
            </a:r>
            <a:r>
              <a:rPr lang="de-DE" b="1" dirty="0">
                <a:effectLst/>
                <a:latin typeface="+mn-lt"/>
                <a:ea typeface="Calibri" panose="020F0502020204030204" pitchFamily="34" charset="0"/>
                <a:cs typeface="Times New Roman" panose="02020603050405020304" pitchFamily="18" charset="0"/>
              </a:rPr>
              <a:t> in </a:t>
            </a:r>
            <a:r>
              <a:rPr lang="de-DE" b="1" dirty="0" err="1">
                <a:effectLst/>
                <a:latin typeface="+mn-lt"/>
                <a:ea typeface="Calibri" panose="020F0502020204030204" pitchFamily="34" charset="0"/>
                <a:cs typeface="Times New Roman" panose="02020603050405020304" pitchFamily="18" charset="0"/>
              </a:rPr>
              <a:t>this</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case</a:t>
            </a:r>
            <a:r>
              <a:rPr lang="de-DE" b="1" dirty="0">
                <a:effectLst/>
                <a:latin typeface="+mn-lt"/>
                <a:ea typeface="Calibri" panose="020F0502020204030204" pitchFamily="34" charset="0"/>
                <a:cs typeface="Times New Roman" panose="02020603050405020304" pitchFamily="18" charset="0"/>
              </a:rPr>
              <a:t> and </a:t>
            </a:r>
            <a:r>
              <a:rPr lang="de-DE" b="1" dirty="0" err="1">
                <a:effectLst/>
                <a:latin typeface="+mn-lt"/>
                <a:ea typeface="Calibri" panose="020F0502020204030204" pitchFamily="34" charset="0"/>
                <a:cs typeface="Times New Roman" panose="02020603050405020304" pitchFamily="18" charset="0"/>
              </a:rPr>
              <a:t>what</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are</a:t>
            </a:r>
            <a:r>
              <a:rPr lang="de-DE" b="1" dirty="0">
                <a:effectLst/>
                <a:latin typeface="+mn-lt"/>
                <a:ea typeface="Calibri" panose="020F0502020204030204" pitchFamily="34" charset="0"/>
                <a:cs typeface="Times New Roman" panose="02020603050405020304" pitchFamily="18" charset="0"/>
              </a:rPr>
              <a:t> </a:t>
            </a:r>
            <a:r>
              <a:rPr lang="de-DE" b="1" dirty="0" err="1">
                <a:effectLst/>
                <a:latin typeface="+mn-lt"/>
                <a:ea typeface="Calibri" panose="020F0502020204030204" pitchFamily="34" charset="0"/>
                <a:cs typeface="Times New Roman" panose="02020603050405020304" pitchFamily="18" charset="0"/>
              </a:rPr>
              <a:t>the</a:t>
            </a:r>
            <a:r>
              <a:rPr lang="de-DE" b="1" dirty="0">
                <a:effectLst/>
                <a:latin typeface="+mn-lt"/>
                <a:ea typeface="Calibri" panose="020F0502020204030204" pitchFamily="34" charset="0"/>
                <a:cs typeface="Times New Roman" panose="02020603050405020304" pitchFamily="18" charset="0"/>
              </a:rPr>
              <a:t> potential </a:t>
            </a:r>
            <a:r>
              <a:rPr lang="de-DE" b="1" dirty="0" err="1">
                <a:effectLst/>
                <a:latin typeface="+mn-lt"/>
                <a:ea typeface="Calibri" panose="020F0502020204030204" pitchFamily="34" charset="0"/>
                <a:cs typeface="Times New Roman" panose="02020603050405020304" pitchFamily="18" charset="0"/>
              </a:rPr>
              <a:t>consequences</a:t>
            </a:r>
            <a:r>
              <a:rPr lang="de-DE" b="1" dirty="0">
                <a:effectLst/>
                <a:latin typeface="+mn-lt"/>
                <a:ea typeface="Calibri" panose="020F0502020204030204" pitchFamily="34" charset="0"/>
                <a:cs typeface="Times New Roman" panose="02020603050405020304" pitchFamily="18" charset="0"/>
              </a:rPr>
              <a:t>? </a:t>
            </a:r>
            <a:r>
              <a:rPr lang="en-US" b="1" dirty="0">
                <a:effectLst/>
                <a:latin typeface="+mn-lt"/>
                <a:ea typeface="Calibri" panose="020F0502020204030204" pitchFamily="34" charset="0"/>
                <a:cs typeface="Times New Roman" panose="02020603050405020304" pitchFamily="18" charset="0"/>
              </a:rPr>
              <a:t>[45%]</a:t>
            </a:r>
            <a:endParaRPr lang="en-BA" dirty="0">
              <a:effectLst/>
              <a:latin typeface="+mn-lt"/>
              <a:ea typeface="Calibri" panose="020F0502020204030204" pitchFamily="34" charset="0"/>
              <a:cs typeface="Times New Roman" panose="02020603050405020304" pitchFamily="18" charset="0"/>
            </a:endParaRPr>
          </a:p>
        </p:txBody>
      </p:sp>
      <p:sp>
        <p:nvSpPr>
          <p:cNvPr id="6" name="Inhaltsplatzhalter 5">
            <a:extLst>
              <a:ext uri="{FF2B5EF4-FFF2-40B4-BE49-F238E27FC236}">
                <a16:creationId xmlns:a16="http://schemas.microsoft.com/office/drawing/2014/main" id="{EF3AA24F-A207-C133-F7D8-7250E0B39F2B}"/>
              </a:ext>
            </a:extLst>
          </p:cNvPr>
          <p:cNvSpPr>
            <a:spLocks noGrp="1"/>
          </p:cNvSpPr>
          <p:nvPr>
            <p:ph sz="quarter" idx="10"/>
          </p:nvPr>
        </p:nvSpPr>
        <p:spPr>
          <a:xfrm>
            <a:off x="395287" y="1928813"/>
            <a:ext cx="8373201" cy="4249738"/>
          </a:xfrm>
        </p:spPr>
        <p:txBody>
          <a:bodyPr/>
          <a:lstStyle/>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r>
              <a:rPr lang="en-GB" sz="1900" u="sng" dirty="0">
                <a:effectLst/>
                <a:latin typeface="+mn-lt"/>
                <a:ea typeface="Calibri" panose="020F0502020204030204" pitchFamily="34" charset="0"/>
                <a:cs typeface="Times New Roman" panose="02020603050405020304" pitchFamily="18" charset="0"/>
              </a:rPr>
              <a:t>Breach:</a:t>
            </a:r>
          </a:p>
          <a:p>
            <a: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927600" algn="l"/>
              </a:tabLst>
            </a:pPr>
            <a:endParaRPr lang="en-BA" sz="19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900" dirty="0">
                <a:effectLst/>
                <a:latin typeface="+mn-lt"/>
                <a:ea typeface="Calibri" panose="020F0502020204030204" pitchFamily="34" charset="0"/>
                <a:cs typeface="Times New Roman" panose="02020603050405020304" pitchFamily="18" charset="0"/>
              </a:rPr>
              <a:t>Capacity to commit and claim internationally wrongful acts? </a:t>
            </a:r>
            <a:r>
              <a:rPr lang="en-GB" sz="1900" dirty="0">
                <a:effectLst/>
                <a:latin typeface="+mn-lt"/>
                <a:ea typeface="Calibri" panose="020F0502020204030204" pitchFamily="34" charset="0"/>
                <a:cs typeface="Times New Roman" panose="02020603050405020304" pitchFamily="18" charset="0"/>
                <a:sym typeface="Symbol" pitchFamily="2" charset="2"/>
              </a:rPr>
              <a:t></a:t>
            </a:r>
            <a:r>
              <a:rPr lang="en-GB" sz="1900" dirty="0">
                <a:effectLst/>
                <a:latin typeface="+mn-lt"/>
                <a:ea typeface="Calibri" panose="020F0502020204030204" pitchFamily="34" charset="0"/>
                <a:cs typeface="Times New Roman" panose="02020603050405020304" pitchFamily="18" charset="0"/>
              </a:rPr>
              <a:t> both states (+)</a:t>
            </a:r>
            <a:endParaRPr lang="en-BA" sz="19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900" dirty="0">
                <a:effectLst/>
                <a:latin typeface="+mn-lt"/>
                <a:ea typeface="Calibri" panose="020F0502020204030204" pitchFamily="34" charset="0"/>
                <a:cs typeface="Times New Roman" panose="02020603050405020304" pitchFamily="18" charset="0"/>
              </a:rPr>
              <a:t>Violation of an international obligation? </a:t>
            </a:r>
            <a:endParaRPr lang="en-BA" sz="1900" dirty="0">
              <a:effectLst/>
              <a:latin typeface="+mn-lt"/>
              <a:ea typeface="Calibri" panose="020F0502020204030204" pitchFamily="34" charset="0"/>
              <a:cs typeface="Times New Roman" panose="02020603050405020304" pitchFamily="18" charset="0"/>
            </a:endParaRPr>
          </a:p>
          <a:p>
            <a:pPr marL="342900" lvl="0" indent="-342900">
              <a:spcBef>
                <a:spcPts val="0"/>
              </a:spcBef>
              <a:buFont typeface="Wingdings" pitchFamily="2" charset="2"/>
              <a:buChar char="§"/>
              <a:tabLst>
                <a:tab pos="180340" algn="l"/>
                <a:tab pos="711200" algn="l"/>
                <a:tab pos="1066800" algn="l"/>
                <a:tab pos="1422400" algn="l"/>
                <a:tab pos="1778000" algn="l"/>
                <a:tab pos="2133600" algn="l"/>
                <a:tab pos="2489200" algn="l"/>
                <a:tab pos="2844800" algn="l"/>
                <a:tab pos="3200400" algn="l"/>
                <a:tab pos="3556000" algn="l"/>
                <a:tab pos="3911600" algn="l"/>
                <a:tab pos="4267200" algn="l"/>
              </a:tabLst>
            </a:pPr>
            <a:r>
              <a:rPr lang="en-GB" sz="1900" dirty="0" err="1">
                <a:effectLst/>
                <a:latin typeface="+mn-lt"/>
                <a:ea typeface="Calibri" panose="020F0502020204030204" pitchFamily="34" charset="0"/>
                <a:cs typeface="Times New Roman" panose="02020603050405020304" pitchFamily="18" charset="0"/>
              </a:rPr>
              <a:t>Dostria</a:t>
            </a:r>
            <a:r>
              <a:rPr lang="en-GB" sz="1900" dirty="0">
                <a:effectLst/>
                <a:latin typeface="+mn-lt"/>
                <a:ea typeface="Calibri" panose="020F0502020204030204" pitchFamily="34" charset="0"/>
                <a:cs typeface="Times New Roman" panose="02020603050405020304" pitchFamily="18" charset="0"/>
              </a:rPr>
              <a:t> did not violate the duty not to intervene in the internal affairs of </a:t>
            </a:r>
            <a:r>
              <a:rPr lang="en-GB" sz="1900" dirty="0" err="1">
                <a:effectLst/>
                <a:latin typeface="+mn-lt"/>
                <a:ea typeface="Calibri" panose="020F0502020204030204" pitchFamily="34" charset="0"/>
                <a:cs typeface="Times New Roman" panose="02020603050405020304" pitchFamily="18" charset="0"/>
              </a:rPr>
              <a:t>Istrina</a:t>
            </a:r>
            <a:r>
              <a:rPr lang="en-GB" sz="1900" dirty="0">
                <a:effectLst/>
                <a:latin typeface="+mn-lt"/>
                <a:ea typeface="Calibri" panose="020F0502020204030204" pitchFamily="34" charset="0"/>
                <a:cs typeface="Times New Roman" panose="02020603050405020304" pitchFamily="18" charset="0"/>
              </a:rPr>
              <a:t> (principle of non-intervention) </a:t>
            </a:r>
            <a:r>
              <a:rPr lang="en-GB" sz="1900" dirty="0">
                <a:effectLst/>
                <a:latin typeface="+mn-lt"/>
                <a:ea typeface="Calibri" panose="020F0502020204030204" pitchFamily="34" charset="0"/>
                <a:cs typeface="Times New Roman" panose="02020603050405020304" pitchFamily="18" charset="0"/>
                <a:sym typeface="Symbol" pitchFamily="2" charset="2"/>
              </a:rPr>
              <a:t></a:t>
            </a:r>
            <a:r>
              <a:rPr lang="en-GB" sz="1900" b="1" dirty="0">
                <a:effectLst/>
                <a:latin typeface="+mn-lt"/>
                <a:ea typeface="Calibri" panose="020F0502020204030204" pitchFamily="34" charset="0"/>
                <a:cs typeface="Times New Roman" panose="02020603050405020304" pitchFamily="18" charset="0"/>
              </a:rPr>
              <a:t> Why? </a:t>
            </a:r>
            <a:r>
              <a:rPr lang="en-GB" sz="1900" dirty="0">
                <a:effectLst/>
                <a:latin typeface="+mn-lt"/>
                <a:ea typeface="Calibri" panose="020F0502020204030204" pitchFamily="34" charset="0"/>
                <a:cs typeface="Times New Roman" panose="02020603050405020304" pitchFamily="18" charset="0"/>
              </a:rPr>
              <a:t>This rule follows from the principle of sovereign equality of states and is recognized by treaty law (Art. 2(1) UNC) and CIL (“</a:t>
            </a:r>
            <a:r>
              <a:rPr lang="en-US" sz="1900" i="1" dirty="0">
                <a:effectLst/>
                <a:latin typeface="+mn-lt"/>
                <a:ea typeface="Calibri" panose="020F0502020204030204" pitchFamily="34" charset="0"/>
                <a:cs typeface="Times New Roman" panose="02020603050405020304" pitchFamily="18" charset="0"/>
              </a:rPr>
              <a:t>Par in </a:t>
            </a:r>
            <a:r>
              <a:rPr lang="en-US" sz="1900" i="1" dirty="0" err="1">
                <a:effectLst/>
                <a:latin typeface="+mn-lt"/>
                <a:ea typeface="Calibri" panose="020F0502020204030204" pitchFamily="34" charset="0"/>
                <a:cs typeface="Times New Roman" panose="02020603050405020304" pitchFamily="18" charset="0"/>
              </a:rPr>
              <a:t>parem</a:t>
            </a:r>
            <a:r>
              <a:rPr lang="en-US" sz="1900" i="1" dirty="0">
                <a:effectLst/>
                <a:latin typeface="+mn-lt"/>
                <a:ea typeface="Calibri" panose="020F0502020204030204" pitchFamily="34" charset="0"/>
                <a:cs typeface="Times New Roman" panose="02020603050405020304" pitchFamily="18" charset="0"/>
              </a:rPr>
              <a:t> non </a:t>
            </a:r>
            <a:r>
              <a:rPr lang="en-US" sz="1900" i="1" dirty="0" err="1">
                <a:effectLst/>
                <a:latin typeface="+mn-lt"/>
                <a:ea typeface="Calibri" panose="020F0502020204030204" pitchFamily="34" charset="0"/>
                <a:cs typeface="Times New Roman" panose="02020603050405020304" pitchFamily="18" charset="0"/>
              </a:rPr>
              <a:t>habet</a:t>
            </a:r>
            <a:r>
              <a:rPr lang="en-US" sz="1900" i="1" dirty="0">
                <a:effectLst/>
                <a:latin typeface="+mn-lt"/>
                <a:ea typeface="Calibri" panose="020F0502020204030204" pitchFamily="34" charset="0"/>
                <a:cs typeface="Times New Roman" panose="02020603050405020304" pitchFamily="18" charset="0"/>
              </a:rPr>
              <a:t> imperium</a:t>
            </a:r>
            <a:r>
              <a:rPr lang="en-GB" sz="1900" dirty="0">
                <a:effectLst/>
                <a:latin typeface="+mn-lt"/>
                <a:ea typeface="Calibri" panose="020F0502020204030204" pitchFamily="34" charset="0"/>
                <a:cs typeface="Times New Roman" panose="02020603050405020304" pitchFamily="18" charset="0"/>
              </a:rPr>
              <a:t>”) + the third principle of the Friendly Relations Declaration stresses the same duty for inter-state relations: “No state or group of states has the right to intervene, directly or indirectly, for any reason whatever, in the internal or external affairs of any other state”)</a:t>
            </a:r>
            <a:endParaRPr lang="en-BA" sz="19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4957164"/>
      </p:ext>
    </p:extLst>
  </p:cSld>
  <p:clrMapOvr>
    <a:masterClrMapping/>
  </p:clrMapOvr>
</p:sld>
</file>

<file path=ppt/theme/theme1.xml><?xml version="1.0" encoding="utf-8"?>
<a:theme xmlns:a="http://schemas.openxmlformats.org/drawingml/2006/main" name="TUD_2018">
  <a:themeElements>
    <a:clrScheme name="TUD_Farben">
      <a:dk1>
        <a:srgbClr val="00305E"/>
      </a:dk1>
      <a:lt1>
        <a:srgbClr val="FFFFFF"/>
      </a:lt1>
      <a:dk2>
        <a:srgbClr val="00305E"/>
      </a:dk2>
      <a:lt2>
        <a:srgbClr val="727879"/>
      </a:lt2>
      <a:accent1>
        <a:srgbClr val="009EE0"/>
      </a:accent1>
      <a:accent2>
        <a:srgbClr val="006AB3"/>
      </a:accent2>
      <a:accent3>
        <a:srgbClr val="6AB023"/>
      </a:accent3>
      <a:accent4>
        <a:srgbClr val="007D40"/>
      </a:accent4>
      <a:accent5>
        <a:srgbClr val="93107E"/>
      </a:accent5>
      <a:accent6>
        <a:srgbClr val="54378A"/>
      </a:accent6>
      <a:hlink>
        <a:srgbClr val="009EE0"/>
      </a:hlink>
      <a:folHlink>
        <a:srgbClr val="006AB3"/>
      </a:folHlink>
    </a:clrScheme>
    <a:fontScheme name="TUD_Open San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5" id="{F5DABC0C-316B-434E-B9F8-D3370FD95A3E}" vid="{19CB8540-6DD6-924D-B8D0-2D0F9399859F}"/>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2020_Praesentationsvorlage_TUD_4zu3</Template>
  <TotalTime>119</TotalTime>
  <Words>4370</Words>
  <Application>Microsoft Macintosh PowerPoint</Application>
  <PresentationFormat>On-screen Show (4:3)</PresentationFormat>
  <Paragraphs>307</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Calibri</vt:lpstr>
      <vt:lpstr>Wingdings</vt:lpstr>
      <vt:lpstr>Courier New</vt:lpstr>
      <vt:lpstr>Symbol</vt:lpstr>
      <vt:lpstr>Arial</vt:lpstr>
      <vt:lpstr>Open Sans</vt:lpstr>
      <vt:lpstr>TUD_2018</vt:lpstr>
      <vt:lpstr>Exam Review </vt:lpstr>
      <vt:lpstr>Public International Law</vt:lpstr>
      <vt:lpstr>Grading scale and results</vt:lpstr>
      <vt:lpstr>Case</vt:lpstr>
      <vt:lpstr>Case</vt:lpstr>
      <vt:lpstr>Case</vt:lpstr>
      <vt:lpstr>Case</vt:lpstr>
      <vt:lpstr>Question 1: Is the President of Dostria right? Is there any responsibility of Dostria in this case and what are the potential consequences? [45%]</vt:lpstr>
      <vt:lpstr>Question 1: Is the President of Dostria right? Is there any responsibility of Dostria in this case and what are the potential consequences? [45%]</vt:lpstr>
      <vt:lpstr>Question 1: Is the President of Dostria right? Is there any responsibility of Dostria in this case and what are the potential consequences? [45%]</vt:lpstr>
      <vt:lpstr>Question 1: Is the President of Dostria right? Is there any responsibility of Dostria in this case and what are the potential consequences? [45%]</vt:lpstr>
      <vt:lpstr>Question 1: Is the President of Dostria right? Is there any responsibility of Dostria in this case and what are the potential consequences? [45%]</vt:lpstr>
      <vt:lpstr>Continuation</vt:lpstr>
      <vt:lpstr>Continuation</vt:lpstr>
      <vt:lpstr>The Law</vt:lpstr>
      <vt:lpstr>The Law</vt:lpstr>
      <vt:lpstr>Question 2: Address the admissibility [10%] and merits [45%] of the Application.</vt:lpstr>
      <vt:lpstr>Question 2: Address the admissibility [10%] and merits [45%] of the Application.</vt:lpstr>
      <vt:lpstr>Question 2: Address the admissibility [10%] and merits [45%] of the Application.</vt:lpstr>
      <vt:lpstr>Question 2: Address the admissibility [10%] and merits [45%] of the Application.</vt:lpstr>
      <vt:lpstr>Question 2: Address the admissibility [10%] and merits [45%] of the Application.</vt:lpstr>
      <vt:lpstr>Question 2: Address the admissibility [10%] and merits [45%] of the Application.</vt:lpstr>
      <vt:lpstr>United Nations System</vt:lpstr>
      <vt:lpstr>Grading scale and results</vt:lpstr>
      <vt:lpstr>Case</vt:lpstr>
      <vt:lpstr>Case</vt:lpstr>
      <vt:lpstr>Question 1: Are the actions of Aloa in accordance with international law? Please discuss all aspects of the case! [60%]</vt:lpstr>
      <vt:lpstr>Question 1: Are the actions of Aloa in accordance with international law? Please discuss all aspects of the case! [60%]</vt:lpstr>
      <vt:lpstr>Question 1: Are the actions of Aloa in accordance with international law? Please discuss all aspects of the case! [60%]</vt:lpstr>
      <vt:lpstr>Question 1: Are the actions of Aloa in accordance with international law? Please discuss all aspects of the case! [60%]</vt:lpstr>
      <vt:lpstr>Continuation</vt:lpstr>
      <vt:lpstr>Question 2: Does the cyberattack by Beloa against Aloa constitute the use of force falling within Art. 2(4) UN Charter? [10%]</vt:lpstr>
      <vt:lpstr>Question 2: Does the cyberattack by Beloa against Aloa constitute the use of force falling within Art. 2(4) UN Charter? [10%]</vt:lpstr>
      <vt:lpstr>Continuation</vt:lpstr>
      <vt:lpstr>Question 3: Discuss the legal possibility of a withdrawal from the UN. (30%)</vt:lpstr>
      <vt:lpstr>Questions?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European Union Law §1 Introduction: History and Institutions</dc:title>
  <dc:creator>Paul Stewens</dc:creator>
  <cp:lastModifiedBy>Ajla Škrbić</cp:lastModifiedBy>
  <cp:revision>157</cp:revision>
  <cp:lastPrinted>2023-05-07T18:16:40Z</cp:lastPrinted>
  <dcterms:created xsi:type="dcterms:W3CDTF">2020-08-16T08:03:03Z</dcterms:created>
  <dcterms:modified xsi:type="dcterms:W3CDTF">2024-04-22T18:34:58Z</dcterms:modified>
</cp:coreProperties>
</file>