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3"/>
  </p:notesMasterIdLst>
  <p:sldIdLst>
    <p:sldId id="256" r:id="rId2"/>
    <p:sldId id="257" r:id="rId3"/>
    <p:sldId id="278"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6" r:id="rId19"/>
    <p:sldId id="274" r:id="rId20"/>
    <p:sldId id="275" r:id="rId21"/>
    <p:sldId id="277" r:id="rId22"/>
  </p:sldIdLst>
  <p:sldSz cx="12192000" cy="6858000"/>
  <p:notesSz cx="6858000" cy="9144000"/>
  <p:embeddedFontLst>
    <p:embeddedFont>
      <p:font typeface="Calibri" panose="020F0502020204030204" pitchFamily="34" charset="0"/>
      <p:regular r:id="rId24"/>
      <p:bold r:id="rId25"/>
      <p:italic r:id="rId26"/>
      <p:boldItalic r:id="rId27"/>
    </p:embeddedFont>
    <p:embeddedFont>
      <p:font typeface="Open Sans" panose="020B060603050402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0"/>
    <p:restoredTop sz="94595"/>
  </p:normalViewPr>
  <p:slideViewPr>
    <p:cSldViewPr snapToGrid="0">
      <p:cViewPr varScale="1">
        <p:scale>
          <a:sx n="102" d="100"/>
          <a:sy n="102" d="100"/>
        </p:scale>
        <p:origin x="5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92F6AD-33BC-4766-9BD6-BB7DF58FDE7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F15E09B-3F58-4D4B-8BB6-E998EAAAFA43}">
      <dgm:prSet/>
      <dgm:spPr/>
      <dgm:t>
        <a:bodyPr/>
        <a:lstStyle/>
        <a:p>
          <a:pPr algn="ctr"/>
          <a:r>
            <a:rPr lang="en-US" b="1" dirty="0" err="1"/>
            <a:t>Jede</a:t>
          </a:r>
          <a:r>
            <a:rPr lang="en-US" b="1" baseline="0" dirty="0"/>
            <a:t> Gruppe </a:t>
          </a:r>
          <a:r>
            <a:rPr lang="en-US" b="1" baseline="0" dirty="0" err="1"/>
            <a:t>erhält</a:t>
          </a:r>
          <a:r>
            <a:rPr lang="en-US" b="1" baseline="0" dirty="0"/>
            <a:t> 3 </a:t>
          </a:r>
          <a:r>
            <a:rPr lang="en-US" b="1" baseline="0" dirty="0" err="1"/>
            <a:t>Szenen</a:t>
          </a:r>
          <a:r>
            <a:rPr lang="en-US" b="1" baseline="0" dirty="0"/>
            <a:t> von </a:t>
          </a:r>
          <a:r>
            <a:rPr lang="en-US" b="1" baseline="0" dirty="0" err="1"/>
            <a:t>einem</a:t>
          </a:r>
          <a:r>
            <a:rPr lang="en-US" b="1" baseline="0" dirty="0"/>
            <a:t> Film, </a:t>
          </a:r>
          <a:r>
            <a:rPr lang="en-US" b="1" baseline="0" dirty="0" err="1"/>
            <a:t>diese</a:t>
          </a:r>
          <a:r>
            <a:rPr lang="en-US" b="1" baseline="0" dirty="0"/>
            <a:t> </a:t>
          </a:r>
          <a:r>
            <a:rPr lang="en-US" b="1" baseline="0" dirty="0" err="1"/>
            <a:t>werden</a:t>
          </a:r>
          <a:r>
            <a:rPr lang="en-US" b="1" baseline="0" dirty="0"/>
            <a:t> </a:t>
          </a:r>
          <a:r>
            <a:rPr lang="en-US" b="1" baseline="0" dirty="0" err="1"/>
            <a:t>nach</a:t>
          </a:r>
          <a:r>
            <a:rPr lang="en-US" b="1" baseline="0" dirty="0"/>
            <a:t> den </a:t>
          </a:r>
          <a:r>
            <a:rPr lang="en-US" b="1" baseline="0" dirty="0" err="1"/>
            <a:t>folgenden</a:t>
          </a:r>
          <a:r>
            <a:rPr lang="en-US" b="1" baseline="0" dirty="0"/>
            <a:t> </a:t>
          </a:r>
          <a:r>
            <a:rPr lang="en-US" b="1" baseline="0" dirty="0" err="1"/>
            <a:t>Fragen</a:t>
          </a:r>
          <a:r>
            <a:rPr lang="en-US" b="1" baseline="0" dirty="0"/>
            <a:t> </a:t>
          </a:r>
          <a:r>
            <a:rPr lang="en-US" b="1" baseline="0" dirty="0" err="1"/>
            <a:t>analysiert</a:t>
          </a:r>
          <a:r>
            <a:rPr lang="en-US" b="1" baseline="0" dirty="0"/>
            <a:t> und in der Gruppe </a:t>
          </a:r>
          <a:r>
            <a:rPr lang="en-US" b="1" baseline="0" dirty="0" err="1"/>
            <a:t>bearbeitet</a:t>
          </a:r>
          <a:r>
            <a:rPr lang="en-US" b="1" baseline="0" dirty="0"/>
            <a:t>. </a:t>
          </a:r>
          <a:r>
            <a:rPr lang="en-US" b="1" baseline="0" dirty="0" err="1"/>
            <a:t>Nach</a:t>
          </a:r>
          <a:r>
            <a:rPr lang="en-US" b="1" baseline="0" dirty="0"/>
            <a:t> 25 min </a:t>
          </a:r>
          <a:r>
            <a:rPr lang="en-US" b="1" baseline="0" dirty="0" err="1"/>
            <a:t>stellen</a:t>
          </a:r>
          <a:r>
            <a:rPr lang="en-US" b="1" baseline="0" dirty="0"/>
            <a:t> die Gruppen </a:t>
          </a:r>
          <a:r>
            <a:rPr lang="en-US" b="1" baseline="0" dirty="0" err="1"/>
            <a:t>ihre</a:t>
          </a:r>
          <a:r>
            <a:rPr lang="en-US" b="1" baseline="0" dirty="0"/>
            <a:t> </a:t>
          </a:r>
          <a:r>
            <a:rPr lang="en-US" b="1" baseline="0" dirty="0" err="1"/>
            <a:t>Ausarbeitung</a:t>
          </a:r>
          <a:r>
            <a:rPr lang="en-US" b="1" baseline="0" dirty="0"/>
            <a:t> </a:t>
          </a:r>
          <a:r>
            <a:rPr lang="en-US" b="1" baseline="0" dirty="0" err="1"/>
            <a:t>im</a:t>
          </a:r>
          <a:r>
            <a:rPr lang="en-US" b="1" baseline="0" dirty="0"/>
            <a:t> Plenum </a:t>
          </a:r>
          <a:r>
            <a:rPr lang="en-US" b="1" baseline="0" dirty="0" err="1"/>
            <a:t>vor</a:t>
          </a:r>
          <a:r>
            <a:rPr lang="en-US" b="1" baseline="0" dirty="0"/>
            <a:t>. </a:t>
          </a:r>
          <a:endParaRPr lang="en-US" b="1" dirty="0"/>
        </a:p>
      </dgm:t>
    </dgm:pt>
    <dgm:pt modelId="{49EEB1CF-4FBC-4E17-AE01-2760134D3BC5}" type="parTrans" cxnId="{C6969A89-2D66-458C-AFB7-28DABA9D578C}">
      <dgm:prSet/>
      <dgm:spPr/>
      <dgm:t>
        <a:bodyPr/>
        <a:lstStyle/>
        <a:p>
          <a:endParaRPr lang="en-US"/>
        </a:p>
      </dgm:t>
    </dgm:pt>
    <dgm:pt modelId="{AF3F6A50-564D-4B88-96FF-1314B24D0BDB}" type="sibTrans" cxnId="{C6969A89-2D66-458C-AFB7-28DABA9D578C}">
      <dgm:prSet/>
      <dgm:spPr/>
      <dgm:t>
        <a:bodyPr/>
        <a:lstStyle/>
        <a:p>
          <a:endParaRPr lang="en-US"/>
        </a:p>
      </dgm:t>
    </dgm:pt>
    <dgm:pt modelId="{5604A8E1-74A5-43AD-92FC-E5EF7F8D0D32}">
      <dgm:prSet/>
      <dgm:spPr/>
      <dgm:t>
        <a:bodyPr/>
        <a:lstStyle/>
        <a:p>
          <a:r>
            <a:rPr lang="de-DE" dirty="0"/>
            <a:t>Die Szenen müssen zu den Leitfragen erörtert werden und dann von den anderen vorgetragen werden </a:t>
          </a:r>
          <a:endParaRPr lang="en-US" dirty="0"/>
        </a:p>
      </dgm:t>
    </dgm:pt>
    <dgm:pt modelId="{916F0DDD-E7AF-4FA0-8633-700E8B90DED8}" type="parTrans" cxnId="{EA2FC909-52AB-4A71-BE1C-3F6BB797902A}">
      <dgm:prSet/>
      <dgm:spPr/>
      <dgm:t>
        <a:bodyPr/>
        <a:lstStyle/>
        <a:p>
          <a:endParaRPr lang="en-US"/>
        </a:p>
      </dgm:t>
    </dgm:pt>
    <dgm:pt modelId="{530E0CA3-432D-41F2-AAE7-D2F06C26AD68}" type="sibTrans" cxnId="{EA2FC909-52AB-4A71-BE1C-3F6BB797902A}">
      <dgm:prSet/>
      <dgm:spPr/>
      <dgm:t>
        <a:bodyPr/>
        <a:lstStyle/>
        <a:p>
          <a:endParaRPr lang="en-US"/>
        </a:p>
      </dgm:t>
    </dgm:pt>
    <dgm:pt modelId="{426C9AC4-86B0-435E-8F5D-A2539900FBAD}">
      <dgm:prSet/>
      <dgm:spPr/>
      <dgm:t>
        <a:bodyPr/>
        <a:lstStyle/>
        <a:p>
          <a:r>
            <a:rPr lang="de-DE" b="0" i="0" dirty="0"/>
            <a:t>Vergleich von Theorie und Film (wie sehr weicht es vom realen Konzept ab)</a:t>
          </a:r>
          <a:endParaRPr lang="en-US" dirty="0"/>
        </a:p>
      </dgm:t>
    </dgm:pt>
    <dgm:pt modelId="{25C35B25-9376-4B1E-BF94-D6B9DB27C7D4}" type="parTrans" cxnId="{9DCFADF3-2D60-4CDC-B02F-45BAD67CA6C6}">
      <dgm:prSet/>
      <dgm:spPr/>
      <dgm:t>
        <a:bodyPr/>
        <a:lstStyle/>
        <a:p>
          <a:endParaRPr lang="en-US"/>
        </a:p>
      </dgm:t>
    </dgm:pt>
    <dgm:pt modelId="{EED55287-4102-4449-80CE-455A987C1122}" type="sibTrans" cxnId="{9DCFADF3-2D60-4CDC-B02F-45BAD67CA6C6}">
      <dgm:prSet/>
      <dgm:spPr/>
      <dgm:t>
        <a:bodyPr/>
        <a:lstStyle/>
        <a:p>
          <a:endParaRPr lang="en-US"/>
        </a:p>
      </dgm:t>
    </dgm:pt>
    <dgm:pt modelId="{A1302993-8CCD-4DE0-AEFD-3A1BCBAE5E06}">
      <dgm:prSet/>
      <dgm:spPr/>
      <dgm:t>
        <a:bodyPr/>
        <a:lstStyle/>
        <a:p>
          <a:r>
            <a:rPr lang="de-DE" dirty="0"/>
            <a:t>Reflexion über Stereotypen </a:t>
          </a:r>
          <a:endParaRPr lang="en-US" dirty="0"/>
        </a:p>
      </dgm:t>
    </dgm:pt>
    <dgm:pt modelId="{8770FC16-8FF3-48E1-BB66-4F5508FD62B5}" type="parTrans" cxnId="{F6E333A4-08E4-4BAE-A11C-32801BB7FF78}">
      <dgm:prSet/>
      <dgm:spPr/>
      <dgm:t>
        <a:bodyPr/>
        <a:lstStyle/>
        <a:p>
          <a:endParaRPr lang="en-US"/>
        </a:p>
      </dgm:t>
    </dgm:pt>
    <dgm:pt modelId="{FCA98D17-56B4-450E-A37B-2095065B6E84}" type="sibTrans" cxnId="{F6E333A4-08E4-4BAE-A11C-32801BB7FF78}">
      <dgm:prSet/>
      <dgm:spPr/>
      <dgm:t>
        <a:bodyPr/>
        <a:lstStyle/>
        <a:p>
          <a:endParaRPr lang="en-US"/>
        </a:p>
      </dgm:t>
    </dgm:pt>
    <dgm:pt modelId="{D0B981AD-5909-4B54-96C7-576C4489BCD5}">
      <dgm:prSet/>
      <dgm:spPr/>
      <dgm:t>
        <a:bodyPr/>
        <a:lstStyle/>
        <a:p>
          <a:r>
            <a:rPr lang="de-DE" dirty="0"/>
            <a:t>Wie sehr beeinflusst die Schulform die Persönlichkeitsentwicklung </a:t>
          </a:r>
          <a:endParaRPr lang="en-US" dirty="0"/>
        </a:p>
      </dgm:t>
    </dgm:pt>
    <dgm:pt modelId="{91B95DD4-AC80-4139-82F5-E262CBACC0E2}" type="parTrans" cxnId="{CADB8396-65F5-4F51-A8D8-8B3063050CA9}">
      <dgm:prSet/>
      <dgm:spPr/>
      <dgm:t>
        <a:bodyPr/>
        <a:lstStyle/>
        <a:p>
          <a:endParaRPr lang="en-US"/>
        </a:p>
      </dgm:t>
    </dgm:pt>
    <dgm:pt modelId="{620F463E-25B5-4A88-AC17-0F54C8B1605C}" type="sibTrans" cxnId="{CADB8396-65F5-4F51-A8D8-8B3063050CA9}">
      <dgm:prSet/>
      <dgm:spPr/>
      <dgm:t>
        <a:bodyPr/>
        <a:lstStyle/>
        <a:p>
          <a:endParaRPr lang="en-US"/>
        </a:p>
      </dgm:t>
    </dgm:pt>
    <dgm:pt modelId="{33F1B356-908F-48B5-A155-B76984EA3E43}">
      <dgm:prSet/>
      <dgm:spPr/>
      <dgm:t>
        <a:bodyPr/>
        <a:lstStyle/>
        <a:p>
          <a:r>
            <a:rPr lang="de-DE" b="0" i="0" dirty="0"/>
            <a:t>Schulsystem im Wandel </a:t>
          </a:r>
          <a:endParaRPr lang="en-US" dirty="0"/>
        </a:p>
      </dgm:t>
    </dgm:pt>
    <dgm:pt modelId="{00F011D8-2B0C-4224-A36F-AB5B126ACDF5}" type="parTrans" cxnId="{581B8AE7-42B2-489C-8491-88956782E0D9}">
      <dgm:prSet/>
      <dgm:spPr/>
      <dgm:t>
        <a:bodyPr/>
        <a:lstStyle/>
        <a:p>
          <a:endParaRPr lang="en-US"/>
        </a:p>
      </dgm:t>
    </dgm:pt>
    <dgm:pt modelId="{4A3341AA-0B17-4F4A-9EFE-789033D48E37}" type="sibTrans" cxnId="{581B8AE7-42B2-489C-8491-88956782E0D9}">
      <dgm:prSet/>
      <dgm:spPr/>
      <dgm:t>
        <a:bodyPr/>
        <a:lstStyle/>
        <a:p>
          <a:endParaRPr lang="en-US"/>
        </a:p>
      </dgm:t>
    </dgm:pt>
    <dgm:pt modelId="{DFEA1068-8964-B94B-89B4-4D5939DB8A94}" type="pres">
      <dgm:prSet presAssocID="{A492F6AD-33BC-4766-9BD6-BB7DF58FDE74}" presName="linear" presStyleCnt="0">
        <dgm:presLayoutVars>
          <dgm:animLvl val="lvl"/>
          <dgm:resizeHandles val="exact"/>
        </dgm:presLayoutVars>
      </dgm:prSet>
      <dgm:spPr/>
    </dgm:pt>
    <dgm:pt modelId="{A4758F69-370A-D648-9027-B41301E9DDF7}" type="pres">
      <dgm:prSet presAssocID="{7F15E09B-3F58-4D4B-8BB6-E998EAAAFA43}" presName="parentText" presStyleLbl="node1" presStyleIdx="0" presStyleCnt="6" custLinFactY="-135443" custLinFactNeighborX="0" custLinFactNeighborY="-200000">
        <dgm:presLayoutVars>
          <dgm:chMax val="0"/>
          <dgm:bulletEnabled val="1"/>
        </dgm:presLayoutVars>
      </dgm:prSet>
      <dgm:spPr/>
    </dgm:pt>
    <dgm:pt modelId="{9DE3F173-E4DD-4C4D-AC17-E97B1DF52B54}" type="pres">
      <dgm:prSet presAssocID="{AF3F6A50-564D-4B88-96FF-1314B24D0BDB}" presName="spacer" presStyleCnt="0"/>
      <dgm:spPr/>
    </dgm:pt>
    <dgm:pt modelId="{3C004984-20F2-6A45-9C57-A0ADCCF14531}" type="pres">
      <dgm:prSet presAssocID="{5604A8E1-74A5-43AD-92FC-E5EF7F8D0D32}" presName="parentText" presStyleLbl="node1" presStyleIdx="1" presStyleCnt="6">
        <dgm:presLayoutVars>
          <dgm:chMax val="0"/>
          <dgm:bulletEnabled val="1"/>
        </dgm:presLayoutVars>
      </dgm:prSet>
      <dgm:spPr/>
    </dgm:pt>
    <dgm:pt modelId="{F2B01E66-6FBA-4F47-9171-227FF847A9D8}" type="pres">
      <dgm:prSet presAssocID="{530E0CA3-432D-41F2-AAE7-D2F06C26AD68}" presName="spacer" presStyleCnt="0"/>
      <dgm:spPr/>
    </dgm:pt>
    <dgm:pt modelId="{080A7A1F-98E3-564A-A81A-7DCED71597E9}" type="pres">
      <dgm:prSet presAssocID="{426C9AC4-86B0-435E-8F5D-A2539900FBAD}" presName="parentText" presStyleLbl="node1" presStyleIdx="2" presStyleCnt="6" custLinFactNeighborX="-1426" custLinFactNeighborY="-62612">
        <dgm:presLayoutVars>
          <dgm:chMax val="0"/>
          <dgm:bulletEnabled val="1"/>
        </dgm:presLayoutVars>
      </dgm:prSet>
      <dgm:spPr/>
    </dgm:pt>
    <dgm:pt modelId="{4F4A2407-715F-454F-AFB8-88CA7ECBE5F7}" type="pres">
      <dgm:prSet presAssocID="{EED55287-4102-4449-80CE-455A987C1122}" presName="spacer" presStyleCnt="0"/>
      <dgm:spPr/>
    </dgm:pt>
    <dgm:pt modelId="{F5C35657-A7DD-F84C-A908-E703032AE893}" type="pres">
      <dgm:prSet presAssocID="{A1302993-8CCD-4DE0-AEFD-3A1BCBAE5E06}" presName="parentText" presStyleLbl="node1" presStyleIdx="3" presStyleCnt="6">
        <dgm:presLayoutVars>
          <dgm:chMax val="0"/>
          <dgm:bulletEnabled val="1"/>
        </dgm:presLayoutVars>
      </dgm:prSet>
      <dgm:spPr/>
    </dgm:pt>
    <dgm:pt modelId="{8AE85429-8D9D-6B47-A3CD-148824E3916F}" type="pres">
      <dgm:prSet presAssocID="{FCA98D17-56B4-450E-A37B-2095065B6E84}" presName="spacer" presStyleCnt="0"/>
      <dgm:spPr/>
    </dgm:pt>
    <dgm:pt modelId="{09413444-B47A-FA40-A215-A053CCF8D3C7}" type="pres">
      <dgm:prSet presAssocID="{D0B981AD-5909-4B54-96C7-576C4489BCD5}" presName="parentText" presStyleLbl="node1" presStyleIdx="4" presStyleCnt="6">
        <dgm:presLayoutVars>
          <dgm:chMax val="0"/>
          <dgm:bulletEnabled val="1"/>
        </dgm:presLayoutVars>
      </dgm:prSet>
      <dgm:spPr/>
    </dgm:pt>
    <dgm:pt modelId="{3D3CA4D6-441B-CD48-B6C8-C7C4054DCC0B}" type="pres">
      <dgm:prSet presAssocID="{620F463E-25B5-4A88-AC17-0F54C8B1605C}" presName="spacer" presStyleCnt="0"/>
      <dgm:spPr/>
    </dgm:pt>
    <dgm:pt modelId="{641E8FB2-F049-2647-8BDB-B88A87620F4B}" type="pres">
      <dgm:prSet presAssocID="{33F1B356-908F-48B5-A155-B76984EA3E43}" presName="parentText" presStyleLbl="node1" presStyleIdx="5" presStyleCnt="6">
        <dgm:presLayoutVars>
          <dgm:chMax val="0"/>
          <dgm:bulletEnabled val="1"/>
        </dgm:presLayoutVars>
      </dgm:prSet>
      <dgm:spPr/>
    </dgm:pt>
  </dgm:ptLst>
  <dgm:cxnLst>
    <dgm:cxn modelId="{EA2FC909-52AB-4A71-BE1C-3F6BB797902A}" srcId="{A492F6AD-33BC-4766-9BD6-BB7DF58FDE74}" destId="{5604A8E1-74A5-43AD-92FC-E5EF7F8D0D32}" srcOrd="1" destOrd="0" parTransId="{916F0DDD-E7AF-4FA0-8633-700E8B90DED8}" sibTransId="{530E0CA3-432D-41F2-AAE7-D2F06C26AD68}"/>
    <dgm:cxn modelId="{6017702D-BFD9-0F4A-8375-3EB5B944A0A6}" type="presOf" srcId="{A1302993-8CCD-4DE0-AEFD-3A1BCBAE5E06}" destId="{F5C35657-A7DD-F84C-A908-E703032AE893}" srcOrd="0" destOrd="0" presId="urn:microsoft.com/office/officeart/2005/8/layout/vList2"/>
    <dgm:cxn modelId="{AA0BFA4B-5A44-C84A-B889-18BDAC4E75DF}" type="presOf" srcId="{A492F6AD-33BC-4766-9BD6-BB7DF58FDE74}" destId="{DFEA1068-8964-B94B-89B4-4D5939DB8A94}" srcOrd="0" destOrd="0" presId="urn:microsoft.com/office/officeart/2005/8/layout/vList2"/>
    <dgm:cxn modelId="{5CE67855-89A1-A449-A077-BAC4F178D869}" type="presOf" srcId="{D0B981AD-5909-4B54-96C7-576C4489BCD5}" destId="{09413444-B47A-FA40-A215-A053CCF8D3C7}" srcOrd="0" destOrd="0" presId="urn:microsoft.com/office/officeart/2005/8/layout/vList2"/>
    <dgm:cxn modelId="{A9419585-FBE9-ED4D-AE66-2B5FAFEEFB49}" type="presOf" srcId="{33F1B356-908F-48B5-A155-B76984EA3E43}" destId="{641E8FB2-F049-2647-8BDB-B88A87620F4B}" srcOrd="0" destOrd="0" presId="urn:microsoft.com/office/officeart/2005/8/layout/vList2"/>
    <dgm:cxn modelId="{C6969A89-2D66-458C-AFB7-28DABA9D578C}" srcId="{A492F6AD-33BC-4766-9BD6-BB7DF58FDE74}" destId="{7F15E09B-3F58-4D4B-8BB6-E998EAAAFA43}" srcOrd="0" destOrd="0" parTransId="{49EEB1CF-4FBC-4E17-AE01-2760134D3BC5}" sibTransId="{AF3F6A50-564D-4B88-96FF-1314B24D0BDB}"/>
    <dgm:cxn modelId="{CADB8396-65F5-4F51-A8D8-8B3063050CA9}" srcId="{A492F6AD-33BC-4766-9BD6-BB7DF58FDE74}" destId="{D0B981AD-5909-4B54-96C7-576C4489BCD5}" srcOrd="4" destOrd="0" parTransId="{91B95DD4-AC80-4139-82F5-E262CBACC0E2}" sibTransId="{620F463E-25B5-4A88-AC17-0F54C8B1605C}"/>
    <dgm:cxn modelId="{7D7D6FA3-EA90-AD46-921D-7F3BFC5B7ECF}" type="presOf" srcId="{7F15E09B-3F58-4D4B-8BB6-E998EAAAFA43}" destId="{A4758F69-370A-D648-9027-B41301E9DDF7}" srcOrd="0" destOrd="0" presId="urn:microsoft.com/office/officeart/2005/8/layout/vList2"/>
    <dgm:cxn modelId="{F6E333A4-08E4-4BAE-A11C-32801BB7FF78}" srcId="{A492F6AD-33BC-4766-9BD6-BB7DF58FDE74}" destId="{A1302993-8CCD-4DE0-AEFD-3A1BCBAE5E06}" srcOrd="3" destOrd="0" parTransId="{8770FC16-8FF3-48E1-BB66-4F5508FD62B5}" sibTransId="{FCA98D17-56B4-450E-A37B-2095065B6E84}"/>
    <dgm:cxn modelId="{3EEE18A8-4F82-EB4D-AAB6-52856F1119A7}" type="presOf" srcId="{426C9AC4-86B0-435E-8F5D-A2539900FBAD}" destId="{080A7A1F-98E3-564A-A81A-7DCED71597E9}" srcOrd="0" destOrd="0" presId="urn:microsoft.com/office/officeart/2005/8/layout/vList2"/>
    <dgm:cxn modelId="{F3B3BBDA-3014-2C47-AA99-8C58DB02CA5B}" type="presOf" srcId="{5604A8E1-74A5-43AD-92FC-E5EF7F8D0D32}" destId="{3C004984-20F2-6A45-9C57-A0ADCCF14531}" srcOrd="0" destOrd="0" presId="urn:microsoft.com/office/officeart/2005/8/layout/vList2"/>
    <dgm:cxn modelId="{581B8AE7-42B2-489C-8491-88956782E0D9}" srcId="{A492F6AD-33BC-4766-9BD6-BB7DF58FDE74}" destId="{33F1B356-908F-48B5-A155-B76984EA3E43}" srcOrd="5" destOrd="0" parTransId="{00F011D8-2B0C-4224-A36F-AB5B126ACDF5}" sibTransId="{4A3341AA-0B17-4F4A-9EFE-789033D48E37}"/>
    <dgm:cxn modelId="{9DCFADF3-2D60-4CDC-B02F-45BAD67CA6C6}" srcId="{A492F6AD-33BC-4766-9BD6-BB7DF58FDE74}" destId="{426C9AC4-86B0-435E-8F5D-A2539900FBAD}" srcOrd="2" destOrd="0" parTransId="{25C35B25-9376-4B1E-BF94-D6B9DB27C7D4}" sibTransId="{EED55287-4102-4449-80CE-455A987C1122}"/>
    <dgm:cxn modelId="{D7AB806A-8DE2-A44A-802F-64E4A96DB1C8}" type="presParOf" srcId="{DFEA1068-8964-B94B-89B4-4D5939DB8A94}" destId="{A4758F69-370A-D648-9027-B41301E9DDF7}" srcOrd="0" destOrd="0" presId="urn:microsoft.com/office/officeart/2005/8/layout/vList2"/>
    <dgm:cxn modelId="{B8AA2C53-89BE-1742-8801-18AC9F2C1D47}" type="presParOf" srcId="{DFEA1068-8964-B94B-89B4-4D5939DB8A94}" destId="{9DE3F173-E4DD-4C4D-AC17-E97B1DF52B54}" srcOrd="1" destOrd="0" presId="urn:microsoft.com/office/officeart/2005/8/layout/vList2"/>
    <dgm:cxn modelId="{DF641C31-9D6C-5E45-BA84-7BBE4B508F4A}" type="presParOf" srcId="{DFEA1068-8964-B94B-89B4-4D5939DB8A94}" destId="{3C004984-20F2-6A45-9C57-A0ADCCF14531}" srcOrd="2" destOrd="0" presId="urn:microsoft.com/office/officeart/2005/8/layout/vList2"/>
    <dgm:cxn modelId="{FE5B677B-188E-6142-8102-D6B2F4896134}" type="presParOf" srcId="{DFEA1068-8964-B94B-89B4-4D5939DB8A94}" destId="{F2B01E66-6FBA-4F47-9171-227FF847A9D8}" srcOrd="3" destOrd="0" presId="urn:microsoft.com/office/officeart/2005/8/layout/vList2"/>
    <dgm:cxn modelId="{E9E0EA29-C664-5049-A772-6A06AC0A422F}" type="presParOf" srcId="{DFEA1068-8964-B94B-89B4-4D5939DB8A94}" destId="{080A7A1F-98E3-564A-A81A-7DCED71597E9}" srcOrd="4" destOrd="0" presId="urn:microsoft.com/office/officeart/2005/8/layout/vList2"/>
    <dgm:cxn modelId="{E9B6D7B7-3985-BF40-8F81-E1366B1BB7CB}" type="presParOf" srcId="{DFEA1068-8964-B94B-89B4-4D5939DB8A94}" destId="{4F4A2407-715F-454F-AFB8-88CA7ECBE5F7}" srcOrd="5" destOrd="0" presId="urn:microsoft.com/office/officeart/2005/8/layout/vList2"/>
    <dgm:cxn modelId="{44D6BCC4-D7B7-DF43-A833-8BEE0E39CBC1}" type="presParOf" srcId="{DFEA1068-8964-B94B-89B4-4D5939DB8A94}" destId="{F5C35657-A7DD-F84C-A908-E703032AE893}" srcOrd="6" destOrd="0" presId="urn:microsoft.com/office/officeart/2005/8/layout/vList2"/>
    <dgm:cxn modelId="{91EBB1D7-7CF9-964B-B149-646D71D0B4AF}" type="presParOf" srcId="{DFEA1068-8964-B94B-89B4-4D5939DB8A94}" destId="{8AE85429-8D9D-6B47-A3CD-148824E3916F}" srcOrd="7" destOrd="0" presId="urn:microsoft.com/office/officeart/2005/8/layout/vList2"/>
    <dgm:cxn modelId="{5FF2A10A-FCE9-4544-A72C-630760F9C829}" type="presParOf" srcId="{DFEA1068-8964-B94B-89B4-4D5939DB8A94}" destId="{09413444-B47A-FA40-A215-A053CCF8D3C7}" srcOrd="8" destOrd="0" presId="urn:microsoft.com/office/officeart/2005/8/layout/vList2"/>
    <dgm:cxn modelId="{F974B790-FED5-F246-94A2-DEE87D8888CD}" type="presParOf" srcId="{DFEA1068-8964-B94B-89B4-4D5939DB8A94}" destId="{3D3CA4D6-441B-CD48-B6C8-C7C4054DCC0B}" srcOrd="9" destOrd="0" presId="urn:microsoft.com/office/officeart/2005/8/layout/vList2"/>
    <dgm:cxn modelId="{35EB8839-4FC2-8946-9D3C-F7DC8A466EED}" type="presParOf" srcId="{DFEA1068-8964-B94B-89B4-4D5939DB8A94}" destId="{641E8FB2-F049-2647-8BDB-B88A87620F4B}"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50324F-8F28-454D-BFDC-B6359C47FC54}" type="doc">
      <dgm:prSet loTypeId="urn:microsoft.com/office/officeart/2005/8/layout/hierarchy1" loCatId="hierarchy" qsTypeId="urn:microsoft.com/office/officeart/2005/8/quickstyle/simple1" qsCatId="simple" csTypeId="urn:microsoft.com/office/officeart/2005/8/colors/accent2_2" csCatId="accent2" phldr="1"/>
      <dgm:spPr/>
      <dgm:t>
        <a:bodyPr/>
        <a:lstStyle/>
        <a:p>
          <a:endParaRPr lang="en-US"/>
        </a:p>
      </dgm:t>
    </dgm:pt>
    <dgm:pt modelId="{628F2AFB-7F0E-4BF3-B0D6-265DC664F006}">
      <dgm:prSet/>
      <dgm:spPr/>
      <dgm:t>
        <a:bodyPr/>
        <a:lstStyle/>
        <a:p>
          <a:pPr>
            <a:lnSpc>
              <a:spcPct val="100000"/>
            </a:lnSpc>
          </a:pPr>
          <a:r>
            <a:rPr lang="de-DE" b="0" i="0" dirty="0"/>
            <a:t>Wie unterschiedlich ist die Darstellung von Schulen in den verschiedenen Filmen?</a:t>
          </a:r>
          <a:endParaRPr lang="en-US" dirty="0"/>
        </a:p>
      </dgm:t>
    </dgm:pt>
    <dgm:pt modelId="{DB4C7BAD-0EB8-4FB4-8DB9-3F90A4B730D5}" type="parTrans" cxnId="{7FB997B4-63BD-4BF6-A115-AC534A38705C}">
      <dgm:prSet/>
      <dgm:spPr/>
      <dgm:t>
        <a:bodyPr/>
        <a:lstStyle/>
        <a:p>
          <a:endParaRPr lang="en-US"/>
        </a:p>
      </dgm:t>
    </dgm:pt>
    <dgm:pt modelId="{3678B099-CA7A-4503-AB06-4CB5D85E3778}" type="sibTrans" cxnId="{7FB997B4-63BD-4BF6-A115-AC534A38705C}">
      <dgm:prSet/>
      <dgm:spPr/>
      <dgm:t>
        <a:bodyPr/>
        <a:lstStyle/>
        <a:p>
          <a:endParaRPr lang="en-US"/>
        </a:p>
      </dgm:t>
    </dgm:pt>
    <dgm:pt modelId="{F966CE5A-F06C-433F-BAF9-889F123ABDAD}">
      <dgm:prSet/>
      <dgm:spPr/>
      <dgm:t>
        <a:bodyPr/>
        <a:lstStyle/>
        <a:p>
          <a:pPr>
            <a:lnSpc>
              <a:spcPct val="100000"/>
            </a:lnSpc>
          </a:pPr>
          <a:r>
            <a:rPr lang="de-DE" b="0" i="0" dirty="0"/>
            <a:t>Warum wird Schule medial so unterschiedlich dargestellt? (Eigene Erfahrungen mit einbringen, Vergleich von Szenen)</a:t>
          </a:r>
          <a:endParaRPr lang="en-US" dirty="0"/>
        </a:p>
      </dgm:t>
    </dgm:pt>
    <dgm:pt modelId="{C0657D18-3D55-433C-8511-C9088CCE7AF1}" type="parTrans" cxnId="{1F5AE40C-3726-471A-A8D5-8D2E729C9C76}">
      <dgm:prSet/>
      <dgm:spPr/>
      <dgm:t>
        <a:bodyPr/>
        <a:lstStyle/>
        <a:p>
          <a:endParaRPr lang="en-US"/>
        </a:p>
      </dgm:t>
    </dgm:pt>
    <dgm:pt modelId="{A065C3CB-3DA6-4549-8C78-0E3D5C787582}" type="sibTrans" cxnId="{1F5AE40C-3726-471A-A8D5-8D2E729C9C76}">
      <dgm:prSet/>
      <dgm:spPr/>
      <dgm:t>
        <a:bodyPr/>
        <a:lstStyle/>
        <a:p>
          <a:endParaRPr lang="en-US"/>
        </a:p>
      </dgm:t>
    </dgm:pt>
    <dgm:pt modelId="{A53CFF5C-012F-D24E-908D-67FBCA8430F0}" type="pres">
      <dgm:prSet presAssocID="{B450324F-8F28-454D-BFDC-B6359C47FC54}" presName="hierChild1" presStyleCnt="0">
        <dgm:presLayoutVars>
          <dgm:chPref val="1"/>
          <dgm:dir/>
          <dgm:animOne val="branch"/>
          <dgm:animLvl val="lvl"/>
          <dgm:resizeHandles/>
        </dgm:presLayoutVars>
      </dgm:prSet>
      <dgm:spPr/>
    </dgm:pt>
    <dgm:pt modelId="{7C39FC68-051B-A94A-96AA-A39A1ED4225F}" type="pres">
      <dgm:prSet presAssocID="{628F2AFB-7F0E-4BF3-B0D6-265DC664F006}" presName="hierRoot1" presStyleCnt="0"/>
      <dgm:spPr/>
    </dgm:pt>
    <dgm:pt modelId="{38F55B74-ED20-A547-9F07-E08EAB73C305}" type="pres">
      <dgm:prSet presAssocID="{628F2AFB-7F0E-4BF3-B0D6-265DC664F006}" presName="composite" presStyleCnt="0"/>
      <dgm:spPr/>
    </dgm:pt>
    <dgm:pt modelId="{007BE6F3-712C-FA43-A28B-405C93EC72A1}" type="pres">
      <dgm:prSet presAssocID="{628F2AFB-7F0E-4BF3-B0D6-265DC664F006}" presName="background" presStyleLbl="node0" presStyleIdx="0" presStyleCnt="2"/>
      <dgm:spPr/>
    </dgm:pt>
    <dgm:pt modelId="{AE125E1B-4B48-EA4F-B583-8DA45971F660}" type="pres">
      <dgm:prSet presAssocID="{628F2AFB-7F0E-4BF3-B0D6-265DC664F006}" presName="text" presStyleLbl="fgAcc0" presStyleIdx="0" presStyleCnt="2">
        <dgm:presLayoutVars>
          <dgm:chPref val="3"/>
        </dgm:presLayoutVars>
      </dgm:prSet>
      <dgm:spPr/>
    </dgm:pt>
    <dgm:pt modelId="{56BEBA17-5FED-074F-B187-BD221CBE4446}" type="pres">
      <dgm:prSet presAssocID="{628F2AFB-7F0E-4BF3-B0D6-265DC664F006}" presName="hierChild2" presStyleCnt="0"/>
      <dgm:spPr/>
    </dgm:pt>
    <dgm:pt modelId="{D6D1D617-2BD3-344B-BE8A-A9AB5B190298}" type="pres">
      <dgm:prSet presAssocID="{F966CE5A-F06C-433F-BAF9-889F123ABDAD}" presName="hierRoot1" presStyleCnt="0"/>
      <dgm:spPr/>
    </dgm:pt>
    <dgm:pt modelId="{3A0B280A-6A1B-0A49-8734-A1F1FE3C0E1A}" type="pres">
      <dgm:prSet presAssocID="{F966CE5A-F06C-433F-BAF9-889F123ABDAD}" presName="composite" presStyleCnt="0"/>
      <dgm:spPr/>
    </dgm:pt>
    <dgm:pt modelId="{DD5BB240-FE4A-C047-A5A0-63D78376908A}" type="pres">
      <dgm:prSet presAssocID="{F966CE5A-F06C-433F-BAF9-889F123ABDAD}" presName="background" presStyleLbl="node0" presStyleIdx="1" presStyleCnt="2"/>
      <dgm:spPr/>
    </dgm:pt>
    <dgm:pt modelId="{775A2C06-EDAD-8145-B88D-44F85B297CE6}" type="pres">
      <dgm:prSet presAssocID="{F966CE5A-F06C-433F-BAF9-889F123ABDAD}" presName="text" presStyleLbl="fgAcc0" presStyleIdx="1" presStyleCnt="2">
        <dgm:presLayoutVars>
          <dgm:chPref val="3"/>
        </dgm:presLayoutVars>
      </dgm:prSet>
      <dgm:spPr/>
    </dgm:pt>
    <dgm:pt modelId="{BBD917A4-4096-DA45-9993-DC9BD913BBF2}" type="pres">
      <dgm:prSet presAssocID="{F966CE5A-F06C-433F-BAF9-889F123ABDAD}" presName="hierChild2" presStyleCnt="0"/>
      <dgm:spPr/>
    </dgm:pt>
  </dgm:ptLst>
  <dgm:cxnLst>
    <dgm:cxn modelId="{1F5AE40C-3726-471A-A8D5-8D2E729C9C76}" srcId="{B450324F-8F28-454D-BFDC-B6359C47FC54}" destId="{F966CE5A-F06C-433F-BAF9-889F123ABDAD}" srcOrd="1" destOrd="0" parTransId="{C0657D18-3D55-433C-8511-C9088CCE7AF1}" sibTransId="{A065C3CB-3DA6-4549-8C78-0E3D5C787582}"/>
    <dgm:cxn modelId="{A4E46810-5173-7C4F-95E5-BF084774B1A7}" type="presOf" srcId="{628F2AFB-7F0E-4BF3-B0D6-265DC664F006}" destId="{AE125E1B-4B48-EA4F-B583-8DA45971F660}" srcOrd="0" destOrd="0" presId="urn:microsoft.com/office/officeart/2005/8/layout/hierarchy1"/>
    <dgm:cxn modelId="{75D789A8-FE69-E540-B2F6-34E9C519B3E7}" type="presOf" srcId="{F966CE5A-F06C-433F-BAF9-889F123ABDAD}" destId="{775A2C06-EDAD-8145-B88D-44F85B297CE6}" srcOrd="0" destOrd="0" presId="urn:microsoft.com/office/officeart/2005/8/layout/hierarchy1"/>
    <dgm:cxn modelId="{7FB997B4-63BD-4BF6-A115-AC534A38705C}" srcId="{B450324F-8F28-454D-BFDC-B6359C47FC54}" destId="{628F2AFB-7F0E-4BF3-B0D6-265DC664F006}" srcOrd="0" destOrd="0" parTransId="{DB4C7BAD-0EB8-4FB4-8DB9-3F90A4B730D5}" sibTransId="{3678B099-CA7A-4503-AB06-4CB5D85E3778}"/>
    <dgm:cxn modelId="{F1E859FF-9B5F-E940-B380-2FA27AB13399}" type="presOf" srcId="{B450324F-8F28-454D-BFDC-B6359C47FC54}" destId="{A53CFF5C-012F-D24E-908D-67FBCA8430F0}" srcOrd="0" destOrd="0" presId="urn:microsoft.com/office/officeart/2005/8/layout/hierarchy1"/>
    <dgm:cxn modelId="{609C3959-6C45-5847-B2A5-3B7D287EB00A}" type="presParOf" srcId="{A53CFF5C-012F-D24E-908D-67FBCA8430F0}" destId="{7C39FC68-051B-A94A-96AA-A39A1ED4225F}" srcOrd="0" destOrd="0" presId="urn:microsoft.com/office/officeart/2005/8/layout/hierarchy1"/>
    <dgm:cxn modelId="{377722BD-F1ED-664D-9A52-F3D7E6CCDF0A}" type="presParOf" srcId="{7C39FC68-051B-A94A-96AA-A39A1ED4225F}" destId="{38F55B74-ED20-A547-9F07-E08EAB73C305}" srcOrd="0" destOrd="0" presId="urn:microsoft.com/office/officeart/2005/8/layout/hierarchy1"/>
    <dgm:cxn modelId="{687BAEAF-B775-3D49-B0BF-9827702E5DEE}" type="presParOf" srcId="{38F55B74-ED20-A547-9F07-E08EAB73C305}" destId="{007BE6F3-712C-FA43-A28B-405C93EC72A1}" srcOrd="0" destOrd="0" presId="urn:microsoft.com/office/officeart/2005/8/layout/hierarchy1"/>
    <dgm:cxn modelId="{377B9D7D-97A8-5E49-96AF-6C9FBB99D657}" type="presParOf" srcId="{38F55B74-ED20-A547-9F07-E08EAB73C305}" destId="{AE125E1B-4B48-EA4F-B583-8DA45971F660}" srcOrd="1" destOrd="0" presId="urn:microsoft.com/office/officeart/2005/8/layout/hierarchy1"/>
    <dgm:cxn modelId="{F5632DA5-B5A9-B44E-8E18-34AC01CC4EE5}" type="presParOf" srcId="{7C39FC68-051B-A94A-96AA-A39A1ED4225F}" destId="{56BEBA17-5FED-074F-B187-BD221CBE4446}" srcOrd="1" destOrd="0" presId="urn:microsoft.com/office/officeart/2005/8/layout/hierarchy1"/>
    <dgm:cxn modelId="{C298DA37-0C3F-B140-9202-3C0135923A8A}" type="presParOf" srcId="{A53CFF5C-012F-D24E-908D-67FBCA8430F0}" destId="{D6D1D617-2BD3-344B-BE8A-A9AB5B190298}" srcOrd="1" destOrd="0" presId="urn:microsoft.com/office/officeart/2005/8/layout/hierarchy1"/>
    <dgm:cxn modelId="{3F975664-821B-544B-A128-27AE7FEB1B27}" type="presParOf" srcId="{D6D1D617-2BD3-344B-BE8A-A9AB5B190298}" destId="{3A0B280A-6A1B-0A49-8734-A1F1FE3C0E1A}" srcOrd="0" destOrd="0" presId="urn:microsoft.com/office/officeart/2005/8/layout/hierarchy1"/>
    <dgm:cxn modelId="{CFB1CC35-891B-364A-918A-75481133FCB7}" type="presParOf" srcId="{3A0B280A-6A1B-0A49-8734-A1F1FE3C0E1A}" destId="{DD5BB240-FE4A-C047-A5A0-63D78376908A}" srcOrd="0" destOrd="0" presId="urn:microsoft.com/office/officeart/2005/8/layout/hierarchy1"/>
    <dgm:cxn modelId="{24D60EB6-144A-5B40-9BCF-8F1D16B2FC84}" type="presParOf" srcId="{3A0B280A-6A1B-0A49-8734-A1F1FE3C0E1A}" destId="{775A2C06-EDAD-8145-B88D-44F85B297CE6}" srcOrd="1" destOrd="0" presId="urn:microsoft.com/office/officeart/2005/8/layout/hierarchy1"/>
    <dgm:cxn modelId="{72A589FA-F4BB-B548-B437-022ED68BB781}" type="presParOf" srcId="{D6D1D617-2BD3-344B-BE8A-A9AB5B190298}" destId="{BBD917A4-4096-DA45-9993-DC9BD913BBF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58F69-370A-D648-9027-B41301E9DDF7}">
      <dsp:nvSpPr>
        <dsp:cNvPr id="0" name=""/>
        <dsp:cNvSpPr/>
      </dsp:nvSpPr>
      <dsp:spPr>
        <a:xfrm>
          <a:off x="0" y="0"/>
          <a:ext cx="10515600" cy="65637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err="1"/>
            <a:t>Jede</a:t>
          </a:r>
          <a:r>
            <a:rPr lang="en-US" sz="1700" b="1" kern="1200" baseline="0" dirty="0"/>
            <a:t> Gruppe </a:t>
          </a:r>
          <a:r>
            <a:rPr lang="en-US" sz="1700" b="1" kern="1200" baseline="0" dirty="0" err="1"/>
            <a:t>erhält</a:t>
          </a:r>
          <a:r>
            <a:rPr lang="en-US" sz="1700" b="1" kern="1200" baseline="0" dirty="0"/>
            <a:t> 3 </a:t>
          </a:r>
          <a:r>
            <a:rPr lang="en-US" sz="1700" b="1" kern="1200" baseline="0" dirty="0" err="1"/>
            <a:t>Szenen</a:t>
          </a:r>
          <a:r>
            <a:rPr lang="en-US" sz="1700" b="1" kern="1200" baseline="0" dirty="0"/>
            <a:t> von </a:t>
          </a:r>
          <a:r>
            <a:rPr lang="en-US" sz="1700" b="1" kern="1200" baseline="0" dirty="0" err="1"/>
            <a:t>einem</a:t>
          </a:r>
          <a:r>
            <a:rPr lang="en-US" sz="1700" b="1" kern="1200" baseline="0" dirty="0"/>
            <a:t> Film, </a:t>
          </a:r>
          <a:r>
            <a:rPr lang="en-US" sz="1700" b="1" kern="1200" baseline="0" dirty="0" err="1"/>
            <a:t>diese</a:t>
          </a:r>
          <a:r>
            <a:rPr lang="en-US" sz="1700" b="1" kern="1200" baseline="0" dirty="0"/>
            <a:t> </a:t>
          </a:r>
          <a:r>
            <a:rPr lang="en-US" sz="1700" b="1" kern="1200" baseline="0" dirty="0" err="1"/>
            <a:t>werden</a:t>
          </a:r>
          <a:r>
            <a:rPr lang="en-US" sz="1700" b="1" kern="1200" baseline="0" dirty="0"/>
            <a:t> </a:t>
          </a:r>
          <a:r>
            <a:rPr lang="en-US" sz="1700" b="1" kern="1200" baseline="0" dirty="0" err="1"/>
            <a:t>nach</a:t>
          </a:r>
          <a:r>
            <a:rPr lang="en-US" sz="1700" b="1" kern="1200" baseline="0" dirty="0"/>
            <a:t> den </a:t>
          </a:r>
          <a:r>
            <a:rPr lang="en-US" sz="1700" b="1" kern="1200" baseline="0" dirty="0" err="1"/>
            <a:t>folgenden</a:t>
          </a:r>
          <a:r>
            <a:rPr lang="en-US" sz="1700" b="1" kern="1200" baseline="0" dirty="0"/>
            <a:t> </a:t>
          </a:r>
          <a:r>
            <a:rPr lang="en-US" sz="1700" b="1" kern="1200" baseline="0" dirty="0" err="1"/>
            <a:t>Fragen</a:t>
          </a:r>
          <a:r>
            <a:rPr lang="en-US" sz="1700" b="1" kern="1200" baseline="0" dirty="0"/>
            <a:t> </a:t>
          </a:r>
          <a:r>
            <a:rPr lang="en-US" sz="1700" b="1" kern="1200" baseline="0" dirty="0" err="1"/>
            <a:t>analysiert</a:t>
          </a:r>
          <a:r>
            <a:rPr lang="en-US" sz="1700" b="1" kern="1200" baseline="0" dirty="0"/>
            <a:t> und in der Gruppe </a:t>
          </a:r>
          <a:r>
            <a:rPr lang="en-US" sz="1700" b="1" kern="1200" baseline="0" dirty="0" err="1"/>
            <a:t>bearbeitet</a:t>
          </a:r>
          <a:r>
            <a:rPr lang="en-US" sz="1700" b="1" kern="1200" baseline="0" dirty="0"/>
            <a:t>. </a:t>
          </a:r>
          <a:r>
            <a:rPr lang="en-US" sz="1700" b="1" kern="1200" baseline="0" dirty="0" err="1"/>
            <a:t>Nach</a:t>
          </a:r>
          <a:r>
            <a:rPr lang="en-US" sz="1700" b="1" kern="1200" baseline="0" dirty="0"/>
            <a:t> 25 min </a:t>
          </a:r>
          <a:r>
            <a:rPr lang="en-US" sz="1700" b="1" kern="1200" baseline="0" dirty="0" err="1"/>
            <a:t>stellen</a:t>
          </a:r>
          <a:r>
            <a:rPr lang="en-US" sz="1700" b="1" kern="1200" baseline="0" dirty="0"/>
            <a:t> die Gruppen </a:t>
          </a:r>
          <a:r>
            <a:rPr lang="en-US" sz="1700" b="1" kern="1200" baseline="0" dirty="0" err="1"/>
            <a:t>ihre</a:t>
          </a:r>
          <a:r>
            <a:rPr lang="en-US" sz="1700" b="1" kern="1200" baseline="0" dirty="0"/>
            <a:t> </a:t>
          </a:r>
          <a:r>
            <a:rPr lang="en-US" sz="1700" b="1" kern="1200" baseline="0" dirty="0" err="1"/>
            <a:t>Ausarbeitung</a:t>
          </a:r>
          <a:r>
            <a:rPr lang="en-US" sz="1700" b="1" kern="1200" baseline="0" dirty="0"/>
            <a:t> </a:t>
          </a:r>
          <a:r>
            <a:rPr lang="en-US" sz="1700" b="1" kern="1200" baseline="0" dirty="0" err="1"/>
            <a:t>im</a:t>
          </a:r>
          <a:r>
            <a:rPr lang="en-US" sz="1700" b="1" kern="1200" baseline="0" dirty="0"/>
            <a:t> Plenum </a:t>
          </a:r>
          <a:r>
            <a:rPr lang="en-US" sz="1700" b="1" kern="1200" baseline="0" dirty="0" err="1"/>
            <a:t>vor</a:t>
          </a:r>
          <a:r>
            <a:rPr lang="en-US" sz="1700" b="1" kern="1200" baseline="0" dirty="0"/>
            <a:t>. </a:t>
          </a:r>
          <a:endParaRPr lang="en-US" sz="1700" b="1" kern="1200" dirty="0"/>
        </a:p>
      </dsp:txBody>
      <dsp:txXfrm>
        <a:off x="32041" y="32041"/>
        <a:ext cx="10451518" cy="592288"/>
      </dsp:txXfrm>
    </dsp:sp>
    <dsp:sp modelId="{3C004984-20F2-6A45-9C57-A0ADCCF14531}">
      <dsp:nvSpPr>
        <dsp:cNvPr id="0" name=""/>
        <dsp:cNvSpPr/>
      </dsp:nvSpPr>
      <dsp:spPr>
        <a:xfrm>
          <a:off x="0" y="789489"/>
          <a:ext cx="10515600" cy="656370"/>
        </a:xfrm>
        <a:prstGeom prst="roundRect">
          <a:avLst/>
        </a:prstGeom>
        <a:solidFill>
          <a:schemeClr val="accent2">
            <a:hueOff val="-291073"/>
            <a:satOff val="-16786"/>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kern="1200" dirty="0"/>
            <a:t>Die Szenen müssen zu den Leitfragen erörtert werden und dann von den anderen vorgetragen werden </a:t>
          </a:r>
          <a:endParaRPr lang="en-US" sz="1700" kern="1200" dirty="0"/>
        </a:p>
      </dsp:txBody>
      <dsp:txXfrm>
        <a:off x="32041" y="821530"/>
        <a:ext cx="10451518" cy="592288"/>
      </dsp:txXfrm>
    </dsp:sp>
    <dsp:sp modelId="{080A7A1F-98E3-564A-A81A-7DCED71597E9}">
      <dsp:nvSpPr>
        <dsp:cNvPr id="0" name=""/>
        <dsp:cNvSpPr/>
      </dsp:nvSpPr>
      <dsp:spPr>
        <a:xfrm>
          <a:off x="0" y="1464164"/>
          <a:ext cx="10515600" cy="656370"/>
        </a:xfrm>
        <a:prstGeom prst="roundRect">
          <a:avLst/>
        </a:prstGeom>
        <a:solidFill>
          <a:schemeClr val="accent2">
            <a:hueOff val="-582145"/>
            <a:satOff val="-33571"/>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b="0" i="0" kern="1200" dirty="0"/>
            <a:t>Vergleich von Theorie und Film (wie sehr weicht es vom realen Konzept ab)</a:t>
          </a:r>
          <a:endParaRPr lang="en-US" sz="1700" kern="1200" dirty="0"/>
        </a:p>
      </dsp:txBody>
      <dsp:txXfrm>
        <a:off x="32041" y="1496205"/>
        <a:ext cx="10451518" cy="592288"/>
      </dsp:txXfrm>
    </dsp:sp>
    <dsp:sp modelId="{F5C35657-A7DD-F84C-A908-E703032AE893}">
      <dsp:nvSpPr>
        <dsp:cNvPr id="0" name=""/>
        <dsp:cNvSpPr/>
      </dsp:nvSpPr>
      <dsp:spPr>
        <a:xfrm>
          <a:off x="0" y="2200149"/>
          <a:ext cx="10515600" cy="656370"/>
        </a:xfrm>
        <a:prstGeom prst="roundRect">
          <a:avLst/>
        </a:prstGeom>
        <a:solidFill>
          <a:schemeClr val="accent2">
            <a:hueOff val="-873218"/>
            <a:satOff val="-5035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kern="1200" dirty="0"/>
            <a:t>Reflexion über Stereotypen </a:t>
          </a:r>
          <a:endParaRPr lang="en-US" sz="1700" kern="1200" dirty="0"/>
        </a:p>
      </dsp:txBody>
      <dsp:txXfrm>
        <a:off x="32041" y="2232190"/>
        <a:ext cx="10451518" cy="592288"/>
      </dsp:txXfrm>
    </dsp:sp>
    <dsp:sp modelId="{09413444-B47A-FA40-A215-A053CCF8D3C7}">
      <dsp:nvSpPr>
        <dsp:cNvPr id="0" name=""/>
        <dsp:cNvSpPr/>
      </dsp:nvSpPr>
      <dsp:spPr>
        <a:xfrm>
          <a:off x="0" y="2905479"/>
          <a:ext cx="10515600" cy="656370"/>
        </a:xfrm>
        <a:prstGeom prst="roundRect">
          <a:avLst/>
        </a:prstGeom>
        <a:solidFill>
          <a:schemeClr val="accent2">
            <a:hueOff val="-1164290"/>
            <a:satOff val="-67142"/>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kern="1200" dirty="0"/>
            <a:t>Wie sehr beeinflusst die Schulform die Persönlichkeitsentwicklung </a:t>
          </a:r>
          <a:endParaRPr lang="en-US" sz="1700" kern="1200" dirty="0"/>
        </a:p>
      </dsp:txBody>
      <dsp:txXfrm>
        <a:off x="32041" y="2937520"/>
        <a:ext cx="10451518" cy="592288"/>
      </dsp:txXfrm>
    </dsp:sp>
    <dsp:sp modelId="{641E8FB2-F049-2647-8BDB-B88A87620F4B}">
      <dsp:nvSpPr>
        <dsp:cNvPr id="0" name=""/>
        <dsp:cNvSpPr/>
      </dsp:nvSpPr>
      <dsp:spPr>
        <a:xfrm>
          <a:off x="0" y="3610809"/>
          <a:ext cx="10515600" cy="656370"/>
        </a:xfrm>
        <a:prstGeom prst="roundRect">
          <a:avLst/>
        </a:prstGeom>
        <a:solidFill>
          <a:schemeClr val="accent2">
            <a:hueOff val="-1455363"/>
            <a:satOff val="-83928"/>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b="0" i="0" kern="1200" dirty="0"/>
            <a:t>Schulsystem im Wandel </a:t>
          </a:r>
          <a:endParaRPr lang="en-US" sz="1700" kern="1200" dirty="0"/>
        </a:p>
      </dsp:txBody>
      <dsp:txXfrm>
        <a:off x="32041" y="3642850"/>
        <a:ext cx="10451518" cy="5922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BE6F3-712C-FA43-A28B-405C93EC72A1}">
      <dsp:nvSpPr>
        <dsp:cNvPr id="0" name=""/>
        <dsp:cNvSpPr/>
      </dsp:nvSpPr>
      <dsp:spPr>
        <a:xfrm>
          <a:off x="1283" y="507350"/>
          <a:ext cx="4505585" cy="286104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125E1B-4B48-EA4F-B583-8DA45971F660}">
      <dsp:nvSpPr>
        <dsp:cNvPr id="0" name=""/>
        <dsp:cNvSpPr/>
      </dsp:nvSpPr>
      <dsp:spPr>
        <a:xfrm>
          <a:off x="501904" y="982940"/>
          <a:ext cx="4505585" cy="286104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de-DE" sz="2800" b="0" i="0" kern="1200" dirty="0"/>
            <a:t>Wie unterschiedlich ist die Darstellung von Schulen in den verschiedenen Filmen?</a:t>
          </a:r>
          <a:endParaRPr lang="en-US" sz="2800" kern="1200" dirty="0"/>
        </a:p>
      </dsp:txBody>
      <dsp:txXfrm>
        <a:off x="585701" y="1066737"/>
        <a:ext cx="4337991" cy="2693452"/>
      </dsp:txXfrm>
    </dsp:sp>
    <dsp:sp modelId="{DD5BB240-FE4A-C047-A5A0-63D78376908A}">
      <dsp:nvSpPr>
        <dsp:cNvPr id="0" name=""/>
        <dsp:cNvSpPr/>
      </dsp:nvSpPr>
      <dsp:spPr>
        <a:xfrm>
          <a:off x="5508110" y="507350"/>
          <a:ext cx="4505585" cy="286104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5A2C06-EDAD-8145-B88D-44F85B297CE6}">
      <dsp:nvSpPr>
        <dsp:cNvPr id="0" name=""/>
        <dsp:cNvSpPr/>
      </dsp:nvSpPr>
      <dsp:spPr>
        <a:xfrm>
          <a:off x="6008730" y="982940"/>
          <a:ext cx="4505585" cy="286104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de-DE" sz="2800" b="0" i="0" kern="1200" dirty="0"/>
            <a:t>Warum wird Schule medial so unterschiedlich dargestellt? (Eigene Erfahrungen mit einbringen, Vergleich von Szenen)</a:t>
          </a:r>
          <a:endParaRPr lang="en-US" sz="2800" kern="1200" dirty="0"/>
        </a:p>
      </dsp:txBody>
      <dsp:txXfrm>
        <a:off x="6092527" y="1066737"/>
        <a:ext cx="4337991" cy="26934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40" name="Google Shape;24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6644b969a62c0b3e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6644b969a62c0b3e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g6644b969a62c0b3e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de-DE"/>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6644b969a62c0b3e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6644b969a62c0b3e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g6644b969a62c0b3e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de-DE"/>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8b5a2c0d6473c2b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8b5a2c0d6473c2b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g8b5a2c0d6473c2b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de-DE"/>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33153eedece02933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33153eedece02933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g33153eedece02933_1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de-DE"/>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de-DE" sz="1200" b="0" i="0" u="none" strike="noStrike" cap="none" smtClean="0">
                <a:solidFill>
                  <a:schemeClr val="dk1"/>
                </a:solidFill>
                <a:latin typeface="Calibri"/>
                <a:ea typeface="Calibri"/>
                <a:cs typeface="Calibri"/>
                <a:sym typeface="Calibri"/>
              </a:rPr>
              <a:t>3</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5974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foli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ld mit Überschrift"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el und vertikaler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kaler Titel u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el und Inhalt">
  <p:cSld name="1_Titel und Inhal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527050" y="341833"/>
            <a:ext cx="11151569" cy="81228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2"/>
              </a:buClr>
              <a:buSzPts val="2400"/>
              <a:buFont typeface="Open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514351" y="1484313"/>
            <a:ext cx="11164268" cy="4249738"/>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2"/>
              </a:buClr>
              <a:buSzPts val="1600"/>
              <a:buNone/>
              <a:defRPr/>
            </a:lvl1pPr>
            <a:lvl2pPr marL="914400" lvl="1" indent="-342900" algn="l">
              <a:lnSpc>
                <a:spcPct val="90000"/>
              </a:lnSpc>
              <a:spcBef>
                <a:spcPts val="300"/>
              </a:spcBef>
              <a:spcAft>
                <a:spcPts val="0"/>
              </a:spcAft>
              <a:buClr>
                <a:schemeClr val="dk2"/>
              </a:buClr>
              <a:buSzPts val="1800"/>
              <a:buChar char="—"/>
              <a:defRPr/>
            </a:lvl2pPr>
            <a:lvl3pPr marL="1371600" lvl="2" indent="-228600" algn="l">
              <a:lnSpc>
                <a:spcPct val="90000"/>
              </a:lnSpc>
              <a:spcBef>
                <a:spcPts val="1200"/>
              </a:spcBef>
              <a:spcAft>
                <a:spcPts val="0"/>
              </a:spcAft>
              <a:buClr>
                <a:schemeClr val="dk2"/>
              </a:buClr>
              <a:buSzPts val="1400"/>
              <a:buNone/>
              <a:defRPr/>
            </a:lvl3pPr>
            <a:lvl4pPr marL="1828800" lvl="3" indent="-342900" algn="l">
              <a:lnSpc>
                <a:spcPct val="90000"/>
              </a:lnSpc>
              <a:spcBef>
                <a:spcPts val="300"/>
              </a:spcBef>
              <a:spcAft>
                <a:spcPts val="0"/>
              </a:spcAft>
              <a:buClr>
                <a:schemeClr val="dk2"/>
              </a:buClr>
              <a:buSzPts val="1800"/>
              <a:buChar char="−"/>
              <a:defRPr/>
            </a:lvl4pPr>
            <a:lvl5pPr marL="2286000" lvl="4" indent="-342900" algn="l">
              <a:lnSpc>
                <a:spcPct val="90000"/>
              </a:lnSpc>
              <a:spcBef>
                <a:spcPts val="300"/>
              </a:spcBef>
              <a:spcAft>
                <a:spcPts val="0"/>
              </a:spcAft>
              <a:buClr>
                <a:schemeClr val="dk2"/>
              </a:buClr>
              <a:buSzPts val="1800"/>
              <a:buChar char="−"/>
              <a:defRPr/>
            </a:lvl5pPr>
            <a:lvl6pPr marL="2743200" lvl="5" indent="-228600" algn="l">
              <a:lnSpc>
                <a:spcPct val="90000"/>
              </a:lnSpc>
              <a:spcBef>
                <a:spcPts val="0"/>
              </a:spcBef>
              <a:spcAft>
                <a:spcPts val="0"/>
              </a:spcAft>
              <a:buClr>
                <a:schemeClr val="lt1"/>
              </a:buClr>
              <a:buSzPts val="1800"/>
              <a:buNone/>
              <a:defRPr/>
            </a:lvl6pPr>
            <a:lvl7pPr marL="3200400" lvl="6" indent="-228600" algn="l">
              <a:lnSpc>
                <a:spcPct val="90000"/>
              </a:lnSpc>
              <a:spcBef>
                <a:spcPts val="0"/>
              </a:spcBef>
              <a:spcAft>
                <a:spcPts val="0"/>
              </a:spcAft>
              <a:buClr>
                <a:schemeClr val="lt1"/>
              </a:buClr>
              <a:buSzPts val="1800"/>
              <a:buNone/>
              <a:defRPr/>
            </a:lvl7pPr>
            <a:lvl8pPr marL="3657600" lvl="7" indent="-342900" algn="l">
              <a:lnSpc>
                <a:spcPct val="90000"/>
              </a:lnSpc>
              <a:spcBef>
                <a:spcPts val="360"/>
              </a:spcBef>
              <a:spcAft>
                <a:spcPts val="0"/>
              </a:spcAft>
              <a:buClr>
                <a:schemeClr val="dk1"/>
              </a:buClr>
              <a:buSzPts val="1800"/>
              <a:buChar char="•"/>
              <a:defRPr/>
            </a:lvl8pPr>
            <a:lvl9pPr marL="4114800" lvl="8" indent="-342900" algn="l">
              <a:lnSpc>
                <a:spcPct val="9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Zwei Inhalte">
  <p:cSld name="1_Zwei Inhalte">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527050" y="341833"/>
            <a:ext cx="11151569" cy="81228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2"/>
              </a:buClr>
              <a:buSzPts val="1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
          <p:cNvSpPr txBox="1">
            <a:spLocks noGrp="1"/>
          </p:cNvSpPr>
          <p:nvPr>
            <p:ph type="body" idx="1"/>
          </p:nvPr>
        </p:nvSpPr>
        <p:spPr>
          <a:xfrm>
            <a:off x="514351" y="1484314"/>
            <a:ext cx="5511800" cy="424973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600"/>
              </a:spcBef>
              <a:spcAft>
                <a:spcPts val="0"/>
              </a:spcAft>
              <a:buClr>
                <a:schemeClr val="dk2"/>
              </a:buClr>
              <a:buSzPts val="1800"/>
              <a:buNone/>
              <a:defRPr/>
            </a:lvl1pPr>
            <a:lvl2pPr marL="914400" lvl="1" indent="-342900" algn="l">
              <a:lnSpc>
                <a:spcPct val="90000"/>
              </a:lnSpc>
              <a:spcBef>
                <a:spcPts val="300"/>
              </a:spcBef>
              <a:spcAft>
                <a:spcPts val="0"/>
              </a:spcAft>
              <a:buClr>
                <a:schemeClr val="dk2"/>
              </a:buClr>
              <a:buSzPts val="1800"/>
              <a:buChar char="—"/>
              <a:defRPr/>
            </a:lvl2pPr>
            <a:lvl3pPr marL="1371600" lvl="2" indent="-228600" algn="l">
              <a:lnSpc>
                <a:spcPct val="90000"/>
              </a:lnSpc>
              <a:spcBef>
                <a:spcPts val="600"/>
              </a:spcBef>
              <a:spcAft>
                <a:spcPts val="0"/>
              </a:spcAft>
              <a:buClr>
                <a:schemeClr val="dk2"/>
              </a:buClr>
              <a:buSzPts val="1800"/>
              <a:buNone/>
              <a:defRPr/>
            </a:lvl3pPr>
            <a:lvl4pPr marL="1828800" lvl="3" indent="-342900" algn="l">
              <a:lnSpc>
                <a:spcPct val="90000"/>
              </a:lnSpc>
              <a:spcBef>
                <a:spcPts val="300"/>
              </a:spcBef>
              <a:spcAft>
                <a:spcPts val="0"/>
              </a:spcAft>
              <a:buClr>
                <a:schemeClr val="dk2"/>
              </a:buClr>
              <a:buSzPts val="1800"/>
              <a:buChar char="−"/>
              <a:defRPr/>
            </a:lvl4pPr>
            <a:lvl5pPr marL="2286000" lvl="4" indent="-342900" algn="l">
              <a:lnSpc>
                <a:spcPct val="90000"/>
              </a:lnSpc>
              <a:spcBef>
                <a:spcPts val="300"/>
              </a:spcBef>
              <a:spcAft>
                <a:spcPts val="0"/>
              </a:spcAft>
              <a:buClr>
                <a:schemeClr val="dk2"/>
              </a:buClr>
              <a:buSzPts val="1800"/>
              <a:buChar char="−"/>
              <a:defRPr/>
            </a:lvl5pPr>
            <a:lvl6pPr marL="2743200" lvl="5" indent="-228600" algn="l">
              <a:lnSpc>
                <a:spcPct val="90000"/>
              </a:lnSpc>
              <a:spcBef>
                <a:spcPts val="0"/>
              </a:spcBef>
              <a:spcAft>
                <a:spcPts val="0"/>
              </a:spcAft>
              <a:buClr>
                <a:schemeClr val="lt1"/>
              </a:buClr>
              <a:buSzPts val="1800"/>
              <a:buNone/>
              <a:defRPr/>
            </a:lvl6pPr>
            <a:lvl7pPr marL="3200400" lvl="6" indent="-228600" algn="l">
              <a:lnSpc>
                <a:spcPct val="90000"/>
              </a:lnSpc>
              <a:spcBef>
                <a:spcPts val="0"/>
              </a:spcBef>
              <a:spcAft>
                <a:spcPts val="0"/>
              </a:spcAft>
              <a:buClr>
                <a:schemeClr val="lt1"/>
              </a:buClr>
              <a:buSzPts val="1800"/>
              <a:buNone/>
              <a:defRPr/>
            </a:lvl7pPr>
            <a:lvl8pPr marL="3657600" lvl="7" indent="-342900" algn="l">
              <a:lnSpc>
                <a:spcPct val="90000"/>
              </a:lnSpc>
              <a:spcBef>
                <a:spcPts val="360"/>
              </a:spcBef>
              <a:spcAft>
                <a:spcPts val="0"/>
              </a:spcAft>
              <a:buClr>
                <a:schemeClr val="dk1"/>
              </a:buClr>
              <a:buSzPts val="1800"/>
              <a:buChar char="•"/>
              <a:defRPr/>
            </a:lvl8pPr>
            <a:lvl9pPr marL="4114800" lvl="8" indent="-342900" algn="l">
              <a:lnSpc>
                <a:spcPct val="90000"/>
              </a:lnSpc>
              <a:spcBef>
                <a:spcPts val="360"/>
              </a:spcBef>
              <a:spcAft>
                <a:spcPts val="0"/>
              </a:spcAft>
              <a:buClr>
                <a:schemeClr val="dk1"/>
              </a:buClr>
              <a:buSzPts val="1800"/>
              <a:buChar char="•"/>
              <a:defRPr/>
            </a:lvl9pPr>
          </a:lstStyle>
          <a:p>
            <a:endParaRPr/>
          </a:p>
        </p:txBody>
      </p:sp>
      <p:sp>
        <p:nvSpPr>
          <p:cNvPr id="33" name="Google Shape;33;p5"/>
          <p:cNvSpPr txBox="1">
            <a:spLocks noGrp="1"/>
          </p:cNvSpPr>
          <p:nvPr>
            <p:ph type="body" idx="2"/>
          </p:nvPr>
        </p:nvSpPr>
        <p:spPr>
          <a:xfrm>
            <a:off x="6165851" y="1484314"/>
            <a:ext cx="5511800" cy="424973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600"/>
              </a:spcBef>
              <a:spcAft>
                <a:spcPts val="0"/>
              </a:spcAft>
              <a:buClr>
                <a:schemeClr val="dk2"/>
              </a:buClr>
              <a:buSzPts val="1800"/>
              <a:buNone/>
              <a:defRPr/>
            </a:lvl1pPr>
            <a:lvl2pPr marL="914400" lvl="1" indent="-342900" algn="l">
              <a:lnSpc>
                <a:spcPct val="90000"/>
              </a:lnSpc>
              <a:spcBef>
                <a:spcPts val="300"/>
              </a:spcBef>
              <a:spcAft>
                <a:spcPts val="0"/>
              </a:spcAft>
              <a:buClr>
                <a:schemeClr val="dk2"/>
              </a:buClr>
              <a:buSzPts val="1800"/>
              <a:buChar char="—"/>
              <a:defRPr/>
            </a:lvl2pPr>
            <a:lvl3pPr marL="1371600" lvl="2" indent="-228600" algn="l">
              <a:lnSpc>
                <a:spcPct val="90000"/>
              </a:lnSpc>
              <a:spcBef>
                <a:spcPts val="600"/>
              </a:spcBef>
              <a:spcAft>
                <a:spcPts val="0"/>
              </a:spcAft>
              <a:buClr>
                <a:schemeClr val="dk2"/>
              </a:buClr>
              <a:buSzPts val="1800"/>
              <a:buNone/>
              <a:defRPr/>
            </a:lvl3pPr>
            <a:lvl4pPr marL="1828800" lvl="3" indent="-342900" algn="l">
              <a:lnSpc>
                <a:spcPct val="90000"/>
              </a:lnSpc>
              <a:spcBef>
                <a:spcPts val="300"/>
              </a:spcBef>
              <a:spcAft>
                <a:spcPts val="0"/>
              </a:spcAft>
              <a:buClr>
                <a:schemeClr val="dk2"/>
              </a:buClr>
              <a:buSzPts val="1800"/>
              <a:buChar char="−"/>
              <a:defRPr/>
            </a:lvl4pPr>
            <a:lvl5pPr marL="2286000" lvl="4" indent="-342900" algn="l">
              <a:lnSpc>
                <a:spcPct val="90000"/>
              </a:lnSpc>
              <a:spcBef>
                <a:spcPts val="300"/>
              </a:spcBef>
              <a:spcAft>
                <a:spcPts val="0"/>
              </a:spcAft>
              <a:buClr>
                <a:schemeClr val="dk2"/>
              </a:buClr>
              <a:buSzPts val="1800"/>
              <a:buChar char="−"/>
              <a:defRPr/>
            </a:lvl5pPr>
            <a:lvl6pPr marL="2743200" lvl="5" indent="-228600" algn="l">
              <a:lnSpc>
                <a:spcPct val="90000"/>
              </a:lnSpc>
              <a:spcBef>
                <a:spcPts val="0"/>
              </a:spcBef>
              <a:spcAft>
                <a:spcPts val="0"/>
              </a:spcAft>
              <a:buClr>
                <a:schemeClr val="lt1"/>
              </a:buClr>
              <a:buSzPts val="1800"/>
              <a:buNone/>
              <a:defRPr/>
            </a:lvl6pPr>
            <a:lvl7pPr marL="3200400" lvl="6" indent="-228600" algn="l">
              <a:lnSpc>
                <a:spcPct val="90000"/>
              </a:lnSpc>
              <a:spcBef>
                <a:spcPts val="0"/>
              </a:spcBef>
              <a:spcAft>
                <a:spcPts val="0"/>
              </a:spcAft>
              <a:buClr>
                <a:schemeClr val="lt1"/>
              </a:buClr>
              <a:buSzPts val="1800"/>
              <a:buNone/>
              <a:defRPr/>
            </a:lvl7pPr>
            <a:lvl8pPr marL="3657600" lvl="7" indent="-342900" algn="l">
              <a:lnSpc>
                <a:spcPct val="90000"/>
              </a:lnSpc>
              <a:spcBef>
                <a:spcPts val="360"/>
              </a:spcBef>
              <a:spcAft>
                <a:spcPts val="0"/>
              </a:spcAft>
              <a:buClr>
                <a:schemeClr val="dk1"/>
              </a:buClr>
              <a:buSzPts val="1800"/>
              <a:buChar char="•"/>
              <a:defRPr/>
            </a:lvl8pPr>
            <a:lvl9pPr marL="4114800" lvl="8" indent="-342900" algn="l">
              <a:lnSpc>
                <a:spcPct val="9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Zwei Inhalte"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ergleich"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de-DE"/>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hyperlink" Target="https://www.bildungsserver.de/onlineressource.html?onlineressourcen_id=1506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de.wikipedia.org/wiki/Datei:G&#246;ttinger_Gedenktafel_-_Humboldt,_Wilhelm_von.jpg" TargetMode="External"/><Relationship Id="rId5" Type="http://schemas.openxmlformats.org/officeDocument/2006/relationships/hyperlink" Target="https://www.oel-bild.de/Wilhelm-von-Humboldt~17941.htm"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15" descr="Welche weiterführende Schule ist die richtige für mein Kind? | MDR.DE"/>
          <p:cNvPicPr preferRelativeResize="0"/>
          <p:nvPr/>
        </p:nvPicPr>
        <p:blipFill rotWithShape="1">
          <a:blip r:embed="rId3">
            <a:alphaModFix/>
          </a:blip>
          <a:srcRect l="9660" r="19239"/>
          <a:stretch/>
        </p:blipFill>
        <p:spPr>
          <a:xfrm>
            <a:off x="3523488" y="-18288"/>
            <a:ext cx="8668512" cy="6857990"/>
          </a:xfrm>
          <a:prstGeom prst="rect">
            <a:avLst/>
          </a:prstGeom>
          <a:noFill/>
          <a:ln>
            <a:noFill/>
          </a:ln>
        </p:spPr>
      </p:pic>
      <p:sp>
        <p:nvSpPr>
          <p:cNvPr id="97" name="Google Shape;97;p15"/>
          <p:cNvSpPr/>
          <p:nvPr/>
        </p:nvSpPr>
        <p:spPr>
          <a:xfrm>
            <a:off x="0" y="0"/>
            <a:ext cx="9756601" cy="6858000"/>
          </a:xfrm>
          <a:prstGeom prst="rect">
            <a:avLst/>
          </a:prstGeom>
          <a:gradFill>
            <a:gsLst>
              <a:gs pos="0">
                <a:srgbClr val="FFFFFF">
                  <a:alpha val="0"/>
                </a:srgbClr>
              </a:gs>
              <a:gs pos="19000">
                <a:srgbClr val="FFFFFF">
                  <a:alpha val="37647"/>
                </a:srgbClr>
              </a:gs>
              <a:gs pos="35000">
                <a:srgbClr val="FFFFFF">
                  <a:alpha val="78823"/>
                </a:srgbClr>
              </a:gs>
              <a:gs pos="5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8" name="Google Shape;98;p15"/>
          <p:cNvSpPr txBox="1">
            <a:spLocks noGrp="1"/>
          </p:cNvSpPr>
          <p:nvPr>
            <p:ph type="ctrTitle"/>
          </p:nvPr>
        </p:nvSpPr>
        <p:spPr>
          <a:xfrm>
            <a:off x="477980" y="949260"/>
            <a:ext cx="6603540" cy="3420388"/>
          </a:xfrm>
          <a:prstGeom prst="rect">
            <a:avLst/>
          </a:prstGeom>
          <a:noFill/>
          <a:ln>
            <a:noFill/>
          </a:ln>
        </p:spPr>
        <p:txBody>
          <a:bodyPr spcFirstLastPara="1" wrap="square" lIns="91425" tIns="45700" rIns="91425" bIns="45700" anchor="b" anchorCtr="0">
            <a:noAutofit/>
          </a:bodyPr>
          <a:lstStyle/>
          <a:p>
            <a:pPr marL="0" lvl="0" indent="0" algn="l" rtl="0">
              <a:lnSpc>
                <a:spcPct val="150000"/>
              </a:lnSpc>
              <a:spcBef>
                <a:spcPts val="0"/>
              </a:spcBef>
              <a:spcAft>
                <a:spcPts val="0"/>
              </a:spcAft>
              <a:buClr>
                <a:srgbClr val="733F39"/>
              </a:buClr>
              <a:buSzPts val="4000"/>
              <a:buFont typeface="Calibri"/>
              <a:buNone/>
            </a:pPr>
            <a:r>
              <a:rPr lang="de-DE" sz="4000" b="1">
                <a:solidFill>
                  <a:srgbClr val="733F39"/>
                </a:solidFill>
              </a:rPr>
              <a:t>Schulformen</a:t>
            </a:r>
            <a:br>
              <a:rPr lang="de-DE" sz="4000" b="1">
                <a:solidFill>
                  <a:srgbClr val="733F39"/>
                </a:solidFill>
              </a:rPr>
            </a:br>
            <a:r>
              <a:rPr lang="de-DE" sz="4000" b="1">
                <a:solidFill>
                  <a:srgbClr val="733F39"/>
                </a:solidFill>
              </a:rPr>
              <a:t>BW6: Über Zaubertrankkunde und Chuninprüfungen – Mediale Darstellung von Schule</a:t>
            </a:r>
            <a:endParaRPr/>
          </a:p>
        </p:txBody>
      </p:sp>
      <p:sp>
        <p:nvSpPr>
          <p:cNvPr id="99" name="Google Shape;99;p15"/>
          <p:cNvSpPr txBox="1">
            <a:spLocks noGrp="1"/>
          </p:cNvSpPr>
          <p:nvPr>
            <p:ph type="subTitle" idx="1"/>
          </p:nvPr>
        </p:nvSpPr>
        <p:spPr>
          <a:xfrm>
            <a:off x="477980" y="4872922"/>
            <a:ext cx="7263940" cy="123527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A55F53"/>
              </a:buClr>
              <a:buSzPts val="1800"/>
              <a:buNone/>
            </a:pPr>
            <a:r>
              <a:rPr lang="de-DE" sz="1800">
                <a:solidFill>
                  <a:srgbClr val="A55F53"/>
                </a:solidFill>
              </a:rPr>
              <a:t>Dozent: Clemens Milker</a:t>
            </a:r>
            <a:endParaRPr sz="1800">
              <a:solidFill>
                <a:srgbClr val="A55F53"/>
              </a:solidFill>
            </a:endParaRPr>
          </a:p>
          <a:p>
            <a:pPr marL="0" lvl="0" indent="0" algn="l" rtl="0">
              <a:lnSpc>
                <a:spcPct val="90000"/>
              </a:lnSpc>
              <a:spcBef>
                <a:spcPts val="1000"/>
              </a:spcBef>
              <a:spcAft>
                <a:spcPts val="0"/>
              </a:spcAft>
              <a:buClr>
                <a:srgbClr val="A55F53"/>
              </a:buClr>
              <a:buSzPts val="1800"/>
              <a:buNone/>
            </a:pPr>
            <a:r>
              <a:rPr lang="de-DE" sz="1800">
                <a:solidFill>
                  <a:srgbClr val="A55F53"/>
                </a:solidFill>
              </a:rPr>
              <a:t>Präsentation von: Sara Weigel, Till Häusler, Julius Schmidt, Daniil Zakarov</a:t>
            </a:r>
            <a:endParaRPr/>
          </a:p>
          <a:p>
            <a:pPr marL="0" lvl="0" indent="0" algn="l" rtl="0">
              <a:lnSpc>
                <a:spcPct val="90000"/>
              </a:lnSpc>
              <a:spcBef>
                <a:spcPts val="1000"/>
              </a:spcBef>
              <a:spcAft>
                <a:spcPts val="0"/>
              </a:spcAft>
              <a:buClr>
                <a:srgbClr val="A55F53"/>
              </a:buClr>
              <a:buSzPts val="1800"/>
              <a:buNone/>
            </a:pPr>
            <a:r>
              <a:rPr lang="de-DE" sz="1800">
                <a:solidFill>
                  <a:srgbClr val="A55F53"/>
                </a:solidFill>
              </a:rPr>
              <a:t>TU Dresden, 30.11.2023</a:t>
            </a:r>
            <a:endParaRPr/>
          </a:p>
        </p:txBody>
      </p:sp>
      <p:sp>
        <p:nvSpPr>
          <p:cNvPr id="100" name="Google Shape;100;p15"/>
          <p:cNvSpPr/>
          <p:nvPr/>
        </p:nvSpPr>
        <p:spPr>
          <a:xfrm rot="5400000">
            <a:off x="759921" y="346791"/>
            <a:ext cx="146304" cy="70408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1" name="Google Shape;101;p15"/>
          <p:cNvSpPr/>
          <p:nvPr/>
        </p:nvSpPr>
        <p:spPr>
          <a:xfrm>
            <a:off x="481029" y="4546920"/>
            <a:ext cx="39776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400"/>
                                        <p:tgtEl>
                                          <p:spTgt spid="98"/>
                                        </p:tgtEl>
                                      </p:cBhvr>
                                    </p:animEffect>
                                  </p:childTnLst>
                                </p:cTn>
                              </p:par>
                              <p:par>
                                <p:cTn id="8" presetID="10" presetClass="entr" presetSubtype="0" fill="hold" nodeType="withEffect">
                                  <p:stCondLst>
                                    <p:cond delay="2000"/>
                                  </p:stCondLst>
                                  <p:childTnLst>
                                    <p:set>
                                      <p:cBhvr>
                                        <p:cTn id="9" dur="1" fill="hold">
                                          <p:stCondLst>
                                            <p:cond delay="0"/>
                                          </p:stCondLst>
                                        </p:cTn>
                                        <p:tgtEl>
                                          <p:spTgt spid="99">
                                            <p:txEl>
                                              <p:pRg st="0" end="0"/>
                                            </p:txEl>
                                          </p:spTgt>
                                        </p:tgtEl>
                                        <p:attrNameLst>
                                          <p:attrName>style.visibility</p:attrName>
                                        </p:attrNameLst>
                                      </p:cBhvr>
                                      <p:to>
                                        <p:strVal val="visible"/>
                                      </p:to>
                                    </p:set>
                                    <p:animEffect transition="in" filter="fade">
                                      <p:cBhvr>
                                        <p:cTn id="10" dur="400"/>
                                        <p:tgtEl>
                                          <p:spTgt spid="99">
                                            <p:txEl>
                                              <p:pRg st="0" end="0"/>
                                            </p:txEl>
                                          </p:spTgt>
                                        </p:tgtEl>
                                      </p:cBhvr>
                                    </p:animEffect>
                                  </p:childTnLst>
                                </p:cTn>
                              </p:par>
                              <p:par>
                                <p:cTn id="11" presetID="10" presetClass="entr" presetSubtype="0" fill="hold" nodeType="withEffect">
                                  <p:stCondLst>
                                    <p:cond delay="2000"/>
                                  </p:stCondLst>
                                  <p:childTnLst>
                                    <p:set>
                                      <p:cBhvr>
                                        <p:cTn id="12" dur="1" fill="hold">
                                          <p:stCondLst>
                                            <p:cond delay="0"/>
                                          </p:stCondLst>
                                        </p:cTn>
                                        <p:tgtEl>
                                          <p:spTgt spid="99">
                                            <p:txEl>
                                              <p:pRg st="1" end="1"/>
                                            </p:txEl>
                                          </p:spTgt>
                                        </p:tgtEl>
                                        <p:attrNameLst>
                                          <p:attrName>style.visibility</p:attrName>
                                        </p:attrNameLst>
                                      </p:cBhvr>
                                      <p:to>
                                        <p:strVal val="visible"/>
                                      </p:to>
                                    </p:set>
                                    <p:animEffect transition="in" filter="fade">
                                      <p:cBhvr>
                                        <p:cTn id="13" dur="400"/>
                                        <p:tgtEl>
                                          <p:spTgt spid="99">
                                            <p:txEl>
                                              <p:pRg st="1" end="1"/>
                                            </p:txEl>
                                          </p:spTgt>
                                        </p:tgtEl>
                                      </p:cBhvr>
                                    </p:animEffect>
                                  </p:childTnLst>
                                </p:cTn>
                              </p:par>
                              <p:par>
                                <p:cTn id="14" presetID="10" presetClass="entr" presetSubtype="0" fill="hold" nodeType="withEffect">
                                  <p:stCondLst>
                                    <p:cond delay="2000"/>
                                  </p:stCondLst>
                                  <p:childTnLst>
                                    <p:set>
                                      <p:cBhvr>
                                        <p:cTn id="15" dur="1" fill="hold">
                                          <p:stCondLst>
                                            <p:cond delay="0"/>
                                          </p:stCondLst>
                                        </p:cTn>
                                        <p:tgtEl>
                                          <p:spTgt spid="99">
                                            <p:txEl>
                                              <p:pRg st="2" end="2"/>
                                            </p:txEl>
                                          </p:spTgt>
                                        </p:tgtEl>
                                        <p:attrNameLst>
                                          <p:attrName>style.visibility</p:attrName>
                                        </p:attrNameLst>
                                      </p:cBhvr>
                                      <p:to>
                                        <p:strVal val="visible"/>
                                      </p:to>
                                    </p:set>
                                    <p:animEffect transition="in" filter="fade">
                                      <p:cBhvr>
                                        <p:cTn id="16" dur="400"/>
                                        <p:tgtEl>
                                          <p:spTgt spid="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3"/>
          <p:cNvSpPr txBox="1">
            <a:spLocks noGrp="1"/>
          </p:cNvSpPr>
          <p:nvPr>
            <p:ph type="title"/>
          </p:nvPr>
        </p:nvSpPr>
        <p:spPr>
          <a:xfrm>
            <a:off x="157480" y="111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C000"/>
              </a:buClr>
              <a:buSzPts val="4400"/>
              <a:buFont typeface="Calibri"/>
              <a:buNone/>
            </a:pPr>
            <a:r>
              <a:rPr lang="de-DE">
                <a:solidFill>
                  <a:srgbClr val="FFC000"/>
                </a:solidFill>
              </a:rPr>
              <a:t>1. Theorie Schulformen</a:t>
            </a:r>
            <a:endParaRPr/>
          </a:p>
        </p:txBody>
      </p:sp>
      <p:pic>
        <p:nvPicPr>
          <p:cNvPr id="237" name="Google Shape;237;p23" descr="Ein Bild, das Text, Screenshot enthält.  Automatisch generierte Beschreibung"/>
          <p:cNvPicPr preferRelativeResize="0">
            <a:picLocks noGrp="1"/>
          </p:cNvPicPr>
          <p:nvPr>
            <p:ph type="body" idx="1"/>
          </p:nvPr>
        </p:nvPicPr>
        <p:blipFill rotWithShape="1">
          <a:blip r:embed="rId3">
            <a:alphaModFix/>
          </a:blip>
          <a:srcRect/>
          <a:stretch/>
        </p:blipFill>
        <p:spPr>
          <a:xfrm>
            <a:off x="697786" y="1358831"/>
            <a:ext cx="10796428" cy="523038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4"/>
          <p:cNvSpPr txBox="1">
            <a:spLocks noGrp="1"/>
          </p:cNvSpPr>
          <p:nvPr>
            <p:ph type="title"/>
          </p:nvPr>
        </p:nvSpPr>
        <p:spPr>
          <a:xfrm>
            <a:off x="527050" y="341833"/>
            <a:ext cx="11151569" cy="81228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2400"/>
              <a:buFont typeface="Open Sans"/>
              <a:buNone/>
            </a:pPr>
            <a:r>
              <a:rPr lang="de-DE"/>
              <a:t>Durchschnittliches Kompetenzenniveau </a:t>
            </a:r>
            <a:endParaRPr/>
          </a:p>
        </p:txBody>
      </p:sp>
      <p:pic>
        <p:nvPicPr>
          <p:cNvPr id="243" name="Google Shape;243;p24" descr="Ein Bild, das Reihe, Diagramm, Screenshot enthält.  Automatisch generierte Beschreibung"/>
          <p:cNvPicPr preferRelativeResize="0">
            <a:picLocks noGrp="1"/>
          </p:cNvPicPr>
          <p:nvPr>
            <p:ph type="body" idx="1"/>
          </p:nvPr>
        </p:nvPicPr>
        <p:blipFill rotWithShape="1">
          <a:blip r:embed="rId3">
            <a:alphaModFix/>
          </a:blip>
          <a:srcRect/>
          <a:stretch/>
        </p:blipFill>
        <p:spPr>
          <a:xfrm>
            <a:off x="797187" y="917002"/>
            <a:ext cx="10611294" cy="2685440"/>
          </a:xfrm>
          <a:prstGeom prst="rect">
            <a:avLst/>
          </a:prstGeom>
          <a:noFill/>
          <a:ln>
            <a:noFill/>
          </a:ln>
        </p:spPr>
      </p:pic>
      <p:pic>
        <p:nvPicPr>
          <p:cNvPr id="244" name="Google Shape;244;p24" descr="Ein Bild, das Reihe, Diagramm, Screenshot enthält.  Automatisch generierte Beschreibung"/>
          <p:cNvPicPr preferRelativeResize="0"/>
          <p:nvPr/>
        </p:nvPicPr>
        <p:blipFill rotWithShape="1">
          <a:blip r:embed="rId4">
            <a:alphaModFix/>
          </a:blip>
          <a:srcRect/>
          <a:stretch/>
        </p:blipFill>
        <p:spPr>
          <a:xfrm>
            <a:off x="797187" y="4177611"/>
            <a:ext cx="8672624" cy="2051049"/>
          </a:xfrm>
          <a:prstGeom prst="rect">
            <a:avLst/>
          </a:prstGeom>
          <a:noFill/>
          <a:ln>
            <a:noFill/>
          </a:ln>
        </p:spPr>
      </p:pic>
      <p:sp>
        <p:nvSpPr>
          <p:cNvPr id="245" name="Google Shape;245;p24"/>
          <p:cNvSpPr txBox="1"/>
          <p:nvPr/>
        </p:nvSpPr>
        <p:spPr>
          <a:xfrm>
            <a:off x="520215" y="3736775"/>
            <a:ext cx="11151569" cy="8122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2"/>
              </a:buClr>
              <a:buSzPts val="2400"/>
              <a:buFont typeface="Open Sans"/>
              <a:buNone/>
            </a:pPr>
            <a:r>
              <a:rPr lang="de-DE" sz="2400" b="1">
                <a:solidFill>
                  <a:schemeClr val="dk2"/>
                </a:solidFill>
                <a:latin typeface="Open Sans"/>
                <a:ea typeface="Open Sans"/>
                <a:cs typeface="Open Sans"/>
                <a:sym typeface="Open Sans"/>
              </a:rPr>
              <a:t>Anteil leistungsstarker Schüler*innen </a:t>
            </a:r>
            <a:endParaRPr sz="1800">
              <a:solidFill>
                <a:schemeClr val="dk1"/>
              </a:solidFill>
              <a:latin typeface="Calibri"/>
              <a:ea typeface="Calibri"/>
              <a:cs typeface="Calibri"/>
              <a:sym typeface="Calibri"/>
            </a:endParaRPr>
          </a:p>
        </p:txBody>
      </p:sp>
      <p:sp>
        <p:nvSpPr>
          <p:cNvPr id="246" name="Google Shape;246;p24"/>
          <p:cNvSpPr txBox="1"/>
          <p:nvPr/>
        </p:nvSpPr>
        <p:spPr>
          <a:xfrm>
            <a:off x="9165266" y="5834071"/>
            <a:ext cx="257795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900"/>
              <a:buFont typeface="Open Sans"/>
              <a:buNone/>
            </a:pPr>
            <a:r>
              <a:rPr lang="de-DE" sz="900">
                <a:solidFill>
                  <a:schemeClr val="dk1"/>
                </a:solidFill>
                <a:latin typeface="Open Sans"/>
                <a:ea typeface="Open Sans"/>
                <a:cs typeface="Open Sans"/>
                <a:sym typeface="Open Sans"/>
              </a:rPr>
              <a:t>https://www2.compareyourcountry.org/pisa/</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0"/>
        <p:cNvGrpSpPr/>
        <p:nvPr/>
      </p:nvGrpSpPr>
      <p:grpSpPr>
        <a:xfrm>
          <a:off x="0" y="0"/>
          <a:ext cx="0" cy="0"/>
          <a:chOff x="0" y="0"/>
          <a:chExt cx="0" cy="0"/>
        </a:xfrm>
      </p:grpSpPr>
      <p:sp>
        <p:nvSpPr>
          <p:cNvPr id="251" name="Google Shape;251;p25"/>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2" name="Google Shape;252;p25"/>
          <p:cNvSpPr txBox="1">
            <a:spLocks noGrp="1"/>
          </p:cNvSpPr>
          <p:nvPr>
            <p:ph type="title"/>
          </p:nvPr>
        </p:nvSpPr>
        <p:spPr>
          <a:xfrm>
            <a:off x="-74169" y="0"/>
            <a:ext cx="12263120" cy="148118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Font typeface="Calibri"/>
              <a:buNone/>
            </a:pPr>
            <a:r>
              <a:rPr lang="de-DE" sz="4000" b="1" i="0" u="none" strike="noStrike" cap="none"/>
              <a:t>2. Dynamiken zwischen den Schulformen und Stereotypen </a:t>
            </a:r>
            <a:endParaRPr/>
          </a:p>
        </p:txBody>
      </p:sp>
      <p:sp>
        <p:nvSpPr>
          <p:cNvPr id="253" name="Google Shape;253;p25"/>
          <p:cNvSpPr txBox="1">
            <a:spLocks noGrp="1"/>
          </p:cNvSpPr>
          <p:nvPr>
            <p:ph type="body" idx="1"/>
          </p:nvPr>
        </p:nvSpPr>
        <p:spPr>
          <a:xfrm>
            <a:off x="6248400" y="2044726"/>
            <a:ext cx="5511800" cy="4249736"/>
          </a:xfrm>
          <a:prstGeom prst="rect">
            <a:avLst/>
          </a:prstGeom>
          <a:noFill/>
          <a:ln>
            <a:noFill/>
          </a:ln>
        </p:spPr>
        <p:txBody>
          <a:bodyPr spcFirstLastPara="1" wrap="square" lIns="0" tIns="0" rIns="0" bIns="0" anchor="t" anchorCtr="0">
            <a:normAutofit fontScale="92500" lnSpcReduction="10000"/>
          </a:bodyPr>
          <a:lstStyle/>
          <a:p>
            <a:pPr marL="457200" lvl="0" indent="-228600" algn="l" rtl="0">
              <a:lnSpc>
                <a:spcPct val="200000"/>
              </a:lnSpc>
              <a:spcBef>
                <a:spcPts val="600"/>
              </a:spcBef>
              <a:spcAft>
                <a:spcPts val="0"/>
              </a:spcAft>
              <a:buSzPct val="102418"/>
              <a:buNone/>
            </a:pPr>
            <a:r>
              <a:rPr lang="de-DE" sz="1900" b="0" i="0" u="none" strike="noStrike" cap="none">
                <a:latin typeface="Open Sans"/>
                <a:ea typeface="Open Sans"/>
                <a:cs typeface="Open Sans"/>
                <a:sym typeface="Open Sans"/>
              </a:rPr>
              <a:t>	Die gesellschaftliche Wahrnehmung ist oft von Stereotypen geprägt und spiegelt nicht immer die tatsächlichen Qualitäten und Herausforderungen jeder Schulform wider. Bildung sollte als kontinuierlicher Prozess betrachtet werden, der von der Grundschule bis zur Oberschule und darüber hinaus reicht.</a:t>
            </a:r>
            <a:endParaRPr/>
          </a:p>
          <a:p>
            <a:pPr marL="457200" lvl="0" indent="-228600" algn="l" rtl="0">
              <a:lnSpc>
                <a:spcPct val="90000"/>
              </a:lnSpc>
              <a:spcBef>
                <a:spcPts val="600"/>
              </a:spcBef>
              <a:spcAft>
                <a:spcPts val="0"/>
              </a:spcAft>
              <a:buClr>
                <a:schemeClr val="dk2"/>
              </a:buClr>
              <a:buSzPct val="216216"/>
              <a:buNone/>
            </a:pPr>
            <a:endParaRPr sz="900" b="0" i="0" u="none" strike="noStrike" cap="none">
              <a:latin typeface="Open Sans"/>
              <a:ea typeface="Open Sans"/>
              <a:cs typeface="Open Sans"/>
              <a:sym typeface="Open Sans"/>
            </a:endParaRPr>
          </a:p>
          <a:p>
            <a:pPr marL="457200" lvl="0" indent="-228600" algn="l" rtl="0">
              <a:lnSpc>
                <a:spcPct val="90000"/>
              </a:lnSpc>
              <a:spcBef>
                <a:spcPts val="600"/>
              </a:spcBef>
              <a:spcAft>
                <a:spcPts val="0"/>
              </a:spcAft>
              <a:buClr>
                <a:schemeClr val="dk2"/>
              </a:buClr>
              <a:buSzPct val="216216"/>
              <a:buNone/>
            </a:pPr>
            <a:endParaRPr sz="900" b="0" i="0" u="none" strike="noStrike" cap="none">
              <a:latin typeface="Open Sans"/>
              <a:ea typeface="Open Sans"/>
              <a:cs typeface="Open Sans"/>
              <a:sym typeface="Open Sans"/>
            </a:endParaRPr>
          </a:p>
          <a:p>
            <a:pPr marL="457200" lvl="0" indent="-228600" algn="l" rtl="0">
              <a:lnSpc>
                <a:spcPct val="90000"/>
              </a:lnSpc>
              <a:spcBef>
                <a:spcPts val="600"/>
              </a:spcBef>
              <a:spcAft>
                <a:spcPts val="0"/>
              </a:spcAft>
              <a:buClr>
                <a:schemeClr val="dk2"/>
              </a:buClr>
              <a:buSzPct val="216216"/>
              <a:buNone/>
            </a:pPr>
            <a:r>
              <a:rPr lang="de-DE" sz="900" b="0" i="0" u="none" strike="noStrike" cap="none">
                <a:latin typeface="Open Sans"/>
                <a:ea typeface="Open Sans"/>
                <a:cs typeface="Open Sans"/>
                <a:sym typeface="Open Sans"/>
              </a:rPr>
              <a:t>- </a:t>
            </a:r>
            <a:endParaRPr/>
          </a:p>
        </p:txBody>
      </p:sp>
      <p:grpSp>
        <p:nvGrpSpPr>
          <p:cNvPr id="254" name="Google Shape;254;p25"/>
          <p:cNvGrpSpPr/>
          <p:nvPr/>
        </p:nvGrpSpPr>
        <p:grpSpPr>
          <a:xfrm>
            <a:off x="431800" y="1670458"/>
            <a:ext cx="5511800" cy="4801680"/>
            <a:chOff x="0" y="33698"/>
            <a:chExt cx="5511800" cy="4801680"/>
          </a:xfrm>
        </p:grpSpPr>
        <p:sp>
          <p:nvSpPr>
            <p:cNvPr id="255" name="Google Shape;255;p25"/>
            <p:cNvSpPr/>
            <p:nvPr/>
          </p:nvSpPr>
          <p:spPr>
            <a:xfrm>
              <a:off x="0" y="299378"/>
              <a:ext cx="5511800" cy="453600"/>
            </a:xfrm>
            <a:prstGeom prst="rect">
              <a:avLst/>
            </a:prstGeom>
            <a:solidFill>
              <a:schemeClr val="lt1">
                <a:alpha val="89803"/>
              </a:schemeClr>
            </a:solidFill>
            <a:ln w="9525" cap="flat" cmpd="sng">
              <a:solidFill>
                <a:schemeClr val="accen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5"/>
            <p:cNvSpPr/>
            <p:nvPr/>
          </p:nvSpPr>
          <p:spPr>
            <a:xfrm>
              <a:off x="275590" y="33698"/>
              <a:ext cx="3858260" cy="531360"/>
            </a:xfrm>
            <a:prstGeom prst="roundRect">
              <a:avLst>
                <a:gd name="adj" fmla="val 16667"/>
              </a:avLst>
            </a:prstGeom>
            <a:gradFill>
              <a:gsLst>
                <a:gs pos="0">
                  <a:srgbClr val="F08B54"/>
                </a:gs>
                <a:gs pos="50000">
                  <a:srgbClr val="F67A26"/>
                </a:gs>
                <a:gs pos="100000">
                  <a:srgbClr val="E36A1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5"/>
            <p:cNvSpPr txBox="1"/>
            <p:nvPr/>
          </p:nvSpPr>
          <p:spPr>
            <a:xfrm>
              <a:off x="301529" y="5963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Soziale Dynamik im Klassenzimmer</a:t>
              </a:r>
              <a:endParaRPr sz="1800">
                <a:solidFill>
                  <a:schemeClr val="lt1"/>
                </a:solidFill>
                <a:latin typeface="Calibri"/>
                <a:ea typeface="Calibri"/>
                <a:cs typeface="Calibri"/>
                <a:sym typeface="Calibri"/>
              </a:endParaRPr>
            </a:p>
          </p:txBody>
        </p:sp>
        <p:sp>
          <p:nvSpPr>
            <p:cNvPr id="258" name="Google Shape;258;p25"/>
            <p:cNvSpPr/>
            <p:nvPr/>
          </p:nvSpPr>
          <p:spPr>
            <a:xfrm>
              <a:off x="0" y="1115858"/>
              <a:ext cx="5511800" cy="453600"/>
            </a:xfrm>
            <a:prstGeom prst="rect">
              <a:avLst/>
            </a:prstGeom>
            <a:solidFill>
              <a:schemeClr val="lt1">
                <a:alpha val="89803"/>
              </a:schemeClr>
            </a:solidFill>
            <a:ln w="9525"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5"/>
            <p:cNvSpPr/>
            <p:nvPr/>
          </p:nvSpPr>
          <p:spPr>
            <a:xfrm>
              <a:off x="275590" y="850178"/>
              <a:ext cx="3858260" cy="531360"/>
            </a:xfrm>
            <a:prstGeom prst="roundRect">
              <a:avLst>
                <a:gd name="adj" fmla="val 16667"/>
              </a:avLst>
            </a:prstGeom>
            <a:gradFill>
              <a:gsLst>
                <a:gs pos="0">
                  <a:srgbClr val="AFAFAF"/>
                </a:gs>
                <a:gs pos="50000">
                  <a:schemeClr val="accent3"/>
                </a:gs>
                <a:gs pos="100000">
                  <a:srgbClr val="919191"/>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5"/>
            <p:cNvSpPr txBox="1"/>
            <p:nvPr/>
          </p:nvSpPr>
          <p:spPr>
            <a:xfrm>
              <a:off x="301529" y="87611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Schulstruktur</a:t>
              </a:r>
              <a:endParaRPr sz="1800">
                <a:solidFill>
                  <a:schemeClr val="lt1"/>
                </a:solidFill>
                <a:latin typeface="Calibri"/>
                <a:ea typeface="Calibri"/>
                <a:cs typeface="Calibri"/>
                <a:sym typeface="Calibri"/>
              </a:endParaRPr>
            </a:p>
          </p:txBody>
        </p:sp>
        <p:sp>
          <p:nvSpPr>
            <p:cNvPr id="261" name="Google Shape;261;p25"/>
            <p:cNvSpPr/>
            <p:nvPr/>
          </p:nvSpPr>
          <p:spPr>
            <a:xfrm>
              <a:off x="0" y="1932338"/>
              <a:ext cx="5511800" cy="453600"/>
            </a:xfrm>
            <a:prstGeom prst="rect">
              <a:avLst/>
            </a:prstGeom>
            <a:solidFill>
              <a:schemeClr val="lt1">
                <a:alpha val="89803"/>
              </a:schemeClr>
            </a:solidFill>
            <a:ln w="9525"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5"/>
            <p:cNvSpPr/>
            <p:nvPr/>
          </p:nvSpPr>
          <p:spPr>
            <a:xfrm>
              <a:off x="275590" y="1666658"/>
              <a:ext cx="3858260" cy="531360"/>
            </a:xfrm>
            <a:prstGeom prst="roundRect">
              <a:avLst>
                <a:gd name="adj" fmla="val 16667"/>
              </a:avLst>
            </a:prstGeom>
            <a:gradFill>
              <a:gsLst>
                <a:gs pos="0">
                  <a:srgbClr val="FFC647"/>
                </a:gs>
                <a:gs pos="50000">
                  <a:srgbClr val="FFC600"/>
                </a:gs>
                <a:gs pos="100000">
                  <a:srgbClr val="E3B400"/>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5"/>
            <p:cNvSpPr txBox="1"/>
            <p:nvPr/>
          </p:nvSpPr>
          <p:spPr>
            <a:xfrm>
              <a:off x="301529" y="169259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Bildungsübergänge</a:t>
              </a:r>
              <a:endParaRPr sz="1800">
                <a:solidFill>
                  <a:schemeClr val="lt1"/>
                </a:solidFill>
                <a:latin typeface="Calibri"/>
                <a:ea typeface="Calibri"/>
                <a:cs typeface="Calibri"/>
                <a:sym typeface="Calibri"/>
              </a:endParaRPr>
            </a:p>
          </p:txBody>
        </p:sp>
        <p:sp>
          <p:nvSpPr>
            <p:cNvPr id="264" name="Google Shape;264;p25"/>
            <p:cNvSpPr/>
            <p:nvPr/>
          </p:nvSpPr>
          <p:spPr>
            <a:xfrm>
              <a:off x="0" y="2748818"/>
              <a:ext cx="5511800" cy="453600"/>
            </a:xfrm>
            <a:prstGeom prst="rect">
              <a:avLst/>
            </a:prstGeom>
            <a:solidFill>
              <a:schemeClr val="lt1">
                <a:alpha val="89803"/>
              </a:schemeClr>
            </a:solidFill>
            <a:ln w="9525"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5"/>
            <p:cNvSpPr/>
            <p:nvPr/>
          </p:nvSpPr>
          <p:spPr>
            <a:xfrm>
              <a:off x="275590" y="2483138"/>
              <a:ext cx="3858260" cy="531360"/>
            </a:xfrm>
            <a:prstGeom prst="roundRect">
              <a:avLst>
                <a:gd name="adj" fmla="val 16667"/>
              </a:avLst>
            </a:prstGeom>
            <a:gradFill>
              <a:gsLst>
                <a:gs pos="0">
                  <a:srgbClr val="6EA5DA"/>
                </a:gs>
                <a:gs pos="50000">
                  <a:srgbClr val="529BDA"/>
                </a:gs>
                <a:gs pos="100000">
                  <a:srgbClr val="4188C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5"/>
            <p:cNvSpPr txBox="1"/>
            <p:nvPr/>
          </p:nvSpPr>
          <p:spPr>
            <a:xfrm>
              <a:off x="301529" y="250907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Fremd- und Selbstbestimmung</a:t>
              </a:r>
              <a:endParaRPr sz="1800">
                <a:solidFill>
                  <a:schemeClr val="lt1"/>
                </a:solidFill>
                <a:latin typeface="Calibri"/>
                <a:ea typeface="Calibri"/>
                <a:cs typeface="Calibri"/>
                <a:sym typeface="Calibri"/>
              </a:endParaRPr>
            </a:p>
          </p:txBody>
        </p:sp>
        <p:sp>
          <p:nvSpPr>
            <p:cNvPr id="267" name="Google Shape;267;p25"/>
            <p:cNvSpPr/>
            <p:nvPr/>
          </p:nvSpPr>
          <p:spPr>
            <a:xfrm>
              <a:off x="0" y="3565298"/>
              <a:ext cx="5511800" cy="453600"/>
            </a:xfrm>
            <a:prstGeom prst="rect">
              <a:avLst/>
            </a:prstGeom>
            <a:solidFill>
              <a:schemeClr val="lt1">
                <a:alpha val="89803"/>
              </a:schemeClr>
            </a:solidFill>
            <a:ln w="9525" cap="flat" cmpd="sng">
              <a:solidFill>
                <a:schemeClr val="accent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5"/>
            <p:cNvSpPr/>
            <p:nvPr/>
          </p:nvSpPr>
          <p:spPr>
            <a:xfrm>
              <a:off x="275590" y="3299618"/>
              <a:ext cx="3858260" cy="531360"/>
            </a:xfrm>
            <a:prstGeom prst="roundRect">
              <a:avLst>
                <a:gd name="adj" fmla="val 16667"/>
              </a:avLst>
            </a:prstGeom>
            <a:gradFill>
              <a:gsLst>
                <a:gs pos="0">
                  <a:srgbClr val="7FB75F"/>
                </a:gs>
                <a:gs pos="50000">
                  <a:srgbClr val="6EB141"/>
                </a:gs>
                <a:gs pos="100000">
                  <a:srgbClr val="5FA134"/>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5"/>
            <p:cNvSpPr txBox="1"/>
            <p:nvPr/>
          </p:nvSpPr>
          <p:spPr>
            <a:xfrm>
              <a:off x="301529" y="332555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Mediale Darstellung</a:t>
              </a:r>
              <a:endParaRPr sz="1800">
                <a:solidFill>
                  <a:schemeClr val="lt1"/>
                </a:solidFill>
                <a:latin typeface="Calibri"/>
                <a:ea typeface="Calibri"/>
                <a:cs typeface="Calibri"/>
                <a:sym typeface="Calibri"/>
              </a:endParaRPr>
            </a:p>
          </p:txBody>
        </p:sp>
        <p:sp>
          <p:nvSpPr>
            <p:cNvPr id="270" name="Google Shape;270;p25"/>
            <p:cNvSpPr/>
            <p:nvPr/>
          </p:nvSpPr>
          <p:spPr>
            <a:xfrm>
              <a:off x="0" y="4381778"/>
              <a:ext cx="5511800" cy="453600"/>
            </a:xfrm>
            <a:prstGeom prst="rect">
              <a:avLst/>
            </a:prstGeom>
            <a:solidFill>
              <a:schemeClr val="lt1">
                <a:alpha val="89803"/>
              </a:schemeClr>
            </a:solidFill>
            <a:ln w="9525" cap="flat" cmpd="sng">
              <a:solidFill>
                <a:schemeClr val="accen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5"/>
            <p:cNvSpPr/>
            <p:nvPr/>
          </p:nvSpPr>
          <p:spPr>
            <a:xfrm>
              <a:off x="275590" y="4116098"/>
              <a:ext cx="3858260" cy="531360"/>
            </a:xfrm>
            <a:prstGeom prst="roundRect">
              <a:avLst>
                <a:gd name="adj" fmla="val 16667"/>
              </a:avLst>
            </a:prstGeom>
            <a:gradFill>
              <a:gsLst>
                <a:gs pos="0">
                  <a:srgbClr val="F08B54"/>
                </a:gs>
                <a:gs pos="50000">
                  <a:srgbClr val="F67A26"/>
                </a:gs>
                <a:gs pos="100000">
                  <a:srgbClr val="E36A1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5"/>
            <p:cNvSpPr txBox="1"/>
            <p:nvPr/>
          </p:nvSpPr>
          <p:spPr>
            <a:xfrm>
              <a:off x="301529" y="4142037"/>
              <a:ext cx="3806382" cy="479482"/>
            </a:xfrm>
            <a:prstGeom prst="rect">
              <a:avLst/>
            </a:prstGeom>
            <a:noFill/>
            <a:ln>
              <a:noFill/>
            </a:ln>
          </p:spPr>
          <p:txBody>
            <a:bodyPr spcFirstLastPara="1" wrap="square" lIns="145825" tIns="0" rIns="145825" bIns="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b="0" i="0">
                  <a:solidFill>
                    <a:schemeClr val="lt1"/>
                  </a:solidFill>
                  <a:latin typeface="Calibri"/>
                  <a:ea typeface="Calibri"/>
                  <a:cs typeface="Calibri"/>
                  <a:sym typeface="Calibri"/>
                </a:rPr>
                <a:t>Perspektive der Gesellschaft</a:t>
              </a:r>
              <a:endParaRPr sz="1800">
                <a:solidFill>
                  <a:schemeClr val="lt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6"/>
          <p:cNvSpPr txBox="1">
            <a:spLocks noGrp="1"/>
          </p:cNvSpPr>
          <p:nvPr>
            <p:ph type="title"/>
          </p:nvPr>
        </p:nvSpPr>
        <p:spPr>
          <a:xfrm>
            <a:off x="527050" y="341833"/>
            <a:ext cx="11151569" cy="81228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1800"/>
              <a:buFont typeface="Calibri"/>
              <a:buNone/>
            </a:pPr>
            <a:r>
              <a:rPr lang="de-DE"/>
              <a:t>3. Vorstellung ausgewählter Filme</a:t>
            </a:r>
            <a:endParaRPr/>
          </a:p>
        </p:txBody>
      </p:sp>
      <p:grpSp>
        <p:nvGrpSpPr>
          <p:cNvPr id="278" name="Google Shape;278;p26"/>
          <p:cNvGrpSpPr/>
          <p:nvPr/>
        </p:nvGrpSpPr>
        <p:grpSpPr>
          <a:xfrm>
            <a:off x="514351" y="1490693"/>
            <a:ext cx="4684373" cy="2366010"/>
            <a:chOff x="0" y="6379"/>
            <a:chExt cx="4684373" cy="2366010"/>
          </a:xfrm>
        </p:grpSpPr>
        <p:sp>
          <p:nvSpPr>
            <p:cNvPr id="279" name="Google Shape;279;p26"/>
            <p:cNvSpPr/>
            <p:nvPr/>
          </p:nvSpPr>
          <p:spPr>
            <a:xfrm>
              <a:off x="0" y="6379"/>
              <a:ext cx="4684373" cy="43173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txBox="1"/>
            <p:nvPr/>
          </p:nvSpPr>
          <p:spPr>
            <a:xfrm>
              <a:off x="21075" y="27454"/>
              <a:ext cx="4642223" cy="389580"/>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a:solidFill>
                    <a:schemeClr val="lt1"/>
                  </a:solidFill>
                  <a:latin typeface="Calibri"/>
                  <a:ea typeface="Calibri"/>
                  <a:cs typeface="Calibri"/>
                  <a:sym typeface="Calibri"/>
                </a:rPr>
                <a:t>Das fliegende Klassenzimmer (2003)</a:t>
              </a:r>
              <a:endParaRPr sz="1800">
                <a:solidFill>
                  <a:schemeClr val="lt1"/>
                </a:solidFill>
                <a:latin typeface="Calibri"/>
                <a:ea typeface="Calibri"/>
                <a:cs typeface="Calibri"/>
                <a:sym typeface="Calibri"/>
              </a:endParaRPr>
            </a:p>
          </p:txBody>
        </p:sp>
        <p:sp>
          <p:nvSpPr>
            <p:cNvPr id="281" name="Google Shape;281;p26"/>
            <p:cNvSpPr/>
            <p:nvPr/>
          </p:nvSpPr>
          <p:spPr>
            <a:xfrm>
              <a:off x="0" y="489949"/>
              <a:ext cx="4684373" cy="43173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txBox="1"/>
            <p:nvPr/>
          </p:nvSpPr>
          <p:spPr>
            <a:xfrm>
              <a:off x="21075" y="511024"/>
              <a:ext cx="4642223" cy="389580"/>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a:solidFill>
                    <a:schemeClr val="lt1"/>
                  </a:solidFill>
                  <a:latin typeface="Calibri"/>
                  <a:ea typeface="Calibri"/>
                  <a:cs typeface="Calibri"/>
                  <a:sym typeface="Calibri"/>
                </a:rPr>
                <a:t>Autor : Erich Kästner </a:t>
              </a:r>
              <a:endParaRPr sz="1800">
                <a:solidFill>
                  <a:schemeClr val="lt1"/>
                </a:solidFill>
                <a:latin typeface="Calibri"/>
                <a:ea typeface="Calibri"/>
                <a:cs typeface="Calibri"/>
                <a:sym typeface="Calibri"/>
              </a:endParaRPr>
            </a:p>
          </p:txBody>
        </p:sp>
        <p:sp>
          <p:nvSpPr>
            <p:cNvPr id="283" name="Google Shape;283;p26"/>
            <p:cNvSpPr/>
            <p:nvPr/>
          </p:nvSpPr>
          <p:spPr>
            <a:xfrm>
              <a:off x="0" y="973519"/>
              <a:ext cx="4684373" cy="43173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txBox="1"/>
            <p:nvPr/>
          </p:nvSpPr>
          <p:spPr>
            <a:xfrm>
              <a:off x="21075" y="994594"/>
              <a:ext cx="4642223" cy="389580"/>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a:solidFill>
                    <a:schemeClr val="lt1"/>
                  </a:solidFill>
                  <a:latin typeface="Calibri"/>
                  <a:ea typeface="Calibri"/>
                  <a:cs typeface="Calibri"/>
                  <a:sym typeface="Calibri"/>
                </a:rPr>
                <a:t>geb. 1899 in Dresden.</a:t>
              </a:r>
              <a:endParaRPr sz="1800">
                <a:solidFill>
                  <a:schemeClr val="lt1"/>
                </a:solidFill>
                <a:latin typeface="Calibri"/>
                <a:ea typeface="Calibri"/>
                <a:cs typeface="Calibri"/>
                <a:sym typeface="Calibri"/>
              </a:endParaRPr>
            </a:p>
          </p:txBody>
        </p:sp>
        <p:sp>
          <p:nvSpPr>
            <p:cNvPr id="285" name="Google Shape;285;p26"/>
            <p:cNvSpPr/>
            <p:nvPr/>
          </p:nvSpPr>
          <p:spPr>
            <a:xfrm>
              <a:off x="0" y="1457089"/>
              <a:ext cx="4684373" cy="43173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6"/>
            <p:cNvSpPr txBox="1"/>
            <p:nvPr/>
          </p:nvSpPr>
          <p:spPr>
            <a:xfrm>
              <a:off x="21075" y="1478164"/>
              <a:ext cx="4642223" cy="389580"/>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a:solidFill>
                    <a:schemeClr val="lt1"/>
                  </a:solidFill>
                  <a:latin typeface="Calibri"/>
                  <a:ea typeface="Calibri"/>
                  <a:cs typeface="Calibri"/>
                  <a:sym typeface="Calibri"/>
                </a:rPr>
                <a:t>Regisseur: Tomy Wigand</a:t>
              </a:r>
              <a:endParaRPr sz="1800">
                <a:solidFill>
                  <a:schemeClr val="lt1"/>
                </a:solidFill>
                <a:latin typeface="Calibri"/>
                <a:ea typeface="Calibri"/>
                <a:cs typeface="Calibri"/>
                <a:sym typeface="Calibri"/>
              </a:endParaRPr>
            </a:p>
          </p:txBody>
        </p:sp>
        <p:sp>
          <p:nvSpPr>
            <p:cNvPr id="287" name="Google Shape;287;p26"/>
            <p:cNvSpPr/>
            <p:nvPr/>
          </p:nvSpPr>
          <p:spPr>
            <a:xfrm>
              <a:off x="0" y="1940659"/>
              <a:ext cx="4684373" cy="43173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6"/>
            <p:cNvSpPr txBox="1"/>
            <p:nvPr/>
          </p:nvSpPr>
          <p:spPr>
            <a:xfrm>
              <a:off x="21075" y="1961734"/>
              <a:ext cx="4642223" cy="389580"/>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de-DE" sz="1800">
                  <a:solidFill>
                    <a:schemeClr val="lt1"/>
                  </a:solidFill>
                  <a:latin typeface="Calibri"/>
                  <a:ea typeface="Calibri"/>
                  <a:cs typeface="Calibri"/>
                  <a:sym typeface="Calibri"/>
                </a:rPr>
                <a:t>Länge 110 min.</a:t>
              </a:r>
              <a:endParaRPr sz="1800">
                <a:solidFill>
                  <a:schemeClr val="lt1"/>
                </a:solidFill>
                <a:latin typeface="Calibri"/>
                <a:ea typeface="Calibri"/>
                <a:cs typeface="Calibri"/>
                <a:sym typeface="Calibri"/>
              </a:endParaRPr>
            </a:p>
          </p:txBody>
        </p:sp>
      </p:grpSp>
      <p:pic>
        <p:nvPicPr>
          <p:cNvPr id="289" name="Google Shape;289;p26"/>
          <p:cNvPicPr preferRelativeResize="0"/>
          <p:nvPr/>
        </p:nvPicPr>
        <p:blipFill rotWithShape="1">
          <a:blip r:embed="rId3">
            <a:alphaModFix/>
          </a:blip>
          <a:srcRect/>
          <a:stretch/>
        </p:blipFill>
        <p:spPr>
          <a:xfrm>
            <a:off x="9303445" y="997841"/>
            <a:ext cx="2491288" cy="3273678"/>
          </a:xfrm>
          <a:prstGeom prst="rect">
            <a:avLst/>
          </a:prstGeom>
          <a:noFill/>
          <a:ln>
            <a:noFill/>
          </a:ln>
        </p:spPr>
      </p:pic>
      <p:pic>
        <p:nvPicPr>
          <p:cNvPr id="290" name="Google Shape;290;p26" descr="Das fliegende Klassenzimmer: Amazon.de: Noethen, Ulrich, Koch, Sebastian,  Klocke, Piet, Baumgart, Eberhard, Brenner, Herbert, Fritschi, Wolfgang,  Wigand, Tomy, Noethen, Ulrich, Koch, Sebastian: DVD &amp; Blu-ray"/>
          <p:cNvPicPr preferRelativeResize="0"/>
          <p:nvPr/>
        </p:nvPicPr>
        <p:blipFill rotWithShape="1">
          <a:blip r:embed="rId4">
            <a:alphaModFix/>
          </a:blip>
          <a:srcRect/>
          <a:stretch/>
        </p:blipFill>
        <p:spPr>
          <a:xfrm>
            <a:off x="6595995" y="997841"/>
            <a:ext cx="2301426" cy="327367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de-DE"/>
              <a:t>3.2 Handlungsort </a:t>
            </a:r>
            <a:endParaRPr/>
          </a:p>
        </p:txBody>
      </p:sp>
      <p:sp>
        <p:nvSpPr>
          <p:cNvPr id="303" name="Google Shape;303;p28"/>
          <p:cNvSpPr txBox="1">
            <a:spLocks noGrp="1"/>
          </p:cNvSpPr>
          <p:nvPr>
            <p:ph type="body" idx="1"/>
          </p:nvPr>
        </p:nvSpPr>
        <p:spPr>
          <a:xfrm>
            <a:off x="838200" y="1825625"/>
            <a:ext cx="4767000" cy="4351200"/>
          </a:xfrm>
          <a:prstGeom prst="rect">
            <a:avLst/>
          </a:prstGeom>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0305E"/>
              </a:buClr>
              <a:buSzPts val="1600"/>
              <a:buFont typeface="Arial"/>
              <a:buNone/>
            </a:pPr>
            <a:r>
              <a:rPr lang="de-DE" sz="1600">
                <a:solidFill>
                  <a:srgbClr val="00305E"/>
                </a:solidFill>
                <a:latin typeface="Open Sans"/>
                <a:ea typeface="Open Sans"/>
                <a:cs typeface="Open Sans"/>
                <a:sym typeface="Open Sans"/>
              </a:rPr>
              <a:t>- Thomasschule in Leipzig </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rgbClr val="00305E"/>
              </a:buClr>
              <a:buSzPts val="1600"/>
              <a:buFont typeface="Arial"/>
              <a:buNone/>
            </a:pPr>
            <a:r>
              <a:rPr lang="de-DE" sz="1600">
                <a:solidFill>
                  <a:srgbClr val="00305E"/>
                </a:solidFill>
                <a:latin typeface="Open Sans"/>
                <a:ea typeface="Open Sans"/>
                <a:cs typeface="Open Sans"/>
                <a:sym typeface="Open Sans"/>
              </a:rPr>
              <a:t>Schulform	Gymnasium mit Internat</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rgbClr val="00305E"/>
              </a:buClr>
              <a:buSzPts val="1600"/>
              <a:buFont typeface="Arial"/>
              <a:buNone/>
            </a:pPr>
            <a:r>
              <a:rPr lang="de-DE" sz="1600">
                <a:solidFill>
                  <a:srgbClr val="00305E"/>
                </a:solidFill>
                <a:latin typeface="Open Sans"/>
                <a:ea typeface="Open Sans"/>
                <a:cs typeface="Open Sans"/>
                <a:sym typeface="Open Sans"/>
              </a:rPr>
              <a:t>Gründung	1212</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rgbClr val="00305E"/>
              </a:buClr>
              <a:buSzPts val="1600"/>
              <a:buFont typeface="Arial"/>
              <a:buNone/>
            </a:pPr>
            <a:r>
              <a:rPr lang="de-DE" sz="1600">
                <a:solidFill>
                  <a:srgbClr val="00305E"/>
                </a:solidFill>
                <a:latin typeface="Open Sans"/>
                <a:ea typeface="Open Sans"/>
                <a:cs typeface="Open Sans"/>
                <a:sym typeface="Open Sans"/>
              </a:rPr>
              <a:t>- ein humanistisch-altsprachliches und musisch geprägtes</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rgbClr val="00305E"/>
              </a:buClr>
              <a:buSzPts val="1600"/>
              <a:buFont typeface="Arial"/>
              <a:buNone/>
            </a:pPr>
            <a:r>
              <a:rPr lang="de-DE" sz="1600">
                <a:solidFill>
                  <a:srgbClr val="00305E"/>
                </a:solidFill>
                <a:latin typeface="Open Sans"/>
                <a:ea typeface="Open Sans"/>
                <a:cs typeface="Open Sans"/>
                <a:sym typeface="Open Sans"/>
              </a:rPr>
              <a:t> Gymnasium im Leipziger Bachviertel </a:t>
            </a:r>
            <a:endParaRPr/>
          </a:p>
        </p:txBody>
      </p:sp>
      <p:pic>
        <p:nvPicPr>
          <p:cNvPr id="304" name="Google Shape;304;p28"/>
          <p:cNvPicPr preferRelativeResize="0"/>
          <p:nvPr/>
        </p:nvPicPr>
        <p:blipFill>
          <a:blip r:embed="rId3">
            <a:alphaModFix/>
          </a:blip>
          <a:stretch>
            <a:fillRect/>
          </a:stretch>
        </p:blipFill>
        <p:spPr>
          <a:xfrm>
            <a:off x="5984814" y="1064232"/>
            <a:ext cx="6207175" cy="4140176"/>
          </a:xfrm>
          <a:prstGeom prst="rect">
            <a:avLst/>
          </a:prstGeom>
          <a:noFill/>
          <a:ln>
            <a:noFill/>
          </a:ln>
        </p:spPr>
      </p:pic>
      <p:sp>
        <p:nvSpPr>
          <p:cNvPr id="305" name="Google Shape;305;p28"/>
          <p:cNvSpPr txBox="1"/>
          <p:nvPr/>
        </p:nvSpPr>
        <p:spPr>
          <a:xfrm>
            <a:off x="5984950" y="5204400"/>
            <a:ext cx="6207300" cy="6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a:t>://www.architektur-blicklicht.de/artikel/touren/thomasschule-leipzig-bachviertel/</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de-DE"/>
              <a:t>3.3 Figuren </a:t>
            </a:r>
            <a:endParaRPr/>
          </a:p>
        </p:txBody>
      </p:sp>
      <p:sp>
        <p:nvSpPr>
          <p:cNvPr id="312" name="Google Shape;312;p29"/>
          <p:cNvSpPr txBox="1">
            <a:spLocks noGrp="1"/>
          </p:cNvSpPr>
          <p:nvPr>
            <p:ph type="body" idx="1"/>
          </p:nvPr>
        </p:nvSpPr>
        <p:spPr>
          <a:xfrm>
            <a:off x="838200" y="1825625"/>
            <a:ext cx="4433400" cy="4351200"/>
          </a:xfrm>
          <a:prstGeom prst="rect">
            <a:avLst/>
          </a:prstGeom>
        </p:spPr>
        <p:txBody>
          <a:bodyPr spcFirstLastPara="1" wrap="square" lIns="91425" tIns="45700" rIns="91425" bIns="45700" anchor="t" anchorCtr="0">
            <a:normAutofit/>
          </a:bodyPr>
          <a:lstStyle/>
          <a:p>
            <a:pPr marL="0" lvl="0" indent="0" algn="l" rtl="0">
              <a:lnSpc>
                <a:spcPct val="100000"/>
              </a:lnSpc>
              <a:spcBef>
                <a:spcPts val="1200"/>
              </a:spcBef>
              <a:spcAft>
                <a:spcPts val="0"/>
              </a:spcAft>
              <a:buClr>
                <a:schemeClr val="dk1"/>
              </a:buClr>
              <a:buSzPts val="1600"/>
              <a:buFont typeface="Arial"/>
              <a:buNone/>
            </a:pPr>
            <a:r>
              <a:rPr lang="de-DE" sz="1600">
                <a:solidFill>
                  <a:srgbClr val="00305E"/>
                </a:solidFill>
                <a:latin typeface="Open Sans"/>
                <a:ea typeface="Open Sans"/>
                <a:cs typeface="Open Sans"/>
                <a:sym typeface="Open Sans"/>
              </a:rPr>
              <a:t>Rudi Kreuzkamm: Lehrerkind, schlau, Mathegenie </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chemeClr val="dk1"/>
              </a:buClr>
              <a:buSzPts val="1600"/>
              <a:buFont typeface="Arial"/>
              <a:buNone/>
            </a:pPr>
            <a:r>
              <a:rPr lang="de-DE" sz="1600">
                <a:solidFill>
                  <a:srgbClr val="00305E"/>
                </a:solidFill>
                <a:latin typeface="Open Sans"/>
                <a:ea typeface="Open Sans"/>
                <a:cs typeface="Open Sans"/>
                <a:sym typeface="Open Sans"/>
              </a:rPr>
              <a:t>Matthias Selbmann: Spitzname Matz, Ulis bester Freund, will Boxer werden, gutmütig </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chemeClr val="dk1"/>
              </a:buClr>
              <a:buSzPts val="1600"/>
              <a:buFont typeface="Arial"/>
              <a:buNone/>
            </a:pPr>
            <a:r>
              <a:rPr lang="de-DE" sz="1600">
                <a:solidFill>
                  <a:srgbClr val="00305E"/>
                </a:solidFill>
                <a:latin typeface="Open Sans"/>
                <a:ea typeface="Open Sans"/>
                <a:cs typeface="Open Sans"/>
                <a:sym typeface="Open Sans"/>
              </a:rPr>
              <a:t>Ulrich von Simmern: Uli, ängstlich, guter Schüler, bester Freund von Matz </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chemeClr val="dk1"/>
              </a:buClr>
              <a:buSzPts val="1600"/>
              <a:buFont typeface="Arial"/>
              <a:buNone/>
            </a:pPr>
            <a:r>
              <a:rPr lang="de-DE" sz="1600">
                <a:solidFill>
                  <a:srgbClr val="00305E"/>
                </a:solidFill>
                <a:latin typeface="Open Sans"/>
                <a:ea typeface="Open Sans"/>
                <a:cs typeface="Open Sans"/>
                <a:sym typeface="Open Sans"/>
              </a:rPr>
              <a:t>Jonathan: Einzelgänger, Träumer, will Schrifsteller werden, Adoptiert</a:t>
            </a:r>
            <a:endParaRPr sz="1600">
              <a:solidFill>
                <a:srgbClr val="00305E"/>
              </a:solidFill>
              <a:latin typeface="Open Sans"/>
              <a:ea typeface="Open Sans"/>
              <a:cs typeface="Open Sans"/>
              <a:sym typeface="Open Sans"/>
            </a:endParaRPr>
          </a:p>
          <a:p>
            <a:pPr marL="0" lvl="0" indent="0" algn="l" rtl="0">
              <a:lnSpc>
                <a:spcPct val="100000"/>
              </a:lnSpc>
              <a:spcBef>
                <a:spcPts val="1200"/>
              </a:spcBef>
              <a:spcAft>
                <a:spcPts val="0"/>
              </a:spcAft>
              <a:buClr>
                <a:schemeClr val="dk1"/>
              </a:buClr>
              <a:buSzPts val="1600"/>
              <a:buFont typeface="Arial"/>
              <a:buNone/>
            </a:pPr>
            <a:r>
              <a:rPr lang="de-DE" sz="1600">
                <a:solidFill>
                  <a:srgbClr val="00305E"/>
                </a:solidFill>
                <a:latin typeface="Open Sans"/>
                <a:ea typeface="Open Sans"/>
                <a:cs typeface="Open Sans"/>
                <a:sym typeface="Open Sans"/>
              </a:rPr>
              <a:t>Martin Thaler: fleißig, künstlerisches Talent, Eltern arm </a:t>
            </a:r>
            <a:endParaRPr/>
          </a:p>
        </p:txBody>
      </p:sp>
      <p:pic>
        <p:nvPicPr>
          <p:cNvPr id="313" name="Google Shape;313;p29"/>
          <p:cNvPicPr preferRelativeResize="0"/>
          <p:nvPr/>
        </p:nvPicPr>
        <p:blipFill rotWithShape="1">
          <a:blip r:embed="rId3">
            <a:alphaModFix/>
          </a:blip>
          <a:srcRect/>
          <a:stretch/>
        </p:blipFill>
        <p:spPr>
          <a:xfrm>
            <a:off x="5142025" y="932425"/>
            <a:ext cx="7049974" cy="4830349"/>
          </a:xfrm>
          <a:prstGeom prst="rect">
            <a:avLst/>
          </a:prstGeom>
          <a:noFill/>
          <a:ln>
            <a:noFill/>
          </a:ln>
        </p:spPr>
      </p:pic>
      <p:sp>
        <p:nvSpPr>
          <p:cNvPr id="314" name="Google Shape;314;p29"/>
          <p:cNvSpPr txBox="1"/>
          <p:nvPr/>
        </p:nvSpPr>
        <p:spPr>
          <a:xfrm>
            <a:off x="5142025" y="5762775"/>
            <a:ext cx="7050000" cy="6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a:t>https://www.cinestar.de/kino-frankfurt-main-metropolis/film/das-fliegende-klassenzimmer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3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de-DE"/>
              <a:t>3.4 Lehrer </a:t>
            </a:r>
            <a:endParaRPr/>
          </a:p>
        </p:txBody>
      </p:sp>
      <p:sp>
        <p:nvSpPr>
          <p:cNvPr id="321" name="Google Shape;321;p3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lnSpc>
                <a:spcPct val="100000"/>
              </a:lnSpc>
              <a:spcBef>
                <a:spcPts val="1200"/>
              </a:spcBef>
              <a:spcAft>
                <a:spcPts val="0"/>
              </a:spcAft>
              <a:buNone/>
            </a:pPr>
            <a:r>
              <a:rPr lang="de-DE" sz="1600">
                <a:solidFill>
                  <a:srgbClr val="00305E"/>
                </a:solidFill>
                <a:latin typeface="Open Sans"/>
                <a:ea typeface="Open Sans"/>
                <a:cs typeface="Open Sans"/>
                <a:sym typeface="Open Sans"/>
              </a:rPr>
              <a:t>Dr. Johann “Justus” Böck                     Dr. Robert Uthofft “Nichtraucher”         Prof. Kreuzkamm </a:t>
            </a:r>
            <a:endParaRPr sz="1600">
              <a:solidFill>
                <a:srgbClr val="00305E"/>
              </a:solidFill>
              <a:latin typeface="Open Sans"/>
              <a:ea typeface="Open Sans"/>
              <a:cs typeface="Open Sans"/>
              <a:sym typeface="Open Sans"/>
            </a:endParaRPr>
          </a:p>
          <a:p>
            <a:pPr marL="0" lvl="0" indent="0" algn="l" rtl="0">
              <a:spcBef>
                <a:spcPts val="1000"/>
              </a:spcBef>
              <a:spcAft>
                <a:spcPts val="0"/>
              </a:spcAft>
              <a:buNone/>
            </a:pPr>
            <a:endParaRPr/>
          </a:p>
        </p:txBody>
      </p:sp>
      <p:pic>
        <p:nvPicPr>
          <p:cNvPr id="322" name="Google Shape;322;p30"/>
          <p:cNvPicPr preferRelativeResize="0"/>
          <p:nvPr/>
        </p:nvPicPr>
        <p:blipFill rotWithShape="1">
          <a:blip r:embed="rId3">
            <a:alphaModFix/>
          </a:blip>
          <a:srcRect l="45370" t="-1800" r="-45370" b="1800"/>
          <a:stretch/>
        </p:blipFill>
        <p:spPr>
          <a:xfrm>
            <a:off x="269325" y="2213150"/>
            <a:ext cx="6792124" cy="4098475"/>
          </a:xfrm>
          <a:prstGeom prst="rect">
            <a:avLst/>
          </a:prstGeom>
          <a:noFill/>
          <a:ln>
            <a:noFill/>
          </a:ln>
        </p:spPr>
      </p:pic>
      <p:pic>
        <p:nvPicPr>
          <p:cNvPr id="323" name="Google Shape;323;p30"/>
          <p:cNvPicPr preferRelativeResize="0"/>
          <p:nvPr/>
        </p:nvPicPr>
        <p:blipFill rotWithShape="1">
          <a:blip r:embed="rId4">
            <a:alphaModFix/>
          </a:blip>
          <a:srcRect l="-34369" r="50785"/>
          <a:stretch/>
        </p:blipFill>
        <p:spPr>
          <a:xfrm>
            <a:off x="2128675" y="2213150"/>
            <a:ext cx="4905825" cy="4098475"/>
          </a:xfrm>
          <a:prstGeom prst="rect">
            <a:avLst/>
          </a:prstGeom>
          <a:noFill/>
          <a:ln>
            <a:noFill/>
          </a:ln>
        </p:spPr>
      </p:pic>
      <p:pic>
        <p:nvPicPr>
          <p:cNvPr id="324" name="Google Shape;324;p30"/>
          <p:cNvPicPr preferRelativeResize="0"/>
          <p:nvPr/>
        </p:nvPicPr>
        <p:blipFill rotWithShape="1">
          <a:blip r:embed="rId5">
            <a:alphaModFix/>
          </a:blip>
          <a:srcRect/>
          <a:stretch/>
        </p:blipFill>
        <p:spPr>
          <a:xfrm>
            <a:off x="7324725" y="2531625"/>
            <a:ext cx="4529850" cy="3050545"/>
          </a:xfrm>
          <a:prstGeom prst="rect">
            <a:avLst/>
          </a:prstGeom>
          <a:noFill/>
          <a:ln>
            <a:noFill/>
          </a:ln>
        </p:spPr>
      </p:pic>
      <p:sp>
        <p:nvSpPr>
          <p:cNvPr id="325" name="Google Shape;325;p3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lnSpc>
                <a:spcPct val="100000"/>
              </a:lnSpc>
              <a:spcBef>
                <a:spcPts val="1200"/>
              </a:spcBef>
              <a:spcAft>
                <a:spcPts val="0"/>
              </a:spcAft>
              <a:buNone/>
            </a:pPr>
            <a:r>
              <a:rPr lang="de-DE" sz="1600">
                <a:solidFill>
                  <a:srgbClr val="00305E"/>
                </a:solidFill>
                <a:latin typeface="Open Sans"/>
                <a:ea typeface="Open Sans"/>
                <a:cs typeface="Open Sans"/>
                <a:sym typeface="Open Sans"/>
              </a:rPr>
              <a:t>Dr. Johann “Justus” Böck                     Dr. Robert Uthofft “Nichtraucher”         Prof. Kreuzkamm </a:t>
            </a:r>
            <a:endParaRPr sz="1600">
              <a:solidFill>
                <a:srgbClr val="00305E"/>
              </a:solidFill>
              <a:latin typeface="Open Sans"/>
              <a:ea typeface="Open Sans"/>
              <a:cs typeface="Open Sans"/>
              <a:sym typeface="Open Sans"/>
            </a:endParaRPr>
          </a:p>
          <a:p>
            <a:pPr marL="0" lvl="0" indent="0" algn="l" rtl="0">
              <a:spcBef>
                <a:spcPts val="1000"/>
              </a:spcBef>
              <a:spcAft>
                <a:spcPts val="0"/>
              </a:spcAft>
              <a:buNone/>
            </a:pPr>
            <a:endParaRPr/>
          </a:p>
        </p:txBody>
      </p:sp>
      <p:sp>
        <p:nvSpPr>
          <p:cNvPr id="326" name="Google Shape;326;p30"/>
          <p:cNvSpPr txBox="1"/>
          <p:nvPr/>
        </p:nvSpPr>
        <p:spPr>
          <a:xfrm>
            <a:off x="0" y="6311625"/>
            <a:ext cx="4233600" cy="6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a:t>https://www.filmstarts.de/kritiken/116679/bilder/?cmediafile=21585999</a:t>
            </a:r>
            <a:endParaRPr/>
          </a:p>
        </p:txBody>
      </p:sp>
      <p:sp>
        <p:nvSpPr>
          <p:cNvPr id="327" name="Google Shape;327;p30"/>
          <p:cNvSpPr txBox="1"/>
          <p:nvPr/>
        </p:nvSpPr>
        <p:spPr>
          <a:xfrm>
            <a:off x="4054299" y="6311625"/>
            <a:ext cx="3795000" cy="6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a:t>https://www.cinestar.de/film/das-fliegende-klassenzimmer</a:t>
            </a:r>
            <a:endParaRPr/>
          </a:p>
        </p:txBody>
      </p:sp>
      <p:sp>
        <p:nvSpPr>
          <p:cNvPr id="328" name="Google Shape;328;p30"/>
          <p:cNvSpPr txBox="1"/>
          <p:nvPr/>
        </p:nvSpPr>
        <p:spPr>
          <a:xfrm>
            <a:off x="7637141" y="5642850"/>
            <a:ext cx="3000000" cy="60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a:t>https://www.prisma.de/filme/Das-fliegende-Klassenzimmer,426351</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1"/>
          <p:cNvSpPr txBox="1">
            <a:spLocks noGrp="1"/>
          </p:cNvSpPr>
          <p:nvPr>
            <p:ph type="title"/>
          </p:nvPr>
        </p:nvSpPr>
        <p:spPr>
          <a:xfrm>
            <a:off x="527050" y="341833"/>
            <a:ext cx="11151569" cy="81228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1800"/>
              <a:buFont typeface="Calibri"/>
              <a:buNone/>
            </a:pPr>
            <a:r>
              <a:rPr lang="de-DE"/>
              <a:t>3. Vorstellung ausgewählter Filme</a:t>
            </a:r>
            <a:endParaRPr/>
          </a:p>
        </p:txBody>
      </p:sp>
      <p:pic>
        <p:nvPicPr>
          <p:cNvPr id="334" name="Google Shape;334;p31"/>
          <p:cNvPicPr preferRelativeResize="0"/>
          <p:nvPr/>
        </p:nvPicPr>
        <p:blipFill rotWithShape="1">
          <a:blip r:embed="rId3">
            <a:alphaModFix/>
          </a:blip>
          <a:srcRect/>
          <a:stretch/>
        </p:blipFill>
        <p:spPr>
          <a:xfrm>
            <a:off x="7661800" y="1226233"/>
            <a:ext cx="3812721" cy="5083628"/>
          </a:xfrm>
          <a:prstGeom prst="rect">
            <a:avLst/>
          </a:prstGeom>
          <a:noFill/>
          <a:ln>
            <a:noFill/>
          </a:ln>
        </p:spPr>
      </p:pic>
      <p:grpSp>
        <p:nvGrpSpPr>
          <p:cNvPr id="335" name="Google Shape;335;p31"/>
          <p:cNvGrpSpPr/>
          <p:nvPr/>
        </p:nvGrpSpPr>
        <p:grpSpPr>
          <a:xfrm>
            <a:off x="514350" y="2241521"/>
            <a:ext cx="6317965" cy="3239010"/>
            <a:chOff x="0" y="1087408"/>
            <a:chExt cx="6317965" cy="3239010"/>
          </a:xfrm>
        </p:grpSpPr>
        <p:sp>
          <p:nvSpPr>
            <p:cNvPr id="336" name="Google Shape;336;p31"/>
            <p:cNvSpPr/>
            <p:nvPr/>
          </p:nvSpPr>
          <p:spPr>
            <a:xfrm>
              <a:off x="0" y="1338328"/>
              <a:ext cx="6317965" cy="428400"/>
            </a:xfrm>
            <a:prstGeom prst="rect">
              <a:avLst/>
            </a:prstGeom>
            <a:solidFill>
              <a:schemeClr val="lt1">
                <a:alpha val="89803"/>
              </a:scheme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1"/>
            <p:cNvSpPr/>
            <p:nvPr/>
          </p:nvSpPr>
          <p:spPr>
            <a:xfrm>
              <a:off x="315898" y="1087408"/>
              <a:ext cx="4422575" cy="50184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1"/>
            <p:cNvSpPr txBox="1"/>
            <p:nvPr/>
          </p:nvSpPr>
          <p:spPr>
            <a:xfrm>
              <a:off x="340396" y="1111906"/>
              <a:ext cx="4373579" cy="452844"/>
            </a:xfrm>
            <a:prstGeom prst="rect">
              <a:avLst/>
            </a:prstGeom>
            <a:noFill/>
            <a:ln>
              <a:noFill/>
            </a:ln>
          </p:spPr>
          <p:txBody>
            <a:bodyPr spcFirstLastPara="1" wrap="square" lIns="167150" tIns="0" rIns="167150" bIns="0" anchor="ctr" anchorCtr="0">
              <a:noAutofit/>
            </a:bodyPr>
            <a:lstStyle/>
            <a:p>
              <a:pPr marL="0" marR="0" lvl="0" indent="0" algn="l" rtl="0">
                <a:lnSpc>
                  <a:spcPct val="90000"/>
                </a:lnSpc>
                <a:spcBef>
                  <a:spcPts val="0"/>
                </a:spcBef>
                <a:spcAft>
                  <a:spcPts val="0"/>
                </a:spcAft>
                <a:buClr>
                  <a:schemeClr val="lt1"/>
                </a:buClr>
                <a:buSzPts val="1700"/>
                <a:buFont typeface="Calibri"/>
                <a:buNone/>
              </a:pPr>
              <a:r>
                <a:rPr lang="de-DE" sz="1700">
                  <a:solidFill>
                    <a:schemeClr val="lt1"/>
                  </a:solidFill>
                  <a:latin typeface="Calibri"/>
                  <a:ea typeface="Calibri"/>
                  <a:cs typeface="Calibri"/>
                  <a:sym typeface="Calibri"/>
                </a:rPr>
                <a:t>Direktor und Drehbuch: Bora Dağtekin</a:t>
              </a:r>
              <a:endParaRPr sz="1700">
                <a:solidFill>
                  <a:schemeClr val="lt1"/>
                </a:solidFill>
                <a:latin typeface="Calibri"/>
                <a:ea typeface="Calibri"/>
                <a:cs typeface="Calibri"/>
                <a:sym typeface="Calibri"/>
              </a:endParaRPr>
            </a:p>
          </p:txBody>
        </p:sp>
        <p:sp>
          <p:nvSpPr>
            <p:cNvPr id="339" name="Google Shape;339;p31"/>
            <p:cNvSpPr/>
            <p:nvPr/>
          </p:nvSpPr>
          <p:spPr>
            <a:xfrm>
              <a:off x="0" y="2109448"/>
              <a:ext cx="6317965" cy="1445850"/>
            </a:xfrm>
            <a:prstGeom prst="rect">
              <a:avLst/>
            </a:prstGeom>
            <a:solidFill>
              <a:schemeClr val="lt1">
                <a:alpha val="89803"/>
              </a:scheme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1"/>
            <p:cNvSpPr txBox="1"/>
            <p:nvPr/>
          </p:nvSpPr>
          <p:spPr>
            <a:xfrm>
              <a:off x="0" y="2109448"/>
              <a:ext cx="6317965" cy="1445850"/>
            </a:xfrm>
            <a:prstGeom prst="rect">
              <a:avLst/>
            </a:prstGeom>
            <a:noFill/>
            <a:ln>
              <a:noFill/>
            </a:ln>
          </p:spPr>
          <p:txBody>
            <a:bodyPr spcFirstLastPara="1" wrap="square" lIns="490325" tIns="354075" rIns="490325" bIns="120900" anchor="t" anchorCtr="0">
              <a:noAutofit/>
            </a:bodyPr>
            <a:lstStyle/>
            <a:p>
              <a:pPr marL="171450" marR="0" lvl="1" indent="-171450" algn="l" rtl="0">
                <a:lnSpc>
                  <a:spcPct val="90000"/>
                </a:lnSpc>
                <a:spcBef>
                  <a:spcPts val="0"/>
                </a:spcBef>
                <a:spcAft>
                  <a:spcPts val="0"/>
                </a:spcAft>
                <a:buClr>
                  <a:schemeClr val="dk1"/>
                </a:buClr>
                <a:buSzPts val="1700"/>
                <a:buFont typeface="Calibri"/>
                <a:buChar char="•"/>
              </a:pPr>
              <a:r>
                <a:rPr lang="de-DE" sz="1700" b="0" i="0" u="none" strike="noStrike" cap="none">
                  <a:solidFill>
                    <a:schemeClr val="dk1"/>
                  </a:solidFill>
                  <a:latin typeface="Calibri"/>
                  <a:ea typeface="Calibri"/>
                  <a:cs typeface="Calibri"/>
                  <a:sym typeface="Calibri"/>
                </a:rPr>
                <a:t>Zeki Müller gibt sich als Aushilfslehrer aus und versucht an seine Beute zu kommen, welche unter der Sporthalle vergraben liegt. Dort trifft er auf eine Referendarin und versucht mit ihr eine heterogene Klasse zu bändigen. </a:t>
              </a:r>
              <a:endParaRPr sz="1700" b="0" i="0" u="none" strike="noStrike" cap="none">
                <a:solidFill>
                  <a:schemeClr val="dk1"/>
                </a:solidFill>
                <a:latin typeface="Calibri"/>
                <a:ea typeface="Calibri"/>
                <a:cs typeface="Calibri"/>
                <a:sym typeface="Calibri"/>
              </a:endParaRPr>
            </a:p>
          </p:txBody>
        </p:sp>
        <p:sp>
          <p:nvSpPr>
            <p:cNvPr id="341" name="Google Shape;341;p31"/>
            <p:cNvSpPr/>
            <p:nvPr/>
          </p:nvSpPr>
          <p:spPr>
            <a:xfrm>
              <a:off x="315898" y="1858528"/>
              <a:ext cx="4422575" cy="50184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1"/>
            <p:cNvSpPr txBox="1"/>
            <p:nvPr/>
          </p:nvSpPr>
          <p:spPr>
            <a:xfrm>
              <a:off x="340396" y="1883026"/>
              <a:ext cx="4373579" cy="452844"/>
            </a:xfrm>
            <a:prstGeom prst="rect">
              <a:avLst/>
            </a:prstGeom>
            <a:noFill/>
            <a:ln>
              <a:noFill/>
            </a:ln>
          </p:spPr>
          <p:txBody>
            <a:bodyPr spcFirstLastPara="1" wrap="square" lIns="167150" tIns="0" rIns="167150" bIns="0" anchor="ctr" anchorCtr="0">
              <a:noAutofit/>
            </a:bodyPr>
            <a:lstStyle/>
            <a:p>
              <a:pPr marL="0" marR="0" lvl="0" indent="0" algn="l" rtl="0">
                <a:lnSpc>
                  <a:spcPct val="90000"/>
                </a:lnSpc>
                <a:spcBef>
                  <a:spcPts val="0"/>
                </a:spcBef>
                <a:spcAft>
                  <a:spcPts val="0"/>
                </a:spcAft>
                <a:buClr>
                  <a:schemeClr val="lt1"/>
                </a:buClr>
                <a:buSzPts val="1700"/>
                <a:buFont typeface="Calibri"/>
                <a:buNone/>
              </a:pPr>
              <a:r>
                <a:rPr lang="de-DE" sz="1700">
                  <a:solidFill>
                    <a:schemeClr val="lt1"/>
                  </a:solidFill>
                  <a:latin typeface="Calibri"/>
                  <a:ea typeface="Calibri"/>
                  <a:cs typeface="Calibri"/>
                  <a:sym typeface="Calibri"/>
                </a:rPr>
                <a:t>Handlung:</a:t>
              </a:r>
              <a:endParaRPr sz="1700">
                <a:solidFill>
                  <a:schemeClr val="lt1"/>
                </a:solidFill>
                <a:latin typeface="Calibri"/>
                <a:ea typeface="Calibri"/>
                <a:cs typeface="Calibri"/>
                <a:sym typeface="Calibri"/>
              </a:endParaRPr>
            </a:p>
          </p:txBody>
        </p:sp>
        <p:sp>
          <p:nvSpPr>
            <p:cNvPr id="343" name="Google Shape;343;p31"/>
            <p:cNvSpPr/>
            <p:nvPr/>
          </p:nvSpPr>
          <p:spPr>
            <a:xfrm>
              <a:off x="0" y="3898018"/>
              <a:ext cx="6317965" cy="428400"/>
            </a:xfrm>
            <a:prstGeom prst="rect">
              <a:avLst/>
            </a:prstGeom>
            <a:solidFill>
              <a:schemeClr val="lt1">
                <a:alpha val="89803"/>
              </a:scheme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1"/>
            <p:cNvSpPr/>
            <p:nvPr/>
          </p:nvSpPr>
          <p:spPr>
            <a:xfrm>
              <a:off x="315898" y="3647098"/>
              <a:ext cx="4422575" cy="501840"/>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1"/>
            <p:cNvSpPr txBox="1"/>
            <p:nvPr/>
          </p:nvSpPr>
          <p:spPr>
            <a:xfrm>
              <a:off x="340396" y="3671596"/>
              <a:ext cx="4373579" cy="452844"/>
            </a:xfrm>
            <a:prstGeom prst="rect">
              <a:avLst/>
            </a:prstGeom>
            <a:noFill/>
            <a:ln>
              <a:noFill/>
            </a:ln>
          </p:spPr>
          <p:txBody>
            <a:bodyPr spcFirstLastPara="1" wrap="square" lIns="167150" tIns="0" rIns="167150" bIns="0" anchor="ctr" anchorCtr="0">
              <a:noAutofit/>
            </a:bodyPr>
            <a:lstStyle/>
            <a:p>
              <a:pPr marL="0" marR="0" lvl="0" indent="0" algn="l" rtl="0">
                <a:lnSpc>
                  <a:spcPct val="90000"/>
                </a:lnSpc>
                <a:spcBef>
                  <a:spcPts val="0"/>
                </a:spcBef>
                <a:spcAft>
                  <a:spcPts val="0"/>
                </a:spcAft>
                <a:buClr>
                  <a:schemeClr val="lt1"/>
                </a:buClr>
                <a:buSzPts val="1700"/>
                <a:buFont typeface="Calibri"/>
                <a:buNone/>
              </a:pPr>
              <a:r>
                <a:rPr lang="de-DE" sz="1700">
                  <a:solidFill>
                    <a:schemeClr val="lt1"/>
                  </a:solidFill>
                  <a:latin typeface="Calibri"/>
                  <a:ea typeface="Calibri"/>
                  <a:cs typeface="Calibri"/>
                  <a:sym typeface="Calibri"/>
                </a:rPr>
                <a:t>Handlungsort: München, Berlin Deutschland</a:t>
              </a:r>
              <a:endParaRPr sz="1700">
                <a:solidFill>
                  <a:schemeClr val="lt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E95F7B3-F199-813B-62EA-90A9C97941CA}"/>
              </a:ext>
            </a:extLst>
          </p:cNvPr>
          <p:cNvSpPr>
            <a:spLocks noGrp="1"/>
          </p:cNvSpPr>
          <p:nvPr>
            <p:ph type="title"/>
          </p:nvPr>
        </p:nvSpPr>
        <p:spPr>
          <a:xfrm>
            <a:off x="838200" y="556995"/>
            <a:ext cx="10515600" cy="1133693"/>
          </a:xfrm>
        </p:spPr>
        <p:txBody>
          <a:bodyPr vert="horz" lIns="91440" tIns="45720" rIns="91440" bIns="45720" rtlCol="0" anchor="ctr">
            <a:normAutofit/>
          </a:bodyPr>
          <a:lstStyle/>
          <a:p>
            <a:pPr>
              <a:spcBef>
                <a:spcPct val="0"/>
              </a:spcBef>
            </a:pPr>
            <a:r>
              <a:rPr lang="en-US" sz="5200" kern="1200">
                <a:solidFill>
                  <a:schemeClr val="tx1"/>
                </a:solidFill>
                <a:latin typeface="+mj-lt"/>
                <a:ea typeface="+mj-ea"/>
                <a:cs typeface="+mj-cs"/>
              </a:rPr>
              <a:t>4. Transferaufgaben/Gruppenarbeit</a:t>
            </a:r>
          </a:p>
        </p:txBody>
      </p:sp>
      <p:graphicFrame>
        <p:nvGraphicFramePr>
          <p:cNvPr id="7" name="Textplatzhalter 2">
            <a:extLst>
              <a:ext uri="{FF2B5EF4-FFF2-40B4-BE49-F238E27FC236}">
                <a16:creationId xmlns:a16="http://schemas.microsoft.com/office/drawing/2014/main" id="{77D6212B-0AD0-44F7-8E6E-79A7F20F52BF}"/>
              </a:ext>
            </a:extLst>
          </p:cNvPr>
          <p:cNvGraphicFramePr/>
          <p:nvPr>
            <p:extLst>
              <p:ext uri="{D42A27DB-BD31-4B8C-83A1-F6EECF244321}">
                <p14:modId xmlns:p14="http://schemas.microsoft.com/office/powerpoint/2010/main" val="298735228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2950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76"/>
        <p:cNvGrpSpPr/>
        <p:nvPr/>
      </p:nvGrpSpPr>
      <p:grpSpPr>
        <a:xfrm>
          <a:off x="0" y="0"/>
          <a:ext cx="0" cy="0"/>
          <a:chOff x="0" y="0"/>
          <a:chExt cx="0" cy="0"/>
        </a:xfrm>
      </p:grpSpPr>
      <p:sp>
        <p:nvSpPr>
          <p:cNvPr id="383" name="Rectangle 382">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385" name="Group 384">
            <a:extLst>
              <a:ext uri="{FF2B5EF4-FFF2-40B4-BE49-F238E27FC236}">
                <a16:creationId xmlns:a16="http://schemas.microsoft.com/office/drawing/2014/main" id="{5D1A9D8B-3117-4D9D-BDA4-DD81895098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386" name="Rectangle 385">
              <a:extLst>
                <a:ext uri="{FF2B5EF4-FFF2-40B4-BE49-F238E27FC236}">
                  <a16:creationId xmlns:a16="http://schemas.microsoft.com/office/drawing/2014/main" id="{A7877B25-8C10-4C8D-BC88-BF3C557F8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7" name="Rectangle 386">
              <a:extLst>
                <a:ext uri="{FF2B5EF4-FFF2-40B4-BE49-F238E27FC236}">
                  <a16:creationId xmlns:a16="http://schemas.microsoft.com/office/drawing/2014/main" id="{54F0DD86-96CD-4F5F-BA4D-FFC17F2D6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89" name="Freeform: Shape 388">
            <a:extLst>
              <a:ext uri="{FF2B5EF4-FFF2-40B4-BE49-F238E27FC236}">
                <a16:creationId xmlns:a16="http://schemas.microsoft.com/office/drawing/2014/main" id="{BD92035A-AA2F-4CD8-A556-1CE8BDEC7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391" name="Rectangle 390">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77" name="Google Shape;377;p33"/>
          <p:cNvSpPr txBox="1">
            <a:spLocks noGrp="1"/>
          </p:cNvSpPr>
          <p:nvPr>
            <p:ph type="title"/>
          </p:nvPr>
        </p:nvSpPr>
        <p:spPr>
          <a:xfrm>
            <a:off x="1143000" y="1676400"/>
            <a:ext cx="3810000" cy="3505200"/>
          </a:xfrm>
          <a:prstGeom prst="rect">
            <a:avLst/>
          </a:prstGeom>
        </p:spPr>
        <p:txBody>
          <a:bodyPr spcFirstLastPara="1" lIns="91425" tIns="45700" rIns="91425" bIns="45700" anchor="t" anchorCtr="0">
            <a:normAutofit/>
          </a:bodyPr>
          <a:lstStyle/>
          <a:p>
            <a:pPr marL="0" lvl="0" indent="0" rtl="0">
              <a:spcBef>
                <a:spcPts val="0"/>
              </a:spcBef>
              <a:spcAft>
                <a:spcPts val="0"/>
              </a:spcAft>
              <a:buNone/>
            </a:pPr>
            <a:r>
              <a:rPr lang="de-DE" sz="4000" dirty="0"/>
              <a:t>Szenen “Das fliegende Klassenzimmer </a:t>
            </a:r>
            <a:br>
              <a:rPr lang="de-DE" sz="4000" dirty="0"/>
            </a:br>
            <a:br>
              <a:rPr lang="de-DE" sz="4000" dirty="0"/>
            </a:br>
            <a:r>
              <a:rPr lang="de-DE" sz="4000" dirty="0"/>
              <a:t>Szenen „Fack </a:t>
            </a:r>
            <a:r>
              <a:rPr lang="de-DE" sz="4000" dirty="0" err="1"/>
              <a:t>ju</a:t>
            </a:r>
            <a:r>
              <a:rPr lang="de-DE" sz="4000" dirty="0"/>
              <a:t> </a:t>
            </a:r>
            <a:r>
              <a:rPr lang="de-DE" sz="4000" dirty="0" err="1"/>
              <a:t>Göhte</a:t>
            </a:r>
            <a:r>
              <a:rPr lang="de-DE" sz="4000" dirty="0"/>
              <a:t>“</a:t>
            </a:r>
          </a:p>
        </p:txBody>
      </p:sp>
      <p:sp>
        <p:nvSpPr>
          <p:cNvPr id="378" name="Google Shape;378;p33"/>
          <p:cNvSpPr txBox="1">
            <a:spLocks noGrp="1"/>
          </p:cNvSpPr>
          <p:nvPr>
            <p:ph type="body" idx="1"/>
          </p:nvPr>
        </p:nvSpPr>
        <p:spPr>
          <a:xfrm>
            <a:off x="5181604" y="1676400"/>
            <a:ext cx="5638796" cy="3505200"/>
          </a:xfrm>
          <a:prstGeom prst="rect">
            <a:avLst/>
          </a:prstGeom>
        </p:spPr>
        <p:txBody>
          <a:bodyPr spcFirstLastPara="1" lIns="91425" tIns="45700" rIns="91425" bIns="45700" anchorCtr="0">
            <a:normAutofit fontScale="85000" lnSpcReduction="10000"/>
          </a:bodyPr>
          <a:lstStyle/>
          <a:p>
            <a:pPr marL="114300" lvl="0" indent="0" rtl="0">
              <a:spcBef>
                <a:spcPts val="1000"/>
              </a:spcBef>
              <a:spcAft>
                <a:spcPts val="0"/>
              </a:spcAft>
              <a:buSzPts val="1800"/>
              <a:buNone/>
            </a:pPr>
            <a:r>
              <a:rPr lang="de-DE" sz="2400" dirty="0">
                <a:solidFill>
                  <a:schemeClr val="tx1">
                    <a:alpha val="55000"/>
                  </a:schemeClr>
                </a:solidFill>
              </a:rPr>
              <a:t>1. Szene: 10:00- 12:00</a:t>
            </a:r>
          </a:p>
          <a:p>
            <a:pPr marL="114300" lvl="0" indent="0" rtl="0">
              <a:spcBef>
                <a:spcPts val="1000"/>
              </a:spcBef>
              <a:spcAft>
                <a:spcPts val="0"/>
              </a:spcAft>
              <a:buSzPts val="1800"/>
              <a:buNone/>
            </a:pPr>
            <a:r>
              <a:rPr lang="de-DE" sz="2400" dirty="0">
                <a:solidFill>
                  <a:schemeClr val="tx1">
                    <a:alpha val="55000"/>
                  </a:schemeClr>
                </a:solidFill>
              </a:rPr>
              <a:t>2. Szene: 12-03- </a:t>
            </a:r>
            <a:r>
              <a:rPr lang="de-DE" sz="2400" dirty="0" err="1">
                <a:solidFill>
                  <a:schemeClr val="tx1">
                    <a:alpha val="55000"/>
                  </a:schemeClr>
                </a:solidFill>
              </a:rPr>
              <a:t>ca</a:t>
            </a:r>
            <a:r>
              <a:rPr lang="de-DE" sz="2400" dirty="0">
                <a:solidFill>
                  <a:schemeClr val="tx1">
                    <a:alpha val="55000"/>
                  </a:schemeClr>
                </a:solidFill>
              </a:rPr>
              <a:t> 14:27</a:t>
            </a:r>
          </a:p>
          <a:p>
            <a:pPr marL="114300" lvl="0" indent="0" rtl="0">
              <a:spcBef>
                <a:spcPts val="1000"/>
              </a:spcBef>
              <a:spcAft>
                <a:spcPts val="0"/>
              </a:spcAft>
              <a:buSzPts val="1800"/>
              <a:buNone/>
            </a:pPr>
            <a:r>
              <a:rPr lang="de-DE" sz="2400" dirty="0">
                <a:solidFill>
                  <a:schemeClr val="tx1">
                    <a:alpha val="55000"/>
                  </a:schemeClr>
                </a:solidFill>
              </a:rPr>
              <a:t>3. Szene: 55:50 - 59:10</a:t>
            </a:r>
          </a:p>
          <a:p>
            <a:pPr marL="114300" indent="0">
              <a:buNone/>
            </a:pPr>
            <a:r>
              <a:rPr lang="de-DE" sz="2400" dirty="0">
                <a:solidFill>
                  <a:schemeClr val="tx1">
                    <a:alpha val="55000"/>
                  </a:schemeClr>
                </a:solidFill>
              </a:rPr>
              <a:t>Bonus: 27:25 - 28:45, 30:30 – 33:00, 39:40- 40:20 </a:t>
            </a:r>
          </a:p>
          <a:p>
            <a:pPr marL="114300" lvl="0" indent="0" rtl="0">
              <a:spcBef>
                <a:spcPts val="1000"/>
              </a:spcBef>
              <a:spcAft>
                <a:spcPts val="0"/>
              </a:spcAft>
              <a:buSzPts val="1800"/>
              <a:buNone/>
            </a:pPr>
            <a:endParaRPr lang="de-DE" sz="2400" dirty="0">
              <a:solidFill>
                <a:schemeClr val="tx1">
                  <a:alpha val="55000"/>
                </a:schemeClr>
              </a:solidFill>
            </a:endParaRPr>
          </a:p>
          <a:p>
            <a:pPr marL="457200" lvl="0" indent="-342900" rtl="0">
              <a:spcBef>
                <a:spcPts val="0"/>
              </a:spcBef>
              <a:spcAft>
                <a:spcPts val="0"/>
              </a:spcAft>
              <a:buSzPts val="1800"/>
              <a:buAutoNum type="arabicPeriod"/>
            </a:pPr>
            <a:endParaRPr lang="de-DE" sz="2400" dirty="0">
              <a:solidFill>
                <a:schemeClr val="tx1">
                  <a:alpha val="55000"/>
                </a:schemeClr>
              </a:solidFill>
            </a:endParaRPr>
          </a:p>
          <a:p>
            <a:pPr marL="457200" lvl="0" indent="-342900" rtl="0">
              <a:spcBef>
                <a:spcPts val="0"/>
              </a:spcBef>
              <a:spcAft>
                <a:spcPts val="0"/>
              </a:spcAft>
              <a:buSzPts val="1800"/>
              <a:buAutoNum type="arabicPeriod"/>
            </a:pPr>
            <a:endParaRPr lang="de-DE" sz="2400" dirty="0">
              <a:solidFill>
                <a:schemeClr val="tx1">
                  <a:alpha val="55000"/>
                </a:schemeClr>
              </a:solidFill>
            </a:endParaRPr>
          </a:p>
          <a:p>
            <a:pPr marL="457200" lvl="0" indent="-342900" rtl="0">
              <a:spcBef>
                <a:spcPts val="0"/>
              </a:spcBef>
              <a:spcAft>
                <a:spcPts val="0"/>
              </a:spcAft>
              <a:buSzPts val="1800"/>
              <a:buAutoNum type="arabicPeriod"/>
            </a:pPr>
            <a:endParaRPr lang="de-DE" sz="2400" dirty="0">
              <a:solidFill>
                <a:schemeClr val="tx1">
                  <a:alpha val="55000"/>
                </a:schemeClr>
              </a:solidFill>
            </a:endParaRPr>
          </a:p>
          <a:p>
            <a:pPr marL="114300" lvl="0" indent="0" rtl="0">
              <a:spcBef>
                <a:spcPts val="0"/>
              </a:spcBef>
              <a:spcAft>
                <a:spcPts val="0"/>
              </a:spcAft>
              <a:buSzPts val="1800"/>
              <a:buNone/>
            </a:pPr>
            <a:r>
              <a:rPr lang="de-DE" sz="2400" dirty="0">
                <a:solidFill>
                  <a:schemeClr val="tx1">
                    <a:alpha val="55000"/>
                  </a:schemeClr>
                </a:solidFill>
              </a:rPr>
              <a:t>1. Szene: 33:27 – ca. 34:35</a:t>
            </a:r>
          </a:p>
          <a:p>
            <a:pPr marL="114300" lvl="0" indent="0" rtl="0">
              <a:spcBef>
                <a:spcPts val="0"/>
              </a:spcBef>
              <a:spcAft>
                <a:spcPts val="0"/>
              </a:spcAft>
              <a:buSzPts val="1800"/>
              <a:buNone/>
            </a:pPr>
            <a:r>
              <a:rPr lang="de-DE" sz="2400" dirty="0">
                <a:solidFill>
                  <a:schemeClr val="tx1">
                    <a:alpha val="55000"/>
                  </a:schemeClr>
                </a:solidFill>
              </a:rPr>
              <a:t>2. Szene: 01:08.19 – 01:10:00</a:t>
            </a:r>
          </a:p>
          <a:p>
            <a:pPr marL="114300" lvl="0" indent="0" rtl="0">
              <a:spcBef>
                <a:spcPts val="0"/>
              </a:spcBef>
              <a:spcAft>
                <a:spcPts val="0"/>
              </a:spcAft>
              <a:buSzPts val="1800"/>
              <a:buNone/>
            </a:pPr>
            <a:r>
              <a:rPr lang="de-DE" sz="2400" dirty="0">
                <a:solidFill>
                  <a:schemeClr val="tx1">
                    <a:alpha val="55000"/>
                  </a:schemeClr>
                </a:solidFill>
              </a:rPr>
              <a:t>3. Szene: 01:13:00 – 01:14:40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de-DE"/>
              <a:t>Gliederung</a:t>
            </a:r>
            <a:endParaRPr/>
          </a:p>
        </p:txBody>
      </p:sp>
      <p:grpSp>
        <p:nvGrpSpPr>
          <p:cNvPr id="107" name="Google Shape;107;p16"/>
          <p:cNvGrpSpPr/>
          <p:nvPr/>
        </p:nvGrpSpPr>
        <p:grpSpPr>
          <a:xfrm>
            <a:off x="838200" y="1825625"/>
            <a:ext cx="10515600" cy="4351337"/>
            <a:chOff x="0" y="0"/>
            <a:chExt cx="10515600" cy="4351337"/>
          </a:xfrm>
        </p:grpSpPr>
        <p:cxnSp>
          <p:nvCxnSpPr>
            <p:cNvPr id="108" name="Google Shape;108;p16"/>
            <p:cNvCxnSpPr/>
            <p:nvPr/>
          </p:nvCxnSpPr>
          <p:spPr>
            <a:xfrm>
              <a:off x="0" y="0"/>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09" name="Google Shape;109;p16"/>
            <p:cNvSpPr/>
            <p:nvPr/>
          </p:nvSpPr>
          <p:spPr>
            <a:xfrm>
              <a:off x="0" y="0"/>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6"/>
            <p:cNvSpPr txBox="1"/>
            <p:nvPr/>
          </p:nvSpPr>
          <p:spPr>
            <a:xfrm>
              <a:off x="0" y="0"/>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1. Theorie: Schulformen </a:t>
              </a:r>
              <a:endParaRPr sz="2500" b="0" i="0" u="none" strike="noStrike" cap="none">
                <a:solidFill>
                  <a:schemeClr val="dk1"/>
                </a:solidFill>
                <a:latin typeface="Calibri"/>
                <a:ea typeface="Calibri"/>
                <a:cs typeface="Calibri"/>
                <a:sym typeface="Calibri"/>
              </a:endParaRPr>
            </a:p>
          </p:txBody>
        </p:sp>
        <p:cxnSp>
          <p:nvCxnSpPr>
            <p:cNvPr id="111" name="Google Shape;111;p16"/>
            <p:cNvCxnSpPr/>
            <p:nvPr/>
          </p:nvCxnSpPr>
          <p:spPr>
            <a:xfrm>
              <a:off x="0" y="543917"/>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12" name="Google Shape;112;p16"/>
            <p:cNvSpPr/>
            <p:nvPr/>
          </p:nvSpPr>
          <p:spPr>
            <a:xfrm>
              <a:off x="0" y="543917"/>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6"/>
            <p:cNvSpPr txBox="1"/>
            <p:nvPr/>
          </p:nvSpPr>
          <p:spPr>
            <a:xfrm>
              <a:off x="0" y="543917"/>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2. Dynamiken zwischen den Schulformen und Stereotypen</a:t>
              </a:r>
              <a:endParaRPr sz="2500" b="0" i="0" u="none" strike="noStrike" cap="none">
                <a:solidFill>
                  <a:schemeClr val="dk1"/>
                </a:solidFill>
                <a:latin typeface="Calibri"/>
                <a:ea typeface="Calibri"/>
                <a:cs typeface="Calibri"/>
                <a:sym typeface="Calibri"/>
              </a:endParaRPr>
            </a:p>
          </p:txBody>
        </p:sp>
        <p:cxnSp>
          <p:nvCxnSpPr>
            <p:cNvPr id="114" name="Google Shape;114;p16"/>
            <p:cNvCxnSpPr/>
            <p:nvPr/>
          </p:nvCxnSpPr>
          <p:spPr>
            <a:xfrm>
              <a:off x="0" y="1087834"/>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15" name="Google Shape;115;p16"/>
            <p:cNvSpPr/>
            <p:nvPr/>
          </p:nvSpPr>
          <p:spPr>
            <a:xfrm>
              <a:off x="0" y="1087834"/>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6"/>
            <p:cNvSpPr txBox="1"/>
            <p:nvPr/>
          </p:nvSpPr>
          <p:spPr>
            <a:xfrm>
              <a:off x="0" y="1087834"/>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3. Vorstellung ausgewählter Filme</a:t>
              </a:r>
              <a:endParaRPr sz="2500" b="0" i="0" u="none" strike="noStrike" cap="none">
                <a:solidFill>
                  <a:schemeClr val="dk1"/>
                </a:solidFill>
                <a:latin typeface="Calibri"/>
                <a:ea typeface="Calibri"/>
                <a:cs typeface="Calibri"/>
                <a:sym typeface="Calibri"/>
              </a:endParaRPr>
            </a:p>
          </p:txBody>
        </p:sp>
        <p:cxnSp>
          <p:nvCxnSpPr>
            <p:cNvPr id="117" name="Google Shape;117;p16"/>
            <p:cNvCxnSpPr/>
            <p:nvPr/>
          </p:nvCxnSpPr>
          <p:spPr>
            <a:xfrm>
              <a:off x="0" y="1631751"/>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18" name="Google Shape;118;p16"/>
            <p:cNvSpPr/>
            <p:nvPr/>
          </p:nvSpPr>
          <p:spPr>
            <a:xfrm>
              <a:off x="0" y="1631751"/>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6"/>
            <p:cNvSpPr txBox="1"/>
            <p:nvPr/>
          </p:nvSpPr>
          <p:spPr>
            <a:xfrm>
              <a:off x="0" y="1631751"/>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4. Transferaufgaben/Gruppenarbeit</a:t>
              </a:r>
              <a:endParaRPr sz="2500" b="0" i="0" u="none" strike="noStrike" cap="none">
                <a:solidFill>
                  <a:schemeClr val="dk1"/>
                </a:solidFill>
                <a:latin typeface="Calibri"/>
                <a:ea typeface="Calibri"/>
                <a:cs typeface="Calibri"/>
                <a:sym typeface="Calibri"/>
              </a:endParaRPr>
            </a:p>
          </p:txBody>
        </p:sp>
        <p:cxnSp>
          <p:nvCxnSpPr>
            <p:cNvPr id="120" name="Google Shape;120;p16"/>
            <p:cNvCxnSpPr/>
            <p:nvPr/>
          </p:nvCxnSpPr>
          <p:spPr>
            <a:xfrm>
              <a:off x="0" y="2175669"/>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21" name="Google Shape;121;p16"/>
            <p:cNvSpPr/>
            <p:nvPr/>
          </p:nvSpPr>
          <p:spPr>
            <a:xfrm>
              <a:off x="0" y="2175669"/>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6"/>
            <p:cNvSpPr txBox="1"/>
            <p:nvPr/>
          </p:nvSpPr>
          <p:spPr>
            <a:xfrm>
              <a:off x="0" y="2175669"/>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5. Szenen/Gruppenvorstellung </a:t>
              </a:r>
              <a:endParaRPr sz="2500" b="0" i="0" u="none" strike="noStrike" cap="none">
                <a:solidFill>
                  <a:schemeClr val="dk1"/>
                </a:solidFill>
                <a:latin typeface="Calibri"/>
                <a:ea typeface="Calibri"/>
                <a:cs typeface="Calibri"/>
                <a:sym typeface="Calibri"/>
              </a:endParaRPr>
            </a:p>
          </p:txBody>
        </p:sp>
        <p:cxnSp>
          <p:nvCxnSpPr>
            <p:cNvPr id="123" name="Google Shape;123;p16"/>
            <p:cNvCxnSpPr/>
            <p:nvPr/>
          </p:nvCxnSpPr>
          <p:spPr>
            <a:xfrm>
              <a:off x="0" y="2719586"/>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24" name="Google Shape;124;p16"/>
            <p:cNvSpPr/>
            <p:nvPr/>
          </p:nvSpPr>
          <p:spPr>
            <a:xfrm>
              <a:off x="0" y="2719586"/>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6"/>
            <p:cNvSpPr txBox="1"/>
            <p:nvPr/>
          </p:nvSpPr>
          <p:spPr>
            <a:xfrm>
              <a:off x="0" y="2719586"/>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6. Fazit und Diskussion </a:t>
              </a:r>
              <a:endParaRPr sz="2500" b="0" i="0" u="none" strike="noStrike" cap="none">
                <a:solidFill>
                  <a:schemeClr val="dk1"/>
                </a:solidFill>
                <a:latin typeface="Calibri"/>
                <a:ea typeface="Calibri"/>
                <a:cs typeface="Calibri"/>
                <a:sym typeface="Calibri"/>
              </a:endParaRPr>
            </a:p>
          </p:txBody>
        </p:sp>
        <p:cxnSp>
          <p:nvCxnSpPr>
            <p:cNvPr id="126" name="Google Shape;126;p16"/>
            <p:cNvCxnSpPr/>
            <p:nvPr/>
          </p:nvCxnSpPr>
          <p:spPr>
            <a:xfrm>
              <a:off x="0" y="3263503"/>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27" name="Google Shape;127;p16"/>
            <p:cNvSpPr/>
            <p:nvPr/>
          </p:nvSpPr>
          <p:spPr>
            <a:xfrm>
              <a:off x="0" y="3263503"/>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6"/>
            <p:cNvSpPr txBox="1"/>
            <p:nvPr/>
          </p:nvSpPr>
          <p:spPr>
            <a:xfrm>
              <a:off x="0" y="3263503"/>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6. Literaturverzeichnis</a:t>
              </a:r>
              <a:endParaRPr sz="2500" b="0" i="0" u="none" strike="noStrike" cap="none">
                <a:solidFill>
                  <a:schemeClr val="dk1"/>
                </a:solidFill>
                <a:latin typeface="Calibri"/>
                <a:ea typeface="Calibri"/>
                <a:cs typeface="Calibri"/>
                <a:sym typeface="Calibri"/>
              </a:endParaRPr>
            </a:p>
          </p:txBody>
        </p:sp>
        <p:cxnSp>
          <p:nvCxnSpPr>
            <p:cNvPr id="129" name="Google Shape;129;p16"/>
            <p:cNvCxnSpPr/>
            <p:nvPr/>
          </p:nvCxnSpPr>
          <p:spPr>
            <a:xfrm>
              <a:off x="0" y="3807420"/>
              <a:ext cx="10515600" cy="0"/>
            </a:xfrm>
            <a:prstGeom prst="straightConnector1">
              <a:avLst/>
            </a:prstGeom>
            <a:solidFill>
              <a:srgbClr val="4372C3"/>
            </a:solidFill>
            <a:ln w="12700" cap="flat" cmpd="sng">
              <a:solidFill>
                <a:srgbClr val="4372C3"/>
              </a:solidFill>
              <a:prstDash val="solid"/>
              <a:miter lim="800000"/>
              <a:headEnd type="none" w="sm" len="sm"/>
              <a:tailEnd type="none" w="sm" len="sm"/>
            </a:ln>
          </p:spPr>
        </p:cxnSp>
        <p:sp>
          <p:nvSpPr>
            <p:cNvPr id="130" name="Google Shape;130;p16"/>
            <p:cNvSpPr/>
            <p:nvPr/>
          </p:nvSpPr>
          <p:spPr>
            <a:xfrm>
              <a:off x="0" y="3807420"/>
              <a:ext cx="10515600" cy="54391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6"/>
            <p:cNvSpPr txBox="1"/>
            <p:nvPr/>
          </p:nvSpPr>
          <p:spPr>
            <a:xfrm>
              <a:off x="0" y="3807420"/>
              <a:ext cx="10515600" cy="543917"/>
            </a:xfrm>
            <a:prstGeom prst="rect">
              <a:avLst/>
            </a:prstGeom>
            <a:noFill/>
            <a:ln>
              <a:noFill/>
            </a:ln>
          </p:spPr>
          <p:txBody>
            <a:bodyPr spcFirstLastPara="1" wrap="square" lIns="95250" tIns="95250" rIns="95250" bIns="95250" anchor="t" anchorCtr="0">
              <a:noAutofit/>
            </a:bodyPr>
            <a:lstStyle/>
            <a:p>
              <a:pPr marL="0" marR="0" lvl="0" indent="0" algn="l" rtl="0">
                <a:lnSpc>
                  <a:spcPct val="90000"/>
                </a:lnSpc>
                <a:spcBef>
                  <a:spcPts val="0"/>
                </a:spcBef>
                <a:spcAft>
                  <a:spcPts val="0"/>
                </a:spcAft>
                <a:buClr>
                  <a:schemeClr val="dk1"/>
                </a:buClr>
                <a:buSzPts val="2500"/>
                <a:buFont typeface="Calibri"/>
                <a:buNone/>
              </a:pPr>
              <a:r>
                <a:rPr lang="de-DE" sz="2500" b="0" i="0" u="none" strike="noStrike" cap="none">
                  <a:solidFill>
                    <a:schemeClr val="dk1"/>
                  </a:solidFill>
                  <a:latin typeface="Calibri"/>
                  <a:ea typeface="Calibri"/>
                  <a:cs typeface="Calibri"/>
                  <a:sym typeface="Calibri"/>
                </a:rPr>
                <a:t>7. Abbildungsverzeichnis</a:t>
              </a:r>
              <a:endParaRPr sz="25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1">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7219AAB-1618-F7F8-6197-CBC1C1394F63}"/>
              </a:ext>
            </a:extLst>
          </p:cNvPr>
          <p:cNvSpPr>
            <a:spLocks noGrp="1"/>
          </p:cNvSpPr>
          <p:nvPr>
            <p:ph type="title"/>
          </p:nvPr>
        </p:nvSpPr>
        <p:spPr>
          <a:xfrm>
            <a:off x="838200" y="556995"/>
            <a:ext cx="10515600" cy="1133693"/>
          </a:xfrm>
        </p:spPr>
        <p:txBody>
          <a:bodyPr>
            <a:normAutofit/>
          </a:bodyPr>
          <a:lstStyle/>
          <a:p>
            <a:r>
              <a:rPr lang="de-DE" sz="5200"/>
              <a:t>Diskussionsfragen </a:t>
            </a:r>
          </a:p>
        </p:txBody>
      </p:sp>
      <p:graphicFrame>
        <p:nvGraphicFramePr>
          <p:cNvPr id="5" name="Textplatzhalter 2">
            <a:extLst>
              <a:ext uri="{FF2B5EF4-FFF2-40B4-BE49-F238E27FC236}">
                <a16:creationId xmlns:a16="http://schemas.microsoft.com/office/drawing/2014/main" id="{CF38273F-DCB1-80B1-447D-0ACF2E105A8F}"/>
              </a:ext>
            </a:extLst>
          </p:cNvPr>
          <p:cNvGraphicFramePr/>
          <p:nvPr>
            <p:extLst>
              <p:ext uri="{D42A27DB-BD31-4B8C-83A1-F6EECF244321}">
                <p14:modId xmlns:p14="http://schemas.microsoft.com/office/powerpoint/2010/main" val="324090972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2635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AF36077-9226-9D23-CF36-412922670CF5}"/>
              </a:ext>
            </a:extLst>
          </p:cNvPr>
          <p:cNvSpPr>
            <a:spLocks noGrp="1"/>
          </p:cNvSpPr>
          <p:nvPr>
            <p:ph type="title"/>
          </p:nvPr>
        </p:nvSpPr>
        <p:spPr>
          <a:xfrm>
            <a:off x="1371599" y="294538"/>
            <a:ext cx="9895951" cy="1033669"/>
          </a:xfrm>
        </p:spPr>
        <p:txBody>
          <a:bodyPr>
            <a:normAutofit/>
          </a:bodyPr>
          <a:lstStyle/>
          <a:p>
            <a:r>
              <a:rPr lang="de-DE" sz="4000" dirty="0">
                <a:solidFill>
                  <a:srgbClr val="FFFFFF"/>
                </a:solidFill>
              </a:rPr>
              <a:t>Literatur</a:t>
            </a:r>
          </a:p>
        </p:txBody>
      </p:sp>
      <p:sp>
        <p:nvSpPr>
          <p:cNvPr id="3" name="Textplatzhalter 2">
            <a:extLst>
              <a:ext uri="{FF2B5EF4-FFF2-40B4-BE49-F238E27FC236}">
                <a16:creationId xmlns:a16="http://schemas.microsoft.com/office/drawing/2014/main" id="{2FAD2893-5412-C47F-3E3E-BC128A04AF9C}"/>
              </a:ext>
            </a:extLst>
          </p:cNvPr>
          <p:cNvSpPr>
            <a:spLocks noGrp="1"/>
          </p:cNvSpPr>
          <p:nvPr>
            <p:ph type="body" idx="1"/>
          </p:nvPr>
        </p:nvSpPr>
        <p:spPr>
          <a:xfrm>
            <a:off x="1371599" y="2318197"/>
            <a:ext cx="9724031" cy="3683358"/>
          </a:xfrm>
        </p:spPr>
        <p:txBody>
          <a:bodyPr anchor="ctr">
            <a:normAutofit/>
          </a:bodyPr>
          <a:lstStyle/>
          <a:p>
            <a:r>
              <a:rPr lang="de-DE" sz="1400" b="0" i="1" strike="noStrike" dirty="0">
                <a:solidFill>
                  <a:schemeClr val="tx1"/>
                </a:solidFill>
                <a:effectLst/>
                <a:latin typeface="Helvetica Neue" panose="02000503000000020004" pitchFamily="2" charset="0"/>
              </a:rPr>
              <a:t>Ländervergleich - PISA 2015</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n.d</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Compareyourcountry.org</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Retrieved</a:t>
            </a:r>
            <a:r>
              <a:rPr lang="de-DE" sz="1400" b="0" i="0" strike="noStrike" dirty="0">
                <a:solidFill>
                  <a:schemeClr val="tx1"/>
                </a:solidFill>
                <a:effectLst/>
                <a:latin typeface="Helvetica Neue" panose="02000503000000020004" pitchFamily="2" charset="0"/>
              </a:rPr>
              <a:t> November 28, 2023, </a:t>
            </a:r>
            <a:r>
              <a:rPr lang="de-DE" sz="1400" b="0" i="0" strike="noStrike" dirty="0" err="1">
                <a:solidFill>
                  <a:schemeClr val="tx1"/>
                </a:solidFill>
                <a:effectLst/>
                <a:latin typeface="Helvetica Neue" panose="02000503000000020004" pitchFamily="2" charset="0"/>
              </a:rPr>
              <a:t>from</a:t>
            </a:r>
            <a:r>
              <a:rPr lang="de-DE" sz="1400" b="0" i="0" strike="noStrike" dirty="0">
                <a:solidFill>
                  <a:schemeClr val="tx1"/>
                </a:solidFill>
                <a:effectLst/>
                <a:latin typeface="Helvetica Neue" panose="02000503000000020004" pitchFamily="2" charset="0"/>
              </a:rPr>
              <a:t> https://www2.compareyourcountry.org/</a:t>
            </a:r>
            <a:r>
              <a:rPr lang="de-DE" sz="1400" b="0" i="0" strike="noStrike" dirty="0" err="1">
                <a:solidFill>
                  <a:schemeClr val="tx1"/>
                </a:solidFill>
                <a:effectLst/>
                <a:latin typeface="Helvetica Neue" panose="02000503000000020004" pitchFamily="2" charset="0"/>
              </a:rPr>
              <a:t>pisa</a:t>
            </a:r>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country</a:t>
            </a:r>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DEU?lg</a:t>
            </a:r>
            <a:r>
              <a:rPr lang="de-DE" sz="1400" b="0" i="0" strike="noStrike" dirty="0">
                <a:solidFill>
                  <a:schemeClr val="tx1"/>
                </a:solidFill>
                <a:effectLst/>
                <a:latin typeface="Helvetica Neue" panose="02000503000000020004" pitchFamily="2" charset="0"/>
              </a:rPr>
              <a:t>=de</a:t>
            </a:r>
          </a:p>
          <a:p>
            <a:r>
              <a:rPr lang="de-DE" sz="1400" b="0" i="0" strike="noStrike" dirty="0">
                <a:solidFill>
                  <a:schemeClr val="tx1"/>
                </a:solidFill>
                <a:effectLst/>
                <a:latin typeface="Helvetica Neue" panose="02000503000000020004" pitchFamily="2" charset="0"/>
              </a:rPr>
              <a:t>Öffentlichkeitsarbeit, R. K. U. (2021, </a:t>
            </a:r>
            <a:r>
              <a:rPr lang="de-DE" sz="1400" b="0" i="0" strike="noStrike" dirty="0" err="1">
                <a:solidFill>
                  <a:schemeClr val="tx1"/>
                </a:solidFill>
                <a:effectLst/>
                <a:latin typeface="Helvetica Neue" panose="02000503000000020004" pitchFamily="2" charset="0"/>
              </a:rPr>
              <a:t>February</a:t>
            </a:r>
            <a:r>
              <a:rPr lang="de-DE" sz="1400" b="0" i="0" strike="noStrike" dirty="0">
                <a:solidFill>
                  <a:schemeClr val="tx1"/>
                </a:solidFill>
                <a:effectLst/>
                <a:latin typeface="Helvetica Neue" panose="02000503000000020004" pitchFamily="2" charset="0"/>
              </a:rPr>
              <a:t> 26). </a:t>
            </a:r>
            <a:r>
              <a:rPr lang="de-DE" sz="1400" b="0" i="1" strike="noStrike" dirty="0">
                <a:solidFill>
                  <a:schemeClr val="tx1"/>
                </a:solidFill>
                <a:effectLst/>
                <a:latin typeface="Helvetica Neue" panose="02000503000000020004" pitchFamily="2" charset="0"/>
              </a:rPr>
              <a:t>Schulsystem in Sachsen</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Sachsen.de</a:t>
            </a:r>
            <a:r>
              <a:rPr lang="de-DE" sz="1400" b="0" i="0" strike="noStrike" dirty="0">
                <a:solidFill>
                  <a:schemeClr val="tx1"/>
                </a:solidFill>
                <a:effectLst/>
                <a:latin typeface="Helvetica Neue" panose="02000503000000020004" pitchFamily="2" charset="0"/>
              </a:rPr>
              <a:t>. https://</a:t>
            </a:r>
            <a:r>
              <a:rPr lang="de-DE" sz="1400" b="0" i="0" strike="noStrike" dirty="0" err="1">
                <a:solidFill>
                  <a:schemeClr val="tx1"/>
                </a:solidFill>
                <a:effectLst/>
                <a:latin typeface="Helvetica Neue" panose="02000503000000020004" pitchFamily="2" charset="0"/>
              </a:rPr>
              <a:t>www.freistaat.sachsen.de</a:t>
            </a:r>
            <a:r>
              <a:rPr lang="de-DE" sz="1400" b="0" i="0" strike="noStrike" dirty="0">
                <a:solidFill>
                  <a:schemeClr val="tx1"/>
                </a:solidFill>
                <a:effectLst/>
                <a:latin typeface="Helvetica Neue" panose="02000503000000020004" pitchFamily="2" charset="0"/>
              </a:rPr>
              <a:t>/schulsystem-in-sachsen-5294.html</a:t>
            </a:r>
          </a:p>
          <a:p>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N.d</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Abi.de</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Retrieved</a:t>
            </a:r>
            <a:r>
              <a:rPr lang="de-DE" sz="1400" b="0" i="0" strike="noStrike" dirty="0">
                <a:solidFill>
                  <a:schemeClr val="tx1"/>
                </a:solidFill>
                <a:effectLst/>
                <a:latin typeface="Helvetica Neue" panose="02000503000000020004" pitchFamily="2" charset="0"/>
              </a:rPr>
              <a:t> November 28, 2023, </a:t>
            </a:r>
            <a:r>
              <a:rPr lang="de-DE" sz="1400" b="0" i="0" strike="noStrike" dirty="0" err="1">
                <a:solidFill>
                  <a:schemeClr val="tx1"/>
                </a:solidFill>
                <a:effectLst/>
                <a:latin typeface="Helvetica Neue" panose="02000503000000020004" pitchFamily="2" charset="0"/>
              </a:rPr>
              <a:t>from</a:t>
            </a:r>
            <a:r>
              <a:rPr lang="de-DE" sz="1400" b="0" i="0" strike="noStrike" dirty="0">
                <a:solidFill>
                  <a:schemeClr val="tx1"/>
                </a:solidFill>
                <a:effectLst/>
                <a:latin typeface="Helvetica Neue" panose="02000503000000020004" pitchFamily="2" charset="0"/>
              </a:rPr>
              <a:t> https://</a:t>
            </a:r>
            <a:r>
              <a:rPr lang="de-DE" sz="1400" b="0" i="0" strike="noStrike" dirty="0" err="1">
                <a:solidFill>
                  <a:schemeClr val="tx1"/>
                </a:solidFill>
                <a:effectLst/>
                <a:latin typeface="Helvetica Neue" panose="02000503000000020004" pitchFamily="2" charset="0"/>
              </a:rPr>
              <a:t>abi.de</a:t>
            </a:r>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cdn</a:t>
            </a:r>
            <a:r>
              <a:rPr lang="de-DE" sz="1400" b="0" i="0" strike="noStrike" dirty="0">
                <a:solidFill>
                  <a:schemeClr val="tx1"/>
                </a:solidFill>
                <a:effectLst/>
                <a:latin typeface="Helvetica Neue" panose="02000503000000020004" pitchFamily="2" charset="0"/>
              </a:rPr>
              <a:t>/ab/</a:t>
            </a:r>
            <a:r>
              <a:rPr lang="de-DE" sz="1400" b="0" i="0" strike="noStrike" dirty="0" err="1">
                <a:solidFill>
                  <a:schemeClr val="tx1"/>
                </a:solidFill>
                <a:effectLst/>
                <a:latin typeface="Helvetica Neue" panose="02000503000000020004" pitchFamily="2" charset="0"/>
              </a:rPr>
              <a:t>bd</a:t>
            </a:r>
            <a:r>
              <a:rPr lang="de-DE" sz="1400" b="0" i="0" strike="noStrike" dirty="0">
                <a:solidFill>
                  <a:schemeClr val="tx1"/>
                </a:solidFill>
                <a:effectLst/>
                <a:latin typeface="Helvetica Neue" panose="02000503000000020004" pitchFamily="2" charset="0"/>
              </a:rPr>
              <a:t>/Sachsen</a:t>
            </a:r>
          </a:p>
          <a:p>
            <a:r>
              <a:rPr lang="de-DE" sz="1400" b="0" i="1" strike="noStrike" dirty="0">
                <a:solidFill>
                  <a:schemeClr val="tx1"/>
                </a:solidFill>
                <a:effectLst/>
                <a:latin typeface="Helvetica Neue" panose="02000503000000020004" pitchFamily="2" charset="0"/>
              </a:rPr>
              <a:t>Sächsisches Schulsystem</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n.d</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Retrieved</a:t>
            </a:r>
            <a:r>
              <a:rPr lang="de-DE" sz="1400" b="0" i="0" strike="noStrike" dirty="0">
                <a:solidFill>
                  <a:schemeClr val="tx1"/>
                </a:solidFill>
                <a:effectLst/>
                <a:latin typeface="Helvetica Neue" panose="02000503000000020004" pitchFamily="2" charset="0"/>
              </a:rPr>
              <a:t> November 28, 2023, </a:t>
            </a:r>
            <a:r>
              <a:rPr lang="de-DE" sz="1400" b="0" i="0" strike="noStrike" dirty="0" err="1">
                <a:solidFill>
                  <a:schemeClr val="tx1"/>
                </a:solidFill>
                <a:effectLst/>
                <a:latin typeface="Helvetica Neue" panose="02000503000000020004" pitchFamily="2" charset="0"/>
              </a:rPr>
              <a:t>from</a:t>
            </a:r>
            <a:r>
              <a:rPr lang="de-DE" sz="1400" b="0" i="0" strike="noStrike" dirty="0">
                <a:solidFill>
                  <a:schemeClr val="tx1"/>
                </a:solidFill>
                <a:effectLst/>
                <a:latin typeface="Helvetica Neue" panose="02000503000000020004" pitchFamily="2" charset="0"/>
              </a:rPr>
              <a:t> </a:t>
            </a:r>
            <a:r>
              <a:rPr lang="de-DE" sz="1400" b="0" i="0" strike="noStrike" dirty="0">
                <a:solidFill>
                  <a:schemeClr val="tx1"/>
                </a:solidFill>
                <a:effectLst/>
                <a:latin typeface="Helvetica Neue" panose="02000503000000020004" pitchFamily="2" charset="0"/>
                <a:hlinkClick r:id="rId2">
                  <a:extLst>
                    <a:ext uri="{A12FA001-AC4F-418D-AE19-62706E023703}">
                      <ahyp:hlinkClr xmlns:ahyp="http://schemas.microsoft.com/office/drawing/2018/hyperlinkcolor" val="tx"/>
                    </a:ext>
                  </a:extLst>
                </a:hlinkClick>
              </a:rPr>
              <a:t>https://www.bildungsserver.de/onlineressource.html?onlineressourcen_id=15063</a:t>
            </a:r>
            <a:endParaRPr lang="de-DE" sz="1400" b="0" i="0" strike="noStrike" dirty="0">
              <a:solidFill>
                <a:schemeClr val="tx1"/>
              </a:solidFill>
              <a:effectLst/>
              <a:latin typeface="Helvetica Neue" panose="02000503000000020004" pitchFamily="2" charset="0"/>
            </a:endParaRPr>
          </a:p>
          <a:p>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N.d</a:t>
            </a:r>
            <a:r>
              <a:rPr lang="de-DE" sz="1400" b="0" i="0" strike="noStrike" dirty="0">
                <a:solidFill>
                  <a:schemeClr val="tx1"/>
                </a:solidFill>
                <a:effectLst/>
                <a:latin typeface="Helvetica Neue" panose="02000503000000020004" pitchFamily="2" charset="0"/>
              </a:rPr>
              <a:t>.-b). </a:t>
            </a:r>
            <a:r>
              <a:rPr lang="de-DE" sz="1400" b="0" i="0" strike="noStrike" dirty="0" err="1">
                <a:solidFill>
                  <a:schemeClr val="tx1"/>
                </a:solidFill>
                <a:effectLst/>
                <a:latin typeface="Helvetica Neue" panose="02000503000000020004" pitchFamily="2" charset="0"/>
              </a:rPr>
              <a:t>Fes.de</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Retrieved</a:t>
            </a:r>
            <a:r>
              <a:rPr lang="de-DE" sz="1400" b="0" i="0" strike="noStrike" dirty="0">
                <a:solidFill>
                  <a:schemeClr val="tx1"/>
                </a:solidFill>
                <a:effectLst/>
                <a:latin typeface="Helvetica Neue" panose="02000503000000020004" pitchFamily="2" charset="0"/>
              </a:rPr>
              <a:t> November 28, 2023, </a:t>
            </a:r>
            <a:r>
              <a:rPr lang="de-DE" sz="1400" b="0" i="0" strike="noStrike" dirty="0" err="1">
                <a:solidFill>
                  <a:schemeClr val="tx1"/>
                </a:solidFill>
                <a:effectLst/>
                <a:latin typeface="Helvetica Neue" panose="02000503000000020004" pitchFamily="2" charset="0"/>
              </a:rPr>
              <a:t>from</a:t>
            </a:r>
            <a:r>
              <a:rPr lang="de-DE" sz="1400" b="0" i="0" strike="noStrike" dirty="0">
                <a:solidFill>
                  <a:schemeClr val="tx1"/>
                </a:solidFill>
                <a:effectLst/>
                <a:latin typeface="Helvetica Neue" panose="02000503000000020004" pitchFamily="2" charset="0"/>
              </a:rPr>
              <a:t> https://</a:t>
            </a:r>
            <a:r>
              <a:rPr lang="de-DE" sz="1400" b="0" i="0" strike="noStrike" dirty="0" err="1">
                <a:solidFill>
                  <a:schemeClr val="tx1"/>
                </a:solidFill>
                <a:effectLst/>
                <a:latin typeface="Helvetica Neue" panose="02000503000000020004" pitchFamily="2" charset="0"/>
              </a:rPr>
              <a:t>library.fes.de</a:t>
            </a:r>
            <a:r>
              <a:rPr lang="de-DE" sz="1400" b="0" i="0" strike="noStrike" dirty="0">
                <a:solidFill>
                  <a:schemeClr val="tx1"/>
                </a:solidFill>
                <a:effectLst/>
                <a:latin typeface="Helvetica Neue" panose="02000503000000020004" pitchFamily="2" charset="0"/>
              </a:rPr>
              <a:t>/</a:t>
            </a:r>
            <a:r>
              <a:rPr lang="de-DE" sz="1400" b="0" i="0" strike="noStrike" dirty="0" err="1">
                <a:solidFill>
                  <a:schemeClr val="tx1"/>
                </a:solidFill>
                <a:effectLst/>
                <a:latin typeface="Helvetica Neue" panose="02000503000000020004" pitchFamily="2" charset="0"/>
              </a:rPr>
              <a:t>pdf</a:t>
            </a:r>
            <a:r>
              <a:rPr lang="de-DE" sz="1400" b="0" i="0" strike="noStrike" dirty="0">
                <a:solidFill>
                  <a:schemeClr val="tx1"/>
                </a:solidFill>
                <a:effectLst/>
                <a:latin typeface="Helvetica Neue" panose="02000503000000020004" pitchFamily="2" charset="0"/>
              </a:rPr>
              <a:t>-files/</a:t>
            </a:r>
            <a:r>
              <a:rPr lang="de-DE" sz="1400" b="0" i="0" strike="noStrike" dirty="0" err="1">
                <a:solidFill>
                  <a:schemeClr val="tx1"/>
                </a:solidFill>
                <a:effectLst/>
                <a:latin typeface="Helvetica Neue" panose="02000503000000020004" pitchFamily="2" charset="0"/>
              </a:rPr>
              <a:t>studienfoerderung</a:t>
            </a:r>
            <a:r>
              <a:rPr lang="de-DE" sz="1400" b="0" i="0" strike="noStrike" dirty="0">
                <a:solidFill>
                  <a:schemeClr val="tx1"/>
                </a:solidFill>
                <a:effectLst/>
                <a:latin typeface="Helvetica Neue" panose="02000503000000020004" pitchFamily="2" charset="0"/>
              </a:rPr>
              <a:t>/13277.pdf</a:t>
            </a:r>
          </a:p>
          <a:p>
            <a:r>
              <a:rPr lang="de-DE" sz="1400" b="0" i="0" strike="noStrike" dirty="0">
                <a:solidFill>
                  <a:schemeClr val="tx1"/>
                </a:solidFill>
                <a:effectLst/>
                <a:latin typeface="Helvetica Neue" panose="02000503000000020004" pitchFamily="2" charset="0"/>
              </a:rPr>
              <a:t>Staatsministerium für Kultus. (2020, </a:t>
            </a:r>
            <a:r>
              <a:rPr lang="de-DE" sz="1400" b="0" i="0" strike="noStrike" dirty="0" err="1">
                <a:solidFill>
                  <a:schemeClr val="tx1"/>
                </a:solidFill>
                <a:effectLst/>
                <a:latin typeface="Helvetica Neue" panose="02000503000000020004" pitchFamily="2" charset="0"/>
              </a:rPr>
              <a:t>October</a:t>
            </a:r>
            <a:r>
              <a:rPr lang="de-DE" sz="1400" b="0" i="0" strike="noStrike" dirty="0">
                <a:solidFill>
                  <a:schemeClr val="tx1"/>
                </a:solidFill>
                <a:effectLst/>
                <a:latin typeface="Helvetica Neue" panose="02000503000000020004" pitchFamily="2" charset="0"/>
              </a:rPr>
              <a:t> 12). </a:t>
            </a:r>
            <a:r>
              <a:rPr lang="de-DE" sz="1400" b="0" i="1" strike="noStrike" dirty="0">
                <a:solidFill>
                  <a:schemeClr val="tx1"/>
                </a:solidFill>
                <a:effectLst/>
                <a:latin typeface="Helvetica Neue" panose="02000503000000020004" pitchFamily="2" charset="0"/>
              </a:rPr>
              <a:t>Das sächsische Bildungssystem im Test</a:t>
            </a:r>
            <a:r>
              <a:rPr lang="de-DE" sz="1400" b="0" i="0" strike="noStrike" dirty="0">
                <a:solidFill>
                  <a:schemeClr val="tx1"/>
                </a:solidFill>
                <a:effectLst/>
                <a:latin typeface="Helvetica Neue" panose="02000503000000020004" pitchFamily="2" charset="0"/>
              </a:rPr>
              <a:t>. </a:t>
            </a:r>
            <a:r>
              <a:rPr lang="de-DE" sz="1400" b="0" i="0" strike="noStrike" dirty="0" err="1">
                <a:solidFill>
                  <a:schemeClr val="tx1"/>
                </a:solidFill>
                <a:effectLst/>
                <a:latin typeface="Helvetica Neue" panose="02000503000000020004" pitchFamily="2" charset="0"/>
              </a:rPr>
              <a:t>Sachsen.de</a:t>
            </a:r>
            <a:r>
              <a:rPr lang="de-DE" sz="1400" b="0" i="0" strike="noStrike" dirty="0">
                <a:solidFill>
                  <a:schemeClr val="tx1"/>
                </a:solidFill>
                <a:effectLst/>
                <a:latin typeface="Helvetica Neue" panose="02000503000000020004" pitchFamily="2" charset="0"/>
              </a:rPr>
              <a:t>. https://</a:t>
            </a:r>
            <a:r>
              <a:rPr lang="de-DE" sz="1400" b="0" i="0" strike="noStrike" dirty="0" err="1">
                <a:solidFill>
                  <a:schemeClr val="tx1"/>
                </a:solidFill>
                <a:effectLst/>
                <a:latin typeface="Helvetica Neue" panose="02000503000000020004" pitchFamily="2" charset="0"/>
              </a:rPr>
              <a:t>www.schule.sachsen.de</a:t>
            </a:r>
            <a:r>
              <a:rPr lang="de-DE" sz="1400" b="0" i="0" strike="noStrike" dirty="0">
                <a:solidFill>
                  <a:schemeClr val="tx1"/>
                </a:solidFill>
                <a:effectLst/>
                <a:latin typeface="Helvetica Neue" panose="02000503000000020004" pitchFamily="2" charset="0"/>
              </a:rPr>
              <a:t>/das-saechsische-bildungssystem-im-test-4973.html</a:t>
            </a:r>
            <a:br>
              <a:rPr lang="de-DE" sz="1400" dirty="0"/>
            </a:br>
            <a:br>
              <a:rPr lang="de-DE" sz="1400" dirty="0"/>
            </a:br>
            <a:br>
              <a:rPr lang="de-DE" sz="1400" dirty="0"/>
            </a:br>
            <a:br>
              <a:rPr lang="de-DE" sz="1400" dirty="0"/>
            </a:br>
            <a:endParaRPr lang="de-DE" sz="1400" dirty="0"/>
          </a:p>
        </p:txBody>
      </p:sp>
    </p:spTree>
    <p:extLst>
      <p:ext uri="{BB962C8B-B14F-4D97-AF65-F5344CB8AC3E}">
        <p14:creationId xmlns:p14="http://schemas.microsoft.com/office/powerpoint/2010/main" val="2843439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1AB65AE-A08D-4F43-8E53-5F1B8D8424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2696439-6880-718A-B328-BD104EB29550}"/>
              </a:ext>
            </a:extLst>
          </p:cNvPr>
          <p:cNvSpPr>
            <a:spLocks noGrp="1"/>
          </p:cNvSpPr>
          <p:nvPr>
            <p:ph type="title"/>
          </p:nvPr>
        </p:nvSpPr>
        <p:spPr>
          <a:xfrm>
            <a:off x="838199" y="4625162"/>
            <a:ext cx="4153767" cy="1667975"/>
          </a:xfrm>
        </p:spPr>
        <p:txBody>
          <a:bodyPr>
            <a:normAutofit/>
          </a:bodyPr>
          <a:lstStyle/>
          <a:p>
            <a:r>
              <a:rPr lang="de-DE" sz="4000"/>
              <a:t>1. Theorie Schulformen </a:t>
            </a:r>
          </a:p>
        </p:txBody>
      </p:sp>
      <p:pic>
        <p:nvPicPr>
          <p:cNvPr id="4" name="Grafik 3">
            <a:extLst>
              <a:ext uri="{FF2B5EF4-FFF2-40B4-BE49-F238E27FC236}">
                <a16:creationId xmlns:a16="http://schemas.microsoft.com/office/drawing/2014/main" id="{560FB912-79A4-2E1E-0E4A-32809826D5EB}"/>
              </a:ext>
            </a:extLst>
          </p:cNvPr>
          <p:cNvPicPr>
            <a:picLocks noChangeAspect="1"/>
          </p:cNvPicPr>
          <p:nvPr/>
        </p:nvPicPr>
        <p:blipFill rotWithShape="1">
          <a:blip r:embed="rId3"/>
          <a:srcRect r="-1" b="23824"/>
          <a:stretch/>
        </p:blipFill>
        <p:spPr>
          <a:xfrm>
            <a:off x="838199" y="536943"/>
            <a:ext cx="4153757" cy="3900336"/>
          </a:xfrm>
          <a:prstGeom prst="rect">
            <a:avLst/>
          </a:prstGeom>
        </p:spPr>
      </p:pic>
      <p:pic>
        <p:nvPicPr>
          <p:cNvPr id="6" name="Grafik 5">
            <a:extLst>
              <a:ext uri="{FF2B5EF4-FFF2-40B4-BE49-F238E27FC236}">
                <a16:creationId xmlns:a16="http://schemas.microsoft.com/office/drawing/2014/main" id="{72BB4693-7348-88BD-B7B5-5B7AEE783C15}"/>
              </a:ext>
            </a:extLst>
          </p:cNvPr>
          <p:cNvPicPr>
            <a:picLocks noChangeAspect="1"/>
          </p:cNvPicPr>
          <p:nvPr/>
        </p:nvPicPr>
        <p:blipFill rotWithShape="1">
          <a:blip r:embed="rId4"/>
          <a:srcRect l="4924" r="5771" b="2"/>
          <a:stretch/>
        </p:blipFill>
        <p:spPr>
          <a:xfrm>
            <a:off x="5183372" y="536943"/>
            <a:ext cx="6304539" cy="3900336"/>
          </a:xfrm>
          <a:prstGeom prst="rect">
            <a:avLst/>
          </a:prstGeom>
        </p:spPr>
      </p:pic>
      <p:sp>
        <p:nvSpPr>
          <p:cNvPr id="3" name="Textplatzhalter 2">
            <a:extLst>
              <a:ext uri="{FF2B5EF4-FFF2-40B4-BE49-F238E27FC236}">
                <a16:creationId xmlns:a16="http://schemas.microsoft.com/office/drawing/2014/main" id="{7F64C3BD-C201-21F2-010B-CEB254C11626}"/>
              </a:ext>
            </a:extLst>
          </p:cNvPr>
          <p:cNvSpPr>
            <a:spLocks noGrp="1"/>
          </p:cNvSpPr>
          <p:nvPr>
            <p:ph type="body" idx="1"/>
          </p:nvPr>
        </p:nvSpPr>
        <p:spPr>
          <a:xfrm>
            <a:off x="5183373" y="5849655"/>
            <a:ext cx="6728880" cy="906945"/>
          </a:xfrm>
        </p:spPr>
        <p:txBody>
          <a:bodyPr anchor="ctr">
            <a:normAutofit/>
          </a:bodyPr>
          <a:lstStyle/>
          <a:p>
            <a:pPr marL="114300" indent="0">
              <a:lnSpc>
                <a:spcPct val="100000"/>
              </a:lnSpc>
              <a:buNone/>
            </a:pPr>
            <a:r>
              <a:rPr lang="de-DE" sz="1100" dirty="0">
                <a:solidFill>
                  <a:schemeClr val="tx1"/>
                </a:solidFill>
                <a:hlinkClick r:id="rId5">
                  <a:extLst>
                    <a:ext uri="{A12FA001-AC4F-418D-AE19-62706E023703}">
                      <ahyp:hlinkClr xmlns:ahyp="http://schemas.microsoft.com/office/drawing/2018/hyperlinkcolor" val="tx"/>
                    </a:ext>
                  </a:extLst>
                </a:hlinkClick>
              </a:rPr>
              <a:t>https://www.oel-bild.de/Wilhelm-von-Humboldt~17941.htm</a:t>
            </a:r>
            <a:endParaRPr lang="de-DE" sz="1100" dirty="0">
              <a:solidFill>
                <a:schemeClr val="tx1"/>
              </a:solidFill>
            </a:endParaRPr>
          </a:p>
          <a:p>
            <a:pPr marL="114300" indent="0">
              <a:lnSpc>
                <a:spcPct val="100000"/>
              </a:lnSpc>
              <a:buNone/>
            </a:pPr>
            <a:r>
              <a:rPr lang="de-DE" sz="1100" dirty="0">
                <a:solidFill>
                  <a:schemeClr val="tx1"/>
                </a:solidFill>
                <a:hlinkClick r:id="rId6">
                  <a:extLst>
                    <a:ext uri="{A12FA001-AC4F-418D-AE19-62706E023703}">
                      <ahyp:hlinkClr xmlns:ahyp="http://schemas.microsoft.com/office/drawing/2018/hyperlinkcolor" val="tx"/>
                    </a:ext>
                  </a:extLst>
                </a:hlinkClick>
              </a:rPr>
              <a:t>https://de.wikipedia.org/wiki/Datei:Göttinger_Gedenktafel_-_Humboldt,_Wilhelm_von.jpg</a:t>
            </a:r>
            <a:r>
              <a:rPr lang="de-DE" sz="1100" dirty="0">
                <a:solidFill>
                  <a:schemeClr val="tx1"/>
                </a:solidFill>
              </a:rPr>
              <a:t> </a:t>
            </a:r>
          </a:p>
        </p:txBody>
      </p:sp>
    </p:spTree>
    <p:extLst>
      <p:ext uri="{BB962C8B-B14F-4D97-AF65-F5344CB8AC3E}">
        <p14:creationId xmlns:p14="http://schemas.microsoft.com/office/powerpoint/2010/main" val="688850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5"/>
        <p:cNvGrpSpPr/>
        <p:nvPr/>
      </p:nvGrpSpPr>
      <p:grpSpPr>
        <a:xfrm>
          <a:off x="0" y="0"/>
          <a:ext cx="0" cy="0"/>
          <a:chOff x="0" y="0"/>
          <a:chExt cx="0" cy="0"/>
        </a:xfrm>
      </p:grpSpPr>
      <p:sp>
        <p:nvSpPr>
          <p:cNvPr id="136" name="Google Shape;136;p17"/>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7" name="Google Shape;137;p17"/>
          <p:cNvSpPr txBox="1">
            <a:spLocks noGrp="1"/>
          </p:cNvSpPr>
          <p:nvPr>
            <p:ph type="title"/>
          </p:nvPr>
        </p:nvSpPr>
        <p:spPr>
          <a:xfrm>
            <a:off x="589560" y="856180"/>
            <a:ext cx="5279408" cy="112806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C000"/>
              </a:buClr>
              <a:buSzPts val="4000"/>
              <a:buFont typeface="Calibri"/>
              <a:buNone/>
            </a:pPr>
            <a:r>
              <a:rPr lang="de-DE" sz="4000">
                <a:solidFill>
                  <a:srgbClr val="FFC000"/>
                </a:solidFill>
              </a:rPr>
              <a:t>1. Theorie Schulformen</a:t>
            </a:r>
            <a:endParaRPr/>
          </a:p>
        </p:txBody>
      </p:sp>
      <p:grpSp>
        <p:nvGrpSpPr>
          <p:cNvPr id="138" name="Google Shape;138;p17"/>
          <p:cNvGrpSpPr/>
          <p:nvPr/>
        </p:nvGrpSpPr>
        <p:grpSpPr>
          <a:xfrm>
            <a:off x="0" y="1083484"/>
            <a:ext cx="355196" cy="673460"/>
            <a:chOff x="0" y="823811"/>
            <a:chExt cx="355196" cy="673460"/>
          </a:xfrm>
        </p:grpSpPr>
        <p:sp>
          <p:nvSpPr>
            <p:cNvPr id="139" name="Google Shape;139;p17"/>
            <p:cNvSpPr/>
            <p:nvPr/>
          </p:nvSpPr>
          <p:spPr>
            <a:xfrm>
              <a:off x="0" y="823811"/>
              <a:ext cx="87363"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0" name="Google Shape;140;p17"/>
            <p:cNvSpPr/>
            <p:nvPr/>
          </p:nvSpPr>
          <p:spPr>
            <a:xfrm>
              <a:off x="159341" y="823811"/>
              <a:ext cx="195855"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41" name="Google Shape;141;p17"/>
          <p:cNvSpPr/>
          <p:nvPr/>
        </p:nvSpPr>
        <p:spPr>
          <a:xfrm flipH="1">
            <a:off x="665085" y="2123821"/>
            <a:ext cx="4975066" cy="2743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2" name="Google Shape;142;p17"/>
          <p:cNvSpPr txBox="1">
            <a:spLocks noGrp="1"/>
          </p:cNvSpPr>
          <p:nvPr>
            <p:ph type="body" idx="1"/>
          </p:nvPr>
        </p:nvSpPr>
        <p:spPr>
          <a:xfrm>
            <a:off x="590719" y="2330505"/>
            <a:ext cx="5278066" cy="397958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2400"/>
              <a:buNone/>
            </a:pPr>
            <a:r>
              <a:rPr lang="de-DE" sz="2000"/>
              <a:t>Allgemeinbildende Schulen</a:t>
            </a:r>
            <a:endParaRPr/>
          </a:p>
          <a:p>
            <a:pPr marL="0" lvl="0" indent="0" algn="l" rtl="0">
              <a:lnSpc>
                <a:spcPct val="90000"/>
              </a:lnSpc>
              <a:spcBef>
                <a:spcPts val="0"/>
              </a:spcBef>
              <a:spcAft>
                <a:spcPts val="0"/>
              </a:spcAft>
              <a:buClr>
                <a:schemeClr val="dk2"/>
              </a:buClr>
              <a:buSzPts val="2400"/>
              <a:buNone/>
            </a:pPr>
            <a:r>
              <a:rPr lang="de-DE" sz="2000"/>
              <a:t> </a:t>
            </a:r>
            <a:endParaRPr/>
          </a:p>
          <a:p>
            <a:pPr marL="457200" lvl="0" indent="-457200" algn="l" rtl="0">
              <a:lnSpc>
                <a:spcPct val="90000"/>
              </a:lnSpc>
              <a:spcBef>
                <a:spcPts val="1200"/>
              </a:spcBef>
              <a:spcAft>
                <a:spcPts val="0"/>
              </a:spcAft>
              <a:buClr>
                <a:schemeClr val="dk2"/>
              </a:buClr>
              <a:buSzPts val="2400"/>
              <a:buAutoNum type="alphaUcPeriod"/>
            </a:pPr>
            <a:r>
              <a:rPr lang="de-DE" sz="2000"/>
              <a:t>Grundschule </a:t>
            </a:r>
            <a:endParaRPr/>
          </a:p>
          <a:p>
            <a:pPr marL="457200" lvl="0" indent="-457200" algn="l" rtl="0">
              <a:lnSpc>
                <a:spcPct val="90000"/>
              </a:lnSpc>
              <a:spcBef>
                <a:spcPts val="1200"/>
              </a:spcBef>
              <a:spcAft>
                <a:spcPts val="0"/>
              </a:spcAft>
              <a:buClr>
                <a:schemeClr val="dk2"/>
              </a:buClr>
              <a:buSzPts val="2400"/>
              <a:buAutoNum type="alphaUcPeriod"/>
            </a:pPr>
            <a:r>
              <a:rPr lang="de-DE" sz="2000"/>
              <a:t>Oberschule </a:t>
            </a:r>
            <a:endParaRPr/>
          </a:p>
          <a:p>
            <a:pPr marL="457200" lvl="0" indent="-457200" algn="l" rtl="0">
              <a:lnSpc>
                <a:spcPct val="90000"/>
              </a:lnSpc>
              <a:spcBef>
                <a:spcPts val="1200"/>
              </a:spcBef>
              <a:spcAft>
                <a:spcPts val="0"/>
              </a:spcAft>
              <a:buClr>
                <a:schemeClr val="dk2"/>
              </a:buClr>
              <a:buSzPts val="2400"/>
              <a:buAutoNum type="alphaUcPeriod"/>
            </a:pPr>
            <a:r>
              <a:rPr lang="de-DE" sz="2000"/>
              <a:t>Gymnasium </a:t>
            </a:r>
            <a:endParaRPr/>
          </a:p>
          <a:p>
            <a:pPr marL="228600" lvl="0" indent="-101600" algn="l" rtl="0">
              <a:lnSpc>
                <a:spcPct val="90000"/>
              </a:lnSpc>
              <a:spcBef>
                <a:spcPts val="1000"/>
              </a:spcBef>
              <a:spcAft>
                <a:spcPts val="0"/>
              </a:spcAft>
              <a:buClr>
                <a:schemeClr val="dk1"/>
              </a:buClr>
              <a:buSzPts val="2000"/>
              <a:buNone/>
            </a:pPr>
            <a:endParaRPr sz="2000"/>
          </a:p>
        </p:txBody>
      </p:sp>
      <p:sp>
        <p:nvSpPr>
          <p:cNvPr id="143" name="Google Shape;143;p17"/>
          <p:cNvSpPr/>
          <p:nvPr/>
        </p:nvSpPr>
        <p:spPr>
          <a:xfrm flipH="1">
            <a:off x="10697670" y="0"/>
            <a:ext cx="149433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4" name="Google Shape;144;p17"/>
          <p:cNvSpPr/>
          <p:nvPr/>
        </p:nvSpPr>
        <p:spPr>
          <a:xfrm>
            <a:off x="6849687" y="357447"/>
            <a:ext cx="4845488" cy="2923587"/>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5" name="Google Shape;145;p17"/>
          <p:cNvSpPr/>
          <p:nvPr/>
        </p:nvSpPr>
        <p:spPr>
          <a:xfrm>
            <a:off x="6849687" y="3505479"/>
            <a:ext cx="4845488" cy="2923587"/>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46" name="Google Shape;146;p17" descr="Ein Bild, das Text, Schrift, weiß, Algebra enthält.  Automatisch generierte Beschreibung"/>
          <p:cNvPicPr preferRelativeResize="0"/>
          <p:nvPr/>
        </p:nvPicPr>
        <p:blipFill rotWithShape="1">
          <a:blip r:embed="rId3">
            <a:alphaModFix/>
          </a:blip>
          <a:srcRect/>
          <a:stretch/>
        </p:blipFill>
        <p:spPr>
          <a:xfrm>
            <a:off x="3775593" y="5560992"/>
            <a:ext cx="2943952" cy="834318"/>
          </a:xfrm>
          <a:prstGeom prst="rect">
            <a:avLst/>
          </a:prstGeom>
          <a:noFill/>
          <a:ln>
            <a:noFill/>
          </a:ln>
        </p:spPr>
      </p:pic>
      <p:pic>
        <p:nvPicPr>
          <p:cNvPr id="147" name="Google Shape;147;p17"/>
          <p:cNvPicPr preferRelativeResize="0"/>
          <p:nvPr/>
        </p:nvPicPr>
        <p:blipFill rotWithShape="1">
          <a:blip r:embed="rId4">
            <a:alphaModFix/>
          </a:blip>
          <a:srcRect/>
          <a:stretch/>
        </p:blipFill>
        <p:spPr>
          <a:xfrm>
            <a:off x="7078321" y="508488"/>
            <a:ext cx="4522960" cy="56880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
        <p:cNvGrpSpPr/>
        <p:nvPr/>
      </p:nvGrpSpPr>
      <p:grpSpPr>
        <a:xfrm>
          <a:off x="0" y="0"/>
          <a:ext cx="0" cy="0"/>
          <a:chOff x="0" y="0"/>
          <a:chExt cx="0" cy="0"/>
        </a:xfrm>
      </p:grpSpPr>
      <p:sp>
        <p:nvSpPr>
          <p:cNvPr id="152" name="Google Shape;152;p18"/>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3" name="Google Shape;153;p18"/>
          <p:cNvSpPr txBox="1">
            <a:spLocks noGrp="1"/>
          </p:cNvSpPr>
          <p:nvPr>
            <p:ph type="title"/>
          </p:nvPr>
        </p:nvSpPr>
        <p:spPr>
          <a:xfrm>
            <a:off x="589560" y="856180"/>
            <a:ext cx="4907000" cy="112806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C000"/>
              </a:buClr>
              <a:buSzPts val="3700"/>
              <a:buFont typeface="Calibri"/>
              <a:buNone/>
            </a:pPr>
            <a:r>
              <a:rPr lang="de-DE" sz="3700">
                <a:solidFill>
                  <a:srgbClr val="FFC000"/>
                </a:solidFill>
              </a:rPr>
              <a:t>1. Theorie Schulformen</a:t>
            </a:r>
            <a:endParaRPr/>
          </a:p>
        </p:txBody>
      </p:sp>
      <p:grpSp>
        <p:nvGrpSpPr>
          <p:cNvPr id="154" name="Google Shape;154;p18"/>
          <p:cNvGrpSpPr/>
          <p:nvPr/>
        </p:nvGrpSpPr>
        <p:grpSpPr>
          <a:xfrm>
            <a:off x="0" y="1083484"/>
            <a:ext cx="355196" cy="673460"/>
            <a:chOff x="0" y="823811"/>
            <a:chExt cx="355196" cy="673460"/>
          </a:xfrm>
        </p:grpSpPr>
        <p:sp>
          <p:nvSpPr>
            <p:cNvPr id="155" name="Google Shape;155;p18"/>
            <p:cNvSpPr/>
            <p:nvPr/>
          </p:nvSpPr>
          <p:spPr>
            <a:xfrm>
              <a:off x="0" y="823811"/>
              <a:ext cx="87363"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6" name="Google Shape;156;p18"/>
            <p:cNvSpPr/>
            <p:nvPr/>
          </p:nvSpPr>
          <p:spPr>
            <a:xfrm>
              <a:off x="159341" y="823811"/>
              <a:ext cx="195855"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57" name="Google Shape;157;p18"/>
          <p:cNvSpPr/>
          <p:nvPr/>
        </p:nvSpPr>
        <p:spPr>
          <a:xfrm flipH="1">
            <a:off x="665085" y="2090569"/>
            <a:ext cx="4297680" cy="2743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p18"/>
          <p:cNvSpPr txBox="1">
            <a:spLocks noGrp="1"/>
          </p:cNvSpPr>
          <p:nvPr>
            <p:ph type="body" idx="1"/>
          </p:nvPr>
        </p:nvSpPr>
        <p:spPr>
          <a:xfrm>
            <a:off x="590719" y="2330505"/>
            <a:ext cx="4559425" cy="397958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2400"/>
              <a:buNone/>
            </a:pPr>
            <a:r>
              <a:rPr lang="de-DE" sz="2000"/>
              <a:t>Berufsbildende Schulen </a:t>
            </a:r>
            <a:endParaRPr/>
          </a:p>
          <a:p>
            <a:pPr marL="0" lvl="0" indent="0" algn="l" rtl="0">
              <a:lnSpc>
                <a:spcPct val="90000"/>
              </a:lnSpc>
              <a:spcBef>
                <a:spcPts val="0"/>
              </a:spcBef>
              <a:spcAft>
                <a:spcPts val="0"/>
              </a:spcAft>
              <a:buClr>
                <a:schemeClr val="dk2"/>
              </a:buClr>
              <a:buSzPts val="2400"/>
              <a:buNone/>
            </a:pPr>
            <a:endParaRPr sz="2000"/>
          </a:p>
          <a:p>
            <a:pPr marL="457200" lvl="0" indent="-457200" algn="l" rtl="0">
              <a:lnSpc>
                <a:spcPct val="90000"/>
              </a:lnSpc>
              <a:spcBef>
                <a:spcPts val="1200"/>
              </a:spcBef>
              <a:spcAft>
                <a:spcPts val="0"/>
              </a:spcAft>
              <a:buClr>
                <a:schemeClr val="dk2"/>
              </a:buClr>
              <a:buSzPts val="2400"/>
              <a:buAutoNum type="alphaUcPeriod"/>
            </a:pPr>
            <a:r>
              <a:rPr lang="de-DE" sz="2000"/>
              <a:t>Berufsschule </a:t>
            </a:r>
            <a:endParaRPr/>
          </a:p>
          <a:p>
            <a:pPr marL="457200" lvl="0" indent="-457200" algn="l" rtl="0">
              <a:lnSpc>
                <a:spcPct val="90000"/>
              </a:lnSpc>
              <a:spcBef>
                <a:spcPts val="1200"/>
              </a:spcBef>
              <a:spcAft>
                <a:spcPts val="0"/>
              </a:spcAft>
              <a:buClr>
                <a:schemeClr val="dk2"/>
              </a:buClr>
              <a:buSzPts val="2400"/>
              <a:buAutoNum type="alphaUcPeriod"/>
            </a:pPr>
            <a:r>
              <a:rPr lang="de-DE" sz="2000"/>
              <a:t>Fachoberschule </a:t>
            </a:r>
            <a:endParaRPr/>
          </a:p>
          <a:p>
            <a:pPr marL="457200" lvl="0" indent="-457200" algn="l" rtl="0">
              <a:lnSpc>
                <a:spcPct val="90000"/>
              </a:lnSpc>
              <a:spcBef>
                <a:spcPts val="1200"/>
              </a:spcBef>
              <a:spcAft>
                <a:spcPts val="0"/>
              </a:spcAft>
              <a:buClr>
                <a:schemeClr val="dk2"/>
              </a:buClr>
              <a:buSzPts val="2400"/>
              <a:buAutoNum type="alphaUcPeriod"/>
            </a:pPr>
            <a:r>
              <a:rPr lang="de-DE" sz="2000"/>
              <a:t>Berufliches Gymnasium </a:t>
            </a:r>
            <a:endParaRPr/>
          </a:p>
          <a:p>
            <a:pPr marL="228600" lvl="0" indent="-101600" algn="l" rtl="0">
              <a:lnSpc>
                <a:spcPct val="90000"/>
              </a:lnSpc>
              <a:spcBef>
                <a:spcPts val="1000"/>
              </a:spcBef>
              <a:spcAft>
                <a:spcPts val="0"/>
              </a:spcAft>
              <a:buClr>
                <a:schemeClr val="dk1"/>
              </a:buClr>
              <a:buSzPts val="2000"/>
              <a:buNone/>
            </a:pPr>
            <a:endParaRPr sz="2000"/>
          </a:p>
        </p:txBody>
      </p:sp>
      <p:sp>
        <p:nvSpPr>
          <p:cNvPr id="159" name="Google Shape;159;p18"/>
          <p:cNvSpPr/>
          <p:nvPr/>
        </p:nvSpPr>
        <p:spPr>
          <a:xfrm flipH="1">
            <a:off x="10697670" y="0"/>
            <a:ext cx="149433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0" name="Google Shape;160;p18"/>
          <p:cNvSpPr/>
          <p:nvPr/>
        </p:nvSpPr>
        <p:spPr>
          <a:xfrm>
            <a:off x="5685810" y="513853"/>
            <a:ext cx="6009366" cy="5834577"/>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1" name="Google Shape;161;p18"/>
          <p:cNvPicPr preferRelativeResize="0"/>
          <p:nvPr/>
        </p:nvPicPr>
        <p:blipFill rotWithShape="1">
          <a:blip r:embed="rId3">
            <a:alphaModFix/>
          </a:blip>
          <a:srcRect t="19110" r="-2" b="10608"/>
          <a:stretch/>
        </p:blipFill>
        <p:spPr>
          <a:xfrm>
            <a:off x="5977788" y="799352"/>
            <a:ext cx="5425410" cy="5259296"/>
          </a:xfrm>
          <a:prstGeom prst="rect">
            <a:avLst/>
          </a:prstGeom>
          <a:noFill/>
          <a:ln>
            <a:noFill/>
          </a:ln>
        </p:spPr>
      </p:pic>
      <p:sp>
        <p:nvSpPr>
          <p:cNvPr id="162" name="Google Shape;162;p18"/>
          <p:cNvSpPr txBox="1"/>
          <p:nvPr/>
        </p:nvSpPr>
        <p:spPr>
          <a:xfrm>
            <a:off x="5977788" y="5532719"/>
            <a:ext cx="5425410" cy="525929"/>
          </a:xfrm>
          <a:prstGeom prst="rect">
            <a:avLst/>
          </a:prstGeom>
          <a:solidFill>
            <a:srgbClr val="000000">
              <a:alpha val="49803"/>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FFFFFF"/>
              </a:buClr>
              <a:buSzPts val="1300"/>
              <a:buFont typeface="Calibri"/>
              <a:buNone/>
            </a:pPr>
            <a:r>
              <a:rPr lang="de-DE" sz="1300" b="0" i="0" u="none" strike="noStrike" cap="none">
                <a:solidFill>
                  <a:srgbClr val="FFFFFF"/>
                </a:solidFill>
                <a:latin typeface="Calibri"/>
                <a:ea typeface="Calibri"/>
                <a:cs typeface="Calibri"/>
                <a:sym typeface="Calibri"/>
              </a:rPr>
              <a:t>https://www.mdr.de/nachrichten/sachsen/entscheidung-gymnasium-oberschule-102.html</a:t>
            </a:r>
            <a:endParaRPr sz="1300" b="0" i="0" u="none" strike="noStrike" cap="none">
              <a:solidFill>
                <a:srgbClr val="FFFFF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
        <p:cNvGrpSpPr/>
        <p:nvPr/>
      </p:nvGrpSpPr>
      <p:grpSpPr>
        <a:xfrm>
          <a:off x="0" y="0"/>
          <a:ext cx="0" cy="0"/>
          <a:chOff x="0" y="0"/>
          <a:chExt cx="0" cy="0"/>
        </a:xfrm>
      </p:grpSpPr>
      <p:sp>
        <p:nvSpPr>
          <p:cNvPr id="167" name="Google Shape;167;p19"/>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8" name="Google Shape;168;p19"/>
          <p:cNvSpPr txBox="1">
            <a:spLocks noGrp="1"/>
          </p:cNvSpPr>
          <p:nvPr>
            <p:ph type="title"/>
          </p:nvPr>
        </p:nvSpPr>
        <p:spPr>
          <a:xfrm>
            <a:off x="645065" y="1097280"/>
            <a:ext cx="3796306" cy="466620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de-DE" sz="4800"/>
              <a:t>1. Theorie Schulformen</a:t>
            </a:r>
            <a:endParaRPr/>
          </a:p>
        </p:txBody>
      </p:sp>
      <p:grpSp>
        <p:nvGrpSpPr>
          <p:cNvPr id="169" name="Google Shape;169;p19"/>
          <p:cNvGrpSpPr/>
          <p:nvPr/>
        </p:nvGrpSpPr>
        <p:grpSpPr>
          <a:xfrm>
            <a:off x="82576" y="5945955"/>
            <a:ext cx="12109423" cy="525780"/>
            <a:chOff x="82576" y="5945955"/>
            <a:chExt cx="12109423" cy="525780"/>
          </a:xfrm>
        </p:grpSpPr>
        <p:sp>
          <p:nvSpPr>
            <p:cNvPr id="170" name="Google Shape;170;p19"/>
            <p:cNvSpPr/>
            <p:nvPr/>
          </p:nvSpPr>
          <p:spPr>
            <a:xfrm rot="5400000">
              <a:off x="-103361" y="6131892"/>
              <a:ext cx="524256"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1" name="Google Shape;171;p19"/>
            <p:cNvSpPr/>
            <p:nvPr/>
          </p:nvSpPr>
          <p:spPr>
            <a:xfrm rot="-5400000" flipH="1">
              <a:off x="5998176" y="277912"/>
              <a:ext cx="524256" cy="1186339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72" name="Google Shape;172;p19"/>
          <p:cNvSpPr/>
          <p:nvPr/>
        </p:nvSpPr>
        <p:spPr>
          <a:xfrm>
            <a:off x="5133706" y="587829"/>
            <a:ext cx="6505300" cy="5682342"/>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173" name="Google Shape;173;p19"/>
          <p:cNvGrpSpPr/>
          <p:nvPr/>
        </p:nvGrpSpPr>
        <p:grpSpPr>
          <a:xfrm>
            <a:off x="5431536" y="1015803"/>
            <a:ext cx="5918184" cy="4976023"/>
            <a:chOff x="0" y="1650"/>
            <a:chExt cx="5918184" cy="4976023"/>
          </a:xfrm>
        </p:grpSpPr>
        <p:sp>
          <p:nvSpPr>
            <p:cNvPr id="174" name="Google Shape;174;p19"/>
            <p:cNvSpPr/>
            <p:nvPr/>
          </p:nvSpPr>
          <p:spPr>
            <a:xfrm>
              <a:off x="0" y="282090"/>
              <a:ext cx="5918184" cy="478800"/>
            </a:xfrm>
            <a:prstGeom prst="rect">
              <a:avLst/>
            </a:prstGeom>
            <a:solidFill>
              <a:schemeClr val="lt1">
                <a:alpha val="89803"/>
              </a:schemeClr>
            </a:solidFill>
            <a:ln w="12700" cap="flat" cmpd="sng">
              <a:solidFill>
                <a:schemeClr val="accen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9"/>
            <p:cNvSpPr/>
            <p:nvPr/>
          </p:nvSpPr>
          <p:spPr>
            <a:xfrm>
              <a:off x="295909" y="1650"/>
              <a:ext cx="4142728" cy="560880"/>
            </a:xfrm>
            <a:prstGeom prst="roundRect">
              <a:avLst>
                <a:gd name="adj" fmla="val 16667"/>
              </a:avLst>
            </a:prstGeom>
            <a:solidFill>
              <a:srgbClr val="EF2DBC"/>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9"/>
            <p:cNvSpPr txBox="1"/>
            <p:nvPr/>
          </p:nvSpPr>
          <p:spPr>
            <a:xfrm>
              <a:off x="323289" y="29030"/>
              <a:ext cx="4087968" cy="506120"/>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Besondere Schulformen</a:t>
              </a:r>
              <a:endParaRPr sz="1900" b="0" i="0" u="none" strike="noStrike" cap="none">
                <a:solidFill>
                  <a:schemeClr val="lt1"/>
                </a:solidFill>
                <a:latin typeface="Calibri"/>
                <a:ea typeface="Calibri"/>
                <a:cs typeface="Calibri"/>
                <a:sym typeface="Calibri"/>
              </a:endParaRPr>
            </a:p>
          </p:txBody>
        </p:sp>
        <p:sp>
          <p:nvSpPr>
            <p:cNvPr id="177" name="Google Shape;177;p19"/>
            <p:cNvSpPr/>
            <p:nvPr/>
          </p:nvSpPr>
          <p:spPr>
            <a:xfrm>
              <a:off x="0" y="1143930"/>
              <a:ext cx="5918184" cy="478800"/>
            </a:xfrm>
            <a:prstGeom prst="rect">
              <a:avLst/>
            </a:prstGeom>
            <a:solidFill>
              <a:schemeClr val="lt1">
                <a:alpha val="89803"/>
              </a:schemeClr>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9"/>
            <p:cNvSpPr/>
            <p:nvPr/>
          </p:nvSpPr>
          <p:spPr>
            <a:xfrm>
              <a:off x="295909" y="863490"/>
              <a:ext cx="4142728" cy="560880"/>
            </a:xfrm>
            <a:prstGeom prst="roundRect">
              <a:avLst>
                <a:gd name="adj" fmla="val 16667"/>
              </a:avLst>
            </a:prstGeom>
            <a:solidFill>
              <a:srgbClr val="92D050"/>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9"/>
            <p:cNvSpPr txBox="1"/>
            <p:nvPr/>
          </p:nvSpPr>
          <p:spPr>
            <a:xfrm>
              <a:off x="323289" y="890870"/>
              <a:ext cx="4087968" cy="506120"/>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A. Waldorfschule</a:t>
              </a:r>
              <a:endParaRPr sz="1900" b="0" i="0" u="none" strike="noStrike" cap="none">
                <a:solidFill>
                  <a:schemeClr val="lt1"/>
                </a:solidFill>
                <a:latin typeface="Calibri"/>
                <a:ea typeface="Calibri"/>
                <a:cs typeface="Calibri"/>
                <a:sym typeface="Calibri"/>
              </a:endParaRPr>
            </a:p>
          </p:txBody>
        </p:sp>
        <p:sp>
          <p:nvSpPr>
            <p:cNvPr id="180" name="Google Shape;180;p19"/>
            <p:cNvSpPr/>
            <p:nvPr/>
          </p:nvSpPr>
          <p:spPr>
            <a:xfrm>
              <a:off x="0" y="2005770"/>
              <a:ext cx="5918184" cy="478800"/>
            </a:xfrm>
            <a:prstGeom prst="rect">
              <a:avLst/>
            </a:prstGeom>
            <a:solidFill>
              <a:schemeClr val="lt1">
                <a:alpha val="89803"/>
              </a:schemeClr>
            </a:solidFill>
            <a:ln w="12700"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9"/>
            <p:cNvSpPr/>
            <p:nvPr/>
          </p:nvSpPr>
          <p:spPr>
            <a:xfrm>
              <a:off x="295909" y="1725330"/>
              <a:ext cx="4142728" cy="560880"/>
            </a:xfrm>
            <a:prstGeom prst="roundRect">
              <a:avLst>
                <a:gd name="adj" fmla="val 16667"/>
              </a:avLst>
            </a:prstGeom>
            <a:solidFill>
              <a:srgbClr val="1EE2E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9"/>
            <p:cNvSpPr txBox="1"/>
            <p:nvPr/>
          </p:nvSpPr>
          <p:spPr>
            <a:xfrm>
              <a:off x="323289" y="1752710"/>
              <a:ext cx="4087968" cy="506120"/>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B. Montessori</a:t>
              </a:r>
              <a:endParaRPr sz="1900" b="0" i="0" u="none" strike="noStrike" cap="none">
                <a:solidFill>
                  <a:schemeClr val="lt1"/>
                </a:solidFill>
                <a:latin typeface="Calibri"/>
                <a:ea typeface="Calibri"/>
                <a:cs typeface="Calibri"/>
                <a:sym typeface="Calibri"/>
              </a:endParaRPr>
            </a:p>
          </p:txBody>
        </p:sp>
        <p:sp>
          <p:nvSpPr>
            <p:cNvPr id="183" name="Google Shape;183;p19"/>
            <p:cNvSpPr/>
            <p:nvPr/>
          </p:nvSpPr>
          <p:spPr>
            <a:xfrm>
              <a:off x="0" y="2867610"/>
              <a:ext cx="5918184" cy="478800"/>
            </a:xfrm>
            <a:prstGeom prst="rect">
              <a:avLst/>
            </a:prstGeom>
            <a:solidFill>
              <a:schemeClr val="lt1">
                <a:alpha val="89803"/>
              </a:schemeClr>
            </a:solidFill>
            <a:ln w="12700" cap="flat" cmpd="sng">
              <a:solidFill>
                <a:srgbClr val="599BD5"/>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9"/>
            <p:cNvSpPr/>
            <p:nvPr/>
          </p:nvSpPr>
          <p:spPr>
            <a:xfrm>
              <a:off x="295909" y="2587170"/>
              <a:ext cx="4142728" cy="560880"/>
            </a:xfrm>
            <a:prstGeom prst="roundRect">
              <a:avLst>
                <a:gd name="adj" fmla="val 16667"/>
              </a:avLst>
            </a:prstGeom>
            <a:solidFill>
              <a:srgbClr val="6B61CF"/>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9"/>
            <p:cNvSpPr txBox="1"/>
            <p:nvPr/>
          </p:nvSpPr>
          <p:spPr>
            <a:xfrm>
              <a:off x="323289" y="2614550"/>
              <a:ext cx="4087968" cy="506120"/>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C. Berufsvorbereitungsjahr</a:t>
              </a:r>
              <a:endParaRPr sz="1900" b="0" i="0" u="none" strike="noStrike" cap="none">
                <a:solidFill>
                  <a:schemeClr val="lt1"/>
                </a:solidFill>
                <a:latin typeface="Calibri"/>
                <a:ea typeface="Calibri"/>
                <a:cs typeface="Calibri"/>
                <a:sym typeface="Calibri"/>
              </a:endParaRPr>
            </a:p>
          </p:txBody>
        </p:sp>
        <p:sp>
          <p:nvSpPr>
            <p:cNvPr id="186" name="Google Shape;186;p19"/>
            <p:cNvSpPr/>
            <p:nvPr/>
          </p:nvSpPr>
          <p:spPr>
            <a:xfrm>
              <a:off x="0" y="3637033"/>
              <a:ext cx="5918184" cy="478800"/>
            </a:xfrm>
            <a:prstGeom prst="rect">
              <a:avLst/>
            </a:prstGeom>
            <a:solidFill>
              <a:schemeClr val="lt1">
                <a:alpha val="89803"/>
              </a:schemeClr>
            </a:solidFill>
            <a:ln w="12700" cap="flat" cmpd="sng">
              <a:solidFill>
                <a:schemeClr val="accent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9"/>
            <p:cNvSpPr/>
            <p:nvPr/>
          </p:nvSpPr>
          <p:spPr>
            <a:xfrm>
              <a:off x="295909" y="3449010"/>
              <a:ext cx="4142728" cy="468463"/>
            </a:xfrm>
            <a:prstGeom prst="roundRect">
              <a:avLst>
                <a:gd name="adj" fmla="val 16667"/>
              </a:avLst>
            </a:prstGeom>
            <a:solidFill>
              <a:srgbClr val="CCDA1A"/>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9"/>
            <p:cNvSpPr txBox="1"/>
            <p:nvPr/>
          </p:nvSpPr>
          <p:spPr>
            <a:xfrm>
              <a:off x="318777" y="3471878"/>
              <a:ext cx="4096992" cy="422727"/>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D. Internat</a:t>
              </a:r>
              <a:endParaRPr sz="1900" b="0" i="0" u="none" strike="noStrike" cap="none">
                <a:solidFill>
                  <a:schemeClr val="lt1"/>
                </a:solidFill>
                <a:latin typeface="Calibri"/>
                <a:ea typeface="Calibri"/>
                <a:cs typeface="Calibri"/>
                <a:sym typeface="Calibri"/>
              </a:endParaRPr>
            </a:p>
          </p:txBody>
        </p:sp>
        <p:sp>
          <p:nvSpPr>
            <p:cNvPr id="189" name="Google Shape;189;p19"/>
            <p:cNvSpPr/>
            <p:nvPr/>
          </p:nvSpPr>
          <p:spPr>
            <a:xfrm>
              <a:off x="0" y="4498873"/>
              <a:ext cx="5918184" cy="478800"/>
            </a:xfrm>
            <a:prstGeom prst="rect">
              <a:avLst/>
            </a:prstGeom>
            <a:solidFill>
              <a:schemeClr val="lt1">
                <a:alpha val="89803"/>
              </a:schemeClr>
            </a:solidFill>
            <a:ln w="12700" cap="flat" cmpd="sng">
              <a:solidFill>
                <a:schemeClr val="accent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9"/>
            <p:cNvSpPr/>
            <p:nvPr/>
          </p:nvSpPr>
          <p:spPr>
            <a:xfrm>
              <a:off x="295909" y="4218433"/>
              <a:ext cx="4142728" cy="560880"/>
            </a:xfrm>
            <a:prstGeom prst="roundRect">
              <a:avLst>
                <a:gd name="adj" fmla="val 16667"/>
              </a:avLst>
            </a:prstGeom>
            <a:solidFill>
              <a:srgbClr val="A71D3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9"/>
            <p:cNvSpPr txBox="1"/>
            <p:nvPr/>
          </p:nvSpPr>
          <p:spPr>
            <a:xfrm>
              <a:off x="323289" y="4245813"/>
              <a:ext cx="4087968" cy="506120"/>
            </a:xfrm>
            <a:prstGeom prst="rect">
              <a:avLst/>
            </a:prstGeom>
            <a:noFill/>
            <a:ln>
              <a:noFill/>
            </a:ln>
          </p:spPr>
          <p:txBody>
            <a:bodyPr spcFirstLastPara="1" wrap="square" lIns="156575" tIns="0" rIns="156575" bIns="0"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de-DE" sz="1900" b="0" i="0" u="none" strike="noStrike" cap="none">
                  <a:solidFill>
                    <a:schemeClr val="lt1"/>
                  </a:solidFill>
                  <a:latin typeface="Calibri"/>
                  <a:ea typeface="Calibri"/>
                  <a:cs typeface="Calibri"/>
                  <a:sym typeface="Calibri"/>
                </a:rPr>
                <a:t>E. Gesamtschule</a:t>
              </a:r>
              <a:endParaRPr sz="19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5"/>
        <p:cNvGrpSpPr/>
        <p:nvPr/>
      </p:nvGrpSpPr>
      <p:grpSpPr>
        <a:xfrm>
          <a:off x="0" y="0"/>
          <a:ext cx="0" cy="0"/>
          <a:chOff x="0" y="0"/>
          <a:chExt cx="0" cy="0"/>
        </a:xfrm>
      </p:grpSpPr>
      <p:sp>
        <p:nvSpPr>
          <p:cNvPr id="196" name="Google Shape;196;p20"/>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7" name="Google Shape;197;p20"/>
          <p:cNvSpPr txBox="1">
            <a:spLocks noGrp="1"/>
          </p:cNvSpPr>
          <p:nvPr>
            <p:ph type="title"/>
          </p:nvPr>
        </p:nvSpPr>
        <p:spPr>
          <a:xfrm>
            <a:off x="1113810" y="2825248"/>
            <a:ext cx="4036334" cy="23876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5400"/>
              <a:buFont typeface="Calibri"/>
              <a:buNone/>
            </a:pPr>
            <a:r>
              <a:rPr lang="de-DE" sz="5400">
                <a:solidFill>
                  <a:schemeClr val="dk1"/>
                </a:solidFill>
                <a:latin typeface="Calibri"/>
                <a:ea typeface="Calibri"/>
                <a:cs typeface="Calibri"/>
                <a:sym typeface="Calibri"/>
              </a:rPr>
              <a:t>1. Theorie Schulformen</a:t>
            </a:r>
            <a:endParaRPr sz="5400">
              <a:solidFill>
                <a:schemeClr val="dk1"/>
              </a:solidFill>
              <a:latin typeface="Calibri"/>
              <a:ea typeface="Calibri"/>
              <a:cs typeface="Calibri"/>
              <a:sym typeface="Calibri"/>
            </a:endParaRPr>
          </a:p>
        </p:txBody>
      </p:sp>
      <p:grpSp>
        <p:nvGrpSpPr>
          <p:cNvPr id="198" name="Google Shape;198;p20"/>
          <p:cNvGrpSpPr/>
          <p:nvPr/>
        </p:nvGrpSpPr>
        <p:grpSpPr>
          <a:xfrm>
            <a:off x="0" y="2849524"/>
            <a:ext cx="731521" cy="673460"/>
            <a:chOff x="3940602" y="308034"/>
            <a:chExt cx="2116791" cy="3428999"/>
          </a:xfrm>
        </p:grpSpPr>
        <p:sp>
          <p:nvSpPr>
            <p:cNvPr id="199" name="Google Shape;199;p20"/>
            <p:cNvSpPr/>
            <p:nvPr/>
          </p:nvSpPr>
          <p:spPr>
            <a:xfrm>
              <a:off x="3940602"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0" name="Google Shape;200;p20"/>
            <p:cNvSpPr/>
            <p:nvPr/>
          </p:nvSpPr>
          <p:spPr>
            <a:xfrm>
              <a:off x="4715626"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1" name="Google Shape;201;p20"/>
            <p:cNvSpPr/>
            <p:nvPr/>
          </p:nvSpPr>
          <p:spPr>
            <a:xfrm>
              <a:off x="5490650" y="308034"/>
              <a:ext cx="566743" cy="34289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202" name="Google Shape;202;p20"/>
          <p:cNvSpPr/>
          <p:nvPr/>
        </p:nvSpPr>
        <p:spPr>
          <a:xfrm>
            <a:off x="5685810" y="679732"/>
            <a:ext cx="6009366" cy="5423880"/>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3" name="Google Shape;203;p20"/>
          <p:cNvPicPr preferRelativeResize="0">
            <a:picLocks noGrp="1"/>
          </p:cNvPicPr>
          <p:nvPr>
            <p:ph type="body" idx="1"/>
          </p:nvPr>
        </p:nvPicPr>
        <p:blipFill rotWithShape="1">
          <a:blip r:embed="rId3">
            <a:alphaModFix/>
          </a:blip>
          <a:srcRect/>
          <a:stretch/>
        </p:blipFill>
        <p:spPr>
          <a:xfrm>
            <a:off x="4945207" y="223159"/>
            <a:ext cx="7071428" cy="5424432"/>
          </a:xfrm>
          <a:prstGeom prst="rect">
            <a:avLst/>
          </a:prstGeom>
          <a:noFill/>
          <a:ln>
            <a:noFill/>
          </a:ln>
        </p:spPr>
      </p:pic>
      <p:sp>
        <p:nvSpPr>
          <p:cNvPr id="204" name="Google Shape;204;p20"/>
          <p:cNvSpPr/>
          <p:nvPr/>
        </p:nvSpPr>
        <p:spPr>
          <a:xfrm flipH="1">
            <a:off x="5687568" y="6355073"/>
            <a:ext cx="6007608" cy="4571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5" name="Google Shape;205;p20"/>
          <p:cNvSpPr txBox="1"/>
          <p:nvPr/>
        </p:nvSpPr>
        <p:spPr>
          <a:xfrm>
            <a:off x="5685810" y="5747381"/>
            <a:ext cx="6799666"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de-DE" sz="1100" b="0" i="0" u="none" strike="noStrike" cap="none">
                <a:solidFill>
                  <a:schemeClr val="dk1"/>
                </a:solidFill>
                <a:latin typeface="Open Sans"/>
                <a:ea typeface="Open Sans"/>
                <a:cs typeface="Open Sans"/>
                <a:sym typeface="Open Sans"/>
              </a:rPr>
              <a:t>https://schule.sachsen.de/berufsbildende-schulen-6228.html</a:t>
            </a:r>
            <a:endParaRPr sz="1100">
              <a:solidFill>
                <a:schemeClr val="dk1"/>
              </a:solidFill>
              <a:latin typeface="Calibri"/>
              <a:ea typeface="Calibri"/>
              <a:cs typeface="Calibri"/>
              <a:sym typeface="Calibri"/>
            </a:endParaRPr>
          </a:p>
          <a:p>
            <a:pPr marL="0" marR="0" lvl="0" indent="0" algn="l" rtl="0">
              <a:spcBef>
                <a:spcPts val="0"/>
              </a:spcBef>
              <a:spcAft>
                <a:spcPts val="0"/>
              </a:spcAft>
              <a:buNone/>
            </a:pPr>
            <a:endParaRPr sz="11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p21"/>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1" name="Google Shape;211;p21"/>
          <p:cNvSpPr txBox="1">
            <a:spLocks noGrp="1"/>
          </p:cNvSpPr>
          <p:nvPr>
            <p:ph type="title"/>
          </p:nvPr>
        </p:nvSpPr>
        <p:spPr>
          <a:xfrm>
            <a:off x="645064" y="525982"/>
            <a:ext cx="4282983" cy="120036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600"/>
              <a:buFont typeface="Calibri"/>
              <a:buNone/>
            </a:pPr>
            <a:r>
              <a:rPr lang="de-DE" sz="3600">
                <a:solidFill>
                  <a:schemeClr val="dk1"/>
                </a:solidFill>
                <a:latin typeface="Calibri"/>
                <a:ea typeface="Calibri"/>
                <a:cs typeface="Calibri"/>
                <a:sym typeface="Calibri"/>
              </a:rPr>
              <a:t>1. Theorie Schulformen</a:t>
            </a:r>
            <a:endParaRPr/>
          </a:p>
        </p:txBody>
      </p:sp>
      <p:sp>
        <p:nvSpPr>
          <p:cNvPr id="212" name="Google Shape;212;p21"/>
          <p:cNvSpPr/>
          <p:nvPr/>
        </p:nvSpPr>
        <p:spPr>
          <a:xfrm flipH="1">
            <a:off x="616533" y="1944913"/>
            <a:ext cx="4023360" cy="2743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3" name="Google Shape;213;p21"/>
          <p:cNvSpPr/>
          <p:nvPr/>
        </p:nvSpPr>
        <p:spPr>
          <a:xfrm rot="5400000">
            <a:off x="-225843" y="6053360"/>
            <a:ext cx="740664" cy="154124"/>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4" name="Google Shape;214;p21"/>
          <p:cNvSpPr/>
          <p:nvPr/>
        </p:nvSpPr>
        <p:spPr>
          <a:xfrm rot="5400000">
            <a:off x="5904923" y="215201"/>
            <a:ext cx="740664" cy="11833491"/>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5" name="Google Shape;215;p21"/>
          <p:cNvSpPr/>
          <p:nvPr/>
        </p:nvSpPr>
        <p:spPr>
          <a:xfrm>
            <a:off x="5696793" y="354959"/>
            <a:ext cx="6184973" cy="5915212"/>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16" name="Google Shape;216;p21" descr="Infografik mit vereinfachter Darstellung des sächsischen Schulsystems, ohne den zweiten Bildungsweg."/>
          <p:cNvPicPr preferRelativeResize="0">
            <a:picLocks noGrp="1"/>
          </p:cNvPicPr>
          <p:nvPr>
            <p:ph type="body" idx="1"/>
          </p:nvPr>
        </p:nvPicPr>
        <p:blipFill rotWithShape="1">
          <a:blip r:embed="rId3">
            <a:alphaModFix/>
          </a:blip>
          <a:srcRect/>
          <a:stretch/>
        </p:blipFill>
        <p:spPr>
          <a:xfrm>
            <a:off x="3378053" y="525982"/>
            <a:ext cx="8098278" cy="5541699"/>
          </a:xfrm>
          <a:prstGeom prst="rect">
            <a:avLst/>
          </a:prstGeom>
          <a:noFill/>
          <a:ln>
            <a:noFill/>
          </a:ln>
        </p:spPr>
      </p:pic>
      <p:sp>
        <p:nvSpPr>
          <p:cNvPr id="217" name="Google Shape;217;p21"/>
          <p:cNvSpPr txBox="1"/>
          <p:nvPr/>
        </p:nvSpPr>
        <p:spPr>
          <a:xfrm>
            <a:off x="6187440" y="5977094"/>
            <a:ext cx="7406640"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Open Sans"/>
              <a:buNone/>
            </a:pPr>
            <a:r>
              <a:rPr lang="de-DE" sz="1050">
                <a:solidFill>
                  <a:schemeClr val="dk1"/>
                </a:solidFill>
                <a:latin typeface="Open Sans"/>
                <a:ea typeface="Open Sans"/>
                <a:cs typeface="Open Sans"/>
                <a:sym typeface="Open Sans"/>
              </a:rPr>
              <a:t>https://www.freistaat.sachsen.de/schulsystem-in-sachsen-5294.html</a:t>
            </a:r>
            <a:endParaRPr sz="105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1"/>
        <p:cNvGrpSpPr/>
        <p:nvPr/>
      </p:nvGrpSpPr>
      <p:grpSpPr>
        <a:xfrm>
          <a:off x="0" y="0"/>
          <a:ext cx="0" cy="0"/>
          <a:chOff x="0" y="0"/>
          <a:chExt cx="0" cy="0"/>
        </a:xfrm>
      </p:grpSpPr>
      <p:sp>
        <p:nvSpPr>
          <p:cNvPr id="222" name="Google Shape;222;p2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3" name="Google Shape;223;p22"/>
          <p:cNvSpPr txBox="1">
            <a:spLocks noGrp="1"/>
          </p:cNvSpPr>
          <p:nvPr>
            <p:ph type="title"/>
          </p:nvPr>
        </p:nvSpPr>
        <p:spPr>
          <a:xfrm>
            <a:off x="589560" y="856180"/>
            <a:ext cx="5075856" cy="1128068"/>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FFC000"/>
              </a:buClr>
              <a:buSzPct val="100000"/>
              <a:buFont typeface="Calibri"/>
              <a:buNone/>
            </a:pPr>
            <a:r>
              <a:rPr lang="de-DE" sz="3600" b="1">
                <a:solidFill>
                  <a:srgbClr val="FFC000"/>
                </a:solidFill>
              </a:rPr>
              <a:t>1. Theorie Schulformen</a:t>
            </a:r>
            <a:br>
              <a:rPr lang="de-DE" sz="3600" b="1">
                <a:solidFill>
                  <a:srgbClr val="FFC000"/>
                </a:solidFill>
              </a:rPr>
            </a:br>
            <a:br>
              <a:rPr lang="de-DE" sz="2000"/>
            </a:br>
            <a:r>
              <a:rPr lang="de-DE" sz="2000"/>
              <a:t>Schulische Herausforderungen und Entwicklungen </a:t>
            </a:r>
            <a:br>
              <a:rPr lang="de-DE" sz="1600"/>
            </a:br>
            <a:endParaRPr sz="1600"/>
          </a:p>
        </p:txBody>
      </p:sp>
      <p:grpSp>
        <p:nvGrpSpPr>
          <p:cNvPr id="224" name="Google Shape;224;p22"/>
          <p:cNvGrpSpPr/>
          <p:nvPr/>
        </p:nvGrpSpPr>
        <p:grpSpPr>
          <a:xfrm>
            <a:off x="0" y="1083484"/>
            <a:ext cx="355196" cy="673460"/>
            <a:chOff x="0" y="823811"/>
            <a:chExt cx="355196" cy="673460"/>
          </a:xfrm>
        </p:grpSpPr>
        <p:sp>
          <p:nvSpPr>
            <p:cNvPr id="225" name="Google Shape;225;p22"/>
            <p:cNvSpPr/>
            <p:nvPr/>
          </p:nvSpPr>
          <p:spPr>
            <a:xfrm>
              <a:off x="0" y="823811"/>
              <a:ext cx="87363"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6" name="Google Shape;226;p22"/>
            <p:cNvSpPr/>
            <p:nvPr/>
          </p:nvSpPr>
          <p:spPr>
            <a:xfrm>
              <a:off x="159341" y="823811"/>
              <a:ext cx="195855" cy="6734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27" name="Google Shape;227;p22"/>
          <p:cNvSpPr/>
          <p:nvPr/>
        </p:nvSpPr>
        <p:spPr>
          <a:xfrm flipH="1">
            <a:off x="665085" y="2090569"/>
            <a:ext cx="4297680" cy="2743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8" name="Google Shape;228;p22"/>
          <p:cNvSpPr txBox="1">
            <a:spLocks noGrp="1"/>
          </p:cNvSpPr>
          <p:nvPr>
            <p:ph type="body" idx="1"/>
          </p:nvPr>
        </p:nvSpPr>
        <p:spPr>
          <a:xfrm>
            <a:off x="107757" y="2441320"/>
            <a:ext cx="5724042" cy="4186277"/>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dk2"/>
              </a:buClr>
              <a:buSzPts val="2000"/>
              <a:buAutoNum type="arabicPeriod"/>
            </a:pPr>
            <a:r>
              <a:rPr lang="de-DE" sz="2000">
                <a:latin typeface="Calibri"/>
                <a:ea typeface="Calibri"/>
                <a:cs typeface="Calibri"/>
                <a:sym typeface="Calibri"/>
              </a:rPr>
              <a:t>Digitalisierung im Schulwesen</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Inklusion und sonderpädagogische Förderung</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Aktuelle Reformen und Entwicklungen im sächsischen Schulsystem</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Lebenslanges Lernen</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Globalisierung und Internationalisierung</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Bewältigung von Bildungsungleichheit</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Umgang mit gesellschaftlichen Herausforderungen</a:t>
            </a:r>
            <a:endParaRPr sz="2000">
              <a:latin typeface="Calibri"/>
              <a:ea typeface="Calibri"/>
              <a:cs typeface="Calibri"/>
              <a:sym typeface="Calibri"/>
            </a:endParaRPr>
          </a:p>
          <a:p>
            <a:pPr marL="342900" lvl="0" indent="-342900" algn="l" rtl="0">
              <a:lnSpc>
                <a:spcPct val="90000"/>
              </a:lnSpc>
              <a:spcBef>
                <a:spcPts val="1200"/>
              </a:spcBef>
              <a:spcAft>
                <a:spcPts val="0"/>
              </a:spcAft>
              <a:buClr>
                <a:schemeClr val="dk2"/>
              </a:buClr>
              <a:buSzPts val="2000"/>
              <a:buFont typeface="Arial"/>
              <a:buAutoNum type="arabicPeriod"/>
            </a:pPr>
            <a:r>
              <a:rPr lang="de-DE" sz="2000">
                <a:latin typeface="Calibri"/>
                <a:ea typeface="Calibri"/>
                <a:cs typeface="Calibri"/>
                <a:sym typeface="Calibri"/>
              </a:rPr>
              <a:t>Entwicklung von Schlüsselkompetenzen</a:t>
            </a:r>
            <a:endParaRPr sz="2000">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700"/>
              <a:buNone/>
            </a:pPr>
            <a:endParaRPr sz="1700"/>
          </a:p>
        </p:txBody>
      </p:sp>
      <p:sp>
        <p:nvSpPr>
          <p:cNvPr id="229" name="Google Shape;229;p22"/>
          <p:cNvSpPr/>
          <p:nvPr/>
        </p:nvSpPr>
        <p:spPr>
          <a:xfrm flipH="1">
            <a:off x="10697670" y="0"/>
            <a:ext cx="149433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0" name="Google Shape;230;p22"/>
          <p:cNvSpPr/>
          <p:nvPr/>
        </p:nvSpPr>
        <p:spPr>
          <a:xfrm>
            <a:off x="5685810" y="513853"/>
            <a:ext cx="6009366" cy="5834577"/>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1" name="Google Shape;231;p22" descr="Ein Raum mit bunten Stühlen"/>
          <p:cNvPicPr preferRelativeResize="0"/>
          <p:nvPr/>
        </p:nvPicPr>
        <p:blipFill rotWithShape="1">
          <a:blip r:embed="rId3">
            <a:alphaModFix/>
          </a:blip>
          <a:srcRect l="15645" r="15496" b="1"/>
          <a:stretch/>
        </p:blipFill>
        <p:spPr>
          <a:xfrm>
            <a:off x="5977788" y="799352"/>
            <a:ext cx="5425410" cy="5259296"/>
          </a:xfrm>
          <a:prstGeom prst="rect">
            <a:avLst/>
          </a:prstGeom>
          <a:noFill/>
          <a:ln>
            <a:noFill/>
          </a:ln>
        </p:spPr>
      </p:pic>
    </p:spTree>
  </p:cSld>
  <p:clrMapOvr>
    <a:masterClrMapping/>
  </p:clrMapOvr>
</p:sld>
</file>

<file path=ppt/theme/theme1.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995</Words>
  <Application>Microsoft Macintosh PowerPoint</Application>
  <PresentationFormat>Breitbild</PresentationFormat>
  <Paragraphs>129</Paragraphs>
  <Slides>21</Slides>
  <Notes>18</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Helvetica Neue</vt:lpstr>
      <vt:lpstr>Open Sans</vt:lpstr>
      <vt:lpstr>Arial</vt:lpstr>
      <vt:lpstr>Calibri</vt:lpstr>
      <vt:lpstr>Office</vt:lpstr>
      <vt:lpstr>Schulformen BW6: Über Zaubertrankkunde und Chuninprüfungen – Mediale Darstellung von Schule</vt:lpstr>
      <vt:lpstr>Gliederung</vt:lpstr>
      <vt:lpstr>1. Theorie Schulformen </vt:lpstr>
      <vt:lpstr>1. Theorie Schulformen</vt:lpstr>
      <vt:lpstr>1. Theorie Schulformen</vt:lpstr>
      <vt:lpstr>1. Theorie Schulformen</vt:lpstr>
      <vt:lpstr>1. Theorie Schulformen</vt:lpstr>
      <vt:lpstr>1. Theorie Schulformen</vt:lpstr>
      <vt:lpstr>1. Theorie Schulformen  Schulische Herausforderungen und Entwicklungen  </vt:lpstr>
      <vt:lpstr>1. Theorie Schulformen</vt:lpstr>
      <vt:lpstr>Durchschnittliches Kompetenzenniveau </vt:lpstr>
      <vt:lpstr>2. Dynamiken zwischen den Schulformen und Stereotypen </vt:lpstr>
      <vt:lpstr>3. Vorstellung ausgewählter Filme</vt:lpstr>
      <vt:lpstr>3.2 Handlungsort </vt:lpstr>
      <vt:lpstr>3.3 Figuren </vt:lpstr>
      <vt:lpstr>3.4 Lehrer </vt:lpstr>
      <vt:lpstr>3. Vorstellung ausgewählter Filme</vt:lpstr>
      <vt:lpstr>4. Transferaufgaben/Gruppenarbeit</vt:lpstr>
      <vt:lpstr>Szenen “Das fliegende Klassenzimmer   Szenen „Fack ju Göhte“</vt:lpstr>
      <vt:lpstr>Diskussionsfragen </vt:lpstr>
      <vt:lpstr>Literatur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Schulformen BW6: Über Zaubertrankkunde und Chuninprüfungen – Mediale Darstellung von Schule</dc:title>
  <cp:lastModifiedBy>f7a35561, 33cf326e</cp:lastModifiedBy>
  <cp:revision>4</cp:revision>
  <dcterms:modified xsi:type="dcterms:W3CDTF">2023-11-29T09:39:47Z</dcterms:modified>
</cp:coreProperties>
</file>