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2" r:id="rId7"/>
    <p:sldId id="261" r:id="rId8"/>
    <p:sldId id="263" r:id="rId9"/>
    <p:sldId id="264" r:id="rId10"/>
    <p:sldId id="265" r:id="rId11"/>
    <p:sldId id="266"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29" autoAdjust="0"/>
    <p:restoredTop sz="94660"/>
  </p:normalViewPr>
  <p:slideViewPr>
    <p:cSldViewPr snapToGrid="0">
      <p:cViewPr varScale="1">
        <p:scale>
          <a:sx n="82" d="100"/>
          <a:sy n="82" d="100"/>
        </p:scale>
        <p:origin x="7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D129-A8C2-419E-B641-6CC90F50732D}"/>
              </a:ext>
            </a:extLst>
          </p:cNvPr>
          <p:cNvSpPr>
            <a:spLocks noGrp="1"/>
          </p:cNvSpPr>
          <p:nvPr>
            <p:ph type="ctrTitle"/>
          </p:nvPr>
        </p:nvSpPr>
        <p:spPr>
          <a:xfrm>
            <a:off x="762000" y="1524000"/>
            <a:ext cx="10668000" cy="22860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B33C04-8A23-4499-A6EF-1D190F0FB38E}"/>
              </a:ext>
            </a:extLst>
          </p:cNvPr>
          <p:cNvSpPr>
            <a:spLocks noGrp="1"/>
          </p:cNvSpPr>
          <p:nvPr>
            <p:ph type="subTitle" idx="1"/>
          </p:nvPr>
        </p:nvSpPr>
        <p:spPr>
          <a:xfrm>
            <a:off x="762000" y="4571999"/>
            <a:ext cx="10668000" cy="152400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EFA99FB-5674-4BC5-949F-8D45EC167511}"/>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5" name="Footer Placeholder 4">
            <a:extLst>
              <a:ext uri="{FF2B5EF4-FFF2-40B4-BE49-F238E27FC236}">
                <a16:creationId xmlns:a16="http://schemas.microsoft.com/office/drawing/2014/main" id="{0763CF93-DD67-4FE2-8083-864693FE8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5E934-32B6-44B1-9622-67F30BDA3F3A}"/>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701065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A5B09-FC60-445F-8A12-79869BEC60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A219F7-87F2-409F-BB0B-8FE9270C98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C2BB8-59E0-4EB2-B3BE-59D8641EE133}"/>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5" name="Footer Placeholder 4">
            <a:extLst>
              <a:ext uri="{FF2B5EF4-FFF2-40B4-BE49-F238E27FC236}">
                <a16:creationId xmlns:a16="http://schemas.microsoft.com/office/drawing/2014/main" id="{2D56984E-C0DE-461B-8011-8FC31B0EE9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E7C03-68D3-445E-A5A2-8A935CFC977E}"/>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4290752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21F0D7-112D-48B1-B32B-170B1AA2B51E}"/>
              </a:ext>
            </a:extLst>
          </p:cNvPr>
          <p:cNvSpPr>
            <a:spLocks noGrp="1"/>
          </p:cNvSpPr>
          <p:nvPr>
            <p:ph type="title" orient="vert"/>
          </p:nvPr>
        </p:nvSpPr>
        <p:spPr>
          <a:xfrm>
            <a:off x="9143998" y="761999"/>
            <a:ext cx="2286000" cy="5334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27A7C1-8E5B-41DA-9802-F242D382B66B}"/>
              </a:ext>
            </a:extLst>
          </p:cNvPr>
          <p:cNvSpPr>
            <a:spLocks noGrp="1"/>
          </p:cNvSpPr>
          <p:nvPr>
            <p:ph type="body" orient="vert" idx="1"/>
          </p:nvPr>
        </p:nvSpPr>
        <p:spPr>
          <a:xfrm>
            <a:off x="762001" y="761999"/>
            <a:ext cx="7619999" cy="5334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961CC7-F5B1-464A-8127-60645FB21081}"/>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5" name="Footer Placeholder 4">
            <a:extLst>
              <a:ext uri="{FF2B5EF4-FFF2-40B4-BE49-F238E27FC236}">
                <a16:creationId xmlns:a16="http://schemas.microsoft.com/office/drawing/2014/main" id="{53B94302-B381-4F37-A9FF-5CC5519175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707151-541F-4104-B989-83A9DCA6E616}"/>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2483737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AF011-A499-4054-89BF-A4800A68F60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66FB6E8-D956-45B5-9B4A-9D31DF466B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CDB9DB-9E62-4292-915C-1DD4134740DB}"/>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5" name="Footer Placeholder 4">
            <a:extLst>
              <a:ext uri="{FF2B5EF4-FFF2-40B4-BE49-F238E27FC236}">
                <a16:creationId xmlns:a16="http://schemas.microsoft.com/office/drawing/2014/main" id="{2BD462F1-BC30-4172-8353-363123A1DB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92EE8A-96DF-4D7D-B434-778324756D04}"/>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90483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8453A-F2B4-4EDB-B8FA-150267BC1A9A}"/>
              </a:ext>
            </a:extLst>
          </p:cNvPr>
          <p:cNvSpPr>
            <a:spLocks noGrp="1"/>
          </p:cNvSpPr>
          <p:nvPr>
            <p:ph type="title"/>
          </p:nvPr>
        </p:nvSpPr>
        <p:spPr>
          <a:xfrm>
            <a:off x="762000" y="1524000"/>
            <a:ext cx="10668000" cy="3038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C46C51-ADF1-48FC-A4D9-38C369E78304}"/>
              </a:ext>
            </a:extLst>
          </p:cNvPr>
          <p:cNvSpPr>
            <a:spLocks noGrp="1"/>
          </p:cNvSpPr>
          <p:nvPr>
            <p:ph type="body" idx="1"/>
          </p:nvPr>
        </p:nvSpPr>
        <p:spPr>
          <a:xfrm>
            <a:off x="762000" y="4589463"/>
            <a:ext cx="10668000" cy="15065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C43B56-4DC7-490B-AEFD-55ED1ECFF82E}"/>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5" name="Footer Placeholder 4">
            <a:extLst>
              <a:ext uri="{FF2B5EF4-FFF2-40B4-BE49-F238E27FC236}">
                <a16:creationId xmlns:a16="http://schemas.microsoft.com/office/drawing/2014/main" id="{454738F8-C4B2-41D8-B627-A6DDB24B2D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43D49-23F8-4C4B-9C30-EDC030EE6F7E}"/>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141063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5556D-6916-42E6-8820-8A0D328A50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2747A5-C962-477F-89AA-A32385D57996}"/>
              </a:ext>
            </a:extLst>
          </p:cNvPr>
          <p:cNvSpPr>
            <a:spLocks noGrp="1"/>
          </p:cNvSpPr>
          <p:nvPr>
            <p:ph sz="half" idx="1"/>
          </p:nvPr>
        </p:nvSpPr>
        <p:spPr>
          <a:xfrm>
            <a:off x="762000" y="2285999"/>
            <a:ext cx="5151119"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CD08312-30FC-44D8-B2A9-B5CAAD9F066F}"/>
              </a:ext>
            </a:extLst>
          </p:cNvPr>
          <p:cNvSpPr>
            <a:spLocks noGrp="1"/>
          </p:cNvSpPr>
          <p:nvPr>
            <p:ph sz="half" idx="2"/>
          </p:nvPr>
        </p:nvSpPr>
        <p:spPr>
          <a:xfrm>
            <a:off x="6278879" y="2285999"/>
            <a:ext cx="5151121"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ED84EB-AF90-4F19-A376-0FE5E50F9EA5}"/>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6" name="Footer Placeholder 5">
            <a:extLst>
              <a:ext uri="{FF2B5EF4-FFF2-40B4-BE49-F238E27FC236}">
                <a16:creationId xmlns:a16="http://schemas.microsoft.com/office/drawing/2014/main" id="{7B838ED0-2789-41E4-A36E-83F92CA2E8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221A83-6D60-45F0-9173-5F6D2438BC36}"/>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325528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FAE2-03F4-4A94-86C4-9305B237CA89}"/>
              </a:ext>
            </a:extLst>
          </p:cNvPr>
          <p:cNvSpPr>
            <a:spLocks noGrp="1"/>
          </p:cNvSpPr>
          <p:nvPr>
            <p:ph type="title"/>
          </p:nvPr>
        </p:nvSpPr>
        <p:spPr>
          <a:xfrm>
            <a:off x="762000" y="762000"/>
            <a:ext cx="10668000" cy="1524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BAC5A5-E184-46B6-8AB5-C8E132D3624B}"/>
              </a:ext>
            </a:extLst>
          </p:cNvPr>
          <p:cNvSpPr>
            <a:spLocks noGrp="1"/>
          </p:cNvSpPr>
          <p:nvPr>
            <p:ph type="body" idx="1"/>
          </p:nvPr>
        </p:nvSpPr>
        <p:spPr>
          <a:xfrm>
            <a:off x="762000" y="2285999"/>
            <a:ext cx="5151119"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DCFE87-5D80-45CB-9D13-DFC9AFCEC7F9}"/>
              </a:ext>
            </a:extLst>
          </p:cNvPr>
          <p:cNvSpPr>
            <a:spLocks noGrp="1"/>
          </p:cNvSpPr>
          <p:nvPr>
            <p:ph sz="half" idx="2"/>
          </p:nvPr>
        </p:nvSpPr>
        <p:spPr>
          <a:xfrm>
            <a:off x="762000" y="3048000"/>
            <a:ext cx="5151119"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AC1E5A-8423-4749-8EDA-E13425F69658}"/>
              </a:ext>
            </a:extLst>
          </p:cNvPr>
          <p:cNvSpPr>
            <a:spLocks noGrp="1"/>
          </p:cNvSpPr>
          <p:nvPr>
            <p:ph type="body" sz="quarter" idx="3"/>
          </p:nvPr>
        </p:nvSpPr>
        <p:spPr>
          <a:xfrm>
            <a:off x="6278878" y="2286000"/>
            <a:ext cx="5151122"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32AAA-4BB8-4A3D-9C79-516F82F8001D}"/>
              </a:ext>
            </a:extLst>
          </p:cNvPr>
          <p:cNvSpPr>
            <a:spLocks noGrp="1"/>
          </p:cNvSpPr>
          <p:nvPr>
            <p:ph sz="quarter" idx="4"/>
          </p:nvPr>
        </p:nvSpPr>
        <p:spPr>
          <a:xfrm>
            <a:off x="6278878" y="3048000"/>
            <a:ext cx="5151122"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0BEC63-51D3-4C70-B804-BE9EF765AD21}"/>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8" name="Footer Placeholder 7">
            <a:extLst>
              <a:ext uri="{FF2B5EF4-FFF2-40B4-BE49-F238E27FC236}">
                <a16:creationId xmlns:a16="http://schemas.microsoft.com/office/drawing/2014/main" id="{735CA295-8563-402F-92C3-1F20C977C1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EFA5918-109D-4342-84C0-9774A52C9E78}"/>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2412306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F2662-CBD1-4498-9B6E-2961F5EF1B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1994410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3808011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27076-58C8-494C-B6B1-DC86F62DDC24}"/>
              </a:ext>
            </a:extLst>
          </p:cNvPr>
          <p:cNvSpPr>
            <a:spLocks noGrp="1"/>
          </p:cNvSpPr>
          <p:nvPr>
            <p:ph type="title"/>
          </p:nvPr>
        </p:nvSpPr>
        <p:spPr>
          <a:xfrm>
            <a:off x="762000" y="761998"/>
            <a:ext cx="3810000" cy="1524002"/>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9F29E36-0340-452F-8D0A-1BC3F3A388CF}"/>
              </a:ext>
            </a:extLst>
          </p:cNvPr>
          <p:cNvSpPr>
            <a:spLocks noGrp="1"/>
          </p:cNvSpPr>
          <p:nvPr>
            <p:ph idx="1"/>
          </p:nvPr>
        </p:nvSpPr>
        <p:spPr>
          <a:xfrm>
            <a:off x="5334000" y="762001"/>
            <a:ext cx="6096000" cy="5334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051C2E-E587-45E8-BDB1-DFF2F2791BF6}"/>
              </a:ext>
            </a:extLst>
          </p:cNvPr>
          <p:cNvSpPr>
            <a:spLocks noGrp="1"/>
          </p:cNvSpPr>
          <p:nvPr>
            <p:ph type="body" sz="half" idx="2"/>
          </p:nvPr>
        </p:nvSpPr>
        <p:spPr>
          <a:xfrm>
            <a:off x="762000" y="2286000"/>
            <a:ext cx="3810000" cy="38100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21D993-DEDD-470E-B48B-CB053A55A119}"/>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6" name="Footer Placeholder 5">
            <a:extLst>
              <a:ext uri="{FF2B5EF4-FFF2-40B4-BE49-F238E27FC236}">
                <a16:creationId xmlns:a16="http://schemas.microsoft.com/office/drawing/2014/main" id="{67926C64-7401-4CA4-859F-74472AF869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108F41-F1F6-431C-9B45-8A447F188CB8}"/>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2534954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104FB-422C-4023-9381-EB12F1582D44}"/>
              </a:ext>
            </a:extLst>
          </p:cNvPr>
          <p:cNvSpPr>
            <a:spLocks noGrp="1"/>
          </p:cNvSpPr>
          <p:nvPr>
            <p:ph type="title"/>
          </p:nvPr>
        </p:nvSpPr>
        <p:spPr>
          <a:xfrm>
            <a:off x="762001" y="762000"/>
            <a:ext cx="3809999" cy="1524000"/>
          </a:xfrm>
        </p:spPr>
        <p:txBody>
          <a:bodyPr anchor="t" anchorCtr="0"/>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DBA3AA-DE44-4B1F-91D1-09F67B89B941}"/>
              </a:ext>
            </a:extLst>
          </p:cNvPr>
          <p:cNvSpPr>
            <a:spLocks noGrp="1"/>
          </p:cNvSpPr>
          <p:nvPr>
            <p:ph type="pic" idx="1"/>
          </p:nvPr>
        </p:nvSpPr>
        <p:spPr>
          <a:xfrm>
            <a:off x="5334000" y="762001"/>
            <a:ext cx="6021388"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4A27B131-5117-4106-80DB-2AB208C4C953}"/>
              </a:ext>
            </a:extLst>
          </p:cNvPr>
          <p:cNvSpPr>
            <a:spLocks noGrp="1"/>
          </p:cNvSpPr>
          <p:nvPr>
            <p:ph type="body" sz="half" idx="2"/>
          </p:nvPr>
        </p:nvSpPr>
        <p:spPr>
          <a:xfrm>
            <a:off x="762001" y="2286000"/>
            <a:ext cx="3809999" cy="3810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13918A-7F23-4C72-8E80-591324A3046C}"/>
              </a:ext>
            </a:extLst>
          </p:cNvPr>
          <p:cNvSpPr>
            <a:spLocks noGrp="1"/>
          </p:cNvSpPr>
          <p:nvPr>
            <p:ph type="dt" sz="half" idx="10"/>
          </p:nvPr>
        </p:nvSpPr>
        <p:spPr/>
        <p:txBody>
          <a:bodyPr/>
          <a:lstStyle/>
          <a:p>
            <a:fld id="{76969C88-B244-455D-A017-012B25B1ACDD}" type="datetimeFigureOut">
              <a:rPr lang="en-US" smtClean="0"/>
              <a:t>12/14/2023</a:t>
            </a:fld>
            <a:endParaRPr lang="en-US"/>
          </a:p>
        </p:txBody>
      </p:sp>
      <p:sp>
        <p:nvSpPr>
          <p:cNvPr id="6" name="Footer Placeholder 5">
            <a:extLst>
              <a:ext uri="{FF2B5EF4-FFF2-40B4-BE49-F238E27FC236}">
                <a16:creationId xmlns:a16="http://schemas.microsoft.com/office/drawing/2014/main" id="{181071C8-76FE-4B83-8317-BD53C7C844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23681A-6F29-48FC-9409-319ED3E96635}"/>
              </a:ext>
            </a:extLst>
          </p:cNvPr>
          <p:cNvSpPr>
            <a:spLocks noGrp="1"/>
          </p:cNvSpPr>
          <p:nvPr>
            <p:ph type="sldNum" sz="quarter" idx="12"/>
          </p:nvPr>
        </p:nvSpPr>
        <p:spPr/>
        <p:txBody>
          <a:bodyPr/>
          <a:lstStyle/>
          <a:p>
            <a:fld id="{07CE569E-9B7C-4CB9-AB80-C0841F922CFF}" type="slidenum">
              <a:rPr lang="en-US" smtClean="0"/>
              <a:t>‹Nr.›</a:t>
            </a:fld>
            <a:endParaRPr lang="en-US"/>
          </a:p>
        </p:txBody>
      </p:sp>
    </p:spTree>
    <p:extLst>
      <p:ext uri="{BB962C8B-B14F-4D97-AF65-F5344CB8AC3E}">
        <p14:creationId xmlns:p14="http://schemas.microsoft.com/office/powerpoint/2010/main" val="380315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6EF5A53-0A64-4CA5-B9C7-1CB97CB5CF1C}"/>
              </a:ext>
            </a:extLst>
          </p:cNvPr>
          <p:cNvSpPr/>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34ABFBEA-4EB0-4D02-A2C0-1733CD3D6F12}"/>
              </a:ext>
            </a:extLst>
          </p:cNvPr>
          <p:cNvSpPr/>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2" name="Freeform: Shape 11">
            <a:extLst>
              <a:ext uri="{FF2B5EF4-FFF2-40B4-BE49-F238E27FC236}">
                <a16:creationId xmlns:a16="http://schemas.microsoft.com/office/drawing/2014/main" id="{19E083F6-57F4-487B-A766-EA0462B1EED8}"/>
              </a:ext>
            </a:extLst>
          </p:cNvPr>
          <p:cNvSpPr/>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2" name="Title Placeholder 1">
            <a:extLst>
              <a:ext uri="{FF2B5EF4-FFF2-40B4-BE49-F238E27FC236}">
                <a16:creationId xmlns:a16="http://schemas.microsoft.com/office/drawing/2014/main" id="{A3A2F988-7148-4375-83D8-12EE5EBC7BE0}"/>
              </a:ext>
            </a:extLst>
          </p:cNvPr>
          <p:cNvSpPr>
            <a:spLocks noGrp="1"/>
          </p:cNvSpPr>
          <p:nvPr>
            <p:ph type="title"/>
          </p:nvPr>
        </p:nvSpPr>
        <p:spPr>
          <a:xfrm>
            <a:off x="762000" y="762000"/>
            <a:ext cx="10668000" cy="1524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6896238-C5B3-4F3C-97FA-890E1A51A203}"/>
              </a:ext>
            </a:extLst>
          </p:cNvPr>
          <p:cNvSpPr>
            <a:spLocks noGrp="1"/>
          </p:cNvSpPr>
          <p:nvPr>
            <p:ph type="body" idx="1"/>
          </p:nvPr>
        </p:nvSpPr>
        <p:spPr>
          <a:xfrm>
            <a:off x="762000" y="2286000"/>
            <a:ext cx="10668000" cy="38180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D6E4474-0442-4E4B-9E5B-CA7B3951C1DA}"/>
              </a:ext>
            </a:extLst>
          </p:cNvPr>
          <p:cNvSpPr>
            <a:spLocks noGrp="1"/>
          </p:cNvSpPr>
          <p:nvPr>
            <p:ph type="dt" sz="half" idx="2"/>
          </p:nvPr>
        </p:nvSpPr>
        <p:spPr>
          <a:xfrm>
            <a:off x="9389165" y="194320"/>
            <a:ext cx="2040835"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76969C88-B244-455D-A017-012B25B1ACDD}" type="datetimeFigureOut">
              <a:rPr lang="en-US" smtClean="0"/>
              <a:pPr/>
              <a:t>12/14/2023</a:t>
            </a:fld>
            <a:endParaRPr lang="en-US"/>
          </a:p>
        </p:txBody>
      </p:sp>
      <p:sp>
        <p:nvSpPr>
          <p:cNvPr id="5" name="Footer Placeholder 4">
            <a:extLst>
              <a:ext uri="{FF2B5EF4-FFF2-40B4-BE49-F238E27FC236}">
                <a16:creationId xmlns:a16="http://schemas.microsoft.com/office/drawing/2014/main" id="{E0626A98-F887-40E1-B9BA-9D93DE90E022}"/>
              </a:ext>
            </a:extLst>
          </p:cNvPr>
          <p:cNvSpPr>
            <a:spLocks noGrp="1"/>
          </p:cNvSpPr>
          <p:nvPr>
            <p:ph type="ftr" sz="quarter" idx="3"/>
          </p:nvPr>
        </p:nvSpPr>
        <p:spPr>
          <a:xfrm>
            <a:off x="761999" y="6356350"/>
            <a:ext cx="6612835" cy="365125"/>
          </a:xfrm>
          <a:prstGeom prst="rect">
            <a:avLst/>
          </a:prstGeom>
        </p:spPr>
        <p:txBody>
          <a:bodyPr vert="horz" lIns="91440" tIns="45720" rIns="91440" bIns="45720" rtlCol="0" anchor="ctr"/>
          <a:lstStyle>
            <a:lvl1pPr algn="l">
              <a:defRPr sz="1200">
                <a:solidFill>
                  <a:schemeClr val="tx1">
                    <a:tint val="75000"/>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482C8119-73F6-4713-9AD3-3628DCDFB8F2}"/>
              </a:ext>
            </a:extLst>
          </p:cNvPr>
          <p:cNvSpPr>
            <a:spLocks noGrp="1"/>
          </p:cNvSpPr>
          <p:nvPr>
            <p:ph type="sldNum" sz="quarter" idx="4"/>
          </p:nvPr>
        </p:nvSpPr>
        <p:spPr>
          <a:xfrm>
            <a:off x="9906000" y="6356350"/>
            <a:ext cx="1524000"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07CE569E-9B7C-4CB9-AB80-C0841F922CFF}" type="slidenum">
              <a:rPr lang="en-US" smtClean="0"/>
              <a:pPr/>
              <a:t>‹Nr.›</a:t>
            </a:fld>
            <a:endParaRPr lang="en-US"/>
          </a:p>
        </p:txBody>
      </p:sp>
    </p:spTree>
    <p:extLst>
      <p:ext uri="{BB962C8B-B14F-4D97-AF65-F5344CB8AC3E}">
        <p14:creationId xmlns:p14="http://schemas.microsoft.com/office/powerpoint/2010/main" val="249108697"/>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5000"/>
        </a:lnSpc>
        <a:spcBef>
          <a:spcPts val="1000"/>
        </a:spcBef>
        <a:buFont typeface="Arial" panose="020B0604020202020204" pitchFamily="34" charset="0"/>
        <a:buChar char="•"/>
        <a:defRPr sz="2800" kern="1200">
          <a:solidFill>
            <a:schemeClr val="tx1">
              <a:alpha val="70000"/>
            </a:schemeClr>
          </a:solidFill>
          <a:latin typeface="+mn-lt"/>
          <a:ea typeface="+mn-ea"/>
          <a:cs typeface="+mn-cs"/>
        </a:defRPr>
      </a:lvl1pPr>
      <a:lvl2pPr marL="685800" indent="-228600" algn="l" defTabSz="914400" rtl="0" eaLnBrk="1" latinLnBrk="0" hangingPunct="1">
        <a:lnSpc>
          <a:spcPct val="125000"/>
        </a:lnSpc>
        <a:spcBef>
          <a:spcPts val="500"/>
        </a:spcBef>
        <a:buFont typeface="Arial" panose="020B0604020202020204" pitchFamily="34" charset="0"/>
        <a:buChar char="•"/>
        <a:defRPr sz="2400" kern="1200">
          <a:solidFill>
            <a:schemeClr val="tx1">
              <a:alpha val="70000"/>
            </a:schemeClr>
          </a:solidFill>
          <a:latin typeface="+mn-lt"/>
          <a:ea typeface="+mn-ea"/>
          <a:cs typeface="+mn-cs"/>
        </a:defRPr>
      </a:lvl2pPr>
      <a:lvl3pPr marL="1143000" indent="-228600" algn="l" defTabSz="914400" rtl="0" eaLnBrk="1" latinLnBrk="0" hangingPunct="1">
        <a:lnSpc>
          <a:spcPct val="125000"/>
        </a:lnSpc>
        <a:spcBef>
          <a:spcPts val="500"/>
        </a:spcBef>
        <a:buFont typeface="Arial" panose="020B0604020202020204" pitchFamily="34" charset="0"/>
        <a:buChar char="•"/>
        <a:defRPr sz="2000" kern="1200">
          <a:solidFill>
            <a:schemeClr val="tx1">
              <a:alpha val="70000"/>
            </a:schemeClr>
          </a:solidFill>
          <a:latin typeface="+mn-lt"/>
          <a:ea typeface="+mn-ea"/>
          <a:cs typeface="+mn-cs"/>
        </a:defRPr>
      </a:lvl3pPr>
      <a:lvl4pPr marL="16002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4pPr>
      <a:lvl5pPr marL="20574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7A18C9FB-EC4C-4DAE-8F7D-C6E5AF6079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el 1">
            <a:extLst>
              <a:ext uri="{FF2B5EF4-FFF2-40B4-BE49-F238E27FC236}">
                <a16:creationId xmlns:a16="http://schemas.microsoft.com/office/drawing/2014/main" id="{0867F4F2-8E3E-EB3A-AD51-8919DD00D045}"/>
              </a:ext>
            </a:extLst>
          </p:cNvPr>
          <p:cNvSpPr>
            <a:spLocks noGrp="1"/>
          </p:cNvSpPr>
          <p:nvPr>
            <p:ph type="ctrTitle"/>
          </p:nvPr>
        </p:nvSpPr>
        <p:spPr>
          <a:xfrm>
            <a:off x="6858000" y="753765"/>
            <a:ext cx="4572000" cy="3056235"/>
          </a:xfrm>
        </p:spPr>
        <p:txBody>
          <a:bodyPr>
            <a:normAutofit/>
          </a:bodyPr>
          <a:lstStyle/>
          <a:p>
            <a:pPr algn="l"/>
            <a:r>
              <a:rPr lang="de-DE" sz="4400" dirty="0"/>
              <a:t>Differenzlinien</a:t>
            </a:r>
          </a:p>
        </p:txBody>
      </p:sp>
      <p:sp>
        <p:nvSpPr>
          <p:cNvPr id="3" name="Untertitel 2">
            <a:extLst>
              <a:ext uri="{FF2B5EF4-FFF2-40B4-BE49-F238E27FC236}">
                <a16:creationId xmlns:a16="http://schemas.microsoft.com/office/drawing/2014/main" id="{6FF85D59-18E4-FFF2-A4B7-DA0A1FBF4592}"/>
              </a:ext>
            </a:extLst>
          </p:cNvPr>
          <p:cNvSpPr>
            <a:spLocks noGrp="1"/>
          </p:cNvSpPr>
          <p:nvPr>
            <p:ph type="subTitle" idx="1"/>
          </p:nvPr>
        </p:nvSpPr>
        <p:spPr>
          <a:xfrm>
            <a:off x="6857999" y="4571999"/>
            <a:ext cx="4571999" cy="1524000"/>
          </a:xfrm>
        </p:spPr>
        <p:txBody>
          <a:bodyPr>
            <a:normAutofit lnSpcReduction="10000"/>
          </a:bodyPr>
          <a:lstStyle/>
          <a:p>
            <a:pPr algn="l"/>
            <a:r>
              <a:rPr lang="de-DE" dirty="0"/>
              <a:t>14.12.2023</a:t>
            </a:r>
          </a:p>
          <a:p>
            <a:pPr algn="l"/>
            <a:r>
              <a:rPr lang="de-DE" dirty="0"/>
              <a:t>Fanny </a:t>
            </a:r>
            <a:r>
              <a:rPr lang="de-DE" dirty="0" err="1"/>
              <a:t>Antemann</a:t>
            </a:r>
            <a:r>
              <a:rPr lang="de-DE" dirty="0"/>
              <a:t>, Robert Brähne</a:t>
            </a:r>
          </a:p>
        </p:txBody>
      </p:sp>
      <p:pic>
        <p:nvPicPr>
          <p:cNvPr id="13" name="Picture 3">
            <a:extLst>
              <a:ext uri="{FF2B5EF4-FFF2-40B4-BE49-F238E27FC236}">
                <a16:creationId xmlns:a16="http://schemas.microsoft.com/office/drawing/2014/main" id="{82E3A56B-4E79-030E-D526-AC17C4843A1C}"/>
              </a:ext>
            </a:extLst>
          </p:cNvPr>
          <p:cNvPicPr>
            <a:picLocks noChangeAspect="1"/>
          </p:cNvPicPr>
          <p:nvPr/>
        </p:nvPicPr>
        <p:blipFill rotWithShape="1">
          <a:blip r:embed="rId2"/>
          <a:srcRect l="8702" r="39242" b="-1"/>
          <a:stretch/>
        </p:blipFill>
        <p:spPr>
          <a:xfrm>
            <a:off x="2" y="10"/>
            <a:ext cx="5578823" cy="6028246"/>
          </a:xfrm>
          <a:custGeom>
            <a:avLst/>
            <a:gdLst/>
            <a:ahLst/>
            <a:cxnLst/>
            <a:rect l="l" t="t" r="r" b="b"/>
            <a:pathLst>
              <a:path w="5578823" h="6028256">
                <a:moveTo>
                  <a:pt x="0" y="0"/>
                </a:moveTo>
                <a:lnTo>
                  <a:pt x="3897606" y="0"/>
                </a:lnTo>
                <a:lnTo>
                  <a:pt x="4274232" y="360545"/>
                </a:lnTo>
                <a:cubicBezTo>
                  <a:pt x="4408856" y="488910"/>
                  <a:pt x="4542134" y="615181"/>
                  <a:pt x="4673934" y="738354"/>
                </a:cubicBezTo>
                <a:cubicBezTo>
                  <a:pt x="5042663" y="1082881"/>
                  <a:pt x="5282330" y="1428108"/>
                  <a:pt x="5421862" y="1773839"/>
                </a:cubicBezTo>
                <a:cubicBezTo>
                  <a:pt x="5631101" y="2292214"/>
                  <a:pt x="5614731" y="2811325"/>
                  <a:pt x="5469198" y="3329255"/>
                </a:cubicBezTo>
                <a:cubicBezTo>
                  <a:pt x="5323662" y="3847185"/>
                  <a:pt x="5048962" y="4363935"/>
                  <a:pt x="4741546" y="4877588"/>
                </a:cubicBezTo>
                <a:cubicBezTo>
                  <a:pt x="4027238" y="6071494"/>
                  <a:pt x="2764972" y="6102970"/>
                  <a:pt x="1325600" y="5980388"/>
                </a:cubicBezTo>
                <a:cubicBezTo>
                  <a:pt x="903947" y="5944442"/>
                  <a:pt x="499735" y="5907589"/>
                  <a:pt x="137593" y="5804042"/>
                </a:cubicBezTo>
                <a:lnTo>
                  <a:pt x="0" y="5760161"/>
                </a:lnTo>
                <a:close/>
              </a:path>
            </a:pathLst>
          </a:custGeom>
        </p:spPr>
      </p:pic>
      <p:sp>
        <p:nvSpPr>
          <p:cNvPr id="11" name="Freeform: Shape 10">
            <a:extLst>
              <a:ext uri="{FF2B5EF4-FFF2-40B4-BE49-F238E27FC236}">
                <a16:creationId xmlns:a16="http://schemas.microsoft.com/office/drawing/2014/main" id="{B47A9921-6509-49C2-BEBF-924F280660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704117" cy="6096000"/>
          </a:xfrm>
          <a:custGeom>
            <a:avLst/>
            <a:gdLst>
              <a:gd name="connsiteX0" fmla="*/ 0 w 5704117"/>
              <a:gd name="connsiteY0" fmla="*/ 0 h 6096000"/>
              <a:gd name="connsiteX1" fmla="*/ 4562795 w 5704117"/>
              <a:gd name="connsiteY1" fmla="*/ 0 h 6096000"/>
              <a:gd name="connsiteX2" fmla="*/ 4721192 w 5704117"/>
              <a:gd name="connsiteY2" fmla="*/ 133595 h 6096000"/>
              <a:gd name="connsiteX3" fmla="*/ 5467522 w 5704117"/>
              <a:gd name="connsiteY3" fmla="*/ 1054328 h 6096000"/>
              <a:gd name="connsiteX4" fmla="*/ 5538873 w 5704117"/>
              <a:gd name="connsiteY4" fmla="*/ 2897564 h 6096000"/>
              <a:gd name="connsiteX5" fmla="*/ 4442050 w 5704117"/>
              <a:gd name="connsiteY5" fmla="*/ 4732407 h 6096000"/>
              <a:gd name="connsiteX6" fmla="*/ 93046 w 5704117"/>
              <a:gd name="connsiteY6" fmla="*/ 6082857 h 6096000"/>
              <a:gd name="connsiteX7" fmla="*/ 0 w 5704117"/>
              <a:gd name="connsiteY7" fmla="*/ 607845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 name="connsiteX7" fmla="*/ 91440 w 5704117"/>
              <a:gd name="connsiteY7" fmla="*/ 9144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4117" h="6096000">
                <a:moveTo>
                  <a:pt x="4562795" y="0"/>
                </a:moveTo>
                <a:lnTo>
                  <a:pt x="4721192" y="133595"/>
                </a:lnTo>
                <a:cubicBezTo>
                  <a:pt x="5067135" y="440105"/>
                  <a:pt x="5309779" y="747048"/>
                  <a:pt x="5467522" y="1054328"/>
                </a:cubicBezTo>
                <a:cubicBezTo>
                  <a:pt x="5782917" y="1668625"/>
                  <a:pt x="5758242" y="2283795"/>
                  <a:pt x="5538873" y="2897564"/>
                </a:cubicBezTo>
                <a:cubicBezTo>
                  <a:pt x="5319500" y="3511334"/>
                  <a:pt x="4905433" y="4123706"/>
                  <a:pt x="4442050" y="4732407"/>
                </a:cubicBezTo>
                <a:cubicBezTo>
                  <a:pt x="3499930" y="5970384"/>
                  <a:pt x="1925433" y="6153690"/>
                  <a:pt x="93046" y="6082857"/>
                </a:cubicBezTo>
                <a:lnTo>
                  <a:pt x="0" y="607845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spTree>
    <p:extLst>
      <p:ext uri="{BB962C8B-B14F-4D97-AF65-F5344CB8AC3E}">
        <p14:creationId xmlns:p14="http://schemas.microsoft.com/office/powerpoint/2010/main" val="2406504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5BA2F-CBCE-22F8-A111-E0B329397E13}"/>
              </a:ext>
            </a:extLst>
          </p:cNvPr>
          <p:cNvSpPr>
            <a:spLocks noGrp="1"/>
          </p:cNvSpPr>
          <p:nvPr>
            <p:ph type="title"/>
          </p:nvPr>
        </p:nvSpPr>
        <p:spPr/>
        <p:txBody>
          <a:bodyPr/>
          <a:lstStyle/>
          <a:p>
            <a:r>
              <a:rPr lang="de-DE" dirty="0"/>
              <a:t>Abschlussdiskussion</a:t>
            </a:r>
          </a:p>
        </p:txBody>
      </p:sp>
      <p:sp>
        <p:nvSpPr>
          <p:cNvPr id="3" name="Inhaltsplatzhalter 2">
            <a:extLst>
              <a:ext uri="{FF2B5EF4-FFF2-40B4-BE49-F238E27FC236}">
                <a16:creationId xmlns:a16="http://schemas.microsoft.com/office/drawing/2014/main" id="{109BC64D-816B-B80C-B19C-288B08589E48}"/>
              </a:ext>
            </a:extLst>
          </p:cNvPr>
          <p:cNvSpPr>
            <a:spLocks noGrp="1"/>
          </p:cNvSpPr>
          <p:nvPr>
            <p:ph idx="1"/>
          </p:nvPr>
        </p:nvSpPr>
        <p:spPr/>
        <p:txBody>
          <a:bodyPr/>
          <a:lstStyle/>
          <a:p>
            <a:pPr marL="0" indent="0">
              <a:buNone/>
            </a:pPr>
            <a:r>
              <a:rPr lang="de-DE" dirty="0"/>
              <a:t>Wie realistisch schätzt ihr die Darstellung der Differenzlinien aus den gezeigten Szenen ein? </a:t>
            </a:r>
          </a:p>
          <a:p>
            <a:pPr marL="0" indent="0">
              <a:buNone/>
            </a:pPr>
            <a:r>
              <a:rPr lang="de-DE" dirty="0"/>
              <a:t>Berichtet, wenn möglich, auch von eigenen Erfahrungen mit dem Thema.</a:t>
            </a:r>
          </a:p>
        </p:txBody>
      </p:sp>
    </p:spTree>
    <p:extLst>
      <p:ext uri="{BB962C8B-B14F-4D97-AF65-F5344CB8AC3E}">
        <p14:creationId xmlns:p14="http://schemas.microsoft.com/office/powerpoint/2010/main" val="1631801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D21B62-0CB5-B3F8-A0C4-737BA7F975C9}"/>
              </a:ext>
            </a:extLst>
          </p:cNvPr>
          <p:cNvSpPr>
            <a:spLocks noGrp="1"/>
          </p:cNvSpPr>
          <p:nvPr>
            <p:ph type="title"/>
          </p:nvPr>
        </p:nvSpPr>
        <p:spPr/>
        <p:txBody>
          <a:bodyPr/>
          <a:lstStyle/>
          <a:p>
            <a:r>
              <a:rPr lang="de-DE" dirty="0"/>
              <a:t>Literaturverzeichnis</a:t>
            </a:r>
          </a:p>
        </p:txBody>
      </p:sp>
      <p:sp>
        <p:nvSpPr>
          <p:cNvPr id="3" name="Inhaltsplatzhalter 2">
            <a:extLst>
              <a:ext uri="{FF2B5EF4-FFF2-40B4-BE49-F238E27FC236}">
                <a16:creationId xmlns:a16="http://schemas.microsoft.com/office/drawing/2014/main" id="{E343FAF9-0F6C-3BE5-BFE2-536C8C79107A}"/>
              </a:ext>
            </a:extLst>
          </p:cNvPr>
          <p:cNvSpPr>
            <a:spLocks noGrp="1"/>
          </p:cNvSpPr>
          <p:nvPr>
            <p:ph idx="1"/>
          </p:nvPr>
        </p:nvSpPr>
        <p:spPr/>
        <p:txBody>
          <a:bodyPr>
            <a:normAutofit fontScale="70000" lnSpcReduction="20000"/>
          </a:bodyPr>
          <a:lstStyle/>
          <a:p>
            <a:r>
              <a:rPr lang="de-DE" sz="1100" dirty="0"/>
              <a:t>Abbott, Paul und John Wells (2011-2021): </a:t>
            </a:r>
            <a:r>
              <a:rPr lang="de-DE" sz="1100" dirty="0" err="1"/>
              <a:t>Shameless</a:t>
            </a:r>
            <a:r>
              <a:rPr lang="de-DE" sz="1100" dirty="0"/>
              <a:t> [TV-Serie].</a:t>
            </a:r>
          </a:p>
          <a:p>
            <a:r>
              <a:rPr lang="de-DE" sz="1100" dirty="0"/>
              <a:t>Bohl, T., Budde, J. &amp; Rieger-</a:t>
            </a:r>
            <a:r>
              <a:rPr lang="de-DE" sz="1100" dirty="0" err="1"/>
              <a:t>Ladich</a:t>
            </a:r>
            <a:r>
              <a:rPr lang="de-DE" sz="1100" dirty="0"/>
              <a:t>, M. (Hrsg.) (2017).:Umgang mit Heterogenität in Schule und Unterricht. Grundlagentheoretische Beiträge, empirische Befunde und didaktische Reflexionen (UTB Schulpädagogik, Bd. 4755), Bad Heilbrunn: Verlag Julius Klinkhardt.</a:t>
            </a:r>
          </a:p>
          <a:p>
            <a:r>
              <a:rPr lang="de-DE" sz="1100" dirty="0" err="1"/>
              <a:t>Brandmayr</a:t>
            </a:r>
            <a:r>
              <a:rPr lang="de-DE" sz="1100" dirty="0"/>
              <a:t>, Michael (2014): Das Hidden Curriculum und die Produktion von Differenz. Zur Aktualität eines Begriffs und sein Beitrag zur Erklärung von sozialer Ungleichheit, in: M. </a:t>
            </a:r>
            <a:r>
              <a:rPr lang="de-DE" sz="1100" dirty="0" err="1"/>
              <a:t>Sertl</a:t>
            </a:r>
            <a:r>
              <a:rPr lang="de-DE" sz="1100" dirty="0"/>
              <a:t> &amp; I. Erler (Hrsg.), Bildung und Ungleichheit. Zur Reproduktion sozialer Ungleichheit in der Schule (Schulheft, 39.2014=Nr. 154, S. 30–39), Innsbruck: Studien Verl.</a:t>
            </a:r>
          </a:p>
          <a:p>
            <a:r>
              <a:rPr lang="de-DE" sz="1100" dirty="0" err="1"/>
              <a:t>Bruneforth</a:t>
            </a:r>
            <a:r>
              <a:rPr lang="de-DE" sz="1100" dirty="0"/>
              <a:t>, Michael, Christoph Weber, und Johann Bacher (2012): Chancengleichheit und garantiertes Bildungsminimum in Österreich, in: Nationaler Bildungsbericht Österreich 2, 189-227.</a:t>
            </a:r>
          </a:p>
          <a:p>
            <a:r>
              <a:rPr lang="de-DE" sz="1100" dirty="0"/>
              <a:t>Ernst, Julian/Hans-Joachim Roth (2022): Digitale Gegenrede und ihre Didaktisierung. Theoretische Überlegungen zur Subjektorientierung und zum kritischen Lehren und Lernen, in: Springer eBooks, S. 113–139, [online] doi:10.1007/978-3-658-36540-0_8.</a:t>
            </a:r>
          </a:p>
          <a:p>
            <a:r>
              <a:rPr lang="de-DE" sz="1100" dirty="0"/>
              <a:t>Georgi, Viola B. (2015): Anmerkungen zu aktuellen </a:t>
            </a:r>
            <a:r>
              <a:rPr lang="de-DE" sz="1100" dirty="0" err="1"/>
              <a:t>Debattenin</a:t>
            </a:r>
            <a:r>
              <a:rPr lang="de-DE" sz="1100" dirty="0"/>
              <a:t> der deutschen </a:t>
            </a:r>
            <a:r>
              <a:rPr lang="de-DE" sz="1100" dirty="0" err="1"/>
              <a:t>Migrationsgesellschaft.INTEGRATION</a:t>
            </a:r>
            <a:r>
              <a:rPr lang="de-DE" sz="1100" dirty="0"/>
              <a:t>, DIVERSITY,INKLUSION, in: Die Bonn, [online] https://www.die-bonn.de/zeitschrift/22015/einwanderung-01.pdf.</a:t>
            </a:r>
          </a:p>
          <a:p>
            <a:r>
              <a:rPr lang="de-DE" sz="1100" dirty="0"/>
              <a:t>Hauser, Anja (2018): FAQ –Heterogenitätsorientierung als Leitidee, </a:t>
            </a:r>
            <a:r>
              <a:rPr lang="de-DE" sz="1100" dirty="0" err="1"/>
              <a:t>het.Blog</a:t>
            </a:r>
            <a:r>
              <a:rPr lang="de-DE" sz="1100" dirty="0"/>
              <a:t> – Perspektiven auf das Thema Heterogenität in Lehre und Studium, Blog-Beitrag Nr.3 – Dezember 2018.</a:t>
            </a:r>
          </a:p>
          <a:p>
            <a:r>
              <a:rPr lang="de-DE" sz="1100" dirty="0"/>
              <a:t>Hughes, John (1985): The Breakfast Club [Film].</a:t>
            </a:r>
          </a:p>
          <a:p>
            <a:r>
              <a:rPr lang="de-DE" sz="1100" dirty="0"/>
              <a:t>Imbusch, Peter (2022): Integration, I. Soziologie, in: Staatslexikon8, [online] https://www.staatslexikon-online.de/Lexikon/Integration.</a:t>
            </a:r>
          </a:p>
          <a:p>
            <a:r>
              <a:rPr lang="de-DE" sz="1100" dirty="0"/>
              <a:t>Küppers, Carolin (2014): Intersektionalität, Gender Glossar, [online] https://www.gender-glossar.de/post/intersektionalitaet.</a:t>
            </a:r>
          </a:p>
          <a:p>
            <a:r>
              <a:rPr lang="de-DE" sz="1100" dirty="0"/>
              <a:t>Scheller, Friedrich (2015): Der Integrationsbegriff, in: Gelegenheitsstrukturen, Kontakte, Arbeitsmarktintegration. Springer VS, Wiesbaden, [online] https://doi.org/10.1007/978-3-658-07298-8_2.</a:t>
            </a:r>
          </a:p>
          <a:p>
            <a:r>
              <a:rPr lang="de-DE" sz="1100" dirty="0"/>
              <a:t>Wieland, Ute (2008): Freche Mädchen [Film].</a:t>
            </a:r>
          </a:p>
          <a:p>
            <a:r>
              <a:rPr lang="de-DE" sz="1100" dirty="0"/>
              <a:t>Langner, Anke, Niethammer, M., Schütte, M., Wieser, D., </a:t>
            </a:r>
            <a:r>
              <a:rPr lang="de-DE" sz="1100" dirty="0" err="1"/>
              <a:t>Kemter</a:t>
            </a:r>
            <a:r>
              <a:rPr lang="de-DE" sz="1100" dirty="0"/>
              <a:t>-Hofmann, P., Friebel, L. et al. (Hrsg.). (2022): Schule inklusiv gestalten - das Projekt SING (1. Auflage). Münster: Waxmann.</a:t>
            </a:r>
          </a:p>
        </p:txBody>
      </p:sp>
    </p:spTree>
    <p:extLst>
      <p:ext uri="{BB962C8B-B14F-4D97-AF65-F5344CB8AC3E}">
        <p14:creationId xmlns:p14="http://schemas.microsoft.com/office/powerpoint/2010/main" val="3563529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E0EB36-C003-D58A-A46E-385633B19167}"/>
              </a:ext>
            </a:extLst>
          </p:cNvPr>
          <p:cNvSpPr>
            <a:spLocks noGrp="1"/>
          </p:cNvSpPr>
          <p:nvPr>
            <p:ph type="title"/>
          </p:nvPr>
        </p:nvSpPr>
        <p:spPr/>
        <p:txBody>
          <a:bodyPr/>
          <a:lstStyle/>
          <a:p>
            <a:r>
              <a:rPr lang="de-DE" dirty="0"/>
              <a:t>Heterogenität und Differenzlinien</a:t>
            </a:r>
          </a:p>
        </p:txBody>
      </p:sp>
      <p:sp>
        <p:nvSpPr>
          <p:cNvPr id="3" name="Inhaltsplatzhalter 2">
            <a:extLst>
              <a:ext uri="{FF2B5EF4-FFF2-40B4-BE49-F238E27FC236}">
                <a16:creationId xmlns:a16="http://schemas.microsoft.com/office/drawing/2014/main" id="{78EAB340-8941-52CA-6596-8ED6FF0FC6B3}"/>
              </a:ext>
            </a:extLst>
          </p:cNvPr>
          <p:cNvSpPr>
            <a:spLocks noGrp="1"/>
          </p:cNvSpPr>
          <p:nvPr>
            <p:ph idx="1"/>
          </p:nvPr>
        </p:nvSpPr>
        <p:spPr/>
        <p:txBody>
          <a:bodyPr>
            <a:normAutofit fontScale="77500" lnSpcReduction="20000"/>
          </a:bodyPr>
          <a:lstStyle/>
          <a:p>
            <a:r>
              <a:rPr lang="de-DE" dirty="0">
                <a:latin typeface="Calibri" panose="020F0502020204030204" pitchFamily="34" charset="0"/>
                <a:ea typeface="Calibri" panose="020F0502020204030204" pitchFamily="34" charset="0"/>
                <a:cs typeface="Calibri" panose="020F0502020204030204" pitchFamily="34" charset="0"/>
              </a:rPr>
              <a:t>Heterogenität → soziales Konstrukt</a:t>
            </a:r>
          </a:p>
          <a:p>
            <a:r>
              <a:rPr lang="de-DE" dirty="0">
                <a:latin typeface="Calibri" panose="020F0502020204030204" pitchFamily="34" charset="0"/>
                <a:ea typeface="Calibri" panose="020F0502020204030204" pitchFamily="34" charset="0"/>
                <a:cs typeface="Calibri" panose="020F0502020204030204" pitchFamily="34" charset="0"/>
              </a:rPr>
              <a:t>Konzepte von Heterogenität basieren auf überindividuellen Differenzen</a:t>
            </a:r>
          </a:p>
          <a:p>
            <a:r>
              <a:rPr lang="de-DE" dirty="0">
                <a:latin typeface="Calibri" panose="020F0502020204030204" pitchFamily="34" charset="0"/>
                <a:ea typeface="Calibri" panose="020F0502020204030204" pitchFamily="34" charset="0"/>
                <a:cs typeface="Calibri" panose="020F0502020204030204" pitchFamily="34" charset="0"/>
              </a:rPr>
              <a:t>Soziokulturelle Differenzkategorien (Differenzlinien) </a:t>
            </a:r>
          </a:p>
          <a:p>
            <a:r>
              <a:rPr lang="de-DE" dirty="0">
                <a:latin typeface="Calibri" panose="020F0502020204030204" pitchFamily="34" charset="0"/>
                <a:ea typeface="Calibri" panose="020F0502020204030204" pitchFamily="34" charset="0"/>
                <a:cs typeface="Calibri" panose="020F0502020204030204" pitchFamily="34" charset="0"/>
              </a:rPr>
              <a:t>Fähigkeitsunterschiede</a:t>
            </a:r>
          </a:p>
          <a:p>
            <a:r>
              <a:rPr lang="de-DE" dirty="0">
                <a:latin typeface="Calibri" panose="020F0502020204030204" pitchFamily="34" charset="0"/>
                <a:ea typeface="Calibri" panose="020F0502020204030204" pitchFamily="34" charset="0"/>
                <a:cs typeface="Calibri" panose="020F0502020204030204" pitchFamily="34" charset="0"/>
              </a:rPr>
              <a:t>Performanceorientierte Unterschiede und Begabung</a:t>
            </a:r>
          </a:p>
          <a:p>
            <a:r>
              <a:rPr lang="de-DE" dirty="0">
                <a:latin typeface="Calibri" panose="020F0502020204030204" pitchFamily="34" charset="0"/>
                <a:ea typeface="Calibri" panose="020F0502020204030204" pitchFamily="34" charset="0"/>
                <a:cs typeface="Calibri" panose="020F0502020204030204" pitchFamily="34" charset="0"/>
              </a:rPr>
              <a:t>Differenz durch Schule befördert</a:t>
            </a:r>
          </a:p>
          <a:p>
            <a:r>
              <a:rPr lang="de-DE" dirty="0">
                <a:latin typeface="Calibri" panose="020F0502020204030204" pitchFamily="34" charset="0"/>
                <a:ea typeface="Calibri" panose="020F0502020204030204" pitchFamily="34" charset="0"/>
                <a:cs typeface="Calibri" panose="020F0502020204030204" pitchFamily="34" charset="0"/>
              </a:rPr>
              <a:t>aus Differenzbetrachtung entsteht Marginalisierung weiterer Charaktereigenschaften</a:t>
            </a:r>
          </a:p>
        </p:txBody>
      </p:sp>
    </p:spTree>
    <p:extLst>
      <p:ext uri="{BB962C8B-B14F-4D97-AF65-F5344CB8AC3E}">
        <p14:creationId xmlns:p14="http://schemas.microsoft.com/office/powerpoint/2010/main" val="201740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B4F5A4-0E60-ED84-D704-77D5874CA637}"/>
              </a:ext>
            </a:extLst>
          </p:cNvPr>
          <p:cNvSpPr>
            <a:spLocks noGrp="1"/>
          </p:cNvSpPr>
          <p:nvPr>
            <p:ph type="title"/>
          </p:nvPr>
        </p:nvSpPr>
        <p:spPr/>
        <p:txBody>
          <a:bodyPr/>
          <a:lstStyle/>
          <a:p>
            <a:r>
              <a:rPr lang="de-DE" dirty="0"/>
              <a:t>Recherche</a:t>
            </a:r>
          </a:p>
        </p:txBody>
      </p:sp>
      <p:sp>
        <p:nvSpPr>
          <p:cNvPr id="3" name="Inhaltsplatzhalter 2">
            <a:extLst>
              <a:ext uri="{FF2B5EF4-FFF2-40B4-BE49-F238E27FC236}">
                <a16:creationId xmlns:a16="http://schemas.microsoft.com/office/drawing/2014/main" id="{BCE90E87-74B1-DB66-42E7-AB4009253CA0}"/>
              </a:ext>
            </a:extLst>
          </p:cNvPr>
          <p:cNvSpPr>
            <a:spLocks noGrp="1"/>
          </p:cNvSpPr>
          <p:nvPr>
            <p:ph idx="1"/>
          </p:nvPr>
        </p:nvSpPr>
        <p:spPr/>
        <p:txBody>
          <a:bodyPr/>
          <a:lstStyle/>
          <a:p>
            <a:pPr marL="0" indent="0">
              <a:buNone/>
            </a:pPr>
            <a:r>
              <a:rPr lang="de-DE" dirty="0"/>
              <a:t>Recherchiert in der Kleingruppe zu eurem Begriff, sodass ihr der Seminargruppe diesen vorstellen könnt. (10‘), </a:t>
            </a:r>
          </a:p>
        </p:txBody>
      </p:sp>
    </p:spTree>
    <p:extLst>
      <p:ext uri="{BB962C8B-B14F-4D97-AF65-F5344CB8AC3E}">
        <p14:creationId xmlns:p14="http://schemas.microsoft.com/office/powerpoint/2010/main" val="2287269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974768-480A-B0E3-C91D-61555134BF58}"/>
              </a:ext>
            </a:extLst>
          </p:cNvPr>
          <p:cNvSpPr>
            <a:spLocks noGrp="1"/>
          </p:cNvSpPr>
          <p:nvPr>
            <p:ph type="title"/>
          </p:nvPr>
        </p:nvSpPr>
        <p:spPr/>
        <p:txBody>
          <a:bodyPr/>
          <a:lstStyle/>
          <a:p>
            <a:r>
              <a:rPr lang="de-DE" dirty="0"/>
              <a:t>Wichtige Begriffe</a:t>
            </a:r>
          </a:p>
        </p:txBody>
      </p:sp>
      <p:sp>
        <p:nvSpPr>
          <p:cNvPr id="5" name="Textplatzhalter 4">
            <a:extLst>
              <a:ext uri="{FF2B5EF4-FFF2-40B4-BE49-F238E27FC236}">
                <a16:creationId xmlns:a16="http://schemas.microsoft.com/office/drawing/2014/main" id="{0FDF879A-2B6F-C813-AFFD-24FAD8664238}"/>
              </a:ext>
            </a:extLst>
          </p:cNvPr>
          <p:cNvSpPr>
            <a:spLocks noGrp="1"/>
          </p:cNvSpPr>
          <p:nvPr>
            <p:ph type="body" idx="1"/>
          </p:nvPr>
        </p:nvSpPr>
        <p:spPr/>
        <p:txBody>
          <a:bodyPr/>
          <a:lstStyle/>
          <a:p>
            <a:r>
              <a:rPr lang="de-DE" dirty="0"/>
              <a:t>Intersektionalität</a:t>
            </a:r>
          </a:p>
        </p:txBody>
      </p:sp>
      <p:sp>
        <p:nvSpPr>
          <p:cNvPr id="3" name="Inhaltsplatzhalter 2">
            <a:extLst>
              <a:ext uri="{FF2B5EF4-FFF2-40B4-BE49-F238E27FC236}">
                <a16:creationId xmlns:a16="http://schemas.microsoft.com/office/drawing/2014/main" id="{CB0D0724-4C6F-0922-891E-AF476ED6E118}"/>
              </a:ext>
            </a:extLst>
          </p:cNvPr>
          <p:cNvSpPr>
            <a:spLocks noGrp="1"/>
          </p:cNvSpPr>
          <p:nvPr>
            <p:ph sz="half" idx="2"/>
          </p:nvPr>
        </p:nvSpPr>
        <p:spPr/>
        <p:txBody>
          <a:bodyPr>
            <a:normAutofit/>
          </a:bodyPr>
          <a:lstStyle/>
          <a:p>
            <a:pPr marL="0" inden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Bezeichnet die Verschränkung verschiedener Strukturkategorien wie Geschlecht, Klasse, Ethnizität oder Alter. Intersektionale Theorie zielt darauf ab, diese Kategorien nicht additiv, sondern in ihren Überschneidungen und Wechselwirkungen zu betrachten. (vgl. Küppers 2014)</a:t>
            </a:r>
            <a:endParaRPr lang="de-DE" dirty="0"/>
          </a:p>
        </p:txBody>
      </p:sp>
      <p:sp>
        <p:nvSpPr>
          <p:cNvPr id="6" name="Textplatzhalter 5">
            <a:extLst>
              <a:ext uri="{FF2B5EF4-FFF2-40B4-BE49-F238E27FC236}">
                <a16:creationId xmlns:a16="http://schemas.microsoft.com/office/drawing/2014/main" id="{09B363F3-8E4A-3FCA-19FF-0A7B49E5EF76}"/>
              </a:ext>
            </a:extLst>
          </p:cNvPr>
          <p:cNvSpPr>
            <a:spLocks noGrp="1"/>
          </p:cNvSpPr>
          <p:nvPr>
            <p:ph type="body" sz="quarter" idx="3"/>
          </p:nvPr>
        </p:nvSpPr>
        <p:spPr/>
        <p:txBody>
          <a:bodyPr/>
          <a:lstStyle/>
          <a:p>
            <a:r>
              <a:rPr lang="de-DE" dirty="0"/>
              <a:t>Hidden Curriculum</a:t>
            </a:r>
          </a:p>
        </p:txBody>
      </p:sp>
      <p:sp>
        <p:nvSpPr>
          <p:cNvPr id="4" name="Inhaltsplatzhalter 3">
            <a:extLst>
              <a:ext uri="{FF2B5EF4-FFF2-40B4-BE49-F238E27FC236}">
                <a16:creationId xmlns:a16="http://schemas.microsoft.com/office/drawing/2014/main" id="{B4669651-97CE-08C2-C3BF-55EB1FFC0625}"/>
              </a:ext>
            </a:extLst>
          </p:cNvPr>
          <p:cNvSpPr>
            <a:spLocks noGrp="1"/>
          </p:cNvSpPr>
          <p:nvPr>
            <p:ph sz="quarter" idx="4"/>
          </p:nvPr>
        </p:nvSpPr>
        <p:spPr/>
        <p:txBody>
          <a:bodyPr>
            <a:normAutofit/>
          </a:bodyPr>
          <a:lstStyle/>
          <a:p>
            <a:pPr marL="0" indent="0">
              <a:lnSpc>
                <a:spcPct val="100000"/>
              </a:lnSpc>
              <a:buNone/>
            </a:pPr>
            <a:r>
              <a:rPr lang="de-DE" sz="1800" dirty="0">
                <a:latin typeface="Calibri" panose="020F0502020204030204" pitchFamily="34" charset="0"/>
                <a:ea typeface="Calibri" panose="020F0502020204030204" pitchFamily="34" charset="0"/>
                <a:cs typeface="Times New Roman" panose="02020603050405020304" pitchFamily="18" charset="0"/>
              </a:rPr>
              <a:t>Schule funktioniert nach Regeln, die sie nicht erklärt, die nicht zur Diskussion gestellt werden, und überwacht deren Einhaltung.</a:t>
            </a:r>
          </a:p>
          <a:p>
            <a:pPr marL="0" indent="0">
              <a:lnSpc>
                <a:spcPct val="100000"/>
              </a:lnSpc>
              <a:buNone/>
            </a:pPr>
            <a:r>
              <a:rPr lang="de-DE" sz="1800" dirty="0">
                <a:latin typeface="Calibri" panose="020F0502020204030204" pitchFamily="34" charset="0"/>
                <a:ea typeface="Calibri" panose="020F0502020204030204" pitchFamily="34" charset="0"/>
                <a:cs typeface="Times New Roman" panose="02020603050405020304" pitchFamily="18" charset="0"/>
              </a:rPr>
              <a:t>Die Regeln sind internalisiert und werden in anderen gesellschaftlichen Kontexten ebenso erwartet. Die Ziele sind nicht oder nur manchen Gruppen erkenntlich, manche sind den benachteiligten gar nicht bewusst</a:t>
            </a:r>
            <a:r>
              <a:rPr lang="de-DE" dirty="0"/>
              <a:t>. </a:t>
            </a:r>
            <a:r>
              <a:rPr lang="de-DE" sz="1800" dirty="0">
                <a:latin typeface="Calibri" panose="020F0502020204030204" pitchFamily="34" charset="0"/>
                <a:ea typeface="Calibri" panose="020F0502020204030204" pitchFamily="34" charset="0"/>
                <a:cs typeface="Times New Roman" panose="02020603050405020304" pitchFamily="18" charset="0"/>
              </a:rPr>
              <a:t>(vgl. </a:t>
            </a:r>
            <a:r>
              <a:rPr lang="de-DE" sz="1800" dirty="0" err="1">
                <a:latin typeface="Calibri" panose="020F0502020204030204" pitchFamily="34" charset="0"/>
                <a:ea typeface="Calibri" panose="020F0502020204030204" pitchFamily="34" charset="0"/>
                <a:cs typeface="Times New Roman" panose="02020603050405020304" pitchFamily="18" charset="0"/>
              </a:rPr>
              <a:t>Brandmayr</a:t>
            </a:r>
            <a:r>
              <a:rPr lang="de-DE" sz="1800" dirty="0">
                <a:latin typeface="Calibri" panose="020F0502020204030204" pitchFamily="34" charset="0"/>
                <a:ea typeface="Calibri" panose="020F0502020204030204" pitchFamily="34" charset="0"/>
                <a:cs typeface="Times New Roman" panose="02020603050405020304" pitchFamily="18" charset="0"/>
              </a:rPr>
              <a:t> 2014, 30-31)</a:t>
            </a:r>
          </a:p>
        </p:txBody>
      </p:sp>
    </p:spTree>
    <p:extLst>
      <p:ext uri="{BB962C8B-B14F-4D97-AF65-F5344CB8AC3E}">
        <p14:creationId xmlns:p14="http://schemas.microsoft.com/office/powerpoint/2010/main" val="415426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50F855-F60A-5127-6C6A-ECF36EEC29FF}"/>
              </a:ext>
            </a:extLst>
          </p:cNvPr>
          <p:cNvSpPr>
            <a:spLocks noGrp="1"/>
          </p:cNvSpPr>
          <p:nvPr>
            <p:ph type="title"/>
          </p:nvPr>
        </p:nvSpPr>
        <p:spPr/>
        <p:txBody>
          <a:bodyPr/>
          <a:lstStyle/>
          <a:p>
            <a:r>
              <a:rPr lang="de-DE" dirty="0"/>
              <a:t>Wichtige Begriffe</a:t>
            </a:r>
          </a:p>
        </p:txBody>
      </p:sp>
      <p:sp>
        <p:nvSpPr>
          <p:cNvPr id="4" name="Textplatzhalter 3">
            <a:extLst>
              <a:ext uri="{FF2B5EF4-FFF2-40B4-BE49-F238E27FC236}">
                <a16:creationId xmlns:a16="http://schemas.microsoft.com/office/drawing/2014/main" id="{B5BB0D8B-2138-5285-4BF3-E8D46ACF958B}"/>
              </a:ext>
            </a:extLst>
          </p:cNvPr>
          <p:cNvSpPr>
            <a:spLocks noGrp="1"/>
          </p:cNvSpPr>
          <p:nvPr>
            <p:ph type="body" idx="1"/>
          </p:nvPr>
        </p:nvSpPr>
        <p:spPr/>
        <p:txBody>
          <a:bodyPr/>
          <a:lstStyle/>
          <a:p>
            <a:r>
              <a:rPr lang="de-DE" dirty="0"/>
              <a:t>Diversität</a:t>
            </a:r>
          </a:p>
        </p:txBody>
      </p:sp>
      <p:sp>
        <p:nvSpPr>
          <p:cNvPr id="5" name="Inhaltsplatzhalter 4">
            <a:extLst>
              <a:ext uri="{FF2B5EF4-FFF2-40B4-BE49-F238E27FC236}">
                <a16:creationId xmlns:a16="http://schemas.microsoft.com/office/drawing/2014/main" id="{8B6D918B-A9E9-7869-0A4E-876B509CA287}"/>
              </a:ext>
            </a:extLst>
          </p:cNvPr>
          <p:cNvSpPr>
            <a:spLocks noGrp="1"/>
          </p:cNvSpPr>
          <p:nvPr>
            <p:ph sz="half" idx="2"/>
          </p:nvPr>
        </p:nvSpPr>
        <p:spPr/>
        <p:txBody>
          <a:bodyPr>
            <a:normAutofit fontScale="55000" lnSpcReduction="20000"/>
          </a:bodyPr>
          <a:lstStyle/>
          <a:p>
            <a:pPr marL="0" indent="0">
              <a:buNone/>
            </a:pPr>
            <a:r>
              <a:rPr lang="de-DE" dirty="0" err="1"/>
              <a:t>Diversity</a:t>
            </a:r>
            <a:r>
              <a:rPr lang="de-DE" dirty="0"/>
              <a:t> unterstreicht die Mannigfaltigkeit der Differenzlinien und die Heterogenität individueller und kollektiver Identitäten, etwa bezogen auf soziale Herkunft, Ethnizität, Religion, sexuelles Begehren, Behinderung, Alter und Geschlecht. […] </a:t>
            </a:r>
          </a:p>
          <a:p>
            <a:pPr marL="0" indent="0">
              <a:buNone/>
            </a:pPr>
            <a:r>
              <a:rPr lang="de-DE" dirty="0"/>
              <a:t>Der </a:t>
            </a:r>
            <a:r>
              <a:rPr lang="de-DE" dirty="0" err="1"/>
              <a:t>Diversity</a:t>
            </a:r>
            <a:r>
              <a:rPr lang="de-DE" dirty="0"/>
              <a:t>-Begriff ist zudem positiv konnotiert: Er transportiert die Wertschätzung der Pluralität von Lebensentwürfen und hebt Vielfalt als gesellschaftliche Ressource hervor. (Georgi 2015, 26)</a:t>
            </a:r>
          </a:p>
        </p:txBody>
      </p:sp>
      <p:sp>
        <p:nvSpPr>
          <p:cNvPr id="6" name="Textplatzhalter 5">
            <a:extLst>
              <a:ext uri="{FF2B5EF4-FFF2-40B4-BE49-F238E27FC236}">
                <a16:creationId xmlns:a16="http://schemas.microsoft.com/office/drawing/2014/main" id="{1B231EC4-F2B8-83ED-E0DD-AACDFE214CED}"/>
              </a:ext>
            </a:extLst>
          </p:cNvPr>
          <p:cNvSpPr>
            <a:spLocks noGrp="1"/>
          </p:cNvSpPr>
          <p:nvPr>
            <p:ph type="body" sz="quarter" idx="3"/>
          </p:nvPr>
        </p:nvSpPr>
        <p:spPr/>
        <p:txBody>
          <a:bodyPr/>
          <a:lstStyle/>
          <a:p>
            <a:r>
              <a:rPr lang="de-DE" dirty="0"/>
              <a:t>Chancengleichheit</a:t>
            </a:r>
          </a:p>
        </p:txBody>
      </p:sp>
      <p:sp>
        <p:nvSpPr>
          <p:cNvPr id="7" name="Inhaltsplatzhalter 6">
            <a:extLst>
              <a:ext uri="{FF2B5EF4-FFF2-40B4-BE49-F238E27FC236}">
                <a16:creationId xmlns:a16="http://schemas.microsoft.com/office/drawing/2014/main" id="{0D68887C-B7B2-DC04-43DC-2AC682462C31}"/>
              </a:ext>
            </a:extLst>
          </p:cNvPr>
          <p:cNvSpPr>
            <a:spLocks noGrp="1"/>
          </p:cNvSpPr>
          <p:nvPr>
            <p:ph sz="quarter" idx="4"/>
          </p:nvPr>
        </p:nvSpPr>
        <p:spPr/>
        <p:txBody>
          <a:bodyPr/>
          <a:lstStyle/>
          <a:p>
            <a:pPr marL="0" inden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Chancengleichheit beschreibt den Grundsatz, dass der Bildungserfolg nicht von der Herkunft abhängig ist. Diese beschreibt alle askriptiven Merkmale wie Geschlecht, Ethnie, Religion usw. (vgl.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Bruneforth</a:t>
            </a:r>
            <a:r>
              <a:rPr lang="de-DE" sz="1800" dirty="0">
                <a:effectLst/>
                <a:latin typeface="Calibri" panose="020F0502020204030204" pitchFamily="34" charset="0"/>
                <a:ea typeface="Calibri" panose="020F0502020204030204" pitchFamily="34" charset="0"/>
                <a:cs typeface="Times New Roman" panose="02020603050405020304" pitchFamily="18" charset="0"/>
              </a:rPr>
              <a:t> et. al. 2012, 189)</a:t>
            </a:r>
            <a:endParaRPr lang="de-DE" dirty="0"/>
          </a:p>
        </p:txBody>
      </p:sp>
    </p:spTree>
    <p:extLst>
      <p:ext uri="{BB962C8B-B14F-4D97-AF65-F5344CB8AC3E}">
        <p14:creationId xmlns:p14="http://schemas.microsoft.com/office/powerpoint/2010/main" val="96717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D27CE9-71AE-C908-B107-EAF08DF67093}"/>
              </a:ext>
            </a:extLst>
          </p:cNvPr>
          <p:cNvSpPr>
            <a:spLocks noGrp="1"/>
          </p:cNvSpPr>
          <p:nvPr>
            <p:ph type="title"/>
          </p:nvPr>
        </p:nvSpPr>
        <p:spPr/>
        <p:txBody>
          <a:bodyPr/>
          <a:lstStyle/>
          <a:p>
            <a:r>
              <a:rPr lang="de-DE" dirty="0"/>
              <a:t>Wichtige Begriffe</a:t>
            </a:r>
          </a:p>
        </p:txBody>
      </p:sp>
      <p:sp>
        <p:nvSpPr>
          <p:cNvPr id="6" name="Textplatzhalter 5">
            <a:extLst>
              <a:ext uri="{FF2B5EF4-FFF2-40B4-BE49-F238E27FC236}">
                <a16:creationId xmlns:a16="http://schemas.microsoft.com/office/drawing/2014/main" id="{853061B7-EEF2-3C0B-1998-0BB6D676D8C1}"/>
              </a:ext>
            </a:extLst>
          </p:cNvPr>
          <p:cNvSpPr>
            <a:spLocks noGrp="1"/>
          </p:cNvSpPr>
          <p:nvPr>
            <p:ph type="body" idx="1"/>
          </p:nvPr>
        </p:nvSpPr>
        <p:spPr/>
        <p:txBody>
          <a:bodyPr/>
          <a:lstStyle/>
          <a:p>
            <a:r>
              <a:rPr lang="de-DE" dirty="0"/>
              <a:t>Heterogenitätsorientierung</a:t>
            </a:r>
          </a:p>
        </p:txBody>
      </p:sp>
      <p:sp>
        <p:nvSpPr>
          <p:cNvPr id="7" name="Inhaltsplatzhalter 6">
            <a:extLst>
              <a:ext uri="{FF2B5EF4-FFF2-40B4-BE49-F238E27FC236}">
                <a16:creationId xmlns:a16="http://schemas.microsoft.com/office/drawing/2014/main" id="{C085CCCA-02BF-6076-2015-9798CBA21D00}"/>
              </a:ext>
            </a:extLst>
          </p:cNvPr>
          <p:cNvSpPr>
            <a:spLocks noGrp="1"/>
          </p:cNvSpPr>
          <p:nvPr>
            <p:ph sz="half" idx="2"/>
          </p:nvPr>
        </p:nvSpPr>
        <p:spPr/>
        <p:txBody>
          <a:bodyPr/>
          <a:lstStyle/>
          <a:p>
            <a:pPr marL="0" inden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Heterogenitätsorientierung ist eine handlungsleitende Basis aus diversitätssensiblen Einstellungen sowie Wissen und Können, mit welcher […] Lehre gestaltet und entwickelt werden kann. (Hauser, 2018, 4) </a:t>
            </a:r>
          </a:p>
          <a:p>
            <a:pPr marL="0" inden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Heterogenität soll nach diesem Ansatz nicht aufgefangen, sondern aktiv zu Lehr- und Lerngegenstand erklärt werden. (vgl. Hauser 2018, 4)</a:t>
            </a:r>
            <a:endParaRPr lang="de-DE" dirty="0"/>
          </a:p>
        </p:txBody>
      </p:sp>
      <p:sp>
        <p:nvSpPr>
          <p:cNvPr id="8" name="Textplatzhalter 7">
            <a:extLst>
              <a:ext uri="{FF2B5EF4-FFF2-40B4-BE49-F238E27FC236}">
                <a16:creationId xmlns:a16="http://schemas.microsoft.com/office/drawing/2014/main" id="{519BF5AA-ED0C-4E69-D287-D08C9F22BCD6}"/>
              </a:ext>
            </a:extLst>
          </p:cNvPr>
          <p:cNvSpPr>
            <a:spLocks noGrp="1"/>
          </p:cNvSpPr>
          <p:nvPr>
            <p:ph type="body" sz="quarter" idx="3"/>
          </p:nvPr>
        </p:nvSpPr>
        <p:spPr/>
        <p:txBody>
          <a:bodyPr/>
          <a:lstStyle/>
          <a:p>
            <a:r>
              <a:rPr lang="de-DE" dirty="0"/>
              <a:t>Subjektorientierung</a:t>
            </a:r>
          </a:p>
        </p:txBody>
      </p:sp>
      <p:sp>
        <p:nvSpPr>
          <p:cNvPr id="9" name="Inhaltsplatzhalter 8">
            <a:extLst>
              <a:ext uri="{FF2B5EF4-FFF2-40B4-BE49-F238E27FC236}">
                <a16:creationId xmlns:a16="http://schemas.microsoft.com/office/drawing/2014/main" id="{35A6EB5A-165C-D3B2-EFE9-1239B0C58162}"/>
              </a:ext>
            </a:extLst>
          </p:cNvPr>
          <p:cNvSpPr>
            <a:spLocks noGrp="1"/>
          </p:cNvSpPr>
          <p:nvPr>
            <p:ph sz="quarter" idx="4"/>
          </p:nvPr>
        </p:nvSpPr>
        <p:spPr/>
        <p:txBody>
          <a:bodyPr/>
          <a:lstStyle/>
          <a:p>
            <a:pPr marL="0" inden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Bezeichnet den Versuch sich sozialen Phänomenen aus den Perspektiven der Subjekte anzunähern. (Ernst/Roth 2022)</a:t>
            </a:r>
            <a:endParaRPr lang="de-DE" dirty="0"/>
          </a:p>
        </p:txBody>
      </p:sp>
    </p:spTree>
    <p:extLst>
      <p:ext uri="{BB962C8B-B14F-4D97-AF65-F5344CB8AC3E}">
        <p14:creationId xmlns:p14="http://schemas.microsoft.com/office/powerpoint/2010/main" val="3037079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CE367C-41E1-5DC7-4C49-56C17094C226}"/>
              </a:ext>
            </a:extLst>
          </p:cNvPr>
          <p:cNvSpPr>
            <a:spLocks noGrp="1"/>
          </p:cNvSpPr>
          <p:nvPr>
            <p:ph type="title"/>
          </p:nvPr>
        </p:nvSpPr>
        <p:spPr/>
        <p:txBody>
          <a:bodyPr/>
          <a:lstStyle/>
          <a:p>
            <a:r>
              <a:rPr lang="de-DE" dirty="0"/>
              <a:t>Wichtige Begriffe</a:t>
            </a:r>
          </a:p>
        </p:txBody>
      </p:sp>
      <p:sp>
        <p:nvSpPr>
          <p:cNvPr id="4" name="Textplatzhalter 3">
            <a:extLst>
              <a:ext uri="{FF2B5EF4-FFF2-40B4-BE49-F238E27FC236}">
                <a16:creationId xmlns:a16="http://schemas.microsoft.com/office/drawing/2014/main" id="{12424B47-FDDA-3083-FD8A-17F59C37FA4E}"/>
              </a:ext>
            </a:extLst>
          </p:cNvPr>
          <p:cNvSpPr>
            <a:spLocks noGrp="1"/>
          </p:cNvSpPr>
          <p:nvPr>
            <p:ph type="body" idx="1"/>
          </p:nvPr>
        </p:nvSpPr>
        <p:spPr/>
        <p:txBody>
          <a:bodyPr/>
          <a:lstStyle/>
          <a:p>
            <a:r>
              <a:rPr lang="de-DE" dirty="0"/>
              <a:t>Inklusion</a:t>
            </a:r>
          </a:p>
        </p:txBody>
      </p:sp>
      <p:sp>
        <p:nvSpPr>
          <p:cNvPr id="5" name="Inhaltsplatzhalter 4">
            <a:extLst>
              <a:ext uri="{FF2B5EF4-FFF2-40B4-BE49-F238E27FC236}">
                <a16:creationId xmlns:a16="http://schemas.microsoft.com/office/drawing/2014/main" id="{01A5531A-DAFE-C0F0-A73F-66E473ECC8CF}"/>
              </a:ext>
            </a:extLst>
          </p:cNvPr>
          <p:cNvSpPr>
            <a:spLocks noGrp="1"/>
          </p:cNvSpPr>
          <p:nvPr>
            <p:ph sz="half" idx="2"/>
          </p:nvPr>
        </p:nvSpPr>
        <p:spPr/>
        <p:txBody>
          <a:bodyPr>
            <a:normAutofit fontScale="70000" lnSpcReduction="20000"/>
          </a:bodyPr>
          <a:lstStyle/>
          <a:p>
            <a:pPr marL="0" indent="0">
              <a:buNone/>
            </a:pPr>
            <a:r>
              <a:rPr lang="de-DE" dirty="0"/>
              <a:t>Inklusion als Prozess und als Ziel kann immer nur mit einem Neudenken bzw. einer Umstrukturierung der bestehenden Systeme geschehen: „Die Ausgeschlossenen sollen nicht ins alte System eingeschlossen werden [...], sondern als Gleiche in einem neuen institutionellen Moment [...] partizipieren. (Langner et al 2022, 30)</a:t>
            </a:r>
          </a:p>
        </p:txBody>
      </p:sp>
      <p:sp>
        <p:nvSpPr>
          <p:cNvPr id="6" name="Textplatzhalter 5">
            <a:extLst>
              <a:ext uri="{FF2B5EF4-FFF2-40B4-BE49-F238E27FC236}">
                <a16:creationId xmlns:a16="http://schemas.microsoft.com/office/drawing/2014/main" id="{47E8BC18-7D3F-F3F8-F710-F51BD3AAC92A}"/>
              </a:ext>
            </a:extLst>
          </p:cNvPr>
          <p:cNvSpPr>
            <a:spLocks noGrp="1"/>
          </p:cNvSpPr>
          <p:nvPr>
            <p:ph type="body" sz="quarter" idx="3"/>
          </p:nvPr>
        </p:nvSpPr>
        <p:spPr/>
        <p:txBody>
          <a:bodyPr/>
          <a:lstStyle/>
          <a:p>
            <a:r>
              <a:rPr lang="de-DE" dirty="0"/>
              <a:t>Integration</a:t>
            </a:r>
          </a:p>
        </p:txBody>
      </p:sp>
      <p:sp>
        <p:nvSpPr>
          <p:cNvPr id="7" name="Inhaltsplatzhalter 6">
            <a:extLst>
              <a:ext uri="{FF2B5EF4-FFF2-40B4-BE49-F238E27FC236}">
                <a16:creationId xmlns:a16="http://schemas.microsoft.com/office/drawing/2014/main" id="{C36B32DB-6252-0879-EDA5-FA25109369C5}"/>
              </a:ext>
            </a:extLst>
          </p:cNvPr>
          <p:cNvSpPr>
            <a:spLocks noGrp="1"/>
          </p:cNvSpPr>
          <p:nvPr>
            <p:ph sz="quarter" idx="4"/>
          </p:nvPr>
        </p:nvSpPr>
        <p:spPr/>
        <p:txBody>
          <a:bodyPr>
            <a:normAutofit fontScale="55000" lnSpcReduction="20000"/>
          </a:bodyPr>
          <a:lstStyle/>
          <a:p>
            <a:pPr marL="0" indent="0">
              <a:buNone/>
            </a:pPr>
            <a:r>
              <a:rPr lang="de-DE" dirty="0"/>
              <a:t>Zurückgeführt auf seinen lateinischen Ursprungsteht ‚</a:t>
            </a:r>
            <a:r>
              <a:rPr lang="de-DE" dirty="0" err="1"/>
              <a:t>integrare</a:t>
            </a:r>
            <a:r>
              <a:rPr lang="de-DE" dirty="0"/>
              <a:t>’ für die (Wieder-)Herstellung einer Einheit. […] Unstrittig sollte damit sein, dass die zentrale Funktion von Integration die Verbindung einzelner Teile zu einem Ganzen, einer Einheit, ist. (Scheller 2014, 23)</a:t>
            </a:r>
          </a:p>
          <a:p>
            <a:pPr marL="0" indent="0">
              <a:buNone/>
            </a:pPr>
            <a:r>
              <a:rPr lang="de-DE" dirty="0"/>
              <a:t>Integration bezeichnet zunächst ganz grundlegend einen Prozess der Eingliederung oder Einbindung eines Teils in ein größeres Ganzes, sodann aber auch das Ergebnis eines solchen Prozesses. (Imbusch 2022)</a:t>
            </a:r>
          </a:p>
        </p:txBody>
      </p:sp>
    </p:spTree>
    <p:extLst>
      <p:ext uri="{BB962C8B-B14F-4D97-AF65-F5344CB8AC3E}">
        <p14:creationId xmlns:p14="http://schemas.microsoft.com/office/powerpoint/2010/main" val="94761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F5DFA0-8F6D-0BC2-BF6C-C65E994A83D9}"/>
              </a:ext>
            </a:extLst>
          </p:cNvPr>
          <p:cNvSpPr>
            <a:spLocks noGrp="1"/>
          </p:cNvSpPr>
          <p:nvPr>
            <p:ph type="title"/>
          </p:nvPr>
        </p:nvSpPr>
        <p:spPr/>
        <p:txBody>
          <a:bodyPr/>
          <a:lstStyle/>
          <a:p>
            <a:pPr algn="ctr"/>
            <a:r>
              <a:rPr lang="de-DE" dirty="0"/>
              <a:t>Darstellung von ethnischer Diversität in „</a:t>
            </a:r>
            <a:r>
              <a:rPr lang="de-DE" dirty="0" err="1"/>
              <a:t>Shameless</a:t>
            </a:r>
            <a:r>
              <a:rPr lang="de-DE" dirty="0"/>
              <a:t>“</a:t>
            </a:r>
          </a:p>
        </p:txBody>
      </p:sp>
      <p:sp>
        <p:nvSpPr>
          <p:cNvPr id="3" name="Inhaltsplatzhalter 2">
            <a:extLst>
              <a:ext uri="{FF2B5EF4-FFF2-40B4-BE49-F238E27FC236}">
                <a16:creationId xmlns:a16="http://schemas.microsoft.com/office/drawing/2014/main" id="{C2409AD3-0CB2-4378-372C-16A50F569A1A}"/>
              </a:ext>
            </a:extLst>
          </p:cNvPr>
          <p:cNvSpPr>
            <a:spLocks noGrp="1"/>
          </p:cNvSpPr>
          <p:nvPr>
            <p:ph idx="1"/>
          </p:nvPr>
        </p:nvSpPr>
        <p:spPr/>
        <p:txBody>
          <a:bodyPr>
            <a:normAutofit lnSpcReduction="10000"/>
          </a:bodyPr>
          <a:lstStyle/>
          <a:p>
            <a:pPr marL="0" indent="0">
              <a:buNone/>
            </a:pPr>
            <a:r>
              <a:rPr lang="de-DE" sz="4400" dirty="0">
                <a:latin typeface="Calibri" panose="020F0502020204030204" pitchFamily="34" charset="0"/>
                <a:ea typeface="Calibri" panose="020F0502020204030204" pitchFamily="34" charset="0"/>
                <a:cs typeface="Times New Roman" panose="02020603050405020304" pitchFamily="18" charset="0"/>
              </a:rPr>
              <a:t>Diskussionsfragen:</a:t>
            </a:r>
          </a:p>
          <a:p>
            <a:pPr marL="0" indent="0">
              <a:buNone/>
            </a:pPr>
            <a:endParaRPr lang="de-DE" sz="1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arenR"/>
            </a:pPr>
            <a:r>
              <a:rPr lang="de-DE" sz="3200" dirty="0">
                <a:latin typeface="Calibri" panose="020F0502020204030204" pitchFamily="34" charset="0"/>
                <a:ea typeface="Calibri" panose="020F0502020204030204" pitchFamily="34" charset="0"/>
                <a:cs typeface="Times New Roman" panose="02020603050405020304" pitchFamily="18" charset="0"/>
              </a:rPr>
              <a:t> Wie wird die ethnische Diversität an dieser Privatschule dargestellt?</a:t>
            </a:r>
          </a:p>
          <a:p>
            <a:pPr marL="342900" indent="-342900">
              <a:buFont typeface="+mj-lt"/>
              <a:buAutoNum type="arabicParenR"/>
            </a:pPr>
            <a:r>
              <a:rPr lang="de-DE" sz="3200" dirty="0">
                <a:latin typeface="Calibri" panose="020F0502020204030204" pitchFamily="34" charset="0"/>
                <a:ea typeface="Calibri" panose="020F0502020204030204" pitchFamily="34" charset="0"/>
                <a:cs typeface="Times New Roman" panose="02020603050405020304" pitchFamily="18" charset="0"/>
              </a:rPr>
              <a:t> Welche Aussagen könnte die Serie damit über den Umgang von Schulen mit Diversität treffen?</a:t>
            </a:r>
          </a:p>
          <a:p>
            <a:endParaRPr lang="de-DE" dirty="0"/>
          </a:p>
        </p:txBody>
      </p:sp>
    </p:spTree>
    <p:extLst>
      <p:ext uri="{BB962C8B-B14F-4D97-AF65-F5344CB8AC3E}">
        <p14:creationId xmlns:p14="http://schemas.microsoft.com/office/powerpoint/2010/main" val="60202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BFAE44-6F10-49B9-D307-2451E6E1751A}"/>
              </a:ext>
            </a:extLst>
          </p:cNvPr>
          <p:cNvSpPr>
            <a:spLocks noGrp="1"/>
          </p:cNvSpPr>
          <p:nvPr>
            <p:ph type="title"/>
          </p:nvPr>
        </p:nvSpPr>
        <p:spPr/>
        <p:txBody>
          <a:bodyPr/>
          <a:lstStyle/>
          <a:p>
            <a:pPr algn="ctr"/>
            <a:r>
              <a:rPr lang="de-DE" dirty="0"/>
              <a:t>Darstellung von sozialen Differenzlinien in „Breakfast Club“</a:t>
            </a:r>
          </a:p>
        </p:txBody>
      </p:sp>
      <p:sp>
        <p:nvSpPr>
          <p:cNvPr id="3" name="Inhaltsplatzhalter 2">
            <a:extLst>
              <a:ext uri="{FF2B5EF4-FFF2-40B4-BE49-F238E27FC236}">
                <a16:creationId xmlns:a16="http://schemas.microsoft.com/office/drawing/2014/main" id="{E442ED5E-F556-71A0-9FA8-B4E0E6C3401D}"/>
              </a:ext>
            </a:extLst>
          </p:cNvPr>
          <p:cNvSpPr>
            <a:spLocks noGrp="1"/>
          </p:cNvSpPr>
          <p:nvPr>
            <p:ph idx="1"/>
          </p:nvPr>
        </p:nvSpPr>
        <p:spPr/>
        <p:txBody>
          <a:bodyPr/>
          <a:lstStyle/>
          <a:p>
            <a:pPr marL="0" indent="0">
              <a:buNone/>
            </a:pPr>
            <a:r>
              <a:rPr lang="de-DE" sz="4000" dirty="0">
                <a:latin typeface="Calibri" panose="020F0502020204030204" pitchFamily="34" charset="0"/>
                <a:ea typeface="Calibri" panose="020F0502020204030204" pitchFamily="34" charset="0"/>
                <a:cs typeface="Times New Roman" panose="02020603050405020304" pitchFamily="18" charset="0"/>
              </a:rPr>
              <a:t>Diskussionsfragen:</a:t>
            </a:r>
          </a:p>
          <a:p>
            <a:pPr marL="0" indent="0">
              <a:buNone/>
            </a:pPr>
            <a:endParaRPr lang="de-DE"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arenR"/>
            </a:pPr>
            <a:r>
              <a:rPr lang="de-DE" sz="2800" dirty="0">
                <a:latin typeface="Calibri" panose="020F0502020204030204" pitchFamily="34" charset="0"/>
                <a:ea typeface="Calibri" panose="020F0502020204030204" pitchFamily="34" charset="0"/>
                <a:cs typeface="Times New Roman" panose="02020603050405020304" pitchFamily="18" charset="0"/>
              </a:rPr>
              <a:t>Welche Differenzen sind bei den dargestellten Personen zu erkennen und wie werden diese kenntlich?</a:t>
            </a:r>
          </a:p>
          <a:p>
            <a:pPr marL="342900" indent="-342900">
              <a:buFont typeface="+mj-lt"/>
              <a:buAutoNum type="arabicParenR"/>
            </a:pPr>
            <a:r>
              <a:rPr lang="de-DE" dirty="0">
                <a:latin typeface="Calibri" panose="020F0502020204030204" pitchFamily="34" charset="0"/>
                <a:ea typeface="Calibri" panose="020F0502020204030204" pitchFamily="34" charset="0"/>
                <a:cs typeface="Times New Roman" panose="02020603050405020304" pitchFamily="18" charset="0"/>
              </a:rPr>
              <a:t>Wie verhalten sich die Charaktere zueinander?</a:t>
            </a:r>
            <a:endParaRPr lang="de-DE" sz="2800" dirty="0">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72397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ebbleVTI">
  <a:themeElements>
    <a:clrScheme name="AnalogousFromRegularSeed_2SEEDS">
      <a:dk1>
        <a:srgbClr val="000000"/>
      </a:dk1>
      <a:lt1>
        <a:srgbClr val="FFFFFF"/>
      </a:lt1>
      <a:dk2>
        <a:srgbClr val="27203C"/>
      </a:dk2>
      <a:lt2>
        <a:srgbClr val="E2E4E8"/>
      </a:lt2>
      <a:accent1>
        <a:srgbClr val="D58717"/>
      </a:accent1>
      <a:accent2>
        <a:srgbClr val="E74A29"/>
      </a:accent2>
      <a:accent3>
        <a:srgbClr val="A7A81E"/>
      </a:accent3>
      <a:accent4>
        <a:srgbClr val="1747D5"/>
      </a:accent4>
      <a:accent5>
        <a:srgbClr val="4929E7"/>
      </a:accent5>
      <a:accent6>
        <a:srgbClr val="8617D5"/>
      </a:accent6>
      <a:hlink>
        <a:srgbClr val="3F74BF"/>
      </a:hlink>
      <a:folHlink>
        <a:srgbClr val="7F7F7F"/>
      </a:folHlink>
    </a:clrScheme>
    <a:fontScheme name="Custom 4">
      <a:majorFont>
        <a:latin typeface="Sitka Subheading"/>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bbleVTI" id="{8B4DB91D-6BB4-4BA3-973A-733D3AF2680E}" vid="{9A19CF0D-2077-4BF4-BAA5-86934C336D59}"/>
    </a:ext>
  </a:extLst>
</a:theme>
</file>

<file path=docProps/app.xml><?xml version="1.0" encoding="utf-8"?>
<Properties xmlns="http://schemas.openxmlformats.org/officeDocument/2006/extended-properties" xmlns:vt="http://schemas.openxmlformats.org/officeDocument/2006/docPropsVTypes">
  <TotalTime>0</TotalTime>
  <Words>1030</Words>
  <Application>Microsoft Office PowerPoint</Application>
  <PresentationFormat>Breitbild</PresentationFormat>
  <Paragraphs>64</Paragraphs>
  <Slides>11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Arial</vt:lpstr>
      <vt:lpstr>Avenir Next LT Pro</vt:lpstr>
      <vt:lpstr>Avenir Next LT Pro Light</vt:lpstr>
      <vt:lpstr>Calibri</vt:lpstr>
      <vt:lpstr>Sitka Subheading</vt:lpstr>
      <vt:lpstr>PebbleVTI</vt:lpstr>
      <vt:lpstr>Differenzlinien</vt:lpstr>
      <vt:lpstr>Heterogenität und Differenzlinien</vt:lpstr>
      <vt:lpstr>Recherche</vt:lpstr>
      <vt:lpstr>Wichtige Begriffe</vt:lpstr>
      <vt:lpstr>Wichtige Begriffe</vt:lpstr>
      <vt:lpstr>Wichtige Begriffe</vt:lpstr>
      <vt:lpstr>Wichtige Begriffe</vt:lpstr>
      <vt:lpstr>Darstellung von ethnischer Diversität in „Shameless“</vt:lpstr>
      <vt:lpstr>Darstellung von sozialen Differenzlinien in „Breakfast Club“</vt:lpstr>
      <vt:lpstr>Abschlussdiskussion</vt:lpstr>
      <vt:lpstr>Literaturverzeichnis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Differenzlinien</dc:title>
  <dc:creator>Robert Brähne</dc:creator>
  <cp:lastModifiedBy>Robert Brähne</cp:lastModifiedBy>
  <cp:revision>1</cp:revision>
  <dcterms:created xsi:type="dcterms:W3CDTF">2023-12-14T11:46:46Z</dcterms:created>
  <dcterms:modified xsi:type="dcterms:W3CDTF">2023-12-14T13:11:33Z</dcterms:modified>
</cp:coreProperties>
</file>