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57" r:id="rId3"/>
    <p:sldId id="258" r:id="rId4"/>
    <p:sldId id="259" r:id="rId5"/>
    <p:sldId id="260" r:id="rId6"/>
    <p:sldId id="274" r:id="rId7"/>
    <p:sldId id="261" r:id="rId8"/>
    <p:sldId id="262" r:id="rId9"/>
    <p:sldId id="264" r:id="rId10"/>
    <p:sldId id="273" r:id="rId11"/>
    <p:sldId id="277" r:id="rId12"/>
    <p:sldId id="266" r:id="rId13"/>
    <p:sldId id="267" r:id="rId14"/>
    <p:sldId id="268" r:id="rId15"/>
    <p:sldId id="280" r:id="rId16"/>
    <p:sldId id="270" r:id="rId17"/>
    <p:sldId id="271" r:id="rId18"/>
    <p:sldId id="281" r:id="rId19"/>
    <p:sldId id="272" r:id="rId20"/>
    <p:sldId id="278" r:id="rId21"/>
  </p:sldIdLst>
  <p:sldSz cx="12192000" cy="6858000"/>
  <p:notesSz cx="6799263" cy="9929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12" y="-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1342" y="1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BCB21-7046-4604-8BBC-71ADE3BB9E52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C222A-EC2D-449E-B628-C2D580EA44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234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C222A-EC2D-449E-B628-C2D580EA447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7031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 smtClean="0">
                <a:solidFill>
                  <a:prstClr val="black"/>
                </a:solidFill>
              </a:rPr>
              <a:pPr/>
              <a:t>10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536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 smtClean="0">
                <a:solidFill>
                  <a:prstClr val="black"/>
                </a:solidFill>
              </a:rPr>
              <a:pPr/>
              <a:t>11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542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 smtClean="0">
                <a:solidFill>
                  <a:prstClr val="black"/>
                </a:solidFill>
              </a:rPr>
              <a:pPr/>
              <a:t>12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206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 smtClean="0">
                <a:solidFill>
                  <a:prstClr val="black"/>
                </a:solidFill>
              </a:rPr>
              <a:pPr/>
              <a:t>13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5286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>
                <a:solidFill>
                  <a:prstClr val="black"/>
                </a:solidFill>
              </a:rPr>
              <a:pPr/>
              <a:t>14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5155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>
                <a:solidFill>
                  <a:prstClr val="black"/>
                </a:solidFill>
              </a:rPr>
              <a:pPr/>
              <a:t>15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6645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>
                <a:solidFill>
                  <a:prstClr val="black"/>
                </a:solidFill>
              </a:rPr>
              <a:pPr/>
              <a:t>16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3844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>
                <a:solidFill>
                  <a:prstClr val="black"/>
                </a:solidFill>
              </a:rPr>
              <a:pPr/>
              <a:t>17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6338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>
                <a:solidFill>
                  <a:prstClr val="black"/>
                </a:solidFill>
              </a:rPr>
              <a:pPr/>
              <a:t>18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6826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>
                <a:solidFill>
                  <a:prstClr val="black"/>
                </a:solidFill>
              </a:rPr>
              <a:pPr/>
              <a:t>19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857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80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194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 smtClean="0">
                <a:solidFill>
                  <a:prstClr val="black"/>
                </a:solidFill>
              </a:rPr>
              <a:pPr/>
              <a:t>4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476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 smtClean="0">
                <a:solidFill>
                  <a:prstClr val="black"/>
                </a:solidFill>
              </a:rPr>
              <a:pPr/>
              <a:t>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106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 smtClean="0">
                <a:solidFill>
                  <a:prstClr val="black"/>
                </a:solidFill>
              </a:rPr>
              <a:pPr/>
              <a:t>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638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 smtClean="0">
                <a:solidFill>
                  <a:prstClr val="black"/>
                </a:solidFill>
              </a:rPr>
              <a:pPr/>
              <a:t>7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65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 smtClean="0">
                <a:solidFill>
                  <a:prstClr val="black"/>
                </a:solidFill>
              </a:rPr>
              <a:pPr/>
              <a:t>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129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AC9E3-36CA-41DA-95C1-9A76330640ED}" type="slidenum">
              <a:rPr lang="de-DE">
                <a:solidFill>
                  <a:prstClr val="black"/>
                </a:solidFill>
              </a:rPr>
              <a:pPr/>
              <a:t>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847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98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47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300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24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437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629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7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923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685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866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581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0363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7185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172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3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606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49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961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042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838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74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17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A83D2-708C-4E51-B1A5-51A64D511636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25.04.2024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00BA8-B27F-4EB6-80EE-44C229943FD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850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5.pn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5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5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video" Target="https://www.youtube.com/embed/fFboRXDI3Lg" TargetMode="External"/><Relationship Id="rId7" Type="http://schemas.openxmlformats.org/officeDocument/2006/relationships/image" Target="../media/image6.png"/><Relationship Id="rId12" Type="http://schemas.openxmlformats.org/officeDocument/2006/relationships/image" Target="../media/image17.jpeg"/><Relationship Id="rId2" Type="http://schemas.openxmlformats.org/officeDocument/2006/relationships/video" Target="https://www.youtube.com/embed/Eo-0Efj9hWo" TargetMode="External"/><Relationship Id="rId1" Type="http://schemas.openxmlformats.org/officeDocument/2006/relationships/video" Target="https://www.youtube.com/embed/4gdigRhnbgY" TargetMode="External"/><Relationship Id="rId6" Type="http://schemas.openxmlformats.org/officeDocument/2006/relationships/image" Target="../media/image5.png"/><Relationship Id="rId11" Type="http://schemas.openxmlformats.org/officeDocument/2006/relationships/image" Target="../media/image16.jpeg"/><Relationship Id="rId5" Type="http://schemas.openxmlformats.org/officeDocument/2006/relationships/notesSlide" Target="../notesSlides/notesSlide7.xml"/><Relationship Id="rId10" Type="http://schemas.openxmlformats.org/officeDocument/2006/relationships/image" Target="../media/image15.jpe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496" y="1657561"/>
            <a:ext cx="2747050" cy="222710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837" y="836898"/>
            <a:ext cx="3084753" cy="267301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496" y="591667"/>
            <a:ext cx="4612273" cy="368083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5234461" y="1403622"/>
            <a:ext cx="1718371" cy="1206662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2669436" y="3942496"/>
            <a:ext cx="68484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prstClr val="white"/>
                </a:solidFill>
                <a:latin typeface="Snap ITC" panose="04040A07060A02020202" pitchFamily="82" charset="0"/>
              </a:rPr>
              <a:t>INTERNATIONALES </a:t>
            </a:r>
          </a:p>
          <a:p>
            <a:pPr algn="ctr"/>
            <a:r>
              <a:rPr lang="de-DE" sz="2400" dirty="0">
                <a:solidFill>
                  <a:prstClr val="white"/>
                </a:solidFill>
                <a:latin typeface="Snap ITC" panose="04040A07060A02020202" pitchFamily="82" charset="0"/>
              </a:rPr>
              <a:t>KINDER- UND JUGENDFILMFESTIVAL </a:t>
            </a:r>
          </a:p>
          <a:p>
            <a:pPr algn="ctr"/>
            <a:r>
              <a:rPr lang="de-DE" sz="6000" dirty="0">
                <a:solidFill>
                  <a:prstClr val="white"/>
                </a:solidFill>
                <a:latin typeface="Snap ITC" panose="04040A07060A02020202" pitchFamily="82" charset="0"/>
              </a:rPr>
              <a:t>SCHLiNGEL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392344" y="5913967"/>
            <a:ext cx="7402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solidFill>
                  <a:prstClr val="white"/>
                </a:solidFill>
                <a:latin typeface="Bebas Neue"/>
              </a:rPr>
              <a:t>Von der Filmeinreichung zur Vorführung</a:t>
            </a:r>
          </a:p>
        </p:txBody>
      </p:sp>
    </p:spTree>
    <p:extLst>
      <p:ext uri="{BB962C8B-B14F-4D97-AF65-F5344CB8AC3E}">
        <p14:creationId xmlns:p14="http://schemas.microsoft.com/office/powerpoint/2010/main" val="26186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9399" y="675679"/>
            <a:ext cx="8828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06 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Der Prozess –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</a:rPr>
              <a:t>Hürden und Einschränkungen</a:t>
            </a:r>
            <a:endParaRPr lang="de-DE" sz="2800" dirty="0">
              <a:solidFill>
                <a:prstClr val="white"/>
              </a:solidFill>
              <a:latin typeface="Bebas Neue" panose="020B0606020202050201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309399" y="1677192"/>
            <a:ext cx="921282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Das Programm selbst erstellen wir anhand verschiedener Parameter im 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August/September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Rechte </a:t>
            </a: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– wie oft dürfen wir den Film 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zeigen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Interesse </a:t>
            </a: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– welche Klasse will welche Themen 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diskutieren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Gäste </a:t>
            </a: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– sind welche vor 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Ort?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Präsenz </a:t>
            </a: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– internationale Erstaufführung, deutsche Erstaufführung, Welturaufführung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Problem: kaum ein Film besitzt eine Synchronisation, alle im Originalton mit englischen 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UT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Kinder können keine (englischen) UT lesen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Lösung: </a:t>
            </a:r>
            <a:r>
              <a:rPr lang="de-DE" sz="2000" dirty="0" err="1" smtClean="0">
                <a:solidFill>
                  <a:prstClr val="white"/>
                </a:solidFill>
                <a:latin typeface="Bebas Neue" panose="020B0606020202050201"/>
              </a:rPr>
              <a:t>Einleser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*innen</a:t>
            </a:r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</p:txBody>
      </p:sp>
    </p:spTree>
    <p:extLst>
      <p:ext uri="{BB962C8B-B14F-4D97-AF65-F5344CB8AC3E}">
        <p14:creationId xmlns:p14="http://schemas.microsoft.com/office/powerpoint/2010/main" val="40156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309400" y="675679"/>
            <a:ext cx="6848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07 Das Festival –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</a:rPr>
              <a:t>Einlesen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? Was ist das?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410709" y="1485032"/>
            <a:ext cx="53591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Inklusiver als Untertitel, preiswerter als Lippensynchronisation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Russland, Ukraine, Polen, Lettland, Litauen, Weißrussland nutzen diese wenig aufwendige Art der                                                             Synchronisation immer noch hauptsächlich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Mitteleuropa, Westeuropa &amp; Südeuropa: Lippensynchronfassung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Südosteuropa &amp; Nordeuropa: Synchronisation für Kinder, ansonsten nur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Untertitel</a:t>
            </a:r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</p:txBody>
      </p:sp>
      <p:pic>
        <p:nvPicPr>
          <p:cNvPr id="1026" name="Picture 2" descr="https://ff-schlingel.de/fileadmin/_processed_/4/e/csm__04A7273_Bildgroesse_aendern_2cd31e4fbf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880" y="1620828"/>
            <a:ext cx="4523145" cy="301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7151879" y="4692022"/>
            <a:ext cx="4523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prstClr val="white"/>
                </a:solidFill>
                <a:latin typeface="Bebas Neue" panose="020B0606020202050201"/>
              </a:rPr>
              <a:t>Unsere kleinen </a:t>
            </a:r>
            <a:r>
              <a:rPr lang="de-DE" sz="1200" dirty="0" smtClean="0">
                <a:solidFill>
                  <a:prstClr val="white"/>
                </a:solidFill>
                <a:latin typeface="Bebas Neue" panose="020B0606020202050201"/>
              </a:rPr>
              <a:t>Zuschauer*innen auch </a:t>
            </a:r>
            <a:r>
              <a:rPr lang="de-DE" sz="1200" dirty="0">
                <a:solidFill>
                  <a:prstClr val="white"/>
                </a:solidFill>
                <a:latin typeface="Bebas Neue" panose="020B0606020202050201"/>
              </a:rPr>
              <a:t>sie freuen sich über Film aus aller Welt. Dank unserer </a:t>
            </a:r>
            <a:r>
              <a:rPr lang="de-DE" sz="1200" dirty="0" err="1">
                <a:solidFill>
                  <a:prstClr val="white"/>
                </a:solidFill>
                <a:latin typeface="Bebas Neue" panose="020B0606020202050201"/>
              </a:rPr>
              <a:t>Einleser</a:t>
            </a:r>
            <a:r>
              <a:rPr lang="de-DE" sz="1200" dirty="0">
                <a:solidFill>
                  <a:prstClr val="white"/>
                </a:solidFill>
                <a:latin typeface="Bebas Neue" panose="020B0606020202050201"/>
              </a:rPr>
              <a:t>*innen kein Problem.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993" y="4347354"/>
            <a:ext cx="3137139" cy="209624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280132" y="4314770"/>
            <a:ext cx="36911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Zugang zu anderen Kulturen, Werten, Bräuchen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Kultivieren vielfältiger Sehgewohnheiten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Möglichkeit, auch Filme die nicht von den namhaften Verleihern stammen, zu sehen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11972" y="6443599"/>
            <a:ext cx="2670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>
                <a:solidFill>
                  <a:prstClr val="white"/>
                </a:solidFill>
                <a:latin typeface="Bebas Neue" panose="020B0606020202050201"/>
              </a:rPr>
              <a:t>Unser </a:t>
            </a:r>
            <a:r>
              <a:rPr lang="de-DE" sz="1200" dirty="0" err="1">
                <a:solidFill>
                  <a:prstClr val="white"/>
                </a:solidFill>
                <a:latin typeface="Bebas Neue" panose="020B0606020202050201"/>
              </a:rPr>
              <a:t>Einleser</a:t>
            </a:r>
            <a:r>
              <a:rPr lang="de-DE" sz="1200" dirty="0">
                <a:solidFill>
                  <a:prstClr val="white"/>
                </a:solidFill>
                <a:latin typeface="Bebas Neue" panose="020B0606020202050201"/>
              </a:rPr>
              <a:t> Kay Haberkorn bei der Arbeit</a:t>
            </a:r>
          </a:p>
        </p:txBody>
      </p:sp>
    </p:spTree>
    <p:extLst>
      <p:ext uri="{BB962C8B-B14F-4D97-AF65-F5344CB8AC3E}">
        <p14:creationId xmlns:p14="http://schemas.microsoft.com/office/powerpoint/2010/main" val="31003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309400" y="675679"/>
            <a:ext cx="6848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07 Das Festival –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</a:rPr>
              <a:t>Einlesen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? Wie klingt das?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9762044" y="1740031"/>
            <a:ext cx="1779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prstClr val="white"/>
                </a:solidFill>
                <a:latin typeface="Bebas Neue" panose="020B0606020202050201"/>
              </a:rPr>
              <a:t>My</a:t>
            </a: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 Little Sister </a:t>
            </a:r>
          </a:p>
          <a:p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Russland, 2019</a:t>
            </a:r>
          </a:p>
          <a:p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Ab 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05.47</a:t>
            </a:r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0818" y="1749039"/>
            <a:ext cx="8335664" cy="45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1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9399" y="675679"/>
            <a:ext cx="102195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08 Das Festival –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</a:rPr>
              <a:t>Dialoglisten 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– Wie erstelle ich eine gute Dialogliste</a:t>
            </a:r>
          </a:p>
          <a:p>
            <a:endParaRPr lang="de-DE" sz="2800" dirty="0">
              <a:solidFill>
                <a:prstClr val="white"/>
              </a:solidFill>
              <a:latin typeface="Bebas Neue" panose="020B0606020202050201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548898" y="1829064"/>
            <a:ext cx="96226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Übersetzung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entweder aus Original oder aus englischen Untertiteln</a:t>
            </a:r>
          </a:p>
          <a:p>
            <a:pPr marL="1200150" lvl="2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Auch wenn es oft ein englisches Skript dazu gibt – 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immer</a:t>
            </a: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, immer aus dem Film und der Situation heraus übersetzen, niemals aus der vorgegebenen Dialogliste; diese dient nur zur Orientierung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Textarbeit, die </a:t>
            </a:r>
            <a:r>
              <a:rPr lang="de-DE" sz="2000" dirty="0" err="1" smtClean="0">
                <a:solidFill>
                  <a:prstClr val="white"/>
                </a:solidFill>
                <a:latin typeface="Bebas Neue" panose="020B0606020202050201"/>
              </a:rPr>
              <a:t>Einleser</a:t>
            </a: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*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innen </a:t>
            </a: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ohnehin vornehmen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Kürzen: individuelle Sprecher*innen-Fassung erstellen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Tempo, Betonung, Charaktere markieren – alles muss sitzen</a:t>
            </a:r>
          </a:p>
        </p:txBody>
      </p:sp>
    </p:spTree>
    <p:extLst>
      <p:ext uri="{BB962C8B-B14F-4D97-AF65-F5344CB8AC3E}">
        <p14:creationId xmlns:p14="http://schemas.microsoft.com/office/powerpoint/2010/main" val="72133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309398" y="1360082"/>
            <a:ext cx="962268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prstClr val="white"/>
                </a:solidFill>
                <a:latin typeface="Bebas Neue" panose="020B0606020202050201"/>
              </a:rPr>
              <a:t>Klassische</a:t>
            </a:r>
            <a:r>
              <a:rPr lang="en-US" sz="28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800" dirty="0" err="1" smtClean="0">
                <a:solidFill>
                  <a:prstClr val="white"/>
                </a:solidFill>
                <a:latin typeface="Bebas Neue" panose="020B0606020202050201"/>
              </a:rPr>
              <a:t>Problembereiche</a:t>
            </a:r>
            <a:endParaRPr lang="en-US" sz="2800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Spezifische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kulturelle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/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sprachliche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Besonderheiten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(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Namen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: Jean-Pierre = Brian,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Luchka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= Lucy;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wir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bleiben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immer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beim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Original;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oder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Städtenamen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–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es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gibt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immer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auch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eine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deutsche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Übersetzung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;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Währungen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Duzen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oder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Siezen</a:t>
            </a:r>
            <a:endParaRPr lang="en-US" sz="2000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Anglizismen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= Goodwill vs. Secondhand (was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würden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deutsche Kinder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eher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verstehen)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Lieder und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Lyrik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(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wenn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es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sich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im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Original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reimt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,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sollte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es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sich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auch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in der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Überstezung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reimen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,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insbesondere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wenn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bekannte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Werke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oder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Zitate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aus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Filmen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oder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Büchern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zitiert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warden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gibt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es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meist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konkrete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Übersetzungen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Absätze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bei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Pausen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einhalten</a:t>
            </a:r>
            <a:endParaRPr lang="en-US" sz="2000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Formatierung</a:t>
            </a:r>
            <a:endParaRPr lang="en-US" sz="2000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Jede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neue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Sirtuation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kriegt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eine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Überschrift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(+ Ort und /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oder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Aktivität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) + Timecode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(VO)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für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Voice Over und (off)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wenn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eine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Person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spricht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, die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nicht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zu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sehen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ist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und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noch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nicht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zu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sehen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war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Regieanweisungen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– so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viele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wie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nötig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, so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wenig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wie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möglich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i="1" dirty="0" smtClean="0">
                <a:solidFill>
                  <a:prstClr val="white"/>
                </a:solidFill>
                <a:latin typeface="Bebas Neue" panose="020B0606020202050201"/>
              </a:rPr>
              <a:t>(</a:t>
            </a:r>
            <a:r>
              <a:rPr lang="en-US" sz="2000" i="1" dirty="0" err="1" smtClean="0">
                <a:solidFill>
                  <a:prstClr val="white"/>
                </a:solidFill>
                <a:latin typeface="Bebas Neue" panose="020B0606020202050201"/>
              </a:rPr>
              <a:t>immer</a:t>
            </a:r>
            <a:r>
              <a:rPr lang="en-US" sz="2000" i="1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i="1" dirty="0" err="1" smtClean="0">
                <a:solidFill>
                  <a:prstClr val="white"/>
                </a:solidFill>
                <a:latin typeface="Bebas Neue" panose="020B0606020202050201"/>
              </a:rPr>
              <a:t>kursiv</a:t>
            </a:r>
            <a:r>
              <a:rPr lang="en-US" sz="2000" i="1" dirty="0" smtClean="0">
                <a:solidFill>
                  <a:prstClr val="white"/>
                </a:solidFill>
                <a:latin typeface="Bebas Neue" panose="020B0606020202050201"/>
              </a:rPr>
              <a:t> und in </a:t>
            </a:r>
            <a:r>
              <a:rPr lang="en-US" sz="2000" i="1" dirty="0" err="1" smtClean="0">
                <a:solidFill>
                  <a:prstClr val="white"/>
                </a:solidFill>
                <a:latin typeface="Bebas Neue" panose="020B0606020202050201"/>
              </a:rPr>
              <a:t>Klammern</a:t>
            </a:r>
            <a:r>
              <a:rPr lang="en-US" sz="2000" i="1" dirty="0" smtClean="0">
                <a:solidFill>
                  <a:prstClr val="white"/>
                </a:solidFill>
                <a:latin typeface="Bebas Neue" panose="020B0606020202050201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Bei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Bebas Neue" panose="020B0606020202050201"/>
              </a:rPr>
              <a:t>Unsicherheiten</a:t>
            </a:r>
            <a:r>
              <a:rPr lang="en-US" sz="2000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Bebas Neue" panose="020B0606020202050201"/>
              </a:rPr>
              <a:t>immer</a:t>
            </a:r>
            <a:r>
              <a:rPr lang="en-US" sz="2000" dirty="0" smtClean="0">
                <a:solidFill>
                  <a:srgbClr val="FF0000"/>
                </a:solidFill>
                <a:latin typeface="Bebas Neue" panose="020B0606020202050201"/>
              </a:rPr>
              <a:t> in ROT </a:t>
            </a:r>
            <a:r>
              <a:rPr lang="en-US" sz="2000" dirty="0" err="1" smtClean="0">
                <a:solidFill>
                  <a:srgbClr val="FF0000"/>
                </a:solidFill>
                <a:latin typeface="Bebas Neue" panose="020B0606020202050201"/>
              </a:rPr>
              <a:t>hervorheben</a:t>
            </a:r>
            <a:r>
              <a:rPr lang="en-US" sz="2000" dirty="0" smtClean="0">
                <a:solidFill>
                  <a:srgbClr val="FF0000"/>
                </a:solidFill>
                <a:latin typeface="Bebas Neue" panose="020B0606020202050201"/>
              </a:rPr>
              <a:t> und das </a:t>
            </a:r>
            <a:r>
              <a:rPr lang="en-US" sz="2000" dirty="0" err="1" smtClean="0">
                <a:solidFill>
                  <a:srgbClr val="FF0000"/>
                </a:solidFill>
                <a:latin typeface="Bebas Neue" panose="020B0606020202050201"/>
              </a:rPr>
              <a:t>englische</a:t>
            </a:r>
            <a:r>
              <a:rPr lang="en-US" sz="2000" dirty="0" smtClean="0">
                <a:solidFill>
                  <a:srgbClr val="FF0000"/>
                </a:solidFill>
                <a:latin typeface="Bebas Neue" panose="020B0606020202050201"/>
              </a:rPr>
              <a:t> Original </a:t>
            </a:r>
            <a:r>
              <a:rPr lang="en-US" sz="2000" dirty="0" err="1" smtClean="0">
                <a:solidFill>
                  <a:srgbClr val="FF0000"/>
                </a:solidFill>
                <a:latin typeface="Bebas Neue" panose="020B0606020202050201"/>
              </a:rPr>
              <a:t>nochmal</a:t>
            </a:r>
            <a:r>
              <a:rPr lang="en-US" sz="2000" dirty="0" smtClean="0">
                <a:solidFill>
                  <a:srgbClr val="FF0000"/>
                </a:solidFill>
                <a:latin typeface="Bebas Neue" panose="020B0606020202050201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Bebas Neue" panose="020B0606020202050201"/>
              </a:rPr>
              <a:t>dazuschreiben</a:t>
            </a:r>
            <a:endParaRPr lang="en-US" sz="2000" dirty="0">
              <a:solidFill>
                <a:srgbClr val="FF0000"/>
              </a:solidFill>
              <a:latin typeface="Bebas Neue" panose="020B0606020202050201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309399" y="675679"/>
            <a:ext cx="102195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08 Das Festival –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</a:rPr>
              <a:t>Dialoglisten 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– Wie erstelle ich eine gute Dialogliste</a:t>
            </a:r>
          </a:p>
          <a:p>
            <a:endParaRPr lang="de-DE" sz="2800" dirty="0">
              <a:solidFill>
                <a:prstClr val="white"/>
              </a:solidFill>
              <a:latin typeface="Bebas Neue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71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9400" y="109183"/>
            <a:ext cx="101064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09 Das Festival – Kurz- und Langtexte – das Aushängeschild der Filme</a:t>
            </a:r>
            <a:endParaRPr lang="de-DE" sz="2800" dirty="0">
              <a:solidFill>
                <a:prstClr val="white"/>
              </a:solidFill>
              <a:latin typeface="Bebas Neue" panose="020B0606020202050201"/>
            </a:endParaRPr>
          </a:p>
          <a:p>
            <a:endParaRPr lang="de-DE" sz="2800" dirty="0">
              <a:solidFill>
                <a:prstClr val="white"/>
              </a:solidFill>
              <a:latin typeface="Bebas Neue" panose="020B0606020202050201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77"/>
          <a:stretch/>
        </p:blipFill>
        <p:spPr>
          <a:xfrm>
            <a:off x="5390047" y="675679"/>
            <a:ext cx="4242650" cy="565479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3"/>
          <a:stretch/>
        </p:blipFill>
        <p:spPr>
          <a:xfrm>
            <a:off x="1510094" y="1484866"/>
            <a:ext cx="2861268" cy="4447779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5604995" y="6371038"/>
            <a:ext cx="4027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>
                <a:solidFill>
                  <a:prstClr val="white"/>
                </a:solidFill>
                <a:latin typeface="Bebas Neue" panose="020B0606020202050201"/>
              </a:rPr>
              <a:t>Langtexte enthalten bis zu 1100 Zeichen</a:t>
            </a:r>
            <a:endParaRPr lang="de-DE" sz="1200" dirty="0">
              <a:solidFill>
                <a:prstClr val="white"/>
              </a:solidFill>
              <a:latin typeface="Bebas Neue" panose="020B0606020202050201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92500" y="5943272"/>
            <a:ext cx="4027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>
                <a:solidFill>
                  <a:prstClr val="white"/>
                </a:solidFill>
                <a:latin typeface="Bebas Neue" panose="020B0606020202050201"/>
              </a:rPr>
              <a:t>Kurztexte dürfen maximal 200 Zeichen enthalten</a:t>
            </a:r>
            <a:endParaRPr lang="de-DE" sz="1200" dirty="0">
              <a:solidFill>
                <a:prstClr val="white"/>
              </a:solidFill>
              <a:latin typeface="Bebas Neue" panose="020B0606020202050201"/>
            </a:endParaRPr>
          </a:p>
        </p:txBody>
      </p:sp>
    </p:spTree>
    <p:extLst>
      <p:ext uri="{BB962C8B-B14F-4D97-AF65-F5344CB8AC3E}">
        <p14:creationId xmlns:p14="http://schemas.microsoft.com/office/powerpoint/2010/main" val="104289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9399" y="675679"/>
            <a:ext cx="10634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10 Das Festival – Pädagogische Handreichung – kein Film ohne Mehrwert</a:t>
            </a:r>
            <a:endParaRPr lang="de-DE" sz="2800" dirty="0">
              <a:solidFill>
                <a:prstClr val="white"/>
              </a:solidFill>
              <a:latin typeface="Bebas Neue" panose="020B0606020202050201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548898" y="1829064"/>
            <a:ext cx="962268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Gibt Lehrer*innen Material zur Vor- und Nachbereitung des Films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1. Allgemeine Filminformationen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Titel, Land, Jahr, Spieldauer, Regie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Altersempfehlung, Themen, Handlung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2. Produktionshintergrund und pädagogische Ansatzpunkte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Informationen über Entstehung (Idee?, Buchvorlage?, bereits gewonnene Preise, Infos zu Regie und Cast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Persönlicher Eindruck, Wahrnehmung, interessante Fakten zur dargestellten Thematik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Pädagogische Ansatzpunkte mit aktuellen Zahlen, Problemlagen, Verweise etc.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3. Themen für den Unterricht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Anregungen vor dem Film, Recherche zu Themen des Films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Beobachtungsaufträge während des Films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Diskussionsanregungen für nach dem Film, vertiefende Auseinandersetzung mit Thematik</a:t>
            </a:r>
          </a:p>
        </p:txBody>
      </p:sp>
    </p:spTree>
    <p:extLst>
      <p:ext uri="{BB962C8B-B14F-4D97-AF65-F5344CB8AC3E}">
        <p14:creationId xmlns:p14="http://schemas.microsoft.com/office/powerpoint/2010/main" val="74533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9399" y="675679"/>
            <a:ext cx="101164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prstClr val="white"/>
                </a:solidFill>
                <a:latin typeface="Bebas Neue" panose="020B0606020202050201" pitchFamily="34" charset="0"/>
              </a:rPr>
              <a:t>10 Das Festival – Pädagogische Handreichung – kein Film ohne Mehrwert</a:t>
            </a:r>
            <a:endParaRPr lang="de-DE" sz="2800" dirty="0">
              <a:solidFill>
                <a:prstClr val="white"/>
              </a:solidFill>
              <a:latin typeface="Bebas Neue" panose="020B0606020202050201"/>
            </a:endParaRPr>
          </a:p>
          <a:p>
            <a:endParaRPr lang="de-DE" sz="2800" dirty="0">
              <a:solidFill>
                <a:prstClr val="white"/>
              </a:solidFill>
              <a:latin typeface="Bebas Neue" panose="020B0606020202050201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2217" y="2021482"/>
            <a:ext cx="3114725" cy="4043631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936" y="2021482"/>
            <a:ext cx="2912297" cy="404532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31450" y="2026128"/>
            <a:ext cx="2908378" cy="403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9399" y="675679"/>
            <a:ext cx="88152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11 Das Festival – Aufgaben </a:t>
            </a:r>
            <a:r>
              <a:rPr lang="de-DE" sz="2800" dirty="0">
                <a:solidFill>
                  <a:prstClr val="white"/>
                </a:solidFill>
                <a:latin typeface="Bebas Neue" panose="020B0606020202050201" pitchFamily="34" charset="0"/>
              </a:rPr>
              <a:t>w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ährend des Festivals</a:t>
            </a:r>
            <a:endParaRPr lang="de-DE" sz="2800" dirty="0">
              <a:solidFill>
                <a:prstClr val="white"/>
              </a:solidFill>
              <a:latin typeface="Bebas Neue" panose="020B0606020202050201"/>
            </a:endParaRPr>
          </a:p>
          <a:p>
            <a:endParaRPr lang="de-DE" sz="2800" dirty="0">
              <a:solidFill>
                <a:prstClr val="white"/>
              </a:solidFill>
              <a:latin typeface="Bebas Neue" panose="020B0606020202050201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548898" y="1829064"/>
            <a:ext cx="668070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Gästebetreuung und Gästeservice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2000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Technische </a:t>
            </a: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U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nterstützung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2000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Workshops mit Grundschulkindern bzw. 5.-Klässlern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Koordination der Schulklassen in den Kinos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Flyer verteilen / Plakate aufhängen / Promo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Einlass</a:t>
            </a:r>
          </a:p>
        </p:txBody>
      </p:sp>
    </p:spTree>
    <p:extLst>
      <p:ext uri="{BB962C8B-B14F-4D97-AF65-F5344CB8AC3E}">
        <p14:creationId xmlns:p14="http://schemas.microsoft.com/office/powerpoint/2010/main" val="258990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8840" y="289180"/>
            <a:ext cx="88152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Wir brauchen viele zauberhafte </a:t>
            </a:r>
            <a:r>
              <a:rPr lang="de-DE" sz="2800" dirty="0" err="1">
                <a:solidFill>
                  <a:prstClr val="white"/>
                </a:solidFill>
                <a:latin typeface="Bebas Neue" panose="020B0606020202050201"/>
              </a:rPr>
              <a:t>Einspringhörner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 an jeder Ecke – es gibt immer etwas zu tun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  <a:sym typeface="Wingdings" panose="05000000000000000000" pitchFamily="2" charset="2"/>
              </a:rPr>
              <a:t></a:t>
            </a:r>
            <a:endParaRPr lang="de-DE" sz="2800" dirty="0">
              <a:solidFill>
                <a:prstClr val="white"/>
              </a:solidFill>
              <a:latin typeface="Bebas Neue" panose="020B0606020202050201"/>
            </a:endParaRPr>
          </a:p>
        </p:txBody>
      </p:sp>
      <p:pic>
        <p:nvPicPr>
          <p:cNvPr id="2050" name="Picture 2" descr="Furzendes einhorn | Premium-Vekto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725" y="1592321"/>
            <a:ext cx="4506821" cy="450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ussdiagramm: Lochstreifen 1"/>
          <p:cNvSpPr/>
          <p:nvPr/>
        </p:nvSpPr>
        <p:spPr>
          <a:xfrm rot="20775942">
            <a:off x="7975076" y="2498103"/>
            <a:ext cx="3049892" cy="2658359"/>
          </a:xfrm>
          <a:prstGeom prst="flowChartPunchedTape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Bis hoffentlich ganz bald!</a:t>
            </a:r>
          </a:p>
          <a:p>
            <a:pPr algn="ctr"/>
            <a:endParaRPr lang="de-DE" dirty="0"/>
          </a:p>
          <a:p>
            <a:pPr algn="ctr"/>
            <a:r>
              <a:rPr lang="de-DE" dirty="0" smtClean="0"/>
              <a:t>Eure </a:t>
            </a:r>
            <a:r>
              <a:rPr lang="de-DE" dirty="0" err="1" smtClean="0"/>
              <a:t>SCHLiNGEL‘s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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814725" y="6099142"/>
            <a:ext cx="4809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Karina Geipel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k.geipel@kinderfilmdienst.de</a:t>
            </a:r>
            <a:endParaRPr lang="de-DE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08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9400" y="675679"/>
            <a:ext cx="6848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prstClr val="white"/>
                </a:solidFill>
                <a:latin typeface="Bebas Neue" panose="020B0606020202050201" pitchFamily="34" charset="0"/>
              </a:rPr>
              <a:t>Worum es heute geht …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309400" y="1391316"/>
            <a:ext cx="602465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1. BLOCK – Das SCHLiNGEL-Filmfestival: Vorab</a:t>
            </a:r>
          </a:p>
          <a:p>
            <a:endParaRPr lang="de-DE" dirty="0" smtClean="0">
              <a:solidFill>
                <a:prstClr val="white"/>
              </a:solidFill>
              <a:latin typeface="Bebas Neue" panose="020B0606020202050201"/>
            </a:endParaRPr>
          </a:p>
          <a:p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1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. 	E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in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paar Zahlen und Fakten</a:t>
            </a:r>
          </a:p>
          <a:p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2. 	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Wer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wir sind</a:t>
            </a:r>
            <a:endParaRPr lang="de-DE" dirty="0">
              <a:solidFill>
                <a:prstClr val="white"/>
              </a:solidFill>
              <a:latin typeface="Bebas Neue" panose="020B0606020202050201" pitchFamily="34" charset="0"/>
            </a:endParaRPr>
          </a:p>
          <a:p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3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. 	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Eine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spannende Woche – seid dabei!</a:t>
            </a:r>
          </a:p>
          <a:p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2. BLOCK –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Der Prozess</a:t>
            </a:r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4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.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	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Von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der Filmeinreichung zur Vorführung</a:t>
            </a:r>
          </a:p>
          <a:p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5. 	Kriterien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zur Bewertung von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Filmen</a:t>
            </a:r>
          </a:p>
          <a:p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6. 	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Hürden und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Einschränkungen</a:t>
            </a:r>
            <a:endParaRPr lang="de-DE" b="1" dirty="0">
              <a:solidFill>
                <a:prstClr val="white"/>
              </a:solidFill>
              <a:latin typeface="Bebas Neue" panose="020B0606020202050201"/>
            </a:endParaRPr>
          </a:p>
          <a:p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3. BLOCK –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Das Festival</a:t>
            </a:r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7. 	Einlesen – Was ist das? Wie klingt das?</a:t>
            </a:r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8. 	Dialoglisten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– Wie erstelle ich eine gute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Dialogliste</a:t>
            </a:r>
          </a:p>
          <a:p>
            <a:r>
              <a:rPr lang="de-DE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9. 	Kurz- </a:t>
            </a:r>
            <a:r>
              <a:rPr lang="de-DE" dirty="0">
                <a:solidFill>
                  <a:prstClr val="white"/>
                </a:solidFill>
                <a:latin typeface="Bebas Neue" panose="020B0606020202050201" pitchFamily="34" charset="0"/>
              </a:rPr>
              <a:t>und Langtexte – das Aushängeschild der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Filme</a:t>
            </a:r>
          </a:p>
          <a:p>
            <a:r>
              <a:rPr lang="de-DE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10. 	Pädagogische </a:t>
            </a:r>
            <a:r>
              <a:rPr lang="de-DE" dirty="0">
                <a:solidFill>
                  <a:prstClr val="white"/>
                </a:solidFill>
                <a:latin typeface="Bebas Neue" panose="020B0606020202050201" pitchFamily="34" charset="0"/>
              </a:rPr>
              <a:t>Handreichung – kein Film ohne Mehrwert</a:t>
            </a:r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11. 	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Aufgaben </a:t>
            </a:r>
            <a:r>
              <a:rPr lang="de-DE" dirty="0">
                <a:solidFill>
                  <a:prstClr val="white"/>
                </a:solidFill>
                <a:latin typeface="Bebas Neue" panose="020B0606020202050201" pitchFamily="34" charset="0"/>
              </a:rPr>
              <a:t>während des Festivals</a:t>
            </a:r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endParaRPr lang="de-DE" dirty="0" smtClean="0">
              <a:solidFill>
                <a:prstClr val="white"/>
              </a:solidFill>
              <a:latin typeface="Bebas Neue" panose="020B0606020202050201"/>
            </a:endParaRPr>
          </a:p>
        </p:txBody>
      </p:sp>
    </p:spTree>
    <p:extLst>
      <p:ext uri="{BB962C8B-B14F-4D97-AF65-F5344CB8AC3E}">
        <p14:creationId xmlns:p14="http://schemas.microsoft.com/office/powerpoint/2010/main" val="124300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9399" y="675679"/>
            <a:ext cx="10511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prstClr val="white"/>
                </a:solidFill>
                <a:latin typeface="Bebas Neue" panose="020B0606020202050201" pitchFamily="34" charset="0"/>
              </a:rPr>
              <a:t>01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Vorab – Ein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</a:rPr>
              <a:t>paar 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Zahlen und Fakten</a:t>
            </a:r>
            <a:endParaRPr lang="de-DE" sz="2800" dirty="0">
              <a:solidFill>
                <a:prstClr val="white"/>
              </a:solidFill>
              <a:latin typeface="Bebas Neue" panose="020B0606020202050201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309398" y="1585366"/>
            <a:ext cx="990290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Fand 1996 erstmalig statt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Seitdem jährlich in der Woche vor den sächsischen Herbstferien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dieses Jahr zum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29.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Mal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Von 98 bis 2010 im Filmpalast Luxor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Seit 2011 Hauptsitz im </a:t>
            </a:r>
            <a:r>
              <a:rPr lang="de-DE" dirty="0" err="1">
                <a:solidFill>
                  <a:prstClr val="white"/>
                </a:solidFill>
                <a:latin typeface="Bebas Neue" panose="020B0606020202050201"/>
              </a:rPr>
              <a:t>CineStar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 in der Galerie Roter Turm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Programm nicht nur im </a:t>
            </a:r>
            <a:r>
              <a:rPr lang="de-DE" dirty="0" err="1">
                <a:solidFill>
                  <a:prstClr val="white"/>
                </a:solidFill>
                <a:latin typeface="Bebas Neue" panose="020B0606020202050201"/>
              </a:rPr>
              <a:t>CineStar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, sondern auch im </a:t>
            </a:r>
            <a:r>
              <a:rPr lang="de-DE" dirty="0" err="1" smtClean="0">
                <a:solidFill>
                  <a:prstClr val="white"/>
                </a:solidFill>
                <a:latin typeface="Bebas Neue" panose="020B0606020202050201"/>
              </a:rPr>
              <a:t>Carlowitz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de-DE" dirty="0" err="1" smtClean="0">
                <a:solidFill>
                  <a:prstClr val="white"/>
                </a:solidFill>
                <a:latin typeface="Bebas Neue" panose="020B0606020202050201"/>
              </a:rPr>
              <a:t>Congresscenter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 (ehemals „kleiner Saal Stadthalle“, </a:t>
            </a:r>
          </a:p>
          <a:p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	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im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Opernhaus,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im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Metropol und im </a:t>
            </a:r>
            <a:r>
              <a:rPr lang="de-DE" dirty="0" err="1">
                <a:solidFill>
                  <a:prstClr val="white"/>
                </a:solidFill>
                <a:latin typeface="Bebas Neue" panose="020B0606020202050201"/>
              </a:rPr>
              <a:t>Clubkino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 Siegmar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Mittlerweile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eines der größten europäischen Kinderfilmfestivals</a:t>
            </a:r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703" y="3901309"/>
            <a:ext cx="7180977" cy="276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41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310628" y="2053741"/>
            <a:ext cx="86956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Erstes Mal ein Wettbewerb mit Preisstruktur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im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Jahr 2001: internationaler Kinderfilmwettbewerb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2002: erstes Mal Jugendfilmwettbewerb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2003: erstes Mal europäische Kinderjury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2007: erstes Mal Juniorfilmwettbewerb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2017: erstes Mal Kurz- und Animationsfilmwettbewerb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309399" y="675679"/>
            <a:ext cx="10511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prstClr val="white"/>
                </a:solidFill>
                <a:latin typeface="Bebas Neue" panose="020B0606020202050201" pitchFamily="34" charset="0"/>
              </a:rPr>
              <a:t>01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</a:rPr>
              <a:t>Vorab – 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ein paar Zahlen und Fakten</a:t>
            </a:r>
            <a:endParaRPr lang="de-DE" sz="2800" dirty="0">
              <a:solidFill>
                <a:prstClr val="white"/>
              </a:solidFill>
              <a:latin typeface="Bebas Neue" panose="020B0606020202050201" pitchFamily="34" charset="0"/>
            </a:endParaRPr>
          </a:p>
        </p:txBody>
      </p:sp>
      <p:pic>
        <p:nvPicPr>
          <p:cNvPr id="1026" name="Picture 2" descr="https://ff-schlingel.de/?eID=iotf&amp;f=7331&amp;hash=17d53442e9e81f043823f695c19a17115f&amp;ts=1634732176&amp;cHash=627ab87b18a99c7b8ca3ae8a83605718&amp;w=35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772" y="3981492"/>
            <a:ext cx="2944667" cy="221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f-schlingel.de/fileadmin/_processed_/6/6/csm__04A8289_Bildgroesse_aendern_2ee057eab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898" y="3981492"/>
            <a:ext cx="3326123" cy="2218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001820" y="6253333"/>
            <a:ext cx="2420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>
                <a:solidFill>
                  <a:prstClr val="white"/>
                </a:solidFill>
                <a:latin typeface="Bebas Neue" panose="020B0606020202050201"/>
              </a:rPr>
              <a:t>Festivalleiter Michael Harbauer eröffnet </a:t>
            </a:r>
          </a:p>
          <a:p>
            <a:pPr algn="ctr"/>
            <a:r>
              <a:rPr lang="de-DE" sz="1200" dirty="0">
                <a:solidFill>
                  <a:prstClr val="white"/>
                </a:solidFill>
                <a:latin typeface="Bebas Neue" panose="020B0606020202050201"/>
              </a:rPr>
              <a:t>die Preisverleihung 2021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6399369" y="6194200"/>
            <a:ext cx="2613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>
                <a:solidFill>
                  <a:prstClr val="white"/>
                </a:solidFill>
                <a:latin typeface="Bebas Neue" panose="020B0606020202050201"/>
              </a:rPr>
              <a:t>Die handgefertigten SCHLiNGEL-Trophäen</a:t>
            </a:r>
          </a:p>
          <a:p>
            <a:pPr algn="ctr"/>
            <a:r>
              <a:rPr lang="de-DE" sz="1200" dirty="0">
                <a:solidFill>
                  <a:prstClr val="white"/>
                </a:solidFill>
                <a:latin typeface="Bebas Neue" panose="020B0606020202050201"/>
              </a:rPr>
              <a:t>warten auf ihre neuen Besitzer*innen</a:t>
            </a:r>
          </a:p>
        </p:txBody>
      </p:sp>
    </p:spTree>
    <p:extLst>
      <p:ext uri="{BB962C8B-B14F-4D97-AF65-F5344CB8AC3E}">
        <p14:creationId xmlns:p14="http://schemas.microsoft.com/office/powerpoint/2010/main" val="356607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309399" y="1637398"/>
            <a:ext cx="42429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ANSONSTEN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NOCH: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Letztes Jahr: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63 Langfilme und 68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Kurzfilme im Wettbewerb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Insgesamt mehr als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170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Filme gezeigt aus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54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Ländern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Über 20.000 Zuschauer </a:t>
            </a:r>
          </a:p>
          <a:p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	(selbst in Pandemiezeiten noch ca.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	12.000 – 17.000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Über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300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Gäste aus aller Welt </a:t>
            </a:r>
          </a:p>
          <a:p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	(Fachpublikum,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Regisseur*innen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,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	Schauspieler*innen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Vielfältiges Rahmenprogramm </a:t>
            </a:r>
          </a:p>
          <a:p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	(z.B. </a:t>
            </a:r>
            <a:r>
              <a:rPr lang="de-DE" dirty="0" err="1">
                <a:solidFill>
                  <a:prstClr val="white"/>
                </a:solidFill>
                <a:latin typeface="Bebas Neue" panose="020B0606020202050201"/>
              </a:rPr>
              <a:t>Industry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 Forum, Coming </a:t>
            </a:r>
            <a:r>
              <a:rPr lang="de-DE" dirty="0" err="1">
                <a:solidFill>
                  <a:prstClr val="white"/>
                </a:solidFill>
                <a:latin typeface="Bebas Neue" panose="020B0606020202050201"/>
              </a:rPr>
              <a:t>Soon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	etc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.)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309399" y="675679"/>
            <a:ext cx="10511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prstClr val="white"/>
                </a:solidFill>
                <a:latin typeface="Bebas Neue" panose="020B0606020202050201" pitchFamily="34" charset="0"/>
              </a:rPr>
              <a:t>01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</a:rPr>
              <a:t>Vorab – 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ein paar Zahlen und Fakten</a:t>
            </a:r>
            <a:endParaRPr lang="de-DE" sz="2800" dirty="0">
              <a:solidFill>
                <a:prstClr val="white"/>
              </a:solidFill>
              <a:latin typeface="Bebas Neue" panose="020B0606020202050201" pitchFamily="34" charset="0"/>
            </a:endParaRPr>
          </a:p>
        </p:txBody>
      </p:sp>
      <p:pic>
        <p:nvPicPr>
          <p:cNvPr id="3076" name="Picture 4" descr="https://ff-schlingel.de/fileadmin/_processed_/a/2/csm__04A5000_Bildgroesse_aendern_99baefa24b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435" y="1640490"/>
            <a:ext cx="4935533" cy="329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6542516" y="4970544"/>
            <a:ext cx="4027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solidFill>
                  <a:prstClr val="white"/>
                </a:solidFill>
                <a:latin typeface="Bebas Neue" panose="020B0606020202050201"/>
              </a:rPr>
              <a:t>Schüler strömen am Montagmorgen </a:t>
            </a:r>
            <a:r>
              <a:rPr lang="de-DE" sz="1200" dirty="0" smtClean="0">
                <a:solidFill>
                  <a:prstClr val="white"/>
                </a:solidFill>
                <a:latin typeface="Bebas Neue" panose="020B0606020202050201"/>
              </a:rPr>
              <a:t>in die </a:t>
            </a:r>
            <a:r>
              <a:rPr lang="de-DE" sz="1200" dirty="0">
                <a:solidFill>
                  <a:prstClr val="white"/>
                </a:solidFill>
                <a:latin typeface="Bebas Neue" panose="020B0606020202050201"/>
              </a:rPr>
              <a:t>Kinosäle</a:t>
            </a:r>
          </a:p>
        </p:txBody>
      </p:sp>
    </p:spTree>
    <p:extLst>
      <p:ext uri="{BB962C8B-B14F-4D97-AF65-F5344CB8AC3E}">
        <p14:creationId xmlns:p14="http://schemas.microsoft.com/office/powerpoint/2010/main" val="294072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309399" y="1642388"/>
            <a:ext cx="78206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Wird organisiert vom Sächsischen Kinder- und Jugendfilmdienst e.V.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Macht übers Jahr verschiedene Veranstaltungen (Schulprogramme, Ferienprogramme, </a:t>
            </a:r>
          </a:p>
          <a:p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	filmpädagogische Arbeit, auch als 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nicht kommerzieller Filmverleih </a:t>
            </a:r>
            <a:r>
              <a:rPr lang="de-DE" dirty="0">
                <a:solidFill>
                  <a:prstClr val="white"/>
                </a:solidFill>
                <a:latin typeface="Bebas Neue" panose="020B0606020202050201"/>
              </a:rPr>
              <a:t>tätig</a:t>
            </a:r>
            <a:r>
              <a:rPr lang="de-DE" dirty="0" smtClean="0">
                <a:solidFill>
                  <a:prstClr val="white"/>
                </a:solidFill>
                <a:latin typeface="Bebas Neue" panose="020B0606020202050201"/>
              </a:rPr>
              <a:t>)</a:t>
            </a:r>
            <a:endParaRPr lang="de-DE" dirty="0">
              <a:solidFill>
                <a:prstClr val="white"/>
              </a:solidFill>
              <a:latin typeface="Bebas Neue" panose="020B0606020202050201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309399" y="675679"/>
            <a:ext cx="10511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02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</a:rPr>
              <a:t>Vorab – Wer wir sind</a:t>
            </a:r>
            <a:endParaRPr lang="de-DE" sz="2800" dirty="0">
              <a:solidFill>
                <a:prstClr val="white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291779" y="4241254"/>
            <a:ext cx="1024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>
                <a:solidFill>
                  <a:prstClr val="white"/>
                </a:solidFill>
              </a:rPr>
              <a:t>Unsere Logos</a:t>
            </a:r>
            <a:endParaRPr lang="de-DE" sz="1200" dirty="0">
              <a:solidFill>
                <a:prstClr val="white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399" y="2654809"/>
            <a:ext cx="6152224" cy="4100759"/>
          </a:xfrm>
          <a:prstGeom prst="rect">
            <a:avLst/>
          </a:prstGeom>
        </p:spPr>
      </p:pic>
      <p:pic>
        <p:nvPicPr>
          <p:cNvPr id="18" name="Picture 2" descr="Sächsischer Kinder- und Jugendfilmdienst e. V. - Ehrenamt - Freistaat  Sachse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224" y="2728252"/>
            <a:ext cx="1982030" cy="135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224" y="4682115"/>
            <a:ext cx="1997604" cy="140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0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9400" y="675679"/>
            <a:ext cx="1010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03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</a:rPr>
              <a:t>Eine 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spannende Woche – seid dabei!</a:t>
            </a:r>
          </a:p>
        </p:txBody>
      </p:sp>
      <p:pic>
        <p:nvPicPr>
          <p:cNvPr id="2" name="4gdigRhnbgY"/>
          <p:cNvPicPr>
            <a:picLocks noRot="1" noChangeAspect="1"/>
          </p:cNvPicPr>
          <p:nvPr>
            <a:videoFile r:link="rId1"/>
          </p:nvPr>
        </p:nvPicPr>
        <p:blipFill>
          <a:blip r:embed="rId10"/>
          <a:stretch>
            <a:fillRect/>
          </a:stretch>
        </p:blipFill>
        <p:spPr>
          <a:xfrm>
            <a:off x="1201024" y="1829064"/>
            <a:ext cx="4572000" cy="2571750"/>
          </a:xfrm>
          <a:prstGeom prst="rect">
            <a:avLst/>
          </a:prstGeom>
        </p:spPr>
      </p:pic>
      <p:pic>
        <p:nvPicPr>
          <p:cNvPr id="4" name="Eo-0Efj9hWo"/>
          <p:cNvPicPr>
            <a:picLocks noRot="1" noChangeAspect="1"/>
          </p:cNvPicPr>
          <p:nvPr>
            <a:videoFile r:link="rId2"/>
          </p:nvPr>
        </p:nvPicPr>
        <p:blipFill>
          <a:blip r:embed="rId11"/>
          <a:stretch>
            <a:fillRect/>
          </a:stretch>
        </p:blipFill>
        <p:spPr>
          <a:xfrm>
            <a:off x="6443830" y="1829064"/>
            <a:ext cx="4572000" cy="2571750"/>
          </a:xfrm>
          <a:prstGeom prst="rect">
            <a:avLst/>
          </a:prstGeom>
        </p:spPr>
      </p:pic>
      <p:pic>
        <p:nvPicPr>
          <p:cNvPr id="5" name="fFboRXDI3Lg"/>
          <p:cNvPicPr>
            <a:picLocks noRot="1" noChangeAspect="1"/>
          </p:cNvPicPr>
          <p:nvPr>
            <a:videoFile r:link="rId3"/>
          </p:nvPr>
        </p:nvPicPr>
        <p:blipFill>
          <a:blip r:embed="rId12"/>
          <a:stretch>
            <a:fillRect/>
          </a:stretch>
        </p:blipFill>
        <p:spPr>
          <a:xfrm>
            <a:off x="3910668" y="4286250"/>
            <a:ext cx="4572000" cy="257175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91385" y="5394327"/>
            <a:ext cx="28977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Alle Videos auf: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https</a:t>
            </a:r>
            <a:r>
              <a:rPr lang="de-DE" dirty="0">
                <a:solidFill>
                  <a:schemeClr val="bg1"/>
                </a:solidFill>
              </a:rPr>
              <a:t>://www.youtube.com/@filmfestivalschlingel2461</a:t>
            </a:r>
          </a:p>
        </p:txBody>
      </p:sp>
    </p:spTree>
    <p:extLst>
      <p:ext uri="{BB962C8B-B14F-4D97-AF65-F5344CB8AC3E}">
        <p14:creationId xmlns:p14="http://schemas.microsoft.com/office/powerpoint/2010/main" val="70075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9399" y="675679"/>
            <a:ext cx="8828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prstClr val="white"/>
                </a:solidFill>
                <a:latin typeface="Bebas Neue" panose="020B0606020202050201" pitchFamily="34" charset="0"/>
              </a:rPr>
              <a:t>04 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Der Prozess – Von der Filmeinreichung zur Vorführung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309399" y="1677192"/>
            <a:ext cx="92128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Januar bis 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Juli</a:t>
            </a: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: Filmeinreichung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Digital über Plattform (Einreichung) vs. Anfrage (über Produzenten, Filmverleihe etc.)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Technik erstellt eine Sichtungskopie, die von den 6 Mitgliedern der Auswahlkommission gesichtet werden kann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Auswahlkommission: Treffen monatlich – debattieren, diskutieren</a:t>
            </a:r>
          </a:p>
          <a:p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Film gefällt: Einladen, Vorführgebühren aushandeln, Gäste einladen = Film steht im 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Programm</a:t>
            </a:r>
            <a:endParaRPr lang="de-DE" sz="2000" dirty="0">
              <a:solidFill>
                <a:prstClr val="white"/>
              </a:solidFill>
              <a:latin typeface="Bebas Neue" panose="020B0606020202050201"/>
            </a:endParaRPr>
          </a:p>
        </p:txBody>
      </p:sp>
    </p:spTree>
    <p:extLst>
      <p:ext uri="{BB962C8B-B14F-4D97-AF65-F5344CB8AC3E}">
        <p14:creationId xmlns:p14="http://schemas.microsoft.com/office/powerpoint/2010/main" val="31425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>
            <a:off x="206187" y="1335738"/>
            <a:ext cx="12263717" cy="0"/>
          </a:xfrm>
          <a:prstGeom prst="line">
            <a:avLst/>
          </a:prstGeom>
          <a:ln w="12700">
            <a:solidFill>
              <a:srgbClr val="E32F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311972" y="1280160"/>
            <a:ext cx="1226371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65044">
            <a:off x="-1248871" y="1109758"/>
            <a:ext cx="2626832" cy="227621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2070" y="-96326"/>
            <a:ext cx="2891470" cy="23441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3" y="4830184"/>
            <a:ext cx="3337484" cy="266348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305">
            <a:off x="11061911" y="5449366"/>
            <a:ext cx="982316" cy="68979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309399" y="675679"/>
            <a:ext cx="8828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prstClr val="white"/>
                </a:solidFill>
                <a:latin typeface="Bebas Neue" panose="020B0606020202050201" pitchFamily="34" charset="0"/>
              </a:rPr>
              <a:t>05 </a:t>
            </a:r>
            <a:r>
              <a:rPr lang="de-DE" sz="2800" dirty="0">
                <a:solidFill>
                  <a:prstClr val="white"/>
                </a:solidFill>
                <a:latin typeface="Bebas Neue" panose="020B0606020202050201"/>
              </a:rPr>
              <a:t>Der Prozess – </a:t>
            </a:r>
            <a:r>
              <a:rPr lang="de-DE" sz="2800" dirty="0" smtClean="0">
                <a:solidFill>
                  <a:prstClr val="white"/>
                </a:solidFill>
                <a:latin typeface="Bebas Neue" panose="020B0606020202050201"/>
              </a:rPr>
              <a:t>Kriterien zur Bewertung von Filmen</a:t>
            </a:r>
            <a:endParaRPr lang="de-DE" sz="2800" dirty="0">
              <a:solidFill>
                <a:prstClr val="white"/>
              </a:solidFill>
              <a:latin typeface="Bebas Neue" panose="020B0606020202050201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309399" y="1677192"/>
            <a:ext cx="921282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prstClr val="white"/>
                </a:solidFill>
                <a:latin typeface="Bebas Neue" panose="020B0606020202050201"/>
              </a:rPr>
              <a:t>Pädagogischer Mehrwert für die Zielgruppe ist das A &amp; 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O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Erzählt aus der Perspektive der Zielgruppe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Aktuelle Themen: digitale Welten, </a:t>
            </a:r>
            <a:r>
              <a:rPr lang="de-DE" sz="2000" dirty="0" err="1" smtClean="0">
                <a:solidFill>
                  <a:prstClr val="white"/>
                </a:solidFill>
                <a:latin typeface="Bebas Neue" panose="020B0606020202050201"/>
              </a:rPr>
              <a:t>queeres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 Leben, Toleranz </a:t>
            </a:r>
            <a:r>
              <a:rPr lang="de-DE" sz="2000" dirty="0" err="1" smtClean="0">
                <a:solidFill>
                  <a:prstClr val="white"/>
                </a:solidFill>
                <a:latin typeface="Bebas Neue" panose="020B0606020202050201"/>
              </a:rPr>
              <a:t>uvm</a:t>
            </a: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2000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Botschaften liegen oft versteckt oder sind nicht eindeutig zu erkennen?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Kein Problem: dafür gibt es die Filmgespräche im Anschluss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de-DE" sz="2000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Stimmung während des Films (Spannungsbogen, Spannungsaufbau)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Stimmung zum Ende des Films (Hoffnung, Perspektive oder Anreiz zur kritischen Auseinandersetzung)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de-DE" sz="2000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Identifikationsfiguren? 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Insbesondere im Kinderbereich wichtig, im Jugendbereich können auch „unsympathische“ Menschen in der Hauptrolle sein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de-DE" sz="2000" dirty="0" smtClean="0">
              <a:solidFill>
                <a:prstClr val="white"/>
              </a:solidFill>
              <a:latin typeface="Bebas Neue" panose="020B0606020202050201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2000" dirty="0" smtClean="0">
                <a:solidFill>
                  <a:prstClr val="white"/>
                </a:solidFill>
                <a:latin typeface="Bebas Neue" panose="020B0606020202050201"/>
              </a:rPr>
              <a:t>Länge, Land, Beziehungen und vorangegangene Projekte</a:t>
            </a:r>
          </a:p>
        </p:txBody>
      </p:sp>
    </p:spTree>
    <p:extLst>
      <p:ext uri="{BB962C8B-B14F-4D97-AF65-F5344CB8AC3E}">
        <p14:creationId xmlns:p14="http://schemas.microsoft.com/office/powerpoint/2010/main" val="427560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1090</Words>
  <Application>Microsoft Office PowerPoint</Application>
  <PresentationFormat>Breitbild</PresentationFormat>
  <Paragraphs>189</Paragraphs>
  <Slides>19</Slides>
  <Notes>19</Notes>
  <HiddenSlides>0</HiddenSlides>
  <MMClips>3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19</vt:i4>
      </vt:variant>
    </vt:vector>
  </HeadingPairs>
  <TitlesOfParts>
    <vt:vector size="27" baseType="lpstr">
      <vt:lpstr>Arial</vt:lpstr>
      <vt:lpstr>Bebas Neue</vt:lpstr>
      <vt:lpstr>Calibri</vt:lpstr>
      <vt:lpstr>Calibri Light</vt:lpstr>
      <vt:lpstr>Snap ITC</vt:lpstr>
      <vt:lpstr>Wingdings</vt:lpstr>
      <vt:lpstr>1_Office Theme</vt:lpstr>
      <vt:lpstr>2_Office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Karina Geipel, Kinderfilmdienst</dc:creator>
  <cp:lastModifiedBy>Karina Geipel, Kinderfilmdienst</cp:lastModifiedBy>
  <cp:revision>29</cp:revision>
  <cp:lastPrinted>2023-04-17T11:24:42Z</cp:lastPrinted>
  <dcterms:created xsi:type="dcterms:W3CDTF">2023-04-05T14:19:03Z</dcterms:created>
  <dcterms:modified xsi:type="dcterms:W3CDTF">2024-04-25T10:41:12Z</dcterms:modified>
</cp:coreProperties>
</file>