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97" r:id="rId2"/>
    <p:sldId id="256" r:id="rId3"/>
    <p:sldId id="257" r:id="rId4"/>
    <p:sldId id="396" r:id="rId5"/>
    <p:sldId id="260" r:id="rId6"/>
    <p:sldId id="261" r:id="rId7"/>
    <p:sldId id="259" r:id="rId8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990000"/>
    <a:srgbClr val="FFCC00"/>
    <a:srgbClr val="505050"/>
    <a:srgbClr val="3399FF"/>
    <a:srgbClr val="333333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1332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/>
            </a:lvl1pPr>
          </a:lstStyle>
          <a:p>
            <a:pPr>
              <a:defRPr/>
            </a:pPr>
            <a:fld id="{F92E60D3-41EF-41C4-BE5A-B84122BE460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4EC36C1-3FDF-42B6-A566-CE2A4AA73287}" type="datetimeFigureOut">
              <a:rPr lang="de-DE"/>
              <a:pPr>
                <a:defRPr/>
              </a:pPr>
              <a:t>03.07.2024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0B8A138-EEB6-4B9F-8988-64C73AF68B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Leuna-Werke, um 1920, Otto </a:t>
            </a:r>
            <a:r>
              <a:rPr lang="de-DE" dirty="0" err="1"/>
              <a:t>Bollhagen</a:t>
            </a:r>
            <a:r>
              <a:rPr lang="de-DE" dirty="0"/>
              <a:t>, 200 x 450 cm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B8A138-EEB6-4B9F-8988-64C73AF68B25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8882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B8A138-EEB6-4B9F-8988-64C73AF68B25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9660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5B745-B8C0-48FB-BF21-B1F86CD50BD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88885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9F7B4-0C7F-4FCB-A14E-A23161BC050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64455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B2C94-AD61-426F-B6B1-EA4082994CA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98861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7720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25E31-5457-4B1B-9BB7-837183B25F4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63836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86836-A4D2-49CF-9FAD-FD7944624AF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3262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02654-9C56-45D2-9503-E3F5FEC3DC6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40691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3B714-2102-4141-9842-35E9A016C2C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4863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C4059-FC7B-47BD-9C21-9D3AA4775B4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47372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42114-09D4-4A67-B652-E2E08FDAB43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1113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B1856-C6AB-4989-AFF2-D4B140E53B9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113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25B27-C6D3-4362-90F2-6731BF29B34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95877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F989AE7-6047-4B86-97DC-E1E52F8EE13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3"/>
          <p:cNvSpPr txBox="1">
            <a:spLocks/>
          </p:cNvSpPr>
          <p:nvPr/>
        </p:nvSpPr>
        <p:spPr>
          <a:xfrm>
            <a:off x="683568" y="692696"/>
            <a:ext cx="7860088" cy="38528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269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sz="2100" cap="all" dirty="0"/>
              <a:t>Ringvorlesung </a:t>
            </a:r>
            <a:r>
              <a:rPr lang="de-DE" sz="2100" cap="all" dirty="0" err="1"/>
              <a:t>kunst</a:t>
            </a:r>
            <a:r>
              <a:rPr lang="de-DE" sz="2100" cap="all" dirty="0"/>
              <a:t> in der </a:t>
            </a:r>
            <a:r>
              <a:rPr lang="de-DE" sz="2100" cap="all" dirty="0" err="1"/>
              <a:t>ddr</a:t>
            </a:r>
            <a:r>
              <a:rPr lang="de-DE" sz="2100" cap="all" dirty="0"/>
              <a:t> - heute</a:t>
            </a:r>
          </a:p>
        </p:txBody>
      </p:sp>
      <p:pic>
        <p:nvPicPr>
          <p:cNvPr id="1028" name="Picture 4" descr="Ringvorlesung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8" b="61698"/>
          <a:stretch/>
        </p:blipFill>
        <p:spPr bwMode="auto">
          <a:xfrm>
            <a:off x="0" y="1412776"/>
            <a:ext cx="8755560" cy="259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Ringvorlesung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45"/>
          <a:stretch/>
        </p:blipFill>
        <p:spPr bwMode="auto">
          <a:xfrm>
            <a:off x="3923928" y="5877272"/>
            <a:ext cx="5050390" cy="81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886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hteck 3"/>
          <p:cNvSpPr>
            <a:spLocks noChangeArrowheads="1"/>
          </p:cNvSpPr>
          <p:nvPr/>
        </p:nvSpPr>
        <p:spPr bwMode="auto">
          <a:xfrm>
            <a:off x="250825" y="5445125"/>
            <a:ext cx="49688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chemeClr val="bg1"/>
                </a:solidFill>
                <a:latin typeface="Lato Black" panose="020F0A02020204030203" pitchFamily="34" charset="0"/>
              </a:rPr>
              <a:t>Thomas Bauer-Friedrich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1000">
              <a:solidFill>
                <a:schemeClr val="bg1"/>
              </a:solidFill>
              <a:latin typeface="Lato Black" panose="020F0A02020204030203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chemeClr val="bg1"/>
                </a:solidFill>
                <a:latin typeface="Lato Black" panose="020F0A02020204030203" pitchFamily="34" charset="0"/>
              </a:rPr>
              <a:t>Mit Blick zurück nach vorn: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chemeClr val="bg1"/>
                </a:solidFill>
                <a:latin typeface="Lato Black" panose="020F0A02020204030203" pitchFamily="34" charset="0"/>
              </a:rPr>
              <a:t>Vom Umgang mit der Kunst aus Ostdeutschland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600">
                <a:solidFill>
                  <a:schemeClr val="bg1"/>
                </a:solidFill>
                <a:latin typeface="Lato Black" panose="020F0A02020204030203" pitchFamily="34" charset="0"/>
              </a:rPr>
              <a:t>im Kunstmuseum Moritzburg Halle (Saale)</a:t>
            </a:r>
          </a:p>
        </p:txBody>
      </p:sp>
      <p:pic>
        <p:nvPicPr>
          <p:cNvPr id="6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57588"/>
            <a:ext cx="9144000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627784" y="6075788"/>
            <a:ext cx="46085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>
                <a:solidFill>
                  <a:schemeClr val="bg1"/>
                </a:solidFill>
                <a:latin typeface="Lato" panose="020F0502020204030203" pitchFamily="34" charset="0"/>
              </a:rPr>
              <a:t>seit 2018: permanente Sammlungspräsentation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b="1" i="1" dirty="0">
                <a:solidFill>
                  <a:schemeClr val="bg1"/>
                </a:solidFill>
                <a:latin typeface="Lato" panose="020F0502020204030203" pitchFamily="34" charset="0"/>
              </a:rPr>
              <a:t>Wege der Moderne. Kunst in der SBZ/DDR zwischen 1945 und 1990</a:t>
            </a:r>
            <a:r>
              <a:rPr lang="de-DE" altLang="de-DE" sz="1200" b="1" dirty="0">
                <a:solidFill>
                  <a:schemeClr val="bg1"/>
                </a:solidFill>
                <a:latin typeface="Lato" panose="020F0502020204030203" pitchFamily="34" charset="0"/>
              </a:rPr>
              <a:t> </a:t>
            </a:r>
            <a:r>
              <a:rPr lang="de-DE" altLang="de-DE" sz="1200" dirty="0">
                <a:solidFill>
                  <a:schemeClr val="bg1"/>
                </a:solidFill>
                <a:latin typeface="Lato" panose="020F0502020204030203" pitchFamily="34" charset="0"/>
              </a:rPr>
              <a:t>Fassung 2022</a:t>
            </a:r>
            <a:endParaRPr lang="de-DE" altLang="de-DE" sz="1200" i="1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pic>
        <p:nvPicPr>
          <p:cNvPr id="8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9" y="0"/>
            <a:ext cx="3132759" cy="209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73" y="1715294"/>
            <a:ext cx="2573953" cy="171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218" y="1798591"/>
            <a:ext cx="2753477" cy="1549055"/>
          </a:xfrm>
          <a:prstGeom prst="rect">
            <a:avLst/>
          </a:prstGeom>
        </p:spPr>
      </p:pic>
      <p:pic>
        <p:nvPicPr>
          <p:cNvPr id="4099" name="Picture 5" descr="KunstmuseumMoritzburg_Logo_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9" y="6165904"/>
            <a:ext cx="1908623" cy="46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500" y="-26987"/>
            <a:ext cx="1998438" cy="1332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-1"/>
            <a:ext cx="1748011" cy="131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-26987"/>
            <a:ext cx="2016224" cy="1341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678" y="1431948"/>
            <a:ext cx="2663133" cy="199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342925" y="1000327"/>
            <a:ext cx="16561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>
                <a:solidFill>
                  <a:schemeClr val="bg1"/>
                </a:solidFill>
                <a:latin typeface="Lato" panose="020F0502020204030203" pitchFamily="34" charset="0"/>
              </a:rPr>
              <a:t>Halle am Meer (2023)</a:t>
            </a:r>
            <a:endParaRPr lang="de-DE" altLang="de-DE" sz="1200" i="1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162028" y="1000326"/>
            <a:ext cx="192439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>
                <a:solidFill>
                  <a:schemeClr val="bg1"/>
                </a:solidFill>
                <a:latin typeface="Lato" panose="020F0502020204030203" pitchFamily="34" charset="0"/>
              </a:rPr>
              <a:t>A. F. Schwarzbach (2022)</a:t>
            </a:r>
            <a:endParaRPr lang="de-DE" altLang="de-DE" sz="1200" i="1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7393244" y="1000325"/>
            <a:ext cx="158417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>
                <a:solidFill>
                  <a:schemeClr val="bg1"/>
                </a:solidFill>
                <a:latin typeface="Lato" panose="020F0502020204030203" pitchFamily="34" charset="0"/>
              </a:rPr>
              <a:t>Doris Ziegler (2023)</a:t>
            </a:r>
            <a:endParaRPr lang="de-DE" altLang="de-DE" sz="1200" i="1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660232" y="3125384"/>
            <a:ext cx="158417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>
                <a:solidFill>
                  <a:schemeClr val="bg1"/>
                </a:solidFill>
                <a:latin typeface="Lato" panose="020F0502020204030203" pitchFamily="34" charset="0"/>
              </a:rPr>
              <a:t>Andreas Rost (2023)</a:t>
            </a:r>
            <a:endParaRPr lang="de-DE" altLang="de-DE" sz="1200" i="1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BD162F2-06A1-438E-B15B-023BC0D4AC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100" t="45800" r="16138" b="41600"/>
          <a:stretch/>
        </p:blipFill>
        <p:spPr>
          <a:xfrm>
            <a:off x="-9128" y="116632"/>
            <a:ext cx="3888432" cy="52232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BAAF356-F25E-4F10-B29B-93AE1EFF95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313" t="36000" r="12988" b="31801"/>
          <a:stretch/>
        </p:blipFill>
        <p:spPr>
          <a:xfrm>
            <a:off x="3131840" y="4874977"/>
            <a:ext cx="5929338" cy="189409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D3266B0-AB3A-41EF-90C6-DD1EB2615F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262" t="24217" r="20544" b="26521"/>
          <a:stretch/>
        </p:blipFill>
        <p:spPr>
          <a:xfrm>
            <a:off x="20519" y="2388271"/>
            <a:ext cx="3816424" cy="244827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25FF03D-CE96-4103-8DC6-4B551238494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219" t="27600" r="13776" b="45800"/>
          <a:stretch/>
        </p:blipFill>
        <p:spPr>
          <a:xfrm>
            <a:off x="3942184" y="3429000"/>
            <a:ext cx="2652308" cy="136815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5C106CEA-D4D9-4714-AB64-D1E5505C79E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512" t="27600" r="28738" b="59800"/>
          <a:stretch/>
        </p:blipFill>
        <p:spPr>
          <a:xfrm>
            <a:off x="1403648" y="6125109"/>
            <a:ext cx="1560551" cy="70224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4B051231-07CC-4C70-9735-D000DCC1449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1575" t="27600" r="12988" b="34600"/>
          <a:stretch/>
        </p:blipFill>
        <p:spPr>
          <a:xfrm>
            <a:off x="3942184" y="942575"/>
            <a:ext cx="3240360" cy="1944216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D117A14E-4DD8-4448-AC61-C990929A945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888" t="24406" r="49425" b="19379"/>
          <a:stretch/>
        </p:blipFill>
        <p:spPr>
          <a:xfrm>
            <a:off x="7255979" y="942575"/>
            <a:ext cx="1708736" cy="289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799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3F58185-8CDA-CE01-A89C-B5C06AFD5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28" y="858289"/>
            <a:ext cx="1927654" cy="41919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778E8C7-0722-4DB1-BD5C-EDCB72C14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658" y="1403616"/>
            <a:ext cx="1514836" cy="213805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72908F8-3BFC-B879-24F9-EE9C1A773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3646" y="1402015"/>
            <a:ext cx="1514836" cy="214125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FA9E07E-369B-21D2-78F1-0CF97672A6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2489" y="3678030"/>
            <a:ext cx="1518088" cy="2138057"/>
          </a:xfrm>
          <a:prstGeom prst="rect">
            <a:avLst/>
          </a:prstGeom>
        </p:spPr>
      </p:pic>
      <p:pic>
        <p:nvPicPr>
          <p:cNvPr id="14" name="Grafik 13" descr="Ein Bild, das Text, Schrift, Poster, Screenshot enthält.&#10;&#10;Automatisch generierte Beschreibung">
            <a:extLst>
              <a:ext uri="{FF2B5EF4-FFF2-40B4-BE49-F238E27FC236}">
                <a16:creationId xmlns:a16="http://schemas.microsoft.com/office/drawing/2014/main" id="{94D66494-77F5-1E07-702E-E7F9A0D430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3067" y="3673446"/>
            <a:ext cx="1514836" cy="214722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50E53A20-D03F-A889-49B2-C22D36BD32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0393" y="3673446"/>
            <a:ext cx="1526967" cy="214722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7A2A859F-1A0C-F5D7-70DE-7558211106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84" y="1381760"/>
            <a:ext cx="3288815" cy="2191995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7A97EDE9-E1AB-1AFE-35F1-62F9B63C9A8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" r="1" b="12726"/>
          <a:stretch/>
        </p:blipFill>
        <p:spPr>
          <a:xfrm>
            <a:off x="101428" y="3678030"/>
            <a:ext cx="3268571" cy="2138057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C6F41CC7-C7A9-B33B-BBBA-86E0940177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54151" y="1402507"/>
            <a:ext cx="1514837" cy="214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67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618" y="1168977"/>
            <a:ext cx="3559820" cy="236912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571" y="3662796"/>
            <a:ext cx="3560867" cy="223642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04800" y="1168977"/>
            <a:ext cx="33735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Zerreißprobe. Kunst zwischen Politik und Gesellschaft. Sammlung der Nationalgalerie 1945-2000  </a:t>
            </a:r>
          </a:p>
          <a:p>
            <a:endParaRPr lang="de-DE" dirty="0"/>
          </a:p>
          <a:p>
            <a:r>
              <a:rPr lang="de-DE" dirty="0"/>
              <a:t>Neue Nationalgalerie</a:t>
            </a:r>
            <a:br>
              <a:rPr lang="de-DE" dirty="0"/>
            </a:br>
            <a:r>
              <a:rPr lang="de-DE" i="1" dirty="0">
                <a:cs typeface="Arial" panose="020B0604020202020204" pitchFamily="34" charset="0"/>
              </a:rPr>
              <a:t>18. November 2023-28. September 2025 </a:t>
            </a: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72" y="3189616"/>
            <a:ext cx="3442856" cy="2252399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304800" y="5550627"/>
            <a:ext cx="4572000" cy="34624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25" dirty="0"/>
              <a:t>Raum „Abstraktion – Figuration“, Sammlungspräsentation </a:t>
            </a:r>
            <a:r>
              <a:rPr lang="de-DE" sz="825" i="1" dirty="0">
                <a:cs typeface="Arial" panose="020B0604020202020204" pitchFamily="34" charset="0"/>
              </a:rPr>
              <a:t>„Zerreißprobe. Kunst zwischen Politik und Gesellschaft. Sammlung der Nationalgalerie 1945-2000“</a:t>
            </a:r>
            <a:endParaRPr lang="de-DE" sz="825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097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48" y="952935"/>
            <a:ext cx="3933197" cy="237219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55" y="1005245"/>
            <a:ext cx="3377042" cy="2373731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4114245" y="952934"/>
            <a:ext cx="121903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25" dirty="0"/>
              <a:t>Raum „Pop und Propaganda“, Sammlungspräsentation </a:t>
            </a:r>
            <a:r>
              <a:rPr lang="de-DE" sz="825" i="1" dirty="0">
                <a:cs typeface="Arial" panose="020B0604020202020204" pitchFamily="34" charset="0"/>
              </a:rPr>
              <a:t>„Zerreißprobe. Kunst zwischen Politik und Gesellschaft. Sammlung der Nationalgalerie 1945-2000“ </a:t>
            </a:r>
            <a:endParaRPr lang="de-DE" sz="825" dirty="0"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361708" y="3399425"/>
            <a:ext cx="36645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/>
              <a:t>Raum „Schöneres Leben“, Sammlungspräsentation </a:t>
            </a:r>
            <a:r>
              <a:rPr lang="de-DE" sz="900" i="1" dirty="0">
                <a:cs typeface="Arial" panose="020B0604020202020204" pitchFamily="34" charset="0"/>
              </a:rPr>
              <a:t>„Zerreißprobe. Kunst zwischen Politik und Gesellschaft. Sammlung der Nationalgalerie 1945-2000“</a:t>
            </a:r>
            <a:endParaRPr lang="de-DE" sz="900" dirty="0">
              <a:cs typeface="Arial" panose="020B0604020202020204" pitchFamily="34" charset="0"/>
            </a:endParaRPr>
          </a:p>
        </p:txBody>
      </p:sp>
      <p:pic>
        <p:nvPicPr>
          <p:cNvPr id="11" name="Inhaltsplatzhalt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444" y="3884174"/>
            <a:ext cx="2658653" cy="2015719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4360717" y="5155383"/>
            <a:ext cx="1724891" cy="981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25" dirty="0"/>
              <a:t>Räume „Analoge Systeme“ und „</a:t>
            </a:r>
            <a:r>
              <a:rPr lang="de-DE" sz="825" dirty="0" err="1"/>
              <a:t>Freeing</a:t>
            </a:r>
            <a:r>
              <a:rPr lang="de-DE" sz="825" dirty="0"/>
              <a:t> </a:t>
            </a:r>
            <a:r>
              <a:rPr lang="de-DE" sz="825" dirty="0" err="1"/>
              <a:t>the</a:t>
            </a:r>
            <a:r>
              <a:rPr lang="de-DE" sz="825" dirty="0"/>
              <a:t> </a:t>
            </a:r>
            <a:r>
              <a:rPr lang="de-DE" sz="825" dirty="0" err="1"/>
              <a:t>body</a:t>
            </a:r>
            <a:r>
              <a:rPr lang="de-DE" sz="825" dirty="0"/>
              <a:t>“, Sammlungspräsentation </a:t>
            </a:r>
            <a:r>
              <a:rPr lang="de-DE" sz="825" i="1" dirty="0">
                <a:cs typeface="Arial" panose="020B0604020202020204" pitchFamily="34" charset="0"/>
              </a:rPr>
              <a:t>„Zerreißprobe. Kunst zwischen Politik und Gesellschaft. Sammlung der Nationalgalerie 1945-2000“</a:t>
            </a:r>
            <a:endParaRPr lang="de-DE" sz="825" dirty="0">
              <a:cs typeface="Arial" panose="020B0604020202020204" pitchFamily="34" charset="0"/>
            </a:endParaRPr>
          </a:p>
        </p:txBody>
      </p:sp>
      <p:pic>
        <p:nvPicPr>
          <p:cNvPr id="13" name="Inhaltsplatzhalt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49" y="3399426"/>
            <a:ext cx="3982747" cy="258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33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31AF776-8532-4AA8-863C-36C7CC0FB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076" y="5733256"/>
            <a:ext cx="807848" cy="96087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7CA9FEB-DFCF-4A79-8D62-D4393E8AC9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400" r="88587" b="68200"/>
          <a:stretch/>
        </p:blipFill>
        <p:spPr>
          <a:xfrm>
            <a:off x="0" y="405842"/>
            <a:ext cx="2261151" cy="93610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E6E8F1F-3EB7-4779-A1A4-43A8D8205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7015" y="2392006"/>
            <a:ext cx="1198164" cy="172685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A4F01EE6-06AF-4DEA-95AF-1248BB163F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5322" y="4118864"/>
            <a:ext cx="1245666" cy="1748228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F8AB1220-5D70-4088-BC82-C9017CCA86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45" y="2392006"/>
            <a:ext cx="3978733" cy="1726858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1F7BE68-596E-4419-9F90-306E74A05A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5468" y="4126106"/>
            <a:ext cx="2664296" cy="174098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E74735DB-EB59-4CEC-B233-397DE38046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5648" y="4149080"/>
            <a:ext cx="1742732" cy="171801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36DEF63-5965-493D-9293-A6F29E893F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39764" y="620688"/>
            <a:ext cx="1198164" cy="1773597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16E3906-E819-47AC-9E6F-BFFA93749D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95546" y="620688"/>
            <a:ext cx="2664296" cy="1771318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A9B80506-C679-4CDC-9244-35D2DE4A6F8F}"/>
              </a:ext>
            </a:extLst>
          </p:cNvPr>
          <p:cNvSpPr txBox="1"/>
          <p:nvPr/>
        </p:nvSpPr>
        <p:spPr>
          <a:xfrm>
            <a:off x="378457" y="1044682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0" i="0" dirty="0">
                <a:solidFill>
                  <a:srgbClr val="000000"/>
                </a:solidFill>
                <a:effectLst/>
                <a:latin typeface="+mn-lt"/>
              </a:rPr>
              <a:t>Medea muckt auf. Radikale Künstlerinnen hinter dem Eisernen Vorhang</a:t>
            </a:r>
            <a:br>
              <a:rPr lang="en-US" dirty="0"/>
            </a:br>
            <a:r>
              <a:rPr lang="en-US" dirty="0" err="1"/>
              <a:t>kuratiert</a:t>
            </a:r>
            <a:r>
              <a:rPr lang="en-US" dirty="0"/>
              <a:t> von Susanne Altmann, 2018/19</a:t>
            </a:r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8FBBF08-720E-4506-BEF6-DE8BC291D453}"/>
              </a:ext>
            </a:extLst>
          </p:cNvPr>
          <p:cNvSpPr txBox="1"/>
          <p:nvPr/>
        </p:nvSpPr>
        <p:spPr>
          <a:xfrm>
            <a:off x="5273842" y="2824885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1 Million Rosen für </a:t>
            </a:r>
            <a:r>
              <a:rPr lang="de-DE"/>
              <a:t>Angela Davis, </a:t>
            </a:r>
            <a:endParaRPr lang="de-DE" dirty="0"/>
          </a:p>
          <a:p>
            <a:r>
              <a:rPr lang="de-DE" dirty="0"/>
              <a:t>2020/21 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01B0F04A-9FC1-41FC-984D-7278725A91F1}"/>
              </a:ext>
            </a:extLst>
          </p:cNvPr>
          <p:cNvSpPr txBox="1"/>
          <p:nvPr/>
        </p:nvSpPr>
        <p:spPr>
          <a:xfrm>
            <a:off x="16661" y="4707259"/>
            <a:ext cx="30742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Revolutionary </a:t>
            </a:r>
            <a:r>
              <a:rPr lang="de-DE" dirty="0" err="1"/>
              <a:t>Romances</a:t>
            </a:r>
            <a:r>
              <a:rPr lang="de-DE" dirty="0"/>
              <a:t>? Globale Kunstgeschichten in der DDR, 2023/24</a:t>
            </a:r>
          </a:p>
        </p:txBody>
      </p:sp>
    </p:spTree>
    <p:extLst>
      <p:ext uri="{BB962C8B-B14F-4D97-AF65-F5344CB8AC3E}">
        <p14:creationId xmlns:p14="http://schemas.microsoft.com/office/powerpoint/2010/main" val="1080016631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Bildschirmpräsentation (4:3)</PresentationFormat>
  <Paragraphs>26</Paragraphs>
  <Slides>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Lato</vt:lpstr>
      <vt:lpstr>Lato Black</vt:lpstr>
      <vt:lpstr>Open Sans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SDS - SKM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tbauerfriedrich</dc:creator>
  <cp:lastModifiedBy>Pauline Hohn</cp:lastModifiedBy>
  <cp:revision>237</cp:revision>
  <dcterms:created xsi:type="dcterms:W3CDTF">2014-05-22T12:44:12Z</dcterms:created>
  <dcterms:modified xsi:type="dcterms:W3CDTF">2024-07-03T10:55:07Z</dcterms:modified>
</cp:coreProperties>
</file>