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8" r:id="rId2"/>
    <p:sldId id="269" r:id="rId3"/>
    <p:sldId id="276" r:id="rId4"/>
    <p:sldId id="271" r:id="rId5"/>
    <p:sldId id="277" r:id="rId6"/>
    <p:sldId id="275" r:id="rId7"/>
    <p:sldId id="273" r:id="rId8"/>
    <p:sldId id="278" r:id="rId9"/>
    <p:sldId id="279" r:id="rId10"/>
    <p:sldId id="280" r:id="rId11"/>
    <p:sldId id="282" r:id="rId12"/>
    <p:sldId id="283" r:id="rId13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A"/>
    <a:srgbClr val="294BA0"/>
    <a:srgbClr val="EE3D3F"/>
    <a:srgbClr val="990099"/>
    <a:srgbClr val="800080"/>
    <a:srgbClr val="ADB9CA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 snapToGrid="0">
      <p:cViewPr varScale="1">
        <p:scale>
          <a:sx n="83" d="100"/>
          <a:sy n="83" d="100"/>
        </p:scale>
        <p:origin x="7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3EB7548-22C6-4C0D-A863-8A2748E26A4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415799B-C925-4669-BB85-4A4313177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1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5799B-C925-4669-BB85-4A43131779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5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5799B-C925-4669-BB85-4A43131779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8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5799B-C925-4669-BB85-4A43131779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43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5799B-C925-4669-BB85-4A43131779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87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5799B-C925-4669-BB85-4A431317797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5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11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9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7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9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1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0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0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8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5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6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1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2C865-95E1-495B-B6DB-94E6205A65EB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92799-1F6C-4DB0-9A78-1B7D5041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2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7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31.jpeg"/><Relationship Id="rId5" Type="http://schemas.openxmlformats.org/officeDocument/2006/relationships/image" Target="../media/image36.png"/><Relationship Id="rId10" Type="http://schemas.openxmlformats.org/officeDocument/2006/relationships/image" Target="../media/image30.jpeg"/><Relationship Id="rId4" Type="http://schemas.openxmlformats.org/officeDocument/2006/relationships/image" Target="../media/image28.jpeg"/><Relationship Id="rId9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" t="8379" r="5846" b="7426"/>
          <a:stretch/>
        </p:blipFill>
        <p:spPr>
          <a:xfrm>
            <a:off x="7257293" y="4934005"/>
            <a:ext cx="2940480" cy="1295400"/>
          </a:xfrm>
          <a:prstGeom prst="rect">
            <a:avLst/>
          </a:prstGeom>
          <a:ln w="19050"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97" r="30000"/>
          <a:stretch/>
        </p:blipFill>
        <p:spPr>
          <a:xfrm>
            <a:off x="6803820" y="1432819"/>
            <a:ext cx="3034346" cy="2665005"/>
          </a:xfrm>
          <a:prstGeom prst="rect">
            <a:avLst/>
          </a:prstGeom>
          <a:ln w="19050">
            <a:noFill/>
          </a:ln>
        </p:spPr>
      </p:pic>
      <p:grpSp>
        <p:nvGrpSpPr>
          <p:cNvPr id="26" name="Group 25"/>
          <p:cNvGrpSpPr/>
          <p:nvPr/>
        </p:nvGrpSpPr>
        <p:grpSpPr>
          <a:xfrm>
            <a:off x="1665736" y="898681"/>
            <a:ext cx="4069493" cy="3728564"/>
            <a:chOff x="567196" y="505838"/>
            <a:chExt cx="4069493" cy="37285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765" t="3028" r="2210" b="8017"/>
            <a:stretch/>
          </p:blipFill>
          <p:spPr>
            <a:xfrm>
              <a:off x="567196" y="505838"/>
              <a:ext cx="2116996" cy="282624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318748" y="3320216"/>
              <a:ext cx="1371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Matteo di Giovanni, (ca. 1470)</a:t>
              </a:r>
              <a:endParaRPr lang="en-US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59028" y="3988181"/>
              <a:ext cx="15776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Farrukh Baig, (1589)</a:t>
              </a:r>
              <a:endParaRPr lang="en-US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52" t="-541" r="5202" b="1155"/>
            <a:stretch/>
          </p:blipFill>
          <p:spPr>
            <a:xfrm>
              <a:off x="2771303" y="1106779"/>
              <a:ext cx="1761787" cy="2872266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7249033" y="4183126"/>
            <a:ext cx="2700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Danny Boyle (1996)</a:t>
            </a:r>
            <a:endParaRPr lang="en-US" sz="1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28745" y="6247024"/>
            <a:ext cx="157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www.tomstek.us</a:t>
            </a:r>
            <a:endParaRPr lang="en-US" sz="1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0606" y="6390269"/>
            <a:ext cx="1826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Catherine Bolle (2010)</a:t>
            </a:r>
            <a:endParaRPr lang="en-US" sz="1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505"/>
          <a:stretch/>
        </p:blipFill>
        <p:spPr>
          <a:xfrm>
            <a:off x="625141" y="4744584"/>
            <a:ext cx="4730379" cy="1845614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092678" y="270130"/>
            <a:ext cx="10006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Examples of applications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thin films </a:t>
            </a:r>
            <a:r>
              <a:rPr lang="en-US" sz="35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(still 3D)</a:t>
            </a:r>
            <a:endParaRPr lang="en-US" sz="35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22"/>
          <p:cNvSpPr txBox="1"/>
          <p:nvPr/>
        </p:nvSpPr>
        <p:spPr>
          <a:xfrm>
            <a:off x="168576" y="2085854"/>
            <a:ext cx="1595569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Art - thin layers of paint / gold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9589667" y="1707164"/>
            <a:ext cx="15955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Mirrors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10319340" y="5069200"/>
            <a:ext cx="15955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Optical coatings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113158" y="4173272"/>
            <a:ext cx="15955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Solar panels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9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19" grpId="0"/>
      <p:bldP spid="22" grpId="0"/>
      <p:bldP spid="25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710250" y="1157905"/>
                <a:ext cx="2727780" cy="81144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0250" y="1157905"/>
                <a:ext cx="2727780" cy="811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17111" r="3000" b="16666"/>
          <a:stretch/>
        </p:blipFill>
        <p:spPr>
          <a:xfrm rot="10800000">
            <a:off x="5034925" y="2487271"/>
            <a:ext cx="5160259" cy="28905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583275" y="1447781"/>
            <a:ext cx="545681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943655" y="3747883"/>
                <a:ext cx="2727780" cy="643509"/>
              </a:xfrm>
              <a:prstGeom prst="rect">
                <a:avLst/>
              </a:prstGeom>
              <a:noFill/>
              <a:ln w="28575">
                <a:solidFill>
                  <a:srgbClr val="ADB9C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𝑡𝑔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655" y="3747883"/>
                <a:ext cx="2727780" cy="6435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ADB9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043233" y="3245064"/>
            <a:ext cx="244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Open Sans" panose="020B0606030504020204"/>
              </a:rPr>
              <a:t>Even </a:t>
            </a:r>
            <a:r>
              <a:rPr lang="en-US" dirty="0" smtClean="0">
                <a:latin typeface="Open Sans" panose="020B0606030504020204"/>
              </a:rPr>
              <a:t>solutions</a:t>
            </a:r>
            <a:endParaRPr lang="en-US" dirty="0">
              <a:latin typeface="Open Sans" panose="020B0606030504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872632" y="1846714"/>
                <a:ext cx="1273215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𝑡𝑔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632" y="1846714"/>
                <a:ext cx="1273215" cy="400110"/>
              </a:xfrm>
              <a:prstGeom prst="rect">
                <a:avLst/>
              </a:prstGeom>
              <a:blipFill>
                <a:blip r:embed="rId6"/>
                <a:stretch>
                  <a:fillRect b="-13636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/>
          <p:cNvCxnSpPr/>
          <p:nvPr/>
        </p:nvCxnSpPr>
        <p:spPr>
          <a:xfrm>
            <a:off x="5586726" y="2052230"/>
            <a:ext cx="316521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650262" y="2224963"/>
            <a:ext cx="51816" cy="21031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5074920" y="2049781"/>
            <a:ext cx="101380" cy="36720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9183312" y="5365898"/>
                <a:ext cx="1484689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312" y="5365898"/>
                <a:ext cx="1484689" cy="400110"/>
              </a:xfrm>
              <a:prstGeom prst="rect">
                <a:avLst/>
              </a:prstGeom>
              <a:blipFill>
                <a:blip r:embed="rId7"/>
                <a:stretch>
                  <a:fillRect b="-1515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5122070" y="5775835"/>
            <a:ext cx="478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</a:rPr>
              <a:t>For three different well strengths: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1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990099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990099"/>
                </a:solidFill>
                <a:latin typeface="Open Sans" panose="020B0606030504020204"/>
              </a:rPr>
              <a:t>2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FF0000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Open Sans" panose="020B0606030504020204"/>
              </a:rPr>
              <a:t>3</a:t>
            </a:r>
            <a:endParaRPr lang="en-US" dirty="0">
              <a:solidFill>
                <a:srgbClr val="FF0000"/>
              </a:solidFill>
              <a:latin typeface="Open Sans" panose="020B060603050402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2790" y="270130"/>
            <a:ext cx="91464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Particle in a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 with finite barriers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57070" y="3590467"/>
            <a:ext cx="3651504" cy="1341120"/>
            <a:chOff x="5257070" y="3590467"/>
            <a:chExt cx="3651504" cy="1341120"/>
          </a:xfrm>
        </p:grpSpPr>
        <p:sp>
          <p:nvSpPr>
            <p:cNvPr id="15" name="Oval 14"/>
            <p:cNvSpPr/>
            <p:nvPr/>
          </p:nvSpPr>
          <p:spPr>
            <a:xfrm>
              <a:off x="5378990" y="4669459"/>
              <a:ext cx="121920" cy="121920"/>
            </a:xfrm>
            <a:prstGeom prst="ellipse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555774" y="3590467"/>
              <a:ext cx="121920" cy="121920"/>
            </a:xfrm>
            <a:prstGeom prst="ellipse">
              <a:avLst/>
            </a:prstGeom>
            <a:noFill/>
            <a:ln w="19050">
              <a:solidFill>
                <a:srgbClr val="990099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482366" y="4730419"/>
              <a:ext cx="121920" cy="121920"/>
            </a:xfrm>
            <a:prstGeom prst="ellipse">
              <a:avLst/>
            </a:prstGeom>
            <a:noFill/>
            <a:ln w="19050">
              <a:solidFill>
                <a:srgbClr val="990099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653054" y="4035475"/>
              <a:ext cx="121920" cy="1219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732046" y="4535347"/>
              <a:ext cx="121920" cy="1219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8786654" y="4809667"/>
              <a:ext cx="121920" cy="1219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366542" y="3596563"/>
              <a:ext cx="268224" cy="268224"/>
            </a:xfrm>
            <a:prstGeom prst="rect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87422" y="3925747"/>
              <a:ext cx="268224" cy="268224"/>
            </a:xfrm>
            <a:prstGeom prst="rect">
              <a:avLst/>
            </a:prstGeom>
            <a:ln w="19050">
              <a:solidFill>
                <a:srgbClr val="990099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57070" y="4047667"/>
              <a:ext cx="268224" cy="268224"/>
            </a:xfrm>
            <a:prstGeom prst="rect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231599" y="2170545"/>
            <a:ext cx="2251674" cy="29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Open Sans" panose="020B0606030504020204"/>
              </a:rPr>
              <a:t>“Quantenmechanik”, Schwabl</a:t>
            </a:r>
            <a:endParaRPr lang="en-US" sz="1300" dirty="0">
              <a:latin typeface="Open Sans" panose="020B0606030504020204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0" y="0"/>
            <a:ext cx="1422400" cy="775855"/>
            <a:chOff x="0" y="0"/>
            <a:chExt cx="1422400" cy="775855"/>
          </a:xfrm>
        </p:grpSpPr>
        <p:sp>
          <p:nvSpPr>
            <p:cNvPr id="33" name="Rectangle 32"/>
            <p:cNvSpPr/>
            <p:nvPr/>
          </p:nvSpPr>
          <p:spPr>
            <a:xfrm>
              <a:off x="0" y="0"/>
              <a:ext cx="1422400" cy="7758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5666" y="175561"/>
              <a:ext cx="121106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 smtClean="0">
                  <a:latin typeface="Open Sans" panose="020B0606030504020204"/>
                  <a:cs typeface="Arial" panose="020B0604020202020204" pitchFamily="34" charset="0"/>
                </a:rPr>
                <a:t>Example</a:t>
              </a:r>
              <a:endParaRPr lang="en-US" dirty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81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7" t="23778" r="3499" b="24222"/>
          <a:stretch/>
        </p:blipFill>
        <p:spPr>
          <a:xfrm rot="10800000">
            <a:off x="4993393" y="2511706"/>
            <a:ext cx="5223196" cy="28357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768550" y="3747883"/>
                <a:ext cx="2939970" cy="643509"/>
              </a:xfrm>
              <a:prstGeom prst="rect">
                <a:avLst/>
              </a:prstGeom>
              <a:noFill/>
              <a:ln w="28575">
                <a:solidFill>
                  <a:srgbClr val="ADB9C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𝑐𝑡𝑔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8550" y="3747883"/>
                <a:ext cx="2939970" cy="6435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ADB9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al 35"/>
          <p:cNvSpPr/>
          <p:nvPr/>
        </p:nvSpPr>
        <p:spPr>
          <a:xfrm>
            <a:off x="6006259" y="4352467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884083" y="4907203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201075" y="427931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261779" y="4626787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9267619" y="485843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378115" y="3545763"/>
            <a:ext cx="268224" cy="268224"/>
          </a:xfrm>
          <a:prstGeom prst="rect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809155" y="3925747"/>
            <a:ext cx="268224" cy="268224"/>
          </a:xfrm>
          <a:prstGeom prst="rect">
            <a:avLst/>
          </a:prstGeom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319443" y="4189907"/>
            <a:ext cx="268224" cy="268224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115987" y="3377107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183312" y="5365898"/>
                <a:ext cx="1484689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312" y="5365898"/>
                <a:ext cx="1484689" cy="400110"/>
              </a:xfrm>
              <a:prstGeom prst="rect">
                <a:avLst/>
              </a:prstGeom>
              <a:blipFill>
                <a:blip r:embed="rId5"/>
                <a:stretch>
                  <a:fillRect b="-1515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710250" y="1157905"/>
                <a:ext cx="2727780" cy="81144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0250" y="1157905"/>
                <a:ext cx="2727780" cy="8114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/>
          <p:cNvCxnSpPr/>
          <p:nvPr/>
        </p:nvCxnSpPr>
        <p:spPr>
          <a:xfrm>
            <a:off x="3583275" y="1447781"/>
            <a:ext cx="545681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948832" y="1839094"/>
                <a:ext cx="1273215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𝑐𝑡𝑔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832" y="1839094"/>
                <a:ext cx="1273215" cy="400110"/>
              </a:xfrm>
              <a:prstGeom prst="rect">
                <a:avLst/>
              </a:prstGeom>
              <a:blipFill>
                <a:blip r:embed="rId7"/>
                <a:stretch>
                  <a:fillRect l="-4785" r="-5742" b="-15385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>
            <a:off x="5586726" y="2052230"/>
            <a:ext cx="316521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650262" y="2224963"/>
            <a:ext cx="51816" cy="21031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5097780" y="2042161"/>
            <a:ext cx="99060" cy="42672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43233" y="3245064"/>
            <a:ext cx="244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Open Sans" panose="020B0606030504020204"/>
              </a:rPr>
              <a:t>Odd </a:t>
            </a:r>
            <a:r>
              <a:rPr lang="en-US" dirty="0" smtClean="0">
                <a:latin typeface="Open Sans" panose="020B0606030504020204"/>
              </a:rPr>
              <a:t>solutions</a:t>
            </a:r>
            <a:endParaRPr lang="en-US" dirty="0">
              <a:latin typeface="Open Sans" panose="020B060603050402020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22070" y="5775835"/>
            <a:ext cx="478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</a:rPr>
              <a:t>For three different well strengths: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1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990099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990099"/>
                </a:solidFill>
                <a:latin typeface="Open Sans" panose="020B0606030504020204"/>
              </a:rPr>
              <a:t>2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FF0000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Open Sans" panose="020B0606030504020204"/>
              </a:rPr>
              <a:t>3</a:t>
            </a:r>
            <a:endParaRPr lang="en-US" dirty="0">
              <a:solidFill>
                <a:srgbClr val="FF0000"/>
              </a:solidFill>
              <a:latin typeface="Open Sans" panose="020B060603050402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2790" y="270130"/>
            <a:ext cx="91464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Particle in a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 with finite barriers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31599" y="2170545"/>
            <a:ext cx="2251674" cy="29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Open Sans" panose="020B0606030504020204"/>
              </a:rPr>
              <a:t>“Quantenmechanik”, Schwabl</a:t>
            </a:r>
            <a:endParaRPr lang="en-US" sz="1300" dirty="0">
              <a:latin typeface="Open Sans" panose="020B0606030504020204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0" y="0"/>
            <a:ext cx="1422400" cy="775855"/>
            <a:chOff x="0" y="0"/>
            <a:chExt cx="1422400" cy="775855"/>
          </a:xfrm>
        </p:grpSpPr>
        <p:sp>
          <p:nvSpPr>
            <p:cNvPr id="44" name="Rectangle 43"/>
            <p:cNvSpPr/>
            <p:nvPr/>
          </p:nvSpPr>
          <p:spPr>
            <a:xfrm>
              <a:off x="0" y="0"/>
              <a:ext cx="1422400" cy="7758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5666" y="175561"/>
              <a:ext cx="121106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 smtClean="0">
                  <a:latin typeface="Open Sans" panose="020B0606030504020204"/>
                  <a:cs typeface="Arial" panose="020B0604020202020204" pitchFamily="34" charset="0"/>
                </a:rPr>
                <a:t>Example</a:t>
              </a:r>
              <a:endParaRPr lang="en-US" dirty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01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17111" r="3000" b="16666"/>
          <a:stretch/>
        </p:blipFill>
        <p:spPr>
          <a:xfrm rot="10800000">
            <a:off x="1966356" y="1333653"/>
            <a:ext cx="3779522" cy="2117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7" t="23778" r="3499" b="24222"/>
          <a:stretch/>
        </p:blipFill>
        <p:spPr>
          <a:xfrm rot="10800000">
            <a:off x="1963503" y="3937676"/>
            <a:ext cx="3856115" cy="2093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964860" y="5771521"/>
                <a:ext cx="2727780" cy="610873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≔</m:t>
                      </m:r>
                      <m:rad>
                        <m:radPr>
                          <m:degHide m:val="on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860" y="5771521"/>
                <a:ext cx="2727780" cy="6108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446161" y="4149781"/>
                <a:ext cx="2939970" cy="64350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ADB9C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𝑐𝑡𝑔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161" y="4149781"/>
                <a:ext cx="2939970" cy="6435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ADB9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689680" y="5701179"/>
                <a:ext cx="1484689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680" y="5701179"/>
                <a:ext cx="1484689" cy="400110"/>
              </a:xfrm>
              <a:prstGeom prst="rect">
                <a:avLst/>
              </a:prstGeom>
              <a:blipFill>
                <a:blip r:embed="rId7"/>
                <a:stretch>
                  <a:fillRect b="-15152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7616165" y="1369799"/>
            <a:ext cx="1817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</a:rPr>
              <a:t>Solutions for </a:t>
            </a:r>
            <a:r>
              <a:rPr lang="en-US" dirty="0" smtClean="0">
                <a:solidFill>
                  <a:srgbClr val="990099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990099"/>
                </a:solidFill>
                <a:latin typeface="Open Sans" panose="020B0606030504020204"/>
              </a:rPr>
              <a:t>2</a:t>
            </a:r>
            <a:endParaRPr lang="en-US" dirty="0">
              <a:solidFill>
                <a:srgbClr val="990099"/>
              </a:solidFill>
              <a:latin typeface="Open Sans" panose="020B0606030504020204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07062" y="2108123"/>
            <a:ext cx="268224" cy="268224"/>
          </a:xfrm>
          <a:prstGeom prst="rect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945162" y="4653203"/>
            <a:ext cx="268224" cy="268224"/>
          </a:xfrm>
          <a:prstGeom prst="rect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472722" y="2338247"/>
            <a:ext cx="268224" cy="268224"/>
          </a:xfrm>
          <a:prstGeom prst="rect">
            <a:avLst/>
          </a:prstGeom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541302" y="4944287"/>
            <a:ext cx="268224" cy="268224"/>
          </a:xfrm>
          <a:prstGeom prst="rect">
            <a:avLst/>
          </a:prstGeom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170970" y="5142407"/>
            <a:ext cx="268224" cy="268224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201450" y="2914319"/>
            <a:ext cx="121920" cy="12192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925094" y="281373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003074" y="2955467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324894" y="2124887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698274" y="5287187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345974" y="5691047"/>
            <a:ext cx="121920" cy="121920"/>
          </a:xfrm>
          <a:prstGeom prst="ellipse">
            <a:avLst/>
          </a:prstGeom>
          <a:noFill/>
          <a:ln w="19050">
            <a:solidFill>
              <a:srgbClr val="99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140234" y="244797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782094" y="455871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82194" y="522927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359434" y="548073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106194" y="564837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694714" y="3011855"/>
            <a:ext cx="121920" cy="121920"/>
          </a:xfrm>
          <a:prstGeom prst="ellipse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3568084" y="1727841"/>
                <a:ext cx="2727780" cy="64350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ADB9C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𝑡𝑔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084" y="1727841"/>
                <a:ext cx="2727780" cy="6435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rgbClr val="ADB9C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 flipV="1">
            <a:off x="7081520" y="6339840"/>
            <a:ext cx="416560" cy="1524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671292" y="1869440"/>
            <a:ext cx="3680492" cy="3470695"/>
            <a:chOff x="5078712" y="1788159"/>
            <a:chExt cx="3680492" cy="347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63" t="17609" r="11611" b="8805"/>
            <a:stretch/>
          </p:blipFill>
          <p:spPr>
            <a:xfrm rot="10800000">
              <a:off x="5078712" y="1788159"/>
              <a:ext cx="3680492" cy="3470695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03" t="45527" r="47983" b="49788"/>
            <a:stretch/>
          </p:blipFill>
          <p:spPr>
            <a:xfrm rot="10800000">
              <a:off x="7539990" y="3943349"/>
              <a:ext cx="220980" cy="220979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970" t="44450" r="24274" b="50703"/>
            <a:stretch/>
          </p:blipFill>
          <p:spPr>
            <a:xfrm rot="10800000">
              <a:off x="5834380" y="3911599"/>
              <a:ext cx="236220" cy="228599"/>
            </a:xfrm>
            <a:prstGeom prst="rect">
              <a:avLst/>
            </a:prstGeom>
          </p:spPr>
        </p:pic>
      </p:grpSp>
      <p:sp>
        <p:nvSpPr>
          <p:cNvPr id="51" name="TextBox 50"/>
          <p:cNvSpPr txBox="1"/>
          <p:nvPr/>
        </p:nvSpPr>
        <p:spPr>
          <a:xfrm>
            <a:off x="9119871" y="3925283"/>
            <a:ext cx="38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L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31711" y="3920203"/>
            <a:ext cx="38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-L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85885" y="4941039"/>
            <a:ext cx="55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V</a:t>
            </a:r>
            <a:r>
              <a:rPr lang="de-DE" b="1" baseline="-25000" dirty="0"/>
              <a:t>0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22790" y="270130"/>
            <a:ext cx="91464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Particle in a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 with finite barriers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76980" y="963682"/>
            <a:ext cx="163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Open Sans" panose="020B0606030504020204"/>
              </a:rPr>
              <a:t>Even </a:t>
            </a:r>
            <a:r>
              <a:rPr lang="en-US" dirty="0" smtClean="0">
                <a:latin typeface="Open Sans" panose="020B0606030504020204"/>
              </a:rPr>
              <a:t>solutions</a:t>
            </a:r>
            <a:endParaRPr lang="en-US" dirty="0">
              <a:latin typeface="Open Sans" panose="020B060603050402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980" y="3531391"/>
            <a:ext cx="163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Open Sans" panose="020B0606030504020204"/>
              </a:rPr>
              <a:t>Odd </a:t>
            </a:r>
            <a:r>
              <a:rPr lang="en-US" dirty="0" smtClean="0">
                <a:latin typeface="Open Sans" panose="020B0606030504020204"/>
              </a:rPr>
              <a:t>solutions</a:t>
            </a:r>
            <a:endParaRPr lang="en-US" dirty="0">
              <a:latin typeface="Open Sans" panose="020B060603050402020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65197" y="6320781"/>
            <a:ext cx="478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</a:rPr>
              <a:t>For three different well strengths: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/>
              </a:rPr>
              <a:t>1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990099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990099"/>
                </a:solidFill>
                <a:latin typeface="Open Sans" panose="020B0606030504020204"/>
              </a:rPr>
              <a:t>2</a:t>
            </a:r>
            <a:r>
              <a:rPr lang="en-US" dirty="0" smtClean="0">
                <a:latin typeface="Open Sans" panose="020B0606030504020204"/>
              </a:rPr>
              <a:t> &lt; </a:t>
            </a:r>
            <a:r>
              <a:rPr lang="en-US" dirty="0" smtClean="0">
                <a:solidFill>
                  <a:srgbClr val="FF0000"/>
                </a:solidFill>
                <a:latin typeface="Open Sans" panose="020B0606030504020204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Open Sans" panose="020B0606030504020204"/>
              </a:rPr>
              <a:t>3</a:t>
            </a:r>
            <a:endParaRPr lang="en-US" dirty="0">
              <a:solidFill>
                <a:srgbClr val="FF0000"/>
              </a:solidFill>
              <a:latin typeface="Open Sans" panose="020B0606030504020204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785781" y="5347854"/>
            <a:ext cx="2251674" cy="29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Open Sans" panose="020B0606030504020204"/>
              </a:rPr>
              <a:t>“Quantenmechanik”, Schwabl</a:t>
            </a:r>
            <a:endParaRPr lang="en-US" sz="1300" dirty="0">
              <a:latin typeface="Open Sans" panose="020B0606030504020204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0" y="0"/>
            <a:ext cx="1422400" cy="775855"/>
            <a:chOff x="0" y="0"/>
            <a:chExt cx="1422400" cy="775855"/>
          </a:xfrm>
        </p:grpSpPr>
        <p:sp>
          <p:nvSpPr>
            <p:cNvPr id="60" name="Rectangle 59"/>
            <p:cNvSpPr/>
            <p:nvPr/>
          </p:nvSpPr>
          <p:spPr>
            <a:xfrm>
              <a:off x="0" y="0"/>
              <a:ext cx="1422400" cy="7758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5666" y="175561"/>
              <a:ext cx="121106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 smtClean="0">
                  <a:latin typeface="Open Sans" panose="020B0606030504020204"/>
                  <a:cs typeface="Arial" panose="020B0604020202020204" pitchFamily="34" charset="0"/>
                </a:rPr>
                <a:t>Example</a:t>
              </a:r>
              <a:endParaRPr lang="en-US" dirty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261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tx1"/>
          </a:solidFill>
          <a:ln w="127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83180" y="1318349"/>
            <a:ext cx="8970875" cy="4779310"/>
            <a:chOff x="-234532" y="821847"/>
            <a:chExt cx="8970875" cy="47793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923" y="1091609"/>
              <a:ext cx="3686400" cy="27648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-234532" y="821847"/>
              <a:ext cx="16991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www.450mm.com</a:t>
              </a:r>
              <a:endParaRPr lang="en-US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9814" y="1210102"/>
              <a:ext cx="3106356" cy="413976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284931" y="5354936"/>
              <a:ext cx="16991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www.m-carbo.ru</a:t>
              </a:r>
              <a:endParaRPr lang="en-US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410" y="3624309"/>
              <a:ext cx="2306654" cy="1729991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08"/>
            <a:stretch/>
          </p:blipFill>
          <p:spPr>
            <a:xfrm>
              <a:off x="6601252" y="1185841"/>
              <a:ext cx="1988270" cy="414105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312180" y="5342257"/>
              <a:ext cx="2424163" cy="255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Smithsonian, 30, 10 (2000)</a:t>
              </a:r>
              <a:endParaRPr lang="en-US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92678" y="270130"/>
            <a:ext cx="100066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Conventional fabrication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3D crystals</a:t>
            </a:r>
            <a:endParaRPr lang="en-US" sz="35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4759" y="270130"/>
            <a:ext cx="59024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Epitaxial growth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5416" t="28963" r="36084" b="17704"/>
          <a:stretch/>
        </p:blipFill>
        <p:spPr>
          <a:xfrm>
            <a:off x="1229360" y="2206883"/>
            <a:ext cx="2819400" cy="2967789"/>
          </a:xfrm>
          <a:prstGeom prst="rect">
            <a:avLst/>
          </a:prstGeom>
        </p:spPr>
      </p:pic>
      <p:sp>
        <p:nvSpPr>
          <p:cNvPr id="9" name="TextBox 22"/>
          <p:cNvSpPr txBox="1"/>
          <p:nvPr/>
        </p:nvSpPr>
        <p:spPr>
          <a:xfrm>
            <a:off x="1330049" y="5360971"/>
            <a:ext cx="233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https://mlz-garching.de/mbe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655129" y="1791854"/>
            <a:ext cx="4734573" cy="4595910"/>
            <a:chOff x="3934691" y="1237672"/>
            <a:chExt cx="5181781" cy="50300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2106" y="1273216"/>
              <a:ext cx="5094366" cy="4994476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536873" y="1431636"/>
              <a:ext cx="1524000" cy="591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34691" y="1237672"/>
              <a:ext cx="2059707" cy="591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22"/>
          <p:cNvSpPr txBox="1"/>
          <p:nvPr/>
        </p:nvSpPr>
        <p:spPr>
          <a:xfrm>
            <a:off x="9531941" y="3144243"/>
            <a:ext cx="2330784" cy="889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https://www.adnano-tek.com/molecular-beam-epitaxy--laser-mbe.html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1616377" y="1167659"/>
            <a:ext cx="2330784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Layer-by-layer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deposition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4876814" y="1167659"/>
            <a:ext cx="48952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Molecular beam epitaxy (MBE)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schematic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9023939" y="6179280"/>
            <a:ext cx="32604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…many other methods exits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11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4" r="20837" b="24952"/>
          <a:stretch/>
        </p:blipFill>
        <p:spPr>
          <a:xfrm>
            <a:off x="1" y="-11575"/>
            <a:ext cx="12191999" cy="68869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41339" y="6045200"/>
            <a:ext cx="4428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  <a:latin typeface="Open Sans" panose="020B0606030504020204"/>
              </a:rPr>
              <a:t>MBE Cluster </a:t>
            </a:r>
            <a:r>
              <a:rPr lang="de-DE" sz="2000" dirty="0" smtClean="0">
                <a:solidFill>
                  <a:schemeClr val="bg1"/>
                </a:solidFill>
                <a:latin typeface="Open Sans" panose="020B0606030504020204"/>
              </a:rPr>
              <a:t>in Regensburg</a:t>
            </a:r>
            <a:endParaRPr lang="de-DE" sz="2000" dirty="0">
              <a:solidFill>
                <a:schemeClr val="bg1"/>
              </a:solidFill>
              <a:latin typeface="Open Sans" panose="020B0606030504020204"/>
            </a:endParaRPr>
          </a:p>
          <a:p>
            <a:pPr algn="r"/>
            <a:r>
              <a:rPr lang="de-DE" sz="2000" dirty="0" smtClean="0">
                <a:solidFill>
                  <a:schemeClr val="bg1"/>
                </a:solidFill>
                <a:latin typeface="Open Sans" panose="020B0606030504020204"/>
              </a:rPr>
              <a:t>(Dominique </a:t>
            </a:r>
            <a:r>
              <a:rPr lang="de-DE" sz="2000" dirty="0">
                <a:solidFill>
                  <a:schemeClr val="bg1"/>
                </a:solidFill>
                <a:latin typeface="Open Sans" panose="020B0606030504020204"/>
              </a:rPr>
              <a:t>Bougeard)</a:t>
            </a:r>
            <a:endParaRPr lang="en-US" sz="2000" dirty="0">
              <a:solidFill>
                <a:schemeClr val="bg1"/>
              </a:solidFill>
              <a:latin typeface="Open Sans" panose="020B0606030504020204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2527" y="1034257"/>
            <a:ext cx="2794513" cy="5485494"/>
            <a:chOff x="57875" y="1159510"/>
            <a:chExt cx="2285021" cy="448538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" y="3403600"/>
              <a:ext cx="2241296" cy="2241296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" y="1159510"/>
              <a:ext cx="2233930" cy="223393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7875" y="3422485"/>
              <a:ext cx="2269343" cy="24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Jim Yost, US DOE/NREL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144759" y="270130"/>
            <a:ext cx="5902482" cy="630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Epitaxial growth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41399" y="966090"/>
            <a:ext cx="3591321" cy="4770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…how it can look like</a:t>
            </a:r>
            <a:endParaRPr lang="en-US" sz="2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67" t="38000" r="17163" b="20828"/>
          <a:stretch/>
        </p:blipFill>
        <p:spPr>
          <a:xfrm>
            <a:off x="1653308" y="2027383"/>
            <a:ext cx="9666163" cy="3038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4759" y="270130"/>
            <a:ext cx="59024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structures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22"/>
          <p:cNvSpPr txBox="1"/>
          <p:nvPr/>
        </p:nvSpPr>
        <p:spPr>
          <a:xfrm>
            <a:off x="4442703" y="5328644"/>
            <a:ext cx="4008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V. Kanzyuba et al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Microsc. Microanal. 22 (Suppl 3), 2016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3103428" y="1569444"/>
            <a:ext cx="67148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Transmission electron microscope images of GaAs-based quantum wells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22"/>
          <p:cNvSpPr txBox="1"/>
          <p:nvPr/>
        </p:nvSpPr>
        <p:spPr>
          <a:xfrm>
            <a:off x="327891" y="3414501"/>
            <a:ext cx="1237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327891" y="2947141"/>
            <a:ext cx="123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Barrier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1436624" y="3149600"/>
            <a:ext cx="560832" cy="2194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400048" y="4167632"/>
            <a:ext cx="530352" cy="2499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67104" y="3716528"/>
            <a:ext cx="2926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2"/>
          <p:cNvSpPr txBox="1"/>
          <p:nvPr/>
        </p:nvSpPr>
        <p:spPr>
          <a:xfrm>
            <a:off x="327891" y="4263877"/>
            <a:ext cx="123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Barrier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22"/>
          <p:cNvSpPr txBox="1"/>
          <p:nvPr/>
        </p:nvSpPr>
        <p:spPr>
          <a:xfrm>
            <a:off x="8618451" y="3292581"/>
            <a:ext cx="183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well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8852131" y="2307061"/>
            <a:ext cx="123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Barrier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2"/>
          <p:cNvSpPr txBox="1"/>
          <p:nvPr/>
        </p:nvSpPr>
        <p:spPr>
          <a:xfrm>
            <a:off x="8923251" y="4359381"/>
            <a:ext cx="123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Barrier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21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281917"/>
            <a:ext cx="4465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Open Sans" panose="020B0606030504020204"/>
                <a:cs typeface="Arial" panose="020B0604020202020204" pitchFamily="34" charset="0"/>
              </a:rPr>
              <a:t>T. Makino et al. Semicond. Sci. Tech. 20, 78 (2005)</a:t>
            </a:r>
            <a:endParaRPr lang="en-US" sz="1400" dirty="0">
              <a:latin typeface="Open Sans" panose="020B0606030504020204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29854" y="4191650"/>
                <a:ext cx="1094787" cy="790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25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5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sz="25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sz="25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5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sz="25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de-DE" sz="25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de-DE" sz="25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de-DE" sz="25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5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9854" y="4191650"/>
                <a:ext cx="1094787" cy="7909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64897" y="901647"/>
            <a:ext cx="278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noProof="1">
                <a:solidFill>
                  <a:srgbClr val="002060"/>
                </a:solidFill>
                <a:latin typeface="Open Sans" panose="020B0606030504020204"/>
                <a:cs typeface="Arial" panose="020B0604020202020204" pitchFamily="34" charset="0"/>
              </a:rPr>
              <a:t>ZnO / ZnMgO </a:t>
            </a:r>
            <a:r>
              <a:rPr lang="de-DE" noProof="1">
                <a:latin typeface="Open Sans" panose="020B0606030504020204"/>
                <a:cs typeface="Arial" panose="020B0604020202020204" pitchFamily="34" charset="0"/>
              </a:rPr>
              <a:t>quantum wells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7833" t="21111" r="19417" b="18740"/>
          <a:stretch/>
        </p:blipFill>
        <p:spPr>
          <a:xfrm>
            <a:off x="402072" y="1279087"/>
            <a:ext cx="3297029" cy="49032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44759" y="270130"/>
            <a:ext cx="59024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Quantum confinement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0416" t="23778" r="49584" b="15333"/>
          <a:stretch/>
        </p:blipFill>
        <p:spPr>
          <a:xfrm>
            <a:off x="3835180" y="1950720"/>
            <a:ext cx="3824413" cy="32746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42817" y="1541727"/>
            <a:ext cx="278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noProof="1">
                <a:solidFill>
                  <a:srgbClr val="002060"/>
                </a:solidFill>
                <a:latin typeface="Open Sans" panose="020B0606030504020204"/>
                <a:cs typeface="Arial" panose="020B0604020202020204" pitchFamily="34" charset="0"/>
              </a:rPr>
              <a:t>PbSe / PbSrSe </a:t>
            </a:r>
            <a:r>
              <a:rPr lang="de-DE" noProof="1">
                <a:latin typeface="Open Sans" panose="020B0606030504020204"/>
                <a:cs typeface="Arial" panose="020B0604020202020204" pitchFamily="34" charset="0"/>
              </a:rPr>
              <a:t>quantum wells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93307" y="5224137"/>
            <a:ext cx="4465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Open Sans" panose="020B0606030504020204"/>
                <a:cs typeface="Arial" panose="020B0604020202020204" pitchFamily="34" charset="0"/>
              </a:rPr>
              <a:t>H. Z. Wu et al. Appl. Phys. Lett. 78, 2199 (2001)</a:t>
            </a:r>
            <a:endParaRPr lang="en-US" sz="1400" dirty="0">
              <a:latin typeface="Open Sans" panose="020B0606030504020204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599864" y="1102413"/>
            <a:ext cx="1406437" cy="2387547"/>
            <a:chOff x="8103323" y="3479800"/>
            <a:chExt cx="1083280" cy="1838960"/>
          </a:xfrm>
        </p:grpSpPr>
        <p:sp>
          <p:nvSpPr>
            <p:cNvPr id="19" name="Freeform 18"/>
            <p:cNvSpPr/>
            <p:nvPr/>
          </p:nvSpPr>
          <p:spPr>
            <a:xfrm>
              <a:off x="8156663" y="4636192"/>
              <a:ext cx="683264" cy="342162"/>
            </a:xfrm>
            <a:custGeom>
              <a:avLst/>
              <a:gdLst>
                <a:gd name="connsiteX0" fmla="*/ 0 w 561975"/>
                <a:gd name="connsiteY0" fmla="*/ 417195 h 417195"/>
                <a:gd name="connsiteX1" fmla="*/ 272415 w 561975"/>
                <a:gd name="connsiteY1" fmla="*/ 0 h 417195"/>
                <a:gd name="connsiteX2" fmla="*/ 561975 w 561975"/>
                <a:gd name="connsiteY2" fmla="*/ 417195 h 417195"/>
                <a:gd name="connsiteX0" fmla="*/ 0 w 554355"/>
                <a:gd name="connsiteY0" fmla="*/ 417195 h 417195"/>
                <a:gd name="connsiteX1" fmla="*/ 264795 w 554355"/>
                <a:gd name="connsiteY1" fmla="*/ 0 h 417195"/>
                <a:gd name="connsiteX2" fmla="*/ 554355 w 554355"/>
                <a:gd name="connsiteY2" fmla="*/ 417195 h 417195"/>
                <a:gd name="connsiteX0" fmla="*/ 0 w 554355"/>
                <a:gd name="connsiteY0" fmla="*/ 417195 h 417195"/>
                <a:gd name="connsiteX1" fmla="*/ 278130 w 554355"/>
                <a:gd name="connsiteY1" fmla="*/ 0 h 417195"/>
                <a:gd name="connsiteX2" fmla="*/ 554355 w 554355"/>
                <a:gd name="connsiteY2" fmla="*/ 417195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195 h 417195"/>
                <a:gd name="connsiteX1" fmla="*/ 278130 w 544830"/>
                <a:gd name="connsiteY1" fmla="*/ 0 h 417195"/>
                <a:gd name="connsiteX2" fmla="*/ 544830 w 544830"/>
                <a:gd name="connsiteY2" fmla="*/ 415290 h 417195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8130 w 544830"/>
                <a:gd name="connsiteY1" fmla="*/ 8 h 417203"/>
                <a:gd name="connsiteX2" fmla="*/ 544830 w 544830"/>
                <a:gd name="connsiteY2" fmla="*/ 415298 h 417203"/>
                <a:gd name="connsiteX0" fmla="*/ 0 w 544830"/>
                <a:gd name="connsiteY0" fmla="*/ 417203 h 417203"/>
                <a:gd name="connsiteX1" fmla="*/ 274320 w 544830"/>
                <a:gd name="connsiteY1" fmla="*/ 8 h 417203"/>
                <a:gd name="connsiteX2" fmla="*/ 544830 w 544830"/>
                <a:gd name="connsiteY2" fmla="*/ 415298 h 417203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2917 h 422917"/>
                <a:gd name="connsiteX1" fmla="*/ 278130 w 548640"/>
                <a:gd name="connsiteY1" fmla="*/ 7 h 422917"/>
                <a:gd name="connsiteX2" fmla="*/ 548640 w 548640"/>
                <a:gd name="connsiteY2" fmla="*/ 415297 h 422917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4821 h 424821"/>
                <a:gd name="connsiteX1" fmla="*/ 278130 w 548640"/>
                <a:gd name="connsiteY1" fmla="*/ 6 h 424821"/>
                <a:gd name="connsiteX2" fmla="*/ 548640 w 548640"/>
                <a:gd name="connsiteY2" fmla="*/ 417201 h 424821"/>
                <a:gd name="connsiteX0" fmla="*/ 0 w 548640"/>
                <a:gd name="connsiteY0" fmla="*/ 422917 h 422917"/>
                <a:gd name="connsiteX1" fmla="*/ 276225 w 548640"/>
                <a:gd name="connsiteY1" fmla="*/ 7 h 422917"/>
                <a:gd name="connsiteX2" fmla="*/ 548640 w 548640"/>
                <a:gd name="connsiteY2" fmla="*/ 415297 h 422917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9 h 422919"/>
                <a:gd name="connsiteX1" fmla="*/ 276225 w 556260"/>
                <a:gd name="connsiteY1" fmla="*/ 9 h 422919"/>
                <a:gd name="connsiteX2" fmla="*/ 556260 w 556260"/>
                <a:gd name="connsiteY2" fmla="*/ 413394 h 422919"/>
                <a:gd name="connsiteX0" fmla="*/ 0 w 556260"/>
                <a:gd name="connsiteY0" fmla="*/ 422912 h 422912"/>
                <a:gd name="connsiteX1" fmla="*/ 276225 w 556260"/>
                <a:gd name="connsiteY1" fmla="*/ 2 h 422912"/>
                <a:gd name="connsiteX2" fmla="*/ 556260 w 556260"/>
                <a:gd name="connsiteY2" fmla="*/ 419102 h 422912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1 h 422911"/>
                <a:gd name="connsiteX1" fmla="*/ 276225 w 558165"/>
                <a:gd name="connsiteY1" fmla="*/ 1 h 422911"/>
                <a:gd name="connsiteX2" fmla="*/ 558165 w 558165"/>
                <a:gd name="connsiteY2" fmla="*/ 421006 h 422911"/>
                <a:gd name="connsiteX0" fmla="*/ 0 w 558165"/>
                <a:gd name="connsiteY0" fmla="*/ 422918 h 422918"/>
                <a:gd name="connsiteX1" fmla="*/ 276225 w 558165"/>
                <a:gd name="connsiteY1" fmla="*/ 8 h 422918"/>
                <a:gd name="connsiteX2" fmla="*/ 558165 w 558165"/>
                <a:gd name="connsiteY2" fmla="*/ 421013 h 422918"/>
                <a:gd name="connsiteX0" fmla="*/ 0 w 558165"/>
                <a:gd name="connsiteY0" fmla="*/ 426728 h 426728"/>
                <a:gd name="connsiteX1" fmla="*/ 276225 w 558165"/>
                <a:gd name="connsiteY1" fmla="*/ 8 h 426728"/>
                <a:gd name="connsiteX2" fmla="*/ 558165 w 558165"/>
                <a:gd name="connsiteY2" fmla="*/ 424823 h 426728"/>
                <a:gd name="connsiteX0" fmla="*/ 0 w 560070"/>
                <a:gd name="connsiteY0" fmla="*/ 426721 h 426721"/>
                <a:gd name="connsiteX1" fmla="*/ 278130 w 560070"/>
                <a:gd name="connsiteY1" fmla="*/ 1 h 426721"/>
                <a:gd name="connsiteX2" fmla="*/ 560070 w 560070"/>
                <a:gd name="connsiteY2" fmla="*/ 424816 h 426721"/>
                <a:gd name="connsiteX0" fmla="*/ 0 w 560070"/>
                <a:gd name="connsiteY0" fmla="*/ 421006 h 421006"/>
                <a:gd name="connsiteX1" fmla="*/ 278130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1006 h 421006"/>
                <a:gd name="connsiteX1" fmla="*/ 280035 w 560070"/>
                <a:gd name="connsiteY1" fmla="*/ 1 h 421006"/>
                <a:gd name="connsiteX2" fmla="*/ 560070 w 560070"/>
                <a:gd name="connsiteY2" fmla="*/ 419101 h 421006"/>
                <a:gd name="connsiteX0" fmla="*/ 0 w 560070"/>
                <a:gd name="connsiteY0" fmla="*/ 426720 h 426720"/>
                <a:gd name="connsiteX1" fmla="*/ 280035 w 560070"/>
                <a:gd name="connsiteY1" fmla="*/ 0 h 426720"/>
                <a:gd name="connsiteX2" fmla="*/ 560070 w 560070"/>
                <a:gd name="connsiteY2" fmla="*/ 424815 h 426720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6738 h 426738"/>
                <a:gd name="connsiteX1" fmla="*/ 280035 w 560070"/>
                <a:gd name="connsiteY1" fmla="*/ 18 h 426738"/>
                <a:gd name="connsiteX2" fmla="*/ 560070 w 560070"/>
                <a:gd name="connsiteY2" fmla="*/ 424833 h 426738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1024 h 421024"/>
                <a:gd name="connsiteX1" fmla="*/ 280035 w 560070"/>
                <a:gd name="connsiteY1" fmla="*/ 19 h 421024"/>
                <a:gd name="connsiteX2" fmla="*/ 560070 w 560070"/>
                <a:gd name="connsiteY2" fmla="*/ 419119 h 421024"/>
                <a:gd name="connsiteX0" fmla="*/ 0 w 560070"/>
                <a:gd name="connsiteY0" fmla="*/ 428643 h 428643"/>
                <a:gd name="connsiteX1" fmla="*/ 278130 w 560070"/>
                <a:gd name="connsiteY1" fmla="*/ 18 h 428643"/>
                <a:gd name="connsiteX2" fmla="*/ 560070 w 560070"/>
                <a:gd name="connsiteY2" fmla="*/ 426738 h 428643"/>
                <a:gd name="connsiteX0" fmla="*/ 0 w 560070"/>
                <a:gd name="connsiteY0" fmla="*/ 426739 h 426739"/>
                <a:gd name="connsiteX1" fmla="*/ 276225 w 560070"/>
                <a:gd name="connsiteY1" fmla="*/ 19 h 426739"/>
                <a:gd name="connsiteX2" fmla="*/ 560070 w 560070"/>
                <a:gd name="connsiteY2" fmla="*/ 424834 h 426739"/>
                <a:gd name="connsiteX0" fmla="*/ 0 w 560070"/>
                <a:gd name="connsiteY0" fmla="*/ 424834 h 424834"/>
                <a:gd name="connsiteX1" fmla="*/ 278130 w 560070"/>
                <a:gd name="connsiteY1" fmla="*/ 19 h 424834"/>
                <a:gd name="connsiteX2" fmla="*/ 560070 w 560070"/>
                <a:gd name="connsiteY2" fmla="*/ 422929 h 424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0070" h="424834">
                  <a:moveTo>
                    <a:pt x="0" y="424834"/>
                  </a:moveTo>
                  <a:cubicBezTo>
                    <a:pt x="79851" y="212426"/>
                    <a:pt x="186690" y="2241"/>
                    <a:pt x="278130" y="19"/>
                  </a:cubicBezTo>
                  <a:cubicBezTo>
                    <a:pt x="369570" y="-2203"/>
                    <a:pt x="467836" y="197186"/>
                    <a:pt x="560070" y="422929"/>
                  </a:cubicBezTo>
                </a:path>
              </a:pathLst>
            </a:custGeom>
            <a:solidFill>
              <a:srgbClr val="FFD966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8157108" y="3774440"/>
              <a:ext cx="682819" cy="1544320"/>
            </a:xfrm>
            <a:prstGeom prst="roundRect">
              <a:avLst>
                <a:gd name="adj" fmla="val 11220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03323" y="3479800"/>
              <a:ext cx="782323" cy="48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370342" y="4841933"/>
              <a:ext cx="267046" cy="267046"/>
              <a:chOff x="5732030" y="2973120"/>
              <a:chExt cx="228259" cy="228259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5732030" y="2973120"/>
                <a:ext cx="228259" cy="228259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5781897" y="3087249"/>
                <a:ext cx="12852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Down Arrow 24"/>
            <p:cNvSpPr/>
            <p:nvPr/>
          </p:nvSpPr>
          <p:spPr>
            <a:xfrm rot="10800000">
              <a:off x="8942763" y="4810760"/>
              <a:ext cx="243840" cy="507768"/>
            </a:xfrm>
            <a:prstGeom prst="downArrow">
              <a:avLst/>
            </a:prstGeom>
            <a:solidFill>
              <a:srgbClr val="C00000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156464" y="3788064"/>
              <a:ext cx="668223" cy="650933"/>
              <a:chOff x="5213985" y="1615424"/>
              <a:chExt cx="1120140" cy="843934"/>
            </a:xfrm>
            <a:solidFill>
              <a:srgbClr val="FFD966"/>
            </a:solidFill>
          </p:grpSpPr>
          <p:sp>
            <p:nvSpPr>
              <p:cNvPr id="27" name="Freeform 26"/>
              <p:cNvSpPr/>
              <p:nvPr/>
            </p:nvSpPr>
            <p:spPr>
              <a:xfrm>
                <a:off x="5213985" y="1615424"/>
                <a:ext cx="560070" cy="424834"/>
              </a:xfrm>
              <a:custGeom>
                <a:avLst/>
                <a:gdLst>
                  <a:gd name="connsiteX0" fmla="*/ 0 w 561975"/>
                  <a:gd name="connsiteY0" fmla="*/ 417195 h 417195"/>
                  <a:gd name="connsiteX1" fmla="*/ 272415 w 561975"/>
                  <a:gd name="connsiteY1" fmla="*/ 0 h 417195"/>
                  <a:gd name="connsiteX2" fmla="*/ 561975 w 561975"/>
                  <a:gd name="connsiteY2" fmla="*/ 417195 h 417195"/>
                  <a:gd name="connsiteX0" fmla="*/ 0 w 554355"/>
                  <a:gd name="connsiteY0" fmla="*/ 417195 h 417195"/>
                  <a:gd name="connsiteX1" fmla="*/ 264795 w 554355"/>
                  <a:gd name="connsiteY1" fmla="*/ 0 h 417195"/>
                  <a:gd name="connsiteX2" fmla="*/ 554355 w 554355"/>
                  <a:gd name="connsiteY2" fmla="*/ 417195 h 417195"/>
                  <a:gd name="connsiteX0" fmla="*/ 0 w 554355"/>
                  <a:gd name="connsiteY0" fmla="*/ 417195 h 417195"/>
                  <a:gd name="connsiteX1" fmla="*/ 278130 w 554355"/>
                  <a:gd name="connsiteY1" fmla="*/ 0 h 417195"/>
                  <a:gd name="connsiteX2" fmla="*/ 554355 w 554355"/>
                  <a:gd name="connsiteY2" fmla="*/ 417195 h 417195"/>
                  <a:gd name="connsiteX0" fmla="*/ 0 w 544830"/>
                  <a:gd name="connsiteY0" fmla="*/ 417195 h 417195"/>
                  <a:gd name="connsiteX1" fmla="*/ 278130 w 544830"/>
                  <a:gd name="connsiteY1" fmla="*/ 0 h 417195"/>
                  <a:gd name="connsiteX2" fmla="*/ 544830 w 544830"/>
                  <a:gd name="connsiteY2" fmla="*/ 415290 h 417195"/>
                  <a:gd name="connsiteX0" fmla="*/ 0 w 544830"/>
                  <a:gd name="connsiteY0" fmla="*/ 417195 h 417195"/>
                  <a:gd name="connsiteX1" fmla="*/ 278130 w 544830"/>
                  <a:gd name="connsiteY1" fmla="*/ 0 h 417195"/>
                  <a:gd name="connsiteX2" fmla="*/ 544830 w 544830"/>
                  <a:gd name="connsiteY2" fmla="*/ 415290 h 417195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4320 w 544830"/>
                  <a:gd name="connsiteY1" fmla="*/ 8 h 417203"/>
                  <a:gd name="connsiteX2" fmla="*/ 544830 w 544830"/>
                  <a:gd name="connsiteY2" fmla="*/ 415298 h 417203"/>
                  <a:gd name="connsiteX0" fmla="*/ 0 w 548640"/>
                  <a:gd name="connsiteY0" fmla="*/ 422917 h 422917"/>
                  <a:gd name="connsiteX1" fmla="*/ 278130 w 548640"/>
                  <a:gd name="connsiteY1" fmla="*/ 7 h 422917"/>
                  <a:gd name="connsiteX2" fmla="*/ 548640 w 548640"/>
                  <a:gd name="connsiteY2" fmla="*/ 415297 h 422917"/>
                  <a:gd name="connsiteX0" fmla="*/ 0 w 548640"/>
                  <a:gd name="connsiteY0" fmla="*/ 422917 h 422917"/>
                  <a:gd name="connsiteX1" fmla="*/ 278130 w 548640"/>
                  <a:gd name="connsiteY1" fmla="*/ 7 h 422917"/>
                  <a:gd name="connsiteX2" fmla="*/ 548640 w 548640"/>
                  <a:gd name="connsiteY2" fmla="*/ 415297 h 422917"/>
                  <a:gd name="connsiteX0" fmla="*/ 0 w 548640"/>
                  <a:gd name="connsiteY0" fmla="*/ 424821 h 424821"/>
                  <a:gd name="connsiteX1" fmla="*/ 278130 w 548640"/>
                  <a:gd name="connsiteY1" fmla="*/ 6 h 424821"/>
                  <a:gd name="connsiteX2" fmla="*/ 548640 w 548640"/>
                  <a:gd name="connsiteY2" fmla="*/ 417201 h 424821"/>
                  <a:gd name="connsiteX0" fmla="*/ 0 w 548640"/>
                  <a:gd name="connsiteY0" fmla="*/ 424821 h 424821"/>
                  <a:gd name="connsiteX1" fmla="*/ 278130 w 548640"/>
                  <a:gd name="connsiteY1" fmla="*/ 6 h 424821"/>
                  <a:gd name="connsiteX2" fmla="*/ 548640 w 548640"/>
                  <a:gd name="connsiteY2" fmla="*/ 417201 h 424821"/>
                  <a:gd name="connsiteX0" fmla="*/ 0 w 548640"/>
                  <a:gd name="connsiteY0" fmla="*/ 422917 h 422917"/>
                  <a:gd name="connsiteX1" fmla="*/ 276225 w 548640"/>
                  <a:gd name="connsiteY1" fmla="*/ 7 h 422917"/>
                  <a:gd name="connsiteX2" fmla="*/ 548640 w 548640"/>
                  <a:gd name="connsiteY2" fmla="*/ 415297 h 422917"/>
                  <a:gd name="connsiteX0" fmla="*/ 0 w 556260"/>
                  <a:gd name="connsiteY0" fmla="*/ 422919 h 422919"/>
                  <a:gd name="connsiteX1" fmla="*/ 276225 w 556260"/>
                  <a:gd name="connsiteY1" fmla="*/ 9 h 422919"/>
                  <a:gd name="connsiteX2" fmla="*/ 556260 w 556260"/>
                  <a:gd name="connsiteY2" fmla="*/ 413394 h 422919"/>
                  <a:gd name="connsiteX0" fmla="*/ 0 w 556260"/>
                  <a:gd name="connsiteY0" fmla="*/ 422919 h 422919"/>
                  <a:gd name="connsiteX1" fmla="*/ 276225 w 556260"/>
                  <a:gd name="connsiteY1" fmla="*/ 9 h 422919"/>
                  <a:gd name="connsiteX2" fmla="*/ 556260 w 556260"/>
                  <a:gd name="connsiteY2" fmla="*/ 413394 h 422919"/>
                  <a:gd name="connsiteX0" fmla="*/ 0 w 556260"/>
                  <a:gd name="connsiteY0" fmla="*/ 422912 h 422912"/>
                  <a:gd name="connsiteX1" fmla="*/ 276225 w 556260"/>
                  <a:gd name="connsiteY1" fmla="*/ 2 h 422912"/>
                  <a:gd name="connsiteX2" fmla="*/ 556260 w 556260"/>
                  <a:gd name="connsiteY2" fmla="*/ 419102 h 422912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8 h 422918"/>
                  <a:gd name="connsiteX1" fmla="*/ 276225 w 558165"/>
                  <a:gd name="connsiteY1" fmla="*/ 8 h 422918"/>
                  <a:gd name="connsiteX2" fmla="*/ 558165 w 558165"/>
                  <a:gd name="connsiteY2" fmla="*/ 421013 h 422918"/>
                  <a:gd name="connsiteX0" fmla="*/ 0 w 558165"/>
                  <a:gd name="connsiteY0" fmla="*/ 426728 h 426728"/>
                  <a:gd name="connsiteX1" fmla="*/ 276225 w 558165"/>
                  <a:gd name="connsiteY1" fmla="*/ 8 h 426728"/>
                  <a:gd name="connsiteX2" fmla="*/ 558165 w 558165"/>
                  <a:gd name="connsiteY2" fmla="*/ 424823 h 426728"/>
                  <a:gd name="connsiteX0" fmla="*/ 0 w 560070"/>
                  <a:gd name="connsiteY0" fmla="*/ 426721 h 426721"/>
                  <a:gd name="connsiteX1" fmla="*/ 278130 w 560070"/>
                  <a:gd name="connsiteY1" fmla="*/ 1 h 426721"/>
                  <a:gd name="connsiteX2" fmla="*/ 560070 w 560070"/>
                  <a:gd name="connsiteY2" fmla="*/ 424816 h 426721"/>
                  <a:gd name="connsiteX0" fmla="*/ 0 w 560070"/>
                  <a:gd name="connsiteY0" fmla="*/ 421006 h 421006"/>
                  <a:gd name="connsiteX1" fmla="*/ 278130 w 560070"/>
                  <a:gd name="connsiteY1" fmla="*/ 1 h 421006"/>
                  <a:gd name="connsiteX2" fmla="*/ 560070 w 560070"/>
                  <a:gd name="connsiteY2" fmla="*/ 419101 h 421006"/>
                  <a:gd name="connsiteX0" fmla="*/ 0 w 560070"/>
                  <a:gd name="connsiteY0" fmla="*/ 426720 h 426720"/>
                  <a:gd name="connsiteX1" fmla="*/ 280035 w 560070"/>
                  <a:gd name="connsiteY1" fmla="*/ 0 h 426720"/>
                  <a:gd name="connsiteX2" fmla="*/ 560070 w 560070"/>
                  <a:gd name="connsiteY2" fmla="*/ 424815 h 426720"/>
                  <a:gd name="connsiteX0" fmla="*/ 0 w 560070"/>
                  <a:gd name="connsiteY0" fmla="*/ 421006 h 421006"/>
                  <a:gd name="connsiteX1" fmla="*/ 280035 w 560070"/>
                  <a:gd name="connsiteY1" fmla="*/ 1 h 421006"/>
                  <a:gd name="connsiteX2" fmla="*/ 560070 w 560070"/>
                  <a:gd name="connsiteY2" fmla="*/ 419101 h 421006"/>
                  <a:gd name="connsiteX0" fmla="*/ 0 w 560070"/>
                  <a:gd name="connsiteY0" fmla="*/ 426720 h 426720"/>
                  <a:gd name="connsiteX1" fmla="*/ 280035 w 560070"/>
                  <a:gd name="connsiteY1" fmla="*/ 0 h 426720"/>
                  <a:gd name="connsiteX2" fmla="*/ 560070 w 560070"/>
                  <a:gd name="connsiteY2" fmla="*/ 424815 h 426720"/>
                  <a:gd name="connsiteX0" fmla="*/ 0 w 560070"/>
                  <a:gd name="connsiteY0" fmla="*/ 426738 h 426738"/>
                  <a:gd name="connsiteX1" fmla="*/ 280035 w 560070"/>
                  <a:gd name="connsiteY1" fmla="*/ 18 h 426738"/>
                  <a:gd name="connsiteX2" fmla="*/ 560070 w 560070"/>
                  <a:gd name="connsiteY2" fmla="*/ 424833 h 426738"/>
                  <a:gd name="connsiteX0" fmla="*/ 0 w 560070"/>
                  <a:gd name="connsiteY0" fmla="*/ 426738 h 426738"/>
                  <a:gd name="connsiteX1" fmla="*/ 280035 w 560070"/>
                  <a:gd name="connsiteY1" fmla="*/ 18 h 426738"/>
                  <a:gd name="connsiteX2" fmla="*/ 560070 w 560070"/>
                  <a:gd name="connsiteY2" fmla="*/ 424833 h 426738"/>
                  <a:gd name="connsiteX0" fmla="*/ 0 w 560070"/>
                  <a:gd name="connsiteY0" fmla="*/ 421024 h 421024"/>
                  <a:gd name="connsiteX1" fmla="*/ 280035 w 560070"/>
                  <a:gd name="connsiteY1" fmla="*/ 19 h 421024"/>
                  <a:gd name="connsiteX2" fmla="*/ 560070 w 560070"/>
                  <a:gd name="connsiteY2" fmla="*/ 419119 h 421024"/>
                  <a:gd name="connsiteX0" fmla="*/ 0 w 560070"/>
                  <a:gd name="connsiteY0" fmla="*/ 421024 h 421024"/>
                  <a:gd name="connsiteX1" fmla="*/ 280035 w 560070"/>
                  <a:gd name="connsiteY1" fmla="*/ 19 h 421024"/>
                  <a:gd name="connsiteX2" fmla="*/ 560070 w 560070"/>
                  <a:gd name="connsiteY2" fmla="*/ 419119 h 421024"/>
                  <a:gd name="connsiteX0" fmla="*/ 0 w 560070"/>
                  <a:gd name="connsiteY0" fmla="*/ 428643 h 428643"/>
                  <a:gd name="connsiteX1" fmla="*/ 278130 w 560070"/>
                  <a:gd name="connsiteY1" fmla="*/ 18 h 428643"/>
                  <a:gd name="connsiteX2" fmla="*/ 560070 w 560070"/>
                  <a:gd name="connsiteY2" fmla="*/ 426738 h 428643"/>
                  <a:gd name="connsiteX0" fmla="*/ 0 w 560070"/>
                  <a:gd name="connsiteY0" fmla="*/ 426739 h 426739"/>
                  <a:gd name="connsiteX1" fmla="*/ 276225 w 560070"/>
                  <a:gd name="connsiteY1" fmla="*/ 19 h 426739"/>
                  <a:gd name="connsiteX2" fmla="*/ 560070 w 560070"/>
                  <a:gd name="connsiteY2" fmla="*/ 424834 h 426739"/>
                  <a:gd name="connsiteX0" fmla="*/ 0 w 560070"/>
                  <a:gd name="connsiteY0" fmla="*/ 424834 h 424834"/>
                  <a:gd name="connsiteX1" fmla="*/ 278130 w 560070"/>
                  <a:gd name="connsiteY1" fmla="*/ 19 h 424834"/>
                  <a:gd name="connsiteX2" fmla="*/ 560070 w 560070"/>
                  <a:gd name="connsiteY2" fmla="*/ 422929 h 42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0070" h="424834">
                    <a:moveTo>
                      <a:pt x="0" y="424834"/>
                    </a:moveTo>
                    <a:cubicBezTo>
                      <a:pt x="79851" y="212426"/>
                      <a:pt x="186690" y="2241"/>
                      <a:pt x="278130" y="19"/>
                    </a:cubicBezTo>
                    <a:cubicBezTo>
                      <a:pt x="369570" y="-2203"/>
                      <a:pt x="467836" y="197186"/>
                      <a:pt x="560070" y="422929"/>
                    </a:cubicBezTo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 rot="10800000">
                <a:off x="5774055" y="2034524"/>
                <a:ext cx="560070" cy="424834"/>
              </a:xfrm>
              <a:custGeom>
                <a:avLst/>
                <a:gdLst>
                  <a:gd name="connsiteX0" fmla="*/ 0 w 561975"/>
                  <a:gd name="connsiteY0" fmla="*/ 417195 h 417195"/>
                  <a:gd name="connsiteX1" fmla="*/ 272415 w 561975"/>
                  <a:gd name="connsiteY1" fmla="*/ 0 h 417195"/>
                  <a:gd name="connsiteX2" fmla="*/ 561975 w 561975"/>
                  <a:gd name="connsiteY2" fmla="*/ 417195 h 417195"/>
                  <a:gd name="connsiteX0" fmla="*/ 0 w 554355"/>
                  <a:gd name="connsiteY0" fmla="*/ 417195 h 417195"/>
                  <a:gd name="connsiteX1" fmla="*/ 264795 w 554355"/>
                  <a:gd name="connsiteY1" fmla="*/ 0 h 417195"/>
                  <a:gd name="connsiteX2" fmla="*/ 554355 w 554355"/>
                  <a:gd name="connsiteY2" fmla="*/ 417195 h 417195"/>
                  <a:gd name="connsiteX0" fmla="*/ 0 w 554355"/>
                  <a:gd name="connsiteY0" fmla="*/ 417195 h 417195"/>
                  <a:gd name="connsiteX1" fmla="*/ 278130 w 554355"/>
                  <a:gd name="connsiteY1" fmla="*/ 0 h 417195"/>
                  <a:gd name="connsiteX2" fmla="*/ 554355 w 554355"/>
                  <a:gd name="connsiteY2" fmla="*/ 417195 h 417195"/>
                  <a:gd name="connsiteX0" fmla="*/ 0 w 544830"/>
                  <a:gd name="connsiteY0" fmla="*/ 417195 h 417195"/>
                  <a:gd name="connsiteX1" fmla="*/ 278130 w 544830"/>
                  <a:gd name="connsiteY1" fmla="*/ 0 h 417195"/>
                  <a:gd name="connsiteX2" fmla="*/ 544830 w 544830"/>
                  <a:gd name="connsiteY2" fmla="*/ 415290 h 417195"/>
                  <a:gd name="connsiteX0" fmla="*/ 0 w 544830"/>
                  <a:gd name="connsiteY0" fmla="*/ 417195 h 417195"/>
                  <a:gd name="connsiteX1" fmla="*/ 278130 w 544830"/>
                  <a:gd name="connsiteY1" fmla="*/ 0 h 417195"/>
                  <a:gd name="connsiteX2" fmla="*/ 544830 w 544830"/>
                  <a:gd name="connsiteY2" fmla="*/ 415290 h 417195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8130 w 544830"/>
                  <a:gd name="connsiteY1" fmla="*/ 8 h 417203"/>
                  <a:gd name="connsiteX2" fmla="*/ 544830 w 544830"/>
                  <a:gd name="connsiteY2" fmla="*/ 415298 h 417203"/>
                  <a:gd name="connsiteX0" fmla="*/ 0 w 544830"/>
                  <a:gd name="connsiteY0" fmla="*/ 417203 h 417203"/>
                  <a:gd name="connsiteX1" fmla="*/ 274320 w 544830"/>
                  <a:gd name="connsiteY1" fmla="*/ 8 h 417203"/>
                  <a:gd name="connsiteX2" fmla="*/ 544830 w 544830"/>
                  <a:gd name="connsiteY2" fmla="*/ 415298 h 417203"/>
                  <a:gd name="connsiteX0" fmla="*/ 0 w 548640"/>
                  <a:gd name="connsiteY0" fmla="*/ 422917 h 422917"/>
                  <a:gd name="connsiteX1" fmla="*/ 278130 w 548640"/>
                  <a:gd name="connsiteY1" fmla="*/ 7 h 422917"/>
                  <a:gd name="connsiteX2" fmla="*/ 548640 w 548640"/>
                  <a:gd name="connsiteY2" fmla="*/ 415297 h 422917"/>
                  <a:gd name="connsiteX0" fmla="*/ 0 w 548640"/>
                  <a:gd name="connsiteY0" fmla="*/ 422917 h 422917"/>
                  <a:gd name="connsiteX1" fmla="*/ 278130 w 548640"/>
                  <a:gd name="connsiteY1" fmla="*/ 7 h 422917"/>
                  <a:gd name="connsiteX2" fmla="*/ 548640 w 548640"/>
                  <a:gd name="connsiteY2" fmla="*/ 415297 h 422917"/>
                  <a:gd name="connsiteX0" fmla="*/ 0 w 548640"/>
                  <a:gd name="connsiteY0" fmla="*/ 424821 h 424821"/>
                  <a:gd name="connsiteX1" fmla="*/ 278130 w 548640"/>
                  <a:gd name="connsiteY1" fmla="*/ 6 h 424821"/>
                  <a:gd name="connsiteX2" fmla="*/ 548640 w 548640"/>
                  <a:gd name="connsiteY2" fmla="*/ 417201 h 424821"/>
                  <a:gd name="connsiteX0" fmla="*/ 0 w 548640"/>
                  <a:gd name="connsiteY0" fmla="*/ 424821 h 424821"/>
                  <a:gd name="connsiteX1" fmla="*/ 278130 w 548640"/>
                  <a:gd name="connsiteY1" fmla="*/ 6 h 424821"/>
                  <a:gd name="connsiteX2" fmla="*/ 548640 w 548640"/>
                  <a:gd name="connsiteY2" fmla="*/ 417201 h 424821"/>
                  <a:gd name="connsiteX0" fmla="*/ 0 w 548640"/>
                  <a:gd name="connsiteY0" fmla="*/ 422917 h 422917"/>
                  <a:gd name="connsiteX1" fmla="*/ 276225 w 548640"/>
                  <a:gd name="connsiteY1" fmla="*/ 7 h 422917"/>
                  <a:gd name="connsiteX2" fmla="*/ 548640 w 548640"/>
                  <a:gd name="connsiteY2" fmla="*/ 415297 h 422917"/>
                  <a:gd name="connsiteX0" fmla="*/ 0 w 556260"/>
                  <a:gd name="connsiteY0" fmla="*/ 422919 h 422919"/>
                  <a:gd name="connsiteX1" fmla="*/ 276225 w 556260"/>
                  <a:gd name="connsiteY1" fmla="*/ 9 h 422919"/>
                  <a:gd name="connsiteX2" fmla="*/ 556260 w 556260"/>
                  <a:gd name="connsiteY2" fmla="*/ 413394 h 422919"/>
                  <a:gd name="connsiteX0" fmla="*/ 0 w 556260"/>
                  <a:gd name="connsiteY0" fmla="*/ 422919 h 422919"/>
                  <a:gd name="connsiteX1" fmla="*/ 276225 w 556260"/>
                  <a:gd name="connsiteY1" fmla="*/ 9 h 422919"/>
                  <a:gd name="connsiteX2" fmla="*/ 556260 w 556260"/>
                  <a:gd name="connsiteY2" fmla="*/ 413394 h 422919"/>
                  <a:gd name="connsiteX0" fmla="*/ 0 w 556260"/>
                  <a:gd name="connsiteY0" fmla="*/ 422912 h 422912"/>
                  <a:gd name="connsiteX1" fmla="*/ 276225 w 556260"/>
                  <a:gd name="connsiteY1" fmla="*/ 2 h 422912"/>
                  <a:gd name="connsiteX2" fmla="*/ 556260 w 556260"/>
                  <a:gd name="connsiteY2" fmla="*/ 419102 h 422912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1 h 422911"/>
                  <a:gd name="connsiteX1" fmla="*/ 276225 w 558165"/>
                  <a:gd name="connsiteY1" fmla="*/ 1 h 422911"/>
                  <a:gd name="connsiteX2" fmla="*/ 558165 w 558165"/>
                  <a:gd name="connsiteY2" fmla="*/ 421006 h 422911"/>
                  <a:gd name="connsiteX0" fmla="*/ 0 w 558165"/>
                  <a:gd name="connsiteY0" fmla="*/ 422918 h 422918"/>
                  <a:gd name="connsiteX1" fmla="*/ 276225 w 558165"/>
                  <a:gd name="connsiteY1" fmla="*/ 8 h 422918"/>
                  <a:gd name="connsiteX2" fmla="*/ 558165 w 558165"/>
                  <a:gd name="connsiteY2" fmla="*/ 421013 h 422918"/>
                  <a:gd name="connsiteX0" fmla="*/ 0 w 558165"/>
                  <a:gd name="connsiteY0" fmla="*/ 426728 h 426728"/>
                  <a:gd name="connsiteX1" fmla="*/ 276225 w 558165"/>
                  <a:gd name="connsiteY1" fmla="*/ 8 h 426728"/>
                  <a:gd name="connsiteX2" fmla="*/ 558165 w 558165"/>
                  <a:gd name="connsiteY2" fmla="*/ 424823 h 426728"/>
                  <a:gd name="connsiteX0" fmla="*/ 0 w 560070"/>
                  <a:gd name="connsiteY0" fmla="*/ 426721 h 426721"/>
                  <a:gd name="connsiteX1" fmla="*/ 278130 w 560070"/>
                  <a:gd name="connsiteY1" fmla="*/ 1 h 426721"/>
                  <a:gd name="connsiteX2" fmla="*/ 560070 w 560070"/>
                  <a:gd name="connsiteY2" fmla="*/ 424816 h 426721"/>
                  <a:gd name="connsiteX0" fmla="*/ 0 w 560070"/>
                  <a:gd name="connsiteY0" fmla="*/ 421006 h 421006"/>
                  <a:gd name="connsiteX1" fmla="*/ 278130 w 560070"/>
                  <a:gd name="connsiteY1" fmla="*/ 1 h 421006"/>
                  <a:gd name="connsiteX2" fmla="*/ 560070 w 560070"/>
                  <a:gd name="connsiteY2" fmla="*/ 419101 h 421006"/>
                  <a:gd name="connsiteX0" fmla="*/ 0 w 560070"/>
                  <a:gd name="connsiteY0" fmla="*/ 426720 h 426720"/>
                  <a:gd name="connsiteX1" fmla="*/ 280035 w 560070"/>
                  <a:gd name="connsiteY1" fmla="*/ 0 h 426720"/>
                  <a:gd name="connsiteX2" fmla="*/ 560070 w 560070"/>
                  <a:gd name="connsiteY2" fmla="*/ 424815 h 426720"/>
                  <a:gd name="connsiteX0" fmla="*/ 0 w 560070"/>
                  <a:gd name="connsiteY0" fmla="*/ 421006 h 421006"/>
                  <a:gd name="connsiteX1" fmla="*/ 280035 w 560070"/>
                  <a:gd name="connsiteY1" fmla="*/ 1 h 421006"/>
                  <a:gd name="connsiteX2" fmla="*/ 560070 w 560070"/>
                  <a:gd name="connsiteY2" fmla="*/ 419101 h 421006"/>
                  <a:gd name="connsiteX0" fmla="*/ 0 w 560070"/>
                  <a:gd name="connsiteY0" fmla="*/ 426720 h 426720"/>
                  <a:gd name="connsiteX1" fmla="*/ 280035 w 560070"/>
                  <a:gd name="connsiteY1" fmla="*/ 0 h 426720"/>
                  <a:gd name="connsiteX2" fmla="*/ 560070 w 560070"/>
                  <a:gd name="connsiteY2" fmla="*/ 424815 h 426720"/>
                  <a:gd name="connsiteX0" fmla="*/ 0 w 560070"/>
                  <a:gd name="connsiteY0" fmla="*/ 426738 h 426738"/>
                  <a:gd name="connsiteX1" fmla="*/ 280035 w 560070"/>
                  <a:gd name="connsiteY1" fmla="*/ 18 h 426738"/>
                  <a:gd name="connsiteX2" fmla="*/ 560070 w 560070"/>
                  <a:gd name="connsiteY2" fmla="*/ 424833 h 426738"/>
                  <a:gd name="connsiteX0" fmla="*/ 0 w 560070"/>
                  <a:gd name="connsiteY0" fmla="*/ 426738 h 426738"/>
                  <a:gd name="connsiteX1" fmla="*/ 280035 w 560070"/>
                  <a:gd name="connsiteY1" fmla="*/ 18 h 426738"/>
                  <a:gd name="connsiteX2" fmla="*/ 560070 w 560070"/>
                  <a:gd name="connsiteY2" fmla="*/ 424833 h 426738"/>
                  <a:gd name="connsiteX0" fmla="*/ 0 w 560070"/>
                  <a:gd name="connsiteY0" fmla="*/ 421024 h 421024"/>
                  <a:gd name="connsiteX1" fmla="*/ 280035 w 560070"/>
                  <a:gd name="connsiteY1" fmla="*/ 19 h 421024"/>
                  <a:gd name="connsiteX2" fmla="*/ 560070 w 560070"/>
                  <a:gd name="connsiteY2" fmla="*/ 419119 h 421024"/>
                  <a:gd name="connsiteX0" fmla="*/ 0 w 560070"/>
                  <a:gd name="connsiteY0" fmla="*/ 421024 h 421024"/>
                  <a:gd name="connsiteX1" fmla="*/ 280035 w 560070"/>
                  <a:gd name="connsiteY1" fmla="*/ 19 h 421024"/>
                  <a:gd name="connsiteX2" fmla="*/ 560070 w 560070"/>
                  <a:gd name="connsiteY2" fmla="*/ 419119 h 421024"/>
                  <a:gd name="connsiteX0" fmla="*/ 0 w 560070"/>
                  <a:gd name="connsiteY0" fmla="*/ 428643 h 428643"/>
                  <a:gd name="connsiteX1" fmla="*/ 278130 w 560070"/>
                  <a:gd name="connsiteY1" fmla="*/ 18 h 428643"/>
                  <a:gd name="connsiteX2" fmla="*/ 560070 w 560070"/>
                  <a:gd name="connsiteY2" fmla="*/ 426738 h 428643"/>
                  <a:gd name="connsiteX0" fmla="*/ 0 w 560070"/>
                  <a:gd name="connsiteY0" fmla="*/ 426739 h 426739"/>
                  <a:gd name="connsiteX1" fmla="*/ 276225 w 560070"/>
                  <a:gd name="connsiteY1" fmla="*/ 19 h 426739"/>
                  <a:gd name="connsiteX2" fmla="*/ 560070 w 560070"/>
                  <a:gd name="connsiteY2" fmla="*/ 424834 h 426739"/>
                  <a:gd name="connsiteX0" fmla="*/ 0 w 560070"/>
                  <a:gd name="connsiteY0" fmla="*/ 424834 h 424834"/>
                  <a:gd name="connsiteX1" fmla="*/ 278130 w 560070"/>
                  <a:gd name="connsiteY1" fmla="*/ 19 h 424834"/>
                  <a:gd name="connsiteX2" fmla="*/ 560070 w 560070"/>
                  <a:gd name="connsiteY2" fmla="*/ 422929 h 42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0070" h="424834">
                    <a:moveTo>
                      <a:pt x="0" y="424834"/>
                    </a:moveTo>
                    <a:cubicBezTo>
                      <a:pt x="79851" y="212426"/>
                      <a:pt x="186690" y="2241"/>
                      <a:pt x="278130" y="19"/>
                    </a:cubicBezTo>
                    <a:cubicBezTo>
                      <a:pt x="369570" y="-2203"/>
                      <a:pt x="467836" y="197186"/>
                      <a:pt x="560070" y="422929"/>
                    </a:cubicBezTo>
                  </a:path>
                </a:pathLst>
              </a:custGeom>
              <a:grp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8704959" y="3810001"/>
            <a:ext cx="2819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500" dirty="0" smtClean="0">
                <a:latin typeface="Open Sans" panose="020B0606030504020204"/>
                <a:cs typeface="Arial" panose="020B0604020202020204" pitchFamily="34" charset="0"/>
              </a:rPr>
              <a:t>Increase of the electronic transition energies </a:t>
            </a:r>
            <a:endParaRPr lang="en-US" sz="2500" dirty="0">
              <a:latin typeface="Open Sans" panose="020B0606030504020204"/>
              <a:cs typeface="Arial" panose="020B0604020202020204" pitchFamily="34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902691" y="2198255"/>
            <a:ext cx="895927" cy="748145"/>
          </a:xfrm>
          <a:custGeom>
            <a:avLst/>
            <a:gdLst>
              <a:gd name="connsiteX0" fmla="*/ 895927 w 895927"/>
              <a:gd name="connsiteY0" fmla="*/ 748145 h 748145"/>
              <a:gd name="connsiteX1" fmla="*/ 360218 w 895927"/>
              <a:gd name="connsiteY1" fmla="*/ 517236 h 748145"/>
              <a:gd name="connsiteX2" fmla="*/ 0 w 895927"/>
              <a:gd name="connsiteY2" fmla="*/ 0 h 74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927" h="748145">
                <a:moveTo>
                  <a:pt x="895927" y="748145"/>
                </a:moveTo>
                <a:cubicBezTo>
                  <a:pt x="702733" y="695036"/>
                  <a:pt x="509539" y="641927"/>
                  <a:pt x="360218" y="517236"/>
                </a:cubicBezTo>
                <a:cubicBezTo>
                  <a:pt x="210897" y="392545"/>
                  <a:pt x="105448" y="196272"/>
                  <a:pt x="0" y="0"/>
                </a:cubicBezTo>
              </a:path>
            </a:pathLst>
          </a:custGeom>
          <a:noFill/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043054" y="2327564"/>
            <a:ext cx="895927" cy="748145"/>
          </a:xfrm>
          <a:custGeom>
            <a:avLst/>
            <a:gdLst>
              <a:gd name="connsiteX0" fmla="*/ 895927 w 895927"/>
              <a:gd name="connsiteY0" fmla="*/ 748145 h 748145"/>
              <a:gd name="connsiteX1" fmla="*/ 360218 w 895927"/>
              <a:gd name="connsiteY1" fmla="*/ 517236 h 748145"/>
              <a:gd name="connsiteX2" fmla="*/ 0 w 895927"/>
              <a:gd name="connsiteY2" fmla="*/ 0 h 74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927" h="748145">
                <a:moveTo>
                  <a:pt x="895927" y="748145"/>
                </a:moveTo>
                <a:cubicBezTo>
                  <a:pt x="702733" y="695036"/>
                  <a:pt x="509539" y="641927"/>
                  <a:pt x="360218" y="517236"/>
                </a:cubicBezTo>
                <a:cubicBezTo>
                  <a:pt x="210897" y="392545"/>
                  <a:pt x="105448" y="196272"/>
                  <a:pt x="0" y="0"/>
                </a:cubicBezTo>
              </a:path>
            </a:pathLst>
          </a:custGeom>
          <a:noFill/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701963" y="6040582"/>
            <a:ext cx="88669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47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  <p:bldP spid="3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98426" y="1265459"/>
            <a:ext cx="4087545" cy="5199120"/>
            <a:chOff x="2711964" y="1221400"/>
            <a:chExt cx="3648485" cy="4640662"/>
          </a:xfrm>
        </p:grpSpPr>
        <p:pic>
          <p:nvPicPr>
            <p:cNvPr id="8" name="Picture 2" descr="http://vcsel.mntl.illinois.edu/projects/crvcl/CCTEM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1964" y="1221400"/>
              <a:ext cx="3648485" cy="4158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218236" y="5449986"/>
              <a:ext cx="3141194" cy="41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Open Sans" panose="020B0606030504020204"/>
                  <a:cs typeface="Arial" panose="020B0604020202020204" pitchFamily="34" charset="0"/>
                </a:rPr>
                <a:t>D. Mathes and R. Hull </a:t>
              </a:r>
              <a:br>
                <a:rPr lang="en-US" sz="1200" dirty="0">
                  <a:latin typeface="Open Sans" panose="020B0606030504020204"/>
                  <a:cs typeface="Arial" panose="020B0604020202020204" pitchFamily="34" charset="0"/>
                </a:rPr>
              </a:br>
              <a:r>
                <a:rPr lang="en-US" sz="1200" dirty="0">
                  <a:latin typeface="Open Sans" panose="020B0606030504020204"/>
                  <a:cs typeface="Arial" panose="020B0604020202020204" pitchFamily="34" charset="0"/>
                </a:rPr>
                <a:t>http://vcsel.mntl.illinois.edu/projects/crvcl/</a:t>
              </a:r>
            </a:p>
          </p:txBody>
        </p:sp>
      </p:grpSp>
      <p:pic>
        <p:nvPicPr>
          <p:cNvPr id="10" name="Picture 6" descr="http://1.bp.blogspot.com/-_WmxR02mHK4/VNEfoimOONI/AAAAAAAAeO8/HH6OuDhPinQ/s1600/fiber%2Boptic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64"/>
          <a:stretch/>
        </p:blipFill>
        <p:spPr bwMode="auto">
          <a:xfrm>
            <a:off x="5954994" y="2476931"/>
            <a:ext cx="2569246" cy="1655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TextBox 11"/>
          <p:cNvSpPr txBox="1"/>
          <p:nvPr/>
        </p:nvSpPr>
        <p:spPr>
          <a:xfrm>
            <a:off x="6620213" y="4171306"/>
            <a:ext cx="2033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Open Sans" panose="020B0606030504020204"/>
                <a:cs typeface="Arial" panose="020B0604020202020204" pitchFamily="34" charset="0"/>
              </a:rPr>
              <a:t>A. Khan, www.psu.edu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7"/>
          <a:stretch/>
        </p:blipFill>
        <p:spPr>
          <a:xfrm>
            <a:off x="7849742" y="4947920"/>
            <a:ext cx="1691170" cy="11379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4840394"/>
            <a:ext cx="2377440" cy="136482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675333" y="6193146"/>
            <a:ext cx="2033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Open Sans" panose="020B0606030504020204"/>
                <a:cs typeface="Arial" panose="020B0604020202020204" pitchFamily="34" charset="0"/>
              </a:rPr>
              <a:t>www.microsoft.com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02533" y="6193146"/>
            <a:ext cx="2033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Open Sans" panose="020B0606030504020204"/>
                <a:cs typeface="Arial" panose="020B0604020202020204" pitchFamily="34" charset="0"/>
              </a:rPr>
              <a:t>www.wisegeek.com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7923232" y="1113146"/>
            <a:ext cx="2218988" cy="2899623"/>
            <a:chOff x="6894532" y="544185"/>
            <a:chExt cx="2218988" cy="2899623"/>
          </a:xfrm>
        </p:grpSpPr>
        <p:grpSp>
          <p:nvGrpSpPr>
            <p:cNvPr id="32" name="Group 31"/>
            <p:cNvGrpSpPr/>
            <p:nvPr/>
          </p:nvGrpSpPr>
          <p:grpSpPr>
            <a:xfrm>
              <a:off x="7320120" y="902513"/>
              <a:ext cx="1793400" cy="2541295"/>
              <a:chOff x="7309960" y="912673"/>
              <a:chExt cx="1793400" cy="2541295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9960" y="912673"/>
                <a:ext cx="1675650" cy="2220236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" cap="sq">
                <a:solidFill>
                  <a:schemeClr val="bg1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7775180" y="3168707"/>
                <a:ext cx="1328180" cy="2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Open Sans" panose="020B0606030504020204"/>
                    <a:cs typeface="Arial" panose="020B0604020202020204" pitchFamily="34" charset="0"/>
                  </a:rPr>
                  <a:t>www.ricoh.com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894532" y="544185"/>
              <a:ext cx="20330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>
                  <a:latin typeface="Open Sans" panose="020B0606030504020204"/>
                  <a:cs typeface="Arial" panose="020B0604020202020204" pitchFamily="34" charset="0"/>
                </a:rPr>
                <a:t>Ultra-small lasers</a:t>
              </a:r>
              <a:endParaRPr lang="en-US" sz="1600" dirty="0">
                <a:latin typeface="Open Sans" panose="020B0606030504020204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858213" y="1824345"/>
            <a:ext cx="2033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Lasers for telecommunication</a:t>
            </a:r>
            <a:endParaRPr lang="en-US" sz="1600" dirty="0">
              <a:latin typeface="Open Sans" panose="020B0606030504020204"/>
              <a:cs typeface="Arial" panose="020B0604020202020204" pitchFamily="34" charset="0"/>
            </a:endParaRPr>
          </a:p>
        </p:txBody>
      </p:sp>
      <p:sp>
        <p:nvSpPr>
          <p:cNvPr id="30" name="Right Brace 29"/>
          <p:cNvSpPr/>
          <p:nvPr/>
        </p:nvSpPr>
        <p:spPr>
          <a:xfrm flipH="1">
            <a:off x="5537200" y="1290320"/>
            <a:ext cx="325120" cy="4856480"/>
          </a:xfrm>
          <a:prstGeom prst="rightBrace">
            <a:avLst>
              <a:gd name="adj1" fmla="val 37859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7380" y="270130"/>
            <a:ext cx="77772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More complex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multi-quantum well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structures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0973" y="4460865"/>
            <a:ext cx="1995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…used here as well </a:t>
            </a:r>
            <a:endParaRPr lang="en-US" sz="1600" dirty="0">
              <a:latin typeface="Open Sans" panose="020B0606030504020204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783320" y="4820920"/>
            <a:ext cx="228600" cy="68834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706313" y="4968865"/>
            <a:ext cx="248568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V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ertical-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avity 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urface-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E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mitting 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L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aser (</a:t>
            </a:r>
            <a:r>
              <a:rPr lang="en-US" sz="1600" dirty="0" smtClean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rPr>
              <a:t>VCSEL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) </a:t>
            </a:r>
            <a:b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</a:b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based on </a:t>
            </a:r>
            <a:r>
              <a:rPr lang="en-US" sz="1600" dirty="0" smtClean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rPr>
              <a:t>quantum wells</a:t>
            </a:r>
            <a:endParaRPr lang="en-US" sz="1600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96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2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500" t="23333" r="22750" b="14148"/>
          <a:stretch/>
        </p:blipFill>
        <p:spPr>
          <a:xfrm>
            <a:off x="2273526" y="1266796"/>
            <a:ext cx="7147560" cy="4508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06313" y="4968865"/>
            <a:ext cx="248568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V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ertical-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avity 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urface-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E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mitting </a:t>
            </a:r>
            <a:r>
              <a:rPr lang="en-US" sz="1600" b="1" dirty="0" smtClean="0">
                <a:latin typeface="Open Sans" panose="020B0606030504020204"/>
                <a:cs typeface="Arial" panose="020B0604020202020204" pitchFamily="34" charset="0"/>
              </a:rPr>
              <a:t>L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aser (</a:t>
            </a:r>
            <a:r>
              <a:rPr lang="en-US" sz="1600" dirty="0" smtClean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rPr>
              <a:t>VCSEL</a:t>
            </a: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) </a:t>
            </a:r>
            <a:b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</a:br>
            <a:r>
              <a:rPr lang="en-US" sz="1600" dirty="0" smtClean="0">
                <a:latin typeface="Open Sans" panose="020B0606030504020204"/>
                <a:cs typeface="Arial" panose="020B0604020202020204" pitchFamily="34" charset="0"/>
              </a:rPr>
              <a:t>based on </a:t>
            </a:r>
            <a:r>
              <a:rPr lang="en-US" sz="1600" dirty="0" smtClean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rPr>
              <a:t>quantum wells</a:t>
            </a:r>
            <a:endParaRPr lang="en-US" sz="1600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4181" y="270130"/>
            <a:ext cx="912363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Exemplary applications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quantum-well-based lasers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1256442" y="6026228"/>
            <a:ext cx="4008570" cy="612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Y. Cao,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Journal of Physics: Conference Series </a:t>
            </a: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1653, 012001 (2020)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doi:10.1088/1742-6596/1653/1/012001</a:t>
            </a:r>
            <a:endParaRPr lang="en-US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5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7980" y="270130"/>
            <a:ext cx="83360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Appendix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graphical solution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an equation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33043" y="1992974"/>
                <a:ext cx="5685881" cy="91903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de-DE" sz="3000" i="1" smtClean="0">
                        <a:latin typeface="Cambria Math" panose="02040503050406030204" pitchFamily="18" charset="0"/>
                      </a:rPr>
                      <m:t>𝑡𝑔</m:t>
                    </m:r>
                    <m:r>
                      <a:rPr lang="de-DE" sz="300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sz="3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DE" sz="3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3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3000" i="1">
                        <a:latin typeface="Cambria Math" panose="02040503050406030204" pitchFamily="18" charset="0"/>
                      </a:rPr>
                      <m:t>)= </m:t>
                    </m:r>
                  </m:oMath>
                </a14:m>
                <a:r>
                  <a:rPr lang="en-US" sz="3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de-DE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sz="3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de-DE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de-DE" sz="3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3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sz="3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de-DE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de-DE" sz="3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3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de-DE" sz="3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de-DE" sz="3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sz="3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043" y="1992974"/>
                <a:ext cx="5685881" cy="9190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721148" y="2327265"/>
            <a:ext cx="1211069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Open Sans" panose="020B0606030504020204"/>
                <a:cs typeface="Arial" panose="020B0604020202020204" pitchFamily="34" charset="0"/>
              </a:rPr>
              <a:t>To solve:</a:t>
            </a:r>
            <a:endParaRPr lang="en-US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1148" y="3444863"/>
            <a:ext cx="1211069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C00000"/>
                </a:solidFill>
                <a:latin typeface="Open Sans" panose="020B0606030504020204"/>
                <a:cs typeface="Arial" panose="020B0604020202020204" pitchFamily="34" charset="0"/>
              </a:rPr>
              <a:t>Recipe:</a:t>
            </a:r>
            <a:endParaRPr lang="en-US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5696" y="3426393"/>
            <a:ext cx="1211069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Open Sans" panose="020B0606030504020204"/>
                <a:cs typeface="Arial" panose="020B0604020202020204" pitchFamily="34" charset="0"/>
              </a:rPr>
              <a:t>1. Draw this</a:t>
            </a:r>
            <a:endParaRPr lang="en-US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504871" y="2826328"/>
            <a:ext cx="0" cy="6373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09162" y="3001819"/>
            <a:ext cx="0" cy="1062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63113" y="4026754"/>
            <a:ext cx="1211069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Open Sans" panose="020B0606030504020204"/>
                <a:cs typeface="Arial" panose="020B0604020202020204" pitchFamily="34" charset="0"/>
              </a:rPr>
              <a:t>2. Draw that</a:t>
            </a:r>
            <a:endParaRPr lang="en-US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5453" y="2715492"/>
            <a:ext cx="0" cy="21890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34678" y="5015048"/>
            <a:ext cx="294750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Open Sans" panose="020B0606030504020204"/>
                <a:cs typeface="Arial" panose="020B0604020202020204" pitchFamily="34" charset="0"/>
              </a:rPr>
              <a:t>3. Look where they cross</a:t>
            </a:r>
            <a:endParaRPr lang="en-US" dirty="0">
              <a:solidFill>
                <a:srgbClr val="C00000"/>
              </a:solidFill>
              <a:latin typeface="Open Sans" panose="020B060603050402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01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743</Words>
  <Application>Microsoft Office PowerPoint</Application>
  <PresentationFormat>Widescreen</PresentationFormat>
  <Paragraphs>99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Rechenzentrum</dc:creator>
  <cp:lastModifiedBy>Alexey Chernikov</cp:lastModifiedBy>
  <cp:revision>116</cp:revision>
  <cp:lastPrinted>2017-06-06T12:03:33Z</cp:lastPrinted>
  <dcterms:created xsi:type="dcterms:W3CDTF">2017-03-31T14:33:43Z</dcterms:created>
  <dcterms:modified xsi:type="dcterms:W3CDTF">2023-05-09T06:47:53Z</dcterms:modified>
</cp:coreProperties>
</file>