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1" r:id="rId3"/>
    <p:sldId id="256" r:id="rId4"/>
    <p:sldId id="258" r:id="rId5"/>
    <p:sldId id="272" r:id="rId6"/>
    <p:sldId id="259" r:id="rId7"/>
    <p:sldId id="276" r:id="rId8"/>
    <p:sldId id="263" r:id="rId9"/>
    <p:sldId id="264" r:id="rId10"/>
    <p:sldId id="262" r:id="rId11"/>
    <p:sldId id="267" r:id="rId12"/>
    <p:sldId id="268" r:id="rId13"/>
    <p:sldId id="27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E1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6C163-C0B6-4D93-854D-4FF2FFC4DB81}" type="datetimeFigureOut">
              <a:rPr lang="de-DE" smtClean="0"/>
              <a:t>27.05.2024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6577D-6594-4579-B7FE-ACC4ED0B920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378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5799B-C925-4669-BB85-4A43131779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32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4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1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7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5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7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45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8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8F97A-BEC2-4854-AC18-2BC3EA7D6016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4C76C-26DE-4885-842D-DC9FB42D3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0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 der Waals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 in nature</a:t>
            </a:r>
            <a:endParaRPr lang="en-US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293" t="24963" r="44833" b="23752"/>
          <a:stretch/>
        </p:blipFill>
        <p:spPr>
          <a:xfrm>
            <a:off x="1591517" y="1978886"/>
            <a:ext cx="3892665" cy="3045460"/>
          </a:xfrm>
          <a:prstGeom prst="rect">
            <a:avLst/>
          </a:prstGeom>
        </p:spPr>
      </p:pic>
      <p:sp>
        <p:nvSpPr>
          <p:cNvPr id="24" name="TextBox 22"/>
          <p:cNvSpPr txBox="1"/>
          <p:nvPr/>
        </p:nvSpPr>
        <p:spPr>
          <a:xfrm>
            <a:off x="2022616" y="5248474"/>
            <a:ext cx="319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H. Peisker et al. </a:t>
            </a:r>
            <a:r>
              <a:rPr lang="fr-FR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Nature Commun. 4, 1661 (2013) 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2"/>
          <p:cNvSpPr txBox="1"/>
          <p:nvPr/>
        </p:nvSpPr>
        <p:spPr>
          <a:xfrm>
            <a:off x="2065796" y="1367354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Insects’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adhesive pads </a:t>
            </a:r>
            <a:endParaRPr lang="en-U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960547" y="1802470"/>
            <a:ext cx="4101887" cy="3337560"/>
            <a:chOff x="6659880" y="1691640"/>
            <a:chExt cx="4907280" cy="39928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9083" t="28371" r="54500" b="35334"/>
            <a:stretch/>
          </p:blipFill>
          <p:spPr>
            <a:xfrm>
              <a:off x="6736080" y="1950720"/>
              <a:ext cx="4831080" cy="37338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659880" y="1691640"/>
              <a:ext cx="548640" cy="487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2"/>
          <p:cNvSpPr txBox="1"/>
          <p:nvPr/>
        </p:nvSpPr>
        <p:spPr>
          <a:xfrm>
            <a:off x="6645878" y="5506168"/>
            <a:ext cx="319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de-DE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H. Tian et al. </a:t>
            </a:r>
            <a:r>
              <a:rPr lang="sv-SE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Soft Matter 16, 5599 (2020)</a:t>
            </a:r>
            <a:r>
              <a:rPr lang="fr-FR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2"/>
          <p:cNvSpPr txBox="1"/>
          <p:nvPr/>
        </p:nvSpPr>
        <p:spPr>
          <a:xfrm>
            <a:off x="7348995" y="1367354"/>
            <a:ext cx="168218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Gecko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</a:t>
            </a:r>
            <a:endParaRPr lang="en-U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60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1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“superlatives”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22"/>
          <p:cNvSpPr txBox="1"/>
          <p:nvPr/>
        </p:nvSpPr>
        <p:spPr>
          <a:xfrm>
            <a:off x="2607373" y="916248"/>
            <a:ext cx="7014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A. Geim / U. </a:t>
            </a:r>
            <a:r>
              <a:rPr lang="nn-NO" sz="1200" b="1" dirty="0"/>
              <a:t>Manchester </a:t>
            </a:r>
            <a:br>
              <a:rPr lang="nn-NO" sz="1200" b="1" dirty="0"/>
            </a:br>
            <a:r>
              <a:rPr lang="nn-NO" sz="1200" b="1" dirty="0" smtClean="0"/>
              <a:t>https</a:t>
            </a:r>
            <a:r>
              <a:rPr lang="nn-NO" sz="1200" b="1" dirty="0"/>
              <a:t>://slidetodoc.com/some-things-you-might-be-interested-in-knowing-2/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579225" y="1637946"/>
            <a:ext cx="6910086" cy="4838218"/>
          </a:xfrm>
          <a:prstGeom prst="roundRect">
            <a:avLst>
              <a:gd name="adj" fmla="val 2562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2"/>
          <p:cNvSpPr txBox="1"/>
          <p:nvPr/>
        </p:nvSpPr>
        <p:spPr>
          <a:xfrm>
            <a:off x="1258157" y="1830501"/>
            <a:ext cx="9539093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b="1" dirty="0">
                <a:solidFill>
                  <a:srgbClr val="C00000"/>
                </a:solidFill>
              </a:rPr>
              <a:t>thinnest</a:t>
            </a:r>
            <a:r>
              <a:rPr lang="en-US" dirty="0"/>
              <a:t> imaginable material </a:t>
            </a:r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largest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surface-to-weight </a:t>
            </a:r>
            <a:r>
              <a:rPr lang="en-US" dirty="0"/>
              <a:t>ratio (~2, 700 m per gram)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b="1" dirty="0" smtClean="0">
                <a:solidFill>
                  <a:srgbClr val="002060"/>
                </a:solidFill>
              </a:rPr>
              <a:t>strongest</a:t>
            </a:r>
            <a:r>
              <a:rPr lang="en-US" dirty="0" smtClean="0"/>
              <a:t> </a:t>
            </a:r>
            <a:r>
              <a:rPr lang="en-US" dirty="0"/>
              <a:t>material ‘ever measured’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b="1" dirty="0" smtClean="0">
                <a:solidFill>
                  <a:srgbClr val="002060"/>
                </a:solidFill>
              </a:rPr>
              <a:t>stiffest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/>
              <a:t>known material (stiffer than diamond)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most </a:t>
            </a:r>
            <a:r>
              <a:rPr lang="en-US" b="1" dirty="0">
                <a:solidFill>
                  <a:srgbClr val="C00000"/>
                </a:solidFill>
              </a:rPr>
              <a:t>stretchable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crystal (up to 20% elastically)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record </a:t>
            </a:r>
            <a:r>
              <a:rPr lang="en-US" b="1" dirty="0">
                <a:solidFill>
                  <a:srgbClr val="002060"/>
                </a:solidFill>
              </a:rPr>
              <a:t>thermal conductivity </a:t>
            </a:r>
            <a:r>
              <a:rPr lang="en-US" dirty="0"/>
              <a:t>(outperforming diamond)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highest </a:t>
            </a:r>
            <a:r>
              <a:rPr lang="en-US" b="1" dirty="0">
                <a:solidFill>
                  <a:srgbClr val="002060"/>
                </a:solidFill>
              </a:rPr>
              <a:t>current density </a:t>
            </a:r>
            <a:r>
              <a:rPr lang="en-US" dirty="0"/>
              <a:t>at room T (106 times of copper)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highest </a:t>
            </a:r>
            <a:r>
              <a:rPr lang="en-US" dirty="0"/>
              <a:t>intrinsic </a:t>
            </a:r>
            <a:r>
              <a:rPr lang="en-US" b="1" dirty="0">
                <a:solidFill>
                  <a:srgbClr val="C00000"/>
                </a:solidFill>
              </a:rPr>
              <a:t>mobility</a:t>
            </a:r>
            <a:r>
              <a:rPr lang="en-US" dirty="0"/>
              <a:t> (100 times more than in Si)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conducts </a:t>
            </a:r>
            <a:r>
              <a:rPr lang="en-US" dirty="0"/>
              <a:t>electricity in </a:t>
            </a:r>
            <a:r>
              <a:rPr lang="en-US" b="1" dirty="0">
                <a:solidFill>
                  <a:srgbClr val="002060"/>
                </a:solidFill>
              </a:rPr>
              <a:t>the limit of no electrons 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b="1" dirty="0" smtClean="0">
                <a:solidFill>
                  <a:srgbClr val="C00000"/>
                </a:solidFill>
              </a:rPr>
              <a:t>lightest </a:t>
            </a:r>
            <a:r>
              <a:rPr lang="en-US" b="1" dirty="0">
                <a:solidFill>
                  <a:srgbClr val="C00000"/>
                </a:solidFill>
              </a:rPr>
              <a:t>charge carriers </a:t>
            </a:r>
            <a:r>
              <a:rPr lang="en-US" dirty="0"/>
              <a:t>(zero rest mass)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b="1" dirty="0" smtClean="0">
                <a:solidFill>
                  <a:srgbClr val="002060"/>
                </a:solidFill>
              </a:rPr>
              <a:t>longest </a:t>
            </a:r>
            <a:r>
              <a:rPr lang="en-US" b="1" dirty="0">
                <a:solidFill>
                  <a:srgbClr val="002060"/>
                </a:solidFill>
              </a:rPr>
              <a:t>mean free path </a:t>
            </a:r>
            <a:r>
              <a:rPr lang="en-US" dirty="0"/>
              <a:t>at room T (micron range) </a:t>
            </a:r>
            <a:endParaRPr lang="en-US" dirty="0" smtClean="0"/>
          </a:p>
          <a:p>
            <a:pPr algn="ctr">
              <a:lnSpc>
                <a:spcPct val="130000"/>
              </a:lnSpc>
              <a:buClr>
                <a:schemeClr val="tx1"/>
              </a:buClr>
            </a:pPr>
            <a:r>
              <a:rPr lang="en-US" dirty="0" smtClean="0"/>
              <a:t>completely </a:t>
            </a:r>
            <a:r>
              <a:rPr lang="en-US" b="1" dirty="0">
                <a:solidFill>
                  <a:srgbClr val="002060"/>
                </a:solidFill>
              </a:rPr>
              <a:t>impermeable</a:t>
            </a:r>
            <a:r>
              <a:rPr lang="en-US" dirty="0"/>
              <a:t> (even He atoms cannot squeeze through) </a:t>
            </a:r>
            <a:endParaRPr lang="en-US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30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8158480" y="2326640"/>
            <a:ext cx="3810000" cy="2336800"/>
          </a:xfrm>
          <a:prstGeom prst="rect">
            <a:avLst/>
          </a:prstGeom>
          <a:solidFill>
            <a:srgbClr val="EEECE1"/>
          </a:solidFill>
          <a:ln w="1905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Beyond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  <a:endParaRPr lang="en-US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000" t="17350" r="33462" b="7892"/>
          <a:stretch/>
        </p:blipFill>
        <p:spPr>
          <a:xfrm>
            <a:off x="451066" y="1747521"/>
            <a:ext cx="2933700" cy="3911600"/>
          </a:xfrm>
          <a:prstGeom prst="rect">
            <a:avLst/>
          </a:prstGeom>
        </p:spPr>
      </p:pic>
      <p:sp>
        <p:nvSpPr>
          <p:cNvPr id="5" name="TextBox 22"/>
          <p:cNvSpPr txBox="1"/>
          <p:nvPr/>
        </p:nvSpPr>
        <p:spPr>
          <a:xfrm>
            <a:off x="381871" y="5768110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C. Hagen, The New Yorker</a:t>
            </a:r>
            <a:r>
              <a:rPr lang="nn-NO" sz="1200" b="1" dirty="0"/>
              <a:t>, </a:t>
            </a:r>
            <a:r>
              <a:rPr lang="nn-NO" sz="1200" b="1" dirty="0" smtClean="0"/>
              <a:t>Dec. 15 (2014)</a:t>
            </a:r>
            <a:endParaRPr lang="nn-NO" sz="1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1378" t="16202" r="48838" b="28405"/>
          <a:stretch/>
        </p:blipFill>
        <p:spPr>
          <a:xfrm>
            <a:off x="4192755" y="1537681"/>
            <a:ext cx="3984167" cy="41681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22"/>
          <p:cNvSpPr txBox="1"/>
          <p:nvPr/>
        </p:nvSpPr>
        <p:spPr>
          <a:xfrm>
            <a:off x="4712571" y="5984933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K. Novoselov, PNAS 102</a:t>
            </a:r>
            <a:r>
              <a:rPr lang="nn-NO" sz="1200" b="1" dirty="0"/>
              <a:t>, </a:t>
            </a:r>
            <a:r>
              <a:rPr lang="nn-NO" sz="1200" b="1" dirty="0" smtClean="0"/>
              <a:t>10451 (</a:t>
            </a:r>
            <a:r>
              <a:rPr lang="nn-NO" sz="1200" b="1" dirty="0"/>
              <a:t>2005</a:t>
            </a:r>
            <a:r>
              <a:rPr lang="nn-NO" sz="1200" b="1" dirty="0" smtClean="0"/>
              <a:t>)</a:t>
            </a:r>
            <a:endParaRPr lang="nn-NO" sz="1200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919953" y="5396484"/>
            <a:ext cx="390975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439256" y="5396484"/>
            <a:ext cx="439747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03829" y="5531358"/>
            <a:ext cx="77660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96560" y="5530216"/>
            <a:ext cx="359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22"/>
          <p:cNvSpPr txBox="1"/>
          <p:nvPr/>
        </p:nvSpPr>
        <p:spPr>
          <a:xfrm>
            <a:off x="8360783" y="2354083"/>
            <a:ext cx="38312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n-NO" sz="1700" b="1" dirty="0" smtClean="0"/>
              <a:t>Conductor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n-NO" sz="1700" b="1" dirty="0" smtClean="0">
                <a:solidFill>
                  <a:srgbClr val="C00000"/>
                </a:solidFill>
              </a:rPr>
              <a:t>Superconductor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n-NO" sz="1700" b="1" dirty="0" smtClean="0">
                <a:solidFill>
                  <a:srgbClr val="FF0000"/>
                </a:solidFill>
              </a:rPr>
              <a:t>High-temperature superconductor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n-NO" sz="1700" b="1" dirty="0" smtClean="0">
                <a:solidFill>
                  <a:srgbClr val="002060"/>
                </a:solidFill>
              </a:rPr>
              <a:t>Semiconductor</a:t>
            </a:r>
            <a:endParaRPr lang="nn-NO" sz="1700" b="1" dirty="0">
              <a:solidFill>
                <a:srgbClr val="00206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361575" y="3510973"/>
            <a:ext cx="10580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2"/>
          <p:cNvSpPr txBox="1"/>
          <p:nvPr/>
        </p:nvSpPr>
        <p:spPr>
          <a:xfrm>
            <a:off x="3273820" y="1116133"/>
            <a:ext cx="5613639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Single layers of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 classes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electronic materials</a:t>
            </a:r>
            <a:endParaRPr lang="en-U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28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103" y="270130"/>
            <a:ext cx="86217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Hundreds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exfoliable van der Waals materials</a:t>
            </a:r>
            <a:endParaRPr lang="en-US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8583" t="19185" r="27417" b="9259"/>
          <a:stretch/>
        </p:blipFill>
        <p:spPr>
          <a:xfrm>
            <a:off x="750456" y="1315413"/>
            <a:ext cx="4006271" cy="4742718"/>
          </a:xfrm>
          <a:prstGeom prst="rect">
            <a:avLst/>
          </a:prstGeom>
        </p:spPr>
      </p:pic>
      <p:sp>
        <p:nvSpPr>
          <p:cNvPr id="20" name="TextBox 22"/>
          <p:cNvSpPr txBox="1"/>
          <p:nvPr/>
        </p:nvSpPr>
        <p:spPr>
          <a:xfrm>
            <a:off x="1199059" y="6135485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V. Nikolosi, Science 340</a:t>
            </a:r>
            <a:r>
              <a:rPr lang="nn-NO" sz="1200" b="1" dirty="0"/>
              <a:t>, </a:t>
            </a:r>
            <a:r>
              <a:rPr lang="nn-NO" sz="1200" b="1" dirty="0" smtClean="0"/>
              <a:t>1226419 (2013)</a:t>
            </a:r>
            <a:endParaRPr lang="nn-NO" sz="1200" b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35896" t="30798" r="12309" b="29163"/>
          <a:stretch/>
        </p:blipFill>
        <p:spPr>
          <a:xfrm>
            <a:off x="5014423" y="1246909"/>
            <a:ext cx="6489366" cy="28217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897091" y="5806126"/>
            <a:ext cx="17364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…and many more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01664" y="4347953"/>
            <a:ext cx="2539711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2060"/>
                </a:solidFill>
                <a:latin typeface="Open Sans" panose="020B0606030504020204"/>
                <a:cs typeface="Times New Roman" panose="02020603050405020304" pitchFamily="18" charset="0"/>
              </a:rPr>
              <a:t>Superconductors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2060"/>
                </a:solidFill>
                <a:latin typeface="Open Sans" panose="020B0606030504020204"/>
                <a:cs typeface="Times New Roman" panose="02020603050405020304" pitchFamily="18" charset="0"/>
              </a:rPr>
              <a:t>Magnetic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/>
                <a:cs typeface="Times New Roman" panose="02020603050405020304" pitchFamily="18" charset="0"/>
              </a:rPr>
              <a:t>materials </a:t>
            </a:r>
            <a:endParaRPr lang="en-US" dirty="0">
              <a:solidFill>
                <a:srgbClr val="002060"/>
              </a:solidFill>
              <a:latin typeface="Open Sans" panose="020B0606030504020204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002060"/>
                </a:solidFill>
                <a:latin typeface="Open Sans" panose="020B0606030504020204"/>
                <a:cs typeface="Times New Roman" panose="02020603050405020304" pitchFamily="18" charset="0"/>
              </a:rPr>
              <a:t>Topological insulators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2060"/>
                </a:solidFill>
                <a:latin typeface="Open Sans" panose="020B0606030504020204"/>
                <a:cs typeface="Times New Roman" panose="02020603050405020304" pitchFamily="18" charset="0"/>
              </a:rPr>
              <a:t>Hybrid perovskites</a:t>
            </a:r>
            <a:endParaRPr lang="en-US" dirty="0" smtClean="0">
              <a:solidFill>
                <a:srgbClr val="002060"/>
              </a:solidFill>
              <a:latin typeface="Open Sans" panose="020B0606030504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11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5073" y="355600"/>
            <a:ext cx="6566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/>
              <a:t>Conductivity of solids</a:t>
            </a:r>
            <a:endParaRPr lang="en-US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>
          <a:xfrm>
            <a:off x="2209800" y="1645920"/>
            <a:ext cx="7787640" cy="408252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876800" y="4765040"/>
            <a:ext cx="2336800" cy="294640"/>
          </a:xfrm>
          <a:prstGeom prst="rect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6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103" y="270130"/>
            <a:ext cx="86217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…a few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</a:t>
            </a:r>
            <a:endParaRPr lang="en-US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1355937"/>
            <a:ext cx="12192000" cy="3134784"/>
          </a:xfrm>
          <a:prstGeom prst="rect">
            <a:avLst/>
          </a:prstGeom>
          <a:solidFill>
            <a:srgbClr val="EEECE1"/>
          </a:solidFill>
          <a:ln w="1905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" y="1633884"/>
            <a:ext cx="1423576" cy="15573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127" y="1713624"/>
            <a:ext cx="1558407" cy="1327007"/>
          </a:xfrm>
          <a:prstGeom prst="rect">
            <a:avLst/>
          </a:prstGeom>
        </p:spPr>
      </p:pic>
      <p:pic>
        <p:nvPicPr>
          <p:cNvPr id="31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68149"/>
          <a:stretch/>
        </p:blipFill>
        <p:spPr bwMode="auto">
          <a:xfrm>
            <a:off x="286895" y="3221240"/>
            <a:ext cx="1667908" cy="3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099269" y="3058265"/>
            <a:ext cx="1941326" cy="561305"/>
            <a:chOff x="2236185" y="3155656"/>
            <a:chExt cx="2760617" cy="79819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830"/>
            <a:stretch/>
          </p:blipFill>
          <p:spPr>
            <a:xfrm rot="21421020">
              <a:off x="2236185" y="3155656"/>
              <a:ext cx="2760617" cy="71094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2255520" y="3850640"/>
              <a:ext cx="1320800" cy="103206"/>
            </a:xfrm>
            <a:prstGeom prst="rect">
              <a:avLst/>
            </a:prstGeom>
            <a:solidFill>
              <a:srgbClr val="EEECE1"/>
            </a:solidFill>
            <a:ln w="1905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endParaRP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8" b="4312"/>
          <a:stretch/>
        </p:blipFill>
        <p:spPr>
          <a:xfrm>
            <a:off x="6136980" y="1937562"/>
            <a:ext cx="2025801" cy="125621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7431" y="3555183"/>
            <a:ext cx="1913347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Graphene </a:t>
            </a:r>
            <a:b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semimetal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97163" y="3555183"/>
            <a:ext cx="1913347" cy="342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Boron nitride </a:t>
            </a:r>
            <a:r>
              <a:rPr lang="en-US" sz="1600" dirty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insulator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10143" y="3324351"/>
            <a:ext cx="2135343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Transition-metal </a:t>
            </a:r>
            <a:b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dichalcogenides</a:t>
            </a:r>
            <a:b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 semiconductors </a:t>
            </a: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(VIS)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23597" y="3555260"/>
            <a:ext cx="2528027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Black phosphorous </a:t>
            </a:r>
            <a:r>
              <a:rPr lang="en-US" sz="1600" dirty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semiconductor</a:t>
            </a:r>
            <a:r>
              <a:rPr lang="en-US" sz="1600" dirty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 (NIR)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205" t="16211" r="37436" b="27037"/>
          <a:stretch/>
        </p:blipFill>
        <p:spPr>
          <a:xfrm>
            <a:off x="4150960" y="1655798"/>
            <a:ext cx="1835413" cy="170529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392962" y="1653221"/>
            <a:ext cx="1626269" cy="1855490"/>
            <a:chOff x="8835390" y="2305050"/>
            <a:chExt cx="1767840" cy="20170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l="26292" t="17852" r="51254" b="34740"/>
            <a:stretch/>
          </p:blipFill>
          <p:spPr>
            <a:xfrm>
              <a:off x="8900161" y="2326640"/>
              <a:ext cx="1680210" cy="199542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835390" y="2305050"/>
              <a:ext cx="323850" cy="323850"/>
            </a:xfrm>
            <a:prstGeom prst="rect">
              <a:avLst/>
            </a:prstGeom>
            <a:solidFill>
              <a:srgbClr val="EE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279380" y="3924300"/>
              <a:ext cx="323850" cy="323850"/>
            </a:xfrm>
            <a:prstGeom prst="rect">
              <a:avLst/>
            </a:prstGeom>
            <a:solidFill>
              <a:srgbClr val="EE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8144250" y="3555260"/>
            <a:ext cx="1895228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 smtClean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Chromium triiodide </a:t>
            </a:r>
            <a:br>
              <a:rPr lang="en-US" sz="1600" dirty="0" smtClean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ferromagnet</a:t>
            </a:r>
            <a:endParaRPr lang="en-US" sz="1600" dirty="0">
              <a:solidFill>
                <a:prstClr val="black"/>
              </a:solidFill>
              <a:latin typeface="Open Sans" panose="020B0606030504020204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252285" y="1532970"/>
            <a:ext cx="1577274" cy="1974279"/>
            <a:chOff x="4591949" y="1084509"/>
            <a:chExt cx="1753083" cy="2194339"/>
          </a:xfrm>
        </p:grpSpPr>
        <p:grpSp>
          <p:nvGrpSpPr>
            <p:cNvPr id="46" name="Group 45"/>
            <p:cNvGrpSpPr/>
            <p:nvPr/>
          </p:nvGrpSpPr>
          <p:grpSpPr>
            <a:xfrm>
              <a:off x="4714670" y="1134295"/>
              <a:ext cx="1440520" cy="2053501"/>
              <a:chOff x="2000363" y="4261511"/>
              <a:chExt cx="2496902" cy="3559401"/>
            </a:xfrm>
          </p:grpSpPr>
          <p:grpSp>
            <p:nvGrpSpPr>
              <p:cNvPr id="164" name="Group 163"/>
              <p:cNvGrpSpPr/>
              <p:nvPr/>
            </p:nvGrpSpPr>
            <p:grpSpPr>
              <a:xfrm>
                <a:off x="2000363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28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29" name="Straight Connector 328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Straight Connector 330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5" name="Group 164"/>
              <p:cNvGrpSpPr/>
              <p:nvPr/>
            </p:nvGrpSpPr>
            <p:grpSpPr>
              <a:xfrm>
                <a:off x="2431710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24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25" name="Straight Connector 324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Straight Connector 326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6" name="Group 165"/>
              <p:cNvGrpSpPr/>
              <p:nvPr/>
            </p:nvGrpSpPr>
            <p:grpSpPr>
              <a:xfrm>
                <a:off x="2858868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20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21" name="Straight Connector 320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321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Straight Connector 322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7" name="Group 166"/>
              <p:cNvGrpSpPr/>
              <p:nvPr/>
            </p:nvGrpSpPr>
            <p:grpSpPr>
              <a:xfrm>
                <a:off x="3279744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16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17" name="Straight Connector 316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317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Straight Connector 318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8" name="Group 167"/>
              <p:cNvGrpSpPr/>
              <p:nvPr/>
            </p:nvGrpSpPr>
            <p:grpSpPr>
              <a:xfrm>
                <a:off x="3702715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12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13" name="Straight Connector 312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" name="Straight Connector 313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" name="Straight Connector 314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9" name="Group 168"/>
              <p:cNvGrpSpPr/>
              <p:nvPr/>
            </p:nvGrpSpPr>
            <p:grpSpPr>
              <a:xfrm>
                <a:off x="4121497" y="6537827"/>
                <a:ext cx="158000" cy="415856"/>
                <a:chOff x="6467425" y="6823650"/>
                <a:chExt cx="192796" cy="507440"/>
              </a:xfrm>
            </p:grpSpPr>
            <p:sp>
              <p:nvSpPr>
                <p:cNvPr id="308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09" name="Straight Connector 308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Straight Connector 309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Straight Connector 310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0" name="Hexagon 846"/>
              <p:cNvSpPr/>
              <p:nvPr/>
            </p:nvSpPr>
            <p:spPr>
              <a:xfrm rot="4006587" flipV="1">
                <a:off x="1960793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71" name="Straight Connector 170"/>
              <p:cNvCxnSpPr/>
              <p:nvPr/>
            </p:nvCxnSpPr>
            <p:spPr>
              <a:xfrm flipH="1" flipV="1">
                <a:off x="2000404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 flipV="1">
                <a:off x="2000363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 flipV="1">
                <a:off x="2034255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Hexagon 846"/>
              <p:cNvSpPr/>
              <p:nvPr/>
            </p:nvSpPr>
            <p:spPr>
              <a:xfrm rot="4006587" flipV="1">
                <a:off x="2392140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75" name="Straight Connector 174"/>
              <p:cNvCxnSpPr/>
              <p:nvPr/>
            </p:nvCxnSpPr>
            <p:spPr>
              <a:xfrm flipH="1" flipV="1">
                <a:off x="2431751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 flipV="1">
                <a:off x="2431710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 flipV="1">
                <a:off x="2465602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Hexagon 846"/>
              <p:cNvSpPr/>
              <p:nvPr/>
            </p:nvSpPr>
            <p:spPr>
              <a:xfrm rot="4006587" flipV="1">
                <a:off x="2819298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79" name="Straight Connector 178"/>
              <p:cNvCxnSpPr/>
              <p:nvPr/>
            </p:nvCxnSpPr>
            <p:spPr>
              <a:xfrm flipH="1" flipV="1">
                <a:off x="2858909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 flipV="1">
                <a:off x="2858868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 flipV="1">
                <a:off x="2892760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2" name="Hexagon 846"/>
              <p:cNvSpPr/>
              <p:nvPr/>
            </p:nvSpPr>
            <p:spPr>
              <a:xfrm rot="4006587" flipV="1">
                <a:off x="3240174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83" name="Straight Connector 182"/>
              <p:cNvCxnSpPr/>
              <p:nvPr/>
            </p:nvCxnSpPr>
            <p:spPr>
              <a:xfrm flipH="1" flipV="1">
                <a:off x="3279785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 flipV="1">
                <a:off x="3279744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 flipV="1">
                <a:off x="3313636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Hexagon 846"/>
              <p:cNvSpPr/>
              <p:nvPr/>
            </p:nvSpPr>
            <p:spPr>
              <a:xfrm rot="4006587" flipV="1">
                <a:off x="3663145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 flipH="1" flipV="1">
                <a:off x="3702756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flipV="1">
                <a:off x="3702715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 flipV="1">
                <a:off x="3736607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0" name="Hexagon 846"/>
              <p:cNvSpPr/>
              <p:nvPr/>
            </p:nvSpPr>
            <p:spPr>
              <a:xfrm rot="4006587" flipV="1">
                <a:off x="4081927" y="7623342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191" name="Straight Connector 190"/>
              <p:cNvCxnSpPr/>
              <p:nvPr/>
            </p:nvCxnSpPr>
            <p:spPr>
              <a:xfrm flipH="1" flipV="1">
                <a:off x="4121538" y="7493208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V="1">
                <a:off x="4121497" y="7430623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V="1">
                <a:off x="4155389" y="7405301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4" name="Group 193"/>
              <p:cNvGrpSpPr/>
              <p:nvPr/>
            </p:nvGrpSpPr>
            <p:grpSpPr>
              <a:xfrm>
                <a:off x="2005947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304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05" name="Straight Connector 304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" name="Straight Connector 305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5" name="Group 194"/>
              <p:cNvGrpSpPr/>
              <p:nvPr/>
            </p:nvGrpSpPr>
            <p:grpSpPr>
              <a:xfrm>
                <a:off x="2437294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300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301" name="Straight Connector 300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Straight Connector 301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" name="Straight Connector 302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" name="Group 195"/>
              <p:cNvGrpSpPr/>
              <p:nvPr/>
            </p:nvGrpSpPr>
            <p:grpSpPr>
              <a:xfrm>
                <a:off x="2864452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296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97" name="Straight Connector 296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8" name="Straight Connector 297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Straight Connector 298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" name="Group 196"/>
              <p:cNvGrpSpPr/>
              <p:nvPr/>
            </p:nvGrpSpPr>
            <p:grpSpPr>
              <a:xfrm>
                <a:off x="3285328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292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93" name="Straight Connector 292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5" name="Straight Connector 294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8" name="Group 197"/>
              <p:cNvGrpSpPr/>
              <p:nvPr/>
            </p:nvGrpSpPr>
            <p:grpSpPr>
              <a:xfrm>
                <a:off x="3708299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288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89" name="Straight Connector 288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1" name="Straight Connector 290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9" name="Group 198"/>
              <p:cNvGrpSpPr/>
              <p:nvPr/>
            </p:nvGrpSpPr>
            <p:grpSpPr>
              <a:xfrm>
                <a:off x="4127081" y="4261511"/>
                <a:ext cx="158000" cy="415856"/>
                <a:chOff x="6467425" y="6823650"/>
                <a:chExt cx="192796" cy="507440"/>
              </a:xfrm>
            </p:grpSpPr>
            <p:sp>
              <p:nvSpPr>
                <p:cNvPr id="284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85" name="Straight Connector 284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Straight Connector 286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0" name="Group 199"/>
              <p:cNvGrpSpPr/>
              <p:nvPr/>
            </p:nvGrpSpPr>
            <p:grpSpPr>
              <a:xfrm flipV="1">
                <a:off x="2005947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80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81" name="Straight Connector 280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2" name="Straight Connector 281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3" name="Straight Connector 282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" name="Group 200"/>
              <p:cNvGrpSpPr/>
              <p:nvPr/>
            </p:nvGrpSpPr>
            <p:grpSpPr>
              <a:xfrm flipV="1">
                <a:off x="2437294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76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77" name="Straight Connector 276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8" name="Straight Connector 277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/>
              <p:cNvGrpSpPr/>
              <p:nvPr/>
            </p:nvGrpSpPr>
            <p:grpSpPr>
              <a:xfrm flipV="1">
                <a:off x="2864452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72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73" name="Straight Connector 272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Straight Connector 274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/>
              <p:cNvGrpSpPr/>
              <p:nvPr/>
            </p:nvGrpSpPr>
            <p:grpSpPr>
              <a:xfrm flipV="1">
                <a:off x="3285328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68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69" name="Straight Connector 268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Straight Connector 269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Straight Connector 270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" name="Group 203"/>
              <p:cNvGrpSpPr/>
              <p:nvPr/>
            </p:nvGrpSpPr>
            <p:grpSpPr>
              <a:xfrm flipV="1">
                <a:off x="3708299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64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65" name="Straight Connector 264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Straight Connector 265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Straight Connector 266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" name="Group 204"/>
              <p:cNvGrpSpPr/>
              <p:nvPr/>
            </p:nvGrpSpPr>
            <p:grpSpPr>
              <a:xfrm flipV="1">
                <a:off x="4127081" y="5128985"/>
                <a:ext cx="158000" cy="415611"/>
                <a:chOff x="6467425" y="6823650"/>
                <a:chExt cx="192796" cy="507440"/>
              </a:xfrm>
            </p:grpSpPr>
            <p:sp>
              <p:nvSpPr>
                <p:cNvPr id="260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61" name="Straight Connector 260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Straight Connector 261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262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6" name="Group 205"/>
              <p:cNvGrpSpPr/>
              <p:nvPr/>
            </p:nvGrpSpPr>
            <p:grpSpPr>
              <a:xfrm>
                <a:off x="2218130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56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57" name="Straight Connector 256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Straight Connector 257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7" name="Group 206"/>
              <p:cNvGrpSpPr/>
              <p:nvPr/>
            </p:nvGrpSpPr>
            <p:grpSpPr>
              <a:xfrm>
                <a:off x="2649477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52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53" name="Straight Connector 252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Straight Connector 254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8" name="Group 207"/>
              <p:cNvGrpSpPr/>
              <p:nvPr/>
            </p:nvGrpSpPr>
            <p:grpSpPr>
              <a:xfrm>
                <a:off x="3076635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48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49" name="Straight Connector 248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Straight Connector 249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" name="Straight Connector 250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9" name="Group 208"/>
              <p:cNvGrpSpPr/>
              <p:nvPr/>
            </p:nvGrpSpPr>
            <p:grpSpPr>
              <a:xfrm>
                <a:off x="3497511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44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45" name="Straight Connector 244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Group 209"/>
              <p:cNvGrpSpPr/>
              <p:nvPr/>
            </p:nvGrpSpPr>
            <p:grpSpPr>
              <a:xfrm>
                <a:off x="3920482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40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41" name="Straight Connector 240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Straight Connector 241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Straight Connector 242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1" name="Group 210"/>
              <p:cNvGrpSpPr/>
              <p:nvPr/>
            </p:nvGrpSpPr>
            <p:grpSpPr>
              <a:xfrm>
                <a:off x="4339264" y="5399669"/>
                <a:ext cx="158000" cy="415856"/>
                <a:chOff x="6467425" y="6823650"/>
                <a:chExt cx="192796" cy="507440"/>
              </a:xfrm>
            </p:grpSpPr>
            <p:sp>
              <p:nvSpPr>
                <p:cNvPr id="236" name="Hexagon 846"/>
                <p:cNvSpPr/>
                <p:nvPr/>
              </p:nvSpPr>
              <p:spPr>
                <a:xfrm rot="17593413">
                  <a:off x="6419050" y="6889152"/>
                  <a:ext cx="306674" cy="175669"/>
                </a:xfrm>
                <a:custGeom>
                  <a:avLst/>
                  <a:gdLst>
                    <a:gd name="connsiteX0" fmla="*/ 0 w 304962"/>
                    <a:gd name="connsiteY0" fmla="*/ 87835 h 175669"/>
                    <a:gd name="connsiteX1" fmla="*/ 80439 w 304962"/>
                    <a:gd name="connsiteY1" fmla="*/ 0 h 175669"/>
                    <a:gd name="connsiteX2" fmla="*/ 224523 w 304962"/>
                    <a:gd name="connsiteY2" fmla="*/ 0 h 175669"/>
                    <a:gd name="connsiteX3" fmla="*/ 304962 w 304962"/>
                    <a:gd name="connsiteY3" fmla="*/ 87835 h 175669"/>
                    <a:gd name="connsiteX4" fmla="*/ 224523 w 304962"/>
                    <a:gd name="connsiteY4" fmla="*/ 175669 h 175669"/>
                    <a:gd name="connsiteX5" fmla="*/ 80439 w 304962"/>
                    <a:gd name="connsiteY5" fmla="*/ 175669 h 175669"/>
                    <a:gd name="connsiteX6" fmla="*/ 0 w 304962"/>
                    <a:gd name="connsiteY6" fmla="*/ 87835 h 175669"/>
                    <a:gd name="connsiteX0" fmla="*/ 1712 w 306674"/>
                    <a:gd name="connsiteY0" fmla="*/ 87835 h 175669"/>
                    <a:gd name="connsiteX1" fmla="*/ 0 w 306674"/>
                    <a:gd name="connsiteY1" fmla="*/ 80926 h 175669"/>
                    <a:gd name="connsiteX2" fmla="*/ 82151 w 306674"/>
                    <a:gd name="connsiteY2" fmla="*/ 0 h 175669"/>
                    <a:gd name="connsiteX3" fmla="*/ 226235 w 306674"/>
                    <a:gd name="connsiteY3" fmla="*/ 0 h 175669"/>
                    <a:gd name="connsiteX4" fmla="*/ 306674 w 306674"/>
                    <a:gd name="connsiteY4" fmla="*/ 87835 h 175669"/>
                    <a:gd name="connsiteX5" fmla="*/ 226235 w 306674"/>
                    <a:gd name="connsiteY5" fmla="*/ 175669 h 175669"/>
                    <a:gd name="connsiteX6" fmla="*/ 82151 w 306674"/>
                    <a:gd name="connsiteY6" fmla="*/ 175669 h 175669"/>
                    <a:gd name="connsiteX7" fmla="*/ 1712 w 306674"/>
                    <a:gd name="connsiteY7" fmla="*/ 87835 h 17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674" h="175669">
                      <a:moveTo>
                        <a:pt x="1712" y="87835"/>
                      </a:moveTo>
                      <a:lnTo>
                        <a:pt x="0" y="80926"/>
                      </a:lnTo>
                      <a:lnTo>
                        <a:pt x="82151" y="0"/>
                      </a:lnTo>
                      <a:lnTo>
                        <a:pt x="226235" y="0"/>
                      </a:lnTo>
                      <a:lnTo>
                        <a:pt x="306674" y="87835"/>
                      </a:lnTo>
                      <a:lnTo>
                        <a:pt x="226235" y="175669"/>
                      </a:lnTo>
                      <a:lnTo>
                        <a:pt x="82151" y="175669"/>
                      </a:lnTo>
                      <a:lnTo>
                        <a:pt x="1712" y="87835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75"/>
                </a:p>
              </p:txBody>
            </p:sp>
            <p:cxnSp>
              <p:nvCxnSpPr>
                <p:cNvPr id="237" name="Straight Connector 236"/>
                <p:cNvCxnSpPr/>
                <p:nvPr/>
              </p:nvCxnSpPr>
              <p:spPr>
                <a:xfrm flipH="1">
                  <a:off x="6467475" y="7117080"/>
                  <a:ext cx="40006" cy="10668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/>
                <p:cNvCxnSpPr/>
                <p:nvPr/>
              </p:nvCxnSpPr>
              <p:spPr>
                <a:xfrm>
                  <a:off x="6467425" y="7213301"/>
                  <a:ext cx="45991" cy="86872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Straight Connector 238"/>
                <p:cNvCxnSpPr/>
                <p:nvPr/>
              </p:nvCxnSpPr>
              <p:spPr>
                <a:xfrm>
                  <a:off x="6508781" y="7294895"/>
                  <a:ext cx="97155" cy="36195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2" name="Hexagon 846"/>
              <p:cNvSpPr/>
              <p:nvPr/>
            </p:nvSpPr>
            <p:spPr>
              <a:xfrm rot="4006587" flipV="1">
                <a:off x="2178560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13" name="Straight Connector 212"/>
              <p:cNvCxnSpPr/>
              <p:nvPr/>
            </p:nvCxnSpPr>
            <p:spPr>
              <a:xfrm flipH="1" flipV="1">
                <a:off x="2218171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>
              <a:xfrm flipV="1">
                <a:off x="2218130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/>
              <p:cNvCxnSpPr/>
              <p:nvPr/>
            </p:nvCxnSpPr>
            <p:spPr>
              <a:xfrm flipV="1">
                <a:off x="2252022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6" name="Hexagon 846"/>
              <p:cNvSpPr/>
              <p:nvPr/>
            </p:nvSpPr>
            <p:spPr>
              <a:xfrm rot="4006587" flipV="1">
                <a:off x="2609907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17" name="Straight Connector 216"/>
              <p:cNvCxnSpPr/>
              <p:nvPr/>
            </p:nvCxnSpPr>
            <p:spPr>
              <a:xfrm flipH="1" flipV="1">
                <a:off x="2649518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>
              <a:xfrm flipV="1">
                <a:off x="2649477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 flipV="1">
                <a:off x="2683369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0" name="Hexagon 846"/>
              <p:cNvSpPr/>
              <p:nvPr/>
            </p:nvSpPr>
            <p:spPr>
              <a:xfrm rot="4006587" flipV="1">
                <a:off x="3037065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21" name="Straight Connector 220"/>
              <p:cNvCxnSpPr/>
              <p:nvPr/>
            </p:nvCxnSpPr>
            <p:spPr>
              <a:xfrm flipH="1" flipV="1">
                <a:off x="3076676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>
              <a:xfrm flipV="1">
                <a:off x="3076635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/>
              <p:cNvCxnSpPr/>
              <p:nvPr/>
            </p:nvCxnSpPr>
            <p:spPr>
              <a:xfrm flipV="1">
                <a:off x="3110527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Hexagon 846"/>
              <p:cNvSpPr/>
              <p:nvPr/>
            </p:nvSpPr>
            <p:spPr>
              <a:xfrm rot="4006587" flipV="1">
                <a:off x="3457941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25" name="Straight Connector 224"/>
              <p:cNvCxnSpPr/>
              <p:nvPr/>
            </p:nvCxnSpPr>
            <p:spPr>
              <a:xfrm flipH="1" flipV="1">
                <a:off x="3497552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 flipV="1">
                <a:off x="3497511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 flipV="1">
                <a:off x="3531403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8" name="Hexagon 846"/>
              <p:cNvSpPr/>
              <p:nvPr/>
            </p:nvSpPr>
            <p:spPr>
              <a:xfrm rot="4006587" flipV="1">
                <a:off x="3880912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29" name="Straight Connector 228"/>
              <p:cNvCxnSpPr/>
              <p:nvPr/>
            </p:nvCxnSpPr>
            <p:spPr>
              <a:xfrm flipH="1" flipV="1">
                <a:off x="3920523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 flipV="1">
                <a:off x="3920482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/>
              <p:cNvCxnSpPr/>
              <p:nvPr/>
            </p:nvCxnSpPr>
            <p:spPr>
              <a:xfrm flipV="1">
                <a:off x="3954374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2" name="Hexagon 846"/>
              <p:cNvSpPr/>
              <p:nvPr/>
            </p:nvSpPr>
            <p:spPr>
              <a:xfrm rot="4006587" flipV="1">
                <a:off x="4299694" y="6485184"/>
                <a:ext cx="251177" cy="143964"/>
              </a:xfrm>
              <a:custGeom>
                <a:avLst/>
                <a:gdLst>
                  <a:gd name="connsiteX0" fmla="*/ 0 w 304962"/>
                  <a:gd name="connsiteY0" fmla="*/ 87835 h 175669"/>
                  <a:gd name="connsiteX1" fmla="*/ 80439 w 304962"/>
                  <a:gd name="connsiteY1" fmla="*/ 0 h 175669"/>
                  <a:gd name="connsiteX2" fmla="*/ 224523 w 304962"/>
                  <a:gd name="connsiteY2" fmla="*/ 0 h 175669"/>
                  <a:gd name="connsiteX3" fmla="*/ 304962 w 304962"/>
                  <a:gd name="connsiteY3" fmla="*/ 87835 h 175669"/>
                  <a:gd name="connsiteX4" fmla="*/ 224523 w 304962"/>
                  <a:gd name="connsiteY4" fmla="*/ 175669 h 175669"/>
                  <a:gd name="connsiteX5" fmla="*/ 80439 w 304962"/>
                  <a:gd name="connsiteY5" fmla="*/ 175669 h 175669"/>
                  <a:gd name="connsiteX6" fmla="*/ 0 w 304962"/>
                  <a:gd name="connsiteY6" fmla="*/ 87835 h 175669"/>
                  <a:gd name="connsiteX0" fmla="*/ 1712 w 306674"/>
                  <a:gd name="connsiteY0" fmla="*/ 87835 h 175669"/>
                  <a:gd name="connsiteX1" fmla="*/ 0 w 306674"/>
                  <a:gd name="connsiteY1" fmla="*/ 80926 h 175669"/>
                  <a:gd name="connsiteX2" fmla="*/ 82151 w 306674"/>
                  <a:gd name="connsiteY2" fmla="*/ 0 h 175669"/>
                  <a:gd name="connsiteX3" fmla="*/ 226235 w 306674"/>
                  <a:gd name="connsiteY3" fmla="*/ 0 h 175669"/>
                  <a:gd name="connsiteX4" fmla="*/ 306674 w 306674"/>
                  <a:gd name="connsiteY4" fmla="*/ 87835 h 175669"/>
                  <a:gd name="connsiteX5" fmla="*/ 226235 w 306674"/>
                  <a:gd name="connsiteY5" fmla="*/ 175669 h 175669"/>
                  <a:gd name="connsiteX6" fmla="*/ 82151 w 306674"/>
                  <a:gd name="connsiteY6" fmla="*/ 175669 h 175669"/>
                  <a:gd name="connsiteX7" fmla="*/ 1712 w 306674"/>
                  <a:gd name="connsiteY7" fmla="*/ 87835 h 1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6674" h="175669">
                    <a:moveTo>
                      <a:pt x="1712" y="87835"/>
                    </a:moveTo>
                    <a:lnTo>
                      <a:pt x="0" y="80926"/>
                    </a:lnTo>
                    <a:lnTo>
                      <a:pt x="82151" y="0"/>
                    </a:lnTo>
                    <a:lnTo>
                      <a:pt x="226235" y="0"/>
                    </a:lnTo>
                    <a:lnTo>
                      <a:pt x="306674" y="87835"/>
                    </a:lnTo>
                    <a:lnTo>
                      <a:pt x="226235" y="175669"/>
                    </a:lnTo>
                    <a:lnTo>
                      <a:pt x="82151" y="175669"/>
                    </a:lnTo>
                    <a:lnTo>
                      <a:pt x="1712" y="87835"/>
                    </a:ln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cxnSp>
            <p:nvCxnSpPr>
              <p:cNvPr id="233" name="Straight Connector 232"/>
              <p:cNvCxnSpPr/>
              <p:nvPr/>
            </p:nvCxnSpPr>
            <p:spPr>
              <a:xfrm flipH="1" flipV="1">
                <a:off x="4339305" y="6355050"/>
                <a:ext cx="32786" cy="8737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/>
              <p:cNvCxnSpPr/>
              <p:nvPr/>
            </p:nvCxnSpPr>
            <p:spPr>
              <a:xfrm flipV="1">
                <a:off x="4339264" y="6292465"/>
                <a:ext cx="37691" cy="71151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 flipV="1">
                <a:off x="4373156" y="6267143"/>
                <a:ext cx="79620" cy="2964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Oval 46"/>
            <p:cNvSpPr/>
            <p:nvPr/>
          </p:nvSpPr>
          <p:spPr>
            <a:xfrm>
              <a:off x="4762121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48" name="Oval 47"/>
            <p:cNvSpPr/>
            <p:nvPr/>
          </p:nvSpPr>
          <p:spPr>
            <a:xfrm>
              <a:off x="5010975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49" name="Oval 48"/>
            <p:cNvSpPr/>
            <p:nvPr/>
          </p:nvSpPr>
          <p:spPr>
            <a:xfrm>
              <a:off x="5257412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0" name="Oval 49"/>
            <p:cNvSpPr/>
            <p:nvPr/>
          </p:nvSpPr>
          <p:spPr>
            <a:xfrm>
              <a:off x="5500225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1" name="Oval 50"/>
            <p:cNvSpPr/>
            <p:nvPr/>
          </p:nvSpPr>
          <p:spPr>
            <a:xfrm>
              <a:off x="5744247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2" name="Oval 51"/>
            <p:cNvSpPr/>
            <p:nvPr/>
          </p:nvSpPr>
          <p:spPr>
            <a:xfrm>
              <a:off x="5985852" y="266380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3" name="Rectangle 52"/>
            <p:cNvSpPr/>
            <p:nvPr/>
          </p:nvSpPr>
          <p:spPr>
            <a:xfrm rot="2700000">
              <a:off x="4828415" y="272697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4" name="Oval 53"/>
            <p:cNvSpPr/>
            <p:nvPr/>
          </p:nvSpPr>
          <p:spPr>
            <a:xfrm>
              <a:off x="4871598" y="277015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5" name="Rectangle 54"/>
            <p:cNvSpPr/>
            <p:nvPr/>
          </p:nvSpPr>
          <p:spPr>
            <a:xfrm rot="2700000">
              <a:off x="5074852" y="272697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6" name="Oval 55"/>
            <p:cNvSpPr/>
            <p:nvPr/>
          </p:nvSpPr>
          <p:spPr>
            <a:xfrm>
              <a:off x="5118036" y="277015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7" name="Rectangle 56"/>
            <p:cNvSpPr/>
            <p:nvPr/>
          </p:nvSpPr>
          <p:spPr>
            <a:xfrm rot="2700000">
              <a:off x="5320081" y="272697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8" name="Oval 57"/>
            <p:cNvSpPr/>
            <p:nvPr/>
          </p:nvSpPr>
          <p:spPr>
            <a:xfrm>
              <a:off x="5363265" y="277015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59" name="Rectangle 58"/>
            <p:cNvSpPr/>
            <p:nvPr/>
          </p:nvSpPr>
          <p:spPr>
            <a:xfrm rot="2700000">
              <a:off x="5564103" y="272697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0" name="Oval 59"/>
            <p:cNvSpPr/>
            <p:nvPr/>
          </p:nvSpPr>
          <p:spPr>
            <a:xfrm>
              <a:off x="5607286" y="277015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1" name="Rectangle 60"/>
            <p:cNvSpPr/>
            <p:nvPr/>
          </p:nvSpPr>
          <p:spPr>
            <a:xfrm rot="2700000">
              <a:off x="5809333" y="272697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2" name="Oval 61"/>
            <p:cNvSpPr/>
            <p:nvPr/>
          </p:nvSpPr>
          <p:spPr>
            <a:xfrm>
              <a:off x="5852516" y="277015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3" name="Oval 62"/>
            <p:cNvSpPr/>
            <p:nvPr/>
          </p:nvSpPr>
          <p:spPr>
            <a:xfrm flipV="1">
              <a:off x="4762121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4" name="Oval 63"/>
            <p:cNvSpPr/>
            <p:nvPr/>
          </p:nvSpPr>
          <p:spPr>
            <a:xfrm flipV="1">
              <a:off x="5010975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5" name="Oval 64"/>
            <p:cNvSpPr/>
            <p:nvPr/>
          </p:nvSpPr>
          <p:spPr>
            <a:xfrm flipV="1">
              <a:off x="5257412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5500225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7" name="Oval 66"/>
            <p:cNvSpPr/>
            <p:nvPr/>
          </p:nvSpPr>
          <p:spPr>
            <a:xfrm flipV="1">
              <a:off x="5744247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8" name="Oval 67"/>
            <p:cNvSpPr/>
            <p:nvPr/>
          </p:nvSpPr>
          <p:spPr>
            <a:xfrm flipV="1">
              <a:off x="5985852" y="291526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69" name="Oval 68"/>
            <p:cNvSpPr/>
            <p:nvPr/>
          </p:nvSpPr>
          <p:spPr>
            <a:xfrm>
              <a:off x="4765342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0" name="Oval 69"/>
            <p:cNvSpPr/>
            <p:nvPr/>
          </p:nvSpPr>
          <p:spPr>
            <a:xfrm>
              <a:off x="5014197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1" name="Oval 70"/>
            <p:cNvSpPr/>
            <p:nvPr/>
          </p:nvSpPr>
          <p:spPr>
            <a:xfrm>
              <a:off x="5260634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2" name="Oval 71"/>
            <p:cNvSpPr/>
            <p:nvPr/>
          </p:nvSpPr>
          <p:spPr>
            <a:xfrm>
              <a:off x="5503447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3" name="Oval 72"/>
            <p:cNvSpPr/>
            <p:nvPr/>
          </p:nvSpPr>
          <p:spPr>
            <a:xfrm>
              <a:off x="5747469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4" name="Oval 73"/>
            <p:cNvSpPr/>
            <p:nvPr/>
          </p:nvSpPr>
          <p:spPr>
            <a:xfrm>
              <a:off x="5989074" y="135054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5" name="Rectangle 74"/>
            <p:cNvSpPr/>
            <p:nvPr/>
          </p:nvSpPr>
          <p:spPr>
            <a:xfrm rot="2700000">
              <a:off x="4831636" y="141371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6" name="Oval 75"/>
            <p:cNvSpPr/>
            <p:nvPr/>
          </p:nvSpPr>
          <p:spPr>
            <a:xfrm>
              <a:off x="4874820" y="1456894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7" name="Rectangle 76"/>
            <p:cNvSpPr/>
            <p:nvPr/>
          </p:nvSpPr>
          <p:spPr>
            <a:xfrm rot="2700000">
              <a:off x="5078074" y="141371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8" name="Oval 77"/>
            <p:cNvSpPr/>
            <p:nvPr/>
          </p:nvSpPr>
          <p:spPr>
            <a:xfrm>
              <a:off x="5121257" y="1456894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79" name="Rectangle 78"/>
            <p:cNvSpPr/>
            <p:nvPr/>
          </p:nvSpPr>
          <p:spPr>
            <a:xfrm rot="2700000">
              <a:off x="5323303" y="141371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0" name="Oval 79"/>
            <p:cNvSpPr/>
            <p:nvPr/>
          </p:nvSpPr>
          <p:spPr>
            <a:xfrm>
              <a:off x="5366486" y="1456894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1" name="Rectangle 80"/>
            <p:cNvSpPr/>
            <p:nvPr/>
          </p:nvSpPr>
          <p:spPr>
            <a:xfrm rot="2700000">
              <a:off x="5567325" y="141371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2" name="Oval 81"/>
            <p:cNvSpPr/>
            <p:nvPr/>
          </p:nvSpPr>
          <p:spPr>
            <a:xfrm>
              <a:off x="5610508" y="1456894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3" name="Rectangle 82"/>
            <p:cNvSpPr/>
            <p:nvPr/>
          </p:nvSpPr>
          <p:spPr>
            <a:xfrm rot="2700000">
              <a:off x="5812554" y="1413711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4" name="Oval 83"/>
            <p:cNvSpPr/>
            <p:nvPr/>
          </p:nvSpPr>
          <p:spPr>
            <a:xfrm>
              <a:off x="5855737" y="1456894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5" name="Oval 84"/>
            <p:cNvSpPr/>
            <p:nvPr/>
          </p:nvSpPr>
          <p:spPr>
            <a:xfrm flipV="1">
              <a:off x="4765342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6" name="Oval 85"/>
            <p:cNvSpPr/>
            <p:nvPr/>
          </p:nvSpPr>
          <p:spPr>
            <a:xfrm flipV="1">
              <a:off x="5014197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7" name="Oval 86"/>
            <p:cNvSpPr/>
            <p:nvPr/>
          </p:nvSpPr>
          <p:spPr>
            <a:xfrm flipV="1">
              <a:off x="5260634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8" name="Oval 87"/>
            <p:cNvSpPr/>
            <p:nvPr/>
          </p:nvSpPr>
          <p:spPr>
            <a:xfrm flipV="1">
              <a:off x="5503447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89" name="Oval 88"/>
            <p:cNvSpPr/>
            <p:nvPr/>
          </p:nvSpPr>
          <p:spPr>
            <a:xfrm flipV="1">
              <a:off x="5747469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0" name="Oval 89"/>
            <p:cNvSpPr/>
            <p:nvPr/>
          </p:nvSpPr>
          <p:spPr>
            <a:xfrm flipV="1">
              <a:off x="5989074" y="1602006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1" name="Oval 90"/>
            <p:cNvSpPr/>
            <p:nvPr/>
          </p:nvSpPr>
          <p:spPr>
            <a:xfrm>
              <a:off x="4887755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2" name="Oval 91"/>
            <p:cNvSpPr/>
            <p:nvPr/>
          </p:nvSpPr>
          <p:spPr>
            <a:xfrm>
              <a:off x="5136610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3" name="Oval 92"/>
            <p:cNvSpPr/>
            <p:nvPr/>
          </p:nvSpPr>
          <p:spPr>
            <a:xfrm>
              <a:off x="5383047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4" name="Oval 93"/>
            <p:cNvSpPr/>
            <p:nvPr/>
          </p:nvSpPr>
          <p:spPr>
            <a:xfrm>
              <a:off x="5625860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5" name="Oval 94"/>
            <p:cNvSpPr/>
            <p:nvPr/>
          </p:nvSpPr>
          <p:spPr>
            <a:xfrm>
              <a:off x="5869882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6" name="Oval 95"/>
            <p:cNvSpPr/>
            <p:nvPr/>
          </p:nvSpPr>
          <p:spPr>
            <a:xfrm>
              <a:off x="6111487" y="2007170"/>
              <a:ext cx="56448" cy="564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7" name="Rectangle 96"/>
            <p:cNvSpPr/>
            <p:nvPr/>
          </p:nvSpPr>
          <p:spPr>
            <a:xfrm rot="2700000">
              <a:off x="4954050" y="207034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8" name="Oval 97"/>
            <p:cNvSpPr/>
            <p:nvPr/>
          </p:nvSpPr>
          <p:spPr>
            <a:xfrm>
              <a:off x="4997233" y="211352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99" name="Rectangle 98"/>
            <p:cNvSpPr/>
            <p:nvPr/>
          </p:nvSpPr>
          <p:spPr>
            <a:xfrm rot="2700000">
              <a:off x="5200487" y="207034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0" name="Oval 99"/>
            <p:cNvSpPr/>
            <p:nvPr/>
          </p:nvSpPr>
          <p:spPr>
            <a:xfrm>
              <a:off x="5243670" y="211352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1" name="Rectangle 100"/>
            <p:cNvSpPr/>
            <p:nvPr/>
          </p:nvSpPr>
          <p:spPr>
            <a:xfrm rot="2700000">
              <a:off x="5445716" y="207034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2" name="Oval 101"/>
            <p:cNvSpPr/>
            <p:nvPr/>
          </p:nvSpPr>
          <p:spPr>
            <a:xfrm>
              <a:off x="5488900" y="211352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3" name="Rectangle 102"/>
            <p:cNvSpPr/>
            <p:nvPr/>
          </p:nvSpPr>
          <p:spPr>
            <a:xfrm rot="2700000">
              <a:off x="5689738" y="207034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4" name="Oval 103"/>
            <p:cNvSpPr/>
            <p:nvPr/>
          </p:nvSpPr>
          <p:spPr>
            <a:xfrm>
              <a:off x="5732921" y="211352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5" name="Rectangle 104"/>
            <p:cNvSpPr/>
            <p:nvPr/>
          </p:nvSpPr>
          <p:spPr>
            <a:xfrm rot="2700000">
              <a:off x="5934967" y="2070340"/>
              <a:ext cx="173746" cy="1737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6" name="Oval 105"/>
            <p:cNvSpPr/>
            <p:nvPr/>
          </p:nvSpPr>
          <p:spPr>
            <a:xfrm>
              <a:off x="5978150" y="2113523"/>
              <a:ext cx="87381" cy="8738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4768311" y="1355176"/>
              <a:ext cx="1394465" cy="1597951"/>
              <a:chOff x="2093341" y="4644371"/>
              <a:chExt cx="2417073" cy="2769781"/>
            </a:xfrm>
            <a:solidFill>
              <a:schemeClr val="bg1">
                <a:lumMod val="85000"/>
              </a:schemeClr>
            </a:solidFill>
          </p:grpSpPr>
          <p:sp>
            <p:nvSpPr>
              <p:cNvPr id="116" name="Oval 115"/>
              <p:cNvSpPr/>
              <p:nvPr/>
            </p:nvSpPr>
            <p:spPr>
              <a:xfrm>
                <a:off x="2307969" y="692068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2093341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2307969" y="7333885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2735127" y="692068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520499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2735127" y="7333885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3160191" y="692068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2945563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3160191" y="7333885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3583162" y="692068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3368534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3583162" y="7333885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4008226" y="692068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3793598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4008226" y="7333885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4212380" y="7132594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2313553" y="4644371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2098925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2313553" y="505756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2740711" y="4644371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2526083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2740711" y="505756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3165775" y="4644371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2951147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3165775" y="505756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3588746" y="4644371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3374118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3588746" y="505756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4013810" y="4644371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3799182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4013810" y="505756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4217964" y="4856278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2525736" y="578252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2311108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2525736" y="619572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2952894" y="578252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2738266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2952894" y="619572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3377958" y="578252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3163330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377958" y="619572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3800929" y="578252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3586301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3800929" y="619572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4225993" y="5782529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4011365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4225993" y="6195727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4430147" y="5994436"/>
                <a:ext cx="80267" cy="8026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75"/>
              </a:p>
            </p:txBody>
          </p:sp>
        </p:grpSp>
        <p:sp>
          <p:nvSpPr>
            <p:cNvPr id="108" name="Oval 107"/>
            <p:cNvSpPr/>
            <p:nvPr/>
          </p:nvSpPr>
          <p:spPr>
            <a:xfrm flipV="1">
              <a:off x="4887755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09" name="Oval 108"/>
            <p:cNvSpPr/>
            <p:nvPr/>
          </p:nvSpPr>
          <p:spPr>
            <a:xfrm flipV="1">
              <a:off x="5136610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0" name="Oval 109"/>
            <p:cNvSpPr/>
            <p:nvPr/>
          </p:nvSpPr>
          <p:spPr>
            <a:xfrm flipV="1">
              <a:off x="5383047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1" name="Oval 110"/>
            <p:cNvSpPr/>
            <p:nvPr/>
          </p:nvSpPr>
          <p:spPr>
            <a:xfrm flipV="1">
              <a:off x="5625860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2" name="Oval 111"/>
            <p:cNvSpPr/>
            <p:nvPr/>
          </p:nvSpPr>
          <p:spPr>
            <a:xfrm flipV="1">
              <a:off x="5869882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3" name="Oval 112"/>
            <p:cNvSpPr/>
            <p:nvPr/>
          </p:nvSpPr>
          <p:spPr>
            <a:xfrm flipV="1">
              <a:off x="6111487" y="2258635"/>
              <a:ext cx="56448" cy="564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605473" y="1084509"/>
              <a:ext cx="1739559" cy="521134"/>
            </a:xfrm>
            <a:prstGeom prst="rect">
              <a:avLst/>
            </a:prstGeom>
            <a:gradFill flip="none" rotWithShape="1">
              <a:gsLst>
                <a:gs pos="21000">
                  <a:srgbClr val="EEECE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  <p:sp>
          <p:nvSpPr>
            <p:cNvPr id="115" name="Rectangle 114"/>
            <p:cNvSpPr/>
            <p:nvPr/>
          </p:nvSpPr>
          <p:spPr>
            <a:xfrm rot="10800000">
              <a:off x="4591949" y="2864690"/>
              <a:ext cx="1739559" cy="414158"/>
            </a:xfrm>
            <a:prstGeom prst="rect">
              <a:avLst/>
            </a:prstGeom>
            <a:gradFill flip="none" rotWithShape="1">
              <a:gsLst>
                <a:gs pos="21000">
                  <a:srgbClr val="EEECE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75"/>
            </a:p>
          </p:txBody>
        </p:sp>
      </p:grpSp>
      <p:sp>
        <p:nvSpPr>
          <p:cNvPr id="332" name="TextBox 331"/>
          <p:cNvSpPr txBox="1"/>
          <p:nvPr/>
        </p:nvSpPr>
        <p:spPr>
          <a:xfrm>
            <a:off x="9834966" y="3555260"/>
            <a:ext cx="2315944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 smtClean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  <a:t>Metal-halide perovskite</a:t>
            </a:r>
            <a:br>
              <a:rPr lang="en-US" sz="1600" dirty="0" smtClean="0">
                <a:solidFill>
                  <a:prstClr val="black"/>
                </a:solidFill>
                <a:latin typeface="Open Sans" panose="020B0606030504020204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latin typeface="Open Sans" panose="020B0606030504020204"/>
                <a:cs typeface="Times New Roman" panose="02020603050405020304" pitchFamily="18" charset="0"/>
              </a:rPr>
              <a:t>hybrid semiconductor</a:t>
            </a:r>
            <a:endParaRPr lang="en-US" sz="1600" dirty="0">
              <a:solidFill>
                <a:prstClr val="black"/>
              </a:solidFill>
              <a:latin typeface="Open Sans" panose="020B0606030504020204"/>
              <a:cs typeface="Times New Roman" panose="02020603050405020304" pitchFamily="18" charset="0"/>
            </a:endParaRPr>
          </a:p>
        </p:txBody>
      </p:sp>
      <p:sp>
        <p:nvSpPr>
          <p:cNvPr id="334" name="TextBox 22"/>
          <p:cNvSpPr txBox="1"/>
          <p:nvPr/>
        </p:nvSpPr>
        <p:spPr>
          <a:xfrm>
            <a:off x="-186573" y="4834083"/>
            <a:ext cx="2606502" cy="52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n-NO" sz="1200" b="1" dirty="0" smtClean="0"/>
              <a:t>A. Geim &amp; K. Novoselov </a:t>
            </a:r>
            <a:br>
              <a:rPr lang="nn-NO" sz="1200" b="1" dirty="0" smtClean="0"/>
            </a:br>
            <a:r>
              <a:rPr lang="nn-NO" sz="1200" b="1" dirty="0" smtClean="0"/>
              <a:t>Nature Mater. 6, 183 (2007)</a:t>
            </a:r>
            <a:endParaRPr lang="nn-NO" sz="1200" b="1" dirty="0"/>
          </a:p>
        </p:txBody>
      </p:sp>
      <p:cxnSp>
        <p:nvCxnSpPr>
          <p:cNvPr id="335" name="Straight Connector 334"/>
          <p:cNvCxnSpPr/>
          <p:nvPr/>
        </p:nvCxnSpPr>
        <p:spPr>
          <a:xfrm>
            <a:off x="1066800" y="4478945"/>
            <a:ext cx="0" cy="32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Straight Connector 336"/>
          <p:cNvCxnSpPr/>
          <p:nvPr/>
        </p:nvCxnSpPr>
        <p:spPr>
          <a:xfrm>
            <a:off x="2987040" y="4478945"/>
            <a:ext cx="0" cy="11275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TextBox 22"/>
          <p:cNvSpPr txBox="1"/>
          <p:nvPr/>
        </p:nvSpPr>
        <p:spPr>
          <a:xfrm>
            <a:off x="1336038" y="5667666"/>
            <a:ext cx="3300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J. D. Caldwell et al., Nature Rev. 4, 552 (2019)</a:t>
            </a:r>
            <a:endParaRPr lang="nn-NO" sz="1200" b="1" dirty="0"/>
          </a:p>
        </p:txBody>
      </p:sp>
      <p:cxnSp>
        <p:nvCxnSpPr>
          <p:cNvPr id="340" name="Straight Connector 339"/>
          <p:cNvCxnSpPr/>
          <p:nvPr/>
        </p:nvCxnSpPr>
        <p:spPr>
          <a:xfrm>
            <a:off x="4968240" y="4486565"/>
            <a:ext cx="0" cy="58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22"/>
          <p:cNvSpPr txBox="1"/>
          <p:nvPr/>
        </p:nvSpPr>
        <p:spPr>
          <a:xfrm>
            <a:off x="3349567" y="5131956"/>
            <a:ext cx="3688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S. Manzeli et al., Nature Rev. Mater. 2</a:t>
            </a:r>
            <a:r>
              <a:rPr lang="nn-NO" sz="1200" b="1" dirty="0"/>
              <a:t>, 17033 </a:t>
            </a:r>
            <a:r>
              <a:rPr lang="nn-NO" sz="1200" b="1" dirty="0" smtClean="0"/>
              <a:t> (2017)</a:t>
            </a:r>
            <a:endParaRPr lang="nn-NO" sz="1200" b="1" dirty="0"/>
          </a:p>
        </p:txBody>
      </p:sp>
      <p:sp>
        <p:nvSpPr>
          <p:cNvPr id="336" name="TextBox 22"/>
          <p:cNvSpPr txBox="1"/>
          <p:nvPr/>
        </p:nvSpPr>
        <p:spPr>
          <a:xfrm>
            <a:off x="5520115" y="5880100"/>
            <a:ext cx="321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Y. Xu et al., Nanoscale</a:t>
            </a:r>
            <a:r>
              <a:rPr lang="nn-NO" sz="1200" b="1" dirty="0"/>
              <a:t>, </a:t>
            </a:r>
            <a:r>
              <a:rPr lang="nn-NO" sz="1200" b="1" dirty="0" smtClean="0"/>
              <a:t>11</a:t>
            </a:r>
            <a:r>
              <a:rPr lang="nn-NO" sz="1200" b="1" dirty="0"/>
              <a:t>, </a:t>
            </a:r>
            <a:r>
              <a:rPr lang="nn-NO" sz="1200" b="1" dirty="0" smtClean="0"/>
              <a:t>14491 (2019)</a:t>
            </a:r>
            <a:endParaRPr lang="nn-NO" sz="1200" b="1" dirty="0"/>
          </a:p>
        </p:txBody>
      </p:sp>
      <p:cxnSp>
        <p:nvCxnSpPr>
          <p:cNvPr id="338" name="Straight Connector 337"/>
          <p:cNvCxnSpPr/>
          <p:nvPr/>
        </p:nvCxnSpPr>
        <p:spPr>
          <a:xfrm>
            <a:off x="7152641" y="4488182"/>
            <a:ext cx="0" cy="1367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/>
          <p:cNvCxnSpPr/>
          <p:nvPr/>
        </p:nvCxnSpPr>
        <p:spPr>
          <a:xfrm>
            <a:off x="9101514" y="4488182"/>
            <a:ext cx="0" cy="8412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xtBox 22"/>
          <p:cNvSpPr txBox="1"/>
          <p:nvPr/>
        </p:nvSpPr>
        <p:spPr>
          <a:xfrm>
            <a:off x="7478224" y="5372100"/>
            <a:ext cx="321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X. Jiang et al., </a:t>
            </a:r>
            <a:r>
              <a:rPr lang="nn-NO" sz="1200" b="1" dirty="0"/>
              <a:t>Appl. Phys. Rev. 8, 031305 (</a:t>
            </a:r>
            <a:r>
              <a:rPr lang="nn-NO" sz="1200" b="1" dirty="0" smtClean="0"/>
              <a:t>2021)</a:t>
            </a:r>
            <a:endParaRPr lang="nn-NO" sz="1200" b="1" dirty="0"/>
          </a:p>
        </p:txBody>
      </p:sp>
      <p:sp>
        <p:nvSpPr>
          <p:cNvPr id="343" name="TextBox 22"/>
          <p:cNvSpPr txBox="1"/>
          <p:nvPr/>
        </p:nvSpPr>
        <p:spPr>
          <a:xfrm>
            <a:off x="9750371" y="5861628"/>
            <a:ext cx="2376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L. Mao et al.,</a:t>
            </a:r>
            <a:br>
              <a:rPr lang="nn-NO" sz="1200" b="1" dirty="0" smtClean="0"/>
            </a:br>
            <a:r>
              <a:rPr lang="de-DE" sz="1200" b="1" dirty="0" smtClean="0"/>
              <a:t> </a:t>
            </a:r>
            <a:r>
              <a:rPr lang="de-DE" sz="1200" b="1" dirty="0"/>
              <a:t>J. Am. Chem. Soc. </a:t>
            </a:r>
            <a:r>
              <a:rPr lang="de-DE" sz="1200" b="1" dirty="0" smtClean="0"/>
              <a:t>141</a:t>
            </a:r>
            <a:r>
              <a:rPr lang="de-DE" sz="1200" b="1" dirty="0"/>
              <a:t>, </a:t>
            </a:r>
            <a:r>
              <a:rPr lang="de-DE" sz="1200" b="1" dirty="0" smtClean="0"/>
              <a:t>3 (2019)</a:t>
            </a:r>
            <a:endParaRPr lang="nn-NO" sz="1200" b="1" dirty="0"/>
          </a:p>
        </p:txBody>
      </p:sp>
      <p:cxnSp>
        <p:nvCxnSpPr>
          <p:cNvPr id="344" name="Straight Connector 343"/>
          <p:cNvCxnSpPr/>
          <p:nvPr/>
        </p:nvCxnSpPr>
        <p:spPr>
          <a:xfrm>
            <a:off x="10948789" y="4497418"/>
            <a:ext cx="0" cy="1321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67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4" grpId="0"/>
      <p:bldP spid="332" grpId="0"/>
      <p:bldP spid="339" grpId="0"/>
      <p:bldP spid="333" grpId="0"/>
      <p:bldP spid="336" grpId="0"/>
      <p:bldP spid="342" grpId="0"/>
      <p:bldP spid="3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 der Waals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crystals</a:t>
            </a:r>
            <a:endParaRPr lang="en-US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5" descr="Slide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12080"/>
            <a:ext cx="12192000" cy="164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5873129" y="1736203"/>
            <a:ext cx="4023448" cy="304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608" y="2080598"/>
            <a:ext cx="3572596" cy="34981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2" name="TextBox 22"/>
          <p:cNvSpPr txBox="1"/>
          <p:nvPr/>
        </p:nvSpPr>
        <p:spPr>
          <a:xfrm>
            <a:off x="1961059" y="5769725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>
                <a:solidFill>
                  <a:schemeClr val="bg1"/>
                </a:solidFill>
              </a:rPr>
              <a:t>V. Nikolosi, Science 340</a:t>
            </a:r>
            <a:r>
              <a:rPr lang="nn-NO" sz="1200" b="1" dirty="0">
                <a:solidFill>
                  <a:schemeClr val="bg1"/>
                </a:solidFill>
              </a:rPr>
              <a:t>, </a:t>
            </a:r>
            <a:r>
              <a:rPr lang="nn-NO" sz="1200" b="1" dirty="0" smtClean="0">
                <a:solidFill>
                  <a:schemeClr val="bg1"/>
                </a:solidFill>
              </a:rPr>
              <a:t>1226419 (2013)</a:t>
            </a:r>
            <a:endParaRPr lang="nn-NO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Graphite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well known for centuries millennia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12517" y="275991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7417" t="31778" r="37333" b="21703"/>
          <a:stretch/>
        </p:blipFill>
        <p:spPr>
          <a:xfrm>
            <a:off x="558075" y="2270501"/>
            <a:ext cx="5519663" cy="3191849"/>
          </a:xfrm>
          <a:prstGeom prst="rect">
            <a:avLst/>
          </a:prstGeom>
        </p:spPr>
      </p:pic>
      <p:sp>
        <p:nvSpPr>
          <p:cNvPr id="12" name="TextBox 22"/>
          <p:cNvSpPr txBox="1"/>
          <p:nvPr/>
        </p:nvSpPr>
        <p:spPr>
          <a:xfrm>
            <a:off x="1953714" y="1438249"/>
            <a:ext cx="29861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Graphite paint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- 4’000 BC</a:t>
            </a:r>
            <a:endParaRPr lang="en-U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22"/>
          <p:cNvSpPr txBox="1"/>
          <p:nvPr/>
        </p:nvSpPr>
        <p:spPr>
          <a:xfrm>
            <a:off x="7634697" y="1438249"/>
            <a:ext cx="29861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Marked sheep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1500 AC</a:t>
            </a:r>
            <a:endParaRPr lang="en-U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6797040" y="284480"/>
            <a:ext cx="1229360" cy="7112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22"/>
          <p:cNvSpPr txBox="1"/>
          <p:nvPr/>
        </p:nvSpPr>
        <p:spPr>
          <a:xfrm>
            <a:off x="1346654" y="5624169"/>
            <a:ext cx="450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J. Boardman “The Cambridge ancient history”,  Vol. 3. P. 31—69 (2008)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02"/>
          <a:stretch/>
        </p:blipFill>
        <p:spPr>
          <a:xfrm>
            <a:off x="6689992" y="2227131"/>
            <a:ext cx="4695484" cy="2594250"/>
          </a:xfrm>
          <a:prstGeom prst="rect">
            <a:avLst/>
          </a:prstGeom>
        </p:spPr>
      </p:pic>
      <p:sp>
        <p:nvSpPr>
          <p:cNvPr id="19" name="TextBox 22"/>
          <p:cNvSpPr txBox="1"/>
          <p:nvPr/>
        </p:nvSpPr>
        <p:spPr>
          <a:xfrm>
            <a:off x="7836310" y="5034561"/>
            <a:ext cx="2443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https://www.herdy.co.uk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Picture 2" descr="http://intisari-online.com//media/images/9946_sebuah_pensil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r="7185" b="3750"/>
          <a:stretch/>
        </p:blipFill>
        <p:spPr bwMode="auto">
          <a:xfrm>
            <a:off x="9517362" y="1743545"/>
            <a:ext cx="1900351" cy="1458166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9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Crystal &amp; electronic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12517" y="275991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6500" t="19481" r="28167" b="55121"/>
          <a:stretch/>
        </p:blipFill>
        <p:spPr>
          <a:xfrm>
            <a:off x="1402079" y="3462631"/>
            <a:ext cx="4463935" cy="140678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TextBox 22"/>
          <p:cNvSpPr txBox="1"/>
          <p:nvPr/>
        </p:nvSpPr>
        <p:spPr>
          <a:xfrm>
            <a:off x="2223141" y="5137034"/>
            <a:ext cx="2875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A. W. Hull, Phys. Rev. 10, 661 (1917)</a:t>
            </a:r>
            <a:endParaRPr lang="en-US" sz="1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094018" y="4166293"/>
            <a:ext cx="16484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60038" y="4333933"/>
            <a:ext cx="42900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75278" y="4501573"/>
            <a:ext cx="11811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54" t="44474" r="25000" b="40256"/>
          <a:stretch/>
        </p:blipFill>
        <p:spPr>
          <a:xfrm>
            <a:off x="1983473" y="2284152"/>
            <a:ext cx="3191548" cy="1149643"/>
          </a:xfrm>
          <a:prstGeom prst="rect">
            <a:avLst/>
          </a:prstGeom>
        </p:spPr>
      </p:pic>
      <p:sp>
        <p:nvSpPr>
          <p:cNvPr id="21" name="TextBox 22"/>
          <p:cNvSpPr txBox="1"/>
          <p:nvPr/>
        </p:nvSpPr>
        <p:spPr>
          <a:xfrm>
            <a:off x="2181852" y="1538002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 from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X-ray diffraction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88421" y="5449454"/>
            <a:ext cx="4626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/>
              <a:t>P. Debije, P. Scherrer, Physikalische Zeitschrift 17</a:t>
            </a:r>
            <a:r>
              <a:rPr lang="de-DE" sz="1200" b="1" dirty="0"/>
              <a:t>,</a:t>
            </a:r>
            <a:r>
              <a:rPr lang="de-DE" sz="1200" b="1" dirty="0" smtClean="0"/>
              <a:t> 277 (1916)</a:t>
            </a:r>
            <a:endParaRPr lang="en-US" sz="1200" b="1" dirty="0"/>
          </a:p>
        </p:txBody>
      </p:sp>
      <p:grpSp>
        <p:nvGrpSpPr>
          <p:cNvPr id="30" name="Group 29"/>
          <p:cNvGrpSpPr/>
          <p:nvPr/>
        </p:nvGrpSpPr>
        <p:grpSpPr>
          <a:xfrm>
            <a:off x="6665855" y="2624619"/>
            <a:ext cx="3695728" cy="1678693"/>
            <a:chOff x="6492212" y="2387863"/>
            <a:chExt cx="3959728" cy="179860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 l="11282" t="34900" r="52308" b="35698"/>
            <a:stretch/>
          </p:blipFill>
          <p:spPr>
            <a:xfrm>
              <a:off x="6492212" y="2387863"/>
              <a:ext cx="3959728" cy="1798609"/>
            </a:xfrm>
            <a:prstGeom prst="rect">
              <a:avLst/>
            </a:prstGeom>
            <a:effectLst>
              <a:softEdge rad="63500"/>
            </a:effectLst>
          </p:spPr>
        </p:pic>
        <p:cxnSp>
          <p:nvCxnSpPr>
            <p:cNvPr id="23" name="Straight Connector 22"/>
            <p:cNvCxnSpPr/>
            <p:nvPr/>
          </p:nvCxnSpPr>
          <p:spPr>
            <a:xfrm>
              <a:off x="7432040" y="3594100"/>
              <a:ext cx="293116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555740" y="3799840"/>
              <a:ext cx="383032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560820" y="3975100"/>
              <a:ext cx="24003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22"/>
          <p:cNvSpPr txBox="1"/>
          <p:nvPr/>
        </p:nvSpPr>
        <p:spPr>
          <a:xfrm>
            <a:off x="6517126" y="4521661"/>
            <a:ext cx="4278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G. W. Semenoff Phys. Rev. Lett. 53, 2449 (1984)</a:t>
            </a:r>
            <a:endParaRPr lang="nn-NO" sz="1200" b="1" dirty="0"/>
          </a:p>
        </p:txBody>
      </p:sp>
      <p:sp>
        <p:nvSpPr>
          <p:cNvPr id="32" name="TextBox 22"/>
          <p:cNvSpPr txBox="1"/>
          <p:nvPr/>
        </p:nvSpPr>
        <p:spPr>
          <a:xfrm>
            <a:off x="6933037" y="1936089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Predictions of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Dirac cone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Box 22"/>
          <p:cNvSpPr txBox="1"/>
          <p:nvPr/>
        </p:nvSpPr>
        <p:spPr>
          <a:xfrm>
            <a:off x="6582056" y="5159580"/>
            <a:ext cx="5000344" cy="872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a number of possible observations &amp; discussions prior to more recent Geim &amp; Novoselovs work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4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77" t="26467" r="40513" b="5157"/>
          <a:stretch/>
        </p:blipFill>
        <p:spPr>
          <a:xfrm>
            <a:off x="8053837" y="2095017"/>
            <a:ext cx="3952937" cy="32759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Making </a:t>
            </a:r>
            <a:r>
              <a:rPr lang="en-US" sz="3500" dirty="0" smtClean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monolayers</a:t>
            </a:r>
            <a:endParaRPr lang="en-US" sz="3500" dirty="0">
              <a:solidFill>
                <a:schemeClr val="accent5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12517" y="275991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832857" y="2875510"/>
            <a:ext cx="871328" cy="369332"/>
            <a:chOff x="2788025" y="5792402"/>
            <a:chExt cx="991495" cy="42026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2947800" y="6193724"/>
              <a:ext cx="713232" cy="0"/>
            </a:xfrm>
            <a:prstGeom prst="line">
              <a:avLst/>
            </a:prstGeom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788025" y="5792402"/>
              <a:ext cx="991495" cy="420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 mm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4333" y="2187615"/>
            <a:ext cx="3846342" cy="1622469"/>
            <a:chOff x="367714" y="2243008"/>
            <a:chExt cx="4375991" cy="1845886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0" t="6666" r="23430"/>
            <a:stretch/>
          </p:blipFill>
          <p:spPr>
            <a:xfrm>
              <a:off x="367714" y="2243008"/>
              <a:ext cx="1647332" cy="18064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7463" y="2290618"/>
              <a:ext cx="2616242" cy="17982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7" name="TextBox 22"/>
          <p:cNvSpPr txBox="1"/>
          <p:nvPr/>
        </p:nvSpPr>
        <p:spPr>
          <a:xfrm>
            <a:off x="840732" y="1373595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Mechanical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exfoliation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TextBox 22"/>
          <p:cNvSpPr txBox="1"/>
          <p:nvPr/>
        </p:nvSpPr>
        <p:spPr>
          <a:xfrm>
            <a:off x="8964115" y="1373595"/>
            <a:ext cx="2168476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Liquid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exfoliation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22"/>
          <p:cNvSpPr txBox="1"/>
          <p:nvPr/>
        </p:nvSpPr>
        <p:spPr>
          <a:xfrm>
            <a:off x="4277501" y="1461311"/>
            <a:ext cx="399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 vapor deposition (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CVD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8"/>
          <a:srcRect l="43027" t="40370" r="37917" b="26296"/>
          <a:stretch/>
        </p:blipFill>
        <p:spPr>
          <a:xfrm>
            <a:off x="5041084" y="3632733"/>
            <a:ext cx="2605935" cy="2564032"/>
          </a:xfrm>
          <a:prstGeom prst="rect">
            <a:avLst/>
          </a:prstGeom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/>
          <p:cNvSpPr txBox="1"/>
          <p:nvPr/>
        </p:nvSpPr>
        <p:spPr>
          <a:xfrm>
            <a:off x="4590450" y="6312106"/>
            <a:ext cx="36136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latin typeface="Open Sans" panose="020B0606030504020204"/>
                <a:ea typeface="Open Sans" panose="020B0606030504020204" pitchFamily="34" charset="0"/>
                <a:cs typeface="Times New Roman" panose="02020603050405020304" pitchFamily="18" charset="0"/>
              </a:rPr>
              <a:t>Van der Zande</a:t>
            </a:r>
            <a:r>
              <a:rPr lang="en-US" sz="1300" dirty="0">
                <a:latin typeface="Open Sans" panose="020B0606030504020204"/>
                <a:ea typeface="Open Sans" panose="020B0606030504020204" pitchFamily="34" charset="0"/>
                <a:cs typeface="Times New Roman" panose="02020603050405020304" pitchFamily="18" charset="0"/>
              </a:rPr>
              <a:t>, Nature Mater. 12, 554 (2013)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388176" y="1703832"/>
            <a:ext cx="3489374" cy="1392941"/>
            <a:chOff x="4959682" y="1986280"/>
            <a:chExt cx="3489374" cy="139294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682" y="1986280"/>
              <a:ext cx="3482354" cy="139294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943600" y="2231136"/>
              <a:ext cx="2505456" cy="213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336449" y="3017520"/>
            <a:ext cx="40243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latin typeface="Open Sans" panose="020B0606030504020204"/>
                <a:ea typeface="Open Sans" panose="020B0606030504020204" pitchFamily="34" charset="0"/>
                <a:cs typeface="Times New Roman" panose="02020603050405020304" pitchFamily="18" charset="0"/>
              </a:rPr>
              <a:t>X. Chen Synth. Metals 210, 95 (2015)</a:t>
            </a:r>
          </a:p>
          <a:p>
            <a:pPr algn="ctr"/>
            <a:r>
              <a:rPr lang="en-US" sz="1300" dirty="0" smtClean="0">
                <a:latin typeface="Open Sans" panose="020B0606030504020204"/>
                <a:ea typeface="Open Sans" panose="020B0606030504020204" pitchFamily="34" charset="0"/>
                <a:cs typeface="Times New Roman" panose="02020603050405020304" pitchFamily="18" charset="0"/>
              </a:rPr>
              <a:t>Y. Zhang Acc. Chem. Res. 10, 2329 (2013)</a:t>
            </a:r>
            <a:endParaRPr lang="en-US" sz="1300" dirty="0">
              <a:latin typeface="Open Sans" panose="020B0606030504020204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22"/>
          <p:cNvSpPr txBox="1"/>
          <p:nvPr/>
        </p:nvSpPr>
        <p:spPr>
          <a:xfrm>
            <a:off x="8691481" y="5639398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A. P. </a:t>
            </a:r>
            <a:r>
              <a:rPr lang="nn-NO" sz="1200" b="1" dirty="0"/>
              <a:t>Kauling </a:t>
            </a:r>
            <a:r>
              <a:rPr lang="nn-NO" sz="1200" b="1" dirty="0" smtClean="0"/>
              <a:t>Adv. Mater. 30</a:t>
            </a:r>
            <a:r>
              <a:rPr lang="nn-NO" sz="1200" b="1" dirty="0"/>
              <a:t>, </a:t>
            </a:r>
            <a:r>
              <a:rPr lang="nn-NO" sz="1200" b="1" dirty="0" smtClean="0"/>
              <a:t>1803784 (2018)</a:t>
            </a:r>
            <a:endParaRPr lang="nn-NO" sz="1200" b="1" dirty="0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2553" t="21667" r="44180" b="53477"/>
          <a:stretch/>
        </p:blipFill>
        <p:spPr>
          <a:xfrm>
            <a:off x="425658" y="3984970"/>
            <a:ext cx="1691641" cy="1782556"/>
          </a:xfrm>
          <a:prstGeom prst="rect">
            <a:avLst/>
          </a:prstGeom>
        </p:spPr>
      </p:pic>
      <p:sp>
        <p:nvSpPr>
          <p:cNvPr id="59" name="TextBox 22"/>
          <p:cNvSpPr txBox="1"/>
          <p:nvPr/>
        </p:nvSpPr>
        <p:spPr>
          <a:xfrm>
            <a:off x="219919" y="5848984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b="1" dirty="0" smtClean="0"/>
              <a:t>K. Novoselov, Science 306, 666 (2004)</a:t>
            </a:r>
            <a:endParaRPr lang="nn-NO" sz="1200" b="1" dirty="0"/>
          </a:p>
        </p:txBody>
      </p:sp>
      <p:grpSp>
        <p:nvGrpSpPr>
          <p:cNvPr id="62" name="Group 61"/>
          <p:cNvGrpSpPr/>
          <p:nvPr/>
        </p:nvGrpSpPr>
        <p:grpSpPr>
          <a:xfrm>
            <a:off x="2170052" y="3927964"/>
            <a:ext cx="2461749" cy="1539217"/>
            <a:chOff x="2177037" y="2460261"/>
            <a:chExt cx="4915522" cy="3073445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07" r="9427" b="11087"/>
            <a:stretch/>
          </p:blipFill>
          <p:spPr>
            <a:xfrm>
              <a:off x="2177037" y="2578308"/>
              <a:ext cx="4915522" cy="2955398"/>
            </a:xfrm>
            <a:prstGeom prst="rect">
              <a:avLst/>
            </a:prstGeom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4" name="Straight Connector 63"/>
            <p:cNvCxnSpPr/>
            <p:nvPr/>
          </p:nvCxnSpPr>
          <p:spPr>
            <a:xfrm>
              <a:off x="2316719" y="2867053"/>
              <a:ext cx="938487" cy="0"/>
            </a:xfrm>
            <a:prstGeom prst="line">
              <a:avLst/>
            </a:prstGeom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2721535" y="2460261"/>
              <a:ext cx="2469928" cy="800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100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solidFill>
                    <a:schemeClr val="bg1"/>
                  </a:solidFill>
                  <a:latin typeface="Symbol" panose="05050102010706020507" pitchFamily="18" charset="2"/>
                  <a:cs typeface="Times New Roman" panose="02020603050405020304" pitchFamily="18" charset="0"/>
                </a:rPr>
                <a:t>m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183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8" grpId="0"/>
      <p:bldP spid="51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Electronic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structure: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 vs. graphite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12517" y="275991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2"/>
          <p:cNvSpPr txBox="1"/>
          <p:nvPr/>
        </p:nvSpPr>
        <p:spPr>
          <a:xfrm>
            <a:off x="3597512" y="5089238"/>
            <a:ext cx="5334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/>
              <a:t>S. Reich, C. Thomsen, </a:t>
            </a:r>
            <a:r>
              <a:rPr lang="de-DE" sz="1200" b="1" dirty="0" err="1" smtClean="0"/>
              <a:t>and</a:t>
            </a:r>
            <a:r>
              <a:rPr lang="de-DE" sz="1200" b="1" dirty="0" smtClean="0"/>
              <a:t> J. </a:t>
            </a:r>
            <a:r>
              <a:rPr lang="de-DE" sz="1200" b="1" dirty="0" err="1" smtClean="0"/>
              <a:t>Maultzsch</a:t>
            </a:r>
            <a:r>
              <a:rPr lang="de-DE" sz="1200" b="1" dirty="0" smtClean="0"/>
              <a:t>, „Carbon </a:t>
            </a:r>
            <a:r>
              <a:rPr lang="de-DE" sz="1200" b="1" dirty="0" err="1" smtClean="0"/>
              <a:t>Nanotubes</a:t>
            </a:r>
            <a:r>
              <a:rPr lang="de-DE" sz="1200" b="1" dirty="0" smtClean="0"/>
              <a:t>: Basic </a:t>
            </a:r>
            <a:r>
              <a:rPr lang="de-DE" sz="1200" b="1" dirty="0" err="1" smtClean="0"/>
              <a:t>Concepts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and</a:t>
            </a:r>
            <a:endParaRPr lang="de-DE" sz="1200" b="1" dirty="0" smtClean="0"/>
          </a:p>
          <a:p>
            <a:pPr algn="ctr"/>
            <a:r>
              <a:rPr lang="de-DE" sz="1200" b="1" dirty="0" smtClean="0"/>
              <a:t>Physical Properties“, Weinheim, Cambridge (2004)</a:t>
            </a:r>
            <a:endParaRPr lang="en-US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61" y="1807873"/>
            <a:ext cx="6610350" cy="30575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20364" y="3177309"/>
            <a:ext cx="757382" cy="757382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024583" y="3205018"/>
            <a:ext cx="757382" cy="75738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2"/>
          <p:cNvSpPr txBox="1"/>
          <p:nvPr/>
        </p:nvSpPr>
        <p:spPr>
          <a:xfrm>
            <a:off x="9349273" y="2664838"/>
            <a:ext cx="2020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Parabolic bands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2"/>
          <p:cNvSpPr txBox="1"/>
          <p:nvPr/>
        </p:nvSpPr>
        <p:spPr>
          <a:xfrm>
            <a:off x="740980" y="2664838"/>
            <a:ext cx="2020693" cy="872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Linear dispersion (Dirac cone)</a:t>
            </a:r>
            <a:endParaRPr lang="en-US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2"/>
          <p:cNvSpPr txBox="1"/>
          <p:nvPr/>
        </p:nvSpPr>
        <p:spPr>
          <a:xfrm>
            <a:off x="740980" y="3699310"/>
            <a:ext cx="2020693" cy="5078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massless electrons</a:t>
            </a:r>
            <a:endParaRPr lang="en-US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Box 22"/>
          <p:cNvSpPr txBox="1"/>
          <p:nvPr/>
        </p:nvSpPr>
        <p:spPr>
          <a:xfrm>
            <a:off x="9349270" y="3292911"/>
            <a:ext cx="2020693" cy="872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electrons with finite effective masses</a:t>
            </a:r>
            <a:endParaRPr lang="en-US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8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6" grpId="0"/>
      <p:bldP spid="27" grpId="0"/>
      <p:bldP spid="29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" descr="Slide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0480"/>
            <a:ext cx="12192000" cy="174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 descr="http://intisari-online.com//media/images/9946_sebuah_pensi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r="7185" b="3750"/>
          <a:stretch/>
        </p:blipFill>
        <p:spPr bwMode="auto">
          <a:xfrm>
            <a:off x="304072" y="1148080"/>
            <a:ext cx="1383917" cy="1061899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529590" y="2156560"/>
            <a:ext cx="3333751" cy="273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36158" r="31270" b="37945"/>
          <a:stretch/>
        </p:blipFill>
        <p:spPr bwMode="auto">
          <a:xfrm>
            <a:off x="4829810" y="2198548"/>
            <a:ext cx="3333751" cy="9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Freeform 43"/>
          <p:cNvSpPr/>
          <p:nvPr/>
        </p:nvSpPr>
        <p:spPr>
          <a:xfrm rot="167185">
            <a:off x="3992505" y="2480313"/>
            <a:ext cx="955531" cy="120735"/>
          </a:xfrm>
          <a:custGeom>
            <a:avLst/>
            <a:gdLst>
              <a:gd name="connsiteX0" fmla="*/ 0 w 3699164"/>
              <a:gd name="connsiteY0" fmla="*/ 571500 h 571500"/>
              <a:gd name="connsiteX1" fmla="*/ 1901537 w 3699164"/>
              <a:gd name="connsiteY1" fmla="*/ 0 h 571500"/>
              <a:gd name="connsiteX2" fmla="*/ 3699164 w 3699164"/>
              <a:gd name="connsiteY2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9164" h="571500">
                <a:moveTo>
                  <a:pt x="0" y="571500"/>
                </a:moveTo>
                <a:cubicBezTo>
                  <a:pt x="642505" y="285750"/>
                  <a:pt x="1285010" y="0"/>
                  <a:pt x="1901537" y="0"/>
                </a:cubicBezTo>
                <a:cubicBezTo>
                  <a:pt x="2518064" y="0"/>
                  <a:pt x="3108614" y="285750"/>
                  <a:pt x="3699164" y="571500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900398" y="3591100"/>
            <a:ext cx="13854" cy="1229587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22"/>
          <p:cNvSpPr txBox="1"/>
          <p:nvPr/>
        </p:nvSpPr>
        <p:spPr>
          <a:xfrm>
            <a:off x="4046807" y="3542855"/>
            <a:ext cx="136847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chemeClr val="tx1"/>
              </a:buClr>
            </a:pPr>
            <a:r>
              <a:rPr lang="en-US" sz="2000" dirty="0" smtClean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Weakly bound layers</a:t>
            </a:r>
          </a:p>
        </p:txBody>
      </p:sp>
      <p:sp>
        <p:nvSpPr>
          <p:cNvPr id="64" name="TextBox 22"/>
          <p:cNvSpPr txBox="1"/>
          <p:nvPr/>
        </p:nvSpPr>
        <p:spPr>
          <a:xfrm>
            <a:off x="5146977" y="1644357"/>
            <a:ext cx="2848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2000" dirty="0" smtClean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As thin as </a:t>
            </a:r>
            <a:r>
              <a:rPr lang="en-US" sz="2000" b="1" dirty="0" smtClean="0">
                <a:solidFill>
                  <a:srgbClr val="C0000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one atom !</a:t>
            </a:r>
            <a:endParaRPr lang="en-US" sz="2000" b="1" dirty="0">
              <a:solidFill>
                <a:srgbClr val="C0000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494017" y="1239520"/>
            <a:ext cx="3039443" cy="3642648"/>
            <a:chOff x="8774097" y="1063972"/>
            <a:chExt cx="3039443" cy="3642648"/>
          </a:xfrm>
        </p:grpSpPr>
        <p:sp>
          <p:nvSpPr>
            <p:cNvPr id="6" name="Rounded Rectangle 5"/>
            <p:cNvSpPr/>
            <p:nvPr/>
          </p:nvSpPr>
          <p:spPr>
            <a:xfrm>
              <a:off x="8818880" y="1063972"/>
              <a:ext cx="2936240" cy="3642648"/>
            </a:xfrm>
            <a:prstGeom prst="roundRect">
              <a:avLst>
                <a:gd name="adj" fmla="val 3887"/>
              </a:avLst>
            </a:prstGeom>
            <a:solidFill>
              <a:srgbClr val="F0F4FA"/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801" t="37420" r="34355" b="11949"/>
            <a:stretch/>
          </p:blipFill>
          <p:spPr>
            <a:xfrm>
              <a:off x="8985422" y="1584178"/>
              <a:ext cx="2599418" cy="2187434"/>
            </a:xfrm>
            <a:prstGeom prst="rect">
              <a:avLst/>
            </a:prstGeom>
          </p:spPr>
        </p:pic>
        <p:sp>
          <p:nvSpPr>
            <p:cNvPr id="65" name="TextBox 22"/>
            <p:cNvSpPr txBox="1"/>
            <p:nvPr/>
          </p:nvSpPr>
          <p:spPr>
            <a:xfrm>
              <a:off x="8774097" y="1085557"/>
              <a:ext cx="2930224" cy="42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chemeClr val="tx1"/>
                </a:buClr>
              </a:pPr>
              <a:r>
                <a:rPr lang="en-US" sz="1600" b="1" dirty="0" smtClean="0">
                  <a:solidFill>
                    <a:srgbClr val="00206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Nobel Prize in Physics 2010</a:t>
              </a:r>
              <a:endParaRPr lang="en-US" sz="1600" b="1" dirty="0">
                <a:solidFill>
                  <a:srgbClr val="00206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6" name="TextBox 22"/>
            <p:cNvSpPr txBox="1"/>
            <p:nvPr/>
          </p:nvSpPr>
          <p:spPr>
            <a:xfrm>
              <a:off x="8812196" y="3772877"/>
              <a:ext cx="3001344" cy="904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buClr>
                  <a:schemeClr val="tx1"/>
                </a:buClr>
              </a:pPr>
              <a:r>
                <a:rPr lang="en-US" sz="1500" i="1" dirty="0" smtClean="0">
                  <a:solidFill>
                    <a:srgbClr val="00206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"for groundbreaking experiments regarding the two-dimensional material </a:t>
              </a:r>
              <a:r>
                <a:rPr lang="en-US" sz="1500" b="1" i="1" dirty="0" smtClean="0">
                  <a:solidFill>
                    <a:srgbClr val="00206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graphene."</a:t>
              </a:r>
              <a:endParaRPr lang="en-US" sz="1500" b="1" i="1" dirty="0">
                <a:solidFill>
                  <a:srgbClr val="00206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92678" y="270130"/>
            <a:ext cx="100066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C0000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How small </a:t>
            </a:r>
            <a:r>
              <a:rPr lang="en-US" sz="35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can crystal dimensions be ?</a:t>
            </a:r>
            <a:endParaRPr lang="en-US" sz="3500" dirty="0">
              <a:solidFill>
                <a:schemeClr val="accent1">
                  <a:lumMod val="50000"/>
                </a:schemeClr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729131" y="3297761"/>
            <a:ext cx="1545429" cy="552879"/>
            <a:chOff x="9081183" y="4559070"/>
            <a:chExt cx="2339580" cy="1043711"/>
          </a:xfrm>
        </p:grpSpPr>
        <p:sp>
          <p:nvSpPr>
            <p:cNvPr id="18" name="Rectangle 17"/>
            <p:cNvSpPr/>
            <p:nvPr/>
          </p:nvSpPr>
          <p:spPr>
            <a:xfrm>
              <a:off x="9139381" y="4559070"/>
              <a:ext cx="2281382" cy="104371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22"/>
            <p:cNvSpPr txBox="1"/>
            <p:nvPr/>
          </p:nvSpPr>
          <p:spPr>
            <a:xfrm>
              <a:off x="9081183" y="4658188"/>
              <a:ext cx="2321582" cy="825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buClr>
                  <a:schemeClr val="tx1"/>
                </a:buClr>
              </a:pPr>
              <a:r>
                <a:rPr lang="en-US" sz="2000" dirty="0" smtClean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Gra</a:t>
              </a:r>
              <a:r>
                <a:rPr lang="en-US" sz="2000" b="1" dirty="0" smtClean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phene</a:t>
              </a:r>
              <a:endParaRPr lang="en-US" sz="2000" b="1" dirty="0">
                <a:solidFill>
                  <a:srgbClr val="C0000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31450" y="1630323"/>
            <a:ext cx="153354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buClr>
                <a:schemeClr val="tx1"/>
              </a:buClr>
            </a:pPr>
            <a:r>
              <a:rPr lang="en-US" sz="2000" dirty="0" smtClean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Graphite</a:t>
            </a:r>
            <a:endParaRPr lang="en-US" sz="2000" dirty="0">
              <a:solidFill>
                <a:srgbClr val="C0000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95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3" grpId="0"/>
      <p:bldP spid="64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Demonstration of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 </a:t>
            </a:r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its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properties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47241" y="287566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2"/>
          <p:cNvSpPr txBox="1"/>
          <p:nvPr/>
        </p:nvSpPr>
        <p:spPr>
          <a:xfrm>
            <a:off x="962652" y="1685785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 </a:t>
            </a: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field-effect transistors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36158" r="31270" b="37945"/>
          <a:stretch/>
        </p:blipFill>
        <p:spPr bwMode="auto">
          <a:xfrm>
            <a:off x="758420" y="4787963"/>
            <a:ext cx="3333751" cy="9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8699988" y="1776672"/>
            <a:ext cx="3031823" cy="3576320"/>
            <a:chOff x="8774097" y="1036320"/>
            <a:chExt cx="3031823" cy="3576320"/>
          </a:xfrm>
        </p:grpSpPr>
        <p:sp>
          <p:nvSpPr>
            <p:cNvPr id="27" name="Rounded Rectangle 26"/>
            <p:cNvSpPr/>
            <p:nvPr/>
          </p:nvSpPr>
          <p:spPr>
            <a:xfrm>
              <a:off x="8818880" y="1036320"/>
              <a:ext cx="2936240" cy="3576320"/>
            </a:xfrm>
            <a:prstGeom prst="roundRect">
              <a:avLst>
                <a:gd name="adj" fmla="val 3887"/>
              </a:avLst>
            </a:prstGeom>
            <a:solidFill>
              <a:srgbClr val="F0F4FA"/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801" t="37420" r="34355" b="11949"/>
            <a:stretch/>
          </p:blipFill>
          <p:spPr>
            <a:xfrm>
              <a:off x="9082258" y="1584178"/>
              <a:ext cx="2479721" cy="2086708"/>
            </a:xfrm>
            <a:prstGeom prst="rect">
              <a:avLst/>
            </a:prstGeom>
          </p:spPr>
        </p:pic>
        <p:sp>
          <p:nvSpPr>
            <p:cNvPr id="34" name="TextBox 22"/>
            <p:cNvSpPr txBox="1"/>
            <p:nvPr/>
          </p:nvSpPr>
          <p:spPr>
            <a:xfrm>
              <a:off x="8774097" y="1085557"/>
              <a:ext cx="2930224" cy="401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chemeClr val="tx1"/>
                </a:buClr>
              </a:pPr>
              <a:r>
                <a:rPr lang="en-US" sz="1500" dirty="0" smtClean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Nobel Prize in Physics 2010</a:t>
              </a:r>
              <a:endParaRPr lang="en-US" sz="15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TextBox 22"/>
            <p:cNvSpPr txBox="1"/>
            <p:nvPr/>
          </p:nvSpPr>
          <p:spPr>
            <a:xfrm>
              <a:off x="8804576" y="3727157"/>
              <a:ext cx="3001344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buClr>
                  <a:schemeClr val="tx1"/>
                </a:buClr>
              </a:pPr>
              <a:r>
                <a:rPr lang="en-US" sz="1300" i="1" dirty="0" smtClean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"for groundbreaking experiments regarding the two-dimensional material </a:t>
              </a:r>
              <a:r>
                <a:rPr lang="en-US" sz="1300" i="1" dirty="0" smtClean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graphene.</a:t>
              </a:r>
              <a:r>
                <a:rPr lang="en-US" sz="1300" i="1" dirty="0" smtClean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"</a:t>
              </a:r>
              <a:endParaRPr lang="en-US" sz="1300" i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833" t="20370" r="13334" b="27185"/>
          <a:stretch/>
        </p:blipFill>
        <p:spPr>
          <a:xfrm>
            <a:off x="657630" y="2364509"/>
            <a:ext cx="3411736" cy="2244897"/>
          </a:xfrm>
          <a:prstGeom prst="rect">
            <a:avLst/>
          </a:prstGeom>
        </p:spPr>
      </p:pic>
      <p:sp>
        <p:nvSpPr>
          <p:cNvPr id="41" name="TextBox 22"/>
          <p:cNvSpPr txBox="1"/>
          <p:nvPr/>
        </p:nvSpPr>
        <p:spPr>
          <a:xfrm>
            <a:off x="929125" y="5865092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K. Novoselov, Science 306, 666 (2004)</a:t>
            </a:r>
            <a:endParaRPr lang="nn-NO" sz="1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84" t="33111" r="52333" b="13556"/>
          <a:stretch/>
        </p:blipFill>
        <p:spPr>
          <a:xfrm>
            <a:off x="4331392" y="2195670"/>
            <a:ext cx="4027516" cy="3052433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5057780" y="5421746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K. Novoselov, Nature 438, 197 (2005)</a:t>
            </a:r>
            <a:endParaRPr lang="nn-NO" sz="1200" b="1" dirty="0"/>
          </a:p>
        </p:txBody>
      </p:sp>
      <p:sp>
        <p:nvSpPr>
          <p:cNvPr id="43" name="TextBox 22"/>
          <p:cNvSpPr txBox="1"/>
          <p:nvPr/>
        </p:nvSpPr>
        <p:spPr>
          <a:xfrm>
            <a:off x="4860397" y="1685785"/>
            <a:ext cx="2986103" cy="4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Massless </a:t>
            </a:r>
            <a:r>
              <a:rPr lang="en-US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electrons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53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2460" y="270130"/>
            <a:ext cx="77670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Mechanical strength of </a:t>
            </a:r>
            <a:r>
              <a:rPr lang="en-US" sz="35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  <a:endParaRPr lang="en-US" sz="35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http://chemwiki.ucdavis.edu/@api/deki/files/17020/a815dce344e259b59ab4ffbb61c2f476.jpg?revision=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11556" r="31270" b="8000"/>
          <a:stretch/>
        </p:blipFill>
        <p:spPr bwMode="auto">
          <a:xfrm>
            <a:off x="347241" y="287566"/>
            <a:ext cx="1262632" cy="9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00" t="31778" r="34667" b="9407"/>
          <a:stretch/>
        </p:blipFill>
        <p:spPr>
          <a:xfrm>
            <a:off x="1234440" y="1783080"/>
            <a:ext cx="4991042" cy="4145280"/>
          </a:xfrm>
          <a:prstGeom prst="rect">
            <a:avLst/>
          </a:prstGeom>
        </p:spPr>
      </p:pic>
      <p:sp>
        <p:nvSpPr>
          <p:cNvPr id="11" name="TextBox 22"/>
          <p:cNvSpPr txBox="1"/>
          <p:nvPr/>
        </p:nvSpPr>
        <p:spPr>
          <a:xfrm>
            <a:off x="6607917" y="2260747"/>
            <a:ext cx="431408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chemeClr val="tx1"/>
              </a:buClr>
            </a:pPr>
            <a:r>
              <a:rPr lang="en-US" dirty="0"/>
              <a:t>“Our research establishes graphene as the strongest material ever measured, some </a:t>
            </a:r>
            <a:r>
              <a:rPr lang="en-US" b="1" dirty="0">
                <a:solidFill>
                  <a:srgbClr val="C00000"/>
                </a:solidFill>
              </a:rPr>
              <a:t>200 times stronger than structural steel</a:t>
            </a:r>
            <a:r>
              <a:rPr lang="en-US" dirty="0"/>
              <a:t>. It would take an elephant, balanced on a pencil, to break through a sheet of graphene the thickness of Saran Wrap.”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22"/>
          <p:cNvSpPr txBox="1"/>
          <p:nvPr/>
        </p:nvSpPr>
        <p:spPr>
          <a:xfrm>
            <a:off x="6644863" y="4532893"/>
            <a:ext cx="4314083" cy="400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buClr>
                <a:schemeClr val="tx1"/>
              </a:buClr>
            </a:pPr>
            <a:r>
              <a:rPr lang="en-US" dirty="0" smtClean="0"/>
              <a:t>Jim Hone, Columbia U. (2008)</a:t>
            </a:r>
            <a:endParaRPr lang="en-US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22"/>
          <p:cNvSpPr txBox="1"/>
          <p:nvPr/>
        </p:nvSpPr>
        <p:spPr>
          <a:xfrm>
            <a:off x="5827631" y="5537201"/>
            <a:ext cx="298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 dirty="0" smtClean="0"/>
              <a:t>C. Lee, Science 321, 386 (2008)</a:t>
            </a:r>
            <a:endParaRPr lang="nn-NO" sz="1200" b="1" dirty="0"/>
          </a:p>
        </p:txBody>
      </p:sp>
    </p:spTree>
    <p:extLst>
      <p:ext uri="{BB962C8B-B14F-4D97-AF65-F5344CB8AC3E}">
        <p14:creationId xmlns:p14="http://schemas.microsoft.com/office/powerpoint/2010/main" val="101763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790</Words>
  <Application>Microsoft Office PowerPoint</Application>
  <PresentationFormat>Widescreen</PresentationFormat>
  <Paragraphs>99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Alexey Chernikov</dc:creator>
  <cp:lastModifiedBy>Alexey Chernikov</cp:lastModifiedBy>
  <cp:revision>69</cp:revision>
  <dcterms:created xsi:type="dcterms:W3CDTF">2022-04-19T07:47:25Z</dcterms:created>
  <dcterms:modified xsi:type="dcterms:W3CDTF">2024-05-27T08:08:34Z</dcterms:modified>
</cp:coreProperties>
</file>