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70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2060"/>
    <a:srgbClr val="953733"/>
    <a:srgbClr val="EEECE1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44" autoAdjust="0"/>
    <p:restoredTop sz="95332" autoAdjust="0"/>
  </p:normalViewPr>
  <p:slideViewPr>
    <p:cSldViewPr snapToGrid="0">
      <p:cViewPr varScale="1">
        <p:scale>
          <a:sx n="88" d="100"/>
          <a:sy n="88" d="100"/>
        </p:scale>
        <p:origin x="44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4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13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40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73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50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373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39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94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89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0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8F97A-BEC2-4854-AC18-2BC3EA7D6016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4C76C-26DE-4885-842D-DC9FB42D3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07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ypi.org/project/tmm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Detecting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monolayers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1154" t="41282" r="41410" b="11766"/>
          <a:stretch/>
        </p:blipFill>
        <p:spPr>
          <a:xfrm>
            <a:off x="1470969" y="1941256"/>
            <a:ext cx="3825276" cy="3682274"/>
          </a:xfrm>
          <a:prstGeom prst="rect">
            <a:avLst/>
          </a:prstGeom>
        </p:spPr>
      </p:pic>
      <p:sp>
        <p:nvSpPr>
          <p:cNvPr id="13" name="TextBox 22"/>
          <p:cNvSpPr txBox="1"/>
          <p:nvPr/>
        </p:nvSpPr>
        <p:spPr>
          <a:xfrm>
            <a:off x="2087029" y="1297938"/>
            <a:ext cx="2986103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“By eye” – </a:t>
            </a: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optical contrast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22"/>
          <p:cNvSpPr txBox="1"/>
          <p:nvPr/>
        </p:nvSpPr>
        <p:spPr>
          <a:xfrm>
            <a:off x="1972721" y="5678869"/>
            <a:ext cx="3194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R. R. Nair et al. </a:t>
            </a:r>
            <a:r>
              <a:rPr lang="fr-FR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Science 320</a:t>
            </a:r>
            <a:r>
              <a:rPr lang="fr-FR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1308 (2008) 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105" t="40826" r="9487" b="48918"/>
          <a:stretch/>
        </p:blipFill>
        <p:spPr>
          <a:xfrm>
            <a:off x="1025978" y="1487979"/>
            <a:ext cx="999799" cy="77869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 flipV="1">
            <a:off x="1791854" y="2068946"/>
            <a:ext cx="757382" cy="831273"/>
          </a:xfrm>
          <a:prstGeom prst="line">
            <a:avLst/>
          </a:prstGeom>
          <a:ln w="12700">
            <a:solidFill>
              <a:srgbClr val="9537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000" t="25259" r="12667" b="20074"/>
          <a:stretch/>
        </p:blipFill>
        <p:spPr>
          <a:xfrm>
            <a:off x="6123247" y="1917935"/>
            <a:ext cx="4587240" cy="3679764"/>
          </a:xfrm>
          <a:prstGeom prst="rect">
            <a:avLst/>
          </a:prstGeom>
        </p:spPr>
      </p:pic>
      <p:sp>
        <p:nvSpPr>
          <p:cNvPr id="19" name="TextBox 22"/>
          <p:cNvSpPr txBox="1"/>
          <p:nvPr/>
        </p:nvSpPr>
        <p:spPr>
          <a:xfrm>
            <a:off x="7277866" y="1297938"/>
            <a:ext cx="2986103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Discrete steps </a:t>
            </a: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 layer number</a:t>
            </a:r>
            <a:endParaRPr lang="en-US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22"/>
          <p:cNvSpPr txBox="1"/>
          <p:nvPr/>
        </p:nvSpPr>
        <p:spPr>
          <a:xfrm>
            <a:off x="7117376" y="5678869"/>
            <a:ext cx="3194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Z. H. Ni et al. </a:t>
            </a:r>
            <a:r>
              <a:rPr lang="fr-FR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Nano </a:t>
            </a:r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Lett</a:t>
            </a:r>
            <a:r>
              <a:rPr lang="fr-FR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7</a:t>
            </a:r>
            <a:r>
              <a:rPr lang="fr-FR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2758 (2007) 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39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Taking advantage of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interference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6729" y="4469095"/>
            <a:ext cx="3423920" cy="975360"/>
          </a:xfrm>
          <a:prstGeom prst="rect">
            <a:avLst/>
          </a:prstGeom>
          <a:gradFill>
            <a:gsLst>
              <a:gs pos="6600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22"/>
          <p:cNvSpPr txBox="1"/>
          <p:nvPr/>
        </p:nvSpPr>
        <p:spPr>
          <a:xfrm>
            <a:off x="2137458" y="4575773"/>
            <a:ext cx="991451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endParaRPr lang="en-US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19109" y="3559775"/>
            <a:ext cx="3423920" cy="8407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22"/>
          <p:cNvSpPr txBox="1"/>
          <p:nvPr/>
        </p:nvSpPr>
        <p:spPr>
          <a:xfrm>
            <a:off x="2183178" y="3714713"/>
            <a:ext cx="991451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SiO</a:t>
            </a:r>
            <a:r>
              <a:rPr lang="en-US" baseline="-25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49709" y="3613115"/>
            <a:ext cx="0" cy="73152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2"/>
          <p:cNvSpPr txBox="1"/>
          <p:nvPr/>
        </p:nvSpPr>
        <p:spPr>
          <a:xfrm>
            <a:off x="4431078" y="3722333"/>
            <a:ext cx="991451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300 nm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19109" y="3308315"/>
            <a:ext cx="3423920" cy="1930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2"/>
          <p:cNvSpPr txBox="1"/>
          <p:nvPr/>
        </p:nvSpPr>
        <p:spPr>
          <a:xfrm>
            <a:off x="1063038" y="2787613"/>
            <a:ext cx="33180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Graphene  / thin layer graphite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 rot="5400000">
            <a:off x="820563" y="2616293"/>
            <a:ext cx="513559" cy="196007"/>
            <a:chOff x="5873135" y="5410200"/>
            <a:chExt cx="334365" cy="152400"/>
          </a:xfrm>
        </p:grpSpPr>
        <p:grpSp>
          <p:nvGrpSpPr>
            <p:cNvPr id="24" name="Group 93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27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" name="Line 106"/>
            <p:cNvSpPr>
              <a:spLocks noChangeShapeType="1"/>
            </p:cNvSpPr>
            <p:nvPr/>
          </p:nvSpPr>
          <p:spPr bwMode="auto">
            <a:xfrm>
              <a:off x="6172635" y="5516864"/>
              <a:ext cx="34865" cy="0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07"/>
            <p:cNvSpPr>
              <a:spLocks/>
            </p:cNvSpPr>
            <p:nvPr/>
          </p:nvSpPr>
          <p:spPr bwMode="auto">
            <a:xfrm>
              <a:off x="6095941" y="5475382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>
            <a:off x="1023757" y="3300695"/>
            <a:ext cx="0" cy="22860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859165" y="2727671"/>
            <a:ext cx="0" cy="47548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22"/>
          <p:cNvSpPr txBox="1"/>
          <p:nvPr/>
        </p:nvSpPr>
        <p:spPr>
          <a:xfrm>
            <a:off x="456486" y="3121369"/>
            <a:ext cx="460591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r2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853069" y="3276311"/>
            <a:ext cx="0" cy="22860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22"/>
          <p:cNvSpPr txBox="1"/>
          <p:nvPr/>
        </p:nvSpPr>
        <p:spPr>
          <a:xfrm>
            <a:off x="456486" y="2615401"/>
            <a:ext cx="460591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r1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846973" y="3593303"/>
            <a:ext cx="0" cy="76504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22"/>
          <p:cNvSpPr txBox="1"/>
          <p:nvPr/>
        </p:nvSpPr>
        <p:spPr>
          <a:xfrm>
            <a:off x="456486" y="3724873"/>
            <a:ext cx="460591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r3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22"/>
          <p:cNvSpPr txBox="1"/>
          <p:nvPr/>
        </p:nvSpPr>
        <p:spPr>
          <a:xfrm>
            <a:off x="846630" y="2883625"/>
            <a:ext cx="460591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t1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017661" y="3605495"/>
            <a:ext cx="0" cy="76809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22"/>
          <p:cNvSpPr txBox="1"/>
          <p:nvPr/>
        </p:nvSpPr>
        <p:spPr>
          <a:xfrm>
            <a:off x="956358" y="3700489"/>
            <a:ext cx="460591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t2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 rot="16200000">
            <a:off x="602848" y="1623515"/>
            <a:ext cx="513559" cy="196007"/>
            <a:chOff x="5873135" y="5410200"/>
            <a:chExt cx="334365" cy="152400"/>
          </a:xfrm>
        </p:grpSpPr>
        <p:grpSp>
          <p:nvGrpSpPr>
            <p:cNvPr id="51" name="Group 93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54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2" name="Line 106"/>
            <p:cNvSpPr>
              <a:spLocks noChangeShapeType="1"/>
            </p:cNvSpPr>
            <p:nvPr/>
          </p:nvSpPr>
          <p:spPr bwMode="auto">
            <a:xfrm>
              <a:off x="6172635" y="5516864"/>
              <a:ext cx="34865" cy="0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107"/>
            <p:cNvSpPr>
              <a:spLocks/>
            </p:cNvSpPr>
            <p:nvPr/>
          </p:nvSpPr>
          <p:spPr bwMode="auto">
            <a:xfrm>
              <a:off x="6095941" y="5475382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0" name="TextBox 22"/>
          <p:cNvSpPr txBox="1"/>
          <p:nvPr/>
        </p:nvSpPr>
        <p:spPr>
          <a:xfrm>
            <a:off x="1594262" y="1568413"/>
            <a:ext cx="3318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Reflected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light: </a:t>
            </a:r>
            <a:b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result of multi-layer interference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1093643" y="1794112"/>
            <a:ext cx="4615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7949" t="32621" r="49743" b="54245"/>
          <a:stretch/>
        </p:blipFill>
        <p:spPr>
          <a:xfrm>
            <a:off x="5035790" y="2062443"/>
            <a:ext cx="6979138" cy="1218706"/>
          </a:xfrm>
          <a:prstGeom prst="rect">
            <a:avLst/>
          </a:prstGeom>
        </p:spPr>
      </p:pic>
      <p:sp>
        <p:nvSpPr>
          <p:cNvPr id="68" name="TextBox 22"/>
          <p:cNvSpPr txBox="1"/>
          <p:nvPr/>
        </p:nvSpPr>
        <p:spPr>
          <a:xfrm>
            <a:off x="6950034" y="1002356"/>
            <a:ext cx="3318091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Wavelength 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light matters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646817" y="3365284"/>
            <a:ext cx="3862977" cy="2494134"/>
            <a:chOff x="6568440" y="3240460"/>
            <a:chExt cx="3862977" cy="2494134"/>
          </a:xfrm>
        </p:grpSpPr>
        <p:sp>
          <p:nvSpPr>
            <p:cNvPr id="69" name="TextBox 22"/>
            <p:cNvSpPr txBox="1"/>
            <p:nvPr/>
          </p:nvSpPr>
          <p:spPr>
            <a:xfrm>
              <a:off x="6813598" y="3240460"/>
              <a:ext cx="3318091" cy="457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dirty="0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SiO</a:t>
              </a:r>
              <a:r>
                <a:rPr lang="en-US" baseline="-25000" dirty="0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 </a:t>
              </a:r>
              <a:r>
                <a:rPr lang="en-US" dirty="0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thickness </a:t>
              </a: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matters</a:t>
              </a:r>
              <a:endPara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70" name="Picture 69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 l="8001" t="45852" r="77833" b="29259"/>
            <a:stretch/>
          </p:blipFill>
          <p:spPr>
            <a:xfrm>
              <a:off x="6568440" y="3844834"/>
              <a:ext cx="1912257" cy="1889760"/>
            </a:xfrm>
            <a:prstGeom prst="rect">
              <a:avLst/>
            </a:prstGeom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 l="36226" t="45651" r="49608" b="29460"/>
            <a:stretch/>
          </p:blipFill>
          <p:spPr>
            <a:xfrm>
              <a:off x="8519160" y="3829594"/>
              <a:ext cx="1912257" cy="1889760"/>
            </a:xfrm>
            <a:prstGeom prst="rect">
              <a:avLst/>
            </a:prstGeom>
          </p:spPr>
        </p:pic>
      </p:grpSp>
      <p:sp>
        <p:nvSpPr>
          <p:cNvPr id="72" name="TextBox 22"/>
          <p:cNvSpPr txBox="1"/>
          <p:nvPr/>
        </p:nvSpPr>
        <p:spPr>
          <a:xfrm>
            <a:off x="7100618" y="5963348"/>
            <a:ext cx="3194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P. Blake et al. </a:t>
            </a:r>
            <a:r>
              <a:rPr lang="fr-FR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Appl. Phys. Lett</a:t>
            </a:r>
            <a:r>
              <a:rPr lang="fr-FR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91, 063124 </a:t>
            </a:r>
            <a:r>
              <a:rPr lang="fr-FR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(2007)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 rot="5400000">
            <a:off x="5523192" y="1736727"/>
            <a:ext cx="513559" cy="196007"/>
            <a:chOff x="5873135" y="5410200"/>
            <a:chExt cx="334365" cy="152400"/>
          </a:xfrm>
        </p:grpSpPr>
        <p:grpSp>
          <p:nvGrpSpPr>
            <p:cNvPr id="63" name="Group 93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77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8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1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" name="Line 106"/>
            <p:cNvSpPr>
              <a:spLocks noChangeShapeType="1"/>
            </p:cNvSpPr>
            <p:nvPr/>
          </p:nvSpPr>
          <p:spPr bwMode="auto">
            <a:xfrm>
              <a:off x="6172635" y="5516864"/>
              <a:ext cx="34865" cy="0"/>
            </a:xfrm>
            <a:prstGeom prst="line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107"/>
            <p:cNvSpPr>
              <a:spLocks/>
            </p:cNvSpPr>
            <p:nvPr/>
          </p:nvSpPr>
          <p:spPr bwMode="auto">
            <a:xfrm>
              <a:off x="6095941" y="5475382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accent5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3" name="Group 82"/>
          <p:cNvGrpSpPr/>
          <p:nvPr/>
        </p:nvGrpSpPr>
        <p:grpSpPr>
          <a:xfrm rot="5400000">
            <a:off x="11244723" y="1728018"/>
            <a:ext cx="513559" cy="196007"/>
            <a:chOff x="5873135" y="5410200"/>
            <a:chExt cx="334365" cy="152400"/>
          </a:xfrm>
        </p:grpSpPr>
        <p:grpSp>
          <p:nvGrpSpPr>
            <p:cNvPr id="84" name="Group 93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87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8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9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0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1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2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85" name="Line 106"/>
            <p:cNvSpPr>
              <a:spLocks noChangeShapeType="1"/>
            </p:cNvSpPr>
            <p:nvPr/>
          </p:nvSpPr>
          <p:spPr bwMode="auto">
            <a:xfrm>
              <a:off x="6172635" y="5516864"/>
              <a:ext cx="3486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86" name="Freeform 107"/>
            <p:cNvSpPr>
              <a:spLocks/>
            </p:cNvSpPr>
            <p:nvPr/>
          </p:nvSpPr>
          <p:spPr bwMode="auto">
            <a:xfrm>
              <a:off x="6095941" y="5475382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 rot="5400000">
            <a:off x="7830963" y="1701892"/>
            <a:ext cx="513559" cy="196007"/>
            <a:chOff x="5873135" y="5410200"/>
            <a:chExt cx="334365" cy="152400"/>
          </a:xfrm>
        </p:grpSpPr>
        <p:grpSp>
          <p:nvGrpSpPr>
            <p:cNvPr id="94" name="Group 93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97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8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9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0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1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2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95" name="Line 106"/>
            <p:cNvSpPr>
              <a:spLocks noChangeShapeType="1"/>
            </p:cNvSpPr>
            <p:nvPr/>
          </p:nvSpPr>
          <p:spPr bwMode="auto">
            <a:xfrm>
              <a:off x="6172635" y="5516864"/>
              <a:ext cx="34865" cy="0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6" name="Freeform 107"/>
            <p:cNvSpPr>
              <a:spLocks/>
            </p:cNvSpPr>
            <p:nvPr/>
          </p:nvSpPr>
          <p:spPr bwMode="auto">
            <a:xfrm>
              <a:off x="6095941" y="5475382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3" name="Group 102"/>
          <p:cNvGrpSpPr/>
          <p:nvPr/>
        </p:nvGrpSpPr>
        <p:grpSpPr>
          <a:xfrm rot="5400000">
            <a:off x="8954369" y="1710600"/>
            <a:ext cx="513559" cy="196007"/>
            <a:chOff x="5873135" y="5410200"/>
            <a:chExt cx="334365" cy="152400"/>
          </a:xfrm>
        </p:grpSpPr>
        <p:grpSp>
          <p:nvGrpSpPr>
            <p:cNvPr id="104" name="Group 103"/>
            <p:cNvGrpSpPr>
              <a:grpSpLocks/>
            </p:cNvGrpSpPr>
            <p:nvPr/>
          </p:nvGrpSpPr>
          <p:grpSpPr bwMode="auto">
            <a:xfrm>
              <a:off x="5873135" y="5410200"/>
              <a:ext cx="224364" cy="152400"/>
              <a:chOff x="2737" y="1157"/>
              <a:chExt cx="443" cy="281"/>
            </a:xfrm>
          </p:grpSpPr>
          <p:sp>
            <p:nvSpPr>
              <p:cNvPr id="107" name="Freeform 100"/>
              <p:cNvSpPr>
                <a:spLocks/>
              </p:cNvSpPr>
              <p:nvPr/>
            </p:nvSpPr>
            <p:spPr bwMode="auto">
              <a:xfrm rot="-120435">
                <a:off x="2737" y="1303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8" name="Freeform 101"/>
              <p:cNvSpPr>
                <a:spLocks/>
              </p:cNvSpPr>
              <p:nvPr/>
            </p:nvSpPr>
            <p:spPr bwMode="auto">
              <a:xfrm rot="-120435" flipH="1" flipV="1">
                <a:off x="2805" y="1157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9" name="Freeform 102"/>
              <p:cNvSpPr>
                <a:spLocks/>
              </p:cNvSpPr>
              <p:nvPr/>
            </p:nvSpPr>
            <p:spPr bwMode="auto">
              <a:xfrm rot="-120435">
                <a:off x="2886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0" name="Freeform 103"/>
              <p:cNvSpPr>
                <a:spLocks/>
              </p:cNvSpPr>
              <p:nvPr/>
            </p:nvSpPr>
            <p:spPr bwMode="auto">
              <a:xfrm rot="-120435" flipH="1" flipV="1">
                <a:off x="2954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1" name="Freeform 104"/>
              <p:cNvSpPr>
                <a:spLocks/>
              </p:cNvSpPr>
              <p:nvPr/>
            </p:nvSpPr>
            <p:spPr bwMode="auto">
              <a:xfrm rot="-120435">
                <a:off x="3035" y="1304"/>
                <a:ext cx="74" cy="13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2" name="Freeform 105"/>
              <p:cNvSpPr>
                <a:spLocks/>
              </p:cNvSpPr>
              <p:nvPr/>
            </p:nvSpPr>
            <p:spPr bwMode="auto">
              <a:xfrm rot="-120435" flipH="1" flipV="1">
                <a:off x="3103" y="1158"/>
                <a:ext cx="77" cy="154"/>
              </a:xfrm>
              <a:custGeom>
                <a:avLst/>
                <a:gdLst>
                  <a:gd name="T0" fmla="*/ 0 w 348"/>
                  <a:gd name="T1" fmla="*/ 0 h 245"/>
                  <a:gd name="T2" fmla="*/ 148 w 348"/>
                  <a:gd name="T3" fmla="*/ 244 h 245"/>
                  <a:gd name="T4" fmla="*/ 348 w 348"/>
                  <a:gd name="T5" fmla="*/ 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245">
                    <a:moveTo>
                      <a:pt x="0" y="0"/>
                    </a:moveTo>
                    <a:cubicBezTo>
                      <a:pt x="45" y="121"/>
                      <a:pt x="90" y="243"/>
                      <a:pt x="148" y="244"/>
                    </a:cubicBezTo>
                    <a:cubicBezTo>
                      <a:pt x="206" y="245"/>
                      <a:pt x="277" y="124"/>
                      <a:pt x="348" y="4"/>
                    </a:cubicBez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05" name="Line 106"/>
            <p:cNvSpPr>
              <a:spLocks noChangeShapeType="1"/>
            </p:cNvSpPr>
            <p:nvPr/>
          </p:nvSpPr>
          <p:spPr bwMode="auto">
            <a:xfrm>
              <a:off x="6172635" y="5516864"/>
              <a:ext cx="34865" cy="0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6095941" y="5475382"/>
              <a:ext cx="85784" cy="45719"/>
            </a:xfrm>
            <a:custGeom>
              <a:avLst/>
              <a:gdLst>
                <a:gd name="T0" fmla="*/ 50 w 50"/>
                <a:gd name="T1" fmla="*/ 20 h 23"/>
                <a:gd name="T2" fmla="*/ 10 w 50"/>
                <a:gd name="T3" fmla="*/ 20 h 23"/>
                <a:gd name="T4" fmla="*/ 0 w 5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3">
                  <a:moveTo>
                    <a:pt x="50" y="20"/>
                  </a:moveTo>
                  <a:cubicBezTo>
                    <a:pt x="34" y="21"/>
                    <a:pt x="18" y="23"/>
                    <a:pt x="10" y="20"/>
                  </a:cubicBezTo>
                  <a:cubicBezTo>
                    <a:pt x="2" y="17"/>
                    <a:pt x="1" y="8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7530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Solving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multi-layer interference problem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750" t="19185" r="51667" b="12815"/>
          <a:stretch/>
        </p:blipFill>
        <p:spPr>
          <a:xfrm>
            <a:off x="668021" y="1475740"/>
            <a:ext cx="3428900" cy="4754880"/>
          </a:xfrm>
          <a:prstGeom prst="rect">
            <a:avLst/>
          </a:prstGeom>
        </p:spPr>
      </p:pic>
      <p:sp>
        <p:nvSpPr>
          <p:cNvPr id="61" name="TextBox 22"/>
          <p:cNvSpPr txBox="1"/>
          <p:nvPr/>
        </p:nvSpPr>
        <p:spPr>
          <a:xfrm>
            <a:off x="1088800" y="6201382"/>
            <a:ext cx="3194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P. Blake et al. </a:t>
            </a:r>
            <a:r>
              <a:rPr lang="fr-FR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Appl. Phys. Lett</a:t>
            </a:r>
            <a:r>
              <a:rPr lang="fr-FR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91, 063124 </a:t>
            </a:r>
            <a:r>
              <a:rPr lang="fr-FR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(2007)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TextBox 22"/>
          <p:cNvSpPr txBox="1"/>
          <p:nvPr/>
        </p:nvSpPr>
        <p:spPr>
          <a:xfrm>
            <a:off x="0" y="953280"/>
            <a:ext cx="52475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Simple structure </a:t>
            </a: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Fresnel equations</a:t>
            </a:r>
            <a:endParaRPr lang="en-US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625255" y="4304627"/>
            <a:ext cx="7338145" cy="2192929"/>
            <a:chOff x="4914815" y="1104228"/>
            <a:chExt cx="7338145" cy="2192929"/>
          </a:xfrm>
        </p:grpSpPr>
        <p:grpSp>
          <p:nvGrpSpPr>
            <p:cNvPr id="3" name="Group 2"/>
            <p:cNvGrpSpPr/>
            <p:nvPr/>
          </p:nvGrpSpPr>
          <p:grpSpPr>
            <a:xfrm>
              <a:off x="4914815" y="1494813"/>
              <a:ext cx="7338145" cy="507831"/>
              <a:chOff x="1292049" y="1176950"/>
              <a:chExt cx="7338145" cy="507831"/>
            </a:xfrm>
          </p:grpSpPr>
          <p:cxnSp>
            <p:nvCxnSpPr>
              <p:cNvPr id="64" name="Straight Arrow Connector 63"/>
              <p:cNvCxnSpPr/>
              <p:nvPr/>
            </p:nvCxnSpPr>
            <p:spPr>
              <a:xfrm>
                <a:off x="1292049" y="1447184"/>
                <a:ext cx="671331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22"/>
              <p:cNvSpPr txBox="1"/>
              <p:nvPr/>
            </p:nvSpPr>
            <p:spPr>
              <a:xfrm>
                <a:off x="1989143" y="1176950"/>
                <a:ext cx="2694618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Clr>
                    <a:schemeClr val="tx1"/>
                  </a:buClr>
                </a:pPr>
                <a:r>
                  <a:rPr lang="en-US" dirty="0" smtClean="0">
                    <a:solidFill>
                      <a:srgbClr val="C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transfer matrix method</a:t>
                </a:r>
                <a:endParaRPr lang="en-US" b="1" dirty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4" name="TextBox 22"/>
              <p:cNvSpPr txBox="1"/>
              <p:nvPr/>
            </p:nvSpPr>
            <p:spPr>
              <a:xfrm>
                <a:off x="3501074" y="1269739"/>
                <a:ext cx="5129120" cy="3354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  <a:buClr>
                    <a:schemeClr val="tx1"/>
                  </a:buClr>
                </a:pPr>
                <a:r>
                  <a:rPr lang="de-DE" sz="1200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Steven J. </a:t>
                </a:r>
                <a:r>
                  <a:rPr lang="de-DE" sz="12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Byrnes  arXiv:1603.02720, </a:t>
                </a:r>
                <a:r>
                  <a:rPr lang="de-DE" sz="12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hlinkClick r:id="rId3"/>
                  </a:rPr>
                  <a:t>https://pypi.org/project/tmm</a:t>
                </a:r>
                <a:r>
                  <a:rPr lang="de-DE" sz="1200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hlinkClick r:id="rId3"/>
                  </a:rPr>
                  <a:t>/</a:t>
                </a:r>
                <a:r>
                  <a:rPr lang="de-DE" sz="1200" dirty="0" smtClea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 </a:t>
                </a:r>
                <a:endPara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75" name="TextBox 22"/>
            <p:cNvSpPr txBox="1"/>
            <p:nvPr/>
          </p:nvSpPr>
          <p:spPr>
            <a:xfrm>
              <a:off x="6513579" y="1104228"/>
              <a:ext cx="295765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dirty="0" smtClean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More complex </a:t>
              </a:r>
              <a:r>
                <a:rPr lang="en-US" dirty="0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structures:</a:t>
              </a:r>
              <a:endParaRPr lang="en-US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487" t="33760" r="9103" b="33191"/>
            <a:stretch/>
          </p:blipFill>
          <p:spPr>
            <a:xfrm>
              <a:off x="5644108" y="2075278"/>
              <a:ext cx="4693703" cy="1221879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10916" t="33556" r="45834" b="24074"/>
          <a:stretch/>
        </p:blipFill>
        <p:spPr>
          <a:xfrm>
            <a:off x="4963094" y="1337273"/>
            <a:ext cx="5288280" cy="291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09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Atomic force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microscopy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(AFM)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22"/>
          <p:cNvSpPr txBox="1"/>
          <p:nvPr/>
        </p:nvSpPr>
        <p:spPr>
          <a:xfrm>
            <a:off x="3472221" y="953279"/>
            <a:ext cx="5247558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“Making sure it is a monolayer….”</a:t>
            </a:r>
            <a:endParaRPr lang="en-US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95436" y="2266533"/>
            <a:ext cx="3250988" cy="4086871"/>
            <a:chOff x="4125173" y="2055221"/>
            <a:chExt cx="3250988" cy="408687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23667" t="22297" r="33833" b="22591"/>
            <a:stretch/>
          </p:blipFill>
          <p:spPr>
            <a:xfrm>
              <a:off x="4345577" y="2055221"/>
              <a:ext cx="2850511" cy="20791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TextBox 22"/>
            <p:cNvSpPr txBox="1"/>
            <p:nvPr/>
          </p:nvSpPr>
          <p:spPr>
            <a:xfrm>
              <a:off x="4281925" y="5865093"/>
              <a:ext cx="29870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n-NO" sz="1200" b="1" dirty="0" smtClean="0"/>
                <a:t>K. Novoselov, Science 306, 666 (2004)</a:t>
              </a:r>
              <a:endParaRPr lang="nn-NO" sz="1200" b="1" dirty="0"/>
            </a:p>
          </p:txBody>
        </p:sp>
        <p:sp>
          <p:nvSpPr>
            <p:cNvPr id="16" name="TextBox 22"/>
            <p:cNvSpPr txBox="1"/>
            <p:nvPr/>
          </p:nvSpPr>
          <p:spPr>
            <a:xfrm>
              <a:off x="4125173" y="4393343"/>
              <a:ext cx="3250988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300" dirty="0">
                  <a:latin typeface="Open Sans" panose="020B0606030504020204"/>
                </a:rPr>
                <a:t>(C) AFM image of single-layer graphene. Colors: </a:t>
              </a:r>
              <a:r>
                <a:rPr lang="en-US" sz="1300" dirty="0" smtClean="0">
                  <a:latin typeface="Open Sans" panose="020B0606030504020204"/>
                </a:rPr>
                <a:t>dark brown</a:t>
              </a:r>
              <a:r>
                <a:rPr lang="en-US" sz="1300" dirty="0">
                  <a:latin typeface="Open Sans" panose="020B0606030504020204"/>
                </a:rPr>
                <a:t>, SiO2 surface; brown-red (central area), </a:t>
              </a:r>
              <a:r>
                <a:rPr lang="en-US" sz="1300" dirty="0">
                  <a:solidFill>
                    <a:srgbClr val="C00000"/>
                  </a:solidFill>
                  <a:latin typeface="Open Sans" panose="020B0606030504020204"/>
                </a:rPr>
                <a:t>0.8 nm </a:t>
              </a:r>
              <a:r>
                <a:rPr lang="en-US" sz="1300" dirty="0">
                  <a:latin typeface="Open Sans" panose="020B0606030504020204"/>
                </a:rPr>
                <a:t>height; yellow-brown (bottom left), </a:t>
              </a:r>
              <a:r>
                <a:rPr lang="en-US" sz="1300" dirty="0">
                  <a:solidFill>
                    <a:srgbClr val="C00000"/>
                  </a:solidFill>
                  <a:latin typeface="Open Sans" panose="020B0606030504020204"/>
                </a:rPr>
                <a:t>1.2 </a:t>
              </a:r>
              <a:r>
                <a:rPr lang="en-US" sz="1300" dirty="0" smtClean="0">
                  <a:solidFill>
                    <a:srgbClr val="C00000"/>
                  </a:solidFill>
                  <a:latin typeface="Open Sans" panose="020B0606030504020204"/>
                </a:rPr>
                <a:t>nm</a:t>
              </a:r>
              <a:r>
                <a:rPr lang="en-US" sz="1300" dirty="0" smtClean="0">
                  <a:latin typeface="Open Sans" panose="020B0606030504020204"/>
                </a:rPr>
                <a:t>; orange </a:t>
              </a:r>
              <a:r>
                <a:rPr lang="en-US" sz="1300" dirty="0">
                  <a:latin typeface="Open Sans" panose="020B0606030504020204"/>
                </a:rPr>
                <a:t>(top left), 2.5 nm. Notice the folded part of the film near the bottom, which exhibits </a:t>
              </a:r>
              <a:r>
                <a:rPr lang="en-US" sz="1300" dirty="0" smtClean="0">
                  <a:latin typeface="Open Sans" panose="020B0606030504020204"/>
                </a:rPr>
                <a:t>a differential </a:t>
              </a:r>
              <a:r>
                <a:rPr lang="en-US" sz="1300" dirty="0">
                  <a:latin typeface="Open Sans" panose="020B0606030504020204"/>
                </a:rPr>
                <a:t>height of </a:t>
              </a:r>
              <a:r>
                <a:rPr lang="en-US" sz="1300" dirty="0" smtClean="0">
                  <a:latin typeface="Open Sans" panose="020B0606030504020204"/>
                </a:rPr>
                <a:t>0.4 nm. </a:t>
              </a:r>
              <a:endParaRPr lang="nn-NO" sz="1300" dirty="0">
                <a:latin typeface="Open Sans" panose="020B0606030504020204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88" y="1775274"/>
            <a:ext cx="3758798" cy="2966375"/>
          </a:xfrm>
          <a:prstGeom prst="rect">
            <a:avLst/>
          </a:prstGeom>
        </p:spPr>
      </p:pic>
      <p:sp>
        <p:nvSpPr>
          <p:cNvPr id="18" name="TextBox 22"/>
          <p:cNvSpPr txBox="1"/>
          <p:nvPr/>
        </p:nvSpPr>
        <p:spPr>
          <a:xfrm>
            <a:off x="585137" y="5111802"/>
            <a:ext cx="2985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 sz="1000" dirty="0"/>
              <a:t>https://simple.wikipedia.org/wiki/Atomic_force_microscope#/media/File:AFMsetup.jpg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27416" t="34741" r="35333" b="19185"/>
          <a:stretch/>
        </p:blipFill>
        <p:spPr>
          <a:xfrm>
            <a:off x="8713170" y="1541928"/>
            <a:ext cx="2698111" cy="1877209"/>
          </a:xfrm>
          <a:prstGeom prst="rect">
            <a:avLst/>
          </a:prstGeom>
        </p:spPr>
      </p:pic>
      <p:sp>
        <p:nvSpPr>
          <p:cNvPr id="22" name="TextBox 22"/>
          <p:cNvSpPr txBox="1"/>
          <p:nvPr/>
        </p:nvSpPr>
        <p:spPr>
          <a:xfrm>
            <a:off x="5413484" y="1695712"/>
            <a:ext cx="15754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Graphene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011917" y="966496"/>
            <a:ext cx="1575401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hBN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2"/>
          <p:cNvSpPr txBox="1"/>
          <p:nvPr/>
        </p:nvSpPr>
        <p:spPr>
          <a:xfrm>
            <a:off x="8323727" y="6270554"/>
            <a:ext cx="29870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 sz="1200" b="1" dirty="0" smtClean="0"/>
              <a:t>Y.-J Cho et al., Sci. Rep</a:t>
            </a:r>
            <a:r>
              <a:rPr lang="nn-NO" sz="1200" b="1" dirty="0"/>
              <a:t>. </a:t>
            </a:r>
            <a:r>
              <a:rPr lang="nn-NO" sz="1200" b="1" dirty="0" smtClean="0"/>
              <a:t>6, 34474 (2016)</a:t>
            </a:r>
            <a:endParaRPr lang="nn-NO" sz="1200" b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8212183" y="3476512"/>
            <a:ext cx="2865913" cy="2626360"/>
            <a:chOff x="8212183" y="3476512"/>
            <a:chExt cx="2865913" cy="262636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3667" t="21704" r="8334" b="29704"/>
            <a:stretch/>
          </p:blipFill>
          <p:spPr>
            <a:xfrm>
              <a:off x="8387678" y="3476512"/>
              <a:ext cx="2690418" cy="262636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8212183" y="3579223"/>
              <a:ext cx="269966" cy="4963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810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Transmission electron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microscopy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(TEM)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22"/>
          <p:cNvSpPr txBox="1"/>
          <p:nvPr/>
        </p:nvSpPr>
        <p:spPr>
          <a:xfrm>
            <a:off x="3472221" y="953279"/>
            <a:ext cx="5247558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“Making sure it is a monolayer….”</a:t>
            </a:r>
            <a:endParaRPr lang="en-US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15513" y="1215145"/>
            <a:ext cx="4112944" cy="5193383"/>
            <a:chOff x="67170" y="1558834"/>
            <a:chExt cx="3964899" cy="500644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7F0E0"/>
                </a:clrFrom>
                <a:clrTo>
                  <a:srgbClr val="F7F0E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03" t="5233" r="19304" b="8955"/>
            <a:stretch/>
          </p:blipFill>
          <p:spPr>
            <a:xfrm>
              <a:off x="888273" y="1558834"/>
              <a:ext cx="2751909" cy="4798424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1114697" y="1611086"/>
              <a:ext cx="722812" cy="4528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22"/>
            <p:cNvSpPr txBox="1"/>
            <p:nvPr/>
          </p:nvSpPr>
          <p:spPr>
            <a:xfrm>
              <a:off x="311010" y="1589006"/>
              <a:ext cx="1726795" cy="416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sz="1600" dirty="0" smtClean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Electron </a:t>
              </a:r>
              <a:r>
                <a:rPr lang="en-US" sz="1600" dirty="0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source</a:t>
              </a:r>
              <a:endParaRPr lang="en-US" sz="16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9416" y="2425337"/>
              <a:ext cx="722812" cy="4528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96834" y="3113314"/>
              <a:ext cx="936172" cy="20595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22"/>
            <p:cNvSpPr txBox="1"/>
            <p:nvPr/>
          </p:nvSpPr>
          <p:spPr>
            <a:xfrm>
              <a:off x="67170" y="2216023"/>
              <a:ext cx="172679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sz="16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Anode </a:t>
              </a:r>
            </a:p>
            <a:p>
              <a:pPr algn="ctr">
                <a:buClr>
                  <a:schemeClr val="tx1"/>
                </a:buClr>
              </a:pPr>
              <a:r>
                <a:rPr lang="en-US" sz="16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</a:t>
              </a:r>
              <a:r>
                <a:rPr lang="en-US" sz="1600" dirty="0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acceleration</a:t>
              </a:r>
              <a:r>
                <a:rPr lang="en-US" sz="16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)</a:t>
              </a:r>
              <a:endParaRPr lang="en-US" sz="16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TextBox 22"/>
            <p:cNvSpPr txBox="1"/>
            <p:nvPr/>
          </p:nvSpPr>
          <p:spPr>
            <a:xfrm>
              <a:off x="400595" y="4114491"/>
              <a:ext cx="12279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sz="16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Lenses</a:t>
              </a:r>
              <a:endParaRPr lang="en-US" sz="16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Left Brace 5"/>
            <p:cNvSpPr/>
            <p:nvPr/>
          </p:nvSpPr>
          <p:spPr>
            <a:xfrm>
              <a:off x="1419497" y="3370217"/>
              <a:ext cx="209006" cy="2002972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034937" y="3635829"/>
              <a:ext cx="936172" cy="335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2"/>
            <p:cNvSpPr txBox="1"/>
            <p:nvPr/>
          </p:nvSpPr>
          <p:spPr>
            <a:xfrm>
              <a:off x="2804161" y="3504891"/>
              <a:ext cx="1227908" cy="416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sz="1600" dirty="0" smtClean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Sample</a:t>
              </a:r>
              <a:endParaRPr lang="en-US" sz="160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843349" y="5159829"/>
              <a:ext cx="936172" cy="335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43052" y="5934892"/>
              <a:ext cx="1075508" cy="378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22"/>
            <p:cNvSpPr txBox="1"/>
            <p:nvPr/>
          </p:nvSpPr>
          <p:spPr>
            <a:xfrm>
              <a:off x="2569029" y="5734285"/>
              <a:ext cx="1288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tx1"/>
                </a:buClr>
              </a:pPr>
              <a:r>
                <a:rPr lang="en-US" sz="16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Fluorescent screen (</a:t>
              </a:r>
              <a:r>
                <a:rPr lang="en-US" sz="1600" dirty="0" smtClean="0">
                  <a:solidFill>
                    <a:srgbClr val="00206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detection</a:t>
              </a:r>
              <a:r>
                <a:rPr lang="en-US" sz="1600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)</a:t>
              </a:r>
              <a:endPara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3" name="TextBox 22"/>
          <p:cNvSpPr txBox="1"/>
          <p:nvPr/>
        </p:nvSpPr>
        <p:spPr>
          <a:xfrm>
            <a:off x="271630" y="6287458"/>
            <a:ext cx="2428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1000" dirty="0"/>
              <a:t>https://www.technologynetworks.com/analysis/articles/sem-vs-tem-331262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424" t="40074" r="46750" b="24371"/>
          <a:stretch/>
        </p:blipFill>
        <p:spPr>
          <a:xfrm>
            <a:off x="8221368" y="2252980"/>
            <a:ext cx="3092014" cy="3119120"/>
          </a:xfrm>
          <a:prstGeom prst="rect">
            <a:avLst/>
          </a:prstGeom>
        </p:spPr>
      </p:pic>
      <p:sp>
        <p:nvSpPr>
          <p:cNvPr id="34" name="TextBox 22"/>
          <p:cNvSpPr txBox="1"/>
          <p:nvPr/>
        </p:nvSpPr>
        <p:spPr>
          <a:xfrm>
            <a:off x="8285328" y="5771605"/>
            <a:ext cx="29870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 sz="1200" b="1" dirty="0" smtClean="0"/>
              <a:t>K. Kang et al. Nature 520, 656 (2015)</a:t>
            </a:r>
            <a:endParaRPr lang="nn-NO" sz="1200" b="1" dirty="0"/>
          </a:p>
        </p:txBody>
      </p:sp>
      <p:pic>
        <p:nvPicPr>
          <p:cNvPr id="35" name="Picture 3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7"/>
          <a:stretch/>
        </p:blipFill>
        <p:spPr bwMode="auto">
          <a:xfrm>
            <a:off x="4929786" y="2319740"/>
            <a:ext cx="2872622" cy="2999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22"/>
          <p:cNvSpPr txBox="1"/>
          <p:nvPr/>
        </p:nvSpPr>
        <p:spPr>
          <a:xfrm>
            <a:off x="4427068" y="5771605"/>
            <a:ext cx="3523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 sz="1200" b="1" dirty="0" smtClean="0"/>
              <a:t>X. Cui et al. Nature Nanotech. 10, 534 (2015)</a:t>
            </a:r>
            <a:endParaRPr lang="nn-NO" sz="1200" b="1" dirty="0"/>
          </a:p>
        </p:txBody>
      </p:sp>
      <p:sp>
        <p:nvSpPr>
          <p:cNvPr id="38" name="TextBox 22"/>
          <p:cNvSpPr txBox="1"/>
          <p:nvPr/>
        </p:nvSpPr>
        <p:spPr>
          <a:xfrm>
            <a:off x="9030444" y="1776992"/>
            <a:ext cx="1575401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</a:t>
            </a:r>
            <a:r>
              <a:rPr lang="en-US" baseline="-250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22"/>
          <p:cNvSpPr txBox="1"/>
          <p:nvPr/>
        </p:nvSpPr>
        <p:spPr>
          <a:xfrm>
            <a:off x="4824204" y="1776992"/>
            <a:ext cx="25925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hBN / graphene / MoS</a:t>
            </a:r>
            <a:r>
              <a:rPr lang="en-US" baseline="-250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2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Scanning tunneling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microscopy </a:t>
            </a:r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(STM)</a:t>
            </a:r>
            <a:endParaRPr lang="en-US" sz="3500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22"/>
          <p:cNvSpPr txBox="1"/>
          <p:nvPr/>
        </p:nvSpPr>
        <p:spPr>
          <a:xfrm>
            <a:off x="3472221" y="953279"/>
            <a:ext cx="5247558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“Making sure it is a monolayer….”</a:t>
            </a:r>
            <a:endParaRPr lang="en-US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22"/>
          <p:cNvSpPr txBox="1"/>
          <p:nvPr/>
        </p:nvSpPr>
        <p:spPr>
          <a:xfrm>
            <a:off x="1114906" y="5258063"/>
            <a:ext cx="3632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 sz="1200" dirty="0" smtClean="0"/>
              <a:t>N. Marturi, «</a:t>
            </a:r>
            <a:r>
              <a:rPr lang="en-US" sz="1200" dirty="0"/>
              <a:t>Vision and visual servoing </a:t>
            </a:r>
            <a:r>
              <a:rPr lang="en-US" sz="1200" dirty="0" smtClean="0"/>
              <a:t>for nanomanipulation and nanocharacterization </a:t>
            </a:r>
            <a:r>
              <a:rPr lang="en-US" sz="1200" dirty="0"/>
              <a:t>in scanning electron </a:t>
            </a:r>
            <a:r>
              <a:rPr lang="en-US" sz="1200" dirty="0" smtClean="0"/>
              <a:t>microscope</a:t>
            </a:r>
            <a:r>
              <a:rPr lang="nn-NO" sz="1200" dirty="0" smtClean="0"/>
              <a:t>», thesis (2014)</a:t>
            </a:r>
            <a:endParaRPr lang="nn-NO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40" y="2096654"/>
            <a:ext cx="4687731" cy="287712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246880" y="3108960"/>
            <a:ext cx="223520" cy="223520"/>
            <a:chOff x="6477000" y="2661920"/>
            <a:chExt cx="223520" cy="223520"/>
          </a:xfrm>
        </p:grpSpPr>
        <p:sp>
          <p:nvSpPr>
            <p:cNvPr id="7" name="Oval 6"/>
            <p:cNvSpPr/>
            <p:nvPr/>
          </p:nvSpPr>
          <p:spPr>
            <a:xfrm>
              <a:off x="6477000" y="2661920"/>
              <a:ext cx="223520" cy="22352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6535420" y="2773680"/>
              <a:ext cx="10668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487" t="18490" r="16666" b="18148"/>
          <a:stretch/>
        </p:blipFill>
        <p:spPr>
          <a:xfrm>
            <a:off x="5636455" y="1766964"/>
            <a:ext cx="5834185" cy="3861675"/>
          </a:xfrm>
          <a:prstGeom prst="rect">
            <a:avLst/>
          </a:prstGeom>
        </p:spPr>
      </p:pic>
      <p:sp>
        <p:nvSpPr>
          <p:cNvPr id="14" name="TextBox 22"/>
          <p:cNvSpPr txBox="1"/>
          <p:nvPr/>
        </p:nvSpPr>
        <p:spPr>
          <a:xfrm>
            <a:off x="6946748" y="5822405"/>
            <a:ext cx="3523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 sz="1200" b="1" dirty="0" smtClean="0"/>
              <a:t>M. Ugeda et al. Nature Mater. 13, 1092 (2014)</a:t>
            </a:r>
            <a:endParaRPr lang="nn-NO" sz="1200" b="1" dirty="0"/>
          </a:p>
        </p:txBody>
      </p:sp>
    </p:spTree>
    <p:extLst>
      <p:ext uri="{BB962C8B-B14F-4D97-AF65-F5344CB8AC3E}">
        <p14:creationId xmlns:p14="http://schemas.microsoft.com/office/powerpoint/2010/main" val="202897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Atomic force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microscopy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22"/>
          <p:cNvSpPr txBox="1"/>
          <p:nvPr/>
        </p:nvSpPr>
        <p:spPr>
          <a:xfrm>
            <a:off x="2064328" y="953279"/>
            <a:ext cx="8063344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 Addendum: AFM can be operated under </a:t>
            </a: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ambient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conditions and have </a:t>
            </a: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atomic resolution 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501" t="36222" r="10833" b="12519"/>
          <a:stretch/>
        </p:blipFill>
        <p:spPr>
          <a:xfrm>
            <a:off x="1094049" y="1808558"/>
            <a:ext cx="10027920" cy="3629352"/>
          </a:xfrm>
          <a:prstGeom prst="rect">
            <a:avLst/>
          </a:prstGeom>
        </p:spPr>
      </p:pic>
      <p:sp>
        <p:nvSpPr>
          <p:cNvPr id="19" name="TextBox 22"/>
          <p:cNvSpPr txBox="1"/>
          <p:nvPr/>
        </p:nvSpPr>
        <p:spPr>
          <a:xfrm>
            <a:off x="3885316" y="5771605"/>
            <a:ext cx="4421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 sz="1200" b="1" dirty="0" smtClean="0"/>
              <a:t>K. Pürkhauer et al. ACS Appl. Nano Mater. 2, 2593 (2019)</a:t>
            </a:r>
            <a:endParaRPr lang="nn-NO" sz="1200" b="1" dirty="0"/>
          </a:p>
        </p:txBody>
      </p:sp>
    </p:spTree>
    <p:extLst>
      <p:ext uri="{BB962C8B-B14F-4D97-AF65-F5344CB8AC3E}">
        <p14:creationId xmlns:p14="http://schemas.microsoft.com/office/powerpoint/2010/main" val="243943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Raman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spectroscopy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22"/>
          <p:cNvSpPr txBox="1"/>
          <p:nvPr/>
        </p:nvSpPr>
        <p:spPr>
          <a:xfrm>
            <a:off x="3472221" y="953279"/>
            <a:ext cx="5247558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“Confirming monolayers fast”</a:t>
            </a:r>
            <a:endParaRPr lang="en-US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22"/>
          <p:cNvSpPr txBox="1"/>
          <p:nvPr/>
        </p:nvSpPr>
        <p:spPr>
          <a:xfrm>
            <a:off x="8101940" y="6264365"/>
            <a:ext cx="3523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 sz="1200" b="1" dirty="0" smtClean="0"/>
              <a:t>A. Molina-Sánchez et al. </a:t>
            </a:r>
            <a:r>
              <a:rPr lang="nn-NO" sz="1200" b="1" dirty="0"/>
              <a:t>PRB  84, 155413 (2011)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000" t="18001" r="26833" b="12814"/>
          <a:stretch/>
        </p:blipFill>
        <p:spPr>
          <a:xfrm>
            <a:off x="8082280" y="600701"/>
            <a:ext cx="3154680" cy="5538479"/>
          </a:xfrm>
          <a:prstGeom prst="rect">
            <a:avLst/>
          </a:prstGeom>
        </p:spPr>
      </p:pic>
      <p:sp>
        <p:nvSpPr>
          <p:cNvPr id="16" name="TextBox 22"/>
          <p:cNvSpPr txBox="1"/>
          <p:nvPr/>
        </p:nvSpPr>
        <p:spPr>
          <a:xfrm>
            <a:off x="9570376" y="113655"/>
            <a:ext cx="91474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</a:t>
            </a:r>
            <a:r>
              <a:rPr lang="en-US" baseline="-250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22"/>
          <p:cNvSpPr txBox="1"/>
          <p:nvPr/>
        </p:nvSpPr>
        <p:spPr>
          <a:xfrm>
            <a:off x="5590904" y="1672490"/>
            <a:ext cx="1097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Graphene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377451" y="2055223"/>
            <a:ext cx="3184413" cy="3997234"/>
            <a:chOff x="2360023" y="2299063"/>
            <a:chExt cx="3062201" cy="384382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29615" t="23960" r="46795" b="23618"/>
            <a:stretch/>
          </p:blipFill>
          <p:spPr>
            <a:xfrm>
              <a:off x="2368062" y="2325189"/>
              <a:ext cx="3054162" cy="3817702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360023" y="2299063"/>
              <a:ext cx="304800" cy="365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22"/>
          <p:cNvSpPr txBox="1"/>
          <p:nvPr/>
        </p:nvSpPr>
        <p:spPr>
          <a:xfrm>
            <a:off x="4426922" y="6072777"/>
            <a:ext cx="3523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 sz="1200" b="1" dirty="0" smtClean="0"/>
              <a:t>A. C. Ferrari et al</a:t>
            </a:r>
            <a:r>
              <a:rPr lang="nn-NO" sz="1200" b="1" dirty="0"/>
              <a:t>. PRL 97, 187401 (</a:t>
            </a:r>
            <a:r>
              <a:rPr lang="nn-NO" sz="1200" b="1" dirty="0" smtClean="0"/>
              <a:t>2006)</a:t>
            </a:r>
            <a:endParaRPr lang="nn-NO" sz="1200" b="1" dirty="0"/>
          </a:p>
        </p:txBody>
      </p:sp>
      <p:grpSp>
        <p:nvGrpSpPr>
          <p:cNvPr id="51" name="Group 50"/>
          <p:cNvGrpSpPr/>
          <p:nvPr/>
        </p:nvGrpSpPr>
        <p:grpSpPr>
          <a:xfrm>
            <a:off x="557348" y="2869423"/>
            <a:ext cx="3744685" cy="2808566"/>
            <a:chOff x="383178" y="1891883"/>
            <a:chExt cx="3875314" cy="2906540"/>
          </a:xfrm>
        </p:grpSpPr>
        <p:sp>
          <p:nvSpPr>
            <p:cNvPr id="19" name="Cube 18"/>
            <p:cNvSpPr/>
            <p:nvPr/>
          </p:nvSpPr>
          <p:spPr>
            <a:xfrm>
              <a:off x="383178" y="3932814"/>
              <a:ext cx="3074126" cy="865609"/>
            </a:xfrm>
            <a:prstGeom prst="cube">
              <a:avLst>
                <a:gd name="adj" fmla="val 8387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879566" y="2717075"/>
              <a:ext cx="975360" cy="1576251"/>
            </a:xfrm>
            <a:prstGeom prst="straightConnector1">
              <a:avLst/>
            </a:prstGeom>
            <a:ln w="571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 rot="3600000">
              <a:off x="377188" y="2210012"/>
              <a:ext cx="690972" cy="263719"/>
              <a:chOff x="5873135" y="5410200"/>
              <a:chExt cx="334365" cy="152400"/>
            </a:xfrm>
          </p:grpSpPr>
          <p:grpSp>
            <p:nvGrpSpPr>
              <p:cNvPr id="25" name="Group 93"/>
              <p:cNvGrpSpPr>
                <a:grpSpLocks/>
              </p:cNvGrpSpPr>
              <p:nvPr/>
            </p:nvGrpSpPr>
            <p:grpSpPr bwMode="auto">
              <a:xfrm>
                <a:off x="5873135" y="5410200"/>
                <a:ext cx="224364" cy="152400"/>
                <a:chOff x="2737" y="1157"/>
                <a:chExt cx="443" cy="281"/>
              </a:xfrm>
            </p:grpSpPr>
            <p:sp>
              <p:nvSpPr>
                <p:cNvPr id="28" name="Freeform 100"/>
                <p:cNvSpPr>
                  <a:spLocks/>
                </p:cNvSpPr>
                <p:nvPr/>
              </p:nvSpPr>
              <p:spPr bwMode="auto">
                <a:xfrm rot="-120435">
                  <a:off x="2737" y="1303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9" name="Freeform 101"/>
                <p:cNvSpPr>
                  <a:spLocks/>
                </p:cNvSpPr>
                <p:nvPr/>
              </p:nvSpPr>
              <p:spPr bwMode="auto">
                <a:xfrm rot="-120435" flipH="1" flipV="1">
                  <a:off x="2805" y="1157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0" name="Freeform 102"/>
                <p:cNvSpPr>
                  <a:spLocks/>
                </p:cNvSpPr>
                <p:nvPr/>
              </p:nvSpPr>
              <p:spPr bwMode="auto">
                <a:xfrm rot="-120435">
                  <a:off x="2886" y="1304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" name="Freeform 103"/>
                <p:cNvSpPr>
                  <a:spLocks/>
                </p:cNvSpPr>
                <p:nvPr/>
              </p:nvSpPr>
              <p:spPr bwMode="auto">
                <a:xfrm rot="-120435" flipH="1" flipV="1">
                  <a:off x="2954" y="1158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" name="Freeform 104"/>
                <p:cNvSpPr>
                  <a:spLocks/>
                </p:cNvSpPr>
                <p:nvPr/>
              </p:nvSpPr>
              <p:spPr bwMode="auto">
                <a:xfrm rot="-120435">
                  <a:off x="3035" y="1304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" name="Freeform 105"/>
                <p:cNvSpPr>
                  <a:spLocks/>
                </p:cNvSpPr>
                <p:nvPr/>
              </p:nvSpPr>
              <p:spPr bwMode="auto">
                <a:xfrm rot="-120435" flipH="1" flipV="1">
                  <a:off x="3103" y="1158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" name="Line 106"/>
              <p:cNvSpPr>
                <a:spLocks noChangeShapeType="1"/>
              </p:cNvSpPr>
              <p:nvPr/>
            </p:nvSpPr>
            <p:spPr bwMode="auto">
              <a:xfrm>
                <a:off x="6172635" y="5516864"/>
                <a:ext cx="34865" cy="0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Freeform 107"/>
              <p:cNvSpPr>
                <a:spLocks/>
              </p:cNvSpPr>
              <p:nvPr/>
            </p:nvSpPr>
            <p:spPr bwMode="auto">
              <a:xfrm>
                <a:off x="6095941" y="5475382"/>
                <a:ext cx="85784" cy="45719"/>
              </a:xfrm>
              <a:custGeom>
                <a:avLst/>
                <a:gdLst>
                  <a:gd name="T0" fmla="*/ 50 w 50"/>
                  <a:gd name="T1" fmla="*/ 20 h 23"/>
                  <a:gd name="T2" fmla="*/ 10 w 50"/>
                  <a:gd name="T3" fmla="*/ 20 h 23"/>
                  <a:gd name="T4" fmla="*/ 0 w 5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3">
                    <a:moveTo>
                      <a:pt x="50" y="20"/>
                    </a:moveTo>
                    <a:cubicBezTo>
                      <a:pt x="34" y="21"/>
                      <a:pt x="18" y="23"/>
                      <a:pt x="10" y="20"/>
                    </a:cubicBezTo>
                    <a:cubicBezTo>
                      <a:pt x="2" y="17"/>
                      <a:pt x="1" y="8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34" name="Straight Arrow Connector 33"/>
            <p:cNvCxnSpPr/>
            <p:nvPr/>
          </p:nvCxnSpPr>
          <p:spPr>
            <a:xfrm flipV="1">
              <a:off x="1902823" y="2629989"/>
              <a:ext cx="1005840" cy="1658984"/>
            </a:xfrm>
            <a:prstGeom prst="straightConnector1">
              <a:avLst/>
            </a:prstGeom>
            <a:ln w="571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2042160" y="3256781"/>
              <a:ext cx="657497" cy="108444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/>
            <p:cNvGrpSpPr/>
            <p:nvPr/>
          </p:nvGrpSpPr>
          <p:grpSpPr>
            <a:xfrm rot="18257586">
              <a:off x="2763336" y="2105509"/>
              <a:ext cx="690972" cy="263719"/>
              <a:chOff x="5873135" y="5410200"/>
              <a:chExt cx="334365" cy="152400"/>
            </a:xfrm>
          </p:grpSpPr>
          <p:grpSp>
            <p:nvGrpSpPr>
              <p:cNvPr id="40" name="Group 93"/>
              <p:cNvGrpSpPr>
                <a:grpSpLocks/>
              </p:cNvGrpSpPr>
              <p:nvPr/>
            </p:nvGrpSpPr>
            <p:grpSpPr bwMode="auto">
              <a:xfrm>
                <a:off x="5873135" y="5410200"/>
                <a:ext cx="224364" cy="152400"/>
                <a:chOff x="2737" y="1157"/>
                <a:chExt cx="443" cy="281"/>
              </a:xfrm>
            </p:grpSpPr>
            <p:sp>
              <p:nvSpPr>
                <p:cNvPr id="43" name="Freeform 100"/>
                <p:cNvSpPr>
                  <a:spLocks/>
                </p:cNvSpPr>
                <p:nvPr/>
              </p:nvSpPr>
              <p:spPr bwMode="auto">
                <a:xfrm rot="-120435">
                  <a:off x="2737" y="1303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" name="Freeform 101"/>
                <p:cNvSpPr>
                  <a:spLocks/>
                </p:cNvSpPr>
                <p:nvPr/>
              </p:nvSpPr>
              <p:spPr bwMode="auto">
                <a:xfrm rot="-120435" flipH="1" flipV="1">
                  <a:off x="2805" y="1157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5" name="Freeform 102"/>
                <p:cNvSpPr>
                  <a:spLocks/>
                </p:cNvSpPr>
                <p:nvPr/>
              </p:nvSpPr>
              <p:spPr bwMode="auto">
                <a:xfrm rot="-120435">
                  <a:off x="2886" y="1304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6" name="Freeform 103"/>
                <p:cNvSpPr>
                  <a:spLocks/>
                </p:cNvSpPr>
                <p:nvPr/>
              </p:nvSpPr>
              <p:spPr bwMode="auto">
                <a:xfrm rot="-120435" flipH="1" flipV="1">
                  <a:off x="2954" y="1158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7" name="Freeform 104"/>
                <p:cNvSpPr>
                  <a:spLocks/>
                </p:cNvSpPr>
                <p:nvPr/>
              </p:nvSpPr>
              <p:spPr bwMode="auto">
                <a:xfrm rot="-120435">
                  <a:off x="3035" y="1304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8" name="Freeform 105"/>
                <p:cNvSpPr>
                  <a:spLocks/>
                </p:cNvSpPr>
                <p:nvPr/>
              </p:nvSpPr>
              <p:spPr bwMode="auto">
                <a:xfrm rot="-120435" flipH="1" flipV="1">
                  <a:off x="3103" y="1158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1" name="Line 106"/>
              <p:cNvSpPr>
                <a:spLocks noChangeShapeType="1"/>
              </p:cNvSpPr>
              <p:nvPr/>
            </p:nvSpPr>
            <p:spPr bwMode="auto">
              <a:xfrm>
                <a:off x="6172635" y="5516864"/>
                <a:ext cx="34865" cy="0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Freeform 107"/>
              <p:cNvSpPr>
                <a:spLocks/>
              </p:cNvSpPr>
              <p:nvPr/>
            </p:nvSpPr>
            <p:spPr bwMode="auto">
              <a:xfrm>
                <a:off x="6095941" y="5475382"/>
                <a:ext cx="85784" cy="45719"/>
              </a:xfrm>
              <a:custGeom>
                <a:avLst/>
                <a:gdLst>
                  <a:gd name="T0" fmla="*/ 50 w 50"/>
                  <a:gd name="T1" fmla="*/ 20 h 23"/>
                  <a:gd name="T2" fmla="*/ 10 w 50"/>
                  <a:gd name="T3" fmla="*/ 20 h 23"/>
                  <a:gd name="T4" fmla="*/ 0 w 5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3">
                    <a:moveTo>
                      <a:pt x="50" y="20"/>
                    </a:moveTo>
                    <a:cubicBezTo>
                      <a:pt x="34" y="21"/>
                      <a:pt x="18" y="23"/>
                      <a:pt x="10" y="20"/>
                    </a:cubicBezTo>
                    <a:cubicBezTo>
                      <a:pt x="2" y="17"/>
                      <a:pt x="1" y="8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9" name="TextBox 22"/>
            <p:cNvSpPr txBox="1"/>
            <p:nvPr/>
          </p:nvSpPr>
          <p:spPr>
            <a:xfrm>
              <a:off x="1036323" y="2560765"/>
              <a:ext cx="627016" cy="598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sz="2500" i="1" dirty="0" smtClean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</a:t>
              </a:r>
              <a:r>
                <a:rPr lang="en-US" sz="2500" i="1" baseline="-25000" dirty="0" smtClean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</a:t>
              </a:r>
              <a:endParaRPr lang="en-US" sz="2500" b="1" i="1" dirty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TextBox 22"/>
            <p:cNvSpPr txBox="1"/>
            <p:nvPr/>
          </p:nvSpPr>
          <p:spPr>
            <a:xfrm>
              <a:off x="2542906" y="2804605"/>
              <a:ext cx="1715586" cy="598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sz="2500" i="1" dirty="0" smtClean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</a:t>
              </a:r>
              <a:r>
                <a:rPr lang="en-US" sz="2500" i="1" baseline="-25000" dirty="0" smtClean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 </a:t>
              </a:r>
              <a:r>
                <a:rPr lang="en-US" sz="2500" i="1" dirty="0" smtClean="0">
                  <a:solidFill>
                    <a:schemeClr val="accent6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2500" i="1" dirty="0" smtClean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 E</a:t>
              </a:r>
              <a:r>
                <a:rPr lang="en-US" sz="2500" i="1" baseline="-25000" dirty="0" smtClean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phonon</a:t>
              </a:r>
              <a:endParaRPr lang="en-US" sz="2500" b="1" i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2" name="TextBox 22"/>
          <p:cNvSpPr txBox="1"/>
          <p:nvPr/>
        </p:nvSpPr>
        <p:spPr>
          <a:xfrm>
            <a:off x="975361" y="1881497"/>
            <a:ext cx="23164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Light scattering </a:t>
            </a:r>
            <a:b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under phonon emission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55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2460" y="270130"/>
            <a:ext cx="77670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Second harmonic </a:t>
            </a:r>
            <a:r>
              <a:rPr lang="en-US" sz="3500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spectroscopy</a:t>
            </a:r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35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9598" y="2834587"/>
            <a:ext cx="3378925" cy="2808567"/>
            <a:chOff x="592184" y="2721377"/>
            <a:chExt cx="3378925" cy="2808567"/>
          </a:xfrm>
        </p:grpSpPr>
        <p:sp>
          <p:nvSpPr>
            <p:cNvPr id="54" name="Cube 53"/>
            <p:cNvSpPr/>
            <p:nvPr/>
          </p:nvSpPr>
          <p:spPr>
            <a:xfrm>
              <a:off x="592184" y="4693513"/>
              <a:ext cx="2970503" cy="836431"/>
            </a:xfrm>
            <a:prstGeom prst="cube">
              <a:avLst>
                <a:gd name="adj" fmla="val 8387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1489166" y="4193182"/>
              <a:ext cx="525157" cy="84869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 55"/>
            <p:cNvGrpSpPr/>
            <p:nvPr/>
          </p:nvGrpSpPr>
          <p:grpSpPr>
            <a:xfrm rot="3600000">
              <a:off x="1004408" y="3725469"/>
              <a:ext cx="667681" cy="254830"/>
              <a:chOff x="5873135" y="5410200"/>
              <a:chExt cx="334365" cy="152400"/>
            </a:xfrm>
          </p:grpSpPr>
          <p:grpSp>
            <p:nvGrpSpPr>
              <p:cNvPr id="71" name="Group 93"/>
              <p:cNvGrpSpPr>
                <a:grpSpLocks/>
              </p:cNvGrpSpPr>
              <p:nvPr/>
            </p:nvGrpSpPr>
            <p:grpSpPr bwMode="auto">
              <a:xfrm>
                <a:off x="5873135" y="5410200"/>
                <a:ext cx="224364" cy="152400"/>
                <a:chOff x="2737" y="1157"/>
                <a:chExt cx="443" cy="281"/>
              </a:xfrm>
            </p:grpSpPr>
            <p:sp>
              <p:nvSpPr>
                <p:cNvPr id="74" name="Freeform 100"/>
                <p:cNvSpPr>
                  <a:spLocks/>
                </p:cNvSpPr>
                <p:nvPr/>
              </p:nvSpPr>
              <p:spPr bwMode="auto">
                <a:xfrm rot="-120435">
                  <a:off x="2737" y="1303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" name="Freeform 101"/>
                <p:cNvSpPr>
                  <a:spLocks/>
                </p:cNvSpPr>
                <p:nvPr/>
              </p:nvSpPr>
              <p:spPr bwMode="auto">
                <a:xfrm rot="-120435" flipH="1" flipV="1">
                  <a:off x="2805" y="1157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" name="Freeform 102"/>
                <p:cNvSpPr>
                  <a:spLocks/>
                </p:cNvSpPr>
                <p:nvPr/>
              </p:nvSpPr>
              <p:spPr bwMode="auto">
                <a:xfrm rot="-120435">
                  <a:off x="2886" y="1304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7" name="Freeform 103"/>
                <p:cNvSpPr>
                  <a:spLocks/>
                </p:cNvSpPr>
                <p:nvPr/>
              </p:nvSpPr>
              <p:spPr bwMode="auto">
                <a:xfrm rot="21479565" flipH="1" flipV="1">
                  <a:off x="2954" y="1158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8" name="Freeform 104"/>
                <p:cNvSpPr>
                  <a:spLocks/>
                </p:cNvSpPr>
                <p:nvPr/>
              </p:nvSpPr>
              <p:spPr bwMode="auto">
                <a:xfrm rot="-120435">
                  <a:off x="3035" y="1304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9" name="Freeform 105"/>
                <p:cNvSpPr>
                  <a:spLocks/>
                </p:cNvSpPr>
                <p:nvPr/>
              </p:nvSpPr>
              <p:spPr bwMode="auto">
                <a:xfrm rot="-120435" flipH="1" flipV="1">
                  <a:off x="3103" y="1158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" name="Line 106"/>
              <p:cNvSpPr>
                <a:spLocks noChangeShapeType="1"/>
              </p:cNvSpPr>
              <p:nvPr/>
            </p:nvSpPr>
            <p:spPr bwMode="auto">
              <a:xfrm>
                <a:off x="6172635" y="5516864"/>
                <a:ext cx="34865" cy="0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" name="Freeform 107"/>
              <p:cNvSpPr>
                <a:spLocks/>
              </p:cNvSpPr>
              <p:nvPr/>
            </p:nvSpPr>
            <p:spPr bwMode="auto">
              <a:xfrm>
                <a:off x="6095941" y="5475382"/>
                <a:ext cx="85784" cy="45719"/>
              </a:xfrm>
              <a:custGeom>
                <a:avLst/>
                <a:gdLst>
                  <a:gd name="T0" fmla="*/ 50 w 50"/>
                  <a:gd name="T1" fmla="*/ 20 h 23"/>
                  <a:gd name="T2" fmla="*/ 10 w 50"/>
                  <a:gd name="T3" fmla="*/ 20 h 23"/>
                  <a:gd name="T4" fmla="*/ 0 w 5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3">
                    <a:moveTo>
                      <a:pt x="50" y="20"/>
                    </a:moveTo>
                    <a:cubicBezTo>
                      <a:pt x="34" y="21"/>
                      <a:pt x="18" y="23"/>
                      <a:pt x="10" y="20"/>
                    </a:cubicBezTo>
                    <a:cubicBezTo>
                      <a:pt x="2" y="17"/>
                      <a:pt x="1" y="8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cxnSp>
          <p:nvCxnSpPr>
            <p:cNvPr id="57" name="Straight Arrow Connector 56"/>
            <p:cNvCxnSpPr/>
            <p:nvPr/>
          </p:nvCxnSpPr>
          <p:spPr>
            <a:xfrm flipV="1">
              <a:off x="2060605" y="3434604"/>
              <a:ext cx="971935" cy="1603063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/>
            <p:cNvGrpSpPr/>
            <p:nvPr/>
          </p:nvGrpSpPr>
          <p:grpSpPr>
            <a:xfrm rot="18257586">
              <a:off x="2892112" y="2927803"/>
              <a:ext cx="667681" cy="254830"/>
              <a:chOff x="5873135" y="5410200"/>
              <a:chExt cx="334365" cy="152400"/>
            </a:xfrm>
          </p:grpSpPr>
          <p:grpSp>
            <p:nvGrpSpPr>
              <p:cNvPr id="62" name="Group 93"/>
              <p:cNvGrpSpPr>
                <a:grpSpLocks/>
              </p:cNvGrpSpPr>
              <p:nvPr/>
            </p:nvGrpSpPr>
            <p:grpSpPr bwMode="auto">
              <a:xfrm>
                <a:off x="5873135" y="5410200"/>
                <a:ext cx="224364" cy="152400"/>
                <a:chOff x="2737" y="1157"/>
                <a:chExt cx="443" cy="281"/>
              </a:xfrm>
            </p:grpSpPr>
            <p:sp>
              <p:nvSpPr>
                <p:cNvPr id="65" name="Freeform 100"/>
                <p:cNvSpPr>
                  <a:spLocks/>
                </p:cNvSpPr>
                <p:nvPr/>
              </p:nvSpPr>
              <p:spPr bwMode="auto">
                <a:xfrm rot="-120435">
                  <a:off x="2737" y="1303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6" name="Freeform 101"/>
                <p:cNvSpPr>
                  <a:spLocks/>
                </p:cNvSpPr>
                <p:nvPr/>
              </p:nvSpPr>
              <p:spPr bwMode="auto">
                <a:xfrm rot="-120435" flipH="1" flipV="1">
                  <a:off x="2805" y="1157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" name="Freeform 102"/>
                <p:cNvSpPr>
                  <a:spLocks/>
                </p:cNvSpPr>
                <p:nvPr/>
              </p:nvSpPr>
              <p:spPr bwMode="auto">
                <a:xfrm rot="-120435">
                  <a:off x="2886" y="1304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8" name="Freeform 103"/>
                <p:cNvSpPr>
                  <a:spLocks/>
                </p:cNvSpPr>
                <p:nvPr/>
              </p:nvSpPr>
              <p:spPr bwMode="auto">
                <a:xfrm rot="-120435" flipH="1" flipV="1">
                  <a:off x="2954" y="1158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" name="Freeform 104"/>
                <p:cNvSpPr>
                  <a:spLocks/>
                </p:cNvSpPr>
                <p:nvPr/>
              </p:nvSpPr>
              <p:spPr bwMode="auto">
                <a:xfrm rot="-120435">
                  <a:off x="3035" y="1304"/>
                  <a:ext cx="74" cy="13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" name="Freeform 105"/>
                <p:cNvSpPr>
                  <a:spLocks/>
                </p:cNvSpPr>
                <p:nvPr/>
              </p:nvSpPr>
              <p:spPr bwMode="auto">
                <a:xfrm rot="-120435" flipH="1" flipV="1">
                  <a:off x="3103" y="1158"/>
                  <a:ext cx="77" cy="154"/>
                </a:xfrm>
                <a:custGeom>
                  <a:avLst/>
                  <a:gdLst>
                    <a:gd name="T0" fmla="*/ 0 w 348"/>
                    <a:gd name="T1" fmla="*/ 0 h 245"/>
                    <a:gd name="T2" fmla="*/ 148 w 348"/>
                    <a:gd name="T3" fmla="*/ 244 h 245"/>
                    <a:gd name="T4" fmla="*/ 348 w 348"/>
                    <a:gd name="T5" fmla="*/ 4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8" h="245">
                      <a:moveTo>
                        <a:pt x="0" y="0"/>
                      </a:moveTo>
                      <a:cubicBezTo>
                        <a:pt x="45" y="121"/>
                        <a:pt x="90" y="243"/>
                        <a:pt x="148" y="244"/>
                      </a:cubicBezTo>
                      <a:cubicBezTo>
                        <a:pt x="206" y="245"/>
                        <a:pt x="277" y="124"/>
                        <a:pt x="348" y="4"/>
                      </a:cubicBezTo>
                    </a:path>
                  </a:pathLst>
                </a:cu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" name="Line 106"/>
              <p:cNvSpPr>
                <a:spLocks noChangeShapeType="1"/>
              </p:cNvSpPr>
              <p:nvPr/>
            </p:nvSpPr>
            <p:spPr bwMode="auto">
              <a:xfrm>
                <a:off x="6172635" y="5516864"/>
                <a:ext cx="34865" cy="0"/>
              </a:xfrm>
              <a:prstGeom prst="line">
                <a:avLst/>
              </a:prstGeom>
              <a:noFill/>
              <a:ln w="38100">
                <a:solidFill>
                  <a:srgbClr val="FFC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" name="Freeform 107"/>
              <p:cNvSpPr>
                <a:spLocks/>
              </p:cNvSpPr>
              <p:nvPr/>
            </p:nvSpPr>
            <p:spPr bwMode="auto">
              <a:xfrm>
                <a:off x="6095941" y="5475382"/>
                <a:ext cx="85784" cy="45719"/>
              </a:xfrm>
              <a:custGeom>
                <a:avLst/>
                <a:gdLst>
                  <a:gd name="T0" fmla="*/ 50 w 50"/>
                  <a:gd name="T1" fmla="*/ 20 h 23"/>
                  <a:gd name="T2" fmla="*/ 10 w 50"/>
                  <a:gd name="T3" fmla="*/ 20 h 23"/>
                  <a:gd name="T4" fmla="*/ 0 w 5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3">
                    <a:moveTo>
                      <a:pt x="50" y="20"/>
                    </a:moveTo>
                    <a:cubicBezTo>
                      <a:pt x="34" y="21"/>
                      <a:pt x="18" y="23"/>
                      <a:pt x="10" y="20"/>
                    </a:cubicBezTo>
                    <a:cubicBezTo>
                      <a:pt x="2" y="17"/>
                      <a:pt x="1" y="8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" name="TextBox 22"/>
            <p:cNvSpPr txBox="1"/>
            <p:nvPr/>
          </p:nvSpPr>
          <p:spPr>
            <a:xfrm>
              <a:off x="2313352" y="3742671"/>
              <a:ext cx="1657757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en-US" sz="2500" i="1" dirty="0" smtClean="0">
                  <a:solidFill>
                    <a:schemeClr val="accent5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 x E</a:t>
              </a:r>
              <a:r>
                <a:rPr lang="en-US" sz="2500" i="1" baseline="-25000" dirty="0" smtClean="0">
                  <a:solidFill>
                    <a:schemeClr val="accent5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</a:t>
              </a:r>
              <a:endParaRPr lang="en-US" sz="2500" b="1" i="1" dirty="0">
                <a:solidFill>
                  <a:schemeClr val="accent5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1" name="TextBox 22"/>
          <p:cNvSpPr txBox="1"/>
          <p:nvPr/>
        </p:nvSpPr>
        <p:spPr>
          <a:xfrm>
            <a:off x="4211022" y="6048834"/>
            <a:ext cx="3876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 sz="1400" b="1" dirty="0" smtClean="0"/>
              <a:t>Y. Li et al</a:t>
            </a:r>
            <a:r>
              <a:rPr lang="nn-NO" sz="1400" b="1" dirty="0"/>
              <a:t>. </a:t>
            </a:r>
            <a:r>
              <a:rPr lang="nn-NO" sz="1400" b="1" dirty="0" smtClean="0"/>
              <a:t>Nano Lett. 13, 3329 (2013)</a:t>
            </a:r>
            <a:endParaRPr lang="nn-NO" sz="1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00" t="23778" r="61500" b="23037"/>
          <a:stretch/>
        </p:blipFill>
        <p:spPr>
          <a:xfrm>
            <a:off x="4170680" y="3116525"/>
            <a:ext cx="3144520" cy="2894571"/>
          </a:xfrm>
          <a:prstGeom prst="rect">
            <a:avLst/>
          </a:prstGeom>
        </p:spPr>
      </p:pic>
      <p:grpSp>
        <p:nvGrpSpPr>
          <p:cNvPr id="196" name="Group 195"/>
          <p:cNvGrpSpPr/>
          <p:nvPr/>
        </p:nvGrpSpPr>
        <p:grpSpPr>
          <a:xfrm>
            <a:off x="3209290" y="1988461"/>
            <a:ext cx="2283680" cy="525779"/>
            <a:chOff x="4966970" y="1252219"/>
            <a:chExt cx="2096135" cy="482600"/>
          </a:xfrm>
        </p:grpSpPr>
        <p:grpSp>
          <p:nvGrpSpPr>
            <p:cNvPr id="165" name="Group 164"/>
            <p:cNvGrpSpPr/>
            <p:nvPr/>
          </p:nvGrpSpPr>
          <p:grpSpPr>
            <a:xfrm>
              <a:off x="4966970" y="1252219"/>
              <a:ext cx="1153795" cy="482600"/>
              <a:chOff x="6083300" y="1251267"/>
              <a:chExt cx="1153795" cy="482600"/>
            </a:xfrm>
          </p:grpSpPr>
          <p:grpSp>
            <p:nvGrpSpPr>
              <p:cNvPr id="166" name="Group 165"/>
              <p:cNvGrpSpPr/>
              <p:nvPr/>
            </p:nvGrpSpPr>
            <p:grpSpPr>
              <a:xfrm>
                <a:off x="6083300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187" name="Straight Connector 186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9" name="Group 188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190" name="Straight Connector 189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Straight Connector 190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92" name="Group 191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193" name="Oval 192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94" name="Oval 193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95" name="Oval 194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167" name="Group 166"/>
              <p:cNvGrpSpPr/>
              <p:nvPr/>
            </p:nvGrpSpPr>
            <p:grpSpPr>
              <a:xfrm>
                <a:off x="6457633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178" name="Straight Connector 177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0" name="Group 179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181" name="Straight Connector 180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Straight Connector 181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3" name="Group 182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184" name="Oval 183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85" name="Oval 184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86" name="Oval 185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168" name="Group 167"/>
              <p:cNvGrpSpPr/>
              <p:nvPr/>
            </p:nvGrpSpPr>
            <p:grpSpPr>
              <a:xfrm>
                <a:off x="6831965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169" name="Straight Connector 168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71" name="Group 170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172" name="Straight Connector 171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Connector 172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74" name="Group 173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175" name="Oval 174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6" name="Oval 175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7" name="Oval 176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64" name="Group 163"/>
            <p:cNvGrpSpPr/>
            <p:nvPr/>
          </p:nvGrpSpPr>
          <p:grpSpPr>
            <a:xfrm>
              <a:off x="6083300" y="1252219"/>
              <a:ext cx="979805" cy="482600"/>
              <a:chOff x="6083300" y="1251267"/>
              <a:chExt cx="979805" cy="482600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6083300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133" name="Straight Connector 132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5" name="Group 124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112" name="Straight Connector 111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Straight Connector 113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06" name="Group 105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38" name="Oval 37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4" name="Oval 103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5" name="Oval 104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144" name="Group 143"/>
              <p:cNvGrpSpPr/>
              <p:nvPr/>
            </p:nvGrpSpPr>
            <p:grpSpPr>
              <a:xfrm>
                <a:off x="6457633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145" name="Straight Connector 144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7" name="Group 146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148" name="Straight Connector 147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0" name="Group 149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151" name="Oval 150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2" name="Oval 151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3" name="Oval 152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157" name="Group 156"/>
              <p:cNvGrpSpPr/>
              <p:nvPr/>
            </p:nvGrpSpPr>
            <p:grpSpPr>
              <a:xfrm>
                <a:off x="6831965" y="1251267"/>
                <a:ext cx="231140" cy="482600"/>
                <a:chOff x="6083300" y="1248410"/>
                <a:chExt cx="231140" cy="482600"/>
              </a:xfrm>
            </p:grpSpPr>
            <p:cxnSp>
              <p:nvCxnSpPr>
                <p:cNvPr id="158" name="Straight Connector 157"/>
                <p:cNvCxnSpPr/>
                <p:nvPr/>
              </p:nvCxnSpPr>
              <p:spPr>
                <a:xfrm flipV="1">
                  <a:off x="6169025" y="1339215"/>
                  <a:ext cx="64135" cy="106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/>
                <p:cNvCxnSpPr/>
                <p:nvPr/>
              </p:nvCxnSpPr>
              <p:spPr>
                <a:xfrm flipH="1" flipV="1">
                  <a:off x="6170295" y="1541145"/>
                  <a:ext cx="59056" cy="928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0" name="Group 159"/>
                <p:cNvGrpSpPr/>
                <p:nvPr/>
              </p:nvGrpSpPr>
              <p:grpSpPr>
                <a:xfrm>
                  <a:off x="6083300" y="1248410"/>
                  <a:ext cx="231140" cy="482600"/>
                  <a:chOff x="6083300" y="1252220"/>
                  <a:chExt cx="231140" cy="482600"/>
                </a:xfrm>
              </p:grpSpPr>
              <p:sp>
                <p:nvSpPr>
                  <p:cNvPr id="161" name="Oval 160"/>
                  <p:cNvSpPr/>
                  <p:nvPr/>
                </p:nvSpPr>
                <p:spPr>
                  <a:xfrm>
                    <a:off x="6083300" y="1428750"/>
                    <a:ext cx="129540" cy="12954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2" name="Oval 161"/>
                  <p:cNvSpPr/>
                  <p:nvPr/>
                </p:nvSpPr>
                <p:spPr>
                  <a:xfrm>
                    <a:off x="6197600" y="1252220"/>
                    <a:ext cx="116840" cy="11684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3" name="Oval 162"/>
                  <p:cNvSpPr/>
                  <p:nvPr/>
                </p:nvSpPr>
                <p:spPr>
                  <a:xfrm>
                    <a:off x="6197600" y="1617980"/>
                    <a:ext cx="116840" cy="11684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</p:grpSp>
      <p:grpSp>
        <p:nvGrpSpPr>
          <p:cNvPr id="197" name="Group 196"/>
          <p:cNvGrpSpPr/>
          <p:nvPr/>
        </p:nvGrpSpPr>
        <p:grpSpPr>
          <a:xfrm>
            <a:off x="5924550" y="1983381"/>
            <a:ext cx="2283680" cy="525779"/>
            <a:chOff x="4966970" y="1252219"/>
            <a:chExt cx="2096135" cy="482600"/>
          </a:xfrm>
        </p:grpSpPr>
        <p:grpSp>
          <p:nvGrpSpPr>
            <p:cNvPr id="198" name="Group 197"/>
            <p:cNvGrpSpPr/>
            <p:nvPr/>
          </p:nvGrpSpPr>
          <p:grpSpPr>
            <a:xfrm>
              <a:off x="4966970" y="1252219"/>
              <a:ext cx="1153795" cy="482600"/>
              <a:chOff x="6083300" y="1251267"/>
              <a:chExt cx="1153795" cy="482600"/>
            </a:xfrm>
          </p:grpSpPr>
          <p:grpSp>
            <p:nvGrpSpPr>
              <p:cNvPr id="227" name="Group 226"/>
              <p:cNvGrpSpPr/>
              <p:nvPr/>
            </p:nvGrpSpPr>
            <p:grpSpPr>
              <a:xfrm>
                <a:off x="6083300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248" name="Straight Connector 247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50" name="Group 249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251" name="Straight Connector 250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Straight Connector 251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53" name="Group 252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254" name="Oval 253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5" name="Oval 254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6" name="Oval 255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228" name="Group 227"/>
              <p:cNvGrpSpPr/>
              <p:nvPr/>
            </p:nvGrpSpPr>
            <p:grpSpPr>
              <a:xfrm>
                <a:off x="6457633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239" name="Straight Connector 238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1" name="Group 240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242" name="Straight Connector 241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Straight Connector 242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44" name="Group 243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245" name="Oval 244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6" name="Oval 245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7" name="Oval 246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229" name="Group 228"/>
              <p:cNvGrpSpPr/>
              <p:nvPr/>
            </p:nvGrpSpPr>
            <p:grpSpPr>
              <a:xfrm>
                <a:off x="6831965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230" name="Straight Connector 229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32" name="Group 231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233" name="Straight Connector 232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4" name="Straight Connector 233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35" name="Group 234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236" name="Oval 235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7" name="Oval 236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8" name="Oval 237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99" name="Group 198"/>
            <p:cNvGrpSpPr/>
            <p:nvPr/>
          </p:nvGrpSpPr>
          <p:grpSpPr>
            <a:xfrm>
              <a:off x="6083300" y="1252219"/>
              <a:ext cx="979805" cy="482600"/>
              <a:chOff x="6083300" y="1251267"/>
              <a:chExt cx="979805" cy="482600"/>
            </a:xfrm>
          </p:grpSpPr>
          <p:grpSp>
            <p:nvGrpSpPr>
              <p:cNvPr id="200" name="Group 199"/>
              <p:cNvGrpSpPr/>
              <p:nvPr/>
            </p:nvGrpSpPr>
            <p:grpSpPr>
              <a:xfrm>
                <a:off x="6083300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218" name="Straight Connector 217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0" name="Group 219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221" name="Straight Connector 220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Straight Connector 221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3" name="Group 222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224" name="Oval 223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25" name="Oval 224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26" name="Oval 225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201" name="Group 200"/>
              <p:cNvGrpSpPr/>
              <p:nvPr/>
            </p:nvGrpSpPr>
            <p:grpSpPr>
              <a:xfrm>
                <a:off x="6457633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209" name="Straight Connector 208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11" name="Group 210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212" name="Straight Connector 211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Straight Connector 212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14" name="Group 213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215" name="Oval 214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6" name="Oval 215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7" name="Oval 216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202" name="Group 201"/>
              <p:cNvGrpSpPr/>
              <p:nvPr/>
            </p:nvGrpSpPr>
            <p:grpSpPr>
              <a:xfrm>
                <a:off x="6831965" y="1251267"/>
                <a:ext cx="231140" cy="482600"/>
                <a:chOff x="6083300" y="1248410"/>
                <a:chExt cx="231140" cy="482600"/>
              </a:xfrm>
            </p:grpSpPr>
            <p:cxnSp>
              <p:nvCxnSpPr>
                <p:cNvPr id="203" name="Straight Connector 202"/>
                <p:cNvCxnSpPr/>
                <p:nvPr/>
              </p:nvCxnSpPr>
              <p:spPr>
                <a:xfrm flipV="1">
                  <a:off x="6169025" y="1339215"/>
                  <a:ext cx="64135" cy="106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/>
              </p:nvCxnSpPr>
              <p:spPr>
                <a:xfrm flipH="1" flipV="1">
                  <a:off x="6170295" y="1541145"/>
                  <a:ext cx="59056" cy="928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05" name="Group 204"/>
                <p:cNvGrpSpPr/>
                <p:nvPr/>
              </p:nvGrpSpPr>
              <p:grpSpPr>
                <a:xfrm>
                  <a:off x="6083300" y="1248410"/>
                  <a:ext cx="231140" cy="482600"/>
                  <a:chOff x="6083300" y="1252220"/>
                  <a:chExt cx="231140" cy="482600"/>
                </a:xfrm>
              </p:grpSpPr>
              <p:sp>
                <p:nvSpPr>
                  <p:cNvPr id="206" name="Oval 205"/>
                  <p:cNvSpPr/>
                  <p:nvPr/>
                </p:nvSpPr>
                <p:spPr>
                  <a:xfrm>
                    <a:off x="6083300" y="1428750"/>
                    <a:ext cx="129540" cy="12954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7" name="Oval 206"/>
                  <p:cNvSpPr/>
                  <p:nvPr/>
                </p:nvSpPr>
                <p:spPr>
                  <a:xfrm>
                    <a:off x="6197600" y="1252220"/>
                    <a:ext cx="116840" cy="11684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8" name="Oval 207"/>
                  <p:cNvSpPr/>
                  <p:nvPr/>
                </p:nvSpPr>
                <p:spPr>
                  <a:xfrm>
                    <a:off x="6197600" y="1617980"/>
                    <a:ext cx="116840" cy="11684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</p:grpSp>
      <p:grpSp>
        <p:nvGrpSpPr>
          <p:cNvPr id="257" name="Group 256"/>
          <p:cNvGrpSpPr/>
          <p:nvPr/>
        </p:nvGrpSpPr>
        <p:grpSpPr>
          <a:xfrm rot="10800000">
            <a:off x="5812790" y="1394101"/>
            <a:ext cx="2283680" cy="525779"/>
            <a:chOff x="4966970" y="1252219"/>
            <a:chExt cx="2096135" cy="482600"/>
          </a:xfrm>
        </p:grpSpPr>
        <p:grpSp>
          <p:nvGrpSpPr>
            <p:cNvPr id="258" name="Group 257"/>
            <p:cNvGrpSpPr/>
            <p:nvPr/>
          </p:nvGrpSpPr>
          <p:grpSpPr>
            <a:xfrm>
              <a:off x="4966970" y="1252219"/>
              <a:ext cx="1153795" cy="482600"/>
              <a:chOff x="6083300" y="1251267"/>
              <a:chExt cx="1153795" cy="482600"/>
            </a:xfrm>
          </p:grpSpPr>
          <p:grpSp>
            <p:nvGrpSpPr>
              <p:cNvPr id="287" name="Group 286"/>
              <p:cNvGrpSpPr/>
              <p:nvPr/>
            </p:nvGrpSpPr>
            <p:grpSpPr>
              <a:xfrm>
                <a:off x="6083300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308" name="Straight Connector 307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Straight Connector 308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0" name="Group 309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311" name="Straight Connector 310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2" name="Straight Connector 311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13" name="Group 312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314" name="Oval 313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5" name="Oval 314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6" name="Oval 315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288" name="Group 287"/>
              <p:cNvGrpSpPr/>
              <p:nvPr/>
            </p:nvGrpSpPr>
            <p:grpSpPr>
              <a:xfrm>
                <a:off x="6457633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299" name="Straight Connector 298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0" name="Straight Connector 299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01" name="Group 300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302" name="Straight Connector 301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3" name="Straight Connector 302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04" name="Group 303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305" name="Oval 304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6" name="Oval 305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7" name="Oval 306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289" name="Group 288"/>
              <p:cNvGrpSpPr/>
              <p:nvPr/>
            </p:nvGrpSpPr>
            <p:grpSpPr>
              <a:xfrm>
                <a:off x="6831965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290" name="Straight Connector 289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Straight Connector 290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92" name="Group 291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293" name="Straight Connector 292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4" name="Straight Connector 293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95" name="Group 294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296" name="Oval 295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97" name="Oval 296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98" name="Oval 297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59" name="Group 258"/>
            <p:cNvGrpSpPr/>
            <p:nvPr/>
          </p:nvGrpSpPr>
          <p:grpSpPr>
            <a:xfrm>
              <a:off x="6083300" y="1252219"/>
              <a:ext cx="979805" cy="482600"/>
              <a:chOff x="6083300" y="1251267"/>
              <a:chExt cx="979805" cy="482600"/>
            </a:xfrm>
          </p:grpSpPr>
          <p:grpSp>
            <p:nvGrpSpPr>
              <p:cNvPr id="260" name="Group 259"/>
              <p:cNvGrpSpPr/>
              <p:nvPr/>
            </p:nvGrpSpPr>
            <p:grpSpPr>
              <a:xfrm>
                <a:off x="6083300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278" name="Straight Connector 277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0" name="Group 279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281" name="Straight Connector 280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2" name="Straight Connector 281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83" name="Group 282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284" name="Oval 283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85" name="Oval 284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86" name="Oval 285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261" name="Group 260"/>
              <p:cNvGrpSpPr/>
              <p:nvPr/>
            </p:nvGrpSpPr>
            <p:grpSpPr>
              <a:xfrm>
                <a:off x="6457633" y="1251267"/>
                <a:ext cx="405130" cy="482600"/>
                <a:chOff x="6083300" y="1253172"/>
                <a:chExt cx="405130" cy="482600"/>
              </a:xfrm>
            </p:grpSpPr>
            <p:cxnSp>
              <p:nvCxnSpPr>
                <p:cNvPr id="269" name="Straight Connector 268"/>
                <p:cNvCxnSpPr/>
                <p:nvPr/>
              </p:nvCxnSpPr>
              <p:spPr>
                <a:xfrm flipH="1" flipV="1">
                  <a:off x="6269355" y="1316355"/>
                  <a:ext cx="217170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/>
                <p:cNvCxnSpPr/>
                <p:nvPr/>
              </p:nvCxnSpPr>
              <p:spPr>
                <a:xfrm flipH="1">
                  <a:off x="6276975" y="1504950"/>
                  <a:ext cx="211455" cy="1600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71" name="Group 270"/>
                <p:cNvGrpSpPr/>
                <p:nvPr/>
              </p:nvGrpSpPr>
              <p:grpSpPr>
                <a:xfrm>
                  <a:off x="6083300" y="1253172"/>
                  <a:ext cx="231140" cy="482600"/>
                  <a:chOff x="6083300" y="1248410"/>
                  <a:chExt cx="231140" cy="482600"/>
                </a:xfrm>
              </p:grpSpPr>
              <p:cxnSp>
                <p:nvCxnSpPr>
                  <p:cNvPr id="272" name="Straight Connector 271"/>
                  <p:cNvCxnSpPr/>
                  <p:nvPr/>
                </p:nvCxnSpPr>
                <p:spPr>
                  <a:xfrm flipV="1">
                    <a:off x="6169025" y="1339215"/>
                    <a:ext cx="64135" cy="10668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3" name="Straight Connector 272"/>
                  <p:cNvCxnSpPr/>
                  <p:nvPr/>
                </p:nvCxnSpPr>
                <p:spPr>
                  <a:xfrm flipH="1" flipV="1">
                    <a:off x="6170295" y="1541145"/>
                    <a:ext cx="59056" cy="9284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74" name="Group 273"/>
                  <p:cNvGrpSpPr/>
                  <p:nvPr/>
                </p:nvGrpSpPr>
                <p:grpSpPr>
                  <a:xfrm>
                    <a:off x="6083300" y="1248410"/>
                    <a:ext cx="231140" cy="482600"/>
                    <a:chOff x="6083300" y="1252220"/>
                    <a:chExt cx="231140" cy="482600"/>
                  </a:xfrm>
                </p:grpSpPr>
                <p:sp>
                  <p:nvSpPr>
                    <p:cNvPr id="275" name="Oval 274"/>
                    <p:cNvSpPr/>
                    <p:nvPr/>
                  </p:nvSpPr>
                  <p:spPr>
                    <a:xfrm>
                      <a:off x="6083300" y="1428750"/>
                      <a:ext cx="129540" cy="129540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6" name="Oval 275"/>
                    <p:cNvSpPr/>
                    <p:nvPr/>
                  </p:nvSpPr>
                  <p:spPr>
                    <a:xfrm>
                      <a:off x="6197600" y="125222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7" name="Oval 276"/>
                    <p:cNvSpPr/>
                    <p:nvPr/>
                  </p:nvSpPr>
                  <p:spPr>
                    <a:xfrm>
                      <a:off x="6197600" y="1617980"/>
                      <a:ext cx="116840" cy="116840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262" name="Group 261"/>
              <p:cNvGrpSpPr/>
              <p:nvPr/>
            </p:nvGrpSpPr>
            <p:grpSpPr>
              <a:xfrm>
                <a:off x="6831965" y="1251267"/>
                <a:ext cx="231140" cy="482600"/>
                <a:chOff x="6083300" y="1248410"/>
                <a:chExt cx="231140" cy="482600"/>
              </a:xfrm>
            </p:grpSpPr>
            <p:cxnSp>
              <p:nvCxnSpPr>
                <p:cNvPr id="263" name="Straight Connector 262"/>
                <p:cNvCxnSpPr/>
                <p:nvPr/>
              </p:nvCxnSpPr>
              <p:spPr>
                <a:xfrm flipV="1">
                  <a:off x="6169025" y="1339215"/>
                  <a:ext cx="64135" cy="1066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/>
                <p:cNvCxnSpPr/>
                <p:nvPr/>
              </p:nvCxnSpPr>
              <p:spPr>
                <a:xfrm flipH="1" flipV="1">
                  <a:off x="6170295" y="1541145"/>
                  <a:ext cx="59056" cy="928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65" name="Group 264"/>
                <p:cNvGrpSpPr/>
                <p:nvPr/>
              </p:nvGrpSpPr>
              <p:grpSpPr>
                <a:xfrm>
                  <a:off x="6083300" y="1248410"/>
                  <a:ext cx="231140" cy="482600"/>
                  <a:chOff x="6083300" y="1252220"/>
                  <a:chExt cx="231140" cy="482600"/>
                </a:xfrm>
              </p:grpSpPr>
              <p:sp>
                <p:nvSpPr>
                  <p:cNvPr id="266" name="Oval 265"/>
                  <p:cNvSpPr/>
                  <p:nvPr/>
                </p:nvSpPr>
                <p:spPr>
                  <a:xfrm>
                    <a:off x="6083300" y="1428750"/>
                    <a:ext cx="129540" cy="12954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7" name="Oval 266"/>
                  <p:cNvSpPr/>
                  <p:nvPr/>
                </p:nvSpPr>
                <p:spPr>
                  <a:xfrm>
                    <a:off x="6197600" y="1252220"/>
                    <a:ext cx="116840" cy="11684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8" name="Oval 267"/>
                  <p:cNvSpPr/>
                  <p:nvPr/>
                </p:nvSpPr>
                <p:spPr>
                  <a:xfrm>
                    <a:off x="6197600" y="1617980"/>
                    <a:ext cx="116840" cy="11684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</p:grpSp>
      <p:cxnSp>
        <p:nvCxnSpPr>
          <p:cNvPr id="318" name="Straight Connector 317"/>
          <p:cNvCxnSpPr/>
          <p:nvPr/>
        </p:nvCxnSpPr>
        <p:spPr>
          <a:xfrm flipV="1">
            <a:off x="6964680" y="1068981"/>
            <a:ext cx="0" cy="28194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/>
          <p:cNvCxnSpPr/>
          <p:nvPr/>
        </p:nvCxnSpPr>
        <p:spPr>
          <a:xfrm flipV="1">
            <a:off x="6949440" y="2570121"/>
            <a:ext cx="0" cy="28194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TextBox 22"/>
          <p:cNvSpPr txBox="1"/>
          <p:nvPr/>
        </p:nvSpPr>
        <p:spPr>
          <a:xfrm>
            <a:off x="2887636" y="1048016"/>
            <a:ext cx="288832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Monolayer: </a:t>
            </a: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non-centrosymmetric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2" name="TextBox 22"/>
          <p:cNvSpPr txBox="1"/>
          <p:nvPr/>
        </p:nvSpPr>
        <p:spPr>
          <a:xfrm>
            <a:off x="8188979" y="1397448"/>
            <a:ext cx="2149184" cy="4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Bulk: centrosymmetric</a:t>
            </a:r>
            <a:endParaRPr lang="en-US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24" name="Picture 32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82" t="37802" r="50389" b="23994"/>
          <a:stretch/>
        </p:blipFill>
        <p:spPr>
          <a:xfrm>
            <a:off x="7458222" y="3119120"/>
            <a:ext cx="4018151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11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321" grpId="0"/>
      <p:bldP spid="3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479</Words>
  <Application>Microsoft Office PowerPoint</Application>
  <PresentationFormat>Widescreen</PresentationFormat>
  <Paragraphs>67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Alexey Chernikov</dc:creator>
  <cp:lastModifiedBy>Alexey Chernikov</cp:lastModifiedBy>
  <cp:revision>107</cp:revision>
  <dcterms:created xsi:type="dcterms:W3CDTF">2022-04-19T07:47:25Z</dcterms:created>
  <dcterms:modified xsi:type="dcterms:W3CDTF">2024-06-17T09:05:18Z</dcterms:modified>
</cp:coreProperties>
</file>