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60" r:id="rId3"/>
    <p:sldId id="261" r:id="rId4"/>
    <p:sldId id="262" r:id="rId5"/>
    <p:sldId id="263" r:id="rId6"/>
    <p:sldId id="269" r:id="rId7"/>
    <p:sldId id="267" r:id="rId8"/>
    <p:sldId id="266" r:id="rId9"/>
    <p:sldId id="291" r:id="rId10"/>
    <p:sldId id="270" r:id="rId11"/>
    <p:sldId id="272" r:id="rId12"/>
    <p:sldId id="271" r:id="rId13"/>
    <p:sldId id="274" r:id="rId14"/>
    <p:sldId id="273" r:id="rId15"/>
    <p:sldId id="278" r:id="rId16"/>
    <p:sldId id="276" r:id="rId17"/>
    <p:sldId id="277" r:id="rId18"/>
    <p:sldId id="279" r:id="rId19"/>
    <p:sldId id="281" r:id="rId20"/>
    <p:sldId id="282" r:id="rId21"/>
    <p:sldId id="283" r:id="rId22"/>
    <p:sldId id="284" r:id="rId23"/>
    <p:sldId id="285" r:id="rId24"/>
    <p:sldId id="286" r:id="rId25"/>
    <p:sldId id="28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CE1"/>
    <a:srgbClr val="002060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4660"/>
  </p:normalViewPr>
  <p:slideViewPr>
    <p:cSldViewPr snapToGrid="0">
      <p:cViewPr varScale="1">
        <p:scale>
          <a:sx n="83" d="100"/>
          <a:sy n="83" d="100"/>
        </p:scale>
        <p:origin x="70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452FB-C0A5-4D55-B3BF-B20672AF2451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E0ACD-F4EC-41FC-B005-797B9FA0A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805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718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44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925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4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13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40A0-C8D3-4654-B4D1-17A1FAB86ACA}" type="datetime1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499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5F5B-2629-4350-B454-61ABD31C9B5A}" type="datetime1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112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2869C-B808-469D-90B0-0B07E89B612F}" type="datetime1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80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0A1E-9E58-426C-9529-6289528A171C}" type="datetime1">
              <a:rPr lang="en-US" smtClean="0"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37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9C247-0B68-49FA-98DA-2801EC777ED3}" type="datetime1">
              <a:rPr lang="en-US" smtClean="0"/>
              <a:t>7/8/2024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4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8B256-4CB2-401D-B811-AB12751AC888}" type="datetime1">
              <a:rPr lang="en-US" smtClean="0"/>
              <a:t>7/8/2024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792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27FE-16C6-4C93-BB27-25928260FD17}" type="datetime1">
              <a:rPr lang="en-US" smtClean="0"/>
              <a:t>7/8/2024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928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AE07-3743-41D5-B9EF-A6DDA6DBE61C}" type="datetime1">
              <a:rPr lang="en-US" smtClean="0"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9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40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E1300-5BEB-4232-A26F-2A8EBD23B6B2}" type="datetime1">
              <a:rPr lang="en-US" smtClean="0"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91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4FDA-D5FB-4E39-9F5D-40ADC41E5C9B}" type="datetime1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5778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1D7C6-4D4D-4A31-B4D1-4CF6753BAB8D}" type="datetime1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000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_TUD_weiß-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Logo. Acht unregelmäßige Dreiecksflächen sind, im Uhrzeigersinn einen Farbverlauf von dunkelblau bis hellgrün ergebend, zu einem regelmäßig achteckigen Ring angeordnet. Links daneben zweizeilig der Schriftzug &quot;DRESDEN concept" title="Logo Dresden concept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6348" y="327901"/>
            <a:ext cx="1468046" cy="548987"/>
          </a:xfrm>
          <a:prstGeom prst="rect">
            <a:avLst/>
          </a:prstGeom>
        </p:spPr>
      </p:pic>
      <p:pic>
        <p:nvPicPr>
          <p:cNvPr id="12" name="Grafik 11" descr="Logo. Schriftzug &quot;Technische Universität Dresden&quot;. Links davon befindet sich ein Achteck, das in zwei Bereiche aufgeteilt ist, die zusammen die Buchstaben &quot;T&quot; und &quot;U&quot; ergeben." title="Logo der TU Dresd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04" y="348373"/>
            <a:ext cx="1764000" cy="514800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0" y="1204912"/>
            <a:ext cx="12192000" cy="5653089"/>
          </a:xfrm>
          <a:prstGeom prst="rect">
            <a:avLst/>
          </a:prstGeom>
          <a:gradFill>
            <a:gsLst>
              <a:gs pos="14000">
                <a:schemeClr val="accent2"/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8" name="Textplatzhalt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882808" y="2852116"/>
            <a:ext cx="1692959" cy="246221"/>
          </a:xfrm>
          <a:prstGeom prst="rect">
            <a:avLst/>
          </a:prstGeom>
          <a:noFill/>
          <a:ln>
            <a:noFill/>
          </a:ln>
        </p:spPr>
        <p:txBody>
          <a:bodyPr wrap="none" lIns="0">
            <a:spAutoFit/>
          </a:bodyPr>
          <a:lstStyle>
            <a:lvl1pPr>
              <a:spcBef>
                <a:spcPts val="0"/>
              </a:spcBef>
              <a:defRPr sz="1600" b="1">
                <a:solidFill>
                  <a:schemeClr val="bg1">
                    <a:alpha val="70000"/>
                  </a:schemeClr>
                </a:solidFill>
              </a:defRPr>
            </a:lvl1pPr>
          </a:lstStyle>
          <a:p>
            <a:pPr lvl="0"/>
            <a:r>
              <a:rPr lang="de-DE" dirty="0"/>
              <a:t>Vorname, Name</a:t>
            </a:r>
          </a:p>
        </p:txBody>
      </p:sp>
      <p:sp>
        <p:nvSpPr>
          <p:cNvPr id="19" name="Titel 1"/>
          <p:cNvSpPr>
            <a:spLocks noGrp="1"/>
          </p:cNvSpPr>
          <p:nvPr>
            <p:ph type="title" hasCustomPrompt="1"/>
          </p:nvPr>
        </p:nvSpPr>
        <p:spPr>
          <a:xfrm>
            <a:off x="882771" y="3835706"/>
            <a:ext cx="3881437" cy="492443"/>
          </a:xfrm>
          <a:noFill/>
          <a:ln>
            <a:noFill/>
          </a:ln>
        </p:spPr>
        <p:txBody>
          <a:bodyPr wrap="none" lIns="0">
            <a:sp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</a:t>
            </a:r>
          </a:p>
        </p:txBody>
      </p:sp>
      <p:sp>
        <p:nvSpPr>
          <p:cNvPr id="20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82772" y="5028236"/>
            <a:ext cx="5981697" cy="246221"/>
          </a:xfrm>
          <a:prstGeom prst="rect">
            <a:avLst/>
          </a:prstGeom>
          <a:noFill/>
        </p:spPr>
        <p:txBody>
          <a:bodyPr wrap="none" lIns="0">
            <a:spAutoFit/>
          </a:bodyPr>
          <a:lstStyle>
            <a:lvl1pPr marL="0" indent="0" algn="l">
              <a:buNone/>
              <a:defRPr b="0">
                <a:solidFill>
                  <a:schemeClr val="bg1">
                    <a:alpha val="7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21" name="Textplatzhalter 25">
            <a:extLst>
              <a:ext uri="{FF2B5EF4-FFF2-40B4-BE49-F238E27FC236}">
                <a16:creationId xmlns:a16="http://schemas.microsoft.com/office/drawing/2014/main" id="{78DD96F1-BE0C-4FE4-B69F-BA85926561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808" y="3138045"/>
            <a:ext cx="3028966" cy="246221"/>
          </a:xfrm>
          <a:prstGeom prst="rect">
            <a:avLst/>
          </a:prstGeom>
          <a:noFill/>
          <a:ln>
            <a:noFill/>
          </a:ln>
        </p:spPr>
        <p:txBody>
          <a:bodyPr wrap="none" lIns="0">
            <a:spAutoFit/>
          </a:bodyPr>
          <a:lstStyle>
            <a:lvl1pPr>
              <a:spcBef>
                <a:spcPts val="0"/>
              </a:spcBef>
              <a:defRPr sz="1600" b="0">
                <a:solidFill>
                  <a:schemeClr val="bg1">
                    <a:alpha val="70000"/>
                  </a:schemeClr>
                </a:solidFill>
              </a:defRPr>
            </a:lvl1pPr>
          </a:lstStyle>
          <a:p>
            <a:pPr lvl="0"/>
            <a:r>
              <a:rPr lang="de-DE" dirty="0"/>
              <a:t>Struktureinheit der TU Dresden</a:t>
            </a:r>
          </a:p>
        </p:txBody>
      </p:sp>
      <p:sp>
        <p:nvSpPr>
          <p:cNvPr id="22" name="Textplatzhalter 5">
            <a:extLst>
              <a:ext uri="{FF2B5EF4-FFF2-40B4-BE49-F238E27FC236}">
                <a16:creationId xmlns:a16="http://schemas.microsoft.com/office/drawing/2014/main" id="{AB2194A4-CBE4-4A84-B1E9-D417CDD94A3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2770" y="4375609"/>
            <a:ext cx="4694293" cy="492443"/>
          </a:xfrm>
          <a:prstGeom prst="rect">
            <a:avLst/>
          </a:prstGeom>
          <a:noFill/>
        </p:spPr>
        <p:txBody>
          <a:bodyPr wrap="none" lIns="0">
            <a:spAutoFit/>
          </a:bodyPr>
          <a:lstStyle>
            <a:lvl1pPr>
              <a:defRPr sz="3200" b="0">
                <a:solidFill>
                  <a:schemeClr val="bg1"/>
                </a:solidFill>
              </a:defRPr>
            </a:lvl1pPr>
            <a:lvl3pPr marL="72000" indent="0">
              <a:buNone/>
              <a:defRPr/>
            </a:lvl3pPr>
            <a:lvl4pPr marL="180000" indent="0">
              <a:buNone/>
              <a:defRPr/>
            </a:lvl4pPr>
          </a:lstStyle>
          <a:p>
            <a:pPr lvl="0"/>
            <a:r>
              <a:rPr lang="de-DE" dirty="0"/>
              <a:t>durch Kicken bearbeiten</a:t>
            </a:r>
          </a:p>
        </p:txBody>
      </p:sp>
      <p:sp>
        <p:nvSpPr>
          <p:cNvPr id="23" name="Textplatzhalter 7">
            <a:extLst>
              <a:ext uri="{FF2B5EF4-FFF2-40B4-BE49-F238E27FC236}">
                <a16:creationId xmlns:a16="http://schemas.microsoft.com/office/drawing/2014/main" id="{F1D71DE1-F9B2-4550-A173-A1C0CE63C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2808" y="5312641"/>
            <a:ext cx="5419044" cy="246221"/>
          </a:xfrm>
          <a:prstGeom prst="rect">
            <a:avLst/>
          </a:prstGeom>
          <a:noFill/>
        </p:spPr>
        <p:txBody>
          <a:bodyPr wrap="none" lIns="0">
            <a:spAutoFit/>
          </a:bodyPr>
          <a:lstStyle>
            <a:lvl1pPr>
              <a:defRPr b="0">
                <a:solidFill>
                  <a:schemeClr val="bg1">
                    <a:alpha val="70000"/>
                  </a:schemeClr>
                </a:solidFill>
              </a:defRPr>
            </a:lvl1pPr>
          </a:lstStyle>
          <a:p>
            <a:pPr lvl="0"/>
            <a:r>
              <a:rPr lang="de-DE" dirty="0"/>
              <a:t>Ort oder Anlass des Vortrags // Samstag, 13. Januar 2021</a:t>
            </a:r>
          </a:p>
        </p:txBody>
      </p:sp>
    </p:spTree>
    <p:extLst>
      <p:ext uri="{BB962C8B-B14F-4D97-AF65-F5344CB8AC3E}">
        <p14:creationId xmlns:p14="http://schemas.microsoft.com/office/powerpoint/2010/main" val="867767279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73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50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373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39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94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89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0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8F97A-BEC2-4854-AC18-2BC3EA7D6016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07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E0B7F-05C8-4366-9B44-DB8BA006F636}" type="datetime1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4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4.wmf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2.png"/><Relationship Id="rId5" Type="http://schemas.openxmlformats.org/officeDocument/2006/relationships/image" Target="../media/image33.wmf"/><Relationship Id="rId10" Type="http://schemas.openxmlformats.org/officeDocument/2006/relationships/image" Target="../media/image36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3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Atomically-thin </a:t>
            </a:r>
            <a:r>
              <a:rPr lang="en-US" sz="3500" dirty="0" smtClean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semiconductors</a:t>
            </a:r>
            <a:endParaRPr lang="en-US" sz="3500" dirty="0">
              <a:solidFill>
                <a:schemeClr val="accent5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820" t="23048" r="20137" b="20199"/>
          <a:stretch/>
        </p:blipFill>
        <p:spPr>
          <a:xfrm>
            <a:off x="3649081" y="1542832"/>
            <a:ext cx="4877447" cy="370347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8693157" y="1758378"/>
            <a:ext cx="3010732" cy="3416320"/>
            <a:chOff x="8131886" y="1830361"/>
            <a:chExt cx="3010732" cy="3416320"/>
          </a:xfrm>
        </p:grpSpPr>
        <p:sp>
          <p:nvSpPr>
            <p:cNvPr id="15" name="TextBox 22"/>
            <p:cNvSpPr txBox="1"/>
            <p:nvPr/>
          </p:nvSpPr>
          <p:spPr>
            <a:xfrm>
              <a:off x="8131886" y="1830361"/>
              <a:ext cx="3010732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Clr>
                  <a:schemeClr val="tx1"/>
                </a:buClr>
                <a:buFont typeface="Wingdings" panose="05000000000000000000" pitchFamily="2" charset="2"/>
                <a:buChar char="q"/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Transistors</a:t>
              </a:r>
            </a:p>
            <a:p>
              <a:pPr marL="285750" indent="-285750">
                <a:lnSpc>
                  <a:spcPct val="150000"/>
                </a:lnSpc>
                <a:buClr>
                  <a:schemeClr val="tx1"/>
                </a:buClr>
                <a:buFont typeface="Wingdings" panose="05000000000000000000" pitchFamily="2" charset="2"/>
                <a:buChar char="q"/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Light emitters</a:t>
              </a:r>
            </a:p>
            <a:p>
              <a:pPr marL="285750" indent="-285750">
                <a:lnSpc>
                  <a:spcPct val="150000"/>
                </a:lnSpc>
                <a:buClr>
                  <a:schemeClr val="tx1"/>
                </a:buClr>
                <a:buFont typeface="Wingdings" panose="05000000000000000000" pitchFamily="2" charset="2"/>
                <a:buChar char="q"/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Lasers</a:t>
              </a:r>
            </a:p>
            <a:p>
              <a:pPr marL="285750" indent="-285750">
                <a:lnSpc>
                  <a:spcPct val="150000"/>
                </a:lnSpc>
                <a:buClr>
                  <a:schemeClr val="tx1"/>
                </a:buClr>
                <a:buFont typeface="Wingdings" panose="05000000000000000000" pitchFamily="2" charset="2"/>
                <a:buChar char="q"/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Detectors</a:t>
              </a:r>
            </a:p>
            <a:p>
              <a:pPr marL="285750" indent="-285750">
                <a:lnSpc>
                  <a:spcPct val="150000"/>
                </a:lnSpc>
                <a:buClr>
                  <a:schemeClr val="tx1"/>
                </a:buClr>
                <a:buFont typeface="Wingdings" panose="05000000000000000000" pitchFamily="2" charset="2"/>
                <a:buChar char="q"/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Modulators</a:t>
              </a:r>
            </a:p>
            <a:p>
              <a:pPr marL="285750" indent="-285750">
                <a:lnSpc>
                  <a:spcPct val="150000"/>
                </a:lnSpc>
                <a:buClr>
                  <a:schemeClr val="tx1"/>
                </a:buClr>
                <a:buFont typeface="Wingdings" panose="05000000000000000000" pitchFamily="2" charset="2"/>
                <a:buChar char="q"/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Photonic devices</a:t>
              </a:r>
            </a:p>
            <a:p>
              <a:pPr marL="285750" indent="-285750">
                <a:lnSpc>
                  <a:spcPct val="150000"/>
                </a:lnSpc>
                <a:buClr>
                  <a:schemeClr val="tx1"/>
                </a:buClr>
                <a:buFont typeface="Wingdings" panose="05000000000000000000" pitchFamily="2" charset="2"/>
                <a:buChar char="q"/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Single photon emitters</a:t>
              </a:r>
            </a:p>
            <a:p>
              <a:pPr marL="285750" indent="-285750">
                <a:lnSpc>
                  <a:spcPct val="150000"/>
                </a:lnSpc>
                <a:buClr>
                  <a:schemeClr val="tx1"/>
                </a:buClr>
                <a:buFont typeface="Wingdings" panose="05000000000000000000" pitchFamily="2" charset="2"/>
                <a:buChar char="q"/>
              </a:pP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…</a:t>
              </a:r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8240985" y="1935275"/>
              <a:ext cx="168910" cy="197237"/>
              <a:chOff x="8056880" y="1204843"/>
              <a:chExt cx="168910" cy="197237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>
                <a:off x="8056880" y="1275080"/>
                <a:ext cx="71120" cy="106680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V="1">
                <a:off x="8129270" y="1204843"/>
                <a:ext cx="96520" cy="197237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8240985" y="2337230"/>
              <a:ext cx="168910" cy="197237"/>
              <a:chOff x="8056880" y="1204843"/>
              <a:chExt cx="168910" cy="197237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8056880" y="1275080"/>
                <a:ext cx="71120" cy="106680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8129270" y="1204843"/>
                <a:ext cx="96520" cy="197237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8240985" y="2748710"/>
              <a:ext cx="168910" cy="197237"/>
              <a:chOff x="8056880" y="1204843"/>
              <a:chExt cx="168910" cy="197237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8056880" y="1275080"/>
                <a:ext cx="71120" cy="106680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8129270" y="1204843"/>
                <a:ext cx="96520" cy="197237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>
              <a:off x="8240985" y="3148760"/>
              <a:ext cx="168910" cy="197237"/>
              <a:chOff x="8056880" y="1204843"/>
              <a:chExt cx="168910" cy="197237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8056880" y="1275080"/>
                <a:ext cx="71120" cy="106680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8129270" y="1204843"/>
                <a:ext cx="96520" cy="197237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8240985" y="3571670"/>
              <a:ext cx="168910" cy="197237"/>
              <a:chOff x="8056880" y="1204843"/>
              <a:chExt cx="168910" cy="197237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8056880" y="1275080"/>
                <a:ext cx="71120" cy="106680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8129270" y="1204843"/>
                <a:ext cx="96520" cy="197237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8240985" y="3983150"/>
              <a:ext cx="168910" cy="197237"/>
              <a:chOff x="8056880" y="1204843"/>
              <a:chExt cx="168910" cy="197237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8056880" y="1275080"/>
                <a:ext cx="71120" cy="106680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8129270" y="1204843"/>
                <a:ext cx="96520" cy="197237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8240985" y="4383200"/>
              <a:ext cx="168910" cy="197237"/>
              <a:chOff x="8056880" y="1204843"/>
              <a:chExt cx="168910" cy="197237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8056880" y="1275080"/>
                <a:ext cx="71120" cy="106680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8129270" y="1204843"/>
                <a:ext cx="96520" cy="197237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TextBox 40"/>
          <p:cNvSpPr txBox="1"/>
          <p:nvPr/>
        </p:nvSpPr>
        <p:spPr>
          <a:xfrm>
            <a:off x="3627918" y="5781617"/>
            <a:ext cx="4326864" cy="35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300" dirty="0" smtClean="0"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Radisavljevich et al.,</a:t>
            </a:r>
            <a:r>
              <a:rPr lang="en-US" sz="1300" i="1" dirty="0" smtClean="0"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 Nature Nanotech. </a:t>
            </a:r>
            <a:r>
              <a:rPr lang="en-US" sz="1300" dirty="0"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6</a:t>
            </a:r>
            <a:r>
              <a:rPr lang="en-US" sz="1300" dirty="0" smtClean="0"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, 149 (2011)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92274" y="1234762"/>
            <a:ext cx="2080207" cy="2268602"/>
            <a:chOff x="170823" y="812575"/>
            <a:chExt cx="2450894" cy="2672861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3"/>
            <a:srcRect l="37308" t="23504" r="28718" b="10627"/>
            <a:stretch/>
          </p:blipFill>
          <p:spPr>
            <a:xfrm>
              <a:off x="170823" y="812575"/>
              <a:ext cx="2450894" cy="2672861"/>
            </a:xfrm>
            <a:prstGeom prst="rect">
              <a:avLst/>
            </a:prstGeom>
            <a:effectLst>
              <a:softEdge rad="635000"/>
            </a:effectLst>
          </p:spPr>
        </p:pic>
        <p:sp>
          <p:nvSpPr>
            <p:cNvPr id="44" name="Rectangle 43"/>
            <p:cNvSpPr/>
            <p:nvPr/>
          </p:nvSpPr>
          <p:spPr>
            <a:xfrm>
              <a:off x="1166948" y="1626130"/>
              <a:ext cx="478971" cy="1056110"/>
            </a:xfrm>
            <a:prstGeom prst="rect">
              <a:avLst/>
            </a:prstGeom>
            <a:solidFill>
              <a:schemeClr val="accent1">
                <a:lumMod val="75000"/>
                <a:alpha val="24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075181" y="3218276"/>
            <a:ext cx="2450595" cy="2844772"/>
            <a:chOff x="1341120" y="2926080"/>
            <a:chExt cx="2533765" cy="2941320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4"/>
            <a:srcRect l="51084" t="19778" r="20848" b="22296"/>
            <a:stretch/>
          </p:blipFill>
          <p:spPr>
            <a:xfrm>
              <a:off x="1341120" y="2926080"/>
              <a:ext cx="2533765" cy="2941320"/>
            </a:xfrm>
            <a:prstGeom prst="rect">
              <a:avLst/>
            </a:prstGeom>
            <a:effectLst>
              <a:softEdge rad="635000"/>
            </a:effectLst>
          </p:spPr>
        </p:pic>
        <p:sp>
          <p:nvSpPr>
            <p:cNvPr id="47" name="Rectangle 46"/>
            <p:cNvSpPr/>
            <p:nvPr/>
          </p:nvSpPr>
          <p:spPr>
            <a:xfrm>
              <a:off x="2333897" y="3953691"/>
              <a:ext cx="400594" cy="1339472"/>
            </a:xfrm>
            <a:prstGeom prst="rect">
              <a:avLst/>
            </a:prstGeom>
            <a:solidFill>
              <a:srgbClr val="FFDF12">
                <a:alpha val="25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5248698" y="5190288"/>
            <a:ext cx="1049844" cy="463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</a:t>
            </a:r>
            <a:r>
              <a:rPr lang="en-US" baseline="-25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US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22"/>
          <p:cNvSpPr txBox="1"/>
          <p:nvPr/>
        </p:nvSpPr>
        <p:spPr>
          <a:xfrm>
            <a:off x="3959167" y="6147957"/>
            <a:ext cx="36885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 sz="1200" dirty="0" smtClean="0">
                <a:latin typeface="Open Sans" panose="020B0606030504020204"/>
              </a:rPr>
              <a:t>S. Manzeli et al., Nature Rev. Mater. 2</a:t>
            </a:r>
            <a:r>
              <a:rPr lang="nn-NO" sz="1200" dirty="0">
                <a:latin typeface="Open Sans" panose="020B0606030504020204"/>
              </a:rPr>
              <a:t>, 17033 </a:t>
            </a:r>
            <a:r>
              <a:rPr lang="nn-NO" sz="1200" dirty="0" smtClean="0">
                <a:latin typeface="Open Sans" panose="020B0606030504020204"/>
              </a:rPr>
              <a:t> (2017)</a:t>
            </a:r>
            <a:endParaRPr lang="nn-NO" sz="1200" dirty="0">
              <a:latin typeface="Open Sans" panose="020B0606030504020204"/>
            </a:endParaRPr>
          </a:p>
        </p:txBody>
      </p:sp>
    </p:spTree>
    <p:extLst>
      <p:ext uri="{BB962C8B-B14F-4D97-AF65-F5344CB8AC3E}">
        <p14:creationId xmlns:p14="http://schemas.microsoft.com/office/powerpoint/2010/main" val="329860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l="43429" t="26593" r="26323" b="25323"/>
          <a:stretch/>
        </p:blipFill>
        <p:spPr>
          <a:xfrm>
            <a:off x="3759569" y="1359816"/>
            <a:ext cx="4039102" cy="37929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57852" y="1173117"/>
            <a:ext cx="4492347" cy="4346811"/>
          </a:xfrm>
          <a:prstGeom prst="rect">
            <a:avLst/>
          </a:prstGeom>
          <a:gradFill flip="none" rotWithShape="1">
            <a:gsLst>
              <a:gs pos="73000">
                <a:schemeClr val="bg1">
                  <a:alpha val="0"/>
                </a:schemeClr>
              </a:gs>
              <a:gs pos="93000">
                <a:schemeClr val="bg1">
                  <a:shade val="100000"/>
                  <a:satMod val="115000"/>
                  <a:lumMod val="0"/>
                  <a:lumOff val="100000"/>
                </a:schemeClr>
              </a:gs>
              <a:gs pos="83000">
                <a:schemeClr val="bg1">
                  <a:shade val="100000"/>
                  <a:satMod val="115000"/>
                  <a:lumMod val="0"/>
                  <a:lumOff val="100000"/>
                  <a:alpha val="78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3236274" y="3431544"/>
            <a:ext cx="751916" cy="273681"/>
            <a:chOff x="5873135" y="5410200"/>
            <a:chExt cx="353835" cy="152400"/>
          </a:xfrm>
        </p:grpSpPr>
        <p:grpSp>
          <p:nvGrpSpPr>
            <p:cNvPr id="88" name="Group 93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91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9" name="Line 106"/>
            <p:cNvSpPr>
              <a:spLocks noChangeShapeType="1"/>
            </p:cNvSpPr>
            <p:nvPr/>
          </p:nvSpPr>
          <p:spPr bwMode="auto">
            <a:xfrm>
              <a:off x="6192105" y="5517798"/>
              <a:ext cx="34865" cy="0"/>
            </a:xfrm>
            <a:prstGeom prst="line">
              <a:avLst/>
            </a:prstGeom>
            <a:noFill/>
            <a:ln w="38100">
              <a:solidFill>
                <a:srgbClr val="FFC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90" name="Freeform 107"/>
            <p:cNvSpPr>
              <a:spLocks/>
            </p:cNvSpPr>
            <p:nvPr/>
          </p:nvSpPr>
          <p:spPr bwMode="auto">
            <a:xfrm>
              <a:off x="6095941" y="5475382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279618" y="2901593"/>
            <a:ext cx="1186543" cy="1186543"/>
            <a:chOff x="2053774" y="2697847"/>
            <a:chExt cx="1186543" cy="1186543"/>
          </a:xfrm>
        </p:grpSpPr>
        <p:sp>
          <p:nvSpPr>
            <p:cNvPr id="98" name="Oval 97"/>
            <p:cNvSpPr/>
            <p:nvPr/>
          </p:nvSpPr>
          <p:spPr>
            <a:xfrm>
              <a:off x="2053774" y="2697847"/>
              <a:ext cx="1186543" cy="118654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>
            <a:xfrm rot="19265241">
              <a:off x="3010877" y="2816357"/>
              <a:ext cx="145213" cy="14611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100" name="Isosceles Triangle 99"/>
            <p:cNvSpPr/>
            <p:nvPr/>
          </p:nvSpPr>
          <p:spPr>
            <a:xfrm rot="8582808">
              <a:off x="2148864" y="3621220"/>
              <a:ext cx="145213" cy="14611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3218513" y="4331053"/>
            <a:ext cx="1328509" cy="1242069"/>
            <a:chOff x="5562147" y="2659819"/>
            <a:chExt cx="1328509" cy="1242069"/>
          </a:xfrm>
        </p:grpSpPr>
        <p:grpSp>
          <p:nvGrpSpPr>
            <p:cNvPr id="102" name="Group 101"/>
            <p:cNvGrpSpPr/>
            <p:nvPr/>
          </p:nvGrpSpPr>
          <p:grpSpPr>
            <a:xfrm>
              <a:off x="5823857" y="3026228"/>
              <a:ext cx="685800" cy="696686"/>
              <a:chOff x="5834743" y="3037114"/>
              <a:chExt cx="685800" cy="696686"/>
            </a:xfrm>
          </p:grpSpPr>
          <p:cxnSp>
            <p:nvCxnSpPr>
              <p:cNvPr id="105" name="Straight Arrow Connector 104"/>
              <p:cNvCxnSpPr/>
              <p:nvPr/>
            </p:nvCxnSpPr>
            <p:spPr>
              <a:xfrm flipV="1">
                <a:off x="5834743" y="3037114"/>
                <a:ext cx="0" cy="69668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/>
              <p:cNvCxnSpPr/>
              <p:nvPr/>
            </p:nvCxnSpPr>
            <p:spPr>
              <a:xfrm>
                <a:off x="5834743" y="3733800"/>
                <a:ext cx="6858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TextBox 102"/>
            <p:cNvSpPr txBox="1"/>
            <p:nvPr/>
          </p:nvSpPr>
          <p:spPr>
            <a:xfrm>
              <a:off x="6345917" y="3563334"/>
              <a:ext cx="5447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x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5562147" y="2659819"/>
              <a:ext cx="5447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y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</p:grpSp>
      <p:sp>
        <p:nvSpPr>
          <p:cNvPr id="107" name="Text Box 91"/>
          <p:cNvSpPr txBox="1">
            <a:spLocks noChangeArrowheads="1"/>
          </p:cNvSpPr>
          <p:nvPr/>
        </p:nvSpPr>
        <p:spPr bwMode="auto">
          <a:xfrm>
            <a:off x="3228394" y="2951645"/>
            <a:ext cx="952135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</a:rPr>
              <a:t>hn</a:t>
            </a:r>
            <a:endParaRPr kumimoji="0" lang="en-US" alt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</a:endParaRPr>
          </a:p>
        </p:txBody>
      </p:sp>
      <p:sp>
        <p:nvSpPr>
          <p:cNvPr id="108" name="Freeform 107"/>
          <p:cNvSpPr/>
          <p:nvPr/>
        </p:nvSpPr>
        <p:spPr>
          <a:xfrm rot="21183288">
            <a:off x="4291180" y="3115872"/>
            <a:ext cx="253637" cy="994803"/>
          </a:xfrm>
          <a:custGeom>
            <a:avLst/>
            <a:gdLst>
              <a:gd name="connsiteX0" fmla="*/ 95250 w 315771"/>
              <a:gd name="connsiteY0" fmla="*/ 952500 h 952500"/>
              <a:gd name="connsiteX1" fmla="*/ 314325 w 315771"/>
              <a:gd name="connsiteY1" fmla="*/ 504825 h 952500"/>
              <a:gd name="connsiteX2" fmla="*/ 0 w 315771"/>
              <a:gd name="connsiteY2" fmla="*/ 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5771" h="952500">
                <a:moveTo>
                  <a:pt x="95250" y="952500"/>
                </a:moveTo>
                <a:cubicBezTo>
                  <a:pt x="212725" y="808037"/>
                  <a:pt x="330200" y="663575"/>
                  <a:pt x="314325" y="504825"/>
                </a:cubicBezTo>
                <a:cubicBezTo>
                  <a:pt x="298450" y="346075"/>
                  <a:pt x="149225" y="173037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3990227" y="2861055"/>
            <a:ext cx="296044" cy="296045"/>
            <a:chOff x="7024564" y="2502093"/>
            <a:chExt cx="296044" cy="296045"/>
          </a:xfrm>
        </p:grpSpPr>
        <p:sp>
          <p:nvSpPr>
            <p:cNvPr id="110" name="Oval 109"/>
            <p:cNvSpPr/>
            <p:nvPr/>
          </p:nvSpPr>
          <p:spPr>
            <a:xfrm>
              <a:off x="7024564" y="2502093"/>
              <a:ext cx="296044" cy="296045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>
            <a:xfrm>
              <a:off x="7089240" y="2650115"/>
              <a:ext cx="16669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4273422" y="3984146"/>
            <a:ext cx="296044" cy="296044"/>
            <a:chOff x="6453865" y="2629685"/>
            <a:chExt cx="296044" cy="296044"/>
          </a:xfrm>
        </p:grpSpPr>
        <p:sp>
          <p:nvSpPr>
            <p:cNvPr id="113" name="Oval 112"/>
            <p:cNvSpPr/>
            <p:nvPr/>
          </p:nvSpPr>
          <p:spPr>
            <a:xfrm>
              <a:off x="6453865" y="2629685"/>
              <a:ext cx="296044" cy="29604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6518541" y="2700312"/>
              <a:ext cx="166693" cy="154790"/>
              <a:chOff x="6518541" y="2700312"/>
              <a:chExt cx="166693" cy="154790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>
                <a:off x="6518541" y="2777707"/>
                <a:ext cx="166693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6601887" y="2700312"/>
                <a:ext cx="0" cy="15479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7" name="Freeform 116"/>
          <p:cNvSpPr/>
          <p:nvPr/>
        </p:nvSpPr>
        <p:spPr>
          <a:xfrm rot="5774423">
            <a:off x="4474539" y="1966182"/>
            <a:ext cx="884747" cy="1144069"/>
          </a:xfrm>
          <a:custGeom>
            <a:avLst/>
            <a:gdLst>
              <a:gd name="connsiteX0" fmla="*/ 368300 w 368300"/>
              <a:gd name="connsiteY0" fmla="*/ 476250 h 476250"/>
              <a:gd name="connsiteX1" fmla="*/ 317500 w 368300"/>
              <a:gd name="connsiteY1" fmla="*/ 406400 h 476250"/>
              <a:gd name="connsiteX2" fmla="*/ 196850 w 368300"/>
              <a:gd name="connsiteY2" fmla="*/ 393700 h 476250"/>
              <a:gd name="connsiteX3" fmla="*/ 254000 w 368300"/>
              <a:gd name="connsiteY3" fmla="*/ 234950 h 476250"/>
              <a:gd name="connsiteX4" fmla="*/ 95250 w 368300"/>
              <a:gd name="connsiteY4" fmla="*/ 190500 h 476250"/>
              <a:gd name="connsiteX5" fmla="*/ 44450 w 368300"/>
              <a:gd name="connsiteY5" fmla="*/ 57150 h 476250"/>
              <a:gd name="connsiteX6" fmla="*/ 0 w 368300"/>
              <a:gd name="connsiteY6" fmla="*/ 0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8300" h="476250">
                <a:moveTo>
                  <a:pt x="368300" y="476250"/>
                </a:moveTo>
                <a:cubicBezTo>
                  <a:pt x="357187" y="448204"/>
                  <a:pt x="346075" y="420158"/>
                  <a:pt x="317500" y="406400"/>
                </a:cubicBezTo>
                <a:cubicBezTo>
                  <a:pt x="288925" y="392642"/>
                  <a:pt x="207433" y="422275"/>
                  <a:pt x="196850" y="393700"/>
                </a:cubicBezTo>
                <a:cubicBezTo>
                  <a:pt x="186267" y="365125"/>
                  <a:pt x="270933" y="268817"/>
                  <a:pt x="254000" y="234950"/>
                </a:cubicBezTo>
                <a:cubicBezTo>
                  <a:pt x="237067" y="201083"/>
                  <a:pt x="130175" y="220133"/>
                  <a:pt x="95250" y="190500"/>
                </a:cubicBezTo>
                <a:cubicBezTo>
                  <a:pt x="60325" y="160867"/>
                  <a:pt x="60325" y="88900"/>
                  <a:pt x="44450" y="57150"/>
                </a:cubicBezTo>
                <a:cubicBezTo>
                  <a:pt x="28575" y="25400"/>
                  <a:pt x="14287" y="12700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sp>
        <p:nvSpPr>
          <p:cNvPr id="118" name="Freeform 117"/>
          <p:cNvSpPr/>
          <p:nvPr/>
        </p:nvSpPr>
        <p:spPr>
          <a:xfrm rot="7444556">
            <a:off x="4960081" y="3718398"/>
            <a:ext cx="522241" cy="1252713"/>
          </a:xfrm>
          <a:custGeom>
            <a:avLst/>
            <a:gdLst>
              <a:gd name="connsiteX0" fmla="*/ 197402 w 225578"/>
              <a:gd name="connsiteY0" fmla="*/ 523875 h 523875"/>
              <a:gd name="connsiteX1" fmla="*/ 154540 w 225578"/>
              <a:gd name="connsiteY1" fmla="*/ 438150 h 523875"/>
              <a:gd name="connsiteX2" fmla="*/ 221215 w 225578"/>
              <a:gd name="connsiteY2" fmla="*/ 352425 h 523875"/>
              <a:gd name="connsiteX3" fmla="*/ 6902 w 225578"/>
              <a:gd name="connsiteY3" fmla="*/ 266700 h 523875"/>
              <a:gd name="connsiteX4" fmla="*/ 73577 w 225578"/>
              <a:gd name="connsiteY4" fmla="*/ 0 h 5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578" h="523875">
                <a:moveTo>
                  <a:pt x="197402" y="523875"/>
                </a:moveTo>
                <a:cubicBezTo>
                  <a:pt x="173986" y="495300"/>
                  <a:pt x="150571" y="466725"/>
                  <a:pt x="154540" y="438150"/>
                </a:cubicBezTo>
                <a:cubicBezTo>
                  <a:pt x="158509" y="409575"/>
                  <a:pt x="245821" y="381000"/>
                  <a:pt x="221215" y="352425"/>
                </a:cubicBezTo>
                <a:cubicBezTo>
                  <a:pt x="196609" y="323850"/>
                  <a:pt x="31508" y="325438"/>
                  <a:pt x="6902" y="266700"/>
                </a:cubicBezTo>
                <a:cubicBezTo>
                  <a:pt x="-17704" y="207962"/>
                  <a:pt x="27936" y="103981"/>
                  <a:pt x="73577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grpSp>
        <p:nvGrpSpPr>
          <p:cNvPr id="119" name="Group 118"/>
          <p:cNvGrpSpPr/>
          <p:nvPr/>
        </p:nvGrpSpPr>
        <p:grpSpPr>
          <a:xfrm>
            <a:off x="5544707" y="1939035"/>
            <a:ext cx="296044" cy="296045"/>
            <a:chOff x="7024564" y="2502093"/>
            <a:chExt cx="296044" cy="296045"/>
          </a:xfrm>
        </p:grpSpPr>
        <p:sp>
          <p:nvSpPr>
            <p:cNvPr id="120" name="Oval 119"/>
            <p:cNvSpPr/>
            <p:nvPr/>
          </p:nvSpPr>
          <p:spPr>
            <a:xfrm>
              <a:off x="7024564" y="2502093"/>
              <a:ext cx="296044" cy="296045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cxnSp>
          <p:nvCxnSpPr>
            <p:cNvPr id="121" name="Straight Connector 120"/>
            <p:cNvCxnSpPr/>
            <p:nvPr/>
          </p:nvCxnSpPr>
          <p:spPr>
            <a:xfrm>
              <a:off x="7089240" y="2650115"/>
              <a:ext cx="16669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/>
          <p:cNvGrpSpPr/>
          <p:nvPr/>
        </p:nvGrpSpPr>
        <p:grpSpPr>
          <a:xfrm>
            <a:off x="5768212" y="4593111"/>
            <a:ext cx="296044" cy="296044"/>
            <a:chOff x="6453865" y="2629685"/>
            <a:chExt cx="296044" cy="296044"/>
          </a:xfrm>
        </p:grpSpPr>
        <p:sp>
          <p:nvSpPr>
            <p:cNvPr id="123" name="Oval 122"/>
            <p:cNvSpPr/>
            <p:nvPr/>
          </p:nvSpPr>
          <p:spPr>
            <a:xfrm>
              <a:off x="6453865" y="2629685"/>
              <a:ext cx="296044" cy="29604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6518541" y="2700312"/>
              <a:ext cx="166693" cy="154790"/>
              <a:chOff x="6518541" y="2700312"/>
              <a:chExt cx="166693" cy="154790"/>
            </a:xfrm>
          </p:grpSpPr>
          <p:cxnSp>
            <p:nvCxnSpPr>
              <p:cNvPr id="125" name="Straight Connector 124"/>
              <p:cNvCxnSpPr/>
              <p:nvPr/>
            </p:nvCxnSpPr>
            <p:spPr>
              <a:xfrm>
                <a:off x="6518541" y="2777707"/>
                <a:ext cx="166693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6601887" y="2700312"/>
                <a:ext cx="0" cy="15479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7" name="Group 126"/>
          <p:cNvGrpSpPr/>
          <p:nvPr/>
        </p:nvGrpSpPr>
        <p:grpSpPr>
          <a:xfrm>
            <a:off x="6373380" y="2877246"/>
            <a:ext cx="296044" cy="296045"/>
            <a:chOff x="7024564" y="2502093"/>
            <a:chExt cx="296044" cy="296045"/>
          </a:xfrm>
        </p:grpSpPr>
        <p:sp>
          <p:nvSpPr>
            <p:cNvPr id="128" name="Oval 127"/>
            <p:cNvSpPr/>
            <p:nvPr/>
          </p:nvSpPr>
          <p:spPr>
            <a:xfrm>
              <a:off x="7024564" y="2502093"/>
              <a:ext cx="296044" cy="296045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cxnSp>
          <p:nvCxnSpPr>
            <p:cNvPr id="129" name="Straight Connector 128"/>
            <p:cNvCxnSpPr/>
            <p:nvPr/>
          </p:nvCxnSpPr>
          <p:spPr>
            <a:xfrm>
              <a:off x="7089240" y="2650115"/>
              <a:ext cx="16669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7109663" y="3800883"/>
            <a:ext cx="296044" cy="296044"/>
            <a:chOff x="6453865" y="2629685"/>
            <a:chExt cx="296044" cy="296044"/>
          </a:xfrm>
        </p:grpSpPr>
        <p:sp>
          <p:nvSpPr>
            <p:cNvPr id="131" name="Oval 130"/>
            <p:cNvSpPr/>
            <p:nvPr/>
          </p:nvSpPr>
          <p:spPr>
            <a:xfrm>
              <a:off x="6453865" y="2629685"/>
              <a:ext cx="296044" cy="29604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6518541" y="2700312"/>
              <a:ext cx="166693" cy="154790"/>
              <a:chOff x="6518541" y="2700312"/>
              <a:chExt cx="166693" cy="154790"/>
            </a:xfrm>
          </p:grpSpPr>
          <p:cxnSp>
            <p:nvCxnSpPr>
              <p:cNvPr id="133" name="Straight Connector 132"/>
              <p:cNvCxnSpPr/>
              <p:nvPr/>
            </p:nvCxnSpPr>
            <p:spPr>
              <a:xfrm>
                <a:off x="6518541" y="2777707"/>
                <a:ext cx="166693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6601887" y="2700312"/>
                <a:ext cx="0" cy="15479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5" name="Freeform 134"/>
          <p:cNvSpPr/>
          <p:nvPr/>
        </p:nvSpPr>
        <p:spPr>
          <a:xfrm>
            <a:off x="6122271" y="4105323"/>
            <a:ext cx="1048432" cy="645658"/>
          </a:xfrm>
          <a:custGeom>
            <a:avLst/>
            <a:gdLst>
              <a:gd name="connsiteX0" fmla="*/ 0 w 1035050"/>
              <a:gd name="connsiteY0" fmla="*/ 628650 h 628650"/>
              <a:gd name="connsiteX1" fmla="*/ 603250 w 1035050"/>
              <a:gd name="connsiteY1" fmla="*/ 469900 h 628650"/>
              <a:gd name="connsiteX2" fmla="*/ 1035050 w 1035050"/>
              <a:gd name="connsiteY2" fmla="*/ 0 h 628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5050" h="628650">
                <a:moveTo>
                  <a:pt x="0" y="628650"/>
                </a:moveTo>
                <a:cubicBezTo>
                  <a:pt x="215371" y="601662"/>
                  <a:pt x="430742" y="574675"/>
                  <a:pt x="603250" y="469900"/>
                </a:cubicBezTo>
                <a:cubicBezTo>
                  <a:pt x="775758" y="365125"/>
                  <a:pt x="905404" y="182562"/>
                  <a:pt x="1035050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sp>
        <p:nvSpPr>
          <p:cNvPr id="136" name="Freeform 135"/>
          <p:cNvSpPr/>
          <p:nvPr/>
        </p:nvSpPr>
        <p:spPr>
          <a:xfrm>
            <a:off x="5868271" y="2122081"/>
            <a:ext cx="615950" cy="736600"/>
          </a:xfrm>
          <a:custGeom>
            <a:avLst/>
            <a:gdLst>
              <a:gd name="connsiteX0" fmla="*/ 0 w 615950"/>
              <a:gd name="connsiteY0" fmla="*/ 0 h 736600"/>
              <a:gd name="connsiteX1" fmla="*/ 393700 w 615950"/>
              <a:gd name="connsiteY1" fmla="*/ 209550 h 736600"/>
              <a:gd name="connsiteX2" fmla="*/ 615950 w 615950"/>
              <a:gd name="connsiteY2" fmla="*/ 736600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5950" h="736600">
                <a:moveTo>
                  <a:pt x="0" y="0"/>
                </a:moveTo>
                <a:cubicBezTo>
                  <a:pt x="145521" y="43391"/>
                  <a:pt x="291042" y="86783"/>
                  <a:pt x="393700" y="209550"/>
                </a:cubicBezTo>
                <a:cubicBezTo>
                  <a:pt x="496358" y="332317"/>
                  <a:pt x="556154" y="534458"/>
                  <a:pt x="615950" y="73660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2798618" y="5910560"/>
            <a:ext cx="5984240" cy="598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J. Frenkel, Physical Review 37, 17 (1931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E. F. Gross and N. A. Karrjew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, Dokl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. Akad. Nauk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SSSR 84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, 471 (1952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8023499" y="3272736"/>
            <a:ext cx="3484880" cy="1286256"/>
          </a:xfrm>
          <a:prstGeom prst="rect">
            <a:avLst/>
          </a:prstGeom>
          <a:solidFill>
            <a:schemeClr val="bg2"/>
          </a:solidFill>
          <a:ln w="190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8093779" y="3964026"/>
            <a:ext cx="3373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Dominate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optical response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8093779" y="3384906"/>
            <a:ext cx="3373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Bound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electron-hole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pairs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9111811" y="2671674"/>
            <a:ext cx="1409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Excitons =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grpSp>
        <p:nvGrpSpPr>
          <p:cNvPr id="159" name="Group 158"/>
          <p:cNvGrpSpPr/>
          <p:nvPr/>
        </p:nvGrpSpPr>
        <p:grpSpPr>
          <a:xfrm rot="19212208">
            <a:off x="7368199" y="2596765"/>
            <a:ext cx="751916" cy="282879"/>
            <a:chOff x="5873135" y="5410200"/>
            <a:chExt cx="353835" cy="152400"/>
          </a:xfrm>
        </p:grpSpPr>
        <p:grpSp>
          <p:nvGrpSpPr>
            <p:cNvPr id="160" name="Group 93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163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1" name="Line 106"/>
            <p:cNvSpPr>
              <a:spLocks noChangeShapeType="1"/>
            </p:cNvSpPr>
            <p:nvPr/>
          </p:nvSpPr>
          <p:spPr bwMode="auto">
            <a:xfrm>
              <a:off x="6192105" y="5517798"/>
              <a:ext cx="34865" cy="0"/>
            </a:xfrm>
            <a:prstGeom prst="line">
              <a:avLst/>
            </a:prstGeom>
            <a:noFill/>
            <a:ln w="38100">
              <a:solidFill>
                <a:srgbClr val="FFC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162" name="Freeform 107"/>
            <p:cNvSpPr>
              <a:spLocks/>
            </p:cNvSpPr>
            <p:nvPr/>
          </p:nvSpPr>
          <p:spPr bwMode="auto">
            <a:xfrm>
              <a:off x="6095941" y="5475382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Exciton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formation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06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 animBg="1"/>
      <p:bldP spid="117" grpId="0" animBg="1"/>
      <p:bldP spid="118" grpId="0" animBg="1"/>
      <p:bldP spid="135" grpId="0" animBg="1"/>
      <p:bldP spid="136" grpId="0" animBg="1"/>
      <p:bldP spid="154" grpId="0" animBg="1"/>
      <p:bldP spid="156" grpId="0"/>
      <p:bldP spid="157" grpId="0"/>
      <p:bldP spid="1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Types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excitons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8" t="1726" r="1061" b="66"/>
          <a:stretch/>
        </p:blipFill>
        <p:spPr>
          <a:xfrm>
            <a:off x="5934475" y="4462266"/>
            <a:ext cx="4197691" cy="13939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915897" y="4230369"/>
            <a:ext cx="4214368" cy="193852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95000">
                <a:schemeClr val="bg1">
                  <a:shade val="100000"/>
                  <a:satMod val="115000"/>
                  <a:lumMod val="0"/>
                  <a:lumOff val="100000"/>
                </a:schemeClr>
              </a:gs>
              <a:gs pos="74000">
                <a:schemeClr val="bg1">
                  <a:shade val="100000"/>
                  <a:satMod val="115000"/>
                  <a:lumMod val="0"/>
                  <a:lumOff val="100000"/>
                  <a:alpha val="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9628" y="2182868"/>
            <a:ext cx="150599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Localized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on one molecule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55584" y="2182868"/>
            <a:ext cx="185179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Extend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over many lattice sites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947032" y="1943712"/>
            <a:ext cx="2229359" cy="2200862"/>
            <a:chOff x="5510125" y="1764078"/>
            <a:chExt cx="2229359" cy="2200862"/>
          </a:xfrm>
        </p:grpSpPr>
        <p:grpSp>
          <p:nvGrpSpPr>
            <p:cNvPr id="10" name="Group 9"/>
            <p:cNvGrpSpPr/>
            <p:nvPr/>
          </p:nvGrpSpPr>
          <p:grpSpPr>
            <a:xfrm>
              <a:off x="5510125" y="1764078"/>
              <a:ext cx="2229359" cy="2146588"/>
              <a:chOff x="4973677" y="1867710"/>
              <a:chExt cx="2229359" cy="2146588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5058621" y="1980568"/>
                <a:ext cx="2068619" cy="1909358"/>
                <a:chOff x="5058621" y="1980568"/>
                <a:chExt cx="1702795" cy="1909358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>
                  <a:off x="5066307" y="3529246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5085521" y="1980568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5058621" y="2384070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5089364" y="2776043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5066307" y="3171859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5066307" y="3889926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/>
              <p:cNvGrpSpPr/>
              <p:nvPr/>
            </p:nvGrpSpPr>
            <p:grpSpPr>
              <a:xfrm>
                <a:off x="5087669" y="1959571"/>
                <a:ext cx="1995139" cy="1962189"/>
                <a:chOff x="5625176" y="1456805"/>
                <a:chExt cx="2637428" cy="1651924"/>
              </a:xfrm>
            </p:grpSpPr>
            <p:cxnSp>
              <p:nvCxnSpPr>
                <p:cNvPr id="68" name="Straight Connector 67"/>
                <p:cNvCxnSpPr/>
                <p:nvPr/>
              </p:nvCxnSpPr>
              <p:spPr>
                <a:xfrm>
                  <a:off x="5625176" y="146188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6051896" y="146696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6488776" y="149236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6910416" y="145680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7352376" y="148220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7779096" y="146188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8262604" y="1477493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Oval 22"/>
              <p:cNvSpPr/>
              <p:nvPr/>
            </p:nvSpPr>
            <p:spPr>
              <a:xfrm rot="18900000">
                <a:off x="5025381" y="1919414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 rot="18900000">
                <a:off x="5299043" y="1867710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 rot="18900000">
                <a:off x="5679080" y="1919414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 rot="18900000">
                <a:off x="5950280" y="1867710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 rot="18900000">
                <a:off x="5350747" y="2315999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 rot="18900000">
                <a:off x="5627376" y="2264295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 rot="18900000">
                <a:off x="6001984" y="2315999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 rot="18900000">
                <a:off x="4973677" y="2264296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rot="18900000">
                <a:off x="5025381" y="2707972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rot="18900000">
                <a:off x="5299043" y="2656268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rot="18900000">
                <a:off x="5679080" y="2707972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 rot="18900000">
                <a:off x="5950280" y="2656268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 rot="18900000">
                <a:off x="5350747" y="3104557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rot="18900000">
                <a:off x="5627376" y="3052853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 rot="18900000">
                <a:off x="6001984" y="3104557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 rot="18900000">
                <a:off x="4973677" y="3052854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rot="18900000">
                <a:off x="5019617" y="3463096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 rot="18900000">
                <a:off x="5293279" y="3411392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 rot="18900000">
                <a:off x="5673316" y="3463096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 rot="18900000">
                <a:off x="5944516" y="3411392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rot="18900000">
                <a:off x="5350747" y="3829839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rot="18900000">
                <a:off x="5627376" y="3778135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 rot="18900000">
                <a:off x="6001984" y="3829839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6281074" y="1919414"/>
                <a:ext cx="236162" cy="2094883"/>
                <a:chOff x="6281074" y="1919414"/>
                <a:chExt cx="236162" cy="2094883"/>
              </a:xfrm>
            </p:grpSpPr>
            <p:sp>
              <p:nvSpPr>
                <p:cNvPr id="62" name="Oval 61"/>
                <p:cNvSpPr/>
                <p:nvPr/>
              </p:nvSpPr>
              <p:spPr>
                <a:xfrm rot="18900000">
                  <a:off x="6332778" y="1919414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 rot="18900000">
                  <a:off x="6281074" y="2264295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 rot="18900000">
                  <a:off x="6332778" y="2707972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 rot="18900000">
                  <a:off x="6281074" y="3052853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 rot="18900000">
                  <a:off x="6327014" y="3463096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 rot="18900000">
                  <a:off x="6281074" y="3778135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6595754" y="1867710"/>
                <a:ext cx="241926" cy="2094883"/>
                <a:chOff x="6595754" y="1867710"/>
                <a:chExt cx="241926" cy="2094883"/>
              </a:xfrm>
            </p:grpSpPr>
            <p:sp>
              <p:nvSpPr>
                <p:cNvPr id="56" name="Oval 55"/>
                <p:cNvSpPr/>
                <p:nvPr/>
              </p:nvSpPr>
              <p:spPr>
                <a:xfrm rot="18900000">
                  <a:off x="6601518" y="1867710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 rot="18900000">
                  <a:off x="6653222" y="2315999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 rot="18900000">
                  <a:off x="6601518" y="2656268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 rot="18900000">
                  <a:off x="6653222" y="3104557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 rot="18900000">
                  <a:off x="6595754" y="3411392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 rot="18900000">
                  <a:off x="6653222" y="3829839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8" name="Oval 47"/>
              <p:cNvSpPr/>
              <p:nvPr/>
            </p:nvSpPr>
            <p:spPr>
              <a:xfrm rot="18900000">
                <a:off x="4973677" y="3778136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6966874" y="1916874"/>
                <a:ext cx="236162" cy="2094883"/>
                <a:chOff x="6281074" y="1919414"/>
                <a:chExt cx="236162" cy="2094883"/>
              </a:xfrm>
            </p:grpSpPr>
            <p:sp>
              <p:nvSpPr>
                <p:cNvPr id="50" name="Oval 49"/>
                <p:cNvSpPr/>
                <p:nvPr/>
              </p:nvSpPr>
              <p:spPr>
                <a:xfrm rot="18900000">
                  <a:off x="6332778" y="1919414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 rot="18900000">
                  <a:off x="6281074" y="2264295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 rot="18900000">
                  <a:off x="6332778" y="2707972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 rot="18900000">
                  <a:off x="6281074" y="3052853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 rot="18900000">
                  <a:off x="6327014" y="3463096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 rot="18900000">
                  <a:off x="6281074" y="3778135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11" name="Group 10"/>
            <p:cNvGrpSpPr/>
            <p:nvPr/>
          </p:nvGrpSpPr>
          <p:grpSpPr>
            <a:xfrm>
              <a:off x="5537200" y="1793240"/>
              <a:ext cx="2179320" cy="2171700"/>
              <a:chOff x="5394960" y="1577340"/>
              <a:chExt cx="2179320" cy="217170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5394960" y="1577340"/>
                <a:ext cx="2179320" cy="21717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3" name="Group 12"/>
              <p:cNvGrpSpPr>
                <a:grpSpLocks noChangeAspect="1"/>
              </p:cNvGrpSpPr>
              <p:nvPr/>
            </p:nvGrpSpPr>
            <p:grpSpPr>
              <a:xfrm>
                <a:off x="5463827" y="3189527"/>
                <a:ext cx="292608" cy="292608"/>
                <a:chOff x="6453865" y="2629685"/>
                <a:chExt cx="296044" cy="296044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6453865" y="2629685"/>
                  <a:ext cx="296044" cy="2960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8" name="Group 17"/>
                <p:cNvGrpSpPr/>
                <p:nvPr/>
              </p:nvGrpSpPr>
              <p:grpSpPr>
                <a:xfrm>
                  <a:off x="6518541" y="2700312"/>
                  <a:ext cx="166693" cy="154790"/>
                  <a:chOff x="6518541" y="2700312"/>
                  <a:chExt cx="166693" cy="154790"/>
                </a:xfrm>
              </p:grpSpPr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6518541" y="2777707"/>
                    <a:ext cx="166693" cy="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 flipV="1">
                    <a:off x="6601887" y="2700312"/>
                    <a:ext cx="0" cy="15479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" name="Group 13"/>
              <p:cNvGrpSpPr>
                <a:grpSpLocks noChangeAspect="1"/>
              </p:cNvGrpSpPr>
              <p:nvPr/>
            </p:nvGrpSpPr>
            <p:grpSpPr>
              <a:xfrm>
                <a:off x="7162587" y="1822282"/>
                <a:ext cx="292608" cy="292610"/>
                <a:chOff x="2884607" y="4118666"/>
                <a:chExt cx="296044" cy="296045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2884607" y="4118666"/>
                  <a:ext cx="296044" cy="296045"/>
                </a:xfrm>
                <a:prstGeom prst="ellipse">
                  <a:avLst/>
                </a:prstGeom>
                <a:solidFill>
                  <a:srgbClr val="4F81BD"/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949283" y="4266688"/>
                  <a:ext cx="166693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1" name="Group 80"/>
          <p:cNvGrpSpPr/>
          <p:nvPr/>
        </p:nvGrpSpPr>
        <p:grpSpPr>
          <a:xfrm>
            <a:off x="2672508" y="1987804"/>
            <a:ext cx="2493693" cy="1991721"/>
            <a:chOff x="1267599" y="2196557"/>
            <a:chExt cx="2493693" cy="1991721"/>
          </a:xfrm>
        </p:grpSpPr>
        <p:grpSp>
          <p:nvGrpSpPr>
            <p:cNvPr id="82" name="Group 81"/>
            <p:cNvGrpSpPr/>
            <p:nvPr/>
          </p:nvGrpSpPr>
          <p:grpSpPr>
            <a:xfrm>
              <a:off x="1267599" y="3267421"/>
              <a:ext cx="2493693" cy="920857"/>
              <a:chOff x="1115199" y="2044157"/>
              <a:chExt cx="2493693" cy="920857"/>
            </a:xfrm>
          </p:grpSpPr>
          <p:grpSp>
            <p:nvGrpSpPr>
              <p:cNvPr id="116" name="Group 115"/>
              <p:cNvGrpSpPr/>
              <p:nvPr/>
            </p:nvGrpSpPr>
            <p:grpSpPr>
              <a:xfrm rot="18900000">
                <a:off x="2305651" y="2044157"/>
                <a:ext cx="533950" cy="236162"/>
                <a:chOff x="4365660" y="2932176"/>
                <a:chExt cx="705843" cy="312189"/>
              </a:xfrm>
            </p:grpSpPr>
            <p:sp>
              <p:nvSpPr>
                <p:cNvPr id="145" name="Oval 144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6" name="Oval 145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17" name="Group 116"/>
              <p:cNvGrpSpPr/>
              <p:nvPr/>
            </p:nvGrpSpPr>
            <p:grpSpPr>
              <a:xfrm rot="18900000">
                <a:off x="1710425" y="2044157"/>
                <a:ext cx="533950" cy="236162"/>
                <a:chOff x="4365660" y="2932176"/>
                <a:chExt cx="705843" cy="312189"/>
              </a:xfrm>
            </p:grpSpPr>
            <p:sp>
              <p:nvSpPr>
                <p:cNvPr id="142" name="Oval 141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3" name="Oval 142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4" name="Oval 143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18" name="Group 117"/>
              <p:cNvGrpSpPr/>
              <p:nvPr/>
            </p:nvGrpSpPr>
            <p:grpSpPr>
              <a:xfrm rot="18900000">
                <a:off x="1115199" y="2044157"/>
                <a:ext cx="533950" cy="236162"/>
                <a:chOff x="4365660" y="2932176"/>
                <a:chExt cx="705843" cy="312189"/>
              </a:xfrm>
            </p:grpSpPr>
            <p:sp>
              <p:nvSpPr>
                <p:cNvPr id="139" name="Oval 138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1" name="Oval 140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 rot="13500000">
                <a:off x="2634706" y="2567766"/>
                <a:ext cx="533950" cy="236162"/>
                <a:chOff x="4365660" y="2932176"/>
                <a:chExt cx="705843" cy="312189"/>
              </a:xfrm>
            </p:grpSpPr>
            <p:sp>
              <p:nvSpPr>
                <p:cNvPr id="136" name="Oval 135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20" name="Group 119"/>
              <p:cNvGrpSpPr/>
              <p:nvPr/>
            </p:nvGrpSpPr>
            <p:grpSpPr>
              <a:xfrm rot="13500000">
                <a:off x="2045576" y="2567766"/>
                <a:ext cx="533950" cy="236162"/>
                <a:chOff x="4365660" y="2932176"/>
                <a:chExt cx="705843" cy="312189"/>
              </a:xfrm>
            </p:grpSpPr>
            <p:sp>
              <p:nvSpPr>
                <p:cNvPr id="133" name="Oval 132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4" name="Oval 133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5" name="Oval 134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21" name="Group 120"/>
              <p:cNvGrpSpPr/>
              <p:nvPr/>
            </p:nvGrpSpPr>
            <p:grpSpPr>
              <a:xfrm rot="13500000">
                <a:off x="1456446" y="2567766"/>
                <a:ext cx="533950" cy="236162"/>
                <a:chOff x="4365660" y="2932176"/>
                <a:chExt cx="705843" cy="312189"/>
              </a:xfrm>
            </p:grpSpPr>
            <p:sp>
              <p:nvSpPr>
                <p:cNvPr id="130" name="Oval 129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1" name="Oval 130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2" name="Oval 131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22" name="Group 121"/>
              <p:cNvGrpSpPr/>
              <p:nvPr/>
            </p:nvGrpSpPr>
            <p:grpSpPr>
              <a:xfrm rot="18900000">
                <a:off x="2900877" y="2050253"/>
                <a:ext cx="533950" cy="236162"/>
                <a:chOff x="4365660" y="2932176"/>
                <a:chExt cx="705843" cy="312189"/>
              </a:xfrm>
            </p:grpSpPr>
            <p:sp>
              <p:nvSpPr>
                <p:cNvPr id="127" name="Oval 126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" name="Oval 127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9" name="Oval 128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23" name="Group 122"/>
              <p:cNvGrpSpPr/>
              <p:nvPr/>
            </p:nvGrpSpPr>
            <p:grpSpPr>
              <a:xfrm rot="13500000">
                <a:off x="3223836" y="2579958"/>
                <a:ext cx="533950" cy="236162"/>
                <a:chOff x="4365660" y="2932176"/>
                <a:chExt cx="705843" cy="312189"/>
              </a:xfrm>
            </p:grpSpPr>
            <p:sp>
              <p:nvSpPr>
                <p:cNvPr id="124" name="Oval 123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83" name="Group 82"/>
            <p:cNvGrpSpPr/>
            <p:nvPr/>
          </p:nvGrpSpPr>
          <p:grpSpPr>
            <a:xfrm>
              <a:off x="1267599" y="2196557"/>
              <a:ext cx="2493693" cy="920857"/>
              <a:chOff x="1115199" y="2044157"/>
              <a:chExt cx="2493693" cy="920857"/>
            </a:xfrm>
          </p:grpSpPr>
          <p:grpSp>
            <p:nvGrpSpPr>
              <p:cNvPr id="84" name="Group 83"/>
              <p:cNvGrpSpPr/>
              <p:nvPr/>
            </p:nvGrpSpPr>
            <p:grpSpPr>
              <a:xfrm rot="18900000">
                <a:off x="2305651" y="2044157"/>
                <a:ext cx="533950" cy="236162"/>
                <a:chOff x="4365660" y="2932176"/>
                <a:chExt cx="705843" cy="312189"/>
              </a:xfrm>
            </p:grpSpPr>
            <p:sp>
              <p:nvSpPr>
                <p:cNvPr id="113" name="Oval 112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4" name="Oval 113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 rot="18900000">
                <a:off x="1710425" y="2044157"/>
                <a:ext cx="533950" cy="236162"/>
                <a:chOff x="4365660" y="2932176"/>
                <a:chExt cx="705843" cy="312189"/>
              </a:xfrm>
            </p:grpSpPr>
            <p:sp>
              <p:nvSpPr>
                <p:cNvPr id="110" name="Oval 109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2" name="Oval 111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 rot="18900000">
                <a:off x="1115199" y="2044157"/>
                <a:ext cx="533950" cy="236162"/>
                <a:chOff x="4365660" y="2932176"/>
                <a:chExt cx="705843" cy="312189"/>
              </a:xfrm>
            </p:grpSpPr>
            <p:sp>
              <p:nvSpPr>
                <p:cNvPr id="107" name="Oval 106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 rot="13500000">
                <a:off x="2634706" y="2567766"/>
                <a:ext cx="533950" cy="236162"/>
                <a:chOff x="4365660" y="2932176"/>
                <a:chExt cx="705843" cy="312189"/>
              </a:xfrm>
            </p:grpSpPr>
            <p:sp>
              <p:nvSpPr>
                <p:cNvPr id="104" name="Oval 103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8" name="Group 87"/>
              <p:cNvGrpSpPr/>
              <p:nvPr/>
            </p:nvGrpSpPr>
            <p:grpSpPr>
              <a:xfrm rot="13500000">
                <a:off x="2045576" y="2567766"/>
                <a:ext cx="533950" cy="236162"/>
                <a:chOff x="4365660" y="2932176"/>
                <a:chExt cx="705843" cy="312189"/>
              </a:xfrm>
            </p:grpSpPr>
            <p:sp>
              <p:nvSpPr>
                <p:cNvPr id="101" name="Oval 100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" name="Oval 101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 rot="13500000">
                <a:off x="1456446" y="2567766"/>
                <a:ext cx="533950" cy="236162"/>
                <a:chOff x="4365660" y="2932176"/>
                <a:chExt cx="705843" cy="312189"/>
              </a:xfrm>
            </p:grpSpPr>
            <p:sp>
              <p:nvSpPr>
                <p:cNvPr id="98" name="Oval 97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9" name="Oval 98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90" name="Group 89"/>
              <p:cNvGrpSpPr/>
              <p:nvPr/>
            </p:nvGrpSpPr>
            <p:grpSpPr>
              <a:xfrm rot="18900000">
                <a:off x="2900877" y="2050253"/>
                <a:ext cx="533950" cy="236162"/>
                <a:chOff x="4365660" y="2932176"/>
                <a:chExt cx="705843" cy="312189"/>
              </a:xfrm>
            </p:grpSpPr>
            <p:sp>
              <p:nvSpPr>
                <p:cNvPr id="95" name="Oval 94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7" name="Oval 96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91" name="Group 90"/>
              <p:cNvGrpSpPr/>
              <p:nvPr/>
            </p:nvGrpSpPr>
            <p:grpSpPr>
              <a:xfrm rot="13500000">
                <a:off x="3223836" y="2579958"/>
                <a:ext cx="533950" cy="236162"/>
                <a:chOff x="4365660" y="2932176"/>
                <a:chExt cx="705843" cy="312189"/>
              </a:xfrm>
            </p:grpSpPr>
            <p:sp>
              <p:nvSpPr>
                <p:cNvPr id="92" name="Oval 91"/>
                <p:cNvSpPr/>
                <p:nvPr/>
              </p:nvSpPr>
              <p:spPr>
                <a:xfrm>
                  <a:off x="4365660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>
                  <a:off x="4562487" y="2932176"/>
                  <a:ext cx="312189" cy="31218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>
                  <a:off x="4896012" y="3000525"/>
                  <a:ext cx="175491" cy="1754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148" name="Group 147"/>
          <p:cNvGrpSpPr/>
          <p:nvPr/>
        </p:nvGrpSpPr>
        <p:grpSpPr>
          <a:xfrm>
            <a:off x="3538296" y="2276469"/>
            <a:ext cx="663948" cy="692113"/>
            <a:chOff x="2316267" y="2271862"/>
            <a:chExt cx="663948" cy="692113"/>
          </a:xfrm>
        </p:grpSpPr>
        <p:sp>
          <p:nvSpPr>
            <p:cNvPr id="149" name="Oval 148"/>
            <p:cNvSpPr/>
            <p:nvPr/>
          </p:nvSpPr>
          <p:spPr>
            <a:xfrm>
              <a:off x="2410460" y="2382520"/>
              <a:ext cx="480060" cy="48006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grpSp>
          <p:nvGrpSpPr>
            <p:cNvPr id="150" name="Group 149"/>
            <p:cNvGrpSpPr>
              <a:grpSpLocks noChangeAspect="1"/>
            </p:cNvGrpSpPr>
            <p:nvPr/>
          </p:nvGrpSpPr>
          <p:grpSpPr>
            <a:xfrm>
              <a:off x="2687607" y="2671367"/>
              <a:ext cx="292608" cy="292608"/>
              <a:chOff x="6453865" y="2629685"/>
              <a:chExt cx="296044" cy="296044"/>
            </a:xfrm>
          </p:grpSpPr>
          <p:sp>
            <p:nvSpPr>
              <p:cNvPr id="154" name="Oval 153"/>
              <p:cNvSpPr/>
              <p:nvPr/>
            </p:nvSpPr>
            <p:spPr>
              <a:xfrm>
                <a:off x="6453865" y="2629685"/>
                <a:ext cx="296044" cy="29604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55" name="Group 154"/>
              <p:cNvGrpSpPr/>
              <p:nvPr/>
            </p:nvGrpSpPr>
            <p:grpSpPr>
              <a:xfrm>
                <a:off x="6518541" y="2700312"/>
                <a:ext cx="166693" cy="154790"/>
                <a:chOff x="6518541" y="2700312"/>
                <a:chExt cx="166693" cy="154790"/>
              </a:xfrm>
            </p:grpSpPr>
            <p:cxnSp>
              <p:nvCxnSpPr>
                <p:cNvPr id="156" name="Straight Connector 155"/>
                <p:cNvCxnSpPr/>
                <p:nvPr/>
              </p:nvCxnSpPr>
              <p:spPr>
                <a:xfrm>
                  <a:off x="6518541" y="2777707"/>
                  <a:ext cx="166693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/>
                <p:cNvCxnSpPr/>
                <p:nvPr/>
              </p:nvCxnSpPr>
              <p:spPr>
                <a:xfrm flipV="1">
                  <a:off x="6601887" y="2700312"/>
                  <a:ext cx="0" cy="15479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1" name="Group 150"/>
            <p:cNvGrpSpPr>
              <a:grpSpLocks noChangeAspect="1"/>
            </p:cNvGrpSpPr>
            <p:nvPr/>
          </p:nvGrpSpPr>
          <p:grpSpPr>
            <a:xfrm>
              <a:off x="2316267" y="2271862"/>
              <a:ext cx="292608" cy="292610"/>
              <a:chOff x="2884607" y="4118666"/>
              <a:chExt cx="296044" cy="296045"/>
            </a:xfrm>
          </p:grpSpPr>
          <p:sp>
            <p:nvSpPr>
              <p:cNvPr id="152" name="Oval 151"/>
              <p:cNvSpPr/>
              <p:nvPr/>
            </p:nvSpPr>
            <p:spPr>
              <a:xfrm>
                <a:off x="2884607" y="4118666"/>
                <a:ext cx="296044" cy="296045"/>
              </a:xfrm>
              <a:prstGeom prst="ellipse">
                <a:avLst/>
              </a:prstGeom>
              <a:solidFill>
                <a:srgbClr val="4F81BD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53" name="Straight Connector 152"/>
              <p:cNvCxnSpPr/>
              <p:nvPr/>
            </p:nvCxnSpPr>
            <p:spPr>
              <a:xfrm>
                <a:off x="2949283" y="4266688"/>
                <a:ext cx="166693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8" name="TextBox 157"/>
          <p:cNvSpPr txBox="1"/>
          <p:nvPr/>
        </p:nvSpPr>
        <p:spPr>
          <a:xfrm>
            <a:off x="3208456" y="6304830"/>
            <a:ext cx="1491968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(picene crystal)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159" name="Group 158"/>
          <p:cNvGrpSpPr/>
          <p:nvPr/>
        </p:nvGrpSpPr>
        <p:grpSpPr>
          <a:xfrm>
            <a:off x="2615846" y="3941826"/>
            <a:ext cx="2660891" cy="2326641"/>
            <a:chOff x="1163552" y="4141217"/>
            <a:chExt cx="2351808" cy="2056384"/>
          </a:xfrm>
        </p:grpSpPr>
        <p:pic>
          <p:nvPicPr>
            <p:cNvPr id="160" name="Picture 15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8" t="7472" r="52571" b="57364"/>
            <a:stretch/>
          </p:blipFill>
          <p:spPr>
            <a:xfrm>
              <a:off x="1188720" y="4185919"/>
              <a:ext cx="2325487" cy="1915805"/>
            </a:xfrm>
            <a:prstGeom prst="rect">
              <a:avLst/>
            </a:prstGeom>
            <a:ln>
              <a:noFill/>
            </a:ln>
          </p:spPr>
        </p:pic>
        <p:sp>
          <p:nvSpPr>
            <p:cNvPr id="161" name="Rectangle 160"/>
            <p:cNvSpPr/>
            <p:nvPr/>
          </p:nvSpPr>
          <p:spPr>
            <a:xfrm>
              <a:off x="1163552" y="4141217"/>
              <a:ext cx="2351808" cy="205638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91000">
                  <a:schemeClr val="bg1">
                    <a:shade val="100000"/>
                    <a:satMod val="115000"/>
                    <a:lumMod val="0"/>
                    <a:lumOff val="100000"/>
                  </a:schemeClr>
                </a:gs>
                <a:gs pos="67000">
                  <a:schemeClr val="bg1">
                    <a:shade val="100000"/>
                    <a:satMod val="115000"/>
                    <a:lumMod val="0"/>
                    <a:lumOff val="100000"/>
                    <a:alpha val="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sp>
        <p:nvSpPr>
          <p:cNvPr id="162" name="TextBox 161"/>
          <p:cNvSpPr txBox="1"/>
          <p:nvPr/>
        </p:nvSpPr>
        <p:spPr>
          <a:xfrm>
            <a:off x="6665938" y="5872228"/>
            <a:ext cx="3421380" cy="29546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Tobias Hertel group, University Würzburg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7876473" y="6065963"/>
            <a:ext cx="177732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(carbon nanotube)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2321276" y="6113232"/>
            <a:ext cx="4153965" cy="29546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P. Cudazzo et al., </a:t>
            </a:r>
            <a:r>
              <a:rPr kumimoji="0" lang="fr-FR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J. Phys. Cond. Mat 27, 113204 (2015)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2898427" y="1266101"/>
            <a:ext cx="2263646" cy="461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Frenkel</a:t>
            </a:r>
            <a:r>
              <a:rPr kumimoji="0" lang="en-US" sz="2200" u="none" strike="noStrike" kern="120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 </a:t>
            </a:r>
            <a:r>
              <a:rPr kumimoji="0" lang="en-US" sz="220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excitons</a:t>
            </a:r>
            <a:endParaRPr kumimoji="0" lang="en-US" sz="2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6448574" y="1266101"/>
            <a:ext cx="3204171" cy="461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Wannier-Mott </a:t>
            </a:r>
            <a:r>
              <a:rPr kumimoji="0" lang="en-US" sz="220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rPr>
              <a:t>excitons</a:t>
            </a:r>
            <a:endParaRPr kumimoji="0" lang="en-US" sz="2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167" name="Group 166"/>
          <p:cNvGrpSpPr/>
          <p:nvPr/>
        </p:nvGrpSpPr>
        <p:grpSpPr>
          <a:xfrm>
            <a:off x="377295" y="3906344"/>
            <a:ext cx="2019805" cy="1540870"/>
            <a:chOff x="579704" y="3936821"/>
            <a:chExt cx="2019805" cy="1540870"/>
          </a:xfrm>
        </p:grpSpPr>
        <p:sp>
          <p:nvSpPr>
            <p:cNvPr id="168" name="Rectangle 167"/>
            <p:cNvSpPr/>
            <p:nvPr/>
          </p:nvSpPr>
          <p:spPr>
            <a:xfrm>
              <a:off x="635727" y="3936821"/>
              <a:ext cx="1877422" cy="1540870"/>
            </a:xfrm>
            <a:prstGeom prst="rect">
              <a:avLst/>
            </a:prstGeom>
            <a:solidFill>
              <a:srgbClr val="EEECE1"/>
            </a:solidFill>
            <a:ln w="19050">
              <a:noFill/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579704" y="4469809"/>
              <a:ext cx="2019805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rPr>
                <a:t>Molecular solids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579704" y="4896528"/>
              <a:ext cx="2019805" cy="394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rPr>
                <a:t>Organic crystals</a:t>
              </a:r>
              <a:endPara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579704" y="4043089"/>
              <a:ext cx="2019805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rPr>
                <a:t>Molecules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2" name="Straight Connector 171"/>
          <p:cNvCxnSpPr/>
          <p:nvPr/>
        </p:nvCxnSpPr>
        <p:spPr>
          <a:xfrm>
            <a:off x="10539204" y="2928396"/>
            <a:ext cx="0" cy="83461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Group 172"/>
          <p:cNvGrpSpPr/>
          <p:nvPr/>
        </p:nvGrpSpPr>
        <p:grpSpPr>
          <a:xfrm>
            <a:off x="10106177" y="3906344"/>
            <a:ext cx="2019805" cy="1623602"/>
            <a:chOff x="579704" y="3936821"/>
            <a:chExt cx="2019805" cy="1623602"/>
          </a:xfrm>
        </p:grpSpPr>
        <p:sp>
          <p:nvSpPr>
            <p:cNvPr id="174" name="Rectangle 173"/>
            <p:cNvSpPr/>
            <p:nvPr/>
          </p:nvSpPr>
          <p:spPr>
            <a:xfrm>
              <a:off x="635727" y="3936821"/>
              <a:ext cx="1877422" cy="1623602"/>
            </a:xfrm>
            <a:prstGeom prst="rect">
              <a:avLst/>
            </a:prstGeom>
            <a:solidFill>
              <a:srgbClr val="EEECE1"/>
            </a:solidFill>
            <a:ln w="19050">
              <a:noFill/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579704" y="4765893"/>
              <a:ext cx="2019805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rPr>
                <a:t>Quantum wells / wires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579704" y="4008253"/>
              <a:ext cx="2019805" cy="727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rPr>
                <a:t>Inorganic semiconductors</a:t>
              </a:r>
              <a:endPara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7" name="Straight Connector 176"/>
          <p:cNvCxnSpPr/>
          <p:nvPr/>
        </p:nvCxnSpPr>
        <p:spPr>
          <a:xfrm>
            <a:off x="1990777" y="2928396"/>
            <a:ext cx="0" cy="83461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34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158" grpId="0"/>
      <p:bldP spid="162" grpId="0"/>
      <p:bldP spid="163" grpId="0"/>
      <p:bldP spid="164" grpId="0"/>
      <p:bldP spid="165" grpId="0"/>
      <p:bldP spid="1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96"/>
          <p:cNvGrpSpPr/>
          <p:nvPr/>
        </p:nvGrpSpPr>
        <p:grpSpPr>
          <a:xfrm>
            <a:off x="6919324" y="1592730"/>
            <a:ext cx="2229359" cy="2200862"/>
            <a:chOff x="5510125" y="1764078"/>
            <a:chExt cx="2229359" cy="2200862"/>
          </a:xfrm>
        </p:grpSpPr>
        <p:grpSp>
          <p:nvGrpSpPr>
            <p:cNvPr id="100" name="Group 99"/>
            <p:cNvGrpSpPr/>
            <p:nvPr/>
          </p:nvGrpSpPr>
          <p:grpSpPr>
            <a:xfrm>
              <a:off x="5510125" y="1764078"/>
              <a:ext cx="2229359" cy="2146588"/>
              <a:chOff x="4973677" y="1867710"/>
              <a:chExt cx="2229359" cy="2146588"/>
            </a:xfrm>
          </p:grpSpPr>
          <p:grpSp>
            <p:nvGrpSpPr>
              <p:cNvPr id="116" name="Group 115"/>
              <p:cNvGrpSpPr/>
              <p:nvPr/>
            </p:nvGrpSpPr>
            <p:grpSpPr>
              <a:xfrm>
                <a:off x="5058621" y="1980568"/>
                <a:ext cx="2068619" cy="1909358"/>
                <a:chOff x="5058621" y="1980568"/>
                <a:chExt cx="1702795" cy="1909358"/>
              </a:xfrm>
            </p:grpSpPr>
            <p:cxnSp>
              <p:nvCxnSpPr>
                <p:cNvPr id="170" name="Straight Connector 169"/>
                <p:cNvCxnSpPr/>
                <p:nvPr/>
              </p:nvCxnSpPr>
              <p:spPr>
                <a:xfrm>
                  <a:off x="5066307" y="3529246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>
                <a:xfrm>
                  <a:off x="5085521" y="1980568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/>
                <p:cNvCxnSpPr/>
                <p:nvPr/>
              </p:nvCxnSpPr>
              <p:spPr>
                <a:xfrm>
                  <a:off x="5058621" y="2384070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>
                  <a:off x="5089364" y="2776043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/>
                <p:nvPr/>
              </p:nvCxnSpPr>
              <p:spPr>
                <a:xfrm>
                  <a:off x="5066307" y="3171859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>
                <a:xfrm>
                  <a:off x="5066307" y="3889926"/>
                  <a:ext cx="1672052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7" name="Group 116"/>
              <p:cNvGrpSpPr/>
              <p:nvPr/>
            </p:nvGrpSpPr>
            <p:grpSpPr>
              <a:xfrm>
                <a:off x="5087669" y="1959571"/>
                <a:ext cx="1995139" cy="1962189"/>
                <a:chOff x="5625176" y="1456805"/>
                <a:chExt cx="2637428" cy="1651924"/>
              </a:xfrm>
            </p:grpSpPr>
            <p:cxnSp>
              <p:nvCxnSpPr>
                <p:cNvPr id="163" name="Straight Connector 162"/>
                <p:cNvCxnSpPr/>
                <p:nvPr/>
              </p:nvCxnSpPr>
              <p:spPr>
                <a:xfrm>
                  <a:off x="5625176" y="146188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/>
                <p:nvPr/>
              </p:nvCxnSpPr>
              <p:spPr>
                <a:xfrm>
                  <a:off x="6051896" y="146696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>
                <a:xfrm>
                  <a:off x="6488776" y="149236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/>
                <p:nvPr/>
              </p:nvCxnSpPr>
              <p:spPr>
                <a:xfrm>
                  <a:off x="6910416" y="145680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/>
                <p:nvPr/>
              </p:nvCxnSpPr>
              <p:spPr>
                <a:xfrm>
                  <a:off x="7352376" y="148220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/>
                <p:cNvCxnSpPr/>
                <p:nvPr/>
              </p:nvCxnSpPr>
              <p:spPr>
                <a:xfrm>
                  <a:off x="7779096" y="1461885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/>
                <p:cNvCxnSpPr/>
                <p:nvPr/>
              </p:nvCxnSpPr>
              <p:spPr>
                <a:xfrm>
                  <a:off x="8262604" y="1477493"/>
                  <a:ext cx="0" cy="161636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8" name="Oval 117"/>
              <p:cNvSpPr/>
              <p:nvPr/>
            </p:nvSpPr>
            <p:spPr>
              <a:xfrm rot="18900000">
                <a:off x="5025381" y="1919414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Oval 118"/>
              <p:cNvSpPr/>
              <p:nvPr/>
            </p:nvSpPr>
            <p:spPr>
              <a:xfrm rot="18900000">
                <a:off x="5299043" y="1867710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 rot="18900000">
                <a:off x="5679080" y="1919414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 rot="18900000">
                <a:off x="5950280" y="1867710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 rot="18900000">
                <a:off x="5350747" y="2315999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 rot="18900000">
                <a:off x="5627376" y="2264295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 rot="18900000">
                <a:off x="6001984" y="2315999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 rot="18900000">
                <a:off x="4973677" y="2264296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" name="Oval 125"/>
              <p:cNvSpPr/>
              <p:nvPr/>
            </p:nvSpPr>
            <p:spPr>
              <a:xfrm rot="18900000">
                <a:off x="5025381" y="2707972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" name="Oval 126"/>
              <p:cNvSpPr/>
              <p:nvPr/>
            </p:nvSpPr>
            <p:spPr>
              <a:xfrm rot="18900000">
                <a:off x="5299043" y="2656268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 rot="18900000">
                <a:off x="5679080" y="2707972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 rot="18900000">
                <a:off x="5950280" y="2656268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 rot="18900000">
                <a:off x="5350747" y="3104557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 rot="18900000">
                <a:off x="5627376" y="3052853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" name="Oval 131"/>
              <p:cNvSpPr/>
              <p:nvPr/>
            </p:nvSpPr>
            <p:spPr>
              <a:xfrm rot="18900000">
                <a:off x="6001984" y="3104557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" name="Oval 132"/>
              <p:cNvSpPr/>
              <p:nvPr/>
            </p:nvSpPr>
            <p:spPr>
              <a:xfrm rot="18900000">
                <a:off x="4973677" y="3052854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>
              <a:xfrm rot="18900000">
                <a:off x="5019617" y="3463096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" name="Oval 134"/>
              <p:cNvSpPr/>
              <p:nvPr/>
            </p:nvSpPr>
            <p:spPr>
              <a:xfrm rot="18900000">
                <a:off x="5293279" y="3411392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 rot="18900000">
                <a:off x="5673316" y="3463096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" name="Oval 136"/>
              <p:cNvSpPr/>
              <p:nvPr/>
            </p:nvSpPr>
            <p:spPr>
              <a:xfrm rot="18900000">
                <a:off x="5944516" y="3411392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" name="Oval 137"/>
              <p:cNvSpPr/>
              <p:nvPr/>
            </p:nvSpPr>
            <p:spPr>
              <a:xfrm rot="18900000">
                <a:off x="5350747" y="3829839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" name="Oval 138"/>
              <p:cNvSpPr/>
              <p:nvPr/>
            </p:nvSpPr>
            <p:spPr>
              <a:xfrm rot="18900000">
                <a:off x="5627376" y="3778135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 rot="18900000">
                <a:off x="6001984" y="3829839"/>
                <a:ext cx="132754" cy="132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41" name="Group 140"/>
              <p:cNvGrpSpPr/>
              <p:nvPr/>
            </p:nvGrpSpPr>
            <p:grpSpPr>
              <a:xfrm>
                <a:off x="6281074" y="1919414"/>
                <a:ext cx="236162" cy="2094883"/>
                <a:chOff x="6281074" y="1919414"/>
                <a:chExt cx="236162" cy="2094883"/>
              </a:xfrm>
            </p:grpSpPr>
            <p:sp>
              <p:nvSpPr>
                <p:cNvPr id="157" name="Oval 156"/>
                <p:cNvSpPr/>
                <p:nvPr/>
              </p:nvSpPr>
              <p:spPr>
                <a:xfrm rot="18900000">
                  <a:off x="6332778" y="1919414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8" name="Oval 157"/>
                <p:cNvSpPr/>
                <p:nvPr/>
              </p:nvSpPr>
              <p:spPr>
                <a:xfrm rot="18900000">
                  <a:off x="6281074" y="2264295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9" name="Oval 158"/>
                <p:cNvSpPr/>
                <p:nvPr/>
              </p:nvSpPr>
              <p:spPr>
                <a:xfrm rot="18900000">
                  <a:off x="6332778" y="2707972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0" name="Oval 159"/>
                <p:cNvSpPr/>
                <p:nvPr/>
              </p:nvSpPr>
              <p:spPr>
                <a:xfrm rot="18900000">
                  <a:off x="6281074" y="3052853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1" name="Oval 160"/>
                <p:cNvSpPr/>
                <p:nvPr/>
              </p:nvSpPr>
              <p:spPr>
                <a:xfrm rot="18900000">
                  <a:off x="6327014" y="3463096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2" name="Oval 161"/>
                <p:cNvSpPr/>
                <p:nvPr/>
              </p:nvSpPr>
              <p:spPr>
                <a:xfrm rot="18900000">
                  <a:off x="6281074" y="3778135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42" name="Group 141"/>
              <p:cNvGrpSpPr/>
              <p:nvPr/>
            </p:nvGrpSpPr>
            <p:grpSpPr>
              <a:xfrm>
                <a:off x="6595754" y="1867710"/>
                <a:ext cx="241926" cy="2094883"/>
                <a:chOff x="6595754" y="1867710"/>
                <a:chExt cx="241926" cy="2094883"/>
              </a:xfrm>
            </p:grpSpPr>
            <p:sp>
              <p:nvSpPr>
                <p:cNvPr id="151" name="Oval 150"/>
                <p:cNvSpPr/>
                <p:nvPr/>
              </p:nvSpPr>
              <p:spPr>
                <a:xfrm rot="18900000">
                  <a:off x="6601518" y="1867710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2" name="Oval 151"/>
                <p:cNvSpPr/>
                <p:nvPr/>
              </p:nvSpPr>
              <p:spPr>
                <a:xfrm rot="18900000">
                  <a:off x="6653222" y="2315999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3" name="Oval 152"/>
                <p:cNvSpPr/>
                <p:nvPr/>
              </p:nvSpPr>
              <p:spPr>
                <a:xfrm rot="18900000">
                  <a:off x="6601518" y="2656268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4" name="Oval 153"/>
                <p:cNvSpPr/>
                <p:nvPr/>
              </p:nvSpPr>
              <p:spPr>
                <a:xfrm rot="18900000">
                  <a:off x="6653222" y="3104557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5" name="Oval 154"/>
                <p:cNvSpPr/>
                <p:nvPr/>
              </p:nvSpPr>
              <p:spPr>
                <a:xfrm rot="18900000">
                  <a:off x="6595754" y="3411392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6" name="Oval 155"/>
                <p:cNvSpPr/>
                <p:nvPr/>
              </p:nvSpPr>
              <p:spPr>
                <a:xfrm rot="18900000">
                  <a:off x="6653222" y="3829839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43" name="Oval 142"/>
              <p:cNvSpPr/>
              <p:nvPr/>
            </p:nvSpPr>
            <p:spPr>
              <a:xfrm rot="18900000">
                <a:off x="4973677" y="3778136"/>
                <a:ext cx="236162" cy="2361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44" name="Group 143"/>
              <p:cNvGrpSpPr/>
              <p:nvPr/>
            </p:nvGrpSpPr>
            <p:grpSpPr>
              <a:xfrm>
                <a:off x="6966874" y="1916874"/>
                <a:ext cx="236162" cy="2094883"/>
                <a:chOff x="6281074" y="1919414"/>
                <a:chExt cx="236162" cy="2094883"/>
              </a:xfrm>
            </p:grpSpPr>
            <p:sp>
              <p:nvSpPr>
                <p:cNvPr id="145" name="Oval 144"/>
                <p:cNvSpPr/>
                <p:nvPr/>
              </p:nvSpPr>
              <p:spPr>
                <a:xfrm rot="18900000">
                  <a:off x="6332778" y="1919414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6" name="Oval 145"/>
                <p:cNvSpPr/>
                <p:nvPr/>
              </p:nvSpPr>
              <p:spPr>
                <a:xfrm rot="18900000">
                  <a:off x="6281074" y="2264295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 rot="18900000">
                  <a:off x="6332778" y="2707972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8" name="Oval 147"/>
                <p:cNvSpPr/>
                <p:nvPr/>
              </p:nvSpPr>
              <p:spPr>
                <a:xfrm rot="18900000">
                  <a:off x="6281074" y="3052853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9" name="Oval 148"/>
                <p:cNvSpPr/>
                <p:nvPr/>
              </p:nvSpPr>
              <p:spPr>
                <a:xfrm rot="18900000">
                  <a:off x="6327014" y="3463096"/>
                  <a:ext cx="132754" cy="132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0" name="Oval 149"/>
                <p:cNvSpPr/>
                <p:nvPr/>
              </p:nvSpPr>
              <p:spPr>
                <a:xfrm rot="18900000">
                  <a:off x="6281074" y="3778135"/>
                  <a:ext cx="236162" cy="23616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prstDash val="solid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101" name="Group 100"/>
            <p:cNvGrpSpPr/>
            <p:nvPr/>
          </p:nvGrpSpPr>
          <p:grpSpPr>
            <a:xfrm>
              <a:off x="5537200" y="1793240"/>
              <a:ext cx="2179320" cy="2171700"/>
              <a:chOff x="5394960" y="1577340"/>
              <a:chExt cx="2179320" cy="21717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5394960" y="1577340"/>
                <a:ext cx="2179320" cy="21717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06" name="Group 105"/>
              <p:cNvGrpSpPr>
                <a:grpSpLocks noChangeAspect="1"/>
              </p:cNvGrpSpPr>
              <p:nvPr/>
            </p:nvGrpSpPr>
            <p:grpSpPr>
              <a:xfrm>
                <a:off x="5463827" y="3189527"/>
                <a:ext cx="292608" cy="292608"/>
                <a:chOff x="6453865" y="2629685"/>
                <a:chExt cx="296044" cy="296044"/>
              </a:xfrm>
            </p:grpSpPr>
            <p:sp>
              <p:nvSpPr>
                <p:cNvPr id="110" name="Oval 109"/>
                <p:cNvSpPr/>
                <p:nvPr/>
              </p:nvSpPr>
              <p:spPr>
                <a:xfrm>
                  <a:off x="6453865" y="2629685"/>
                  <a:ext cx="296044" cy="2960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12" name="Group 111"/>
                <p:cNvGrpSpPr/>
                <p:nvPr/>
              </p:nvGrpSpPr>
              <p:grpSpPr>
                <a:xfrm>
                  <a:off x="6518541" y="2700312"/>
                  <a:ext cx="166693" cy="154790"/>
                  <a:chOff x="6518541" y="2700312"/>
                  <a:chExt cx="166693" cy="154790"/>
                </a:xfrm>
              </p:grpSpPr>
              <p:cxnSp>
                <p:nvCxnSpPr>
                  <p:cNvPr id="114" name="Straight Connector 113"/>
                  <p:cNvCxnSpPr/>
                  <p:nvPr/>
                </p:nvCxnSpPr>
                <p:spPr>
                  <a:xfrm>
                    <a:off x="6518541" y="2777707"/>
                    <a:ext cx="166693" cy="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Connector 114"/>
                  <p:cNvCxnSpPr/>
                  <p:nvPr/>
                </p:nvCxnSpPr>
                <p:spPr>
                  <a:xfrm flipV="1">
                    <a:off x="6601887" y="2700312"/>
                    <a:ext cx="0" cy="15479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7" name="Group 106"/>
              <p:cNvGrpSpPr>
                <a:grpSpLocks noChangeAspect="1"/>
              </p:cNvGrpSpPr>
              <p:nvPr/>
            </p:nvGrpSpPr>
            <p:grpSpPr>
              <a:xfrm>
                <a:off x="7162587" y="1822282"/>
                <a:ext cx="292608" cy="292610"/>
                <a:chOff x="2884607" y="4118666"/>
                <a:chExt cx="296044" cy="296045"/>
              </a:xfrm>
            </p:grpSpPr>
            <p:sp>
              <p:nvSpPr>
                <p:cNvPr id="108" name="Oval 107"/>
                <p:cNvSpPr/>
                <p:nvPr/>
              </p:nvSpPr>
              <p:spPr>
                <a:xfrm>
                  <a:off x="2884607" y="4118666"/>
                  <a:ext cx="296044" cy="296045"/>
                </a:xfrm>
                <a:prstGeom prst="ellipse">
                  <a:avLst/>
                </a:prstGeom>
                <a:solidFill>
                  <a:srgbClr val="4F81BD"/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2949283" y="4266688"/>
                  <a:ext cx="166693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519680" y="1549401"/>
                <a:ext cx="3120854" cy="6320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</m:e>
                                <m:sup>
                                  <m: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37609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den>
                          </m:f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C0066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CC0066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CC0066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</m:d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680" y="1549401"/>
                <a:ext cx="3120854" cy="63203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Connector 76"/>
          <p:cNvCxnSpPr/>
          <p:nvPr/>
        </p:nvCxnSpPr>
        <p:spPr>
          <a:xfrm flipH="1">
            <a:off x="2987040" y="2230120"/>
            <a:ext cx="160020" cy="56734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380074" y="2723427"/>
            <a:ext cx="1287687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Reduced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effective mass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025994" y="2530387"/>
            <a:ext cx="1287687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Coulomb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interaction potential</a:t>
            </a:r>
          </a:p>
        </p:txBody>
      </p:sp>
      <p:cxnSp>
        <p:nvCxnSpPr>
          <p:cNvPr id="82" name="Straight Connector 81"/>
          <p:cNvCxnSpPr/>
          <p:nvPr/>
        </p:nvCxnSpPr>
        <p:spPr>
          <a:xfrm>
            <a:off x="3921761" y="2065020"/>
            <a:ext cx="223519" cy="49530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4988560" y="3042920"/>
                <a:ext cx="521232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C0066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8560" y="3042920"/>
                <a:ext cx="521232" cy="5203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Straight Connector 85"/>
          <p:cNvCxnSpPr/>
          <p:nvPr/>
        </p:nvCxnSpPr>
        <p:spPr>
          <a:xfrm flipH="1">
            <a:off x="5158740" y="3652520"/>
            <a:ext cx="99060" cy="25908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4577174" y="3868967"/>
            <a:ext cx="1287687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Dielectric screening constant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578001" y="3919304"/>
            <a:ext cx="360416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Effective mass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approximation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/>
              <p:cNvSpPr txBox="1"/>
              <p:nvPr/>
            </p:nvSpPr>
            <p:spPr>
              <a:xfrm>
                <a:off x="9186487" y="1543858"/>
                <a:ext cx="3755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76092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6487" y="1543858"/>
                <a:ext cx="375552" cy="276999"/>
              </a:xfrm>
              <a:prstGeom prst="rect">
                <a:avLst/>
              </a:prstGeom>
              <a:blipFill>
                <a:blip r:embed="rId4"/>
                <a:stretch>
                  <a:fillRect l="-4839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>
              <a:xfrm>
                <a:off x="6544887" y="3138978"/>
                <a:ext cx="38433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76092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4887" y="3138978"/>
                <a:ext cx="384336" cy="276999"/>
              </a:xfrm>
              <a:prstGeom prst="rect">
                <a:avLst/>
              </a:prstGeom>
              <a:blipFill>
                <a:blip r:embed="rId5"/>
                <a:stretch>
                  <a:fillRect l="-4762" r="-3175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/>
              <p:cNvSpPr txBox="1"/>
              <p:nvPr/>
            </p:nvSpPr>
            <p:spPr>
              <a:xfrm>
                <a:off x="1869441" y="3845560"/>
                <a:ext cx="2074479" cy="4708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376092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37609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37609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37609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37609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37609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37609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37609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37609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76092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9441" y="3845560"/>
                <a:ext cx="2074479" cy="470898"/>
              </a:xfrm>
              <a:prstGeom prst="rect">
                <a:avLst/>
              </a:prstGeom>
              <a:blipFill>
                <a:blip r:embed="rId6"/>
                <a:stretch>
                  <a:fillRect l="-1765" t="-118182" r="-3235" b="-1740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1" name="Rectangle 110"/>
          <p:cNvSpPr/>
          <p:nvPr/>
        </p:nvSpPr>
        <p:spPr>
          <a:xfrm>
            <a:off x="1961003" y="5249817"/>
            <a:ext cx="7752945" cy="1158240"/>
          </a:xfrm>
          <a:prstGeom prst="rect">
            <a:avLst/>
          </a:prstGeom>
          <a:solidFill>
            <a:schemeClr val="bg2"/>
          </a:solidFill>
          <a:ln w="190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/>
              <p:cNvSpPr txBox="1"/>
              <p:nvPr/>
            </p:nvSpPr>
            <p:spPr>
              <a:xfrm>
                <a:off x="4467497" y="5518931"/>
                <a:ext cx="1895519" cy="4765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kumimoji="0" lang="de-DE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=13.6 </m:t>
                      </m:r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𝑒𝑉</m:t>
                      </m:r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num>
                        <m:den>
                          <m:sSup>
                            <m:sSup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C0066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de-DE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CC0066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p>
                              <m:r>
                                <a:rPr kumimoji="0" lang="de-DE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CC0066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8" name="TextBox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7497" y="5518931"/>
                <a:ext cx="1895519" cy="47654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TextBox 98"/>
          <p:cNvSpPr txBox="1"/>
          <p:nvPr/>
        </p:nvSpPr>
        <p:spPr>
          <a:xfrm>
            <a:off x="3504931" y="5273224"/>
            <a:ext cx="1287687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Exciton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binding energy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849732" y="5450515"/>
            <a:ext cx="128768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Exciton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radius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095500" y="5436214"/>
            <a:ext cx="103282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(solution in 3D)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/>
              <p:cNvSpPr txBox="1"/>
              <p:nvPr/>
            </p:nvSpPr>
            <p:spPr>
              <a:xfrm>
                <a:off x="7771658" y="5501586"/>
                <a:ext cx="1699119" cy="5217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kumimoji="0" lang="de-DE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𝑿</m:t>
                          </m:r>
                        </m:sub>
                      </m:sSub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=0.53 Å×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C0066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num>
                        <m:den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37609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den>
                      </m:f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4" name="TextBox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1658" y="5501586"/>
                <a:ext cx="1699119" cy="52174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3" name="Slide Number Placeholder 1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Open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Open San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/>
              <p:cNvSpPr txBox="1"/>
              <p:nvPr/>
            </p:nvSpPr>
            <p:spPr>
              <a:xfrm>
                <a:off x="7774680" y="2494573"/>
                <a:ext cx="1980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4680" y="2494573"/>
                <a:ext cx="198067" cy="276999"/>
              </a:xfrm>
              <a:prstGeom prst="rect">
                <a:avLst/>
              </a:prstGeom>
              <a:blipFill>
                <a:blip r:embed="rId9"/>
                <a:stretch>
                  <a:fillRect l="-9091" r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6" name="TextBox 175"/>
          <p:cNvSpPr txBox="1"/>
          <p:nvPr/>
        </p:nvSpPr>
        <p:spPr>
          <a:xfrm>
            <a:off x="6578001" y="4327867"/>
            <a:ext cx="360416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Homogenous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dielectric medium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Hydrogen model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Wannier excitons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06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8" grpId="0"/>
      <p:bldP spid="80" grpId="0"/>
      <p:bldP spid="84" grpId="0"/>
      <p:bldP spid="88" grpId="0"/>
      <p:bldP spid="90" grpId="0"/>
      <p:bldP spid="92" grpId="0"/>
      <p:bldP spid="93" grpId="0"/>
      <p:bldP spid="95" grpId="0"/>
      <p:bldP spid="111" grpId="0" animBg="1"/>
      <p:bldP spid="98" grpId="0"/>
      <p:bldP spid="99" grpId="0"/>
      <p:bldP spid="102" grpId="0"/>
      <p:bldP spid="103" grpId="0"/>
      <p:bldP spid="104" grpId="0"/>
      <p:bldP spid="91" grpId="0"/>
      <p:bldP spid="1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Dielectric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screening in matter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74" name="Group 373"/>
          <p:cNvGrpSpPr/>
          <p:nvPr/>
        </p:nvGrpSpPr>
        <p:grpSpPr>
          <a:xfrm>
            <a:off x="4178211" y="1933883"/>
            <a:ext cx="3989225" cy="3338776"/>
            <a:chOff x="5894241" y="347240"/>
            <a:chExt cx="4290558" cy="3590976"/>
          </a:xfrm>
        </p:grpSpPr>
        <p:grpSp>
          <p:nvGrpSpPr>
            <p:cNvPr id="375" name="Group 374"/>
            <p:cNvGrpSpPr/>
            <p:nvPr/>
          </p:nvGrpSpPr>
          <p:grpSpPr>
            <a:xfrm>
              <a:off x="5898910" y="1760830"/>
              <a:ext cx="4285889" cy="1470435"/>
              <a:chOff x="3110561" y="1497455"/>
              <a:chExt cx="2331499" cy="799908"/>
            </a:xfrm>
          </p:grpSpPr>
          <p:grpSp>
            <p:nvGrpSpPr>
              <p:cNvPr id="446" name="Group 445"/>
              <p:cNvGrpSpPr/>
              <p:nvPr/>
            </p:nvGrpSpPr>
            <p:grpSpPr>
              <a:xfrm>
                <a:off x="3111831" y="1882265"/>
                <a:ext cx="2330229" cy="415098"/>
                <a:chOff x="3111831" y="1882265"/>
                <a:chExt cx="2330229" cy="415098"/>
              </a:xfrm>
            </p:grpSpPr>
            <p:grpSp>
              <p:nvGrpSpPr>
                <p:cNvPr id="470" name="Group 469"/>
                <p:cNvGrpSpPr/>
                <p:nvPr/>
              </p:nvGrpSpPr>
              <p:grpSpPr>
                <a:xfrm>
                  <a:off x="3111831" y="2074670"/>
                  <a:ext cx="2219739" cy="222693"/>
                  <a:chOff x="3111831" y="2074670"/>
                  <a:chExt cx="2219739" cy="222693"/>
                </a:xfrm>
              </p:grpSpPr>
              <p:sp>
                <p:nvSpPr>
                  <p:cNvPr id="482" name="Oval 481"/>
                  <p:cNvSpPr/>
                  <p:nvPr/>
                </p:nvSpPr>
                <p:spPr>
                  <a:xfrm>
                    <a:off x="311183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3" name="Oval 482"/>
                  <p:cNvSpPr/>
                  <p:nvPr/>
                </p:nvSpPr>
                <p:spPr>
                  <a:xfrm>
                    <a:off x="333372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4" name="Oval 483"/>
                  <p:cNvSpPr/>
                  <p:nvPr/>
                </p:nvSpPr>
                <p:spPr>
                  <a:xfrm>
                    <a:off x="355561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5" name="Oval 484"/>
                  <p:cNvSpPr/>
                  <p:nvPr/>
                </p:nvSpPr>
                <p:spPr>
                  <a:xfrm>
                    <a:off x="377751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6" name="Oval 485"/>
                  <p:cNvSpPr/>
                  <p:nvPr/>
                </p:nvSpPr>
                <p:spPr>
                  <a:xfrm>
                    <a:off x="399940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7" name="Oval 486"/>
                  <p:cNvSpPr/>
                  <p:nvPr/>
                </p:nvSpPr>
                <p:spPr>
                  <a:xfrm>
                    <a:off x="422130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8" name="Oval 487"/>
                  <p:cNvSpPr/>
                  <p:nvPr/>
                </p:nvSpPr>
                <p:spPr>
                  <a:xfrm>
                    <a:off x="444319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9" name="Oval 488"/>
                  <p:cNvSpPr/>
                  <p:nvPr/>
                </p:nvSpPr>
                <p:spPr>
                  <a:xfrm>
                    <a:off x="466508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0" name="Oval 489"/>
                  <p:cNvSpPr/>
                  <p:nvPr/>
                </p:nvSpPr>
                <p:spPr>
                  <a:xfrm>
                    <a:off x="488698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1" name="Oval 490"/>
                  <p:cNvSpPr/>
                  <p:nvPr/>
                </p:nvSpPr>
                <p:spPr>
                  <a:xfrm>
                    <a:off x="510887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471" name="Group 470"/>
                <p:cNvGrpSpPr/>
                <p:nvPr/>
              </p:nvGrpSpPr>
              <p:grpSpPr>
                <a:xfrm>
                  <a:off x="3222321" y="1882265"/>
                  <a:ext cx="2219739" cy="222693"/>
                  <a:chOff x="3111831" y="2074670"/>
                  <a:chExt cx="2219739" cy="222693"/>
                </a:xfrm>
              </p:grpSpPr>
              <p:sp>
                <p:nvSpPr>
                  <p:cNvPr id="472" name="Oval 471"/>
                  <p:cNvSpPr/>
                  <p:nvPr/>
                </p:nvSpPr>
                <p:spPr>
                  <a:xfrm>
                    <a:off x="311183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3" name="Oval 472"/>
                  <p:cNvSpPr/>
                  <p:nvPr/>
                </p:nvSpPr>
                <p:spPr>
                  <a:xfrm>
                    <a:off x="333372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4" name="Oval 473"/>
                  <p:cNvSpPr/>
                  <p:nvPr/>
                </p:nvSpPr>
                <p:spPr>
                  <a:xfrm>
                    <a:off x="355561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5" name="Oval 474"/>
                  <p:cNvSpPr/>
                  <p:nvPr/>
                </p:nvSpPr>
                <p:spPr>
                  <a:xfrm>
                    <a:off x="377751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6" name="Oval 475"/>
                  <p:cNvSpPr/>
                  <p:nvPr/>
                </p:nvSpPr>
                <p:spPr>
                  <a:xfrm>
                    <a:off x="399940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7" name="Oval 476"/>
                  <p:cNvSpPr/>
                  <p:nvPr/>
                </p:nvSpPr>
                <p:spPr>
                  <a:xfrm>
                    <a:off x="422130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8" name="Oval 477"/>
                  <p:cNvSpPr/>
                  <p:nvPr/>
                </p:nvSpPr>
                <p:spPr>
                  <a:xfrm>
                    <a:off x="444319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9" name="Oval 478"/>
                  <p:cNvSpPr/>
                  <p:nvPr/>
                </p:nvSpPr>
                <p:spPr>
                  <a:xfrm>
                    <a:off x="466508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0" name="Oval 479"/>
                  <p:cNvSpPr/>
                  <p:nvPr/>
                </p:nvSpPr>
                <p:spPr>
                  <a:xfrm>
                    <a:off x="488698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1" name="Oval 480"/>
                  <p:cNvSpPr/>
                  <p:nvPr/>
                </p:nvSpPr>
                <p:spPr>
                  <a:xfrm>
                    <a:off x="510887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447" name="Group 446"/>
              <p:cNvGrpSpPr/>
              <p:nvPr/>
            </p:nvGrpSpPr>
            <p:grpSpPr>
              <a:xfrm>
                <a:off x="3110561" y="1497455"/>
                <a:ext cx="2330229" cy="415098"/>
                <a:chOff x="3111831" y="1882265"/>
                <a:chExt cx="2330229" cy="415098"/>
              </a:xfrm>
            </p:grpSpPr>
            <p:grpSp>
              <p:nvGrpSpPr>
                <p:cNvPr id="448" name="Group 447"/>
                <p:cNvGrpSpPr/>
                <p:nvPr/>
              </p:nvGrpSpPr>
              <p:grpSpPr>
                <a:xfrm>
                  <a:off x="3111831" y="2074670"/>
                  <a:ext cx="2219739" cy="222693"/>
                  <a:chOff x="3111831" y="2074670"/>
                  <a:chExt cx="2219739" cy="222693"/>
                </a:xfrm>
              </p:grpSpPr>
              <p:sp>
                <p:nvSpPr>
                  <p:cNvPr id="460" name="Oval 459"/>
                  <p:cNvSpPr/>
                  <p:nvPr/>
                </p:nvSpPr>
                <p:spPr>
                  <a:xfrm>
                    <a:off x="311183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1" name="Oval 460"/>
                  <p:cNvSpPr/>
                  <p:nvPr/>
                </p:nvSpPr>
                <p:spPr>
                  <a:xfrm>
                    <a:off x="333372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2" name="Oval 461"/>
                  <p:cNvSpPr/>
                  <p:nvPr/>
                </p:nvSpPr>
                <p:spPr>
                  <a:xfrm>
                    <a:off x="355561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3" name="Oval 462"/>
                  <p:cNvSpPr/>
                  <p:nvPr/>
                </p:nvSpPr>
                <p:spPr>
                  <a:xfrm>
                    <a:off x="377751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4" name="Oval 463"/>
                  <p:cNvSpPr/>
                  <p:nvPr/>
                </p:nvSpPr>
                <p:spPr>
                  <a:xfrm>
                    <a:off x="399940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5" name="Oval 464"/>
                  <p:cNvSpPr/>
                  <p:nvPr/>
                </p:nvSpPr>
                <p:spPr>
                  <a:xfrm>
                    <a:off x="422130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6" name="Oval 465"/>
                  <p:cNvSpPr/>
                  <p:nvPr/>
                </p:nvSpPr>
                <p:spPr>
                  <a:xfrm>
                    <a:off x="444319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7" name="Oval 466"/>
                  <p:cNvSpPr/>
                  <p:nvPr/>
                </p:nvSpPr>
                <p:spPr>
                  <a:xfrm>
                    <a:off x="466508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8" name="Oval 467"/>
                  <p:cNvSpPr/>
                  <p:nvPr/>
                </p:nvSpPr>
                <p:spPr>
                  <a:xfrm>
                    <a:off x="488698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9" name="Oval 468"/>
                  <p:cNvSpPr/>
                  <p:nvPr/>
                </p:nvSpPr>
                <p:spPr>
                  <a:xfrm>
                    <a:off x="510887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449" name="Group 448"/>
                <p:cNvGrpSpPr/>
                <p:nvPr/>
              </p:nvGrpSpPr>
              <p:grpSpPr>
                <a:xfrm>
                  <a:off x="3222321" y="1882265"/>
                  <a:ext cx="2219739" cy="222693"/>
                  <a:chOff x="3111831" y="2074670"/>
                  <a:chExt cx="2219739" cy="222693"/>
                </a:xfrm>
              </p:grpSpPr>
              <p:sp>
                <p:nvSpPr>
                  <p:cNvPr id="450" name="Oval 449"/>
                  <p:cNvSpPr/>
                  <p:nvPr/>
                </p:nvSpPr>
                <p:spPr>
                  <a:xfrm>
                    <a:off x="311183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1" name="Oval 450"/>
                  <p:cNvSpPr/>
                  <p:nvPr/>
                </p:nvSpPr>
                <p:spPr>
                  <a:xfrm>
                    <a:off x="333372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2" name="Oval 451"/>
                  <p:cNvSpPr/>
                  <p:nvPr/>
                </p:nvSpPr>
                <p:spPr>
                  <a:xfrm>
                    <a:off x="355561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3" name="Oval 452"/>
                  <p:cNvSpPr/>
                  <p:nvPr/>
                </p:nvSpPr>
                <p:spPr>
                  <a:xfrm>
                    <a:off x="377751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4" name="Oval 453"/>
                  <p:cNvSpPr/>
                  <p:nvPr/>
                </p:nvSpPr>
                <p:spPr>
                  <a:xfrm>
                    <a:off x="399940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5" name="Oval 454"/>
                  <p:cNvSpPr/>
                  <p:nvPr/>
                </p:nvSpPr>
                <p:spPr>
                  <a:xfrm>
                    <a:off x="422130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6" name="Oval 455"/>
                  <p:cNvSpPr/>
                  <p:nvPr/>
                </p:nvSpPr>
                <p:spPr>
                  <a:xfrm>
                    <a:off x="444319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7" name="Oval 456"/>
                  <p:cNvSpPr/>
                  <p:nvPr/>
                </p:nvSpPr>
                <p:spPr>
                  <a:xfrm>
                    <a:off x="466508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8" name="Oval 457"/>
                  <p:cNvSpPr/>
                  <p:nvPr/>
                </p:nvSpPr>
                <p:spPr>
                  <a:xfrm>
                    <a:off x="488698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9" name="Oval 458"/>
                  <p:cNvSpPr/>
                  <p:nvPr/>
                </p:nvSpPr>
                <p:spPr>
                  <a:xfrm>
                    <a:off x="510887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</p:grpSp>
        <p:grpSp>
          <p:nvGrpSpPr>
            <p:cNvPr id="376" name="Group 375"/>
            <p:cNvGrpSpPr/>
            <p:nvPr/>
          </p:nvGrpSpPr>
          <p:grpSpPr>
            <a:xfrm>
              <a:off x="5894241" y="347240"/>
              <a:ext cx="4285889" cy="1470435"/>
              <a:chOff x="3110561" y="1497455"/>
              <a:chExt cx="2331499" cy="799908"/>
            </a:xfrm>
          </p:grpSpPr>
          <p:grpSp>
            <p:nvGrpSpPr>
              <p:cNvPr id="400" name="Group 399"/>
              <p:cNvGrpSpPr/>
              <p:nvPr/>
            </p:nvGrpSpPr>
            <p:grpSpPr>
              <a:xfrm>
                <a:off x="3111831" y="1882265"/>
                <a:ext cx="2330229" cy="415098"/>
                <a:chOff x="3111831" y="1882265"/>
                <a:chExt cx="2330229" cy="415098"/>
              </a:xfrm>
            </p:grpSpPr>
            <p:grpSp>
              <p:nvGrpSpPr>
                <p:cNvPr id="424" name="Group 423"/>
                <p:cNvGrpSpPr/>
                <p:nvPr/>
              </p:nvGrpSpPr>
              <p:grpSpPr>
                <a:xfrm>
                  <a:off x="3111831" y="2074670"/>
                  <a:ext cx="2219739" cy="222693"/>
                  <a:chOff x="3111831" y="2074670"/>
                  <a:chExt cx="2219739" cy="222693"/>
                </a:xfrm>
              </p:grpSpPr>
              <p:sp>
                <p:nvSpPr>
                  <p:cNvPr id="436" name="Oval 435"/>
                  <p:cNvSpPr/>
                  <p:nvPr/>
                </p:nvSpPr>
                <p:spPr>
                  <a:xfrm>
                    <a:off x="311183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7" name="Oval 436"/>
                  <p:cNvSpPr/>
                  <p:nvPr/>
                </p:nvSpPr>
                <p:spPr>
                  <a:xfrm>
                    <a:off x="333372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8" name="Oval 437"/>
                  <p:cNvSpPr/>
                  <p:nvPr/>
                </p:nvSpPr>
                <p:spPr>
                  <a:xfrm>
                    <a:off x="355561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9" name="Oval 438"/>
                  <p:cNvSpPr/>
                  <p:nvPr/>
                </p:nvSpPr>
                <p:spPr>
                  <a:xfrm>
                    <a:off x="377751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0" name="Oval 439"/>
                  <p:cNvSpPr/>
                  <p:nvPr/>
                </p:nvSpPr>
                <p:spPr>
                  <a:xfrm>
                    <a:off x="399940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1" name="Oval 440"/>
                  <p:cNvSpPr/>
                  <p:nvPr/>
                </p:nvSpPr>
                <p:spPr>
                  <a:xfrm>
                    <a:off x="422130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2" name="Oval 441"/>
                  <p:cNvSpPr/>
                  <p:nvPr/>
                </p:nvSpPr>
                <p:spPr>
                  <a:xfrm>
                    <a:off x="444319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3" name="Oval 442"/>
                  <p:cNvSpPr/>
                  <p:nvPr/>
                </p:nvSpPr>
                <p:spPr>
                  <a:xfrm>
                    <a:off x="466508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4" name="Oval 443"/>
                  <p:cNvSpPr/>
                  <p:nvPr/>
                </p:nvSpPr>
                <p:spPr>
                  <a:xfrm>
                    <a:off x="488698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5" name="Oval 444"/>
                  <p:cNvSpPr/>
                  <p:nvPr/>
                </p:nvSpPr>
                <p:spPr>
                  <a:xfrm>
                    <a:off x="510887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425" name="Group 424"/>
                <p:cNvGrpSpPr/>
                <p:nvPr/>
              </p:nvGrpSpPr>
              <p:grpSpPr>
                <a:xfrm>
                  <a:off x="3222321" y="1882265"/>
                  <a:ext cx="2219739" cy="222693"/>
                  <a:chOff x="3111831" y="2074670"/>
                  <a:chExt cx="2219739" cy="222693"/>
                </a:xfrm>
              </p:grpSpPr>
              <p:sp>
                <p:nvSpPr>
                  <p:cNvPr id="426" name="Oval 425"/>
                  <p:cNvSpPr/>
                  <p:nvPr/>
                </p:nvSpPr>
                <p:spPr>
                  <a:xfrm>
                    <a:off x="311183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27" name="Oval 426"/>
                  <p:cNvSpPr/>
                  <p:nvPr/>
                </p:nvSpPr>
                <p:spPr>
                  <a:xfrm>
                    <a:off x="333372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28" name="Oval 427"/>
                  <p:cNvSpPr/>
                  <p:nvPr/>
                </p:nvSpPr>
                <p:spPr>
                  <a:xfrm>
                    <a:off x="355561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29" name="Oval 428"/>
                  <p:cNvSpPr/>
                  <p:nvPr/>
                </p:nvSpPr>
                <p:spPr>
                  <a:xfrm>
                    <a:off x="377751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0" name="Oval 429"/>
                  <p:cNvSpPr/>
                  <p:nvPr/>
                </p:nvSpPr>
                <p:spPr>
                  <a:xfrm>
                    <a:off x="399940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1" name="Oval 430"/>
                  <p:cNvSpPr/>
                  <p:nvPr/>
                </p:nvSpPr>
                <p:spPr>
                  <a:xfrm>
                    <a:off x="422130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2" name="Oval 431"/>
                  <p:cNvSpPr/>
                  <p:nvPr/>
                </p:nvSpPr>
                <p:spPr>
                  <a:xfrm>
                    <a:off x="444319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3" name="Oval 432"/>
                  <p:cNvSpPr/>
                  <p:nvPr/>
                </p:nvSpPr>
                <p:spPr>
                  <a:xfrm>
                    <a:off x="466508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4" name="Oval 433"/>
                  <p:cNvSpPr/>
                  <p:nvPr/>
                </p:nvSpPr>
                <p:spPr>
                  <a:xfrm>
                    <a:off x="488698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5" name="Oval 434"/>
                  <p:cNvSpPr/>
                  <p:nvPr/>
                </p:nvSpPr>
                <p:spPr>
                  <a:xfrm>
                    <a:off x="510887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401" name="Group 400"/>
              <p:cNvGrpSpPr/>
              <p:nvPr/>
            </p:nvGrpSpPr>
            <p:grpSpPr>
              <a:xfrm>
                <a:off x="3110561" y="1497455"/>
                <a:ext cx="2330229" cy="415098"/>
                <a:chOff x="3111831" y="1882265"/>
                <a:chExt cx="2330229" cy="415098"/>
              </a:xfrm>
            </p:grpSpPr>
            <p:grpSp>
              <p:nvGrpSpPr>
                <p:cNvPr id="402" name="Group 401"/>
                <p:cNvGrpSpPr/>
                <p:nvPr/>
              </p:nvGrpSpPr>
              <p:grpSpPr>
                <a:xfrm>
                  <a:off x="3111831" y="2074670"/>
                  <a:ext cx="2219739" cy="222693"/>
                  <a:chOff x="3111831" y="2074670"/>
                  <a:chExt cx="2219739" cy="222693"/>
                </a:xfrm>
              </p:grpSpPr>
              <p:sp>
                <p:nvSpPr>
                  <p:cNvPr id="414" name="Oval 413"/>
                  <p:cNvSpPr/>
                  <p:nvPr/>
                </p:nvSpPr>
                <p:spPr>
                  <a:xfrm>
                    <a:off x="311183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15" name="Oval 414"/>
                  <p:cNvSpPr/>
                  <p:nvPr/>
                </p:nvSpPr>
                <p:spPr>
                  <a:xfrm>
                    <a:off x="333372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16" name="Oval 415"/>
                  <p:cNvSpPr/>
                  <p:nvPr/>
                </p:nvSpPr>
                <p:spPr>
                  <a:xfrm>
                    <a:off x="355561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17" name="Oval 416"/>
                  <p:cNvSpPr/>
                  <p:nvPr/>
                </p:nvSpPr>
                <p:spPr>
                  <a:xfrm>
                    <a:off x="377751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18" name="Oval 417"/>
                  <p:cNvSpPr/>
                  <p:nvPr/>
                </p:nvSpPr>
                <p:spPr>
                  <a:xfrm>
                    <a:off x="399940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19" name="Oval 418"/>
                  <p:cNvSpPr/>
                  <p:nvPr/>
                </p:nvSpPr>
                <p:spPr>
                  <a:xfrm>
                    <a:off x="422130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20" name="Oval 419"/>
                  <p:cNvSpPr/>
                  <p:nvPr/>
                </p:nvSpPr>
                <p:spPr>
                  <a:xfrm>
                    <a:off x="444319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21" name="Oval 420"/>
                  <p:cNvSpPr/>
                  <p:nvPr/>
                </p:nvSpPr>
                <p:spPr>
                  <a:xfrm>
                    <a:off x="466508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22" name="Oval 421"/>
                  <p:cNvSpPr/>
                  <p:nvPr/>
                </p:nvSpPr>
                <p:spPr>
                  <a:xfrm>
                    <a:off x="488698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23" name="Oval 422"/>
                  <p:cNvSpPr/>
                  <p:nvPr/>
                </p:nvSpPr>
                <p:spPr>
                  <a:xfrm>
                    <a:off x="510887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403" name="Group 402"/>
                <p:cNvGrpSpPr/>
                <p:nvPr/>
              </p:nvGrpSpPr>
              <p:grpSpPr>
                <a:xfrm>
                  <a:off x="3222321" y="1882265"/>
                  <a:ext cx="2219739" cy="222693"/>
                  <a:chOff x="3111831" y="2074670"/>
                  <a:chExt cx="2219739" cy="222693"/>
                </a:xfrm>
              </p:grpSpPr>
              <p:sp>
                <p:nvSpPr>
                  <p:cNvPr id="404" name="Oval 403"/>
                  <p:cNvSpPr/>
                  <p:nvPr/>
                </p:nvSpPr>
                <p:spPr>
                  <a:xfrm>
                    <a:off x="311183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05" name="Oval 404"/>
                  <p:cNvSpPr/>
                  <p:nvPr/>
                </p:nvSpPr>
                <p:spPr>
                  <a:xfrm>
                    <a:off x="333372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06" name="Oval 405"/>
                  <p:cNvSpPr/>
                  <p:nvPr/>
                </p:nvSpPr>
                <p:spPr>
                  <a:xfrm>
                    <a:off x="355561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07" name="Oval 406"/>
                  <p:cNvSpPr/>
                  <p:nvPr/>
                </p:nvSpPr>
                <p:spPr>
                  <a:xfrm>
                    <a:off x="377751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08" name="Oval 407"/>
                  <p:cNvSpPr/>
                  <p:nvPr/>
                </p:nvSpPr>
                <p:spPr>
                  <a:xfrm>
                    <a:off x="399940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09" name="Oval 408"/>
                  <p:cNvSpPr/>
                  <p:nvPr/>
                </p:nvSpPr>
                <p:spPr>
                  <a:xfrm>
                    <a:off x="4221301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10" name="Oval 409"/>
                  <p:cNvSpPr/>
                  <p:nvPr/>
                </p:nvSpPr>
                <p:spPr>
                  <a:xfrm>
                    <a:off x="4443195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11" name="Oval 410"/>
                  <p:cNvSpPr/>
                  <p:nvPr/>
                </p:nvSpPr>
                <p:spPr>
                  <a:xfrm>
                    <a:off x="4665089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12" name="Oval 411"/>
                  <p:cNvSpPr/>
                  <p:nvPr/>
                </p:nvSpPr>
                <p:spPr>
                  <a:xfrm>
                    <a:off x="4886983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13" name="Oval 412"/>
                  <p:cNvSpPr/>
                  <p:nvPr/>
                </p:nvSpPr>
                <p:spPr>
                  <a:xfrm>
                    <a:off x="5108877" y="2074670"/>
                    <a:ext cx="222693" cy="222693"/>
                  </a:xfrm>
                  <a:prstGeom prst="ellipse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panose="020B0606030504020204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</p:grpSp>
        <p:grpSp>
          <p:nvGrpSpPr>
            <p:cNvPr id="377" name="Group 376"/>
            <p:cNvGrpSpPr/>
            <p:nvPr/>
          </p:nvGrpSpPr>
          <p:grpSpPr>
            <a:xfrm>
              <a:off x="5901129" y="3175160"/>
              <a:ext cx="4283554" cy="763056"/>
              <a:chOff x="3111831" y="1882265"/>
              <a:chExt cx="2330229" cy="415098"/>
            </a:xfrm>
          </p:grpSpPr>
          <p:grpSp>
            <p:nvGrpSpPr>
              <p:cNvPr id="378" name="Group 377"/>
              <p:cNvGrpSpPr/>
              <p:nvPr/>
            </p:nvGrpSpPr>
            <p:grpSpPr>
              <a:xfrm>
                <a:off x="3111831" y="2074670"/>
                <a:ext cx="2219739" cy="222693"/>
                <a:chOff x="3111831" y="2074670"/>
                <a:chExt cx="2219739" cy="222693"/>
              </a:xfrm>
            </p:grpSpPr>
            <p:sp>
              <p:nvSpPr>
                <p:cNvPr id="390" name="Oval 389"/>
                <p:cNvSpPr/>
                <p:nvPr/>
              </p:nvSpPr>
              <p:spPr>
                <a:xfrm>
                  <a:off x="3111831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1" name="Oval 390"/>
                <p:cNvSpPr/>
                <p:nvPr/>
              </p:nvSpPr>
              <p:spPr>
                <a:xfrm>
                  <a:off x="3333725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2" name="Oval 391"/>
                <p:cNvSpPr/>
                <p:nvPr/>
              </p:nvSpPr>
              <p:spPr>
                <a:xfrm>
                  <a:off x="3555619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3" name="Oval 392"/>
                <p:cNvSpPr/>
                <p:nvPr/>
              </p:nvSpPr>
              <p:spPr>
                <a:xfrm>
                  <a:off x="3777513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4" name="Oval 393"/>
                <p:cNvSpPr/>
                <p:nvPr/>
              </p:nvSpPr>
              <p:spPr>
                <a:xfrm>
                  <a:off x="3999407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5" name="Oval 394"/>
                <p:cNvSpPr/>
                <p:nvPr/>
              </p:nvSpPr>
              <p:spPr>
                <a:xfrm>
                  <a:off x="4221301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6" name="Oval 395"/>
                <p:cNvSpPr/>
                <p:nvPr/>
              </p:nvSpPr>
              <p:spPr>
                <a:xfrm>
                  <a:off x="4443195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7" name="Oval 396"/>
                <p:cNvSpPr/>
                <p:nvPr/>
              </p:nvSpPr>
              <p:spPr>
                <a:xfrm>
                  <a:off x="4665089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8" name="Oval 397"/>
                <p:cNvSpPr/>
                <p:nvPr/>
              </p:nvSpPr>
              <p:spPr>
                <a:xfrm>
                  <a:off x="4886983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9" name="Oval 398"/>
                <p:cNvSpPr/>
                <p:nvPr/>
              </p:nvSpPr>
              <p:spPr>
                <a:xfrm>
                  <a:off x="5108877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79" name="Group 378"/>
              <p:cNvGrpSpPr/>
              <p:nvPr/>
            </p:nvGrpSpPr>
            <p:grpSpPr>
              <a:xfrm>
                <a:off x="3222321" y="1882265"/>
                <a:ext cx="2219739" cy="222693"/>
                <a:chOff x="3111831" y="2074670"/>
                <a:chExt cx="2219739" cy="222693"/>
              </a:xfrm>
            </p:grpSpPr>
            <p:sp>
              <p:nvSpPr>
                <p:cNvPr id="380" name="Oval 379"/>
                <p:cNvSpPr/>
                <p:nvPr/>
              </p:nvSpPr>
              <p:spPr>
                <a:xfrm>
                  <a:off x="3111831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1" name="Oval 380"/>
                <p:cNvSpPr/>
                <p:nvPr/>
              </p:nvSpPr>
              <p:spPr>
                <a:xfrm>
                  <a:off x="3333725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2" name="Oval 381"/>
                <p:cNvSpPr/>
                <p:nvPr/>
              </p:nvSpPr>
              <p:spPr>
                <a:xfrm>
                  <a:off x="3555619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3" name="Oval 382"/>
                <p:cNvSpPr/>
                <p:nvPr/>
              </p:nvSpPr>
              <p:spPr>
                <a:xfrm>
                  <a:off x="3777513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4" name="Oval 383"/>
                <p:cNvSpPr/>
                <p:nvPr/>
              </p:nvSpPr>
              <p:spPr>
                <a:xfrm>
                  <a:off x="3999407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5" name="Oval 384"/>
                <p:cNvSpPr/>
                <p:nvPr/>
              </p:nvSpPr>
              <p:spPr>
                <a:xfrm>
                  <a:off x="4221301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6" name="Oval 385"/>
                <p:cNvSpPr/>
                <p:nvPr/>
              </p:nvSpPr>
              <p:spPr>
                <a:xfrm>
                  <a:off x="4443195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7" name="Oval 386"/>
                <p:cNvSpPr/>
                <p:nvPr/>
              </p:nvSpPr>
              <p:spPr>
                <a:xfrm>
                  <a:off x="4665089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8" name="Oval 387"/>
                <p:cNvSpPr/>
                <p:nvPr/>
              </p:nvSpPr>
              <p:spPr>
                <a:xfrm>
                  <a:off x="4886983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9" name="Oval 388"/>
                <p:cNvSpPr/>
                <p:nvPr/>
              </p:nvSpPr>
              <p:spPr>
                <a:xfrm>
                  <a:off x="5108877" y="2074670"/>
                  <a:ext cx="222693" cy="222693"/>
                </a:xfrm>
                <a:prstGeom prst="ellipse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492" name="Group 491"/>
          <p:cNvGrpSpPr/>
          <p:nvPr/>
        </p:nvGrpSpPr>
        <p:grpSpPr>
          <a:xfrm>
            <a:off x="4327781" y="2095672"/>
            <a:ext cx="3700049" cy="3049600"/>
            <a:chOff x="7058782" y="575519"/>
            <a:chExt cx="3700049" cy="3049600"/>
          </a:xfrm>
        </p:grpSpPr>
        <p:sp>
          <p:nvSpPr>
            <p:cNvPr id="493" name="Oval 492"/>
            <p:cNvSpPr>
              <a:spLocks noChangeAspect="1"/>
            </p:cNvSpPr>
            <p:nvPr/>
          </p:nvSpPr>
          <p:spPr>
            <a:xfrm>
              <a:off x="7065294" y="287637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494" name="Oval 493"/>
            <p:cNvSpPr>
              <a:spLocks noChangeAspect="1"/>
            </p:cNvSpPr>
            <p:nvPr/>
          </p:nvSpPr>
          <p:spPr>
            <a:xfrm>
              <a:off x="7444544" y="287637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495" name="Oval 494"/>
            <p:cNvSpPr>
              <a:spLocks noChangeAspect="1"/>
            </p:cNvSpPr>
            <p:nvPr/>
          </p:nvSpPr>
          <p:spPr>
            <a:xfrm>
              <a:off x="7823795" y="287637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496" name="Oval 495"/>
            <p:cNvSpPr>
              <a:spLocks noChangeAspect="1"/>
            </p:cNvSpPr>
            <p:nvPr/>
          </p:nvSpPr>
          <p:spPr>
            <a:xfrm>
              <a:off x="8203045" y="287637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497" name="Oval 496"/>
            <p:cNvSpPr>
              <a:spLocks noChangeAspect="1"/>
            </p:cNvSpPr>
            <p:nvPr/>
          </p:nvSpPr>
          <p:spPr>
            <a:xfrm>
              <a:off x="8582295" y="287637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498" name="Oval 497"/>
            <p:cNvSpPr>
              <a:spLocks noChangeAspect="1"/>
            </p:cNvSpPr>
            <p:nvPr/>
          </p:nvSpPr>
          <p:spPr>
            <a:xfrm>
              <a:off x="8961546" y="287637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499" name="Oval 498"/>
            <p:cNvSpPr>
              <a:spLocks noChangeAspect="1"/>
            </p:cNvSpPr>
            <p:nvPr/>
          </p:nvSpPr>
          <p:spPr>
            <a:xfrm>
              <a:off x="9340796" y="287637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00" name="Oval 499"/>
            <p:cNvSpPr>
              <a:spLocks noChangeAspect="1"/>
            </p:cNvSpPr>
            <p:nvPr/>
          </p:nvSpPr>
          <p:spPr>
            <a:xfrm>
              <a:off x="9720046" y="287637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01" name="Oval 500"/>
            <p:cNvSpPr>
              <a:spLocks noChangeAspect="1"/>
            </p:cNvSpPr>
            <p:nvPr/>
          </p:nvSpPr>
          <p:spPr>
            <a:xfrm>
              <a:off x="10099297" y="287637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02" name="Oval 501"/>
            <p:cNvSpPr>
              <a:spLocks noChangeAspect="1"/>
            </p:cNvSpPr>
            <p:nvPr/>
          </p:nvSpPr>
          <p:spPr>
            <a:xfrm>
              <a:off x="10478547" y="287637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03" name="Oval 502"/>
            <p:cNvSpPr>
              <a:spLocks noChangeAspect="1"/>
            </p:cNvSpPr>
            <p:nvPr/>
          </p:nvSpPr>
          <p:spPr>
            <a:xfrm>
              <a:off x="7254138" y="254752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04" name="Oval 503"/>
            <p:cNvSpPr>
              <a:spLocks noChangeAspect="1"/>
            </p:cNvSpPr>
            <p:nvPr/>
          </p:nvSpPr>
          <p:spPr>
            <a:xfrm>
              <a:off x="7633388" y="254752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05" name="Oval 504"/>
            <p:cNvSpPr>
              <a:spLocks noChangeAspect="1"/>
            </p:cNvSpPr>
            <p:nvPr/>
          </p:nvSpPr>
          <p:spPr>
            <a:xfrm>
              <a:off x="8012639" y="254752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06" name="Oval 505"/>
            <p:cNvSpPr>
              <a:spLocks noChangeAspect="1"/>
            </p:cNvSpPr>
            <p:nvPr/>
          </p:nvSpPr>
          <p:spPr>
            <a:xfrm>
              <a:off x="8391889" y="254752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07" name="Oval 506"/>
            <p:cNvSpPr>
              <a:spLocks noChangeAspect="1"/>
            </p:cNvSpPr>
            <p:nvPr/>
          </p:nvSpPr>
          <p:spPr>
            <a:xfrm>
              <a:off x="8771139" y="254752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08" name="Oval 507"/>
            <p:cNvSpPr>
              <a:spLocks noChangeAspect="1"/>
            </p:cNvSpPr>
            <p:nvPr/>
          </p:nvSpPr>
          <p:spPr>
            <a:xfrm>
              <a:off x="9150390" y="254752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09" name="Oval 508"/>
            <p:cNvSpPr>
              <a:spLocks noChangeAspect="1"/>
            </p:cNvSpPr>
            <p:nvPr/>
          </p:nvSpPr>
          <p:spPr>
            <a:xfrm>
              <a:off x="9529640" y="254752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10" name="Oval 509"/>
            <p:cNvSpPr>
              <a:spLocks noChangeAspect="1"/>
            </p:cNvSpPr>
            <p:nvPr/>
          </p:nvSpPr>
          <p:spPr>
            <a:xfrm>
              <a:off x="9908890" y="254752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11" name="Oval 510"/>
            <p:cNvSpPr>
              <a:spLocks noChangeAspect="1"/>
            </p:cNvSpPr>
            <p:nvPr/>
          </p:nvSpPr>
          <p:spPr>
            <a:xfrm>
              <a:off x="10288141" y="254752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12" name="Oval 511"/>
            <p:cNvSpPr>
              <a:spLocks noChangeAspect="1"/>
            </p:cNvSpPr>
            <p:nvPr/>
          </p:nvSpPr>
          <p:spPr>
            <a:xfrm>
              <a:off x="10667391" y="254752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13" name="Oval 512"/>
            <p:cNvSpPr>
              <a:spLocks noChangeAspect="1"/>
            </p:cNvSpPr>
            <p:nvPr/>
          </p:nvSpPr>
          <p:spPr>
            <a:xfrm>
              <a:off x="7063123" y="2218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14" name="Oval 513"/>
            <p:cNvSpPr>
              <a:spLocks noChangeAspect="1"/>
            </p:cNvSpPr>
            <p:nvPr/>
          </p:nvSpPr>
          <p:spPr>
            <a:xfrm>
              <a:off x="7442373" y="2218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15" name="Oval 514"/>
            <p:cNvSpPr>
              <a:spLocks noChangeAspect="1"/>
            </p:cNvSpPr>
            <p:nvPr/>
          </p:nvSpPr>
          <p:spPr>
            <a:xfrm>
              <a:off x="7821624" y="2218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16" name="Oval 515"/>
            <p:cNvSpPr>
              <a:spLocks noChangeAspect="1"/>
            </p:cNvSpPr>
            <p:nvPr/>
          </p:nvSpPr>
          <p:spPr>
            <a:xfrm>
              <a:off x="8200874" y="2218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17" name="Oval 516"/>
            <p:cNvSpPr>
              <a:spLocks noChangeAspect="1"/>
            </p:cNvSpPr>
            <p:nvPr/>
          </p:nvSpPr>
          <p:spPr>
            <a:xfrm>
              <a:off x="8580124" y="2218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18" name="Oval 517"/>
            <p:cNvSpPr>
              <a:spLocks noChangeAspect="1"/>
            </p:cNvSpPr>
            <p:nvPr/>
          </p:nvSpPr>
          <p:spPr>
            <a:xfrm>
              <a:off x="8959375" y="2218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19" name="Oval 518"/>
            <p:cNvSpPr>
              <a:spLocks noChangeAspect="1"/>
            </p:cNvSpPr>
            <p:nvPr/>
          </p:nvSpPr>
          <p:spPr>
            <a:xfrm>
              <a:off x="9338625" y="2218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20" name="Oval 519"/>
            <p:cNvSpPr>
              <a:spLocks noChangeAspect="1"/>
            </p:cNvSpPr>
            <p:nvPr/>
          </p:nvSpPr>
          <p:spPr>
            <a:xfrm>
              <a:off x="9717875" y="2218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21" name="Oval 520"/>
            <p:cNvSpPr>
              <a:spLocks noChangeAspect="1"/>
            </p:cNvSpPr>
            <p:nvPr/>
          </p:nvSpPr>
          <p:spPr>
            <a:xfrm>
              <a:off x="10097126" y="2218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22" name="Oval 521"/>
            <p:cNvSpPr>
              <a:spLocks noChangeAspect="1"/>
            </p:cNvSpPr>
            <p:nvPr/>
          </p:nvSpPr>
          <p:spPr>
            <a:xfrm>
              <a:off x="10476376" y="2218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23" name="Oval 522"/>
            <p:cNvSpPr>
              <a:spLocks noChangeAspect="1"/>
            </p:cNvSpPr>
            <p:nvPr/>
          </p:nvSpPr>
          <p:spPr>
            <a:xfrm>
              <a:off x="7251967" y="1889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24" name="Oval 523"/>
            <p:cNvSpPr>
              <a:spLocks noChangeAspect="1"/>
            </p:cNvSpPr>
            <p:nvPr/>
          </p:nvSpPr>
          <p:spPr>
            <a:xfrm>
              <a:off x="7631217" y="1889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25" name="Oval 524"/>
            <p:cNvSpPr>
              <a:spLocks noChangeAspect="1"/>
            </p:cNvSpPr>
            <p:nvPr/>
          </p:nvSpPr>
          <p:spPr>
            <a:xfrm>
              <a:off x="8010468" y="1889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26" name="Oval 525"/>
            <p:cNvSpPr>
              <a:spLocks noChangeAspect="1"/>
            </p:cNvSpPr>
            <p:nvPr/>
          </p:nvSpPr>
          <p:spPr>
            <a:xfrm>
              <a:off x="8389718" y="1889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27" name="Oval 526"/>
            <p:cNvSpPr>
              <a:spLocks noChangeAspect="1"/>
            </p:cNvSpPr>
            <p:nvPr/>
          </p:nvSpPr>
          <p:spPr>
            <a:xfrm>
              <a:off x="8768968" y="1889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28" name="Oval 527"/>
            <p:cNvSpPr>
              <a:spLocks noChangeAspect="1"/>
            </p:cNvSpPr>
            <p:nvPr/>
          </p:nvSpPr>
          <p:spPr>
            <a:xfrm>
              <a:off x="9148219" y="1889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29" name="Oval 528"/>
            <p:cNvSpPr>
              <a:spLocks noChangeAspect="1"/>
            </p:cNvSpPr>
            <p:nvPr/>
          </p:nvSpPr>
          <p:spPr>
            <a:xfrm>
              <a:off x="9527469" y="1889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30" name="Oval 529"/>
            <p:cNvSpPr>
              <a:spLocks noChangeAspect="1"/>
            </p:cNvSpPr>
            <p:nvPr/>
          </p:nvSpPr>
          <p:spPr>
            <a:xfrm>
              <a:off x="9906719" y="1889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31" name="Oval 530"/>
            <p:cNvSpPr>
              <a:spLocks noChangeAspect="1"/>
            </p:cNvSpPr>
            <p:nvPr/>
          </p:nvSpPr>
          <p:spPr>
            <a:xfrm>
              <a:off x="10285970" y="1889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32" name="Oval 531"/>
            <p:cNvSpPr>
              <a:spLocks noChangeAspect="1"/>
            </p:cNvSpPr>
            <p:nvPr/>
          </p:nvSpPr>
          <p:spPr>
            <a:xfrm>
              <a:off x="10665220" y="1889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33" name="Oval 532"/>
            <p:cNvSpPr>
              <a:spLocks noChangeAspect="1"/>
            </p:cNvSpPr>
            <p:nvPr/>
          </p:nvSpPr>
          <p:spPr>
            <a:xfrm>
              <a:off x="7060953" y="1562067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34" name="Oval 533"/>
            <p:cNvSpPr>
              <a:spLocks noChangeAspect="1"/>
            </p:cNvSpPr>
            <p:nvPr/>
          </p:nvSpPr>
          <p:spPr>
            <a:xfrm>
              <a:off x="7440203" y="1562067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35" name="Oval 534"/>
            <p:cNvSpPr>
              <a:spLocks noChangeAspect="1"/>
            </p:cNvSpPr>
            <p:nvPr/>
          </p:nvSpPr>
          <p:spPr>
            <a:xfrm>
              <a:off x="7819454" y="1562067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36" name="Oval 535"/>
            <p:cNvSpPr>
              <a:spLocks noChangeAspect="1"/>
            </p:cNvSpPr>
            <p:nvPr/>
          </p:nvSpPr>
          <p:spPr>
            <a:xfrm>
              <a:off x="8198704" y="1562067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37" name="Oval 536"/>
            <p:cNvSpPr>
              <a:spLocks noChangeAspect="1"/>
            </p:cNvSpPr>
            <p:nvPr/>
          </p:nvSpPr>
          <p:spPr>
            <a:xfrm>
              <a:off x="8577954" y="1562067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38" name="Oval 537"/>
            <p:cNvSpPr>
              <a:spLocks noChangeAspect="1"/>
            </p:cNvSpPr>
            <p:nvPr/>
          </p:nvSpPr>
          <p:spPr>
            <a:xfrm>
              <a:off x="8957205" y="1562067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39" name="Oval 538"/>
            <p:cNvSpPr>
              <a:spLocks noChangeAspect="1"/>
            </p:cNvSpPr>
            <p:nvPr/>
          </p:nvSpPr>
          <p:spPr>
            <a:xfrm>
              <a:off x="9336455" y="1562067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40" name="Oval 539"/>
            <p:cNvSpPr>
              <a:spLocks noChangeAspect="1"/>
            </p:cNvSpPr>
            <p:nvPr/>
          </p:nvSpPr>
          <p:spPr>
            <a:xfrm>
              <a:off x="9715705" y="1562067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41" name="Oval 540"/>
            <p:cNvSpPr>
              <a:spLocks noChangeAspect="1"/>
            </p:cNvSpPr>
            <p:nvPr/>
          </p:nvSpPr>
          <p:spPr>
            <a:xfrm>
              <a:off x="10094956" y="1562067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42" name="Oval 541"/>
            <p:cNvSpPr>
              <a:spLocks noChangeAspect="1"/>
            </p:cNvSpPr>
            <p:nvPr/>
          </p:nvSpPr>
          <p:spPr>
            <a:xfrm>
              <a:off x="10474206" y="1562067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43" name="Oval 542"/>
            <p:cNvSpPr>
              <a:spLocks noChangeAspect="1"/>
            </p:cNvSpPr>
            <p:nvPr/>
          </p:nvSpPr>
          <p:spPr>
            <a:xfrm>
              <a:off x="7249797" y="123321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44" name="Oval 543"/>
            <p:cNvSpPr>
              <a:spLocks noChangeAspect="1"/>
            </p:cNvSpPr>
            <p:nvPr/>
          </p:nvSpPr>
          <p:spPr>
            <a:xfrm>
              <a:off x="7629047" y="123321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45" name="Oval 544"/>
            <p:cNvSpPr>
              <a:spLocks noChangeAspect="1"/>
            </p:cNvSpPr>
            <p:nvPr/>
          </p:nvSpPr>
          <p:spPr>
            <a:xfrm>
              <a:off x="8008298" y="123321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46" name="Oval 545"/>
            <p:cNvSpPr>
              <a:spLocks noChangeAspect="1"/>
            </p:cNvSpPr>
            <p:nvPr/>
          </p:nvSpPr>
          <p:spPr>
            <a:xfrm>
              <a:off x="8387548" y="123321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47" name="Oval 546"/>
            <p:cNvSpPr>
              <a:spLocks noChangeAspect="1"/>
            </p:cNvSpPr>
            <p:nvPr/>
          </p:nvSpPr>
          <p:spPr>
            <a:xfrm>
              <a:off x="8766798" y="123321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48" name="Oval 547"/>
            <p:cNvSpPr>
              <a:spLocks noChangeAspect="1"/>
            </p:cNvSpPr>
            <p:nvPr/>
          </p:nvSpPr>
          <p:spPr>
            <a:xfrm>
              <a:off x="9146049" y="123321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49" name="Oval 548"/>
            <p:cNvSpPr>
              <a:spLocks noChangeAspect="1"/>
            </p:cNvSpPr>
            <p:nvPr/>
          </p:nvSpPr>
          <p:spPr>
            <a:xfrm>
              <a:off x="9525299" y="123321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50" name="Oval 549"/>
            <p:cNvSpPr>
              <a:spLocks noChangeAspect="1"/>
            </p:cNvSpPr>
            <p:nvPr/>
          </p:nvSpPr>
          <p:spPr>
            <a:xfrm>
              <a:off x="9904549" y="123321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51" name="Oval 550"/>
            <p:cNvSpPr>
              <a:spLocks noChangeAspect="1"/>
            </p:cNvSpPr>
            <p:nvPr/>
          </p:nvSpPr>
          <p:spPr>
            <a:xfrm>
              <a:off x="10283800" y="123321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52" name="Oval 551"/>
            <p:cNvSpPr>
              <a:spLocks noChangeAspect="1"/>
            </p:cNvSpPr>
            <p:nvPr/>
          </p:nvSpPr>
          <p:spPr>
            <a:xfrm>
              <a:off x="10663050" y="123321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53" name="Oval 552"/>
            <p:cNvSpPr>
              <a:spLocks noChangeAspect="1"/>
            </p:cNvSpPr>
            <p:nvPr/>
          </p:nvSpPr>
          <p:spPr>
            <a:xfrm>
              <a:off x="7058782" y="90436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54" name="Oval 553"/>
            <p:cNvSpPr>
              <a:spLocks noChangeAspect="1"/>
            </p:cNvSpPr>
            <p:nvPr/>
          </p:nvSpPr>
          <p:spPr>
            <a:xfrm>
              <a:off x="7438032" y="90436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55" name="Oval 554"/>
            <p:cNvSpPr>
              <a:spLocks noChangeAspect="1"/>
            </p:cNvSpPr>
            <p:nvPr/>
          </p:nvSpPr>
          <p:spPr>
            <a:xfrm>
              <a:off x="7817283" y="90436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56" name="Oval 555"/>
            <p:cNvSpPr>
              <a:spLocks noChangeAspect="1"/>
            </p:cNvSpPr>
            <p:nvPr/>
          </p:nvSpPr>
          <p:spPr>
            <a:xfrm>
              <a:off x="8196533" y="90436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57" name="Oval 556"/>
            <p:cNvSpPr>
              <a:spLocks noChangeAspect="1"/>
            </p:cNvSpPr>
            <p:nvPr/>
          </p:nvSpPr>
          <p:spPr>
            <a:xfrm>
              <a:off x="8575783" y="90436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58" name="Oval 557"/>
            <p:cNvSpPr>
              <a:spLocks noChangeAspect="1"/>
            </p:cNvSpPr>
            <p:nvPr/>
          </p:nvSpPr>
          <p:spPr>
            <a:xfrm>
              <a:off x="8955034" y="90436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59" name="Oval 558"/>
            <p:cNvSpPr>
              <a:spLocks noChangeAspect="1"/>
            </p:cNvSpPr>
            <p:nvPr/>
          </p:nvSpPr>
          <p:spPr>
            <a:xfrm>
              <a:off x="9334284" y="90436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60" name="Oval 559"/>
            <p:cNvSpPr>
              <a:spLocks noChangeAspect="1"/>
            </p:cNvSpPr>
            <p:nvPr/>
          </p:nvSpPr>
          <p:spPr>
            <a:xfrm>
              <a:off x="9713534" y="90436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61" name="Oval 560"/>
            <p:cNvSpPr>
              <a:spLocks noChangeAspect="1"/>
            </p:cNvSpPr>
            <p:nvPr/>
          </p:nvSpPr>
          <p:spPr>
            <a:xfrm>
              <a:off x="10092785" y="90436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62" name="Oval 561"/>
            <p:cNvSpPr>
              <a:spLocks noChangeAspect="1"/>
            </p:cNvSpPr>
            <p:nvPr/>
          </p:nvSpPr>
          <p:spPr>
            <a:xfrm>
              <a:off x="10472035" y="904368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63" name="Oval 562"/>
            <p:cNvSpPr>
              <a:spLocks noChangeAspect="1"/>
            </p:cNvSpPr>
            <p:nvPr/>
          </p:nvSpPr>
          <p:spPr>
            <a:xfrm>
              <a:off x="7247626" y="57551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64" name="Oval 563"/>
            <p:cNvSpPr>
              <a:spLocks noChangeAspect="1"/>
            </p:cNvSpPr>
            <p:nvPr/>
          </p:nvSpPr>
          <p:spPr>
            <a:xfrm>
              <a:off x="7626876" y="57551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65" name="Oval 564"/>
            <p:cNvSpPr>
              <a:spLocks noChangeAspect="1"/>
            </p:cNvSpPr>
            <p:nvPr/>
          </p:nvSpPr>
          <p:spPr>
            <a:xfrm>
              <a:off x="8006127" y="57551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66" name="Oval 565"/>
            <p:cNvSpPr>
              <a:spLocks noChangeAspect="1"/>
            </p:cNvSpPr>
            <p:nvPr/>
          </p:nvSpPr>
          <p:spPr>
            <a:xfrm>
              <a:off x="8385377" y="57551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67" name="Oval 566"/>
            <p:cNvSpPr>
              <a:spLocks noChangeAspect="1"/>
            </p:cNvSpPr>
            <p:nvPr/>
          </p:nvSpPr>
          <p:spPr>
            <a:xfrm>
              <a:off x="8764627" y="57551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68" name="Oval 567"/>
            <p:cNvSpPr>
              <a:spLocks noChangeAspect="1"/>
            </p:cNvSpPr>
            <p:nvPr/>
          </p:nvSpPr>
          <p:spPr>
            <a:xfrm>
              <a:off x="9143878" y="57551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69" name="Oval 568"/>
            <p:cNvSpPr>
              <a:spLocks noChangeAspect="1"/>
            </p:cNvSpPr>
            <p:nvPr/>
          </p:nvSpPr>
          <p:spPr>
            <a:xfrm>
              <a:off x="9523128" y="57551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70" name="Oval 569"/>
            <p:cNvSpPr>
              <a:spLocks noChangeAspect="1"/>
            </p:cNvSpPr>
            <p:nvPr/>
          </p:nvSpPr>
          <p:spPr>
            <a:xfrm>
              <a:off x="9902378" y="57551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71" name="Oval 570"/>
            <p:cNvSpPr>
              <a:spLocks noChangeAspect="1"/>
            </p:cNvSpPr>
            <p:nvPr/>
          </p:nvSpPr>
          <p:spPr>
            <a:xfrm>
              <a:off x="10281629" y="57551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72" name="Oval 571"/>
            <p:cNvSpPr>
              <a:spLocks noChangeAspect="1"/>
            </p:cNvSpPr>
            <p:nvPr/>
          </p:nvSpPr>
          <p:spPr>
            <a:xfrm>
              <a:off x="10660879" y="57551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73" name="Oval 572"/>
            <p:cNvSpPr>
              <a:spLocks noChangeAspect="1"/>
            </p:cNvSpPr>
            <p:nvPr/>
          </p:nvSpPr>
          <p:spPr>
            <a:xfrm>
              <a:off x="7065186" y="3533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74" name="Oval 573"/>
            <p:cNvSpPr>
              <a:spLocks noChangeAspect="1"/>
            </p:cNvSpPr>
            <p:nvPr/>
          </p:nvSpPr>
          <p:spPr>
            <a:xfrm>
              <a:off x="7444436" y="3533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75" name="Oval 574"/>
            <p:cNvSpPr>
              <a:spLocks noChangeAspect="1"/>
            </p:cNvSpPr>
            <p:nvPr/>
          </p:nvSpPr>
          <p:spPr>
            <a:xfrm>
              <a:off x="7823687" y="3533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76" name="Oval 575"/>
            <p:cNvSpPr>
              <a:spLocks noChangeAspect="1"/>
            </p:cNvSpPr>
            <p:nvPr/>
          </p:nvSpPr>
          <p:spPr>
            <a:xfrm>
              <a:off x="8202937" y="3533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77" name="Oval 576"/>
            <p:cNvSpPr>
              <a:spLocks noChangeAspect="1"/>
            </p:cNvSpPr>
            <p:nvPr/>
          </p:nvSpPr>
          <p:spPr>
            <a:xfrm>
              <a:off x="8582187" y="3533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78" name="Oval 577"/>
            <p:cNvSpPr>
              <a:spLocks noChangeAspect="1"/>
            </p:cNvSpPr>
            <p:nvPr/>
          </p:nvSpPr>
          <p:spPr>
            <a:xfrm>
              <a:off x="8961438" y="3533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79" name="Oval 578"/>
            <p:cNvSpPr>
              <a:spLocks noChangeAspect="1"/>
            </p:cNvSpPr>
            <p:nvPr/>
          </p:nvSpPr>
          <p:spPr>
            <a:xfrm>
              <a:off x="9340688" y="3533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80" name="Oval 579"/>
            <p:cNvSpPr>
              <a:spLocks noChangeAspect="1"/>
            </p:cNvSpPr>
            <p:nvPr/>
          </p:nvSpPr>
          <p:spPr>
            <a:xfrm>
              <a:off x="9719938" y="3533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81" name="Oval 580"/>
            <p:cNvSpPr>
              <a:spLocks noChangeAspect="1"/>
            </p:cNvSpPr>
            <p:nvPr/>
          </p:nvSpPr>
          <p:spPr>
            <a:xfrm>
              <a:off x="10099189" y="3533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82" name="Oval 581"/>
            <p:cNvSpPr>
              <a:spLocks noChangeAspect="1"/>
            </p:cNvSpPr>
            <p:nvPr/>
          </p:nvSpPr>
          <p:spPr>
            <a:xfrm>
              <a:off x="10478439" y="3533679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83" name="Oval 582"/>
            <p:cNvSpPr>
              <a:spLocks noChangeAspect="1"/>
            </p:cNvSpPr>
            <p:nvPr/>
          </p:nvSpPr>
          <p:spPr>
            <a:xfrm>
              <a:off x="7254030" y="3204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84" name="Oval 583"/>
            <p:cNvSpPr>
              <a:spLocks noChangeAspect="1"/>
            </p:cNvSpPr>
            <p:nvPr/>
          </p:nvSpPr>
          <p:spPr>
            <a:xfrm>
              <a:off x="7633280" y="3204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85" name="Oval 584"/>
            <p:cNvSpPr>
              <a:spLocks noChangeAspect="1"/>
            </p:cNvSpPr>
            <p:nvPr/>
          </p:nvSpPr>
          <p:spPr>
            <a:xfrm>
              <a:off x="8012531" y="3204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86" name="Oval 585"/>
            <p:cNvSpPr>
              <a:spLocks noChangeAspect="1"/>
            </p:cNvSpPr>
            <p:nvPr/>
          </p:nvSpPr>
          <p:spPr>
            <a:xfrm>
              <a:off x="8391781" y="3204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87" name="Oval 586"/>
            <p:cNvSpPr>
              <a:spLocks noChangeAspect="1"/>
            </p:cNvSpPr>
            <p:nvPr/>
          </p:nvSpPr>
          <p:spPr>
            <a:xfrm>
              <a:off x="8771031" y="3204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88" name="Oval 587"/>
            <p:cNvSpPr>
              <a:spLocks noChangeAspect="1"/>
            </p:cNvSpPr>
            <p:nvPr/>
          </p:nvSpPr>
          <p:spPr>
            <a:xfrm>
              <a:off x="9150282" y="3204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89" name="Oval 588"/>
            <p:cNvSpPr>
              <a:spLocks noChangeAspect="1"/>
            </p:cNvSpPr>
            <p:nvPr/>
          </p:nvSpPr>
          <p:spPr>
            <a:xfrm>
              <a:off x="9529532" y="3204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90" name="Oval 589"/>
            <p:cNvSpPr>
              <a:spLocks noChangeAspect="1"/>
            </p:cNvSpPr>
            <p:nvPr/>
          </p:nvSpPr>
          <p:spPr>
            <a:xfrm>
              <a:off x="9908782" y="3204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91" name="Oval 590"/>
            <p:cNvSpPr>
              <a:spLocks noChangeAspect="1"/>
            </p:cNvSpPr>
            <p:nvPr/>
          </p:nvSpPr>
          <p:spPr>
            <a:xfrm>
              <a:off x="10288033" y="3204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592" name="Oval 591"/>
            <p:cNvSpPr>
              <a:spLocks noChangeAspect="1"/>
            </p:cNvSpPr>
            <p:nvPr/>
          </p:nvSpPr>
          <p:spPr>
            <a:xfrm>
              <a:off x="10667283" y="3204830"/>
              <a:ext cx="91440" cy="9144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sp>
        <p:nvSpPr>
          <p:cNvPr id="593" name="Rectangle 592"/>
          <p:cNvSpPr/>
          <p:nvPr/>
        </p:nvSpPr>
        <p:spPr>
          <a:xfrm>
            <a:off x="3622954" y="1488378"/>
            <a:ext cx="4951557" cy="4192434"/>
          </a:xfrm>
          <a:prstGeom prst="rect">
            <a:avLst/>
          </a:prstGeom>
          <a:gradFill flip="none" rotWithShape="1">
            <a:gsLst>
              <a:gs pos="48000">
                <a:sysClr val="window" lastClr="FFFFFF">
                  <a:alpha val="0"/>
                </a:sysClr>
              </a:gs>
              <a:gs pos="95000">
                <a:sysClr val="window" lastClr="FFFFFF">
                  <a:shade val="100000"/>
                  <a:satMod val="115000"/>
                  <a:lumMod val="0"/>
                  <a:lumOff val="100000"/>
                </a:sysClr>
              </a:gs>
              <a:gs pos="78000">
                <a:sysClr val="window" lastClr="FFFFFF">
                  <a:shade val="100000"/>
                  <a:satMod val="115000"/>
                  <a:lumMod val="0"/>
                  <a:lumOff val="100000"/>
                  <a:alpha val="78000"/>
                </a:sysClr>
              </a:gs>
            </a:gsLst>
            <a:path path="rect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594" name="TextBox 593"/>
          <p:cNvSpPr txBox="1"/>
          <p:nvPr/>
        </p:nvSpPr>
        <p:spPr>
          <a:xfrm>
            <a:off x="2460630" y="3364342"/>
            <a:ext cx="143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Electric field</a:t>
            </a:r>
          </a:p>
        </p:txBody>
      </p:sp>
      <p:sp>
        <p:nvSpPr>
          <p:cNvPr id="595" name="Rectangle 594"/>
          <p:cNvSpPr/>
          <p:nvPr/>
        </p:nvSpPr>
        <p:spPr>
          <a:xfrm>
            <a:off x="4355545" y="1921379"/>
            <a:ext cx="400344" cy="400344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596" name="Oval 595"/>
          <p:cNvSpPr/>
          <p:nvPr/>
        </p:nvSpPr>
        <p:spPr>
          <a:xfrm>
            <a:off x="2419294" y="1141812"/>
            <a:ext cx="1139668" cy="1139668"/>
          </a:xfrm>
          <a:prstGeom prst="ellipse">
            <a:avLst/>
          </a:prstGeom>
          <a:solidFill>
            <a:srgbClr val="B9CDE5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597" name="Oval 596"/>
          <p:cNvSpPr>
            <a:spLocks noChangeAspect="1"/>
          </p:cNvSpPr>
          <p:nvPr/>
        </p:nvSpPr>
        <p:spPr>
          <a:xfrm>
            <a:off x="2866602" y="1589120"/>
            <a:ext cx="245052" cy="245052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598" name="Group 597"/>
          <p:cNvGrpSpPr/>
          <p:nvPr/>
        </p:nvGrpSpPr>
        <p:grpSpPr>
          <a:xfrm>
            <a:off x="2142977" y="2078736"/>
            <a:ext cx="1931376" cy="702020"/>
            <a:chOff x="447280" y="2057301"/>
            <a:chExt cx="1931376" cy="702020"/>
          </a:xfrm>
        </p:grpSpPr>
        <p:cxnSp>
          <p:nvCxnSpPr>
            <p:cNvPr id="599" name="Straight Connector 598"/>
            <p:cNvCxnSpPr/>
            <p:nvPr/>
          </p:nvCxnSpPr>
          <p:spPr>
            <a:xfrm flipH="1">
              <a:off x="1124999" y="2057301"/>
              <a:ext cx="127736" cy="35855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600" name="TextBox 599"/>
            <p:cNvSpPr txBox="1"/>
            <p:nvPr/>
          </p:nvSpPr>
          <p:spPr>
            <a:xfrm>
              <a:off x="447280" y="2389989"/>
              <a:ext cx="1931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rPr>
                <a:t>Electron cloud 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Open Sans" panose="020B0606030504020204"/>
                  <a:cs typeface="Times New Roman" panose="02020603050405020304" pitchFamily="18" charset="0"/>
                </a:rPr>
                <a:t>(-)</a:t>
              </a:r>
            </a:p>
          </p:txBody>
        </p:sp>
      </p:grpSp>
      <p:sp>
        <p:nvSpPr>
          <p:cNvPr id="601" name="TextBox 600"/>
          <p:cNvSpPr txBox="1"/>
          <p:nvPr/>
        </p:nvSpPr>
        <p:spPr>
          <a:xfrm>
            <a:off x="988401" y="973300"/>
            <a:ext cx="146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Ion core </a:t>
            </a:r>
            <a:r>
              <a:rPr lang="en-US" dirty="0">
                <a:solidFill>
                  <a:srgbClr val="FF0000"/>
                </a:solidFill>
                <a:latin typeface="Open Sans" panose="020B0606030504020204"/>
                <a:cs typeface="Times New Roman" panose="02020603050405020304" pitchFamily="18" charset="0"/>
              </a:rPr>
              <a:t>(+)</a:t>
            </a:r>
          </a:p>
        </p:txBody>
      </p:sp>
      <p:cxnSp>
        <p:nvCxnSpPr>
          <p:cNvPr id="602" name="Straight Connector 601"/>
          <p:cNvCxnSpPr/>
          <p:nvPr/>
        </p:nvCxnSpPr>
        <p:spPr>
          <a:xfrm>
            <a:off x="2235200" y="1259840"/>
            <a:ext cx="754575" cy="45835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603" name="Right Arrow 602"/>
          <p:cNvSpPr/>
          <p:nvPr/>
        </p:nvSpPr>
        <p:spPr>
          <a:xfrm>
            <a:off x="3902450" y="2617169"/>
            <a:ext cx="5045405" cy="1872828"/>
          </a:xfrm>
          <a:prstGeom prst="rightArrow">
            <a:avLst>
              <a:gd name="adj1" fmla="val 50000"/>
              <a:gd name="adj2" fmla="val 35167"/>
            </a:avLst>
          </a:prstGeom>
          <a:solidFill>
            <a:sysClr val="window" lastClr="FFFFFF">
              <a:lumMod val="65000"/>
              <a:alpha val="70000"/>
            </a:sysClr>
          </a:solidFill>
          <a:ln w="19050" cap="flat" cmpd="sng" algn="ctr">
            <a:solidFill>
              <a:sysClr val="windowText" lastClr="000000">
                <a:alpha val="70000"/>
              </a:sys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604" name="Right Arrow 603"/>
          <p:cNvSpPr/>
          <p:nvPr/>
        </p:nvSpPr>
        <p:spPr>
          <a:xfrm>
            <a:off x="3902450" y="2617169"/>
            <a:ext cx="5045405" cy="1872828"/>
          </a:xfrm>
          <a:prstGeom prst="rightArrow">
            <a:avLst>
              <a:gd name="adj1" fmla="val 50000"/>
              <a:gd name="adj2" fmla="val 35167"/>
            </a:avLst>
          </a:prstGeom>
          <a:solidFill>
            <a:sysClr val="window" lastClr="FFFFFF">
              <a:lumMod val="85000"/>
              <a:alpha val="55000"/>
            </a:sysClr>
          </a:solidFill>
          <a:ln w="19050" cap="flat" cmpd="sng" algn="ctr">
            <a:solidFill>
              <a:sysClr val="window" lastClr="FFFFFF">
                <a:lumMod val="50000"/>
                <a:alpha val="55000"/>
              </a:sys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/>
              <a:cs typeface="Times New Roman" panose="02020603050405020304" pitchFamily="18" charset="0"/>
            </a:endParaRPr>
          </a:p>
        </p:txBody>
      </p:sp>
      <p:cxnSp>
        <p:nvCxnSpPr>
          <p:cNvPr id="605" name="Straight Arrow Connector 604"/>
          <p:cNvCxnSpPr/>
          <p:nvPr/>
        </p:nvCxnSpPr>
        <p:spPr>
          <a:xfrm flipH="1">
            <a:off x="6684337" y="1743188"/>
            <a:ext cx="1688124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606" name="TextBox 605"/>
          <p:cNvSpPr txBox="1"/>
          <p:nvPr/>
        </p:nvSpPr>
        <p:spPr>
          <a:xfrm>
            <a:off x="8416424" y="1280566"/>
            <a:ext cx="165121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Effective field in the opposite direction</a:t>
            </a:r>
          </a:p>
        </p:txBody>
      </p:sp>
      <p:sp>
        <p:nvSpPr>
          <p:cNvPr id="607" name="TextBox 606"/>
          <p:cNvSpPr txBox="1"/>
          <p:nvPr/>
        </p:nvSpPr>
        <p:spPr>
          <a:xfrm>
            <a:off x="2795452" y="5537160"/>
            <a:ext cx="708768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200" dirty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Coulomb interaction is </a:t>
            </a:r>
            <a:r>
              <a:rPr lang="en-US" sz="2200" b="1" dirty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usually weak in </a:t>
            </a:r>
            <a:r>
              <a:rPr lang="en-US" sz="2200" i="1" dirty="0" smtClean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(inorganic) </a:t>
            </a:r>
            <a:r>
              <a:rPr lang="en-US" sz="2200" b="1" dirty="0" smtClean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matter</a:t>
            </a:r>
            <a:endParaRPr lang="en-US" sz="2200" b="1" dirty="0">
              <a:solidFill>
                <a:prstClr val="black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608" name="TextBox 607"/>
          <p:cNvSpPr txBox="1"/>
          <p:nvPr/>
        </p:nvSpPr>
        <p:spPr>
          <a:xfrm>
            <a:off x="9185224" y="4414983"/>
            <a:ext cx="158691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only </a:t>
            </a:r>
            <a:r>
              <a:rPr lang="en-US" b="1" dirty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1 – 10% </a:t>
            </a:r>
            <a:r>
              <a:rPr lang="en-US" dirty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compared to vacuum</a:t>
            </a:r>
          </a:p>
        </p:txBody>
      </p:sp>
      <p:cxnSp>
        <p:nvCxnSpPr>
          <p:cNvPr id="609" name="Straight Connector 608"/>
          <p:cNvCxnSpPr/>
          <p:nvPr/>
        </p:nvCxnSpPr>
        <p:spPr>
          <a:xfrm flipV="1">
            <a:off x="9075421" y="5383954"/>
            <a:ext cx="130628" cy="269715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610" name="TextBox 609"/>
          <p:cNvSpPr txBox="1"/>
          <p:nvPr/>
        </p:nvSpPr>
        <p:spPr>
          <a:xfrm>
            <a:off x="3734526" y="5994361"/>
            <a:ext cx="584377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200" dirty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Exciton </a:t>
            </a:r>
            <a:r>
              <a:rPr lang="en-US" sz="2200" b="1" dirty="0">
                <a:solidFill>
                  <a:srgbClr val="CC0066"/>
                </a:solidFill>
                <a:latin typeface="Open Sans" panose="020B0606030504020204"/>
                <a:cs typeface="Times New Roman" panose="02020603050405020304" pitchFamily="18" charset="0"/>
              </a:rPr>
              <a:t>binding energies </a:t>
            </a:r>
            <a:r>
              <a:rPr lang="en-US" sz="2200" dirty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often ~ 10’s of meV</a:t>
            </a:r>
            <a:endParaRPr lang="en-US" sz="2200" b="1" dirty="0">
              <a:solidFill>
                <a:prstClr val="black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cxnSp>
        <p:nvCxnSpPr>
          <p:cNvPr id="611" name="Straight Arrow Connector 610"/>
          <p:cNvCxnSpPr/>
          <p:nvPr/>
        </p:nvCxnSpPr>
        <p:spPr>
          <a:xfrm>
            <a:off x="2836488" y="6254448"/>
            <a:ext cx="97971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9218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0.00729 0.0002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96296E-6 L -0.03177 0.0004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9" y="2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3.33333E-6 L -0.03542 3.33333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" grpId="0"/>
      <p:bldP spid="595" grpId="0" animBg="1"/>
      <p:bldP spid="596" grpId="0" animBg="1"/>
      <p:bldP spid="596" grpId="1" animBg="1"/>
      <p:bldP spid="597" grpId="0" animBg="1"/>
      <p:bldP spid="601" grpId="0"/>
      <p:bldP spid="603" grpId="0" animBg="1"/>
      <p:bldP spid="603" grpId="1" animBg="1"/>
      <p:bldP spid="604" grpId="0" animBg="1"/>
      <p:bldP spid="606" grpId="0"/>
      <p:bldP spid="607" grpId="0"/>
      <p:bldP spid="608" grpId="0"/>
      <p:bldP spid="6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Measuring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excitons &amp; bandgap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1" name="Group 240"/>
          <p:cNvGrpSpPr/>
          <p:nvPr/>
        </p:nvGrpSpPr>
        <p:grpSpPr>
          <a:xfrm>
            <a:off x="1723436" y="2293964"/>
            <a:ext cx="775208" cy="758444"/>
            <a:chOff x="1545079" y="2769101"/>
            <a:chExt cx="775208" cy="758444"/>
          </a:xfrm>
        </p:grpSpPr>
        <p:grpSp>
          <p:nvGrpSpPr>
            <p:cNvPr id="242" name="Group 241"/>
            <p:cNvGrpSpPr/>
            <p:nvPr/>
          </p:nvGrpSpPr>
          <p:grpSpPr>
            <a:xfrm>
              <a:off x="1545079" y="2808217"/>
              <a:ext cx="775208" cy="719328"/>
              <a:chOff x="1385316" y="2020316"/>
              <a:chExt cx="775208" cy="719328"/>
            </a:xfrm>
            <a:solidFill>
              <a:srgbClr val="ADB9CA"/>
            </a:solidFill>
          </p:grpSpPr>
          <p:sp>
            <p:nvSpPr>
              <p:cNvPr id="244" name="Oval 243"/>
              <p:cNvSpPr/>
              <p:nvPr/>
            </p:nvSpPr>
            <p:spPr>
              <a:xfrm>
                <a:off x="1712976" y="259943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5" name="Oval 244"/>
              <p:cNvSpPr/>
              <p:nvPr/>
            </p:nvSpPr>
            <p:spPr>
              <a:xfrm>
                <a:off x="1634236" y="246227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6" name="Oval 245"/>
              <p:cNvSpPr/>
              <p:nvPr/>
            </p:nvSpPr>
            <p:spPr>
              <a:xfrm>
                <a:off x="1791716" y="246227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7" name="Oval 246"/>
              <p:cNvSpPr/>
              <p:nvPr/>
            </p:nvSpPr>
            <p:spPr>
              <a:xfrm>
                <a:off x="1545336" y="231749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8" name="Oval 247"/>
              <p:cNvSpPr/>
              <p:nvPr/>
            </p:nvSpPr>
            <p:spPr>
              <a:xfrm>
                <a:off x="1702816" y="231749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9" name="Oval 248"/>
              <p:cNvSpPr/>
              <p:nvPr/>
            </p:nvSpPr>
            <p:spPr>
              <a:xfrm>
                <a:off x="1860296" y="231749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1944116" y="217271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1784096" y="217271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1624076" y="217271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1464056" y="217271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4" name="Oval 253"/>
              <p:cNvSpPr/>
              <p:nvPr/>
            </p:nvSpPr>
            <p:spPr>
              <a:xfrm>
                <a:off x="1385316" y="202031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5" name="Oval 254"/>
              <p:cNvSpPr/>
              <p:nvPr/>
            </p:nvSpPr>
            <p:spPr>
              <a:xfrm>
                <a:off x="1544066" y="202031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1702816" y="202031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1861566" y="202031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2020316" y="2020316"/>
                <a:ext cx="140208" cy="140208"/>
              </a:xfrm>
              <a:prstGeom prst="ellipse">
                <a:avLst/>
              </a:prstGeom>
              <a:grpFill/>
              <a:ln w="12700"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43" name="Straight Connector 242"/>
            <p:cNvCxnSpPr/>
            <p:nvPr/>
          </p:nvCxnSpPr>
          <p:spPr>
            <a:xfrm>
              <a:off x="1554223" y="2769101"/>
              <a:ext cx="7366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9" name="Group 258"/>
          <p:cNvGrpSpPr/>
          <p:nvPr/>
        </p:nvGrpSpPr>
        <p:grpSpPr>
          <a:xfrm>
            <a:off x="688640" y="2027427"/>
            <a:ext cx="1434170" cy="2508483"/>
            <a:chOff x="195072" y="1751331"/>
            <a:chExt cx="1594903" cy="2412237"/>
          </a:xfrm>
        </p:grpSpPr>
        <p:cxnSp>
          <p:nvCxnSpPr>
            <p:cNvPr id="260" name="Straight Connector 259"/>
            <p:cNvCxnSpPr/>
            <p:nvPr/>
          </p:nvCxnSpPr>
          <p:spPr>
            <a:xfrm flipV="1">
              <a:off x="1761744" y="1751331"/>
              <a:ext cx="0" cy="255784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flipH="1">
              <a:off x="365760" y="1761744"/>
              <a:ext cx="1389888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371856" y="1761744"/>
              <a:ext cx="0" cy="1109472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>
              <a:off x="195072" y="2865120"/>
              <a:ext cx="34747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>
              <a:off x="298704" y="3000375"/>
              <a:ext cx="140208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flipV="1">
              <a:off x="371856" y="3007995"/>
              <a:ext cx="0" cy="1155573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>
              <a:off x="365378" y="4161663"/>
              <a:ext cx="14212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flipH="1">
              <a:off x="1789520" y="3945612"/>
              <a:ext cx="455" cy="216813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8" name="Picture 267" descr="mos2_side_long.tga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" t="40110" r="69888" b="42239"/>
          <a:stretch/>
        </p:blipFill>
        <p:spPr>
          <a:xfrm>
            <a:off x="1392529" y="3545961"/>
            <a:ext cx="1458385" cy="460014"/>
          </a:xfrm>
          <a:prstGeom prst="rect">
            <a:avLst/>
          </a:prstGeom>
        </p:spPr>
      </p:pic>
      <p:sp>
        <p:nvSpPr>
          <p:cNvPr id="269" name="TextBox 268"/>
          <p:cNvSpPr txBox="1"/>
          <p:nvPr/>
        </p:nvSpPr>
        <p:spPr>
          <a:xfrm>
            <a:off x="46300" y="2840029"/>
            <a:ext cx="845523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V</a:t>
            </a:r>
            <a:r>
              <a:rPr lang="en-US" sz="1600" baseline="-25000" dirty="0">
                <a:latin typeface="Open Sans" panose="020B0606030504020204"/>
                <a:cs typeface="Times New Roman" panose="02020603050405020304" pitchFamily="18" charset="0"/>
              </a:rPr>
              <a:t>bias</a:t>
            </a:r>
            <a:endParaRPr lang="en-US" sz="16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270" name="Freeform 269"/>
          <p:cNvSpPr/>
          <p:nvPr/>
        </p:nvSpPr>
        <p:spPr>
          <a:xfrm>
            <a:off x="1768389" y="2945262"/>
            <a:ext cx="260350" cy="863600"/>
          </a:xfrm>
          <a:custGeom>
            <a:avLst/>
            <a:gdLst>
              <a:gd name="connsiteX0" fmla="*/ 326819 w 326819"/>
              <a:gd name="connsiteY0" fmla="*/ 838200 h 838200"/>
              <a:gd name="connsiteX1" fmla="*/ 2969 w 326819"/>
              <a:gd name="connsiteY1" fmla="*/ 463550 h 838200"/>
              <a:gd name="connsiteX2" fmla="*/ 193469 w 326819"/>
              <a:gd name="connsiteY2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6819" h="838200">
                <a:moveTo>
                  <a:pt x="326819" y="838200"/>
                </a:moveTo>
                <a:cubicBezTo>
                  <a:pt x="176006" y="720725"/>
                  <a:pt x="25194" y="603250"/>
                  <a:pt x="2969" y="463550"/>
                </a:cubicBezTo>
                <a:cubicBezTo>
                  <a:pt x="-19256" y="323850"/>
                  <a:pt x="87106" y="161925"/>
                  <a:pt x="193469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271" name="Freeform 270"/>
          <p:cNvSpPr/>
          <p:nvPr/>
        </p:nvSpPr>
        <p:spPr>
          <a:xfrm flipH="1">
            <a:off x="2270039" y="2792862"/>
            <a:ext cx="222250" cy="933450"/>
          </a:xfrm>
          <a:custGeom>
            <a:avLst/>
            <a:gdLst>
              <a:gd name="connsiteX0" fmla="*/ 326819 w 326819"/>
              <a:gd name="connsiteY0" fmla="*/ 838200 h 838200"/>
              <a:gd name="connsiteX1" fmla="*/ 2969 w 326819"/>
              <a:gd name="connsiteY1" fmla="*/ 463550 h 838200"/>
              <a:gd name="connsiteX2" fmla="*/ 193469 w 326819"/>
              <a:gd name="connsiteY2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6819" h="838200">
                <a:moveTo>
                  <a:pt x="326819" y="838200"/>
                </a:moveTo>
                <a:cubicBezTo>
                  <a:pt x="176006" y="720725"/>
                  <a:pt x="25194" y="603250"/>
                  <a:pt x="2969" y="463550"/>
                </a:cubicBezTo>
                <a:cubicBezTo>
                  <a:pt x="-19256" y="323850"/>
                  <a:pt x="87106" y="161925"/>
                  <a:pt x="193469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272" name="Group 271"/>
          <p:cNvGrpSpPr/>
          <p:nvPr/>
        </p:nvGrpSpPr>
        <p:grpSpPr>
          <a:xfrm>
            <a:off x="1645955" y="3280903"/>
            <a:ext cx="257821" cy="257822"/>
            <a:chOff x="7024564" y="2502093"/>
            <a:chExt cx="296044" cy="296045"/>
          </a:xfrm>
        </p:grpSpPr>
        <p:sp>
          <p:nvSpPr>
            <p:cNvPr id="273" name="Oval 272"/>
            <p:cNvSpPr/>
            <p:nvPr/>
          </p:nvSpPr>
          <p:spPr>
            <a:xfrm>
              <a:off x="7024564" y="2502093"/>
              <a:ext cx="296044" cy="296045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cxnSp>
          <p:nvCxnSpPr>
            <p:cNvPr id="274" name="Straight Connector 273"/>
            <p:cNvCxnSpPr/>
            <p:nvPr/>
          </p:nvCxnSpPr>
          <p:spPr>
            <a:xfrm>
              <a:off x="7089240" y="2650115"/>
              <a:ext cx="16669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5" name="Group 274"/>
          <p:cNvGrpSpPr/>
          <p:nvPr/>
        </p:nvGrpSpPr>
        <p:grpSpPr>
          <a:xfrm>
            <a:off x="2333871" y="2988802"/>
            <a:ext cx="257821" cy="257822"/>
            <a:chOff x="7024564" y="2502093"/>
            <a:chExt cx="296044" cy="296045"/>
          </a:xfrm>
        </p:grpSpPr>
        <p:sp>
          <p:nvSpPr>
            <p:cNvPr id="276" name="Oval 275"/>
            <p:cNvSpPr/>
            <p:nvPr/>
          </p:nvSpPr>
          <p:spPr>
            <a:xfrm>
              <a:off x="7024564" y="2502093"/>
              <a:ext cx="296044" cy="296045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cxnSp>
          <p:nvCxnSpPr>
            <p:cNvPr id="277" name="Straight Connector 276"/>
            <p:cNvCxnSpPr/>
            <p:nvPr/>
          </p:nvCxnSpPr>
          <p:spPr>
            <a:xfrm>
              <a:off x="7089240" y="2650115"/>
              <a:ext cx="16669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8" name="TextBox 277"/>
          <p:cNvSpPr txBox="1"/>
          <p:nvPr/>
        </p:nvSpPr>
        <p:spPr>
          <a:xfrm>
            <a:off x="1231900" y="2887363"/>
            <a:ext cx="549190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VB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2433575" y="3173113"/>
            <a:ext cx="549190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CB</a:t>
            </a:r>
          </a:p>
        </p:txBody>
      </p:sp>
      <p:pic>
        <p:nvPicPr>
          <p:cNvPr id="280" name="Picture 279"/>
          <p:cNvPicPr>
            <a:picLocks noChangeAspect="1"/>
          </p:cNvPicPr>
          <p:nvPr/>
        </p:nvPicPr>
        <p:blipFill rotWithShape="1">
          <a:blip r:embed="rId3"/>
          <a:srcRect l="44930" t="36296" r="21458" b="30494"/>
          <a:stretch/>
        </p:blipFill>
        <p:spPr>
          <a:xfrm>
            <a:off x="3092428" y="2025293"/>
            <a:ext cx="5183469" cy="2880896"/>
          </a:xfrm>
          <a:prstGeom prst="rect">
            <a:avLst/>
          </a:prstGeom>
        </p:spPr>
      </p:pic>
      <p:sp>
        <p:nvSpPr>
          <p:cNvPr id="281" name="TextBox 280"/>
          <p:cNvSpPr txBox="1"/>
          <p:nvPr/>
        </p:nvSpPr>
        <p:spPr>
          <a:xfrm>
            <a:off x="3093078" y="4907663"/>
            <a:ext cx="570714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M. M. Ugeda et al., </a:t>
            </a:r>
            <a:r>
              <a:rPr lang="en-US" sz="1600" i="1" dirty="0">
                <a:latin typeface="Open Sans" panose="020B0606030504020204"/>
                <a:cs typeface="Times New Roman" panose="02020603050405020304" pitchFamily="18" charset="0"/>
              </a:rPr>
              <a:t>Nature Mater. </a:t>
            </a: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13, 1091 (2014)</a:t>
            </a:r>
          </a:p>
        </p:txBody>
      </p:sp>
      <p:pic>
        <p:nvPicPr>
          <p:cNvPr id="282" name="Picture 281"/>
          <p:cNvPicPr>
            <a:picLocks noChangeAspect="1"/>
          </p:cNvPicPr>
          <p:nvPr/>
        </p:nvPicPr>
        <p:blipFill rotWithShape="1">
          <a:blip r:embed="rId4"/>
          <a:srcRect l="10972" t="25556" r="60000" b="20741"/>
          <a:stretch/>
        </p:blipFill>
        <p:spPr>
          <a:xfrm>
            <a:off x="8422564" y="2001418"/>
            <a:ext cx="2770153" cy="2882814"/>
          </a:xfrm>
          <a:prstGeom prst="rect">
            <a:avLst/>
          </a:prstGeom>
        </p:spPr>
      </p:pic>
      <p:sp>
        <p:nvSpPr>
          <p:cNvPr id="283" name="TextBox 282"/>
          <p:cNvSpPr txBox="1"/>
          <p:nvPr/>
        </p:nvSpPr>
        <p:spPr>
          <a:xfrm>
            <a:off x="4842918" y="1907762"/>
            <a:ext cx="2391257" cy="3877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Free-particle bandgap </a:t>
            </a:r>
            <a:r>
              <a:rPr lang="en-US" sz="1600" i="1" dirty="0">
                <a:solidFill>
                  <a:srgbClr val="376092"/>
                </a:solidFill>
                <a:latin typeface="Open Sans" panose="020B0606030504020204"/>
                <a:cs typeface="Times New Roman" panose="02020603050405020304" pitchFamily="18" charset="0"/>
              </a:rPr>
              <a:t>E</a:t>
            </a:r>
            <a:r>
              <a:rPr lang="en-US" sz="1600" i="1" baseline="-25000" dirty="0">
                <a:solidFill>
                  <a:srgbClr val="376092"/>
                </a:solidFill>
                <a:latin typeface="Open Sans" panose="020B0606030504020204"/>
                <a:cs typeface="Times New Roman" panose="02020603050405020304" pitchFamily="18" charset="0"/>
              </a:rPr>
              <a:t>gap</a:t>
            </a:r>
            <a:endParaRPr lang="en-US" sz="1600" i="1" dirty="0">
              <a:solidFill>
                <a:srgbClr val="376092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8106493" y="1558316"/>
            <a:ext cx="350291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+ exciton absolute energy </a:t>
            </a:r>
            <a:r>
              <a:rPr lang="en-US" sz="1600" i="1" dirty="0">
                <a:solidFill>
                  <a:srgbClr val="CC0066"/>
                </a:solidFill>
                <a:latin typeface="Open Sans" panose="020B0606030504020204"/>
                <a:cs typeface="Times New Roman" panose="02020603050405020304" pitchFamily="18" charset="0"/>
              </a:rPr>
              <a:t>E</a:t>
            </a:r>
            <a:r>
              <a:rPr lang="en-US" sz="1600" i="1" baseline="-25000" dirty="0">
                <a:solidFill>
                  <a:srgbClr val="CC0066"/>
                </a:solidFill>
                <a:latin typeface="Open Sans" panose="020B0606030504020204"/>
                <a:cs typeface="Times New Roman" panose="02020603050405020304" pitchFamily="18" charset="0"/>
              </a:rPr>
              <a:t>X</a:t>
            </a: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  </a:t>
            </a:r>
            <a:r>
              <a:rPr lang="en-US" sz="1600" dirty="0" smtClean="0">
                <a:latin typeface="Open Sans" panose="020B0606030504020204"/>
                <a:cs typeface="Times New Roman" panose="02020603050405020304" pitchFamily="18" charset="0"/>
              </a:rPr>
              <a:t>from PL</a:t>
            </a:r>
            <a:endParaRPr lang="en-US" sz="16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477706" y="3990693"/>
            <a:ext cx="106190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 smtClean="0">
                <a:latin typeface="Open Sans" panose="020B0606030504020204"/>
                <a:cs typeface="Times New Roman" panose="02020603050405020304" pitchFamily="18" charset="0"/>
              </a:rPr>
              <a:t>1L MoSe</a:t>
            </a:r>
            <a:r>
              <a:rPr lang="en-US" sz="1600" baseline="-25000" dirty="0" smtClean="0">
                <a:latin typeface="Open Sans" panose="020B0606030504020204"/>
                <a:cs typeface="Times New Roman" panose="02020603050405020304" pitchFamily="18" charset="0"/>
              </a:rPr>
              <a:t>2</a:t>
            </a:r>
            <a:endParaRPr lang="en-US" sz="16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286" name="Group 285"/>
          <p:cNvGrpSpPr/>
          <p:nvPr/>
        </p:nvGrpSpPr>
        <p:grpSpPr>
          <a:xfrm>
            <a:off x="7218935" y="1883754"/>
            <a:ext cx="335280" cy="396240"/>
            <a:chOff x="7345680" y="1264920"/>
            <a:chExt cx="335280" cy="396240"/>
          </a:xfrm>
        </p:grpSpPr>
        <p:sp>
          <p:nvSpPr>
            <p:cNvPr id="287" name="Rectangle 286"/>
            <p:cNvSpPr/>
            <p:nvPr/>
          </p:nvSpPr>
          <p:spPr>
            <a:xfrm>
              <a:off x="7345680" y="1264920"/>
              <a:ext cx="335280" cy="396240"/>
            </a:xfrm>
            <a:prstGeom prst="rect">
              <a:avLst/>
            </a:prstGeom>
            <a:solidFill>
              <a:schemeClr val="bg1"/>
            </a:solidFill>
            <a:ln w="19050">
              <a:noFill/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/>
              </a:endParaRPr>
            </a:p>
          </p:txBody>
        </p:sp>
        <p:sp>
          <p:nvSpPr>
            <p:cNvPr id="288" name="Diagonal Stripe 287"/>
            <p:cNvSpPr/>
            <p:nvPr/>
          </p:nvSpPr>
          <p:spPr>
            <a:xfrm flipH="1">
              <a:off x="7354623" y="1424787"/>
              <a:ext cx="126239" cy="196655"/>
            </a:xfrm>
            <a:prstGeom prst="diagStripe">
              <a:avLst/>
            </a:prstGeom>
            <a:solidFill>
              <a:srgbClr val="33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289" name="Diagonal Stripe 288"/>
            <p:cNvSpPr/>
            <p:nvPr/>
          </p:nvSpPr>
          <p:spPr>
            <a:xfrm>
              <a:off x="7480861" y="1319215"/>
              <a:ext cx="188402" cy="302227"/>
            </a:xfrm>
            <a:prstGeom prst="diagStripe">
              <a:avLst>
                <a:gd name="adj" fmla="val 66438"/>
              </a:avLst>
            </a:prstGeom>
            <a:solidFill>
              <a:srgbClr val="33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0" name="Group 289"/>
          <p:cNvGrpSpPr/>
          <p:nvPr/>
        </p:nvGrpSpPr>
        <p:grpSpPr>
          <a:xfrm>
            <a:off x="11443066" y="1575118"/>
            <a:ext cx="286664" cy="275355"/>
            <a:chOff x="104775" y="1590676"/>
            <a:chExt cx="1044574" cy="1390650"/>
          </a:xfrm>
          <a:solidFill>
            <a:schemeClr val="accent1">
              <a:lumMod val="75000"/>
            </a:schemeClr>
          </a:solidFill>
        </p:grpSpPr>
        <p:sp>
          <p:nvSpPr>
            <p:cNvPr id="291" name="Diagonal Stripe 290"/>
            <p:cNvSpPr/>
            <p:nvPr/>
          </p:nvSpPr>
          <p:spPr>
            <a:xfrm flipH="1">
              <a:off x="104775" y="2076450"/>
              <a:ext cx="419100" cy="904875"/>
            </a:xfrm>
            <a:prstGeom prst="diagStripe">
              <a:avLst/>
            </a:prstGeom>
            <a:solidFill>
              <a:srgbClr val="33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292" name="Diagonal Stripe 291"/>
            <p:cNvSpPr/>
            <p:nvPr/>
          </p:nvSpPr>
          <p:spPr>
            <a:xfrm>
              <a:off x="523874" y="1590676"/>
              <a:ext cx="625475" cy="1390650"/>
            </a:xfrm>
            <a:prstGeom prst="diagStripe">
              <a:avLst>
                <a:gd name="adj" fmla="val 66438"/>
              </a:avLst>
            </a:prstGeom>
            <a:solidFill>
              <a:srgbClr val="33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sp>
        <p:nvSpPr>
          <p:cNvPr id="293" name="TextBox 292"/>
          <p:cNvSpPr txBox="1"/>
          <p:nvPr/>
        </p:nvSpPr>
        <p:spPr>
          <a:xfrm>
            <a:off x="3543632" y="5250170"/>
            <a:ext cx="455281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C. Zhang et al., </a:t>
            </a:r>
            <a:r>
              <a:rPr lang="en-US" sz="1600" i="1" dirty="0">
                <a:latin typeface="Open Sans" panose="020B0606030504020204"/>
                <a:cs typeface="Times New Roman" panose="02020603050405020304" pitchFamily="18" charset="0"/>
              </a:rPr>
              <a:t>Nano Lett. </a:t>
            </a:r>
            <a:r>
              <a:rPr lang="en-US" sz="1600" dirty="0">
                <a:latin typeface="Open Sans" panose="020B0606030504020204"/>
                <a:cs typeface="Times New Roman" panose="02020603050405020304" pitchFamily="18" charset="0"/>
              </a:rPr>
              <a:t>14, 2443 (2014)</a:t>
            </a:r>
          </a:p>
        </p:txBody>
      </p:sp>
      <p:sp>
        <p:nvSpPr>
          <p:cNvPr id="294" name="Rectangle 293"/>
          <p:cNvSpPr/>
          <p:nvPr/>
        </p:nvSpPr>
        <p:spPr>
          <a:xfrm>
            <a:off x="1399060" y="3997922"/>
            <a:ext cx="1445260" cy="420732"/>
          </a:xfrm>
          <a:prstGeom prst="rect">
            <a:avLst/>
          </a:prstGeom>
          <a:solidFill>
            <a:srgbClr val="D9D9D9"/>
          </a:solidFill>
          <a:ln w="9525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1742440" y="4031887"/>
            <a:ext cx="835180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Open Sans" panose="020B0606030504020204"/>
                <a:cs typeface="Times New Roman" panose="02020603050405020304" pitchFamily="18" charset="0"/>
              </a:rPr>
              <a:t>SiO</a:t>
            </a:r>
            <a:r>
              <a:rPr lang="en-US" sz="1600" baseline="-25000" dirty="0" smtClean="0">
                <a:latin typeface="Open Sans" panose="020B0606030504020204"/>
                <a:cs typeface="Times New Roman" panose="02020603050405020304" pitchFamily="18" charset="0"/>
              </a:rPr>
              <a:t>2</a:t>
            </a:r>
            <a:endParaRPr lang="en-US" sz="1600" baseline="-250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296" name="Rectangle 295"/>
          <p:cNvSpPr/>
          <p:nvPr/>
        </p:nvSpPr>
        <p:spPr>
          <a:xfrm>
            <a:off x="1399060" y="3997922"/>
            <a:ext cx="1445260" cy="4207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1687576" y="4025791"/>
            <a:ext cx="928144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Open Sans" panose="020B0606030504020204"/>
                <a:cs typeface="Times New Roman" panose="02020603050405020304" pitchFamily="18" charset="0"/>
              </a:rPr>
              <a:t>Graphite</a:t>
            </a:r>
            <a:endParaRPr lang="en-US" sz="1600" baseline="-25000" dirty="0">
              <a:solidFill>
                <a:schemeClr val="bg1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298" name="Group 297"/>
          <p:cNvGrpSpPr/>
          <p:nvPr/>
        </p:nvGrpSpPr>
        <p:grpSpPr>
          <a:xfrm>
            <a:off x="8643875" y="5390614"/>
            <a:ext cx="3012416" cy="1176900"/>
            <a:chOff x="1070260" y="4239582"/>
            <a:chExt cx="2575560" cy="1176900"/>
          </a:xfrm>
        </p:grpSpPr>
        <p:sp>
          <p:nvSpPr>
            <p:cNvPr id="299" name="Rectangle 298"/>
            <p:cNvSpPr/>
            <p:nvPr/>
          </p:nvSpPr>
          <p:spPr>
            <a:xfrm>
              <a:off x="1070260" y="4239582"/>
              <a:ext cx="2575560" cy="1176900"/>
            </a:xfrm>
            <a:prstGeom prst="rect">
              <a:avLst/>
            </a:prstGeom>
            <a:solidFill>
              <a:srgbClr val="EEECE1"/>
            </a:solidFill>
            <a:ln w="19050">
              <a:noFill/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/>
              </a:endParaRPr>
            </a:p>
          </p:txBody>
        </p:sp>
        <p:sp>
          <p:nvSpPr>
            <p:cNvPr id="300" name="TextBox 299"/>
            <p:cNvSpPr txBox="1"/>
            <p:nvPr/>
          </p:nvSpPr>
          <p:spPr>
            <a:xfrm>
              <a:off x="1212452" y="4273066"/>
              <a:ext cx="2319068" cy="1089529"/>
            </a:xfrm>
            <a:prstGeom prst="rect">
              <a:avLst/>
            </a:prstGeom>
            <a:noFill/>
            <a:ln>
              <a:solidFill>
                <a:srgbClr val="EEECE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i="1" dirty="0" smtClean="0">
                  <a:solidFill>
                    <a:srgbClr val="376092"/>
                  </a:solidFill>
                  <a:latin typeface="Open Sans" panose="020B0606030504020204"/>
                  <a:cs typeface="Times New Roman" panose="02020603050405020304" pitchFamily="18" charset="0"/>
                </a:rPr>
                <a:t>E</a:t>
              </a:r>
              <a:r>
                <a:rPr lang="en-US" i="1" baseline="-25000" dirty="0" smtClean="0">
                  <a:solidFill>
                    <a:srgbClr val="376092"/>
                  </a:solidFill>
                  <a:latin typeface="Open Sans" panose="020B0606030504020204"/>
                  <a:cs typeface="Times New Roman" panose="02020603050405020304" pitchFamily="18" charset="0"/>
                </a:rPr>
                <a:t>gap</a:t>
              </a:r>
              <a:r>
                <a:rPr lang="en-US" i="1" dirty="0" smtClean="0">
                  <a:solidFill>
                    <a:srgbClr val="CC0066"/>
                  </a:solidFill>
                  <a:latin typeface="Open Sans" panose="020B0606030504020204"/>
                  <a:cs typeface="Times New Roman" panose="02020603050405020304" pitchFamily="18" charset="0"/>
                </a:rPr>
                <a:t> </a:t>
              </a:r>
              <a:r>
                <a:rPr lang="en-US" i="1" dirty="0" smtClean="0">
                  <a:latin typeface="Open Sans" panose="020B0606030504020204"/>
                  <a:cs typeface="Times New Roman" panose="02020603050405020304" pitchFamily="18" charset="0"/>
                </a:rPr>
                <a:t>–</a:t>
              </a:r>
              <a:r>
                <a:rPr lang="en-US" i="1" dirty="0" smtClean="0">
                  <a:solidFill>
                    <a:srgbClr val="C00000"/>
                  </a:solidFill>
                  <a:latin typeface="Open Sans" panose="020B0606030504020204"/>
                  <a:cs typeface="Times New Roman" panose="02020603050405020304" pitchFamily="18" charset="0"/>
                </a:rPr>
                <a:t> </a:t>
              </a:r>
              <a:r>
                <a:rPr lang="en-US" i="1" dirty="0" smtClean="0">
                  <a:solidFill>
                    <a:srgbClr val="CC0066"/>
                  </a:solidFill>
                  <a:latin typeface="Open Sans" panose="020B0606030504020204"/>
                  <a:cs typeface="Times New Roman" panose="02020603050405020304" pitchFamily="18" charset="0"/>
                </a:rPr>
                <a:t>E</a:t>
              </a:r>
              <a:r>
                <a:rPr lang="en-US" i="1" baseline="-25000" dirty="0" smtClean="0">
                  <a:solidFill>
                    <a:srgbClr val="CC0066"/>
                  </a:solidFill>
                  <a:latin typeface="Open Sans" panose="020B0606030504020204"/>
                  <a:cs typeface="Times New Roman" panose="02020603050405020304" pitchFamily="18" charset="0"/>
                </a:rPr>
                <a:t>X</a:t>
              </a:r>
              <a:r>
                <a:rPr lang="en-US" i="1" dirty="0" smtClean="0">
                  <a:solidFill>
                    <a:srgbClr val="376092"/>
                  </a:solidFill>
                  <a:latin typeface="Open Sans" panose="020B0606030504020204"/>
                  <a:cs typeface="Times New Roman" panose="02020603050405020304" pitchFamily="18" charset="0"/>
                </a:rPr>
                <a:t> </a:t>
              </a:r>
              <a:endParaRPr lang="en-US" i="1" dirty="0">
                <a:solidFill>
                  <a:srgbClr val="376092"/>
                </a:solidFill>
                <a:latin typeface="Open Sans" panose="020B0606030504020204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~ 500 ± 100 meV exciton binding energy </a:t>
              </a:r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sp>
        <p:nvSpPr>
          <p:cNvPr id="301" name="Right Bracket 300"/>
          <p:cNvSpPr/>
          <p:nvPr/>
        </p:nvSpPr>
        <p:spPr>
          <a:xfrm rot="5400000">
            <a:off x="5710175" y="3641434"/>
            <a:ext cx="187960" cy="4251960"/>
          </a:xfrm>
          <a:prstGeom prst="rightBracket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sp>
        <p:nvSpPr>
          <p:cNvPr id="302" name="Right Bracket 301"/>
          <p:cNvSpPr/>
          <p:nvPr/>
        </p:nvSpPr>
        <p:spPr>
          <a:xfrm rot="5400000">
            <a:off x="9797035" y="3618574"/>
            <a:ext cx="187960" cy="2448560"/>
          </a:xfrm>
          <a:prstGeom prst="rightBracket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grpSp>
        <p:nvGrpSpPr>
          <p:cNvPr id="303" name="Group 302"/>
          <p:cNvGrpSpPr/>
          <p:nvPr/>
        </p:nvGrpSpPr>
        <p:grpSpPr>
          <a:xfrm>
            <a:off x="7363985" y="5866474"/>
            <a:ext cx="1150620" cy="249555"/>
            <a:chOff x="6936105" y="5638800"/>
            <a:chExt cx="1691640" cy="249555"/>
          </a:xfrm>
        </p:grpSpPr>
        <p:cxnSp>
          <p:nvCxnSpPr>
            <p:cNvPr id="304" name="Straight Connector 303"/>
            <p:cNvCxnSpPr/>
            <p:nvPr/>
          </p:nvCxnSpPr>
          <p:spPr>
            <a:xfrm>
              <a:off x="6941820" y="5638800"/>
              <a:ext cx="0" cy="24384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Arrow Connector 304"/>
            <p:cNvCxnSpPr/>
            <p:nvPr/>
          </p:nvCxnSpPr>
          <p:spPr>
            <a:xfrm>
              <a:off x="6936105" y="5888355"/>
              <a:ext cx="169164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6" name="Straight Arrow Connector 305"/>
          <p:cNvCxnSpPr>
            <a:stCxn id="302" idx="2"/>
          </p:cNvCxnSpPr>
          <p:nvPr/>
        </p:nvCxnSpPr>
        <p:spPr>
          <a:xfrm>
            <a:off x="9891015" y="4936834"/>
            <a:ext cx="1016" cy="402336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TextBox 309"/>
          <p:cNvSpPr txBox="1"/>
          <p:nvPr/>
        </p:nvSpPr>
        <p:spPr>
          <a:xfrm>
            <a:off x="3627715" y="895122"/>
            <a:ext cx="505446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rgbClr val="C0000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Scanning tunneling spectroscopy</a:t>
            </a:r>
            <a:endParaRPr lang="en-US" sz="2500" dirty="0">
              <a:solidFill>
                <a:srgbClr val="C00000"/>
              </a:solidFill>
              <a:latin typeface="Open Sans" panose="020B0606030504020204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27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" grpId="0"/>
      <p:bldP spid="283" grpId="0" animBg="1"/>
      <p:bldP spid="284" grpId="0"/>
      <p:bldP spid="285" grpId="0"/>
      <p:bldP spid="293" grpId="0"/>
      <p:bldP spid="301" grpId="0" animBg="1"/>
      <p:bldP spid="30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Open Sans" panose="020B0606030504020204"/>
              </a:rPr>
              <a:pPr/>
              <a:t>15</a:t>
            </a:fld>
            <a:endParaRPr lang="en-US">
              <a:latin typeface="Open Sans" panose="020B0606030504020204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7527381" y="2265136"/>
            <a:ext cx="3252761" cy="3252761"/>
            <a:chOff x="5825728" y="2078555"/>
            <a:chExt cx="3252761" cy="3252761"/>
          </a:xfrm>
        </p:grpSpPr>
        <p:sp>
          <p:nvSpPr>
            <p:cNvPr id="74" name="Oval 73"/>
            <p:cNvSpPr/>
            <p:nvPr/>
          </p:nvSpPr>
          <p:spPr>
            <a:xfrm>
              <a:off x="5825728" y="2078555"/>
              <a:ext cx="3252761" cy="3252761"/>
            </a:xfrm>
            <a:prstGeom prst="ellipse">
              <a:avLst/>
            </a:prstGeom>
            <a:gradFill flip="none" rotWithShape="1">
              <a:gsLst>
                <a:gs pos="28000">
                  <a:schemeClr val="accent1">
                    <a:lumMod val="20000"/>
                    <a:lumOff val="80000"/>
                  </a:schemeClr>
                </a:gs>
                <a:gs pos="6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8175321" y="4295765"/>
              <a:ext cx="296044" cy="296045"/>
              <a:chOff x="1986872" y="4164064"/>
              <a:chExt cx="296044" cy="296045"/>
            </a:xfrm>
          </p:grpSpPr>
          <p:sp>
            <p:nvSpPr>
              <p:cNvPr id="93" name="Oval 92"/>
              <p:cNvSpPr/>
              <p:nvPr/>
            </p:nvSpPr>
            <p:spPr>
              <a:xfrm>
                <a:off x="1986872" y="4164064"/>
                <a:ext cx="296044" cy="296045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>
                <a:off x="2051548" y="4312086"/>
                <a:ext cx="166693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/>
            <p:cNvGrpSpPr/>
            <p:nvPr/>
          </p:nvGrpSpPr>
          <p:grpSpPr>
            <a:xfrm>
              <a:off x="7267167" y="3499819"/>
              <a:ext cx="296044" cy="296044"/>
              <a:chOff x="6453865" y="2629685"/>
              <a:chExt cx="296044" cy="296044"/>
            </a:xfrm>
          </p:grpSpPr>
          <p:sp>
            <p:nvSpPr>
              <p:cNvPr id="89" name="Oval 88"/>
              <p:cNvSpPr/>
              <p:nvPr/>
            </p:nvSpPr>
            <p:spPr>
              <a:xfrm>
                <a:off x="6453865" y="2629685"/>
                <a:ext cx="296044" cy="29604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6518541" y="2700312"/>
                <a:ext cx="166693" cy="154790"/>
                <a:chOff x="6518541" y="2700312"/>
                <a:chExt cx="166693" cy="154790"/>
              </a:xfrm>
            </p:grpSpPr>
            <p:cxnSp>
              <p:nvCxnSpPr>
                <p:cNvPr id="91" name="Straight Connector 90"/>
                <p:cNvCxnSpPr/>
                <p:nvPr/>
              </p:nvCxnSpPr>
              <p:spPr>
                <a:xfrm>
                  <a:off x="6518541" y="2777707"/>
                  <a:ext cx="166693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flipV="1">
                  <a:off x="6601887" y="2700312"/>
                  <a:ext cx="0" cy="15479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5" name="Oval 84"/>
            <p:cNvSpPr/>
            <p:nvPr/>
          </p:nvSpPr>
          <p:spPr>
            <a:xfrm>
              <a:off x="7009384" y="3211556"/>
              <a:ext cx="852250" cy="852250"/>
            </a:xfrm>
            <a:prstGeom prst="ellipse">
              <a:avLst/>
            </a:prstGeom>
            <a:noFill/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6744630" y="2946802"/>
              <a:ext cx="1381759" cy="1381759"/>
            </a:xfrm>
            <a:prstGeom prst="ellipse">
              <a:avLst/>
            </a:prstGeom>
            <a:noFill/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>
              <a:off x="8434871" y="4670235"/>
              <a:ext cx="268777" cy="47482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/>
          <p:cNvGrpSpPr/>
          <p:nvPr/>
        </p:nvGrpSpPr>
        <p:grpSpPr>
          <a:xfrm>
            <a:off x="2631874" y="1800527"/>
            <a:ext cx="852250" cy="852250"/>
            <a:chOff x="995680" y="1653751"/>
            <a:chExt cx="852250" cy="852250"/>
          </a:xfrm>
        </p:grpSpPr>
        <p:sp>
          <p:nvSpPr>
            <p:cNvPr id="96" name="Oval 95"/>
            <p:cNvSpPr/>
            <p:nvPr/>
          </p:nvSpPr>
          <p:spPr>
            <a:xfrm>
              <a:off x="995680" y="1653751"/>
              <a:ext cx="852250" cy="852250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1273783" y="1931854"/>
              <a:ext cx="296044" cy="296044"/>
              <a:chOff x="6453865" y="2629685"/>
              <a:chExt cx="296044" cy="296044"/>
            </a:xfrm>
          </p:grpSpPr>
          <p:sp>
            <p:nvSpPr>
              <p:cNvPr id="98" name="Oval 97"/>
              <p:cNvSpPr/>
              <p:nvPr/>
            </p:nvSpPr>
            <p:spPr>
              <a:xfrm>
                <a:off x="6453865" y="2629685"/>
                <a:ext cx="296044" cy="29604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99" name="Group 98"/>
              <p:cNvGrpSpPr/>
              <p:nvPr/>
            </p:nvGrpSpPr>
            <p:grpSpPr>
              <a:xfrm>
                <a:off x="6518541" y="2700312"/>
                <a:ext cx="166693" cy="154790"/>
                <a:chOff x="6518541" y="2700312"/>
                <a:chExt cx="166693" cy="154790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6518541" y="2777707"/>
                  <a:ext cx="166693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V="1">
                  <a:off x="6601887" y="2700312"/>
                  <a:ext cx="0" cy="15479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2" name="Group 101"/>
          <p:cNvGrpSpPr/>
          <p:nvPr/>
        </p:nvGrpSpPr>
        <p:grpSpPr>
          <a:xfrm>
            <a:off x="3255506" y="2308386"/>
            <a:ext cx="296044" cy="296045"/>
            <a:chOff x="1764012" y="4507789"/>
            <a:chExt cx="296044" cy="296045"/>
          </a:xfrm>
        </p:grpSpPr>
        <p:sp>
          <p:nvSpPr>
            <p:cNvPr id="103" name="Oval 102"/>
            <p:cNvSpPr/>
            <p:nvPr/>
          </p:nvSpPr>
          <p:spPr>
            <a:xfrm>
              <a:off x="1764012" y="4507789"/>
              <a:ext cx="296044" cy="296045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cxnSp>
          <p:nvCxnSpPr>
            <p:cNvPr id="104" name="Straight Connector 103"/>
            <p:cNvCxnSpPr/>
            <p:nvPr/>
          </p:nvCxnSpPr>
          <p:spPr>
            <a:xfrm>
              <a:off x="1828688" y="4655811"/>
              <a:ext cx="16669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TextBox 104"/>
          <p:cNvSpPr txBox="1"/>
          <p:nvPr/>
        </p:nvSpPr>
        <p:spPr>
          <a:xfrm>
            <a:off x="2181454" y="1147962"/>
            <a:ext cx="1801700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Ground state </a:t>
            </a:r>
            <a:b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b="1" dirty="0" smtClean="0">
                <a:latin typeface="Open Sans" panose="020B0606030504020204"/>
                <a:cs typeface="Times New Roman" panose="02020603050405020304" pitchFamily="18" charset="0"/>
              </a:rPr>
              <a:t>n = 1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3671278" y="2390867"/>
            <a:ext cx="1381956" cy="1381759"/>
            <a:chOff x="1928985" y="2078121"/>
            <a:chExt cx="1381956" cy="1381759"/>
          </a:xfrm>
        </p:grpSpPr>
        <p:grpSp>
          <p:nvGrpSpPr>
            <p:cNvPr id="107" name="Group 106"/>
            <p:cNvGrpSpPr/>
            <p:nvPr/>
          </p:nvGrpSpPr>
          <p:grpSpPr>
            <a:xfrm>
              <a:off x="1928985" y="2078121"/>
              <a:ext cx="1381759" cy="1381759"/>
              <a:chOff x="2590800" y="2231681"/>
              <a:chExt cx="1381759" cy="1381759"/>
            </a:xfrm>
          </p:grpSpPr>
          <p:sp>
            <p:nvSpPr>
              <p:cNvPr id="113" name="Oval 112"/>
              <p:cNvSpPr/>
              <p:nvPr/>
            </p:nvSpPr>
            <p:spPr>
              <a:xfrm>
                <a:off x="2855554" y="2496435"/>
                <a:ext cx="852250" cy="852250"/>
              </a:xfrm>
              <a:prstGeom prst="ellipse">
                <a:avLst/>
              </a:prstGeom>
              <a:noFill/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3133657" y="2774538"/>
                <a:ext cx="296044" cy="296044"/>
                <a:chOff x="6453865" y="2629685"/>
                <a:chExt cx="296044" cy="296044"/>
              </a:xfrm>
            </p:grpSpPr>
            <p:sp>
              <p:nvSpPr>
                <p:cNvPr id="122" name="Oval 121"/>
                <p:cNvSpPr/>
                <p:nvPr/>
              </p:nvSpPr>
              <p:spPr>
                <a:xfrm>
                  <a:off x="6453865" y="2629685"/>
                  <a:ext cx="296044" cy="2960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23" name="Group 122"/>
                <p:cNvGrpSpPr/>
                <p:nvPr/>
              </p:nvGrpSpPr>
              <p:grpSpPr>
                <a:xfrm>
                  <a:off x="6518541" y="2700312"/>
                  <a:ext cx="166693" cy="154790"/>
                  <a:chOff x="6518541" y="2700312"/>
                  <a:chExt cx="166693" cy="154790"/>
                </a:xfrm>
              </p:grpSpPr>
              <p:cxnSp>
                <p:nvCxnSpPr>
                  <p:cNvPr id="124" name="Straight Connector 123"/>
                  <p:cNvCxnSpPr/>
                  <p:nvPr/>
                </p:nvCxnSpPr>
                <p:spPr>
                  <a:xfrm>
                    <a:off x="6518541" y="2777707"/>
                    <a:ext cx="166693" cy="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Connector 124"/>
                  <p:cNvCxnSpPr/>
                  <p:nvPr/>
                </p:nvCxnSpPr>
                <p:spPr>
                  <a:xfrm flipV="1">
                    <a:off x="6601887" y="2700312"/>
                    <a:ext cx="0" cy="15479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21" name="Oval 120"/>
              <p:cNvSpPr/>
              <p:nvPr/>
            </p:nvSpPr>
            <p:spPr>
              <a:xfrm>
                <a:off x="2590800" y="2231681"/>
                <a:ext cx="1381759" cy="1381759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3014897" y="3039290"/>
              <a:ext cx="296044" cy="296045"/>
              <a:chOff x="1764012" y="4507789"/>
              <a:chExt cx="296044" cy="296045"/>
            </a:xfrm>
          </p:grpSpPr>
          <p:sp>
            <p:nvSpPr>
              <p:cNvPr id="109" name="Oval 108"/>
              <p:cNvSpPr/>
              <p:nvPr/>
            </p:nvSpPr>
            <p:spPr>
              <a:xfrm>
                <a:off x="1764012" y="4507789"/>
                <a:ext cx="296044" cy="296045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>
                <a:off x="1828688" y="4655811"/>
                <a:ext cx="166693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6" name="Group 125"/>
          <p:cNvGrpSpPr/>
          <p:nvPr/>
        </p:nvGrpSpPr>
        <p:grpSpPr>
          <a:xfrm>
            <a:off x="5316516" y="2567105"/>
            <a:ext cx="2169718" cy="2135161"/>
            <a:chOff x="3616278" y="2438399"/>
            <a:chExt cx="2169718" cy="2135161"/>
          </a:xfrm>
        </p:grpSpPr>
        <p:grpSp>
          <p:nvGrpSpPr>
            <p:cNvPr id="127" name="Group 126"/>
            <p:cNvGrpSpPr/>
            <p:nvPr/>
          </p:nvGrpSpPr>
          <p:grpSpPr>
            <a:xfrm>
              <a:off x="3616278" y="2438399"/>
              <a:ext cx="2135161" cy="2135161"/>
              <a:chOff x="3286078" y="3870959"/>
              <a:chExt cx="2135161" cy="2135161"/>
            </a:xfrm>
          </p:grpSpPr>
          <p:sp>
            <p:nvSpPr>
              <p:cNvPr id="131" name="Oval 130"/>
              <p:cNvSpPr/>
              <p:nvPr/>
            </p:nvSpPr>
            <p:spPr>
              <a:xfrm>
                <a:off x="3927533" y="4512414"/>
                <a:ext cx="852250" cy="852250"/>
              </a:xfrm>
              <a:prstGeom prst="ellipse">
                <a:avLst/>
              </a:prstGeom>
              <a:noFill/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32" name="Group 131"/>
              <p:cNvGrpSpPr/>
              <p:nvPr/>
            </p:nvGrpSpPr>
            <p:grpSpPr>
              <a:xfrm>
                <a:off x="4205636" y="4790517"/>
                <a:ext cx="296044" cy="296044"/>
                <a:chOff x="6453865" y="2629685"/>
                <a:chExt cx="296044" cy="296044"/>
              </a:xfrm>
            </p:grpSpPr>
            <p:sp>
              <p:nvSpPr>
                <p:cNvPr id="135" name="Oval 134"/>
                <p:cNvSpPr/>
                <p:nvPr/>
              </p:nvSpPr>
              <p:spPr>
                <a:xfrm>
                  <a:off x="6453865" y="2629685"/>
                  <a:ext cx="296044" cy="2960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Open Sans" panose="020B0606030504020204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36" name="Group 135"/>
                <p:cNvGrpSpPr/>
                <p:nvPr/>
              </p:nvGrpSpPr>
              <p:grpSpPr>
                <a:xfrm>
                  <a:off x="6518541" y="2700312"/>
                  <a:ext cx="166693" cy="154790"/>
                  <a:chOff x="6518541" y="2700312"/>
                  <a:chExt cx="166693" cy="154790"/>
                </a:xfrm>
              </p:grpSpPr>
              <p:cxnSp>
                <p:nvCxnSpPr>
                  <p:cNvPr id="137" name="Straight Connector 136"/>
                  <p:cNvCxnSpPr/>
                  <p:nvPr/>
                </p:nvCxnSpPr>
                <p:spPr>
                  <a:xfrm>
                    <a:off x="6518541" y="2777707"/>
                    <a:ext cx="166693" cy="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Straight Connector 137"/>
                  <p:cNvCxnSpPr/>
                  <p:nvPr/>
                </p:nvCxnSpPr>
                <p:spPr>
                  <a:xfrm flipV="1">
                    <a:off x="6601887" y="2700312"/>
                    <a:ext cx="0" cy="15479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33" name="Oval 132"/>
              <p:cNvSpPr/>
              <p:nvPr/>
            </p:nvSpPr>
            <p:spPr>
              <a:xfrm>
                <a:off x="3662779" y="4247660"/>
                <a:ext cx="1381759" cy="1381759"/>
              </a:xfrm>
              <a:prstGeom prst="ellipse">
                <a:avLst/>
              </a:prstGeom>
              <a:noFill/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3286078" y="3870959"/>
                <a:ext cx="2135161" cy="2135161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5489952" y="3830397"/>
              <a:ext cx="296044" cy="296045"/>
              <a:chOff x="1764012" y="4507789"/>
              <a:chExt cx="296044" cy="296045"/>
            </a:xfrm>
          </p:grpSpPr>
          <p:sp>
            <p:nvSpPr>
              <p:cNvPr id="129" name="Oval 128"/>
              <p:cNvSpPr/>
              <p:nvPr/>
            </p:nvSpPr>
            <p:spPr>
              <a:xfrm>
                <a:off x="1764012" y="4507789"/>
                <a:ext cx="296044" cy="296045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0" name="Straight Connector 129"/>
              <p:cNvCxnSpPr/>
              <p:nvPr/>
            </p:nvCxnSpPr>
            <p:spPr>
              <a:xfrm>
                <a:off x="1828688" y="4655811"/>
                <a:ext cx="166693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9" name="TextBox 138"/>
          <p:cNvSpPr txBox="1"/>
          <p:nvPr/>
        </p:nvSpPr>
        <p:spPr>
          <a:xfrm>
            <a:off x="3386247" y="1723396"/>
            <a:ext cx="2035380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1</a:t>
            </a:r>
            <a:r>
              <a:rPr lang="en-US" baseline="30000" dirty="0" smtClean="0">
                <a:latin typeface="Open Sans" panose="020B0606030504020204"/>
                <a:cs typeface="Times New Roman" panose="02020603050405020304" pitchFamily="18" charset="0"/>
              </a:rPr>
              <a:t>st</a:t>
            </a:r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 excited</a:t>
            </a:r>
            <a:b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b="1" dirty="0" smtClean="0">
                <a:latin typeface="Open Sans" panose="020B0606030504020204"/>
                <a:cs typeface="Times New Roman" panose="02020603050405020304" pitchFamily="18" charset="0"/>
              </a:rPr>
              <a:t>n = 2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5374777" y="1920186"/>
            <a:ext cx="2035380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2</a:t>
            </a:r>
            <a:r>
              <a:rPr lang="en-US" baseline="30000" dirty="0" smtClean="0">
                <a:latin typeface="Open Sans" panose="020B0606030504020204"/>
                <a:cs typeface="Times New Roman" panose="02020603050405020304" pitchFamily="18" charset="0"/>
              </a:rPr>
              <a:t>nd </a:t>
            </a:r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excited</a:t>
            </a:r>
            <a:b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b="1" dirty="0" smtClean="0">
                <a:latin typeface="Open Sans" panose="020B0606030504020204"/>
                <a:cs typeface="Times New Roman" panose="02020603050405020304" pitchFamily="18" charset="0"/>
              </a:rPr>
              <a:t>n = 3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8424193" y="2136201"/>
            <a:ext cx="1496900" cy="92333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Ionization continuum </a:t>
            </a:r>
            <a:b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b="1" dirty="0" smtClean="0">
                <a:latin typeface="Open Sans" panose="020B0606030504020204"/>
                <a:cs typeface="Times New Roman" panose="02020603050405020304" pitchFamily="18" charset="0"/>
              </a:rPr>
              <a:t>n = ∞</a:t>
            </a:r>
          </a:p>
        </p:txBody>
      </p:sp>
      <p:sp>
        <p:nvSpPr>
          <p:cNvPr id="142" name="Freeform 141"/>
          <p:cNvSpPr/>
          <p:nvPr/>
        </p:nvSpPr>
        <p:spPr>
          <a:xfrm rot="21373231">
            <a:off x="7818862" y="3814008"/>
            <a:ext cx="359156" cy="45719"/>
          </a:xfrm>
          <a:custGeom>
            <a:avLst/>
            <a:gdLst>
              <a:gd name="connsiteX0" fmla="*/ 0 w 289560"/>
              <a:gd name="connsiteY0" fmla="*/ 0 h 30480"/>
              <a:gd name="connsiteX1" fmla="*/ 167640 w 289560"/>
              <a:gd name="connsiteY1" fmla="*/ 20320 h 30480"/>
              <a:gd name="connsiteX2" fmla="*/ 289560 w 289560"/>
              <a:gd name="connsiteY2" fmla="*/ 30480 h 3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560" h="30480">
                <a:moveTo>
                  <a:pt x="0" y="0"/>
                </a:moveTo>
                <a:lnTo>
                  <a:pt x="167640" y="20320"/>
                </a:lnTo>
                <a:cubicBezTo>
                  <a:pt x="215900" y="25400"/>
                  <a:pt x="252730" y="27940"/>
                  <a:pt x="289560" y="30480"/>
                </a:cubicBezTo>
              </a:path>
            </a:pathLst>
          </a:custGeom>
          <a:noFill/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544185" y="4737451"/>
            <a:ext cx="1657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Ionization continuum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1258495" y="3515033"/>
            <a:ext cx="934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n = 1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559498" y="6266293"/>
            <a:ext cx="1984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Photon energy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 rot="16200000">
            <a:off x="-399530" y="4686865"/>
            <a:ext cx="2081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Optical absorption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47" name="Freeform 146"/>
          <p:cNvSpPr/>
          <p:nvPr/>
        </p:nvSpPr>
        <p:spPr>
          <a:xfrm>
            <a:off x="1186814" y="3861300"/>
            <a:ext cx="1029724" cy="2384428"/>
          </a:xfrm>
          <a:custGeom>
            <a:avLst/>
            <a:gdLst>
              <a:gd name="connsiteX0" fmla="*/ 0 w 1050925"/>
              <a:gd name="connsiteY0" fmla="*/ 2057400 h 2057400"/>
              <a:gd name="connsiteX1" fmla="*/ 327025 w 1050925"/>
              <a:gd name="connsiteY1" fmla="*/ 1676400 h 2057400"/>
              <a:gd name="connsiteX2" fmla="*/ 527050 w 1050925"/>
              <a:gd name="connsiteY2" fmla="*/ 0 h 2057400"/>
              <a:gd name="connsiteX3" fmla="*/ 736600 w 1050925"/>
              <a:gd name="connsiteY3" fmla="*/ 1673225 h 2057400"/>
              <a:gd name="connsiteX4" fmla="*/ 1050925 w 1050925"/>
              <a:gd name="connsiteY4" fmla="*/ 2054225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0925" h="2057400">
                <a:moveTo>
                  <a:pt x="0" y="2057400"/>
                </a:moveTo>
                <a:cubicBezTo>
                  <a:pt x="119591" y="2038350"/>
                  <a:pt x="239183" y="2019300"/>
                  <a:pt x="327025" y="1676400"/>
                </a:cubicBezTo>
                <a:cubicBezTo>
                  <a:pt x="414867" y="1333500"/>
                  <a:pt x="458788" y="529"/>
                  <a:pt x="527050" y="0"/>
                </a:cubicBezTo>
                <a:cubicBezTo>
                  <a:pt x="595312" y="-529"/>
                  <a:pt x="649288" y="1330854"/>
                  <a:pt x="736600" y="1673225"/>
                </a:cubicBezTo>
                <a:cubicBezTo>
                  <a:pt x="823913" y="2015596"/>
                  <a:pt x="937419" y="2034910"/>
                  <a:pt x="1050925" y="2054225"/>
                </a:cubicBezTo>
              </a:path>
            </a:pathLst>
          </a:custGeom>
          <a:solidFill>
            <a:srgbClr val="FFCC99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48" name="Snip and Round Single Corner Rectangle 147"/>
          <p:cNvSpPr/>
          <p:nvPr/>
        </p:nvSpPr>
        <p:spPr>
          <a:xfrm>
            <a:off x="4440831" y="5954780"/>
            <a:ext cx="1291179" cy="290948"/>
          </a:xfrm>
          <a:prstGeom prst="snipRoundRect">
            <a:avLst>
              <a:gd name="adj1" fmla="val 43694"/>
              <a:gd name="adj2" fmla="val 0"/>
            </a:avLst>
          </a:prstGeom>
          <a:solidFill>
            <a:srgbClr val="FFCC99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49" name="Freeform 148"/>
          <p:cNvSpPr/>
          <p:nvPr/>
        </p:nvSpPr>
        <p:spPr>
          <a:xfrm>
            <a:off x="2679754" y="5497580"/>
            <a:ext cx="1195552" cy="748148"/>
          </a:xfrm>
          <a:custGeom>
            <a:avLst/>
            <a:gdLst>
              <a:gd name="connsiteX0" fmla="*/ 0 w 1050925"/>
              <a:gd name="connsiteY0" fmla="*/ 2057400 h 2057400"/>
              <a:gd name="connsiteX1" fmla="*/ 327025 w 1050925"/>
              <a:gd name="connsiteY1" fmla="*/ 1676400 h 2057400"/>
              <a:gd name="connsiteX2" fmla="*/ 527050 w 1050925"/>
              <a:gd name="connsiteY2" fmla="*/ 0 h 2057400"/>
              <a:gd name="connsiteX3" fmla="*/ 736600 w 1050925"/>
              <a:gd name="connsiteY3" fmla="*/ 1673225 h 2057400"/>
              <a:gd name="connsiteX4" fmla="*/ 1050925 w 1050925"/>
              <a:gd name="connsiteY4" fmla="*/ 2054225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0925" h="2057400">
                <a:moveTo>
                  <a:pt x="0" y="2057400"/>
                </a:moveTo>
                <a:cubicBezTo>
                  <a:pt x="119591" y="2038350"/>
                  <a:pt x="239183" y="2019300"/>
                  <a:pt x="327025" y="1676400"/>
                </a:cubicBezTo>
                <a:cubicBezTo>
                  <a:pt x="414867" y="1333500"/>
                  <a:pt x="458788" y="529"/>
                  <a:pt x="527050" y="0"/>
                </a:cubicBezTo>
                <a:cubicBezTo>
                  <a:pt x="595312" y="-529"/>
                  <a:pt x="649288" y="1330854"/>
                  <a:pt x="736600" y="1673225"/>
                </a:cubicBezTo>
                <a:cubicBezTo>
                  <a:pt x="823913" y="2015596"/>
                  <a:pt x="937419" y="2034910"/>
                  <a:pt x="1050925" y="2054225"/>
                </a:cubicBezTo>
              </a:path>
            </a:pathLst>
          </a:custGeom>
          <a:solidFill>
            <a:srgbClr val="FFCC99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50" name="Freeform 149"/>
          <p:cNvSpPr/>
          <p:nvPr/>
        </p:nvSpPr>
        <p:spPr>
          <a:xfrm>
            <a:off x="3400750" y="5756660"/>
            <a:ext cx="1029724" cy="489068"/>
          </a:xfrm>
          <a:custGeom>
            <a:avLst/>
            <a:gdLst>
              <a:gd name="connsiteX0" fmla="*/ 0 w 1050925"/>
              <a:gd name="connsiteY0" fmla="*/ 2057400 h 2057400"/>
              <a:gd name="connsiteX1" fmla="*/ 327025 w 1050925"/>
              <a:gd name="connsiteY1" fmla="*/ 1676400 h 2057400"/>
              <a:gd name="connsiteX2" fmla="*/ 527050 w 1050925"/>
              <a:gd name="connsiteY2" fmla="*/ 0 h 2057400"/>
              <a:gd name="connsiteX3" fmla="*/ 736600 w 1050925"/>
              <a:gd name="connsiteY3" fmla="*/ 1673225 h 2057400"/>
              <a:gd name="connsiteX4" fmla="*/ 1050925 w 1050925"/>
              <a:gd name="connsiteY4" fmla="*/ 2054225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0925" h="2057400">
                <a:moveTo>
                  <a:pt x="0" y="2057400"/>
                </a:moveTo>
                <a:cubicBezTo>
                  <a:pt x="119591" y="2038350"/>
                  <a:pt x="239183" y="2019300"/>
                  <a:pt x="327025" y="1676400"/>
                </a:cubicBezTo>
                <a:cubicBezTo>
                  <a:pt x="414867" y="1333500"/>
                  <a:pt x="458788" y="529"/>
                  <a:pt x="527050" y="0"/>
                </a:cubicBezTo>
                <a:cubicBezTo>
                  <a:pt x="595312" y="-529"/>
                  <a:pt x="649288" y="1330854"/>
                  <a:pt x="736600" y="1673225"/>
                </a:cubicBezTo>
                <a:cubicBezTo>
                  <a:pt x="823913" y="2015596"/>
                  <a:pt x="937419" y="2034910"/>
                  <a:pt x="1050925" y="2054225"/>
                </a:cubicBezTo>
              </a:path>
            </a:pathLst>
          </a:custGeom>
          <a:solidFill>
            <a:srgbClr val="FFCC99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51" name="Freeform 150"/>
          <p:cNvSpPr/>
          <p:nvPr/>
        </p:nvSpPr>
        <p:spPr>
          <a:xfrm>
            <a:off x="3785415" y="5909060"/>
            <a:ext cx="1029724" cy="336668"/>
          </a:xfrm>
          <a:custGeom>
            <a:avLst/>
            <a:gdLst>
              <a:gd name="connsiteX0" fmla="*/ 0 w 1050925"/>
              <a:gd name="connsiteY0" fmla="*/ 2057400 h 2057400"/>
              <a:gd name="connsiteX1" fmla="*/ 327025 w 1050925"/>
              <a:gd name="connsiteY1" fmla="*/ 1676400 h 2057400"/>
              <a:gd name="connsiteX2" fmla="*/ 527050 w 1050925"/>
              <a:gd name="connsiteY2" fmla="*/ 0 h 2057400"/>
              <a:gd name="connsiteX3" fmla="*/ 736600 w 1050925"/>
              <a:gd name="connsiteY3" fmla="*/ 1673225 h 2057400"/>
              <a:gd name="connsiteX4" fmla="*/ 1050925 w 1050925"/>
              <a:gd name="connsiteY4" fmla="*/ 2054225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0925" h="2057400">
                <a:moveTo>
                  <a:pt x="0" y="2057400"/>
                </a:moveTo>
                <a:cubicBezTo>
                  <a:pt x="119591" y="2038350"/>
                  <a:pt x="239183" y="2019300"/>
                  <a:pt x="327025" y="1676400"/>
                </a:cubicBezTo>
                <a:cubicBezTo>
                  <a:pt x="414867" y="1333500"/>
                  <a:pt x="458788" y="529"/>
                  <a:pt x="527050" y="0"/>
                </a:cubicBezTo>
                <a:cubicBezTo>
                  <a:pt x="595312" y="-529"/>
                  <a:pt x="649288" y="1330854"/>
                  <a:pt x="736600" y="1673225"/>
                </a:cubicBezTo>
                <a:cubicBezTo>
                  <a:pt x="823913" y="2015596"/>
                  <a:pt x="937419" y="2034910"/>
                  <a:pt x="1050925" y="2054225"/>
                </a:cubicBezTo>
              </a:path>
            </a:pathLst>
          </a:custGeom>
          <a:solidFill>
            <a:srgbClr val="FFCC99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336436" y="6076165"/>
            <a:ext cx="1126849" cy="176675"/>
          </a:xfrm>
          <a:prstGeom prst="rect">
            <a:avLst/>
          </a:prstGeom>
          <a:solidFill>
            <a:srgbClr val="FFCC9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5388579" y="5970900"/>
            <a:ext cx="369657" cy="276860"/>
          </a:xfrm>
          <a:prstGeom prst="rect">
            <a:avLst/>
          </a:prstGeom>
          <a:solidFill>
            <a:srgbClr val="FFCC9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3767538" y="6159985"/>
            <a:ext cx="443183" cy="97965"/>
          </a:xfrm>
          <a:prstGeom prst="rect">
            <a:avLst/>
          </a:prstGeom>
          <a:solidFill>
            <a:srgbClr val="FFCC9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3379645" y="6206340"/>
            <a:ext cx="443183" cy="46847"/>
          </a:xfrm>
          <a:prstGeom prst="rect">
            <a:avLst/>
          </a:prstGeom>
          <a:solidFill>
            <a:srgbClr val="FFCC9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156" name="Group 155"/>
          <p:cNvGrpSpPr/>
          <p:nvPr/>
        </p:nvGrpSpPr>
        <p:grpSpPr>
          <a:xfrm>
            <a:off x="831831" y="3819923"/>
            <a:ext cx="4978400" cy="2433495"/>
            <a:chOff x="848072" y="1504690"/>
            <a:chExt cx="3657600" cy="3023767"/>
          </a:xfrm>
        </p:grpSpPr>
        <p:cxnSp>
          <p:nvCxnSpPr>
            <p:cNvPr id="157" name="Straight Arrow Connector 156"/>
            <p:cNvCxnSpPr/>
            <p:nvPr/>
          </p:nvCxnSpPr>
          <p:spPr>
            <a:xfrm>
              <a:off x="848072" y="4528457"/>
              <a:ext cx="36576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/>
            <p:cNvCxnSpPr/>
            <p:nvPr/>
          </p:nvCxnSpPr>
          <p:spPr>
            <a:xfrm flipV="1">
              <a:off x="858497" y="1504690"/>
              <a:ext cx="0" cy="300995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9" name="Straight Arrow Connector 158"/>
          <p:cNvCxnSpPr/>
          <p:nvPr/>
        </p:nvCxnSpPr>
        <p:spPr>
          <a:xfrm flipV="1">
            <a:off x="1661125" y="4864585"/>
            <a:ext cx="2806700" cy="2005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2255485" y="4454330"/>
            <a:ext cx="199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C0066"/>
                </a:solidFill>
                <a:latin typeface="Open Sans" panose="020B0606030504020204"/>
                <a:cs typeface="Times New Roman" panose="02020603050405020304" pitchFamily="18" charset="0"/>
              </a:rPr>
              <a:t>Binding energy</a:t>
            </a:r>
            <a:endParaRPr lang="en-US" dirty="0">
              <a:solidFill>
                <a:srgbClr val="CC0066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812053" y="5061201"/>
            <a:ext cx="934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n = 2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3411493" y="5366001"/>
            <a:ext cx="934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n = 3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4031254" y="5477761"/>
            <a:ext cx="517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…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4508465" y="4864585"/>
            <a:ext cx="0" cy="100584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4510880" y="5426577"/>
            <a:ext cx="1470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= </a:t>
            </a:r>
            <a:r>
              <a:rPr lang="en-US" b="1" dirty="0" smtClean="0">
                <a:solidFill>
                  <a:srgbClr val="376092"/>
                </a:solidFill>
                <a:latin typeface="Open Sans" panose="020B0606030504020204"/>
                <a:cs typeface="Times New Roman" panose="02020603050405020304" pitchFamily="18" charset="0"/>
              </a:rPr>
              <a:t>Bandgap</a:t>
            </a:r>
            <a:endParaRPr lang="en-US" b="1" dirty="0">
              <a:solidFill>
                <a:srgbClr val="376092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168" name="Group 167"/>
          <p:cNvGrpSpPr/>
          <p:nvPr/>
        </p:nvGrpSpPr>
        <p:grpSpPr>
          <a:xfrm rot="18300082">
            <a:off x="2237594" y="2709873"/>
            <a:ext cx="579262" cy="253350"/>
            <a:chOff x="5873135" y="5410200"/>
            <a:chExt cx="353835" cy="152400"/>
          </a:xfrm>
        </p:grpSpPr>
        <p:grpSp>
          <p:nvGrpSpPr>
            <p:cNvPr id="169" name="Group 168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172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5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7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0" name="Line 106"/>
            <p:cNvSpPr>
              <a:spLocks noChangeShapeType="1"/>
            </p:cNvSpPr>
            <p:nvPr/>
          </p:nvSpPr>
          <p:spPr bwMode="auto">
            <a:xfrm>
              <a:off x="6192105" y="5517798"/>
              <a:ext cx="34865" cy="0"/>
            </a:xfrm>
            <a:prstGeom prst="line">
              <a:avLst/>
            </a:prstGeom>
            <a:noFill/>
            <a:ln w="38100">
              <a:solidFill>
                <a:srgbClr val="FFC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71" name="Freeform 107"/>
            <p:cNvSpPr>
              <a:spLocks/>
            </p:cNvSpPr>
            <p:nvPr/>
          </p:nvSpPr>
          <p:spPr bwMode="auto">
            <a:xfrm>
              <a:off x="6095941" y="5475382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sp>
        <p:nvSpPr>
          <p:cNvPr id="178" name="TextBox 177"/>
          <p:cNvSpPr txBox="1"/>
          <p:nvPr/>
        </p:nvSpPr>
        <p:spPr>
          <a:xfrm>
            <a:off x="1396766" y="5928865"/>
            <a:ext cx="597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1s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2981726" y="5928865"/>
            <a:ext cx="597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2s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3620790" y="5928865"/>
            <a:ext cx="597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3s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9606879" y="2150742"/>
            <a:ext cx="1470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= </a:t>
            </a:r>
            <a:r>
              <a:rPr lang="en-US" b="1" dirty="0" smtClean="0">
                <a:latin typeface="Open Sans" panose="020B0606030504020204"/>
                <a:cs typeface="Times New Roman" panose="02020603050405020304" pitchFamily="18" charset="0"/>
              </a:rPr>
              <a:t>Bandgap</a:t>
            </a:r>
            <a:endParaRPr lang="en-US" b="1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Measuring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excitons &amp; bandgap</a:t>
            </a:r>
            <a:endParaRPr lang="en-US" sz="3500" dirty="0">
              <a:solidFill>
                <a:srgbClr val="00206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627715" y="895122"/>
            <a:ext cx="505446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rgbClr val="C0000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Exciton spectroscopy</a:t>
            </a:r>
            <a:endParaRPr lang="en-US" sz="2500" dirty="0">
              <a:solidFill>
                <a:srgbClr val="C00000"/>
              </a:solidFill>
              <a:latin typeface="Open Sans" panose="020B0606030504020204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6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12"/>
    </mc:Choice>
    <mc:Fallback xmlns="">
      <p:transition spd="slow" advTm="317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39" grpId="0"/>
      <p:bldP spid="140" grpId="0"/>
      <p:bldP spid="141" grpId="0"/>
      <p:bldP spid="142" grpId="0" animBg="1"/>
      <p:bldP spid="143" grpId="0"/>
      <p:bldP spid="144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60" grpId="0"/>
      <p:bldP spid="161" grpId="0"/>
      <p:bldP spid="162" grpId="0"/>
      <p:bldP spid="163" grpId="0"/>
      <p:bldP spid="165" grpId="0"/>
      <p:bldP spid="178" grpId="0"/>
      <p:bldP spid="179" grpId="0"/>
      <p:bldP spid="180" grpId="0"/>
      <p:bldP spid="18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071061" y="1081975"/>
            <a:ext cx="2030262" cy="1258896"/>
            <a:chOff x="2085890" y="3068143"/>
            <a:chExt cx="1964999" cy="121843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61166" t="34308" r="23150" b="47722"/>
            <a:stretch/>
          </p:blipFill>
          <p:spPr>
            <a:xfrm>
              <a:off x="2160285" y="3068143"/>
              <a:ext cx="1890604" cy="121843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2085890" y="3131775"/>
              <a:ext cx="263378" cy="23680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7377874" y="2286318"/>
            <a:ext cx="3553213" cy="3598350"/>
            <a:chOff x="1148862" y="1220879"/>
            <a:chExt cx="4512992" cy="457032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l="23361" t="12710" r="39200" b="19887"/>
            <a:stretch/>
          </p:blipFill>
          <p:spPr>
            <a:xfrm>
              <a:off x="1148862" y="1220879"/>
              <a:ext cx="4512992" cy="4570321"/>
            </a:xfrm>
            <a:prstGeom prst="rect">
              <a:avLst/>
            </a:prstGeom>
          </p:spPr>
        </p:pic>
        <p:sp>
          <p:nvSpPr>
            <p:cNvPr id="105" name="Rectangle 104"/>
            <p:cNvSpPr/>
            <p:nvPr/>
          </p:nvSpPr>
          <p:spPr>
            <a:xfrm>
              <a:off x="1748302" y="1378635"/>
              <a:ext cx="263378" cy="23680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6766561" y="5896372"/>
            <a:ext cx="5036192" cy="3231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Kazimierczuk et al., 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Nature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514, 343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(2014)</a:t>
            </a:r>
            <a:endParaRPr 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744" t="23618" r="42051" b="14957"/>
          <a:stretch/>
        </p:blipFill>
        <p:spPr>
          <a:xfrm rot="5400000">
            <a:off x="2846842" y="522587"/>
            <a:ext cx="2859234" cy="542656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444231" y="4734886"/>
            <a:ext cx="5655001" cy="3231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F. Gross and N. A. Karrjew</a:t>
            </a:r>
            <a:r>
              <a:rPr 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Dokl. Akad. Nauk SSSR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84, 471 (1952)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6525491" y="5060441"/>
            <a:ext cx="394447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Measuring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excitons &amp; bandgap</a:t>
            </a:r>
            <a:endParaRPr lang="en-US" sz="3500" dirty="0">
              <a:solidFill>
                <a:srgbClr val="00206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94909" y="5146960"/>
            <a:ext cx="2834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Open Sans" panose="020B0606030504020204"/>
                <a:cs typeface="Times New Roman" panose="02020603050405020304" pitchFamily="18" charset="0"/>
              </a:rPr>
              <a:t>Historical evidence of excitons</a:t>
            </a:r>
            <a:endParaRPr lang="en-US" b="1" dirty="0">
              <a:solidFill>
                <a:prstClr val="black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27715" y="895122"/>
            <a:ext cx="505446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rgbClr val="C0000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Exciton spectroscopy</a:t>
            </a:r>
            <a:endParaRPr lang="en-US" sz="2500" dirty="0">
              <a:solidFill>
                <a:srgbClr val="C00000"/>
              </a:solidFill>
              <a:latin typeface="Open Sans" panose="020B0606030504020204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36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12"/>
    </mc:Choice>
    <mc:Fallback xmlns="">
      <p:transition spd="slow" advTm="317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Measuring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excitons &amp; bandgap</a:t>
            </a:r>
            <a:endParaRPr lang="en-US" sz="3500" dirty="0">
              <a:solidFill>
                <a:srgbClr val="00206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749309" y="6010100"/>
            <a:ext cx="3190240" cy="60939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i="1" dirty="0" smtClean="0">
                <a:latin typeface="Open Sans" panose="020B0606030504020204"/>
                <a:cs typeface="Times New Roman" panose="02020603050405020304" pitchFamily="18" charset="0"/>
              </a:rPr>
              <a:t>Phys</a:t>
            </a:r>
            <a:r>
              <a:rPr lang="en-US" sz="1400" i="1" dirty="0">
                <a:latin typeface="Open Sans" panose="020B0606030504020204"/>
                <a:cs typeface="Times New Roman" panose="02020603050405020304" pitchFamily="18" charset="0"/>
              </a:rPr>
              <a:t>. Rev. Lett. </a:t>
            </a:r>
            <a:r>
              <a:rPr lang="en-US" sz="1400" dirty="0">
                <a:latin typeface="Open Sans" panose="020B0606030504020204"/>
                <a:cs typeface="Times New Roman" panose="02020603050405020304" pitchFamily="18" charset="0"/>
              </a:rPr>
              <a:t>113, 076802</a:t>
            </a:r>
            <a:r>
              <a:rPr lang="en-US" sz="1400" i="1" dirty="0">
                <a:latin typeface="Open Sans" panose="020B0606030504020204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Open Sans" panose="020B0606030504020204"/>
                <a:cs typeface="Times New Roman" panose="02020603050405020304" pitchFamily="18" charset="0"/>
              </a:rPr>
              <a:t>(2014</a:t>
            </a:r>
            <a:r>
              <a:rPr lang="en-US" sz="1400" dirty="0" smtClean="0">
                <a:latin typeface="Open Sans" panose="020B0606030504020204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sz="1400" i="1" dirty="0">
                <a:latin typeface="Open Sans" panose="020B0606030504020204"/>
                <a:cs typeface="Times New Roman" panose="02020603050405020304" pitchFamily="18" charset="0"/>
              </a:rPr>
              <a:t>Phys. Rev. Lett. </a:t>
            </a:r>
            <a:r>
              <a:rPr lang="en-US" sz="1400" dirty="0">
                <a:latin typeface="Open Sans" panose="020B0606030504020204"/>
                <a:cs typeface="Times New Roman" panose="02020603050405020304" pitchFamily="18" charset="0"/>
              </a:rPr>
              <a:t>113, 026803 (2014</a:t>
            </a:r>
            <a:r>
              <a:rPr lang="en-US" sz="1400" dirty="0" smtClean="0">
                <a:latin typeface="Open Sans" panose="020B0606030504020204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261027" y="3066552"/>
            <a:ext cx="1086040" cy="1364054"/>
          </a:xfrm>
          <a:prstGeom prst="rect">
            <a:avLst/>
          </a:prstGeom>
          <a:solidFill>
            <a:srgbClr val="EEECE1"/>
          </a:solidFill>
          <a:ln w="190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2641798"/>
              </p:ext>
            </p:extLst>
          </p:nvPr>
        </p:nvGraphicFramePr>
        <p:xfrm>
          <a:off x="1236536" y="1625297"/>
          <a:ext cx="5843619" cy="3899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9" name="Graph" r:id="rId4" imgW="5486400" imgH="3657600" progId="Origin50.Graph">
                  <p:embed/>
                </p:oleObj>
              </mc:Choice>
              <mc:Fallback>
                <p:oleObj name="Graph" r:id="rId4" imgW="5486400" imgH="3657600" progId="Origin50.Graph">
                  <p:embed/>
                  <p:pic>
                    <p:nvPicPr>
                      <p:cNvPr id="116" name="Object 11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36536" y="1625297"/>
                        <a:ext cx="5843619" cy="38995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679710" y="3701726"/>
            <a:ext cx="507863" cy="29379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FF0000"/>
                </a:solidFill>
                <a:latin typeface="Open Sans" panose="020B0606030504020204"/>
                <a:cs typeface="Times New Roman" panose="02020603050405020304" pitchFamily="18" charset="0"/>
              </a:rPr>
              <a:t>x30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50525" y="1730948"/>
            <a:ext cx="827438" cy="36374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Open Sans" panose="020B0606030504020204"/>
                <a:cs typeface="Times New Roman" panose="02020603050405020304" pitchFamily="18" charset="0"/>
              </a:rPr>
              <a:t>n  = 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5725" y="1730948"/>
            <a:ext cx="559421" cy="36374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Open Sans" panose="020B0606030504020204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84055" y="1730948"/>
            <a:ext cx="559421" cy="36374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Open Sans" panose="020B0606030504020204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69310" y="1730948"/>
            <a:ext cx="559421" cy="36374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Open Sans" panose="020B0606030504020204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66821" y="1730948"/>
            <a:ext cx="559421" cy="36374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Open Sans" panose="020B0606030504020204"/>
                <a:cs typeface="Times New Roman" panose="02020603050405020304" pitchFamily="18" charset="0"/>
              </a:rPr>
              <a:t>5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151696" y="2095498"/>
            <a:ext cx="0" cy="277099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674077" y="2095498"/>
            <a:ext cx="0" cy="277099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273865" y="2095498"/>
            <a:ext cx="0" cy="277099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63253" y="2095498"/>
            <a:ext cx="0" cy="277099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951400" y="2095498"/>
            <a:ext cx="0" cy="277099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3367931" y="2614104"/>
            <a:ext cx="285148" cy="330150"/>
            <a:chOff x="5507352" y="1946760"/>
            <a:chExt cx="349762" cy="404962"/>
          </a:xfrm>
        </p:grpSpPr>
        <p:sp>
          <p:nvSpPr>
            <p:cNvPr id="36" name="Oval 35"/>
            <p:cNvSpPr/>
            <p:nvPr/>
          </p:nvSpPr>
          <p:spPr>
            <a:xfrm>
              <a:off x="5543103" y="2018294"/>
              <a:ext cx="264413" cy="26441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Open Sans" panose="020B0606030504020204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507352" y="1946760"/>
              <a:ext cx="214297" cy="214298"/>
              <a:chOff x="4957134" y="3287409"/>
              <a:chExt cx="214297" cy="214298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4957134" y="3287409"/>
                <a:ext cx="214297" cy="214298"/>
              </a:xfrm>
              <a:prstGeom prst="ellipse">
                <a:avLst/>
              </a:prstGeom>
              <a:solidFill>
                <a:srgbClr val="0070C0"/>
              </a:solidFill>
              <a:ln w="12700">
                <a:solidFill>
                  <a:srgbClr val="2C4D7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latin typeface="Open Sans" panose="020B0606030504020204"/>
                </a:endParaRPr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>
                <a:off x="5003953" y="3394558"/>
                <a:ext cx="12066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5642817" y="2137424"/>
              <a:ext cx="214297" cy="214298"/>
              <a:chOff x="8188653" y="3343604"/>
              <a:chExt cx="214297" cy="214298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8188653" y="3343604"/>
                <a:ext cx="214297" cy="214298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latin typeface="Open Sans" panose="020B0606030504020204"/>
                </a:endParaRPr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>
                <a:off x="8235472" y="3450753"/>
                <a:ext cx="12066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V="1">
                <a:off x="8297705" y="3386469"/>
                <a:ext cx="0" cy="131427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" name="Group 43"/>
          <p:cNvGrpSpPr/>
          <p:nvPr/>
        </p:nvGrpSpPr>
        <p:grpSpPr>
          <a:xfrm>
            <a:off x="4486102" y="2548932"/>
            <a:ext cx="369862" cy="460497"/>
            <a:chOff x="4998894" y="1108681"/>
            <a:chExt cx="406836" cy="506531"/>
          </a:xfrm>
        </p:grpSpPr>
        <p:sp>
          <p:nvSpPr>
            <p:cNvPr id="45" name="Oval 44"/>
            <p:cNvSpPr/>
            <p:nvPr/>
          </p:nvSpPr>
          <p:spPr>
            <a:xfrm>
              <a:off x="5029958" y="1201857"/>
              <a:ext cx="336427" cy="33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Open Sans" panose="020B0606030504020204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5123735" y="1293064"/>
              <a:ext cx="148873" cy="148873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Open Sans" panose="020B0606030504020204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4998894" y="1108681"/>
              <a:ext cx="192173" cy="192174"/>
              <a:chOff x="4971298" y="3324225"/>
              <a:chExt cx="214297" cy="214298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4971298" y="3324225"/>
                <a:ext cx="214297" cy="214298"/>
              </a:xfrm>
              <a:prstGeom prst="ellipse">
                <a:avLst/>
              </a:prstGeom>
              <a:solidFill>
                <a:srgbClr val="0070C0"/>
              </a:solidFill>
              <a:ln w="12700">
                <a:solidFill>
                  <a:srgbClr val="2C4D7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latin typeface="Open Sans" panose="020B0606030504020204"/>
                </a:endParaRPr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5018114" y="3431374"/>
                <a:ext cx="12066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>
              <a:off x="5213557" y="1423038"/>
              <a:ext cx="192173" cy="192174"/>
              <a:chOff x="8202817" y="3380420"/>
              <a:chExt cx="214297" cy="214298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8202817" y="3380420"/>
                <a:ext cx="214297" cy="214298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latin typeface="Open Sans" panose="020B0606030504020204"/>
                </a:endParaRPr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8249633" y="3487569"/>
                <a:ext cx="12066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8311871" y="3423285"/>
                <a:ext cx="0" cy="13142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Group 53"/>
          <p:cNvGrpSpPr/>
          <p:nvPr/>
        </p:nvGrpSpPr>
        <p:grpSpPr>
          <a:xfrm>
            <a:off x="4964762" y="2488316"/>
            <a:ext cx="482504" cy="581727"/>
            <a:chOff x="5630032" y="1009621"/>
            <a:chExt cx="530738" cy="639881"/>
          </a:xfrm>
        </p:grpSpPr>
        <p:sp>
          <p:nvSpPr>
            <p:cNvPr id="55" name="Oval 54"/>
            <p:cNvSpPr/>
            <p:nvPr/>
          </p:nvSpPr>
          <p:spPr>
            <a:xfrm>
              <a:off x="5630032" y="1067841"/>
              <a:ext cx="530738" cy="53073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Open Sans" panose="020B0606030504020204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5727188" y="1167567"/>
              <a:ext cx="336427" cy="331287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Open Sans" panose="020B0606030504020204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5820965" y="1258774"/>
              <a:ext cx="148873" cy="148873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Open Sans" panose="020B0606030504020204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5650404" y="1009621"/>
              <a:ext cx="192173" cy="192174"/>
              <a:chOff x="4971298" y="3324225"/>
              <a:chExt cx="214297" cy="214298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4971298" y="3324225"/>
                <a:ext cx="214297" cy="214298"/>
              </a:xfrm>
              <a:prstGeom prst="ellipse">
                <a:avLst/>
              </a:prstGeom>
              <a:solidFill>
                <a:srgbClr val="0070C0"/>
              </a:solidFill>
              <a:ln w="12700">
                <a:solidFill>
                  <a:srgbClr val="2C4D7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latin typeface="Open Sans" panose="020B0606030504020204"/>
                </a:endParaRPr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>
                <a:off x="5018114" y="3431374"/>
                <a:ext cx="12066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/>
            <p:nvPr/>
          </p:nvGrpSpPr>
          <p:grpSpPr>
            <a:xfrm>
              <a:off x="5967937" y="1457328"/>
              <a:ext cx="192173" cy="192174"/>
              <a:chOff x="8202817" y="3380420"/>
              <a:chExt cx="214297" cy="214298"/>
            </a:xfrm>
          </p:grpSpPr>
          <p:sp>
            <p:nvSpPr>
              <p:cNvPr id="61" name="Oval 60"/>
              <p:cNvSpPr/>
              <p:nvPr/>
            </p:nvSpPr>
            <p:spPr>
              <a:xfrm>
                <a:off x="8202817" y="3380420"/>
                <a:ext cx="214297" cy="214298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latin typeface="Open Sans" panose="020B0606030504020204"/>
                </a:endParaRPr>
              </a:p>
            </p:txBody>
          </p:sp>
          <p:cxnSp>
            <p:nvCxnSpPr>
              <p:cNvPr id="62" name="Straight Connector 61"/>
              <p:cNvCxnSpPr/>
              <p:nvPr/>
            </p:nvCxnSpPr>
            <p:spPr>
              <a:xfrm>
                <a:off x="8249633" y="3487569"/>
                <a:ext cx="12066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8311871" y="3423285"/>
                <a:ext cx="0" cy="13142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6" name="Group 65"/>
          <p:cNvGrpSpPr/>
          <p:nvPr/>
        </p:nvGrpSpPr>
        <p:grpSpPr>
          <a:xfrm>
            <a:off x="5504282" y="2399645"/>
            <a:ext cx="679878" cy="759071"/>
            <a:chOff x="7277174" y="225940"/>
            <a:chExt cx="747843" cy="834953"/>
          </a:xfrm>
        </p:grpSpPr>
        <p:sp>
          <p:nvSpPr>
            <p:cNvPr id="67" name="Oval 66"/>
            <p:cNvSpPr/>
            <p:nvPr/>
          </p:nvSpPr>
          <p:spPr>
            <a:xfrm>
              <a:off x="7277174" y="262127"/>
              <a:ext cx="747843" cy="74784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Open Sans" panose="020B0606030504020204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7385726" y="370679"/>
              <a:ext cx="530738" cy="530738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Open Sans" panose="020B0606030504020204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7482882" y="470405"/>
              <a:ext cx="336427" cy="331287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Open Sans" panose="020B0606030504020204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7576659" y="561612"/>
              <a:ext cx="148873" cy="148873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Open Sans" panose="020B0606030504020204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7340219" y="225940"/>
              <a:ext cx="192173" cy="192174"/>
              <a:chOff x="4971298" y="3324225"/>
              <a:chExt cx="214297" cy="214298"/>
            </a:xfrm>
          </p:grpSpPr>
          <p:sp>
            <p:nvSpPr>
              <p:cNvPr id="76" name="Oval 75"/>
              <p:cNvSpPr/>
              <p:nvPr/>
            </p:nvSpPr>
            <p:spPr>
              <a:xfrm>
                <a:off x="4971298" y="3324225"/>
                <a:ext cx="214297" cy="214298"/>
              </a:xfrm>
              <a:prstGeom prst="ellipse">
                <a:avLst/>
              </a:prstGeom>
              <a:solidFill>
                <a:srgbClr val="0070C0"/>
              </a:solidFill>
              <a:ln w="12700">
                <a:solidFill>
                  <a:srgbClr val="2C4D7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latin typeface="Open Sans" panose="020B0606030504020204"/>
                </a:endParaRPr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>
                <a:off x="5018114" y="3431374"/>
                <a:ext cx="12066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/>
            <p:cNvGrpSpPr/>
            <p:nvPr/>
          </p:nvGrpSpPr>
          <p:grpSpPr>
            <a:xfrm>
              <a:off x="7755288" y="868719"/>
              <a:ext cx="192173" cy="192174"/>
              <a:chOff x="8202817" y="3380420"/>
              <a:chExt cx="214297" cy="214298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8202817" y="3380420"/>
                <a:ext cx="214297" cy="214298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latin typeface="Open Sans" panose="020B0606030504020204"/>
                </a:endParaRPr>
              </a:p>
            </p:txBody>
          </p:sp>
          <p:cxnSp>
            <p:nvCxnSpPr>
              <p:cNvPr id="74" name="Straight Connector 73"/>
              <p:cNvCxnSpPr/>
              <p:nvPr/>
            </p:nvCxnSpPr>
            <p:spPr>
              <a:xfrm>
                <a:off x="8249633" y="3487569"/>
                <a:ext cx="12066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8311871" y="3423285"/>
                <a:ext cx="0" cy="13142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" name="TextBox 77"/>
          <p:cNvSpPr txBox="1"/>
          <p:nvPr/>
        </p:nvSpPr>
        <p:spPr>
          <a:xfrm>
            <a:off x="5672954" y="5429752"/>
            <a:ext cx="1361654" cy="615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>
                <a:latin typeface="Open Sans" panose="020B0606030504020204"/>
                <a:cs typeface="Times New Roman" panose="02020603050405020304" pitchFamily="18" charset="0"/>
              </a:rPr>
              <a:t>~ </a:t>
            </a:r>
            <a:r>
              <a:rPr lang="en-US" sz="1900" dirty="0" smtClean="0">
                <a:latin typeface="Open Sans" panose="020B0606030504020204"/>
                <a:cs typeface="Times New Roman" panose="02020603050405020304" pitchFamily="18" charset="0"/>
              </a:rPr>
              <a:t>free carrier </a:t>
            </a:r>
            <a:r>
              <a:rPr lang="en-US" sz="1900" dirty="0" smtClean="0">
                <a:solidFill>
                  <a:srgbClr val="376092"/>
                </a:solidFill>
                <a:latin typeface="Open Sans" panose="020B0606030504020204"/>
                <a:cs typeface="Times New Roman" panose="02020603050405020304" pitchFamily="18" charset="0"/>
              </a:rPr>
              <a:t>bandgap</a:t>
            </a:r>
            <a:endParaRPr lang="en-US" sz="1900" dirty="0">
              <a:solidFill>
                <a:srgbClr val="376092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 flipV="1">
            <a:off x="6122139" y="5137428"/>
            <a:ext cx="0" cy="332519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3160512" y="5137428"/>
            <a:ext cx="0" cy="332519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514411" y="5429751"/>
            <a:ext cx="2170516" cy="349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>
                <a:latin typeface="Open Sans" panose="020B0606030504020204"/>
                <a:cs typeface="Times New Roman" panose="02020603050405020304" pitchFamily="18" charset="0"/>
              </a:rPr>
              <a:t>Ground state </a:t>
            </a:r>
            <a:r>
              <a:rPr lang="en-US" sz="1900" dirty="0">
                <a:solidFill>
                  <a:srgbClr val="CC0066"/>
                </a:solidFill>
                <a:latin typeface="Open Sans" panose="020B0606030504020204"/>
                <a:cs typeface="Times New Roman" panose="02020603050405020304" pitchFamily="18" charset="0"/>
              </a:rPr>
              <a:t>exciton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6582466" y="5252117"/>
            <a:ext cx="907734" cy="477815"/>
            <a:chOff x="7303770" y="4992147"/>
            <a:chExt cx="998477" cy="525581"/>
          </a:xfrm>
        </p:grpSpPr>
        <p:grpSp>
          <p:nvGrpSpPr>
            <p:cNvPr id="83" name="Group 82"/>
            <p:cNvGrpSpPr/>
            <p:nvPr/>
          </p:nvGrpSpPr>
          <p:grpSpPr>
            <a:xfrm>
              <a:off x="7585442" y="4992147"/>
              <a:ext cx="192173" cy="192174"/>
              <a:chOff x="4971298" y="3324225"/>
              <a:chExt cx="214297" cy="214298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4971298" y="3324225"/>
                <a:ext cx="214297" cy="214298"/>
              </a:xfrm>
              <a:prstGeom prst="ellipse">
                <a:avLst/>
              </a:prstGeom>
              <a:solidFill>
                <a:srgbClr val="0070C0"/>
              </a:solidFill>
              <a:ln w="12700">
                <a:solidFill>
                  <a:srgbClr val="2C4D7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latin typeface="Open Sans" panose="020B0606030504020204"/>
                </a:endParaRPr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>
                <a:off x="5018114" y="3431374"/>
                <a:ext cx="12066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/>
            <p:cNvGrpSpPr/>
            <p:nvPr/>
          </p:nvGrpSpPr>
          <p:grpSpPr>
            <a:xfrm>
              <a:off x="7811535" y="5325554"/>
              <a:ext cx="192173" cy="192174"/>
              <a:chOff x="8202817" y="3380420"/>
              <a:chExt cx="214297" cy="214298"/>
            </a:xfrm>
          </p:grpSpPr>
          <p:sp>
            <p:nvSpPr>
              <p:cNvPr id="87" name="Oval 86"/>
              <p:cNvSpPr/>
              <p:nvPr/>
            </p:nvSpPr>
            <p:spPr>
              <a:xfrm>
                <a:off x="8202817" y="3380420"/>
                <a:ext cx="214297" cy="214298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latin typeface="Open Sans" panose="020B0606030504020204"/>
                </a:endParaRPr>
              </a:p>
            </p:txBody>
          </p:sp>
          <p:cxnSp>
            <p:nvCxnSpPr>
              <p:cNvPr id="88" name="Straight Connector 87"/>
              <p:cNvCxnSpPr/>
              <p:nvPr/>
            </p:nvCxnSpPr>
            <p:spPr>
              <a:xfrm>
                <a:off x="8249633" y="3487569"/>
                <a:ext cx="12066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8311871" y="3423285"/>
                <a:ext cx="0" cy="13142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5" name="Straight Arrow Connector 84"/>
            <p:cNvCxnSpPr/>
            <p:nvPr/>
          </p:nvCxnSpPr>
          <p:spPr>
            <a:xfrm>
              <a:off x="8031480" y="5415280"/>
              <a:ext cx="270767" cy="156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 flipV="1">
              <a:off x="7303770" y="5079619"/>
              <a:ext cx="251717" cy="1941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Left-Right Arrow 91"/>
          <p:cNvSpPr/>
          <p:nvPr/>
        </p:nvSpPr>
        <p:spPr>
          <a:xfrm>
            <a:off x="3621290" y="5536066"/>
            <a:ext cx="2120964" cy="182094"/>
          </a:xfrm>
          <a:prstGeom prst="leftRightArrow">
            <a:avLst/>
          </a:prstGeom>
          <a:solidFill>
            <a:srgbClr val="CC0066"/>
          </a:solidFill>
          <a:ln w="190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graphicFrame>
        <p:nvGraphicFramePr>
          <p:cNvPr id="94" name="Object 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5877503"/>
              </p:ext>
            </p:extLst>
          </p:nvPr>
        </p:nvGraphicFramePr>
        <p:xfrm>
          <a:off x="6466194" y="1518896"/>
          <a:ext cx="3675895" cy="4082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" name="Graph" r:id="rId6" imgW="3291840" imgH="3657600" progId="Origin50.Graph">
                  <p:embed/>
                </p:oleObj>
              </mc:Choice>
              <mc:Fallback>
                <p:oleObj name="Graph" r:id="rId6" imgW="3291840" imgH="3657600" progId="Origin50.Graph">
                  <p:embed/>
                  <p:pic>
                    <p:nvPicPr>
                      <p:cNvPr id="97" name="Object 9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66194" y="1518896"/>
                        <a:ext cx="3675895" cy="40828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Object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5034042"/>
              </p:ext>
            </p:extLst>
          </p:nvPr>
        </p:nvGraphicFramePr>
        <p:xfrm>
          <a:off x="6466194" y="1518896"/>
          <a:ext cx="3675895" cy="4082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" name="Graph" r:id="rId8" imgW="3291840" imgH="3657600" progId="Origin50.Graph">
                  <p:embed/>
                </p:oleObj>
              </mc:Choice>
              <mc:Fallback>
                <p:oleObj name="Graph" r:id="rId8" imgW="3291840" imgH="3657600" progId="Origin50.Graph">
                  <p:embed/>
                  <p:pic>
                    <p:nvPicPr>
                      <p:cNvPr id="98" name="Object 9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66194" y="1518896"/>
                        <a:ext cx="3675895" cy="40828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TextBox 95"/>
          <p:cNvSpPr txBox="1"/>
          <p:nvPr/>
        </p:nvSpPr>
        <p:spPr>
          <a:xfrm>
            <a:off x="9897272" y="2236900"/>
            <a:ext cx="1135259" cy="335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Open Sans" panose="020B0606030504020204"/>
                <a:cs typeface="Times New Roman" panose="02020603050405020304" pitchFamily="18" charset="0"/>
              </a:rPr>
              <a:t>Bandgap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770204" y="4241244"/>
            <a:ext cx="1927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Open Sans" panose="020B0606030504020204"/>
                <a:cs typeface="Times New Roman" panose="02020603050405020304" pitchFamily="18" charset="0"/>
              </a:rPr>
              <a:t>Exciton ground state</a:t>
            </a:r>
          </a:p>
        </p:txBody>
      </p:sp>
      <p:sp>
        <p:nvSpPr>
          <p:cNvPr id="98" name="Oval 97"/>
          <p:cNvSpPr/>
          <p:nvPr/>
        </p:nvSpPr>
        <p:spPr>
          <a:xfrm>
            <a:off x="8037786" y="2768080"/>
            <a:ext cx="140397" cy="140397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8550419" y="2592584"/>
            <a:ext cx="140397" cy="140397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9058435" y="2541783"/>
            <a:ext cx="140397" cy="140397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9552595" y="2527928"/>
            <a:ext cx="140397" cy="140397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  <a:cs typeface="Times New Roman" panose="02020603050405020304" pitchFamily="18" charset="0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 flipV="1">
            <a:off x="8277068" y="1837448"/>
            <a:ext cx="213538" cy="91929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7699245" y="1505527"/>
            <a:ext cx="2321187" cy="335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Open Sans" panose="020B0606030504020204"/>
                <a:cs typeface="Times New Roman" panose="02020603050405020304" pitchFamily="18" charset="0"/>
              </a:rPr>
              <a:t>2D</a:t>
            </a:r>
            <a:r>
              <a:rPr lang="en-US" dirty="0">
                <a:solidFill>
                  <a:srgbClr val="5382BC"/>
                </a:solidFill>
                <a:latin typeface="Open Sans" panose="020B0606030504020204"/>
                <a:cs typeface="Times New Roman" panose="02020603050405020304" pitchFamily="18" charset="0"/>
              </a:rPr>
              <a:t> </a:t>
            </a:r>
            <a:r>
              <a:rPr lang="en-US" b="1" i="1" dirty="0">
                <a:solidFill>
                  <a:srgbClr val="5382BC"/>
                </a:solidFill>
                <a:latin typeface="Open Sans" panose="020B0606030504020204"/>
                <a:cs typeface="Times New Roman" panose="02020603050405020304" pitchFamily="18" charset="0"/>
              </a:rPr>
              <a:t>hydrogen</a:t>
            </a:r>
            <a:r>
              <a:rPr lang="en-US" dirty="0">
                <a:solidFill>
                  <a:srgbClr val="5382BC"/>
                </a:solidFill>
                <a:latin typeface="Open Sans" panose="020B0606030504020204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Open Sans" panose="020B0606030504020204"/>
                <a:cs typeface="Times New Roman" panose="02020603050405020304" pitchFamily="18" charset="0"/>
              </a:rPr>
              <a:t>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Box 103"/>
              <p:cNvSpPr txBox="1"/>
              <p:nvPr/>
            </p:nvSpPr>
            <p:spPr>
              <a:xfrm>
                <a:off x="9836849" y="1548071"/>
                <a:ext cx="1339918" cy="2518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de-DE" i="1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de-DE" i="1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de-DE" i="1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−1/2)</m:t>
                          </m:r>
                        </m:e>
                        <m:sup>
                          <m:r>
                            <a:rPr lang="de-DE" i="1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376092"/>
                  </a:solidFill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4" name="TextBox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849" y="1548071"/>
                <a:ext cx="1339918" cy="251825"/>
              </a:xfrm>
              <a:prstGeom prst="rect">
                <a:avLst/>
              </a:prstGeom>
              <a:blipFill>
                <a:blip r:embed="rId10"/>
                <a:stretch>
                  <a:fillRect l="-5023" t="-7317" r="-10046" b="-46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Right Brace 105"/>
          <p:cNvSpPr/>
          <p:nvPr/>
        </p:nvSpPr>
        <p:spPr>
          <a:xfrm>
            <a:off x="9977706" y="2613326"/>
            <a:ext cx="212443" cy="2087481"/>
          </a:xfrm>
          <a:prstGeom prst="rightBrac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0262327" y="3107495"/>
            <a:ext cx="1105787" cy="1295964"/>
          </a:xfrm>
          <a:prstGeom prst="rect">
            <a:avLst/>
          </a:prstGeom>
          <a:solidFill>
            <a:srgbClr val="EEECE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900" dirty="0" smtClean="0">
                <a:latin typeface="Open Sans" panose="020B0606030504020204"/>
                <a:cs typeface="Times New Roman" panose="02020603050405020304" pitchFamily="18" charset="0"/>
              </a:rPr>
              <a:t>Exciton binding energy: </a:t>
            </a:r>
            <a:r>
              <a:rPr lang="en-US" sz="1900" dirty="0" smtClean="0">
                <a:solidFill>
                  <a:srgbClr val="CC0066"/>
                </a:solidFill>
                <a:latin typeface="Open Sans" panose="020B0606030504020204"/>
                <a:cs typeface="Times New Roman" panose="02020603050405020304" pitchFamily="18" charset="0"/>
              </a:rPr>
              <a:t/>
            </a:r>
            <a:br>
              <a:rPr lang="en-US" sz="1900" dirty="0" smtClean="0">
                <a:solidFill>
                  <a:srgbClr val="CC0066"/>
                </a:solidFill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sz="1900" b="1" dirty="0" smtClean="0">
                <a:solidFill>
                  <a:srgbClr val="CC0066"/>
                </a:solidFill>
                <a:latin typeface="Open Sans" panose="020B0606030504020204"/>
                <a:cs typeface="Times New Roman" panose="02020603050405020304" pitchFamily="18" charset="0"/>
              </a:rPr>
              <a:t>320 meV</a:t>
            </a:r>
            <a:endParaRPr lang="en-US" sz="1900" b="1" dirty="0">
              <a:solidFill>
                <a:srgbClr val="CC0066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1803897" y="2005766"/>
            <a:ext cx="363747" cy="3222977"/>
            <a:chOff x="1223305" y="1638888"/>
            <a:chExt cx="400110" cy="3545169"/>
          </a:xfrm>
        </p:grpSpPr>
        <p:sp>
          <p:nvSpPr>
            <p:cNvPr id="110" name="TextBox 109"/>
            <p:cNvSpPr txBox="1"/>
            <p:nvPr/>
          </p:nvSpPr>
          <p:spPr>
            <a:xfrm rot="16200000">
              <a:off x="-192043" y="3368599"/>
              <a:ext cx="3230806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Open Sans" panose="020B0606030504020204"/>
                  <a:cs typeface="Times New Roman" panose="02020603050405020304" pitchFamily="18" charset="0"/>
                </a:rPr>
                <a:t>Reflectance derivative,  </a:t>
              </a:r>
              <a:endParaRPr lang="en-US" sz="2000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TextBox 110"/>
                <p:cNvSpPr txBox="1"/>
                <p:nvPr/>
              </p:nvSpPr>
              <p:spPr>
                <a:xfrm rot="16200000">
                  <a:off x="1076037" y="1865745"/>
                  <a:ext cx="73071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US" dirty="0">
                    <a:latin typeface="Open Sans" panose="020B0606030504020204"/>
                  </a:endParaRPr>
                </a:p>
              </p:txBody>
            </p:sp>
          </mc:Choice>
          <mc:Fallback xmlns="">
            <p:sp>
              <p:nvSpPr>
                <p:cNvPr id="105" name="TextBox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076037" y="1865745"/>
                  <a:ext cx="730713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4444" t="-7563" r="-35556" b="-75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2" name="TextBox 111"/>
          <p:cNvSpPr txBox="1"/>
          <p:nvPr/>
        </p:nvSpPr>
        <p:spPr>
          <a:xfrm>
            <a:off x="3627715" y="895122"/>
            <a:ext cx="505446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rgbClr val="C00000"/>
                </a:solidFill>
                <a:latin typeface="Open Sans" panose="020B0606030504020204"/>
                <a:ea typeface="SimSun" panose="02010600030101010101" pitchFamily="2" charset="-122"/>
                <a:cs typeface="Times New Roman" panose="02020603050405020304" pitchFamily="18" charset="0"/>
              </a:rPr>
              <a:t>Exciton spectroscopy</a:t>
            </a:r>
            <a:endParaRPr lang="en-US" sz="2500" dirty="0">
              <a:solidFill>
                <a:srgbClr val="C00000"/>
              </a:solidFill>
              <a:latin typeface="Open Sans" panose="020B0606030504020204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 rot="10800000">
            <a:off x="0" y="642762"/>
            <a:ext cx="2793414" cy="745364"/>
            <a:chOff x="5611090" y="2521242"/>
            <a:chExt cx="2596220" cy="692747"/>
          </a:xfrm>
        </p:grpSpPr>
        <p:pic>
          <p:nvPicPr>
            <p:cNvPr id="114" name="Picture 113" descr="mos2_side_long.tga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88" t="40110" r="65835" b="42239"/>
            <a:stretch/>
          </p:blipFill>
          <p:spPr>
            <a:xfrm>
              <a:off x="5611090" y="2521242"/>
              <a:ext cx="2596220" cy="692747"/>
            </a:xfrm>
            <a:prstGeom prst="rect">
              <a:avLst/>
            </a:prstGeom>
          </p:spPr>
        </p:pic>
        <p:sp>
          <p:nvSpPr>
            <p:cNvPr id="115" name="Rectangle 114"/>
            <p:cNvSpPr/>
            <p:nvPr/>
          </p:nvSpPr>
          <p:spPr>
            <a:xfrm rot="10800000">
              <a:off x="5613097" y="2608241"/>
              <a:ext cx="1579306" cy="555236"/>
            </a:xfrm>
            <a:prstGeom prst="rect">
              <a:avLst/>
            </a:prstGeom>
            <a:gradFill flip="none" rotWithShape="1">
              <a:gsLst>
                <a:gs pos="17000">
                  <a:schemeClr val="bg1">
                    <a:alpha val="0"/>
                  </a:schemeClr>
                </a:gs>
                <a:gs pos="79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79896" y="265083"/>
            <a:ext cx="2256904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monolayer WS</a:t>
            </a:r>
            <a:r>
              <a:rPr lang="en-US" baseline="-25000" dirty="0" smtClean="0">
                <a:latin typeface="Open Sans" panose="020B0606030504020204"/>
                <a:cs typeface="Times New Roman" panose="02020603050405020304" pitchFamily="18" charset="0"/>
              </a:rPr>
              <a:t>2</a:t>
            </a:r>
            <a:endParaRPr lang="en-US" b="1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6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12"/>
    </mc:Choice>
    <mc:Fallback xmlns="">
      <p:transition spd="slow" advTm="317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6" grpId="0"/>
      <p:bldP spid="97" grpId="0"/>
      <p:bldP spid="98" grpId="0" animBg="1"/>
      <p:bldP spid="99" grpId="0" animBg="1"/>
      <p:bldP spid="100" grpId="0" animBg="1"/>
      <p:bldP spid="101" grpId="0" animBg="1"/>
      <p:bldP spid="103" grpId="0"/>
      <p:bldP spid="104" grpId="0"/>
      <p:bldP spid="106" grpId="0" animBg="1"/>
      <p:bldP spid="10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Open Sans" panose="020B0606030504020204"/>
              </a:rPr>
              <a:pPr/>
              <a:t>18</a:t>
            </a:fld>
            <a:endParaRPr lang="en-US">
              <a:latin typeface="Open Sans" panose="020B0606030504020204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761019" y="1360021"/>
            <a:ext cx="3955143" cy="4995095"/>
            <a:chOff x="7678076" y="1865811"/>
            <a:chExt cx="2954958" cy="3731925"/>
          </a:xfrm>
        </p:grpSpPr>
        <p:grpSp>
          <p:nvGrpSpPr>
            <p:cNvPr id="7" name="Group 6"/>
            <p:cNvGrpSpPr/>
            <p:nvPr/>
          </p:nvGrpSpPr>
          <p:grpSpPr>
            <a:xfrm>
              <a:off x="7678076" y="2308364"/>
              <a:ext cx="2954958" cy="3289372"/>
              <a:chOff x="380454" y="1778196"/>
              <a:chExt cx="2743200" cy="3053649"/>
            </a:xfrm>
          </p:grpSpPr>
          <p:pic>
            <p:nvPicPr>
              <p:cNvPr id="22" name="Picture 2" descr="http://vcsel.mntl.illinois.edu/projects/crvcl/CCTEM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7870" y="1778196"/>
                <a:ext cx="2285456" cy="2605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380454" y="4460408"/>
                <a:ext cx="2743200" cy="371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>
                    <a:latin typeface="Open Sans" panose="020B0606030504020204"/>
                    <a:cs typeface="Arial" panose="020B0604020202020204" pitchFamily="34" charset="0"/>
                  </a:rPr>
                  <a:t>D. Mathes and R. </a:t>
                </a:r>
                <a:r>
                  <a:rPr lang="en-US" sz="1000" dirty="0" smtClean="0">
                    <a:latin typeface="Open Sans" panose="020B0606030504020204"/>
                    <a:cs typeface="Arial" panose="020B0604020202020204" pitchFamily="34" charset="0"/>
                  </a:rPr>
                  <a:t>Hull </a:t>
                </a:r>
                <a:br>
                  <a:rPr lang="en-US" sz="1000" dirty="0" smtClean="0">
                    <a:latin typeface="Open Sans" panose="020B0606030504020204"/>
                    <a:cs typeface="Arial" panose="020B0604020202020204" pitchFamily="34" charset="0"/>
                  </a:rPr>
                </a:br>
                <a:r>
                  <a:rPr lang="en-US" sz="1000" dirty="0" smtClean="0">
                    <a:latin typeface="Open Sans" panose="020B0606030504020204"/>
                    <a:cs typeface="Arial" panose="020B0604020202020204" pitchFamily="34" charset="0"/>
                  </a:rPr>
                  <a:t>http</a:t>
                </a:r>
                <a:r>
                  <a:rPr lang="en-US" sz="1000" dirty="0">
                    <a:latin typeface="Open Sans" panose="020B0606030504020204"/>
                    <a:cs typeface="Arial" panose="020B0604020202020204" pitchFamily="34" charset="0"/>
                  </a:rPr>
                  <a:t>://vcsel.mntl.illinois.edu/projects/crvcl/</a:t>
                </a: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8355400" y="1865811"/>
              <a:ext cx="1905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Open Sans" panose="020B0606030504020204"/>
                  <a:cs typeface="Times New Roman" panose="02020603050405020304" pitchFamily="18" charset="0"/>
                </a:rPr>
                <a:t>Quantum wells</a:t>
              </a:r>
              <a:endParaRPr lang="en-US" sz="2000" b="1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95230" y="2312377"/>
            <a:ext cx="3601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Open Sans" panose="020B0606030504020204"/>
                <a:cs typeface="Times New Roman" panose="02020603050405020304" pitchFamily="18" charset="0"/>
              </a:rPr>
              <a:t>Organic blends</a:t>
            </a:r>
            <a:endParaRPr lang="en-US" sz="2000" b="1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975" t="31026" r="20257" b="34102"/>
          <a:stretch/>
        </p:blipFill>
        <p:spPr>
          <a:xfrm>
            <a:off x="1485247" y="2918974"/>
            <a:ext cx="5551994" cy="179209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152313" y="4872360"/>
            <a:ext cx="4999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latin typeface="Open Sans" panose="020B0606030504020204"/>
                <a:cs typeface="Times New Roman" panose="02020603050405020304" pitchFamily="18" charset="0"/>
              </a:rPr>
              <a:t>A. A. Bakulin et </a:t>
            </a:r>
            <a: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  <a:t>al., </a:t>
            </a:r>
            <a:r>
              <a:rPr lang="fr-FR" sz="1500" dirty="0" smtClean="0">
                <a:latin typeface="Open Sans" panose="020B0606030504020204"/>
                <a:cs typeface="Times New Roman" panose="02020603050405020304" pitchFamily="18" charset="0"/>
              </a:rPr>
              <a:t>Science 335, 1340 (2012)</a:t>
            </a:r>
            <a:endParaRPr lang="en-US" sz="1500" dirty="0" smtClean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Heterostructures</a:t>
            </a:r>
            <a:endParaRPr lang="en-US" sz="3500" dirty="0">
              <a:solidFill>
                <a:srgbClr val="C0000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6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CFDFE"/>
              </a:clrFrom>
              <a:clrTo>
                <a:srgbClr val="FCFDFE">
                  <a:alpha val="0"/>
                </a:srgbClr>
              </a:clrTo>
            </a:clrChange>
          </a:blip>
          <a:srcRect l="9417" t="13111" r="59916" b="15333"/>
          <a:stretch/>
        </p:blipFill>
        <p:spPr>
          <a:xfrm>
            <a:off x="1819024" y="2349847"/>
            <a:ext cx="2482647" cy="32584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120" y="1384665"/>
            <a:ext cx="12120879" cy="84183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5000">
                <a:srgbClr val="002060"/>
              </a:gs>
            </a:gsLst>
            <a:lin ang="0" scaled="1"/>
          </a:gradFill>
          <a:ln w="190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7"/>
          <a:stretch/>
        </p:blipFill>
        <p:spPr bwMode="auto">
          <a:xfrm>
            <a:off x="5097910" y="2769320"/>
            <a:ext cx="2455578" cy="2563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659076" y="5728403"/>
            <a:ext cx="29233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  <a:t>Cui et al., </a:t>
            </a:r>
            <a:b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sz="1500" i="1" dirty="0">
                <a:latin typeface="Open Sans" panose="020B0606030504020204"/>
                <a:cs typeface="Times New Roman" panose="02020603050405020304" pitchFamily="18" charset="0"/>
              </a:rPr>
              <a:t>Nature Nano. </a:t>
            </a:r>
            <a: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  <a:t>10, 534 (2015)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2281" y="5728403"/>
            <a:ext cx="29154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  <a:t>Geim &amp; Grigorieva, </a:t>
            </a:r>
            <a:b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sz="1500" i="1" dirty="0">
                <a:latin typeface="Open Sans" panose="020B0606030504020204"/>
                <a:cs typeface="Times New Roman" panose="02020603050405020304" pitchFamily="18" charset="0"/>
              </a:rPr>
              <a:t>Nature </a:t>
            </a:r>
            <a: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  <a:t>499, 419 (2013)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29176" y="1594784"/>
            <a:ext cx="3083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000" dirty="0">
                <a:latin typeface="Open Sans" panose="020B0606030504020204"/>
                <a:cs typeface="Times New Roman" panose="02020603050405020304" pitchFamily="18" charset="0"/>
              </a:rPr>
              <a:t>Van der Waals </a:t>
            </a:r>
            <a:r>
              <a:rPr lang="en-US" sz="2000" b="1" dirty="0">
                <a:latin typeface="Open Sans" panose="020B0606030504020204"/>
                <a:cs typeface="Times New Roman" panose="02020603050405020304" pitchFamily="18" charset="0"/>
              </a:rPr>
              <a:t>assembly</a:t>
            </a:r>
            <a:endParaRPr lang="en-US" sz="20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80618" y="1425507"/>
            <a:ext cx="24307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000" dirty="0">
                <a:solidFill>
                  <a:schemeClr val="bg1"/>
                </a:solidFill>
                <a:latin typeface="Open Sans" panose="020B0606030504020204"/>
                <a:cs typeface="Times New Roman" panose="02020603050405020304" pitchFamily="18" charset="0"/>
              </a:rPr>
              <a:t>Atomically defined </a:t>
            </a:r>
            <a:r>
              <a:rPr lang="en-US" sz="2000" b="1" dirty="0">
                <a:solidFill>
                  <a:schemeClr val="bg1"/>
                </a:solidFill>
                <a:latin typeface="Open Sans" panose="020B0606030504020204"/>
                <a:cs typeface="Times New Roman" panose="02020603050405020304" pitchFamily="18" charset="0"/>
              </a:rPr>
              <a:t>interfaces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18945" y="1425507"/>
            <a:ext cx="20998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000" b="1" dirty="0">
                <a:solidFill>
                  <a:schemeClr val="bg1"/>
                </a:solidFill>
                <a:latin typeface="Open Sans" panose="020B0606030504020204"/>
                <a:cs typeface="Times New Roman" panose="02020603050405020304" pitchFamily="18" charset="0"/>
              </a:rPr>
              <a:t>Twist</a:t>
            </a:r>
            <a:r>
              <a:rPr lang="en-US" sz="2000" dirty="0">
                <a:solidFill>
                  <a:schemeClr val="bg1"/>
                </a:solidFill>
                <a:latin typeface="Open Sans" panose="020B0606030504020204"/>
                <a:cs typeface="Times New Roman" panose="02020603050405020304" pitchFamily="18" charset="0"/>
              </a:rPr>
              <a:t> degree of freedom</a:t>
            </a:r>
            <a:endParaRPr lang="en-US" sz="2000" b="1" dirty="0">
              <a:solidFill>
                <a:schemeClr val="bg1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256674" y="2972882"/>
            <a:ext cx="2124889" cy="2410470"/>
            <a:chOff x="6726755" y="2799080"/>
            <a:chExt cx="2039796" cy="2313940"/>
          </a:xfrm>
        </p:grpSpPr>
        <p:pic>
          <p:nvPicPr>
            <p:cNvPr id="17" name="Picture 6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0F0F0"/>
                </a:clrFrom>
                <a:clrTo>
                  <a:srgbClr val="F0F0F0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extLst/>
            </a:blip>
            <a:srcRect l="43428" t="27035" r="26851" b="25689"/>
            <a:stretch/>
          </p:blipFill>
          <p:spPr>
            <a:xfrm>
              <a:off x="6726755" y="2799080"/>
              <a:ext cx="2005765" cy="1884680"/>
            </a:xfrm>
            <a:prstGeom prst="rect">
              <a:avLst/>
            </a:prstGeom>
            <a:ln>
              <a:noFill/>
            </a:ln>
          </p:spPr>
        </p:pic>
        <p:sp>
          <p:nvSpPr>
            <p:cNvPr id="18" name="Arc 17"/>
            <p:cNvSpPr/>
            <p:nvPr/>
          </p:nvSpPr>
          <p:spPr>
            <a:xfrm rot="7643552">
              <a:off x="7579361" y="4198620"/>
              <a:ext cx="914400" cy="914400"/>
            </a:xfrm>
            <a:prstGeom prst="arc">
              <a:avLst>
                <a:gd name="adj1" fmla="val 14650258"/>
                <a:gd name="adj2" fmla="val 0"/>
              </a:avLst>
            </a:pr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pic>
          <p:nvPicPr>
            <p:cNvPr id="19" name="Picture 6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0F0F0"/>
                </a:clrFrom>
                <a:clrTo>
                  <a:srgbClr val="F0F0F0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  <a:extLst/>
            </a:blip>
            <a:srcRect l="43428" t="27035" r="26851" b="25689"/>
            <a:stretch/>
          </p:blipFill>
          <p:spPr>
            <a:xfrm rot="19800000">
              <a:off x="6760786" y="2905761"/>
              <a:ext cx="2005765" cy="18846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0" name="TextBox 19"/>
          <p:cNvSpPr txBox="1"/>
          <p:nvPr/>
        </p:nvSpPr>
        <p:spPr>
          <a:xfrm>
            <a:off x="8144054" y="5728403"/>
            <a:ext cx="25239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  <a:t>Rivera et al., </a:t>
            </a:r>
            <a:b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sz="1500" i="1" dirty="0">
                <a:latin typeface="Open Sans" panose="020B0606030504020204"/>
                <a:cs typeface="Times New Roman" panose="02020603050405020304" pitchFamily="18" charset="0"/>
              </a:rPr>
              <a:t>Nature Nano. 13, 1004 </a:t>
            </a:r>
            <a: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  <a:t>(2018)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Van der Waals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heterostructures</a:t>
            </a:r>
            <a:endParaRPr lang="en-US" sz="3500" dirty="0">
              <a:solidFill>
                <a:srgbClr val="C0000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51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81304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Transition-metal </a:t>
            </a:r>
            <a:r>
              <a:rPr lang="en-US" sz="3500" dirty="0" smtClean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dichalcogenides (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TMDCs</a:t>
            </a:r>
            <a:r>
              <a:rPr lang="en-US" sz="3500" dirty="0" smtClean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en-US" sz="3500" dirty="0">
              <a:solidFill>
                <a:schemeClr val="accent5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361932" y="1770264"/>
            <a:ext cx="3984167" cy="4516432"/>
            <a:chOff x="7915009" y="1482263"/>
            <a:chExt cx="3984167" cy="4516432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2"/>
            <a:srcRect l="21378" t="16202" r="48838" b="28405"/>
            <a:stretch/>
          </p:blipFill>
          <p:spPr>
            <a:xfrm>
              <a:off x="7915009" y="1482263"/>
              <a:ext cx="3984167" cy="4168175"/>
            </a:xfrm>
            <a:prstGeom prst="rect">
              <a:avLst/>
            </a:prstGeom>
            <a:effectLst>
              <a:softEdge rad="127000"/>
            </a:effectLst>
          </p:spPr>
        </p:pic>
        <p:sp>
          <p:nvSpPr>
            <p:cNvPr id="51" name="TextBox 22"/>
            <p:cNvSpPr txBox="1"/>
            <p:nvPr/>
          </p:nvSpPr>
          <p:spPr>
            <a:xfrm>
              <a:off x="8444062" y="5721696"/>
              <a:ext cx="29870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n-NO" sz="1200" b="1" dirty="0" smtClean="0"/>
                <a:t>K. Novoselov, PNAS 102</a:t>
              </a:r>
              <a:r>
                <a:rPr lang="nn-NO" sz="1200" b="1" dirty="0"/>
                <a:t>, </a:t>
              </a:r>
              <a:r>
                <a:rPr lang="nn-NO" sz="1200" b="1" dirty="0" smtClean="0"/>
                <a:t>10451 (</a:t>
              </a:r>
              <a:r>
                <a:rPr lang="nn-NO" sz="1200" b="1" dirty="0"/>
                <a:t>2005</a:t>
              </a:r>
              <a:r>
                <a:rPr lang="nn-NO" sz="1200" b="1" dirty="0" smtClean="0"/>
                <a:t>)</a:t>
              </a:r>
              <a:endParaRPr lang="nn-NO" sz="1200" b="1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8229599" y="3435927"/>
              <a:ext cx="1717964" cy="168101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22"/>
          <p:cNvSpPr txBox="1"/>
          <p:nvPr/>
        </p:nvSpPr>
        <p:spPr>
          <a:xfrm>
            <a:off x="5611054" y="1149820"/>
            <a:ext cx="597134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Realized &amp; studied as </a:t>
            </a: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monolayers </a:t>
            </a: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context of graphene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7436" t="14615" r="25000" b="33191"/>
          <a:stretch/>
        </p:blipFill>
        <p:spPr>
          <a:xfrm>
            <a:off x="1277617" y="1807072"/>
            <a:ext cx="4128343" cy="2548222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1534161" y="5490387"/>
            <a:ext cx="3561506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latin typeface="Open Sans" panose="020B0606030504020204"/>
                <a:cs typeface="Times New Roman" panose="02020603050405020304" pitchFamily="18" charset="0"/>
              </a:rPr>
              <a:t>Frindt &amp; Yoffe, Proc. Royal Soc. Lon. 273, 69 (1963)</a:t>
            </a:r>
          </a:p>
          <a:p>
            <a:pPr algn="ctr">
              <a:lnSpc>
                <a:spcPct val="110000"/>
              </a:lnSpc>
            </a:pPr>
            <a:r>
              <a:rPr lang="en-US" sz="1200" dirty="0">
                <a:latin typeface="Open Sans" panose="020B0606030504020204"/>
                <a:cs typeface="Times New Roman" panose="02020603050405020304" pitchFamily="18" charset="0"/>
              </a:rPr>
              <a:t>Evans &amp; Young, Proc. Phys. Soc. 91, 475 (1967)</a:t>
            </a:r>
          </a:p>
          <a:p>
            <a:pPr algn="ctr">
              <a:lnSpc>
                <a:spcPct val="110000"/>
              </a:lnSpc>
            </a:pPr>
            <a:r>
              <a:rPr lang="en-US" sz="1200" dirty="0">
                <a:latin typeface="Open Sans" panose="020B0606030504020204"/>
                <a:cs typeface="Times New Roman" panose="02020603050405020304" pitchFamily="18" charset="0"/>
              </a:rPr>
              <a:t>Wilson &amp; Yoffe, Adv. Phys. 18, 193 (1969)</a:t>
            </a:r>
          </a:p>
          <a:p>
            <a:pPr algn="ctr">
              <a:lnSpc>
                <a:spcPct val="110000"/>
              </a:lnSpc>
            </a:pPr>
            <a:r>
              <a:rPr lang="en-US" sz="1200" dirty="0">
                <a:latin typeface="Open Sans" panose="020B0606030504020204"/>
                <a:cs typeface="Times New Roman" panose="02020603050405020304" pitchFamily="18" charset="0"/>
              </a:rPr>
              <a:t>Beal et al. J. Phys. C. 5, 3540 (1972</a:t>
            </a:r>
            <a:r>
              <a:rPr lang="en-US" sz="1200" dirty="0" smtClean="0">
                <a:latin typeface="Open Sans" panose="020B0606030504020204"/>
                <a:cs typeface="Times New Roman" panose="02020603050405020304" pitchFamily="18" charset="0"/>
              </a:rPr>
              <a:t>)</a:t>
            </a:r>
            <a:endParaRPr lang="en-US" sz="12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666" t="32240" r="33167" b="49852"/>
          <a:stretch/>
        </p:blipFill>
        <p:spPr>
          <a:xfrm>
            <a:off x="1335811" y="4359563"/>
            <a:ext cx="3940978" cy="1013607"/>
          </a:xfrm>
          <a:prstGeom prst="rect">
            <a:avLst/>
          </a:prstGeom>
        </p:spPr>
      </p:pic>
      <p:sp>
        <p:nvSpPr>
          <p:cNvPr id="58" name="TextBox 22"/>
          <p:cNvSpPr txBox="1"/>
          <p:nvPr/>
        </p:nvSpPr>
        <p:spPr>
          <a:xfrm>
            <a:off x="864359" y="1149820"/>
            <a:ext cx="49234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Known for more than 50 years…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81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Open Sans" panose="020B0606030504020204"/>
              </a:rPr>
              <a:pPr/>
              <a:t>20</a:t>
            </a:fld>
            <a:endParaRPr lang="en-US">
              <a:latin typeface="Open Sans" panose="020B0606030504020204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807789" y="1584960"/>
            <a:ext cx="6216661" cy="3881120"/>
            <a:chOff x="2890520" y="1391920"/>
            <a:chExt cx="6216661" cy="388112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12500" t="22592" r="42250" b="27185"/>
            <a:stretch/>
          </p:blipFill>
          <p:spPr>
            <a:xfrm>
              <a:off x="2890520" y="1391920"/>
              <a:ext cx="6216661" cy="388112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8392160" y="2438400"/>
              <a:ext cx="711200" cy="2062480"/>
            </a:xfrm>
            <a:prstGeom prst="rect">
              <a:avLst/>
            </a:prstGeom>
            <a:solidFill>
              <a:schemeClr val="bg1"/>
            </a:solidFill>
            <a:ln w="19050">
              <a:noFill/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575126" y="6037706"/>
            <a:ext cx="4999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latin typeface="Open Sans" panose="020B0606030504020204"/>
                <a:cs typeface="Times New Roman" panose="02020603050405020304" pitchFamily="18" charset="0"/>
              </a:rPr>
              <a:t>J. Kang et </a:t>
            </a:r>
            <a: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  <a:t>al., </a:t>
            </a:r>
            <a:r>
              <a:rPr lang="fr-FR" sz="1500" i="1" dirty="0">
                <a:latin typeface="Open Sans" panose="020B0606030504020204"/>
                <a:cs typeface="Times New Roman" panose="02020603050405020304" pitchFamily="18" charset="0"/>
              </a:rPr>
              <a:t>Appl. Phys. Lett. </a:t>
            </a:r>
            <a:r>
              <a:rPr lang="fr-FR" sz="1500" dirty="0">
                <a:latin typeface="Open Sans" panose="020B0606030504020204"/>
                <a:cs typeface="Times New Roman" panose="02020603050405020304" pitchFamily="18" charset="0"/>
              </a:rPr>
              <a:t>102, 012111 (2013)</a:t>
            </a:r>
            <a:endParaRPr lang="en-US" sz="1500" dirty="0" smtClean="0"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807789" y="1584960"/>
            <a:ext cx="6216661" cy="3881120"/>
            <a:chOff x="2890520" y="1391920"/>
            <a:chExt cx="6216661" cy="388112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12500" t="22592" r="42250" b="27185"/>
            <a:stretch/>
          </p:blipFill>
          <p:spPr>
            <a:xfrm>
              <a:off x="2890520" y="1391920"/>
              <a:ext cx="6216661" cy="388112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8392160" y="2438400"/>
              <a:ext cx="711200" cy="2062480"/>
            </a:xfrm>
            <a:prstGeom prst="rect">
              <a:avLst/>
            </a:prstGeom>
            <a:solidFill>
              <a:schemeClr val="bg1"/>
            </a:solidFill>
            <a:ln w="19050">
              <a:noFill/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/>
              </a:endParaRPr>
            </a:p>
          </p:txBody>
        </p:sp>
      </p:grpSp>
      <p:cxnSp>
        <p:nvCxnSpPr>
          <p:cNvPr id="29" name="Straight Connector 28"/>
          <p:cNvCxnSpPr/>
          <p:nvPr/>
        </p:nvCxnSpPr>
        <p:spPr>
          <a:xfrm>
            <a:off x="5310632" y="3310128"/>
            <a:ext cx="737616" cy="0"/>
          </a:xfrm>
          <a:prstGeom prst="line">
            <a:avLst/>
          </a:prstGeom>
          <a:ln w="57150">
            <a:solidFill>
              <a:srgbClr val="CC006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041136" y="2377436"/>
            <a:ext cx="737616" cy="0"/>
          </a:xfrm>
          <a:prstGeom prst="line">
            <a:avLst/>
          </a:prstGeom>
          <a:ln w="57150">
            <a:solidFill>
              <a:srgbClr val="37609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717472" y="2370994"/>
            <a:ext cx="1265903" cy="904964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84000"/>
                </a:schemeClr>
              </a:gs>
              <a:gs pos="42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5524193" y="3141669"/>
            <a:ext cx="296044" cy="296044"/>
            <a:chOff x="6453865" y="2629685"/>
            <a:chExt cx="296044" cy="296044"/>
          </a:xfrm>
        </p:grpSpPr>
        <p:sp>
          <p:nvSpPr>
            <p:cNvPr id="40" name="Oval 39"/>
            <p:cNvSpPr/>
            <p:nvPr/>
          </p:nvSpPr>
          <p:spPr>
            <a:xfrm>
              <a:off x="6453865" y="2629685"/>
              <a:ext cx="296044" cy="29604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518541" y="2700312"/>
              <a:ext cx="166693" cy="154790"/>
              <a:chOff x="6518541" y="2700312"/>
              <a:chExt cx="166693" cy="154790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6518541" y="2777707"/>
                <a:ext cx="166693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6601887" y="2700312"/>
                <a:ext cx="0" cy="15479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Group 36"/>
          <p:cNvGrpSpPr/>
          <p:nvPr/>
        </p:nvGrpSpPr>
        <p:grpSpPr>
          <a:xfrm>
            <a:off x="6274811" y="2218561"/>
            <a:ext cx="296044" cy="296045"/>
            <a:chOff x="1756392" y="4507789"/>
            <a:chExt cx="296044" cy="296045"/>
          </a:xfrm>
        </p:grpSpPr>
        <p:sp>
          <p:nvSpPr>
            <p:cNvPr id="38" name="Oval 37"/>
            <p:cNvSpPr/>
            <p:nvPr/>
          </p:nvSpPr>
          <p:spPr>
            <a:xfrm>
              <a:off x="1756392" y="4507789"/>
              <a:ext cx="296044" cy="296045"/>
            </a:xfrm>
            <a:prstGeom prst="ellipse">
              <a:avLst/>
            </a:prstGeom>
            <a:solidFill>
              <a:srgbClr val="4F81B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821068" y="4655811"/>
              <a:ext cx="16669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 flipV="1">
            <a:off x="5807891" y="2611120"/>
            <a:ext cx="445589" cy="495663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538651" y="5454467"/>
            <a:ext cx="496389" cy="0"/>
          </a:xfrm>
          <a:prstGeom prst="line">
            <a:avLst/>
          </a:prstGeom>
          <a:ln w="38100">
            <a:solidFill>
              <a:srgbClr val="CC006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280331" y="5454467"/>
            <a:ext cx="496389" cy="0"/>
          </a:xfrm>
          <a:prstGeom prst="line">
            <a:avLst/>
          </a:prstGeom>
          <a:ln w="38100">
            <a:solidFill>
              <a:srgbClr val="37609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439326" y="2256561"/>
            <a:ext cx="2738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Open Sans" panose="020B0606030504020204"/>
                <a:cs typeface="Times New Roman" panose="02020603050405020304" pitchFamily="18" charset="0"/>
              </a:rPr>
              <a:t>Interlayer</a:t>
            </a:r>
            <a:r>
              <a:rPr lang="en-US" sz="2000" dirty="0" smtClean="0">
                <a:latin typeface="Open Sans" panose="020B0606030504020204"/>
                <a:cs typeface="Times New Roman" panose="02020603050405020304" pitchFamily="18" charset="0"/>
              </a:rPr>
              <a:t> transition</a:t>
            </a:r>
            <a:endParaRPr lang="en-US" sz="20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805086" y="3577361"/>
            <a:ext cx="2738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dirty="0" smtClean="0">
                <a:latin typeface="Open Sans" panose="020B0606030504020204"/>
                <a:cs typeface="Times New Roman" panose="02020603050405020304" pitchFamily="18" charset="0"/>
              </a:rPr>
              <a:t>Type II junction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dirty="0" smtClean="0">
                <a:latin typeface="Open Sans" panose="020B0606030504020204"/>
                <a:cs typeface="Times New Roman" panose="02020603050405020304" pitchFamily="18" charset="0"/>
              </a:rPr>
              <a:t>Charge-transfer state</a:t>
            </a:r>
            <a:endParaRPr lang="en-US" sz="20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622206" y="3049041"/>
            <a:ext cx="1986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i="1" dirty="0" smtClean="0">
                <a:latin typeface="Open Sans" panose="020B0606030504020204"/>
                <a:cs typeface="Times New Roman" panose="02020603050405020304" pitchFamily="18" charset="0"/>
              </a:rPr>
              <a:t>(also labeled)</a:t>
            </a:r>
            <a:endParaRPr lang="en-US" sz="2000" i="1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Interlayer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transitions</a:t>
            </a:r>
            <a:endParaRPr lang="en-US" sz="3500" dirty="0">
              <a:solidFill>
                <a:srgbClr val="C0000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32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mos2_side_long.tga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9" t="40110" r="43501" b="42239"/>
          <a:stretch/>
        </p:blipFill>
        <p:spPr>
          <a:xfrm>
            <a:off x="677644" y="2949110"/>
            <a:ext cx="4220928" cy="692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mos2_side_long.tga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89" t="40110" r="22151" b="42239"/>
          <a:stretch/>
        </p:blipFill>
        <p:spPr>
          <a:xfrm>
            <a:off x="0" y="3631989"/>
            <a:ext cx="4025154" cy="69274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Open Sans" panose="020B0606030504020204"/>
              </a:rPr>
              <a:pPr/>
              <a:t>21</a:t>
            </a:fld>
            <a:endParaRPr lang="en-US">
              <a:latin typeface="Open Sans" panose="020B0606030504020204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215316" y="2987076"/>
            <a:ext cx="769622" cy="673463"/>
          </a:xfrm>
          <a:prstGeom prst="rect">
            <a:avLst/>
          </a:prstGeom>
          <a:gradFill flip="none" rotWithShape="1">
            <a:gsLst>
              <a:gs pos="17000">
                <a:schemeClr val="bg1">
                  <a:alpha val="0"/>
                </a:schemeClr>
              </a:gs>
              <a:gs pos="7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</a:endParaRPr>
          </a:p>
        </p:txBody>
      </p:sp>
      <p:grpSp>
        <p:nvGrpSpPr>
          <p:cNvPr id="53" name="Group 52"/>
          <p:cNvGrpSpPr/>
          <p:nvPr/>
        </p:nvGrpSpPr>
        <p:grpSpPr>
          <a:xfrm rot="5400000">
            <a:off x="2239461" y="3031329"/>
            <a:ext cx="783771" cy="1195089"/>
            <a:chOff x="1838756" y="3123184"/>
            <a:chExt cx="906166" cy="906166"/>
          </a:xfrm>
        </p:grpSpPr>
        <p:sp>
          <p:nvSpPr>
            <p:cNvPr id="68" name="Oval 67"/>
            <p:cNvSpPr/>
            <p:nvPr/>
          </p:nvSpPr>
          <p:spPr>
            <a:xfrm>
              <a:off x="1838756" y="3123184"/>
              <a:ext cx="906166" cy="90616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1838756" y="3412744"/>
              <a:ext cx="906166" cy="31942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 rot="2700000">
            <a:off x="1375470" y="2613898"/>
            <a:ext cx="530666" cy="201624"/>
            <a:chOff x="5873135" y="5410200"/>
            <a:chExt cx="353835" cy="152400"/>
          </a:xfrm>
        </p:grpSpPr>
        <p:grpSp>
          <p:nvGrpSpPr>
            <p:cNvPr id="76" name="Group 75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79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7" name="Line 106"/>
            <p:cNvSpPr>
              <a:spLocks noChangeShapeType="1"/>
            </p:cNvSpPr>
            <p:nvPr/>
          </p:nvSpPr>
          <p:spPr bwMode="auto">
            <a:xfrm>
              <a:off x="6192105" y="5517798"/>
              <a:ext cx="34865" cy="0"/>
            </a:xfrm>
            <a:prstGeom prst="line">
              <a:avLst/>
            </a:prstGeom>
            <a:noFill/>
            <a:ln w="38100">
              <a:solidFill>
                <a:srgbClr val="FFC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78" name="Freeform 107"/>
            <p:cNvSpPr>
              <a:spLocks/>
            </p:cNvSpPr>
            <p:nvPr/>
          </p:nvSpPr>
          <p:spPr bwMode="auto">
            <a:xfrm>
              <a:off x="6095941" y="5475382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sp>
        <p:nvSpPr>
          <p:cNvPr id="110" name="Rectangle 109"/>
          <p:cNvSpPr/>
          <p:nvPr/>
        </p:nvSpPr>
        <p:spPr>
          <a:xfrm>
            <a:off x="3413549" y="3677448"/>
            <a:ext cx="769622" cy="673463"/>
          </a:xfrm>
          <a:prstGeom prst="rect">
            <a:avLst/>
          </a:prstGeom>
          <a:gradFill flip="none" rotWithShape="1">
            <a:gsLst>
              <a:gs pos="17000">
                <a:schemeClr val="bg1">
                  <a:alpha val="0"/>
                </a:schemeClr>
              </a:gs>
              <a:gs pos="7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</a:endParaRPr>
          </a:p>
        </p:txBody>
      </p:sp>
      <p:sp>
        <p:nvSpPr>
          <p:cNvPr id="111" name="Rectangle 110"/>
          <p:cNvSpPr/>
          <p:nvPr/>
        </p:nvSpPr>
        <p:spPr>
          <a:xfrm rot="10800000">
            <a:off x="573502" y="2975464"/>
            <a:ext cx="769622" cy="673463"/>
          </a:xfrm>
          <a:prstGeom prst="rect">
            <a:avLst/>
          </a:prstGeom>
          <a:gradFill flip="none" rotWithShape="1">
            <a:gsLst>
              <a:gs pos="17000">
                <a:schemeClr val="bg1">
                  <a:alpha val="0"/>
                </a:schemeClr>
              </a:gs>
              <a:gs pos="7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1760283" y="2842400"/>
            <a:ext cx="906166" cy="906166"/>
            <a:chOff x="1838756" y="3123184"/>
            <a:chExt cx="906166" cy="906166"/>
          </a:xfrm>
        </p:grpSpPr>
        <p:sp>
          <p:nvSpPr>
            <p:cNvPr id="98" name="Oval 97"/>
            <p:cNvSpPr/>
            <p:nvPr/>
          </p:nvSpPr>
          <p:spPr>
            <a:xfrm>
              <a:off x="1838756" y="3123184"/>
              <a:ext cx="906166" cy="90616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99" name="Oval 98"/>
            <p:cNvSpPr/>
            <p:nvPr/>
          </p:nvSpPr>
          <p:spPr>
            <a:xfrm>
              <a:off x="1838756" y="3412744"/>
              <a:ext cx="906166" cy="31942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2520112" y="3140303"/>
            <a:ext cx="296044" cy="296044"/>
            <a:chOff x="6453865" y="2629685"/>
            <a:chExt cx="296044" cy="296044"/>
          </a:xfrm>
        </p:grpSpPr>
        <p:sp>
          <p:nvSpPr>
            <p:cNvPr id="94" name="Oval 93"/>
            <p:cNvSpPr/>
            <p:nvPr/>
          </p:nvSpPr>
          <p:spPr>
            <a:xfrm>
              <a:off x="6453865" y="2629685"/>
              <a:ext cx="296044" cy="29604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6518541" y="2700312"/>
              <a:ext cx="166693" cy="154790"/>
              <a:chOff x="6518541" y="2700312"/>
              <a:chExt cx="166693" cy="154790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6518541" y="2777707"/>
                <a:ext cx="166693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6601887" y="2700312"/>
                <a:ext cx="0" cy="15479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1" name="Group 90"/>
          <p:cNvGrpSpPr/>
          <p:nvPr/>
        </p:nvGrpSpPr>
        <p:grpSpPr>
          <a:xfrm>
            <a:off x="1589136" y="3140303"/>
            <a:ext cx="296044" cy="296045"/>
            <a:chOff x="1756392" y="4507789"/>
            <a:chExt cx="296044" cy="296045"/>
          </a:xfrm>
        </p:grpSpPr>
        <p:sp>
          <p:nvSpPr>
            <p:cNvPr id="92" name="Oval 91"/>
            <p:cNvSpPr/>
            <p:nvPr/>
          </p:nvSpPr>
          <p:spPr>
            <a:xfrm>
              <a:off x="1756392" y="4507789"/>
              <a:ext cx="296044" cy="296045"/>
            </a:xfrm>
            <a:prstGeom prst="ellipse">
              <a:avLst/>
            </a:prstGeom>
            <a:solidFill>
              <a:srgbClr val="4F81B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cxnSp>
          <p:nvCxnSpPr>
            <p:cNvPr id="93" name="Straight Connector 92"/>
            <p:cNvCxnSpPr/>
            <p:nvPr/>
          </p:nvCxnSpPr>
          <p:spPr>
            <a:xfrm>
              <a:off x="1821068" y="4655811"/>
              <a:ext cx="16669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" name="TextBox 111"/>
          <p:cNvSpPr txBox="1"/>
          <p:nvPr/>
        </p:nvSpPr>
        <p:spPr>
          <a:xfrm>
            <a:off x="37201" y="2112666"/>
            <a:ext cx="2738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Open Sans" panose="020B0606030504020204"/>
                <a:cs typeface="Times New Roman" panose="02020603050405020304" pitchFamily="18" charset="0"/>
              </a:rPr>
              <a:t>Intra</a:t>
            </a:r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layer exciton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812661" y="3476695"/>
            <a:ext cx="645160" cy="508000"/>
          </a:xfrm>
          <a:custGeom>
            <a:avLst/>
            <a:gdLst>
              <a:gd name="connsiteX0" fmla="*/ 0 w 604520"/>
              <a:gd name="connsiteY0" fmla="*/ 0 h 594360"/>
              <a:gd name="connsiteX1" fmla="*/ 238760 w 604520"/>
              <a:gd name="connsiteY1" fmla="*/ 447040 h 594360"/>
              <a:gd name="connsiteX2" fmla="*/ 604520 w 604520"/>
              <a:gd name="connsiteY2" fmla="*/ 594360 h 5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520" h="594360">
                <a:moveTo>
                  <a:pt x="0" y="0"/>
                </a:moveTo>
                <a:cubicBezTo>
                  <a:pt x="69003" y="173990"/>
                  <a:pt x="138007" y="347980"/>
                  <a:pt x="238760" y="447040"/>
                </a:cubicBezTo>
                <a:cubicBezTo>
                  <a:pt x="339513" y="546100"/>
                  <a:pt x="472016" y="570230"/>
                  <a:pt x="604520" y="594360"/>
                </a:cubicBezTo>
              </a:path>
            </a:pathLst>
          </a:custGeom>
          <a:noFill/>
          <a:ln w="38100">
            <a:solidFill>
              <a:srgbClr val="4F81BD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grpSp>
        <p:nvGrpSpPr>
          <p:cNvPr id="113" name="Group 112"/>
          <p:cNvGrpSpPr/>
          <p:nvPr/>
        </p:nvGrpSpPr>
        <p:grpSpPr>
          <a:xfrm rot="18900000">
            <a:off x="2995991" y="2867898"/>
            <a:ext cx="530666" cy="201624"/>
            <a:chOff x="5873135" y="5410200"/>
            <a:chExt cx="353835" cy="152400"/>
          </a:xfrm>
        </p:grpSpPr>
        <p:grpSp>
          <p:nvGrpSpPr>
            <p:cNvPr id="114" name="Group 113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b="1" dirty="0">
                  <a:latin typeface="Open Sans" panose="020B0606030504020204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5" name="Line 106"/>
            <p:cNvSpPr>
              <a:spLocks noChangeShapeType="1"/>
            </p:cNvSpPr>
            <p:nvPr/>
          </p:nvSpPr>
          <p:spPr bwMode="auto">
            <a:xfrm>
              <a:off x="6192105" y="5517798"/>
              <a:ext cx="34865" cy="0"/>
            </a:xfrm>
            <a:prstGeom prst="line">
              <a:avLst/>
            </a:prstGeom>
            <a:noFill/>
            <a:ln w="38100">
              <a:solidFill>
                <a:srgbClr val="FFC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6095941" y="5475382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1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2628001" y="2379366"/>
            <a:ext cx="2738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C0066"/>
                </a:solidFill>
                <a:latin typeface="Open Sans" panose="020B0606030504020204"/>
                <a:cs typeface="Times New Roman" panose="02020603050405020304" pitchFamily="18" charset="0"/>
              </a:rPr>
              <a:t>Inter</a:t>
            </a:r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layer exciton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1589136" y="3140303"/>
            <a:ext cx="296044" cy="296044"/>
            <a:chOff x="6453865" y="2629685"/>
            <a:chExt cx="296044" cy="296044"/>
          </a:xfrm>
          <a:solidFill>
            <a:schemeClr val="bg1">
              <a:lumMod val="65000"/>
            </a:schemeClr>
          </a:solidFill>
        </p:grpSpPr>
        <p:sp>
          <p:nvSpPr>
            <p:cNvPr id="125" name="Oval 124"/>
            <p:cNvSpPr/>
            <p:nvPr/>
          </p:nvSpPr>
          <p:spPr>
            <a:xfrm>
              <a:off x="6453865" y="2629685"/>
              <a:ext cx="296044" cy="29604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cxnSp>
          <p:nvCxnSpPr>
            <p:cNvPr id="127" name="Straight Connector 126"/>
            <p:cNvCxnSpPr/>
            <p:nvPr/>
          </p:nvCxnSpPr>
          <p:spPr>
            <a:xfrm>
              <a:off x="6518541" y="2777707"/>
              <a:ext cx="166693" cy="0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083418" y="1515467"/>
            <a:ext cx="3639423" cy="4868894"/>
            <a:chOff x="5535839" y="1437137"/>
            <a:chExt cx="3897527" cy="5214192"/>
          </a:xfrm>
        </p:grpSpPr>
        <p:grpSp>
          <p:nvGrpSpPr>
            <p:cNvPr id="10" name="Group 9"/>
            <p:cNvGrpSpPr/>
            <p:nvPr/>
          </p:nvGrpSpPr>
          <p:grpSpPr>
            <a:xfrm>
              <a:off x="5989320" y="1437137"/>
              <a:ext cx="3444046" cy="4544564"/>
              <a:chOff x="5989320" y="1437137"/>
              <a:chExt cx="3444046" cy="4544564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9654" t="11630" r="19917" b="16988"/>
              <a:stretch/>
            </p:blipFill>
            <p:spPr>
              <a:xfrm>
                <a:off x="5989320" y="1437137"/>
                <a:ext cx="3444046" cy="4544564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6055360" y="1503680"/>
                <a:ext cx="345440" cy="34544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Open Sans" panose="020B0606030504020204"/>
                </a:endParaRPr>
              </a:p>
            </p:txBody>
          </p:sp>
        </p:grpSp>
        <p:sp>
          <p:nvSpPr>
            <p:cNvPr id="141" name="TextBox 140"/>
            <p:cNvSpPr txBox="1"/>
            <p:nvPr/>
          </p:nvSpPr>
          <p:spPr>
            <a:xfrm>
              <a:off x="5988421" y="5944641"/>
              <a:ext cx="671459" cy="395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1.3</a:t>
              </a:r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6603736" y="5944641"/>
              <a:ext cx="671459" cy="395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1.4</a:t>
              </a:r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219051" y="5944641"/>
              <a:ext cx="671459" cy="395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1.5</a:t>
              </a:r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7834366" y="5944641"/>
              <a:ext cx="671459" cy="395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1.6</a:t>
              </a:r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8449681" y="5944641"/>
              <a:ext cx="671459" cy="395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1.7</a:t>
              </a:r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6912467" y="6255804"/>
              <a:ext cx="1768740" cy="395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Energy (eV)</a:t>
              </a:r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 rot="16200000">
              <a:off x="3953882" y="3516154"/>
              <a:ext cx="3559439" cy="395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Photoluminescence intensity</a:t>
              </a:r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6129068" y="1517330"/>
              <a:ext cx="872798" cy="3955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WSe</a:t>
              </a:r>
              <a:r>
                <a:rPr lang="en-US" baseline="-25000" dirty="0" smtClean="0">
                  <a:latin typeface="Open Sans" panose="020B0606030504020204"/>
                  <a:cs typeface="Times New Roman" panose="02020603050405020304" pitchFamily="18" charset="0"/>
                </a:rPr>
                <a:t>2</a:t>
              </a:r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153549" y="4495877"/>
              <a:ext cx="872798" cy="3955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MoSe</a:t>
              </a:r>
              <a:r>
                <a:rPr lang="en-US" baseline="-25000" dirty="0" smtClean="0">
                  <a:latin typeface="Open Sans" panose="020B0606030504020204"/>
                  <a:cs typeface="Times New Roman" panose="02020603050405020304" pitchFamily="18" charset="0"/>
                </a:rPr>
                <a:t>2</a:t>
              </a:r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6055624" y="3018844"/>
              <a:ext cx="1558272" cy="3955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WSe</a:t>
              </a:r>
              <a:r>
                <a:rPr lang="en-US" baseline="-25000" dirty="0" smtClean="0">
                  <a:latin typeface="Open Sans" panose="020B0606030504020204"/>
                  <a:cs typeface="Times New Roman" panose="02020603050405020304" pitchFamily="18" charset="0"/>
                </a:rPr>
                <a:t>2</a:t>
              </a:r>
              <a:r>
                <a:rPr lang="en-US" dirty="0" smtClean="0">
                  <a:latin typeface="Open Sans" panose="020B0606030504020204"/>
                  <a:cs typeface="Times New Roman" panose="02020603050405020304" pitchFamily="18" charset="0"/>
                </a:rPr>
                <a:t>/ MoSe</a:t>
              </a:r>
              <a:r>
                <a:rPr lang="en-US" baseline="-25000" dirty="0" smtClean="0">
                  <a:latin typeface="Open Sans" panose="020B0606030504020204"/>
                  <a:cs typeface="Times New Roman" panose="02020603050405020304" pitchFamily="18" charset="0"/>
                </a:rPr>
                <a:t>2</a:t>
              </a:r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2520112" y="3856583"/>
            <a:ext cx="296044" cy="296045"/>
            <a:chOff x="1756392" y="4507789"/>
            <a:chExt cx="296044" cy="296045"/>
          </a:xfrm>
        </p:grpSpPr>
        <p:sp>
          <p:nvSpPr>
            <p:cNvPr id="149" name="Oval 148"/>
            <p:cNvSpPr/>
            <p:nvPr/>
          </p:nvSpPr>
          <p:spPr>
            <a:xfrm>
              <a:off x="1756392" y="4507789"/>
              <a:ext cx="296044" cy="296045"/>
            </a:xfrm>
            <a:prstGeom prst="ellipse">
              <a:avLst/>
            </a:prstGeom>
            <a:solidFill>
              <a:srgbClr val="4F81B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cxnSp>
          <p:nvCxnSpPr>
            <p:cNvPr id="150" name="Straight Connector 149"/>
            <p:cNvCxnSpPr/>
            <p:nvPr/>
          </p:nvCxnSpPr>
          <p:spPr>
            <a:xfrm>
              <a:off x="1821068" y="4655811"/>
              <a:ext cx="16669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1" name="Rectangle 150"/>
          <p:cNvSpPr/>
          <p:nvPr/>
        </p:nvSpPr>
        <p:spPr>
          <a:xfrm>
            <a:off x="6507480" y="1519635"/>
            <a:ext cx="3200400" cy="1429305"/>
          </a:xfrm>
          <a:prstGeom prst="rect">
            <a:avLst/>
          </a:prstGeom>
          <a:solidFill>
            <a:schemeClr val="bg1">
              <a:lumMod val="85000"/>
              <a:alpha val="67000"/>
            </a:schemeClr>
          </a:solidFill>
          <a:ln w="571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6499860" y="4361895"/>
            <a:ext cx="3200400" cy="1429305"/>
          </a:xfrm>
          <a:prstGeom prst="rect">
            <a:avLst/>
          </a:prstGeom>
          <a:solidFill>
            <a:schemeClr val="bg1">
              <a:lumMod val="85000"/>
              <a:alpha val="67000"/>
            </a:schemeClr>
          </a:solidFill>
          <a:ln w="571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6516624" y="2980944"/>
            <a:ext cx="3176016" cy="1359408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25768" y="2948940"/>
            <a:ext cx="3139440" cy="1402080"/>
          </a:xfrm>
          <a:prstGeom prst="rect">
            <a:avLst/>
          </a:prstGeom>
          <a:noFill/>
          <a:ln w="57150">
            <a:solidFill>
              <a:srgbClr val="CC0066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9841601" y="2059021"/>
            <a:ext cx="1303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Open Sans" panose="020B0606030504020204"/>
                <a:cs typeface="Times New Roman" panose="02020603050405020304" pitchFamily="18" charset="0"/>
              </a:rPr>
              <a:t>Top</a:t>
            </a:r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 layer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9841601" y="4863181"/>
            <a:ext cx="1629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Open Sans" panose="020B0606030504020204"/>
                <a:cs typeface="Times New Roman" panose="02020603050405020304" pitchFamily="18" charset="0"/>
              </a:rPr>
              <a:t>Bottom</a:t>
            </a:r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 layer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9841601" y="3552541"/>
            <a:ext cx="199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C0066"/>
                </a:solidFill>
                <a:latin typeface="Open Sans" panose="020B0606030504020204"/>
                <a:cs typeface="Times New Roman" panose="02020603050405020304" pitchFamily="18" charset="0"/>
              </a:rPr>
              <a:t>Heterostructure</a:t>
            </a:r>
            <a:endParaRPr lang="en-US" dirty="0">
              <a:solidFill>
                <a:srgbClr val="CC0066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023342" y="5514570"/>
            <a:ext cx="421386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latin typeface="Open Sans" panose="020B0606030504020204"/>
                <a:cs typeface="Times New Roman" panose="02020603050405020304" pitchFamily="18" charset="0"/>
              </a:rPr>
              <a:t>P. Rivera et </a:t>
            </a:r>
            <a: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  <a:t>al., </a:t>
            </a:r>
            <a:r>
              <a:rPr lang="fr-FR" sz="1500" i="1" dirty="0" smtClean="0">
                <a:latin typeface="Open Sans" panose="020B0606030504020204"/>
                <a:cs typeface="Times New Roman" panose="02020603050405020304" pitchFamily="18" charset="0"/>
              </a:rPr>
              <a:t>Nature Commun. </a:t>
            </a:r>
            <a:r>
              <a:rPr lang="fr-FR" sz="1500" dirty="0" smtClean="0">
                <a:latin typeface="Open Sans" panose="020B0606030504020204"/>
                <a:cs typeface="Times New Roman" panose="02020603050405020304" pitchFamily="18" charset="0"/>
              </a:rPr>
              <a:t>6, 6242 (2015)</a:t>
            </a:r>
            <a:endParaRPr lang="en-US" sz="1500" dirty="0" smtClean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721169" y="3139033"/>
            <a:ext cx="82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WSe</a:t>
            </a:r>
            <a:r>
              <a:rPr lang="en-US" baseline="-25000" dirty="0" smtClean="0">
                <a:latin typeface="Open Sans" panose="020B0606030504020204"/>
                <a:cs typeface="Times New Roman" panose="02020603050405020304" pitchFamily="18" charset="0"/>
              </a:rPr>
              <a:t>2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3965390" y="3782845"/>
            <a:ext cx="82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MoSe</a:t>
            </a:r>
            <a:r>
              <a:rPr lang="en-US" baseline="-25000" dirty="0" smtClean="0">
                <a:latin typeface="Open Sans" panose="020B0606030504020204"/>
                <a:cs typeface="Times New Roman" panose="02020603050405020304" pitchFamily="18" charset="0"/>
              </a:rPr>
              <a:t>2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Interlayer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excitons</a:t>
            </a:r>
            <a:endParaRPr lang="en-US" sz="3500" dirty="0">
              <a:solidFill>
                <a:srgbClr val="C0000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839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2" grpId="1"/>
      <p:bldP spid="6" grpId="0" animBg="1"/>
      <p:bldP spid="6" grpId="1" animBg="1"/>
      <p:bldP spid="123" grpId="0"/>
      <p:bldP spid="151" grpId="0" animBg="1"/>
      <p:bldP spid="153" grpId="0" animBg="1"/>
      <p:bldP spid="157" grpId="0" animBg="1"/>
      <p:bldP spid="157" grpId="1" animBg="1"/>
      <p:bldP spid="12" grpId="0" animBg="1"/>
      <p:bldP spid="158" grpId="0"/>
      <p:bldP spid="159" grpId="0"/>
      <p:bldP spid="160" grpId="0"/>
      <p:bldP spid="1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Open Sans" panose="020B0606030504020204"/>
              </a:rPr>
              <a:pPr/>
              <a:t>22</a:t>
            </a:fld>
            <a:endParaRPr lang="en-US">
              <a:latin typeface="Open Sans" panose="020B0606030504020204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Moiré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lattices</a:t>
            </a:r>
            <a:endParaRPr lang="en-US" sz="3500" dirty="0">
              <a:solidFill>
                <a:srgbClr val="00206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12019" y="1042483"/>
            <a:ext cx="5745653" cy="5277807"/>
            <a:chOff x="3287511" y="2270919"/>
            <a:chExt cx="4150648" cy="3812677"/>
          </a:xfrm>
        </p:grpSpPr>
        <p:grpSp>
          <p:nvGrpSpPr>
            <p:cNvPr id="2" name="Group 1"/>
            <p:cNvGrpSpPr/>
            <p:nvPr/>
          </p:nvGrpSpPr>
          <p:grpSpPr>
            <a:xfrm>
              <a:off x="3287511" y="2270919"/>
              <a:ext cx="4150648" cy="1963303"/>
              <a:chOff x="3287511" y="2270919"/>
              <a:chExt cx="4150648" cy="1963303"/>
            </a:xfrm>
          </p:grpSpPr>
          <p:pic>
            <p:nvPicPr>
              <p:cNvPr id="88" name="Picture 65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0F0F0"/>
                  </a:clrFrom>
                  <a:clrTo>
                    <a:srgbClr val="F0F0F0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/>
              </a:blip>
              <a:srcRect l="43428" t="27035" r="26851" b="25689"/>
              <a:stretch/>
            </p:blipFill>
            <p:spPr>
              <a:xfrm>
                <a:off x="3287511" y="2270919"/>
                <a:ext cx="2089438" cy="196330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1" name="Picture 65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0F0F0"/>
                  </a:clrFrom>
                  <a:clrTo>
                    <a:srgbClr val="F0F0F0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/>
              </a:blip>
              <a:srcRect l="43428" t="27035" r="26851" b="25689"/>
              <a:stretch/>
            </p:blipFill>
            <p:spPr>
              <a:xfrm>
                <a:off x="5348721" y="2270919"/>
                <a:ext cx="2089438" cy="1963303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02" name="Group 101"/>
            <p:cNvGrpSpPr/>
            <p:nvPr/>
          </p:nvGrpSpPr>
          <p:grpSpPr>
            <a:xfrm>
              <a:off x="3287511" y="4120293"/>
              <a:ext cx="4150648" cy="1963303"/>
              <a:chOff x="3287511" y="2270919"/>
              <a:chExt cx="4150648" cy="1963303"/>
            </a:xfrm>
          </p:grpSpPr>
          <p:pic>
            <p:nvPicPr>
              <p:cNvPr id="103" name="Picture 65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0F0F0"/>
                  </a:clrFrom>
                  <a:clrTo>
                    <a:srgbClr val="F0F0F0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/>
              </a:blip>
              <a:srcRect l="43428" t="27035" r="26851" b="25689"/>
              <a:stretch/>
            </p:blipFill>
            <p:spPr>
              <a:xfrm>
                <a:off x="3287511" y="2270919"/>
                <a:ext cx="2089438" cy="196330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4" name="Picture 65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0F0F0"/>
                  </a:clrFrom>
                  <a:clrTo>
                    <a:srgbClr val="F0F0F0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/>
              </a:blip>
              <a:srcRect l="43428" t="27035" r="26851" b="25689"/>
              <a:stretch/>
            </p:blipFill>
            <p:spPr>
              <a:xfrm>
                <a:off x="5348721" y="2270919"/>
                <a:ext cx="2089438" cy="1963303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25" name="Group 24"/>
          <p:cNvGrpSpPr/>
          <p:nvPr/>
        </p:nvGrpSpPr>
        <p:grpSpPr>
          <a:xfrm rot="541579">
            <a:off x="3218237" y="1037864"/>
            <a:ext cx="5745653" cy="5277807"/>
            <a:chOff x="3287511" y="2270919"/>
            <a:chExt cx="4150648" cy="3812677"/>
          </a:xfrm>
        </p:grpSpPr>
        <p:grpSp>
          <p:nvGrpSpPr>
            <p:cNvPr id="26" name="Group 25"/>
            <p:cNvGrpSpPr/>
            <p:nvPr/>
          </p:nvGrpSpPr>
          <p:grpSpPr>
            <a:xfrm>
              <a:off x="3287511" y="2270919"/>
              <a:ext cx="4150648" cy="1963303"/>
              <a:chOff x="3287511" y="2270919"/>
              <a:chExt cx="4150648" cy="1963303"/>
            </a:xfrm>
          </p:grpSpPr>
          <p:pic>
            <p:nvPicPr>
              <p:cNvPr id="30" name="Picture 65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0F0F0"/>
                  </a:clrFrom>
                  <a:clrTo>
                    <a:srgbClr val="F0F0F0">
                      <a:alpha val="0"/>
                    </a:srgbClr>
                  </a:clrTo>
                </a:clrChange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/>
              </a:blip>
              <a:srcRect l="43428" t="27035" r="26851" b="25689"/>
              <a:stretch/>
            </p:blipFill>
            <p:spPr>
              <a:xfrm>
                <a:off x="3287511" y="2270919"/>
                <a:ext cx="2089438" cy="196330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1" name="Picture 65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0F0F0"/>
                  </a:clrFrom>
                  <a:clrTo>
                    <a:srgbClr val="F0F0F0">
                      <a:alpha val="0"/>
                    </a:srgbClr>
                  </a:clrTo>
                </a:clrChange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/>
              </a:blip>
              <a:srcRect l="43428" t="27035" r="26851" b="25689"/>
              <a:stretch/>
            </p:blipFill>
            <p:spPr>
              <a:xfrm>
                <a:off x="5348721" y="2270919"/>
                <a:ext cx="2089438" cy="1963303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7" name="Group 26"/>
            <p:cNvGrpSpPr/>
            <p:nvPr/>
          </p:nvGrpSpPr>
          <p:grpSpPr>
            <a:xfrm>
              <a:off x="3287511" y="4120293"/>
              <a:ext cx="4150648" cy="1963303"/>
              <a:chOff x="3287511" y="2270919"/>
              <a:chExt cx="4150648" cy="1963303"/>
            </a:xfrm>
          </p:grpSpPr>
          <p:pic>
            <p:nvPicPr>
              <p:cNvPr id="28" name="Picture 65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0F0F0"/>
                  </a:clrFrom>
                  <a:clrTo>
                    <a:srgbClr val="F0F0F0">
                      <a:alpha val="0"/>
                    </a:srgbClr>
                  </a:clrTo>
                </a:clrChange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/>
              </a:blip>
              <a:srcRect l="43428" t="27035" r="26851" b="25689"/>
              <a:stretch/>
            </p:blipFill>
            <p:spPr>
              <a:xfrm>
                <a:off x="3287511" y="2270919"/>
                <a:ext cx="2089438" cy="1963303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9" name="Picture 65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0F0F0"/>
                  </a:clrFrom>
                  <a:clrTo>
                    <a:srgbClr val="F0F0F0">
                      <a:alpha val="0"/>
                    </a:srgbClr>
                  </a:clrTo>
                </a:clrChange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/>
              </a:blip>
              <a:srcRect l="43428" t="27035" r="26851" b="25689"/>
              <a:stretch/>
            </p:blipFill>
            <p:spPr>
              <a:xfrm>
                <a:off x="5348721" y="2270919"/>
                <a:ext cx="2089438" cy="1963303"/>
              </a:xfrm>
              <a:prstGeom prst="rect">
                <a:avLst/>
              </a:prstGeom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30948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Open Sans" panose="020B0606030504020204"/>
              </a:rPr>
              <a:pPr/>
              <a:t>23</a:t>
            </a:fld>
            <a:endParaRPr lang="en-US">
              <a:latin typeface="Open Sans" panose="020B0606030504020204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Moiré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lattices</a:t>
            </a:r>
            <a:endParaRPr lang="en-US" sz="3500" dirty="0">
              <a:solidFill>
                <a:srgbClr val="00206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31471" y="2144981"/>
            <a:ext cx="5213701" cy="2935918"/>
            <a:chOff x="1296365" y="1956122"/>
            <a:chExt cx="5213701" cy="293591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251" t="15333" r="11499" b="19185"/>
            <a:stretch/>
          </p:blipFill>
          <p:spPr>
            <a:xfrm>
              <a:off x="1432560" y="1981200"/>
              <a:ext cx="5077506" cy="291084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296365" y="1956122"/>
              <a:ext cx="266217" cy="312516"/>
            </a:xfrm>
            <a:prstGeom prst="rect">
              <a:avLst/>
            </a:prstGeom>
            <a:solidFill>
              <a:schemeClr val="bg1"/>
            </a:solidFill>
            <a:ln w="19050">
              <a:noFill/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55889" y="1677498"/>
            <a:ext cx="1927413" cy="400110"/>
          </a:xfrm>
          <a:prstGeom prst="rect">
            <a:avLst/>
          </a:prstGeom>
          <a:solidFill>
            <a:srgbClr val="CC00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Open Sans" panose="020B0606030504020204"/>
                <a:cs typeface="Times New Roman" panose="02020603050405020304" pitchFamily="18" charset="0"/>
              </a:rPr>
              <a:t>Moiré</a:t>
            </a:r>
            <a:r>
              <a:rPr lang="en-US" sz="2000" dirty="0" smtClean="0">
                <a:solidFill>
                  <a:schemeClr val="bg1"/>
                </a:solidFill>
                <a:latin typeface="Open Sans" panose="020B0606030504020204"/>
                <a:cs typeface="Times New Roman" panose="02020603050405020304" pitchFamily="18" charset="0"/>
              </a:rPr>
              <a:t> patterns</a:t>
            </a:r>
            <a:endParaRPr lang="en-US" sz="2000" dirty="0">
              <a:solidFill>
                <a:schemeClr val="bg1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057231" y="2203525"/>
            <a:ext cx="5281394" cy="3022057"/>
            <a:chOff x="6399853" y="2141606"/>
            <a:chExt cx="5792147" cy="331431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/>
            <a:srcRect l="28500" t="33407" r="23167" b="18889"/>
            <a:stretch/>
          </p:blipFill>
          <p:spPr>
            <a:xfrm>
              <a:off x="6399853" y="2240280"/>
              <a:ext cx="5792147" cy="3215640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6438611" y="2141606"/>
              <a:ext cx="266217" cy="312516"/>
            </a:xfrm>
            <a:prstGeom prst="rect">
              <a:avLst/>
            </a:prstGeom>
            <a:solidFill>
              <a:schemeClr val="bg1"/>
            </a:solidFill>
            <a:ln w="19050">
              <a:noFill/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18830" y="5337754"/>
            <a:ext cx="421386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 smtClean="0">
                <a:latin typeface="Open Sans" panose="020B0606030504020204"/>
                <a:cs typeface="Times New Roman" panose="02020603050405020304" pitchFamily="18" charset="0"/>
              </a:rPr>
              <a:t>H. Yu et </a:t>
            </a:r>
            <a:r>
              <a:rPr lang="en-US" sz="1500" dirty="0">
                <a:latin typeface="Open Sans" panose="020B0606030504020204"/>
                <a:cs typeface="Times New Roman" panose="02020603050405020304" pitchFamily="18" charset="0"/>
              </a:rPr>
              <a:t>al., </a:t>
            </a:r>
            <a:r>
              <a:rPr lang="fr-FR" sz="1500" i="1" dirty="0" smtClean="0">
                <a:latin typeface="Open Sans" panose="020B0606030504020204"/>
                <a:cs typeface="Times New Roman" panose="02020603050405020304" pitchFamily="18" charset="0"/>
              </a:rPr>
              <a:t>Sci. Adv. </a:t>
            </a:r>
            <a:r>
              <a:rPr lang="fr-FR" sz="1500" dirty="0" smtClean="0">
                <a:latin typeface="Open Sans" panose="020B0606030504020204"/>
                <a:cs typeface="Times New Roman" panose="02020603050405020304" pitchFamily="18" charset="0"/>
              </a:rPr>
              <a:t>3, e1701696 (2017)</a:t>
            </a:r>
            <a:endParaRPr lang="en-US" sz="1500" dirty="0" smtClean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5410" y="1708250"/>
            <a:ext cx="4607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Open Sans" panose="020B0606030504020204"/>
                <a:cs typeface="Times New Roman" panose="02020603050405020304" pitchFamily="18" charset="0"/>
              </a:rPr>
              <a:t>Spatially-varying</a:t>
            </a:r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 energies &amp; selection rules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857513" y="1880795"/>
            <a:ext cx="261769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3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Open Sans" panose="020B0606030504020204"/>
              </a:rPr>
              <a:pPr/>
              <a:t>24</a:t>
            </a:fld>
            <a:endParaRPr lang="en-US">
              <a:latin typeface="Open Sans" panose="020B0606030504020204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466448" y="270130"/>
            <a:ext cx="925910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Electronic &amp; optical excitations in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moiré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/>
                <a:ea typeface="Open Sans" panose="020B0606030504020204" pitchFamily="34" charset="0"/>
                <a:cs typeface="Open Sans" panose="020B0606030504020204" pitchFamily="34" charset="0"/>
              </a:rPr>
              <a:t>lattices</a:t>
            </a:r>
            <a:endParaRPr lang="en-US" sz="3500" dirty="0">
              <a:solidFill>
                <a:srgbClr val="002060"/>
              </a:solidFill>
              <a:latin typeface="Open Sans" panose="020B0606030504020204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559" y="1220913"/>
            <a:ext cx="6559405" cy="400311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492138" y="2446767"/>
            <a:ext cx="23026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b="1" dirty="0" smtClean="0">
                <a:latin typeface="Open Sans" panose="020B0606030504020204"/>
                <a:cs typeface="Times New Roman" panose="02020603050405020304" pitchFamily="18" charset="0"/>
              </a:rPr>
              <a:t>Xiadong Xu</a:t>
            </a:r>
            <a:r>
              <a:rPr lang="de-DE" sz="1500" dirty="0">
                <a:latin typeface="Open Sans" panose="020B0606030504020204"/>
                <a:cs typeface="Times New Roman" panose="02020603050405020304" pitchFamily="18" charset="0"/>
              </a:rPr>
              <a:t>, </a:t>
            </a:r>
            <a:r>
              <a:rPr lang="de-DE" sz="1500" dirty="0" smtClean="0">
                <a:latin typeface="Open Sans" panose="020B0606030504020204"/>
                <a:cs typeface="Times New Roman" panose="02020603050405020304" pitchFamily="18" charset="0"/>
              </a:rPr>
              <a:t/>
            </a:r>
            <a:br>
              <a:rPr lang="de-DE" sz="1500" dirty="0" smtClean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de-DE" sz="1500" dirty="0" smtClean="0">
                <a:latin typeface="Open Sans" panose="020B0606030504020204"/>
                <a:cs typeface="Times New Roman" panose="02020603050405020304" pitchFamily="18" charset="0"/>
              </a:rPr>
              <a:t/>
            </a:r>
            <a:br>
              <a:rPr lang="de-DE" sz="1500" dirty="0" smtClean="0">
                <a:latin typeface="Open Sans" panose="020B0606030504020204"/>
                <a:cs typeface="Times New Roman" panose="02020603050405020304" pitchFamily="18" charset="0"/>
              </a:rPr>
            </a:br>
            <a:r>
              <a:rPr lang="de-DE" sz="1500" dirty="0" smtClean="0">
                <a:latin typeface="Open Sans" panose="020B0606030504020204"/>
                <a:cs typeface="Times New Roman" panose="02020603050405020304" pitchFamily="18" charset="0"/>
              </a:rPr>
              <a:t>https</a:t>
            </a:r>
            <a:r>
              <a:rPr lang="de-DE" sz="1500" dirty="0">
                <a:latin typeface="Open Sans" panose="020B0606030504020204"/>
                <a:cs typeface="Times New Roman" panose="02020603050405020304" pitchFamily="18" charset="0"/>
              </a:rPr>
              <a:t>://physicsworld.com/a/twistronics-lights-up-with-moire-exciton-experiments/ </a:t>
            </a:r>
            <a:endParaRPr lang="en-US" sz="1500" dirty="0" smtClean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495634"/>
            <a:ext cx="12192000" cy="8035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733593" y="5679498"/>
            <a:ext cx="102274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+ rich physics of </a:t>
            </a:r>
            <a:r>
              <a:rPr lang="en-US" sz="2500" b="1" dirty="0" smtClean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correlated electronic states </a:t>
            </a:r>
            <a:r>
              <a:rPr lang="en-US" sz="2500" dirty="0" smtClean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in artificial superlattices</a:t>
            </a:r>
          </a:p>
        </p:txBody>
      </p:sp>
    </p:spTree>
    <p:extLst>
      <p:ext uri="{BB962C8B-B14F-4D97-AF65-F5344CB8AC3E}">
        <p14:creationId xmlns:p14="http://schemas.microsoft.com/office/powerpoint/2010/main" val="380320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Light </a:t>
            </a:r>
            <a:r>
              <a:rPr lang="en-US" sz="3500" dirty="0" smtClean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emission</a:t>
            </a:r>
            <a:endParaRPr lang="en-US" sz="3500" dirty="0">
              <a:solidFill>
                <a:schemeClr val="accent5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6" t="18034" r="45385" b="22478"/>
          <a:stretch/>
        </p:blipFill>
        <p:spPr>
          <a:xfrm>
            <a:off x="1243941" y="1966796"/>
            <a:ext cx="5099762" cy="3558925"/>
          </a:xfrm>
          <a:prstGeom prst="rect">
            <a:avLst/>
          </a:prstGeom>
        </p:spPr>
      </p:pic>
      <p:sp>
        <p:nvSpPr>
          <p:cNvPr id="13" name="TextBox 22"/>
          <p:cNvSpPr txBox="1"/>
          <p:nvPr/>
        </p:nvSpPr>
        <p:spPr>
          <a:xfrm>
            <a:off x="1372359" y="1322540"/>
            <a:ext cx="4923452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Only </a:t>
            </a: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monolayers</a:t>
            </a: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emit light efficiently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645921" y="2499360"/>
            <a:ext cx="1706332" cy="1206979"/>
            <a:chOff x="8077200" y="2115820"/>
            <a:chExt cx="4431788" cy="3134839"/>
          </a:xfrm>
        </p:grpSpPr>
        <p:cxnSp>
          <p:nvCxnSpPr>
            <p:cNvPr id="15" name="Straight Connector 14"/>
            <p:cNvCxnSpPr/>
            <p:nvPr/>
          </p:nvCxnSpPr>
          <p:spPr>
            <a:xfrm flipH="1">
              <a:off x="8077200" y="2560320"/>
              <a:ext cx="304800" cy="141224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079100" y="3962198"/>
              <a:ext cx="113596" cy="128846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8186529" y="4984857"/>
              <a:ext cx="2034359" cy="247539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0183455" y="3842129"/>
              <a:ext cx="2325533" cy="115012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11764409" y="3564056"/>
              <a:ext cx="738918" cy="27669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9970770" y="2117725"/>
              <a:ext cx="1813560" cy="144589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8498840" y="2115820"/>
              <a:ext cx="1481455" cy="20520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8382000" y="2308225"/>
              <a:ext cx="114300" cy="251559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745306" y="2507487"/>
            <a:ext cx="1363654" cy="591313"/>
            <a:chOff x="1649730" y="2129790"/>
            <a:chExt cx="3406140" cy="1476984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1649730" y="2560320"/>
              <a:ext cx="529590" cy="38608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167890" y="2941320"/>
              <a:ext cx="2303568" cy="66545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4461510" y="3579931"/>
              <a:ext cx="568723" cy="2623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 flipV="1">
              <a:off x="3242310" y="2131695"/>
              <a:ext cx="1813560" cy="144589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1770380" y="2129790"/>
              <a:ext cx="1481455" cy="20520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1653540" y="2322195"/>
              <a:ext cx="114300" cy="251559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4244666" y="2483103"/>
            <a:ext cx="1363654" cy="591313"/>
            <a:chOff x="1649730" y="2129790"/>
            <a:chExt cx="3406140" cy="1476984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1649730" y="2560320"/>
              <a:ext cx="529590" cy="38608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167890" y="2941320"/>
              <a:ext cx="2303568" cy="66545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4461510" y="3579931"/>
              <a:ext cx="568723" cy="2623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 flipV="1">
              <a:off x="3242310" y="2131695"/>
              <a:ext cx="1813560" cy="144589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1770380" y="2129790"/>
              <a:ext cx="1481455" cy="20520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653540" y="2322195"/>
              <a:ext cx="114300" cy="251559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22"/>
          <p:cNvSpPr txBox="1"/>
          <p:nvPr/>
        </p:nvSpPr>
        <p:spPr>
          <a:xfrm>
            <a:off x="5005575" y="2285708"/>
            <a:ext cx="769369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EEB5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1L</a:t>
            </a:r>
            <a:endParaRPr lang="en-US" b="1" dirty="0">
              <a:solidFill>
                <a:srgbClr val="EEB5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761577" y="5781593"/>
            <a:ext cx="3419077" cy="29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300" dirty="0" smtClean="0">
                <a:latin typeface="Open Sans" panose="020B0606030504020204"/>
                <a:cs typeface="Times New Roman" panose="02020603050405020304" pitchFamily="18" charset="0"/>
              </a:rPr>
              <a:t>K. F. Mak </a:t>
            </a:r>
            <a:r>
              <a:rPr lang="en-US" sz="1300" dirty="0">
                <a:latin typeface="Open Sans" panose="020B0606030504020204"/>
                <a:cs typeface="Times New Roman" panose="02020603050405020304" pitchFamily="18" charset="0"/>
              </a:rPr>
              <a:t>et al., PRL 105, 136805 (2010)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923" t="17806" r="41667" b="17008"/>
          <a:stretch/>
        </p:blipFill>
        <p:spPr>
          <a:xfrm>
            <a:off x="6759917" y="1978660"/>
            <a:ext cx="3888500" cy="3443068"/>
          </a:xfrm>
          <a:prstGeom prst="rect">
            <a:avLst/>
          </a:prstGeom>
        </p:spPr>
      </p:pic>
      <p:sp>
        <p:nvSpPr>
          <p:cNvPr id="49" name="TextBox 22"/>
          <p:cNvSpPr txBox="1"/>
          <p:nvPr/>
        </p:nvSpPr>
        <p:spPr>
          <a:xfrm>
            <a:off x="6416799" y="1322540"/>
            <a:ext cx="4923452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Photoluminescence</a:t>
            </a: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spectra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5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Indirect-to-direct </a:t>
            </a:r>
            <a:r>
              <a:rPr lang="en-US" sz="3500" dirty="0" smtClean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bandgap transition</a:t>
            </a:r>
            <a:endParaRPr lang="en-US" sz="3500" dirty="0">
              <a:solidFill>
                <a:schemeClr val="accent5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417061" y="5939535"/>
            <a:ext cx="3419077" cy="29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t-IT" sz="1300" dirty="0" smtClean="0">
                <a:latin typeface="Open Sans" panose="020B0606030504020204"/>
                <a:cs typeface="Times New Roman" panose="02020603050405020304" pitchFamily="18" charset="0"/>
              </a:rPr>
              <a:t>A. Splendiani </a:t>
            </a:r>
            <a:r>
              <a:rPr lang="it-IT" sz="1300" dirty="0">
                <a:latin typeface="Open Sans" panose="020B0606030504020204"/>
                <a:cs typeface="Times New Roman" panose="02020603050405020304" pitchFamily="18" charset="0"/>
              </a:rPr>
              <a:t>et al., Nano Lett. 10, 1271 (2010)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167" t="23777" r="49667" b="24668"/>
          <a:stretch/>
        </p:blipFill>
        <p:spPr>
          <a:xfrm>
            <a:off x="2784764" y="1688618"/>
            <a:ext cx="6329680" cy="3976044"/>
          </a:xfrm>
          <a:prstGeom prst="rect">
            <a:avLst/>
          </a:prstGeom>
        </p:spPr>
      </p:pic>
      <p:sp>
        <p:nvSpPr>
          <p:cNvPr id="48" name="TextBox 22"/>
          <p:cNvSpPr txBox="1"/>
          <p:nvPr/>
        </p:nvSpPr>
        <p:spPr>
          <a:xfrm>
            <a:off x="8034179" y="1254930"/>
            <a:ext cx="769369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1L</a:t>
            </a: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22"/>
          <p:cNvSpPr txBox="1"/>
          <p:nvPr/>
        </p:nvSpPr>
        <p:spPr>
          <a:xfrm>
            <a:off x="6489859" y="1254930"/>
            <a:ext cx="769369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2L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22"/>
          <p:cNvSpPr txBox="1"/>
          <p:nvPr/>
        </p:nvSpPr>
        <p:spPr>
          <a:xfrm>
            <a:off x="4945539" y="1254930"/>
            <a:ext cx="769369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4L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22"/>
          <p:cNvSpPr txBox="1"/>
          <p:nvPr/>
        </p:nvSpPr>
        <p:spPr>
          <a:xfrm>
            <a:off x="3401219" y="1254930"/>
            <a:ext cx="769369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Bulk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8494684" y="2382982"/>
            <a:ext cx="0" cy="89154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68945" y="2632455"/>
            <a:ext cx="2110740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Indirect transition</a:t>
            </a:r>
            <a:endParaRPr lang="en-US" noProof="1">
              <a:latin typeface="Open Sans" panose="020B0606030504020204"/>
              <a:cs typeface="Times New Roman" panose="020206030504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2551084" y="2855422"/>
            <a:ext cx="16383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53243" y="3155694"/>
            <a:ext cx="211074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Requires </a:t>
            </a:r>
            <a:r>
              <a:rPr lang="en-US" b="1" noProof="1" smtClean="0">
                <a:latin typeface="Open Sans" panose="020B0606030504020204"/>
                <a:cs typeface="Times New Roman" panose="02020603050405020304" pitchFamily="18" charset="0"/>
              </a:rPr>
              <a:t>large </a:t>
            </a: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momentum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Optically </a:t>
            </a:r>
            <a:r>
              <a:rPr lang="en-US" b="1" noProof="1" smtClean="0">
                <a:latin typeface="Open Sans" panose="020B0606030504020204"/>
                <a:cs typeface="Times New Roman" panose="02020603050405020304" pitchFamily="18" charset="0"/>
              </a:rPr>
              <a:t>dark</a:t>
            </a:r>
            <a:endParaRPr lang="en-US" b="1" noProof="1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315107" y="2632455"/>
            <a:ext cx="2110740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Direct transition</a:t>
            </a:r>
            <a:endParaRPr lang="en-US" noProof="1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354823" y="3155694"/>
            <a:ext cx="211074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Requires </a:t>
            </a:r>
            <a:r>
              <a:rPr lang="en-US" b="1" noProof="1" smtClean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zero </a:t>
            </a: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momentum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Optically </a:t>
            </a:r>
            <a:r>
              <a:rPr lang="en-US" b="1" noProof="1" smtClean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bright</a:t>
            </a:r>
            <a:endParaRPr lang="en-US" b="1" noProof="1">
              <a:solidFill>
                <a:srgbClr val="C00000"/>
              </a:solidFill>
              <a:latin typeface="Open Sans" panose="020B0606030504020204"/>
              <a:cs typeface="Times New Roman" panose="02020603050405020304" pitchFamily="18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8619376" y="2846185"/>
            <a:ext cx="9217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7675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Indirect-to-direct </a:t>
            </a:r>
            <a:r>
              <a:rPr lang="en-US" sz="3500" dirty="0" smtClean="0">
                <a:solidFill>
                  <a:schemeClr val="accent5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bandgap transition</a:t>
            </a:r>
            <a:endParaRPr lang="en-US" sz="3500" dirty="0">
              <a:solidFill>
                <a:schemeClr val="accent5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51117" y="5892430"/>
            <a:ext cx="3419077" cy="29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300" dirty="0" smtClean="0">
                <a:latin typeface="Open Sans" panose="020B0606030504020204"/>
                <a:cs typeface="Times New Roman" panose="02020603050405020304" pitchFamily="18" charset="0"/>
              </a:rPr>
              <a:t>K. F. Mak </a:t>
            </a:r>
            <a:r>
              <a:rPr lang="en-US" sz="1300" dirty="0">
                <a:latin typeface="Open Sans" panose="020B0606030504020204"/>
                <a:cs typeface="Times New Roman" panose="02020603050405020304" pitchFamily="18" charset="0"/>
              </a:rPr>
              <a:t>et al., PRL 105, 136805 (2010)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436052" y="1737859"/>
            <a:ext cx="4761367" cy="3915508"/>
            <a:chOff x="3371397" y="1627022"/>
            <a:chExt cx="4761367" cy="391550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l="43205" t="15983" r="12051" b="18604"/>
            <a:stretch/>
          </p:blipFill>
          <p:spPr>
            <a:xfrm>
              <a:off x="3371397" y="1627022"/>
              <a:ext cx="4761367" cy="391550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5735782" y="1782618"/>
              <a:ext cx="2262909" cy="15147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262256" y="4470399"/>
              <a:ext cx="1736436" cy="323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984749" y="1267782"/>
            <a:ext cx="2579834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Lowest PL peak energy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502844" y="2010988"/>
            <a:ext cx="3372312" cy="2283229"/>
            <a:chOff x="4502844" y="2010988"/>
            <a:chExt cx="3372312" cy="2283229"/>
          </a:xfrm>
        </p:grpSpPr>
        <p:sp>
          <p:nvSpPr>
            <p:cNvPr id="23" name="TextBox 22"/>
            <p:cNvSpPr txBox="1"/>
            <p:nvPr/>
          </p:nvSpPr>
          <p:spPr>
            <a:xfrm>
              <a:off x="6965718" y="3713110"/>
              <a:ext cx="909438" cy="373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dirty="0" smtClean="0">
                  <a:solidFill>
                    <a:srgbClr val="002060"/>
                  </a:solidFill>
                  <a:latin typeface="Open Sans" panose="020B0606030504020204"/>
                  <a:cs typeface="Times New Roman" panose="02020603050405020304" pitchFamily="18" charset="0"/>
                </a:rPr>
                <a:t>Indirect</a:t>
              </a:r>
              <a:endParaRPr lang="en-US" dirty="0">
                <a:solidFill>
                  <a:srgbClr val="002060"/>
                </a:solidFill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942858" y="2265310"/>
              <a:ext cx="909438" cy="373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dirty="0" smtClean="0">
                  <a:solidFill>
                    <a:srgbClr val="FF0000"/>
                  </a:solidFill>
                  <a:latin typeface="Open Sans" panose="020B0606030504020204"/>
                  <a:cs typeface="Times New Roman" panose="02020603050405020304" pitchFamily="18" charset="0"/>
                </a:rPr>
                <a:t>Direct</a:t>
              </a:r>
              <a:endParaRPr lang="en-US" dirty="0">
                <a:solidFill>
                  <a:srgbClr val="FF0000"/>
                </a:solidFill>
                <a:latin typeface="Open Sans" panose="020B0606030504020204"/>
                <a:cs typeface="Times New Roman" panose="02020603050405020304" pitchFamily="18" charset="0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5239905" y="3251548"/>
              <a:ext cx="2551430" cy="974089"/>
            </a:xfrm>
            <a:custGeom>
              <a:avLst/>
              <a:gdLst>
                <a:gd name="connsiteX0" fmla="*/ 2552700 w 2552700"/>
                <a:gd name="connsiteY0" fmla="*/ 929640 h 929640"/>
                <a:gd name="connsiteX1" fmla="*/ 807720 w 2552700"/>
                <a:gd name="connsiteY1" fmla="*/ 624840 h 929640"/>
                <a:gd name="connsiteX2" fmla="*/ 0 w 2552700"/>
                <a:gd name="connsiteY2" fmla="*/ 0 h 929640"/>
                <a:gd name="connsiteX0" fmla="*/ 2571750 w 2571750"/>
                <a:gd name="connsiteY0" fmla="*/ 926171 h 926171"/>
                <a:gd name="connsiteX1" fmla="*/ 826770 w 2571750"/>
                <a:gd name="connsiteY1" fmla="*/ 621371 h 926171"/>
                <a:gd name="connsiteX2" fmla="*/ 0 w 2571750"/>
                <a:gd name="connsiteY2" fmla="*/ 0 h 926171"/>
                <a:gd name="connsiteX0" fmla="*/ 2571750 w 2571750"/>
                <a:gd name="connsiteY0" fmla="*/ 926171 h 926171"/>
                <a:gd name="connsiteX1" fmla="*/ 826770 w 2571750"/>
                <a:gd name="connsiteY1" fmla="*/ 621371 h 926171"/>
                <a:gd name="connsiteX2" fmla="*/ 0 w 2571750"/>
                <a:gd name="connsiteY2" fmla="*/ 0 h 926171"/>
                <a:gd name="connsiteX0" fmla="*/ 2541270 w 2541270"/>
                <a:gd name="connsiteY0" fmla="*/ 889170 h 889170"/>
                <a:gd name="connsiteX1" fmla="*/ 796290 w 2541270"/>
                <a:gd name="connsiteY1" fmla="*/ 584370 h 889170"/>
                <a:gd name="connsiteX2" fmla="*/ 0 w 2541270"/>
                <a:gd name="connsiteY2" fmla="*/ 0 h 889170"/>
                <a:gd name="connsiteX0" fmla="*/ 2551430 w 2551430"/>
                <a:gd name="connsiteY0" fmla="*/ 886857 h 886857"/>
                <a:gd name="connsiteX1" fmla="*/ 806450 w 2551430"/>
                <a:gd name="connsiteY1" fmla="*/ 582057 h 886857"/>
                <a:gd name="connsiteX2" fmla="*/ 0 w 2551430"/>
                <a:gd name="connsiteY2" fmla="*/ 0 h 886857"/>
                <a:gd name="connsiteX0" fmla="*/ 2551430 w 2551430"/>
                <a:gd name="connsiteY0" fmla="*/ 886857 h 886857"/>
                <a:gd name="connsiteX1" fmla="*/ 806450 w 2551430"/>
                <a:gd name="connsiteY1" fmla="*/ 582057 h 886857"/>
                <a:gd name="connsiteX2" fmla="*/ 0 w 2551430"/>
                <a:gd name="connsiteY2" fmla="*/ 0 h 886857"/>
                <a:gd name="connsiteX0" fmla="*/ 2551430 w 2551430"/>
                <a:gd name="connsiteY0" fmla="*/ 886857 h 886857"/>
                <a:gd name="connsiteX1" fmla="*/ 806450 w 2551430"/>
                <a:gd name="connsiteY1" fmla="*/ 582057 h 886857"/>
                <a:gd name="connsiteX2" fmla="*/ 0 w 2551430"/>
                <a:gd name="connsiteY2" fmla="*/ 0 h 886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51430" h="886857">
                  <a:moveTo>
                    <a:pt x="2551430" y="886857"/>
                  </a:moveTo>
                  <a:cubicBezTo>
                    <a:pt x="1891665" y="811927"/>
                    <a:pt x="1231688" y="729866"/>
                    <a:pt x="806450" y="582057"/>
                  </a:cubicBezTo>
                  <a:cubicBezTo>
                    <a:pt x="381212" y="434248"/>
                    <a:pt x="219075" y="223387"/>
                    <a:pt x="0" y="0"/>
                  </a:cubicBezTo>
                </a:path>
              </a:pathLst>
            </a:custGeom>
            <a:noFill/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5158625" y="3257897"/>
              <a:ext cx="144780" cy="1447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798705" y="3791297"/>
              <a:ext cx="144780" cy="1447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6442595" y="3977987"/>
              <a:ext cx="144780" cy="1447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7082675" y="4080857"/>
              <a:ext cx="144780" cy="1447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718945" y="4149437"/>
              <a:ext cx="144780" cy="1447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4613795" y="2099657"/>
              <a:ext cx="3200400" cy="144780"/>
            </a:xfrm>
            <a:custGeom>
              <a:avLst/>
              <a:gdLst>
                <a:gd name="connsiteX0" fmla="*/ 4206240 w 4206240"/>
                <a:gd name="connsiteY0" fmla="*/ 266700 h 266700"/>
                <a:gd name="connsiteX1" fmla="*/ 1539240 w 4206240"/>
                <a:gd name="connsiteY1" fmla="*/ 251460 h 266700"/>
                <a:gd name="connsiteX2" fmla="*/ 0 w 4206240"/>
                <a:gd name="connsiteY2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06240" h="266700">
                  <a:moveTo>
                    <a:pt x="4206240" y="266700"/>
                  </a:moveTo>
                  <a:lnTo>
                    <a:pt x="1539240" y="251460"/>
                  </a:lnTo>
                  <a:cubicBezTo>
                    <a:pt x="838200" y="207010"/>
                    <a:pt x="419100" y="103505"/>
                    <a:pt x="0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502844" y="2010988"/>
              <a:ext cx="144780" cy="1447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7981718" y="4363350"/>
            <a:ext cx="909438" cy="37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dirty="0" smtClean="0">
                <a:latin typeface="Open Sans" panose="020B0606030504020204"/>
                <a:cs typeface="Times New Roman" panose="02020603050405020304" pitchFamily="18" charset="0"/>
              </a:rPr>
              <a:t>Bulk</a:t>
            </a:r>
            <a:endParaRPr lang="en-US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7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Electronic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coupling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002" t="15365" r="10917" b="19160"/>
          <a:stretch/>
        </p:blipFill>
        <p:spPr>
          <a:xfrm>
            <a:off x="2708477" y="1409211"/>
            <a:ext cx="6667018" cy="37729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19500" t="82569" r="10917" b="10296"/>
          <a:stretch/>
        </p:blipFill>
        <p:spPr>
          <a:xfrm>
            <a:off x="2130812" y="5324854"/>
            <a:ext cx="8288020" cy="47803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396250" y="6143320"/>
            <a:ext cx="3419077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t-IT" sz="1300" dirty="0" smtClean="0">
                <a:latin typeface="Open Sans" panose="020B0606030504020204"/>
                <a:cs typeface="Times New Roman" panose="02020603050405020304" pitchFamily="18" charset="0"/>
              </a:rPr>
              <a:t>A. Kormanyos et </a:t>
            </a:r>
            <a:r>
              <a:rPr lang="it-IT" sz="1300" dirty="0">
                <a:latin typeface="Open Sans" panose="020B0606030504020204"/>
                <a:cs typeface="Times New Roman" panose="02020603050405020304" pitchFamily="18" charset="0"/>
              </a:rPr>
              <a:t>al., 2D Mater. </a:t>
            </a:r>
            <a:r>
              <a:rPr lang="it-IT" sz="1300" dirty="0" smtClean="0">
                <a:latin typeface="Open Sans" panose="020B0606030504020204"/>
                <a:cs typeface="Times New Roman" panose="02020603050405020304" pitchFamily="18" charset="0"/>
              </a:rPr>
              <a:t>2, 022001 </a:t>
            </a:r>
            <a:r>
              <a:rPr lang="it-IT" sz="1300" dirty="0">
                <a:latin typeface="Open Sans" panose="020B0606030504020204"/>
                <a:cs typeface="Times New Roman" panose="02020603050405020304" pitchFamily="18" charset="0"/>
              </a:rPr>
              <a:t>(2015) </a:t>
            </a:r>
          </a:p>
        </p:txBody>
      </p:sp>
    </p:spTree>
    <p:extLst>
      <p:ext uri="{BB962C8B-B14F-4D97-AF65-F5344CB8AC3E}">
        <p14:creationId xmlns:p14="http://schemas.microsoft.com/office/powerpoint/2010/main" val="295676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Electronic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coupling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002" t="15365" r="10917" b="19160"/>
          <a:stretch/>
        </p:blipFill>
        <p:spPr>
          <a:xfrm>
            <a:off x="2708477" y="1409211"/>
            <a:ext cx="6667018" cy="37729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19500" t="82569" r="10917" b="10296"/>
          <a:stretch/>
        </p:blipFill>
        <p:spPr>
          <a:xfrm>
            <a:off x="2130812" y="5324854"/>
            <a:ext cx="8288020" cy="47803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396250" y="6143320"/>
            <a:ext cx="3674854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t-IT" sz="1300" dirty="0" smtClean="0">
                <a:latin typeface="Open Sans" panose="020B0606030504020204"/>
                <a:cs typeface="Times New Roman" panose="02020603050405020304" pitchFamily="18" charset="0"/>
              </a:rPr>
              <a:t>A. Kormanyos et </a:t>
            </a:r>
            <a:r>
              <a:rPr lang="it-IT" sz="1300" dirty="0">
                <a:latin typeface="Open Sans" panose="020B0606030504020204"/>
                <a:cs typeface="Times New Roman" panose="02020603050405020304" pitchFamily="18" charset="0"/>
              </a:rPr>
              <a:t>al., 2D Mater. </a:t>
            </a:r>
            <a:r>
              <a:rPr lang="it-IT" sz="1300" dirty="0" smtClean="0">
                <a:latin typeface="Open Sans" panose="020B0606030504020204"/>
                <a:cs typeface="Times New Roman" panose="02020603050405020304" pitchFamily="18" charset="0"/>
              </a:rPr>
              <a:t>2, 022001 </a:t>
            </a:r>
            <a:r>
              <a:rPr lang="it-IT" sz="1300" dirty="0">
                <a:latin typeface="Open Sans" panose="020B0606030504020204"/>
                <a:cs typeface="Times New Roman" panose="02020603050405020304" pitchFamily="18" charset="0"/>
              </a:rPr>
              <a:t>(2015)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00859" y="2257820"/>
            <a:ext cx="2388524" cy="2024660"/>
            <a:chOff x="243840" y="2118360"/>
            <a:chExt cx="2194560" cy="186024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21484" t="37516" r="53221" b="23217"/>
            <a:stretch/>
          </p:blipFill>
          <p:spPr>
            <a:xfrm>
              <a:off x="379843" y="2219960"/>
              <a:ext cx="2013995" cy="1758644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259080" y="2118360"/>
              <a:ext cx="342900" cy="2971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43840" y="3086100"/>
              <a:ext cx="342900" cy="2971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64820" y="3078480"/>
              <a:ext cx="1973580" cy="106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/>
          <p:cNvSpPr/>
          <p:nvPr/>
        </p:nvSpPr>
        <p:spPr>
          <a:xfrm>
            <a:off x="4112260" y="2849880"/>
            <a:ext cx="436880" cy="4368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112260" y="3591560"/>
            <a:ext cx="436880" cy="4368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48872" y="1486222"/>
            <a:ext cx="211074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noProof="1" smtClean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K-points </a:t>
            </a:r>
            <a:br>
              <a:rPr lang="en-US" noProof="1" smtClean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(</a:t>
            </a:r>
            <a:r>
              <a:rPr lang="en-US" noProof="1" smtClean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>direct</a:t>
            </a: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 transition)</a:t>
            </a:r>
            <a:endParaRPr lang="en-US" noProof="1">
              <a:latin typeface="Open Sans" panose="020B0606030504020204"/>
              <a:cs typeface="Times New Roman" panose="02020603050405020304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377245" y="2257821"/>
            <a:ext cx="2388524" cy="2110056"/>
            <a:chOff x="243840" y="2118360"/>
            <a:chExt cx="2194560" cy="193870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/>
            <a:srcRect l="47374" t="37129" r="27331" b="21852"/>
            <a:stretch/>
          </p:blipFill>
          <p:spPr>
            <a:xfrm>
              <a:off x="379843" y="2219960"/>
              <a:ext cx="2013995" cy="1837105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259080" y="2118360"/>
              <a:ext cx="342900" cy="2971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43840" y="3086100"/>
              <a:ext cx="342900" cy="2971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64820" y="3078480"/>
              <a:ext cx="1973580" cy="106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9543703" y="1486222"/>
            <a:ext cx="211074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noProof="1" smtClean="0">
                <a:solidFill>
                  <a:srgbClr val="002060"/>
                </a:solidFill>
                <a:latin typeface="Open Sans" panose="020B0606030504020204"/>
                <a:cs typeface="Times New Roman" panose="02020603050405020304" pitchFamily="18" charset="0"/>
              </a:rPr>
              <a:t>Q &amp; </a:t>
            </a:r>
            <a:r>
              <a:rPr lang="en-US" noProof="1" smtClean="0">
                <a:solidFill>
                  <a:srgbClr val="00206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noProof="1" smtClean="0">
                <a:solidFill>
                  <a:srgbClr val="002060"/>
                </a:solidFill>
                <a:latin typeface="Open Sans" panose="020B0606030504020204"/>
                <a:cs typeface="Times New Roman" panose="02020603050405020304" pitchFamily="18" charset="0"/>
              </a:rPr>
              <a:t>-points </a:t>
            </a:r>
            <a:r>
              <a:rPr lang="en-US" noProof="1" smtClean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  <a:t/>
            </a:r>
            <a:br>
              <a:rPr lang="en-US" noProof="1" smtClean="0">
                <a:solidFill>
                  <a:srgbClr val="C00000"/>
                </a:solidFill>
                <a:latin typeface="Open Sans" panose="020B0606030504020204"/>
                <a:cs typeface="Times New Roman" panose="02020603050405020304" pitchFamily="18" charset="0"/>
              </a:rPr>
            </a:b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(</a:t>
            </a:r>
            <a:r>
              <a:rPr lang="en-US" noProof="1" smtClean="0">
                <a:solidFill>
                  <a:srgbClr val="002060"/>
                </a:solidFill>
                <a:latin typeface="Open Sans" panose="020B0606030504020204"/>
                <a:cs typeface="Times New Roman" panose="02020603050405020304" pitchFamily="18" charset="0"/>
              </a:rPr>
              <a:t>indirect</a:t>
            </a:r>
            <a:r>
              <a:rPr lang="en-US" noProof="1" smtClean="0">
                <a:latin typeface="Open Sans" panose="020B0606030504020204"/>
                <a:cs typeface="Times New Roman" panose="02020603050405020304" pitchFamily="18" charset="0"/>
              </a:rPr>
              <a:t> transition)</a:t>
            </a:r>
            <a:endParaRPr lang="en-US" noProof="1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860032" y="2808732"/>
            <a:ext cx="436880" cy="436880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482080" y="3600704"/>
            <a:ext cx="436880" cy="436880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23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132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976938" y="1258801"/>
            <a:ext cx="6596063" cy="4568825"/>
            <a:chOff x="2504498" y="1248641"/>
            <a:chExt cx="6596063" cy="4568825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68155638"/>
                </p:ext>
              </p:extLst>
            </p:nvPr>
          </p:nvGraphicFramePr>
          <p:xfrm>
            <a:off x="2504498" y="1248641"/>
            <a:ext cx="6596063" cy="4568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2" name="Graph" r:id="rId3" imgW="4754880" imgH="3291840" progId="Origin50.Graph">
                    <p:embed/>
                  </p:oleObj>
                </mc:Choice>
                <mc:Fallback>
                  <p:oleObj name="Graph" r:id="rId3" imgW="4754880" imgH="3291840" progId="Origin50.Graph">
                    <p:embed/>
                    <p:pic>
                      <p:nvPicPr>
                        <p:cNvPr id="61" name="Object 60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504498" y="1248641"/>
                          <a:ext cx="6596063" cy="4568825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4819207" y="5349286"/>
              <a:ext cx="23346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Energy (eV)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1809567" y="3251138"/>
              <a:ext cx="24871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Optical absorbance (%)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01888" y="5036866"/>
              <a:ext cx="538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1.5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27768" y="5036866"/>
              <a:ext cx="538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2.0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53648" y="5036866"/>
              <a:ext cx="538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2.5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79528" y="5036866"/>
              <a:ext cx="538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3.0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27568" y="4808266"/>
              <a:ext cx="538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0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27568" y="4084366"/>
              <a:ext cx="538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5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27568" y="3360466"/>
              <a:ext cx="538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10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27568" y="2636566"/>
              <a:ext cx="538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15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27568" y="1912666"/>
              <a:ext cx="538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/>
                  <a:cs typeface="Times New Roman" panose="02020603050405020304" pitchFamily="18" charset="0"/>
                </a:rPr>
                <a:t>20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Optical absorption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TMDC monolayers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489931" y="2442598"/>
            <a:ext cx="3159465" cy="2616296"/>
            <a:chOff x="9339072" y="-127838"/>
            <a:chExt cx="1651666" cy="3466821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9339072" y="2785872"/>
              <a:ext cx="51866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9855599" y="1617633"/>
              <a:ext cx="0" cy="1186935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10507410" y="-113573"/>
              <a:ext cx="0" cy="1731327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9854204" y="1600797"/>
              <a:ext cx="661705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9342906" y="2784247"/>
              <a:ext cx="0" cy="554736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0510683" y="-127838"/>
              <a:ext cx="480055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1173019" y="3910617"/>
            <a:ext cx="1336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0.6 nm</a:t>
            </a:r>
            <a:endParaRPr 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 rot="10800000">
            <a:off x="8964" y="2933378"/>
            <a:ext cx="2793414" cy="745364"/>
            <a:chOff x="5611090" y="2521242"/>
            <a:chExt cx="2596220" cy="692747"/>
          </a:xfrm>
        </p:grpSpPr>
        <p:pic>
          <p:nvPicPr>
            <p:cNvPr id="36" name="Picture 35" descr="mos2_side_long.tga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88" t="40110" r="65835" b="42239"/>
            <a:stretch/>
          </p:blipFill>
          <p:spPr>
            <a:xfrm>
              <a:off x="5611090" y="2521242"/>
              <a:ext cx="2596220" cy="692747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 rot="10800000">
              <a:off x="5613097" y="2608241"/>
              <a:ext cx="1579306" cy="555236"/>
            </a:xfrm>
            <a:prstGeom prst="rect">
              <a:avLst/>
            </a:prstGeom>
            <a:gradFill flip="none" rotWithShape="1">
              <a:gsLst>
                <a:gs pos="17000">
                  <a:schemeClr val="bg1">
                    <a:alpha val="0"/>
                  </a:schemeClr>
                </a:gs>
                <a:gs pos="79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 rot="5400000">
            <a:off x="960020" y="2373171"/>
            <a:ext cx="594831" cy="301480"/>
            <a:chOff x="5873135" y="5410200"/>
            <a:chExt cx="334365" cy="152400"/>
          </a:xfrm>
        </p:grpSpPr>
        <p:grpSp>
          <p:nvGrpSpPr>
            <p:cNvPr id="39" name="Group 93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42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0" name="Line 106"/>
            <p:cNvSpPr>
              <a:spLocks noChangeShapeType="1"/>
            </p:cNvSpPr>
            <p:nvPr/>
          </p:nvSpPr>
          <p:spPr bwMode="auto">
            <a:xfrm>
              <a:off x="6172635" y="5516864"/>
              <a:ext cx="34865" cy="0"/>
            </a:xfrm>
            <a:prstGeom prst="line">
              <a:avLst/>
            </a:prstGeom>
            <a:noFill/>
            <a:ln w="38100">
              <a:solidFill>
                <a:srgbClr val="FFC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Freeform 107"/>
            <p:cNvSpPr>
              <a:spLocks/>
            </p:cNvSpPr>
            <p:nvPr/>
          </p:nvSpPr>
          <p:spPr bwMode="auto">
            <a:xfrm>
              <a:off x="6095942" y="5475383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958557" y="2642870"/>
            <a:ext cx="0" cy="1271016"/>
            <a:chOff x="1958558" y="1727649"/>
            <a:chExt cx="0" cy="1631247"/>
          </a:xfrm>
        </p:grpSpPr>
        <p:cxnSp>
          <p:nvCxnSpPr>
            <p:cNvPr id="49" name="Straight Arrow Connector 48"/>
            <p:cNvCxnSpPr/>
            <p:nvPr/>
          </p:nvCxnSpPr>
          <p:spPr>
            <a:xfrm>
              <a:off x="1958558" y="1727649"/>
              <a:ext cx="0" cy="40059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1958558" y="2969623"/>
              <a:ext cx="0" cy="389273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162560" y="1325926"/>
            <a:ext cx="2334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Monolayer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 WS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2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, </a:t>
            </a:r>
            <a:b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</a:b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room temperature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623300" y="2245406"/>
            <a:ext cx="210565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Non-interacting</a:t>
            </a: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 2D electrons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421690" y="1921314"/>
            <a:ext cx="210565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Evidence of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Open Sans"/>
                <a:cs typeface="Times New Roman" panose="02020603050405020304" pitchFamily="18" charset="0"/>
              </a:rPr>
              <a:t>interactions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Open Sans"/>
              <a:cs typeface="Times New Roman" panose="02020603050405020304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554654" y="6024171"/>
            <a:ext cx="3674854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it-IT" sz="1300" dirty="0" smtClean="0">
                <a:latin typeface="Open Sans" panose="020B0606030504020204"/>
                <a:cs typeface="Times New Roman" panose="02020603050405020304" pitchFamily="18" charset="0"/>
              </a:rPr>
              <a:t>Y. Li et </a:t>
            </a:r>
            <a:r>
              <a:rPr lang="it-IT" sz="1300" dirty="0">
                <a:latin typeface="Open Sans" panose="020B0606030504020204"/>
                <a:cs typeface="Times New Roman" panose="02020603050405020304" pitchFamily="18" charset="0"/>
              </a:rPr>
              <a:t>al., </a:t>
            </a:r>
            <a:r>
              <a:rPr lang="it-IT" sz="1300" dirty="0" smtClean="0">
                <a:latin typeface="Open Sans" panose="020B0606030504020204"/>
                <a:cs typeface="Times New Roman" panose="02020603050405020304" pitchFamily="18" charset="0"/>
              </a:rPr>
              <a:t>Phys. Rev. B.</a:t>
            </a:r>
            <a:r>
              <a:rPr lang="it-IT" sz="1300" dirty="0">
                <a:latin typeface="Open Sans" panose="020B0606030504020204"/>
                <a:cs typeface="Times New Roman" panose="02020603050405020304" pitchFamily="18" charset="0"/>
              </a:rPr>
              <a:t> 90, 205422 (2014)</a:t>
            </a:r>
          </a:p>
        </p:txBody>
      </p:sp>
    </p:spTree>
    <p:extLst>
      <p:ext uri="{BB962C8B-B14F-4D97-AF65-F5344CB8AC3E}">
        <p14:creationId xmlns:p14="http://schemas.microsoft.com/office/powerpoint/2010/main" val="188302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1091</Words>
  <Application>Microsoft Office PowerPoint</Application>
  <PresentationFormat>Widescreen</PresentationFormat>
  <Paragraphs>228</Paragraphs>
  <Slides>24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SimSun</vt:lpstr>
      <vt:lpstr>Arial</vt:lpstr>
      <vt:lpstr>Calibri</vt:lpstr>
      <vt:lpstr>Calibri Light</vt:lpstr>
      <vt:lpstr>Cambria Math</vt:lpstr>
      <vt:lpstr>Open Sans</vt:lpstr>
      <vt:lpstr>Symbol</vt:lpstr>
      <vt:lpstr>Times New Roman</vt:lpstr>
      <vt:lpstr>Wingdings</vt:lpstr>
      <vt:lpstr>Office Theme</vt:lpstr>
      <vt:lpstr>1_Office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Alexey Chernikov</dc:creator>
  <cp:lastModifiedBy>Alexey Chernikov</cp:lastModifiedBy>
  <cp:revision>117</cp:revision>
  <dcterms:created xsi:type="dcterms:W3CDTF">2022-04-19T07:47:25Z</dcterms:created>
  <dcterms:modified xsi:type="dcterms:W3CDTF">2024-07-08T08:32:22Z</dcterms:modified>
</cp:coreProperties>
</file>