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8288000" cy="10287000"/>
  <p:notesSz cx="6858000" cy="9144000"/>
  <p:embeddedFontLst>
    <p:embeddedFont>
      <p:font typeface="Open Sans Extra Bold" charset="1" panose="020B0906030804020204"/>
      <p:regular r:id="rId25"/>
    </p:embeddedFont>
    <p:embeddedFont>
      <p:font typeface="Canva Sans" charset="1" panose="020B0503030501040103"/>
      <p:regular r:id="rId26"/>
    </p:embeddedFont>
    <p:embeddedFont>
      <p:font typeface="Poppins" charset="1" panose="00000500000000000000"/>
      <p:regular r:id="rId27"/>
    </p:embeddedFont>
    <p:embeddedFont>
      <p:font typeface="Poppins Bold" charset="1" panose="00000800000000000000"/>
      <p:regular r:id="rId28"/>
    </p:embeddedFont>
    <p:embeddedFont>
      <p:font typeface="Canva Sans Bold" charset="1" panose="020B0803030501040103"/>
      <p:regular r:id="rId29"/>
    </p:embeddedFont>
    <p:embeddedFont>
      <p:font typeface="Montserrat" charset="1" panose="0000050000000000000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svg" Type="http://schemas.openxmlformats.org/officeDocument/2006/relationships/image"/><Relationship Id="rId4" Target="../media/image23.pn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32.png" Type="http://schemas.openxmlformats.org/officeDocument/2006/relationships/image"/><Relationship Id="rId4" Target="../media/image23.pn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pn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jpe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2.png" Type="http://schemas.openxmlformats.org/officeDocument/2006/relationships/image"/><Relationship Id="rId4" Target="../media/image43.svg" Type="http://schemas.openxmlformats.org/officeDocument/2006/relationships/image"/><Relationship Id="rId5" Target="../media/image44.png" Type="http://schemas.openxmlformats.org/officeDocument/2006/relationships/image"/><Relationship Id="rId6" Target="../media/image45.svg" Type="http://schemas.openxmlformats.org/officeDocument/2006/relationships/image"/><Relationship Id="rId7" Target="../media/image46.png" Type="http://schemas.openxmlformats.org/officeDocument/2006/relationships/image"/><Relationship Id="rId8" Target="../media/image47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49.png" Type="http://schemas.openxmlformats.org/officeDocument/2006/relationships/image"/><Relationship Id="rId4" Target="../media/image50.svg" Type="http://schemas.openxmlformats.org/officeDocument/2006/relationships/image"/><Relationship Id="rId5" Target="../media/image23.png" Type="http://schemas.openxmlformats.org/officeDocument/2006/relationships/image"/><Relationship Id="rId6" Target="../media/image3.png" Type="http://schemas.openxmlformats.org/officeDocument/2006/relationships/image"/><Relationship Id="rId7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svg" Type="http://schemas.openxmlformats.org/officeDocument/2006/relationships/image"/><Relationship Id="rId4" Target="../media/image13.jpe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Relationship Id="rId6" Target="../media/image3.png" Type="http://schemas.openxmlformats.org/officeDocument/2006/relationships/image"/><Relationship Id="rId7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Relationship Id="rId5" Target="../media/image22.png" Type="http://schemas.openxmlformats.org/officeDocument/2006/relationships/image"/><Relationship Id="rId6" Target="../media/image3.png" Type="http://schemas.openxmlformats.org/officeDocument/2006/relationships/image"/><Relationship Id="rId7" Target="../media/image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24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3.png" Type="http://schemas.openxmlformats.org/officeDocument/2006/relationships/image"/><Relationship Id="rId4" Target="../media/image25.pn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Relationship Id="rId7" Target="../media/image26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27.png" Type="http://schemas.openxmlformats.org/officeDocument/2006/relationships/image"/><Relationship Id="rId5" Target="../media/image2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097502" y="5590237"/>
            <a:ext cx="14099416" cy="14099416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391331" y="2403336"/>
            <a:ext cx="8015383" cy="3186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819"/>
              </a:lnSpc>
            </a:pPr>
            <a:r>
              <a:rPr lang="en-US" sz="9156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E</a:t>
            </a:r>
            <a:r>
              <a:rPr lang="en-US" sz="915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cotransit </a:t>
            </a:r>
          </a:p>
          <a:p>
            <a:pPr algn="l">
              <a:lnSpc>
                <a:spcPts val="12819"/>
              </a:lnSpc>
              <a:spcBef>
                <a:spcPct val="0"/>
              </a:spcBef>
            </a:pPr>
            <a:r>
              <a:rPr lang="en-US" sz="9156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P</a:t>
            </a:r>
            <a:r>
              <a:rPr lang="en-US" sz="915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ackaging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6420234" y="-1717598"/>
            <a:ext cx="3735531" cy="373553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47857" y="-643475"/>
            <a:ext cx="1286950" cy="128695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-1929195" y="8389571"/>
            <a:ext cx="3735531" cy="3735531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8757394" y="7522582"/>
            <a:ext cx="8779632" cy="1733977"/>
          </a:xfrm>
          <a:custGeom>
            <a:avLst/>
            <a:gdLst/>
            <a:ahLst/>
            <a:cxnLst/>
            <a:rect r="r" b="b" t="t" l="l"/>
            <a:pathLst>
              <a:path h="1733977" w="8779632">
                <a:moveTo>
                  <a:pt x="0" y="0"/>
                </a:moveTo>
                <a:lnTo>
                  <a:pt x="8779632" y="0"/>
                </a:lnTo>
                <a:lnTo>
                  <a:pt x="8779632" y="1733977"/>
                </a:lnTo>
                <a:lnTo>
                  <a:pt x="0" y="1733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8236897" y="834247"/>
            <a:ext cx="9146584" cy="5246370"/>
            <a:chOff x="0" y="0"/>
            <a:chExt cx="7981950" cy="457835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242424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-3261" r="0" b="-3261"/>
              </a:stretch>
            </a:blipFill>
          </p:spPr>
        </p:sp>
      </p:grpSp>
      <p:sp>
        <p:nvSpPr>
          <p:cNvPr name="Freeform 22" id="22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085" r="0" b="-41085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464519" y="6433042"/>
            <a:ext cx="8236897" cy="477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78"/>
              </a:lnSpc>
            </a:pPr>
            <a:r>
              <a:rPr lang="en-US" sz="2842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 Sustainable Innovation for logistics  solutions </a:t>
            </a:r>
          </a:p>
        </p:txBody>
      </p:sp>
      <p:sp>
        <p:nvSpPr>
          <p:cNvPr name="AutoShape 25" id="25"/>
          <p:cNvSpPr/>
          <p:nvPr/>
        </p:nvSpPr>
        <p:spPr>
          <a:xfrm>
            <a:off x="1391331" y="6009944"/>
            <a:ext cx="6492240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6" id="26"/>
          <p:cNvSpPr txBox="true"/>
          <p:nvPr/>
        </p:nvSpPr>
        <p:spPr>
          <a:xfrm rot="0">
            <a:off x="7906337" y="7766000"/>
            <a:ext cx="10381663" cy="11804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b="true" sz="3399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Leveraging Rice Straw for Eco-Friendly Packaging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656283" y="-2445901"/>
            <a:ext cx="15178802" cy="1517880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007842" y="-1797460"/>
            <a:ext cx="13881919" cy="13881919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4042878"/>
            <a:ext cx="4789841" cy="14730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044"/>
              </a:lnSpc>
              <a:spcBef>
                <a:spcPct val="0"/>
              </a:spcBef>
            </a:pPr>
            <a:r>
              <a:rPr lang="en-US" sz="8603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Criteria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618101" y="1767991"/>
            <a:ext cx="1424256" cy="1424256"/>
          </a:xfrm>
          <a:custGeom>
            <a:avLst/>
            <a:gdLst/>
            <a:ahLst/>
            <a:cxnLst/>
            <a:rect r="r" b="b" t="t" l="l"/>
            <a:pathLst>
              <a:path h="1424256" w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10568256" y="2190763"/>
            <a:ext cx="5768345" cy="4652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5"/>
              </a:lnSpc>
            </a:pPr>
            <a:r>
              <a:rPr lang="en-US" sz="2682" spc="-53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Thermal  isolation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763159" y="2041203"/>
            <a:ext cx="1134140" cy="801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01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9144000" y="3541391"/>
            <a:ext cx="1424256" cy="1424256"/>
          </a:xfrm>
          <a:custGeom>
            <a:avLst/>
            <a:gdLst/>
            <a:ahLst/>
            <a:cxnLst/>
            <a:rect r="r" b="b" t="t" l="l"/>
            <a:pathLst>
              <a:path h="1424256" w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3" id="13"/>
          <p:cNvSpPr txBox="true"/>
          <p:nvPr/>
        </p:nvSpPr>
        <p:spPr>
          <a:xfrm rot="0">
            <a:off x="11006406" y="3919280"/>
            <a:ext cx="5208451" cy="4652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5"/>
              </a:lnSpc>
            </a:pPr>
            <a:r>
              <a:rPr lang="en-US" sz="2682" spc="-53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Ensure the stability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289058" y="3814603"/>
            <a:ext cx="1134140" cy="801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02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9144000" y="5318072"/>
            <a:ext cx="1424256" cy="1424256"/>
          </a:xfrm>
          <a:custGeom>
            <a:avLst/>
            <a:gdLst/>
            <a:ahLst/>
            <a:cxnLst/>
            <a:rect r="r" b="b" t="t" l="l"/>
            <a:pathLst>
              <a:path h="1424256" w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6" id="16"/>
          <p:cNvSpPr txBox="true"/>
          <p:nvPr/>
        </p:nvSpPr>
        <p:spPr>
          <a:xfrm rot="0">
            <a:off x="11025456" y="5732476"/>
            <a:ext cx="5768345" cy="4652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5"/>
              </a:lnSpc>
            </a:pPr>
            <a:r>
              <a:rPr lang="en-US" sz="2682" spc="-53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Sustainable material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289058" y="5591284"/>
            <a:ext cx="1134140" cy="801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03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8618101" y="7094753"/>
            <a:ext cx="1424256" cy="1424256"/>
          </a:xfrm>
          <a:custGeom>
            <a:avLst/>
            <a:gdLst/>
            <a:ahLst/>
            <a:cxnLst/>
            <a:rect r="r" b="b" t="t" l="l"/>
            <a:pathLst>
              <a:path h="1424256" w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9" id="19"/>
          <p:cNvSpPr txBox="true"/>
          <p:nvPr/>
        </p:nvSpPr>
        <p:spPr>
          <a:xfrm rot="0">
            <a:off x="10347156" y="7485278"/>
            <a:ext cx="5768345" cy="4652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5"/>
              </a:lnSpc>
            </a:pPr>
            <a:r>
              <a:rPr lang="en-US" sz="2682" spc="-53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Low cost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63159" y="7367965"/>
            <a:ext cx="1134140" cy="801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04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7905455" y="2656032"/>
            <a:ext cx="373607" cy="373607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8315313" y="4180490"/>
            <a:ext cx="373607" cy="373607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7944228" y="7402839"/>
            <a:ext cx="373607" cy="373607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8309460" y="5760481"/>
            <a:ext cx="373607" cy="373607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ctr">
                <a:lnSpc>
                  <a:spcPts val="3640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11025456" y="9412432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Freeform 34" id="34"/>
          <p:cNvSpPr/>
          <p:nvPr/>
        </p:nvSpPr>
        <p:spPr>
          <a:xfrm flipH="false" flipV="false" rot="0">
            <a:off x="15485676" y="-283831"/>
            <a:ext cx="2995226" cy="1734859"/>
          </a:xfrm>
          <a:custGeom>
            <a:avLst/>
            <a:gdLst/>
            <a:ahLst/>
            <a:cxnLst/>
            <a:rect r="r" b="b" t="t" l="l"/>
            <a:pathLst>
              <a:path h="1734859" w="2995226">
                <a:moveTo>
                  <a:pt x="0" y="0"/>
                </a:moveTo>
                <a:lnTo>
                  <a:pt x="2995226" y="0"/>
                </a:lnTo>
                <a:lnTo>
                  <a:pt x="2995226" y="1734859"/>
                </a:lnTo>
                <a:lnTo>
                  <a:pt x="0" y="17348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35" id="35"/>
          <p:cNvGrpSpPr/>
          <p:nvPr/>
        </p:nvGrpSpPr>
        <p:grpSpPr>
          <a:xfrm rot="0">
            <a:off x="5818541" y="-2212927"/>
            <a:ext cx="4693046" cy="4693046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8" id="38"/>
          <p:cNvSpPr/>
          <p:nvPr/>
        </p:nvSpPr>
        <p:spPr>
          <a:xfrm flipH="false" flipV="false" rot="0">
            <a:off x="9215231" y="-170677"/>
            <a:ext cx="2706049" cy="1749285"/>
          </a:xfrm>
          <a:custGeom>
            <a:avLst/>
            <a:gdLst/>
            <a:ahLst/>
            <a:cxnLst/>
            <a:rect r="r" b="b" t="t" l="l"/>
            <a:pathLst>
              <a:path h="1749285" w="2706049">
                <a:moveTo>
                  <a:pt x="0" y="0"/>
                </a:moveTo>
                <a:lnTo>
                  <a:pt x="2706049" y="0"/>
                </a:lnTo>
                <a:lnTo>
                  <a:pt x="2706049" y="1749285"/>
                </a:lnTo>
                <a:lnTo>
                  <a:pt x="0" y="174928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8517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11748101" y="-360061"/>
            <a:ext cx="3763161" cy="2128053"/>
          </a:xfrm>
          <a:custGeom>
            <a:avLst/>
            <a:gdLst/>
            <a:ahLst/>
            <a:cxnLst/>
            <a:rect r="r" b="b" t="t" l="l"/>
            <a:pathLst>
              <a:path h="2128053" w="3763161">
                <a:moveTo>
                  <a:pt x="0" y="0"/>
                </a:moveTo>
                <a:lnTo>
                  <a:pt x="3763161" y="0"/>
                </a:lnTo>
                <a:lnTo>
                  <a:pt x="3763161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085" r="-3016" b="-41085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956411" y="3474284"/>
            <a:ext cx="5252007" cy="4344491"/>
          </a:xfrm>
          <a:custGeom>
            <a:avLst/>
            <a:gdLst/>
            <a:ahLst/>
            <a:cxnLst/>
            <a:rect r="r" b="b" t="t" l="l"/>
            <a:pathLst>
              <a:path h="4344491" w="5252007">
                <a:moveTo>
                  <a:pt x="0" y="0"/>
                </a:moveTo>
                <a:lnTo>
                  <a:pt x="5252007" y="0"/>
                </a:lnTo>
                <a:lnTo>
                  <a:pt x="5252007" y="4344491"/>
                </a:lnTo>
                <a:lnTo>
                  <a:pt x="0" y="43444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69160" y="3242733"/>
            <a:ext cx="5518041" cy="4807593"/>
          </a:xfrm>
          <a:custGeom>
            <a:avLst/>
            <a:gdLst/>
            <a:ahLst/>
            <a:cxnLst/>
            <a:rect r="r" b="b" t="t" l="l"/>
            <a:pathLst>
              <a:path h="4807593" w="5518041">
                <a:moveTo>
                  <a:pt x="0" y="0"/>
                </a:moveTo>
                <a:lnTo>
                  <a:pt x="5518041" y="0"/>
                </a:lnTo>
                <a:lnTo>
                  <a:pt x="5518041" y="4807594"/>
                </a:lnTo>
                <a:lnTo>
                  <a:pt x="0" y="48075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18375" y="985644"/>
            <a:ext cx="6756245" cy="12362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289"/>
              </a:lnSpc>
              <a:spcBef>
                <a:spcPct val="0"/>
              </a:spcBef>
            </a:pPr>
            <a:r>
              <a:rPr lang="en-US" b="true" sz="734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The Challenge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22636" y="957441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5520762" y="-417427"/>
            <a:ext cx="2652624" cy="1315857"/>
          </a:xfrm>
          <a:custGeom>
            <a:avLst/>
            <a:gdLst/>
            <a:ahLst/>
            <a:cxnLst/>
            <a:rect r="r" b="b" t="t" l="l"/>
            <a:pathLst>
              <a:path h="1315857" w="2652624">
                <a:moveTo>
                  <a:pt x="0" y="0"/>
                </a:moveTo>
                <a:lnTo>
                  <a:pt x="2652624" y="0"/>
                </a:lnTo>
                <a:lnTo>
                  <a:pt x="2652624" y="1315857"/>
                </a:lnTo>
                <a:lnTo>
                  <a:pt x="0" y="13158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676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1987253" y="-90294"/>
            <a:ext cx="1595162" cy="1118994"/>
          </a:xfrm>
          <a:custGeom>
            <a:avLst/>
            <a:gdLst/>
            <a:ahLst/>
            <a:cxnLst/>
            <a:rect r="r" b="b" t="t" l="l"/>
            <a:pathLst>
              <a:path h="1118994" w="1595162">
                <a:moveTo>
                  <a:pt x="0" y="0"/>
                </a:moveTo>
                <a:lnTo>
                  <a:pt x="1595162" y="0"/>
                </a:lnTo>
                <a:lnTo>
                  <a:pt x="1595162" y="1118994"/>
                </a:lnTo>
                <a:lnTo>
                  <a:pt x="0" y="111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582415" y="-35326"/>
            <a:ext cx="1938347" cy="1064026"/>
          </a:xfrm>
          <a:custGeom>
            <a:avLst/>
            <a:gdLst/>
            <a:ahLst/>
            <a:cxnLst/>
            <a:rect r="r" b="b" t="t" l="l"/>
            <a:pathLst>
              <a:path h="1064026" w="1938347">
                <a:moveTo>
                  <a:pt x="0" y="0"/>
                </a:moveTo>
                <a:lnTo>
                  <a:pt x="1938347" y="0"/>
                </a:lnTo>
                <a:lnTo>
                  <a:pt x="1938347" y="1064026"/>
                </a:lnTo>
                <a:lnTo>
                  <a:pt x="0" y="10640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085" r="0" b="-41085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8990215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1" y="0"/>
                </a:lnTo>
                <a:lnTo>
                  <a:pt x="8541901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2832861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0" y="0"/>
                </a:lnTo>
                <a:lnTo>
                  <a:pt x="8541900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061529" y="2937389"/>
            <a:ext cx="12164941" cy="4412223"/>
            <a:chOff x="0" y="0"/>
            <a:chExt cx="3203935" cy="11620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203935" cy="1162067"/>
            </a:xfrm>
            <a:custGeom>
              <a:avLst/>
              <a:gdLst/>
              <a:ahLst/>
              <a:cxnLst/>
              <a:rect r="r" b="b" t="t" l="l"/>
              <a:pathLst>
                <a:path h="1162067" w="3203935">
                  <a:moveTo>
                    <a:pt x="0" y="0"/>
                  </a:moveTo>
                  <a:lnTo>
                    <a:pt x="3203935" y="0"/>
                  </a:lnTo>
                  <a:lnTo>
                    <a:pt x="3203935" y="1162067"/>
                  </a:lnTo>
                  <a:lnTo>
                    <a:pt x="0" y="1162067"/>
                  </a:lnTo>
                  <a:close/>
                </a:path>
              </a:pathLst>
            </a:custGeom>
            <a:solidFill>
              <a:srgbClr val="145DA0"/>
            </a:soli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203935" cy="12001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332775" y="3315371"/>
            <a:ext cx="11432090" cy="18716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5303"/>
              </a:lnSpc>
              <a:spcBef>
                <a:spcPct val="0"/>
              </a:spcBef>
            </a:pPr>
            <a:r>
              <a:rPr lang="en-US" sz="10931">
                <a:solidFill>
                  <a:srgbClr val="FFFFFF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TECHNOLOGY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536264" y="5756824"/>
            <a:ext cx="9215471" cy="36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2"/>
              </a:lnSpc>
              <a:spcBef>
                <a:spcPct val="0"/>
              </a:spcBef>
            </a:pPr>
            <a:r>
              <a:rPr lang="en-US" sz="2108" spc="-4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Chief Engineer - Maggy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-1618069" y="96660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Maggy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97567" y="4114077"/>
            <a:ext cx="4418694" cy="2938432"/>
          </a:xfrm>
          <a:custGeom>
            <a:avLst/>
            <a:gdLst/>
            <a:ahLst/>
            <a:cxnLst/>
            <a:rect r="r" b="b" t="t" l="l"/>
            <a:pathLst>
              <a:path h="2938432" w="4418694">
                <a:moveTo>
                  <a:pt x="0" y="0"/>
                </a:moveTo>
                <a:lnTo>
                  <a:pt x="4418694" y="0"/>
                </a:lnTo>
                <a:lnTo>
                  <a:pt x="4418694" y="2938431"/>
                </a:lnTo>
                <a:lnTo>
                  <a:pt x="0" y="29384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1614" y="4114077"/>
            <a:ext cx="4410404" cy="2938432"/>
          </a:xfrm>
          <a:custGeom>
            <a:avLst/>
            <a:gdLst/>
            <a:ahLst/>
            <a:cxnLst/>
            <a:rect r="r" b="b" t="t" l="l"/>
            <a:pathLst>
              <a:path h="2938432" w="4410404">
                <a:moveTo>
                  <a:pt x="0" y="0"/>
                </a:moveTo>
                <a:lnTo>
                  <a:pt x="4410404" y="0"/>
                </a:lnTo>
                <a:lnTo>
                  <a:pt x="4410404" y="2938431"/>
                </a:lnTo>
                <a:lnTo>
                  <a:pt x="0" y="29384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838855" y="4114077"/>
            <a:ext cx="4243222" cy="2938432"/>
          </a:xfrm>
          <a:custGeom>
            <a:avLst/>
            <a:gdLst/>
            <a:ahLst/>
            <a:cxnLst/>
            <a:rect r="r" b="b" t="t" l="l"/>
            <a:pathLst>
              <a:path h="2938432" w="4243222">
                <a:moveTo>
                  <a:pt x="0" y="0"/>
                </a:moveTo>
                <a:lnTo>
                  <a:pt x="4243222" y="0"/>
                </a:lnTo>
                <a:lnTo>
                  <a:pt x="4243222" y="2938431"/>
                </a:lnTo>
                <a:lnTo>
                  <a:pt x="0" y="29384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1618069" y="96660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Maggy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7217539"/>
            <a:ext cx="4736232" cy="934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Coconut Fibre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401393" y="7217539"/>
            <a:ext cx="3811042" cy="934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Straw Fibre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061576" y="7217539"/>
            <a:ext cx="3818260" cy="934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Wood Fibre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375702" y="1432093"/>
            <a:ext cx="11432090" cy="1875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5303"/>
              </a:lnSpc>
              <a:spcBef>
                <a:spcPct val="0"/>
              </a:spcBef>
            </a:pPr>
            <a:r>
              <a:rPr lang="en-US" sz="10931">
                <a:solidFill>
                  <a:srgbClr val="00569E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NATURAL FIBRE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81497" y="3464550"/>
            <a:ext cx="4518091" cy="3010178"/>
          </a:xfrm>
          <a:custGeom>
            <a:avLst/>
            <a:gdLst/>
            <a:ahLst/>
            <a:cxnLst/>
            <a:rect r="r" b="b" t="t" l="l"/>
            <a:pathLst>
              <a:path h="3010178" w="4518091">
                <a:moveTo>
                  <a:pt x="0" y="0"/>
                </a:moveTo>
                <a:lnTo>
                  <a:pt x="4518091" y="0"/>
                </a:lnTo>
                <a:lnTo>
                  <a:pt x="4518091" y="3010179"/>
                </a:lnTo>
                <a:lnTo>
                  <a:pt x="0" y="30101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034680" y="3887558"/>
            <a:ext cx="4114135" cy="2314951"/>
          </a:xfrm>
          <a:custGeom>
            <a:avLst/>
            <a:gdLst/>
            <a:ahLst/>
            <a:cxnLst/>
            <a:rect r="r" b="b" t="t" l="l"/>
            <a:pathLst>
              <a:path h="2314951" w="4114135">
                <a:moveTo>
                  <a:pt x="0" y="0"/>
                </a:moveTo>
                <a:lnTo>
                  <a:pt x="4114135" y="0"/>
                </a:lnTo>
                <a:lnTo>
                  <a:pt x="4114135" y="2314951"/>
                </a:lnTo>
                <a:lnTo>
                  <a:pt x="0" y="23149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89558" y="3789092"/>
            <a:ext cx="3349178" cy="2511884"/>
          </a:xfrm>
          <a:custGeom>
            <a:avLst/>
            <a:gdLst/>
            <a:ahLst/>
            <a:cxnLst/>
            <a:rect r="r" b="b" t="t" l="l"/>
            <a:pathLst>
              <a:path h="2511884" w="3349178">
                <a:moveTo>
                  <a:pt x="0" y="0"/>
                </a:moveTo>
                <a:lnTo>
                  <a:pt x="3349178" y="0"/>
                </a:lnTo>
                <a:lnTo>
                  <a:pt x="3349178" y="2511883"/>
                </a:lnTo>
                <a:lnTo>
                  <a:pt x="0" y="25118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81497" y="6669254"/>
            <a:ext cx="4685675" cy="704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23"/>
              </a:lnSpc>
            </a:pPr>
            <a:r>
              <a:rPr lang="en-US" sz="3874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Moulding Machine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495552" y="6669254"/>
            <a:ext cx="5192390" cy="704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23"/>
              </a:lnSpc>
            </a:pPr>
            <a:r>
              <a:rPr lang="en-US" sz="3874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Schreeding Machine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75702" y="1008523"/>
            <a:ext cx="11432090" cy="18750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5303"/>
              </a:lnSpc>
              <a:spcBef>
                <a:spcPct val="0"/>
              </a:spcBef>
            </a:pPr>
            <a:r>
              <a:rPr lang="en-US" sz="10931">
                <a:solidFill>
                  <a:srgbClr val="00569E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MACHINE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525872" y="6672450"/>
            <a:ext cx="3989024" cy="704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23"/>
              </a:lnSpc>
            </a:pPr>
            <a:r>
              <a:rPr lang="en-US" sz="3874" b="true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Drying Machine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1618069" y="96660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Maggy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5052" y="4117474"/>
            <a:ext cx="2797188" cy="1803429"/>
            <a:chOff x="0" y="0"/>
            <a:chExt cx="736708" cy="4749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36708" cy="474977"/>
            </a:xfrm>
            <a:custGeom>
              <a:avLst/>
              <a:gdLst/>
              <a:ahLst/>
              <a:cxnLst/>
              <a:rect r="r" b="b" t="t" l="l"/>
              <a:pathLst>
                <a:path h="474977" w="736708">
                  <a:moveTo>
                    <a:pt x="0" y="0"/>
                  </a:moveTo>
                  <a:lnTo>
                    <a:pt x="736708" y="0"/>
                  </a:lnTo>
                  <a:lnTo>
                    <a:pt x="736708" y="474977"/>
                  </a:lnTo>
                  <a:lnTo>
                    <a:pt x="0" y="474977"/>
                  </a:ln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736708" cy="5130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3112240" y="5019189"/>
            <a:ext cx="606902" cy="15639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6" id="6"/>
          <p:cNvGrpSpPr/>
          <p:nvPr/>
        </p:nvGrpSpPr>
        <p:grpSpPr>
          <a:xfrm rot="0">
            <a:off x="3795417" y="4134582"/>
            <a:ext cx="2449326" cy="1869455"/>
            <a:chOff x="0" y="0"/>
            <a:chExt cx="645090" cy="49236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45090" cy="492367"/>
            </a:xfrm>
            <a:custGeom>
              <a:avLst/>
              <a:gdLst/>
              <a:ahLst/>
              <a:cxnLst/>
              <a:rect r="r" b="b" t="t" l="l"/>
              <a:pathLst>
                <a:path h="492367" w="645090">
                  <a:moveTo>
                    <a:pt x="0" y="0"/>
                  </a:moveTo>
                  <a:lnTo>
                    <a:pt x="645090" y="0"/>
                  </a:lnTo>
                  <a:lnTo>
                    <a:pt x="645090" y="492367"/>
                  </a:lnTo>
                  <a:lnTo>
                    <a:pt x="0" y="492367"/>
                  </a:ln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645090" cy="5304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930543" y="4206033"/>
            <a:ext cx="2356332" cy="1657591"/>
            <a:chOff x="0" y="0"/>
            <a:chExt cx="620598" cy="43656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20598" cy="436567"/>
            </a:xfrm>
            <a:custGeom>
              <a:avLst/>
              <a:gdLst/>
              <a:ahLst/>
              <a:cxnLst/>
              <a:rect r="r" b="b" t="t" l="l"/>
              <a:pathLst>
                <a:path h="436567" w="620598">
                  <a:moveTo>
                    <a:pt x="0" y="0"/>
                  </a:moveTo>
                  <a:lnTo>
                    <a:pt x="620598" y="0"/>
                  </a:lnTo>
                  <a:lnTo>
                    <a:pt x="620598" y="436567"/>
                  </a:lnTo>
                  <a:lnTo>
                    <a:pt x="0" y="436567"/>
                  </a:ln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620598" cy="4746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99"/>
                </a:lnSpc>
              </a:pPr>
            </a:p>
          </p:txBody>
        </p:sp>
      </p:grpSp>
      <p:sp>
        <p:nvSpPr>
          <p:cNvPr name="AutoShape 12" id="12"/>
          <p:cNvSpPr/>
          <p:nvPr/>
        </p:nvSpPr>
        <p:spPr>
          <a:xfrm flipV="true">
            <a:off x="6168468" y="5034828"/>
            <a:ext cx="762076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13" id="13"/>
          <p:cNvSpPr txBox="true"/>
          <p:nvPr/>
        </p:nvSpPr>
        <p:spPr>
          <a:xfrm rot="0">
            <a:off x="8985975" y="3128633"/>
            <a:ext cx="2132767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b="true" sz="1899">
                <a:solidFill>
                  <a:srgbClr val="FFFFFF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Biogas Collection</a:t>
            </a:r>
          </a:p>
        </p:txBody>
      </p:sp>
      <p:sp>
        <p:nvSpPr>
          <p:cNvPr name="AutoShape 14" id="14"/>
          <p:cNvSpPr/>
          <p:nvPr/>
        </p:nvSpPr>
        <p:spPr>
          <a:xfrm flipV="true">
            <a:off x="11118741" y="3309291"/>
            <a:ext cx="0" cy="1439204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15" id="15"/>
          <p:cNvGrpSpPr/>
          <p:nvPr/>
        </p:nvGrpSpPr>
        <p:grpSpPr>
          <a:xfrm rot="0">
            <a:off x="9144000" y="1698654"/>
            <a:ext cx="3086100" cy="1268054"/>
            <a:chOff x="0" y="0"/>
            <a:chExt cx="812800" cy="33397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333973"/>
            </a:xfrm>
            <a:custGeom>
              <a:avLst/>
              <a:gdLst/>
              <a:ahLst/>
              <a:cxnLst/>
              <a:rect r="r" b="b" t="t" l="l"/>
              <a:pathLst>
                <a:path h="333973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333973"/>
                  </a:lnTo>
                  <a:lnTo>
                    <a:pt x="0" y="333973"/>
                  </a:lnTo>
                  <a:close/>
                </a:path>
              </a:pathLst>
            </a:custGeom>
            <a:gradFill rotWithShape="true">
              <a:gsLst>
                <a:gs pos="0">
                  <a:srgbClr val="12990B">
                    <a:alpha val="100000"/>
                  </a:srgbClr>
                </a:gs>
                <a:gs pos="100000">
                  <a:srgbClr val="009892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812800" cy="3720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Biogas Collection</a:t>
              </a:r>
            </a:p>
          </p:txBody>
        </p:sp>
      </p:grpSp>
      <p:sp>
        <p:nvSpPr>
          <p:cNvPr name="AutoShape 18" id="18"/>
          <p:cNvSpPr/>
          <p:nvPr/>
        </p:nvSpPr>
        <p:spPr>
          <a:xfrm>
            <a:off x="9142765" y="4965630"/>
            <a:ext cx="1544285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9" id="19"/>
          <p:cNvSpPr/>
          <p:nvPr/>
        </p:nvSpPr>
        <p:spPr>
          <a:xfrm flipH="true">
            <a:off x="11099691" y="5143758"/>
            <a:ext cx="38098" cy="151764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20" id="20"/>
          <p:cNvGrpSpPr/>
          <p:nvPr/>
        </p:nvGrpSpPr>
        <p:grpSpPr>
          <a:xfrm rot="0">
            <a:off x="9556641" y="6661405"/>
            <a:ext cx="3086100" cy="1688230"/>
            <a:chOff x="0" y="0"/>
            <a:chExt cx="812800" cy="444637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444637"/>
            </a:xfrm>
            <a:custGeom>
              <a:avLst/>
              <a:gdLst/>
              <a:ahLst/>
              <a:cxnLst/>
              <a:rect r="r" b="b" t="t" l="l"/>
              <a:pathLst>
                <a:path h="444637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444637"/>
                  </a:lnTo>
                  <a:lnTo>
                    <a:pt x="0" y="444637"/>
                  </a:ln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812800" cy="4827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2417467" y="4171420"/>
            <a:ext cx="2229723" cy="1944161"/>
            <a:chOff x="0" y="0"/>
            <a:chExt cx="587252" cy="512042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587252" cy="512042"/>
            </a:xfrm>
            <a:custGeom>
              <a:avLst/>
              <a:gdLst/>
              <a:ahLst/>
              <a:cxnLst/>
              <a:rect r="r" b="b" t="t" l="l"/>
              <a:pathLst>
                <a:path h="512042" w="587252">
                  <a:moveTo>
                    <a:pt x="0" y="0"/>
                  </a:moveTo>
                  <a:lnTo>
                    <a:pt x="587252" y="0"/>
                  </a:lnTo>
                  <a:lnTo>
                    <a:pt x="587252" y="512042"/>
                  </a:lnTo>
                  <a:lnTo>
                    <a:pt x="0" y="512042"/>
                  </a:ln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587252" cy="550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FFFFFF"/>
                  </a:solidFill>
                  <a:latin typeface="Open Sans Extra Bold"/>
                  <a:ea typeface="Open Sans Extra Bold"/>
                  <a:cs typeface="Open Sans Extra Bold"/>
                  <a:sym typeface="Open Sans Extra Bold"/>
                </a:rPr>
                <a:t>Dry Molding (Compression)</a:t>
              </a:r>
            </a:p>
          </p:txBody>
        </p:sp>
      </p:grpSp>
      <p:sp>
        <p:nvSpPr>
          <p:cNvPr name="AutoShape 26" id="26"/>
          <p:cNvSpPr/>
          <p:nvPr/>
        </p:nvSpPr>
        <p:spPr>
          <a:xfrm flipV="true">
            <a:off x="11102090" y="5143500"/>
            <a:ext cx="1315376" cy="1499007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27" id="27"/>
          <p:cNvGrpSpPr/>
          <p:nvPr/>
        </p:nvGrpSpPr>
        <p:grpSpPr>
          <a:xfrm rot="0">
            <a:off x="15819179" y="3905009"/>
            <a:ext cx="2265191" cy="1944161"/>
            <a:chOff x="0" y="0"/>
            <a:chExt cx="596593" cy="512042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596593" cy="512042"/>
            </a:xfrm>
            <a:custGeom>
              <a:avLst/>
              <a:gdLst/>
              <a:ahLst/>
              <a:cxnLst/>
              <a:rect r="r" b="b" t="t" l="l"/>
              <a:pathLst>
                <a:path h="512042" w="596593">
                  <a:moveTo>
                    <a:pt x="0" y="0"/>
                  </a:moveTo>
                  <a:lnTo>
                    <a:pt x="596593" y="0"/>
                  </a:lnTo>
                  <a:lnTo>
                    <a:pt x="596593" y="512042"/>
                  </a:lnTo>
                  <a:lnTo>
                    <a:pt x="0" y="512042"/>
                  </a:lnTo>
                  <a:close/>
                </a:path>
              </a:pathLst>
            </a:custGeom>
            <a:gradFill rotWithShape="true">
              <a:gsLst>
                <a:gs pos="0">
                  <a:srgbClr val="12990B">
                    <a:alpha val="100000"/>
                  </a:srgbClr>
                </a:gs>
                <a:gs pos="100000">
                  <a:srgbClr val="009892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38100"/>
              <a:ext cx="596593" cy="5501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0" id="30"/>
          <p:cNvSpPr txBox="true"/>
          <p:nvPr/>
        </p:nvSpPr>
        <p:spPr>
          <a:xfrm rot="0">
            <a:off x="15822594" y="4696743"/>
            <a:ext cx="2265191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b="true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Final Packaging</a:t>
            </a:r>
          </a:p>
        </p:txBody>
      </p:sp>
      <p:sp>
        <p:nvSpPr>
          <p:cNvPr name="AutoShape 31" id="31"/>
          <p:cNvSpPr/>
          <p:nvPr/>
        </p:nvSpPr>
        <p:spPr>
          <a:xfrm flipV="true">
            <a:off x="14647190" y="4877401"/>
            <a:ext cx="1175404" cy="266099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32" id="32"/>
          <p:cNvSpPr txBox="true"/>
          <p:nvPr/>
        </p:nvSpPr>
        <p:spPr>
          <a:xfrm rot="0">
            <a:off x="6786434" y="4600504"/>
            <a:ext cx="2356332" cy="692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b="true" sz="1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Anaerobic Digestion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70596" y="4152011"/>
            <a:ext cx="3086100" cy="656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b="true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Raw materials Collection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-60285" y="4820285"/>
            <a:ext cx="3086100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+ </a:t>
            </a:r>
            <a:r>
              <a:rPr lang="en-US" b="true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Shredding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3719142" y="4669179"/>
            <a:ext cx="2449326" cy="6836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42"/>
              </a:lnSpc>
              <a:spcBef>
                <a:spcPct val="0"/>
              </a:spcBef>
            </a:pPr>
            <a:r>
              <a:rPr lang="en-US" b="true" sz="1958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Alkali Soaking &amp; Pretreatment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9556641" y="7467420"/>
            <a:ext cx="3086100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b="true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Dried Fiber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8640583" y="435320"/>
            <a:ext cx="3776884" cy="3965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5"/>
              </a:lnSpc>
              <a:spcBef>
                <a:spcPct val="0"/>
              </a:spcBef>
            </a:pPr>
            <a:r>
              <a:rPr lang="en-US" b="true" sz="2325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 Dual-Output System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315052" y="581212"/>
            <a:ext cx="6471382" cy="13865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78"/>
              </a:lnSpc>
            </a:pPr>
            <a:r>
              <a:rPr lang="en-US" sz="3984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RAW MATERIAL </a:t>
            </a:r>
          </a:p>
          <a:p>
            <a:pPr algn="l">
              <a:lnSpc>
                <a:spcPts val="5578"/>
              </a:lnSpc>
              <a:spcBef>
                <a:spcPct val="0"/>
              </a:spcBef>
            </a:pPr>
            <a:r>
              <a:rPr lang="en-US" sz="3984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TREATMENT PROCESS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5360336" y="8935085"/>
            <a:ext cx="7251278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Natural fiber </a:t>
            </a:r>
            <a:r>
              <a:rPr lang="en-US" b="true" sz="18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to Biogas and Sustainable packaging process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-1618069" y="96660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Maggy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8990215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1" y="0"/>
                </a:lnTo>
                <a:lnTo>
                  <a:pt x="8541901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2832861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0" y="0"/>
                </a:lnTo>
                <a:lnTo>
                  <a:pt x="8541900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061529" y="2937389"/>
            <a:ext cx="12164941" cy="4412223"/>
            <a:chOff x="0" y="0"/>
            <a:chExt cx="3203935" cy="11620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203935" cy="1162067"/>
            </a:xfrm>
            <a:custGeom>
              <a:avLst/>
              <a:gdLst/>
              <a:ahLst/>
              <a:cxnLst/>
              <a:rect r="r" b="b" t="t" l="l"/>
              <a:pathLst>
                <a:path h="1162067" w="3203935">
                  <a:moveTo>
                    <a:pt x="0" y="0"/>
                  </a:moveTo>
                  <a:lnTo>
                    <a:pt x="3203935" y="0"/>
                  </a:lnTo>
                  <a:lnTo>
                    <a:pt x="3203935" y="1162067"/>
                  </a:lnTo>
                  <a:lnTo>
                    <a:pt x="0" y="1162067"/>
                  </a:lnTo>
                  <a:close/>
                </a:path>
              </a:pathLst>
            </a:custGeom>
            <a:solidFill>
              <a:srgbClr val="145DA0"/>
            </a:soli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203935" cy="12001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655138" y="3271811"/>
            <a:ext cx="11432090" cy="18716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5303"/>
              </a:lnSpc>
              <a:spcBef>
                <a:spcPct val="0"/>
              </a:spcBef>
            </a:pPr>
            <a:r>
              <a:rPr lang="en-US" sz="10931">
                <a:solidFill>
                  <a:srgbClr val="FFFFFF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OUR OFFER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536264" y="5756824"/>
            <a:ext cx="9215471" cy="36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2"/>
              </a:lnSpc>
              <a:spcBef>
                <a:spcPct val="0"/>
              </a:spcBef>
            </a:pPr>
            <a:r>
              <a:rPr lang="en-US" sz="2108" spc="-4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Chief Financial Officer - Nolan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-1261774" y="97169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Nolan - CFO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9813623" y="-1858878"/>
            <a:ext cx="4596490" cy="8314245"/>
          </a:xfrm>
          <a:custGeom>
            <a:avLst/>
            <a:gdLst/>
            <a:ahLst/>
            <a:cxnLst/>
            <a:rect r="r" b="b" t="t" l="l"/>
            <a:pathLst>
              <a:path h="8314245" w="4596490">
                <a:moveTo>
                  <a:pt x="0" y="0"/>
                </a:moveTo>
                <a:lnTo>
                  <a:pt x="4596489" y="0"/>
                </a:lnTo>
                <a:lnTo>
                  <a:pt x="4596489" y="8314245"/>
                </a:lnTo>
                <a:lnTo>
                  <a:pt x="0" y="83142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253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9586415" y="2964819"/>
            <a:ext cx="5050904" cy="8314245"/>
          </a:xfrm>
          <a:custGeom>
            <a:avLst/>
            <a:gdLst/>
            <a:ahLst/>
            <a:cxnLst/>
            <a:rect r="r" b="b" t="t" l="l"/>
            <a:pathLst>
              <a:path h="8314245" w="5050904">
                <a:moveTo>
                  <a:pt x="0" y="0"/>
                </a:moveTo>
                <a:lnTo>
                  <a:pt x="5050904" y="0"/>
                </a:lnTo>
                <a:lnTo>
                  <a:pt x="5050904" y="8314245"/>
                </a:lnTo>
                <a:lnTo>
                  <a:pt x="0" y="83142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2024386" y="3717035"/>
            <a:ext cx="5050904" cy="6809813"/>
          </a:xfrm>
          <a:custGeom>
            <a:avLst/>
            <a:gdLst/>
            <a:ahLst/>
            <a:cxnLst/>
            <a:rect r="r" b="b" t="t" l="l"/>
            <a:pathLst>
              <a:path h="6809813" w="5050904">
                <a:moveTo>
                  <a:pt x="0" y="0"/>
                </a:moveTo>
                <a:lnTo>
                  <a:pt x="5050904" y="0"/>
                </a:lnTo>
                <a:lnTo>
                  <a:pt x="5050904" y="6809813"/>
                </a:lnTo>
                <a:lnTo>
                  <a:pt x="0" y="68098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729" t="0" r="-156" b="-24816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314596" y="1101031"/>
            <a:ext cx="9115327" cy="19600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857"/>
              </a:lnSpc>
            </a:pPr>
            <a:r>
              <a:rPr lang="en-US" sz="5612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OUR DESIGN </a:t>
            </a:r>
          </a:p>
          <a:p>
            <a:pPr algn="l">
              <a:lnSpc>
                <a:spcPts val="7857"/>
              </a:lnSpc>
              <a:spcBef>
                <a:spcPct val="0"/>
              </a:spcBef>
            </a:pPr>
            <a:r>
              <a:rPr lang="en-US" sz="5612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&amp; HOW IT WORKS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1261774" y="9716976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Nolan - CFO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7335" y="325905"/>
            <a:ext cx="17793515" cy="9802411"/>
            <a:chOff x="0" y="0"/>
            <a:chExt cx="4982580" cy="274489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2580" cy="2744893"/>
            </a:xfrm>
            <a:custGeom>
              <a:avLst/>
              <a:gdLst/>
              <a:ahLst/>
              <a:cxnLst/>
              <a:rect r="r" b="b" t="t" l="l"/>
              <a:pathLst>
                <a:path h="2744893" w="4982580">
                  <a:moveTo>
                    <a:pt x="0" y="0"/>
                  </a:moveTo>
                  <a:lnTo>
                    <a:pt x="4982580" y="0"/>
                  </a:lnTo>
                  <a:lnTo>
                    <a:pt x="4982580" y="2744893"/>
                  </a:lnTo>
                  <a:lnTo>
                    <a:pt x="0" y="27448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286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982580" cy="27829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297323" y="8211194"/>
            <a:ext cx="4154377" cy="582587"/>
          </a:xfrm>
          <a:custGeom>
            <a:avLst/>
            <a:gdLst/>
            <a:ahLst/>
            <a:cxnLst/>
            <a:rect r="r" b="b" t="t" l="l"/>
            <a:pathLst>
              <a:path h="582587" w="415437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0835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2272544" y="2466355"/>
            <a:ext cx="4203375" cy="5973865"/>
            <a:chOff x="0" y="0"/>
            <a:chExt cx="1416547" cy="201320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16547" cy="2013207"/>
            </a:xfrm>
            <a:custGeom>
              <a:avLst/>
              <a:gdLst/>
              <a:ahLst/>
              <a:cxnLst/>
              <a:rect r="r" b="b" t="t" l="l"/>
              <a:pathLst>
                <a:path h="2013207" w="141654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9" id="9"/>
          <p:cNvSpPr/>
          <p:nvPr/>
        </p:nvSpPr>
        <p:spPr>
          <a:xfrm>
            <a:off x="2297323" y="5227111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3489973" y="2753413"/>
            <a:ext cx="1769077" cy="1769077"/>
          </a:xfrm>
          <a:custGeom>
            <a:avLst/>
            <a:gdLst/>
            <a:ahLst/>
            <a:cxnLst/>
            <a:rect r="r" b="b" t="t" l="l"/>
            <a:pathLst>
              <a:path h="1769077" w="1769077">
                <a:moveTo>
                  <a:pt x="0" y="0"/>
                </a:moveTo>
                <a:lnTo>
                  <a:pt x="1769077" y="0"/>
                </a:lnTo>
                <a:lnTo>
                  <a:pt x="1769077" y="1769077"/>
                </a:lnTo>
                <a:lnTo>
                  <a:pt x="0" y="17690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1" id="11"/>
          <p:cNvSpPr/>
          <p:nvPr/>
        </p:nvSpPr>
        <p:spPr>
          <a:xfrm>
            <a:off x="2297323" y="7190257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7066494" y="8211194"/>
            <a:ext cx="4154377" cy="582587"/>
          </a:xfrm>
          <a:custGeom>
            <a:avLst/>
            <a:gdLst/>
            <a:ahLst/>
            <a:cxnLst/>
            <a:rect r="r" b="b" t="t" l="l"/>
            <a:pathLst>
              <a:path h="582587" w="415437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0835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7066494" y="2567075"/>
            <a:ext cx="4203375" cy="5973865"/>
            <a:chOff x="0" y="0"/>
            <a:chExt cx="1416547" cy="201320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16547" cy="2013207"/>
            </a:xfrm>
            <a:custGeom>
              <a:avLst/>
              <a:gdLst/>
              <a:ahLst/>
              <a:cxnLst/>
              <a:rect r="r" b="b" t="t" l="l"/>
              <a:pathLst>
                <a:path h="2013207" w="141654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6" id="16"/>
          <p:cNvSpPr/>
          <p:nvPr/>
        </p:nvSpPr>
        <p:spPr>
          <a:xfrm>
            <a:off x="7066494" y="5227111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7" id="17"/>
          <p:cNvSpPr/>
          <p:nvPr/>
        </p:nvSpPr>
        <p:spPr>
          <a:xfrm>
            <a:off x="7066494" y="7190257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8" id="18"/>
          <p:cNvSpPr/>
          <p:nvPr/>
        </p:nvSpPr>
        <p:spPr>
          <a:xfrm flipH="false" flipV="false" rot="0">
            <a:off x="11836861" y="8211194"/>
            <a:ext cx="4154377" cy="582587"/>
          </a:xfrm>
          <a:custGeom>
            <a:avLst/>
            <a:gdLst/>
            <a:ahLst/>
            <a:cxnLst/>
            <a:rect r="r" b="b" t="t" l="l"/>
            <a:pathLst>
              <a:path h="582587" w="4154377">
                <a:moveTo>
                  <a:pt x="0" y="0"/>
                </a:moveTo>
                <a:lnTo>
                  <a:pt x="4154377" y="0"/>
                </a:lnTo>
                <a:lnTo>
                  <a:pt x="4154377" y="582587"/>
                </a:lnTo>
                <a:lnTo>
                  <a:pt x="0" y="5825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0835" r="0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1812082" y="2466355"/>
            <a:ext cx="4203375" cy="5973865"/>
            <a:chOff x="0" y="0"/>
            <a:chExt cx="1416547" cy="2013207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416547" cy="2013207"/>
            </a:xfrm>
            <a:custGeom>
              <a:avLst/>
              <a:gdLst/>
              <a:ahLst/>
              <a:cxnLst/>
              <a:rect r="r" b="b" t="t" l="l"/>
              <a:pathLst>
                <a:path h="2013207" w="1416547">
                  <a:moveTo>
                    <a:pt x="46046" y="0"/>
                  </a:moveTo>
                  <a:lnTo>
                    <a:pt x="1370502" y="0"/>
                  </a:lnTo>
                  <a:cubicBezTo>
                    <a:pt x="1382714" y="0"/>
                    <a:pt x="1394426" y="4851"/>
                    <a:pt x="1403061" y="13487"/>
                  </a:cubicBezTo>
                  <a:cubicBezTo>
                    <a:pt x="1411696" y="22122"/>
                    <a:pt x="1416547" y="33834"/>
                    <a:pt x="1416547" y="46046"/>
                  </a:cubicBezTo>
                  <a:lnTo>
                    <a:pt x="1416547" y="1967161"/>
                  </a:lnTo>
                  <a:cubicBezTo>
                    <a:pt x="1416547" y="1979373"/>
                    <a:pt x="1411696" y="1991085"/>
                    <a:pt x="1403061" y="1999720"/>
                  </a:cubicBezTo>
                  <a:cubicBezTo>
                    <a:pt x="1394426" y="2008356"/>
                    <a:pt x="1382714" y="2013207"/>
                    <a:pt x="1370502" y="2013207"/>
                  </a:cubicBezTo>
                  <a:lnTo>
                    <a:pt x="46046" y="2013207"/>
                  </a:lnTo>
                  <a:cubicBezTo>
                    <a:pt x="33834" y="2013207"/>
                    <a:pt x="22122" y="2008356"/>
                    <a:pt x="13487" y="1999720"/>
                  </a:cubicBezTo>
                  <a:cubicBezTo>
                    <a:pt x="4851" y="1991085"/>
                    <a:pt x="0" y="1979373"/>
                    <a:pt x="0" y="1967161"/>
                  </a:cubicBezTo>
                  <a:lnTo>
                    <a:pt x="0" y="46046"/>
                  </a:lnTo>
                  <a:cubicBezTo>
                    <a:pt x="0" y="33834"/>
                    <a:pt x="4851" y="22122"/>
                    <a:pt x="13487" y="13487"/>
                  </a:cubicBezTo>
                  <a:cubicBezTo>
                    <a:pt x="22122" y="4851"/>
                    <a:pt x="33834" y="0"/>
                    <a:pt x="46046" y="0"/>
                  </a:cubicBezTo>
                  <a:close/>
                </a:path>
              </a:pathLst>
            </a:custGeom>
            <a:solidFill>
              <a:srgbClr val="FDFDFD"/>
            </a:solidFill>
            <a:ln w="38100" cap="rnd">
              <a:solidFill>
                <a:srgbClr val="145DA0"/>
              </a:solidFill>
              <a:prstDash val="solid"/>
              <a:round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-38100"/>
              <a:ext cx="1416547" cy="20513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22" id="22"/>
          <p:cNvSpPr/>
          <p:nvPr/>
        </p:nvSpPr>
        <p:spPr>
          <a:xfrm>
            <a:off x="11836861" y="5227111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3" id="23"/>
          <p:cNvSpPr/>
          <p:nvPr/>
        </p:nvSpPr>
        <p:spPr>
          <a:xfrm>
            <a:off x="11836861" y="7190257"/>
            <a:ext cx="4154377" cy="0"/>
          </a:xfrm>
          <a:prstGeom prst="line">
            <a:avLst/>
          </a:prstGeom>
          <a:ln cap="flat" w="38100">
            <a:solidFill>
              <a:srgbClr val="145DA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4" id="24"/>
          <p:cNvSpPr txBox="true"/>
          <p:nvPr/>
        </p:nvSpPr>
        <p:spPr>
          <a:xfrm rot="0">
            <a:off x="5201579" y="1304307"/>
            <a:ext cx="7884841" cy="771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Our Price Offer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584630" y="4608025"/>
            <a:ext cx="3490991" cy="439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b="true" sz="2433">
                <a:solidFill>
                  <a:srgbClr val="145DA0"/>
                </a:solidFill>
                <a:latin typeface="Poppins Bold"/>
                <a:ea typeface="Poppins Bold"/>
                <a:cs typeface="Poppins Bold"/>
                <a:sym typeface="Poppins Bold"/>
              </a:rPr>
              <a:t>Designing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2417094" y="5176548"/>
            <a:ext cx="3914275" cy="1911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98"/>
              </a:lnSpc>
            </a:pPr>
            <a:r>
              <a:rPr lang="en-US" sz="8070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1000</a:t>
            </a:r>
          </a:p>
          <a:p>
            <a:pPr algn="ctr" marL="0" indent="0" lvl="0">
              <a:lnSpc>
                <a:spcPts val="3693"/>
              </a:lnSpc>
              <a:spcBef>
                <a:spcPct val="0"/>
              </a:spcBef>
            </a:pPr>
            <a:r>
              <a:rPr lang="en-US" sz="2638">
                <a:solidFill>
                  <a:srgbClr val="145DA0"/>
                </a:solidFill>
                <a:latin typeface="Montserrat"/>
                <a:ea typeface="Montserrat"/>
                <a:cs typeface="Montserrat"/>
                <a:sym typeface="Montserrat"/>
              </a:rPr>
              <a:t>per </a:t>
            </a:r>
            <a:r>
              <a:rPr lang="en-US" sz="2638">
                <a:solidFill>
                  <a:srgbClr val="145DA0"/>
                </a:solidFill>
                <a:latin typeface="Montserrat"/>
                <a:ea typeface="Montserrat"/>
                <a:cs typeface="Montserrat"/>
                <a:sym typeface="Montserrat"/>
              </a:rPr>
              <a:t>machine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584630" y="5487332"/>
            <a:ext cx="423228" cy="639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62"/>
              </a:lnSpc>
              <a:spcBef>
                <a:spcPct val="0"/>
              </a:spcBef>
            </a:pPr>
            <a:r>
              <a:rPr lang="en-US" sz="3759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$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691816" y="5274736"/>
            <a:ext cx="2904368" cy="17600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59"/>
              </a:lnSpc>
            </a:pPr>
            <a:r>
              <a:rPr lang="en-US" sz="7256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1000</a:t>
            </a:r>
          </a:p>
          <a:p>
            <a:pPr algn="ctr" marL="0" indent="0" lvl="0">
              <a:lnSpc>
                <a:spcPts val="3719"/>
              </a:lnSpc>
              <a:spcBef>
                <a:spcPct val="0"/>
              </a:spcBef>
            </a:pPr>
            <a:r>
              <a:rPr lang="en-US" sz="2657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for magnet bar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7433123" y="5487332"/>
            <a:ext cx="629097" cy="639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62"/>
              </a:lnSpc>
              <a:spcBef>
                <a:spcPct val="0"/>
              </a:spcBef>
            </a:pPr>
            <a:r>
              <a:rPr lang="en-US" sz="3759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$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1678125" y="5265846"/>
            <a:ext cx="4471848" cy="1777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59"/>
              </a:lnSpc>
            </a:pPr>
            <a:r>
              <a:rPr lang="en-US" sz="7256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8000</a:t>
            </a:r>
          </a:p>
          <a:p>
            <a:pPr algn="ctr" marL="0" indent="0" lvl="0">
              <a:lnSpc>
                <a:spcPts val="3859"/>
              </a:lnSpc>
              <a:spcBef>
                <a:spcPct val="0"/>
              </a:spcBef>
            </a:pPr>
            <a:r>
              <a:rPr lang="en-US" sz="2757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for the whole machine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2374769" y="5396138"/>
            <a:ext cx="454442" cy="595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982"/>
              </a:lnSpc>
              <a:spcBef>
                <a:spcPct val="0"/>
              </a:spcBef>
            </a:pPr>
            <a:r>
              <a:rPr lang="en-US" sz="3559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$</a:t>
            </a:r>
          </a:p>
        </p:txBody>
      </p:sp>
      <p:sp>
        <p:nvSpPr>
          <p:cNvPr name="Freeform 32" id="32"/>
          <p:cNvSpPr/>
          <p:nvPr/>
        </p:nvSpPr>
        <p:spPr>
          <a:xfrm flipH="false" flipV="false" rot="0">
            <a:off x="12981503" y="2753413"/>
            <a:ext cx="1768296" cy="1768296"/>
          </a:xfrm>
          <a:custGeom>
            <a:avLst/>
            <a:gdLst/>
            <a:ahLst/>
            <a:cxnLst/>
            <a:rect r="r" b="b" t="t" l="l"/>
            <a:pathLst>
              <a:path h="1768296" w="1768296">
                <a:moveTo>
                  <a:pt x="0" y="0"/>
                </a:moveTo>
                <a:lnTo>
                  <a:pt x="1768296" y="0"/>
                </a:lnTo>
                <a:lnTo>
                  <a:pt x="1768296" y="1768296"/>
                </a:lnTo>
                <a:lnTo>
                  <a:pt x="0" y="17682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3" id="33"/>
          <p:cNvSpPr/>
          <p:nvPr/>
        </p:nvSpPr>
        <p:spPr>
          <a:xfrm flipH="false" flipV="false" rot="0">
            <a:off x="8259254" y="2753413"/>
            <a:ext cx="1768296" cy="1768296"/>
          </a:xfrm>
          <a:custGeom>
            <a:avLst/>
            <a:gdLst/>
            <a:ahLst/>
            <a:cxnLst/>
            <a:rect r="r" b="b" t="t" l="l"/>
            <a:pathLst>
              <a:path h="1768296" w="1768296">
                <a:moveTo>
                  <a:pt x="0" y="0"/>
                </a:moveTo>
                <a:lnTo>
                  <a:pt x="1768296" y="0"/>
                </a:lnTo>
                <a:lnTo>
                  <a:pt x="1768296" y="1768296"/>
                </a:lnTo>
                <a:lnTo>
                  <a:pt x="0" y="17682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34" id="34"/>
          <p:cNvSpPr txBox="true"/>
          <p:nvPr/>
        </p:nvSpPr>
        <p:spPr>
          <a:xfrm rot="0">
            <a:off x="7353801" y="4606968"/>
            <a:ext cx="3490991" cy="439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b="true" sz="2433">
                <a:solidFill>
                  <a:srgbClr val="145DA0"/>
                </a:solidFill>
                <a:latin typeface="Poppins Bold"/>
                <a:ea typeface="Poppins Bold"/>
                <a:cs typeface="Poppins Bold"/>
                <a:sym typeface="Poppins Bold"/>
              </a:rPr>
              <a:t>Packaging Supply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260469" y="4644603"/>
            <a:ext cx="3490991" cy="4396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b="true" sz="2433">
                <a:solidFill>
                  <a:srgbClr val="145DA0"/>
                </a:solidFill>
                <a:latin typeface="Poppins Bold"/>
                <a:ea typeface="Poppins Bold"/>
                <a:cs typeface="Poppins Bold"/>
                <a:sym typeface="Poppins Bold"/>
              </a:rPr>
              <a:t>Packaging Supply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-763181" y="9403381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Nolan - CFO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818366" y="2485326"/>
            <a:ext cx="8819592" cy="1771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4510"/>
              </a:lnSpc>
              <a:spcBef>
                <a:spcPct val="0"/>
              </a:spcBef>
            </a:pPr>
            <a:r>
              <a:rPr lang="en-US" sz="10364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THANK YOU!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2398912" y="967949"/>
            <a:ext cx="5889088" cy="8229600"/>
          </a:xfrm>
          <a:custGeom>
            <a:avLst/>
            <a:gdLst/>
            <a:ahLst/>
            <a:cxnLst/>
            <a:rect r="r" b="b" t="t" l="l"/>
            <a:pathLst>
              <a:path h="8229600" w="5889088">
                <a:moveTo>
                  <a:pt x="0" y="0"/>
                </a:moveTo>
                <a:lnTo>
                  <a:pt x="5889088" y="0"/>
                </a:lnTo>
                <a:lnTo>
                  <a:pt x="588908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03" r="0" b="-3703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2398912" y="0"/>
            <a:ext cx="5889088" cy="756959"/>
            <a:chOff x="0" y="0"/>
            <a:chExt cx="1551036" cy="19936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51036" cy="199364"/>
            </a:xfrm>
            <a:custGeom>
              <a:avLst/>
              <a:gdLst/>
              <a:ahLst/>
              <a:cxnLst/>
              <a:rect r="r" b="b" t="t" l="l"/>
              <a:pathLst>
                <a:path h="199364" w="1551036">
                  <a:moveTo>
                    <a:pt x="0" y="0"/>
                  </a:moveTo>
                  <a:lnTo>
                    <a:pt x="1551036" y="0"/>
                  </a:lnTo>
                  <a:lnTo>
                    <a:pt x="1551036" y="199364"/>
                  </a:lnTo>
                  <a:lnTo>
                    <a:pt x="0" y="199364"/>
                  </a:lnTo>
                  <a:close/>
                </a:path>
              </a:pathLst>
            </a:custGeom>
            <a:solidFill>
              <a:srgbClr val="5B98BA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551036" cy="2374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2398912" y="9530041"/>
            <a:ext cx="5889088" cy="756959"/>
            <a:chOff x="0" y="0"/>
            <a:chExt cx="1551036" cy="1993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51036" cy="199364"/>
            </a:xfrm>
            <a:custGeom>
              <a:avLst/>
              <a:gdLst/>
              <a:ahLst/>
              <a:cxnLst/>
              <a:rect r="r" b="b" t="t" l="l"/>
              <a:pathLst>
                <a:path h="199364" w="1551036">
                  <a:moveTo>
                    <a:pt x="0" y="0"/>
                  </a:moveTo>
                  <a:lnTo>
                    <a:pt x="1551036" y="0"/>
                  </a:lnTo>
                  <a:lnTo>
                    <a:pt x="1551036" y="199364"/>
                  </a:lnTo>
                  <a:lnTo>
                    <a:pt x="0" y="199364"/>
                  </a:lnTo>
                  <a:close/>
                </a:path>
              </a:pathLst>
            </a:custGeom>
            <a:solidFill>
              <a:srgbClr val="5B98BA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551036" cy="2374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-4925441" y="3609788"/>
            <a:ext cx="9392643" cy="9529477"/>
          </a:xfrm>
          <a:custGeom>
            <a:avLst/>
            <a:gdLst/>
            <a:ahLst/>
            <a:cxnLst/>
            <a:rect r="r" b="b" t="t" l="l"/>
            <a:pathLst>
              <a:path h="9529477" w="9392643">
                <a:moveTo>
                  <a:pt x="0" y="0"/>
                </a:moveTo>
                <a:lnTo>
                  <a:pt x="9392643" y="0"/>
                </a:lnTo>
                <a:lnTo>
                  <a:pt x="9392643" y="9529476"/>
                </a:lnTo>
                <a:lnTo>
                  <a:pt x="0" y="95294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403686" y="-230836"/>
            <a:ext cx="2995226" cy="1734859"/>
          </a:xfrm>
          <a:custGeom>
            <a:avLst/>
            <a:gdLst/>
            <a:ahLst/>
            <a:cxnLst/>
            <a:rect r="r" b="b" t="t" l="l"/>
            <a:pathLst>
              <a:path h="1734859" w="2995226">
                <a:moveTo>
                  <a:pt x="0" y="0"/>
                </a:moveTo>
                <a:lnTo>
                  <a:pt x="2995226" y="0"/>
                </a:lnTo>
                <a:lnTo>
                  <a:pt x="2995226" y="1734858"/>
                </a:lnTo>
                <a:lnTo>
                  <a:pt x="0" y="1734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133241" y="-117683"/>
            <a:ext cx="2706049" cy="1749285"/>
          </a:xfrm>
          <a:custGeom>
            <a:avLst/>
            <a:gdLst/>
            <a:ahLst/>
            <a:cxnLst/>
            <a:rect r="r" b="b" t="t" l="l"/>
            <a:pathLst>
              <a:path h="1749285" w="2706049">
                <a:moveTo>
                  <a:pt x="0" y="0"/>
                </a:moveTo>
                <a:lnTo>
                  <a:pt x="2706049" y="0"/>
                </a:lnTo>
                <a:lnTo>
                  <a:pt x="2706049" y="1749285"/>
                </a:lnTo>
                <a:lnTo>
                  <a:pt x="0" y="174928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8517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5666111" y="-307067"/>
            <a:ext cx="3763161" cy="2128053"/>
          </a:xfrm>
          <a:custGeom>
            <a:avLst/>
            <a:gdLst/>
            <a:ahLst/>
            <a:cxnLst/>
            <a:rect r="r" b="b" t="t" l="l"/>
            <a:pathLst>
              <a:path h="2128053" w="3763161">
                <a:moveTo>
                  <a:pt x="0" y="0"/>
                </a:moveTo>
                <a:lnTo>
                  <a:pt x="3763160" y="0"/>
                </a:lnTo>
                <a:lnTo>
                  <a:pt x="3763160" y="2128053"/>
                </a:lnTo>
                <a:lnTo>
                  <a:pt x="0" y="21280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1085" r="-3016" b="-41085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20234" y="-1717598"/>
            <a:ext cx="3735531" cy="373553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263522" y="1725253"/>
            <a:ext cx="5760956" cy="1118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213"/>
              </a:lnSpc>
              <a:spcBef>
                <a:spcPct val="0"/>
              </a:spcBef>
            </a:pPr>
            <a:r>
              <a:rPr lang="en-US" sz="6581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The Team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1085" r="0" b="-41085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7272624" y="6462833"/>
            <a:ext cx="3742751" cy="1720980"/>
            <a:chOff x="0" y="0"/>
            <a:chExt cx="4990335" cy="2294639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297787" y="0"/>
              <a:ext cx="4394761" cy="1262433"/>
              <a:chOff x="0" y="0"/>
              <a:chExt cx="922973" cy="265132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922973" cy="265132"/>
              </a:xfrm>
              <a:custGeom>
                <a:avLst/>
                <a:gdLst/>
                <a:ahLst/>
                <a:cxnLst/>
                <a:rect r="r" b="b" t="t" l="l"/>
                <a:pathLst>
                  <a:path h="265132" w="922973">
                    <a:moveTo>
                      <a:pt x="0" y="0"/>
                    </a:moveTo>
                    <a:lnTo>
                      <a:pt x="922973" y="0"/>
                    </a:lnTo>
                    <a:lnTo>
                      <a:pt x="922973" y="265132"/>
                    </a:lnTo>
                    <a:lnTo>
                      <a:pt x="0" y="265132"/>
                    </a:lnTo>
                    <a:close/>
                  </a:path>
                </a:pathLst>
              </a:custGeom>
              <a:solidFill>
                <a:srgbClr val="145DA0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922973" cy="30323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15" id="15"/>
            <p:cNvSpPr txBox="true"/>
            <p:nvPr/>
          </p:nvSpPr>
          <p:spPr>
            <a:xfrm rot="0">
              <a:off x="0" y="1643341"/>
              <a:ext cx="4990335" cy="65129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19"/>
                </a:lnSpc>
                <a:spcBef>
                  <a:spcPct val="0"/>
                </a:spcBef>
              </a:pPr>
              <a:r>
                <a:rPr lang="en-US" sz="2799" spc="-55">
                  <a:solidFill>
                    <a:srgbClr val="051D40"/>
                  </a:solidFill>
                  <a:latin typeface="Poppins"/>
                  <a:ea typeface="Poppins"/>
                  <a:cs typeface="Poppins"/>
                  <a:sym typeface="Poppins"/>
                </a:rPr>
                <a:t>Nguyen Xuan Minh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734203" y="172429"/>
              <a:ext cx="3521929" cy="4785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923"/>
                </a:lnSpc>
              </a:pPr>
              <a:r>
                <a:rPr lang="en-US" b="true" sz="2087" spc="39">
                  <a:solidFill>
                    <a:srgbClr val="FDFDFD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Min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734203" y="661183"/>
              <a:ext cx="3521929" cy="36214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223"/>
                </a:lnSpc>
              </a:pPr>
              <a:r>
                <a:rPr lang="en-US" sz="1587" spc="-31">
                  <a:solidFill>
                    <a:srgbClr val="FDFDFD"/>
                  </a:solidFill>
                  <a:latin typeface="Poppins"/>
                  <a:ea typeface="Poppins"/>
                  <a:cs typeface="Poppins"/>
                  <a:sym typeface="Poppins"/>
                </a:rPr>
                <a:t>CEO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2029677" y="6498150"/>
            <a:ext cx="3296071" cy="946825"/>
            <a:chOff x="0" y="0"/>
            <a:chExt cx="4394761" cy="1262433"/>
          </a:xfrm>
        </p:grpSpPr>
        <p:grpSp>
          <p:nvGrpSpPr>
            <p:cNvPr name="Group 19" id="19"/>
            <p:cNvGrpSpPr/>
            <p:nvPr/>
          </p:nvGrpSpPr>
          <p:grpSpPr>
            <a:xfrm rot="0">
              <a:off x="0" y="0"/>
              <a:ext cx="4394761" cy="1262433"/>
              <a:chOff x="0" y="0"/>
              <a:chExt cx="922973" cy="265132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922973" cy="265132"/>
              </a:xfrm>
              <a:custGeom>
                <a:avLst/>
                <a:gdLst/>
                <a:ahLst/>
                <a:cxnLst/>
                <a:rect r="r" b="b" t="t" l="l"/>
                <a:pathLst>
                  <a:path h="265132" w="922973">
                    <a:moveTo>
                      <a:pt x="0" y="0"/>
                    </a:moveTo>
                    <a:lnTo>
                      <a:pt x="922973" y="0"/>
                    </a:lnTo>
                    <a:lnTo>
                      <a:pt x="922973" y="265132"/>
                    </a:lnTo>
                    <a:lnTo>
                      <a:pt x="0" y="265132"/>
                    </a:lnTo>
                    <a:close/>
                  </a:path>
                </a:pathLst>
              </a:custGeom>
              <a:solidFill>
                <a:srgbClr val="145DA0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0" y="-38100"/>
                <a:ext cx="922973" cy="30323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22" id="22"/>
            <p:cNvSpPr txBox="true"/>
            <p:nvPr/>
          </p:nvSpPr>
          <p:spPr>
            <a:xfrm rot="0">
              <a:off x="436416" y="172429"/>
              <a:ext cx="3521929" cy="4785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923"/>
                </a:lnSpc>
              </a:pPr>
              <a:r>
                <a:rPr lang="en-US" b="true" sz="2087" spc="39">
                  <a:solidFill>
                    <a:srgbClr val="FDFDFD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Nolan</a:t>
              </a:r>
            </a:p>
          </p:txBody>
        </p:sp>
        <p:sp>
          <p:nvSpPr>
            <p:cNvPr name="TextBox 23" id="23"/>
            <p:cNvSpPr txBox="true"/>
            <p:nvPr/>
          </p:nvSpPr>
          <p:spPr>
            <a:xfrm rot="0">
              <a:off x="436416" y="661183"/>
              <a:ext cx="3521929" cy="36214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223"/>
                </a:lnSpc>
              </a:pPr>
              <a:r>
                <a:rPr lang="en-US" sz="1587" spc="-31">
                  <a:solidFill>
                    <a:srgbClr val="FDFDFD"/>
                  </a:solidFill>
                  <a:latin typeface="Poppins"/>
                  <a:ea typeface="Poppins"/>
                  <a:cs typeface="Poppins"/>
                  <a:sym typeface="Poppins"/>
                </a:rPr>
                <a:t>CFO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2337506" y="6475179"/>
            <a:ext cx="3742751" cy="2203933"/>
            <a:chOff x="0" y="0"/>
            <a:chExt cx="4990335" cy="2938578"/>
          </a:xfrm>
        </p:grpSpPr>
        <p:sp>
          <p:nvSpPr>
            <p:cNvPr name="TextBox 25" id="25"/>
            <p:cNvSpPr txBox="true"/>
            <p:nvPr/>
          </p:nvSpPr>
          <p:spPr>
            <a:xfrm rot="0">
              <a:off x="0" y="1626879"/>
              <a:ext cx="4990335" cy="131169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19"/>
                </a:lnSpc>
                <a:spcBef>
                  <a:spcPct val="0"/>
                </a:spcBef>
              </a:pPr>
              <a:r>
                <a:rPr lang="en-US" sz="2799" spc="-55">
                  <a:solidFill>
                    <a:srgbClr val="051D40"/>
                  </a:solidFill>
                  <a:latin typeface="Poppins"/>
                  <a:ea typeface="Poppins"/>
                  <a:cs typeface="Poppins"/>
                  <a:sym typeface="Poppins"/>
                </a:rPr>
                <a:t>Magdaleena Nakambale</a:t>
              </a:r>
            </a:p>
          </p:txBody>
        </p:sp>
        <p:grpSp>
          <p:nvGrpSpPr>
            <p:cNvPr name="Group 26" id="26"/>
            <p:cNvGrpSpPr/>
            <p:nvPr/>
          </p:nvGrpSpPr>
          <p:grpSpPr>
            <a:xfrm rot="0">
              <a:off x="297787" y="0"/>
              <a:ext cx="4394761" cy="1262433"/>
              <a:chOff x="0" y="0"/>
              <a:chExt cx="922973" cy="265132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922973" cy="265132"/>
              </a:xfrm>
              <a:custGeom>
                <a:avLst/>
                <a:gdLst/>
                <a:ahLst/>
                <a:cxnLst/>
                <a:rect r="r" b="b" t="t" l="l"/>
                <a:pathLst>
                  <a:path h="265132" w="922973">
                    <a:moveTo>
                      <a:pt x="0" y="0"/>
                    </a:moveTo>
                    <a:lnTo>
                      <a:pt x="922973" y="0"/>
                    </a:lnTo>
                    <a:lnTo>
                      <a:pt x="922973" y="265132"/>
                    </a:lnTo>
                    <a:lnTo>
                      <a:pt x="0" y="265132"/>
                    </a:lnTo>
                    <a:close/>
                  </a:path>
                </a:pathLst>
              </a:custGeom>
              <a:solidFill>
                <a:srgbClr val="145DA0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0" y="-38100"/>
                <a:ext cx="922973" cy="30323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29" id="29"/>
            <p:cNvSpPr txBox="true"/>
            <p:nvPr/>
          </p:nvSpPr>
          <p:spPr>
            <a:xfrm rot="0">
              <a:off x="734203" y="172429"/>
              <a:ext cx="3521929" cy="4785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923"/>
                </a:lnSpc>
              </a:pPr>
              <a:r>
                <a:rPr lang="en-US" b="true" sz="2087" spc="39">
                  <a:solidFill>
                    <a:srgbClr val="FDFDFD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Maggy</a:t>
              </a:r>
            </a:p>
          </p:txBody>
        </p:sp>
        <p:sp>
          <p:nvSpPr>
            <p:cNvPr name="TextBox 30" id="30"/>
            <p:cNvSpPr txBox="true"/>
            <p:nvPr/>
          </p:nvSpPr>
          <p:spPr>
            <a:xfrm rot="0">
              <a:off x="734203" y="661183"/>
              <a:ext cx="3521929" cy="36214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223"/>
                </a:lnSpc>
              </a:pPr>
              <a:r>
                <a:rPr lang="en-US" sz="1587" spc="-31">
                  <a:solidFill>
                    <a:srgbClr val="FDFDFD"/>
                  </a:solidFill>
                  <a:latin typeface="Poppins"/>
                  <a:ea typeface="Poppins"/>
                  <a:cs typeface="Poppins"/>
                  <a:sym typeface="Poppins"/>
                </a:rPr>
                <a:t>Chief Engineer</a:t>
              </a: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7495965" y="3173105"/>
            <a:ext cx="3296071" cy="3302074"/>
          </a:xfrm>
          <a:custGeom>
            <a:avLst/>
            <a:gdLst/>
            <a:ahLst/>
            <a:cxnLst/>
            <a:rect r="r" b="b" t="t" l="l"/>
            <a:pathLst>
              <a:path h="3302074" w="3296071">
                <a:moveTo>
                  <a:pt x="0" y="0"/>
                </a:moveTo>
                <a:lnTo>
                  <a:pt x="3296070" y="0"/>
                </a:lnTo>
                <a:lnTo>
                  <a:pt x="3296070" y="3302074"/>
                </a:lnTo>
                <a:lnTo>
                  <a:pt x="0" y="33020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2029677" y="3495729"/>
            <a:ext cx="3296071" cy="3002421"/>
          </a:xfrm>
          <a:custGeom>
            <a:avLst/>
            <a:gdLst/>
            <a:ahLst/>
            <a:cxnLst/>
            <a:rect r="r" b="b" t="t" l="l"/>
            <a:pathLst>
              <a:path h="3002421" w="3296071">
                <a:moveTo>
                  <a:pt x="0" y="0"/>
                </a:moveTo>
                <a:lnTo>
                  <a:pt x="3296070" y="0"/>
                </a:lnTo>
                <a:lnTo>
                  <a:pt x="3296070" y="3002421"/>
                </a:lnTo>
                <a:lnTo>
                  <a:pt x="0" y="300242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2958476" y="3652162"/>
            <a:ext cx="2674167" cy="2823017"/>
          </a:xfrm>
          <a:custGeom>
            <a:avLst/>
            <a:gdLst/>
            <a:ahLst/>
            <a:cxnLst/>
            <a:rect r="r" b="b" t="t" l="l"/>
            <a:pathLst>
              <a:path h="2823017" w="2674167">
                <a:moveTo>
                  <a:pt x="0" y="0"/>
                </a:moveTo>
                <a:lnTo>
                  <a:pt x="2674167" y="0"/>
                </a:lnTo>
                <a:lnTo>
                  <a:pt x="2674167" y="2823017"/>
                </a:lnTo>
                <a:lnTo>
                  <a:pt x="0" y="282301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4" id="34"/>
          <p:cNvSpPr txBox="true"/>
          <p:nvPr/>
        </p:nvSpPr>
        <p:spPr>
          <a:xfrm rot="0">
            <a:off x="1806336" y="7650937"/>
            <a:ext cx="3742751" cy="509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Tran Huu Nhan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517814" y="-315404"/>
            <a:ext cx="3964281" cy="10917809"/>
            <a:chOff x="0" y="0"/>
            <a:chExt cx="1044090" cy="287547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44090" cy="2875472"/>
            </a:xfrm>
            <a:custGeom>
              <a:avLst/>
              <a:gdLst/>
              <a:ahLst/>
              <a:cxnLst/>
              <a:rect r="r" b="b" t="t" l="l"/>
              <a:pathLst>
                <a:path h="2875472" w="1044090">
                  <a:moveTo>
                    <a:pt x="0" y="0"/>
                  </a:moveTo>
                  <a:lnTo>
                    <a:pt x="1044090" y="0"/>
                  </a:lnTo>
                  <a:lnTo>
                    <a:pt x="1044090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044090" cy="29135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3663160" y="2428809"/>
            <a:ext cx="6760246" cy="1244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248"/>
              </a:lnSpc>
              <a:spcBef>
                <a:spcPct val="0"/>
              </a:spcBef>
            </a:pPr>
            <a:r>
              <a:rPr lang="en-US" sz="732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Overview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5400000">
            <a:off x="2912435" y="4732735"/>
            <a:ext cx="510937" cy="453341"/>
          </a:xfrm>
          <a:custGeom>
            <a:avLst/>
            <a:gdLst/>
            <a:ahLst/>
            <a:cxnLst/>
            <a:rect r="r" b="b" t="t" l="l"/>
            <a:pathLst>
              <a:path h="453341" w="510937">
                <a:moveTo>
                  <a:pt x="0" y="0"/>
                </a:moveTo>
                <a:lnTo>
                  <a:pt x="510937" y="0"/>
                </a:lnTo>
                <a:lnTo>
                  <a:pt x="510937" y="453340"/>
                </a:lnTo>
                <a:lnTo>
                  <a:pt x="0" y="4533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796731" y="447246"/>
            <a:ext cx="5972616" cy="9392508"/>
          </a:xfrm>
          <a:custGeom>
            <a:avLst/>
            <a:gdLst/>
            <a:ahLst/>
            <a:cxnLst/>
            <a:rect r="r" b="b" t="t" l="l"/>
            <a:pathLst>
              <a:path h="9392508" w="5972616">
                <a:moveTo>
                  <a:pt x="0" y="0"/>
                </a:moveTo>
                <a:lnTo>
                  <a:pt x="5972616" y="0"/>
                </a:lnTo>
                <a:lnTo>
                  <a:pt x="5972616" y="9392508"/>
                </a:lnTo>
                <a:lnTo>
                  <a:pt x="0" y="93925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87" t="0" r="-2387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663160" y="4657509"/>
            <a:ext cx="3773019" cy="51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5"/>
              </a:lnSpc>
              <a:spcBef>
                <a:spcPct val="0"/>
              </a:spcBef>
            </a:pPr>
            <a:r>
              <a:rPr lang="en-US" sz="2853" spc="-57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Introduction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5400000">
            <a:off x="2912435" y="5358241"/>
            <a:ext cx="510937" cy="453341"/>
          </a:xfrm>
          <a:custGeom>
            <a:avLst/>
            <a:gdLst/>
            <a:ahLst/>
            <a:cxnLst/>
            <a:rect r="r" b="b" t="t" l="l"/>
            <a:pathLst>
              <a:path h="453341" w="510937">
                <a:moveTo>
                  <a:pt x="0" y="0"/>
                </a:moveTo>
                <a:lnTo>
                  <a:pt x="510937" y="0"/>
                </a:lnTo>
                <a:lnTo>
                  <a:pt x="510937" y="453341"/>
                </a:lnTo>
                <a:lnTo>
                  <a:pt x="0" y="4533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663160" y="5283016"/>
            <a:ext cx="4143021" cy="51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5"/>
              </a:lnSpc>
              <a:spcBef>
                <a:spcPct val="0"/>
              </a:spcBef>
            </a:pPr>
            <a:r>
              <a:rPr lang="en-US" sz="2853" spc="-57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Our solution 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5400000">
            <a:off x="2912435" y="6059678"/>
            <a:ext cx="510937" cy="453341"/>
          </a:xfrm>
          <a:custGeom>
            <a:avLst/>
            <a:gdLst/>
            <a:ahLst/>
            <a:cxnLst/>
            <a:rect r="r" b="b" t="t" l="l"/>
            <a:pathLst>
              <a:path h="453341" w="510937">
                <a:moveTo>
                  <a:pt x="0" y="0"/>
                </a:moveTo>
                <a:lnTo>
                  <a:pt x="510937" y="0"/>
                </a:lnTo>
                <a:lnTo>
                  <a:pt x="510937" y="453341"/>
                </a:lnTo>
                <a:lnTo>
                  <a:pt x="0" y="4533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63160" y="5984453"/>
            <a:ext cx="4397771" cy="51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95"/>
              </a:lnSpc>
              <a:spcBef>
                <a:spcPct val="0"/>
              </a:spcBef>
            </a:pPr>
            <a:r>
              <a:rPr lang="en-US" sz="2853" spc="-57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Our offer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085" r="0" b="-41085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-833577" y="9577499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Tran Huu Nhan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8990215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1" y="0"/>
                </a:lnTo>
                <a:lnTo>
                  <a:pt x="8541901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2832861" y="810330"/>
            <a:ext cx="8541900" cy="8666340"/>
          </a:xfrm>
          <a:custGeom>
            <a:avLst/>
            <a:gdLst/>
            <a:ahLst/>
            <a:cxnLst/>
            <a:rect r="r" b="b" t="t" l="l"/>
            <a:pathLst>
              <a:path h="8666340" w="8541900">
                <a:moveTo>
                  <a:pt x="0" y="0"/>
                </a:moveTo>
                <a:lnTo>
                  <a:pt x="8541900" y="0"/>
                </a:lnTo>
                <a:lnTo>
                  <a:pt x="8541900" y="8666340"/>
                </a:lnTo>
                <a:lnTo>
                  <a:pt x="0" y="86663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4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061529" y="2937389"/>
            <a:ext cx="12164941" cy="4412223"/>
            <a:chOff x="0" y="0"/>
            <a:chExt cx="3203935" cy="116206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203935" cy="1162067"/>
            </a:xfrm>
            <a:custGeom>
              <a:avLst/>
              <a:gdLst/>
              <a:ahLst/>
              <a:cxnLst/>
              <a:rect r="r" b="b" t="t" l="l"/>
              <a:pathLst>
                <a:path h="1162067" w="3203935">
                  <a:moveTo>
                    <a:pt x="0" y="0"/>
                  </a:moveTo>
                  <a:lnTo>
                    <a:pt x="3203935" y="0"/>
                  </a:lnTo>
                  <a:lnTo>
                    <a:pt x="3203935" y="1162067"/>
                  </a:lnTo>
                  <a:lnTo>
                    <a:pt x="0" y="1162067"/>
                  </a:lnTo>
                  <a:close/>
                </a:path>
              </a:pathLst>
            </a:custGeom>
            <a:solidFill>
              <a:srgbClr val="145DA0"/>
            </a:solidFill>
            <a:ln w="3810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203935" cy="12001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427955" y="3485036"/>
            <a:ext cx="11432090" cy="18716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5303"/>
              </a:lnSpc>
              <a:spcBef>
                <a:spcPct val="0"/>
              </a:spcBef>
            </a:pPr>
            <a:r>
              <a:rPr lang="en-US" sz="10931">
                <a:solidFill>
                  <a:srgbClr val="FFFFFF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ABOUT 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545789" y="5756824"/>
            <a:ext cx="9215471" cy="36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2"/>
              </a:lnSpc>
              <a:spcBef>
                <a:spcPct val="0"/>
              </a:spcBef>
            </a:pPr>
            <a:r>
              <a:rPr lang="en-US" sz="2108" spc="-4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Chief Executive Officer - Min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2204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224860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13997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2213997" y="3298645"/>
            <a:ext cx="5841799" cy="5146658"/>
            <a:chOff x="0" y="0"/>
            <a:chExt cx="1554321" cy="136936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224860" y="3298645"/>
            <a:ext cx="5841799" cy="5146658"/>
            <a:chOff x="0" y="0"/>
            <a:chExt cx="1554321" cy="13693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32204" y="3298645"/>
            <a:ext cx="5841799" cy="5146658"/>
            <a:chOff x="0" y="0"/>
            <a:chExt cx="1554321" cy="136936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573718" y="7940477"/>
            <a:ext cx="4693046" cy="4693046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384604" y="3447950"/>
            <a:ext cx="5570690" cy="3133474"/>
            <a:chOff x="0" y="0"/>
            <a:chExt cx="1128903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3"/>
              <a:stretch>
                <a:fillRect l="0" t="-16673" r="0" b="-16673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6358655" y="3447950"/>
            <a:ext cx="5570690" cy="3133474"/>
            <a:chOff x="0" y="0"/>
            <a:chExt cx="11289030" cy="63500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4"/>
              <a:stretch>
                <a:fillRect l="0" t="-74550" r="0" b="-7455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12349552" y="3446286"/>
            <a:ext cx="5570690" cy="3133474"/>
            <a:chOff x="0" y="0"/>
            <a:chExt cx="1128903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5"/>
              <a:stretch>
                <a:fillRect l="0" t="-9265" r="0" b="-9265"/>
              </a:stretch>
            </a:blip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5417025" y="1886201"/>
            <a:ext cx="7453950" cy="87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51"/>
              </a:lnSpc>
              <a:spcBef>
                <a:spcPct val="0"/>
              </a:spcBef>
            </a:pPr>
            <a:r>
              <a:rPr lang="en-US" sz="5108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Who are we?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6495061" y="7135947"/>
            <a:ext cx="5297877" cy="263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Be sustainable and creative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2491020" y="7135947"/>
            <a:ext cx="5297877" cy="263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Customizing to fit customers' demand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714400" y="6659120"/>
            <a:ext cx="2877407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Packaging Solution 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7587049" y="6659120"/>
            <a:ext cx="2877407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Mission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3696193" y="6658289"/>
            <a:ext cx="2877407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Value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521010" y="7135947"/>
            <a:ext cx="5297877" cy="5277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 deliver and provide customers with specific products in the most sustainable way</a:t>
            </a:r>
          </a:p>
        </p:txBody>
      </p:sp>
      <p:sp>
        <p:nvSpPr>
          <p:cNvPr name="Freeform 33" id="33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1085" r="0" b="-41085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-1278597" y="958124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2204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224860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13997" y="7686324"/>
            <a:ext cx="5841799" cy="1153755"/>
          </a:xfrm>
          <a:custGeom>
            <a:avLst/>
            <a:gdLst/>
            <a:ahLst/>
            <a:cxnLst/>
            <a:rect r="r" b="b" t="t" l="l"/>
            <a:pathLst>
              <a:path h="1153755" w="5841799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2213997" y="3298645"/>
            <a:ext cx="5841799" cy="5146658"/>
            <a:chOff x="0" y="0"/>
            <a:chExt cx="1554321" cy="136936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224860" y="3298645"/>
            <a:ext cx="5841799" cy="5146658"/>
            <a:chOff x="0" y="0"/>
            <a:chExt cx="1554321" cy="13693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232204" y="3298645"/>
            <a:ext cx="5841799" cy="5146658"/>
            <a:chOff x="0" y="0"/>
            <a:chExt cx="1554321" cy="136936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554321" cy="1369365"/>
            </a:xfrm>
            <a:custGeom>
              <a:avLst/>
              <a:gdLst/>
              <a:ahLst/>
              <a:cxnLst/>
              <a:rect r="r" b="b" t="t" l="l"/>
              <a:pathLst>
                <a:path h="1369365" w="1554321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5573718" y="7940477"/>
            <a:ext cx="4693046" cy="4693046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384604" y="3447950"/>
            <a:ext cx="5570690" cy="3133474"/>
            <a:chOff x="0" y="0"/>
            <a:chExt cx="1128903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3"/>
              <a:stretch>
                <a:fillRect l="0" t="-3516" r="0" b="-3516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6358655" y="3447950"/>
            <a:ext cx="5570690" cy="3133474"/>
            <a:chOff x="0" y="0"/>
            <a:chExt cx="11289030" cy="63500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4"/>
              <a:stretch>
                <a:fillRect l="-330" t="0" r="-330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12349552" y="3446286"/>
            <a:ext cx="5570690" cy="3133474"/>
            <a:chOff x="0" y="0"/>
            <a:chExt cx="1128903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1287760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5"/>
              <a:stretch>
                <a:fillRect l="-6244" t="0" r="-6244" b="0"/>
              </a:stretch>
            </a:blipFill>
          </p:spPr>
        </p:sp>
      </p:grpSp>
      <p:sp>
        <p:nvSpPr>
          <p:cNvPr name="Freeform 26" id="26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41085" r="0" b="-41085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5417025" y="1886201"/>
            <a:ext cx="7453950" cy="87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151"/>
              </a:lnSpc>
              <a:spcBef>
                <a:spcPct val="0"/>
              </a:spcBef>
            </a:pPr>
            <a:r>
              <a:rPr lang="en-US" sz="5108">
                <a:solidFill>
                  <a:srgbClr val="145DA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How Can We Deliver?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6495061" y="7135947"/>
            <a:ext cx="5297877" cy="5277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45"/>
              </a:lnSpc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 can collaborate easily with Von Ardenne Vietnam</a:t>
            </a:r>
          </a:p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to minimize the logistic costs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2491020" y="7135947"/>
            <a:ext cx="5297877" cy="263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 offer afforable price for our solutions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079068" y="6659120"/>
            <a:ext cx="4148072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Rich Sources of Fibre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3340259" y="6658289"/>
            <a:ext cx="3599399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Competitive Price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521010" y="7135947"/>
            <a:ext cx="5297877" cy="5277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45"/>
              </a:lnSpc>
              <a:spcBef>
                <a:spcPct val="0"/>
              </a:spcBef>
            </a:pPr>
            <a:r>
              <a:rPr lang="en-US" sz="1532" spc="-3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 have many suppliers across Vietnam with large amout of natural fibres every year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-1278597" y="958124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7069964" y="6659120"/>
            <a:ext cx="4148072" cy="389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00"/>
              </a:lnSpc>
              <a:spcBef>
                <a:spcPct val="0"/>
              </a:spcBef>
            </a:pPr>
            <a:r>
              <a:rPr lang="en-US" sz="228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Von Ardenne Vietnam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20234" y="-1717598"/>
            <a:ext cx="3735531" cy="373553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929195" y="8389571"/>
            <a:ext cx="3735531" cy="3735531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058638" y="7522582"/>
            <a:ext cx="9899419" cy="1733977"/>
          </a:xfrm>
          <a:custGeom>
            <a:avLst/>
            <a:gdLst/>
            <a:ahLst/>
            <a:cxnLst/>
            <a:rect r="r" b="b" t="t" l="l"/>
            <a:pathLst>
              <a:path h="1733977" w="9899419">
                <a:moveTo>
                  <a:pt x="0" y="0"/>
                </a:moveTo>
                <a:lnTo>
                  <a:pt x="9899419" y="0"/>
                </a:lnTo>
                <a:lnTo>
                  <a:pt x="9899419" y="1733977"/>
                </a:lnTo>
                <a:lnTo>
                  <a:pt x="0" y="1733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377" r="0" b="-6377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738784" y="-417427"/>
            <a:ext cx="3799690" cy="2200811"/>
          </a:xfrm>
          <a:custGeom>
            <a:avLst/>
            <a:gdLst/>
            <a:ahLst/>
            <a:cxnLst/>
            <a:rect r="r" b="b" t="t" l="l"/>
            <a:pathLst>
              <a:path h="2200811" w="3799690">
                <a:moveTo>
                  <a:pt x="0" y="0"/>
                </a:moveTo>
                <a:lnTo>
                  <a:pt x="3799690" y="0"/>
                </a:lnTo>
                <a:lnTo>
                  <a:pt x="3799690" y="2200811"/>
                </a:lnTo>
                <a:lnTo>
                  <a:pt x="0" y="22008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1085" r="0" b="-41085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7422547" y="2017933"/>
            <a:ext cx="9717987" cy="5466368"/>
          </a:xfrm>
          <a:custGeom>
            <a:avLst/>
            <a:gdLst/>
            <a:ahLst/>
            <a:cxnLst/>
            <a:rect r="r" b="b" t="t" l="l"/>
            <a:pathLst>
              <a:path h="5466368" w="9717987">
                <a:moveTo>
                  <a:pt x="0" y="0"/>
                </a:moveTo>
                <a:lnTo>
                  <a:pt x="9717988" y="0"/>
                </a:lnTo>
                <a:lnTo>
                  <a:pt x="9717988" y="5466368"/>
                </a:lnTo>
                <a:lnTo>
                  <a:pt x="0" y="54663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028700" y="2489274"/>
            <a:ext cx="5760956" cy="1125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13"/>
              </a:lnSpc>
              <a:spcBef>
                <a:spcPct val="0"/>
              </a:spcBef>
            </a:pPr>
            <a:r>
              <a:rPr lang="en-US" sz="6581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MAGNET BAR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397783" y="7436857"/>
            <a:ext cx="3742751" cy="501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855"/>
              </a:lnSpc>
              <a:spcBef>
                <a:spcPct val="0"/>
              </a:spcBef>
            </a:pPr>
            <a:r>
              <a:rPr lang="en-US" sz="2753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Source: Von Ardene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-1161115" y="965482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28700" y="3824677"/>
            <a:ext cx="5760956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Glass Coating Machine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20234" y="-1717598"/>
            <a:ext cx="3735531" cy="373553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929195" y="8389571"/>
            <a:ext cx="3735531" cy="3735531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058638" y="7522582"/>
            <a:ext cx="9899419" cy="1733977"/>
          </a:xfrm>
          <a:custGeom>
            <a:avLst/>
            <a:gdLst/>
            <a:ahLst/>
            <a:cxnLst/>
            <a:rect r="r" b="b" t="t" l="l"/>
            <a:pathLst>
              <a:path h="1733977" w="9899419">
                <a:moveTo>
                  <a:pt x="0" y="0"/>
                </a:moveTo>
                <a:lnTo>
                  <a:pt x="9899419" y="0"/>
                </a:lnTo>
                <a:lnTo>
                  <a:pt x="9899419" y="1733977"/>
                </a:lnTo>
                <a:lnTo>
                  <a:pt x="0" y="1733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377" r="0" b="-6377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738784" y="-417427"/>
            <a:ext cx="3799690" cy="2200811"/>
          </a:xfrm>
          <a:custGeom>
            <a:avLst/>
            <a:gdLst/>
            <a:ahLst/>
            <a:cxnLst/>
            <a:rect r="r" b="b" t="t" l="l"/>
            <a:pathLst>
              <a:path h="2200811" w="3799690">
                <a:moveTo>
                  <a:pt x="0" y="0"/>
                </a:moveTo>
                <a:lnTo>
                  <a:pt x="3799690" y="0"/>
                </a:lnTo>
                <a:lnTo>
                  <a:pt x="3799690" y="2200811"/>
                </a:lnTo>
                <a:lnTo>
                  <a:pt x="0" y="22008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638629" y="2613099"/>
            <a:ext cx="8501906" cy="4782322"/>
          </a:xfrm>
          <a:custGeom>
            <a:avLst/>
            <a:gdLst/>
            <a:ahLst/>
            <a:cxnLst/>
            <a:rect r="r" b="b" t="t" l="l"/>
            <a:pathLst>
              <a:path h="4782322" w="8501906">
                <a:moveTo>
                  <a:pt x="0" y="0"/>
                </a:moveTo>
                <a:lnTo>
                  <a:pt x="8501906" y="0"/>
                </a:lnTo>
                <a:lnTo>
                  <a:pt x="8501906" y="4782322"/>
                </a:lnTo>
                <a:lnTo>
                  <a:pt x="0" y="47823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41085" r="0" b="-41085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623628" y="6507581"/>
            <a:ext cx="2030001" cy="2030001"/>
          </a:xfrm>
          <a:custGeom>
            <a:avLst/>
            <a:gdLst/>
            <a:ahLst/>
            <a:cxnLst/>
            <a:rect r="r" b="b" t="t" l="l"/>
            <a:pathLst>
              <a:path h="2030001" w="2030001">
                <a:moveTo>
                  <a:pt x="0" y="0"/>
                </a:moveTo>
                <a:lnTo>
                  <a:pt x="2030002" y="0"/>
                </a:lnTo>
                <a:lnTo>
                  <a:pt x="2030002" y="2030002"/>
                </a:lnTo>
                <a:lnTo>
                  <a:pt x="0" y="20300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028700" y="2489274"/>
            <a:ext cx="5760956" cy="1125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13"/>
              </a:lnSpc>
              <a:spcBef>
                <a:spcPct val="0"/>
              </a:spcBef>
            </a:pPr>
            <a:r>
              <a:rPr lang="en-US" sz="6581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MAGNET BAR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397783" y="7436857"/>
            <a:ext cx="3742751" cy="501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855"/>
              </a:lnSpc>
              <a:spcBef>
                <a:spcPct val="0"/>
              </a:spcBef>
            </a:pPr>
            <a:r>
              <a:rPr lang="en-US" sz="2753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Source: Von Ardene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-1161115" y="965482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28700" y="3824677"/>
            <a:ext cx="5760956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Guidance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20234" y="-1717598"/>
            <a:ext cx="3735531" cy="373553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929195" y="8389571"/>
            <a:ext cx="3735531" cy="3735531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-2123887" y="-2346523"/>
            <a:ext cx="4693046" cy="4693046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-61429" y="-114890"/>
            <a:ext cx="2706049" cy="1898273"/>
          </a:xfrm>
          <a:custGeom>
            <a:avLst/>
            <a:gdLst/>
            <a:ahLst/>
            <a:cxnLst/>
            <a:rect r="r" b="b" t="t" l="l"/>
            <a:pathLst>
              <a:path h="1898273" w="2706049">
                <a:moveTo>
                  <a:pt x="0" y="0"/>
                </a:moveTo>
                <a:lnTo>
                  <a:pt x="2706049" y="0"/>
                </a:lnTo>
                <a:lnTo>
                  <a:pt x="2706049" y="1898274"/>
                </a:lnTo>
                <a:lnTo>
                  <a:pt x="0" y="18982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644620" y="-229779"/>
            <a:ext cx="3876694" cy="2128053"/>
          </a:xfrm>
          <a:custGeom>
            <a:avLst/>
            <a:gdLst/>
            <a:ahLst/>
            <a:cxnLst/>
            <a:rect r="r" b="b" t="t" l="l"/>
            <a:pathLst>
              <a:path h="2128053" w="3876694">
                <a:moveTo>
                  <a:pt x="0" y="0"/>
                </a:moveTo>
                <a:lnTo>
                  <a:pt x="3876694" y="0"/>
                </a:lnTo>
                <a:lnTo>
                  <a:pt x="3876694" y="2128052"/>
                </a:lnTo>
                <a:lnTo>
                  <a:pt x="0" y="2128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1085" r="0" b="-41085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105034" y="1028700"/>
            <a:ext cx="7315200" cy="4114800"/>
          </a:xfrm>
          <a:custGeom>
            <a:avLst/>
            <a:gdLst/>
            <a:ahLst/>
            <a:cxnLst/>
            <a:rect r="r" b="b" t="t" l="l"/>
            <a:pathLst>
              <a:path h="4114800" w="7315200">
                <a:moveTo>
                  <a:pt x="0" y="0"/>
                </a:moveTo>
                <a:lnTo>
                  <a:pt x="7315200" y="0"/>
                </a:lnTo>
                <a:lnTo>
                  <a:pt x="73152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068221" y="4698983"/>
            <a:ext cx="6075779" cy="3938659"/>
          </a:xfrm>
          <a:custGeom>
            <a:avLst/>
            <a:gdLst/>
            <a:ahLst/>
            <a:cxnLst/>
            <a:rect r="r" b="b" t="t" l="l"/>
            <a:pathLst>
              <a:path h="3938659" w="6075779">
                <a:moveTo>
                  <a:pt x="0" y="0"/>
                </a:moveTo>
                <a:lnTo>
                  <a:pt x="6075779" y="0"/>
                </a:lnTo>
                <a:lnTo>
                  <a:pt x="6075779" y="3938660"/>
                </a:lnTo>
                <a:lnTo>
                  <a:pt x="0" y="39386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28700" y="2489274"/>
            <a:ext cx="5760956" cy="1125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13"/>
              </a:lnSpc>
              <a:spcBef>
                <a:spcPct val="0"/>
              </a:spcBef>
            </a:pPr>
            <a:r>
              <a:rPr lang="en-US" sz="6581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MAGNET BAR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361355" y="5364001"/>
            <a:ext cx="3742751" cy="501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855"/>
              </a:lnSpc>
              <a:spcBef>
                <a:spcPct val="0"/>
              </a:spcBef>
            </a:pPr>
            <a:r>
              <a:rPr lang="en-US" sz="2753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Source: K&amp;J Magnetic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-1161115" y="9654824"/>
            <a:ext cx="6695622" cy="457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Presenter: Min - CEO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28700" y="3824677"/>
            <a:ext cx="5760956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Logistic Challenges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3430612" y="8885930"/>
            <a:ext cx="6181405" cy="501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855"/>
              </a:lnSpc>
              <a:spcBef>
                <a:spcPct val="0"/>
              </a:spcBef>
            </a:pPr>
            <a:r>
              <a:rPr lang="en-US" sz="2753" spc="-55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Source: Northeastern University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05380" y="5888897"/>
            <a:ext cx="2401912" cy="1473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855"/>
              </a:lnSpc>
              <a:spcBef>
                <a:spcPct val="0"/>
              </a:spcBef>
            </a:pPr>
            <a:r>
              <a:rPr lang="en-US" b="true" sz="2753" spc="-55">
                <a:solidFill>
                  <a:srgbClr val="051D40"/>
                </a:solidFill>
                <a:latin typeface="Poppins Bold"/>
                <a:ea typeface="Poppins Bold"/>
                <a:cs typeface="Poppins Bold"/>
                <a:sym typeface="Poppins Bold"/>
              </a:rPr>
              <a:t>Magnetic Field Interference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DAGQkrVHegM</dc:identifier>
  <dcterms:modified xsi:type="dcterms:W3CDTF">2011-08-01T06:04:30Z</dcterms:modified>
  <cp:revision>1</cp:revision>
  <dc:title>Ecotransit Packaging</dc:title>
</cp:coreProperties>
</file>