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04"/>
  </p:notesMasterIdLst>
  <p:sldIdLst>
    <p:sldId id="256" r:id="rId2"/>
    <p:sldId id="1887" r:id="rId3"/>
    <p:sldId id="1919" r:id="rId4"/>
    <p:sldId id="1911" r:id="rId5"/>
    <p:sldId id="1912" r:id="rId6"/>
    <p:sldId id="1913" r:id="rId7"/>
    <p:sldId id="1915" r:id="rId8"/>
    <p:sldId id="1916" r:id="rId9"/>
    <p:sldId id="1917" r:id="rId10"/>
    <p:sldId id="1918" r:id="rId11"/>
    <p:sldId id="1914" r:id="rId12"/>
    <p:sldId id="1920" r:id="rId13"/>
    <p:sldId id="1909" r:id="rId14"/>
    <p:sldId id="456" r:id="rId15"/>
    <p:sldId id="1888" r:id="rId16"/>
    <p:sldId id="1882" r:id="rId17"/>
    <p:sldId id="361" r:id="rId18"/>
    <p:sldId id="483" r:id="rId19"/>
    <p:sldId id="484" r:id="rId20"/>
    <p:sldId id="1879" r:id="rId21"/>
    <p:sldId id="1881" r:id="rId22"/>
    <p:sldId id="1883" r:id="rId23"/>
    <p:sldId id="459" r:id="rId24"/>
    <p:sldId id="461" r:id="rId25"/>
    <p:sldId id="1772" r:id="rId26"/>
    <p:sldId id="485" r:id="rId27"/>
    <p:sldId id="1903" r:id="rId28"/>
    <p:sldId id="487" r:id="rId29"/>
    <p:sldId id="488" r:id="rId30"/>
    <p:sldId id="489" r:id="rId31"/>
    <p:sldId id="490" r:id="rId32"/>
    <p:sldId id="388" r:id="rId33"/>
    <p:sldId id="491" r:id="rId34"/>
    <p:sldId id="1904" r:id="rId35"/>
    <p:sldId id="1851" r:id="rId36"/>
    <p:sldId id="1849" r:id="rId37"/>
    <p:sldId id="390" r:id="rId38"/>
    <p:sldId id="391" r:id="rId39"/>
    <p:sldId id="1901" r:id="rId40"/>
    <p:sldId id="392" r:id="rId41"/>
    <p:sldId id="493" r:id="rId42"/>
    <p:sldId id="1905" r:id="rId43"/>
    <p:sldId id="494" r:id="rId44"/>
    <p:sldId id="749" r:id="rId45"/>
    <p:sldId id="1852" r:id="rId46"/>
    <p:sldId id="1853" r:id="rId47"/>
    <p:sldId id="1854" r:id="rId48"/>
    <p:sldId id="1885" r:id="rId49"/>
    <p:sldId id="1855" r:id="rId50"/>
    <p:sldId id="1906" r:id="rId51"/>
    <p:sldId id="700" r:id="rId52"/>
    <p:sldId id="394" r:id="rId53"/>
    <p:sldId id="702" r:id="rId54"/>
    <p:sldId id="465" r:id="rId55"/>
    <p:sldId id="397" r:id="rId56"/>
    <p:sldId id="464" r:id="rId57"/>
    <p:sldId id="399" r:id="rId58"/>
    <p:sldId id="400" r:id="rId59"/>
    <p:sldId id="1858" r:id="rId60"/>
    <p:sldId id="1865" r:id="rId61"/>
    <p:sldId id="1866" r:id="rId62"/>
    <p:sldId id="1861" r:id="rId63"/>
    <p:sldId id="1860" r:id="rId64"/>
    <p:sldId id="1862" r:id="rId65"/>
    <p:sldId id="1894" r:id="rId66"/>
    <p:sldId id="1773" r:id="rId67"/>
    <p:sldId id="1774" r:id="rId68"/>
    <p:sldId id="404" r:id="rId69"/>
    <p:sldId id="1867" r:id="rId70"/>
    <p:sldId id="470" r:id="rId71"/>
    <p:sldId id="1868" r:id="rId72"/>
    <p:sldId id="1871" r:id="rId73"/>
    <p:sldId id="471" r:id="rId74"/>
    <p:sldId id="1895" r:id="rId75"/>
    <p:sldId id="732" r:id="rId76"/>
    <p:sldId id="1873" r:id="rId77"/>
    <p:sldId id="1874" r:id="rId78"/>
    <p:sldId id="472" r:id="rId79"/>
    <p:sldId id="421" r:id="rId80"/>
    <p:sldId id="415" r:id="rId81"/>
    <p:sldId id="1900" r:id="rId82"/>
    <p:sldId id="1896" r:id="rId83"/>
    <p:sldId id="257" r:id="rId84"/>
    <p:sldId id="259" r:id="rId85"/>
    <p:sldId id="261" r:id="rId86"/>
    <p:sldId id="262" r:id="rId87"/>
    <p:sldId id="263" r:id="rId88"/>
    <p:sldId id="264" r:id="rId89"/>
    <p:sldId id="265" r:id="rId90"/>
    <p:sldId id="266" r:id="rId91"/>
    <p:sldId id="267" r:id="rId92"/>
    <p:sldId id="268" r:id="rId93"/>
    <p:sldId id="269" r:id="rId94"/>
    <p:sldId id="270" r:id="rId95"/>
    <p:sldId id="271" r:id="rId96"/>
    <p:sldId id="272" r:id="rId97"/>
    <p:sldId id="1907" r:id="rId98"/>
    <p:sldId id="1908" r:id="rId99"/>
    <p:sldId id="1899" r:id="rId100"/>
    <p:sldId id="1921" r:id="rId101"/>
    <p:sldId id="1910" r:id="rId102"/>
    <p:sldId id="275" r:id="rId10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46E8C2D-F753-4094-923D-37C4E90AB325}">
          <p14:sldIdLst>
            <p14:sldId id="256"/>
            <p14:sldId id="1887"/>
            <p14:sldId id="1919"/>
            <p14:sldId id="1911"/>
            <p14:sldId id="1912"/>
            <p14:sldId id="1913"/>
            <p14:sldId id="1915"/>
            <p14:sldId id="1916"/>
            <p14:sldId id="1917"/>
            <p14:sldId id="1918"/>
            <p14:sldId id="1914"/>
            <p14:sldId id="1920"/>
          </p14:sldIdLst>
        </p14:section>
        <p14:section name="Vector Semantics" id="{10388DDE-1B72-45E3-8D3F-557DD2CE6F24}">
          <p14:sldIdLst>
            <p14:sldId id="1909"/>
            <p14:sldId id="456"/>
            <p14:sldId id="1888"/>
            <p14:sldId id="1882"/>
            <p14:sldId id="361"/>
            <p14:sldId id="483"/>
            <p14:sldId id="484"/>
            <p14:sldId id="1879"/>
            <p14:sldId id="1881"/>
            <p14:sldId id="1883"/>
            <p14:sldId id="459"/>
            <p14:sldId id="461"/>
            <p14:sldId id="1772"/>
            <p14:sldId id="485"/>
          </p14:sldIdLst>
        </p14:section>
        <p14:section name="Words and vectors" id="{82C1A2A2-76D3-420A-A269-303F40894848}">
          <p14:sldIdLst>
            <p14:sldId id="1903"/>
            <p14:sldId id="487"/>
            <p14:sldId id="488"/>
            <p14:sldId id="489"/>
            <p14:sldId id="490"/>
            <p14:sldId id="388"/>
            <p14:sldId id="491"/>
            <p14:sldId id="1904"/>
            <p14:sldId id="1851"/>
            <p14:sldId id="1849"/>
            <p14:sldId id="390"/>
            <p14:sldId id="391"/>
            <p14:sldId id="1901"/>
            <p14:sldId id="392"/>
            <p14:sldId id="493"/>
            <p14:sldId id="1905"/>
            <p14:sldId id="494"/>
            <p14:sldId id="749"/>
            <p14:sldId id="1852"/>
            <p14:sldId id="1853"/>
            <p14:sldId id="1854"/>
            <p14:sldId id="1885"/>
            <p14:sldId id="1855"/>
            <p14:sldId id="1906"/>
            <p14:sldId id="700"/>
            <p14:sldId id="394"/>
            <p14:sldId id="702"/>
            <p14:sldId id="465"/>
            <p14:sldId id="397"/>
            <p14:sldId id="464"/>
            <p14:sldId id="399"/>
            <p14:sldId id="400"/>
            <p14:sldId id="1858"/>
            <p14:sldId id="1865"/>
            <p14:sldId id="1866"/>
            <p14:sldId id="1861"/>
            <p14:sldId id="1860"/>
            <p14:sldId id="1862"/>
            <p14:sldId id="1894"/>
            <p14:sldId id="1773"/>
            <p14:sldId id="1774"/>
            <p14:sldId id="404"/>
            <p14:sldId id="1867"/>
            <p14:sldId id="470"/>
            <p14:sldId id="1868"/>
            <p14:sldId id="1871"/>
            <p14:sldId id="471"/>
            <p14:sldId id="1895"/>
            <p14:sldId id="732"/>
            <p14:sldId id="1873"/>
            <p14:sldId id="1874"/>
            <p14:sldId id="472"/>
            <p14:sldId id="421"/>
            <p14:sldId id="415"/>
            <p14:sldId id="1900"/>
            <p14:sldId id="1896"/>
            <p14:sldId id="257"/>
            <p14:sldId id="259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1907"/>
            <p14:sldId id="1908"/>
            <p14:sldId id="1899"/>
            <p14:sldId id="1921"/>
            <p14:sldId id="1910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5" autoAdjust="0"/>
    <p:restoredTop sz="81108" autoAdjust="0"/>
  </p:normalViewPr>
  <p:slideViewPr>
    <p:cSldViewPr snapToGrid="0">
      <p:cViewPr varScale="1">
        <p:scale>
          <a:sx n="55" d="100"/>
          <a:sy n="55" d="100"/>
        </p:scale>
        <p:origin x="16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83E26-2673-4D04-A644-E6FE8DCF08F5}" type="datetimeFigureOut">
              <a:rPr lang="de-DE" smtClean="0"/>
              <a:t>13.12.2024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88258-729E-4245-BB70-40E22088C02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819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199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494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87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63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44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987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992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386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14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3472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89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417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17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04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507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071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127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ABE09E-F152-7744-8C90-5FE0EE9195EA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161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170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061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357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95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29634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3052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319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351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654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768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233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844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150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5295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00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83367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61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61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040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653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702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031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7424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289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290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87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3756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235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7847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807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81855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434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8651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1177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1251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34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140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1139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4865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5470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9330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74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6780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055786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505276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97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48249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98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92248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99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90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8464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100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82609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8258-729E-4245-BB70-40E22088C023}" type="slidenum">
              <a:rPr lang="de-DE" smtClean="0"/>
              <a:t>101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2517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12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00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9DA6-2D72-4AC7-811F-CD6A351E9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333D5-46CE-4833-ADA0-29806116E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C541D-0637-475E-A1EE-D033B7CE4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8A510-4CA3-45D9-AA53-C6282B4A2DA1}" type="datetime1">
              <a:rPr lang="de-DE" smtClean="0"/>
              <a:t>13.12.2024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F6BC6-AA29-4783-A69C-81E99576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90D34-8C14-467F-9403-DDA45B9EE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04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2E985-23FF-46F3-A32D-13DBFE90E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F36F8-8F4D-478A-8318-5A13E9F9E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3209B-D477-484C-8433-4C412259A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AA732-46F5-4078-A629-314684C439D8}" type="datetime1">
              <a:rPr lang="de-DE" smtClean="0"/>
              <a:t>13.12.2024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BC4EE-275E-4BF4-943C-E74D00628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9AFC3-9E01-4C40-8257-FB88542E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67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AA72A6-2F3C-4334-BCA1-3BD4C2D6B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20BD35-FB9A-4343-8101-9BA7BF447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04A03-52A8-462E-93C9-AF034C769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C86C-FAB8-4010-9A04-6BE826165ABD}" type="datetime1">
              <a:rPr lang="de-DE" smtClean="0"/>
              <a:t>13.12.2024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4AFED-6A4C-4462-B624-4B61E6EE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91992-F7C0-4CBD-97A4-E4B08E73C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69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502FE-59C8-461C-A015-A6352C88B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1825-992F-4DD5-9645-01C63E164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F6155-4015-4892-B7BF-4988F98C2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0AE6-14D5-4151-84E3-53482FC27554}" type="datetime1">
              <a:rPr lang="de-DE" smtClean="0"/>
              <a:t>13.12.2024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FA199-1E99-4474-AEBA-5D677A36C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F9A77-5DAB-4915-A780-466F73FD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722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D197D-C01E-4E49-A78C-A2C1CD2C9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610B1-AA0F-4104-A511-21A01051E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1769B-F86D-4E26-B8E2-40F640F45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A9CE-624C-4307-84FC-320EDE5566FE}" type="datetime1">
              <a:rPr lang="de-DE" smtClean="0"/>
              <a:t>13.12.2024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DAB0A-714F-4BC9-BAEF-A43C4753F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ED440-C0BD-43B7-B60B-5DA0F691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93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8A5A9-2782-4B06-886C-9A13B5C76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C09A6-821D-4E6A-9A2E-47F81458AC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D1FE8D-C552-41FF-9C71-8E6E4C682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642E68-B460-43D0-8091-94576C323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ACB2-61FE-4BB9-BC01-DAB54C144A1A}" type="datetime1">
              <a:rPr lang="de-DE" smtClean="0"/>
              <a:t>13.12.2024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656AB-FEFE-4130-9FD8-BFE383AA8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EE0405-3A91-4069-9B4F-6EE6A40F0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26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FA5FF-8B94-4F27-83FA-7FAEE1C87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D0AE6-51E9-46D0-AA38-7F30F0520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88A0B-17CB-4B70-9FBF-33FE1DB28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C1C40-5F26-42BF-BB9F-5E3B5AD19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377E51-C8A9-4115-85D4-2477DF8E4F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68AF32-A134-4DF8-BC2B-DF5FAF12E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054B-3703-4384-92C2-032DE8D959C9}" type="datetime1">
              <a:rPr lang="de-DE" smtClean="0"/>
              <a:t>13.12.2024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E48BD9-719F-4828-A3C6-306A53E7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F3EADD-2FBC-4B96-BA8B-5F85B5DBD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13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B1897-C28B-41B1-8F49-5CC96696C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6113F6-6257-40B4-AFA7-B43003B2D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73A8-DC30-45C2-917D-850D48885215}" type="datetime1">
              <a:rPr lang="de-DE" smtClean="0"/>
              <a:t>13.12.2024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9F200D-80FB-4422-B086-516F2454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676FA-B3E3-4919-9186-38A3B8090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50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5F61E-BD82-4DFB-88C5-0EAFE8AB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7134D-E3D6-4765-B423-EE8E35488356}" type="datetime1">
              <a:rPr lang="de-DE" smtClean="0"/>
              <a:t>13.12.2024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9FC4BB-05D1-422D-ABB1-11EC7222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03489-05F3-445F-877A-88178B326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114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CB827-D871-4243-A31C-BA801B74F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6BED2-31A7-47CA-984C-E6BA00294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0D4301-E761-4448-B0D2-C06A13D40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3FDEF-58CA-4067-B580-AC6E85217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3EFB-9E40-4E1B-81B4-55188CE876B4}" type="datetime1">
              <a:rPr lang="de-DE" smtClean="0"/>
              <a:t>13.12.2024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430ED-D563-4564-9D66-BAB4F35D6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ED4B7-27AF-4805-A085-860B442A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42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F270B-B59C-4CC6-9735-4850F008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E4CDF9-B572-4856-96EB-56D542508F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875E7-2655-4C8C-9A56-2848951A5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C16B1-011A-4102-8476-331DE505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1F50E-5C6E-4138-B41A-9BB8702B31A4}" type="datetime1">
              <a:rPr lang="de-DE" smtClean="0"/>
              <a:t>13.12.2024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393E7F-BE36-47FC-A690-FFDE4C680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3ED47-8CD0-4D02-8C2A-6BC3D0003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03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B51A02-3274-4551-9BDB-8E7BA5869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A939-7739-447F-BC08-9917417EA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C3346-3F60-4D2F-897D-402AF472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44A26-E7FF-45BE-B987-666941325790}" type="datetime1">
              <a:rPr lang="de-DE" smtClean="0"/>
              <a:t>13.12.2024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67AA2-EB68-4C38-BBA6-417446A72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34E96-9E67-4997-B142-204A7A44E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15A2-DFA4-4904-9A43-9D7FEC79EC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01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Upper_Saxon_Germ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ordnetweb.princeton.edu/perl/webwn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eb.stanford.edu/people/jurafsky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ople.cs.umass.edu/~miyyer/cs685/" TargetMode="External"/><Relationship Id="rId5" Type="http://schemas.openxmlformats.org/officeDocument/2006/relationships/hyperlink" Target="https://web.stanford.edu/~jurafsky/slp3/" TargetMode="External"/><Relationship Id="rId4" Type="http://schemas.openxmlformats.org/officeDocument/2006/relationships/hyperlink" Target="http://www.cs.colorado.edu/~martin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nlp.stanford.edu/projects/glove/" TargetMode="External"/><Relationship Id="rId2" Type="http://schemas.openxmlformats.org/officeDocument/2006/relationships/hyperlink" Target="https://code.google.com/archive/p/word2vec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tacomp.ai/dclm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emotion-analysis-project/SemEval2025-Task11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epsilon-it.utu.fi/wv_demo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C88B-86A1-4381-A4E9-C3DD7A3A5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-2942"/>
            <a:ext cx="6858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Behind the Secrets of Large Language Models </a:t>
            </a:r>
            <a:endParaRPr lang="de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AB411-9F74-4CC7-8A36-6212602A0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686941"/>
            <a:ext cx="6858000" cy="2620086"/>
          </a:xfrm>
        </p:spPr>
        <p:txBody>
          <a:bodyPr>
            <a:normAutofit fontScale="85000" lnSpcReduction="20000"/>
          </a:bodyPr>
          <a:lstStyle/>
          <a:p>
            <a:r>
              <a:rPr lang="en-US" sz="3800" dirty="0"/>
              <a:t>Lecture 4</a:t>
            </a:r>
          </a:p>
          <a:p>
            <a:endParaRPr lang="en-US" sz="1800" dirty="0"/>
          </a:p>
          <a:p>
            <a:r>
              <a:rPr lang="en-US" sz="5400" b="1" dirty="0"/>
              <a:t>Word embeddings &amp; Tokenization</a:t>
            </a:r>
          </a:p>
          <a:p>
            <a:endParaRPr lang="en-US" dirty="0"/>
          </a:p>
          <a:p>
            <a:r>
              <a:rPr lang="en-US" dirty="0"/>
              <a:t>Simon Razniewski</a:t>
            </a:r>
            <a:endParaRPr lang="de-DE" dirty="0"/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5761C2B6-E4FF-496D-874B-890F70AAE1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7" y="5812395"/>
            <a:ext cx="2453366" cy="999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93AE3D-E21F-476F-B426-526F40C29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053" y="5936052"/>
            <a:ext cx="2752115" cy="79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97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9C588-338A-4451-94E9-3F0F10655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SäxyLLM</a:t>
            </a:r>
            <a:r>
              <a:rPr lang="en-US" dirty="0"/>
              <a:t>: Build an LLM that speaks Saxon²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EBCA-82A9-4AA0-B8F0-A16C2DE22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Sächsisch</a:t>
            </a:r>
            <a:r>
              <a:rPr lang="en-US" dirty="0"/>
              <a:t> is sexy, but current open models don’t speak it</a:t>
            </a:r>
          </a:p>
          <a:p>
            <a:endParaRPr lang="en-US" dirty="0"/>
          </a:p>
          <a:p>
            <a:r>
              <a:rPr lang="de-DE" dirty="0" err="1"/>
              <a:t>Build</a:t>
            </a:r>
            <a:r>
              <a:rPr lang="de-DE" dirty="0"/>
              <a:t> an LLM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speaks</a:t>
            </a:r>
            <a:r>
              <a:rPr lang="de-DE" dirty="0"/>
              <a:t> </a:t>
            </a:r>
            <a:r>
              <a:rPr lang="de-DE" dirty="0" err="1"/>
              <a:t>Saxonian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default</a:t>
            </a:r>
            <a:endParaRPr lang="de-DE" dirty="0"/>
          </a:p>
          <a:p>
            <a:endParaRPr lang="de-DE" dirty="0"/>
          </a:p>
          <a:p>
            <a:r>
              <a:rPr lang="de-DE" dirty="0"/>
              <a:t>Suggestion: </a:t>
            </a:r>
            <a:r>
              <a:rPr lang="de-DE" dirty="0" err="1"/>
              <a:t>Collect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web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try</a:t>
            </a:r>
            <a:r>
              <a:rPr lang="de-DE" dirty="0"/>
              <a:t> </a:t>
            </a:r>
            <a:r>
              <a:rPr lang="de-DE" dirty="0" err="1"/>
              <a:t>synthesizing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commercial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,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objectives</a:t>
            </a:r>
            <a:r>
              <a:rPr lang="de-DE" dirty="0"/>
              <a:t> and </a:t>
            </a:r>
            <a:r>
              <a:rPr lang="de-DE" dirty="0" err="1"/>
              <a:t>evaluation</a:t>
            </a:r>
            <a:endParaRPr lang="de-DE" dirty="0"/>
          </a:p>
          <a:p>
            <a:endParaRPr lang="de-DE" dirty="0"/>
          </a:p>
          <a:p>
            <a:r>
              <a:rPr lang="de-DE" dirty="0"/>
              <a:t>Evaluation: TBD (Manual </a:t>
            </a:r>
            <a:r>
              <a:rPr lang="de-DE" dirty="0" err="1"/>
              <a:t>labelling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automated</a:t>
            </a:r>
            <a:r>
              <a:rPr lang="de-DE" dirty="0"/>
              <a:t> </a:t>
            </a:r>
            <a:r>
              <a:rPr lang="de-DE" dirty="0" err="1"/>
              <a:t>embedding</a:t>
            </a:r>
            <a:r>
              <a:rPr lang="de-DE" dirty="0"/>
              <a:t> </a:t>
            </a:r>
            <a:r>
              <a:rPr lang="de-DE" dirty="0" err="1"/>
              <a:t>similarity</a:t>
            </a:r>
            <a:r>
              <a:rPr lang="de-DE" dirty="0"/>
              <a:t> on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)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1500" dirty="0"/>
              <a:t>² Note: „Saxon“ </a:t>
            </a:r>
            <a:r>
              <a:rPr lang="de-DE" sz="1500" dirty="0" err="1"/>
              <a:t>here</a:t>
            </a:r>
            <a:r>
              <a:rPr lang="de-DE" sz="1500" dirty="0"/>
              <a:t> </a:t>
            </a:r>
            <a:r>
              <a:rPr lang="de-DE" sz="1500" dirty="0" err="1"/>
              <a:t>refers</a:t>
            </a:r>
            <a:r>
              <a:rPr lang="de-DE" sz="1500" dirty="0"/>
              <a:t> </a:t>
            </a:r>
            <a:r>
              <a:rPr lang="de-DE" sz="1500" dirty="0" err="1"/>
              <a:t>to</a:t>
            </a:r>
            <a:r>
              <a:rPr lang="de-DE" sz="1500" dirty="0"/>
              <a:t> </a:t>
            </a:r>
            <a:r>
              <a:rPr lang="de-DE" sz="1500" dirty="0" err="1"/>
              <a:t>the</a:t>
            </a:r>
            <a:r>
              <a:rPr lang="de-DE" sz="1500" dirty="0"/>
              <a:t> German </a:t>
            </a:r>
            <a:r>
              <a:rPr lang="de-DE" sz="1500" dirty="0" err="1"/>
              <a:t>dialect</a:t>
            </a:r>
            <a:r>
              <a:rPr lang="de-DE" sz="1500" dirty="0"/>
              <a:t> spoken in </a:t>
            </a:r>
            <a:r>
              <a:rPr lang="de-DE" sz="1500" dirty="0" err="1"/>
              <a:t>today‘s</a:t>
            </a:r>
            <a:r>
              <a:rPr lang="de-DE" sz="1500" dirty="0"/>
              <a:t> </a:t>
            </a:r>
            <a:r>
              <a:rPr lang="de-DE" sz="1500" dirty="0" err="1"/>
              <a:t>state</a:t>
            </a:r>
            <a:r>
              <a:rPr lang="de-DE" sz="1500" dirty="0"/>
              <a:t> of </a:t>
            </a:r>
            <a:r>
              <a:rPr lang="de-DE" sz="1500" dirty="0" err="1"/>
              <a:t>Saxony</a:t>
            </a:r>
            <a:r>
              <a:rPr lang="de-DE" sz="1500" dirty="0"/>
              <a:t> </a:t>
            </a:r>
            <a:r>
              <a:rPr lang="de-DE" sz="1500" dirty="0">
                <a:hlinkClick r:id="rId3"/>
              </a:rPr>
              <a:t>https://en.wikipedia.org/wiki/Upper_Saxon_German</a:t>
            </a:r>
            <a:endParaRPr lang="de-DE" sz="1500" dirty="0"/>
          </a:p>
          <a:p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B6928-6394-4821-B5B2-0D932B49D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85399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(25 min)</a:t>
            </a:r>
          </a:p>
          <a:p>
            <a:pPr lvl="1"/>
            <a:r>
              <a:rPr lang="en-US" b="1" dirty="0"/>
              <a:t>Group work (5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100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281308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22CAE-7F00-4AEE-A0E6-EA6F0CECC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work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47BBA-3D57-43EF-96C3-C75B3C50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the following questions with your neighbor:</a:t>
            </a:r>
          </a:p>
          <a:p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What is meant by sparse vs. dense embeddings? </a:t>
            </a:r>
            <a:br>
              <a:rPr lang="en-US" dirty="0"/>
            </a:br>
            <a:r>
              <a:rPr lang="en-US" dirty="0"/>
              <a:t>What are advantages of either?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What is normalization by vector length, versus by IDF? Why do both matter?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Why do we need dedicated tokenizers? </a:t>
            </a:r>
            <a:br>
              <a:rPr lang="en-US" dirty="0"/>
            </a:br>
            <a:r>
              <a:rPr lang="en-US" dirty="0"/>
              <a:t>Why not just split at word borders?</a:t>
            </a:r>
          </a:p>
          <a:p>
            <a:pPr marL="971550" lvl="1" indent="-514350">
              <a:buFont typeface="+mj-lt"/>
              <a:buAutoNum type="arabicPeriod"/>
            </a:pP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D52F6F-FBB3-4056-8F74-8B7C80590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101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70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48841-8F27-4C34-91D9-91B26E356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– Lecture 4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4D695-0FE2-4D80-87C7-9A1557A23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Vector space model as foundation of meaning representation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Popular static embedding model: Word2Vec</a:t>
            </a:r>
          </a:p>
          <a:p>
            <a:pPr lvl="1"/>
            <a:r>
              <a:rPr lang="en-US" dirty="0"/>
              <a:t>We will later learn about contextual embedding models like BERT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Tokenization of text using byte-pair-encoding algorithm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Lab today:</a:t>
            </a:r>
          </a:p>
          <a:p>
            <a:pPr lvl="1"/>
            <a:r>
              <a:rPr lang="en-US" dirty="0"/>
              <a:t>Select your own corpus</a:t>
            </a:r>
          </a:p>
          <a:p>
            <a:pPr lvl="1"/>
            <a:r>
              <a:rPr lang="en-US" dirty="0"/>
              <a:t>Build a tokenizer</a:t>
            </a:r>
          </a:p>
          <a:p>
            <a:pPr lvl="1"/>
            <a:r>
              <a:rPr lang="en-US" dirty="0"/>
              <a:t>Build word embeddings</a:t>
            </a:r>
          </a:p>
          <a:p>
            <a:pPr lvl="1"/>
            <a:r>
              <a:rPr lang="en-US"/>
              <a:t>Discover analogies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B9F52-65A9-43CB-9DCA-38455290C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102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784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23816-7B6C-4861-AAB6-3F3B582B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BDA10-7F4A-42F2-8C2D-A4CAC4F66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04401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33% performance</a:t>
            </a:r>
          </a:p>
          <a:p>
            <a:r>
              <a:rPr lang="en-US" dirty="0"/>
              <a:t>33% report</a:t>
            </a:r>
          </a:p>
          <a:p>
            <a:r>
              <a:rPr lang="en-US" dirty="0"/>
              <a:t>33% presentation</a:t>
            </a:r>
          </a:p>
          <a:p>
            <a:endParaRPr lang="en-US" dirty="0"/>
          </a:p>
          <a:p>
            <a:r>
              <a:rPr lang="en-US" dirty="0"/>
              <a:t>Criteria for report and presentation (all 5 equal weight):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Discussion of and positioning </a:t>
            </a:r>
            <a:r>
              <a:rPr lang="en-US" dirty="0" err="1"/>
              <a:t>w.r.t.</a:t>
            </a:r>
            <a:r>
              <a:rPr lang="en-US" dirty="0"/>
              <a:t> state of the art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Novelty of approach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Technical depth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Clarity and presentation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Analysis/discussion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Report template will be provided </a:t>
            </a:r>
            <a:br>
              <a:rPr lang="en-US" dirty="0"/>
            </a:br>
            <a:r>
              <a:rPr lang="en-US" dirty="0"/>
              <a:t>(max 8 pages double column ACL style)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7BC8B-220D-43B7-BA8A-959C7F43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566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A94BE-36A6-42AA-9950-D6C4603D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5C030-6776-40A7-8B73-C479442CE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Survey on course webpage</a:t>
            </a:r>
          </a:p>
          <a:p>
            <a:pPr lvl="1"/>
            <a:r>
              <a:rPr lang="en-US" dirty="0"/>
              <a:t>Non-binding</a:t>
            </a:r>
          </a:p>
          <a:p>
            <a:pPr lvl="1"/>
            <a:endParaRPr lang="en-US" dirty="0"/>
          </a:p>
          <a:p>
            <a:r>
              <a:rPr lang="en-US" dirty="0"/>
              <a:t>Kick-off meetings will follow</a:t>
            </a:r>
          </a:p>
          <a:p>
            <a:endParaRPr lang="en-US" dirty="0"/>
          </a:p>
          <a:p>
            <a:r>
              <a:rPr lang="en-US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E4D0B-7745-4E31-815E-0B0EC2C9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799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(25 min)</a:t>
            </a:r>
          </a:p>
          <a:p>
            <a:pPr lvl="1"/>
            <a:r>
              <a:rPr lang="en-US" dirty="0"/>
              <a:t>Group work (5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958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Desiderata for word meaning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43100"/>
            <a:ext cx="7715250" cy="4214632"/>
          </a:xfrm>
        </p:spPr>
        <p:txBody>
          <a:bodyPr>
            <a:normAutofit/>
          </a:bodyPr>
          <a:lstStyle/>
          <a:p>
            <a:r>
              <a:rPr lang="en-US" sz="2700" b="1" dirty="0"/>
              <a:t>Concepts</a:t>
            </a:r>
            <a:r>
              <a:rPr lang="en-US" sz="2700" dirty="0"/>
              <a:t> or word senses</a:t>
            </a:r>
          </a:p>
          <a:p>
            <a:pPr lvl="1"/>
            <a:r>
              <a:rPr lang="en-US" sz="2100" dirty="0"/>
              <a:t>Have a complex many-to-many association with </a:t>
            </a:r>
            <a:r>
              <a:rPr lang="en-US" sz="2100" b="1" dirty="0"/>
              <a:t>words</a:t>
            </a:r>
            <a:r>
              <a:rPr lang="en-US" sz="2100" dirty="0"/>
              <a:t> (homonymy, multiple senses)</a:t>
            </a:r>
          </a:p>
          <a:p>
            <a:endParaRPr lang="en-US" sz="2700" dirty="0"/>
          </a:p>
          <a:p>
            <a:r>
              <a:rPr lang="en-US" sz="2700" dirty="0"/>
              <a:t>Have relations with each other</a:t>
            </a:r>
          </a:p>
          <a:p>
            <a:pPr lvl="1"/>
            <a:r>
              <a:rPr lang="en-US" sz="2100" dirty="0"/>
              <a:t>Synonymy</a:t>
            </a:r>
          </a:p>
          <a:p>
            <a:pPr lvl="1"/>
            <a:r>
              <a:rPr lang="en-US" sz="2100" dirty="0"/>
              <a:t>Antonymy</a:t>
            </a:r>
          </a:p>
          <a:p>
            <a:pPr lvl="1"/>
            <a:r>
              <a:rPr lang="en-US" sz="2100" dirty="0"/>
              <a:t>Hyponymy</a:t>
            </a:r>
          </a:p>
          <a:p>
            <a:pPr lvl="1"/>
            <a:r>
              <a:rPr lang="en-US" sz="2100" dirty="0"/>
              <a:t>Similarity</a:t>
            </a:r>
          </a:p>
          <a:p>
            <a:pPr lvl="1"/>
            <a:r>
              <a:rPr lang="en-US" sz="2100" dirty="0"/>
              <a:t>Relatedness</a:t>
            </a:r>
          </a:p>
          <a:p>
            <a:pPr lvl="1"/>
            <a:r>
              <a:rPr lang="en-US" sz="2100" dirty="0"/>
              <a:t>Connotation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D84D1-265D-457C-A284-542CD512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327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ED62-6E67-46AF-A699-1375BCE01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top-down approach: </a:t>
            </a:r>
            <a:br>
              <a:rPr lang="en-US" dirty="0"/>
            </a:br>
            <a:r>
              <a:rPr lang="en-US" dirty="0"/>
              <a:t>Word meaning Database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01937-2FF4-4395-B531-B32EDB65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15</a:t>
            </a:fld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2C593-CF5A-41A5-BB13-55122477F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67" y="1723191"/>
            <a:ext cx="5591866" cy="49982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6802C8-D537-404F-8D79-588E1E429AB9}"/>
              </a:ext>
            </a:extLst>
          </p:cNvPr>
          <p:cNvSpPr txBox="1"/>
          <p:nvPr/>
        </p:nvSpPr>
        <p:spPr>
          <a:xfrm>
            <a:off x="6623914" y="3077964"/>
            <a:ext cx="18914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4"/>
              </a:rPr>
              <a:t>http://wordnetweb.princeton.edu/perl/webwn</a:t>
            </a:r>
            <a:endParaRPr lang="de-DE" dirty="0"/>
          </a:p>
          <a:p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D07EB4-6C13-4002-9F06-A073668479C9}"/>
              </a:ext>
            </a:extLst>
          </p:cNvPr>
          <p:cNvSpPr/>
          <p:nvPr/>
        </p:nvSpPr>
        <p:spPr>
          <a:xfrm>
            <a:off x="6229350" y="45075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2100" dirty="0"/>
              <a:t>Synonymy</a:t>
            </a:r>
          </a:p>
          <a:p>
            <a:pPr lvl="1"/>
            <a:r>
              <a:rPr lang="en-US" sz="2100" dirty="0"/>
              <a:t>Antonymy</a:t>
            </a:r>
          </a:p>
          <a:p>
            <a:pPr lvl="1"/>
            <a:r>
              <a:rPr lang="en-US" sz="2100" dirty="0"/>
              <a:t>Hyponymy</a:t>
            </a:r>
          </a:p>
          <a:p>
            <a:pPr lvl="1"/>
            <a:r>
              <a:rPr lang="en-US" sz="2100" strike="sngStrike" dirty="0"/>
              <a:t>Similarity</a:t>
            </a:r>
          </a:p>
          <a:p>
            <a:pPr lvl="1"/>
            <a:r>
              <a:rPr lang="en-US" sz="2100" strike="sngStrike" dirty="0"/>
              <a:t>Relatedness</a:t>
            </a:r>
          </a:p>
          <a:p>
            <a:pPr lvl="1"/>
            <a:r>
              <a:rPr lang="en-US" sz="2100" strike="sngStrike" dirty="0"/>
              <a:t>Connotation</a:t>
            </a:r>
          </a:p>
        </p:txBody>
      </p:sp>
    </p:spTree>
    <p:extLst>
      <p:ext uri="{BB962C8B-B14F-4D97-AF65-F5344CB8AC3E}">
        <p14:creationId xmlns:p14="http://schemas.microsoft.com/office/powerpoint/2010/main" val="4169904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72204"/>
            <a:ext cx="6972300" cy="699447"/>
          </a:xfrm>
        </p:spPr>
        <p:txBody>
          <a:bodyPr>
            <a:normAutofit fontScale="90000"/>
          </a:bodyPr>
          <a:lstStyle/>
          <a:p>
            <a:r>
              <a:rPr lang="en-US" dirty="0"/>
              <a:t>Computational models of word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0" y="2514601"/>
            <a:ext cx="7772400" cy="2857499"/>
          </a:xfrm>
        </p:spPr>
        <p:txBody>
          <a:bodyPr/>
          <a:lstStyle/>
          <a:p>
            <a:r>
              <a:rPr lang="en-US" sz="2700" dirty="0"/>
              <a:t>Can we build a theory of how to represent word meaning, that accounts for most of the desiderata?</a:t>
            </a:r>
          </a:p>
          <a:p>
            <a:r>
              <a:rPr lang="en-US" sz="2700" dirty="0"/>
              <a:t>We'll introduce </a:t>
            </a:r>
            <a:r>
              <a:rPr lang="en-US" sz="2700" b="1" dirty="0"/>
              <a:t>vector semantics</a:t>
            </a:r>
          </a:p>
          <a:p>
            <a:pPr lvl="1"/>
            <a:r>
              <a:rPr lang="en-US" sz="2300" dirty="0"/>
              <a:t>The standard model in modern language processing!</a:t>
            </a:r>
          </a:p>
          <a:p>
            <a:pPr lvl="1"/>
            <a:r>
              <a:rPr lang="en-US" sz="2300" dirty="0"/>
              <a:t>Handles many of our goals!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E5B56-195C-4154-BD30-6D1788378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817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72204"/>
            <a:ext cx="6560820" cy="699447"/>
          </a:xfrm>
        </p:spPr>
        <p:txBody>
          <a:bodyPr/>
          <a:lstStyle/>
          <a:p>
            <a:r>
              <a:rPr lang="en-US" dirty="0"/>
              <a:t>Ludwig Wittgenstein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0" y="2051437"/>
            <a:ext cx="7772400" cy="3320663"/>
          </a:xfrm>
        </p:spPr>
        <p:txBody>
          <a:bodyPr>
            <a:normAutofit fontScale="92500" lnSpcReduction="20000"/>
          </a:bodyPr>
          <a:lstStyle/>
          <a:p>
            <a:r>
              <a:rPr lang="en-US" sz="2700" dirty="0"/>
              <a:t>Wittgenstein:</a:t>
            </a:r>
          </a:p>
          <a:p>
            <a:pPr marL="239316" lvl="1" indent="0">
              <a:buNone/>
            </a:pPr>
            <a:r>
              <a:rPr lang="en-US" sz="2700" dirty="0"/>
              <a:t>"The meaning of a word is its use in the language“</a:t>
            </a:r>
          </a:p>
          <a:p>
            <a:pPr marL="239316" lvl="1" indent="0">
              <a:buNone/>
            </a:pPr>
            <a:endParaRPr lang="en-US" sz="2700" dirty="0"/>
          </a:p>
          <a:p>
            <a:r>
              <a:rPr lang="en-US" sz="2800" dirty="0"/>
              <a:t>One way to define "usage": words are defined by their environments (the words around them)</a:t>
            </a:r>
          </a:p>
          <a:p>
            <a:endParaRPr lang="en-US" sz="2800" dirty="0"/>
          </a:p>
          <a:p>
            <a:r>
              <a:rPr lang="en-US" sz="2800" dirty="0" err="1"/>
              <a:t>Zellig</a:t>
            </a:r>
            <a:r>
              <a:rPr lang="en-US" sz="2800" dirty="0"/>
              <a:t> Harris (1954): </a:t>
            </a:r>
          </a:p>
          <a:p>
            <a:pPr lvl="1"/>
            <a:r>
              <a:rPr lang="en-US" b="1" dirty="0"/>
              <a:t>If A and B have almost identical environments we say that they are synonyms</a:t>
            </a:r>
            <a:r>
              <a:rPr lang="en-US" dirty="0"/>
              <a:t>.</a:t>
            </a:r>
          </a:p>
          <a:p>
            <a:pPr marL="239316" lvl="1" indent="0">
              <a:buNone/>
            </a:pPr>
            <a:endParaRPr lang="en-US" sz="27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8C8-6523-4D79-9003-1FCBE97DA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36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7927F-2600-7A4D-B368-5069E69F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952"/>
            <a:ext cx="8515350" cy="680397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does recent English borrowing </a:t>
            </a:r>
            <a:r>
              <a:rPr lang="en-US" i="1" dirty="0" err="1"/>
              <a:t>ongchoi</a:t>
            </a:r>
            <a:r>
              <a:rPr lang="en-US" dirty="0"/>
              <a:t>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57E7B-DC19-F34F-9290-2382F44E2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943100"/>
            <a:ext cx="8058150" cy="3937948"/>
          </a:xfrm>
        </p:spPr>
        <p:txBody>
          <a:bodyPr>
            <a:normAutofit lnSpcReduction="10000"/>
          </a:bodyPr>
          <a:lstStyle/>
          <a:p>
            <a:pPr marL="92869" indent="0"/>
            <a:r>
              <a:rPr lang="en-US" sz="2400" dirty="0"/>
              <a:t>Suppose you see these sentences:</a:t>
            </a:r>
          </a:p>
          <a:p>
            <a:pPr marL="611177" lvl="1" indent="-121444">
              <a:lnSpc>
                <a:spcPct val="80000"/>
              </a:lnSpc>
              <a:spcBef>
                <a:spcPts val="750"/>
              </a:spcBef>
            </a:pPr>
            <a:r>
              <a:rPr lang="en-US" sz="1800" dirty="0"/>
              <a:t>Ong </a:t>
            </a:r>
            <a:r>
              <a:rPr lang="en-US" sz="1800" dirty="0" err="1"/>
              <a:t>choi</a:t>
            </a:r>
            <a:r>
              <a:rPr lang="en-US" sz="1800" dirty="0"/>
              <a:t> is delicious </a:t>
            </a:r>
            <a:r>
              <a:rPr lang="en-US" sz="1800" b="1" dirty="0"/>
              <a:t>sautéed</a:t>
            </a:r>
            <a:r>
              <a:rPr lang="en-US" sz="1800" dirty="0"/>
              <a:t> </a:t>
            </a:r>
            <a:r>
              <a:rPr lang="en-US" sz="1800" b="1" dirty="0"/>
              <a:t>with</a:t>
            </a:r>
            <a:r>
              <a:rPr lang="en-US" sz="1800" dirty="0"/>
              <a:t> </a:t>
            </a:r>
            <a:r>
              <a:rPr lang="en-US" sz="1800" b="1" dirty="0"/>
              <a:t>garlic</a:t>
            </a:r>
            <a:r>
              <a:rPr lang="en-US" sz="1800" dirty="0"/>
              <a:t>. </a:t>
            </a:r>
          </a:p>
          <a:p>
            <a:pPr marL="611177" lvl="1" indent="-121444">
              <a:lnSpc>
                <a:spcPct val="80000"/>
              </a:lnSpc>
              <a:spcBef>
                <a:spcPts val="750"/>
              </a:spcBef>
            </a:pPr>
            <a:r>
              <a:rPr lang="en-US" sz="1800" dirty="0"/>
              <a:t>Ong </a:t>
            </a:r>
            <a:r>
              <a:rPr lang="en-US" sz="1800" dirty="0" err="1"/>
              <a:t>choi</a:t>
            </a:r>
            <a:r>
              <a:rPr lang="en-US" sz="1800" dirty="0"/>
              <a:t> is superb </a:t>
            </a:r>
            <a:r>
              <a:rPr lang="en-US" sz="1800" b="1" dirty="0"/>
              <a:t>over rice</a:t>
            </a:r>
          </a:p>
          <a:p>
            <a:pPr marL="611177" lvl="1" indent="-121444">
              <a:lnSpc>
                <a:spcPct val="80000"/>
              </a:lnSpc>
              <a:spcBef>
                <a:spcPts val="750"/>
              </a:spcBef>
            </a:pPr>
            <a:r>
              <a:rPr lang="en-US" sz="1800" dirty="0"/>
              <a:t>Ong </a:t>
            </a:r>
            <a:r>
              <a:rPr lang="en-US" sz="1800" dirty="0" err="1"/>
              <a:t>choi</a:t>
            </a:r>
            <a:r>
              <a:rPr lang="en-US" sz="1800" dirty="0"/>
              <a:t> </a:t>
            </a:r>
            <a:r>
              <a:rPr lang="en-US" sz="1800" b="1" dirty="0"/>
              <a:t>leaves</a:t>
            </a:r>
            <a:r>
              <a:rPr lang="en-US" sz="1800" dirty="0"/>
              <a:t> with salty sauces</a:t>
            </a:r>
          </a:p>
          <a:p>
            <a:r>
              <a:rPr lang="en-US" sz="2400" dirty="0"/>
              <a:t>And you've also seen these:</a:t>
            </a:r>
          </a:p>
          <a:p>
            <a:pPr marL="657612" lvl="1" indent="-167879">
              <a:lnSpc>
                <a:spcPct val="80000"/>
              </a:lnSpc>
              <a:spcBef>
                <a:spcPts val="750"/>
              </a:spcBef>
            </a:pPr>
            <a:r>
              <a:rPr lang="en-US" sz="1800" dirty="0"/>
              <a:t>…spinach </a:t>
            </a:r>
            <a:r>
              <a:rPr lang="en-US" sz="1800" b="1" dirty="0"/>
              <a:t>sautéed</a:t>
            </a:r>
            <a:r>
              <a:rPr lang="en-US" sz="1800" dirty="0"/>
              <a:t> </a:t>
            </a:r>
            <a:r>
              <a:rPr lang="en-US" sz="1800" b="1" dirty="0"/>
              <a:t>with</a:t>
            </a:r>
            <a:r>
              <a:rPr lang="en-US" sz="1800" dirty="0"/>
              <a:t> </a:t>
            </a:r>
            <a:r>
              <a:rPr lang="en-US" sz="1800" b="1" dirty="0"/>
              <a:t>garlic</a:t>
            </a:r>
            <a:r>
              <a:rPr lang="en-US" sz="1800" dirty="0"/>
              <a:t> </a:t>
            </a:r>
            <a:r>
              <a:rPr lang="en-US" sz="1800" b="1" dirty="0"/>
              <a:t>over rice</a:t>
            </a:r>
          </a:p>
          <a:p>
            <a:pPr marL="657612" lvl="1" indent="-167879">
              <a:lnSpc>
                <a:spcPct val="80000"/>
              </a:lnSpc>
              <a:spcBef>
                <a:spcPts val="750"/>
              </a:spcBef>
            </a:pPr>
            <a:r>
              <a:rPr lang="en-US" sz="1800" dirty="0"/>
              <a:t>Chard stems and </a:t>
            </a:r>
            <a:r>
              <a:rPr lang="en-US" sz="1800" b="1" dirty="0"/>
              <a:t>leaves</a:t>
            </a:r>
            <a:r>
              <a:rPr lang="en-US" sz="1800" dirty="0"/>
              <a:t> are </a:t>
            </a:r>
            <a:r>
              <a:rPr lang="en-US" sz="1800" b="1" dirty="0"/>
              <a:t>delicious</a:t>
            </a:r>
          </a:p>
          <a:p>
            <a:pPr marL="657612" lvl="1" indent="-167879">
              <a:lnSpc>
                <a:spcPct val="80000"/>
              </a:lnSpc>
              <a:spcBef>
                <a:spcPts val="750"/>
              </a:spcBef>
            </a:pPr>
            <a:r>
              <a:rPr lang="en-US" sz="1800" dirty="0"/>
              <a:t>Collard greens and other </a:t>
            </a:r>
            <a:r>
              <a:rPr lang="en-US" sz="1800" b="1" dirty="0"/>
              <a:t>salty</a:t>
            </a:r>
            <a:r>
              <a:rPr lang="en-US" sz="1800" dirty="0"/>
              <a:t> leafy greens</a:t>
            </a:r>
          </a:p>
          <a:p>
            <a:r>
              <a:rPr lang="en-US" sz="2400" dirty="0"/>
              <a:t>Conclusion:</a:t>
            </a:r>
          </a:p>
          <a:p>
            <a:pPr lvl="1"/>
            <a:r>
              <a:rPr lang="en-US" sz="2100" dirty="0" err="1"/>
              <a:t>Ongchoi</a:t>
            </a:r>
            <a:r>
              <a:rPr lang="en-US" sz="2100" dirty="0"/>
              <a:t> is a leafy green like spinach, chard, or collard greens</a:t>
            </a:r>
          </a:p>
          <a:p>
            <a:pPr lvl="2"/>
            <a:r>
              <a:rPr lang="en-US" sz="1700" dirty="0"/>
              <a:t>We could conclude this based on words like "leaves" and "delicious" and "sauteed"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AE69B-8130-4B70-9C41-07D1088D2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89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7BC9D-C67D-D74D-AC6B-B7F1F9CA0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946022"/>
            <a:ext cx="8972550" cy="942598"/>
          </a:xfrm>
        </p:spPr>
        <p:txBody>
          <a:bodyPr>
            <a:noAutofit/>
          </a:bodyPr>
          <a:lstStyle/>
          <a:p>
            <a:r>
              <a:rPr lang="en-US" sz="3600" dirty="0" err="1"/>
              <a:t>Ongchoi</a:t>
            </a:r>
            <a:r>
              <a:rPr lang="en-US" sz="3600" dirty="0"/>
              <a:t>: </a:t>
            </a:r>
            <a:r>
              <a:rPr lang="en-US" sz="3600" i="1" dirty="0"/>
              <a:t>Ipomoea aquatica "Water Spinach"</a:t>
            </a:r>
            <a:endParaRPr lang="en-US" sz="3600" dirty="0">
              <a:latin typeface="Microsoft New Tai Lue" panose="020B0502040204020203" pitchFamily="34" charset="0"/>
              <a:ea typeface="KaiTi" panose="02010609060101010101" pitchFamily="49" charset="-122"/>
              <a:cs typeface="Microsoft New Tai Lue" panose="020B0502040204020203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23B201-95EA-D042-8357-5FC3688E6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50" y="1921113"/>
            <a:ext cx="4512469" cy="375062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DE0C41-078E-6447-B19B-8C13421F423D}"/>
              </a:ext>
            </a:extLst>
          </p:cNvPr>
          <p:cNvSpPr txBox="1"/>
          <p:nvPr/>
        </p:nvSpPr>
        <p:spPr>
          <a:xfrm>
            <a:off x="1192696" y="2737782"/>
            <a:ext cx="21470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i="1" dirty="0">
                <a:latin typeface="Microsoft New Tai Lue" panose="020B0502040204020203" pitchFamily="34" charset="0"/>
                <a:ea typeface="KaiTi" panose="02010609060101010101" pitchFamily="49" charset="-122"/>
                <a:cs typeface="Microsoft New Tai Lue" panose="020B0502040204020203" pitchFamily="34" charset="0"/>
              </a:rPr>
              <a:t>空心菜</a:t>
            </a:r>
            <a:endParaRPr lang="en-US" altLang="ja-JP" sz="2400" i="1" dirty="0">
              <a:latin typeface="Microsoft New Tai Lue" panose="020B0502040204020203" pitchFamily="34" charset="0"/>
              <a:ea typeface="KaiTi" panose="02010609060101010101" pitchFamily="49" charset="-122"/>
              <a:cs typeface="Microsoft New Tai Lue" panose="020B0502040204020203" pitchFamily="34" charset="0"/>
            </a:endParaRPr>
          </a:p>
          <a:p>
            <a:r>
              <a:rPr lang="en-US" sz="2400" i="1" dirty="0">
                <a:latin typeface="Microsoft New Tai Lue" panose="020B0502040204020203" pitchFamily="34" charset="0"/>
                <a:ea typeface="KaiTi" panose="02010609060101010101" pitchFamily="49" charset="-122"/>
                <a:cs typeface="Microsoft New Tai Lue" panose="020B0502040204020203" pitchFamily="34" charset="0"/>
              </a:rPr>
              <a:t>kangkong</a:t>
            </a:r>
          </a:p>
          <a:p>
            <a:r>
              <a:rPr lang="en-US" sz="2400" dirty="0" err="1"/>
              <a:t>rau</a:t>
            </a:r>
            <a:r>
              <a:rPr lang="en-US" sz="2400" dirty="0"/>
              <a:t> </a:t>
            </a:r>
            <a:r>
              <a:rPr lang="en-US" sz="2400" dirty="0" err="1"/>
              <a:t>muống</a:t>
            </a:r>
            <a:endParaRPr lang="en-US" sz="2400" dirty="0"/>
          </a:p>
          <a:p>
            <a:r>
              <a:rPr lang="en-US" sz="2400" dirty="0" err="1"/>
              <a:t>Wasserspinat</a:t>
            </a:r>
            <a:endParaRPr lang="en-US" sz="2400" dirty="0"/>
          </a:p>
          <a:p>
            <a:r>
              <a:rPr lang="en-US" sz="2400" dirty="0"/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14472-E5A6-45D6-BF91-A5E348C8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72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66990-7B2E-4320-9C27-D4362938C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Acknowledgment/License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9898C-175A-48A5-B444-2B20AD06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Shared under CC BY 4.0 with permission by</a:t>
            </a:r>
          </a:p>
          <a:p>
            <a:pPr lvl="1"/>
            <a:r>
              <a:rPr lang="en-US" dirty="0"/>
              <a:t>First part based on “Speech and Language Processing” (3rd ed. draft)</a:t>
            </a:r>
            <a:br>
              <a:rPr lang="en-US" dirty="0"/>
            </a:br>
            <a:r>
              <a:rPr lang="en-US" dirty="0">
                <a:hlinkClick r:id="rId3"/>
              </a:rPr>
              <a:t>Dan </a:t>
            </a:r>
            <a:r>
              <a:rPr lang="en-US" dirty="0" err="1">
                <a:hlinkClick r:id="rId3"/>
              </a:rPr>
              <a:t>Jurafsky</a:t>
            </a:r>
            <a:r>
              <a:rPr lang="en-US" dirty="0"/>
              <a:t> and </a:t>
            </a:r>
            <a:r>
              <a:rPr lang="en-US" dirty="0">
                <a:hlinkClick r:id="rId4"/>
              </a:rPr>
              <a:t>James H. Martin</a:t>
            </a:r>
            <a:r>
              <a:rPr lang="en-US" dirty="0"/>
              <a:t>, </a:t>
            </a:r>
            <a:r>
              <a:rPr lang="en-US" dirty="0" err="1"/>
              <a:t>Lec</a:t>
            </a:r>
            <a:r>
              <a:rPr lang="en-US" dirty="0"/>
              <a:t>. 6, </a:t>
            </a:r>
            <a:r>
              <a:rPr lang="de-DE" dirty="0">
                <a:hlinkClick r:id="rId5"/>
              </a:rPr>
              <a:t>https://web.stanford.edu/~jurafsky/slp3/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„</a:t>
            </a:r>
            <a:r>
              <a:rPr lang="de-DE" dirty="0" err="1"/>
              <a:t>Advanced</a:t>
            </a:r>
            <a:r>
              <a:rPr lang="de-DE" dirty="0"/>
              <a:t> NLP“, </a:t>
            </a:r>
            <a:r>
              <a:rPr lang="de-DE" dirty="0" err="1"/>
              <a:t>Mohit</a:t>
            </a:r>
            <a:r>
              <a:rPr lang="de-DE" dirty="0"/>
              <a:t> </a:t>
            </a:r>
            <a:r>
              <a:rPr lang="de-DE" dirty="0" err="1"/>
              <a:t>Iyyer</a:t>
            </a:r>
            <a:r>
              <a:rPr lang="de-DE" dirty="0"/>
              <a:t> </a:t>
            </a:r>
            <a:r>
              <a:rPr lang="de-DE" dirty="0">
                <a:hlinkClick r:id="rId6"/>
              </a:rPr>
              <a:t>https://people.cs.umass.edu/~miyyer/cs685/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B37B7-4873-4767-9007-1877FB8DD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</a:t>
            </a:fld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ACF130-F4F1-454F-9EC1-9C9F1EC23D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849" t="11450" r="21212" b="12826"/>
          <a:stretch/>
        </p:blipFill>
        <p:spPr>
          <a:xfrm>
            <a:off x="1690254" y="1690689"/>
            <a:ext cx="3475255" cy="197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35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F2A6F-7E1E-D043-892F-9B7FDFC5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976952"/>
            <a:ext cx="7920990" cy="680397"/>
          </a:xfrm>
        </p:spPr>
        <p:txBody>
          <a:bodyPr>
            <a:noAutofit/>
          </a:bodyPr>
          <a:lstStyle/>
          <a:p>
            <a:r>
              <a:rPr lang="en-US" sz="3600" dirty="0"/>
              <a:t>Idea 1: </a:t>
            </a:r>
            <a:br>
              <a:rPr lang="en-US" sz="3600" dirty="0"/>
            </a:br>
            <a:r>
              <a:rPr lang="en-US" sz="3600" dirty="0"/>
              <a:t>Defining meaning by linguistic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633A7-7C5F-2E46-9B25-44127111B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365"/>
            <a:ext cx="7886700" cy="3950598"/>
          </a:xfrm>
        </p:spPr>
        <p:txBody>
          <a:bodyPr/>
          <a:lstStyle/>
          <a:p>
            <a:r>
              <a:rPr lang="en-US" dirty="0"/>
              <a:t>Let's define the meaning of a word by its distribution in language use, meaning its neighboring words or grammatical environments.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0A5BA-3CE6-4ED5-8918-A5927369B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4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B8F2C5-3541-4C42-83F2-5EE6AA5A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749298"/>
            <a:ext cx="8312606" cy="908051"/>
          </a:xfrm>
        </p:spPr>
        <p:txBody>
          <a:bodyPr>
            <a:noAutofit/>
          </a:bodyPr>
          <a:lstStyle/>
          <a:p>
            <a:r>
              <a:rPr lang="en-US" sz="3200" dirty="0"/>
              <a:t>Idea 2: </a:t>
            </a:r>
            <a:br>
              <a:rPr lang="en-US" sz="3200" dirty="0"/>
            </a:br>
            <a:r>
              <a:rPr lang="en-US" sz="3200" dirty="0"/>
              <a:t>Meaning as a point in space (Osgood et al. 1957)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5F13EF-3E05-4E4F-A2B7-B27A75828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1836751"/>
            <a:ext cx="8401050" cy="4556733"/>
          </a:xfrm>
        </p:spPr>
        <p:txBody>
          <a:bodyPr>
            <a:normAutofit/>
          </a:bodyPr>
          <a:lstStyle/>
          <a:p>
            <a:r>
              <a:rPr lang="en-US" sz="2400" dirty="0"/>
              <a:t>3 affective dimensions for a word</a:t>
            </a:r>
          </a:p>
          <a:p>
            <a:pPr lvl="1"/>
            <a:r>
              <a:rPr lang="en-US" sz="2000" b="1" dirty="0"/>
              <a:t>valence</a:t>
            </a:r>
            <a:r>
              <a:rPr lang="en-US" sz="2000" dirty="0"/>
              <a:t>: pleasantness </a:t>
            </a:r>
          </a:p>
          <a:p>
            <a:pPr lvl="1"/>
            <a:r>
              <a:rPr lang="en-US" sz="2000" b="1" dirty="0"/>
              <a:t>arousal</a:t>
            </a:r>
            <a:r>
              <a:rPr lang="en-US" sz="2000" dirty="0"/>
              <a:t>: intensity of emotion </a:t>
            </a:r>
          </a:p>
          <a:p>
            <a:pPr lvl="1"/>
            <a:r>
              <a:rPr lang="en-US" sz="2000" b="1" dirty="0"/>
              <a:t>dominance</a:t>
            </a:r>
            <a:r>
              <a:rPr lang="en-US" sz="2000" dirty="0"/>
              <a:t>: the degree of control exerted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 </a:t>
            </a:r>
          </a:p>
          <a:p>
            <a:r>
              <a:rPr lang="en-US" sz="2400" dirty="0"/>
              <a:t>Hence the connotation of a word is a vector in 3-space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DC9D1DC-8A5D-2F49-9FBB-267E5434DE99}"/>
              </a:ext>
            </a:extLst>
          </p:cNvPr>
          <p:cNvGraphicFramePr>
            <a:graphicFrameLocks noGrp="1"/>
          </p:cNvGraphicFramePr>
          <p:nvPr/>
        </p:nvGraphicFramePr>
        <p:xfrm>
          <a:off x="822961" y="3253740"/>
          <a:ext cx="6320790" cy="20802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09160">
                  <a:extLst>
                    <a:ext uri="{9D8B030D-6E8A-4147-A177-3AD203B41FA5}">
                      <a16:colId xmlns:a16="http://schemas.microsoft.com/office/drawing/2014/main" val="3377420894"/>
                    </a:ext>
                  </a:extLst>
                </a:gridCol>
                <a:gridCol w="1073921">
                  <a:extLst>
                    <a:ext uri="{9D8B030D-6E8A-4147-A177-3AD203B41FA5}">
                      <a16:colId xmlns:a16="http://schemas.microsoft.com/office/drawing/2014/main" val="3031128866"/>
                    </a:ext>
                  </a:extLst>
                </a:gridCol>
                <a:gridCol w="920504">
                  <a:extLst>
                    <a:ext uri="{9D8B030D-6E8A-4147-A177-3AD203B41FA5}">
                      <a16:colId xmlns:a16="http://schemas.microsoft.com/office/drawing/2014/main" val="2253579774"/>
                    </a:ext>
                  </a:extLst>
                </a:gridCol>
                <a:gridCol w="731206">
                  <a:extLst>
                    <a:ext uri="{9D8B030D-6E8A-4147-A177-3AD203B41FA5}">
                      <a16:colId xmlns:a16="http://schemas.microsoft.com/office/drawing/2014/main" val="188147353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169453637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val="3994006102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Word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Score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Word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Score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34625426"/>
                  </a:ext>
                </a:extLst>
              </a:tr>
              <a:tr h="297180">
                <a:tc rowSpan="2">
                  <a:txBody>
                    <a:bodyPr/>
                    <a:lstStyle/>
                    <a:p>
                      <a:r>
                        <a:rPr lang="en-US" sz="1500" b="1" dirty="0"/>
                        <a:t>Valence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love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1.000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toxic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0.008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39686788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happy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1.000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nightmare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0.005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88537677"/>
                  </a:ext>
                </a:extLst>
              </a:tr>
              <a:tr h="297180">
                <a:tc rowSpan="2">
                  <a:txBody>
                    <a:bodyPr/>
                    <a:lstStyle/>
                    <a:p>
                      <a:r>
                        <a:rPr lang="en-US" sz="1500" b="1" dirty="0"/>
                        <a:t>Arousal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elated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0.960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mellow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0.069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233073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frenzy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0.965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napping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0.046</a:t>
                      </a:r>
                    </a:p>
                  </a:txBody>
                  <a:tcPr marL="68580" marR="6858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605995"/>
                  </a:ext>
                </a:extLst>
              </a:tr>
              <a:tr h="297180">
                <a:tc rowSpan="2">
                  <a:txBody>
                    <a:bodyPr/>
                    <a:lstStyle/>
                    <a:p>
                      <a:r>
                        <a:rPr lang="en-US" sz="1500" b="1" dirty="0"/>
                        <a:t>Dominance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powerful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0.991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weak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0.045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73050729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leadership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0.983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empty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0.081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3211742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2267F2A-65D9-1440-9E93-556F8C3D1725}"/>
              </a:ext>
            </a:extLst>
          </p:cNvPr>
          <p:cNvSpPr txBox="1"/>
          <p:nvPr/>
        </p:nvSpPr>
        <p:spPr>
          <a:xfrm>
            <a:off x="7551478" y="4171951"/>
            <a:ext cx="158408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NRC VAD Lexicon </a:t>
            </a:r>
          </a:p>
          <a:p>
            <a:r>
              <a:rPr lang="en-US" sz="1350" dirty="0"/>
              <a:t> (Mohammad 2018)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9E87F7-0E9F-45BF-AF32-698D1981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005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F2A6F-7E1E-D043-892F-9B7FDFC5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1" y="2571750"/>
            <a:ext cx="7920990" cy="1371600"/>
          </a:xfrm>
        </p:spPr>
        <p:txBody>
          <a:bodyPr>
            <a:noAutofit/>
          </a:bodyPr>
          <a:lstStyle/>
          <a:p>
            <a:r>
              <a:rPr lang="en-US" sz="2700" dirty="0"/>
              <a:t>Idea 1: Defining meaning by linguistic distribution</a:t>
            </a:r>
            <a:br>
              <a:rPr lang="en-US" sz="2700" dirty="0"/>
            </a:br>
            <a:br>
              <a:rPr lang="en-US" sz="2700" dirty="0"/>
            </a:br>
            <a:r>
              <a:rPr lang="en-US" sz="2700" dirty="0"/>
              <a:t>Idea 2: Meaning as a point in multidimensional space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6887EF-D64F-49EB-BB05-B91AC8516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234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FC6DC75-6F7E-2940-9046-D9B48B47E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381" y="3527450"/>
            <a:ext cx="5404619" cy="2473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C16081-C1F9-DE4B-879C-2C9DEC6719FE}"/>
              </a:ext>
            </a:extLst>
          </p:cNvPr>
          <p:cNvSpPr/>
          <p:nvPr/>
        </p:nvSpPr>
        <p:spPr>
          <a:xfrm>
            <a:off x="1466850" y="3527449"/>
            <a:ext cx="5600700" cy="2522525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rgbClr val="00B0F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00151"/>
            <a:ext cx="8458200" cy="277826"/>
          </a:xfrm>
        </p:spPr>
        <p:txBody>
          <a:bodyPr>
            <a:noAutofit/>
          </a:bodyPr>
          <a:lstStyle/>
          <a:p>
            <a:r>
              <a:rPr lang="en-US" sz="2700" dirty="0"/>
              <a:t>Defining meaning as a point in space based on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92277"/>
            <a:ext cx="8115300" cy="4294174"/>
          </a:xfrm>
          <a:noFill/>
        </p:spPr>
        <p:txBody>
          <a:bodyPr>
            <a:normAutofit/>
          </a:bodyPr>
          <a:lstStyle/>
          <a:p>
            <a:r>
              <a:rPr lang="en-US" sz="2400" dirty="0"/>
              <a:t>Each word = a vector   (</a:t>
            </a:r>
            <a:r>
              <a:rPr lang="en-US" sz="2250" dirty="0"/>
              <a:t>not just "good" or "w</a:t>
            </a:r>
            <a:r>
              <a:rPr lang="en-US" sz="2250" baseline="-25000" dirty="0"/>
              <a:t>45</a:t>
            </a:r>
            <a:r>
              <a:rPr lang="en-US" sz="2250" dirty="0"/>
              <a:t>")</a:t>
            </a:r>
          </a:p>
          <a:p>
            <a:r>
              <a:rPr lang="en-US" sz="2400" dirty="0"/>
              <a:t>Similar words are "</a:t>
            </a:r>
            <a:r>
              <a:rPr lang="en-US" sz="2400" b="1" dirty="0"/>
              <a:t>nearby in semantic space</a:t>
            </a:r>
            <a:r>
              <a:rPr lang="en-US" sz="2400" dirty="0"/>
              <a:t>"</a:t>
            </a:r>
          </a:p>
          <a:p>
            <a:r>
              <a:rPr lang="en-US" sz="2400" dirty="0"/>
              <a:t>We build this space automatically by seeing which words are </a:t>
            </a:r>
            <a:r>
              <a:rPr lang="en-US" sz="2400" b="1" dirty="0"/>
              <a:t>nearby in text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F2595-893E-402C-90F2-CEEBDB7C8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9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We define meaning of a word as a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57400"/>
            <a:ext cx="7772400" cy="3829050"/>
          </a:xfrm>
        </p:spPr>
        <p:txBody>
          <a:bodyPr>
            <a:normAutofit/>
          </a:bodyPr>
          <a:lstStyle/>
          <a:p>
            <a:r>
              <a:rPr lang="en-US" sz="2700" dirty="0"/>
              <a:t>Called an "embedding" for historic reasons</a:t>
            </a:r>
          </a:p>
          <a:p>
            <a:r>
              <a:rPr lang="en-US" sz="2700" dirty="0"/>
              <a:t>The standard way to represent meaning in NLP</a:t>
            </a:r>
          </a:p>
          <a:p>
            <a:r>
              <a:rPr lang="en-US" sz="2700" b="1" dirty="0">
                <a:solidFill>
                  <a:srgbClr val="0000FF"/>
                </a:solidFill>
              </a:rPr>
              <a:t>Every modern NLP algorithm uses embeddings as the representation of word meaning</a:t>
            </a:r>
          </a:p>
          <a:p>
            <a:r>
              <a:rPr lang="en-US" sz="2700" dirty="0"/>
              <a:t>Fine-grained model of meaning for similarity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361EE-5ADC-43E0-BAB4-D0C3614C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14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238B7-F6BF-704D-B077-1546F939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072204"/>
            <a:ext cx="6617971" cy="870897"/>
          </a:xfrm>
        </p:spPr>
        <p:txBody>
          <a:bodyPr/>
          <a:lstStyle/>
          <a:p>
            <a:r>
              <a:rPr lang="en-US" dirty="0"/>
              <a:t>Intuition: why vectors?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9DDB4-568F-114E-90B1-AEF784329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171700"/>
            <a:ext cx="8343900" cy="348615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Consider sentiment analysis:</a:t>
            </a:r>
          </a:p>
          <a:p>
            <a:endParaRPr lang="en-US" sz="300" dirty="0"/>
          </a:p>
          <a:p>
            <a:pPr lvl="1"/>
            <a:r>
              <a:rPr lang="en-US" dirty="0"/>
              <a:t>With </a:t>
            </a:r>
            <a:r>
              <a:rPr lang="en-US" b="1" dirty="0"/>
              <a:t>words</a:t>
            </a:r>
            <a:r>
              <a:rPr lang="en-US" dirty="0"/>
              <a:t>, a feature is a word identity</a:t>
            </a:r>
          </a:p>
          <a:p>
            <a:pPr lvl="2"/>
            <a:r>
              <a:rPr lang="en-US" sz="2100" dirty="0"/>
              <a:t>Feature 5: 'The previous word was "terrible"'</a:t>
            </a:r>
          </a:p>
          <a:p>
            <a:pPr lvl="2"/>
            <a:r>
              <a:rPr lang="en-US" sz="2100" dirty="0"/>
              <a:t>requires </a:t>
            </a:r>
            <a:r>
              <a:rPr lang="en-US" sz="2100" b="1" dirty="0"/>
              <a:t>exact</a:t>
            </a:r>
            <a:r>
              <a:rPr lang="en-US" sz="2100" dirty="0"/>
              <a:t> </a:t>
            </a:r>
            <a:r>
              <a:rPr lang="en-US" sz="2100" b="1" dirty="0"/>
              <a:t>same</a:t>
            </a:r>
            <a:r>
              <a:rPr lang="en-US" sz="2100" dirty="0"/>
              <a:t> </a:t>
            </a:r>
            <a:r>
              <a:rPr lang="en-US" sz="2100" b="1" dirty="0"/>
              <a:t>word</a:t>
            </a:r>
            <a:r>
              <a:rPr lang="en-US" sz="2100" dirty="0"/>
              <a:t> to be in training and test</a:t>
            </a:r>
          </a:p>
          <a:p>
            <a:pPr lvl="2"/>
            <a:endParaRPr lang="en-US" sz="1050" dirty="0"/>
          </a:p>
          <a:p>
            <a:pPr lvl="1"/>
            <a:r>
              <a:rPr lang="en-US" dirty="0"/>
              <a:t>With </a:t>
            </a:r>
            <a:r>
              <a:rPr lang="en-US" b="1" dirty="0"/>
              <a:t>embeddings</a:t>
            </a:r>
            <a:r>
              <a:rPr lang="en-US" dirty="0"/>
              <a:t>: </a:t>
            </a:r>
          </a:p>
          <a:p>
            <a:pPr lvl="2"/>
            <a:r>
              <a:rPr lang="en-US" sz="2100" dirty="0"/>
              <a:t>Feature is a word vector</a:t>
            </a:r>
          </a:p>
          <a:p>
            <a:pPr lvl="2"/>
            <a:r>
              <a:rPr lang="en-US" sz="2100" dirty="0"/>
              <a:t>'The previous word was vector [35,22,17…]</a:t>
            </a:r>
          </a:p>
          <a:p>
            <a:pPr lvl="2"/>
            <a:r>
              <a:rPr lang="en-US" sz="2100" dirty="0"/>
              <a:t>Now in the test set we might see a similar vector [34,21,14]</a:t>
            </a:r>
          </a:p>
          <a:p>
            <a:pPr lvl="2"/>
            <a:r>
              <a:rPr lang="en-US" sz="2100" dirty="0"/>
              <a:t>We can generalize to </a:t>
            </a:r>
            <a:r>
              <a:rPr lang="en-US" sz="2100" b="1" dirty="0"/>
              <a:t>similar but unseen</a:t>
            </a:r>
            <a:r>
              <a:rPr lang="en-US" sz="2100" dirty="0"/>
              <a:t> words!!!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474B7-93A9-4BEB-B60A-BD1DBF7F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18BE4-92B8-FD4A-9CFC-7E5F79896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626931"/>
            <a:ext cx="7658100" cy="756597"/>
          </a:xfrm>
        </p:spPr>
        <p:txBody>
          <a:bodyPr>
            <a:normAutofit fontScale="90000"/>
          </a:bodyPr>
          <a:lstStyle/>
          <a:p>
            <a:r>
              <a:rPr lang="en-US" dirty="0"/>
              <a:t>We'll discuss 2 kinds of embeddings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C9F9A-F83A-1845-89F9-1002B5D6C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2000250"/>
            <a:ext cx="7943850" cy="400050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tf-idf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</a:p>
          <a:p>
            <a:pPr lvl="1"/>
            <a:r>
              <a:rPr lang="en-US" sz="2100" dirty="0"/>
              <a:t>Information Retrieval workhorse!</a:t>
            </a:r>
          </a:p>
          <a:p>
            <a:pPr lvl="1"/>
            <a:r>
              <a:rPr lang="en-US" sz="2100" dirty="0"/>
              <a:t>A common baseline model</a:t>
            </a:r>
          </a:p>
          <a:p>
            <a:pPr lvl="1"/>
            <a:r>
              <a:rPr lang="en-US" sz="2100" b="1" dirty="0"/>
              <a:t>Sparse</a:t>
            </a:r>
            <a:r>
              <a:rPr lang="en-US" sz="2100" dirty="0"/>
              <a:t> vectors</a:t>
            </a:r>
          </a:p>
          <a:p>
            <a:pPr lvl="1"/>
            <a:r>
              <a:rPr lang="en-US" sz="2100" dirty="0"/>
              <a:t>Words are represented by (a simple function of) the </a:t>
            </a:r>
            <a:r>
              <a:rPr lang="en-US" sz="2100" b="1" dirty="0"/>
              <a:t>counts </a:t>
            </a:r>
            <a:r>
              <a:rPr lang="en-US" sz="2100" dirty="0"/>
              <a:t>of nearby words</a:t>
            </a:r>
          </a:p>
          <a:p>
            <a:r>
              <a:rPr lang="en-US" sz="2400" dirty="0">
                <a:solidFill>
                  <a:srgbClr val="0000FF"/>
                </a:solidFill>
              </a:rPr>
              <a:t>Word2vec</a:t>
            </a:r>
          </a:p>
          <a:p>
            <a:pPr lvl="1"/>
            <a:r>
              <a:rPr lang="en-US" sz="2100" b="1" dirty="0"/>
              <a:t>Dense</a:t>
            </a:r>
            <a:r>
              <a:rPr lang="en-US" sz="2100" dirty="0"/>
              <a:t> vectors</a:t>
            </a:r>
          </a:p>
          <a:p>
            <a:pPr lvl="1"/>
            <a:r>
              <a:rPr lang="en-US" sz="2100" dirty="0"/>
              <a:t>Representation is created by training a classifier to </a:t>
            </a:r>
            <a:r>
              <a:rPr lang="en-US" sz="2100" b="1" dirty="0"/>
              <a:t>predict</a:t>
            </a:r>
            <a:r>
              <a:rPr lang="en-US" sz="2100" dirty="0"/>
              <a:t> whether a word is likely to appear nearby</a:t>
            </a:r>
          </a:p>
          <a:p>
            <a:pPr lvl="1"/>
            <a:r>
              <a:rPr lang="en-US" sz="2100" dirty="0"/>
              <a:t>Later we'll discuss extensions called  </a:t>
            </a:r>
            <a:r>
              <a:rPr lang="en-US" sz="2100" b="1" dirty="0">
                <a:solidFill>
                  <a:srgbClr val="0000FF"/>
                </a:solidFill>
              </a:rPr>
              <a:t>contextual embeddings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79C6E-932E-4820-B8D3-F430DCE82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40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(30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446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FC371-A20E-3449-A100-5603F9AA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Term-document matrix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B4F4FE-2007-E043-B405-8FB245FCD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465" y="2971800"/>
            <a:ext cx="8006783" cy="13746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F32829-5579-0044-B177-C8647F945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010" y="2959741"/>
            <a:ext cx="8006784" cy="1398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DD1A96-C2E5-0943-ADD9-A7A57A074AA9}"/>
              </a:ext>
            </a:extLst>
          </p:cNvPr>
          <p:cNvSpPr txBox="1"/>
          <p:nvPr/>
        </p:nvSpPr>
        <p:spPr>
          <a:xfrm>
            <a:off x="822960" y="2028513"/>
            <a:ext cx="638179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Each document is represented by a vector of words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A9D558-8996-4AD5-8C54-88910ED91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28</a:t>
            </a:fld>
            <a:endParaRPr lang="de-D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A622D9-53D7-4F5A-8275-EBA92C28344C}"/>
              </a:ext>
            </a:extLst>
          </p:cNvPr>
          <p:cNvSpPr txBox="1"/>
          <p:nvPr/>
        </p:nvSpPr>
        <p:spPr>
          <a:xfrm>
            <a:off x="6582377" y="4790995"/>
            <a:ext cx="386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(Shakespeare drama’s)</a:t>
            </a:r>
          </a:p>
        </p:txBody>
      </p:sp>
    </p:spTree>
    <p:extLst>
      <p:ext uri="{BB962C8B-B14F-4D97-AF65-F5344CB8AC3E}">
        <p14:creationId xmlns:p14="http://schemas.microsoft.com/office/powerpoint/2010/main" val="1400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E7582-C8D6-4B4C-974A-95CC0FA77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document vectors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6F0B48-3189-D046-A474-331B62D1B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371" y="2228850"/>
            <a:ext cx="7972427" cy="3238798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631144-805C-461C-B01C-54686EE4F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02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40BB2-C6C7-4CE2-99C7-CDD9AA8CD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Annoucements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5EF1D-C873-488D-B437-0A3106FE4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lecture and lab next week</a:t>
            </a:r>
          </a:p>
          <a:p>
            <a:endParaRPr lang="en-US" dirty="0"/>
          </a:p>
          <a:p>
            <a:r>
              <a:rPr lang="en-US" dirty="0"/>
              <a:t>In the future, labs will also topically shift by a week, based on feedback</a:t>
            </a:r>
          </a:p>
          <a:p>
            <a:pPr lvl="1"/>
            <a:r>
              <a:rPr lang="en-US" dirty="0"/>
              <a:t>Day N: 	Lecture N		Lab N-1</a:t>
            </a:r>
          </a:p>
          <a:p>
            <a:pPr lvl="1"/>
            <a:r>
              <a:rPr lang="en-US" dirty="0"/>
              <a:t>Day N+1:	Lecture N+1		Lab N</a:t>
            </a:r>
          </a:p>
          <a:p>
            <a:pPr lvl="1"/>
            <a:r>
              <a:rPr lang="en-US" dirty="0"/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7528D-8CBA-4B67-B335-92DBCD7F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871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A3447-D06E-7F4F-96AD-52B28B1D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74" y="1072204"/>
            <a:ext cx="8029927" cy="527996"/>
          </a:xfrm>
        </p:spPr>
        <p:txBody>
          <a:bodyPr>
            <a:normAutofit fontScale="90000"/>
          </a:bodyPr>
          <a:lstStyle/>
          <a:p>
            <a:r>
              <a:rPr lang="en-US" dirty="0"/>
              <a:t>Vectors are the basis </a:t>
            </a:r>
            <a:br>
              <a:rPr lang="en-US" dirty="0"/>
            </a:br>
            <a:r>
              <a:rPr lang="en-US" dirty="0"/>
              <a:t>of information retrieval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097A0E-6E21-AB4B-A49A-EFDC8AF9C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474" y="2000250"/>
            <a:ext cx="7699049" cy="134501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9B99D0-E0B8-DA4F-A6BC-50A75EDCF204}"/>
              </a:ext>
            </a:extLst>
          </p:cNvPr>
          <p:cNvSpPr txBox="1"/>
          <p:nvPr/>
        </p:nvSpPr>
        <p:spPr>
          <a:xfrm>
            <a:off x="885473" y="3736783"/>
            <a:ext cx="757272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Vectors are similar for the two comedies</a:t>
            </a:r>
          </a:p>
          <a:p>
            <a:endParaRPr lang="en-US" sz="2700" dirty="0"/>
          </a:p>
          <a:p>
            <a:r>
              <a:rPr lang="en-US" sz="2700" dirty="0"/>
              <a:t>But comedies are different than the other two</a:t>
            </a:r>
            <a:r>
              <a:rPr lang="en-US" sz="2700" i="1" dirty="0"/>
              <a:t>	</a:t>
            </a:r>
            <a:endParaRPr lang="en-US" sz="2700" dirty="0"/>
          </a:p>
          <a:p>
            <a:r>
              <a:rPr lang="en-US" sz="2400" dirty="0"/>
              <a:t>Comedies have more </a:t>
            </a:r>
            <a:r>
              <a:rPr lang="en-US" sz="2400" i="1" dirty="0"/>
              <a:t>fools</a:t>
            </a:r>
            <a:r>
              <a:rPr lang="en-US" sz="2400" dirty="0"/>
              <a:t> and </a:t>
            </a:r>
            <a:r>
              <a:rPr lang="en-US" sz="2400" i="1" dirty="0"/>
              <a:t>wit</a:t>
            </a:r>
            <a:r>
              <a:rPr lang="en-US" sz="2400" dirty="0"/>
              <a:t> and fewer </a:t>
            </a:r>
            <a:r>
              <a:rPr lang="en-US" sz="2400" i="1" dirty="0"/>
              <a:t>battles</a:t>
            </a:r>
            <a:r>
              <a:rPr lang="en-US" sz="2400" dirty="0"/>
              <a:t>.</a:t>
            </a:r>
            <a:endParaRPr lang="en-US" sz="27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03B97C-D27D-4887-AA6F-BA60C74D2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92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EC7D5-F149-BE46-BEF9-7AC27820D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76952"/>
            <a:ext cx="8572500" cy="680399"/>
          </a:xfrm>
        </p:spPr>
        <p:txBody>
          <a:bodyPr>
            <a:normAutofit fontScale="90000"/>
          </a:bodyPr>
          <a:lstStyle/>
          <a:p>
            <a:r>
              <a:rPr lang="en-US" dirty="0"/>
              <a:t>Idea for word meaning: Words can be vectors too!!!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1322EE-EEB3-A445-A71F-40BC0BB67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702" y="2285587"/>
            <a:ext cx="8078341" cy="138694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27C6AF-7C63-BA43-9D3B-9299FAF3169E}"/>
              </a:ext>
            </a:extLst>
          </p:cNvPr>
          <p:cNvSpPr txBox="1"/>
          <p:nvPr/>
        </p:nvSpPr>
        <p:spPr>
          <a:xfrm>
            <a:off x="544995" y="4114800"/>
            <a:ext cx="842755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i="1" dirty="0"/>
              <a:t>battle</a:t>
            </a:r>
            <a:r>
              <a:rPr lang="en-US" sz="2100" dirty="0"/>
              <a:t> is "the kind of word that occurs in Julius Caesar and Henry V"</a:t>
            </a:r>
          </a:p>
          <a:p>
            <a:endParaRPr lang="en-US" sz="2100" dirty="0"/>
          </a:p>
          <a:p>
            <a:r>
              <a:rPr lang="en-US" sz="2100" i="1" dirty="0"/>
              <a:t>fool </a:t>
            </a:r>
            <a:r>
              <a:rPr lang="en-US" sz="2100" dirty="0"/>
              <a:t>is "the kind of word that occurs  in comedies, especially Twelfth Night"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8408B6-FE18-F542-BD5F-FB39321C9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2270656"/>
            <a:ext cx="8140709" cy="140187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B8F8F3-4C78-4B4A-AAB5-6656CFCB2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929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2204"/>
            <a:ext cx="7429500" cy="1088068"/>
          </a:xfrm>
        </p:spPr>
        <p:txBody>
          <a:bodyPr>
            <a:normAutofit fontScale="90000"/>
          </a:bodyPr>
          <a:lstStyle/>
          <a:p>
            <a:r>
              <a:rPr lang="en-US" dirty="0"/>
              <a:t>More common: word-word matrix</a:t>
            </a:r>
            <a:br>
              <a:rPr lang="en-US" dirty="0"/>
            </a:br>
            <a:r>
              <a:rPr lang="en-US" dirty="0"/>
              <a:t>(or "term-context matrix")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146" y="2461292"/>
            <a:ext cx="8505554" cy="2500313"/>
          </a:xfrm>
        </p:spPr>
        <p:txBody>
          <a:bodyPr/>
          <a:lstStyle/>
          <a:p>
            <a:r>
              <a:rPr lang="en-US" sz="2000" dirty="0"/>
              <a:t>Two </a:t>
            </a:r>
            <a:r>
              <a:rPr lang="en-US" sz="2000" b="1" dirty="0"/>
              <a:t>words</a:t>
            </a:r>
            <a:r>
              <a:rPr lang="en-US" sz="2000" dirty="0"/>
              <a:t> are similar in meaning if their context vectors are similar</a:t>
            </a:r>
          </a:p>
          <a:p>
            <a:endParaRPr lang="en-US" sz="13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000" y="7143750"/>
            <a:ext cx="1485900" cy="257175"/>
          </a:xfrm>
          <a:prstGeom prst="rect">
            <a:avLst/>
          </a:prstGeom>
        </p:spPr>
        <p:txBody>
          <a:bodyPr/>
          <a:lstStyle/>
          <a:p>
            <a:fld id="{10F35DC5-7E65-8247-99AB-4E984F8A921E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3EF14-D0EA-3648-A881-4A5986659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1" y="3195448"/>
            <a:ext cx="7311841" cy="10320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7B9B02-D694-274E-A5C1-41CD1E4B9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788" y="4603238"/>
            <a:ext cx="7704424" cy="13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94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1A61BB-4DDB-4D32-A88D-23A555A8D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33</a:t>
            </a:fld>
            <a:endParaRPr lang="de-DE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5871291-DB90-4243-974A-F04B2DAB2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3" y="1948070"/>
            <a:ext cx="8997869" cy="35479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C796DA-FDFD-4773-AD2F-A466CC77CC5D}"/>
              </a:ext>
            </a:extLst>
          </p:cNvPr>
          <p:cNvSpPr/>
          <p:nvPr/>
        </p:nvSpPr>
        <p:spPr>
          <a:xfrm>
            <a:off x="1645921" y="3697357"/>
            <a:ext cx="815008" cy="493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009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(30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153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1F769-C5F2-404E-9D86-FC306D7F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45274"/>
            <a:ext cx="8321040" cy="978714"/>
          </a:xfrm>
        </p:spPr>
        <p:txBody>
          <a:bodyPr>
            <a:noAutofit/>
          </a:bodyPr>
          <a:lstStyle/>
          <a:p>
            <a:r>
              <a:rPr lang="en-US" sz="3600" dirty="0"/>
              <a:t>Computing word similarity: </a:t>
            </a:r>
            <a:br>
              <a:rPr lang="en-US" sz="3600" dirty="0"/>
            </a:br>
            <a:r>
              <a:rPr lang="en-US" sz="3600" dirty="0"/>
              <a:t>Dot product and cosine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D5BD6-BBA3-D04A-AE9E-D36C135AF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921040"/>
            <a:ext cx="7886700" cy="4351338"/>
          </a:xfrm>
        </p:spPr>
        <p:txBody>
          <a:bodyPr/>
          <a:lstStyle/>
          <a:p>
            <a:r>
              <a:rPr lang="en-US" dirty="0"/>
              <a:t>The dot product between two vectors is a scalar: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dot product tends to be high when the two vectors have large values in the same dimensions</a:t>
            </a:r>
          </a:p>
          <a:p>
            <a:r>
              <a:rPr lang="en-US" dirty="0"/>
              <a:t>Dot product can thus be a useful similarity metric between vectors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948E89-82EB-114E-89F9-49201B69A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30" y="2477825"/>
            <a:ext cx="6941939" cy="85111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351C6-B307-40A3-B5DF-25CE6202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5330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CEBD1C-5FAB-8642-AC34-211CD19ED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raw dot-product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2D3B5D-9AF3-6544-95F4-977FCCB0E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2057400"/>
            <a:ext cx="7543801" cy="39433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Dot product favors long vectors</a:t>
            </a:r>
          </a:p>
          <a:p>
            <a:r>
              <a:rPr lang="en-US" dirty="0"/>
              <a:t>Dot product is higher if a vector is longer </a:t>
            </a:r>
            <a:br>
              <a:rPr lang="en-US" dirty="0"/>
            </a:br>
            <a:r>
              <a:rPr lang="en-US" dirty="0"/>
              <a:t>(has higher values in many dimension)</a:t>
            </a:r>
          </a:p>
          <a:p>
            <a:r>
              <a:rPr lang="en-US" dirty="0"/>
              <a:t>Vector length: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Frequent words (of, the, you) have long vectors (since they occur many times with other words).</a:t>
            </a:r>
          </a:p>
          <a:p>
            <a:r>
              <a:rPr lang="en-US" dirty="0"/>
              <a:t>So dot product overly favors frequent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085B1C-4C5C-3C4B-AEAF-7EBE187A3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314701"/>
            <a:ext cx="2114550" cy="118762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69BAB-61F4-48E3-9B60-34070424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8529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itle 1"/>
          <p:cNvSpPr>
            <a:spLocks noGrp="1"/>
          </p:cNvSpPr>
          <p:nvPr>
            <p:ph type="title"/>
          </p:nvPr>
        </p:nvSpPr>
        <p:spPr>
          <a:xfrm>
            <a:off x="400050" y="1028701"/>
            <a:ext cx="8629650" cy="808703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ea typeface="ＭＳ Ｐゴシック" charset="-128"/>
                <a:cs typeface="ＭＳ Ｐゴシック" charset="-128"/>
              </a:rPr>
              <a:t>Alternative: cosine for computing word similarity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E8DA65-28F6-6F41-A908-3E2DCE16D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143" y="1837403"/>
            <a:ext cx="5501714" cy="21059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67647D-6516-6D4E-8DA5-6EB5BCFCC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8" y="4896028"/>
            <a:ext cx="1914525" cy="9147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E53813-0115-664A-8ED9-910D01605617}"/>
              </a:ext>
            </a:extLst>
          </p:cNvPr>
          <p:cNvSpPr txBox="1"/>
          <p:nvPr/>
        </p:nvSpPr>
        <p:spPr>
          <a:xfrm>
            <a:off x="1600201" y="4360584"/>
            <a:ext cx="697299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the definition of the dot product between two vectors a and b </a:t>
            </a:r>
          </a:p>
          <a:p>
            <a:endParaRPr lang="en-US" sz="13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59439-375E-4115-BE7D-167125C13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5175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Cosine as a similarity 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7909560" cy="336644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-1: vectors point in opposite directions </a:t>
            </a:r>
          </a:p>
          <a:p>
            <a:r>
              <a:rPr lang="en-US" sz="2400" dirty="0"/>
              <a:t>+1:  vectors point in same directions</a:t>
            </a:r>
          </a:p>
          <a:p>
            <a:r>
              <a:rPr lang="en-US" sz="2400" dirty="0"/>
              <a:t>0: vectors are orthogonal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dirty="0"/>
              <a:t>But since raw frequency values are non-negative, the cosine for term-term matrix vectors ranges from 0–1 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000" y="5029200"/>
            <a:ext cx="1485900" cy="257175"/>
          </a:xfrm>
          <a:prstGeom prst="rect">
            <a:avLst/>
          </a:prstGeom>
        </p:spPr>
        <p:txBody>
          <a:bodyPr/>
          <a:lstStyle/>
          <a:p>
            <a:fld id="{10F35DC5-7E65-8247-99AB-4E984F8A921E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16666" b="16666"/>
          <a:stretch>
            <a:fillRect/>
          </a:stretch>
        </p:blipFill>
        <p:spPr bwMode="auto">
          <a:xfrm>
            <a:off x="5343525" y="2090097"/>
            <a:ext cx="332184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881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AAFD-E3D9-4AA2-A932-CA993C9D1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time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B570F-6400-4C75-8641-7A89280E4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Compute the similarity of V1 to the other vectors:</a:t>
            </a:r>
          </a:p>
          <a:p>
            <a:r>
              <a:rPr lang="en-US" sz="2000" dirty="0"/>
              <a:t>V1 = (1, 1, 1, 1, 0, 0, 0, 0)</a:t>
            </a:r>
          </a:p>
          <a:p>
            <a:endParaRPr lang="en-US" sz="2000" dirty="0"/>
          </a:p>
          <a:p>
            <a:r>
              <a:rPr lang="en-US" sz="2000" dirty="0"/>
              <a:t>V2 = (1, 1, 1, 1, 0, 0, 0, 0)</a:t>
            </a:r>
          </a:p>
          <a:p>
            <a:r>
              <a:rPr lang="en-US" sz="2000" dirty="0"/>
              <a:t>V3 = (1, 1, 0, 0, 0, 0, 1, 1)</a:t>
            </a:r>
          </a:p>
          <a:p>
            <a:r>
              <a:rPr lang="en-US" sz="2000" dirty="0"/>
              <a:t>V4 = (1, 0, 0, 0, 0, 1, 1, 1)</a:t>
            </a:r>
          </a:p>
          <a:p>
            <a:r>
              <a:rPr lang="en-US" sz="2000" dirty="0"/>
              <a:t>V5 = (0, 0, 0, 0, 1, 1, 1, 1)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193C4-E99F-41F8-BD3E-71F2C6BE6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39</a:t>
            </a:fld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81BE98-2D75-4C5D-977D-64260FA2A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219" y="-130160"/>
            <a:ext cx="5501714" cy="21059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0DD0A6-0472-4547-BD50-DDA7D4F2FAE2}"/>
              </a:ext>
            </a:extLst>
          </p:cNvPr>
          <p:cNvSpPr txBox="1"/>
          <p:nvPr/>
        </p:nvSpPr>
        <p:spPr>
          <a:xfrm>
            <a:off x="5033176" y="2902226"/>
            <a:ext cx="37530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V1 = (3, 4)</a:t>
            </a:r>
          </a:p>
          <a:p>
            <a:endParaRPr lang="en-US" dirty="0"/>
          </a:p>
          <a:p>
            <a:r>
              <a:rPr lang="en-US" dirty="0"/>
              <a:t>V2 = (3, 4)</a:t>
            </a:r>
          </a:p>
          <a:p>
            <a:r>
              <a:rPr lang="en-US" dirty="0"/>
              <a:t>V3 = (4, 3)</a:t>
            </a:r>
          </a:p>
          <a:p>
            <a:r>
              <a:rPr lang="de-DE" dirty="0"/>
              <a:t>V4 = (0, 4)</a:t>
            </a:r>
          </a:p>
          <a:p>
            <a:r>
              <a:rPr lang="de-DE" dirty="0"/>
              <a:t>V5 = (0, 3)</a:t>
            </a:r>
          </a:p>
        </p:txBody>
      </p:sp>
    </p:spTree>
    <p:extLst>
      <p:ext uri="{BB962C8B-B14F-4D97-AF65-F5344CB8AC3E}">
        <p14:creationId xmlns:p14="http://schemas.microsoft.com/office/powerpoint/2010/main" val="197030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0.   Projects</a:t>
            </a:r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(25 min)</a:t>
            </a:r>
          </a:p>
          <a:p>
            <a:pPr lvl="1"/>
            <a:r>
              <a:rPr lang="en-US" dirty="0"/>
              <a:t>Group work (5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65773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Cosine examples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972050" y="1943100"/>
          <a:ext cx="360045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pie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data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computer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/>
                        <a:t>cherry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442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/>
                        <a:t>digital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1683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1670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/>
                        <a:t>information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3982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3325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000" y="5029200"/>
            <a:ext cx="1485900" cy="257175"/>
          </a:xfrm>
          <a:prstGeom prst="rect">
            <a:avLst/>
          </a:prstGeom>
        </p:spPr>
        <p:txBody>
          <a:bodyPr/>
          <a:lstStyle/>
          <a:p>
            <a:fld id="{10F35DC5-7E65-8247-99AB-4E984F8A921E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10" name="Content Placeholder 3"/>
          <p:cNvGraphicFramePr>
            <a:graphicFrameLocks noChangeAspect="1"/>
          </p:cNvGraphicFramePr>
          <p:nvPr/>
        </p:nvGraphicFramePr>
        <p:xfrm>
          <a:off x="394884" y="2033598"/>
          <a:ext cx="4072736" cy="938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Equation" r:id="rId4" imgW="2921000" imgH="673100" progId="Equation.3">
                  <p:embed/>
                </p:oleObj>
              </mc:Choice>
              <mc:Fallback>
                <p:oleObj name="Equation" r:id="rId4" imgW="2921000" imgH="673100" progId="Equation.3">
                  <p:embed/>
                  <p:pic>
                    <p:nvPicPr>
                      <p:cNvPr id="10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84" y="2033598"/>
                        <a:ext cx="4072736" cy="9382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0937C0B-C150-4844-87D6-977C6E6585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6"/>
          <a:stretch/>
        </p:blipFill>
        <p:spPr>
          <a:xfrm>
            <a:off x="857251" y="4469631"/>
            <a:ext cx="2931140" cy="72245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F90E6A-513A-0648-8C3B-0813DAC706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65"/>
          <a:stretch/>
        </p:blipFill>
        <p:spPr>
          <a:xfrm>
            <a:off x="857251" y="3120111"/>
            <a:ext cx="3148004" cy="7203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D5DFE6E-8C40-3244-B28B-FEDAD8994A5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6"/>
          <a:stretch/>
        </p:blipFill>
        <p:spPr>
          <a:xfrm>
            <a:off x="2998671" y="3736592"/>
            <a:ext cx="5288080" cy="7566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FC8552-69D2-304E-91BE-7A5B7F77A1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2"/>
          <a:stretch/>
        </p:blipFill>
        <p:spPr>
          <a:xfrm>
            <a:off x="2431252" y="5093872"/>
            <a:ext cx="5952741" cy="793898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3883918-9AC7-42A0-A5E9-A5CA2A2D10FB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8715A2-DFA4-4904-9A43-9D7FEC79ECC7}" type="slidenum">
              <a:rPr lang="de-DE" smtClean="0"/>
              <a:pPr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27808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C1098-6E16-1E45-BAEF-458E5DA5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00150"/>
            <a:ext cx="7543800" cy="680397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Visualizing cosines </a:t>
            </a:r>
            <a:br>
              <a:rPr lang="en-US" dirty="0"/>
            </a:br>
            <a:r>
              <a:rPr lang="en-US" dirty="0"/>
              <a:t>(well, angles)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0D0F5D-49EF-864D-B2EF-D35EDB629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" y="2444903"/>
            <a:ext cx="7838682" cy="30908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0E4507-9A5A-4C65-97EF-D7FFC273E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126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(30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359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3C39-A3FB-7848-82D3-74D9643E8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Frequency problem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7AC3A-0656-4741-9877-4E979E583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5281" indent="-252413"/>
            <a:r>
              <a:rPr lang="en-US" sz="2400" dirty="0"/>
              <a:t>Cosine fights one frequency problem: Some words that we want to represent are much more common than others</a:t>
            </a:r>
          </a:p>
          <a:p>
            <a:pPr marL="802481" lvl="1" indent="-252413"/>
            <a:r>
              <a:rPr lang="en-US" sz="2000" dirty="0"/>
              <a:t>Therefore co-occur with other words more often</a:t>
            </a:r>
          </a:p>
          <a:p>
            <a:pPr marL="802481" lvl="1" indent="-252413"/>
            <a:r>
              <a:rPr lang="en-US" sz="2000" dirty="0"/>
              <a:t>Computing raw dot product with such words tends to be large</a:t>
            </a:r>
          </a:p>
          <a:p>
            <a:pPr marL="345281" indent="-252413"/>
            <a:r>
              <a:rPr lang="en-US" sz="2400" dirty="0"/>
              <a:t>But there’s another problem with frequencies</a:t>
            </a:r>
          </a:p>
          <a:p>
            <a:pPr marL="802481" lvl="1" indent="-252413"/>
            <a:r>
              <a:rPr lang="en-US" sz="2000" dirty="0"/>
              <a:t>Some words very frequently appear in the context of almost every word</a:t>
            </a:r>
          </a:p>
          <a:p>
            <a:pPr marL="802481" lvl="1" indent="-252413"/>
            <a:r>
              <a:rPr lang="en-US" sz="2000" i="1" dirty="0"/>
              <a:t>E.g., the</a:t>
            </a:r>
            <a:r>
              <a:rPr lang="en-US" sz="2000" dirty="0"/>
              <a:t>, </a:t>
            </a:r>
            <a:r>
              <a:rPr lang="en-US" sz="2000" i="1" dirty="0"/>
              <a:t>it,</a:t>
            </a:r>
            <a:r>
              <a:rPr lang="en-US" sz="2000" dirty="0"/>
              <a:t> </a:t>
            </a:r>
            <a:r>
              <a:rPr lang="en-US" sz="2000" i="1" dirty="0"/>
              <a:t>or,</a:t>
            </a:r>
            <a:r>
              <a:rPr lang="en-US" sz="2000" dirty="0"/>
              <a:t> </a:t>
            </a:r>
            <a:r>
              <a:rPr lang="en-US" sz="2000" i="1" dirty="0"/>
              <a:t>they, …</a:t>
            </a:r>
          </a:p>
          <a:p>
            <a:pPr marL="802481" lvl="1" indent="-252413"/>
            <a:r>
              <a:rPr lang="en-US" sz="2000" dirty="0"/>
              <a:t>Correspondingly, embedding vectors of all words would look similar in the largest dimensions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BA4FF-2604-4362-ADF6-9273331D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6675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CFC49-A1ED-9E4A-BDD3-CF2853CB6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91253"/>
            <a:ext cx="8401050" cy="680397"/>
          </a:xfrm>
        </p:spPr>
        <p:txBody>
          <a:bodyPr>
            <a:noAutofit/>
          </a:bodyPr>
          <a:lstStyle/>
          <a:p>
            <a:r>
              <a:rPr lang="en-US" sz="3600" dirty="0"/>
              <a:t>Two common solutions for word weighting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89F84A-470C-2D46-8D94-D3688B260C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700" b="1" dirty="0" err="1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tf-idf</a:t>
                </a:r>
                <a:r>
                  <a:rPr lang="en-US" sz="2100" b="1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   </a:t>
                </a:r>
                <a:r>
                  <a:rPr lang="en-US" sz="21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tf-idf</a:t>
                </a:r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value for word t in document d:</a:t>
                </a:r>
              </a:p>
              <a:p>
                <a:endParaRPr lang="en-US" sz="21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sz="21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sz="21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sz="2700" b="1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sz="2700" b="1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PMI: </a:t>
                </a:r>
                <a:r>
                  <a:rPr lang="en-US" sz="27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(Pointwise mutual information)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 b="1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PMI</m:t>
                    </m:r>
                    <m:d>
                      <m:dPr>
                        <m:ctrlPr>
                          <a:rPr lang="en-US" sz="21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21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100" b="1" i="1">
                        <a:latin typeface="Cambria Math" panose="02040503050406030204" pitchFamily="18" charset="0"/>
                      </a:rPr>
                      <m:t>𝒍𝒐𝒈</m:t>
                    </m:r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𝒑</m:t>
                        </m:r>
                        <m:d>
                          <m:d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1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89F84A-470C-2D46-8D94-D3688B260C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14" t="-210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8CEBADC-0F5A-0A42-BD20-214980E74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374" y="2730805"/>
            <a:ext cx="2033680" cy="395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B3B8AE-42BC-1042-B6A3-5EB108B46753}"/>
              </a:ext>
            </a:extLst>
          </p:cNvPr>
          <p:cNvSpPr txBox="1"/>
          <p:nvPr/>
        </p:nvSpPr>
        <p:spPr>
          <a:xfrm>
            <a:off x="1203563" y="3323460"/>
            <a:ext cx="460959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Words like "the" or "it" have very low </a:t>
            </a:r>
            <a:r>
              <a:rPr lang="en-US" sz="2100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idf</a:t>
            </a:r>
            <a:endParaRPr lang="en-US" sz="210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352F49-4AA1-0E41-AE74-88D724D3BFE6}"/>
              </a:ext>
            </a:extLst>
          </p:cNvPr>
          <p:cNvSpPr txBox="1"/>
          <p:nvPr/>
        </p:nvSpPr>
        <p:spPr>
          <a:xfrm>
            <a:off x="1203563" y="5167576"/>
            <a:ext cx="6743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if words like "good" appear more often with "great" than we would expect by chance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0B9355-A752-4F9E-A8C3-DAAFAD9AD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5195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4D9C4-F747-A547-85B0-B6624ED1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Term frequency (</a:t>
            </a:r>
            <a:r>
              <a:rPr lang="en-US" sz="3600" dirty="0" err="1"/>
              <a:t>tf</a:t>
            </a:r>
            <a:r>
              <a:rPr lang="en-US" sz="3600" dirty="0"/>
              <a:t>) in the </a:t>
            </a:r>
            <a:r>
              <a:rPr lang="en-US" sz="3600" dirty="0" err="1"/>
              <a:t>tf-idf</a:t>
            </a:r>
            <a:r>
              <a:rPr lang="en-US" sz="3600" dirty="0"/>
              <a:t>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B35B6-D89B-2246-8D95-4410C0D89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2057400"/>
            <a:ext cx="8035289" cy="3429000"/>
          </a:xfrm>
        </p:spPr>
        <p:txBody>
          <a:bodyPr/>
          <a:lstStyle/>
          <a:p>
            <a:r>
              <a:rPr lang="en-US" dirty="0"/>
              <a:t>We could imagine using raw count: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count(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750" dirty="0"/>
          </a:p>
          <a:p>
            <a:r>
              <a:rPr lang="en-US" dirty="0"/>
              <a:t>But instead of using raw count, we usually squash a bit:</a:t>
            </a:r>
          </a:p>
          <a:p>
            <a:endParaRPr lang="en-US" sz="7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B31EC-2827-F978-B1CD-5796D0FDB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4127897"/>
            <a:ext cx="7636090" cy="13454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0B3E18-D118-4547-8DCE-D6E57103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0800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DBF8-F5E2-C947-8B39-D736572E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frequency (df)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F1F58-6A13-CA44-8303-90F5AF832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2057400"/>
            <a:ext cx="8092439" cy="3943350"/>
          </a:xfrm>
        </p:spPr>
        <p:txBody>
          <a:bodyPr>
            <a:normAutofit/>
          </a:bodyPr>
          <a:lstStyle/>
          <a:p>
            <a:r>
              <a:rPr lang="en-US" dirty="0" err="1"/>
              <a:t>df</a:t>
            </a:r>
            <a:r>
              <a:rPr lang="en-US" i="1" baseline="-25000" dirty="0" err="1"/>
              <a:t>t</a:t>
            </a:r>
            <a:r>
              <a:rPr lang="en-US" i="1" dirty="0"/>
              <a:t> is </a:t>
            </a:r>
            <a:r>
              <a:rPr lang="en-US" dirty="0"/>
              <a:t>the number of documents </a:t>
            </a:r>
            <a:r>
              <a:rPr lang="en-US" i="1" dirty="0"/>
              <a:t>t</a:t>
            </a:r>
            <a:r>
              <a:rPr lang="en-US" dirty="0"/>
              <a:t> occurs in.</a:t>
            </a:r>
          </a:p>
          <a:p>
            <a:r>
              <a:rPr lang="en-US" dirty="0"/>
              <a:t>(note this is not collection frequency: total count across all documents)</a:t>
            </a:r>
          </a:p>
          <a:p>
            <a:r>
              <a:rPr lang="en-US" dirty="0"/>
              <a:t>"</a:t>
            </a:r>
            <a:r>
              <a:rPr lang="en-US" i="1" dirty="0"/>
              <a:t>Romeo</a:t>
            </a:r>
            <a:r>
              <a:rPr lang="en-US" dirty="0"/>
              <a:t>" is very distinctive for one Shakespeare play: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2B2C9-CF03-0740-8DDA-793AAF9D6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000501"/>
            <a:ext cx="5886450" cy="95946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83B0B-D0D9-45FC-9291-6E271E504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132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DBF8-F5E2-C947-8B39-D736572E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document frequency (</a:t>
            </a:r>
            <a:r>
              <a:rPr lang="en-US" dirty="0" err="1"/>
              <a:t>idf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2B2C9-CF03-0740-8DDA-793AAF9D6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154" y="1854316"/>
            <a:ext cx="3101846" cy="3759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87375A-A9F1-2B48-A276-C402CDC5E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2641230"/>
            <a:ext cx="3440904" cy="10929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B6F2AC-EBEB-7142-A4FA-33D894525E07}"/>
              </a:ext>
            </a:extLst>
          </p:cNvPr>
          <p:cNvSpPr txBox="1"/>
          <p:nvPr/>
        </p:nvSpPr>
        <p:spPr>
          <a:xfrm>
            <a:off x="342901" y="4291473"/>
            <a:ext cx="46986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 is the total number of documents </a:t>
            </a:r>
          </a:p>
          <a:p>
            <a:r>
              <a:rPr lang="en-US" sz="2400" dirty="0"/>
              <a:t>in the collection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511B4-12C0-40A0-A185-4DA77879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1417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DBF8-F5E2-C947-8B39-D736572E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document?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F1F58-6A13-CA44-8303-90F5AF832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2057400"/>
            <a:ext cx="8092439" cy="394335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Could be a play or a Wikipedia article</a:t>
            </a:r>
          </a:p>
          <a:p>
            <a:r>
              <a:rPr lang="en-US" dirty="0"/>
              <a:t>But for the purposes of </a:t>
            </a:r>
            <a:r>
              <a:rPr lang="en-US" dirty="0" err="1"/>
              <a:t>tf-idf</a:t>
            </a:r>
            <a:r>
              <a:rPr lang="en-US" dirty="0"/>
              <a:t>, documents can be </a:t>
            </a:r>
            <a:r>
              <a:rPr lang="en-US" b="1" dirty="0"/>
              <a:t>anything</a:t>
            </a:r>
            <a:r>
              <a:rPr lang="en-US" dirty="0"/>
              <a:t>; we often call each paragraph a document!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464D2-66D1-4F1C-A262-050ADCD6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83005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13425-B392-134C-A91A-CBD78274B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Final </a:t>
            </a:r>
            <a:r>
              <a:rPr lang="en-US" sz="4000" dirty="0" err="1"/>
              <a:t>tf-idf</a:t>
            </a:r>
            <a:r>
              <a:rPr lang="en-US" sz="4000" dirty="0"/>
              <a:t> weighted value for a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7FF87-CCDA-0147-8526-9A4108F53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49479"/>
            <a:ext cx="7886700" cy="4351338"/>
          </a:xfrm>
        </p:spPr>
        <p:txBody>
          <a:bodyPr/>
          <a:lstStyle/>
          <a:p>
            <a:r>
              <a:rPr lang="en-US" dirty="0"/>
              <a:t>Raw counts:</a:t>
            </a:r>
          </a:p>
          <a:p>
            <a:endParaRPr lang="en-US" sz="4000" dirty="0"/>
          </a:p>
          <a:p>
            <a:endParaRPr lang="en-US" dirty="0"/>
          </a:p>
          <a:p>
            <a:endParaRPr lang="en-US" sz="1400" dirty="0"/>
          </a:p>
          <a:p>
            <a:r>
              <a:rPr lang="en-US" dirty="0" err="1"/>
              <a:t>tf-idf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95B386-0E68-C441-97D0-F1C03B84F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71" y="1630555"/>
            <a:ext cx="337185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7499EC-B221-ED44-8EB8-900DB1F55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96" y="2508901"/>
            <a:ext cx="7543800" cy="1295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105256-51E1-6643-BB3D-6193929220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234" y="4473079"/>
            <a:ext cx="7611967" cy="12951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5DA313-4774-BE4D-85CB-14F6655FD263}"/>
              </a:ext>
            </a:extLst>
          </p:cNvPr>
          <p:cNvSpPr/>
          <p:nvPr/>
        </p:nvSpPr>
        <p:spPr>
          <a:xfrm>
            <a:off x="857250" y="4972051"/>
            <a:ext cx="7543801" cy="269264"/>
          </a:xfrm>
          <a:prstGeom prst="rect">
            <a:avLst/>
          </a:prstGeom>
          <a:solidFill>
            <a:srgbClr val="FFFF0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03ED1-BA64-41D2-AD9C-B320DB559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0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392DA-FBBF-4C94-BF27-525272ECA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timeline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1B3BE-0331-4FDC-8AA1-FE7D2BAB6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Project period: 16.12.-10.2.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Reports due 10.2.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Peer grading: 17.-23.2.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Presentations: 26.+28.2. all day</a:t>
            </a:r>
          </a:p>
          <a:p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7E55F-AF60-4B82-B35B-2440FD15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96174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(30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90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96" y="933449"/>
            <a:ext cx="7759874" cy="1045821"/>
          </a:xfrm>
        </p:spPr>
        <p:txBody>
          <a:bodyPr>
            <a:normAutofit/>
          </a:bodyPr>
          <a:lstStyle/>
          <a:p>
            <a:r>
              <a:rPr lang="en-US" b="0" dirty="0"/>
              <a:t>Sparse versus dense vectors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4126" y="2286000"/>
            <a:ext cx="6400800" cy="3276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700" dirty="0" err="1"/>
              <a:t>tf-idf</a:t>
            </a:r>
            <a:r>
              <a:rPr lang="en-US" sz="2700" dirty="0"/>
              <a:t> (or PMI) vectors are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long</a:t>
            </a:r>
            <a:r>
              <a:rPr lang="en-US" dirty="0"/>
              <a:t> (length |V|= 20,000 to 50,000)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sparse </a:t>
            </a:r>
            <a:r>
              <a:rPr lang="en-US" dirty="0"/>
              <a:t>(most elements are zero)</a:t>
            </a:r>
          </a:p>
          <a:p>
            <a:pPr>
              <a:lnSpc>
                <a:spcPct val="100000"/>
              </a:lnSpc>
            </a:pPr>
            <a:r>
              <a:rPr lang="en-US" sz="2700" dirty="0"/>
              <a:t>Alternative: learn vectors which are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short</a:t>
            </a:r>
            <a:r>
              <a:rPr lang="en-US" dirty="0"/>
              <a:t> (length 50-1000)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dense</a:t>
            </a:r>
            <a:r>
              <a:rPr lang="en-US" dirty="0"/>
              <a:t> (most elements are non-zero)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D7A109-F74E-44E5-AC0E-0F4F9455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883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143000"/>
            <a:ext cx="7256062" cy="557213"/>
          </a:xfrm>
        </p:spPr>
        <p:txBody>
          <a:bodyPr>
            <a:normAutofit fontScale="90000"/>
          </a:bodyPr>
          <a:lstStyle/>
          <a:p>
            <a:r>
              <a:rPr lang="en-US" dirty="0"/>
              <a:t>Sparse versus dense vectors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012" y="2057400"/>
            <a:ext cx="7772400" cy="3771900"/>
          </a:xfrm>
        </p:spPr>
        <p:txBody>
          <a:bodyPr>
            <a:normAutofit/>
          </a:bodyPr>
          <a:lstStyle/>
          <a:p>
            <a:r>
              <a:rPr lang="en-US" sz="2700" dirty="0"/>
              <a:t>Why dense vectors?</a:t>
            </a:r>
          </a:p>
          <a:p>
            <a:pPr lvl="1"/>
            <a:r>
              <a:rPr lang="en-US" dirty="0"/>
              <a:t>Short vectors may be easier to use as </a:t>
            </a:r>
            <a:r>
              <a:rPr lang="en-US" b="1" dirty="0"/>
              <a:t>features</a:t>
            </a:r>
            <a:r>
              <a:rPr lang="en-US" dirty="0"/>
              <a:t> in machine learning (fewer weights to tune)</a:t>
            </a:r>
          </a:p>
          <a:p>
            <a:pPr lvl="1"/>
            <a:r>
              <a:rPr lang="en-US" dirty="0"/>
              <a:t>Dense vectors may </a:t>
            </a:r>
            <a:r>
              <a:rPr lang="en-US" b="1" dirty="0"/>
              <a:t>generalize</a:t>
            </a:r>
            <a:r>
              <a:rPr lang="en-US" dirty="0"/>
              <a:t> better than explicit counts</a:t>
            </a:r>
          </a:p>
          <a:p>
            <a:pPr lvl="1"/>
            <a:r>
              <a:rPr lang="en-US" dirty="0"/>
              <a:t>Dense vectors may do better at capturing synonymy:</a:t>
            </a:r>
          </a:p>
          <a:p>
            <a:pPr lvl="2"/>
            <a:r>
              <a:rPr lang="en-US" sz="2100" i="1" dirty="0"/>
              <a:t>car</a:t>
            </a:r>
            <a:r>
              <a:rPr lang="en-US" sz="2100" dirty="0"/>
              <a:t> and </a:t>
            </a:r>
            <a:r>
              <a:rPr lang="en-US" sz="2100" i="1" dirty="0"/>
              <a:t>automobile</a:t>
            </a:r>
            <a:r>
              <a:rPr lang="en-US" sz="2100" dirty="0"/>
              <a:t> are synonyms; but sparse dimensions usually fail to capture this</a:t>
            </a:r>
          </a:p>
          <a:p>
            <a:pPr lvl="1"/>
            <a:r>
              <a:rPr lang="en-US" b="1" dirty="0"/>
              <a:t>In practice, they work better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000" y="5029200"/>
            <a:ext cx="1485900" cy="257175"/>
          </a:xfrm>
          <a:prstGeom prst="rect">
            <a:avLst/>
          </a:prstGeom>
        </p:spPr>
        <p:txBody>
          <a:bodyPr/>
          <a:lstStyle/>
          <a:p>
            <a:fld id="{10F35DC5-7E65-8247-99AB-4E984F8A921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1408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8705"/>
            <a:ext cx="8229600" cy="680397"/>
          </a:xfrm>
        </p:spPr>
        <p:txBody>
          <a:bodyPr>
            <a:noAutofit/>
          </a:bodyPr>
          <a:lstStyle/>
          <a:p>
            <a:r>
              <a:rPr lang="en-US" sz="3000" dirty="0"/>
              <a:t>Common methods for getting short dense vectors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2057400"/>
            <a:ext cx="7543801" cy="3657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“Neural Language Model”-inspired models</a:t>
            </a:r>
          </a:p>
          <a:p>
            <a:pPr lvl="1"/>
            <a:r>
              <a:rPr lang="en-US" dirty="0"/>
              <a:t>Word2vec (</a:t>
            </a:r>
            <a:r>
              <a:rPr lang="en-US" dirty="0" err="1"/>
              <a:t>skipgram</a:t>
            </a:r>
            <a:r>
              <a:rPr lang="en-US" dirty="0"/>
              <a:t>, CBOW), </a:t>
            </a:r>
            <a:r>
              <a:rPr lang="en-US" dirty="0" err="1"/>
              <a:t>GloVe</a:t>
            </a:r>
            <a:endParaRPr lang="en-US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Singular Value Decomposition (SVD)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 special case of this is called LSA – Latent Semantic Analysis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Alternative to these "static embeddings": Contextual Embeddings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ELMo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BERT)</a:t>
            </a:r>
          </a:p>
          <a:p>
            <a:pPr marL="825490" lvl="1" indent="-428625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Compute distinct embeddings for a word in its context</a:t>
            </a:r>
          </a:p>
          <a:p>
            <a:pPr marL="825490" lvl="1" indent="-428625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Separate embeddings for each token of a word</a:t>
            </a:r>
          </a:p>
          <a:p>
            <a:pPr marL="825490" lvl="1" indent="-428625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Future lectures…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7CA5A-3265-4B16-AFC5-BBA03B35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30476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28700"/>
            <a:ext cx="7772400" cy="742950"/>
          </a:xfrm>
        </p:spPr>
        <p:txBody>
          <a:bodyPr>
            <a:normAutofit fontScale="90000"/>
          </a:bodyPr>
          <a:lstStyle/>
          <a:p>
            <a:r>
              <a:rPr lang="en-US" dirty="0"/>
              <a:t>Simple static embeddings you can download!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2386360"/>
            <a:ext cx="6915150" cy="2858771"/>
          </a:xfrm>
        </p:spPr>
        <p:txBody>
          <a:bodyPr/>
          <a:lstStyle/>
          <a:p>
            <a:r>
              <a:rPr lang="en-US" sz="2400" dirty="0"/>
              <a:t>Word2vec (</a:t>
            </a:r>
            <a:r>
              <a:rPr lang="en-US" sz="2400" dirty="0" err="1"/>
              <a:t>Mikolov</a:t>
            </a:r>
            <a:r>
              <a:rPr lang="en-US" sz="2400" dirty="0"/>
              <a:t> et al)</a:t>
            </a:r>
          </a:p>
          <a:p>
            <a:r>
              <a:rPr lang="en-US" sz="2400" dirty="0">
                <a:hlinkClick r:id="rId2"/>
              </a:rPr>
              <a:t>https://code.google.com/archive/p/word2vec/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GloVe</a:t>
            </a:r>
            <a:r>
              <a:rPr lang="en-US" sz="2400" dirty="0"/>
              <a:t> (Pennington, </a:t>
            </a:r>
            <a:r>
              <a:rPr lang="en-US" sz="2400" dirty="0" err="1"/>
              <a:t>Socher</a:t>
            </a:r>
            <a:r>
              <a:rPr lang="en-US" sz="2400" dirty="0"/>
              <a:t>, Manning)</a:t>
            </a:r>
          </a:p>
          <a:p>
            <a:r>
              <a:rPr lang="en-US" sz="2400" dirty="0">
                <a:hlinkClick r:id="rId3"/>
              </a:rPr>
              <a:t>http://nlp.stanford.edu/projects/glove/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74B71-3D2A-4459-920E-3D910F4C8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7229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072204"/>
            <a:ext cx="6675120" cy="813747"/>
          </a:xfrm>
        </p:spPr>
        <p:txBody>
          <a:bodyPr/>
          <a:lstStyle/>
          <a:p>
            <a:r>
              <a:rPr lang="en-US" b="0" dirty="0"/>
              <a:t>Word2vec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474" y="2000250"/>
            <a:ext cx="8150926" cy="3416300"/>
          </a:xfrm>
        </p:spPr>
        <p:txBody>
          <a:bodyPr>
            <a:normAutofit/>
          </a:bodyPr>
          <a:lstStyle/>
          <a:p>
            <a:r>
              <a:rPr lang="en-US" dirty="0"/>
              <a:t>Popular embedding method</a:t>
            </a:r>
          </a:p>
          <a:p>
            <a:r>
              <a:rPr lang="en-US" dirty="0"/>
              <a:t>Very fast to train</a:t>
            </a:r>
          </a:p>
          <a:p>
            <a:r>
              <a:rPr lang="en-US" dirty="0"/>
              <a:t>Code available on the web</a:t>
            </a:r>
          </a:p>
          <a:p>
            <a:r>
              <a:rPr lang="en-US" dirty="0"/>
              <a:t>Idea: </a:t>
            </a:r>
            <a:r>
              <a:rPr lang="en-US" b="1" dirty="0"/>
              <a:t>predict</a:t>
            </a:r>
            <a:r>
              <a:rPr lang="en-US" dirty="0"/>
              <a:t> rather than </a:t>
            </a:r>
            <a:r>
              <a:rPr lang="en-US" b="1" dirty="0"/>
              <a:t>count</a:t>
            </a:r>
          </a:p>
          <a:p>
            <a:r>
              <a:rPr lang="en-US" dirty="0"/>
              <a:t>Word2vec provides various options. We'll do:</a:t>
            </a:r>
          </a:p>
          <a:p>
            <a:pPr marL="0" indent="0">
              <a:buNone/>
            </a:pPr>
            <a:r>
              <a:rPr lang="en-US" sz="2400" dirty="0"/>
              <a:t>	 </a:t>
            </a:r>
            <a:r>
              <a:rPr lang="en-US" sz="2400" b="1" dirty="0">
                <a:solidFill>
                  <a:srgbClr val="0000FF"/>
                </a:solidFill>
              </a:rPr>
              <a:t>skip-gram with negative sampling (SGNS)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6064A-8E03-4935-8AF5-351651595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12508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1072204"/>
            <a:ext cx="6617970" cy="928047"/>
          </a:xfrm>
        </p:spPr>
        <p:txBody>
          <a:bodyPr/>
          <a:lstStyle/>
          <a:p>
            <a:r>
              <a:rPr lang="en-US" dirty="0"/>
              <a:t>Word2vec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114550"/>
            <a:ext cx="8458200" cy="3886200"/>
          </a:xfrm>
        </p:spPr>
        <p:txBody>
          <a:bodyPr>
            <a:normAutofit fontScale="92500"/>
          </a:bodyPr>
          <a:lstStyle/>
          <a:p>
            <a:r>
              <a:rPr lang="en-US" sz="2475" dirty="0"/>
              <a:t>Instead of </a:t>
            </a:r>
            <a:r>
              <a:rPr lang="en-US" sz="2475" b="1" dirty="0"/>
              <a:t>counting</a:t>
            </a:r>
            <a:r>
              <a:rPr lang="en-US" sz="2475" dirty="0"/>
              <a:t> how often each word </a:t>
            </a:r>
            <a:r>
              <a:rPr lang="en-US" sz="2475" i="1" dirty="0"/>
              <a:t>w</a:t>
            </a:r>
            <a:r>
              <a:rPr lang="en-US" sz="2475" dirty="0"/>
              <a:t> occurs near "</a:t>
            </a:r>
            <a:r>
              <a:rPr lang="en-US" sz="2475" i="1" dirty="0"/>
              <a:t>apricot"</a:t>
            </a:r>
          </a:p>
          <a:p>
            <a:pPr lvl="1"/>
            <a:r>
              <a:rPr lang="en-US" dirty="0"/>
              <a:t>Train a classifier on a binary </a:t>
            </a:r>
            <a:r>
              <a:rPr lang="en-US" b="1" dirty="0"/>
              <a:t>prediction</a:t>
            </a:r>
            <a:r>
              <a:rPr lang="en-US" dirty="0"/>
              <a:t> task:</a:t>
            </a:r>
          </a:p>
          <a:p>
            <a:pPr lvl="2"/>
            <a:r>
              <a:rPr lang="en-US" sz="2100" dirty="0"/>
              <a:t>Is </a:t>
            </a:r>
            <a:r>
              <a:rPr lang="en-US" sz="2100" i="1" dirty="0"/>
              <a:t>w </a:t>
            </a:r>
            <a:r>
              <a:rPr lang="en-US" sz="2100" dirty="0"/>
              <a:t>likely to show up near "</a:t>
            </a:r>
            <a:r>
              <a:rPr lang="en-US" sz="2100" i="1" dirty="0"/>
              <a:t>apricot"</a:t>
            </a:r>
            <a:r>
              <a:rPr lang="en-US" sz="2100" dirty="0"/>
              <a:t>?</a:t>
            </a:r>
            <a:endParaRPr lang="en-US" dirty="0"/>
          </a:p>
          <a:p>
            <a:r>
              <a:rPr lang="en-US" sz="2475" dirty="0"/>
              <a:t>We don’t actually care about this task</a:t>
            </a:r>
          </a:p>
          <a:p>
            <a:pPr lvl="2"/>
            <a:r>
              <a:rPr lang="en-US" sz="2100" dirty="0"/>
              <a:t>But we'll take the learned classifier weights as the word embeddings</a:t>
            </a:r>
          </a:p>
          <a:p>
            <a:r>
              <a:rPr lang="en-US" sz="2475" dirty="0"/>
              <a:t>Big idea: </a:t>
            </a:r>
            <a:r>
              <a:rPr lang="en-US" sz="2475" b="1" dirty="0">
                <a:solidFill>
                  <a:srgbClr val="0000FF"/>
                </a:solidFill>
              </a:rPr>
              <a:t>self-supervision</a:t>
            </a:r>
            <a:r>
              <a:rPr lang="en-US" sz="2475" dirty="0"/>
              <a:t>: </a:t>
            </a:r>
          </a:p>
          <a:p>
            <a:pPr lvl="2"/>
            <a:r>
              <a:rPr lang="en-US" sz="2100" dirty="0"/>
              <a:t>A word c that occurs near apricot in the corpus counts as the gold "correct answer" for supervised learning</a:t>
            </a:r>
          </a:p>
          <a:p>
            <a:pPr lvl="2"/>
            <a:r>
              <a:rPr lang="en-US" sz="2100" dirty="0"/>
              <a:t>No need for human labels</a:t>
            </a:r>
          </a:p>
          <a:p>
            <a:pPr lvl="2"/>
            <a:r>
              <a:rPr lang="en-US" dirty="0" err="1"/>
              <a:t>Bengio</a:t>
            </a:r>
            <a:r>
              <a:rPr lang="en-US" dirty="0"/>
              <a:t> et al. (2003); </a:t>
            </a:r>
            <a:r>
              <a:rPr lang="en-US" dirty="0" err="1"/>
              <a:t>Collobert</a:t>
            </a:r>
            <a:r>
              <a:rPr lang="en-US" dirty="0"/>
              <a:t> et al. (2011) </a:t>
            </a:r>
          </a:p>
          <a:p>
            <a:pPr lvl="2"/>
            <a:endParaRPr lang="en-US" sz="21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9697B-8D77-4354-8900-5232C8FB4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9886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1000125"/>
            <a:ext cx="8435339" cy="742950"/>
          </a:xfrm>
        </p:spPr>
        <p:txBody>
          <a:bodyPr>
            <a:normAutofit fontScale="90000"/>
          </a:bodyPr>
          <a:lstStyle/>
          <a:p>
            <a:r>
              <a:rPr lang="en-US" sz="3150" dirty="0"/>
              <a:t>Approach: predict if candidate word </a:t>
            </a:r>
            <a:r>
              <a:rPr lang="en-US" sz="3150" i="1" dirty="0"/>
              <a:t>c</a:t>
            </a:r>
            <a:r>
              <a:rPr lang="en-US" sz="3150" dirty="0"/>
              <a:t> is a "neighbor"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sz="2400" dirty="0"/>
              <a:t>Treat the target word </a:t>
            </a:r>
            <a:r>
              <a:rPr lang="en-US" sz="2400" i="1" dirty="0"/>
              <a:t>t</a:t>
            </a:r>
            <a:r>
              <a:rPr lang="en-US" sz="2400" dirty="0"/>
              <a:t> and a neighboring context word </a:t>
            </a:r>
            <a:r>
              <a:rPr lang="en-US" sz="2400" i="1" dirty="0"/>
              <a:t>c</a:t>
            </a:r>
            <a:r>
              <a:rPr lang="en-US" sz="2400" dirty="0"/>
              <a:t> as </a:t>
            </a:r>
            <a:r>
              <a:rPr lang="en-US" sz="2400" b="1" dirty="0"/>
              <a:t>positive examples</a:t>
            </a:r>
            <a:r>
              <a:rPr lang="en-US" sz="2400" dirty="0"/>
              <a:t>.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Randomly sample other words in the lexicon to get negative examples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Use logistic regression to train a classifier to distinguish those two cases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Use the learned weights as the embeddings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42E5A-99D4-4E31-80B8-CD7EB4A75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4067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Skip-Gram Training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4452" y="2241550"/>
            <a:ext cx="6686549" cy="3530600"/>
          </a:xfrm>
        </p:spPr>
        <p:txBody>
          <a:bodyPr>
            <a:normAutofit/>
          </a:bodyPr>
          <a:lstStyle/>
          <a:p>
            <a:r>
              <a:rPr lang="en-US" sz="2400" dirty="0"/>
              <a:t>Assume a +/- 2 word window, given training sentence:</a:t>
            </a:r>
          </a:p>
          <a:p>
            <a:endParaRPr lang="en-US" sz="2400" dirty="0"/>
          </a:p>
          <a:p>
            <a:pPr marL="150876" lvl="1" indent="0">
              <a:buNone/>
            </a:pPr>
            <a:r>
              <a:rPr lang="en-US" dirty="0"/>
              <a:t>…lemon, a [tablespoon of  apricot  jam,   a]  pinch…</a:t>
            </a:r>
          </a:p>
          <a:p>
            <a:pPr marL="0" indent="0">
              <a:spcBef>
                <a:spcPts val="0"/>
              </a:spcBef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c1                   c2 </a:t>
            </a:r>
            <a:r>
              <a:rPr 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c3      c4</a:t>
            </a:r>
          </a:p>
          <a:p>
            <a:endParaRPr lang="en-US" sz="24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C57D5D-02C0-314D-BE90-FF44065BE762}"/>
              </a:ext>
            </a:extLst>
          </p:cNvPr>
          <p:cNvSpPr/>
          <p:nvPr/>
        </p:nvSpPr>
        <p:spPr bwMode="auto">
          <a:xfrm>
            <a:off x="2856578" y="3143251"/>
            <a:ext cx="3856733" cy="280928"/>
          </a:xfrm>
          <a:prstGeom prst="round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98D6C3B-275A-4E46-806B-FE9D39094B33}"/>
              </a:ext>
            </a:extLst>
          </p:cNvPr>
          <p:cNvSpPr/>
          <p:nvPr/>
        </p:nvSpPr>
        <p:spPr bwMode="auto">
          <a:xfrm>
            <a:off x="4800601" y="3143251"/>
            <a:ext cx="872906" cy="280928"/>
          </a:xfrm>
          <a:prstGeom prst="roundRect">
            <a:avLst/>
          </a:prstGeom>
          <a:solidFill>
            <a:srgbClr val="FF0066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2EB398-8330-8648-A675-D62025B78526}"/>
              </a:ext>
            </a:extLst>
          </p:cNvPr>
          <p:cNvSpPr/>
          <p:nvPr/>
        </p:nvSpPr>
        <p:spPr>
          <a:xfrm>
            <a:off x="844127" y="3075966"/>
            <a:ext cx="497597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                </a:t>
            </a:r>
            <a:r>
              <a:rPr 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[target]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D480A-39E8-4A8F-80CB-3B0BA33D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04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Skip-Gram Classifier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85950"/>
            <a:ext cx="8229600" cy="3995098"/>
          </a:xfrm>
        </p:spPr>
        <p:txBody>
          <a:bodyPr>
            <a:normAutofit/>
          </a:bodyPr>
          <a:lstStyle/>
          <a:p>
            <a:r>
              <a:rPr lang="en-US" sz="2400" dirty="0"/>
              <a:t>(assuming a +/- 2 word window)</a:t>
            </a:r>
          </a:p>
          <a:p>
            <a:endParaRPr lang="en-US" sz="2400" dirty="0"/>
          </a:p>
          <a:p>
            <a:pPr marL="150876" lvl="1" indent="0">
              <a:buNone/>
            </a:pPr>
            <a:r>
              <a:rPr lang="en-US" dirty="0"/>
              <a:t>…lemon, a [tablespoon of  apricot  jam,   a]  pinch…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c1                 c2   </a:t>
            </a:r>
            <a:r>
              <a:rPr 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[target]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c3      c4</a:t>
            </a:r>
          </a:p>
          <a:p>
            <a:pPr marL="0" indent="0">
              <a:spcBef>
                <a:spcPts val="0"/>
              </a:spcBef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Goal: train a classifier that is given a candidate (</a:t>
            </a: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ord, </a:t>
            </a: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ontext) pair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		 (apricot, jam)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		 (apricot, aardvark)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		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And assigns each pair a probability: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250" i="1" dirty="0"/>
              <a:t>P</a:t>
            </a:r>
            <a:r>
              <a:rPr lang="en-US" sz="2250" dirty="0"/>
              <a:t>(+|</a:t>
            </a:r>
            <a:r>
              <a:rPr lang="en-US" sz="2250" i="1" dirty="0"/>
              <a:t>w</a:t>
            </a:r>
            <a:r>
              <a:rPr lang="en-US" sz="2250" dirty="0"/>
              <a:t>, </a:t>
            </a:r>
            <a:r>
              <a:rPr lang="en-US" sz="2250" i="1" dirty="0"/>
              <a:t>c</a:t>
            </a:r>
            <a:r>
              <a:rPr lang="en-US" sz="2250" dirty="0"/>
              <a:t>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50" i="1" dirty="0"/>
              <a:t>	P</a:t>
            </a:r>
            <a:r>
              <a:rPr lang="en-US" sz="2250" dirty="0"/>
              <a:t>(−|</a:t>
            </a:r>
            <a:r>
              <a:rPr lang="en-US" sz="2250" i="1" dirty="0"/>
              <a:t>w</a:t>
            </a:r>
            <a:r>
              <a:rPr lang="en-US" sz="2250" dirty="0"/>
              <a:t>, </a:t>
            </a:r>
            <a:r>
              <a:rPr lang="en-US" sz="2250" i="1" dirty="0"/>
              <a:t>c</a:t>
            </a:r>
            <a:r>
              <a:rPr lang="en-US" sz="2250" dirty="0"/>
              <a:t>) = 1 − </a:t>
            </a:r>
            <a:r>
              <a:rPr lang="en-US" sz="2250" i="1" dirty="0"/>
              <a:t>P</a:t>
            </a:r>
            <a:r>
              <a:rPr lang="en-US" sz="2250" dirty="0"/>
              <a:t>(+|</a:t>
            </a:r>
            <a:r>
              <a:rPr lang="en-US" sz="2250" i="1" dirty="0"/>
              <a:t>w</a:t>
            </a:r>
            <a:r>
              <a:rPr lang="en-US" sz="2250" dirty="0"/>
              <a:t>, </a:t>
            </a:r>
            <a:r>
              <a:rPr lang="en-US" sz="2250" i="1" dirty="0"/>
              <a:t>c</a:t>
            </a:r>
            <a:r>
              <a:rPr lang="en-US" sz="2250" dirty="0"/>
              <a:t>) </a:t>
            </a:r>
          </a:p>
          <a:p>
            <a:pPr marL="0" indent="0">
              <a:spcBef>
                <a:spcPts val="0"/>
              </a:spcBef>
            </a:pPr>
            <a:endParaRPr lang="en-US" sz="2250" dirty="0"/>
          </a:p>
          <a:p>
            <a:pPr marL="0" indent="0">
              <a:spcBef>
                <a:spcPts val="0"/>
              </a:spcBef>
            </a:pP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</a:pP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C57D5D-02C0-314D-BE90-FF44065BE762}"/>
              </a:ext>
            </a:extLst>
          </p:cNvPr>
          <p:cNvSpPr/>
          <p:nvPr/>
        </p:nvSpPr>
        <p:spPr bwMode="auto">
          <a:xfrm>
            <a:off x="2586162" y="2800351"/>
            <a:ext cx="3856733" cy="280928"/>
          </a:xfrm>
          <a:prstGeom prst="round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98D6C3B-275A-4E46-806B-FE9D39094B33}"/>
              </a:ext>
            </a:extLst>
          </p:cNvPr>
          <p:cNvSpPr/>
          <p:nvPr/>
        </p:nvSpPr>
        <p:spPr bwMode="auto">
          <a:xfrm>
            <a:off x="4442966" y="2800351"/>
            <a:ext cx="872906" cy="280928"/>
          </a:xfrm>
          <a:prstGeom prst="roundRect">
            <a:avLst/>
          </a:prstGeom>
          <a:solidFill>
            <a:srgbClr val="FF0066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82400-0919-4F0D-89BE-1896E00A4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25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140BB-5639-4C20-B380-969FF4AF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options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1BF61-101F-46B0-98BF-281F2FB14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/>
              <a:t>DataComp</a:t>
            </a:r>
            <a:r>
              <a:rPr lang="en-US" dirty="0"/>
              <a:t> document selection</a:t>
            </a:r>
          </a:p>
          <a:p>
            <a:pPr marL="514350" indent="-514350">
              <a:buAutoNum type="arabicPeriod"/>
            </a:pPr>
            <a:r>
              <a:rPr lang="en-US" dirty="0" err="1"/>
              <a:t>SemEval</a:t>
            </a:r>
            <a:r>
              <a:rPr lang="en-US" dirty="0"/>
              <a:t> emotion detection</a:t>
            </a:r>
          </a:p>
          <a:p>
            <a:pPr marL="514350" indent="-514350">
              <a:buAutoNum type="arabicPeriod"/>
            </a:pPr>
            <a:r>
              <a:rPr lang="en-US" dirty="0"/>
              <a:t>Long list elicitation</a:t>
            </a:r>
          </a:p>
          <a:p>
            <a:pPr marL="514350" indent="-514350">
              <a:buAutoNum type="arabicPeriod"/>
            </a:pPr>
            <a:r>
              <a:rPr lang="en-US" dirty="0"/>
              <a:t>Saxon LLM construction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616FF-ABB1-4614-8002-69D31E885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35916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Similarity is computed from dot product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700" dirty="0"/>
              <a:t>Remember: two vectors are similar if they have a high dot product</a:t>
            </a:r>
          </a:p>
          <a:p>
            <a:pPr lvl="1"/>
            <a:r>
              <a:rPr lang="en-US" sz="2700" dirty="0"/>
              <a:t>Cosine is just a normalized dot product</a:t>
            </a:r>
          </a:p>
          <a:p>
            <a:r>
              <a:rPr lang="en-US" sz="2700" dirty="0"/>
              <a:t>So:</a:t>
            </a:r>
          </a:p>
          <a:p>
            <a:pPr lvl="1"/>
            <a:r>
              <a:rPr lang="en-US" sz="2700" dirty="0"/>
              <a:t>Similarity(</a:t>
            </a:r>
            <a:r>
              <a:rPr lang="en-US" sz="2700" dirty="0" err="1"/>
              <a:t>w,c</a:t>
            </a:r>
            <a:r>
              <a:rPr lang="en-US" sz="2700" dirty="0"/>
              <a:t>)  ∝ w</a:t>
            </a:r>
            <a:r>
              <a:rPr lang="en-US" sz="2700" baseline="-25000" dirty="0"/>
              <a:t> </a:t>
            </a:r>
            <a:r>
              <a:rPr lang="en-US" sz="2700" dirty="0"/>
              <a:t>∙ c</a:t>
            </a:r>
            <a:endParaRPr lang="en-US" sz="2700" baseline="-25000" dirty="0"/>
          </a:p>
          <a:p>
            <a:r>
              <a:rPr lang="en-US" sz="2700" dirty="0"/>
              <a:t>We’ll need to normalize to get a probability </a:t>
            </a:r>
          </a:p>
          <a:p>
            <a:pPr lvl="1"/>
            <a:r>
              <a:rPr lang="en-US" sz="2550" dirty="0"/>
              <a:t>(cosine isn't a probability either)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11224" y="6364286"/>
            <a:ext cx="1485900" cy="257175"/>
          </a:xfrm>
          <a:prstGeom prst="rect">
            <a:avLst/>
          </a:prstGeom>
        </p:spPr>
        <p:txBody>
          <a:bodyPr/>
          <a:lstStyle/>
          <a:p>
            <a:fld id="{10F35DC5-7E65-8247-99AB-4E984F8A921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3249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36427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Turning dot products into probabilities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00250"/>
            <a:ext cx="7715250" cy="3017520"/>
          </a:xfrm>
        </p:spPr>
        <p:txBody>
          <a:bodyPr/>
          <a:lstStyle/>
          <a:p>
            <a:r>
              <a:rPr lang="en-US" sz="3000" dirty="0">
                <a:latin typeface="Times New Roman" charset="0"/>
                <a:ea typeface="Times New Roman" charset="0"/>
                <a:cs typeface="Times New Roman" charset="0"/>
              </a:rPr>
              <a:t>Sim(</a:t>
            </a:r>
            <a:r>
              <a:rPr lang="en-US" sz="3000" dirty="0" err="1">
                <a:latin typeface="Times New Roman" charset="0"/>
                <a:ea typeface="Times New Roman" charset="0"/>
                <a:cs typeface="Times New Roman" charset="0"/>
              </a:rPr>
              <a:t>w,c</a:t>
            </a:r>
            <a:r>
              <a:rPr lang="en-US" sz="3000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en-US" sz="3000" dirty="0"/>
              <a:t>≈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000" i="1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∙ c</a:t>
            </a:r>
          </a:p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To turn this into a probability </a:t>
            </a:r>
          </a:p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We'll use the sigmoid from logistic regression: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EBE09-610D-7244-A376-CBEF72D96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15" y="3686676"/>
            <a:ext cx="5493544" cy="771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607A7E-9962-E34D-9536-E5E3A72BE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12" y="4629150"/>
            <a:ext cx="5531566" cy="137470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50836-A9EA-4372-8789-5AAF516ED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1729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76952"/>
            <a:ext cx="8423910" cy="680397"/>
          </a:xfrm>
        </p:spPr>
        <p:txBody>
          <a:bodyPr>
            <a:noAutofit/>
          </a:bodyPr>
          <a:lstStyle/>
          <a:p>
            <a:r>
              <a:rPr lang="en-US" sz="3200" b="0" dirty="0"/>
              <a:t>How Skip-Gram Classifier computes </a:t>
            </a:r>
            <a:r>
              <a:rPr lang="en-US" sz="3200" i="1" dirty="0"/>
              <a:t>P</a:t>
            </a:r>
            <a:r>
              <a:rPr lang="en-US" sz="3200" dirty="0"/>
              <a:t>(+|</a:t>
            </a:r>
            <a:r>
              <a:rPr lang="en-US" sz="3200" i="1" dirty="0"/>
              <a:t>w</a:t>
            </a:r>
            <a:r>
              <a:rPr lang="en-US" sz="3200" dirty="0"/>
              <a:t>, </a:t>
            </a:r>
            <a:r>
              <a:rPr lang="en-US" sz="3200" i="1" dirty="0"/>
              <a:t>c</a:t>
            </a:r>
            <a:r>
              <a:rPr lang="en-US" sz="3200" dirty="0"/>
              <a:t>) </a:t>
            </a:r>
            <a:endParaRPr lang="en-US" sz="32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457450"/>
            <a:ext cx="8229600" cy="314325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This is for one context word, but we can have lots of context words.</a:t>
            </a:r>
          </a:p>
          <a:p>
            <a:pPr marL="0" indent="0">
              <a:spcBef>
                <a:spcPts val="0"/>
              </a:spcBef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We'll assume independence and just multiply them:</a:t>
            </a:r>
          </a:p>
          <a:p>
            <a:pPr marL="0" indent="0">
              <a:spcBef>
                <a:spcPts val="0"/>
              </a:spcBef>
            </a:pPr>
            <a:endParaRPr lang="en-US" sz="2100" dirty="0"/>
          </a:p>
          <a:p>
            <a:pPr marL="0" indent="0">
              <a:spcBef>
                <a:spcPts val="0"/>
              </a:spcBef>
            </a:pP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A63A49-99F1-994C-B490-F1ED7C6C9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1885951"/>
            <a:ext cx="3664739" cy="514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49A47C-4B5E-564D-AF5D-CF5F27C42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2503" y="3600450"/>
            <a:ext cx="4178297" cy="19043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5649E-ADE4-490B-8BB5-0FA5CE5EB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133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F3F83-5178-9748-9912-E4A277048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Skip-gram classifier: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0CA1F-2951-E24E-B20D-2F60E5E55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2057400"/>
            <a:ext cx="8321039" cy="3429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probabilistic classifier, given </a:t>
            </a:r>
          </a:p>
          <a:p>
            <a:pPr marL="825490" lvl="1" indent="-428625"/>
            <a:r>
              <a:rPr lang="en-US" sz="2700" dirty="0"/>
              <a:t>a test target word </a:t>
            </a:r>
            <a:r>
              <a:rPr lang="en-US" sz="2700" i="1" dirty="0"/>
              <a:t>w </a:t>
            </a:r>
          </a:p>
          <a:p>
            <a:pPr marL="825490" lvl="1" indent="-428625"/>
            <a:r>
              <a:rPr lang="en-US" sz="2700" dirty="0"/>
              <a:t>its context window of </a:t>
            </a:r>
            <a:r>
              <a:rPr lang="en-US" sz="2700" i="1" dirty="0"/>
              <a:t>L </a:t>
            </a:r>
            <a:r>
              <a:rPr lang="en-US" sz="2700" dirty="0"/>
              <a:t>words </a:t>
            </a:r>
            <a:r>
              <a:rPr lang="en-US" sz="2700" i="1" dirty="0"/>
              <a:t>c</a:t>
            </a:r>
            <a:r>
              <a:rPr lang="en-US" sz="2700" baseline="-25000" dirty="0"/>
              <a:t>1:</a:t>
            </a:r>
            <a:r>
              <a:rPr lang="en-US" sz="2700" i="1" baseline="-25000" dirty="0"/>
              <a:t>L</a:t>
            </a:r>
            <a:endParaRPr lang="en-US" sz="2700" dirty="0"/>
          </a:p>
          <a:p>
            <a:r>
              <a:rPr lang="en-US" dirty="0"/>
              <a:t>Estimates probability that w occurs in this window based on similarity of w (embeddings) to </a:t>
            </a:r>
            <a:r>
              <a:rPr lang="en-US" sz="3000" i="1" dirty="0"/>
              <a:t>c</a:t>
            </a:r>
            <a:r>
              <a:rPr lang="en-US" sz="3000" baseline="-25000" dirty="0"/>
              <a:t>1:</a:t>
            </a:r>
            <a:r>
              <a:rPr lang="en-US" sz="3000" i="1" baseline="-25000" dirty="0"/>
              <a:t>L</a:t>
            </a:r>
            <a:r>
              <a:rPr lang="en-US" sz="3000" dirty="0"/>
              <a:t> </a:t>
            </a:r>
            <a:r>
              <a:rPr lang="en-US" dirty="0"/>
              <a:t>(embeddings).</a:t>
            </a:r>
          </a:p>
          <a:p>
            <a:endParaRPr lang="en-US" dirty="0"/>
          </a:p>
          <a:p>
            <a:r>
              <a:rPr lang="en-US" dirty="0"/>
              <a:t>To compute this, we just need embeddings for all the words.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9A695-19EE-4282-8212-6238F6FCF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999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2F2A8-0384-4B49-9319-CD30ECB33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976952"/>
            <a:ext cx="8572500" cy="680397"/>
          </a:xfrm>
        </p:spPr>
        <p:txBody>
          <a:bodyPr>
            <a:noAutofit/>
          </a:bodyPr>
          <a:lstStyle/>
          <a:p>
            <a:r>
              <a:rPr lang="en-US" sz="3600" dirty="0"/>
              <a:t>These embeddings we'll need: </a:t>
            </a:r>
            <a:br>
              <a:rPr lang="en-US" sz="3600" dirty="0"/>
            </a:br>
            <a:r>
              <a:rPr lang="en-US" sz="3600" dirty="0"/>
              <a:t>a set for w, a set for 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82CE1D-DA01-A84B-9AA2-2A131B5FD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17" y="1998969"/>
            <a:ext cx="5518967" cy="382905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19A4A5-8DD8-4238-8B6E-32DBEF32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079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(30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3634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Skip-Gram Training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1" y="2241550"/>
            <a:ext cx="6629400" cy="1587500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/>
            <a:endParaRPr lang="en-US" sz="2400" dirty="0"/>
          </a:p>
          <a:p>
            <a:pPr marL="150876" lvl="1" indent="0">
              <a:buNone/>
            </a:pPr>
            <a:r>
              <a:rPr lang="en-US" dirty="0"/>
              <a:t>…lemon, a [tablespoon of  apricot  jam,   a]  pinch…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c1                   c2 </a:t>
            </a:r>
            <a:r>
              <a:rPr 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[target]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c3      c4</a:t>
            </a:r>
          </a:p>
          <a:p>
            <a:pPr marL="257175" lvl="1" indent="-257175"/>
            <a:endParaRPr lang="en-US" sz="2700" i="1" dirty="0"/>
          </a:p>
          <a:p>
            <a:pPr marL="257175" lvl="2" indent="0">
              <a:buNone/>
            </a:pPr>
            <a:endParaRPr lang="en-US" sz="21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8100" y="5186363"/>
            <a:ext cx="3429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13DD8BE-556E-3440-9013-11CC5588178D}" type="slidenum">
              <a:rPr lang="en-US" sz="788">
                <a:latin typeface="Calibri" panose="020F0502020204030204"/>
              </a:rPr>
              <a:pPr>
                <a:defRPr/>
              </a:pPr>
              <a:t>66</a:t>
            </a:fld>
            <a:endParaRPr lang="en-US" sz="788">
              <a:latin typeface="Calibri" panose="020F0502020204030204"/>
            </a:endParaRPr>
          </a:p>
        </p:txBody>
      </p:sp>
      <p:sp>
        <p:nvSpPr>
          <p:cNvPr id="7" name="Down Arrow 6"/>
          <p:cNvSpPr/>
          <p:nvPr/>
        </p:nvSpPr>
        <p:spPr bwMode="auto">
          <a:xfrm rot="10800000">
            <a:off x="5164248" y="3079299"/>
            <a:ext cx="114300" cy="280928"/>
          </a:xfrm>
          <a:prstGeom prst="downArrow">
            <a:avLst/>
          </a:prstGeom>
          <a:solidFill>
            <a:schemeClr val="accent1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571750" y="2636338"/>
            <a:ext cx="1828800" cy="280928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151C39F-6D26-5147-8BD3-FC179D88048D}"/>
              </a:ext>
            </a:extLst>
          </p:cNvPr>
          <p:cNvSpPr/>
          <p:nvPr/>
        </p:nvSpPr>
        <p:spPr bwMode="auto">
          <a:xfrm>
            <a:off x="2963049" y="2711543"/>
            <a:ext cx="3856733" cy="280928"/>
          </a:xfrm>
          <a:prstGeom prst="round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5DFDAD5-9856-1945-9A03-7513F9542A27}"/>
              </a:ext>
            </a:extLst>
          </p:cNvPr>
          <p:cNvSpPr/>
          <p:nvPr/>
        </p:nvSpPr>
        <p:spPr bwMode="auto">
          <a:xfrm>
            <a:off x="4891416" y="2711543"/>
            <a:ext cx="872906" cy="280928"/>
          </a:xfrm>
          <a:prstGeom prst="roundRect">
            <a:avLst/>
          </a:prstGeom>
          <a:solidFill>
            <a:srgbClr val="FF0066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0C8E6-A824-4A42-8238-D3405C8F8741}"/>
              </a:ext>
            </a:extLst>
          </p:cNvPr>
          <p:cNvSpPr txBox="1"/>
          <p:nvPr/>
        </p:nvSpPr>
        <p:spPr>
          <a:xfrm>
            <a:off x="4406228" y="4082318"/>
            <a:ext cx="3138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each positive example we'll grab k negative examples, sampling by frequency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DAEEC3-C1A3-D945-8852-C6A091A159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55"/>
          <a:stretch/>
        </p:blipFill>
        <p:spPr>
          <a:xfrm>
            <a:off x="1428751" y="3904256"/>
            <a:ext cx="2295395" cy="200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524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Skip-Gram Training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1" y="2241550"/>
            <a:ext cx="6629400" cy="1587500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/>
            <a:endParaRPr lang="en-US" sz="2400" dirty="0"/>
          </a:p>
          <a:p>
            <a:pPr marL="150876" lvl="1" indent="0">
              <a:buNone/>
            </a:pPr>
            <a:r>
              <a:rPr lang="en-US" dirty="0"/>
              <a:t>…lemon, a [tablespoon of  apricot  jam,   a]  pinch…</a:t>
            </a:r>
          </a:p>
          <a:p>
            <a:pPr marL="0" indent="0">
              <a:spcBef>
                <a:spcPts val="0"/>
              </a:spcBef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c1                   c2 </a:t>
            </a:r>
            <a:r>
              <a:rPr 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[target]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c3      c4</a:t>
            </a:r>
          </a:p>
          <a:p>
            <a:pPr marL="257175" lvl="1" indent="-257175"/>
            <a:endParaRPr lang="en-US" sz="2700" i="1" dirty="0"/>
          </a:p>
          <a:p>
            <a:pPr marL="257175" lvl="2" indent="0">
              <a:buNone/>
            </a:pPr>
            <a:endParaRPr lang="en-US" sz="21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8100" y="5186363"/>
            <a:ext cx="3429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13DD8BE-556E-3440-9013-11CC5588178D}" type="slidenum">
              <a:rPr lang="en-US" sz="788">
                <a:latin typeface="Calibri" panose="020F0502020204030204"/>
              </a:rPr>
              <a:pPr>
                <a:defRPr/>
              </a:pPr>
              <a:t>67</a:t>
            </a:fld>
            <a:endParaRPr lang="en-US" sz="788">
              <a:latin typeface="Calibri" panose="020F0502020204030204"/>
            </a:endParaRPr>
          </a:p>
        </p:txBody>
      </p:sp>
      <p:sp>
        <p:nvSpPr>
          <p:cNvPr id="7" name="Down Arrow 6"/>
          <p:cNvSpPr/>
          <p:nvPr/>
        </p:nvSpPr>
        <p:spPr bwMode="auto">
          <a:xfrm rot="10800000">
            <a:off x="5221398" y="3010086"/>
            <a:ext cx="114300" cy="280928"/>
          </a:xfrm>
          <a:prstGeom prst="downArrow">
            <a:avLst/>
          </a:prstGeom>
          <a:solidFill>
            <a:schemeClr val="accent1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571750" y="2636338"/>
            <a:ext cx="1828800" cy="280928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151C39F-6D26-5147-8BD3-FC179D88048D}"/>
              </a:ext>
            </a:extLst>
          </p:cNvPr>
          <p:cNvSpPr/>
          <p:nvPr/>
        </p:nvSpPr>
        <p:spPr bwMode="auto">
          <a:xfrm>
            <a:off x="2970878" y="2731785"/>
            <a:ext cx="3856733" cy="280928"/>
          </a:xfrm>
          <a:prstGeom prst="round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9900"/>
              </a:solidFill>
              <a:latin typeface="Tahoma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5DFDAD5-9856-1945-9A03-7513F9542A27}"/>
              </a:ext>
            </a:extLst>
          </p:cNvPr>
          <p:cNvSpPr/>
          <p:nvPr/>
        </p:nvSpPr>
        <p:spPr bwMode="auto">
          <a:xfrm>
            <a:off x="4899245" y="2707089"/>
            <a:ext cx="872906" cy="280928"/>
          </a:xfrm>
          <a:prstGeom prst="roundRect">
            <a:avLst/>
          </a:prstGeom>
          <a:solidFill>
            <a:srgbClr val="FF0066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009900"/>
              </a:solidFill>
              <a:latin typeface="Tahoma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4040E3-BE76-DD4C-B3B7-51FB0D3F3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1" y="4000500"/>
            <a:ext cx="2295395" cy="19041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D21135-8403-6C40-9C46-5EB9D9F87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016600"/>
            <a:ext cx="3932192" cy="196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729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766" y="818887"/>
            <a:ext cx="6835140" cy="813747"/>
          </a:xfrm>
        </p:spPr>
        <p:txBody>
          <a:bodyPr>
            <a:noAutofit/>
          </a:bodyPr>
          <a:lstStyle/>
          <a:p>
            <a:r>
              <a:rPr lang="en-US" sz="4000" b="0" dirty="0"/>
              <a:t>Word2vec: how to learn vectors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171700"/>
            <a:ext cx="8161021" cy="3460539"/>
          </a:xfrm>
        </p:spPr>
        <p:txBody>
          <a:bodyPr>
            <a:normAutofit/>
          </a:bodyPr>
          <a:lstStyle/>
          <a:p>
            <a:r>
              <a:rPr lang="en-US" sz="2700" dirty="0"/>
              <a:t>Given the set of positive and negative training instances, and an initial set of embedding vectors </a:t>
            </a:r>
          </a:p>
          <a:p>
            <a:r>
              <a:rPr lang="en-US" sz="2700" dirty="0"/>
              <a:t>The goal of learning is to adjust those word vectors such that we:</a:t>
            </a:r>
          </a:p>
          <a:p>
            <a:pPr lvl="1"/>
            <a:r>
              <a:rPr lang="en-US" b="1" dirty="0"/>
              <a:t>Maximize</a:t>
            </a:r>
            <a:r>
              <a:rPr lang="en-US" dirty="0"/>
              <a:t> the similarity of the </a:t>
            </a:r>
            <a:r>
              <a:rPr lang="en-US" dirty="0">
                <a:solidFill>
                  <a:srgbClr val="009900"/>
                </a:solidFill>
              </a:rPr>
              <a:t>target word</a:t>
            </a:r>
            <a:r>
              <a:rPr lang="en-US" dirty="0"/>
              <a:t>, </a:t>
            </a:r>
            <a:r>
              <a:rPr lang="en-US" dirty="0">
                <a:solidFill>
                  <a:srgbClr val="009900"/>
                </a:solidFill>
              </a:rPr>
              <a:t>context word</a:t>
            </a:r>
            <a:r>
              <a:rPr lang="en-US" dirty="0"/>
              <a:t> pairs (w , </a:t>
            </a:r>
            <a:r>
              <a:rPr lang="en-US" dirty="0" err="1"/>
              <a:t>c</a:t>
            </a:r>
            <a:r>
              <a:rPr lang="en-US" baseline="-25000" dirty="0" err="1"/>
              <a:t>pos</a:t>
            </a:r>
            <a:r>
              <a:rPr lang="en-US" dirty="0"/>
              <a:t>) drawn from the positive data</a:t>
            </a:r>
          </a:p>
          <a:p>
            <a:pPr lvl="1"/>
            <a:r>
              <a:rPr lang="en-US" b="1" dirty="0"/>
              <a:t>Minimize</a:t>
            </a:r>
            <a:r>
              <a:rPr lang="en-US" dirty="0"/>
              <a:t> the similarity of the (w , </a:t>
            </a:r>
            <a:r>
              <a:rPr lang="en-US" dirty="0" err="1"/>
              <a:t>c</a:t>
            </a:r>
            <a:r>
              <a:rPr lang="en-US" baseline="-25000" dirty="0" err="1"/>
              <a:t>neg</a:t>
            </a:r>
            <a:r>
              <a:rPr lang="en-US" dirty="0"/>
              <a:t>) pairs drawn from the negative data</a:t>
            </a:r>
            <a:r>
              <a:rPr lang="en-US" sz="27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2812" y="5701905"/>
            <a:ext cx="738188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13DD8BE-556E-3440-9013-11CC5588178D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772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411983" cy="1325563"/>
          </a:xfrm>
        </p:spPr>
        <p:txBody>
          <a:bodyPr>
            <a:normAutofit/>
          </a:bodyPr>
          <a:lstStyle/>
          <a:p>
            <a:r>
              <a:rPr lang="en-US" sz="3200" dirty="0"/>
              <a:t>Loss function for one </a:t>
            </a:r>
            <a:r>
              <a:rPr lang="en-US" sz="3200" i="1" dirty="0"/>
              <a:t>w with </a:t>
            </a:r>
            <a:r>
              <a:rPr lang="en-US" sz="3200" i="1" dirty="0" err="1"/>
              <a:t>c</a:t>
            </a:r>
            <a:r>
              <a:rPr lang="en-US" sz="3200" i="1" baseline="-25000" dirty="0" err="1"/>
              <a:t>pos</a:t>
            </a:r>
            <a:r>
              <a:rPr lang="en-US" sz="3200" i="1" dirty="0"/>
              <a:t> , c</a:t>
            </a:r>
            <a:r>
              <a:rPr lang="en-US" sz="3200" i="1" baseline="-25000" dirty="0"/>
              <a:t>neg</a:t>
            </a:r>
            <a:r>
              <a:rPr lang="en-US" sz="3200" baseline="-25000" dirty="0"/>
              <a:t>1</a:t>
            </a:r>
            <a:r>
              <a:rPr lang="en-US" sz="3200" dirty="0"/>
              <a:t> ...</a:t>
            </a:r>
            <a:r>
              <a:rPr lang="en-US" sz="3200" i="1" dirty="0" err="1"/>
              <a:t>c</a:t>
            </a:r>
            <a:r>
              <a:rPr lang="en-US" sz="3200" i="1" baseline="-25000" dirty="0" err="1"/>
              <a:t>negk</a:t>
            </a:r>
            <a:r>
              <a:rPr lang="en-US" sz="3200" i="1" dirty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1650"/>
            <a:ext cx="7566661" cy="3429000"/>
          </a:xfrm>
        </p:spPr>
        <p:txBody>
          <a:bodyPr>
            <a:normAutofit/>
          </a:bodyPr>
          <a:lstStyle/>
          <a:p>
            <a:r>
              <a:rPr lang="en-US" sz="2100" dirty="0"/>
              <a:t>Maximize the similarity of the target with the actual context words, and minimize the similarity of the target with the </a:t>
            </a:r>
            <a:r>
              <a:rPr lang="en-US" sz="2100" i="1" dirty="0"/>
              <a:t>k </a:t>
            </a:r>
            <a:r>
              <a:rPr lang="en-US" sz="2100" dirty="0"/>
              <a:t>negative sampled non-neighbor words. </a:t>
            </a:r>
            <a:endParaRPr lang="en-US" sz="1800" dirty="0"/>
          </a:p>
          <a:p>
            <a:endParaRPr lang="en-US" sz="27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52612A-1B4A-614C-AAE0-F1340E78E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1" y="2828761"/>
            <a:ext cx="5347067" cy="317198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19B9E-9A9F-4164-80FE-BEA23232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69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606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CB817-64ED-4FA9-BA06-72CAAE155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DataComp</a:t>
            </a:r>
            <a:r>
              <a:rPr lang="en-US" dirty="0"/>
              <a:t> document selection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11BD9-C228-4B3B-A168-F389FE446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>
                <a:hlinkClick r:id="rId2"/>
              </a:rPr>
              <a:t>https://www.datacomp.ai/dclm</a:t>
            </a:r>
            <a:endParaRPr lang="de-DE" dirty="0"/>
          </a:p>
          <a:p>
            <a:endParaRPr lang="de-DE" dirty="0"/>
          </a:p>
          <a:p>
            <a:r>
              <a:rPr lang="de-DE" dirty="0"/>
              <a:t>LLM </a:t>
            </a:r>
            <a:r>
              <a:rPr lang="de-DE" dirty="0" err="1"/>
              <a:t>architecture</a:t>
            </a:r>
            <a:r>
              <a:rPr lang="de-DE" dirty="0"/>
              <a:t> and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fixed</a:t>
            </a:r>
            <a:r>
              <a:rPr lang="de-DE" dirty="0"/>
              <a:t>, </a:t>
            </a:r>
            <a:r>
              <a:rPr lang="de-DE" dirty="0" err="1"/>
              <a:t>goal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identify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dataset</a:t>
            </a:r>
            <a:r>
              <a:rPr lang="de-DE" dirty="0"/>
              <a:t>, </a:t>
            </a:r>
            <a:r>
              <a:rPr lang="de-DE" dirty="0" err="1"/>
              <a:t>from</a:t>
            </a:r>
            <a:r>
              <a:rPr lang="de-DE" dirty="0"/>
              <a:t> a larger </a:t>
            </a:r>
            <a:r>
              <a:rPr lang="de-DE" dirty="0" err="1"/>
              <a:t>noisy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dataset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covered</a:t>
            </a:r>
            <a:r>
              <a:rPr lang="de-DE" dirty="0"/>
              <a:t> in </a:t>
            </a:r>
            <a:r>
              <a:rPr lang="de-DE" dirty="0" err="1"/>
              <a:t>detail</a:t>
            </a:r>
            <a:r>
              <a:rPr lang="de-DE" dirty="0"/>
              <a:t> in </a:t>
            </a:r>
            <a:r>
              <a:rPr lang="de-DE" dirty="0" err="1"/>
              <a:t>lecture</a:t>
            </a:r>
            <a:r>
              <a:rPr lang="de-DE" dirty="0"/>
              <a:t> 5)</a:t>
            </a:r>
          </a:p>
          <a:p>
            <a:endParaRPr lang="de-DE" dirty="0"/>
          </a:p>
          <a:p>
            <a:r>
              <a:rPr lang="de-DE" dirty="0"/>
              <a:t>Suggestion: The </a:t>
            </a:r>
            <a:r>
              <a:rPr lang="de-DE" dirty="0" err="1"/>
              <a:t>selection</a:t>
            </a:r>
            <a:r>
              <a:rPr lang="de-DE" dirty="0"/>
              <a:t>, in turn,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LLMs</a:t>
            </a:r>
          </a:p>
          <a:p>
            <a:endParaRPr lang="de-DE" dirty="0"/>
          </a:p>
          <a:p>
            <a:r>
              <a:rPr lang="de-DE" dirty="0"/>
              <a:t>Evaluation: Online </a:t>
            </a:r>
            <a:r>
              <a:rPr lang="de-DE" dirty="0" err="1"/>
              <a:t>leaderboard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A95DD-4843-4418-8D61-64D0450A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7783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the classifier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to learn?</a:t>
            </a:r>
          </a:p>
          <a:p>
            <a:pPr lvl="1"/>
            <a:r>
              <a:rPr lang="en-US" dirty="0"/>
              <a:t>Stochastic gradient descent!</a:t>
            </a:r>
          </a:p>
          <a:p>
            <a:endParaRPr lang="en-US" sz="2400" dirty="0"/>
          </a:p>
          <a:p>
            <a:r>
              <a:rPr lang="en-US" sz="2400" dirty="0"/>
              <a:t>We’ll adjust the word weights to</a:t>
            </a:r>
          </a:p>
          <a:p>
            <a:pPr lvl="1"/>
            <a:r>
              <a:rPr lang="en-US" sz="2100" dirty="0"/>
              <a:t>make the positive pairs more likely </a:t>
            </a:r>
          </a:p>
          <a:p>
            <a:pPr lvl="1"/>
            <a:r>
              <a:rPr lang="en-US" sz="2100" dirty="0"/>
              <a:t>and the negative pairs less likely, </a:t>
            </a:r>
          </a:p>
          <a:p>
            <a:pPr lvl="1"/>
            <a:r>
              <a:rPr lang="en-US" sz="2100" dirty="0"/>
              <a:t>over the entire training set.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C27E2-D1E0-4250-B494-81366C2C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27059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A6520-9CF2-F946-A1B8-AF268B6A4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Intuition of one step of gradient descent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0FC5CD-59D8-6347-8715-8800B9886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92" y="1943100"/>
            <a:ext cx="6609016" cy="386888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418B24-A8FA-4D3F-B2E5-DE57278C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6494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40CCD-962A-C041-9A70-E2F395F5D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sets of embeddings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04A14-DC4C-6A4C-AD35-32D2AB76A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SGNS learns two sets of embeddings</a:t>
            </a:r>
          </a:p>
          <a:p>
            <a:r>
              <a:rPr lang="en-US" dirty="0"/>
              <a:t>Target embeddings matrix W</a:t>
            </a:r>
          </a:p>
          <a:p>
            <a:r>
              <a:rPr lang="en-US" dirty="0"/>
              <a:t>Context embedding matrix C </a:t>
            </a:r>
          </a:p>
          <a:p>
            <a:r>
              <a:rPr lang="en-US" dirty="0"/>
              <a:t>It's common to just add them together, representing word </a:t>
            </a:r>
            <a:r>
              <a:rPr lang="en-US" i="1" dirty="0" err="1"/>
              <a:t>i</a:t>
            </a:r>
            <a:r>
              <a:rPr lang="en-US" dirty="0"/>
              <a:t> as the vector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5C1C9-AF83-414B-9681-150DE0B86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84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1314450"/>
            <a:ext cx="7543800" cy="680397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Summary: How to learn word2vec (skip-gram) </a:t>
            </a:r>
            <a:r>
              <a:rPr lang="en-US" dirty="0" err="1"/>
              <a:t>embeddings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171700"/>
            <a:ext cx="8092440" cy="3886200"/>
          </a:xfrm>
        </p:spPr>
        <p:txBody>
          <a:bodyPr>
            <a:noAutofit/>
          </a:bodyPr>
          <a:lstStyle/>
          <a:p>
            <a:r>
              <a:rPr lang="en-US" dirty="0"/>
              <a:t>Start with V random d-dimensional vectors as initial embeddings</a:t>
            </a:r>
          </a:p>
          <a:p>
            <a:r>
              <a:rPr lang="en-US" dirty="0"/>
              <a:t>Train a classifier based on embedding similarity</a:t>
            </a:r>
          </a:p>
          <a:p>
            <a:pPr marL="307181" lvl="1" indent="-129779"/>
            <a:r>
              <a:rPr lang="en-US" dirty="0"/>
              <a:t>Take a corpus and take pairs of words that co-occur as positive examples</a:t>
            </a:r>
          </a:p>
          <a:p>
            <a:pPr marL="307181" lvl="1" indent="-129779"/>
            <a:r>
              <a:rPr lang="en-US" dirty="0"/>
              <a:t>Take pairs of words that don't co-occur as negative examples</a:t>
            </a:r>
          </a:p>
          <a:p>
            <a:pPr marL="307181" lvl="1" indent="-129779"/>
            <a:r>
              <a:rPr lang="en-US" dirty="0"/>
              <a:t>Train the classifier to distinguish these by slowly adjusting all the </a:t>
            </a:r>
            <a:r>
              <a:rPr lang="en-US" dirty="0" err="1"/>
              <a:t>embeddings</a:t>
            </a:r>
            <a:r>
              <a:rPr lang="en-US" dirty="0"/>
              <a:t> to improve the classifier performance</a:t>
            </a:r>
          </a:p>
          <a:p>
            <a:pPr marL="307181" lvl="1" indent="-129779"/>
            <a:r>
              <a:rPr lang="en-US" dirty="0"/>
              <a:t>Throw away the classifier code and keep the </a:t>
            </a:r>
            <a:r>
              <a:rPr lang="en-US" dirty="0" err="1"/>
              <a:t>embeddings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1E404-9484-4D32-AFE6-B961F2FB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98206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Properties of the embeddings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Tokenization (30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2116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976952"/>
            <a:ext cx="8629650" cy="680397"/>
          </a:xfrm>
        </p:spPr>
        <p:txBody>
          <a:bodyPr>
            <a:noAutofit/>
          </a:bodyPr>
          <a:lstStyle/>
          <a:p>
            <a:r>
              <a:rPr lang="en-US" sz="3200" dirty="0"/>
              <a:t>The kinds of neighbors depend on window size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943100"/>
            <a:ext cx="8443788" cy="3829050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Small windows </a:t>
            </a:r>
            <a:r>
              <a:rPr lang="en-US" dirty="0"/>
              <a:t>(C= +/- 2): nearest words are syntactically similar words in same taxonomy</a:t>
            </a:r>
          </a:p>
          <a:p>
            <a:pPr marL="396865" lvl="1" indent="0"/>
            <a:r>
              <a:rPr lang="en-US" sz="2700" i="1" dirty="0"/>
              <a:t>Hogwarts</a:t>
            </a:r>
            <a:r>
              <a:rPr lang="en-US" sz="2700" dirty="0"/>
              <a:t> nearest neighbors are other fictional schools</a:t>
            </a:r>
          </a:p>
          <a:p>
            <a:pPr marL="507987" lvl="2" indent="0"/>
            <a:r>
              <a:rPr lang="en-US" sz="2700" i="1" dirty="0"/>
              <a:t>Sunnydale, </a:t>
            </a:r>
            <a:r>
              <a:rPr lang="en-US" sz="2700" i="1" dirty="0" err="1"/>
              <a:t>Evernight</a:t>
            </a:r>
            <a:r>
              <a:rPr lang="en-US" sz="2700" i="1" dirty="0"/>
              <a:t>, </a:t>
            </a:r>
            <a:r>
              <a:rPr lang="en-US" sz="2700" i="1" dirty="0" err="1"/>
              <a:t>Blandings</a:t>
            </a:r>
            <a:endParaRPr lang="en-US" sz="2700" i="1" dirty="0"/>
          </a:p>
          <a:p>
            <a:pPr marL="0" indent="0"/>
            <a:r>
              <a:rPr lang="en-US" b="1" dirty="0"/>
              <a:t>Large windows </a:t>
            </a:r>
            <a:r>
              <a:rPr lang="en-US" dirty="0"/>
              <a:t>(C= +/- 5):  nearest words are related words in same semantic field</a:t>
            </a:r>
          </a:p>
          <a:p>
            <a:pPr marL="396865" lvl="1" indent="0"/>
            <a:r>
              <a:rPr lang="en-US" sz="2700" i="1" dirty="0"/>
              <a:t>Hogwarts</a:t>
            </a:r>
            <a:r>
              <a:rPr lang="en-US" sz="2700" dirty="0"/>
              <a:t> nearest neighbors are Harry Potter world:</a:t>
            </a:r>
          </a:p>
          <a:p>
            <a:pPr marL="507987" lvl="2" indent="0"/>
            <a:r>
              <a:rPr lang="en-US" sz="2700" i="1" dirty="0"/>
              <a:t>Dumbledore, half-blood,  Malfoy</a:t>
            </a:r>
          </a:p>
          <a:p>
            <a:pPr marL="0" indent="0"/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F0CE89-FA6E-458A-8B7D-0DB53700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3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223A3C-66DB-4145-B0E5-BAEF58CEB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3543300"/>
            <a:ext cx="4193071" cy="23812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D8C4A0-9B51-EF42-8C13-00CE50E57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Analogical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10CC3-F51F-E94A-A0D8-9DE66423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828800"/>
            <a:ext cx="8206740" cy="3429000"/>
          </a:xfrm>
        </p:spPr>
        <p:txBody>
          <a:bodyPr>
            <a:normAutofit/>
          </a:bodyPr>
          <a:lstStyle/>
          <a:p>
            <a:r>
              <a:rPr lang="en-US" dirty="0"/>
              <a:t>The classic parallelogram model of analogical reasoning </a:t>
            </a:r>
            <a:r>
              <a:rPr lang="en-US" sz="2400" dirty="0"/>
              <a:t>(</a:t>
            </a:r>
            <a:r>
              <a:rPr lang="en-US" sz="2400" dirty="0" err="1"/>
              <a:t>Rumelhart</a:t>
            </a:r>
            <a:r>
              <a:rPr lang="en-US" sz="2400" dirty="0"/>
              <a:t> and Abrahamson 1973)</a:t>
            </a:r>
          </a:p>
          <a:p>
            <a:r>
              <a:rPr lang="en-US" dirty="0"/>
              <a:t>To solve: </a:t>
            </a:r>
            <a:r>
              <a:rPr lang="en-US" i="1" dirty="0"/>
              <a:t>"apple is to tree as grape is to  _____"</a:t>
            </a:r>
          </a:p>
          <a:p>
            <a:r>
              <a:rPr lang="en-US" i="1" dirty="0"/>
              <a:t>Add tree – apple  to grape to get </a:t>
            </a:r>
            <a:r>
              <a:rPr lang="en-US" i="1" dirty="0">
                <a:solidFill>
                  <a:srgbClr val="0000FF"/>
                </a:solidFill>
              </a:rPr>
              <a:t>vine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2B063D-D754-2A48-8631-F5BFD4C6C287}"/>
              </a:ext>
            </a:extLst>
          </p:cNvPr>
          <p:cNvCxnSpPr>
            <a:cxnSpLocks/>
          </p:cNvCxnSpPr>
          <p:nvPr/>
        </p:nvCxnSpPr>
        <p:spPr>
          <a:xfrm>
            <a:off x="2808793" y="3289354"/>
            <a:ext cx="7429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F3414DA-B18C-3149-8AE7-FF01F624231A}"/>
              </a:ext>
            </a:extLst>
          </p:cNvPr>
          <p:cNvCxnSpPr>
            <a:cxnSpLocks/>
          </p:cNvCxnSpPr>
          <p:nvPr/>
        </p:nvCxnSpPr>
        <p:spPr>
          <a:xfrm>
            <a:off x="1780093" y="3289354"/>
            <a:ext cx="6286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BE364B3-564F-6543-9E9A-7D534C896703}"/>
              </a:ext>
            </a:extLst>
          </p:cNvPr>
          <p:cNvCxnSpPr>
            <a:cxnSpLocks/>
          </p:cNvCxnSpPr>
          <p:nvPr/>
        </p:nvCxnSpPr>
        <p:spPr>
          <a:xfrm>
            <a:off x="4123243" y="3289354"/>
            <a:ext cx="7429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E3B203E-1943-5E46-843F-69D67ACAD357}"/>
              </a:ext>
            </a:extLst>
          </p:cNvPr>
          <p:cNvCxnSpPr>
            <a:cxnSpLocks/>
          </p:cNvCxnSpPr>
          <p:nvPr/>
        </p:nvCxnSpPr>
        <p:spPr>
          <a:xfrm>
            <a:off x="5894893" y="3289354"/>
            <a:ext cx="6286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E0E2B2-9DAD-40F6-AFCE-DD3042F5D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45768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D33F-B6E2-4E45-8C96-3CFB70EE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Analogical relations via parallelogram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3CDE0-FD89-0E4D-85ED-A4C200743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2057400"/>
            <a:ext cx="7978139" cy="3429000"/>
          </a:xfrm>
        </p:spPr>
        <p:txBody>
          <a:bodyPr/>
          <a:lstStyle/>
          <a:p>
            <a:r>
              <a:rPr lang="en-US" sz="2400" dirty="0"/>
              <a:t>The parallelogram method can solve analogies with both sparse and dense embeddings (Turney and Littman 2005, </a:t>
            </a:r>
            <a:r>
              <a:rPr lang="en-US" sz="2400" dirty="0" err="1"/>
              <a:t>Mikolov</a:t>
            </a:r>
            <a:r>
              <a:rPr lang="en-US" sz="2400" dirty="0"/>
              <a:t> et al. 2013b)</a:t>
            </a:r>
            <a:br>
              <a:rPr lang="en-US" sz="2400" dirty="0"/>
            </a:br>
            <a:endParaRPr lang="en-US" sz="1400" dirty="0"/>
          </a:p>
          <a:p>
            <a:pPr marL="0" indent="0">
              <a:buNone/>
            </a:pPr>
            <a:r>
              <a:rPr lang="en-US" dirty="0"/>
              <a:t>        king – man + woman is close to queen</a:t>
            </a:r>
          </a:p>
          <a:p>
            <a:pPr marL="0" indent="0">
              <a:buNone/>
            </a:pPr>
            <a:r>
              <a:rPr lang="en-US" dirty="0"/>
              <a:t>       Paris – France + Italy is close to Rome</a:t>
            </a:r>
          </a:p>
          <a:p>
            <a:r>
              <a:rPr lang="en-US" sz="2400" dirty="0"/>
              <a:t>For a problem </a:t>
            </a:r>
            <a:r>
              <a:rPr lang="en-US" sz="2400" dirty="0" err="1"/>
              <a:t>a:a</a:t>
            </a:r>
            <a:r>
              <a:rPr lang="en-US" sz="2400" dirty="0"/>
              <a:t>*::</a:t>
            </a:r>
            <a:r>
              <a:rPr lang="en-US" sz="2400" dirty="0" err="1"/>
              <a:t>b:b</a:t>
            </a:r>
            <a:r>
              <a:rPr lang="en-US" sz="2400" dirty="0"/>
              <a:t>*, the parallelogram method is:</a:t>
            </a:r>
          </a:p>
          <a:p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B052C01-0AD3-1149-BDA7-088E1D5704DC}"/>
              </a:ext>
            </a:extLst>
          </p:cNvPr>
          <p:cNvCxnSpPr>
            <a:cxnSpLocks/>
          </p:cNvCxnSpPr>
          <p:nvPr/>
        </p:nvCxnSpPr>
        <p:spPr>
          <a:xfrm>
            <a:off x="1485900" y="3371850"/>
            <a:ext cx="7429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80D0510-8AB1-474C-975A-F61B66904837}"/>
              </a:ext>
            </a:extLst>
          </p:cNvPr>
          <p:cNvCxnSpPr>
            <a:cxnSpLocks/>
          </p:cNvCxnSpPr>
          <p:nvPr/>
        </p:nvCxnSpPr>
        <p:spPr>
          <a:xfrm>
            <a:off x="2457450" y="3371850"/>
            <a:ext cx="7429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51A3E87-88C6-8D4C-87C6-65EAF26AFA22}"/>
              </a:ext>
            </a:extLst>
          </p:cNvPr>
          <p:cNvCxnSpPr>
            <a:cxnSpLocks/>
          </p:cNvCxnSpPr>
          <p:nvPr/>
        </p:nvCxnSpPr>
        <p:spPr>
          <a:xfrm>
            <a:off x="3486150" y="3371850"/>
            <a:ext cx="9715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30D022F-8760-EB40-AE0E-8FDDB423F44F}"/>
              </a:ext>
            </a:extLst>
          </p:cNvPr>
          <p:cNvCxnSpPr>
            <a:cxnSpLocks/>
          </p:cNvCxnSpPr>
          <p:nvPr/>
        </p:nvCxnSpPr>
        <p:spPr>
          <a:xfrm>
            <a:off x="6000750" y="3371850"/>
            <a:ext cx="9715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A61DF6E-D800-5A44-B0E0-FE7D9038D70C}"/>
              </a:ext>
            </a:extLst>
          </p:cNvPr>
          <p:cNvCxnSpPr>
            <a:cxnSpLocks/>
          </p:cNvCxnSpPr>
          <p:nvPr/>
        </p:nvCxnSpPr>
        <p:spPr>
          <a:xfrm>
            <a:off x="2514600" y="3886200"/>
            <a:ext cx="97155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DBC62D1-0398-2A4F-91F1-E7202780A75D}"/>
              </a:ext>
            </a:extLst>
          </p:cNvPr>
          <p:cNvCxnSpPr>
            <a:cxnSpLocks/>
          </p:cNvCxnSpPr>
          <p:nvPr/>
        </p:nvCxnSpPr>
        <p:spPr>
          <a:xfrm>
            <a:off x="1485900" y="388620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C11D68B-6705-A045-ACDC-4A02763B48AC}"/>
              </a:ext>
            </a:extLst>
          </p:cNvPr>
          <p:cNvCxnSpPr>
            <a:cxnSpLocks/>
          </p:cNvCxnSpPr>
          <p:nvPr/>
        </p:nvCxnSpPr>
        <p:spPr>
          <a:xfrm>
            <a:off x="3771900" y="388620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337EC60-DD9C-D34A-9A2B-89D02414EE3E}"/>
              </a:ext>
            </a:extLst>
          </p:cNvPr>
          <p:cNvCxnSpPr>
            <a:cxnSpLocks/>
          </p:cNvCxnSpPr>
          <p:nvPr/>
        </p:nvCxnSpPr>
        <p:spPr>
          <a:xfrm>
            <a:off x="6057900" y="388620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64B8606-E097-1E40-8540-1D10F8638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1" y="5008020"/>
            <a:ext cx="5196320" cy="70698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EF4A0-25AC-489F-B332-2D9150AF2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77</a:t>
            </a:fld>
            <a:endParaRPr lang="de-D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832E21-552A-4490-A12D-C8D87BCD5367}"/>
              </a:ext>
            </a:extLst>
          </p:cNvPr>
          <p:cNvSpPr/>
          <p:nvPr/>
        </p:nvSpPr>
        <p:spPr>
          <a:xfrm>
            <a:off x="2986268" y="5127584"/>
            <a:ext cx="1145894" cy="3356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/>
              <a:t>argmin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1498641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27" y="949090"/>
            <a:ext cx="6518273" cy="505166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FE9A66-E187-374C-8854-E42D40FCD026}"/>
              </a:ext>
            </a:extLst>
          </p:cNvPr>
          <p:cNvSpPr txBox="1"/>
          <p:nvPr/>
        </p:nvSpPr>
        <p:spPr>
          <a:xfrm>
            <a:off x="1638964" y="533592"/>
            <a:ext cx="416780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Structure in </a:t>
            </a:r>
            <a:r>
              <a:rPr lang="en-US" sz="2100" dirty="0" err="1"/>
              <a:t>GloVE</a:t>
            </a:r>
            <a:r>
              <a:rPr lang="en-US" sz="2100" dirty="0"/>
              <a:t> Embedding space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D5C833-9FDE-402F-A70D-17E16500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67023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ordpaths-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357114"/>
            <a:ext cx="8719638" cy="30100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/>
          <p:cNvSpPr txBox="1"/>
          <p:nvPr/>
        </p:nvSpPr>
        <p:spPr>
          <a:xfrm>
            <a:off x="519397" y="1764601"/>
            <a:ext cx="97373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Train embeddings on different decades of historical text to see meanings shift</a:t>
            </a:r>
          </a:p>
        </p:txBody>
      </p:sp>
      <p:sp>
        <p:nvSpPr>
          <p:cNvPr id="6" name="Shape 168"/>
          <p:cNvSpPr/>
          <p:nvPr/>
        </p:nvSpPr>
        <p:spPr>
          <a:xfrm>
            <a:off x="2514601" y="2245237"/>
            <a:ext cx="3525693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400"/>
            </a:lvl1pPr>
          </a:lstStyle>
          <a:p>
            <a:r>
              <a:rPr lang="en-US" sz="1350" dirty="0"/>
              <a:t>~30 million books, 1850-1990, Google Books data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A1DC49-64D4-4C4E-B832-E505ED483AC1}"/>
              </a:ext>
            </a:extLst>
          </p:cNvPr>
          <p:cNvSpPr txBox="1">
            <a:spLocks/>
          </p:cNvSpPr>
          <p:nvPr/>
        </p:nvSpPr>
        <p:spPr bwMode="auto">
          <a:xfrm>
            <a:off x="1533584" y="1085851"/>
            <a:ext cx="6049655" cy="45960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rmAutofit fontScale="90000" lnSpcReduction="100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0" baseline="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9pPr>
          </a:lstStyle>
          <a:p>
            <a:endParaRPr lang="en-US" sz="3000" kern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926283A-13B7-8546-8996-313DB2079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802505"/>
            <a:ext cx="8515350" cy="742950"/>
          </a:xfrm>
        </p:spPr>
        <p:txBody>
          <a:bodyPr>
            <a:noAutofit/>
          </a:bodyPr>
          <a:lstStyle/>
          <a:p>
            <a:r>
              <a:rPr lang="en-US" sz="3200" dirty="0"/>
              <a:t>Embeddings as a window onto historical semantics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3A6D57-67F4-B74D-A761-954DE61AE88F}"/>
              </a:ext>
            </a:extLst>
          </p:cNvPr>
          <p:cNvSpPr/>
          <p:nvPr/>
        </p:nvSpPr>
        <p:spPr>
          <a:xfrm>
            <a:off x="1419283" y="5516002"/>
            <a:ext cx="743896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William L. Hamilton, Jure </a:t>
            </a:r>
            <a:r>
              <a:rPr lang="en-US" sz="1350" dirty="0" err="1"/>
              <a:t>Leskovec</a:t>
            </a:r>
            <a:r>
              <a:rPr lang="en-US" sz="1350" dirty="0"/>
              <a:t>, and Dan Jurafsky. 2016. Diachronic Word Embeddings Reveal Statistical Laws of Semantic Change. Proceedings of ACL.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62EB68-E0C7-4C4A-8DF7-43E16648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4136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C6AB-E0ED-44D4-BC4F-7F424C5FD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SemEval</a:t>
            </a:r>
            <a:r>
              <a:rPr lang="en-US" dirty="0"/>
              <a:t> Emotion detection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1DEC0-90AB-4C52-9604-676C84765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>
                <a:hlinkClick r:id="rId2"/>
              </a:rPr>
              <a:t>https://github.com/emotion-analysis-project/SemEval2025-Task11</a:t>
            </a:r>
            <a:endParaRPr lang="de-DE" dirty="0"/>
          </a:p>
          <a:p>
            <a:r>
              <a:rPr lang="de-DE" dirty="0" err="1"/>
              <a:t>Subtask</a:t>
            </a:r>
            <a:r>
              <a:rPr lang="de-DE" dirty="0"/>
              <a:t> 11a</a:t>
            </a:r>
          </a:p>
          <a:p>
            <a:endParaRPr lang="de-DE" dirty="0"/>
          </a:p>
          <a:p>
            <a:r>
              <a:rPr lang="de-DE" dirty="0"/>
              <a:t>Text </a:t>
            </a:r>
            <a:r>
              <a:rPr lang="de-DE" dirty="0" err="1"/>
              <a:t>classification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5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labels</a:t>
            </a:r>
            <a:endParaRPr lang="de-DE" dirty="0"/>
          </a:p>
          <a:p>
            <a:r>
              <a:rPr lang="de-DE" dirty="0"/>
              <a:t>Train an LLM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task</a:t>
            </a:r>
            <a:endParaRPr lang="de-DE" dirty="0"/>
          </a:p>
          <a:p>
            <a:endParaRPr lang="de-DE" dirty="0"/>
          </a:p>
          <a:p>
            <a:r>
              <a:rPr lang="de-DE" dirty="0"/>
              <a:t>Suggestion: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auxiliary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, </a:t>
            </a:r>
            <a:r>
              <a:rPr lang="de-DE" dirty="0" err="1"/>
              <a:t>synthetic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generation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 </a:t>
            </a:r>
            <a:r>
              <a:rPr lang="de-DE" dirty="0" err="1"/>
              <a:t>enhancements</a:t>
            </a:r>
            <a:endParaRPr lang="de-DE" dirty="0"/>
          </a:p>
          <a:p>
            <a:endParaRPr lang="de-DE" dirty="0"/>
          </a:p>
          <a:p>
            <a:r>
              <a:rPr lang="de-DE" dirty="0"/>
              <a:t>Evaluation: Online </a:t>
            </a:r>
            <a:r>
              <a:rPr lang="de-DE" dirty="0" err="1"/>
              <a:t>leaderboard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2FC7A-8004-4944-A0EB-C46D1CEF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63215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72204"/>
            <a:ext cx="6732270" cy="527997"/>
          </a:xfrm>
        </p:spPr>
        <p:txBody>
          <a:bodyPr>
            <a:noAutofit/>
          </a:bodyPr>
          <a:lstStyle/>
          <a:p>
            <a:r>
              <a:rPr lang="en-US" sz="3600" dirty="0"/>
              <a:t>Embeddings reflect cultural bias!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2514600"/>
            <a:ext cx="6972300" cy="3017520"/>
          </a:xfrm>
        </p:spPr>
        <p:txBody>
          <a:bodyPr>
            <a:normAutofit/>
          </a:bodyPr>
          <a:lstStyle/>
          <a:p>
            <a:r>
              <a:rPr lang="en-US" sz="2400" dirty="0"/>
              <a:t>Ask </a:t>
            </a:r>
            <a:r>
              <a:rPr lang="en-US" dirty="0"/>
              <a:t>“Paris : France :: Tokyo : x” </a:t>
            </a:r>
          </a:p>
          <a:p>
            <a:pPr lvl="1"/>
            <a:r>
              <a:rPr lang="en-US" sz="2100" dirty="0"/>
              <a:t>x = Japan</a:t>
            </a:r>
          </a:p>
          <a:p>
            <a:r>
              <a:rPr lang="en-US" sz="2400" dirty="0"/>
              <a:t>Ask </a:t>
            </a:r>
            <a:r>
              <a:rPr lang="en-US" dirty="0"/>
              <a:t>“father : doctor :: mother : x” </a:t>
            </a:r>
          </a:p>
          <a:p>
            <a:pPr lvl="1"/>
            <a:r>
              <a:rPr lang="en-US" sz="2100" dirty="0"/>
              <a:t>x = nurse</a:t>
            </a:r>
          </a:p>
          <a:p>
            <a:r>
              <a:rPr lang="en-US" sz="2400" dirty="0"/>
              <a:t>Ask “man : computer programmer :: woman : x” </a:t>
            </a:r>
          </a:p>
          <a:p>
            <a:pPr lvl="1"/>
            <a:r>
              <a:rPr lang="en-US" sz="2100" dirty="0"/>
              <a:t>x = homemaker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14500" y="1761694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Bolukbasi</a:t>
            </a:r>
            <a:r>
              <a:rPr lang="en-US" sz="1200" dirty="0"/>
              <a:t>, </a:t>
            </a:r>
            <a:r>
              <a:rPr lang="en-US" sz="1200" dirty="0" err="1"/>
              <a:t>Tolga</a:t>
            </a:r>
            <a:r>
              <a:rPr lang="en-US" sz="1200" dirty="0"/>
              <a:t>, Kai-Wei Chang, James Y. Zou, </a:t>
            </a:r>
            <a:r>
              <a:rPr lang="en-US" sz="1200" dirty="0" err="1"/>
              <a:t>Venkatesh</a:t>
            </a:r>
            <a:r>
              <a:rPr lang="en-US" sz="1200" dirty="0"/>
              <a:t> </a:t>
            </a:r>
            <a:r>
              <a:rPr lang="en-US" sz="1200" dirty="0" err="1"/>
              <a:t>Saligrama</a:t>
            </a:r>
            <a:r>
              <a:rPr lang="en-US" sz="1200" dirty="0"/>
              <a:t>, and Adam T. </a:t>
            </a:r>
            <a:r>
              <a:rPr lang="en-US" sz="1200" dirty="0" err="1"/>
              <a:t>Kalai</a:t>
            </a:r>
            <a:r>
              <a:rPr lang="en-US" sz="1200" dirty="0"/>
              <a:t>. "Man is to computer programmer as woman is to homemaker? debiasing word embeddings." In </a:t>
            </a:r>
            <a:r>
              <a:rPr lang="en-US" sz="1200" i="1" dirty="0" err="1"/>
              <a:t>NeurIPS</a:t>
            </a:r>
            <a:r>
              <a:rPr lang="en-US" sz="1200" dirty="0"/>
              <a:t>, pp. 4349-4357. 2016.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7B3D3-17F5-5044-903F-379FDAC78D5A}"/>
              </a:ext>
            </a:extLst>
          </p:cNvPr>
          <p:cNvSpPr txBox="1"/>
          <p:nvPr/>
        </p:nvSpPr>
        <p:spPr>
          <a:xfrm>
            <a:off x="571500" y="5091752"/>
            <a:ext cx="8001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00FF"/>
                </a:solidFill>
              </a:rPr>
              <a:t>Algorithms that use embeddings as part of e.g., hiring searches for programmers, might lead to bias in hiring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2EE16-1018-4715-AD3C-2C096CB8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92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FE410-4D26-48EA-95F0-2806A434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Word2Vec demo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BEB80-0471-4CB8-8B8D-C27212D7D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http://epsilon-it.utu.fi/wv_demo/</a:t>
            </a:r>
            <a:endParaRPr lang="de-DE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08046-D0E6-42BB-A986-5B3D8CFA9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2469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D70A-A6CE-4483-81F4-D1639992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868C-A10C-445A-BD5B-B050A9A4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Word embeddings (60 min)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 meaning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Vector semantics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Words and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Cosine for computing word similarity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TF-IDF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Word2vec: Learning the embeddings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Properties of the embeddings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Tokenization (25 min)</a:t>
            </a:r>
          </a:p>
          <a:p>
            <a:pPr lvl="1"/>
            <a:r>
              <a:rPr lang="en-US" dirty="0"/>
              <a:t>Group work (5 min)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74979-0493-43A4-90A5-F5D4312B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1946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2235468">
              <a:lnSpc>
                <a:spcPct val="100000"/>
              </a:lnSpc>
              <a:spcBef>
                <a:spcPts val="70"/>
              </a:spcBef>
            </a:pPr>
            <a:r>
              <a:rPr sz="4219" spc="-468" dirty="0"/>
              <a:t>T</a:t>
            </a:r>
            <a:r>
              <a:rPr sz="4219" spc="4" dirty="0"/>
              <a:t>okenization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78657" y="1659491"/>
            <a:ext cx="6434286" cy="3132895"/>
          </a:xfrm>
          <a:prstGeom prst="rect">
            <a:avLst/>
          </a:prstGeom>
        </p:spPr>
        <p:txBody>
          <a:bodyPr vert="horz" wrap="square" lIns="0" tIns="182612" rIns="0" bIns="0" rtlCol="0">
            <a:spAutoFit/>
          </a:bodyPr>
          <a:lstStyle/>
          <a:p>
            <a:pPr marL="338423" indent="-311635">
              <a:spcBef>
                <a:spcPts val="1438"/>
              </a:spcBef>
              <a:buSzPct val="145312"/>
              <a:buChar char="•"/>
              <a:tabLst>
                <a:tab pos="338423" algn="l"/>
              </a:tabLst>
            </a:pPr>
            <a:r>
              <a:rPr lang="en-US" sz="2250" dirty="0">
                <a:latin typeface="Arial MT"/>
                <a:cs typeface="Arial MT"/>
              </a:rPr>
              <a:t>We’ve seen idea of embeddings, but what actually do we embed?</a:t>
            </a:r>
            <a:endParaRPr sz="2250" dirty="0">
              <a:latin typeface="Arial MT"/>
              <a:cs typeface="Arial MT"/>
            </a:endParaRPr>
          </a:p>
          <a:p>
            <a:pPr>
              <a:spcBef>
                <a:spcPts val="408"/>
              </a:spcBef>
              <a:buFont typeface="Arial MT"/>
              <a:buChar char="•"/>
            </a:pPr>
            <a:endParaRPr sz="2250" dirty="0">
              <a:latin typeface="Arial MT"/>
              <a:cs typeface="Arial MT"/>
            </a:endParaRPr>
          </a:p>
          <a:p>
            <a:pPr marL="338423" indent="-311635">
              <a:buSzPct val="145312"/>
              <a:buChar char="•"/>
              <a:tabLst>
                <a:tab pos="338423" algn="l"/>
              </a:tabLst>
            </a:pPr>
            <a:r>
              <a:rPr lang="en-US" sz="2250" dirty="0">
                <a:latin typeface="Arial MT"/>
                <a:cs typeface="Arial MT"/>
              </a:rPr>
              <a:t>Every word?</a:t>
            </a:r>
            <a:endParaRPr sz="2250" dirty="0">
              <a:latin typeface="Arial"/>
              <a:cs typeface="Arial"/>
            </a:endParaRPr>
          </a:p>
          <a:p>
            <a:pPr>
              <a:spcBef>
                <a:spcPts val="2137"/>
              </a:spcBef>
            </a:pPr>
            <a:endParaRPr sz="2250" dirty="0">
              <a:latin typeface="Arial"/>
              <a:cs typeface="Arial"/>
            </a:endParaRPr>
          </a:p>
          <a:p>
            <a:pPr marL="629521" marR="12501" indent="740691">
              <a:lnSpc>
                <a:spcPct val="146900"/>
              </a:lnSpc>
              <a:tabLst>
                <a:tab pos="3134209" algn="l"/>
                <a:tab pos="4202608" algn="l"/>
                <a:tab pos="5109386" algn="l"/>
                <a:tab pos="5792929" algn="l"/>
              </a:tabLst>
            </a:pPr>
            <a:r>
              <a:rPr lang="en-US" sz="2109" b="1" i="1" dirty="0">
                <a:solidFill>
                  <a:srgbClr val="017100"/>
                </a:solidFill>
                <a:latin typeface="Arial"/>
                <a:cs typeface="Arial"/>
              </a:rPr>
              <a:t>Input</a:t>
            </a:r>
            <a:r>
              <a:rPr lang="en-US" sz="2109" b="1" i="1" spc="28" dirty="0">
                <a:solidFill>
                  <a:srgbClr val="017100"/>
                </a:solidFill>
                <a:latin typeface="Arial"/>
                <a:cs typeface="Arial"/>
              </a:rPr>
              <a:t> </a:t>
            </a:r>
            <a:r>
              <a:rPr lang="en-US" sz="2109" b="1" i="1" dirty="0">
                <a:solidFill>
                  <a:srgbClr val="017100"/>
                </a:solidFill>
                <a:latin typeface="Arial"/>
                <a:cs typeface="Arial"/>
              </a:rPr>
              <a:t>text:</a:t>
            </a:r>
            <a:r>
              <a:rPr lang="en-US" sz="2109" b="1" i="1" spc="28" dirty="0">
                <a:solidFill>
                  <a:srgbClr val="017100"/>
                </a:solidFill>
                <a:latin typeface="Arial"/>
                <a:cs typeface="Arial"/>
              </a:rPr>
              <a:t> </a:t>
            </a:r>
            <a:r>
              <a:rPr lang="en-US" sz="2109" b="1" i="1" dirty="0">
                <a:solidFill>
                  <a:srgbClr val="017100"/>
                </a:solidFill>
                <a:latin typeface="Arial"/>
                <a:cs typeface="Arial"/>
              </a:rPr>
              <a:t>students</a:t>
            </a:r>
            <a:r>
              <a:rPr lang="en-US" sz="2109" b="1" i="1" spc="32" dirty="0">
                <a:solidFill>
                  <a:srgbClr val="017100"/>
                </a:solidFill>
                <a:latin typeface="Arial"/>
                <a:cs typeface="Arial"/>
              </a:rPr>
              <a:t> </a:t>
            </a:r>
            <a:r>
              <a:rPr lang="en-US" sz="2109" b="1" i="1" dirty="0">
                <a:solidFill>
                  <a:srgbClr val="017100"/>
                </a:solidFill>
                <a:latin typeface="Arial"/>
                <a:cs typeface="Arial"/>
              </a:rPr>
              <a:t>opened</a:t>
            </a:r>
            <a:r>
              <a:rPr lang="en-US" sz="2109" b="1" i="1" spc="28" dirty="0">
                <a:solidFill>
                  <a:srgbClr val="017100"/>
                </a:solidFill>
                <a:latin typeface="Arial"/>
                <a:cs typeface="Arial"/>
              </a:rPr>
              <a:t> </a:t>
            </a:r>
            <a:r>
              <a:rPr lang="en-US" sz="2109" b="1" i="1" dirty="0">
                <a:solidFill>
                  <a:srgbClr val="017100"/>
                </a:solidFill>
                <a:latin typeface="Arial"/>
                <a:cs typeface="Arial"/>
              </a:rPr>
              <a:t>their</a:t>
            </a:r>
            <a:r>
              <a:rPr lang="en-US" sz="2109" b="1" i="1" spc="32" dirty="0">
                <a:solidFill>
                  <a:srgbClr val="017100"/>
                </a:solidFill>
                <a:latin typeface="Arial"/>
                <a:cs typeface="Arial"/>
              </a:rPr>
              <a:t> </a:t>
            </a:r>
            <a:r>
              <a:rPr lang="en-US" sz="2109" b="1" i="1" spc="-21" dirty="0">
                <a:solidFill>
                  <a:srgbClr val="017100"/>
                </a:solidFill>
                <a:latin typeface="Arial"/>
                <a:cs typeface="Arial"/>
              </a:rPr>
              <a:t>books </a:t>
            </a:r>
            <a:r>
              <a:rPr lang="en-US" sz="2109" b="1" i="1" dirty="0">
                <a:solidFill>
                  <a:srgbClr val="B51700"/>
                </a:solidFill>
                <a:latin typeface="Arial"/>
                <a:cs typeface="Arial"/>
              </a:rPr>
              <a:t>Input</a:t>
            </a:r>
            <a:r>
              <a:rPr lang="en-US" sz="2109" b="1" i="1" spc="77" dirty="0">
                <a:solidFill>
                  <a:srgbClr val="B51700"/>
                </a:solidFill>
                <a:latin typeface="Arial"/>
                <a:cs typeface="Arial"/>
              </a:rPr>
              <a:t> </a:t>
            </a:r>
            <a:r>
              <a:rPr lang="en-US" sz="2109" b="1" i="1" dirty="0">
                <a:solidFill>
                  <a:srgbClr val="B51700"/>
                </a:solidFill>
                <a:latin typeface="Arial"/>
                <a:cs typeface="Arial"/>
              </a:rPr>
              <a:t>token</a:t>
            </a:r>
            <a:r>
              <a:rPr lang="en-US" sz="2109" b="1" i="1" spc="80" dirty="0">
                <a:solidFill>
                  <a:srgbClr val="B51700"/>
                </a:solidFill>
                <a:latin typeface="Arial"/>
                <a:cs typeface="Arial"/>
              </a:rPr>
              <a:t> </a:t>
            </a:r>
            <a:r>
              <a:rPr lang="en-US" sz="2109" b="1" i="1" spc="-14" dirty="0">
                <a:solidFill>
                  <a:srgbClr val="B51700"/>
                </a:solidFill>
                <a:latin typeface="Arial"/>
                <a:cs typeface="Arial"/>
              </a:rPr>
              <a:t>IDs:</a:t>
            </a:r>
            <a:r>
              <a:rPr lang="en-US" sz="2109" b="1" i="1" dirty="0">
                <a:solidFill>
                  <a:srgbClr val="B51700"/>
                </a:solidFill>
                <a:latin typeface="Arial"/>
                <a:cs typeface="Arial"/>
              </a:rPr>
              <a:t>	</a:t>
            </a:r>
            <a:r>
              <a:rPr lang="en-US" sz="3164" b="1" i="1" spc="-26" baseline="-1851" dirty="0">
                <a:solidFill>
                  <a:srgbClr val="B51700"/>
                </a:solidFill>
                <a:latin typeface="Arial"/>
                <a:cs typeface="Arial"/>
              </a:rPr>
              <a:t>11</a:t>
            </a:r>
            <a:r>
              <a:rPr lang="en-US" sz="3164" b="1" i="1" baseline="-1851" dirty="0">
                <a:solidFill>
                  <a:srgbClr val="B51700"/>
                </a:solidFill>
                <a:latin typeface="Arial"/>
                <a:cs typeface="Arial"/>
              </a:rPr>
              <a:t>	</a:t>
            </a:r>
            <a:r>
              <a:rPr lang="en-US" sz="3164" b="1" i="1" spc="-26" baseline="-1851" dirty="0">
                <a:solidFill>
                  <a:srgbClr val="B51700"/>
                </a:solidFill>
                <a:latin typeface="Arial"/>
                <a:cs typeface="Arial"/>
              </a:rPr>
              <a:t>298</a:t>
            </a:r>
            <a:r>
              <a:rPr lang="en-US" sz="3164" b="1" i="1" baseline="-1851" dirty="0">
                <a:solidFill>
                  <a:srgbClr val="B51700"/>
                </a:solidFill>
                <a:latin typeface="Arial"/>
                <a:cs typeface="Arial"/>
              </a:rPr>
              <a:t>	</a:t>
            </a:r>
            <a:r>
              <a:rPr lang="en-US" sz="3164" b="1" i="1" spc="-26" baseline="-1851" dirty="0">
                <a:solidFill>
                  <a:srgbClr val="B51700"/>
                </a:solidFill>
                <a:latin typeface="Arial"/>
                <a:cs typeface="Arial"/>
              </a:rPr>
              <a:t>34</a:t>
            </a:r>
            <a:r>
              <a:rPr lang="en-US" sz="3164" b="1" i="1" baseline="-1851" dirty="0">
                <a:solidFill>
                  <a:srgbClr val="B51700"/>
                </a:solidFill>
                <a:latin typeface="Arial"/>
                <a:cs typeface="Arial"/>
              </a:rPr>
              <a:t>	</a:t>
            </a:r>
            <a:r>
              <a:rPr lang="en-US" sz="3164" b="1" i="1" spc="-26" baseline="-1851" dirty="0">
                <a:solidFill>
                  <a:srgbClr val="B51700"/>
                </a:solidFill>
                <a:latin typeface="Arial"/>
                <a:cs typeface="Arial"/>
              </a:rPr>
              <a:t>567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38291-98CD-4AC7-9E17-B9FCB94B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83</a:t>
            </a:fld>
            <a:endParaRPr lang="de-DE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C0FAF80-4240-482B-837A-587ECB1B9E73}"/>
              </a:ext>
            </a:extLst>
          </p:cNvPr>
          <p:cNvSpPr txBox="1"/>
          <p:nvPr/>
        </p:nvSpPr>
        <p:spPr>
          <a:xfrm>
            <a:off x="2180183" y="5198509"/>
            <a:ext cx="4783634" cy="635368"/>
          </a:xfrm>
          <a:prstGeom prst="rect">
            <a:avLst/>
          </a:prstGeom>
          <a:solidFill>
            <a:srgbClr val="FAE232"/>
          </a:solidFill>
        </p:spPr>
        <p:txBody>
          <a:bodyPr vert="horz" wrap="square" lIns="0" tIns="29021" rIns="0" bIns="0" rtlCol="0">
            <a:spAutoFit/>
          </a:bodyPr>
          <a:lstStyle/>
          <a:p>
            <a:pPr algn="ctr">
              <a:spcBef>
                <a:spcPts val="229"/>
              </a:spcBef>
            </a:pPr>
            <a:r>
              <a:rPr sz="1969" dirty="0">
                <a:latin typeface="Arial MT"/>
                <a:cs typeface="Arial MT"/>
              </a:rPr>
              <a:t>This</a:t>
            </a:r>
            <a:r>
              <a:rPr sz="1969" spc="-2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tokenization</a:t>
            </a:r>
            <a:r>
              <a:rPr sz="1969" spc="-25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step</a:t>
            </a:r>
            <a:r>
              <a:rPr sz="1969" spc="-25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requires</a:t>
            </a:r>
            <a:r>
              <a:rPr sz="1969" spc="-25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an</a:t>
            </a:r>
            <a:r>
              <a:rPr sz="1969" spc="-25" dirty="0">
                <a:latin typeface="Arial MT"/>
                <a:cs typeface="Arial MT"/>
              </a:rPr>
              <a:t> </a:t>
            </a:r>
            <a:r>
              <a:rPr sz="1969" spc="-7" dirty="0">
                <a:latin typeface="Arial MT"/>
                <a:cs typeface="Arial MT"/>
              </a:rPr>
              <a:t>external</a:t>
            </a:r>
            <a:endParaRPr sz="1969" dirty="0">
              <a:latin typeface="Arial MT"/>
              <a:cs typeface="Arial MT"/>
            </a:endParaRPr>
          </a:p>
          <a:p>
            <a:pPr algn="ctr">
              <a:spcBef>
                <a:spcPts val="28"/>
              </a:spcBef>
            </a:pPr>
            <a:r>
              <a:rPr sz="1969" i="1" spc="-7" dirty="0">
                <a:latin typeface="Arial"/>
                <a:cs typeface="Arial"/>
              </a:rPr>
              <a:t>tokenizer</a:t>
            </a:r>
            <a:r>
              <a:rPr sz="1969" i="1" spc="46" dirty="0">
                <a:latin typeface="Arial"/>
                <a:cs typeface="Arial"/>
              </a:rPr>
              <a:t> </a:t>
            </a:r>
            <a:r>
              <a:rPr sz="1969" spc="49" dirty="0">
                <a:latin typeface="Arial MT"/>
                <a:cs typeface="Arial MT"/>
              </a:rPr>
              <a:t>to</a:t>
            </a:r>
            <a:r>
              <a:rPr sz="1969" spc="46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detect</a:t>
            </a:r>
            <a:r>
              <a:rPr sz="1969" spc="46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word</a:t>
            </a:r>
            <a:r>
              <a:rPr sz="1969" spc="49" dirty="0">
                <a:latin typeface="Arial MT"/>
                <a:cs typeface="Arial MT"/>
              </a:rPr>
              <a:t> </a:t>
            </a:r>
            <a:r>
              <a:rPr sz="1969" spc="-7" dirty="0">
                <a:latin typeface="Arial MT"/>
                <a:cs typeface="Arial MT"/>
              </a:rPr>
              <a:t>boundaries!</a:t>
            </a:r>
            <a:endParaRPr sz="1969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18" y="304309"/>
            <a:ext cx="855910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70"/>
              </a:spcBef>
            </a:pPr>
            <a:r>
              <a:rPr lang="en-US" sz="4219" spc="-18" dirty="0"/>
              <a:t>Problem 1: Tokenization is not simple</a:t>
            </a:r>
            <a:endParaRPr sz="4219" dirty="0"/>
          </a:p>
        </p:txBody>
      </p:sp>
      <p:sp>
        <p:nvSpPr>
          <p:cNvPr id="3" name="object 3"/>
          <p:cNvSpPr txBox="1"/>
          <p:nvPr/>
        </p:nvSpPr>
        <p:spPr>
          <a:xfrm>
            <a:off x="696516" y="1837623"/>
            <a:ext cx="7449592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20564" indent="-311635">
              <a:spcBef>
                <a:spcPts val="70"/>
              </a:spcBef>
              <a:buSzPct val="145312"/>
              <a:buChar char="•"/>
              <a:tabLst>
                <a:tab pos="320564" algn="l"/>
              </a:tabLst>
            </a:pPr>
            <a:r>
              <a:rPr sz="2250" dirty="0">
                <a:latin typeface="Arial MT"/>
                <a:cs typeface="Arial MT"/>
              </a:rPr>
              <a:t>Not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lang="en-US" sz="2250" dirty="0">
                <a:latin typeface="Arial MT"/>
                <a:cs typeface="Arial MT"/>
              </a:rPr>
              <a:t>just a </a:t>
            </a:r>
            <a:r>
              <a:rPr sz="2250" dirty="0">
                <a:latin typeface="Arial MT"/>
                <a:cs typeface="Arial MT"/>
              </a:rPr>
              <a:t>split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on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whitespace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and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punctuation…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7586" y="4695123"/>
            <a:ext cx="7243316" cy="1446909"/>
          </a:xfrm>
          <a:prstGeom prst="rect">
            <a:avLst/>
          </a:prstGeom>
        </p:spPr>
        <p:txBody>
          <a:bodyPr vert="horz" wrap="square" lIns="0" tIns="23216" rIns="0" bIns="0" rtlCol="0">
            <a:spAutoFit/>
          </a:bodyPr>
          <a:lstStyle/>
          <a:p>
            <a:pPr marL="329494" marR="12501" indent="-311635">
              <a:lnSpc>
                <a:spcPts val="2672"/>
              </a:lnSpc>
              <a:spcBef>
                <a:spcPts val="182"/>
              </a:spcBef>
              <a:buSzPct val="145312"/>
              <a:buChar char="•"/>
              <a:tabLst>
                <a:tab pos="330387" algn="l"/>
              </a:tabLst>
            </a:pPr>
            <a:r>
              <a:rPr sz="2250" dirty="0">
                <a:latin typeface="Arial MT"/>
                <a:cs typeface="Arial MT"/>
              </a:rPr>
              <a:t>Word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tokenizers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require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lots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specialized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rules</a:t>
            </a:r>
            <a:r>
              <a:rPr sz="2250" spc="-21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about 	</a:t>
            </a:r>
            <a:r>
              <a:rPr sz="2250" spc="39" dirty="0">
                <a:latin typeface="Arial MT"/>
                <a:cs typeface="Arial MT"/>
              </a:rPr>
              <a:t>how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spc="53" dirty="0">
                <a:latin typeface="Arial MT"/>
                <a:cs typeface="Arial MT"/>
              </a:rPr>
              <a:t>to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handle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specific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inputs</a:t>
            </a:r>
            <a:endParaRPr sz="2250" dirty="0">
              <a:latin typeface="Arial MT"/>
              <a:cs typeface="Arial MT"/>
            </a:endParaRPr>
          </a:p>
          <a:p>
            <a:pPr>
              <a:spcBef>
                <a:spcPts val="253"/>
              </a:spcBef>
              <a:buFont typeface="Arial MT"/>
              <a:buChar char="•"/>
            </a:pPr>
            <a:endParaRPr sz="2250" dirty="0">
              <a:latin typeface="Arial MT"/>
              <a:cs typeface="Arial MT"/>
            </a:endParaRPr>
          </a:p>
          <a:p>
            <a:pPr marL="642022" lvl="1" indent="-311635">
              <a:buSzPct val="145312"/>
              <a:buChar char="•"/>
              <a:tabLst>
                <a:tab pos="642022" algn="l"/>
              </a:tabLst>
            </a:pPr>
            <a:r>
              <a:rPr sz="2250" dirty="0">
                <a:latin typeface="Arial MT"/>
                <a:cs typeface="Arial MT"/>
              </a:rPr>
              <a:t>Check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out</a:t>
            </a:r>
            <a:r>
              <a:rPr sz="2250" spc="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spaCy’s</a:t>
            </a:r>
            <a:r>
              <a:rPr sz="2250" spc="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tokenizers!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(</a:t>
            </a:r>
            <a:r>
              <a:rPr sz="2250" u="sng" spc="-7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https://spacy.io/</a:t>
            </a:r>
            <a:r>
              <a:rPr sz="2250" spc="-7" dirty="0">
                <a:latin typeface="Arial MT"/>
                <a:cs typeface="Arial MT"/>
              </a:rPr>
              <a:t>)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098" y="3262695"/>
            <a:ext cx="8559105" cy="344494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2180" spc="-7" dirty="0">
                <a:latin typeface="Times New Roman"/>
                <a:cs typeface="Times New Roman"/>
              </a:rPr>
              <a:t>Mr.</a:t>
            </a:r>
            <a:r>
              <a:rPr sz="2180" spc="-56" dirty="0">
                <a:latin typeface="Times New Roman"/>
                <a:cs typeface="Times New Roman"/>
              </a:rPr>
              <a:t> </a:t>
            </a:r>
            <a:r>
              <a:rPr sz="2180" b="1" dirty="0">
                <a:latin typeface="Times New Roman"/>
                <a:cs typeface="Times New Roman"/>
              </a:rPr>
              <a:t>O'Neill</a:t>
            </a:r>
            <a:r>
              <a:rPr sz="2180" b="1" spc="-56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thinks</a:t>
            </a:r>
            <a:r>
              <a:rPr sz="2180" spc="-56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that</a:t>
            </a:r>
            <a:r>
              <a:rPr sz="2180" spc="-60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the</a:t>
            </a:r>
            <a:r>
              <a:rPr sz="2180" spc="-56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boys'</a:t>
            </a:r>
            <a:r>
              <a:rPr sz="2180" spc="-56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stories</a:t>
            </a:r>
            <a:r>
              <a:rPr sz="2180" spc="-56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about</a:t>
            </a:r>
            <a:r>
              <a:rPr sz="2180" spc="-60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San</a:t>
            </a:r>
            <a:r>
              <a:rPr sz="2180" spc="-53" dirty="0">
                <a:latin typeface="Times New Roman"/>
                <a:cs typeface="Times New Roman"/>
              </a:rPr>
              <a:t> </a:t>
            </a:r>
            <a:r>
              <a:rPr sz="2180" dirty="0">
                <a:latin typeface="Times New Roman"/>
                <a:cs typeface="Times New Roman"/>
              </a:rPr>
              <a:t>Francisco</a:t>
            </a:r>
            <a:r>
              <a:rPr sz="2180" spc="-60" dirty="0">
                <a:latin typeface="Times New Roman"/>
                <a:cs typeface="Times New Roman"/>
              </a:rPr>
              <a:t> </a:t>
            </a:r>
            <a:r>
              <a:rPr sz="2180" b="1" dirty="0">
                <a:latin typeface="Times New Roman"/>
                <a:cs typeface="Times New Roman"/>
              </a:rPr>
              <a:t>aren't</a:t>
            </a:r>
            <a:r>
              <a:rPr sz="2180" b="1" spc="-60" dirty="0">
                <a:latin typeface="Times New Roman"/>
                <a:cs typeface="Times New Roman"/>
              </a:rPr>
              <a:t> </a:t>
            </a:r>
            <a:r>
              <a:rPr sz="2180" spc="-7" dirty="0">
                <a:latin typeface="Times New Roman"/>
                <a:cs typeface="Times New Roman"/>
              </a:rPr>
              <a:t>amusing.</a:t>
            </a:r>
            <a:endParaRPr sz="2180">
              <a:latin typeface="Times New Roman"/>
              <a:cs typeface="Times New Roman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52AEB-21E1-441A-A2BA-AD183133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84</a:t>
            </a:fld>
            <a:endParaRPr lang="de-DE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51950"/>
            <a:ext cx="8073330" cy="741596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603179">
              <a:lnSpc>
                <a:spcPct val="100000"/>
              </a:lnSpc>
              <a:spcBef>
                <a:spcPts val="70"/>
              </a:spcBef>
            </a:pPr>
            <a:r>
              <a:rPr lang="en-US" sz="3600" dirty="0"/>
              <a:t>Problem 2: U</a:t>
            </a:r>
            <a:r>
              <a:rPr sz="3600" dirty="0"/>
              <a:t>nknown</a:t>
            </a:r>
            <a:r>
              <a:rPr sz="3600" spc="-183" dirty="0"/>
              <a:t> </a:t>
            </a:r>
            <a:r>
              <a:rPr sz="3600" spc="-7" dirty="0"/>
              <a:t>words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69726" y="1837623"/>
            <a:ext cx="7782223" cy="4064165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47352" marR="531744" indent="-311635">
              <a:lnSpc>
                <a:spcPts val="2672"/>
              </a:lnSpc>
              <a:spcBef>
                <a:spcPts val="183"/>
              </a:spcBef>
              <a:buSzPct val="145312"/>
              <a:buChar char="•"/>
              <a:tabLst>
                <a:tab pos="348245" algn="l"/>
              </a:tabLst>
            </a:pPr>
            <a:r>
              <a:rPr sz="2250" dirty="0">
                <a:latin typeface="Arial MT"/>
                <a:cs typeface="Arial MT"/>
              </a:rPr>
              <a:t>What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happens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when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we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encounter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</a:t>
            </a:r>
            <a:r>
              <a:rPr sz="2250" spc="35" dirty="0">
                <a:latin typeface="Arial MT"/>
                <a:cs typeface="Arial MT"/>
              </a:rPr>
              <a:t> word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at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test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time 	</a:t>
            </a:r>
            <a:r>
              <a:rPr sz="2250" dirty="0">
                <a:latin typeface="Arial MT"/>
                <a:cs typeface="Arial MT"/>
              </a:rPr>
              <a:t>that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we’ve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never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seen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our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training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data?</a:t>
            </a:r>
            <a:endParaRPr sz="2250" dirty="0">
              <a:latin typeface="Arial MT"/>
              <a:cs typeface="Arial MT"/>
            </a:endParaRPr>
          </a:p>
          <a:p>
            <a:pPr marL="660773" marR="290650" lvl="1" indent="-312528">
              <a:lnSpc>
                <a:spcPct val="101200"/>
              </a:lnSpc>
              <a:spcBef>
                <a:spcPts val="1473"/>
              </a:spcBef>
              <a:buSzPct val="144642"/>
              <a:buChar char="•"/>
              <a:tabLst>
                <a:tab pos="660773" algn="l"/>
              </a:tabLst>
            </a:pPr>
            <a:r>
              <a:rPr sz="1969" dirty="0">
                <a:latin typeface="Arial MT"/>
                <a:cs typeface="Arial MT"/>
              </a:rPr>
              <a:t>With</a:t>
            </a:r>
            <a:r>
              <a:rPr sz="1969" spc="7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word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level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tokenization,</a:t>
            </a:r>
            <a:r>
              <a:rPr sz="1969" spc="7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we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have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no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way</a:t>
            </a:r>
            <a:r>
              <a:rPr sz="1969" spc="7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of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assigning</a:t>
            </a:r>
            <a:r>
              <a:rPr sz="1969" spc="11" dirty="0">
                <a:latin typeface="Arial MT"/>
                <a:cs typeface="Arial MT"/>
              </a:rPr>
              <a:t> </a:t>
            </a:r>
            <a:r>
              <a:rPr sz="1969" spc="-18" dirty="0">
                <a:latin typeface="Arial MT"/>
                <a:cs typeface="Arial MT"/>
              </a:rPr>
              <a:t>an </a:t>
            </a:r>
            <a:r>
              <a:rPr sz="1969" dirty="0">
                <a:latin typeface="Arial MT"/>
                <a:cs typeface="Arial MT"/>
              </a:rPr>
              <a:t>index</a:t>
            </a:r>
            <a:r>
              <a:rPr sz="1969" spc="-39" dirty="0">
                <a:latin typeface="Arial MT"/>
                <a:cs typeface="Arial MT"/>
              </a:rPr>
              <a:t> </a:t>
            </a:r>
            <a:r>
              <a:rPr sz="1969" spc="49" dirty="0">
                <a:latin typeface="Arial MT"/>
                <a:cs typeface="Arial MT"/>
              </a:rPr>
              <a:t>to</a:t>
            </a:r>
            <a:r>
              <a:rPr sz="1969" spc="-39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an</a:t>
            </a:r>
            <a:r>
              <a:rPr sz="1969" spc="-35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unseen</a:t>
            </a:r>
            <a:r>
              <a:rPr sz="1969" spc="-39" dirty="0">
                <a:latin typeface="Arial MT"/>
                <a:cs typeface="Arial MT"/>
              </a:rPr>
              <a:t> </a:t>
            </a:r>
            <a:r>
              <a:rPr sz="1969" spc="-7" dirty="0">
                <a:latin typeface="Arial MT"/>
                <a:cs typeface="Arial MT"/>
              </a:rPr>
              <a:t>word!</a:t>
            </a:r>
            <a:endParaRPr sz="1969" dirty="0">
              <a:latin typeface="Arial MT"/>
              <a:cs typeface="Arial MT"/>
            </a:endParaRPr>
          </a:p>
          <a:p>
            <a:pPr marL="660773" marR="39289" lvl="1" indent="-312528">
              <a:lnSpc>
                <a:spcPct val="101200"/>
              </a:lnSpc>
              <a:spcBef>
                <a:spcPts val="1547"/>
              </a:spcBef>
              <a:buSzPct val="144642"/>
              <a:buChar char="•"/>
              <a:tabLst>
                <a:tab pos="660773" algn="l"/>
              </a:tabLst>
            </a:pPr>
            <a:r>
              <a:rPr sz="1969" dirty="0">
                <a:latin typeface="Arial MT"/>
                <a:cs typeface="Arial MT"/>
              </a:rPr>
              <a:t>This</a:t>
            </a:r>
            <a:r>
              <a:rPr sz="1969" spc="1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means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we</a:t>
            </a:r>
            <a:r>
              <a:rPr sz="1969" spc="14" dirty="0">
                <a:latin typeface="Arial MT"/>
                <a:cs typeface="Arial MT"/>
              </a:rPr>
              <a:t> </a:t>
            </a:r>
            <a:r>
              <a:rPr sz="1969" spc="42" dirty="0">
                <a:latin typeface="Arial MT"/>
                <a:cs typeface="Arial MT"/>
              </a:rPr>
              <a:t>don’t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have</a:t>
            </a:r>
            <a:r>
              <a:rPr sz="1969" spc="1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a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word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embedding</a:t>
            </a:r>
            <a:r>
              <a:rPr sz="1969" spc="1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for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that</a:t>
            </a:r>
            <a:r>
              <a:rPr sz="1969" spc="1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word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spc="-18" dirty="0">
                <a:latin typeface="Arial MT"/>
                <a:cs typeface="Arial MT"/>
              </a:rPr>
              <a:t>and </a:t>
            </a:r>
            <a:r>
              <a:rPr sz="1969" dirty="0">
                <a:latin typeface="Arial MT"/>
                <a:cs typeface="Arial MT"/>
              </a:rPr>
              <a:t>thus</a:t>
            </a:r>
            <a:r>
              <a:rPr sz="1969" spc="7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cannot</a:t>
            </a:r>
            <a:r>
              <a:rPr sz="1969" spc="7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process</a:t>
            </a:r>
            <a:r>
              <a:rPr sz="1969" spc="77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the</a:t>
            </a:r>
            <a:r>
              <a:rPr sz="1969" spc="7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input</a:t>
            </a:r>
            <a:r>
              <a:rPr sz="1969" spc="77" dirty="0">
                <a:latin typeface="Arial MT"/>
                <a:cs typeface="Arial MT"/>
              </a:rPr>
              <a:t> </a:t>
            </a:r>
            <a:r>
              <a:rPr sz="1969" spc="-7" dirty="0">
                <a:latin typeface="Arial MT"/>
                <a:cs typeface="Arial MT"/>
              </a:rPr>
              <a:t>sequence</a:t>
            </a:r>
            <a:endParaRPr sz="1969" dirty="0">
              <a:latin typeface="Arial MT"/>
              <a:cs typeface="Arial MT"/>
            </a:endParaRPr>
          </a:p>
          <a:p>
            <a:pPr marL="347352" marR="548710" indent="-311635">
              <a:lnSpc>
                <a:spcPts val="2672"/>
              </a:lnSpc>
              <a:spcBef>
                <a:spcPts val="1621"/>
              </a:spcBef>
              <a:buSzPct val="145312"/>
              <a:buChar char="•"/>
              <a:tabLst>
                <a:tab pos="348245" algn="l"/>
              </a:tabLst>
            </a:pPr>
            <a:r>
              <a:rPr lang="en-US" sz="2250" dirty="0">
                <a:latin typeface="Arial MT"/>
                <a:cs typeface="Arial MT"/>
              </a:rPr>
              <a:t>Workaround</a:t>
            </a:r>
            <a:r>
              <a:rPr sz="2250" dirty="0">
                <a:latin typeface="Arial MT"/>
                <a:cs typeface="Arial MT"/>
              </a:rPr>
              <a:t>: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replace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spc="49" dirty="0">
                <a:latin typeface="Arial MT"/>
                <a:cs typeface="Arial MT"/>
              </a:rPr>
              <a:t>low-</a:t>
            </a:r>
            <a:r>
              <a:rPr sz="2250" dirty="0">
                <a:latin typeface="Arial MT"/>
                <a:cs typeface="Arial MT"/>
              </a:rPr>
              <a:t>frequency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words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training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data </a:t>
            </a:r>
            <a:r>
              <a:rPr sz="2250" spc="39" dirty="0">
                <a:latin typeface="Arial MT"/>
                <a:cs typeface="Arial MT"/>
              </a:rPr>
              <a:t>with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special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&lt;UNK&gt;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token,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use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token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spc="53" dirty="0">
                <a:latin typeface="Arial MT"/>
                <a:cs typeface="Arial MT"/>
              </a:rPr>
              <a:t>to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handle </a:t>
            </a:r>
            <a:r>
              <a:rPr sz="2250" dirty="0">
                <a:latin typeface="Arial MT"/>
                <a:cs typeface="Arial MT"/>
              </a:rPr>
              <a:t>unseen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words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at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test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time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spc="32" dirty="0">
                <a:latin typeface="Arial MT"/>
                <a:cs typeface="Arial MT"/>
              </a:rPr>
              <a:t>too</a:t>
            </a:r>
            <a:endParaRPr sz="2250" dirty="0">
              <a:latin typeface="Arial MT"/>
              <a:cs typeface="Arial MT"/>
            </a:endParaRPr>
          </a:p>
          <a:p>
            <a:pPr marL="660327" lvl="1" indent="-312081">
              <a:spcBef>
                <a:spcPts val="1501"/>
              </a:spcBef>
              <a:buSzPct val="144642"/>
              <a:buChar char="•"/>
              <a:tabLst>
                <a:tab pos="660327" algn="l"/>
              </a:tabLst>
            </a:pPr>
            <a:r>
              <a:rPr sz="1969" dirty="0">
                <a:latin typeface="Arial MT"/>
                <a:cs typeface="Arial MT"/>
              </a:rPr>
              <a:t>Why use</a:t>
            </a:r>
            <a:r>
              <a:rPr sz="1969" spc="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&lt;UNK&gt; tokens</a:t>
            </a:r>
            <a:r>
              <a:rPr sz="1969" spc="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during </a:t>
            </a:r>
            <a:r>
              <a:rPr sz="1969" spc="-7" dirty="0">
                <a:latin typeface="Arial MT"/>
                <a:cs typeface="Arial MT"/>
              </a:rPr>
              <a:t>training?</a:t>
            </a:r>
            <a:endParaRPr sz="1969" dirty="0">
              <a:latin typeface="Arial MT"/>
              <a:cs typeface="Arial M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6DCF4-F519-4717-8E31-E507E0AA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85</a:t>
            </a:fld>
            <a:endParaRPr lang="de-DE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19" y="304309"/>
            <a:ext cx="7379047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116171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Limitations</a:t>
            </a:r>
            <a:r>
              <a:rPr sz="4219" spc="-112" dirty="0"/>
              <a:t> </a:t>
            </a:r>
            <a:r>
              <a:rPr sz="4219" dirty="0"/>
              <a:t>of</a:t>
            </a:r>
            <a:r>
              <a:rPr sz="4219" spc="-112" dirty="0"/>
              <a:t> </a:t>
            </a:r>
            <a:r>
              <a:rPr sz="4219" spc="49" dirty="0"/>
              <a:t>&lt;UNK&gt;</a:t>
            </a:r>
            <a:endParaRPr sz="4219" dirty="0"/>
          </a:p>
        </p:txBody>
      </p:sp>
      <p:sp>
        <p:nvSpPr>
          <p:cNvPr id="3" name="object 3"/>
          <p:cNvSpPr txBox="1"/>
          <p:nvPr/>
        </p:nvSpPr>
        <p:spPr>
          <a:xfrm>
            <a:off x="696516" y="1837623"/>
            <a:ext cx="7379047" cy="4194329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20564" marR="3572" indent="-311635">
              <a:lnSpc>
                <a:spcPts val="2672"/>
              </a:lnSpc>
              <a:spcBef>
                <a:spcPts val="183"/>
              </a:spcBef>
              <a:buSzPct val="145312"/>
              <a:buChar char="•"/>
              <a:tabLst>
                <a:tab pos="321457" algn="l"/>
              </a:tabLst>
            </a:pPr>
            <a:r>
              <a:rPr sz="2250" spc="-88" dirty="0">
                <a:latin typeface="Arial MT"/>
                <a:cs typeface="Arial MT"/>
              </a:rPr>
              <a:t>We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lose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lots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information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about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texts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with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lot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rare 	</a:t>
            </a:r>
            <a:r>
              <a:rPr sz="2250" dirty="0">
                <a:latin typeface="Arial MT"/>
                <a:cs typeface="Arial MT"/>
              </a:rPr>
              <a:t>words</a:t>
            </a:r>
            <a:r>
              <a:rPr sz="2250" spc="67" dirty="0">
                <a:latin typeface="Arial MT"/>
                <a:cs typeface="Arial MT"/>
              </a:rPr>
              <a:t> </a:t>
            </a:r>
            <a:r>
              <a:rPr sz="2250" spc="123" dirty="0">
                <a:latin typeface="Arial MT"/>
                <a:cs typeface="Arial MT"/>
              </a:rPr>
              <a:t>/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entities</a:t>
            </a:r>
            <a:endParaRPr sz="2250" dirty="0">
              <a:latin typeface="Arial MT"/>
              <a:cs typeface="Arial MT"/>
            </a:endParaRPr>
          </a:p>
          <a:p>
            <a:pPr marL="334851" marR="286186">
              <a:spcBef>
                <a:spcPts val="1205"/>
              </a:spcBef>
              <a:tabLst>
                <a:tab pos="897848" algn="l"/>
                <a:tab pos="1085365" algn="l"/>
                <a:tab pos="1835432" algn="l"/>
                <a:tab pos="2210466" algn="l"/>
                <a:tab pos="2397982" algn="l"/>
                <a:tab pos="2960533" algn="l"/>
                <a:tab pos="3148049" algn="l"/>
                <a:tab pos="3898563" algn="l"/>
                <a:tab pos="4461113" algn="l"/>
                <a:tab pos="4836147" algn="l"/>
                <a:tab pos="5023664" algn="l"/>
                <a:tab pos="5773731" algn="l"/>
                <a:tab pos="6524244" algn="l"/>
              </a:tabLst>
            </a:pPr>
            <a:r>
              <a:rPr sz="2461" spc="-18" dirty="0">
                <a:solidFill>
                  <a:srgbClr val="5E5E5E"/>
                </a:solidFill>
                <a:latin typeface="Courier New"/>
                <a:cs typeface="Courier New"/>
              </a:rPr>
              <a:t>The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5E5E5E"/>
                </a:solidFill>
                <a:latin typeface="Courier New"/>
                <a:cs typeface="Courier New"/>
              </a:rPr>
              <a:t> 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chapel</a:t>
            </a:r>
            <a:r>
              <a:rPr lang="en-US" sz="2461" spc="-7" dirty="0">
                <a:solidFill>
                  <a:srgbClr val="5E5E5E"/>
                </a:solidFill>
                <a:latin typeface="Courier New"/>
                <a:cs typeface="Courier New"/>
              </a:rPr>
              <a:t> 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5E5E5E"/>
                </a:solidFill>
                <a:latin typeface="Courier New"/>
                <a:cs typeface="Courier New"/>
              </a:rPr>
              <a:t>is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sometimes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referred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5E5E5E"/>
                </a:solidFill>
                <a:latin typeface="Courier New"/>
                <a:cs typeface="Courier New"/>
              </a:rPr>
              <a:t>to as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14" dirty="0">
                <a:solidFill>
                  <a:srgbClr val="5E5E5E"/>
                </a:solidFill>
                <a:latin typeface="Courier New"/>
                <a:cs typeface="Courier New"/>
              </a:rPr>
              <a:t>"Hen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Gapel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Lligwy"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("</a:t>
            </a:r>
            <a:r>
              <a:rPr sz="2461" i="1" spc="-7" dirty="0">
                <a:solidFill>
                  <a:srgbClr val="5E5E5E"/>
                </a:solidFill>
                <a:latin typeface="Courier New"/>
                <a:cs typeface="Courier New"/>
              </a:rPr>
              <a:t>hen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"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being </a:t>
            </a:r>
            <a:r>
              <a:rPr sz="2461" spc="-18" dirty="0">
                <a:solidFill>
                  <a:srgbClr val="5E5E5E"/>
                </a:solidFill>
                <a:latin typeface="Courier New"/>
                <a:cs typeface="Courier New"/>
              </a:rPr>
              <a:t>the</a:t>
            </a:r>
            <a:r>
              <a:rPr lang="en-US" sz="2461" spc="-18" dirty="0">
                <a:solidFill>
                  <a:srgbClr val="5E5E5E"/>
                </a:solidFill>
                <a:latin typeface="Courier New"/>
                <a:cs typeface="Courier New"/>
              </a:rPr>
              <a:t> 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Welsh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14" dirty="0">
                <a:solidFill>
                  <a:srgbClr val="5E5E5E"/>
                </a:solidFill>
                <a:latin typeface="Courier New"/>
                <a:cs typeface="Courier New"/>
              </a:rPr>
              <a:t>word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5E5E5E"/>
                </a:solidFill>
                <a:latin typeface="Courier New"/>
                <a:cs typeface="Courier New"/>
              </a:rPr>
              <a:t> </a:t>
            </a:r>
            <a:r>
              <a:rPr sz="2461" spc="-18" dirty="0">
                <a:solidFill>
                  <a:srgbClr val="5E5E5E"/>
                </a:solidFill>
                <a:latin typeface="Courier New"/>
                <a:cs typeface="Courier New"/>
              </a:rPr>
              <a:t>for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"old"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	</a:t>
            </a:r>
            <a:r>
              <a:rPr sz="2461" spc="-18" dirty="0">
                <a:solidFill>
                  <a:srgbClr val="5E5E5E"/>
                </a:solidFill>
                <a:latin typeface="Courier New"/>
                <a:cs typeface="Courier New"/>
              </a:rPr>
              <a:t>and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"</a:t>
            </a:r>
            <a:r>
              <a:rPr sz="2461" i="1" spc="-7" dirty="0">
                <a:solidFill>
                  <a:srgbClr val="5E5E5E"/>
                </a:solidFill>
                <a:latin typeface="Courier New"/>
                <a:cs typeface="Courier New"/>
              </a:rPr>
              <a:t>capel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" meaning</a:t>
            </a:r>
            <a:r>
              <a:rPr sz="2461" dirty="0">
                <a:solidFill>
                  <a:srgbClr val="5E5E5E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5E5E5E"/>
                </a:solidFill>
                <a:latin typeface="Courier New"/>
                <a:cs typeface="Courier New"/>
              </a:rPr>
              <a:t>"chapel").</a:t>
            </a:r>
            <a:endParaRPr sz="2461" dirty="0">
              <a:latin typeface="Courier New"/>
              <a:cs typeface="Courier New"/>
            </a:endParaRPr>
          </a:p>
          <a:p>
            <a:pPr marL="334851" marR="98670">
              <a:spcBef>
                <a:spcPts val="2278"/>
              </a:spcBef>
              <a:tabLst>
                <a:tab pos="897848" algn="l"/>
                <a:tab pos="1085365" algn="l"/>
                <a:tab pos="1272882" algn="l"/>
                <a:tab pos="2022949" algn="l"/>
                <a:tab pos="2210466" algn="l"/>
                <a:tab pos="2397982" algn="l"/>
                <a:tab pos="2960533" algn="l"/>
                <a:tab pos="3148049" algn="l"/>
                <a:tab pos="3898563" algn="l"/>
                <a:tab pos="4273596" algn="l"/>
                <a:tab pos="4648630" algn="l"/>
                <a:tab pos="4836147" algn="l"/>
                <a:tab pos="5023664" algn="l"/>
                <a:tab pos="5211180" algn="l"/>
                <a:tab pos="5398697" algn="l"/>
                <a:tab pos="5961247" algn="l"/>
                <a:tab pos="6149211" algn="l"/>
                <a:tab pos="6336727" algn="l"/>
                <a:tab pos="6524244" algn="l"/>
              </a:tabLst>
            </a:pP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The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chapel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	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is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sometimes</a:t>
            </a:r>
            <a:r>
              <a:rPr lang="en-US" sz="2461" spc="-7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referred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to</a:t>
            </a:r>
            <a:r>
              <a:rPr sz="2461" spc="615" dirty="0">
                <a:solidFill>
                  <a:srgbClr val="B51700"/>
                </a:solidFill>
                <a:latin typeface="Courier New"/>
                <a:cs typeface="Courier New"/>
              </a:rPr>
              <a:t>  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as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Hen</a:t>
            </a:r>
            <a:r>
              <a:rPr lang="en-US" sz="2461" spc="-18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&lt;</a:t>
            </a:r>
            <a:r>
              <a:rPr sz="2461" spc="-7" dirty="0" err="1">
                <a:solidFill>
                  <a:srgbClr val="B51700"/>
                </a:solidFill>
                <a:latin typeface="Courier New"/>
                <a:cs typeface="Courier New"/>
              </a:rPr>
              <a:t>unk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&gt;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&lt;unk&gt;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("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hen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being 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the</a:t>
            </a:r>
            <a:r>
              <a:rPr lang="en-US" sz="2461" spc="-18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Welsh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14" dirty="0">
                <a:solidFill>
                  <a:srgbClr val="B51700"/>
                </a:solidFill>
                <a:latin typeface="Courier New"/>
                <a:cs typeface="Courier New"/>
              </a:rPr>
              <a:t>word</a:t>
            </a:r>
            <a:r>
              <a:rPr lang="en-US" sz="2461" spc="-14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for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lang="en-US" sz="2461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old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lang="en-US" sz="2461" spc="-35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and</a:t>
            </a:r>
            <a:r>
              <a:rPr lang="en-US" sz="2461" spc="-18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&lt;unk&gt;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lang="en-US" sz="2461" spc="-35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meaning</a:t>
            </a:r>
            <a:r>
              <a:rPr lang="en-US" sz="2461" spc="-7" dirty="0">
                <a:solidFill>
                  <a:srgbClr val="B51700"/>
                </a:solidFill>
                <a:latin typeface="Courier New"/>
                <a:cs typeface="Courier New"/>
              </a:rPr>
              <a:t> </a:t>
            </a:r>
            <a:r>
              <a:rPr sz="2461" spc="-35" dirty="0">
                <a:solidFill>
                  <a:srgbClr val="B51700"/>
                </a:solidFill>
                <a:latin typeface="Courier New"/>
                <a:cs typeface="Courier New"/>
              </a:rPr>
              <a:t>"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7" dirty="0">
                <a:solidFill>
                  <a:srgbClr val="B51700"/>
                </a:solidFill>
                <a:latin typeface="Courier New"/>
                <a:cs typeface="Courier New"/>
              </a:rPr>
              <a:t>chapel</a:t>
            </a:r>
            <a:r>
              <a:rPr sz="2461" dirty="0">
                <a:solidFill>
                  <a:srgbClr val="B51700"/>
                </a:solidFill>
                <a:latin typeface="Courier New"/>
                <a:cs typeface="Courier New"/>
              </a:rPr>
              <a:t>	</a:t>
            </a:r>
            <a:r>
              <a:rPr sz="2461" spc="-18" dirty="0">
                <a:solidFill>
                  <a:srgbClr val="B51700"/>
                </a:solidFill>
                <a:latin typeface="Courier New"/>
                <a:cs typeface="Courier New"/>
              </a:rPr>
              <a:t>").</a:t>
            </a:r>
            <a:endParaRPr sz="2461" dirty="0">
              <a:latin typeface="Courier New"/>
              <a:cs typeface="Courier New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3E259-B8B3-4492-AB97-70F0E17E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86</a:t>
            </a:fld>
            <a:endParaRPr lang="de-DE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8668" y="601681"/>
            <a:ext cx="5694580" cy="658298"/>
          </a:xfrm>
          <a:prstGeom prst="rect">
            <a:avLst/>
          </a:prstGeom>
        </p:spPr>
        <p:txBody>
          <a:bodyPr vert="horz" wrap="square" lIns="0" tIns="8930" rIns="0" bIns="0" rtlCol="0" anchor="ctr">
            <a:spAutoFit/>
          </a:bodyPr>
          <a:lstStyle/>
          <a:p>
            <a:pPr marL="8929">
              <a:lnSpc>
                <a:spcPct val="100000"/>
              </a:lnSpc>
              <a:spcBef>
                <a:spcPts val="70"/>
              </a:spcBef>
            </a:pPr>
            <a:r>
              <a:rPr lang="en-US" sz="4219" dirty="0"/>
              <a:t>Problem 3: Sparsity</a:t>
            </a:r>
            <a:endParaRPr sz="4219" dirty="0"/>
          </a:p>
        </p:txBody>
      </p:sp>
      <p:sp>
        <p:nvSpPr>
          <p:cNvPr id="3" name="object 3"/>
          <p:cNvSpPr txBox="1"/>
          <p:nvPr/>
        </p:nvSpPr>
        <p:spPr>
          <a:xfrm>
            <a:off x="696516" y="1837623"/>
            <a:ext cx="7650510" cy="1060386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320564" marR="3572" indent="-311635" algn="just">
              <a:lnSpc>
                <a:spcPts val="2672"/>
              </a:lnSpc>
              <a:spcBef>
                <a:spcPts val="169"/>
              </a:spcBef>
              <a:buSzPct val="145312"/>
              <a:buChar char="•"/>
              <a:tabLst>
                <a:tab pos="321457" algn="l"/>
              </a:tabLst>
            </a:pPr>
            <a:r>
              <a:rPr sz="2250" spc="-42" dirty="0">
                <a:latin typeface="Arial MT"/>
                <a:cs typeface="Arial MT"/>
              </a:rPr>
              <a:t>Word-</a:t>
            </a:r>
            <a:r>
              <a:rPr sz="2250" dirty="0">
                <a:latin typeface="Arial MT"/>
                <a:cs typeface="Arial MT"/>
              </a:rPr>
              <a:t>level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tokenization</a:t>
            </a:r>
            <a:r>
              <a:rPr sz="2250" spc="6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treats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different</a:t>
            </a:r>
            <a:r>
              <a:rPr sz="2250" spc="6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forms</a:t>
            </a:r>
            <a:r>
              <a:rPr sz="2250" spc="67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67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same 	</a:t>
            </a:r>
            <a:r>
              <a:rPr sz="2250" spc="35" dirty="0">
                <a:latin typeface="Arial MT"/>
                <a:cs typeface="Arial MT"/>
              </a:rPr>
              <a:t>word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(e.g.,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spc="70" dirty="0">
                <a:latin typeface="Arial MT"/>
                <a:cs typeface="Arial MT"/>
              </a:rPr>
              <a:t>“open”,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spc="53" dirty="0">
                <a:latin typeface="Arial MT"/>
                <a:cs typeface="Arial MT"/>
              </a:rPr>
              <a:t>“opened”,</a:t>
            </a:r>
            <a:r>
              <a:rPr sz="2250" spc="-14" dirty="0">
                <a:latin typeface="Arial MT"/>
                <a:cs typeface="Arial MT"/>
              </a:rPr>
              <a:t> </a:t>
            </a:r>
            <a:r>
              <a:rPr sz="2250" spc="60" dirty="0">
                <a:latin typeface="Arial MT"/>
                <a:cs typeface="Arial MT"/>
              </a:rPr>
              <a:t>“opens”,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spc="49" dirty="0">
                <a:latin typeface="Arial MT"/>
                <a:cs typeface="Arial MT"/>
              </a:rPr>
              <a:t>“opening”,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etc)</a:t>
            </a:r>
            <a:r>
              <a:rPr sz="2250" spc="-18" dirty="0">
                <a:latin typeface="Arial MT"/>
                <a:cs typeface="Arial MT"/>
              </a:rPr>
              <a:t> as 	</a:t>
            </a:r>
            <a:r>
              <a:rPr sz="2250" dirty="0">
                <a:latin typeface="Arial MT"/>
                <a:cs typeface="Arial MT"/>
              </a:rPr>
              <a:t>separate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types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—&gt;</a:t>
            </a:r>
            <a:r>
              <a:rPr sz="2250" spc="7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separate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embeddings</a:t>
            </a:r>
            <a:r>
              <a:rPr sz="2250" spc="7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for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each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734" y="3700391"/>
            <a:ext cx="5378797" cy="618809"/>
          </a:xfrm>
          <a:prstGeom prst="rect">
            <a:avLst/>
          </a:prstGeom>
          <a:solidFill>
            <a:srgbClr val="FAE232"/>
          </a:solidFill>
        </p:spPr>
        <p:txBody>
          <a:bodyPr vert="horz" wrap="square" lIns="0" tIns="25449" rIns="0" bIns="0" rtlCol="0">
            <a:spAutoFit/>
          </a:bodyPr>
          <a:lstStyle/>
          <a:p>
            <a:pPr marL="660773" marR="183052">
              <a:lnSpc>
                <a:spcPct val="101200"/>
              </a:lnSpc>
              <a:spcBef>
                <a:spcPts val="200"/>
              </a:spcBef>
            </a:pPr>
            <a:r>
              <a:rPr sz="1969" dirty="0">
                <a:latin typeface="Arial MT"/>
                <a:cs typeface="Arial MT"/>
              </a:rPr>
              <a:t>This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can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be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problematic</a:t>
            </a:r>
            <a:r>
              <a:rPr sz="1969" spc="21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especially</a:t>
            </a:r>
            <a:r>
              <a:rPr sz="1969" spc="18" dirty="0">
                <a:latin typeface="Arial MT"/>
                <a:cs typeface="Arial MT"/>
              </a:rPr>
              <a:t> </a:t>
            </a:r>
            <a:r>
              <a:rPr sz="1969" spc="-14" dirty="0">
                <a:latin typeface="Arial MT"/>
                <a:cs typeface="Arial MT"/>
              </a:rPr>
              <a:t>when </a:t>
            </a:r>
            <a:r>
              <a:rPr sz="1969" dirty="0">
                <a:latin typeface="Arial MT"/>
                <a:cs typeface="Arial MT"/>
              </a:rPr>
              <a:t>training</a:t>
            </a:r>
            <a:r>
              <a:rPr sz="1969" spc="-7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over</a:t>
            </a:r>
            <a:r>
              <a:rPr sz="1969" spc="-7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smaller</a:t>
            </a:r>
            <a:r>
              <a:rPr sz="1969" spc="-4" dirty="0">
                <a:latin typeface="Arial MT"/>
                <a:cs typeface="Arial MT"/>
              </a:rPr>
              <a:t> </a:t>
            </a:r>
            <a:r>
              <a:rPr sz="1969" dirty="0">
                <a:latin typeface="Arial MT"/>
                <a:cs typeface="Arial MT"/>
              </a:rPr>
              <a:t>datasets,</a:t>
            </a:r>
            <a:r>
              <a:rPr sz="1969" spc="-7" dirty="0">
                <a:latin typeface="Arial MT"/>
                <a:cs typeface="Arial MT"/>
              </a:rPr>
              <a:t> </a:t>
            </a:r>
            <a:r>
              <a:rPr sz="1969" spc="-14" dirty="0">
                <a:latin typeface="Arial MT"/>
                <a:cs typeface="Arial MT"/>
              </a:rPr>
              <a:t>why?</a:t>
            </a:r>
            <a:endParaRPr sz="1969">
              <a:latin typeface="Arial MT"/>
              <a:cs typeface="Arial M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CB474-03C9-4DFE-B29E-98B94BD5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87</a:t>
            </a:fld>
            <a:endParaRPr lang="de-DE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0303" y="609331"/>
            <a:ext cx="8269356" cy="6429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581838" marR="3572" indent="-1573355">
              <a:lnSpc>
                <a:spcPts val="5203"/>
              </a:lnSpc>
            </a:pPr>
            <a:r>
              <a:rPr sz="4219" dirty="0"/>
              <a:t>An</a:t>
            </a:r>
            <a:r>
              <a:rPr sz="4219" spc="-264" dirty="0"/>
              <a:t> </a:t>
            </a:r>
            <a:r>
              <a:rPr sz="4219" dirty="0"/>
              <a:t>alternative:</a:t>
            </a:r>
            <a:r>
              <a:rPr sz="4219" spc="-264" dirty="0"/>
              <a:t> </a:t>
            </a:r>
            <a:r>
              <a:rPr sz="4219" spc="-7" dirty="0"/>
              <a:t>character tokenization</a:t>
            </a:r>
            <a:endParaRPr sz="4219" dirty="0"/>
          </a:p>
        </p:txBody>
      </p:sp>
      <p:sp>
        <p:nvSpPr>
          <p:cNvPr id="3" name="object 3"/>
          <p:cNvSpPr txBox="1"/>
          <p:nvPr/>
        </p:nvSpPr>
        <p:spPr>
          <a:xfrm>
            <a:off x="687586" y="1837623"/>
            <a:ext cx="7668816" cy="2152232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29494" marR="12501" indent="-311635">
              <a:lnSpc>
                <a:spcPts val="2672"/>
              </a:lnSpc>
              <a:spcBef>
                <a:spcPts val="183"/>
              </a:spcBef>
              <a:buSzPct val="145312"/>
              <a:buChar char="•"/>
              <a:tabLst>
                <a:tab pos="330387" algn="l"/>
              </a:tabLst>
            </a:pPr>
            <a:r>
              <a:rPr sz="2250" dirty="0">
                <a:latin typeface="Arial MT"/>
                <a:cs typeface="Arial MT"/>
              </a:rPr>
              <a:t>Small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vocabulary,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just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number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unique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characters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in 	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training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data!</a:t>
            </a:r>
            <a:endParaRPr sz="2250" dirty="0">
              <a:latin typeface="Arial MT"/>
              <a:cs typeface="Arial MT"/>
            </a:endParaRPr>
          </a:p>
          <a:p>
            <a:pPr>
              <a:spcBef>
                <a:spcPts val="352"/>
              </a:spcBef>
              <a:buFont typeface="Arial MT"/>
              <a:buChar char="•"/>
            </a:pPr>
            <a:endParaRPr sz="2250" dirty="0">
              <a:latin typeface="Arial MT"/>
              <a:cs typeface="Arial MT"/>
            </a:endParaRPr>
          </a:p>
          <a:p>
            <a:pPr marL="329494" marR="298241" indent="-311635">
              <a:lnSpc>
                <a:spcPts val="2672"/>
              </a:lnSpc>
              <a:buSzPct val="145312"/>
              <a:buChar char="•"/>
              <a:tabLst>
                <a:tab pos="330387" algn="l"/>
              </a:tabLst>
            </a:pPr>
            <a:r>
              <a:rPr sz="2250" spc="-14" dirty="0">
                <a:latin typeface="Arial MT"/>
                <a:cs typeface="Arial MT"/>
              </a:rPr>
              <a:t>However,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you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pay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for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with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longer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input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sequences. 	</a:t>
            </a:r>
            <a:endParaRPr lang="en-US" sz="2250" dirty="0">
              <a:latin typeface="Arial MT"/>
              <a:cs typeface="Arial MT"/>
            </a:endParaRPr>
          </a:p>
          <a:p>
            <a:pPr marL="329494" marR="298241" indent="-311635">
              <a:lnSpc>
                <a:spcPts val="2672"/>
              </a:lnSpc>
              <a:buSzPct val="145312"/>
              <a:buChar char="•"/>
              <a:tabLst>
                <a:tab pos="330387" algn="l"/>
              </a:tabLst>
            </a:pPr>
            <a:r>
              <a:rPr lang="en-US" sz="2250" spc="-7" dirty="0">
                <a:latin typeface="Arial MT"/>
                <a:cs typeface="Arial MT"/>
              </a:rPr>
              <a:t>Look forward: Why would this be a problem for LLMs</a:t>
            </a:r>
            <a:r>
              <a:rPr sz="2250" spc="-7" dirty="0">
                <a:latin typeface="Arial MT"/>
                <a:cs typeface="Arial MT"/>
              </a:rPr>
              <a:t>?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01E5B-4996-4509-ADB1-4FD9E2B5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88</a:t>
            </a:fld>
            <a:endParaRPr lang="de-DE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19" y="304309"/>
            <a:ext cx="6706203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344674">
              <a:lnSpc>
                <a:spcPct val="100000"/>
              </a:lnSpc>
              <a:spcBef>
                <a:spcPts val="70"/>
              </a:spcBef>
            </a:pPr>
            <a:r>
              <a:rPr sz="4219" spc="-14" dirty="0"/>
              <a:t>2016:</a:t>
            </a:r>
            <a:r>
              <a:rPr sz="4219" spc="-176" dirty="0"/>
              <a:t> </a:t>
            </a:r>
            <a:r>
              <a:rPr sz="4219" dirty="0"/>
              <a:t>subword</a:t>
            </a:r>
            <a:r>
              <a:rPr sz="4219" spc="-172" dirty="0"/>
              <a:t> </a:t>
            </a:r>
            <a:r>
              <a:rPr sz="4219" spc="-7" dirty="0"/>
              <a:t>tokenization</a:t>
            </a:r>
            <a:endParaRPr sz="4219" dirty="0"/>
          </a:p>
        </p:txBody>
      </p:sp>
      <p:sp>
        <p:nvSpPr>
          <p:cNvPr id="3" name="object 3"/>
          <p:cNvSpPr txBox="1"/>
          <p:nvPr/>
        </p:nvSpPr>
        <p:spPr>
          <a:xfrm>
            <a:off x="669727" y="1837495"/>
            <a:ext cx="7784455" cy="4446578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32619" marR="437093" indent="-296902">
              <a:lnSpc>
                <a:spcPts val="2531"/>
              </a:lnSpc>
              <a:spcBef>
                <a:spcPts val="183"/>
              </a:spcBef>
              <a:buSzPct val="144262"/>
              <a:buChar char="•"/>
              <a:tabLst>
                <a:tab pos="332619" algn="l"/>
              </a:tabLst>
            </a:pPr>
            <a:r>
              <a:rPr sz="2144" dirty="0">
                <a:latin typeface="Arial MT"/>
                <a:cs typeface="Arial MT"/>
              </a:rPr>
              <a:t>Developed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for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machine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translation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by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Sennrich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et</a:t>
            </a:r>
            <a:r>
              <a:rPr sz="2144" spc="-18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al.,</a:t>
            </a:r>
            <a:r>
              <a:rPr sz="2144" spc="-14" dirty="0">
                <a:latin typeface="Arial MT"/>
                <a:cs typeface="Arial MT"/>
              </a:rPr>
              <a:t> </a:t>
            </a:r>
            <a:br>
              <a:rPr lang="en-US" sz="2144" spc="-14" dirty="0">
                <a:latin typeface="Arial MT"/>
                <a:cs typeface="Arial MT"/>
              </a:rPr>
            </a:br>
            <a:r>
              <a:rPr sz="2144" spc="-18" dirty="0">
                <a:latin typeface="Arial MT"/>
                <a:cs typeface="Arial MT"/>
              </a:rPr>
              <a:t>ACL </a:t>
            </a:r>
            <a:r>
              <a:rPr sz="2144" spc="-14" dirty="0">
                <a:latin typeface="Arial MT"/>
                <a:cs typeface="Arial MT"/>
              </a:rPr>
              <a:t>2016</a:t>
            </a:r>
            <a:endParaRPr sz="2144" dirty="0">
              <a:latin typeface="Arial MT"/>
              <a:cs typeface="Arial MT"/>
            </a:endParaRPr>
          </a:p>
          <a:p>
            <a:pPr>
              <a:spcBef>
                <a:spcPts val="1948"/>
              </a:spcBef>
              <a:buFont typeface="Arial MT"/>
              <a:buChar char="•"/>
            </a:pPr>
            <a:endParaRPr sz="2144" dirty="0">
              <a:latin typeface="Arial MT"/>
              <a:cs typeface="Arial MT"/>
            </a:endParaRPr>
          </a:p>
          <a:p>
            <a:pPr marL="333512" marR="351817">
              <a:lnSpc>
                <a:spcPct val="101200"/>
              </a:lnSpc>
            </a:pPr>
            <a:r>
              <a:rPr sz="1969" dirty="0">
                <a:latin typeface="Times New Roman"/>
                <a:cs typeface="Times New Roman"/>
              </a:rPr>
              <a:t>“The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main</a:t>
            </a:r>
            <a:r>
              <a:rPr sz="1969" spc="-1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motivation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behind</a:t>
            </a:r>
            <a:r>
              <a:rPr sz="1969" spc="-1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this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paper</a:t>
            </a:r>
            <a:r>
              <a:rPr sz="1969" spc="-1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is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that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the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translation</a:t>
            </a:r>
            <a:r>
              <a:rPr sz="1969" spc="-1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of</a:t>
            </a:r>
            <a:r>
              <a:rPr sz="1969" spc="-11" dirty="0">
                <a:latin typeface="Times New Roman"/>
                <a:cs typeface="Times New Roman"/>
              </a:rPr>
              <a:t> </a:t>
            </a:r>
            <a:r>
              <a:rPr sz="1969" spc="-14" dirty="0">
                <a:latin typeface="Times New Roman"/>
                <a:cs typeface="Times New Roman"/>
              </a:rPr>
              <a:t>some </a:t>
            </a:r>
            <a:r>
              <a:rPr sz="1969" dirty="0">
                <a:latin typeface="Times New Roman"/>
                <a:cs typeface="Times New Roman"/>
              </a:rPr>
              <a:t>words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is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transparent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in</a:t>
            </a:r>
            <a:r>
              <a:rPr sz="1969" spc="-1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that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they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are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translatable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by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a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spc="-7" dirty="0">
                <a:latin typeface="Times New Roman"/>
                <a:cs typeface="Times New Roman"/>
              </a:rPr>
              <a:t>competent </a:t>
            </a:r>
            <a:r>
              <a:rPr sz="1969" dirty="0">
                <a:latin typeface="Times New Roman"/>
                <a:cs typeface="Times New Roman"/>
              </a:rPr>
              <a:t>translator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even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if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they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are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novel</a:t>
            </a:r>
            <a:r>
              <a:rPr sz="1969" spc="-2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to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him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or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her,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based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on</a:t>
            </a:r>
            <a:r>
              <a:rPr sz="1969" spc="-14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a</a:t>
            </a:r>
            <a:r>
              <a:rPr sz="1969" spc="-18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translation</a:t>
            </a:r>
            <a:r>
              <a:rPr sz="1969" spc="-18" dirty="0">
                <a:latin typeface="Times New Roman"/>
                <a:cs typeface="Times New Roman"/>
              </a:rPr>
              <a:t> of </a:t>
            </a:r>
            <a:r>
              <a:rPr sz="1969" dirty="0">
                <a:latin typeface="Times New Roman"/>
                <a:cs typeface="Times New Roman"/>
              </a:rPr>
              <a:t>known</a:t>
            </a:r>
            <a:r>
              <a:rPr sz="1969" spc="-25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subword</a:t>
            </a:r>
            <a:r>
              <a:rPr sz="1969" spc="-25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units</a:t>
            </a:r>
            <a:r>
              <a:rPr sz="1969" spc="-25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such</a:t>
            </a:r>
            <a:r>
              <a:rPr sz="1969" spc="-21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as</a:t>
            </a:r>
            <a:r>
              <a:rPr sz="1969" spc="-25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morphemes</a:t>
            </a:r>
            <a:r>
              <a:rPr sz="1969" spc="-25" dirty="0">
                <a:latin typeface="Times New Roman"/>
                <a:cs typeface="Times New Roman"/>
              </a:rPr>
              <a:t> </a:t>
            </a:r>
            <a:r>
              <a:rPr sz="1969" dirty="0">
                <a:latin typeface="Times New Roman"/>
                <a:cs typeface="Times New Roman"/>
              </a:rPr>
              <a:t>or</a:t>
            </a:r>
            <a:r>
              <a:rPr sz="1969" spc="-25" dirty="0">
                <a:latin typeface="Times New Roman"/>
                <a:cs typeface="Times New Roman"/>
              </a:rPr>
              <a:t> </a:t>
            </a:r>
            <a:r>
              <a:rPr sz="1969" spc="-7" dirty="0">
                <a:latin typeface="Times New Roman"/>
                <a:cs typeface="Times New Roman"/>
              </a:rPr>
              <a:t>phonemes.”</a:t>
            </a:r>
            <a:endParaRPr sz="1969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69" dirty="0">
              <a:latin typeface="Times New Roman"/>
              <a:cs typeface="Times New Roman"/>
            </a:endParaRPr>
          </a:p>
          <a:p>
            <a:pPr>
              <a:spcBef>
                <a:spcPts val="190"/>
              </a:spcBef>
            </a:pPr>
            <a:endParaRPr sz="1969" dirty="0">
              <a:latin typeface="Times New Roman"/>
              <a:cs typeface="Times New Roman"/>
            </a:endParaRPr>
          </a:p>
          <a:p>
            <a:pPr marL="332173" indent="-296455">
              <a:buSzPct val="144262"/>
              <a:buChar char="•"/>
              <a:tabLst>
                <a:tab pos="332173" algn="l"/>
              </a:tabLst>
            </a:pPr>
            <a:r>
              <a:rPr sz="2144" dirty="0">
                <a:latin typeface="Arial MT"/>
                <a:cs typeface="Arial MT"/>
              </a:rPr>
              <a:t>Later</a:t>
            </a:r>
            <a:r>
              <a:rPr sz="2144" spc="-42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used</a:t>
            </a:r>
            <a:r>
              <a:rPr sz="2144" spc="-32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in</a:t>
            </a:r>
            <a:r>
              <a:rPr sz="2144" spc="-35" dirty="0">
                <a:latin typeface="Arial MT"/>
                <a:cs typeface="Arial MT"/>
              </a:rPr>
              <a:t> </a:t>
            </a:r>
            <a:r>
              <a:rPr sz="2144" spc="-120" dirty="0">
                <a:latin typeface="Arial MT"/>
                <a:cs typeface="Arial MT"/>
              </a:rPr>
              <a:t>BERT,</a:t>
            </a:r>
            <a:r>
              <a:rPr sz="2144" spc="-32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T5,</a:t>
            </a:r>
            <a:r>
              <a:rPr sz="2144" spc="-32" dirty="0">
                <a:latin typeface="Arial MT"/>
                <a:cs typeface="Arial MT"/>
              </a:rPr>
              <a:t> </a:t>
            </a:r>
            <a:r>
              <a:rPr sz="2144" spc="-84" dirty="0">
                <a:latin typeface="Arial MT"/>
                <a:cs typeface="Arial MT"/>
              </a:rPr>
              <a:t>RoBERTa,</a:t>
            </a:r>
            <a:r>
              <a:rPr sz="2144" spc="-35" dirty="0">
                <a:latin typeface="Arial MT"/>
                <a:cs typeface="Arial MT"/>
              </a:rPr>
              <a:t> </a:t>
            </a:r>
            <a:r>
              <a:rPr sz="2144" spc="-109" dirty="0">
                <a:latin typeface="Arial MT"/>
                <a:cs typeface="Arial MT"/>
              </a:rPr>
              <a:t>GPT,</a:t>
            </a:r>
            <a:r>
              <a:rPr sz="2144" spc="-35" dirty="0">
                <a:latin typeface="Arial MT"/>
                <a:cs typeface="Arial MT"/>
              </a:rPr>
              <a:t> </a:t>
            </a:r>
            <a:r>
              <a:rPr sz="2144" spc="-14" dirty="0">
                <a:latin typeface="Arial MT"/>
                <a:cs typeface="Arial MT"/>
              </a:rPr>
              <a:t>etc.</a:t>
            </a:r>
            <a:endParaRPr sz="2144" dirty="0">
              <a:latin typeface="Arial MT"/>
              <a:cs typeface="Arial MT"/>
            </a:endParaRPr>
          </a:p>
          <a:p>
            <a:pPr>
              <a:spcBef>
                <a:spcPts val="408"/>
              </a:spcBef>
              <a:buFont typeface="Arial MT"/>
              <a:buChar char="•"/>
            </a:pPr>
            <a:endParaRPr sz="2144" dirty="0">
              <a:latin typeface="Arial MT"/>
              <a:cs typeface="Arial MT"/>
            </a:endParaRPr>
          </a:p>
          <a:p>
            <a:pPr marL="332619" marR="30360" indent="-296902">
              <a:lnSpc>
                <a:spcPts val="2531"/>
              </a:lnSpc>
              <a:buSzPct val="144262"/>
              <a:buChar char="•"/>
              <a:tabLst>
                <a:tab pos="332619" algn="l"/>
              </a:tabLst>
            </a:pPr>
            <a:r>
              <a:rPr sz="2144" spc="-21" dirty="0">
                <a:latin typeface="Arial MT"/>
                <a:cs typeface="Arial MT"/>
              </a:rPr>
              <a:t>Relies</a:t>
            </a:r>
            <a:r>
              <a:rPr sz="2144" spc="-7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on</a:t>
            </a:r>
            <a:r>
              <a:rPr sz="2144" spc="4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a simple</a:t>
            </a:r>
            <a:r>
              <a:rPr sz="2144" spc="4" dirty="0">
                <a:latin typeface="Arial MT"/>
                <a:cs typeface="Arial MT"/>
              </a:rPr>
              <a:t> </a:t>
            </a:r>
            <a:r>
              <a:rPr sz="2144" dirty="0">
                <a:latin typeface="Arial MT"/>
                <a:cs typeface="Arial MT"/>
              </a:rPr>
              <a:t>algorithm called </a:t>
            </a:r>
            <a:r>
              <a:rPr sz="2144" i="1" dirty="0">
                <a:latin typeface="Arial"/>
                <a:cs typeface="Arial"/>
              </a:rPr>
              <a:t>byte</a:t>
            </a:r>
            <a:r>
              <a:rPr sz="2144" i="1" spc="4" dirty="0">
                <a:latin typeface="Arial"/>
                <a:cs typeface="Arial"/>
              </a:rPr>
              <a:t> </a:t>
            </a:r>
            <a:r>
              <a:rPr sz="2144" i="1" dirty="0">
                <a:latin typeface="Arial"/>
                <a:cs typeface="Arial"/>
              </a:rPr>
              <a:t>pair encoding</a:t>
            </a:r>
            <a:r>
              <a:rPr sz="2144" i="1" spc="4" dirty="0">
                <a:latin typeface="Arial"/>
                <a:cs typeface="Arial"/>
              </a:rPr>
              <a:t> </a:t>
            </a:r>
            <a:r>
              <a:rPr sz="2144" spc="-7" dirty="0">
                <a:latin typeface="Arial MT"/>
                <a:cs typeface="Arial MT"/>
              </a:rPr>
              <a:t>(Gage, 1994)</a:t>
            </a:r>
            <a:endParaRPr sz="2144" dirty="0">
              <a:latin typeface="Arial MT"/>
              <a:cs typeface="Arial M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C5505-90EB-409F-BE96-836D78265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89</a:t>
            </a:fld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42AC8-4672-40BF-806D-1C34A9E9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Long list elicitation from LLMs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20113-CC72-480A-B896-B06BF3F22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LLMs are trained to give terse answers</a:t>
            </a:r>
          </a:p>
          <a:p>
            <a:r>
              <a:rPr lang="en-US" dirty="0"/>
              <a:t>Can you make them return all 6,400 species of mammal? All 16k </a:t>
            </a:r>
            <a:r>
              <a:rPr lang="en-US" dirty="0" err="1"/>
              <a:t>inhabitated</a:t>
            </a:r>
            <a:r>
              <a:rPr lang="en-US" dirty="0"/>
              <a:t> islands worldwide? All millions of people born in London? …</a:t>
            </a:r>
          </a:p>
          <a:p>
            <a:endParaRPr lang="en-US" dirty="0"/>
          </a:p>
          <a:p>
            <a:r>
              <a:rPr lang="de-DE" dirty="0"/>
              <a:t>Suggestion: </a:t>
            </a:r>
            <a:r>
              <a:rPr lang="en-US" dirty="0"/>
              <a:t>Perform systematic prompt tuning, design iterative or recursive prompting schemes, use agent or self-criticism frameworks</a:t>
            </a:r>
          </a:p>
          <a:p>
            <a:endParaRPr lang="en-US" dirty="0"/>
          </a:p>
          <a:p>
            <a:r>
              <a:rPr lang="en-US" dirty="0"/>
              <a:t>Open models or GPT-4o ($100)</a:t>
            </a:r>
          </a:p>
          <a:p>
            <a:endParaRPr lang="en-US" dirty="0"/>
          </a:p>
          <a:p>
            <a:r>
              <a:rPr lang="en-US" dirty="0"/>
              <a:t>Evaluation: Precision and recall </a:t>
            </a:r>
            <a:r>
              <a:rPr lang="en-US" dirty="0" err="1"/>
              <a:t>w.r.t.</a:t>
            </a:r>
            <a:r>
              <a:rPr lang="en-US" dirty="0"/>
              <a:t> </a:t>
            </a:r>
            <a:r>
              <a:rPr lang="en-US" dirty="0" err="1"/>
              <a:t>Wikidata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08C9D-91EA-4727-9A3F-EFBEB0A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4992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446558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Byte</a:t>
            </a:r>
            <a:r>
              <a:rPr sz="4219" spc="-88" dirty="0"/>
              <a:t> </a:t>
            </a:r>
            <a:r>
              <a:rPr sz="4219" dirty="0"/>
              <a:t>pair</a:t>
            </a:r>
            <a:r>
              <a:rPr sz="4219" spc="-84" dirty="0"/>
              <a:t> </a:t>
            </a:r>
            <a:r>
              <a:rPr sz="4219" spc="-7" dirty="0"/>
              <a:t>encoding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96516" y="1549099"/>
            <a:ext cx="7195096" cy="714138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Char char="•"/>
              <a:tabLst>
                <a:tab pos="321457" algn="l"/>
              </a:tabLst>
            </a:pPr>
            <a:r>
              <a:rPr sz="2250" dirty="0">
                <a:latin typeface="Arial MT"/>
                <a:cs typeface="Arial MT"/>
              </a:rPr>
              <a:t>Form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base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vocabulary</a:t>
            </a:r>
            <a:r>
              <a:rPr sz="2250" spc="49" dirty="0">
                <a:latin typeface="Arial MT"/>
                <a:cs typeface="Arial MT"/>
              </a:rPr>
              <a:t> </a:t>
            </a:r>
            <a:br>
              <a:rPr lang="en-US" sz="2250" spc="49" dirty="0">
                <a:latin typeface="Arial MT"/>
                <a:cs typeface="Arial MT"/>
              </a:rPr>
            </a:br>
            <a:r>
              <a:rPr sz="2250" spc="-25" dirty="0">
                <a:latin typeface="Arial MT"/>
                <a:cs typeface="Arial MT"/>
              </a:rPr>
              <a:t>(all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characters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that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occur</a:t>
            </a:r>
            <a:r>
              <a:rPr sz="2250" spc="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</a:t>
            </a:r>
            <a:r>
              <a:rPr sz="2250" spc="46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the 	</a:t>
            </a:r>
            <a:r>
              <a:rPr sz="2250" dirty="0">
                <a:latin typeface="Arial MT"/>
                <a:cs typeface="Arial MT"/>
              </a:rPr>
              <a:t>training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data)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6516" y="5460303"/>
            <a:ext cx="4073277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20564" indent="-311635">
              <a:spcBef>
                <a:spcPts val="70"/>
              </a:spcBef>
              <a:buSzPct val="145312"/>
              <a:buChar char="•"/>
              <a:tabLst>
                <a:tab pos="320564" algn="l"/>
              </a:tabLst>
            </a:pPr>
            <a:r>
              <a:rPr sz="2250" dirty="0">
                <a:latin typeface="Arial MT"/>
                <a:cs typeface="Arial MT"/>
              </a:rPr>
              <a:t>Base</a:t>
            </a:r>
            <a:r>
              <a:rPr sz="2250" spc="1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vocab: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spc="35" dirty="0">
                <a:solidFill>
                  <a:srgbClr val="017100"/>
                </a:solidFill>
                <a:latin typeface="Arial MT"/>
                <a:cs typeface="Arial MT"/>
              </a:rPr>
              <a:t>b,</a:t>
            </a:r>
            <a:r>
              <a:rPr sz="225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g,</a:t>
            </a:r>
            <a:r>
              <a:rPr sz="225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h,</a:t>
            </a:r>
            <a:r>
              <a:rPr sz="225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n,</a:t>
            </a:r>
            <a:r>
              <a:rPr sz="225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spc="35" dirty="0">
                <a:solidFill>
                  <a:srgbClr val="017100"/>
                </a:solidFill>
                <a:latin typeface="Arial MT"/>
                <a:cs typeface="Arial MT"/>
              </a:rPr>
              <a:t>p,</a:t>
            </a:r>
            <a:r>
              <a:rPr sz="225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s,</a:t>
            </a:r>
            <a:r>
              <a:rPr sz="225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spc="-35" dirty="0">
                <a:solidFill>
                  <a:srgbClr val="017100"/>
                </a:solidFill>
                <a:latin typeface="Arial MT"/>
                <a:cs typeface="Arial MT"/>
              </a:rPr>
              <a:t>u</a:t>
            </a:r>
            <a:endParaRPr sz="2250" dirty="0">
              <a:latin typeface="Arial MT"/>
              <a:cs typeface="Arial MT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696766" y="2242583"/>
          <a:ext cx="3750469" cy="28892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0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96">
                <a:tc>
                  <a:txBody>
                    <a:bodyPr/>
                    <a:lstStyle/>
                    <a:p>
                      <a:pPr marL="162560" algn="ctr">
                        <a:lnSpc>
                          <a:spcPts val="2585"/>
                        </a:lnSpc>
                      </a:pPr>
                      <a:r>
                        <a:rPr sz="1500" b="1" spc="-20" dirty="0">
                          <a:latin typeface="Arial"/>
                          <a:cs typeface="Arial"/>
                        </a:rPr>
                        <a:t>word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2560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hug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10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pug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pun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12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bun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4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0" dirty="0">
                          <a:latin typeface="Arial MT"/>
                          <a:cs typeface="Arial MT"/>
                        </a:rPr>
                        <a:t>hugs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16256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550642" y="6581439"/>
            <a:ext cx="5438625" cy="225358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406" i="1" dirty="0">
                <a:latin typeface="Times New Roman"/>
                <a:cs typeface="Times New Roman"/>
              </a:rPr>
              <a:t>Example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dirty="0">
                <a:latin typeface="Times New Roman"/>
                <a:cs typeface="Times New Roman"/>
              </a:rPr>
              <a:t>from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u="sng" spc="-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https://huggingface.co/transformers/tokenizer_summary.html</a:t>
            </a:r>
            <a:endParaRPr sz="1406">
              <a:latin typeface="Times New Roman"/>
              <a:cs typeface="Times New Roman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7BB4BD-2F7A-4E63-BC8D-1F986C37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90</a:t>
            </a:fld>
            <a:endParaRPr lang="de-DE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446558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Byte</a:t>
            </a:r>
            <a:r>
              <a:rPr sz="4219" spc="-88" dirty="0"/>
              <a:t> </a:t>
            </a:r>
            <a:r>
              <a:rPr sz="4219" dirty="0"/>
              <a:t>pair</a:t>
            </a:r>
            <a:r>
              <a:rPr sz="4219" spc="-84" dirty="0"/>
              <a:t> </a:t>
            </a:r>
            <a:r>
              <a:rPr sz="4219" spc="-7" dirty="0"/>
              <a:t>encoding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96516" y="1558029"/>
            <a:ext cx="7671941" cy="714138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Char char="•"/>
              <a:tabLst>
                <a:tab pos="321457" algn="l"/>
              </a:tabLst>
            </a:pPr>
            <a:r>
              <a:rPr sz="2250" dirty="0">
                <a:latin typeface="Arial MT"/>
                <a:cs typeface="Arial MT"/>
              </a:rPr>
              <a:t>Now,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count</a:t>
            </a:r>
            <a:r>
              <a:rPr sz="2250" spc="35" dirty="0">
                <a:latin typeface="Arial MT"/>
                <a:cs typeface="Arial MT"/>
              </a:rPr>
              <a:t> up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frequency</a:t>
            </a:r>
            <a:r>
              <a:rPr sz="2250" spc="35" dirty="0">
                <a:latin typeface="Arial MT"/>
                <a:cs typeface="Arial MT"/>
              </a:rPr>
              <a:t> of </a:t>
            </a:r>
            <a:r>
              <a:rPr sz="2250" dirty="0">
                <a:latin typeface="Arial MT"/>
                <a:cs typeface="Arial MT"/>
              </a:rPr>
              <a:t>each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character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i="1" dirty="0">
                <a:latin typeface="Arial"/>
                <a:cs typeface="Arial"/>
              </a:rPr>
              <a:t>pair</a:t>
            </a:r>
            <a:r>
              <a:rPr sz="2250" i="1" spc="35" dirty="0">
                <a:latin typeface="Arial"/>
                <a:cs typeface="Arial"/>
              </a:rPr>
              <a:t> </a:t>
            </a:r>
            <a:r>
              <a:rPr sz="2250" dirty="0">
                <a:latin typeface="Arial MT"/>
                <a:cs typeface="Arial MT"/>
              </a:rPr>
              <a:t>in</a:t>
            </a:r>
            <a:r>
              <a:rPr sz="2250" spc="35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the 	</a:t>
            </a:r>
            <a:r>
              <a:rPr sz="2250" dirty="0">
                <a:latin typeface="Arial MT"/>
                <a:cs typeface="Arial MT"/>
              </a:rPr>
              <a:t>data,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and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choose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one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that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occurs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most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frequently</a:t>
            </a:r>
            <a:endParaRPr sz="225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995093"/>
              </p:ext>
            </p:extLst>
          </p:nvPr>
        </p:nvGraphicFramePr>
        <p:xfrm>
          <a:off x="723305" y="2930170"/>
          <a:ext cx="8108156" cy="33218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2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7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6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796">
                <a:tc>
                  <a:txBody>
                    <a:bodyPr/>
                    <a:lstStyle/>
                    <a:p>
                      <a:pPr marL="52705" algn="ctr">
                        <a:lnSpc>
                          <a:spcPts val="2585"/>
                        </a:lnSpc>
                      </a:pPr>
                      <a:r>
                        <a:rPr sz="1500" b="1" spc="-20" dirty="0">
                          <a:latin typeface="Arial"/>
                          <a:cs typeface="Arial"/>
                        </a:rPr>
                        <a:t>word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875">
                        <a:lnSpc>
                          <a:spcPts val="2585"/>
                        </a:lnSpc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character</a:t>
                      </a:r>
                      <a:r>
                        <a:rPr sz="1500" b="1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20" dirty="0">
                          <a:latin typeface="Arial"/>
                          <a:cs typeface="Arial"/>
                        </a:rPr>
                        <a:t>pair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h+u+g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10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de-DE" sz="1500" i="1" spc="-25" dirty="0">
                          <a:latin typeface="Arial"/>
                          <a:cs typeface="Arial"/>
                        </a:rPr>
                        <a:t>u</a:t>
                      </a:r>
                      <a:r>
                        <a:rPr lang="en-US" sz="1500" i="1" spc="-2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>
                          <a:latin typeface="Arial"/>
                          <a:cs typeface="Arial"/>
                        </a:rPr>
                        <a:t>g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20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p+u+g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de-DE" sz="1500" i="1" spc="-25" dirty="0">
                          <a:latin typeface="Arial"/>
                          <a:cs typeface="Arial"/>
                        </a:rPr>
                        <a:t>p</a:t>
                      </a:r>
                      <a:r>
                        <a:rPr lang="en-US" sz="1500" i="1" spc="-2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>
                          <a:latin typeface="Arial"/>
                          <a:cs typeface="Arial"/>
                        </a:rPr>
                        <a:t>u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17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p+u+n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12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de-DE" sz="1500" i="1" spc="-25" dirty="0">
                          <a:latin typeface="Arial"/>
                          <a:cs typeface="Arial"/>
                        </a:rPr>
                        <a:t>u</a:t>
                      </a:r>
                      <a:r>
                        <a:rPr lang="en-US" sz="1500" i="1" spc="-2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>
                          <a:latin typeface="Arial"/>
                          <a:cs typeface="Arial"/>
                        </a:rPr>
                        <a:t>n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16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b+u+n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4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5" dirty="0" err="1">
                          <a:latin typeface="Arial"/>
                          <a:cs typeface="Arial"/>
                        </a:rPr>
                        <a:t>h</a:t>
                      </a:r>
                      <a:r>
                        <a:rPr lang="en-US" sz="1500" i="1" spc="-25" dirty="0" err="1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 err="1">
                          <a:latin typeface="Arial"/>
                          <a:cs typeface="Arial"/>
                        </a:rPr>
                        <a:t>u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h+u+g+s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5" dirty="0" err="1">
                          <a:latin typeface="Arial"/>
                          <a:cs typeface="Arial"/>
                        </a:rPr>
                        <a:t>g</a:t>
                      </a:r>
                      <a:r>
                        <a:rPr lang="en-US" sz="1500" i="1" spc="-25" dirty="0" err="1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 err="1">
                          <a:latin typeface="Arial"/>
                          <a:cs typeface="Arial"/>
                        </a:rPr>
                        <a:t>s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9880" algn="r">
                        <a:lnSpc>
                          <a:spcPts val="3550"/>
                        </a:lnSpc>
                        <a:spcBef>
                          <a:spcPts val="325"/>
                        </a:spcBef>
                      </a:pPr>
                      <a:r>
                        <a:rPr sz="2100" b="1" i="1" spc="-50" dirty="0">
                          <a:solidFill>
                            <a:srgbClr val="017100"/>
                          </a:solidFill>
                          <a:latin typeface="Arial"/>
                          <a:cs typeface="Arial"/>
                        </a:rPr>
                        <a:t>…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2902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550642" y="6581439"/>
            <a:ext cx="5438625" cy="225358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406" i="1" dirty="0">
                <a:latin typeface="Times New Roman"/>
                <a:cs typeface="Times New Roman"/>
              </a:rPr>
              <a:t>Example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dirty="0">
                <a:latin typeface="Times New Roman"/>
                <a:cs typeface="Times New Roman"/>
              </a:rPr>
              <a:t>from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u="sng" spc="-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https://huggingface.co/transformers/tokenizer_summary.html</a:t>
            </a:r>
            <a:endParaRPr sz="1406">
              <a:latin typeface="Times New Roman"/>
              <a:cs typeface="Times New Roman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C27CC-65F4-4E8E-851E-D434879B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91</a:t>
            </a:fld>
            <a:endParaRPr lang="de-DE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446558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Byte</a:t>
            </a:r>
            <a:r>
              <a:rPr sz="4219" spc="-88" dirty="0"/>
              <a:t> </a:t>
            </a:r>
            <a:r>
              <a:rPr sz="4219" dirty="0"/>
              <a:t>pair</a:t>
            </a:r>
            <a:r>
              <a:rPr sz="4219" spc="-84" dirty="0"/>
              <a:t> </a:t>
            </a:r>
            <a:r>
              <a:rPr sz="4219" spc="-7" dirty="0"/>
              <a:t>encoding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96516" y="1549099"/>
            <a:ext cx="7600950" cy="1804180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Char char="•"/>
              <a:tabLst>
                <a:tab pos="321457" algn="l"/>
              </a:tabLst>
            </a:pPr>
            <a:r>
              <a:rPr sz="2250" dirty="0">
                <a:latin typeface="Arial MT"/>
                <a:cs typeface="Arial MT"/>
              </a:rPr>
              <a:t>Now,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choose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14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most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spc="42" dirty="0">
                <a:latin typeface="Arial MT"/>
                <a:cs typeface="Arial MT"/>
              </a:rPr>
              <a:t>common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pair</a:t>
            </a:r>
            <a:r>
              <a:rPr sz="2250" spc="14" dirty="0">
                <a:latin typeface="Arial MT"/>
                <a:cs typeface="Arial MT"/>
              </a:rPr>
              <a:t> </a:t>
            </a:r>
            <a:r>
              <a:rPr sz="2250" spc="-56" dirty="0">
                <a:latin typeface="Arial MT"/>
                <a:cs typeface="Arial MT"/>
              </a:rPr>
              <a:t>(ug)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and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then</a:t>
            </a:r>
            <a:r>
              <a:rPr sz="2250" spc="14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merge 	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7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characters</a:t>
            </a:r>
            <a:r>
              <a:rPr sz="2250" spc="8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together</a:t>
            </a:r>
            <a:r>
              <a:rPr sz="2250" spc="8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into</a:t>
            </a:r>
            <a:r>
              <a:rPr sz="2250" spc="7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one</a:t>
            </a:r>
            <a:r>
              <a:rPr sz="2250" spc="8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symbol.</a:t>
            </a:r>
            <a:r>
              <a:rPr sz="2250" spc="80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Add</a:t>
            </a:r>
            <a:r>
              <a:rPr sz="2250" spc="7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80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new 	</a:t>
            </a:r>
            <a:r>
              <a:rPr sz="2250" dirty="0">
                <a:latin typeface="Arial MT"/>
                <a:cs typeface="Arial MT"/>
              </a:rPr>
              <a:t>symbol</a:t>
            </a:r>
            <a:r>
              <a:rPr sz="2250" spc="-4" dirty="0">
                <a:latin typeface="Arial MT"/>
                <a:cs typeface="Arial MT"/>
              </a:rPr>
              <a:t> </a:t>
            </a:r>
            <a:r>
              <a:rPr sz="2250" spc="53" dirty="0">
                <a:latin typeface="Arial MT"/>
                <a:cs typeface="Arial MT"/>
              </a:rPr>
              <a:t>to</a:t>
            </a:r>
            <a:r>
              <a:rPr sz="2250" spc="-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-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vocabulary. </a:t>
            </a:r>
            <a:endParaRPr lang="en-US" sz="2250" dirty="0">
              <a:latin typeface="Arial MT"/>
              <a:cs typeface="Arial MT"/>
            </a:endParaRPr>
          </a:p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FontTx/>
              <a:buChar char="•"/>
              <a:tabLst>
                <a:tab pos="321457" algn="l"/>
              </a:tabLst>
            </a:pPr>
            <a:r>
              <a:rPr lang="pt-BR" sz="2250" dirty="0">
                <a:latin typeface="Arial MT"/>
                <a:cs typeface="Arial MT"/>
              </a:rPr>
              <a:t>New</a:t>
            </a:r>
            <a:r>
              <a:rPr lang="pt-BR" sz="2250" spc="14" dirty="0">
                <a:latin typeface="Arial MT"/>
                <a:cs typeface="Arial MT"/>
              </a:rPr>
              <a:t> </a:t>
            </a:r>
            <a:r>
              <a:rPr lang="pt-BR" sz="2250" dirty="0">
                <a:latin typeface="Arial MT"/>
                <a:cs typeface="Arial MT"/>
              </a:rPr>
              <a:t>vocab:</a:t>
            </a:r>
            <a:r>
              <a:rPr lang="pt-BR" sz="2250" spc="18" dirty="0">
                <a:latin typeface="Arial MT"/>
                <a:cs typeface="Arial MT"/>
              </a:rPr>
              <a:t> </a:t>
            </a:r>
            <a:r>
              <a:rPr lang="pt-BR" sz="2250" spc="35" dirty="0">
                <a:solidFill>
                  <a:srgbClr val="017100"/>
                </a:solidFill>
                <a:latin typeface="Arial MT"/>
                <a:cs typeface="Arial MT"/>
              </a:rPr>
              <a:t>b,</a:t>
            </a:r>
            <a:r>
              <a:rPr lang="pt-BR" sz="225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250" dirty="0">
                <a:solidFill>
                  <a:srgbClr val="017100"/>
                </a:solidFill>
                <a:latin typeface="Arial MT"/>
                <a:cs typeface="Arial MT"/>
              </a:rPr>
              <a:t>g,</a:t>
            </a:r>
            <a:r>
              <a:rPr lang="pt-BR" sz="225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250" dirty="0">
                <a:solidFill>
                  <a:srgbClr val="017100"/>
                </a:solidFill>
                <a:latin typeface="Arial MT"/>
                <a:cs typeface="Arial MT"/>
              </a:rPr>
              <a:t>h,</a:t>
            </a:r>
            <a:r>
              <a:rPr lang="pt-BR" sz="225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250" dirty="0">
                <a:solidFill>
                  <a:srgbClr val="017100"/>
                </a:solidFill>
                <a:latin typeface="Arial MT"/>
                <a:cs typeface="Arial MT"/>
              </a:rPr>
              <a:t>n,</a:t>
            </a:r>
            <a:r>
              <a:rPr lang="pt-BR" sz="225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250" spc="35" dirty="0">
                <a:solidFill>
                  <a:srgbClr val="017100"/>
                </a:solidFill>
                <a:latin typeface="Arial MT"/>
                <a:cs typeface="Arial MT"/>
              </a:rPr>
              <a:t>p,</a:t>
            </a:r>
            <a:r>
              <a:rPr lang="pt-BR" sz="225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250" dirty="0">
                <a:solidFill>
                  <a:srgbClr val="017100"/>
                </a:solidFill>
                <a:latin typeface="Arial MT"/>
                <a:cs typeface="Arial MT"/>
              </a:rPr>
              <a:t>s,</a:t>
            </a:r>
            <a:r>
              <a:rPr lang="pt-BR" sz="225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250" spc="-35" dirty="0">
                <a:solidFill>
                  <a:srgbClr val="017100"/>
                </a:solidFill>
                <a:latin typeface="Arial MT"/>
                <a:cs typeface="Arial MT"/>
              </a:rPr>
              <a:t>u, ug</a:t>
            </a:r>
            <a:endParaRPr lang="en-US" sz="2250" dirty="0">
              <a:latin typeface="Arial MT"/>
              <a:cs typeface="Arial MT"/>
            </a:endParaRPr>
          </a:p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Char char="•"/>
              <a:tabLst>
                <a:tab pos="321457" algn="l"/>
              </a:tabLst>
            </a:pPr>
            <a:r>
              <a:rPr sz="2250" dirty="0">
                <a:latin typeface="Arial MT"/>
                <a:cs typeface="Arial MT"/>
              </a:rPr>
              <a:t>Then,</a:t>
            </a:r>
            <a:r>
              <a:rPr sz="2250" spc="-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retokenize</a:t>
            </a:r>
            <a:r>
              <a:rPr sz="2250" spc="-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 </a:t>
            </a:r>
            <a:r>
              <a:rPr sz="2250" spc="-14" dirty="0">
                <a:latin typeface="Arial MT"/>
                <a:cs typeface="Arial MT"/>
              </a:rPr>
              <a:t>data</a:t>
            </a:r>
            <a:endParaRPr sz="2250" dirty="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455192"/>
              </p:ext>
            </p:extLst>
          </p:nvPr>
        </p:nvGraphicFramePr>
        <p:xfrm>
          <a:off x="881111" y="3429000"/>
          <a:ext cx="8108156" cy="28892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8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1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7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6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796">
                <a:tc>
                  <a:txBody>
                    <a:bodyPr/>
                    <a:lstStyle/>
                    <a:p>
                      <a:pPr marL="94615" algn="ctr">
                        <a:lnSpc>
                          <a:spcPts val="2585"/>
                        </a:lnSpc>
                      </a:pPr>
                      <a:r>
                        <a:rPr sz="1500" b="1" spc="-20" dirty="0">
                          <a:latin typeface="Arial"/>
                          <a:cs typeface="Arial"/>
                        </a:rPr>
                        <a:t>word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875">
                        <a:lnSpc>
                          <a:spcPts val="2585"/>
                        </a:lnSpc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character</a:t>
                      </a:r>
                      <a:r>
                        <a:rPr sz="1500" b="1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20" dirty="0">
                          <a:latin typeface="Arial"/>
                          <a:cs typeface="Arial"/>
                        </a:rPr>
                        <a:t>pair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0" dirty="0">
                          <a:latin typeface="Arial MT"/>
                          <a:cs typeface="Arial MT"/>
                        </a:rPr>
                        <a:t>h+</a:t>
                      </a:r>
                      <a:r>
                        <a:rPr sz="1500" i="1" spc="-20" dirty="0">
                          <a:latin typeface="Arial"/>
                          <a:cs typeface="Arial"/>
                        </a:rPr>
                        <a:t>ug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10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5" dirty="0" err="1">
                          <a:latin typeface="Arial"/>
                          <a:cs typeface="Arial"/>
                        </a:rPr>
                        <a:t>u</a:t>
                      </a:r>
                      <a:r>
                        <a:rPr lang="en-US" sz="1500" i="1" spc="-25" dirty="0" err="1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 err="1">
                          <a:latin typeface="Arial"/>
                          <a:cs typeface="Arial"/>
                        </a:rPr>
                        <a:t>n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16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0" dirty="0">
                          <a:latin typeface="Arial MT"/>
                          <a:cs typeface="Arial MT"/>
                        </a:rPr>
                        <a:t>p+</a:t>
                      </a:r>
                      <a:r>
                        <a:rPr sz="1500" i="1" spc="-20" dirty="0">
                          <a:latin typeface="Arial"/>
                          <a:cs typeface="Arial"/>
                        </a:rPr>
                        <a:t>ug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0" dirty="0">
                          <a:latin typeface="Arial"/>
                          <a:cs typeface="Arial"/>
                        </a:rPr>
                        <a:t>h+ug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p+u+n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12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5" dirty="0" err="1">
                          <a:latin typeface="Arial"/>
                          <a:cs typeface="Arial"/>
                        </a:rPr>
                        <a:t>p</a:t>
                      </a:r>
                      <a:r>
                        <a:rPr lang="en-US" sz="1500" i="1" spc="-25" dirty="0" err="1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 err="1">
                          <a:latin typeface="Arial"/>
                          <a:cs typeface="Arial"/>
                        </a:rPr>
                        <a:t>u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12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b+u+n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4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0" dirty="0">
                          <a:latin typeface="Arial"/>
                          <a:cs typeface="Arial"/>
                        </a:rPr>
                        <a:t>p+ug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h+</a:t>
                      </a:r>
                      <a:r>
                        <a:rPr sz="1500" i="1" spc="-10" dirty="0">
                          <a:latin typeface="Arial"/>
                          <a:cs typeface="Arial"/>
                        </a:rPr>
                        <a:t>ug</a:t>
                      </a:r>
                      <a:r>
                        <a:rPr sz="1500" spc="-10" dirty="0">
                          <a:latin typeface="Arial MT"/>
                          <a:cs typeface="Arial MT"/>
                        </a:rPr>
                        <a:t>+s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0" dirty="0">
                          <a:latin typeface="Arial"/>
                          <a:cs typeface="Arial"/>
                        </a:rPr>
                        <a:t>ug+s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550642" y="6581439"/>
            <a:ext cx="5438625" cy="225358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406" i="1" dirty="0">
                <a:latin typeface="Times New Roman"/>
                <a:cs typeface="Times New Roman"/>
              </a:rPr>
              <a:t>Example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dirty="0">
                <a:latin typeface="Times New Roman"/>
                <a:cs typeface="Times New Roman"/>
              </a:rPr>
              <a:t>from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u="sng" spc="-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https://huggingface.co/transformers/tokenizer_summary.html</a:t>
            </a:r>
            <a:endParaRPr sz="1406" dirty="0">
              <a:latin typeface="Times New Roman"/>
              <a:cs typeface="Times New Roman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F6DD4-E8D7-4F13-8FDA-99977374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92</a:t>
            </a:fld>
            <a:endParaRPr lang="de-DE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446558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Byte</a:t>
            </a:r>
            <a:r>
              <a:rPr sz="4219" spc="-88" dirty="0"/>
              <a:t> </a:t>
            </a:r>
            <a:r>
              <a:rPr sz="4219" dirty="0"/>
              <a:t>pair</a:t>
            </a:r>
            <a:r>
              <a:rPr sz="4219" spc="-84" dirty="0"/>
              <a:t> </a:t>
            </a:r>
            <a:r>
              <a:rPr sz="4219" spc="-7" dirty="0"/>
              <a:t>encoding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96515" y="1558029"/>
            <a:ext cx="7412534" cy="1783899"/>
          </a:xfrm>
          <a:prstGeom prst="rect">
            <a:avLst/>
          </a:prstGeom>
        </p:spPr>
        <p:txBody>
          <a:bodyPr vert="horz" wrap="square" lIns="0" tIns="3125" rIns="0" bIns="0" rtlCol="0">
            <a:spAutoFit/>
          </a:bodyPr>
          <a:lstStyle/>
          <a:p>
            <a:pPr marL="320564" marR="3572" indent="-311635">
              <a:lnSpc>
                <a:spcPct val="101600"/>
              </a:lnSpc>
              <a:spcBef>
                <a:spcPts val="25"/>
              </a:spcBef>
              <a:buSzPct val="145312"/>
              <a:buChar char="•"/>
              <a:tabLst>
                <a:tab pos="321457" algn="l"/>
              </a:tabLst>
            </a:pPr>
            <a:r>
              <a:rPr sz="2250" dirty="0">
                <a:latin typeface="Arial MT"/>
                <a:cs typeface="Arial MT"/>
              </a:rPr>
              <a:t>Keep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repeating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process!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time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we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choose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i="1" dirty="0">
                <a:latin typeface="Arial"/>
                <a:cs typeface="Arial"/>
              </a:rPr>
              <a:t>un</a:t>
            </a:r>
            <a:r>
              <a:rPr sz="2250" i="1" spc="28" dirty="0">
                <a:latin typeface="Arial"/>
                <a:cs typeface="Arial"/>
              </a:rPr>
              <a:t> </a:t>
            </a:r>
            <a:r>
              <a:rPr sz="2250" spc="35" dirty="0">
                <a:latin typeface="Arial MT"/>
                <a:cs typeface="Arial MT"/>
              </a:rPr>
              <a:t>to 	</a:t>
            </a:r>
            <a:r>
              <a:rPr sz="2250" dirty="0">
                <a:latin typeface="Arial MT"/>
                <a:cs typeface="Arial MT"/>
              </a:rPr>
              <a:t>merge</a:t>
            </a:r>
            <a:endParaRPr lang="en-US" sz="2250" dirty="0">
              <a:latin typeface="Arial MT"/>
              <a:cs typeface="Arial MT"/>
            </a:endParaRPr>
          </a:p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FontTx/>
              <a:buChar char="•"/>
              <a:tabLst>
                <a:tab pos="321457" algn="l"/>
              </a:tabLst>
            </a:pPr>
            <a:r>
              <a:rPr lang="pt-BR" sz="2400" dirty="0">
                <a:latin typeface="Arial MT"/>
                <a:cs typeface="Arial MT"/>
              </a:rPr>
              <a:t>New</a:t>
            </a:r>
            <a:r>
              <a:rPr lang="pt-BR" sz="2400" spc="14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vocab:</a:t>
            </a:r>
            <a:r>
              <a:rPr lang="pt-BR" sz="2400" spc="18" dirty="0">
                <a:latin typeface="Arial MT"/>
                <a:cs typeface="Arial MT"/>
              </a:rPr>
              <a:t> </a:t>
            </a:r>
            <a:r>
              <a:rPr lang="pt-BR" sz="2400" spc="35" dirty="0">
                <a:solidFill>
                  <a:srgbClr val="017100"/>
                </a:solidFill>
                <a:latin typeface="Arial MT"/>
                <a:cs typeface="Arial MT"/>
              </a:rPr>
              <a:t>b,</a:t>
            </a:r>
            <a:r>
              <a:rPr lang="pt-BR" sz="240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400" dirty="0">
                <a:solidFill>
                  <a:srgbClr val="017100"/>
                </a:solidFill>
                <a:latin typeface="Arial MT"/>
                <a:cs typeface="Arial MT"/>
              </a:rPr>
              <a:t>g,</a:t>
            </a:r>
            <a:r>
              <a:rPr lang="pt-BR" sz="240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400" dirty="0">
                <a:solidFill>
                  <a:srgbClr val="017100"/>
                </a:solidFill>
                <a:latin typeface="Arial MT"/>
                <a:cs typeface="Arial MT"/>
              </a:rPr>
              <a:t>h,</a:t>
            </a:r>
            <a:r>
              <a:rPr lang="pt-BR" sz="240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400" dirty="0">
                <a:solidFill>
                  <a:srgbClr val="017100"/>
                </a:solidFill>
                <a:latin typeface="Arial MT"/>
                <a:cs typeface="Arial MT"/>
              </a:rPr>
              <a:t>n,</a:t>
            </a:r>
            <a:r>
              <a:rPr lang="pt-BR" sz="240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400" spc="35" dirty="0">
                <a:solidFill>
                  <a:srgbClr val="017100"/>
                </a:solidFill>
                <a:latin typeface="Arial MT"/>
                <a:cs typeface="Arial MT"/>
              </a:rPr>
              <a:t>p,</a:t>
            </a:r>
            <a:r>
              <a:rPr lang="pt-BR" sz="2400" spc="14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400" dirty="0">
                <a:solidFill>
                  <a:srgbClr val="017100"/>
                </a:solidFill>
                <a:latin typeface="Arial MT"/>
                <a:cs typeface="Arial MT"/>
              </a:rPr>
              <a:t>s,</a:t>
            </a:r>
            <a:r>
              <a:rPr lang="pt-BR" sz="2400" spc="18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lang="pt-BR" sz="2400" spc="-35" dirty="0">
                <a:solidFill>
                  <a:srgbClr val="017100"/>
                </a:solidFill>
                <a:latin typeface="Arial MT"/>
                <a:cs typeface="Arial MT"/>
              </a:rPr>
              <a:t>u, ug, un</a:t>
            </a:r>
          </a:p>
          <a:p>
            <a:pPr marL="320564" marR="3572" indent="-311635">
              <a:lnSpc>
                <a:spcPts val="2672"/>
              </a:lnSpc>
              <a:spcBef>
                <a:spcPts val="169"/>
              </a:spcBef>
              <a:buSzPct val="145312"/>
              <a:buFontTx/>
              <a:buChar char="•"/>
              <a:tabLst>
                <a:tab pos="321457" algn="l"/>
              </a:tabLst>
            </a:pPr>
            <a:r>
              <a:rPr lang="en-US" sz="2400" dirty="0">
                <a:latin typeface="Arial MT"/>
                <a:cs typeface="Arial MT"/>
              </a:rPr>
              <a:t>Next</a:t>
            </a:r>
            <a:r>
              <a:rPr lang="en-US" sz="2400" spc="42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time</a:t>
            </a:r>
            <a:r>
              <a:rPr lang="en-US" sz="2400" spc="42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we</a:t>
            </a:r>
            <a:r>
              <a:rPr lang="en-US" sz="2400" spc="42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choose</a:t>
            </a:r>
            <a:r>
              <a:rPr lang="en-US" sz="2400" spc="46" dirty="0">
                <a:latin typeface="Arial MT"/>
                <a:cs typeface="Arial MT"/>
              </a:rPr>
              <a:t> </a:t>
            </a:r>
            <a:r>
              <a:rPr lang="en-US" sz="2400" i="1" dirty="0" err="1">
                <a:latin typeface="Arial"/>
                <a:cs typeface="Arial"/>
              </a:rPr>
              <a:t>h+ug</a:t>
            </a:r>
            <a:r>
              <a:rPr lang="en-US" sz="2400" dirty="0">
                <a:latin typeface="Arial MT"/>
                <a:cs typeface="Arial MT"/>
              </a:rPr>
              <a:t>,</a:t>
            </a:r>
            <a:r>
              <a:rPr lang="en-US" sz="2400" spc="42" dirty="0">
                <a:latin typeface="Arial MT"/>
                <a:cs typeface="Arial MT"/>
              </a:rPr>
              <a:t> </a:t>
            </a:r>
            <a:r>
              <a:rPr lang="en-US" sz="2400" spc="-14" dirty="0">
                <a:latin typeface="Arial MT"/>
                <a:cs typeface="Arial MT"/>
              </a:rPr>
              <a:t>etc.</a:t>
            </a:r>
            <a:endParaRPr lang="en-US" sz="2400" dirty="0">
              <a:latin typeface="Arial MT"/>
              <a:cs typeface="Arial MT"/>
            </a:endParaRPr>
          </a:p>
          <a:p>
            <a:pPr marL="8929" marR="3572">
              <a:lnSpc>
                <a:spcPct val="101600"/>
              </a:lnSpc>
              <a:spcBef>
                <a:spcPts val="25"/>
              </a:spcBef>
              <a:buSzPct val="145312"/>
              <a:tabLst>
                <a:tab pos="321457" algn="l"/>
              </a:tabLst>
            </a:pPr>
            <a:endParaRPr sz="2250" dirty="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96276"/>
              </p:ext>
            </p:extLst>
          </p:nvPr>
        </p:nvGraphicFramePr>
        <p:xfrm>
          <a:off x="723305" y="3250683"/>
          <a:ext cx="8108156" cy="33218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8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1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7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6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796">
                <a:tc>
                  <a:txBody>
                    <a:bodyPr/>
                    <a:lstStyle/>
                    <a:p>
                      <a:pPr marL="94615" algn="ctr">
                        <a:lnSpc>
                          <a:spcPts val="2585"/>
                        </a:lnSpc>
                      </a:pPr>
                      <a:r>
                        <a:rPr sz="1500" b="1" spc="-20" dirty="0">
                          <a:latin typeface="Arial"/>
                          <a:cs typeface="Arial"/>
                        </a:rPr>
                        <a:t>word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875">
                        <a:lnSpc>
                          <a:spcPts val="2585"/>
                        </a:lnSpc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character</a:t>
                      </a:r>
                      <a:r>
                        <a:rPr sz="1500" b="1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20" dirty="0">
                          <a:latin typeface="Arial"/>
                          <a:cs typeface="Arial"/>
                        </a:rPr>
                        <a:t>pair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ts val="2585"/>
                        </a:lnSpc>
                      </a:pPr>
                      <a:r>
                        <a:rPr sz="1500" b="1" spc="-10" dirty="0">
                          <a:latin typeface="Arial"/>
                          <a:cs typeface="Arial"/>
                        </a:rPr>
                        <a:t>frequency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0" dirty="0">
                          <a:latin typeface="Arial MT"/>
                          <a:cs typeface="Arial MT"/>
                        </a:rPr>
                        <a:t>h+</a:t>
                      </a:r>
                      <a:r>
                        <a:rPr sz="1500" i="1" spc="-20" dirty="0">
                          <a:latin typeface="Arial"/>
                          <a:cs typeface="Arial"/>
                        </a:rPr>
                        <a:t>ug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10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0" dirty="0">
                          <a:latin typeface="Arial"/>
                          <a:cs typeface="Arial"/>
                        </a:rPr>
                        <a:t>h+ug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0" dirty="0">
                          <a:latin typeface="Arial MT"/>
                          <a:cs typeface="Arial MT"/>
                        </a:rPr>
                        <a:t>p+</a:t>
                      </a:r>
                      <a:r>
                        <a:rPr sz="1500" i="1" spc="-20" dirty="0">
                          <a:latin typeface="Arial"/>
                          <a:cs typeface="Arial"/>
                        </a:rPr>
                        <a:t>ug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5" dirty="0" err="1">
                          <a:latin typeface="Arial"/>
                          <a:cs typeface="Arial"/>
                        </a:rPr>
                        <a:t>p</a:t>
                      </a:r>
                      <a:r>
                        <a:rPr lang="en-US" sz="1500" i="1" spc="-25" dirty="0" err="1">
                          <a:latin typeface="Arial"/>
                          <a:cs typeface="Arial"/>
                        </a:rPr>
                        <a:t>+</a:t>
                      </a:r>
                      <a:r>
                        <a:rPr sz="1500" i="1" spc="-25" dirty="0" err="1">
                          <a:latin typeface="Arial"/>
                          <a:cs typeface="Arial"/>
                        </a:rPr>
                        <a:t>u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12</a:t>
                      </a:r>
                      <a:endParaRPr sz="150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 err="1">
                          <a:latin typeface="Arial MT"/>
                          <a:cs typeface="Arial MT"/>
                        </a:rPr>
                        <a:t>p+un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25" dirty="0">
                          <a:latin typeface="Arial MT"/>
                          <a:cs typeface="Arial MT"/>
                        </a:rPr>
                        <a:t>12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0" dirty="0">
                          <a:latin typeface="Arial"/>
                          <a:cs typeface="Arial"/>
                        </a:rPr>
                        <a:t>p+ug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 err="1">
                          <a:latin typeface="Arial MT"/>
                          <a:cs typeface="Arial MT"/>
                        </a:rPr>
                        <a:t>b+un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4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i="1" spc="-20" dirty="0">
                          <a:latin typeface="Arial"/>
                          <a:cs typeface="Arial"/>
                        </a:rPr>
                        <a:t>ug+s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31266" marB="0"/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81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10" dirty="0">
                          <a:latin typeface="Arial MT"/>
                          <a:cs typeface="Arial MT"/>
                        </a:rPr>
                        <a:t>h+</a:t>
                      </a:r>
                      <a:r>
                        <a:rPr sz="1500" i="1" spc="-10" dirty="0">
                          <a:latin typeface="Arial"/>
                          <a:cs typeface="Arial"/>
                        </a:rPr>
                        <a:t>ug</a:t>
                      </a:r>
                      <a:r>
                        <a:rPr sz="1500" spc="-10" dirty="0">
                          <a:latin typeface="Arial MT"/>
                          <a:cs typeface="Arial MT"/>
                        </a:rPr>
                        <a:t>+s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500" spc="-50" dirty="0">
                          <a:latin typeface="Arial MT"/>
                          <a:cs typeface="Arial MT"/>
                        </a:rPr>
                        <a:t>5</a:t>
                      </a: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4480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4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1" spc="-50" dirty="0">
                          <a:solidFill>
                            <a:srgbClr val="017100"/>
                          </a:solidFill>
                          <a:latin typeface="Arial"/>
                          <a:cs typeface="Arial"/>
                        </a:rPr>
                        <a:t>…</a:t>
                      </a:r>
                      <a:endParaRPr lang="de-DE" sz="1600" dirty="0">
                        <a:latin typeface="Arial"/>
                        <a:cs typeface="Arial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marR="3448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endParaRPr sz="1500" dirty="0">
                        <a:latin typeface="Arial MT"/>
                        <a:cs typeface="Arial MT"/>
                      </a:endParaRPr>
                    </a:p>
                  </a:txBody>
                  <a:tcPr marL="0" marR="0" marT="131266" marB="0">
                    <a:solidFill>
                      <a:srgbClr val="E3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9880" algn="r">
                        <a:lnSpc>
                          <a:spcPts val="3550"/>
                        </a:lnSpc>
                        <a:spcBef>
                          <a:spcPts val="325"/>
                        </a:spcBef>
                      </a:pPr>
                      <a:endParaRPr sz="2100" dirty="0">
                        <a:latin typeface="Arial"/>
                        <a:cs typeface="Arial"/>
                      </a:endParaRPr>
                    </a:p>
                  </a:txBody>
                  <a:tcPr marL="0" marR="0" marT="2902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550642" y="6581439"/>
            <a:ext cx="5438625" cy="225358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406" i="1" dirty="0">
                <a:latin typeface="Times New Roman"/>
                <a:cs typeface="Times New Roman"/>
              </a:rPr>
              <a:t>Example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dirty="0">
                <a:latin typeface="Times New Roman"/>
                <a:cs typeface="Times New Roman"/>
              </a:rPr>
              <a:t>from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u="sng" spc="-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https://huggingface.co/transformers/tokenizer_summary.html</a:t>
            </a:r>
            <a:endParaRPr sz="1406">
              <a:latin typeface="Times New Roman"/>
              <a:cs typeface="Times New Roman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A3569-F44C-46D3-A447-B44D7B7A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93</a:t>
            </a:fld>
            <a:endParaRPr lang="de-DE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446558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Byte</a:t>
            </a:r>
            <a:r>
              <a:rPr sz="4219" spc="-88" dirty="0"/>
              <a:t> </a:t>
            </a:r>
            <a:r>
              <a:rPr sz="4219" dirty="0"/>
              <a:t>pair</a:t>
            </a:r>
            <a:r>
              <a:rPr sz="4219" spc="-84" dirty="0"/>
              <a:t> </a:t>
            </a:r>
            <a:r>
              <a:rPr sz="4219" spc="-7" dirty="0"/>
              <a:t>encoding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96515" y="1549099"/>
            <a:ext cx="7499152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20564" indent="-311635">
              <a:spcBef>
                <a:spcPts val="70"/>
              </a:spcBef>
              <a:buSzPct val="145312"/>
              <a:buChar char="•"/>
              <a:tabLst>
                <a:tab pos="320564" algn="l"/>
              </a:tabLst>
            </a:pPr>
            <a:r>
              <a:rPr sz="2250" spc="-25" dirty="0">
                <a:latin typeface="Arial MT"/>
                <a:cs typeface="Arial MT"/>
              </a:rPr>
              <a:t>Eventually,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after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fixed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number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merge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steps,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we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stop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50642" y="6581439"/>
            <a:ext cx="5438625" cy="225358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406" i="1" dirty="0">
                <a:latin typeface="Times New Roman"/>
                <a:cs typeface="Times New Roman"/>
              </a:rPr>
              <a:t>Example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dirty="0">
                <a:latin typeface="Times New Roman"/>
                <a:cs typeface="Times New Roman"/>
              </a:rPr>
              <a:t>from</a:t>
            </a:r>
            <a:r>
              <a:rPr sz="1406" i="1" spc="-60" dirty="0">
                <a:latin typeface="Times New Roman"/>
                <a:cs typeface="Times New Roman"/>
              </a:rPr>
              <a:t> </a:t>
            </a:r>
            <a:r>
              <a:rPr sz="1406" i="1" u="sng" spc="-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https://huggingface.co/transformers/tokenizer_summary.html</a:t>
            </a:r>
            <a:endParaRPr sz="1406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6663" y="3541388"/>
            <a:ext cx="6355036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20564" indent="-311635">
              <a:spcBef>
                <a:spcPts val="70"/>
              </a:spcBef>
              <a:buSzPct val="145312"/>
              <a:buChar char="•"/>
              <a:tabLst>
                <a:tab pos="320564" algn="l"/>
              </a:tabLst>
            </a:pPr>
            <a:r>
              <a:rPr lang="en-US" sz="2250" dirty="0">
                <a:latin typeface="Arial MT"/>
                <a:cs typeface="Arial MT"/>
              </a:rPr>
              <a:t>Final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vocab: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35" dirty="0">
                <a:solidFill>
                  <a:srgbClr val="017100"/>
                </a:solidFill>
                <a:latin typeface="Arial MT"/>
                <a:cs typeface="Arial MT"/>
              </a:rPr>
              <a:t>b,</a:t>
            </a:r>
            <a:r>
              <a:rPr sz="2250" spc="25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g,</a:t>
            </a:r>
            <a:r>
              <a:rPr sz="2250" spc="21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h,</a:t>
            </a:r>
            <a:r>
              <a:rPr sz="2250" spc="21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n,</a:t>
            </a:r>
            <a:r>
              <a:rPr sz="2250" spc="25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spc="35" dirty="0">
                <a:solidFill>
                  <a:srgbClr val="017100"/>
                </a:solidFill>
                <a:latin typeface="Arial MT"/>
                <a:cs typeface="Arial MT"/>
              </a:rPr>
              <a:t>p,</a:t>
            </a:r>
            <a:r>
              <a:rPr sz="2250" spc="21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s,</a:t>
            </a:r>
            <a:r>
              <a:rPr sz="2250" spc="21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u,</a:t>
            </a:r>
            <a:r>
              <a:rPr sz="2250" spc="25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i="1" dirty="0">
                <a:solidFill>
                  <a:srgbClr val="017100"/>
                </a:solidFill>
                <a:latin typeface="Arial"/>
                <a:cs typeface="Arial"/>
              </a:rPr>
              <a:t>ug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,</a:t>
            </a:r>
            <a:r>
              <a:rPr sz="2250" spc="21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i="1" dirty="0">
                <a:solidFill>
                  <a:srgbClr val="017100"/>
                </a:solidFill>
                <a:latin typeface="Arial"/>
                <a:cs typeface="Arial"/>
              </a:rPr>
              <a:t>un</a:t>
            </a:r>
            <a:r>
              <a:rPr sz="2250" dirty="0">
                <a:solidFill>
                  <a:srgbClr val="017100"/>
                </a:solidFill>
                <a:latin typeface="Arial MT"/>
                <a:cs typeface="Arial MT"/>
              </a:rPr>
              <a:t>,</a:t>
            </a:r>
            <a:r>
              <a:rPr sz="2250" spc="21" dirty="0">
                <a:solidFill>
                  <a:srgbClr val="017100"/>
                </a:solidFill>
                <a:latin typeface="Arial MT"/>
                <a:cs typeface="Arial MT"/>
              </a:rPr>
              <a:t> </a:t>
            </a:r>
            <a:r>
              <a:rPr sz="2250" i="1" spc="-18" dirty="0">
                <a:solidFill>
                  <a:srgbClr val="017100"/>
                </a:solidFill>
                <a:latin typeface="Arial"/>
                <a:cs typeface="Arial"/>
              </a:rPr>
              <a:t>hug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F2A49-438D-4C24-9570-6291BB8E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94</a:t>
            </a:fld>
            <a:endParaRPr lang="de-DE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20" y="304309"/>
            <a:ext cx="5545336" cy="836879"/>
          </a:xfrm>
          <a:prstGeom prst="rect">
            <a:avLst/>
          </a:prstGeom>
        </p:spPr>
        <p:txBody>
          <a:bodyPr vert="horz" wrap="square" lIns="0" tIns="185784" rIns="0" bIns="0" rtlCol="0" anchor="ctr">
            <a:spAutoFit/>
          </a:bodyPr>
          <a:lstStyle/>
          <a:p>
            <a:pPr marL="1446558">
              <a:lnSpc>
                <a:spcPct val="100000"/>
              </a:lnSpc>
              <a:spcBef>
                <a:spcPts val="70"/>
              </a:spcBef>
            </a:pPr>
            <a:r>
              <a:rPr sz="4219" dirty="0"/>
              <a:t>Byte</a:t>
            </a:r>
            <a:r>
              <a:rPr sz="4219" spc="-88" dirty="0"/>
              <a:t> </a:t>
            </a:r>
            <a:r>
              <a:rPr sz="4219" dirty="0"/>
              <a:t>pair</a:t>
            </a:r>
            <a:r>
              <a:rPr sz="4219" spc="-84" dirty="0"/>
              <a:t> </a:t>
            </a:r>
            <a:r>
              <a:rPr sz="4219" spc="-7" dirty="0"/>
              <a:t>encoding</a:t>
            </a:r>
            <a:endParaRPr sz="4219"/>
          </a:p>
        </p:txBody>
      </p:sp>
      <p:sp>
        <p:nvSpPr>
          <p:cNvPr id="3" name="object 3"/>
          <p:cNvSpPr txBox="1"/>
          <p:nvPr/>
        </p:nvSpPr>
        <p:spPr>
          <a:xfrm>
            <a:off x="678656" y="1837623"/>
            <a:ext cx="7704534" cy="4665740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38423" marR="21430" indent="-311635">
              <a:lnSpc>
                <a:spcPts val="2672"/>
              </a:lnSpc>
              <a:spcBef>
                <a:spcPts val="183"/>
              </a:spcBef>
              <a:buSzPct val="145312"/>
              <a:buFontTx/>
              <a:buChar char="•"/>
              <a:tabLst>
                <a:tab pos="339316" algn="l"/>
              </a:tabLst>
            </a:pPr>
            <a:r>
              <a:rPr lang="en-US" sz="2250" spc="-7" dirty="0">
                <a:latin typeface="Arial MT"/>
                <a:cs typeface="Arial MT"/>
              </a:rPr>
              <a:t>Space is commonly just treated like any other character</a:t>
            </a:r>
            <a:endParaRPr lang="en-US" sz="2250" spc="-143" dirty="0">
              <a:latin typeface="Arial MT"/>
              <a:cs typeface="Arial MT"/>
            </a:endParaRPr>
          </a:p>
          <a:p>
            <a:pPr marL="338423" marR="21430" indent="-311635">
              <a:lnSpc>
                <a:spcPts val="2672"/>
              </a:lnSpc>
              <a:spcBef>
                <a:spcPts val="183"/>
              </a:spcBef>
              <a:buSzPct val="145312"/>
              <a:buChar char="•"/>
              <a:tabLst>
                <a:tab pos="339316" algn="l"/>
              </a:tabLst>
            </a:pPr>
            <a:endParaRPr lang="en-US" sz="2250" spc="-143" dirty="0">
              <a:latin typeface="Arial MT"/>
              <a:cs typeface="Arial MT"/>
            </a:endParaRPr>
          </a:p>
          <a:p>
            <a:pPr marL="338423" marR="21430" indent="-311635">
              <a:lnSpc>
                <a:spcPts val="2672"/>
              </a:lnSpc>
              <a:spcBef>
                <a:spcPts val="183"/>
              </a:spcBef>
              <a:buSzPct val="145312"/>
              <a:buChar char="•"/>
              <a:tabLst>
                <a:tab pos="339316" algn="l"/>
              </a:tabLst>
            </a:pPr>
            <a:r>
              <a:rPr sz="2250" spc="-143" dirty="0">
                <a:latin typeface="Arial MT"/>
                <a:cs typeface="Arial MT"/>
              </a:rPr>
              <a:t>To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avoid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&lt;UNK&gt;,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all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possible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characters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spc="123" dirty="0">
                <a:latin typeface="Arial MT"/>
                <a:cs typeface="Arial MT"/>
              </a:rPr>
              <a:t>/</a:t>
            </a:r>
            <a:r>
              <a:rPr sz="2250" spc="56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symbols</a:t>
            </a:r>
            <a:r>
              <a:rPr sz="2250" spc="53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need 	</a:t>
            </a:r>
            <a:r>
              <a:rPr sz="2250" spc="53" dirty="0">
                <a:latin typeface="Arial MT"/>
                <a:cs typeface="Arial MT"/>
              </a:rPr>
              <a:t>to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be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included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base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vocab.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can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be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</a:t>
            </a:r>
            <a:r>
              <a:rPr sz="2250" spc="25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lot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if 	</a:t>
            </a:r>
            <a:r>
              <a:rPr sz="2250" dirty="0">
                <a:latin typeface="Arial MT"/>
                <a:cs typeface="Arial MT"/>
              </a:rPr>
              <a:t>including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all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unicode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characters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(there</a:t>
            </a:r>
            <a:r>
              <a:rPr sz="2250" spc="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are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~138K</a:t>
            </a:r>
            <a:r>
              <a:rPr sz="2250" spc="21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unicode 	symbols)!</a:t>
            </a:r>
            <a:endParaRPr sz="2250" dirty="0">
              <a:latin typeface="Arial MT"/>
              <a:cs typeface="Arial MT"/>
            </a:endParaRPr>
          </a:p>
          <a:p>
            <a:pPr>
              <a:spcBef>
                <a:spcPts val="436"/>
              </a:spcBef>
              <a:buFont typeface="Arial MT"/>
              <a:buChar char="•"/>
            </a:pPr>
            <a:endParaRPr sz="2250" dirty="0">
              <a:latin typeface="Arial MT"/>
              <a:cs typeface="Arial MT"/>
            </a:endParaRPr>
          </a:p>
          <a:p>
            <a:pPr marL="338423" marR="241093" indent="-311635">
              <a:lnSpc>
                <a:spcPts val="2672"/>
              </a:lnSpc>
              <a:buSzPct val="145312"/>
              <a:buChar char="•"/>
              <a:tabLst>
                <a:tab pos="339316" algn="l"/>
              </a:tabLst>
            </a:pPr>
            <a:r>
              <a:rPr sz="2250" spc="-112" dirty="0">
                <a:latin typeface="Arial MT"/>
                <a:cs typeface="Arial MT"/>
              </a:rPr>
              <a:t>GPT-</a:t>
            </a:r>
            <a:r>
              <a:rPr sz="2250" spc="74" dirty="0">
                <a:latin typeface="Arial MT"/>
                <a:cs typeface="Arial MT"/>
              </a:rPr>
              <a:t>2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uses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i="1" dirty="0">
                <a:latin typeface="Arial"/>
                <a:cs typeface="Arial"/>
              </a:rPr>
              <a:t>bytes</a:t>
            </a:r>
            <a:r>
              <a:rPr sz="2250" i="1" spc="-14" dirty="0">
                <a:latin typeface="Arial"/>
                <a:cs typeface="Arial"/>
              </a:rPr>
              <a:t> </a:t>
            </a:r>
            <a:r>
              <a:rPr sz="2250" dirty="0">
                <a:latin typeface="Arial MT"/>
                <a:cs typeface="Arial MT"/>
              </a:rPr>
              <a:t>as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base</a:t>
            </a:r>
            <a:r>
              <a:rPr sz="2250" spc="-1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vocabulary</a:t>
            </a:r>
            <a:r>
              <a:rPr sz="2250" spc="-18" dirty="0">
                <a:latin typeface="Arial MT"/>
                <a:cs typeface="Arial MT"/>
              </a:rPr>
              <a:t> </a:t>
            </a:r>
            <a:r>
              <a:rPr sz="2250" spc="-39" dirty="0">
                <a:latin typeface="Arial MT"/>
                <a:cs typeface="Arial MT"/>
              </a:rPr>
              <a:t>(size</a:t>
            </a:r>
            <a:r>
              <a:rPr sz="2250" spc="-14" dirty="0">
                <a:latin typeface="Arial MT"/>
                <a:cs typeface="Arial MT"/>
              </a:rPr>
              <a:t> 256)</a:t>
            </a:r>
            <a:r>
              <a:rPr sz="2250" spc="-18" dirty="0">
                <a:latin typeface="Arial MT"/>
                <a:cs typeface="Arial MT"/>
              </a:rPr>
              <a:t> and 	</a:t>
            </a:r>
            <a:r>
              <a:rPr sz="2250" dirty="0">
                <a:latin typeface="Arial MT"/>
                <a:cs typeface="Arial MT"/>
              </a:rPr>
              <a:t>then</a:t>
            </a:r>
            <a:r>
              <a:rPr sz="2250" spc="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applies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BPE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on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spc="60" dirty="0">
                <a:latin typeface="Arial MT"/>
                <a:cs typeface="Arial MT"/>
              </a:rPr>
              <a:t>top</a:t>
            </a:r>
            <a:r>
              <a:rPr sz="2250" spc="7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this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sequence</a:t>
            </a:r>
            <a:r>
              <a:rPr sz="2250" spc="11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(with</a:t>
            </a:r>
            <a:r>
              <a:rPr sz="2250" spc="7" dirty="0">
                <a:latin typeface="Arial MT"/>
                <a:cs typeface="Arial MT"/>
              </a:rPr>
              <a:t> </a:t>
            </a:r>
            <a:r>
              <a:rPr sz="2250" spc="-14" dirty="0">
                <a:latin typeface="Arial MT"/>
                <a:cs typeface="Arial MT"/>
              </a:rPr>
              <a:t>some 	</a:t>
            </a:r>
            <a:r>
              <a:rPr sz="2250" dirty="0">
                <a:latin typeface="Arial MT"/>
                <a:cs typeface="Arial MT"/>
              </a:rPr>
              <a:t>rules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spc="53" dirty="0">
                <a:latin typeface="Arial MT"/>
                <a:cs typeface="Arial MT"/>
              </a:rPr>
              <a:t>to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prevent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certain</a:t>
            </a:r>
            <a:r>
              <a:rPr sz="2250" spc="32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types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28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merges).</a:t>
            </a:r>
            <a:endParaRPr lang="en-US" sz="2250" spc="-7" dirty="0">
              <a:latin typeface="Arial MT"/>
              <a:cs typeface="Arial MT"/>
            </a:endParaRPr>
          </a:p>
          <a:p>
            <a:pPr marL="338423" marR="241093" indent="-311635">
              <a:lnSpc>
                <a:spcPts val="2672"/>
              </a:lnSpc>
              <a:buSzPct val="145312"/>
              <a:buChar char="•"/>
              <a:tabLst>
                <a:tab pos="339316" algn="l"/>
              </a:tabLst>
            </a:pPr>
            <a:endParaRPr lang="en-US" sz="2250" spc="-7" dirty="0">
              <a:latin typeface="Arial MT"/>
              <a:cs typeface="Arial MT"/>
            </a:endParaRPr>
          </a:p>
          <a:p>
            <a:pPr>
              <a:spcBef>
                <a:spcPts val="253"/>
              </a:spcBef>
              <a:buFont typeface="Arial MT"/>
              <a:buChar char="•"/>
            </a:pPr>
            <a:endParaRPr sz="2250" dirty="0">
              <a:latin typeface="Arial MT"/>
              <a:cs typeface="Arial MT"/>
            </a:endParaRPr>
          </a:p>
          <a:p>
            <a:pPr marL="338423" indent="-311635">
              <a:buSzPct val="145312"/>
              <a:buChar char="•"/>
              <a:tabLst>
                <a:tab pos="338423" algn="l"/>
              </a:tabLst>
            </a:pPr>
            <a:r>
              <a:rPr sz="2250" dirty="0">
                <a:latin typeface="Arial MT"/>
                <a:cs typeface="Arial MT"/>
              </a:rPr>
              <a:t>Commonly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have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vocabulary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sizes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spc="35" dirty="0">
                <a:latin typeface="Arial MT"/>
                <a:cs typeface="Arial MT"/>
              </a:rPr>
              <a:t>of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32K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spc="53" dirty="0">
                <a:latin typeface="Arial MT"/>
                <a:cs typeface="Arial MT"/>
              </a:rPr>
              <a:t>to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spc="-18" dirty="0">
                <a:latin typeface="Arial MT"/>
                <a:cs typeface="Arial MT"/>
              </a:rPr>
              <a:t>64K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9E30F-FBE9-448B-941B-33F733A61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95</a:t>
            </a:fld>
            <a:endParaRPr lang="de-DE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019" y="325257"/>
            <a:ext cx="7566571" cy="794983"/>
          </a:xfrm>
          <a:prstGeom prst="rect">
            <a:avLst/>
          </a:prstGeom>
        </p:spPr>
        <p:txBody>
          <a:bodyPr vert="horz" wrap="square" lIns="0" tIns="230146" rIns="0" bIns="0" rtlCol="0" anchor="ctr">
            <a:spAutoFit/>
          </a:bodyPr>
          <a:lstStyle/>
          <a:p>
            <a:pPr marL="42415">
              <a:lnSpc>
                <a:spcPct val="100000"/>
              </a:lnSpc>
              <a:spcBef>
                <a:spcPts val="70"/>
              </a:spcBef>
            </a:pPr>
            <a:r>
              <a:rPr sz="3656" dirty="0"/>
              <a:t>Other</a:t>
            </a:r>
            <a:r>
              <a:rPr sz="3656" spc="-77" dirty="0"/>
              <a:t> </a:t>
            </a:r>
            <a:r>
              <a:rPr sz="3656" dirty="0"/>
              <a:t>subword</a:t>
            </a:r>
            <a:r>
              <a:rPr sz="3656" spc="-77" dirty="0"/>
              <a:t> </a:t>
            </a:r>
            <a:r>
              <a:rPr sz="3656" dirty="0"/>
              <a:t>encoding</a:t>
            </a:r>
            <a:r>
              <a:rPr sz="3656" spc="-77" dirty="0"/>
              <a:t> </a:t>
            </a:r>
            <a:r>
              <a:rPr sz="3656" spc="-7" dirty="0"/>
              <a:t>schemes</a:t>
            </a:r>
            <a:endParaRPr sz="3656" dirty="0"/>
          </a:p>
        </p:txBody>
      </p:sp>
      <p:sp>
        <p:nvSpPr>
          <p:cNvPr id="3" name="object 3"/>
          <p:cNvSpPr txBox="1"/>
          <p:nvPr/>
        </p:nvSpPr>
        <p:spPr>
          <a:xfrm>
            <a:off x="687586" y="1837623"/>
            <a:ext cx="7566571" cy="3160969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29494" marR="538441" indent="-311635">
              <a:lnSpc>
                <a:spcPts val="2672"/>
              </a:lnSpc>
              <a:spcBef>
                <a:spcPts val="183"/>
              </a:spcBef>
              <a:buSzPct val="145312"/>
              <a:buChar char="•"/>
              <a:tabLst>
                <a:tab pos="330387" algn="l"/>
              </a:tabLst>
            </a:pPr>
            <a:r>
              <a:rPr sz="2250" spc="-7" dirty="0">
                <a:latin typeface="Arial MT"/>
                <a:cs typeface="Arial MT"/>
              </a:rPr>
              <a:t>WordPiece</a:t>
            </a:r>
            <a:r>
              <a:rPr sz="2250" spc="-8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(Schuster</a:t>
            </a:r>
            <a:r>
              <a:rPr sz="2250" spc="-8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et</a:t>
            </a:r>
            <a:r>
              <a:rPr sz="2250" spc="-8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al.,</a:t>
            </a:r>
            <a:r>
              <a:rPr sz="2250" spc="-84" dirty="0">
                <a:latin typeface="Arial MT"/>
                <a:cs typeface="Arial MT"/>
              </a:rPr>
              <a:t> </a:t>
            </a:r>
            <a:r>
              <a:rPr sz="2250" spc="-21" dirty="0">
                <a:latin typeface="Arial MT"/>
                <a:cs typeface="Arial MT"/>
              </a:rPr>
              <a:t>ICASSP</a:t>
            </a:r>
            <a:r>
              <a:rPr sz="2250" spc="-80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2012):</a:t>
            </a:r>
            <a:r>
              <a:rPr sz="2250" spc="-8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merge</a:t>
            </a:r>
            <a:r>
              <a:rPr sz="2250" spc="-84" dirty="0">
                <a:latin typeface="Arial MT"/>
                <a:cs typeface="Arial MT"/>
              </a:rPr>
              <a:t> </a:t>
            </a:r>
            <a:r>
              <a:rPr sz="2250" spc="18" dirty="0">
                <a:latin typeface="Arial MT"/>
                <a:cs typeface="Arial MT"/>
              </a:rPr>
              <a:t>by 	</a:t>
            </a:r>
            <a:r>
              <a:rPr sz="2250" dirty="0">
                <a:latin typeface="Arial MT"/>
                <a:cs typeface="Arial MT"/>
              </a:rPr>
              <a:t>likelihood as measured </a:t>
            </a:r>
            <a:r>
              <a:rPr sz="2250" spc="35" dirty="0">
                <a:latin typeface="Arial MT"/>
                <a:cs typeface="Arial MT"/>
              </a:rPr>
              <a:t>by</a:t>
            </a:r>
            <a:r>
              <a:rPr sz="2250" spc="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language model, </a:t>
            </a:r>
            <a:r>
              <a:rPr sz="2250" spc="39" dirty="0">
                <a:latin typeface="Arial MT"/>
                <a:cs typeface="Arial MT"/>
              </a:rPr>
              <a:t>not</a:t>
            </a:r>
            <a:r>
              <a:rPr sz="2250" dirty="0">
                <a:latin typeface="Arial MT"/>
                <a:cs typeface="Arial MT"/>
              </a:rPr>
              <a:t> </a:t>
            </a:r>
            <a:r>
              <a:rPr sz="2250" spc="18" dirty="0">
                <a:latin typeface="Arial MT"/>
                <a:cs typeface="Arial MT"/>
              </a:rPr>
              <a:t>by 	</a:t>
            </a:r>
            <a:r>
              <a:rPr sz="2250" spc="-7" dirty="0">
                <a:latin typeface="Arial MT"/>
                <a:cs typeface="Arial MT"/>
              </a:rPr>
              <a:t>frequency</a:t>
            </a:r>
            <a:endParaRPr sz="2250" dirty="0">
              <a:latin typeface="Arial MT"/>
              <a:cs typeface="Arial MT"/>
            </a:endParaRPr>
          </a:p>
          <a:p>
            <a:pPr>
              <a:spcBef>
                <a:spcPts val="232"/>
              </a:spcBef>
              <a:buFont typeface="Arial MT"/>
              <a:buChar char="•"/>
            </a:pPr>
            <a:endParaRPr sz="2250" dirty="0">
              <a:latin typeface="Arial MT"/>
              <a:cs typeface="Arial MT"/>
            </a:endParaRPr>
          </a:p>
          <a:p>
            <a:pPr marL="329494" marR="12501" indent="-311635">
              <a:lnSpc>
                <a:spcPct val="100699"/>
              </a:lnSpc>
              <a:buSzPct val="145312"/>
              <a:buChar char="•"/>
              <a:tabLst>
                <a:tab pos="330387" algn="l"/>
              </a:tabLst>
            </a:pPr>
            <a:r>
              <a:rPr sz="2250" dirty="0">
                <a:latin typeface="Arial MT"/>
                <a:cs typeface="Arial MT"/>
              </a:rPr>
              <a:t>SentencePiece</a:t>
            </a:r>
            <a:r>
              <a:rPr sz="2250" spc="-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(Kudo</a:t>
            </a:r>
            <a:r>
              <a:rPr sz="2250" spc="-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et</a:t>
            </a:r>
            <a:r>
              <a:rPr sz="2250" spc="-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al.,</a:t>
            </a:r>
            <a:r>
              <a:rPr sz="2250" spc="-49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2018):</a:t>
            </a:r>
            <a:r>
              <a:rPr sz="2250" spc="-49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can</a:t>
            </a:r>
            <a:r>
              <a:rPr sz="2250" spc="-49" dirty="0">
                <a:latin typeface="Arial MT"/>
                <a:cs typeface="Arial MT"/>
              </a:rPr>
              <a:t> </a:t>
            </a:r>
            <a:r>
              <a:rPr sz="2250" spc="60" dirty="0">
                <a:latin typeface="Arial MT"/>
                <a:cs typeface="Arial MT"/>
              </a:rPr>
              <a:t>do</a:t>
            </a:r>
            <a:r>
              <a:rPr sz="2250" spc="-46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subword 	</a:t>
            </a:r>
            <a:r>
              <a:rPr sz="2250" dirty="0">
                <a:latin typeface="Arial MT"/>
                <a:cs typeface="Arial MT"/>
              </a:rPr>
              <a:t>tokenization</a:t>
            </a:r>
            <a:r>
              <a:rPr sz="2250" spc="74" dirty="0">
                <a:latin typeface="Arial MT"/>
                <a:cs typeface="Arial MT"/>
              </a:rPr>
              <a:t> </a:t>
            </a:r>
            <a:r>
              <a:rPr sz="2250" spc="39" dirty="0">
                <a:latin typeface="Arial MT"/>
                <a:cs typeface="Arial MT"/>
              </a:rPr>
              <a:t>without</a:t>
            </a:r>
            <a:r>
              <a:rPr sz="2250" spc="77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pretokenization</a:t>
            </a:r>
            <a:r>
              <a:rPr sz="2250" spc="77" dirty="0">
                <a:latin typeface="Arial MT"/>
                <a:cs typeface="Arial MT"/>
              </a:rPr>
              <a:t> </a:t>
            </a:r>
            <a:r>
              <a:rPr sz="2250" i="1" dirty="0">
                <a:latin typeface="Arial"/>
                <a:cs typeface="Arial"/>
              </a:rPr>
              <a:t>(good</a:t>
            </a:r>
            <a:r>
              <a:rPr sz="2250" i="1" spc="77" dirty="0">
                <a:latin typeface="Arial"/>
                <a:cs typeface="Arial"/>
              </a:rPr>
              <a:t> </a:t>
            </a:r>
            <a:r>
              <a:rPr sz="2250" i="1" dirty="0">
                <a:latin typeface="Arial"/>
                <a:cs typeface="Arial"/>
              </a:rPr>
              <a:t>for</a:t>
            </a:r>
            <a:r>
              <a:rPr sz="2250" i="1" spc="74" dirty="0">
                <a:latin typeface="Arial"/>
                <a:cs typeface="Arial"/>
              </a:rPr>
              <a:t> </a:t>
            </a:r>
            <a:r>
              <a:rPr sz="2250" i="1" spc="-7" dirty="0">
                <a:latin typeface="Arial"/>
                <a:cs typeface="Arial"/>
              </a:rPr>
              <a:t>languages 	</a:t>
            </a:r>
            <a:r>
              <a:rPr sz="2250" i="1" dirty="0">
                <a:latin typeface="Arial"/>
                <a:cs typeface="Arial"/>
              </a:rPr>
              <a:t>that</a:t>
            </a:r>
            <a:r>
              <a:rPr sz="2250" i="1" spc="-28" dirty="0">
                <a:latin typeface="Arial"/>
                <a:cs typeface="Arial"/>
              </a:rPr>
              <a:t> </a:t>
            </a:r>
            <a:r>
              <a:rPr sz="2250" i="1" spc="56" dirty="0">
                <a:latin typeface="Arial"/>
                <a:cs typeface="Arial"/>
              </a:rPr>
              <a:t>don’t</a:t>
            </a:r>
            <a:r>
              <a:rPr sz="2250" i="1" spc="-25" dirty="0">
                <a:latin typeface="Arial"/>
                <a:cs typeface="Arial"/>
              </a:rPr>
              <a:t> </a:t>
            </a:r>
            <a:r>
              <a:rPr sz="2250" i="1" spc="-14" dirty="0">
                <a:latin typeface="Arial"/>
                <a:cs typeface="Arial"/>
              </a:rPr>
              <a:t>always</a:t>
            </a:r>
            <a:r>
              <a:rPr sz="2250" i="1" spc="-28" dirty="0">
                <a:latin typeface="Arial"/>
                <a:cs typeface="Arial"/>
              </a:rPr>
              <a:t> </a:t>
            </a:r>
            <a:r>
              <a:rPr sz="2250" i="1" spc="-7" dirty="0">
                <a:latin typeface="Arial"/>
                <a:cs typeface="Arial"/>
              </a:rPr>
              <a:t>separate</a:t>
            </a:r>
            <a:r>
              <a:rPr sz="2250" i="1" spc="-25" dirty="0">
                <a:latin typeface="Arial"/>
                <a:cs typeface="Arial"/>
              </a:rPr>
              <a:t> </a:t>
            </a:r>
            <a:r>
              <a:rPr sz="2250" i="1" dirty="0">
                <a:latin typeface="Arial"/>
                <a:cs typeface="Arial"/>
              </a:rPr>
              <a:t>words</a:t>
            </a:r>
            <a:r>
              <a:rPr sz="2250" i="1" spc="-25" dirty="0">
                <a:latin typeface="Arial"/>
                <a:cs typeface="Arial"/>
              </a:rPr>
              <a:t> </a:t>
            </a:r>
            <a:r>
              <a:rPr sz="2250" i="1" spc="98" dirty="0">
                <a:latin typeface="Arial"/>
                <a:cs typeface="Arial"/>
              </a:rPr>
              <a:t>w/</a:t>
            </a:r>
            <a:r>
              <a:rPr sz="2250" i="1" spc="-28" dirty="0">
                <a:latin typeface="Arial"/>
                <a:cs typeface="Arial"/>
              </a:rPr>
              <a:t> </a:t>
            </a:r>
            <a:r>
              <a:rPr sz="2250" i="1" spc="-14" dirty="0">
                <a:latin typeface="Arial"/>
                <a:cs typeface="Arial"/>
              </a:rPr>
              <a:t>spaces)</a:t>
            </a:r>
            <a:r>
              <a:rPr sz="2250" spc="-14" dirty="0">
                <a:latin typeface="Arial MT"/>
                <a:cs typeface="Arial MT"/>
              </a:rPr>
              <a:t>,</a:t>
            </a:r>
            <a:r>
              <a:rPr sz="2250" spc="-25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although 	</a:t>
            </a:r>
            <a:r>
              <a:rPr sz="2250" dirty="0">
                <a:latin typeface="Arial MT"/>
                <a:cs typeface="Arial MT"/>
              </a:rPr>
              <a:t>pretokenization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usually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improves</a:t>
            </a:r>
            <a:r>
              <a:rPr sz="2250" spc="63" dirty="0">
                <a:latin typeface="Arial MT"/>
                <a:cs typeface="Arial MT"/>
              </a:rPr>
              <a:t> </a:t>
            </a:r>
            <a:r>
              <a:rPr sz="2250" spc="-7" dirty="0">
                <a:latin typeface="Arial MT"/>
                <a:cs typeface="Arial MT"/>
              </a:rPr>
              <a:t>performance</a:t>
            </a:r>
            <a:endParaRPr lang="en-US" sz="2250" spc="-7" dirty="0">
              <a:latin typeface="Arial MT"/>
              <a:cs typeface="Arial MT"/>
            </a:endParaRPr>
          </a:p>
          <a:p>
            <a:pPr marL="329494" marR="12501" indent="-311635">
              <a:lnSpc>
                <a:spcPct val="100699"/>
              </a:lnSpc>
              <a:buSzPct val="145312"/>
              <a:buChar char="•"/>
              <a:tabLst>
                <a:tab pos="330387" algn="l"/>
              </a:tabLst>
            </a:pPr>
            <a:r>
              <a:rPr lang="en-US" sz="2250" spc="-7" dirty="0">
                <a:latin typeface="Arial MT"/>
                <a:cs typeface="Arial MT"/>
              </a:rPr>
              <a:t>Tokenizer matters, especially for multilingual models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04529-8B54-4B74-B121-AF34EB3D8C53}"/>
              </a:ext>
            </a:extLst>
          </p:cNvPr>
          <p:cNvSpPr txBox="1"/>
          <p:nvPr/>
        </p:nvSpPr>
        <p:spPr>
          <a:xfrm>
            <a:off x="4225304" y="595002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[Tokenizer Choice For LLM Training: Negligible or Crucial? Ali et al., 2024]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111A3-0AD3-4CAA-A021-643167496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96</a:t>
            </a:fld>
            <a:endParaRPr lang="de-DE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B896B-5E3F-4E68-A901-E24A5494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Tokens and LLMs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9F4DD-DF4A-4974-8525-8FFB613E9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301039"/>
          </a:xfrm>
        </p:spPr>
        <p:txBody>
          <a:bodyPr>
            <a:normAutofit/>
          </a:bodyPr>
          <a:lstStyle/>
          <a:p>
            <a:r>
              <a:rPr lang="en-US" sz="2400" dirty="0"/>
              <a:t>Tokens are the staple of LLMs, input and charging unit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OpenAI</a:t>
            </a:r>
            <a:r>
              <a:rPr lang="en-US" sz="2400" dirty="0"/>
              <a:t> Rule of thumb: one token = ca. 4 characters of text for English text. This translates to roughly ¾ of a word (so 100 tokens ~= 75 words).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6AFB6-13C9-4A55-80DB-1C6F1883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97</a:t>
            </a:fld>
            <a:endParaRPr lang="de-DE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6F298E5-766B-477E-96D2-10ED2D8ACBB7}"/>
              </a:ext>
            </a:extLst>
          </p:cNvPr>
          <p:cNvGrpSpPr/>
          <p:nvPr/>
        </p:nvGrpSpPr>
        <p:grpSpPr>
          <a:xfrm>
            <a:off x="304014" y="2496876"/>
            <a:ext cx="8686800" cy="2254233"/>
            <a:chOff x="305586" y="862013"/>
            <a:chExt cx="8686800" cy="22542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11B4981-5068-4598-B87E-8E8FD438A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0060" b="25725"/>
            <a:stretch/>
          </p:blipFill>
          <p:spPr>
            <a:xfrm>
              <a:off x="305586" y="1121789"/>
              <a:ext cx="8686800" cy="199445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6D0ACE5-2A42-4006-BD47-A099B8CE81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93736"/>
            <a:stretch/>
          </p:blipFill>
          <p:spPr>
            <a:xfrm>
              <a:off x="305586" y="862013"/>
              <a:ext cx="8686800" cy="365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33224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D0ADF-39DE-4A4D-82A5-7CCB8F28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98</a:t>
            </a:fld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BC85C-EDB3-438F-A9DB-2A959B733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210" y="681037"/>
            <a:ext cx="6038850" cy="5238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6F4A58-3EC2-41BC-8E10-C1B093FB7699}"/>
              </a:ext>
            </a:extLst>
          </p:cNvPr>
          <p:cNvSpPr txBox="1"/>
          <p:nvPr/>
        </p:nvSpPr>
        <p:spPr>
          <a:xfrm>
            <a:off x="2262433" y="6426210"/>
            <a:ext cx="69994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[Language Model </a:t>
            </a:r>
            <a:r>
              <a:rPr lang="de-DE" dirty="0" err="1"/>
              <a:t>Tokenizers</a:t>
            </a:r>
            <a:r>
              <a:rPr lang="de-DE" dirty="0"/>
              <a:t> </a:t>
            </a:r>
            <a:r>
              <a:rPr lang="de-DE" dirty="0" err="1"/>
              <a:t>Introduce</a:t>
            </a:r>
            <a:r>
              <a:rPr lang="de-DE" dirty="0"/>
              <a:t> Unfairness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Languages</a:t>
            </a:r>
            <a:r>
              <a:rPr lang="de-DE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51601791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AEAE-5B35-434D-BD8C-3563D5C8C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</a:t>
            </a:r>
            <a:r>
              <a:rPr lang="en-US" dirty="0" err="1"/>
              <a:t>OpenAI</a:t>
            </a:r>
            <a:r>
              <a:rPr lang="en-US" dirty="0"/>
              <a:t> Tokenizer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645AA-0FED-4967-9352-F77B675B6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https://platform.openai.com/tokenizer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29894-DF55-4F39-BFDE-3F5F76517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15A2-DFA4-4904-9A43-9D7FEC79ECC7}" type="slidenum">
              <a:rPr lang="de-DE" smtClean="0"/>
              <a:t>99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77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5227</Words>
  <Application>Microsoft Office PowerPoint</Application>
  <PresentationFormat>On-screen Show (4:3)</PresentationFormat>
  <Paragraphs>987</Paragraphs>
  <Slides>102</Slides>
  <Notes>71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5" baseType="lpstr">
      <vt:lpstr>KaiTi</vt:lpstr>
      <vt:lpstr>ＭＳ Ｐゴシック</vt:lpstr>
      <vt:lpstr>Arial</vt:lpstr>
      <vt:lpstr>Arial MT</vt:lpstr>
      <vt:lpstr>Calibri</vt:lpstr>
      <vt:lpstr>Calibri Light</vt:lpstr>
      <vt:lpstr>Cambria Math</vt:lpstr>
      <vt:lpstr>Courier New</vt:lpstr>
      <vt:lpstr>Microsoft New Tai Lue</vt:lpstr>
      <vt:lpstr>Tahoma</vt:lpstr>
      <vt:lpstr>Times New Roman</vt:lpstr>
      <vt:lpstr>Office Theme</vt:lpstr>
      <vt:lpstr>Equation</vt:lpstr>
      <vt:lpstr>Behind the Secrets of Large Language Models </vt:lpstr>
      <vt:lpstr>Acknowledgment/License</vt:lpstr>
      <vt:lpstr>Annoucements</vt:lpstr>
      <vt:lpstr>Outline</vt:lpstr>
      <vt:lpstr>Project timeline</vt:lpstr>
      <vt:lpstr>Project options</vt:lpstr>
      <vt:lpstr>1. DataComp document selection</vt:lpstr>
      <vt:lpstr>2. SemEval Emotion detection</vt:lpstr>
      <vt:lpstr>3. Long list elicitation from LLMs</vt:lpstr>
      <vt:lpstr>4. SäxyLLM: Build an LLM that speaks Saxon²</vt:lpstr>
      <vt:lpstr>Grading</vt:lpstr>
      <vt:lpstr>Projects</vt:lpstr>
      <vt:lpstr>Outline</vt:lpstr>
      <vt:lpstr>Desiderata for word meaning representation</vt:lpstr>
      <vt:lpstr>Classic top-down approach:  Word meaning Database</vt:lpstr>
      <vt:lpstr>Computational models of word meaning</vt:lpstr>
      <vt:lpstr>Ludwig Wittgenstein</vt:lpstr>
      <vt:lpstr>What does recent English borrowing ongchoi mean?</vt:lpstr>
      <vt:lpstr>Ongchoi: Ipomoea aquatica "Water Spinach"</vt:lpstr>
      <vt:lpstr>Idea 1:  Defining meaning by linguistic distribution</vt:lpstr>
      <vt:lpstr>Idea 2:  Meaning as a point in space (Osgood et al. 1957)</vt:lpstr>
      <vt:lpstr>Idea 1: Defining meaning by linguistic distribution  Idea 2: Meaning as a point in multidimensional space</vt:lpstr>
      <vt:lpstr>Defining meaning as a point in space based on distribution</vt:lpstr>
      <vt:lpstr>We define meaning of a word as a vector</vt:lpstr>
      <vt:lpstr>Intuition: why vectors?</vt:lpstr>
      <vt:lpstr>We'll discuss 2 kinds of embeddings</vt:lpstr>
      <vt:lpstr>Outline</vt:lpstr>
      <vt:lpstr>Term-document matrix</vt:lpstr>
      <vt:lpstr>Visualizing document vectors</vt:lpstr>
      <vt:lpstr>Vectors are the basis  of information retrieval</vt:lpstr>
      <vt:lpstr>Idea for word meaning: Words can be vectors too!!!</vt:lpstr>
      <vt:lpstr>More common: word-word matrix (or "term-context matrix")</vt:lpstr>
      <vt:lpstr>PowerPoint Presentation</vt:lpstr>
      <vt:lpstr>Outline</vt:lpstr>
      <vt:lpstr>Computing word similarity:  Dot product and cosine</vt:lpstr>
      <vt:lpstr>Problem with raw dot-product</vt:lpstr>
      <vt:lpstr>Alternative: cosine for computing word similarity</vt:lpstr>
      <vt:lpstr>Cosine as a similarity metric</vt:lpstr>
      <vt:lpstr>Exercise time</vt:lpstr>
      <vt:lpstr>Cosine examples</vt:lpstr>
      <vt:lpstr>Visualizing cosines  (well, angles)</vt:lpstr>
      <vt:lpstr>Outline</vt:lpstr>
      <vt:lpstr>Frequency problem II</vt:lpstr>
      <vt:lpstr>Two common solutions for word weighting</vt:lpstr>
      <vt:lpstr>Term frequency (tf) in the tf-idf algorithm</vt:lpstr>
      <vt:lpstr>Document frequency (df)</vt:lpstr>
      <vt:lpstr>Inverse document frequency (idf)</vt:lpstr>
      <vt:lpstr>What is a document?</vt:lpstr>
      <vt:lpstr>Final tf-idf weighted value for a word</vt:lpstr>
      <vt:lpstr>Outline</vt:lpstr>
      <vt:lpstr>Sparse versus dense vectors</vt:lpstr>
      <vt:lpstr>Sparse versus dense vectors</vt:lpstr>
      <vt:lpstr>Common methods for getting short dense vectors</vt:lpstr>
      <vt:lpstr>Simple static embeddings you can download!</vt:lpstr>
      <vt:lpstr>Word2vec</vt:lpstr>
      <vt:lpstr>Word2vec</vt:lpstr>
      <vt:lpstr>Approach: predict if candidate word c is a "neighbor"</vt:lpstr>
      <vt:lpstr>Skip-Gram Training Data</vt:lpstr>
      <vt:lpstr>Skip-Gram Classifier</vt:lpstr>
      <vt:lpstr>Similarity is computed from dot product</vt:lpstr>
      <vt:lpstr>Turning dot products into probabilities</vt:lpstr>
      <vt:lpstr>How Skip-Gram Classifier computes P(+|w, c) </vt:lpstr>
      <vt:lpstr>Skip-gram classifier: summary</vt:lpstr>
      <vt:lpstr>These embeddings we'll need:  a set for w, a set for c</vt:lpstr>
      <vt:lpstr>Outline</vt:lpstr>
      <vt:lpstr>Skip-Gram Training data</vt:lpstr>
      <vt:lpstr>Skip-Gram Training data</vt:lpstr>
      <vt:lpstr>Word2vec: how to learn vectors</vt:lpstr>
      <vt:lpstr>Loss function for one w with cpos , cneg1 ...cnegk </vt:lpstr>
      <vt:lpstr>Learning the classifier</vt:lpstr>
      <vt:lpstr>Intuition of one step of gradient descent</vt:lpstr>
      <vt:lpstr>Two sets of embeddings</vt:lpstr>
      <vt:lpstr>Summary: How to learn word2vec (skip-gram) embeddings</vt:lpstr>
      <vt:lpstr>Outline</vt:lpstr>
      <vt:lpstr>The kinds of neighbors depend on window size</vt:lpstr>
      <vt:lpstr>Analogical relations</vt:lpstr>
      <vt:lpstr>Analogical relations via parallelogram</vt:lpstr>
      <vt:lpstr>PowerPoint Presentation</vt:lpstr>
      <vt:lpstr>Embeddings as a window onto historical semantics</vt:lpstr>
      <vt:lpstr>Embeddings reflect cultural bias!</vt:lpstr>
      <vt:lpstr>Word2Vec demo</vt:lpstr>
      <vt:lpstr>Outline</vt:lpstr>
      <vt:lpstr>Tokenization</vt:lpstr>
      <vt:lpstr>Problem 1: Tokenization is not simple</vt:lpstr>
      <vt:lpstr>Problem 2: Unknown words</vt:lpstr>
      <vt:lpstr>Limitations of &lt;UNK&gt;</vt:lpstr>
      <vt:lpstr>Problem 3: Sparsity</vt:lpstr>
      <vt:lpstr>An alternative: character tokenization</vt:lpstr>
      <vt:lpstr>2016: subword tokenization</vt:lpstr>
      <vt:lpstr>Byte pair encoding</vt:lpstr>
      <vt:lpstr>Byte pair encoding</vt:lpstr>
      <vt:lpstr>Byte pair encoding</vt:lpstr>
      <vt:lpstr>Byte pair encoding</vt:lpstr>
      <vt:lpstr>Byte pair encoding</vt:lpstr>
      <vt:lpstr>Byte pair encoding</vt:lpstr>
      <vt:lpstr>Other subword encoding schemes</vt:lpstr>
      <vt:lpstr>Tokens and LLMs</vt:lpstr>
      <vt:lpstr>PowerPoint Presentation</vt:lpstr>
      <vt:lpstr>Demo: OpenAI Tokenizer</vt:lpstr>
      <vt:lpstr>Outline</vt:lpstr>
      <vt:lpstr>Group work</vt:lpstr>
      <vt:lpstr>Take home – Lecture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2024-12-13T08:01:45Z</dcterms:created>
  <dcterms:modified xsi:type="dcterms:W3CDTF">2024-12-13T08:01:54Z</dcterms:modified>
</cp:coreProperties>
</file>