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45.jpg" ContentType="image/jpg"/>
  <Override PartName="/ppt/media/image46.jpg" ContentType="image/jpg"/>
  <Override PartName="/ppt/media/image47.jpg" ContentType="image/jpg"/>
  <Override PartName="/ppt/notesSlides/notesSlide8.xml" ContentType="application/vnd.openxmlformats-officedocument.presentationml.notesSlide+xml"/>
  <Override PartName="/ppt/media/image50.jpg" ContentType="image/jp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59.jpg" ContentType="image/jpg"/>
  <Override PartName="/ppt/notesSlides/notesSlide13.xml" ContentType="application/vnd.openxmlformats-officedocument.presentationml.notesSlide+xml"/>
  <Override PartName="/ppt/media/image60.jpg" ContentType="image/jpg"/>
  <Override PartName="/ppt/media/image61.jpg" ContentType="image/jpg"/>
  <Override PartName="/ppt/media/image64.jpg" ContentType="image/jpg"/>
  <Override PartName="/ppt/media/image65.jpg" ContentType="image/jpg"/>
  <Override PartName="/ppt/media/image67.jpg" ContentType="image/jpg"/>
  <Override PartName="/ppt/notesSlides/notesSlide14.xml" ContentType="application/vnd.openxmlformats-officedocument.presentationml.notesSlide+xml"/>
  <Override PartName="/ppt/media/image71.jpg" ContentType="image/jpg"/>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82"/>
  </p:notesMasterIdLst>
  <p:sldIdLst>
    <p:sldId id="256" r:id="rId2"/>
    <p:sldId id="1887" r:id="rId3"/>
    <p:sldId id="1958" r:id="rId4"/>
    <p:sldId id="1960" r:id="rId5"/>
    <p:sldId id="1959" r:id="rId6"/>
    <p:sldId id="1920" r:id="rId7"/>
    <p:sldId id="260" r:id="rId8"/>
    <p:sldId id="261" r:id="rId9"/>
    <p:sldId id="262" r:id="rId10"/>
    <p:sldId id="263" r:id="rId11"/>
    <p:sldId id="1921" r:id="rId12"/>
    <p:sldId id="265" r:id="rId13"/>
    <p:sldId id="1948" r:id="rId14"/>
    <p:sldId id="267" r:id="rId15"/>
    <p:sldId id="1925" r:id="rId16"/>
    <p:sldId id="337" r:id="rId17"/>
    <p:sldId id="1926" r:id="rId18"/>
    <p:sldId id="1927" r:id="rId19"/>
    <p:sldId id="1928" r:id="rId20"/>
    <p:sldId id="1929" r:id="rId21"/>
    <p:sldId id="1930" r:id="rId22"/>
    <p:sldId id="338" r:id="rId23"/>
    <p:sldId id="271" r:id="rId24"/>
    <p:sldId id="1931" r:id="rId25"/>
    <p:sldId id="1933" r:id="rId26"/>
    <p:sldId id="1934" r:id="rId27"/>
    <p:sldId id="276" r:id="rId28"/>
    <p:sldId id="1935" r:id="rId29"/>
    <p:sldId id="1938" r:id="rId30"/>
    <p:sldId id="1939" r:id="rId31"/>
    <p:sldId id="307" r:id="rId32"/>
    <p:sldId id="1923" r:id="rId33"/>
    <p:sldId id="1949" r:id="rId34"/>
    <p:sldId id="1954" r:id="rId35"/>
    <p:sldId id="1955" r:id="rId36"/>
    <p:sldId id="1956" r:id="rId37"/>
    <p:sldId id="1951" r:id="rId38"/>
    <p:sldId id="1932" r:id="rId39"/>
    <p:sldId id="1957" r:id="rId40"/>
    <p:sldId id="1952" r:id="rId41"/>
    <p:sldId id="277" r:id="rId42"/>
    <p:sldId id="278" r:id="rId43"/>
    <p:sldId id="279" r:id="rId44"/>
    <p:sldId id="280" r:id="rId45"/>
    <p:sldId id="281" r:id="rId46"/>
    <p:sldId id="284" r:id="rId47"/>
    <p:sldId id="1941" r:id="rId48"/>
    <p:sldId id="1940" r:id="rId49"/>
    <p:sldId id="268" r:id="rId50"/>
    <p:sldId id="269" r:id="rId51"/>
    <p:sldId id="270" r:id="rId52"/>
    <p:sldId id="272" r:id="rId53"/>
    <p:sldId id="273" r:id="rId54"/>
    <p:sldId id="274" r:id="rId55"/>
    <p:sldId id="1912" r:id="rId56"/>
    <p:sldId id="285" r:id="rId57"/>
    <p:sldId id="1942" r:id="rId58"/>
    <p:sldId id="289" r:id="rId59"/>
    <p:sldId id="290" r:id="rId60"/>
    <p:sldId id="291" r:id="rId61"/>
    <p:sldId id="293" r:id="rId62"/>
    <p:sldId id="292" r:id="rId63"/>
    <p:sldId id="1943" r:id="rId64"/>
    <p:sldId id="294" r:id="rId65"/>
    <p:sldId id="295" r:id="rId66"/>
    <p:sldId id="1944" r:id="rId67"/>
    <p:sldId id="1945" r:id="rId68"/>
    <p:sldId id="1946" r:id="rId69"/>
    <p:sldId id="297" r:id="rId70"/>
    <p:sldId id="302" r:id="rId71"/>
    <p:sldId id="301" r:id="rId72"/>
    <p:sldId id="303" r:id="rId73"/>
    <p:sldId id="305" r:id="rId74"/>
    <p:sldId id="1947" r:id="rId75"/>
    <p:sldId id="312" r:id="rId76"/>
    <p:sldId id="1910" r:id="rId77"/>
    <p:sldId id="275" r:id="rId78"/>
    <p:sldId id="1953" r:id="rId79"/>
    <p:sldId id="314" r:id="rId80"/>
    <p:sldId id="317" r:id="rId8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42DF0459-7F65-4F91-B852-415D3A8705F3}">
          <p14:sldIdLst>
            <p14:sldId id="256"/>
            <p14:sldId id="1887"/>
            <p14:sldId id="1958"/>
            <p14:sldId id="1960"/>
            <p14:sldId id="1959"/>
            <p14:sldId id="1920"/>
            <p14:sldId id="260"/>
          </p14:sldIdLst>
        </p14:section>
        <p14:section name="LLMs and data" id="{78C583D4-0D0F-457F-A456-953317610AB7}">
          <p14:sldIdLst>
            <p14:sldId id="261"/>
            <p14:sldId id="262"/>
            <p14:sldId id="263"/>
          </p14:sldIdLst>
        </p14:section>
        <p14:section name="Pre-training" id="{E349BE3F-210E-436E-95B4-C48CDEA7774E}">
          <p14:sldIdLst>
            <p14:sldId id="1921"/>
            <p14:sldId id="265"/>
            <p14:sldId id="1948"/>
            <p14:sldId id="267"/>
            <p14:sldId id="1925"/>
            <p14:sldId id="337"/>
            <p14:sldId id="1926"/>
            <p14:sldId id="1927"/>
            <p14:sldId id="1928"/>
            <p14:sldId id="1929"/>
            <p14:sldId id="1930"/>
            <p14:sldId id="338"/>
            <p14:sldId id="271"/>
            <p14:sldId id="1931"/>
            <p14:sldId id="1933"/>
            <p14:sldId id="1934"/>
            <p14:sldId id="276"/>
            <p14:sldId id="1935"/>
            <p14:sldId id="1938"/>
            <p14:sldId id="1939"/>
            <p14:sldId id="307"/>
            <p14:sldId id="1923"/>
            <p14:sldId id="1949"/>
            <p14:sldId id="1954"/>
            <p14:sldId id="1955"/>
            <p14:sldId id="1956"/>
            <p14:sldId id="1951"/>
            <p14:sldId id="1932"/>
            <p14:sldId id="1957"/>
            <p14:sldId id="1952"/>
            <p14:sldId id="277"/>
            <p14:sldId id="278"/>
            <p14:sldId id="279"/>
            <p14:sldId id="280"/>
            <p14:sldId id="281"/>
            <p14:sldId id="284"/>
            <p14:sldId id="1941"/>
            <p14:sldId id="1940"/>
            <p14:sldId id="268"/>
            <p14:sldId id="269"/>
            <p14:sldId id="270"/>
            <p14:sldId id="272"/>
            <p14:sldId id="273"/>
            <p14:sldId id="274"/>
            <p14:sldId id="1912"/>
            <p14:sldId id="285"/>
          </p14:sldIdLst>
        </p14:section>
        <p14:section name="Finetuning" id="{7B135C97-653C-45E6-9D5F-203BB45A0217}">
          <p14:sldIdLst>
            <p14:sldId id="1942"/>
            <p14:sldId id="289"/>
            <p14:sldId id="290"/>
            <p14:sldId id="291"/>
            <p14:sldId id="293"/>
            <p14:sldId id="292"/>
            <p14:sldId id="1943"/>
            <p14:sldId id="294"/>
            <p14:sldId id="295"/>
            <p14:sldId id="1944"/>
            <p14:sldId id="1945"/>
            <p14:sldId id="1946"/>
            <p14:sldId id="297"/>
            <p14:sldId id="302"/>
            <p14:sldId id="301"/>
            <p14:sldId id="303"/>
            <p14:sldId id="305"/>
            <p14:sldId id="1947"/>
            <p14:sldId id="312"/>
            <p14:sldId id="1910"/>
            <p14:sldId id="275"/>
            <p14:sldId id="1953"/>
            <p14:sldId id="314"/>
            <p14:sldId id="31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05" autoAdjust="0"/>
    <p:restoredTop sz="90426" autoAdjust="0"/>
  </p:normalViewPr>
  <p:slideViewPr>
    <p:cSldViewPr snapToGrid="0">
      <p:cViewPr varScale="1">
        <p:scale>
          <a:sx n="61" d="100"/>
          <a:sy n="61" d="100"/>
        </p:scale>
        <p:origin x="14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83E26-2673-4D04-A644-E6FE8DCF08F5}" type="datetimeFigureOut">
              <a:rPr lang="de-DE" smtClean="0"/>
              <a:t>13.12.2024</a:t>
            </a:fld>
            <a:endParaRPr lang="de-D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488258-729E-4245-BB70-40E22088C023}" type="slidenum">
              <a:rPr lang="de-DE" smtClean="0"/>
              <a:t>‹#›</a:t>
            </a:fld>
            <a:endParaRPr lang="de-DE"/>
          </a:p>
        </p:txBody>
      </p:sp>
    </p:spTree>
    <p:extLst>
      <p:ext uri="{BB962C8B-B14F-4D97-AF65-F5344CB8AC3E}">
        <p14:creationId xmlns:p14="http://schemas.microsoft.com/office/powerpoint/2010/main" val="21158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1</a:t>
            </a:fld>
            <a:endParaRPr lang="de-DE"/>
          </a:p>
        </p:txBody>
      </p:sp>
    </p:spTree>
    <p:extLst>
      <p:ext uri="{BB962C8B-B14F-4D97-AF65-F5344CB8AC3E}">
        <p14:creationId xmlns:p14="http://schemas.microsoft.com/office/powerpoint/2010/main" val="2491756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53</a:t>
            </a:fld>
            <a:endParaRPr lang="de-DE"/>
          </a:p>
        </p:txBody>
      </p:sp>
    </p:spTree>
    <p:extLst>
      <p:ext uri="{BB962C8B-B14F-4D97-AF65-F5344CB8AC3E}">
        <p14:creationId xmlns:p14="http://schemas.microsoft.com/office/powerpoint/2010/main" val="4228387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54</a:t>
            </a:fld>
            <a:endParaRPr lang="de-DE"/>
          </a:p>
        </p:txBody>
      </p:sp>
    </p:spTree>
    <p:extLst>
      <p:ext uri="{BB962C8B-B14F-4D97-AF65-F5344CB8AC3E}">
        <p14:creationId xmlns:p14="http://schemas.microsoft.com/office/powerpoint/2010/main" val="89058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55</a:t>
            </a:fld>
            <a:endParaRPr lang="de-DE"/>
          </a:p>
        </p:txBody>
      </p:sp>
    </p:spTree>
    <p:extLst>
      <p:ext uri="{BB962C8B-B14F-4D97-AF65-F5344CB8AC3E}">
        <p14:creationId xmlns:p14="http://schemas.microsoft.com/office/powerpoint/2010/main" val="1078250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60</a:t>
            </a:fld>
            <a:endParaRPr lang="de-DE"/>
          </a:p>
        </p:txBody>
      </p:sp>
    </p:spTree>
    <p:extLst>
      <p:ext uri="{BB962C8B-B14F-4D97-AF65-F5344CB8AC3E}">
        <p14:creationId xmlns:p14="http://schemas.microsoft.com/office/powerpoint/2010/main" val="3440939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69</a:t>
            </a:fld>
            <a:endParaRPr lang="de-DE"/>
          </a:p>
        </p:txBody>
      </p:sp>
    </p:spTree>
    <p:extLst>
      <p:ext uri="{BB962C8B-B14F-4D97-AF65-F5344CB8AC3E}">
        <p14:creationId xmlns:p14="http://schemas.microsoft.com/office/powerpoint/2010/main" val="3653893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70</a:t>
            </a:fld>
            <a:endParaRPr lang="de-DE"/>
          </a:p>
        </p:txBody>
      </p:sp>
    </p:spTree>
    <p:extLst>
      <p:ext uri="{BB962C8B-B14F-4D97-AF65-F5344CB8AC3E}">
        <p14:creationId xmlns:p14="http://schemas.microsoft.com/office/powerpoint/2010/main" val="994395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72</a:t>
            </a:fld>
            <a:endParaRPr lang="de-DE"/>
          </a:p>
        </p:txBody>
      </p:sp>
    </p:spTree>
    <p:extLst>
      <p:ext uri="{BB962C8B-B14F-4D97-AF65-F5344CB8AC3E}">
        <p14:creationId xmlns:p14="http://schemas.microsoft.com/office/powerpoint/2010/main" val="1538242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75</a:t>
            </a:fld>
            <a:endParaRPr lang="de-DE"/>
          </a:p>
        </p:txBody>
      </p:sp>
    </p:spTree>
    <p:extLst>
      <p:ext uri="{BB962C8B-B14F-4D97-AF65-F5344CB8AC3E}">
        <p14:creationId xmlns:p14="http://schemas.microsoft.com/office/powerpoint/2010/main" val="3233193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76</a:t>
            </a:fld>
            <a:endParaRPr lang="de-DE"/>
          </a:p>
        </p:txBody>
      </p:sp>
    </p:spTree>
    <p:extLst>
      <p:ext uri="{BB962C8B-B14F-4D97-AF65-F5344CB8AC3E}">
        <p14:creationId xmlns:p14="http://schemas.microsoft.com/office/powerpoint/2010/main" val="3542517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77</a:t>
            </a:fld>
            <a:endParaRPr lang="de-DE"/>
          </a:p>
        </p:txBody>
      </p:sp>
    </p:spTree>
    <p:extLst>
      <p:ext uri="{BB962C8B-B14F-4D97-AF65-F5344CB8AC3E}">
        <p14:creationId xmlns:p14="http://schemas.microsoft.com/office/powerpoint/2010/main" val="588354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2</a:t>
            </a:fld>
            <a:endParaRPr lang="de-DE"/>
          </a:p>
        </p:txBody>
      </p:sp>
    </p:spTree>
    <p:extLst>
      <p:ext uri="{BB962C8B-B14F-4D97-AF65-F5344CB8AC3E}">
        <p14:creationId xmlns:p14="http://schemas.microsoft.com/office/powerpoint/2010/main" val="4276346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78</a:t>
            </a:fld>
            <a:endParaRPr lang="de-DE"/>
          </a:p>
        </p:txBody>
      </p:sp>
    </p:spTree>
    <p:extLst>
      <p:ext uri="{BB962C8B-B14F-4D97-AF65-F5344CB8AC3E}">
        <p14:creationId xmlns:p14="http://schemas.microsoft.com/office/powerpoint/2010/main" val="111219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D37B9E-38E2-42EB-AA18-907BA7188689}" type="slidenum">
              <a:rPr lang="en-US" smtClean="0"/>
              <a:t>80</a:t>
            </a:fld>
            <a:endParaRPr lang="en-US"/>
          </a:p>
        </p:txBody>
      </p:sp>
    </p:spTree>
    <p:extLst>
      <p:ext uri="{BB962C8B-B14F-4D97-AF65-F5344CB8AC3E}">
        <p14:creationId xmlns:p14="http://schemas.microsoft.com/office/powerpoint/2010/main" val="2387178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13</a:t>
            </a:fld>
            <a:endParaRPr lang="de-DE"/>
          </a:p>
        </p:txBody>
      </p:sp>
    </p:spTree>
    <p:extLst>
      <p:ext uri="{BB962C8B-B14F-4D97-AF65-F5344CB8AC3E}">
        <p14:creationId xmlns:p14="http://schemas.microsoft.com/office/powerpoint/2010/main" val="4026982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D37B9E-38E2-42EB-AA18-907BA7188689}" type="slidenum">
              <a:rPr lang="en-US" smtClean="0"/>
              <a:t>24</a:t>
            </a:fld>
            <a:endParaRPr lang="en-US"/>
          </a:p>
        </p:txBody>
      </p:sp>
    </p:spTree>
    <p:extLst>
      <p:ext uri="{BB962C8B-B14F-4D97-AF65-F5344CB8AC3E}">
        <p14:creationId xmlns:p14="http://schemas.microsoft.com/office/powerpoint/2010/main" val="2408386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31</a:t>
            </a:fld>
            <a:endParaRPr lang="de-DE"/>
          </a:p>
        </p:txBody>
      </p:sp>
    </p:spTree>
    <p:extLst>
      <p:ext uri="{BB962C8B-B14F-4D97-AF65-F5344CB8AC3E}">
        <p14:creationId xmlns:p14="http://schemas.microsoft.com/office/powerpoint/2010/main" val="164693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36</a:t>
            </a:fld>
            <a:endParaRPr lang="de-DE"/>
          </a:p>
        </p:txBody>
      </p:sp>
    </p:spTree>
    <p:extLst>
      <p:ext uri="{BB962C8B-B14F-4D97-AF65-F5344CB8AC3E}">
        <p14:creationId xmlns:p14="http://schemas.microsoft.com/office/powerpoint/2010/main" val="1197174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37</a:t>
            </a:fld>
            <a:endParaRPr lang="de-DE"/>
          </a:p>
        </p:txBody>
      </p:sp>
    </p:spTree>
    <p:extLst>
      <p:ext uri="{BB962C8B-B14F-4D97-AF65-F5344CB8AC3E}">
        <p14:creationId xmlns:p14="http://schemas.microsoft.com/office/powerpoint/2010/main" val="3165432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488258-729E-4245-BB70-40E22088C023}" type="slidenum">
              <a:rPr lang="de-DE" smtClean="0"/>
              <a:t>49</a:t>
            </a:fld>
            <a:endParaRPr lang="de-DE"/>
          </a:p>
        </p:txBody>
      </p:sp>
    </p:spTree>
    <p:extLst>
      <p:ext uri="{BB962C8B-B14F-4D97-AF65-F5344CB8AC3E}">
        <p14:creationId xmlns:p14="http://schemas.microsoft.com/office/powerpoint/2010/main" val="342580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6F488258-729E-4245-BB70-40E22088C023}" type="slidenum">
              <a:rPr lang="de-DE" smtClean="0"/>
              <a:t>51</a:t>
            </a:fld>
            <a:endParaRPr lang="de-DE"/>
          </a:p>
        </p:txBody>
      </p:sp>
    </p:spTree>
    <p:extLst>
      <p:ext uri="{BB962C8B-B14F-4D97-AF65-F5344CB8AC3E}">
        <p14:creationId xmlns:p14="http://schemas.microsoft.com/office/powerpoint/2010/main" val="3808080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E9DA6-2D72-4AC7-811F-CD6A351E9DD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332333D5-46CE-4833-ADA0-29806116EA8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461C541D-0637-475E-A1EE-D033B7CE414E}"/>
              </a:ext>
            </a:extLst>
          </p:cNvPr>
          <p:cNvSpPr>
            <a:spLocks noGrp="1"/>
          </p:cNvSpPr>
          <p:nvPr>
            <p:ph type="dt" sz="half" idx="10"/>
          </p:nvPr>
        </p:nvSpPr>
        <p:spPr/>
        <p:txBody>
          <a:bodyPr/>
          <a:lstStyle/>
          <a:p>
            <a:fld id="{A6DA4505-7715-4EFF-B604-4402A38A0719}" type="datetime1">
              <a:rPr lang="de-DE" smtClean="0"/>
              <a:t>13.12.2024</a:t>
            </a:fld>
            <a:endParaRPr lang="de-DE"/>
          </a:p>
        </p:txBody>
      </p:sp>
      <p:sp>
        <p:nvSpPr>
          <p:cNvPr id="5" name="Footer Placeholder 4">
            <a:extLst>
              <a:ext uri="{FF2B5EF4-FFF2-40B4-BE49-F238E27FC236}">
                <a16:creationId xmlns:a16="http://schemas.microsoft.com/office/drawing/2014/main" id="{02CF6BC6-AA29-4783-A69C-81E99576FD9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65890D34-8C14-467F-9403-DDA45B9EE1C6}"/>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996048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2E985-23FF-46F3-A32D-13DBFE90E1EB}"/>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E54F36F8-8F4D-478A-8318-5A13E9F9EA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E393209B-D477-484C-8433-4C412259A1C7}"/>
              </a:ext>
            </a:extLst>
          </p:cNvPr>
          <p:cNvSpPr>
            <a:spLocks noGrp="1"/>
          </p:cNvSpPr>
          <p:nvPr>
            <p:ph type="dt" sz="half" idx="10"/>
          </p:nvPr>
        </p:nvSpPr>
        <p:spPr/>
        <p:txBody>
          <a:bodyPr/>
          <a:lstStyle/>
          <a:p>
            <a:fld id="{A95A1289-C00D-4856-893F-A31D15A259B3}" type="datetime1">
              <a:rPr lang="de-DE" smtClean="0"/>
              <a:t>13.12.2024</a:t>
            </a:fld>
            <a:endParaRPr lang="de-DE"/>
          </a:p>
        </p:txBody>
      </p:sp>
      <p:sp>
        <p:nvSpPr>
          <p:cNvPr id="5" name="Footer Placeholder 4">
            <a:extLst>
              <a:ext uri="{FF2B5EF4-FFF2-40B4-BE49-F238E27FC236}">
                <a16:creationId xmlns:a16="http://schemas.microsoft.com/office/drawing/2014/main" id="{BE7BC4EE-275E-4BF4-943C-E74D006288B9}"/>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1699AFC3-9E01-4C40-8257-FB88542E3901}"/>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43567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AA72A6-2F3C-4334-BCA1-3BD4C2D6B85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2020BD35-FB9A-4343-8101-9BA7BF4474C7}"/>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84E04A03-52A8-462E-93C9-AF034C7691E8}"/>
              </a:ext>
            </a:extLst>
          </p:cNvPr>
          <p:cNvSpPr>
            <a:spLocks noGrp="1"/>
          </p:cNvSpPr>
          <p:nvPr>
            <p:ph type="dt" sz="half" idx="10"/>
          </p:nvPr>
        </p:nvSpPr>
        <p:spPr/>
        <p:txBody>
          <a:bodyPr/>
          <a:lstStyle/>
          <a:p>
            <a:fld id="{8ACDAE84-99CE-4EE0-83FA-1D8FEFDF31BD}" type="datetime1">
              <a:rPr lang="de-DE" smtClean="0"/>
              <a:t>13.12.2024</a:t>
            </a:fld>
            <a:endParaRPr lang="de-DE"/>
          </a:p>
        </p:txBody>
      </p:sp>
      <p:sp>
        <p:nvSpPr>
          <p:cNvPr id="5" name="Footer Placeholder 4">
            <a:extLst>
              <a:ext uri="{FF2B5EF4-FFF2-40B4-BE49-F238E27FC236}">
                <a16:creationId xmlns:a16="http://schemas.microsoft.com/office/drawing/2014/main" id="{4F84AFED-6A4C-4462-B624-4B61E6EE1E49}"/>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2FD91992-F7C0-4CBD-97A4-E4B08E73CB2D}"/>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765697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8182" y="607377"/>
            <a:ext cx="3476149" cy="507831"/>
          </a:xfrm>
          <a:prstGeom prst="rect">
            <a:avLst/>
          </a:prstGeom>
        </p:spPr>
        <p:txBody>
          <a:bodyPr wrap="square" lIns="0" tIns="0" rIns="0" bIns="0">
            <a:spAutoFit/>
          </a:bodyPr>
          <a:lstStyle>
            <a:lvl1pPr>
              <a:defRPr sz="3300" b="0" i="0">
                <a:solidFill>
                  <a:schemeClr val="tx1"/>
                </a:solidFill>
                <a:latin typeface="Trebuchet MS"/>
                <a:cs typeface="Trebuchet MS"/>
              </a:defRPr>
            </a:lvl1pPr>
          </a:lstStyle>
          <a:p>
            <a:endParaRPr/>
          </a:p>
        </p:txBody>
      </p:sp>
      <p:sp>
        <p:nvSpPr>
          <p:cNvPr id="3" name="Holder 3"/>
          <p:cNvSpPr>
            <a:spLocks noGrp="1"/>
          </p:cNvSpPr>
          <p:nvPr>
            <p:ph type="subTitle" idx="4"/>
          </p:nvPr>
        </p:nvSpPr>
        <p:spPr>
          <a:xfrm>
            <a:off x="1371600" y="3840480"/>
            <a:ext cx="6400800" cy="196208"/>
          </a:xfrm>
          <a:prstGeom prst="rect">
            <a:avLst/>
          </a:prstGeom>
        </p:spPr>
        <p:txBody>
          <a:bodyPr wrap="square" lIns="0" tIns="0" rIns="0" bIns="0">
            <a:spAutoFit/>
          </a:bodyPr>
          <a:lstStyle>
            <a:lvl1pPr>
              <a:defRPr sz="1275" b="0" i="0">
                <a:solidFill>
                  <a:schemeClr val="tx1"/>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DEFA1EB3-74A7-47D7-BD56-BD5195AEE7A3}" type="datetime1">
              <a:rPr lang="de-DE" smtClean="0"/>
              <a:t>13.12.2024</a:t>
            </a:fld>
            <a:endParaRPr lang="en-US"/>
          </a:p>
        </p:txBody>
      </p:sp>
      <p:sp>
        <p:nvSpPr>
          <p:cNvPr id="6" name="Holder 6"/>
          <p:cNvSpPr>
            <a:spLocks noGrp="1"/>
          </p:cNvSpPr>
          <p:nvPr>
            <p:ph type="sldNum" sz="quarter" idx="7"/>
          </p:nvPr>
        </p:nvSpPr>
        <p:spPr/>
        <p:txBody>
          <a:bodyPr lIns="0" tIns="0" rIns="0" bIns="0"/>
          <a:lstStyle>
            <a:lvl1pPr>
              <a:defRPr sz="900" b="0" i="0">
                <a:solidFill>
                  <a:srgbClr val="767676"/>
                </a:solidFill>
                <a:latin typeface="Trebuchet MS"/>
                <a:cs typeface="Trebuchet MS"/>
              </a:defRPr>
            </a:lvl1pPr>
          </a:lstStyle>
          <a:p>
            <a:pPr marL="89059">
              <a:spcBef>
                <a:spcPts val="19"/>
              </a:spcBef>
            </a:pPr>
            <a:fld id="{81D60167-4931-47E6-BA6A-407CBD079E47}" type="slidenum">
              <a:rPr lang="de-DE" spc="-38" smtClean="0"/>
              <a:pPr marL="89059">
                <a:spcBef>
                  <a:spcPts val="19"/>
                </a:spcBef>
              </a:pPr>
              <a:t>‹#›</a:t>
            </a:fld>
            <a:endParaRPr lang="de-DE" spc="-38" dirty="0"/>
          </a:p>
        </p:txBody>
      </p:sp>
    </p:spTree>
    <p:extLst>
      <p:ext uri="{BB962C8B-B14F-4D97-AF65-F5344CB8AC3E}">
        <p14:creationId xmlns:p14="http://schemas.microsoft.com/office/powerpoint/2010/main" val="3699675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502FE-59C8-461C-A015-A6352C88BBF6}"/>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4DAB1825-992F-4DD5-9645-01C63E1649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DDDF6155-4015-4892-B7BF-4988F98C24B7}"/>
              </a:ext>
            </a:extLst>
          </p:cNvPr>
          <p:cNvSpPr>
            <a:spLocks noGrp="1"/>
          </p:cNvSpPr>
          <p:nvPr>
            <p:ph type="dt" sz="half" idx="10"/>
          </p:nvPr>
        </p:nvSpPr>
        <p:spPr/>
        <p:txBody>
          <a:bodyPr/>
          <a:lstStyle/>
          <a:p>
            <a:fld id="{2D60DCDB-59AB-4D64-B121-5894EA816773}" type="datetime1">
              <a:rPr lang="de-DE" smtClean="0"/>
              <a:t>13.12.2024</a:t>
            </a:fld>
            <a:endParaRPr lang="de-DE"/>
          </a:p>
        </p:txBody>
      </p:sp>
      <p:sp>
        <p:nvSpPr>
          <p:cNvPr id="5" name="Footer Placeholder 4">
            <a:extLst>
              <a:ext uri="{FF2B5EF4-FFF2-40B4-BE49-F238E27FC236}">
                <a16:creationId xmlns:a16="http://schemas.microsoft.com/office/drawing/2014/main" id="{52EFA199-1E99-4474-AEBA-5D677A36C711}"/>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BEF9A77-5DAB-4915-A780-466F73FDB51A}"/>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637226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D197D-C01E-4E49-A78C-A2C1CD2C963B}"/>
              </a:ext>
            </a:extLst>
          </p:cNvPr>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DA5610B1-AA0F-4104-A511-21A01051E1FB}"/>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11769B-F86D-4E26-B8E2-40F640F453F6}"/>
              </a:ext>
            </a:extLst>
          </p:cNvPr>
          <p:cNvSpPr>
            <a:spLocks noGrp="1"/>
          </p:cNvSpPr>
          <p:nvPr>
            <p:ph type="dt" sz="half" idx="10"/>
          </p:nvPr>
        </p:nvSpPr>
        <p:spPr/>
        <p:txBody>
          <a:bodyPr/>
          <a:lstStyle/>
          <a:p>
            <a:fld id="{FEEBDBF2-DF3B-49A3-B56D-E2F616A82891}" type="datetime1">
              <a:rPr lang="de-DE" smtClean="0"/>
              <a:t>13.12.2024</a:t>
            </a:fld>
            <a:endParaRPr lang="de-DE"/>
          </a:p>
        </p:txBody>
      </p:sp>
      <p:sp>
        <p:nvSpPr>
          <p:cNvPr id="5" name="Footer Placeholder 4">
            <a:extLst>
              <a:ext uri="{FF2B5EF4-FFF2-40B4-BE49-F238E27FC236}">
                <a16:creationId xmlns:a16="http://schemas.microsoft.com/office/drawing/2014/main" id="{EACDAB0A-714F-4BC9-BAEF-A43C4753F5F3}"/>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BEEED440-C0BD-43B7-B60B-5DA0F691CD34}"/>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315793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8A5A9-2782-4B06-886C-9A13B5C7669E}"/>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CA4C09A6-821D-4E6A-9A2E-47F81458AC9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05D1FE8D-C552-41FF-9C71-8E6E4C68231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B8642E68-B460-43D0-8091-94576C3232CE}"/>
              </a:ext>
            </a:extLst>
          </p:cNvPr>
          <p:cNvSpPr>
            <a:spLocks noGrp="1"/>
          </p:cNvSpPr>
          <p:nvPr>
            <p:ph type="dt" sz="half" idx="10"/>
          </p:nvPr>
        </p:nvSpPr>
        <p:spPr/>
        <p:txBody>
          <a:bodyPr/>
          <a:lstStyle/>
          <a:p>
            <a:fld id="{E2509C09-49C6-4F33-AC7F-E44AB463176D}" type="datetime1">
              <a:rPr lang="de-DE" smtClean="0"/>
              <a:t>13.12.2024</a:t>
            </a:fld>
            <a:endParaRPr lang="de-DE"/>
          </a:p>
        </p:txBody>
      </p:sp>
      <p:sp>
        <p:nvSpPr>
          <p:cNvPr id="6" name="Footer Placeholder 5">
            <a:extLst>
              <a:ext uri="{FF2B5EF4-FFF2-40B4-BE49-F238E27FC236}">
                <a16:creationId xmlns:a16="http://schemas.microsoft.com/office/drawing/2014/main" id="{4EC656AB-FEFE-4130-9FD8-BFE383AA8E33}"/>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8EEE0405-3A91-4069-9B4F-6EE6A40F0841}"/>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486263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FA5FF-8B94-4F27-83FA-7FAEE1C8793D}"/>
              </a:ext>
            </a:extLst>
          </p:cNvPr>
          <p:cNvSpPr>
            <a:spLocks noGrp="1"/>
          </p:cNvSpPr>
          <p:nvPr>
            <p:ph type="title"/>
          </p:nvPr>
        </p:nvSpPr>
        <p:spPr>
          <a:xfrm>
            <a:off x="629841" y="365126"/>
            <a:ext cx="78867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1C4D0AE6-51E9-46D0-AA38-7F30F05203E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588A0B-17CB-4B70-9FBF-33FE1DB28DE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5F7C1C40-5F26-42BF-BB9F-5E3B5AD19B2A}"/>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377E51-C8A9-4115-85D4-2477DF8E4F1C}"/>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6568AF32-A134-4DF8-BC2B-DF5FAF12E3A9}"/>
              </a:ext>
            </a:extLst>
          </p:cNvPr>
          <p:cNvSpPr>
            <a:spLocks noGrp="1"/>
          </p:cNvSpPr>
          <p:nvPr>
            <p:ph type="dt" sz="half" idx="10"/>
          </p:nvPr>
        </p:nvSpPr>
        <p:spPr/>
        <p:txBody>
          <a:bodyPr/>
          <a:lstStyle/>
          <a:p>
            <a:fld id="{5AE16D28-4100-4F79-A859-7A3C966698FD}" type="datetime1">
              <a:rPr lang="de-DE" smtClean="0"/>
              <a:t>13.12.2024</a:t>
            </a:fld>
            <a:endParaRPr lang="de-DE"/>
          </a:p>
        </p:txBody>
      </p:sp>
      <p:sp>
        <p:nvSpPr>
          <p:cNvPr id="8" name="Footer Placeholder 7">
            <a:extLst>
              <a:ext uri="{FF2B5EF4-FFF2-40B4-BE49-F238E27FC236}">
                <a16:creationId xmlns:a16="http://schemas.microsoft.com/office/drawing/2014/main" id="{C5E48BD9-719F-4828-A3C6-306A53E71FFC}"/>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DDF3EADD-2FBC-4B96-BA8B-5F85B5DBD2C7}"/>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069134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B1897-C28B-41B1-8F49-5CC96696CF43}"/>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EF6113F6-6257-40B4-AFA7-B43003B2DE0C}"/>
              </a:ext>
            </a:extLst>
          </p:cNvPr>
          <p:cNvSpPr>
            <a:spLocks noGrp="1"/>
          </p:cNvSpPr>
          <p:nvPr>
            <p:ph type="dt" sz="half" idx="10"/>
          </p:nvPr>
        </p:nvSpPr>
        <p:spPr/>
        <p:txBody>
          <a:bodyPr/>
          <a:lstStyle/>
          <a:p>
            <a:fld id="{3D3E7B85-E6C3-41C7-9B25-C942DD194D7C}" type="datetime1">
              <a:rPr lang="de-DE" smtClean="0"/>
              <a:t>13.12.2024</a:t>
            </a:fld>
            <a:endParaRPr lang="de-DE"/>
          </a:p>
        </p:txBody>
      </p:sp>
      <p:sp>
        <p:nvSpPr>
          <p:cNvPr id="4" name="Footer Placeholder 3">
            <a:extLst>
              <a:ext uri="{FF2B5EF4-FFF2-40B4-BE49-F238E27FC236}">
                <a16:creationId xmlns:a16="http://schemas.microsoft.com/office/drawing/2014/main" id="{7C9F200D-80FB-4422-B086-516F2454EA43}"/>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9EA676FA-B3E3-4919-9186-38A3B809074D}"/>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136350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5F61E-BD82-4DFB-88C5-0EAFE8ABFD0C}"/>
              </a:ext>
            </a:extLst>
          </p:cNvPr>
          <p:cNvSpPr>
            <a:spLocks noGrp="1"/>
          </p:cNvSpPr>
          <p:nvPr>
            <p:ph type="dt" sz="half" idx="10"/>
          </p:nvPr>
        </p:nvSpPr>
        <p:spPr/>
        <p:txBody>
          <a:bodyPr/>
          <a:lstStyle/>
          <a:p>
            <a:fld id="{85C817B1-A833-46CF-AC4D-6E10613AF287}" type="datetime1">
              <a:rPr lang="de-DE" smtClean="0"/>
              <a:t>13.12.2024</a:t>
            </a:fld>
            <a:endParaRPr lang="de-DE"/>
          </a:p>
        </p:txBody>
      </p:sp>
      <p:sp>
        <p:nvSpPr>
          <p:cNvPr id="3" name="Footer Placeholder 2">
            <a:extLst>
              <a:ext uri="{FF2B5EF4-FFF2-40B4-BE49-F238E27FC236}">
                <a16:creationId xmlns:a16="http://schemas.microsoft.com/office/drawing/2014/main" id="{C49FC4BB-05D1-422D-ABB1-11EC72223F87}"/>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53803489-05F3-445F-877A-88178B326BCB}"/>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237114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CB827-D871-4243-A31C-BA801B74F85D}"/>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D426BED2-31A7-47CA-984C-E6BA002947D6}"/>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1F0D4301-E761-4448-B0D2-C06A13D40C3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C3FDEF-58CA-4067-B580-AC6E85217BD5}"/>
              </a:ext>
            </a:extLst>
          </p:cNvPr>
          <p:cNvSpPr>
            <a:spLocks noGrp="1"/>
          </p:cNvSpPr>
          <p:nvPr>
            <p:ph type="dt" sz="half" idx="10"/>
          </p:nvPr>
        </p:nvSpPr>
        <p:spPr/>
        <p:txBody>
          <a:bodyPr/>
          <a:lstStyle/>
          <a:p>
            <a:fld id="{4906C120-8182-4AA2-B0F8-957EF3B16570}" type="datetime1">
              <a:rPr lang="de-DE" smtClean="0"/>
              <a:t>13.12.2024</a:t>
            </a:fld>
            <a:endParaRPr lang="de-DE"/>
          </a:p>
        </p:txBody>
      </p:sp>
      <p:sp>
        <p:nvSpPr>
          <p:cNvPr id="6" name="Footer Placeholder 5">
            <a:extLst>
              <a:ext uri="{FF2B5EF4-FFF2-40B4-BE49-F238E27FC236}">
                <a16:creationId xmlns:a16="http://schemas.microsoft.com/office/drawing/2014/main" id="{D0C430ED-D563-4564-9D66-BAB4F35D626C}"/>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9A4ED4B7-27AF-4805-A085-860B442A725C}"/>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389442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F270B-B59C-4CC6-9735-4850F008BECF}"/>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07E4CDF9-B572-4856-96EB-56D542508F07}"/>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D0B875E7-2655-4C8C-9A56-2848951A5A48}"/>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2C16B1-011A-4102-8476-331DE5058F49}"/>
              </a:ext>
            </a:extLst>
          </p:cNvPr>
          <p:cNvSpPr>
            <a:spLocks noGrp="1"/>
          </p:cNvSpPr>
          <p:nvPr>
            <p:ph type="dt" sz="half" idx="10"/>
          </p:nvPr>
        </p:nvSpPr>
        <p:spPr/>
        <p:txBody>
          <a:bodyPr/>
          <a:lstStyle/>
          <a:p>
            <a:fld id="{926A4DB1-28B1-4EA4-9F50-5C81DBB274DC}" type="datetime1">
              <a:rPr lang="de-DE" smtClean="0"/>
              <a:t>13.12.2024</a:t>
            </a:fld>
            <a:endParaRPr lang="de-DE"/>
          </a:p>
        </p:txBody>
      </p:sp>
      <p:sp>
        <p:nvSpPr>
          <p:cNvPr id="6" name="Footer Placeholder 5">
            <a:extLst>
              <a:ext uri="{FF2B5EF4-FFF2-40B4-BE49-F238E27FC236}">
                <a16:creationId xmlns:a16="http://schemas.microsoft.com/office/drawing/2014/main" id="{63393E7F-BE36-47FC-A690-FFDE4C6808F9}"/>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C233ED47-8CD0-4D02-8C2A-6BC3D0003982}"/>
              </a:ext>
            </a:extLst>
          </p:cNvPr>
          <p:cNvSpPr>
            <a:spLocks noGrp="1"/>
          </p:cNvSpPr>
          <p:nvPr>
            <p:ph type="sldNum" sz="quarter" idx="12"/>
          </p:nvPr>
        </p:nvSpPr>
        <p:spPr/>
        <p:txBody>
          <a:bodyPr/>
          <a:lstStyle/>
          <a:p>
            <a:fld id="{688715A2-DFA4-4904-9A43-9D7FEC79ECC7}" type="slidenum">
              <a:rPr lang="de-DE" smtClean="0"/>
              <a:t>‹#›</a:t>
            </a:fld>
            <a:endParaRPr lang="de-DE"/>
          </a:p>
        </p:txBody>
      </p:sp>
    </p:spTree>
    <p:extLst>
      <p:ext uri="{BB962C8B-B14F-4D97-AF65-F5344CB8AC3E}">
        <p14:creationId xmlns:p14="http://schemas.microsoft.com/office/powerpoint/2010/main" val="4283037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B51A02-3274-4551-9BDB-8E7BA586907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60EBA939-7739-447F-BC08-9917417EA15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1AEC3346-3F60-4D2F-897D-402AF472683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88BFF7-EA78-4F32-8C2C-05B5C6A66D85}" type="datetime1">
              <a:rPr lang="de-DE" smtClean="0"/>
              <a:t>13.12.2024</a:t>
            </a:fld>
            <a:endParaRPr lang="de-DE"/>
          </a:p>
        </p:txBody>
      </p:sp>
      <p:sp>
        <p:nvSpPr>
          <p:cNvPr id="5" name="Footer Placeholder 4">
            <a:extLst>
              <a:ext uri="{FF2B5EF4-FFF2-40B4-BE49-F238E27FC236}">
                <a16:creationId xmlns:a16="http://schemas.microsoft.com/office/drawing/2014/main" id="{E9B67AA2-EB68-4C38-BBA6-417446A7262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C9134E96-9E67-4997-B142-204A7A44E21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715A2-DFA4-4904-9A43-9D7FEC79ECC7}" type="slidenum">
              <a:rPr lang="de-DE" smtClean="0"/>
              <a:t>‹#›</a:t>
            </a:fld>
            <a:endParaRPr lang="de-DE"/>
          </a:p>
        </p:txBody>
      </p:sp>
    </p:spTree>
    <p:extLst>
      <p:ext uri="{BB962C8B-B14F-4D97-AF65-F5344CB8AC3E}">
        <p14:creationId xmlns:p14="http://schemas.microsoft.com/office/powerpoint/2010/main" val="171701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hyperlink" Target="https://scads.ai/"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ww.google.de/robots.txt" TargetMode="External"/><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matrix.to/#/#secretllm:tu-dresden.d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hyperlink" Target="https://github.com/LDNOOBW/List-of-Dirty-Naughty-Obscene-and-Otherwise-Bad-Word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dsi.ut-capitole.fr/blacklists/index_en.php" TargetMode="External"/><Relationship Id="rId7" Type="http://schemas.openxmlformats.org/officeDocument/2006/relationships/image" Target="../media/image44.png"/><Relationship Id="rId2" Type="http://schemas.openxmlformats.org/officeDocument/2006/relationships/hyperlink" Target="https://oscar-project.github.io/documentation/versions/oscar-2201/" TargetMode="Externa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3" Type="http://schemas.openxmlformats.org/officeDocument/2006/relationships/hyperlink" Target="https://ostendorff.org/assets/pdf/ostendorff2024-preprint.pdf" TargetMode="External"/><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huggingface.co/spaces/HuggingFaceFW/blogpost-fineweb-v1" TargetMode="External"/><Relationship Id="rId2" Type="http://schemas.openxmlformats.org/officeDocument/2006/relationships/image" Target="../media/image47.jpg"/><Relationship Id="rId1" Type="http://schemas.openxmlformats.org/officeDocument/2006/relationships/slideLayout" Target="../slideLayouts/slideLayout2.xml"/><Relationship Id="rId4" Type="http://schemas.openxmlformats.org/officeDocument/2006/relationships/hyperlink" Target="https://aws.amazon.com/ec2/capacityblocks/pricing/"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db.inf.tu-dresden.de/misc/dwtc/" TargetMode="External"/><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hyperlink" Target="https://dataverse.harvard.edu/dataset.xhtml?persistentId=doi:10.7910/DVN/PDI7IN" TargetMode="External"/><Relationship Id="rId4" Type="http://schemas.openxmlformats.org/officeDocument/2006/relationships/hyperlink" Target="https://gwu-libraries.github.io/sfm-ui/posts/2017-09-14-twitter-data"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gptkb.org/" TargetMode="External"/><Relationship Id="rId2" Type="http://schemas.openxmlformats.org/officeDocument/2006/relationships/hyperlink" Target="https://arxiv.org/abs/2411.04920"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s://c4-search.apps.allenai.or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hyperlink" Target="https://nytco-assets.nytimes.com/2023/12/NYT_Complaint_Dec2023.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openwebsearch.eu/" TargetMode="External"/><Relationship Id="rId4" Type="http://schemas.openxmlformats.org/officeDocument/2006/relationships/hyperlink" Target="https://commoncrawl.org/"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x.com/voooooogel/status/1730726744314069190"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8.png"/><Relationship Id="rId2" Type="http://schemas.openxmlformats.org/officeDocument/2006/relationships/hyperlink" Target="https://github.com/malteos/lm-datasets" TargetMode="Externa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hyperlink" Target="https://ostendorff.org/assets/pdf/ostendorff2024-preprint.pdf"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arxiv.org/abs/2301.13688"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x.com/dhinchcliffe/status/1831124735398125939" TargetMode="External"/><Relationship Id="rId2" Type="http://schemas.openxmlformats.org/officeDocument/2006/relationships/image" Target="../media/image61.jp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hyperlink" Target="https://time.com/6247678/openai-chatgpt-kenya-workers/"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hyperlink" Target="https://data-workers.org/" TargetMode="External"/><Relationship Id="rId4" Type="http://schemas.openxmlformats.org/officeDocument/2006/relationships/image" Target="../media/image67.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s://github.com/tatsu-lab/stanford_alpaca/blob/main/prompt.txt"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tiger-ai-lab.github.io/MAmmoTH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arxiv.org/abs/2009.01325"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hyperlink" Target="https://lmarena.ai/"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C88B-86A1-4381-A4E9-C3DD7A3A5BC6}"/>
              </a:ext>
            </a:extLst>
          </p:cNvPr>
          <p:cNvSpPr>
            <a:spLocks noGrp="1"/>
          </p:cNvSpPr>
          <p:nvPr>
            <p:ph type="ctrTitle"/>
          </p:nvPr>
        </p:nvSpPr>
        <p:spPr>
          <a:xfrm>
            <a:off x="1143000" y="-2942"/>
            <a:ext cx="6858000" cy="2387600"/>
          </a:xfrm>
        </p:spPr>
        <p:txBody>
          <a:bodyPr>
            <a:normAutofit fontScale="90000"/>
          </a:bodyPr>
          <a:lstStyle/>
          <a:p>
            <a:r>
              <a:rPr lang="en-US" b="1" dirty="0"/>
              <a:t>Behind the Secrets of Large Language Models </a:t>
            </a:r>
            <a:endParaRPr lang="de-DE" dirty="0"/>
          </a:p>
        </p:txBody>
      </p:sp>
      <p:sp>
        <p:nvSpPr>
          <p:cNvPr id="3" name="Subtitle 2">
            <a:extLst>
              <a:ext uri="{FF2B5EF4-FFF2-40B4-BE49-F238E27FC236}">
                <a16:creationId xmlns:a16="http://schemas.microsoft.com/office/drawing/2014/main" id="{C68AB411-9F74-4CC7-8A36-6212602A0EA3}"/>
              </a:ext>
            </a:extLst>
          </p:cNvPr>
          <p:cNvSpPr>
            <a:spLocks noGrp="1"/>
          </p:cNvSpPr>
          <p:nvPr>
            <p:ph type="subTitle" idx="1"/>
          </p:nvPr>
        </p:nvSpPr>
        <p:spPr>
          <a:xfrm>
            <a:off x="1143000" y="2686941"/>
            <a:ext cx="6858000" cy="2620086"/>
          </a:xfrm>
        </p:spPr>
        <p:txBody>
          <a:bodyPr>
            <a:normAutofit fontScale="85000" lnSpcReduction="10000"/>
          </a:bodyPr>
          <a:lstStyle/>
          <a:p>
            <a:r>
              <a:rPr lang="en-US" sz="3800" dirty="0"/>
              <a:t>Lecture 5</a:t>
            </a:r>
          </a:p>
          <a:p>
            <a:endParaRPr lang="en-US" sz="1800" dirty="0"/>
          </a:p>
          <a:p>
            <a:r>
              <a:rPr lang="en-US" sz="5200" b="1" dirty="0"/>
              <a:t>Collecting LLM training data</a:t>
            </a:r>
          </a:p>
          <a:p>
            <a:endParaRPr lang="en-US" dirty="0"/>
          </a:p>
          <a:p>
            <a:r>
              <a:rPr lang="en-US" dirty="0"/>
              <a:t>Simon Razniewski</a:t>
            </a:r>
            <a:endParaRPr lang="de-DE" dirty="0"/>
          </a:p>
        </p:txBody>
      </p:sp>
      <p:pic>
        <p:nvPicPr>
          <p:cNvPr id="4" name="Grafik 4">
            <a:extLst>
              <a:ext uri="{FF2B5EF4-FFF2-40B4-BE49-F238E27FC236}">
                <a16:creationId xmlns:a16="http://schemas.microsoft.com/office/drawing/2014/main" id="{5761C2B6-E4FF-496D-874B-890F70AAE1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07" y="5812395"/>
            <a:ext cx="2453366" cy="999003"/>
          </a:xfrm>
          <a:prstGeom prst="rect">
            <a:avLst/>
          </a:prstGeom>
        </p:spPr>
      </p:pic>
      <p:pic>
        <p:nvPicPr>
          <p:cNvPr id="5" name="Picture 4">
            <a:extLst>
              <a:ext uri="{FF2B5EF4-FFF2-40B4-BE49-F238E27FC236}">
                <a16:creationId xmlns:a16="http://schemas.microsoft.com/office/drawing/2014/main" id="{9F93AE3D-E21F-476F-B426-526F40C29C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4053" y="5936052"/>
            <a:ext cx="2752115" cy="798113"/>
          </a:xfrm>
          <a:prstGeom prst="rect">
            <a:avLst/>
          </a:prstGeom>
        </p:spPr>
      </p:pic>
    </p:spTree>
    <p:extLst>
      <p:ext uri="{BB962C8B-B14F-4D97-AF65-F5344CB8AC3E}">
        <p14:creationId xmlns:p14="http://schemas.microsoft.com/office/powerpoint/2010/main" val="2847197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0999" y="1290637"/>
            <a:ext cx="1947863" cy="468463"/>
          </a:xfrm>
          <a:prstGeom prst="rect">
            <a:avLst/>
          </a:prstGeom>
        </p:spPr>
        <p:txBody>
          <a:bodyPr vert="horz" wrap="square" lIns="0" tIns="12383" rIns="0" bIns="0" rtlCol="0">
            <a:spAutoFit/>
          </a:bodyPr>
          <a:lstStyle/>
          <a:p>
            <a:pPr marL="9525">
              <a:spcBef>
                <a:spcPts val="98"/>
              </a:spcBef>
            </a:pPr>
            <a:r>
              <a:rPr sz="2963" spc="-206" dirty="0"/>
              <a:t>Training</a:t>
            </a:r>
            <a:r>
              <a:rPr sz="2963" spc="-285" dirty="0"/>
              <a:t> </a:t>
            </a:r>
            <a:r>
              <a:rPr sz="2963" spc="-135" dirty="0"/>
              <a:t>data</a:t>
            </a:r>
            <a:endParaRPr sz="2963"/>
          </a:p>
        </p:txBody>
      </p:sp>
      <p:grpSp>
        <p:nvGrpSpPr>
          <p:cNvPr id="3" name="object 3"/>
          <p:cNvGrpSpPr/>
          <p:nvPr/>
        </p:nvGrpSpPr>
        <p:grpSpPr>
          <a:xfrm>
            <a:off x="3443288" y="1935908"/>
            <a:ext cx="4840129" cy="446723"/>
            <a:chOff x="4591050" y="1438211"/>
            <a:chExt cx="6453505" cy="595630"/>
          </a:xfrm>
        </p:grpSpPr>
        <p:pic>
          <p:nvPicPr>
            <p:cNvPr id="4" name="object 4"/>
            <p:cNvPicPr/>
            <p:nvPr/>
          </p:nvPicPr>
          <p:blipFill>
            <a:blip r:embed="rId2" cstate="print"/>
            <a:stretch>
              <a:fillRect/>
            </a:stretch>
          </p:blipFill>
          <p:spPr>
            <a:xfrm>
              <a:off x="4591050" y="1438211"/>
              <a:ext cx="700087" cy="595312"/>
            </a:xfrm>
            <a:prstGeom prst="rect">
              <a:avLst/>
            </a:prstGeom>
          </p:spPr>
        </p:pic>
        <p:pic>
          <p:nvPicPr>
            <p:cNvPr id="5" name="object 5"/>
            <p:cNvPicPr/>
            <p:nvPr/>
          </p:nvPicPr>
          <p:blipFill>
            <a:blip r:embed="rId3" cstate="print"/>
            <a:stretch>
              <a:fillRect/>
            </a:stretch>
          </p:blipFill>
          <p:spPr>
            <a:xfrm>
              <a:off x="5010150" y="1438211"/>
              <a:ext cx="690562" cy="595312"/>
            </a:xfrm>
            <a:prstGeom prst="rect">
              <a:avLst/>
            </a:prstGeom>
          </p:spPr>
        </p:pic>
        <p:pic>
          <p:nvPicPr>
            <p:cNvPr id="6" name="object 6"/>
            <p:cNvPicPr/>
            <p:nvPr/>
          </p:nvPicPr>
          <p:blipFill>
            <a:blip r:embed="rId4" cstate="print"/>
            <a:stretch>
              <a:fillRect/>
            </a:stretch>
          </p:blipFill>
          <p:spPr>
            <a:xfrm>
              <a:off x="5419725" y="1438211"/>
              <a:ext cx="690562" cy="595312"/>
            </a:xfrm>
            <a:prstGeom prst="rect">
              <a:avLst/>
            </a:prstGeom>
          </p:spPr>
        </p:pic>
        <p:pic>
          <p:nvPicPr>
            <p:cNvPr id="7" name="object 7"/>
            <p:cNvPicPr/>
            <p:nvPr/>
          </p:nvPicPr>
          <p:blipFill>
            <a:blip r:embed="rId5" cstate="print"/>
            <a:stretch>
              <a:fillRect/>
            </a:stretch>
          </p:blipFill>
          <p:spPr>
            <a:xfrm>
              <a:off x="5829300" y="1438211"/>
              <a:ext cx="690562" cy="595312"/>
            </a:xfrm>
            <a:prstGeom prst="rect">
              <a:avLst/>
            </a:prstGeom>
          </p:spPr>
        </p:pic>
        <p:pic>
          <p:nvPicPr>
            <p:cNvPr id="8" name="object 8"/>
            <p:cNvPicPr/>
            <p:nvPr/>
          </p:nvPicPr>
          <p:blipFill>
            <a:blip r:embed="rId5" cstate="print"/>
            <a:stretch>
              <a:fillRect/>
            </a:stretch>
          </p:blipFill>
          <p:spPr>
            <a:xfrm>
              <a:off x="6238875" y="1438211"/>
              <a:ext cx="690562" cy="595312"/>
            </a:xfrm>
            <a:prstGeom prst="rect">
              <a:avLst/>
            </a:prstGeom>
          </p:spPr>
        </p:pic>
        <p:pic>
          <p:nvPicPr>
            <p:cNvPr id="9" name="object 9"/>
            <p:cNvPicPr/>
            <p:nvPr/>
          </p:nvPicPr>
          <p:blipFill>
            <a:blip r:embed="rId6" cstate="print"/>
            <a:stretch>
              <a:fillRect/>
            </a:stretch>
          </p:blipFill>
          <p:spPr>
            <a:xfrm>
              <a:off x="6648450" y="1438211"/>
              <a:ext cx="690562" cy="595312"/>
            </a:xfrm>
            <a:prstGeom prst="rect">
              <a:avLst/>
            </a:prstGeom>
          </p:spPr>
        </p:pic>
        <p:pic>
          <p:nvPicPr>
            <p:cNvPr id="10" name="object 10"/>
            <p:cNvPicPr/>
            <p:nvPr/>
          </p:nvPicPr>
          <p:blipFill>
            <a:blip r:embed="rId2" cstate="print"/>
            <a:stretch>
              <a:fillRect/>
            </a:stretch>
          </p:blipFill>
          <p:spPr>
            <a:xfrm>
              <a:off x="7058025" y="1438211"/>
              <a:ext cx="700087" cy="595312"/>
            </a:xfrm>
            <a:prstGeom prst="rect">
              <a:avLst/>
            </a:prstGeom>
          </p:spPr>
        </p:pic>
        <p:pic>
          <p:nvPicPr>
            <p:cNvPr id="11" name="object 11"/>
            <p:cNvPicPr/>
            <p:nvPr/>
          </p:nvPicPr>
          <p:blipFill>
            <a:blip r:embed="rId3" cstate="print"/>
            <a:stretch>
              <a:fillRect/>
            </a:stretch>
          </p:blipFill>
          <p:spPr>
            <a:xfrm>
              <a:off x="7477125" y="1438211"/>
              <a:ext cx="690562" cy="595312"/>
            </a:xfrm>
            <a:prstGeom prst="rect">
              <a:avLst/>
            </a:prstGeom>
          </p:spPr>
        </p:pic>
        <p:pic>
          <p:nvPicPr>
            <p:cNvPr id="12" name="object 12"/>
            <p:cNvPicPr/>
            <p:nvPr/>
          </p:nvPicPr>
          <p:blipFill>
            <a:blip r:embed="rId4" cstate="print"/>
            <a:stretch>
              <a:fillRect/>
            </a:stretch>
          </p:blipFill>
          <p:spPr>
            <a:xfrm>
              <a:off x="7886700" y="1438211"/>
              <a:ext cx="690562" cy="595312"/>
            </a:xfrm>
            <a:prstGeom prst="rect">
              <a:avLst/>
            </a:prstGeom>
          </p:spPr>
        </p:pic>
        <p:pic>
          <p:nvPicPr>
            <p:cNvPr id="13" name="object 13"/>
            <p:cNvPicPr/>
            <p:nvPr/>
          </p:nvPicPr>
          <p:blipFill>
            <a:blip r:embed="rId5" cstate="print"/>
            <a:stretch>
              <a:fillRect/>
            </a:stretch>
          </p:blipFill>
          <p:spPr>
            <a:xfrm>
              <a:off x="8296275" y="1438211"/>
              <a:ext cx="690562" cy="595312"/>
            </a:xfrm>
            <a:prstGeom prst="rect">
              <a:avLst/>
            </a:prstGeom>
          </p:spPr>
        </p:pic>
        <p:pic>
          <p:nvPicPr>
            <p:cNvPr id="14" name="object 14"/>
            <p:cNvPicPr/>
            <p:nvPr/>
          </p:nvPicPr>
          <p:blipFill>
            <a:blip r:embed="rId5" cstate="print"/>
            <a:stretch>
              <a:fillRect/>
            </a:stretch>
          </p:blipFill>
          <p:spPr>
            <a:xfrm>
              <a:off x="8705850" y="1438211"/>
              <a:ext cx="690562" cy="595312"/>
            </a:xfrm>
            <a:prstGeom prst="rect">
              <a:avLst/>
            </a:prstGeom>
          </p:spPr>
        </p:pic>
        <p:pic>
          <p:nvPicPr>
            <p:cNvPr id="15" name="object 15"/>
            <p:cNvPicPr/>
            <p:nvPr/>
          </p:nvPicPr>
          <p:blipFill>
            <a:blip r:embed="rId6" cstate="print"/>
            <a:stretch>
              <a:fillRect/>
            </a:stretch>
          </p:blipFill>
          <p:spPr>
            <a:xfrm>
              <a:off x="9115425" y="1438211"/>
              <a:ext cx="690562" cy="595312"/>
            </a:xfrm>
            <a:prstGeom prst="rect">
              <a:avLst/>
            </a:prstGeom>
          </p:spPr>
        </p:pic>
        <p:pic>
          <p:nvPicPr>
            <p:cNvPr id="16" name="object 16"/>
            <p:cNvPicPr/>
            <p:nvPr/>
          </p:nvPicPr>
          <p:blipFill>
            <a:blip r:embed="rId2" cstate="print"/>
            <a:stretch>
              <a:fillRect/>
            </a:stretch>
          </p:blipFill>
          <p:spPr>
            <a:xfrm>
              <a:off x="9525000" y="1438211"/>
              <a:ext cx="700087" cy="595312"/>
            </a:xfrm>
            <a:prstGeom prst="rect">
              <a:avLst/>
            </a:prstGeom>
          </p:spPr>
        </p:pic>
        <p:pic>
          <p:nvPicPr>
            <p:cNvPr id="17" name="object 17"/>
            <p:cNvPicPr/>
            <p:nvPr/>
          </p:nvPicPr>
          <p:blipFill>
            <a:blip r:embed="rId3" cstate="print"/>
            <a:stretch>
              <a:fillRect/>
            </a:stretch>
          </p:blipFill>
          <p:spPr>
            <a:xfrm>
              <a:off x="9944100" y="1438211"/>
              <a:ext cx="690562" cy="595312"/>
            </a:xfrm>
            <a:prstGeom prst="rect">
              <a:avLst/>
            </a:prstGeom>
          </p:spPr>
        </p:pic>
        <p:pic>
          <p:nvPicPr>
            <p:cNvPr id="18" name="object 18"/>
            <p:cNvPicPr/>
            <p:nvPr/>
          </p:nvPicPr>
          <p:blipFill>
            <a:blip r:embed="rId4" cstate="print"/>
            <a:stretch>
              <a:fillRect/>
            </a:stretch>
          </p:blipFill>
          <p:spPr>
            <a:xfrm>
              <a:off x="10353675" y="1438211"/>
              <a:ext cx="690562" cy="595312"/>
            </a:xfrm>
            <a:prstGeom prst="rect">
              <a:avLst/>
            </a:prstGeom>
          </p:spPr>
        </p:pic>
      </p:grpSp>
      <p:grpSp>
        <p:nvGrpSpPr>
          <p:cNvPr id="19" name="object 19"/>
          <p:cNvGrpSpPr/>
          <p:nvPr/>
        </p:nvGrpSpPr>
        <p:grpSpPr>
          <a:xfrm>
            <a:off x="4279106" y="3186064"/>
            <a:ext cx="2018348" cy="446723"/>
            <a:chOff x="5705475" y="3105086"/>
            <a:chExt cx="2691130" cy="595630"/>
          </a:xfrm>
        </p:grpSpPr>
        <p:pic>
          <p:nvPicPr>
            <p:cNvPr id="20" name="object 20"/>
            <p:cNvPicPr/>
            <p:nvPr/>
          </p:nvPicPr>
          <p:blipFill>
            <a:blip r:embed="rId7" cstate="print"/>
            <a:stretch>
              <a:fillRect/>
            </a:stretch>
          </p:blipFill>
          <p:spPr>
            <a:xfrm>
              <a:off x="5705475" y="3105086"/>
              <a:ext cx="681037" cy="595312"/>
            </a:xfrm>
            <a:prstGeom prst="rect">
              <a:avLst/>
            </a:prstGeom>
          </p:spPr>
        </p:pic>
        <p:pic>
          <p:nvPicPr>
            <p:cNvPr id="21" name="object 21"/>
            <p:cNvPicPr/>
            <p:nvPr/>
          </p:nvPicPr>
          <p:blipFill>
            <a:blip r:embed="rId8" cstate="print"/>
            <a:stretch>
              <a:fillRect/>
            </a:stretch>
          </p:blipFill>
          <p:spPr>
            <a:xfrm>
              <a:off x="6105525" y="3105086"/>
              <a:ext cx="681037" cy="595312"/>
            </a:xfrm>
            <a:prstGeom prst="rect">
              <a:avLst/>
            </a:prstGeom>
          </p:spPr>
        </p:pic>
        <p:pic>
          <p:nvPicPr>
            <p:cNvPr id="22" name="object 22"/>
            <p:cNvPicPr/>
            <p:nvPr/>
          </p:nvPicPr>
          <p:blipFill>
            <a:blip r:embed="rId9" cstate="print"/>
            <a:stretch>
              <a:fillRect/>
            </a:stretch>
          </p:blipFill>
          <p:spPr>
            <a:xfrm>
              <a:off x="6505575" y="3105086"/>
              <a:ext cx="690562" cy="595312"/>
            </a:xfrm>
            <a:prstGeom prst="rect">
              <a:avLst/>
            </a:prstGeom>
          </p:spPr>
        </p:pic>
        <p:pic>
          <p:nvPicPr>
            <p:cNvPr id="23" name="object 23"/>
            <p:cNvPicPr/>
            <p:nvPr/>
          </p:nvPicPr>
          <p:blipFill>
            <a:blip r:embed="rId10" cstate="print"/>
            <a:stretch>
              <a:fillRect/>
            </a:stretch>
          </p:blipFill>
          <p:spPr>
            <a:xfrm>
              <a:off x="6915150" y="3105086"/>
              <a:ext cx="681037" cy="595312"/>
            </a:xfrm>
            <a:prstGeom prst="rect">
              <a:avLst/>
            </a:prstGeom>
          </p:spPr>
        </p:pic>
        <p:pic>
          <p:nvPicPr>
            <p:cNvPr id="24" name="object 24"/>
            <p:cNvPicPr/>
            <p:nvPr/>
          </p:nvPicPr>
          <p:blipFill>
            <a:blip r:embed="rId11" cstate="print"/>
            <a:stretch>
              <a:fillRect/>
            </a:stretch>
          </p:blipFill>
          <p:spPr>
            <a:xfrm>
              <a:off x="7315200" y="3105086"/>
              <a:ext cx="681037" cy="595312"/>
            </a:xfrm>
            <a:prstGeom prst="rect">
              <a:avLst/>
            </a:prstGeom>
          </p:spPr>
        </p:pic>
        <p:pic>
          <p:nvPicPr>
            <p:cNvPr id="25" name="object 25"/>
            <p:cNvPicPr/>
            <p:nvPr/>
          </p:nvPicPr>
          <p:blipFill>
            <a:blip r:embed="rId7" cstate="print"/>
            <a:stretch>
              <a:fillRect/>
            </a:stretch>
          </p:blipFill>
          <p:spPr>
            <a:xfrm>
              <a:off x="7715250" y="3105086"/>
              <a:ext cx="681037" cy="595312"/>
            </a:xfrm>
            <a:prstGeom prst="rect">
              <a:avLst/>
            </a:prstGeom>
          </p:spPr>
        </p:pic>
      </p:grpSp>
      <p:grpSp>
        <p:nvGrpSpPr>
          <p:cNvPr id="26" name="object 26"/>
          <p:cNvGrpSpPr/>
          <p:nvPr/>
        </p:nvGrpSpPr>
        <p:grpSpPr>
          <a:xfrm>
            <a:off x="3929063" y="4243339"/>
            <a:ext cx="1118235" cy="446723"/>
            <a:chOff x="5238750" y="4514786"/>
            <a:chExt cx="1490980" cy="595630"/>
          </a:xfrm>
        </p:grpSpPr>
        <p:pic>
          <p:nvPicPr>
            <p:cNvPr id="27" name="object 27"/>
            <p:cNvPicPr/>
            <p:nvPr/>
          </p:nvPicPr>
          <p:blipFill>
            <a:blip r:embed="rId12" cstate="print"/>
            <a:stretch>
              <a:fillRect/>
            </a:stretch>
          </p:blipFill>
          <p:spPr>
            <a:xfrm>
              <a:off x="5238750" y="4514786"/>
              <a:ext cx="728662" cy="595312"/>
            </a:xfrm>
            <a:prstGeom prst="rect">
              <a:avLst/>
            </a:prstGeom>
          </p:spPr>
        </p:pic>
        <p:pic>
          <p:nvPicPr>
            <p:cNvPr id="28" name="object 28"/>
            <p:cNvPicPr/>
            <p:nvPr/>
          </p:nvPicPr>
          <p:blipFill>
            <a:blip r:embed="rId13" cstate="print"/>
            <a:stretch>
              <a:fillRect/>
            </a:stretch>
          </p:blipFill>
          <p:spPr>
            <a:xfrm>
              <a:off x="5629275" y="4514786"/>
              <a:ext cx="719137" cy="595312"/>
            </a:xfrm>
            <a:prstGeom prst="rect">
              <a:avLst/>
            </a:prstGeom>
          </p:spPr>
        </p:pic>
        <p:pic>
          <p:nvPicPr>
            <p:cNvPr id="29" name="object 29"/>
            <p:cNvPicPr/>
            <p:nvPr/>
          </p:nvPicPr>
          <p:blipFill>
            <a:blip r:embed="rId14" cstate="print"/>
            <a:stretch>
              <a:fillRect/>
            </a:stretch>
          </p:blipFill>
          <p:spPr>
            <a:xfrm>
              <a:off x="6010275" y="4514786"/>
              <a:ext cx="719137" cy="595312"/>
            </a:xfrm>
            <a:prstGeom prst="rect">
              <a:avLst/>
            </a:prstGeom>
          </p:spPr>
        </p:pic>
      </p:grpSp>
      <p:sp>
        <p:nvSpPr>
          <p:cNvPr id="30" name="object 30"/>
          <p:cNvSpPr txBox="1"/>
          <p:nvPr/>
        </p:nvSpPr>
        <p:spPr>
          <a:xfrm>
            <a:off x="485536" y="1991916"/>
            <a:ext cx="6161723" cy="3449245"/>
          </a:xfrm>
          <a:prstGeom prst="rect">
            <a:avLst/>
          </a:prstGeom>
        </p:spPr>
        <p:txBody>
          <a:bodyPr vert="horz" wrap="square" lIns="0" tIns="11906" rIns="0" bIns="0" rtlCol="0">
            <a:spAutoFit/>
          </a:bodyPr>
          <a:lstStyle/>
          <a:p>
            <a:pPr marL="9525">
              <a:spcBef>
                <a:spcPts val="94"/>
              </a:spcBef>
            </a:pPr>
            <a:r>
              <a:rPr sz="1613" dirty="0">
                <a:latin typeface="Trebuchet MS"/>
                <a:cs typeface="Trebuchet MS"/>
              </a:rPr>
              <a:t>Stage</a:t>
            </a:r>
            <a:r>
              <a:rPr sz="1613" spc="-90" dirty="0">
                <a:latin typeface="Trebuchet MS"/>
                <a:cs typeface="Trebuchet MS"/>
              </a:rPr>
              <a:t> </a:t>
            </a:r>
            <a:r>
              <a:rPr sz="1613" spc="-45" dirty="0">
                <a:latin typeface="Trebuchet MS"/>
                <a:cs typeface="Trebuchet MS"/>
              </a:rPr>
              <a:t>1:</a:t>
            </a:r>
            <a:r>
              <a:rPr sz="1613" spc="-90" dirty="0">
                <a:latin typeface="Trebuchet MS"/>
                <a:cs typeface="Trebuchet MS"/>
              </a:rPr>
              <a:t> </a:t>
            </a:r>
            <a:r>
              <a:rPr sz="1613" dirty="0">
                <a:latin typeface="Trebuchet MS"/>
                <a:cs typeface="Trebuchet MS"/>
              </a:rPr>
              <a:t>Unsupervised</a:t>
            </a:r>
            <a:r>
              <a:rPr sz="1613" spc="-19" dirty="0">
                <a:latin typeface="Trebuchet MS"/>
                <a:cs typeface="Trebuchet MS"/>
              </a:rPr>
              <a:t> </a:t>
            </a:r>
            <a:r>
              <a:rPr sz="1613" spc="-8" dirty="0">
                <a:latin typeface="Trebuchet MS"/>
                <a:cs typeface="Trebuchet MS"/>
              </a:rPr>
              <a:t>Pretraining</a:t>
            </a:r>
            <a:endParaRPr sz="1613" dirty="0">
              <a:latin typeface="Trebuchet MS"/>
              <a:cs typeface="Trebuchet MS"/>
            </a:endParaRPr>
          </a:p>
          <a:p>
            <a:pPr marL="352425" indent="-342900">
              <a:spcBef>
                <a:spcPts val="1388"/>
              </a:spcBef>
              <a:buSzPct val="97297"/>
              <a:buFont typeface="Arial"/>
              <a:buChar char="●"/>
              <a:tabLst>
                <a:tab pos="352425" algn="l"/>
              </a:tabLst>
            </a:pPr>
            <a:r>
              <a:rPr sz="1388" spc="-19" dirty="0">
                <a:latin typeface="Trebuchet MS"/>
                <a:cs typeface="Trebuchet MS"/>
              </a:rPr>
              <a:t>Large</a:t>
            </a:r>
            <a:r>
              <a:rPr sz="1388" spc="-101" dirty="0">
                <a:latin typeface="Trebuchet MS"/>
                <a:cs typeface="Trebuchet MS"/>
              </a:rPr>
              <a:t> </a:t>
            </a:r>
            <a:r>
              <a:rPr sz="1388" dirty="0">
                <a:latin typeface="Trebuchet MS"/>
                <a:cs typeface="Trebuchet MS"/>
              </a:rPr>
              <a:t>amounts</a:t>
            </a:r>
            <a:r>
              <a:rPr sz="1388" spc="-98" dirty="0">
                <a:latin typeface="Trebuchet MS"/>
                <a:cs typeface="Trebuchet MS"/>
              </a:rPr>
              <a:t> </a:t>
            </a:r>
            <a:r>
              <a:rPr sz="1388" spc="-34" dirty="0">
                <a:latin typeface="Trebuchet MS"/>
                <a:cs typeface="Trebuchet MS"/>
              </a:rPr>
              <a:t>of</a:t>
            </a:r>
            <a:r>
              <a:rPr sz="1388" spc="-56" dirty="0">
                <a:latin typeface="Trebuchet MS"/>
                <a:cs typeface="Trebuchet MS"/>
              </a:rPr>
              <a:t> </a:t>
            </a:r>
            <a:r>
              <a:rPr sz="1388" spc="-19" dirty="0">
                <a:latin typeface="Trebuchet MS"/>
                <a:cs typeface="Trebuchet MS"/>
              </a:rPr>
              <a:t>plain</a:t>
            </a:r>
            <a:r>
              <a:rPr sz="1388" spc="-75" dirty="0">
                <a:latin typeface="Trebuchet MS"/>
                <a:cs typeface="Trebuchet MS"/>
              </a:rPr>
              <a:t> </a:t>
            </a:r>
            <a:r>
              <a:rPr sz="1388" spc="-71" dirty="0">
                <a:latin typeface="Trebuchet MS"/>
                <a:cs typeface="Trebuchet MS"/>
              </a:rPr>
              <a:t>text</a:t>
            </a:r>
            <a:r>
              <a:rPr sz="1388" spc="-94" dirty="0">
                <a:latin typeface="Trebuchet MS"/>
                <a:cs typeface="Trebuchet MS"/>
              </a:rPr>
              <a:t> </a:t>
            </a:r>
            <a:r>
              <a:rPr sz="1388" spc="-19" dirty="0">
                <a:latin typeface="Trebuchet MS"/>
                <a:cs typeface="Trebuchet MS"/>
              </a:rPr>
              <a:t>(Llama3:</a:t>
            </a:r>
            <a:r>
              <a:rPr sz="1388" spc="-94" dirty="0">
                <a:latin typeface="Trebuchet MS"/>
                <a:cs typeface="Trebuchet MS"/>
              </a:rPr>
              <a:t> </a:t>
            </a:r>
            <a:r>
              <a:rPr sz="1388" dirty="0">
                <a:latin typeface="Trebuchet MS"/>
                <a:cs typeface="Trebuchet MS"/>
              </a:rPr>
              <a:t>15</a:t>
            </a:r>
            <a:r>
              <a:rPr sz="1388" spc="-116" dirty="0">
                <a:latin typeface="Trebuchet MS"/>
                <a:cs typeface="Trebuchet MS"/>
              </a:rPr>
              <a:t> </a:t>
            </a:r>
            <a:r>
              <a:rPr sz="1388" spc="-41" dirty="0">
                <a:latin typeface="Trebuchet MS"/>
                <a:cs typeface="Trebuchet MS"/>
              </a:rPr>
              <a:t>trillion</a:t>
            </a:r>
            <a:r>
              <a:rPr sz="1388" spc="-11" dirty="0">
                <a:latin typeface="Trebuchet MS"/>
                <a:cs typeface="Trebuchet MS"/>
              </a:rPr>
              <a:t> </a:t>
            </a:r>
            <a:r>
              <a:rPr sz="1388" spc="-8" dirty="0">
                <a:latin typeface="Trebuchet MS"/>
                <a:cs typeface="Trebuchet MS"/>
              </a:rPr>
              <a:t>tokens)</a:t>
            </a:r>
            <a:endParaRPr sz="1388" dirty="0">
              <a:latin typeface="Trebuchet MS"/>
              <a:cs typeface="Trebuchet MS"/>
            </a:endParaRPr>
          </a:p>
          <a:p>
            <a:pPr marL="352425" indent="-342900">
              <a:lnSpc>
                <a:spcPts val="1650"/>
              </a:lnSpc>
              <a:spcBef>
                <a:spcPts val="26"/>
              </a:spcBef>
              <a:buSzPct val="97297"/>
              <a:buFont typeface="Arial"/>
              <a:buChar char="●"/>
              <a:tabLst>
                <a:tab pos="352425" algn="l"/>
              </a:tabLst>
            </a:pPr>
            <a:r>
              <a:rPr sz="1388" dirty="0">
                <a:latin typeface="Trebuchet MS"/>
                <a:cs typeface="Trebuchet MS"/>
              </a:rPr>
              <a:t>Diverse</a:t>
            </a:r>
            <a:r>
              <a:rPr sz="1388" spc="-120" dirty="0">
                <a:latin typeface="Trebuchet MS"/>
                <a:cs typeface="Trebuchet MS"/>
              </a:rPr>
              <a:t> </a:t>
            </a:r>
            <a:r>
              <a:rPr sz="1388" spc="34" dirty="0">
                <a:latin typeface="Trebuchet MS"/>
                <a:cs typeface="Trebuchet MS"/>
              </a:rPr>
              <a:t>sources</a:t>
            </a:r>
            <a:r>
              <a:rPr sz="1388" spc="-60" dirty="0">
                <a:latin typeface="Trebuchet MS"/>
                <a:cs typeface="Trebuchet MS"/>
              </a:rPr>
              <a:t> </a:t>
            </a:r>
            <a:r>
              <a:rPr sz="1388" dirty="0">
                <a:latin typeface="Trebuchet MS"/>
                <a:cs typeface="Trebuchet MS"/>
              </a:rPr>
              <a:t>and</a:t>
            </a:r>
            <a:r>
              <a:rPr sz="1388" spc="-45" dirty="0">
                <a:latin typeface="Trebuchet MS"/>
                <a:cs typeface="Trebuchet MS"/>
              </a:rPr>
              <a:t> </a:t>
            </a:r>
            <a:r>
              <a:rPr sz="1388" dirty="0">
                <a:latin typeface="Trebuchet MS"/>
                <a:cs typeface="Trebuchet MS"/>
              </a:rPr>
              <a:t>topics</a:t>
            </a:r>
            <a:r>
              <a:rPr sz="1388" spc="-60" dirty="0">
                <a:latin typeface="Trebuchet MS"/>
                <a:cs typeface="Trebuchet MS"/>
              </a:rPr>
              <a:t> </a:t>
            </a:r>
            <a:r>
              <a:rPr sz="1388" spc="-26" dirty="0">
                <a:latin typeface="Trebuchet MS"/>
                <a:cs typeface="Trebuchet MS"/>
              </a:rPr>
              <a:t>(scientific</a:t>
            </a:r>
            <a:r>
              <a:rPr sz="1388" spc="-53" dirty="0">
                <a:latin typeface="Trebuchet MS"/>
                <a:cs typeface="Trebuchet MS"/>
              </a:rPr>
              <a:t> </a:t>
            </a:r>
            <a:r>
              <a:rPr sz="1388" spc="-64" dirty="0">
                <a:latin typeface="Trebuchet MS"/>
                <a:cs typeface="Trebuchet MS"/>
              </a:rPr>
              <a:t>literature,</a:t>
            </a:r>
            <a:r>
              <a:rPr sz="1388" spc="-113" dirty="0">
                <a:latin typeface="Trebuchet MS"/>
                <a:cs typeface="Trebuchet MS"/>
              </a:rPr>
              <a:t> </a:t>
            </a:r>
            <a:r>
              <a:rPr sz="1388" spc="-8" dirty="0">
                <a:latin typeface="Trebuchet MS"/>
                <a:cs typeface="Trebuchet MS"/>
              </a:rPr>
              <a:t>news,</a:t>
            </a:r>
            <a:r>
              <a:rPr sz="1388" spc="-56" dirty="0">
                <a:latin typeface="Trebuchet MS"/>
                <a:cs typeface="Trebuchet MS"/>
              </a:rPr>
              <a:t> </a:t>
            </a:r>
            <a:r>
              <a:rPr sz="1388" spc="-8" dirty="0">
                <a:latin typeface="Trebuchet MS"/>
                <a:cs typeface="Trebuchet MS"/>
              </a:rPr>
              <a:t>forums)</a:t>
            </a:r>
            <a:endParaRPr sz="1388" dirty="0">
              <a:latin typeface="Trebuchet MS"/>
              <a:cs typeface="Trebuchet MS"/>
            </a:endParaRPr>
          </a:p>
          <a:p>
            <a:pPr marL="352425" indent="-342900">
              <a:lnSpc>
                <a:spcPts val="1650"/>
              </a:lnSpc>
              <a:buSzPct val="97297"/>
              <a:buFont typeface="Arial"/>
              <a:buChar char="●"/>
              <a:tabLst>
                <a:tab pos="352425" algn="l"/>
              </a:tabLst>
            </a:pPr>
            <a:r>
              <a:rPr sz="1388" spc="45" dirty="0">
                <a:latin typeface="Trebuchet MS"/>
                <a:cs typeface="Trebuchet MS"/>
              </a:rPr>
              <a:t>Most</a:t>
            </a:r>
            <a:r>
              <a:rPr sz="1388" spc="-60" dirty="0">
                <a:latin typeface="Trebuchet MS"/>
                <a:cs typeface="Trebuchet MS"/>
              </a:rPr>
              <a:t> </a:t>
            </a:r>
            <a:r>
              <a:rPr sz="1388" spc="-19" dirty="0">
                <a:latin typeface="Trebuchet MS"/>
                <a:cs typeface="Trebuchet MS"/>
              </a:rPr>
              <a:t>prominent</a:t>
            </a:r>
            <a:r>
              <a:rPr sz="1388" spc="-120" dirty="0">
                <a:latin typeface="Trebuchet MS"/>
                <a:cs typeface="Trebuchet MS"/>
              </a:rPr>
              <a:t> </a:t>
            </a:r>
            <a:r>
              <a:rPr sz="1388" dirty="0">
                <a:latin typeface="Trebuchet MS"/>
                <a:cs typeface="Trebuchet MS"/>
              </a:rPr>
              <a:t>source:</a:t>
            </a:r>
            <a:r>
              <a:rPr sz="1388" spc="-60" dirty="0">
                <a:latin typeface="Trebuchet MS"/>
                <a:cs typeface="Trebuchet MS"/>
              </a:rPr>
              <a:t> </a:t>
            </a:r>
            <a:r>
              <a:rPr sz="1388" dirty="0">
                <a:latin typeface="Trebuchet MS"/>
                <a:cs typeface="Trebuchet MS"/>
              </a:rPr>
              <a:t>Web</a:t>
            </a:r>
            <a:r>
              <a:rPr sz="1388" spc="-60" dirty="0">
                <a:latin typeface="Trebuchet MS"/>
                <a:cs typeface="Trebuchet MS"/>
              </a:rPr>
              <a:t> </a:t>
            </a:r>
            <a:r>
              <a:rPr sz="1388" spc="-23" dirty="0">
                <a:latin typeface="Trebuchet MS"/>
                <a:cs typeface="Trebuchet MS"/>
              </a:rPr>
              <a:t>crawled</a:t>
            </a:r>
            <a:r>
              <a:rPr sz="1388" spc="-56" dirty="0">
                <a:latin typeface="Trebuchet MS"/>
                <a:cs typeface="Trebuchet MS"/>
              </a:rPr>
              <a:t> </a:t>
            </a:r>
            <a:r>
              <a:rPr sz="1388" spc="-86" dirty="0">
                <a:latin typeface="Trebuchet MS"/>
                <a:cs typeface="Trebuchet MS"/>
              </a:rPr>
              <a:t>text</a:t>
            </a:r>
            <a:r>
              <a:rPr sz="1388" spc="-124" dirty="0">
                <a:latin typeface="Trebuchet MS"/>
                <a:cs typeface="Trebuchet MS"/>
              </a:rPr>
              <a:t> </a:t>
            </a:r>
            <a:r>
              <a:rPr sz="1388" spc="-8" dirty="0">
                <a:latin typeface="Trebuchet MS"/>
                <a:cs typeface="Trebuchet MS"/>
              </a:rPr>
              <a:t>(CommonCrawl)</a:t>
            </a:r>
            <a:endParaRPr sz="1388" dirty="0">
              <a:latin typeface="Trebuchet MS"/>
              <a:cs typeface="Trebuchet MS"/>
            </a:endParaRPr>
          </a:p>
          <a:p>
            <a:pPr marL="9525">
              <a:spcBef>
                <a:spcPts val="1545"/>
              </a:spcBef>
            </a:pPr>
            <a:r>
              <a:rPr sz="1613" dirty="0">
                <a:latin typeface="Trebuchet MS"/>
                <a:cs typeface="Trebuchet MS"/>
              </a:rPr>
              <a:t>Stage</a:t>
            </a:r>
            <a:r>
              <a:rPr sz="1613" spc="-113" dirty="0">
                <a:latin typeface="Trebuchet MS"/>
                <a:cs typeface="Trebuchet MS"/>
              </a:rPr>
              <a:t> </a:t>
            </a:r>
            <a:r>
              <a:rPr sz="1613" spc="-45" dirty="0">
                <a:latin typeface="Trebuchet MS"/>
                <a:cs typeface="Trebuchet MS"/>
              </a:rPr>
              <a:t>2:</a:t>
            </a:r>
            <a:r>
              <a:rPr sz="1613" spc="-109" dirty="0">
                <a:latin typeface="Trebuchet MS"/>
                <a:cs typeface="Trebuchet MS"/>
              </a:rPr>
              <a:t> </a:t>
            </a:r>
            <a:r>
              <a:rPr sz="1613" dirty="0">
                <a:latin typeface="Trebuchet MS"/>
                <a:cs typeface="Trebuchet MS"/>
              </a:rPr>
              <a:t>Supervised</a:t>
            </a:r>
            <a:r>
              <a:rPr sz="1613" spc="-105" dirty="0">
                <a:latin typeface="Trebuchet MS"/>
                <a:cs typeface="Trebuchet MS"/>
              </a:rPr>
              <a:t> </a:t>
            </a:r>
            <a:r>
              <a:rPr sz="1613" spc="-8" dirty="0">
                <a:latin typeface="Trebuchet MS"/>
                <a:cs typeface="Trebuchet MS"/>
              </a:rPr>
              <a:t>Instruction</a:t>
            </a:r>
            <a:r>
              <a:rPr sz="1613" spc="-90" dirty="0">
                <a:latin typeface="Trebuchet MS"/>
                <a:cs typeface="Trebuchet MS"/>
              </a:rPr>
              <a:t> </a:t>
            </a:r>
            <a:r>
              <a:rPr sz="1613" spc="-19" dirty="0">
                <a:latin typeface="Trebuchet MS"/>
                <a:cs typeface="Trebuchet MS"/>
              </a:rPr>
              <a:t>Fine-</a:t>
            </a:r>
            <a:r>
              <a:rPr sz="1613" spc="-8" dirty="0">
                <a:latin typeface="Trebuchet MS"/>
                <a:cs typeface="Trebuchet MS"/>
              </a:rPr>
              <a:t>tuning</a:t>
            </a:r>
            <a:endParaRPr sz="1613" dirty="0">
              <a:latin typeface="Trebuchet MS"/>
              <a:cs typeface="Trebuchet MS"/>
            </a:endParaRPr>
          </a:p>
          <a:p>
            <a:pPr marL="352425" indent="-342900">
              <a:lnSpc>
                <a:spcPts val="1650"/>
              </a:lnSpc>
              <a:spcBef>
                <a:spcPts val="1388"/>
              </a:spcBef>
              <a:buSzPct val="97297"/>
              <a:buFont typeface="Arial"/>
              <a:buChar char="●"/>
              <a:tabLst>
                <a:tab pos="352425" algn="l"/>
              </a:tabLst>
            </a:pPr>
            <a:r>
              <a:rPr sz="1388" dirty="0">
                <a:latin typeface="Trebuchet MS"/>
                <a:cs typeface="Trebuchet MS"/>
              </a:rPr>
              <a:t>Supervised</a:t>
            </a:r>
            <a:r>
              <a:rPr sz="1388" spc="-60" dirty="0">
                <a:latin typeface="Trebuchet MS"/>
                <a:cs typeface="Trebuchet MS"/>
              </a:rPr>
              <a:t> </a:t>
            </a:r>
            <a:r>
              <a:rPr sz="1388" spc="-71" dirty="0">
                <a:latin typeface="Trebuchet MS"/>
                <a:cs typeface="Trebuchet MS"/>
              </a:rPr>
              <a:t>text</a:t>
            </a:r>
            <a:r>
              <a:rPr sz="1388" spc="-64" dirty="0">
                <a:latin typeface="Trebuchet MS"/>
                <a:cs typeface="Trebuchet MS"/>
              </a:rPr>
              <a:t> </a:t>
            </a:r>
            <a:r>
              <a:rPr sz="1388" dirty="0">
                <a:latin typeface="Trebuchet MS"/>
                <a:cs typeface="Trebuchet MS"/>
              </a:rPr>
              <a:t>pairs</a:t>
            </a:r>
            <a:r>
              <a:rPr sz="1388" spc="-68" dirty="0">
                <a:latin typeface="Trebuchet MS"/>
                <a:cs typeface="Trebuchet MS"/>
              </a:rPr>
              <a:t> </a:t>
            </a:r>
            <a:r>
              <a:rPr sz="1388" spc="-30" dirty="0">
                <a:latin typeface="Trebuchet MS"/>
                <a:cs typeface="Trebuchet MS"/>
              </a:rPr>
              <a:t>(input-</a:t>
            </a:r>
            <a:r>
              <a:rPr sz="1388" spc="-34" dirty="0">
                <a:latin typeface="Trebuchet MS"/>
                <a:cs typeface="Trebuchet MS"/>
              </a:rPr>
              <a:t>output,</a:t>
            </a:r>
            <a:r>
              <a:rPr sz="1388" spc="-71" dirty="0">
                <a:latin typeface="Trebuchet MS"/>
                <a:cs typeface="Trebuchet MS"/>
              </a:rPr>
              <a:t> </a:t>
            </a:r>
            <a:r>
              <a:rPr sz="1388" dirty="0">
                <a:latin typeface="Trebuchet MS"/>
                <a:cs typeface="Trebuchet MS"/>
              </a:rPr>
              <a:t>question-</a:t>
            </a:r>
            <a:r>
              <a:rPr sz="1388" spc="-30" dirty="0">
                <a:latin typeface="Trebuchet MS"/>
                <a:cs typeface="Trebuchet MS"/>
              </a:rPr>
              <a:t>answer,</a:t>
            </a:r>
            <a:r>
              <a:rPr sz="1388" spc="4" dirty="0">
                <a:latin typeface="Trebuchet MS"/>
                <a:cs typeface="Trebuchet MS"/>
              </a:rPr>
              <a:t> </a:t>
            </a:r>
            <a:r>
              <a:rPr sz="1388" spc="-75" dirty="0">
                <a:latin typeface="Trebuchet MS"/>
                <a:cs typeface="Trebuchet MS"/>
              </a:rPr>
              <a:t>text-</a:t>
            </a:r>
            <a:r>
              <a:rPr sz="1388" spc="-8" dirty="0">
                <a:latin typeface="Trebuchet MS"/>
                <a:cs typeface="Trebuchet MS"/>
              </a:rPr>
              <a:t>summary)</a:t>
            </a:r>
            <a:endParaRPr sz="1388" dirty="0">
              <a:latin typeface="Trebuchet MS"/>
              <a:cs typeface="Trebuchet MS"/>
            </a:endParaRPr>
          </a:p>
          <a:p>
            <a:pPr marL="352425" indent="-342900">
              <a:lnSpc>
                <a:spcPts val="1650"/>
              </a:lnSpc>
              <a:buSzPct val="97297"/>
              <a:buFont typeface="Arial"/>
              <a:buChar char="●"/>
              <a:tabLst>
                <a:tab pos="352425" algn="l"/>
              </a:tabLst>
            </a:pPr>
            <a:r>
              <a:rPr sz="1388" spc="-30" dirty="0">
                <a:latin typeface="Trebuchet MS"/>
                <a:cs typeface="Trebuchet MS"/>
              </a:rPr>
              <a:t>Task-oriented </a:t>
            </a:r>
            <a:r>
              <a:rPr sz="1388" spc="-26" dirty="0">
                <a:latin typeface="Trebuchet MS"/>
                <a:cs typeface="Trebuchet MS"/>
              </a:rPr>
              <a:t>data</a:t>
            </a:r>
            <a:r>
              <a:rPr sz="1388" spc="-49" dirty="0">
                <a:latin typeface="Trebuchet MS"/>
                <a:cs typeface="Trebuchet MS"/>
              </a:rPr>
              <a:t> </a:t>
            </a:r>
            <a:r>
              <a:rPr sz="1388" spc="-26" dirty="0">
                <a:latin typeface="Trebuchet MS"/>
                <a:cs typeface="Trebuchet MS"/>
              </a:rPr>
              <a:t>(diverse</a:t>
            </a:r>
            <a:r>
              <a:rPr sz="1388" spc="-105" dirty="0">
                <a:latin typeface="Trebuchet MS"/>
                <a:cs typeface="Trebuchet MS"/>
              </a:rPr>
              <a:t> </a:t>
            </a:r>
            <a:r>
              <a:rPr sz="1388" dirty="0">
                <a:latin typeface="Trebuchet MS"/>
                <a:cs typeface="Trebuchet MS"/>
              </a:rPr>
              <a:t>tasks</a:t>
            </a:r>
            <a:r>
              <a:rPr sz="1388" spc="-98" dirty="0">
                <a:latin typeface="Trebuchet MS"/>
                <a:cs typeface="Trebuchet MS"/>
              </a:rPr>
              <a:t> </a:t>
            </a:r>
            <a:r>
              <a:rPr sz="1388" spc="-26" dirty="0">
                <a:latin typeface="Trebuchet MS"/>
                <a:cs typeface="Trebuchet MS"/>
              </a:rPr>
              <a:t>are</a:t>
            </a:r>
            <a:r>
              <a:rPr sz="1388" spc="-38" dirty="0">
                <a:latin typeface="Trebuchet MS"/>
                <a:cs typeface="Trebuchet MS"/>
              </a:rPr>
              <a:t> </a:t>
            </a:r>
            <a:r>
              <a:rPr sz="1388" dirty="0">
                <a:latin typeface="Trebuchet MS"/>
                <a:cs typeface="Trebuchet MS"/>
              </a:rPr>
              <a:t>needed</a:t>
            </a:r>
            <a:r>
              <a:rPr sz="1388" spc="-94" dirty="0">
                <a:latin typeface="Trebuchet MS"/>
                <a:cs typeface="Trebuchet MS"/>
              </a:rPr>
              <a:t> </a:t>
            </a:r>
            <a:r>
              <a:rPr sz="1388" spc="-45" dirty="0">
                <a:latin typeface="Trebuchet MS"/>
                <a:cs typeface="Trebuchet MS"/>
              </a:rPr>
              <a:t>to</a:t>
            </a:r>
            <a:r>
              <a:rPr sz="1388" spc="-83" dirty="0">
                <a:latin typeface="Trebuchet MS"/>
                <a:cs typeface="Trebuchet MS"/>
              </a:rPr>
              <a:t> </a:t>
            </a:r>
            <a:r>
              <a:rPr sz="1388" spc="-34" dirty="0">
                <a:latin typeface="Trebuchet MS"/>
                <a:cs typeface="Trebuchet MS"/>
              </a:rPr>
              <a:t>generalize</a:t>
            </a:r>
            <a:r>
              <a:rPr sz="1388" spc="-98" dirty="0">
                <a:latin typeface="Trebuchet MS"/>
                <a:cs typeface="Trebuchet MS"/>
              </a:rPr>
              <a:t> </a:t>
            </a:r>
            <a:r>
              <a:rPr sz="1388" spc="-41" dirty="0">
                <a:latin typeface="Trebuchet MS"/>
                <a:cs typeface="Trebuchet MS"/>
              </a:rPr>
              <a:t>to</a:t>
            </a:r>
            <a:r>
              <a:rPr sz="1388" spc="-19" dirty="0">
                <a:latin typeface="Trebuchet MS"/>
                <a:cs typeface="Trebuchet MS"/>
              </a:rPr>
              <a:t> </a:t>
            </a:r>
            <a:r>
              <a:rPr sz="1388" dirty="0">
                <a:latin typeface="Trebuchet MS"/>
                <a:cs typeface="Trebuchet MS"/>
              </a:rPr>
              <a:t>unseen</a:t>
            </a:r>
            <a:r>
              <a:rPr sz="1388" spc="-75" dirty="0">
                <a:latin typeface="Trebuchet MS"/>
                <a:cs typeface="Trebuchet MS"/>
              </a:rPr>
              <a:t> </a:t>
            </a:r>
            <a:r>
              <a:rPr sz="1388" spc="-8" dirty="0">
                <a:latin typeface="Trebuchet MS"/>
                <a:cs typeface="Trebuchet MS"/>
              </a:rPr>
              <a:t>tasks)</a:t>
            </a:r>
            <a:endParaRPr sz="1388" dirty="0">
              <a:latin typeface="Trebuchet MS"/>
              <a:cs typeface="Trebuchet MS"/>
            </a:endParaRPr>
          </a:p>
          <a:p>
            <a:pPr>
              <a:spcBef>
                <a:spcPts val="105"/>
              </a:spcBef>
              <a:buFont typeface="Arial"/>
              <a:buChar char="●"/>
            </a:pPr>
            <a:endParaRPr sz="1388" dirty="0">
              <a:latin typeface="Trebuchet MS"/>
              <a:cs typeface="Trebuchet MS"/>
            </a:endParaRPr>
          </a:p>
          <a:p>
            <a:pPr marL="9525"/>
            <a:r>
              <a:rPr sz="1613" dirty="0">
                <a:latin typeface="Trebuchet MS"/>
                <a:cs typeface="Trebuchet MS"/>
              </a:rPr>
              <a:t>Stage</a:t>
            </a:r>
            <a:r>
              <a:rPr sz="1613" spc="-143" dirty="0">
                <a:latin typeface="Trebuchet MS"/>
                <a:cs typeface="Trebuchet MS"/>
              </a:rPr>
              <a:t> </a:t>
            </a:r>
            <a:r>
              <a:rPr sz="1613" spc="-45" dirty="0">
                <a:latin typeface="Trebuchet MS"/>
                <a:cs typeface="Trebuchet MS"/>
              </a:rPr>
              <a:t>3:</a:t>
            </a:r>
            <a:r>
              <a:rPr sz="1613" spc="-139" dirty="0">
                <a:latin typeface="Trebuchet MS"/>
                <a:cs typeface="Trebuchet MS"/>
              </a:rPr>
              <a:t> </a:t>
            </a:r>
            <a:r>
              <a:rPr sz="1613" spc="-23" dirty="0">
                <a:latin typeface="Trebuchet MS"/>
                <a:cs typeface="Trebuchet MS"/>
              </a:rPr>
              <a:t>Alignment</a:t>
            </a:r>
            <a:r>
              <a:rPr sz="1613" spc="-86" dirty="0">
                <a:latin typeface="Trebuchet MS"/>
                <a:cs typeface="Trebuchet MS"/>
              </a:rPr>
              <a:t> </a:t>
            </a:r>
            <a:r>
              <a:rPr sz="1613" spc="75" dirty="0">
                <a:latin typeface="Trebuchet MS"/>
                <a:cs typeface="Trebuchet MS"/>
              </a:rPr>
              <a:t>C</a:t>
            </a:r>
            <a:r>
              <a:rPr sz="1613" spc="-101" dirty="0">
                <a:latin typeface="Trebuchet MS"/>
                <a:cs typeface="Trebuchet MS"/>
              </a:rPr>
              <a:t> </a:t>
            </a:r>
            <a:r>
              <a:rPr sz="1613" spc="-34" dirty="0">
                <a:latin typeface="Trebuchet MS"/>
                <a:cs typeface="Trebuchet MS"/>
              </a:rPr>
              <a:t>preference-</a:t>
            </a:r>
            <a:r>
              <a:rPr sz="1613" spc="-8" dirty="0">
                <a:latin typeface="Trebuchet MS"/>
                <a:cs typeface="Trebuchet MS"/>
              </a:rPr>
              <a:t>tuning</a:t>
            </a:r>
            <a:endParaRPr sz="1613" dirty="0">
              <a:latin typeface="Trebuchet MS"/>
              <a:cs typeface="Trebuchet MS"/>
            </a:endParaRPr>
          </a:p>
          <a:p>
            <a:pPr marL="352425" indent="-342900">
              <a:lnSpc>
                <a:spcPts val="1650"/>
              </a:lnSpc>
              <a:spcBef>
                <a:spcPts val="1388"/>
              </a:spcBef>
              <a:buSzPct val="97297"/>
              <a:buFont typeface="Arial"/>
              <a:buChar char="●"/>
              <a:tabLst>
                <a:tab pos="352425" algn="l"/>
              </a:tabLst>
            </a:pPr>
            <a:r>
              <a:rPr sz="1388" spc="38" dirty="0">
                <a:latin typeface="Trebuchet MS"/>
                <a:cs typeface="Trebuchet MS"/>
              </a:rPr>
              <a:t>Human</a:t>
            </a:r>
            <a:r>
              <a:rPr sz="1388" spc="-105" dirty="0">
                <a:latin typeface="Trebuchet MS"/>
                <a:cs typeface="Trebuchet MS"/>
              </a:rPr>
              <a:t> </a:t>
            </a:r>
            <a:r>
              <a:rPr sz="1388" spc="-38" dirty="0">
                <a:latin typeface="Trebuchet MS"/>
                <a:cs typeface="Trebuchet MS"/>
              </a:rPr>
              <a:t>(or</a:t>
            </a:r>
            <a:r>
              <a:rPr sz="1388" spc="-75" dirty="0">
                <a:latin typeface="Trebuchet MS"/>
                <a:cs typeface="Trebuchet MS"/>
              </a:rPr>
              <a:t> </a:t>
            </a:r>
            <a:r>
              <a:rPr sz="1388" spc="-45" dirty="0">
                <a:latin typeface="Trebuchet MS"/>
                <a:cs typeface="Trebuchet MS"/>
              </a:rPr>
              <a:t>AI)</a:t>
            </a:r>
            <a:r>
              <a:rPr sz="1388" spc="-75" dirty="0">
                <a:latin typeface="Trebuchet MS"/>
                <a:cs typeface="Trebuchet MS"/>
              </a:rPr>
              <a:t> </a:t>
            </a:r>
            <a:r>
              <a:rPr sz="1388" spc="-8" dirty="0">
                <a:latin typeface="Trebuchet MS"/>
                <a:cs typeface="Trebuchet MS"/>
              </a:rPr>
              <a:t>feedback</a:t>
            </a:r>
            <a:r>
              <a:rPr sz="1388" spc="-64" dirty="0">
                <a:latin typeface="Trebuchet MS"/>
                <a:cs typeface="Trebuchet MS"/>
              </a:rPr>
              <a:t> </a:t>
            </a:r>
            <a:r>
              <a:rPr sz="1388" spc="-26" dirty="0">
                <a:latin typeface="Trebuchet MS"/>
                <a:cs typeface="Trebuchet MS"/>
              </a:rPr>
              <a:t>data</a:t>
            </a:r>
            <a:r>
              <a:rPr sz="1388" spc="-75" dirty="0">
                <a:latin typeface="Trebuchet MS"/>
                <a:cs typeface="Trebuchet MS"/>
              </a:rPr>
              <a:t> </a:t>
            </a:r>
            <a:r>
              <a:rPr sz="1388" dirty="0">
                <a:latin typeface="Trebuchet MS"/>
                <a:cs typeface="Trebuchet MS"/>
              </a:rPr>
              <a:t>on</a:t>
            </a:r>
            <a:r>
              <a:rPr sz="1388" spc="-101" dirty="0">
                <a:latin typeface="Trebuchet MS"/>
                <a:cs typeface="Trebuchet MS"/>
              </a:rPr>
              <a:t> </a:t>
            </a:r>
            <a:r>
              <a:rPr sz="1388" spc="-45" dirty="0">
                <a:latin typeface="Trebuchet MS"/>
                <a:cs typeface="Trebuchet MS"/>
              </a:rPr>
              <a:t>preferred</a:t>
            </a:r>
            <a:r>
              <a:rPr sz="1388" spc="-56" dirty="0">
                <a:latin typeface="Trebuchet MS"/>
                <a:cs typeface="Trebuchet MS"/>
              </a:rPr>
              <a:t> </a:t>
            </a:r>
            <a:r>
              <a:rPr sz="1388" spc="-23" dirty="0">
                <a:latin typeface="Trebuchet MS"/>
                <a:cs typeface="Trebuchet MS"/>
              </a:rPr>
              <a:t>output</a:t>
            </a:r>
            <a:r>
              <a:rPr sz="1388" spc="-60" dirty="0">
                <a:latin typeface="Trebuchet MS"/>
                <a:cs typeface="Trebuchet MS"/>
              </a:rPr>
              <a:t> </a:t>
            </a:r>
            <a:r>
              <a:rPr sz="1388" spc="-34" dirty="0">
                <a:latin typeface="Trebuchet MS"/>
                <a:cs typeface="Trebuchet MS"/>
              </a:rPr>
              <a:t>(style</a:t>
            </a:r>
            <a:r>
              <a:rPr sz="1388" spc="-127" dirty="0">
                <a:latin typeface="Trebuchet MS"/>
                <a:cs typeface="Trebuchet MS"/>
              </a:rPr>
              <a:t> </a:t>
            </a:r>
            <a:r>
              <a:rPr sz="1388" dirty="0">
                <a:latin typeface="Trebuchet MS"/>
                <a:cs typeface="Trebuchet MS"/>
              </a:rPr>
              <a:t>and</a:t>
            </a:r>
            <a:r>
              <a:rPr sz="1388" spc="-116" dirty="0">
                <a:latin typeface="Trebuchet MS"/>
                <a:cs typeface="Trebuchet MS"/>
              </a:rPr>
              <a:t> </a:t>
            </a:r>
            <a:r>
              <a:rPr sz="1388" spc="-8" dirty="0">
                <a:latin typeface="Trebuchet MS"/>
                <a:cs typeface="Trebuchet MS"/>
              </a:rPr>
              <a:t>format)</a:t>
            </a:r>
            <a:endParaRPr sz="1388" dirty="0">
              <a:latin typeface="Trebuchet MS"/>
              <a:cs typeface="Trebuchet MS"/>
            </a:endParaRPr>
          </a:p>
          <a:p>
            <a:pPr marL="352425" indent="-342900">
              <a:lnSpc>
                <a:spcPts val="1650"/>
              </a:lnSpc>
              <a:buSzPct val="97297"/>
              <a:buFont typeface="Arial"/>
              <a:buChar char="●"/>
              <a:tabLst>
                <a:tab pos="352425" algn="l"/>
              </a:tabLst>
            </a:pPr>
            <a:r>
              <a:rPr sz="1388" spc="-8" dirty="0">
                <a:latin typeface="Trebuchet MS"/>
                <a:cs typeface="Trebuchet MS"/>
              </a:rPr>
              <a:t>Pairwise</a:t>
            </a:r>
            <a:r>
              <a:rPr sz="1388" spc="-143" dirty="0">
                <a:latin typeface="Trebuchet MS"/>
                <a:cs typeface="Trebuchet MS"/>
              </a:rPr>
              <a:t> </a:t>
            </a:r>
            <a:r>
              <a:rPr sz="1388" dirty="0">
                <a:latin typeface="Trebuchet MS"/>
                <a:cs typeface="Trebuchet MS"/>
              </a:rPr>
              <a:t>feedback</a:t>
            </a:r>
            <a:r>
              <a:rPr sz="1388" spc="-139" dirty="0">
                <a:latin typeface="Trebuchet MS"/>
                <a:cs typeface="Trebuchet MS"/>
              </a:rPr>
              <a:t> </a:t>
            </a:r>
            <a:r>
              <a:rPr sz="1388" dirty="0">
                <a:latin typeface="Trebuchet MS"/>
                <a:cs typeface="Trebuchet MS"/>
              </a:rPr>
              <a:t>(good</a:t>
            </a:r>
            <a:r>
              <a:rPr sz="1388" spc="-135" dirty="0">
                <a:latin typeface="Trebuchet MS"/>
                <a:cs typeface="Trebuchet MS"/>
              </a:rPr>
              <a:t> </a:t>
            </a:r>
            <a:r>
              <a:rPr sz="1388" spc="53" dirty="0">
                <a:latin typeface="Trebuchet MS"/>
                <a:cs typeface="Trebuchet MS"/>
              </a:rPr>
              <a:t>vs</a:t>
            </a:r>
            <a:r>
              <a:rPr sz="1388" spc="-139" dirty="0">
                <a:latin typeface="Trebuchet MS"/>
                <a:cs typeface="Trebuchet MS"/>
              </a:rPr>
              <a:t> </a:t>
            </a:r>
            <a:r>
              <a:rPr sz="1388" spc="-15" dirty="0">
                <a:latin typeface="Trebuchet MS"/>
                <a:cs typeface="Trebuchet MS"/>
              </a:rPr>
              <a:t>bad)</a:t>
            </a:r>
            <a:endParaRPr sz="1388" dirty="0">
              <a:latin typeface="Trebuchet MS"/>
              <a:cs typeface="Trebuchet MS"/>
            </a:endParaRPr>
          </a:p>
          <a:p>
            <a:pPr marL="352425" indent="-342900">
              <a:spcBef>
                <a:spcPts val="26"/>
              </a:spcBef>
              <a:buSzPct val="97297"/>
              <a:buFont typeface="Arial"/>
              <a:buChar char="●"/>
              <a:tabLst>
                <a:tab pos="352425" algn="l"/>
              </a:tabLst>
            </a:pPr>
            <a:r>
              <a:rPr sz="1388" dirty="0">
                <a:latin typeface="Trebuchet MS"/>
                <a:cs typeface="Trebuchet MS"/>
              </a:rPr>
              <a:t>Listwise</a:t>
            </a:r>
            <a:r>
              <a:rPr sz="1388" spc="-135" dirty="0">
                <a:latin typeface="Trebuchet MS"/>
                <a:cs typeface="Trebuchet MS"/>
              </a:rPr>
              <a:t> </a:t>
            </a:r>
            <a:r>
              <a:rPr sz="1388" spc="-8" dirty="0">
                <a:latin typeface="Trebuchet MS"/>
                <a:cs typeface="Trebuchet MS"/>
              </a:rPr>
              <a:t>feedback</a:t>
            </a:r>
            <a:r>
              <a:rPr sz="1388" spc="-75" dirty="0">
                <a:latin typeface="Trebuchet MS"/>
                <a:cs typeface="Trebuchet MS"/>
              </a:rPr>
              <a:t> </a:t>
            </a:r>
            <a:r>
              <a:rPr sz="1388" spc="-8" dirty="0">
                <a:latin typeface="Trebuchet MS"/>
                <a:cs typeface="Trebuchet MS"/>
              </a:rPr>
              <a:t>(ranking)</a:t>
            </a:r>
            <a:endParaRPr sz="1388" dirty="0">
              <a:latin typeface="Trebuchet MS"/>
              <a:cs typeface="Trebuchet MS"/>
            </a:endParaRPr>
          </a:p>
        </p:txBody>
      </p:sp>
      <p:grpSp>
        <p:nvGrpSpPr>
          <p:cNvPr id="31" name="object 31"/>
          <p:cNvGrpSpPr/>
          <p:nvPr/>
        </p:nvGrpSpPr>
        <p:grpSpPr>
          <a:xfrm>
            <a:off x="8115300" y="2443163"/>
            <a:ext cx="635794" cy="2514600"/>
            <a:chOff x="10820400" y="2114550"/>
            <a:chExt cx="847725" cy="3352800"/>
          </a:xfrm>
        </p:grpSpPr>
        <p:sp>
          <p:nvSpPr>
            <p:cNvPr id="32" name="object 32"/>
            <p:cNvSpPr/>
            <p:nvPr/>
          </p:nvSpPr>
          <p:spPr>
            <a:xfrm>
              <a:off x="10829925" y="2124075"/>
              <a:ext cx="828675" cy="3333750"/>
            </a:xfrm>
            <a:custGeom>
              <a:avLst/>
              <a:gdLst/>
              <a:ahLst/>
              <a:cxnLst/>
              <a:rect l="l" t="t" r="r" b="b"/>
              <a:pathLst>
                <a:path w="828675" h="3333750">
                  <a:moveTo>
                    <a:pt x="621538" y="0"/>
                  </a:moveTo>
                  <a:lnTo>
                    <a:pt x="207136" y="0"/>
                  </a:lnTo>
                  <a:lnTo>
                    <a:pt x="207136" y="2919476"/>
                  </a:lnTo>
                  <a:lnTo>
                    <a:pt x="0" y="2919476"/>
                  </a:lnTo>
                  <a:lnTo>
                    <a:pt x="414400" y="3333750"/>
                  </a:lnTo>
                  <a:lnTo>
                    <a:pt x="828675" y="2919476"/>
                  </a:lnTo>
                  <a:lnTo>
                    <a:pt x="621538" y="2919476"/>
                  </a:lnTo>
                  <a:lnTo>
                    <a:pt x="621538" y="0"/>
                  </a:lnTo>
                  <a:close/>
                </a:path>
              </a:pathLst>
            </a:custGeom>
            <a:solidFill>
              <a:srgbClr val="155F82"/>
            </a:solidFill>
          </p:spPr>
          <p:txBody>
            <a:bodyPr wrap="square" lIns="0" tIns="0" rIns="0" bIns="0" rtlCol="0"/>
            <a:lstStyle/>
            <a:p>
              <a:endParaRPr/>
            </a:p>
          </p:txBody>
        </p:sp>
        <p:sp>
          <p:nvSpPr>
            <p:cNvPr id="33" name="object 33"/>
            <p:cNvSpPr/>
            <p:nvPr/>
          </p:nvSpPr>
          <p:spPr>
            <a:xfrm>
              <a:off x="10829925" y="2124075"/>
              <a:ext cx="828675" cy="3333750"/>
            </a:xfrm>
            <a:custGeom>
              <a:avLst/>
              <a:gdLst/>
              <a:ahLst/>
              <a:cxnLst/>
              <a:rect l="l" t="t" r="r" b="b"/>
              <a:pathLst>
                <a:path w="828675" h="3333750">
                  <a:moveTo>
                    <a:pt x="0" y="2919476"/>
                  </a:moveTo>
                  <a:lnTo>
                    <a:pt x="207136" y="2919476"/>
                  </a:lnTo>
                  <a:lnTo>
                    <a:pt x="207136" y="0"/>
                  </a:lnTo>
                  <a:lnTo>
                    <a:pt x="621538" y="0"/>
                  </a:lnTo>
                  <a:lnTo>
                    <a:pt x="621538" y="2919476"/>
                  </a:lnTo>
                  <a:lnTo>
                    <a:pt x="828675" y="2919476"/>
                  </a:lnTo>
                  <a:lnTo>
                    <a:pt x="414400" y="3333750"/>
                  </a:lnTo>
                  <a:lnTo>
                    <a:pt x="0" y="2919476"/>
                  </a:lnTo>
                  <a:close/>
                </a:path>
              </a:pathLst>
            </a:custGeom>
            <a:ln w="19050">
              <a:solidFill>
                <a:srgbClr val="042333"/>
              </a:solidFill>
            </a:ln>
          </p:spPr>
          <p:txBody>
            <a:bodyPr wrap="square" lIns="0" tIns="0" rIns="0" bIns="0" rtlCol="0"/>
            <a:lstStyle/>
            <a:p>
              <a:endParaRPr/>
            </a:p>
          </p:txBody>
        </p:sp>
      </p:grpSp>
      <p:sp>
        <p:nvSpPr>
          <p:cNvPr id="34" name="object 34"/>
          <p:cNvSpPr txBox="1"/>
          <p:nvPr/>
        </p:nvSpPr>
        <p:spPr>
          <a:xfrm>
            <a:off x="8353968" y="2879694"/>
            <a:ext cx="205184" cy="1491139"/>
          </a:xfrm>
          <a:prstGeom prst="rect">
            <a:avLst/>
          </a:prstGeom>
        </p:spPr>
        <p:txBody>
          <a:bodyPr vert="vert" wrap="square" lIns="0" tIns="0" rIns="0" bIns="0" rtlCol="0">
            <a:spAutoFit/>
          </a:bodyPr>
          <a:lstStyle/>
          <a:p>
            <a:pPr marL="9525">
              <a:lnSpc>
                <a:spcPts val="1613"/>
              </a:lnSpc>
            </a:pPr>
            <a:r>
              <a:rPr sz="1350" spc="38" dirty="0">
                <a:solidFill>
                  <a:srgbClr val="FFFFFF"/>
                </a:solidFill>
                <a:latin typeface="Trebuchet MS"/>
                <a:cs typeface="Trebuchet MS"/>
              </a:rPr>
              <a:t>Less</a:t>
            </a:r>
            <a:r>
              <a:rPr sz="1350" spc="-90" dirty="0">
                <a:solidFill>
                  <a:srgbClr val="FFFFFF"/>
                </a:solidFill>
                <a:latin typeface="Trebuchet MS"/>
                <a:cs typeface="Trebuchet MS"/>
              </a:rPr>
              <a:t> </a:t>
            </a:r>
            <a:r>
              <a:rPr sz="1350" spc="-19" dirty="0">
                <a:solidFill>
                  <a:srgbClr val="FFFFFF"/>
                </a:solidFill>
                <a:latin typeface="Trebuchet MS"/>
                <a:cs typeface="Trebuchet MS"/>
              </a:rPr>
              <a:t>public</a:t>
            </a:r>
            <a:r>
              <a:rPr sz="1350" spc="-86" dirty="0">
                <a:solidFill>
                  <a:srgbClr val="FFFFFF"/>
                </a:solidFill>
                <a:latin typeface="Trebuchet MS"/>
                <a:cs typeface="Trebuchet MS"/>
              </a:rPr>
              <a:t> </a:t>
            </a:r>
            <a:r>
              <a:rPr sz="1350" spc="-8" dirty="0">
                <a:solidFill>
                  <a:srgbClr val="FFFFFF"/>
                </a:solidFill>
                <a:latin typeface="Trebuchet MS"/>
                <a:cs typeface="Trebuchet MS"/>
              </a:rPr>
              <a:t>sources</a:t>
            </a:r>
            <a:endParaRPr sz="1350">
              <a:latin typeface="Trebuchet MS"/>
              <a:cs typeface="Trebuchet MS"/>
            </a:endParaRPr>
          </a:p>
        </p:txBody>
      </p:sp>
      <p:sp>
        <p:nvSpPr>
          <p:cNvPr id="35" name="object 35"/>
          <p:cNvSpPr txBox="1"/>
          <p:nvPr/>
        </p:nvSpPr>
        <p:spPr>
          <a:xfrm>
            <a:off x="8888539" y="5645553"/>
            <a:ext cx="80486" cy="141385"/>
          </a:xfrm>
          <a:prstGeom prst="rect">
            <a:avLst/>
          </a:prstGeom>
        </p:spPr>
        <p:txBody>
          <a:bodyPr vert="horz" wrap="square" lIns="0" tIns="2858" rIns="0" bIns="0" rtlCol="0">
            <a:spAutoFit/>
          </a:bodyPr>
          <a:lstStyle/>
          <a:p>
            <a:pPr marL="9525">
              <a:spcBef>
                <a:spcPts val="23"/>
              </a:spcBef>
            </a:pPr>
            <a:r>
              <a:rPr sz="900" spc="-38" dirty="0">
                <a:solidFill>
                  <a:srgbClr val="767676"/>
                </a:solidFill>
                <a:latin typeface="Trebuchet MS"/>
                <a:cs typeface="Trebuchet MS"/>
              </a:rPr>
              <a:t>8</a:t>
            </a:r>
            <a:endParaRPr sz="900">
              <a:latin typeface="Trebuchet MS"/>
              <a:cs typeface="Trebuchet MS"/>
            </a:endParaRPr>
          </a:p>
        </p:txBody>
      </p:sp>
      <p:sp>
        <p:nvSpPr>
          <p:cNvPr id="36" name="Slide Number Placeholder 35">
            <a:extLst>
              <a:ext uri="{FF2B5EF4-FFF2-40B4-BE49-F238E27FC236}">
                <a16:creationId xmlns:a16="http://schemas.microsoft.com/office/drawing/2014/main" id="{0D76A55F-7634-469D-901E-3A16A9AD16A9}"/>
              </a:ext>
            </a:extLst>
          </p:cNvPr>
          <p:cNvSpPr>
            <a:spLocks noGrp="1"/>
          </p:cNvSpPr>
          <p:nvPr>
            <p:ph type="sldNum" sz="quarter" idx="12"/>
          </p:nvPr>
        </p:nvSpPr>
        <p:spPr/>
        <p:txBody>
          <a:bodyPr/>
          <a:lstStyle/>
          <a:p>
            <a:fld id="{688715A2-DFA4-4904-9A43-9D7FEC79ECC7}" type="slidenum">
              <a:rPr lang="de-DE" smtClean="0"/>
              <a:t>10</a:t>
            </a:fld>
            <a:endParaRPr lang="de-DE"/>
          </a:p>
        </p:txBody>
      </p:sp>
    </p:spTree>
    <p:extLst>
      <p:ext uri="{BB962C8B-B14F-4D97-AF65-F5344CB8AC3E}">
        <p14:creationId xmlns:p14="http://schemas.microsoft.com/office/powerpoint/2010/main" val="372138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b="1"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and answer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11</a:t>
            </a:fld>
            <a:endParaRPr lang="de-DE"/>
          </a:p>
        </p:txBody>
      </p:sp>
    </p:spTree>
    <p:extLst>
      <p:ext uri="{BB962C8B-B14F-4D97-AF65-F5344CB8AC3E}">
        <p14:creationId xmlns:p14="http://schemas.microsoft.com/office/powerpoint/2010/main" val="1435028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15138" y="2902943"/>
            <a:ext cx="3121819" cy="692337"/>
          </a:xfrm>
          <a:prstGeom prst="rect">
            <a:avLst/>
          </a:prstGeom>
        </p:spPr>
        <p:txBody>
          <a:bodyPr vert="horz" wrap="square" lIns="0" tIns="40481" rIns="0" bIns="0" rtlCol="0">
            <a:spAutoFit/>
          </a:bodyPr>
          <a:lstStyle/>
          <a:p>
            <a:pPr marL="586264">
              <a:spcBef>
                <a:spcPts val="319"/>
              </a:spcBef>
              <a:tabLst>
                <a:tab pos="2008346" algn="l"/>
              </a:tabLst>
            </a:pPr>
            <a:r>
              <a:rPr sz="1500" spc="-49" dirty="0">
                <a:solidFill>
                  <a:srgbClr val="38761D"/>
                </a:solidFill>
                <a:latin typeface="Trebuchet MS"/>
                <a:cs typeface="Trebuchet MS"/>
              </a:rPr>
              <a:t>Next</a:t>
            </a:r>
            <a:r>
              <a:rPr sz="1500" spc="-109" dirty="0">
                <a:solidFill>
                  <a:srgbClr val="38761D"/>
                </a:solidFill>
                <a:latin typeface="Trebuchet MS"/>
                <a:cs typeface="Trebuchet MS"/>
              </a:rPr>
              <a:t> </a:t>
            </a:r>
            <a:r>
              <a:rPr sz="1500" spc="-15" dirty="0">
                <a:solidFill>
                  <a:srgbClr val="38761D"/>
                </a:solidFill>
                <a:latin typeface="Trebuchet MS"/>
                <a:cs typeface="Trebuchet MS"/>
              </a:rPr>
              <a:t>word</a:t>
            </a:r>
            <a:r>
              <a:rPr sz="1500" dirty="0">
                <a:solidFill>
                  <a:srgbClr val="38761D"/>
                </a:solidFill>
                <a:latin typeface="Trebuchet MS"/>
                <a:cs typeface="Trebuchet MS"/>
              </a:rPr>
              <a:t>	</a:t>
            </a:r>
            <a:r>
              <a:rPr sz="1500" spc="-30" dirty="0">
                <a:solidFill>
                  <a:srgbClr val="155F82"/>
                </a:solidFill>
                <a:latin typeface="Trebuchet MS"/>
                <a:cs typeface="Trebuchet MS"/>
              </a:rPr>
              <a:t>Given</a:t>
            </a:r>
            <a:r>
              <a:rPr sz="1500" spc="-131" dirty="0">
                <a:solidFill>
                  <a:srgbClr val="155F82"/>
                </a:solidFill>
                <a:latin typeface="Trebuchet MS"/>
                <a:cs typeface="Trebuchet MS"/>
              </a:rPr>
              <a:t> </a:t>
            </a:r>
            <a:r>
              <a:rPr sz="1500" spc="-15" dirty="0">
                <a:solidFill>
                  <a:srgbClr val="155F82"/>
                </a:solidFill>
                <a:latin typeface="Trebuchet MS"/>
                <a:cs typeface="Trebuchet MS"/>
              </a:rPr>
              <a:t>words</a:t>
            </a:r>
            <a:endParaRPr sz="1500" dirty="0">
              <a:latin typeface="Trebuchet MS"/>
              <a:cs typeface="Trebuchet MS"/>
            </a:endParaRPr>
          </a:p>
          <a:p>
            <a:pPr marL="38100">
              <a:spcBef>
                <a:spcPts val="382"/>
              </a:spcBef>
            </a:pPr>
            <a:r>
              <a:rPr sz="2400" i="1" spc="83" dirty="0">
                <a:latin typeface="Trebuchet MS"/>
                <a:cs typeface="Trebuchet MS"/>
              </a:rPr>
              <a:t>P</a:t>
            </a:r>
            <a:r>
              <a:rPr sz="2363" i="1" spc="-197" baseline="-19841" dirty="0">
                <a:solidFill>
                  <a:srgbClr val="CC0000"/>
                </a:solidFill>
                <a:latin typeface="Trebuchet MS"/>
                <a:cs typeface="Trebuchet MS"/>
              </a:rPr>
              <a:t> </a:t>
            </a:r>
            <a:r>
              <a:rPr sz="2400" i="1" spc="-176" dirty="0">
                <a:latin typeface="Trebuchet MS"/>
                <a:cs typeface="Trebuchet MS"/>
              </a:rPr>
              <a:t>(</a:t>
            </a:r>
            <a:r>
              <a:rPr sz="2400" i="1" spc="-244" dirty="0">
                <a:latin typeface="Trebuchet MS"/>
                <a:cs typeface="Trebuchet MS"/>
              </a:rPr>
              <a:t> </a:t>
            </a:r>
            <a:r>
              <a:rPr sz="2400" i="1" spc="-45" dirty="0">
                <a:solidFill>
                  <a:srgbClr val="38761D"/>
                </a:solidFill>
                <a:latin typeface="Trebuchet MS"/>
                <a:cs typeface="Trebuchet MS"/>
              </a:rPr>
              <a:t>X</a:t>
            </a:r>
            <a:r>
              <a:rPr sz="2363" i="1" spc="-67" baseline="-19841" dirty="0">
                <a:solidFill>
                  <a:srgbClr val="38761D"/>
                </a:solidFill>
                <a:latin typeface="Trebuchet MS"/>
                <a:cs typeface="Trebuchet MS"/>
              </a:rPr>
              <a:t>t+1</a:t>
            </a:r>
            <a:r>
              <a:rPr sz="2363" i="1" spc="-185" baseline="-19841" dirty="0">
                <a:solidFill>
                  <a:srgbClr val="38761D"/>
                </a:solidFill>
                <a:latin typeface="Trebuchet MS"/>
                <a:cs typeface="Trebuchet MS"/>
              </a:rPr>
              <a:t> </a:t>
            </a:r>
            <a:r>
              <a:rPr sz="2400" i="1" spc="38" dirty="0">
                <a:solidFill>
                  <a:srgbClr val="38761D"/>
                </a:solidFill>
                <a:latin typeface="Trebuchet MS"/>
                <a:cs typeface="Trebuchet MS"/>
              </a:rPr>
              <a:t>=</a:t>
            </a:r>
            <a:r>
              <a:rPr sz="2400" i="1" spc="-221" dirty="0">
                <a:solidFill>
                  <a:srgbClr val="38761D"/>
                </a:solidFill>
                <a:latin typeface="Trebuchet MS"/>
                <a:cs typeface="Trebuchet MS"/>
              </a:rPr>
              <a:t> </a:t>
            </a:r>
            <a:r>
              <a:rPr sz="2400" i="1" spc="-83" dirty="0">
                <a:solidFill>
                  <a:srgbClr val="38761D"/>
                </a:solidFill>
                <a:latin typeface="Trebuchet MS"/>
                <a:cs typeface="Trebuchet MS"/>
              </a:rPr>
              <a:t>x</a:t>
            </a:r>
            <a:r>
              <a:rPr sz="2363" i="1" spc="-124" baseline="-19841" dirty="0">
                <a:solidFill>
                  <a:srgbClr val="38761D"/>
                </a:solidFill>
                <a:latin typeface="Trebuchet MS"/>
                <a:cs typeface="Trebuchet MS"/>
              </a:rPr>
              <a:t>t+1</a:t>
            </a:r>
            <a:r>
              <a:rPr sz="2363" i="1" spc="-185" baseline="-19841" dirty="0">
                <a:solidFill>
                  <a:srgbClr val="38761D"/>
                </a:solidFill>
                <a:latin typeface="Trebuchet MS"/>
                <a:cs typeface="Trebuchet MS"/>
              </a:rPr>
              <a:t> </a:t>
            </a:r>
            <a:r>
              <a:rPr sz="2400" i="1" spc="-604" dirty="0">
                <a:latin typeface="Trebuchet MS"/>
                <a:cs typeface="Trebuchet MS"/>
              </a:rPr>
              <a:t>|</a:t>
            </a:r>
            <a:r>
              <a:rPr sz="2400" i="1" spc="-244" dirty="0">
                <a:latin typeface="Trebuchet MS"/>
                <a:cs typeface="Trebuchet MS"/>
              </a:rPr>
              <a:t> </a:t>
            </a:r>
            <a:r>
              <a:rPr sz="2400" i="1" spc="-68" dirty="0">
                <a:solidFill>
                  <a:srgbClr val="155F82"/>
                </a:solidFill>
                <a:latin typeface="Trebuchet MS"/>
                <a:cs typeface="Trebuchet MS"/>
              </a:rPr>
              <a:t>x</a:t>
            </a:r>
            <a:r>
              <a:rPr sz="2363" i="1" spc="-101" baseline="-19841" dirty="0">
                <a:solidFill>
                  <a:srgbClr val="155F82"/>
                </a:solidFill>
                <a:latin typeface="Trebuchet MS"/>
                <a:cs typeface="Trebuchet MS"/>
              </a:rPr>
              <a:t>1</a:t>
            </a:r>
            <a:r>
              <a:rPr sz="2363" i="1" spc="-208" baseline="-19841" dirty="0">
                <a:solidFill>
                  <a:srgbClr val="155F82"/>
                </a:solidFill>
                <a:latin typeface="Trebuchet MS"/>
                <a:cs typeface="Trebuchet MS"/>
              </a:rPr>
              <a:t> </a:t>
            </a:r>
            <a:r>
              <a:rPr sz="2400" i="1" spc="-233" dirty="0">
                <a:solidFill>
                  <a:srgbClr val="155F82"/>
                </a:solidFill>
                <a:latin typeface="Trebuchet MS"/>
                <a:cs typeface="Trebuchet MS"/>
              </a:rPr>
              <a:t>,</a:t>
            </a:r>
            <a:r>
              <a:rPr sz="2400" i="1" spc="-255" dirty="0">
                <a:solidFill>
                  <a:srgbClr val="155F82"/>
                </a:solidFill>
                <a:latin typeface="Trebuchet MS"/>
                <a:cs typeface="Trebuchet MS"/>
              </a:rPr>
              <a:t> </a:t>
            </a:r>
            <a:r>
              <a:rPr sz="2400" i="1" dirty="0">
                <a:solidFill>
                  <a:srgbClr val="155F82"/>
                </a:solidFill>
                <a:latin typeface="Trebuchet MS"/>
                <a:cs typeface="Trebuchet MS"/>
              </a:rPr>
              <a:t>…,</a:t>
            </a:r>
            <a:r>
              <a:rPr sz="2400" i="1" spc="-203" dirty="0">
                <a:solidFill>
                  <a:srgbClr val="155F82"/>
                </a:solidFill>
                <a:latin typeface="Trebuchet MS"/>
                <a:cs typeface="Trebuchet MS"/>
              </a:rPr>
              <a:t> </a:t>
            </a:r>
            <a:r>
              <a:rPr sz="2400" i="1" spc="-56" dirty="0">
                <a:solidFill>
                  <a:srgbClr val="155F82"/>
                </a:solidFill>
                <a:latin typeface="Trebuchet MS"/>
                <a:cs typeface="Trebuchet MS"/>
              </a:rPr>
              <a:t>x</a:t>
            </a:r>
            <a:r>
              <a:rPr sz="2363" i="1" spc="-84" baseline="-19841" dirty="0">
                <a:solidFill>
                  <a:srgbClr val="155F82"/>
                </a:solidFill>
                <a:latin typeface="Trebuchet MS"/>
                <a:cs typeface="Trebuchet MS"/>
              </a:rPr>
              <a:t>t</a:t>
            </a:r>
            <a:r>
              <a:rPr sz="2363" i="1" spc="78" baseline="-19841" dirty="0">
                <a:solidFill>
                  <a:srgbClr val="155F82"/>
                </a:solidFill>
                <a:latin typeface="Trebuchet MS"/>
                <a:cs typeface="Trebuchet MS"/>
              </a:rPr>
              <a:t> </a:t>
            </a:r>
            <a:r>
              <a:rPr sz="2400" i="1" spc="-38" dirty="0">
                <a:latin typeface="Trebuchet MS"/>
                <a:cs typeface="Trebuchet MS"/>
              </a:rPr>
              <a:t>)</a:t>
            </a:r>
            <a:endParaRPr sz="2400" dirty="0">
              <a:latin typeface="Trebuchet MS"/>
              <a:cs typeface="Trebuchet MS"/>
            </a:endParaRPr>
          </a:p>
        </p:txBody>
      </p:sp>
      <p:sp>
        <p:nvSpPr>
          <p:cNvPr id="5" name="object 5"/>
          <p:cNvSpPr txBox="1"/>
          <p:nvPr/>
        </p:nvSpPr>
        <p:spPr>
          <a:xfrm>
            <a:off x="1648742" y="2107205"/>
            <a:ext cx="6080284" cy="566020"/>
          </a:xfrm>
          <a:prstGeom prst="rect">
            <a:avLst/>
          </a:prstGeom>
        </p:spPr>
        <p:txBody>
          <a:bodyPr vert="horz" wrap="square" lIns="0" tIns="11906" rIns="0" bIns="0" rtlCol="0">
            <a:spAutoFit/>
          </a:bodyPr>
          <a:lstStyle/>
          <a:p>
            <a:pPr marL="9525">
              <a:spcBef>
                <a:spcPts val="94"/>
              </a:spcBef>
            </a:pPr>
            <a:r>
              <a:rPr dirty="0">
                <a:latin typeface="Trebuchet MS"/>
                <a:cs typeface="Trebuchet MS"/>
              </a:rPr>
              <a:t>A</a:t>
            </a:r>
            <a:r>
              <a:rPr spc="-131" dirty="0">
                <a:latin typeface="Trebuchet MS"/>
                <a:cs typeface="Trebuchet MS"/>
              </a:rPr>
              <a:t> </a:t>
            </a:r>
            <a:r>
              <a:rPr spc="-8" dirty="0">
                <a:latin typeface="Trebuchet MS"/>
                <a:cs typeface="Trebuchet MS"/>
              </a:rPr>
              <a:t>language</a:t>
            </a:r>
            <a:r>
              <a:rPr spc="-150" dirty="0">
                <a:latin typeface="Trebuchet MS"/>
                <a:cs typeface="Trebuchet MS"/>
              </a:rPr>
              <a:t> </a:t>
            </a:r>
            <a:r>
              <a:rPr dirty="0">
                <a:latin typeface="Trebuchet MS"/>
                <a:cs typeface="Trebuchet MS"/>
              </a:rPr>
              <a:t>model</a:t>
            </a:r>
            <a:r>
              <a:rPr spc="-131" dirty="0">
                <a:latin typeface="Trebuchet MS"/>
                <a:cs typeface="Trebuchet MS"/>
              </a:rPr>
              <a:t> </a:t>
            </a:r>
            <a:r>
              <a:rPr dirty="0">
                <a:latin typeface="Trebuchet MS"/>
                <a:cs typeface="Trebuchet MS"/>
              </a:rPr>
              <a:t>is</a:t>
            </a:r>
            <a:r>
              <a:rPr spc="-79" dirty="0">
                <a:latin typeface="Trebuchet MS"/>
                <a:cs typeface="Trebuchet MS"/>
              </a:rPr>
              <a:t> </a:t>
            </a:r>
            <a:r>
              <a:rPr dirty="0">
                <a:latin typeface="Trebuchet MS"/>
                <a:cs typeface="Trebuchet MS"/>
              </a:rPr>
              <a:t>a</a:t>
            </a:r>
            <a:r>
              <a:rPr spc="-135" dirty="0">
                <a:latin typeface="Trebuchet MS"/>
                <a:cs typeface="Trebuchet MS"/>
              </a:rPr>
              <a:t> </a:t>
            </a:r>
            <a:r>
              <a:rPr b="1" spc="-30" dirty="0">
                <a:latin typeface="Trebuchet MS"/>
                <a:cs typeface="Trebuchet MS"/>
              </a:rPr>
              <a:t>probability</a:t>
            </a:r>
            <a:r>
              <a:rPr b="1" spc="-90" dirty="0">
                <a:latin typeface="Trebuchet MS"/>
                <a:cs typeface="Trebuchet MS"/>
              </a:rPr>
              <a:t> </a:t>
            </a:r>
            <a:r>
              <a:rPr b="1" spc="-26" dirty="0">
                <a:latin typeface="Trebuchet MS"/>
                <a:cs typeface="Trebuchet MS"/>
              </a:rPr>
              <a:t>distribution</a:t>
            </a:r>
            <a:r>
              <a:rPr b="1" spc="-124" dirty="0">
                <a:latin typeface="Trebuchet MS"/>
                <a:cs typeface="Trebuchet MS"/>
              </a:rPr>
              <a:t> </a:t>
            </a:r>
            <a:br>
              <a:rPr lang="en-US" b="1" spc="-124" dirty="0">
                <a:latin typeface="Trebuchet MS"/>
                <a:cs typeface="Trebuchet MS"/>
              </a:rPr>
            </a:br>
            <a:r>
              <a:rPr b="1" spc="-49" dirty="0">
                <a:latin typeface="Trebuchet MS"/>
                <a:cs typeface="Trebuchet MS"/>
              </a:rPr>
              <a:t>over</a:t>
            </a:r>
            <a:r>
              <a:rPr b="1" spc="-127" dirty="0">
                <a:latin typeface="Trebuchet MS"/>
                <a:cs typeface="Trebuchet MS"/>
              </a:rPr>
              <a:t> </a:t>
            </a:r>
            <a:r>
              <a:rPr b="1" dirty="0">
                <a:latin typeface="Trebuchet MS"/>
                <a:cs typeface="Trebuchet MS"/>
              </a:rPr>
              <a:t>sequences</a:t>
            </a:r>
            <a:r>
              <a:rPr b="1" spc="-131" dirty="0">
                <a:latin typeface="Trebuchet MS"/>
                <a:cs typeface="Trebuchet MS"/>
              </a:rPr>
              <a:t> </a:t>
            </a:r>
            <a:r>
              <a:rPr b="1" spc="-34" dirty="0">
                <a:latin typeface="Trebuchet MS"/>
                <a:cs typeface="Trebuchet MS"/>
              </a:rPr>
              <a:t>of</a:t>
            </a:r>
            <a:r>
              <a:rPr b="1" spc="-68" dirty="0">
                <a:latin typeface="Trebuchet MS"/>
                <a:cs typeface="Trebuchet MS"/>
              </a:rPr>
              <a:t> </a:t>
            </a:r>
            <a:r>
              <a:rPr b="1" spc="-8" dirty="0">
                <a:latin typeface="Trebuchet MS"/>
                <a:cs typeface="Trebuchet MS"/>
              </a:rPr>
              <a:t>words</a:t>
            </a:r>
            <a:r>
              <a:rPr spc="-8" dirty="0">
                <a:latin typeface="Trebuchet MS"/>
                <a:cs typeface="Trebuchet MS"/>
              </a:rPr>
              <a:t>.</a:t>
            </a:r>
            <a:endParaRPr dirty="0">
              <a:latin typeface="Trebuchet MS"/>
              <a:cs typeface="Trebuchet MS"/>
            </a:endParaRPr>
          </a:p>
        </p:txBody>
      </p:sp>
      <p:sp>
        <p:nvSpPr>
          <p:cNvPr id="7" name="Slide Number Placeholder 6">
            <a:extLst>
              <a:ext uri="{FF2B5EF4-FFF2-40B4-BE49-F238E27FC236}">
                <a16:creationId xmlns:a16="http://schemas.microsoft.com/office/drawing/2014/main" id="{6C24FCCC-C5D4-4DBC-8D56-9A356C0843F7}"/>
              </a:ext>
            </a:extLst>
          </p:cNvPr>
          <p:cNvSpPr>
            <a:spLocks noGrp="1"/>
          </p:cNvSpPr>
          <p:nvPr>
            <p:ph type="sldNum" sz="quarter" idx="7"/>
          </p:nvPr>
        </p:nvSpPr>
        <p:spPr/>
        <p:txBody>
          <a:bodyPr/>
          <a:lstStyle/>
          <a:p>
            <a:pPr marL="89059">
              <a:spcBef>
                <a:spcPts val="19"/>
              </a:spcBef>
            </a:pPr>
            <a:fld id="{81D60167-4931-47E6-BA6A-407CBD079E47}" type="slidenum">
              <a:rPr lang="de-DE" spc="-38" smtClean="0"/>
              <a:pPr marL="89059">
                <a:spcBef>
                  <a:spcPts val="19"/>
                </a:spcBef>
              </a:pPr>
              <a:t>12</a:t>
            </a:fld>
            <a:endParaRPr lang="de-DE" spc="-38" dirty="0"/>
          </a:p>
        </p:txBody>
      </p:sp>
    </p:spTree>
    <p:extLst>
      <p:ext uri="{BB962C8B-B14F-4D97-AF65-F5344CB8AC3E}">
        <p14:creationId xmlns:p14="http://schemas.microsoft.com/office/powerpoint/2010/main" val="1564890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Autoregressive models"/>
          <p:cNvSpPr txBox="1"/>
          <p:nvPr/>
        </p:nvSpPr>
        <p:spPr>
          <a:xfrm>
            <a:off x="1217297" y="193086"/>
            <a:ext cx="3935499"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r>
              <a:rPr lang="en-US" sz="4000" dirty="0">
                <a:latin typeface="+mj-lt"/>
              </a:rPr>
              <a:t>Learning from text</a:t>
            </a:r>
            <a:endParaRPr sz="4000" dirty="0">
              <a:latin typeface="+mj-lt"/>
            </a:endParaRPr>
          </a:p>
        </p:txBody>
      </p:sp>
      <p:graphicFrame>
        <p:nvGraphicFramePr>
          <p:cNvPr id="187" name="Table 1"/>
          <p:cNvGraphicFramePr/>
          <p:nvPr/>
        </p:nvGraphicFramePr>
        <p:xfrm>
          <a:off x="889000" y="1664384"/>
          <a:ext cx="5038246" cy="1910435"/>
        </p:xfrm>
        <a:graphic>
          <a:graphicData uri="http://schemas.openxmlformats.org/drawingml/2006/table">
            <a:tbl>
              <a:tblPr bandRow="1"/>
              <a:tblGrid>
                <a:gridCol w="655116">
                  <a:extLst>
                    <a:ext uri="{9D8B030D-6E8A-4147-A177-3AD203B41FA5}">
                      <a16:colId xmlns:a16="http://schemas.microsoft.com/office/drawing/2014/main" val="20000"/>
                    </a:ext>
                  </a:extLst>
                </a:gridCol>
                <a:gridCol w="718604">
                  <a:extLst>
                    <a:ext uri="{9D8B030D-6E8A-4147-A177-3AD203B41FA5}">
                      <a16:colId xmlns:a16="http://schemas.microsoft.com/office/drawing/2014/main" val="20001"/>
                    </a:ext>
                  </a:extLst>
                </a:gridCol>
                <a:gridCol w="707975">
                  <a:extLst>
                    <a:ext uri="{9D8B030D-6E8A-4147-A177-3AD203B41FA5}">
                      <a16:colId xmlns:a16="http://schemas.microsoft.com/office/drawing/2014/main" val="20002"/>
                    </a:ext>
                  </a:extLst>
                </a:gridCol>
                <a:gridCol w="708157">
                  <a:extLst>
                    <a:ext uri="{9D8B030D-6E8A-4147-A177-3AD203B41FA5}">
                      <a16:colId xmlns:a16="http://schemas.microsoft.com/office/drawing/2014/main" val="20003"/>
                    </a:ext>
                  </a:extLst>
                </a:gridCol>
                <a:gridCol w="675161">
                  <a:extLst>
                    <a:ext uri="{9D8B030D-6E8A-4147-A177-3AD203B41FA5}">
                      <a16:colId xmlns:a16="http://schemas.microsoft.com/office/drawing/2014/main" val="20004"/>
                    </a:ext>
                  </a:extLst>
                </a:gridCol>
                <a:gridCol w="713421">
                  <a:extLst>
                    <a:ext uri="{9D8B030D-6E8A-4147-A177-3AD203B41FA5}">
                      <a16:colId xmlns:a16="http://schemas.microsoft.com/office/drawing/2014/main" val="20005"/>
                    </a:ext>
                  </a:extLst>
                </a:gridCol>
                <a:gridCol w="859812">
                  <a:extLst>
                    <a:ext uri="{9D8B030D-6E8A-4147-A177-3AD203B41FA5}">
                      <a16:colId xmlns:a16="http://schemas.microsoft.com/office/drawing/2014/main" val="20006"/>
                    </a:ext>
                  </a:extLst>
                </a:gridCol>
              </a:tblGrid>
              <a:tr h="254347">
                <a:tc>
                  <a:txBody>
                    <a:bodyPr/>
                    <a:lstStyle/>
                    <a:p>
                      <a:pPr algn="ctr">
                        <a:defRPr sz="1800"/>
                      </a:pPr>
                      <a:r>
                        <a:rPr sz="1000"/>
                        <a:t>Alice</a:t>
                      </a:r>
                    </a:p>
                  </a:txBody>
                  <a:tcPr marL="0" marR="0" marT="0" marB="0" anchor="ctr" horzOverflow="overflow">
                    <a:solidFill>
                      <a:schemeClr val="accent5">
                        <a:lumOff val="20196"/>
                      </a:schemeClr>
                    </a:solidFill>
                  </a:tcPr>
                </a:tc>
                <a:tc>
                  <a:txBody>
                    <a:bodyPr/>
                    <a:lstStyle/>
                    <a:p>
                      <a:pPr algn="ctr">
                        <a:defRPr sz="1800"/>
                      </a:pPr>
                      <a:r>
                        <a:rPr sz="1000"/>
                        <a:t>painted</a:t>
                      </a:r>
                    </a:p>
                  </a:txBody>
                  <a:tcPr marL="0" marR="0" marT="0" marB="0" anchor="ctr" horzOverflow="overflow">
                    <a:solidFill>
                      <a:schemeClr val="accent5">
                        <a:lumOff val="20196"/>
                      </a:schemeClr>
                    </a:solidFill>
                  </a:tcPr>
                </a:tc>
                <a:tc>
                  <a:txBody>
                    <a:bodyPr/>
                    <a:lstStyle/>
                    <a:p>
                      <a:pPr algn="ctr">
                        <a:defRPr sz="1800"/>
                      </a:pPr>
                      <a:r>
                        <a:rPr sz="1000"/>
                        <a:t>her</a:t>
                      </a:r>
                    </a:p>
                  </a:txBody>
                  <a:tcPr marL="0" marR="0" marT="0" marB="0" anchor="ctr" horzOverflow="overflow">
                    <a:solidFill>
                      <a:schemeClr val="accent5">
                        <a:lumOff val="20196"/>
                      </a:schemeClr>
                    </a:solidFill>
                  </a:tcPr>
                </a:tc>
                <a:tc>
                  <a:txBody>
                    <a:bodyPr/>
                    <a:lstStyle/>
                    <a:p>
                      <a:pPr algn="ctr">
                        <a:defRPr sz="1800"/>
                      </a:pPr>
                      <a:r>
                        <a:rPr sz="1000"/>
                        <a:t>car</a:t>
                      </a:r>
                    </a:p>
                  </a:txBody>
                  <a:tcPr marL="0" marR="0" marT="0" marB="0" anchor="ctr" horzOverflow="overflow">
                    <a:solidFill>
                      <a:schemeClr val="accent5">
                        <a:lumOff val="20196"/>
                      </a:schemeClr>
                    </a:solidFill>
                  </a:tcPr>
                </a:tc>
                <a:tc>
                  <a:txBody>
                    <a:bodyPr/>
                    <a:lstStyle/>
                    <a:p>
                      <a:pPr algn="ctr">
                        <a:defRPr sz="1800"/>
                      </a:pPr>
                      <a:r>
                        <a:rPr sz="1000"/>
                        <a:t>on</a:t>
                      </a:r>
                    </a:p>
                  </a:txBody>
                  <a:tcPr marL="0" marR="0" marT="0" marB="0" anchor="ctr" horzOverflow="overflow">
                    <a:solidFill>
                      <a:schemeClr val="accent5">
                        <a:lumOff val="20196"/>
                      </a:schemeClr>
                    </a:solidFill>
                  </a:tcPr>
                </a:tc>
                <a:tc>
                  <a:txBody>
                    <a:bodyPr/>
                    <a:lstStyle/>
                    <a:p>
                      <a:pPr algn="ctr">
                        <a:defRPr sz="1800"/>
                      </a:pPr>
                      <a:r>
                        <a:rPr sz="100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0"/>
                  </a:ext>
                </a:extLst>
              </a:tr>
              <a:tr h="254347">
                <a:tc>
                  <a:txBody>
                    <a:bodyPr/>
                    <a:lstStyle/>
                    <a:p>
                      <a:pPr algn="ctr">
                        <a:defRPr sz="1800"/>
                      </a:pPr>
                      <a:r>
                        <a:rPr sz="1000"/>
                        <a:t>painted</a:t>
                      </a:r>
                    </a:p>
                  </a:txBody>
                  <a:tcPr marL="0" marR="0" marT="0" marB="0" anchor="ctr" horzOverflow="overflow">
                    <a:solidFill>
                      <a:schemeClr val="accent5">
                        <a:lumOff val="20196"/>
                      </a:schemeClr>
                    </a:solidFill>
                  </a:tcPr>
                </a:tc>
                <a:tc>
                  <a:txBody>
                    <a:bodyPr/>
                    <a:lstStyle/>
                    <a:p>
                      <a:pPr algn="ctr">
                        <a:defRPr sz="1800"/>
                      </a:pPr>
                      <a:r>
                        <a:rPr sz="1000"/>
                        <a:t>her</a:t>
                      </a:r>
                    </a:p>
                  </a:txBody>
                  <a:tcPr marL="0" marR="0" marT="0" marB="0" anchor="ctr" horzOverflow="overflow">
                    <a:solidFill>
                      <a:schemeClr val="accent5">
                        <a:lumOff val="20196"/>
                      </a:schemeClr>
                    </a:solidFill>
                  </a:tcPr>
                </a:tc>
                <a:tc>
                  <a:txBody>
                    <a:bodyPr/>
                    <a:lstStyle/>
                    <a:p>
                      <a:pPr algn="ctr">
                        <a:defRPr sz="1800"/>
                      </a:pPr>
                      <a:r>
                        <a:rPr sz="1000"/>
                        <a:t>car</a:t>
                      </a:r>
                    </a:p>
                  </a:txBody>
                  <a:tcPr marL="0" marR="0" marT="0" marB="0" anchor="ctr" horzOverflow="overflow">
                    <a:solidFill>
                      <a:schemeClr val="accent5">
                        <a:lumOff val="20196"/>
                      </a:schemeClr>
                    </a:solidFill>
                  </a:tcPr>
                </a:tc>
                <a:tc>
                  <a:txBody>
                    <a:bodyPr/>
                    <a:lstStyle/>
                    <a:p>
                      <a:pPr algn="ctr">
                        <a:defRPr sz="1800"/>
                      </a:pPr>
                      <a:r>
                        <a:rPr sz="1000"/>
                        <a:t>on</a:t>
                      </a:r>
                    </a:p>
                  </a:txBody>
                  <a:tcPr marL="0" marR="0" marT="0" marB="0" anchor="ctr" horzOverflow="overflow">
                    <a:solidFill>
                      <a:schemeClr val="accent5">
                        <a:lumOff val="20196"/>
                      </a:schemeClr>
                    </a:solidFill>
                  </a:tcPr>
                </a:tc>
                <a:tc>
                  <a:txBody>
                    <a:bodyPr/>
                    <a:lstStyle/>
                    <a:p>
                      <a:pPr algn="ctr">
                        <a:defRPr sz="1800"/>
                      </a:pPr>
                      <a:r>
                        <a:rPr sz="100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5">
                        <a:lumOff val="20196"/>
                      </a:schemeClr>
                    </a:solidFill>
                  </a:tcPr>
                </a:tc>
                <a:tc>
                  <a:txBody>
                    <a:bodyPr/>
                    <a:lstStyle/>
                    <a:p>
                      <a:pPr algn="ctr">
                        <a:defRPr sz="1800"/>
                      </a:pPr>
                      <a:r>
                        <a:rPr sz="1000"/>
                        <a:t>She</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1"/>
                  </a:ext>
                </a:extLst>
              </a:tr>
              <a:tr h="254347">
                <a:tc>
                  <a:txBody>
                    <a:bodyPr/>
                    <a:lstStyle/>
                    <a:p>
                      <a:pPr algn="ctr">
                        <a:defRPr sz="1800"/>
                      </a:pPr>
                      <a:r>
                        <a:rPr sz="1000"/>
                        <a:t>her</a:t>
                      </a:r>
                    </a:p>
                  </a:txBody>
                  <a:tcPr marL="0" marR="0" marT="0" marB="0" anchor="ctr" horzOverflow="overflow">
                    <a:solidFill>
                      <a:schemeClr val="accent5">
                        <a:lumOff val="20196"/>
                      </a:schemeClr>
                    </a:solidFill>
                  </a:tcPr>
                </a:tc>
                <a:tc>
                  <a:txBody>
                    <a:bodyPr/>
                    <a:lstStyle/>
                    <a:p>
                      <a:pPr algn="ctr">
                        <a:defRPr sz="1800"/>
                      </a:pPr>
                      <a:r>
                        <a:rPr sz="1000" dirty="0"/>
                        <a:t>car</a:t>
                      </a:r>
                    </a:p>
                  </a:txBody>
                  <a:tcPr marL="0" marR="0" marT="0" marB="0" anchor="ctr" horzOverflow="overflow">
                    <a:solidFill>
                      <a:schemeClr val="accent5">
                        <a:lumOff val="20196"/>
                      </a:schemeClr>
                    </a:solidFill>
                  </a:tcPr>
                </a:tc>
                <a:tc>
                  <a:txBody>
                    <a:bodyPr/>
                    <a:lstStyle/>
                    <a:p>
                      <a:pPr algn="ctr">
                        <a:defRPr sz="1800"/>
                      </a:pPr>
                      <a:r>
                        <a:rPr sz="1000"/>
                        <a:t>on</a:t>
                      </a:r>
                    </a:p>
                  </a:txBody>
                  <a:tcPr marL="0" marR="0" marT="0" marB="0" anchor="ctr" horzOverflow="overflow">
                    <a:solidFill>
                      <a:schemeClr val="accent5">
                        <a:lumOff val="20196"/>
                      </a:schemeClr>
                    </a:solidFill>
                  </a:tcPr>
                </a:tc>
                <a:tc>
                  <a:txBody>
                    <a:bodyPr/>
                    <a:lstStyle/>
                    <a:p>
                      <a:pPr algn="ctr">
                        <a:defRPr sz="1800"/>
                      </a:pPr>
                      <a:r>
                        <a:rPr sz="100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5">
                        <a:lumOff val="20196"/>
                      </a:schemeClr>
                    </a:solidFill>
                  </a:tcPr>
                </a:tc>
                <a:tc>
                  <a:txBody>
                    <a:bodyPr/>
                    <a:lstStyle/>
                    <a:p>
                      <a:pPr algn="ctr">
                        <a:defRPr sz="1800"/>
                      </a:pPr>
                      <a:r>
                        <a:rPr sz="1000"/>
                        <a:t>She</a:t>
                      </a:r>
                    </a:p>
                  </a:txBody>
                  <a:tcPr marL="0" marR="0" marT="0" marB="0" anchor="ctr" horzOverflow="overflow">
                    <a:solidFill>
                      <a:schemeClr val="accent5">
                        <a:lumOff val="20196"/>
                      </a:schemeClr>
                    </a:solidFill>
                  </a:tcPr>
                </a:tc>
                <a:tc>
                  <a:txBody>
                    <a:bodyPr/>
                    <a:lstStyle/>
                    <a:p>
                      <a:pPr algn="ctr">
                        <a:defRPr sz="1800"/>
                      </a:pPr>
                      <a:r>
                        <a:rPr sz="1000"/>
                        <a:t>has</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2"/>
                  </a:ext>
                </a:extLst>
              </a:tr>
              <a:tr h="254347">
                <a:tc>
                  <a:txBody>
                    <a:bodyPr/>
                    <a:lstStyle/>
                    <a:p>
                      <a:pPr algn="ctr">
                        <a:defRPr sz="1800"/>
                      </a:pPr>
                      <a:r>
                        <a:rPr sz="1000"/>
                        <a:t>car</a:t>
                      </a:r>
                    </a:p>
                  </a:txBody>
                  <a:tcPr marL="0" marR="0" marT="0" marB="0" anchor="ctr" horzOverflow="overflow">
                    <a:solidFill>
                      <a:schemeClr val="accent5">
                        <a:lumOff val="20196"/>
                      </a:schemeClr>
                    </a:solidFill>
                  </a:tcPr>
                </a:tc>
                <a:tc>
                  <a:txBody>
                    <a:bodyPr/>
                    <a:lstStyle/>
                    <a:p>
                      <a:pPr algn="ctr">
                        <a:defRPr sz="1800"/>
                      </a:pPr>
                      <a:r>
                        <a:rPr sz="1000" dirty="0"/>
                        <a:t>on</a:t>
                      </a:r>
                    </a:p>
                  </a:txBody>
                  <a:tcPr marL="0" marR="0" marT="0" marB="0" anchor="ctr" horzOverflow="overflow">
                    <a:solidFill>
                      <a:schemeClr val="accent5">
                        <a:lumOff val="20196"/>
                      </a:schemeClr>
                    </a:solidFill>
                  </a:tcPr>
                </a:tc>
                <a:tc>
                  <a:txBody>
                    <a:bodyPr/>
                    <a:lstStyle/>
                    <a:p>
                      <a:pPr algn="ctr">
                        <a:defRPr sz="1800"/>
                      </a:pPr>
                      <a:r>
                        <a:rPr sz="1000" dirty="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5">
                        <a:lumOff val="20196"/>
                      </a:schemeClr>
                    </a:solidFill>
                  </a:tcPr>
                </a:tc>
                <a:tc>
                  <a:txBody>
                    <a:bodyPr/>
                    <a:lstStyle/>
                    <a:p>
                      <a:pPr algn="ctr">
                        <a:defRPr sz="1800"/>
                      </a:pPr>
                      <a:r>
                        <a:rPr sz="1000"/>
                        <a:t>She</a:t>
                      </a:r>
                    </a:p>
                  </a:txBody>
                  <a:tcPr marL="0" marR="0" marT="0" marB="0" anchor="ctr" horzOverflow="overflow">
                    <a:solidFill>
                      <a:schemeClr val="accent5">
                        <a:lumOff val="20196"/>
                      </a:schemeClr>
                    </a:solidFill>
                  </a:tcPr>
                </a:tc>
                <a:tc>
                  <a:txBody>
                    <a:bodyPr/>
                    <a:lstStyle/>
                    <a:p>
                      <a:pPr algn="ctr">
                        <a:defRPr sz="1800"/>
                      </a:pPr>
                      <a:r>
                        <a:rPr sz="1000"/>
                        <a:t>has</a:t>
                      </a:r>
                    </a:p>
                  </a:txBody>
                  <a:tcPr marL="0" marR="0" marT="0" marB="0" anchor="ctr" horzOverflow="overflow">
                    <a:solidFill>
                      <a:schemeClr val="accent5">
                        <a:lumOff val="20196"/>
                      </a:schemeClr>
                    </a:solidFill>
                  </a:tcPr>
                </a:tc>
                <a:tc>
                  <a:txBody>
                    <a:bodyPr/>
                    <a:lstStyle/>
                    <a:p>
                      <a:pPr algn="ctr">
                        <a:defRPr sz="1800"/>
                      </a:pPr>
                      <a:r>
                        <a:rPr sz="1000"/>
                        <a:t>a</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3"/>
                  </a:ext>
                </a:extLst>
              </a:tr>
              <a:tr h="254347">
                <a:tc>
                  <a:txBody>
                    <a:bodyPr/>
                    <a:lstStyle/>
                    <a:p>
                      <a:pPr algn="ctr">
                        <a:defRPr sz="1800"/>
                      </a:pPr>
                      <a:r>
                        <a:rPr sz="1000"/>
                        <a:t>on</a:t>
                      </a:r>
                    </a:p>
                  </a:txBody>
                  <a:tcPr marL="0" marR="0" marT="0" marB="0" anchor="ctr" horzOverflow="overflow">
                    <a:solidFill>
                      <a:schemeClr val="accent5">
                        <a:lumOff val="20196"/>
                      </a:schemeClr>
                    </a:solidFill>
                  </a:tcPr>
                </a:tc>
                <a:tc>
                  <a:txBody>
                    <a:bodyPr/>
                    <a:lstStyle/>
                    <a:p>
                      <a:pPr algn="ctr">
                        <a:defRPr sz="1800"/>
                      </a:pPr>
                      <a:r>
                        <a:rPr sz="100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5">
                        <a:lumOff val="20196"/>
                      </a:schemeClr>
                    </a:solidFill>
                  </a:tcPr>
                </a:tc>
                <a:tc>
                  <a:txBody>
                    <a:bodyPr/>
                    <a:lstStyle/>
                    <a:p>
                      <a:pPr algn="ctr">
                        <a:defRPr sz="1800"/>
                      </a:pPr>
                      <a:r>
                        <a:rPr sz="1000"/>
                        <a:t>She</a:t>
                      </a:r>
                    </a:p>
                  </a:txBody>
                  <a:tcPr marL="0" marR="0" marT="0" marB="0" anchor="ctr" horzOverflow="overflow">
                    <a:solidFill>
                      <a:schemeClr val="accent5">
                        <a:lumOff val="20196"/>
                      </a:schemeClr>
                    </a:solidFill>
                  </a:tcPr>
                </a:tc>
                <a:tc>
                  <a:txBody>
                    <a:bodyPr/>
                    <a:lstStyle/>
                    <a:p>
                      <a:pPr algn="ctr">
                        <a:defRPr sz="1800"/>
                      </a:pPr>
                      <a:r>
                        <a:rPr sz="1000"/>
                        <a:t>has</a:t>
                      </a:r>
                    </a:p>
                  </a:txBody>
                  <a:tcPr marL="0" marR="0" marT="0" marB="0" anchor="ctr" horzOverflow="overflow">
                    <a:solidFill>
                      <a:schemeClr val="accent5">
                        <a:lumOff val="20196"/>
                      </a:schemeClr>
                    </a:solidFill>
                  </a:tcPr>
                </a:tc>
                <a:tc>
                  <a:txBody>
                    <a:bodyPr/>
                    <a:lstStyle/>
                    <a:p>
                      <a:pPr algn="ctr">
                        <a:defRPr sz="1800"/>
                      </a:pPr>
                      <a:r>
                        <a:rPr sz="1000"/>
                        <a:t>a</a:t>
                      </a:r>
                    </a:p>
                  </a:txBody>
                  <a:tcPr marL="0" marR="0" marT="0" marB="0" anchor="ctr" horzOverflow="overflow">
                    <a:solidFill>
                      <a:schemeClr val="accent5">
                        <a:lumOff val="20196"/>
                      </a:schemeClr>
                    </a:solidFill>
                  </a:tcPr>
                </a:tc>
                <a:tc>
                  <a:txBody>
                    <a:bodyPr/>
                    <a:lstStyle/>
                    <a:p>
                      <a:pPr algn="ctr">
                        <a:defRPr sz="1800"/>
                      </a:pPr>
                      <a:r>
                        <a:rPr sz="1000"/>
                        <a:t>VW</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4"/>
                  </a:ext>
                </a:extLst>
              </a:tr>
              <a:tr h="254347">
                <a:tc>
                  <a:txBody>
                    <a:bodyPr/>
                    <a:lstStyle/>
                    <a:p>
                      <a:pPr algn="ctr">
                        <a:defRPr sz="1800"/>
                      </a:pPr>
                      <a:r>
                        <a:rPr sz="1000"/>
                        <a:t>Saturday</a:t>
                      </a:r>
                    </a:p>
                  </a:txBody>
                  <a:tcPr marL="0" marR="0" marT="0" marB="0" anchor="ctr" horzOverflow="overflow">
                    <a:solidFill>
                      <a:schemeClr val="accent5">
                        <a:lumOff val="20196"/>
                      </a:schemeClr>
                    </a:solidFill>
                  </a:tcPr>
                </a:tc>
                <a:tc>
                  <a:txBody>
                    <a:bodyPr/>
                    <a:lstStyle/>
                    <a:p>
                      <a:pPr algn="ctr">
                        <a:defRPr sz="1800"/>
                      </a:pPr>
                      <a:r>
                        <a:rPr sz="1000"/>
                        <a:t>.</a:t>
                      </a:r>
                    </a:p>
                  </a:txBody>
                  <a:tcPr marL="0" marR="0" marT="0" marB="0" anchor="ctr" horzOverflow="overflow">
                    <a:solidFill>
                      <a:schemeClr val="accent5">
                        <a:lumOff val="20196"/>
                      </a:schemeClr>
                    </a:solidFill>
                  </a:tcPr>
                </a:tc>
                <a:tc>
                  <a:txBody>
                    <a:bodyPr/>
                    <a:lstStyle/>
                    <a:p>
                      <a:pPr algn="ctr">
                        <a:defRPr sz="1800"/>
                      </a:pPr>
                      <a:r>
                        <a:rPr sz="1000"/>
                        <a:t>She</a:t>
                      </a:r>
                    </a:p>
                  </a:txBody>
                  <a:tcPr marL="0" marR="0" marT="0" marB="0" anchor="ctr" horzOverflow="overflow">
                    <a:solidFill>
                      <a:schemeClr val="accent5">
                        <a:lumOff val="20196"/>
                      </a:schemeClr>
                    </a:solidFill>
                  </a:tcPr>
                </a:tc>
                <a:tc>
                  <a:txBody>
                    <a:bodyPr/>
                    <a:lstStyle/>
                    <a:p>
                      <a:pPr algn="ctr">
                        <a:defRPr sz="1800"/>
                      </a:pPr>
                      <a:r>
                        <a:rPr sz="1000"/>
                        <a:t>has</a:t>
                      </a:r>
                    </a:p>
                  </a:txBody>
                  <a:tcPr marL="0" marR="0" marT="0" marB="0" anchor="ctr" horzOverflow="overflow">
                    <a:solidFill>
                      <a:schemeClr val="accent5">
                        <a:lumOff val="20196"/>
                      </a:schemeClr>
                    </a:solidFill>
                  </a:tcPr>
                </a:tc>
                <a:tc>
                  <a:txBody>
                    <a:bodyPr/>
                    <a:lstStyle/>
                    <a:p>
                      <a:pPr algn="ctr">
                        <a:defRPr sz="1800"/>
                      </a:pPr>
                      <a:r>
                        <a:rPr sz="1000"/>
                        <a:t>a</a:t>
                      </a:r>
                    </a:p>
                  </a:txBody>
                  <a:tcPr marL="0" marR="0" marT="0" marB="0" anchor="ctr" horzOverflow="overflow">
                    <a:solidFill>
                      <a:schemeClr val="accent5">
                        <a:lumOff val="20196"/>
                      </a:schemeClr>
                    </a:solidFill>
                  </a:tcPr>
                </a:tc>
                <a:tc>
                  <a:txBody>
                    <a:bodyPr/>
                    <a:lstStyle/>
                    <a:p>
                      <a:pPr algn="ctr">
                        <a:defRPr sz="1800"/>
                      </a:pPr>
                      <a:r>
                        <a:rPr sz="1000"/>
                        <a:t>VW</a:t>
                      </a:r>
                    </a:p>
                  </a:txBody>
                  <a:tcPr marL="0" marR="0" marT="0" marB="0" anchor="ctr" horzOverflow="overflow">
                    <a:solidFill>
                      <a:schemeClr val="accent5">
                        <a:lumOff val="20196"/>
                      </a:schemeClr>
                    </a:solidFill>
                  </a:tcPr>
                </a:tc>
                <a:tc>
                  <a:txBody>
                    <a:bodyPr/>
                    <a:lstStyle/>
                    <a:p>
                      <a:pPr algn="ctr">
                        <a:defRPr sz="1800"/>
                      </a:pPr>
                      <a:r>
                        <a:rPr sz="1000"/>
                        <a:t>Beetle</a:t>
                      </a:r>
                    </a:p>
                  </a:txBody>
                  <a:tcPr marL="0" marR="0" marT="0" marB="0" anchor="ctr" horzOverflow="overflow">
                    <a:solidFill>
                      <a:schemeClr val="accent6">
                        <a:satOff val="-3457"/>
                        <a:lumOff val="26078"/>
                      </a:schemeClr>
                    </a:solidFill>
                  </a:tcPr>
                </a:tc>
                <a:extLst>
                  <a:ext uri="{0D108BD9-81ED-4DB2-BD59-A6C34878D82A}">
                    <a16:rowId xmlns:a16="http://schemas.microsoft.com/office/drawing/2014/main" val="10005"/>
                  </a:ext>
                </a:extLst>
              </a:tr>
              <a:tr h="315849">
                <a:tc gridSpan="7">
                  <a:txBody>
                    <a:bodyPr/>
                    <a:lstStyle/>
                    <a:p>
                      <a:pPr algn="ctr">
                        <a:defRPr sz="1300">
                          <a:latin typeface="Graphik"/>
                          <a:ea typeface="Graphik"/>
                          <a:cs typeface="Graphik"/>
                          <a:sym typeface="Graphik"/>
                        </a:defRPr>
                      </a:pPr>
                      <a:r>
                        <a:rPr dirty="0"/>
                        <a:t>LLM’s internal processing window</a:t>
                      </a:r>
                    </a:p>
                  </a:txBody>
                  <a:tcPr marL="50800" marR="50800" marT="135433" marB="50800" anchor="ctr" horzOverflow="overflow">
                    <a:lnL/>
                    <a:lnR/>
                    <a:lnB/>
                    <a:solidFill>
                      <a:srgbClr val="000000">
                        <a:alpha val="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188" name="Steps"/>
          <p:cNvSpPr txBox="1"/>
          <p:nvPr/>
        </p:nvSpPr>
        <p:spPr>
          <a:xfrm>
            <a:off x="155134" y="2287026"/>
            <a:ext cx="494033"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400"/>
            </a:lvl1pPr>
          </a:lstStyle>
          <a:p>
            <a:r>
              <a:t>Steps</a:t>
            </a:r>
          </a:p>
        </p:txBody>
      </p:sp>
      <p:sp>
        <p:nvSpPr>
          <p:cNvPr id="189" name="Line"/>
          <p:cNvSpPr/>
          <p:nvPr/>
        </p:nvSpPr>
        <p:spPr>
          <a:xfrm flipH="1">
            <a:off x="739231" y="1726414"/>
            <a:ext cx="1" cy="1402024"/>
          </a:xfrm>
          <a:prstGeom prst="line">
            <a:avLst/>
          </a:prstGeom>
          <a:ln w="12700">
            <a:solidFill>
              <a:schemeClr val="accent1"/>
            </a:solidFill>
            <a:miter/>
            <a:tailEnd type="triangle"/>
          </a:ln>
        </p:spPr>
        <p:txBody>
          <a:bodyPr lIns="45719" rIns="45719"/>
          <a:lstStyle/>
          <a:p>
            <a:endParaRPr/>
          </a:p>
        </p:txBody>
      </p:sp>
      <p:sp>
        <p:nvSpPr>
          <p:cNvPr id="190" name="Line"/>
          <p:cNvSpPr/>
          <p:nvPr/>
        </p:nvSpPr>
        <p:spPr>
          <a:xfrm>
            <a:off x="884369" y="1490655"/>
            <a:ext cx="4144788" cy="1"/>
          </a:xfrm>
          <a:prstGeom prst="line">
            <a:avLst/>
          </a:prstGeom>
          <a:ln w="12700">
            <a:solidFill>
              <a:schemeClr val="accent1"/>
            </a:solidFill>
            <a:miter/>
            <a:tailEnd type="triangle"/>
          </a:ln>
        </p:spPr>
        <p:txBody>
          <a:bodyPr lIns="45719" rIns="45719"/>
          <a:lstStyle/>
          <a:p>
            <a:endParaRPr/>
          </a:p>
        </p:txBody>
      </p:sp>
      <p:sp>
        <p:nvSpPr>
          <p:cNvPr id="191" name="Context"/>
          <p:cNvSpPr txBox="1"/>
          <p:nvPr/>
        </p:nvSpPr>
        <p:spPr>
          <a:xfrm>
            <a:off x="2766834" y="1142411"/>
            <a:ext cx="664975"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400"/>
            </a:lvl1pPr>
          </a:lstStyle>
          <a:p>
            <a:r>
              <a:t>Context</a:t>
            </a:r>
          </a:p>
        </p:txBody>
      </p:sp>
      <p:sp>
        <p:nvSpPr>
          <p:cNvPr id="192" name="Next prediction"/>
          <p:cNvSpPr txBox="1"/>
          <p:nvPr/>
        </p:nvSpPr>
        <p:spPr>
          <a:xfrm>
            <a:off x="5082478" y="1376400"/>
            <a:ext cx="901487" cy="2285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000"/>
            </a:lvl1pPr>
          </a:lstStyle>
          <a:p>
            <a:r>
              <a:t>Next prediction</a:t>
            </a:r>
          </a:p>
        </p:txBody>
      </p:sp>
      <p:sp>
        <p:nvSpPr>
          <p:cNvPr id="193" name="The context shifts by one token to the left…"/>
          <p:cNvSpPr txBox="1"/>
          <p:nvPr/>
        </p:nvSpPr>
        <p:spPr>
          <a:xfrm>
            <a:off x="711364" y="3709455"/>
            <a:ext cx="7853902" cy="28623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r>
              <a:rPr sz="2000" dirty="0"/>
              <a:t>The context shifts by one token to the </a:t>
            </a:r>
            <a:r>
              <a:rPr lang="en-US" sz="2000" dirty="0"/>
              <a:t>right</a:t>
            </a:r>
            <a:endParaRPr sz="2000" dirty="0"/>
          </a:p>
          <a:p>
            <a:r>
              <a:rPr sz="2000" dirty="0"/>
              <a:t>The </a:t>
            </a:r>
            <a:r>
              <a:rPr lang="en-US" sz="2000" dirty="0"/>
              <a:t>earliest</a:t>
            </a:r>
            <a:r>
              <a:rPr sz="2000" dirty="0"/>
              <a:t> token in the context is deleted</a:t>
            </a:r>
          </a:p>
          <a:p>
            <a:r>
              <a:rPr sz="2000" dirty="0"/>
              <a:t>A new token is predicted</a:t>
            </a:r>
            <a:r>
              <a:rPr lang="en-US" sz="2000" dirty="0"/>
              <a:t>.</a:t>
            </a:r>
          </a:p>
          <a:p>
            <a:endParaRPr sz="2000" dirty="0"/>
          </a:p>
          <a:p>
            <a:r>
              <a:rPr sz="2000" dirty="0"/>
              <a:t>In the next step, output of the last step becomes the latest entry in the context window</a:t>
            </a:r>
          </a:p>
          <a:p>
            <a:endParaRPr sz="2000" dirty="0"/>
          </a:p>
          <a:p>
            <a:r>
              <a:rPr sz="2000" dirty="0"/>
              <a:t>This data comes from the web. Thus we don’t need to label it explicitly. </a:t>
            </a:r>
          </a:p>
          <a:p>
            <a:r>
              <a:rPr sz="2000" dirty="0"/>
              <a:t>Hence </a:t>
            </a:r>
            <a:r>
              <a:rPr lang="en-US" sz="2000" dirty="0"/>
              <a:t>self-supervised</a:t>
            </a:r>
            <a:endParaRPr sz="2000" dirty="0"/>
          </a:p>
        </p:txBody>
      </p:sp>
      <p:sp>
        <p:nvSpPr>
          <p:cNvPr id="194" name="Alice painted her car on Saturday. She has a VW Beetle, which she decided to coat in a vibrant, sunny yellow. It now stands out beautifully as she drives through town, turning heads and drawing smiles everywhere she goes."/>
          <p:cNvSpPr txBox="1"/>
          <p:nvPr/>
        </p:nvSpPr>
        <p:spPr>
          <a:xfrm>
            <a:off x="6167082" y="1778756"/>
            <a:ext cx="2856761" cy="1158241"/>
          </a:xfrm>
          <a:prstGeom prst="rect">
            <a:avLst/>
          </a:prstGeom>
          <a:solidFill>
            <a:schemeClr val="accent4"/>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1200">
                <a:latin typeface="Times Roman"/>
                <a:ea typeface="Times Roman"/>
                <a:cs typeface="Times Roman"/>
                <a:sym typeface="Times Roman"/>
              </a:defRPr>
            </a:lvl1pPr>
          </a:lstStyle>
          <a:p>
            <a:r>
              <a:t>Alice painted her car on Saturday. She has a VW Beetle, which she decided to coat in a vibrant, sunny yellow. It now stands out beautifully as she drives through town, turning heads and drawing smiles everywhere she goes.</a:t>
            </a:r>
          </a:p>
        </p:txBody>
      </p:sp>
      <p:sp>
        <p:nvSpPr>
          <p:cNvPr id="195" name="Alice.txt downloaded from web"/>
          <p:cNvSpPr txBox="1"/>
          <p:nvPr/>
        </p:nvSpPr>
        <p:spPr>
          <a:xfrm>
            <a:off x="6167082" y="1417785"/>
            <a:ext cx="2707504" cy="2971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1400"/>
            </a:pPr>
            <a:r>
              <a:rPr>
                <a:solidFill>
                  <a:srgbClr val="535353"/>
                </a:solidFill>
                <a:latin typeface="Menlo Regular"/>
                <a:ea typeface="Menlo Regular"/>
                <a:cs typeface="Menlo Regular"/>
                <a:sym typeface="Menlo Regular"/>
              </a:rPr>
              <a:t>Alice.txt</a:t>
            </a:r>
            <a:r>
              <a:t> </a:t>
            </a:r>
            <a:r>
              <a:rPr>
                <a:latin typeface="Times New Roman"/>
                <a:ea typeface="Times New Roman"/>
                <a:cs typeface="Times New Roman"/>
                <a:sym typeface="Times New Roman"/>
              </a:rPr>
              <a:t>downloaded from web</a:t>
            </a:r>
          </a:p>
        </p:txBody>
      </p:sp>
      <p:sp>
        <p:nvSpPr>
          <p:cNvPr id="196" name="Line"/>
          <p:cNvSpPr/>
          <p:nvPr/>
        </p:nvSpPr>
        <p:spPr>
          <a:xfrm flipV="1">
            <a:off x="1476356" y="1883692"/>
            <a:ext cx="224022" cy="224022"/>
          </a:xfrm>
          <a:prstGeom prst="line">
            <a:avLst/>
          </a:prstGeom>
          <a:ln w="12700">
            <a:solidFill>
              <a:srgbClr val="FE2E0D"/>
            </a:solidFill>
            <a:miter/>
            <a:headEnd type="triangle"/>
          </a:ln>
        </p:spPr>
        <p:txBody>
          <a:bodyPr lIns="45719" rIns="45719"/>
          <a:lstStyle/>
          <a:p>
            <a:endParaRPr/>
          </a:p>
        </p:txBody>
      </p:sp>
      <p:sp>
        <p:nvSpPr>
          <p:cNvPr id="197" name="Line"/>
          <p:cNvSpPr/>
          <p:nvPr/>
        </p:nvSpPr>
        <p:spPr>
          <a:xfrm flipV="1">
            <a:off x="1476356" y="2140395"/>
            <a:ext cx="224022" cy="224021"/>
          </a:xfrm>
          <a:prstGeom prst="line">
            <a:avLst/>
          </a:prstGeom>
          <a:ln w="12700">
            <a:solidFill>
              <a:srgbClr val="FE2E0D"/>
            </a:solidFill>
            <a:miter/>
            <a:headEnd type="triangle"/>
          </a:ln>
        </p:spPr>
        <p:txBody>
          <a:bodyPr lIns="45719" rIns="45719"/>
          <a:lstStyle/>
          <a:p>
            <a:endParaRPr/>
          </a:p>
        </p:txBody>
      </p:sp>
      <p:sp>
        <p:nvSpPr>
          <p:cNvPr id="198" name="Line"/>
          <p:cNvSpPr/>
          <p:nvPr/>
        </p:nvSpPr>
        <p:spPr>
          <a:xfrm flipV="1">
            <a:off x="1476356" y="2429874"/>
            <a:ext cx="224022" cy="224021"/>
          </a:xfrm>
          <a:prstGeom prst="line">
            <a:avLst/>
          </a:prstGeom>
          <a:ln w="12700">
            <a:solidFill>
              <a:srgbClr val="FE2E0D"/>
            </a:solidFill>
            <a:miter/>
            <a:headEnd type="triangle"/>
          </a:ln>
        </p:spPr>
        <p:txBody>
          <a:bodyPr lIns="45719" rIns="45719"/>
          <a:lstStyle/>
          <a:p>
            <a:endParaRPr/>
          </a:p>
        </p:txBody>
      </p:sp>
      <p:sp>
        <p:nvSpPr>
          <p:cNvPr id="199" name="Line"/>
          <p:cNvSpPr/>
          <p:nvPr/>
        </p:nvSpPr>
        <p:spPr>
          <a:xfrm flipV="1">
            <a:off x="1476356" y="2661707"/>
            <a:ext cx="224022" cy="224022"/>
          </a:xfrm>
          <a:prstGeom prst="line">
            <a:avLst/>
          </a:prstGeom>
          <a:ln w="12700">
            <a:solidFill>
              <a:srgbClr val="FE2E0D"/>
            </a:solidFill>
            <a:miter/>
            <a:headEnd type="triangle"/>
          </a:ln>
        </p:spPr>
        <p:txBody>
          <a:bodyPr lIns="45719" rIns="45719"/>
          <a:lstStyle/>
          <a:p>
            <a:endParaRPr/>
          </a:p>
        </p:txBody>
      </p:sp>
      <p:sp>
        <p:nvSpPr>
          <p:cNvPr id="200" name="Line"/>
          <p:cNvSpPr/>
          <p:nvPr/>
        </p:nvSpPr>
        <p:spPr>
          <a:xfrm flipV="1">
            <a:off x="1476356" y="2927170"/>
            <a:ext cx="224022" cy="224022"/>
          </a:xfrm>
          <a:prstGeom prst="line">
            <a:avLst/>
          </a:prstGeom>
          <a:ln w="12700">
            <a:solidFill>
              <a:srgbClr val="FE2E0D"/>
            </a:solidFill>
            <a:miter/>
            <a:headEnd type="triangle"/>
          </a:ln>
        </p:spPr>
        <p:txBody>
          <a:bodyPr lIns="45719" rIns="45719"/>
          <a:lstStyle/>
          <a:p>
            <a:endParaRPr/>
          </a:p>
        </p:txBody>
      </p:sp>
      <p:sp>
        <p:nvSpPr>
          <p:cNvPr id="201" name="Line"/>
          <p:cNvSpPr/>
          <p:nvPr/>
        </p:nvSpPr>
        <p:spPr>
          <a:xfrm flipV="1">
            <a:off x="2143782" y="1859103"/>
            <a:ext cx="224021" cy="224022"/>
          </a:xfrm>
          <a:prstGeom prst="line">
            <a:avLst/>
          </a:prstGeom>
          <a:ln w="12700">
            <a:solidFill>
              <a:srgbClr val="FE2E0D"/>
            </a:solidFill>
            <a:miter/>
            <a:headEnd type="triangle"/>
          </a:ln>
        </p:spPr>
        <p:txBody>
          <a:bodyPr lIns="45719" rIns="45719"/>
          <a:lstStyle/>
          <a:p>
            <a:endParaRPr/>
          </a:p>
        </p:txBody>
      </p:sp>
      <p:sp>
        <p:nvSpPr>
          <p:cNvPr id="202" name="Line"/>
          <p:cNvSpPr/>
          <p:nvPr/>
        </p:nvSpPr>
        <p:spPr>
          <a:xfrm flipV="1">
            <a:off x="2143782" y="2115806"/>
            <a:ext cx="224021" cy="224021"/>
          </a:xfrm>
          <a:prstGeom prst="line">
            <a:avLst/>
          </a:prstGeom>
          <a:ln w="12700">
            <a:solidFill>
              <a:srgbClr val="FE2E0D"/>
            </a:solidFill>
            <a:miter/>
            <a:headEnd type="triangle"/>
          </a:ln>
        </p:spPr>
        <p:txBody>
          <a:bodyPr lIns="45719" rIns="45719"/>
          <a:lstStyle/>
          <a:p>
            <a:endParaRPr/>
          </a:p>
        </p:txBody>
      </p:sp>
      <p:sp>
        <p:nvSpPr>
          <p:cNvPr id="203" name="Line"/>
          <p:cNvSpPr/>
          <p:nvPr/>
        </p:nvSpPr>
        <p:spPr>
          <a:xfrm flipV="1">
            <a:off x="2143782" y="2405285"/>
            <a:ext cx="224021" cy="224021"/>
          </a:xfrm>
          <a:prstGeom prst="line">
            <a:avLst/>
          </a:prstGeom>
          <a:ln w="12700">
            <a:solidFill>
              <a:srgbClr val="FE2E0D"/>
            </a:solidFill>
            <a:miter/>
            <a:headEnd type="triangle"/>
          </a:ln>
        </p:spPr>
        <p:txBody>
          <a:bodyPr lIns="45719" rIns="45719"/>
          <a:lstStyle/>
          <a:p>
            <a:endParaRPr/>
          </a:p>
        </p:txBody>
      </p:sp>
      <p:sp>
        <p:nvSpPr>
          <p:cNvPr id="204" name="Line"/>
          <p:cNvSpPr/>
          <p:nvPr/>
        </p:nvSpPr>
        <p:spPr>
          <a:xfrm flipV="1">
            <a:off x="2143782" y="2637118"/>
            <a:ext cx="224021" cy="224022"/>
          </a:xfrm>
          <a:prstGeom prst="line">
            <a:avLst/>
          </a:prstGeom>
          <a:ln w="12700">
            <a:solidFill>
              <a:srgbClr val="FE2E0D"/>
            </a:solidFill>
            <a:miter/>
            <a:headEnd type="triangle"/>
          </a:ln>
        </p:spPr>
        <p:txBody>
          <a:bodyPr lIns="45719" rIns="45719"/>
          <a:lstStyle/>
          <a:p>
            <a:endParaRPr/>
          </a:p>
        </p:txBody>
      </p:sp>
      <p:sp>
        <p:nvSpPr>
          <p:cNvPr id="205" name="Line"/>
          <p:cNvSpPr/>
          <p:nvPr/>
        </p:nvSpPr>
        <p:spPr>
          <a:xfrm flipV="1">
            <a:off x="2143782" y="2902874"/>
            <a:ext cx="224021" cy="224022"/>
          </a:xfrm>
          <a:prstGeom prst="line">
            <a:avLst/>
          </a:prstGeom>
          <a:ln w="12700">
            <a:solidFill>
              <a:srgbClr val="FE2E0D"/>
            </a:solidFill>
            <a:miter/>
            <a:headEnd type="triangle"/>
          </a:ln>
        </p:spPr>
        <p:txBody>
          <a:bodyPr lIns="45719" rIns="45719"/>
          <a:lstStyle/>
          <a:p>
            <a:endParaRPr/>
          </a:p>
        </p:txBody>
      </p:sp>
      <p:sp>
        <p:nvSpPr>
          <p:cNvPr id="206" name="Line"/>
          <p:cNvSpPr/>
          <p:nvPr/>
        </p:nvSpPr>
        <p:spPr>
          <a:xfrm flipV="1">
            <a:off x="2811207" y="1859397"/>
            <a:ext cx="224022" cy="224021"/>
          </a:xfrm>
          <a:prstGeom prst="line">
            <a:avLst/>
          </a:prstGeom>
          <a:ln w="12700">
            <a:solidFill>
              <a:srgbClr val="FE2E0D"/>
            </a:solidFill>
            <a:miter/>
            <a:headEnd type="triangle"/>
          </a:ln>
        </p:spPr>
        <p:txBody>
          <a:bodyPr lIns="45719" rIns="45719"/>
          <a:lstStyle/>
          <a:p>
            <a:endParaRPr/>
          </a:p>
        </p:txBody>
      </p:sp>
      <p:sp>
        <p:nvSpPr>
          <p:cNvPr id="207" name="Line"/>
          <p:cNvSpPr/>
          <p:nvPr/>
        </p:nvSpPr>
        <p:spPr>
          <a:xfrm flipV="1">
            <a:off x="2811207" y="2116099"/>
            <a:ext cx="224022" cy="224021"/>
          </a:xfrm>
          <a:prstGeom prst="line">
            <a:avLst/>
          </a:prstGeom>
          <a:ln w="12700">
            <a:solidFill>
              <a:srgbClr val="FE2E0D"/>
            </a:solidFill>
            <a:miter/>
            <a:headEnd type="triangle"/>
          </a:ln>
        </p:spPr>
        <p:txBody>
          <a:bodyPr lIns="45719" rIns="45719"/>
          <a:lstStyle/>
          <a:p>
            <a:endParaRPr/>
          </a:p>
        </p:txBody>
      </p:sp>
      <p:sp>
        <p:nvSpPr>
          <p:cNvPr id="208" name="Line"/>
          <p:cNvSpPr/>
          <p:nvPr/>
        </p:nvSpPr>
        <p:spPr>
          <a:xfrm flipV="1">
            <a:off x="2811207" y="2405578"/>
            <a:ext cx="224022" cy="224021"/>
          </a:xfrm>
          <a:prstGeom prst="line">
            <a:avLst/>
          </a:prstGeom>
          <a:ln w="12700">
            <a:solidFill>
              <a:srgbClr val="FE2E0D"/>
            </a:solidFill>
            <a:miter/>
            <a:headEnd type="triangle"/>
          </a:ln>
        </p:spPr>
        <p:txBody>
          <a:bodyPr lIns="45719" rIns="45719"/>
          <a:lstStyle/>
          <a:p>
            <a:endParaRPr/>
          </a:p>
        </p:txBody>
      </p:sp>
      <p:sp>
        <p:nvSpPr>
          <p:cNvPr id="209" name="Line"/>
          <p:cNvSpPr/>
          <p:nvPr/>
        </p:nvSpPr>
        <p:spPr>
          <a:xfrm flipV="1">
            <a:off x="2811207" y="2637412"/>
            <a:ext cx="224022" cy="224021"/>
          </a:xfrm>
          <a:prstGeom prst="line">
            <a:avLst/>
          </a:prstGeom>
          <a:ln w="12700">
            <a:solidFill>
              <a:srgbClr val="FE2E0D"/>
            </a:solidFill>
            <a:miter/>
            <a:headEnd type="triangle"/>
          </a:ln>
        </p:spPr>
        <p:txBody>
          <a:bodyPr lIns="45719" rIns="45719"/>
          <a:lstStyle/>
          <a:p>
            <a:endParaRPr/>
          </a:p>
        </p:txBody>
      </p:sp>
      <p:sp>
        <p:nvSpPr>
          <p:cNvPr id="210" name="Line"/>
          <p:cNvSpPr/>
          <p:nvPr/>
        </p:nvSpPr>
        <p:spPr>
          <a:xfrm flipV="1">
            <a:off x="2811207" y="2902874"/>
            <a:ext cx="224022" cy="224022"/>
          </a:xfrm>
          <a:prstGeom prst="line">
            <a:avLst/>
          </a:prstGeom>
          <a:ln w="12700">
            <a:solidFill>
              <a:srgbClr val="FE2E0D"/>
            </a:solidFill>
            <a:miter/>
            <a:headEnd type="triangle"/>
          </a:ln>
        </p:spPr>
        <p:txBody>
          <a:bodyPr lIns="45719" rIns="45719"/>
          <a:lstStyle/>
          <a:p>
            <a:endParaRPr/>
          </a:p>
        </p:txBody>
      </p:sp>
      <p:sp>
        <p:nvSpPr>
          <p:cNvPr id="211" name="Line"/>
          <p:cNvSpPr/>
          <p:nvPr/>
        </p:nvSpPr>
        <p:spPr>
          <a:xfrm flipV="1">
            <a:off x="3536278" y="1859103"/>
            <a:ext cx="224022" cy="224022"/>
          </a:xfrm>
          <a:prstGeom prst="line">
            <a:avLst/>
          </a:prstGeom>
          <a:ln w="12700">
            <a:solidFill>
              <a:srgbClr val="FE2E0D"/>
            </a:solidFill>
            <a:miter/>
            <a:headEnd type="triangle"/>
          </a:ln>
        </p:spPr>
        <p:txBody>
          <a:bodyPr lIns="45719" rIns="45719"/>
          <a:lstStyle/>
          <a:p>
            <a:endParaRPr/>
          </a:p>
        </p:txBody>
      </p:sp>
      <p:sp>
        <p:nvSpPr>
          <p:cNvPr id="212" name="Line"/>
          <p:cNvSpPr/>
          <p:nvPr/>
        </p:nvSpPr>
        <p:spPr>
          <a:xfrm flipV="1">
            <a:off x="3536278" y="2103804"/>
            <a:ext cx="224022" cy="224022"/>
          </a:xfrm>
          <a:prstGeom prst="line">
            <a:avLst/>
          </a:prstGeom>
          <a:ln w="12700">
            <a:solidFill>
              <a:srgbClr val="FE2E0D"/>
            </a:solidFill>
            <a:miter/>
            <a:headEnd type="triangle"/>
          </a:ln>
        </p:spPr>
        <p:txBody>
          <a:bodyPr lIns="45719" rIns="45719"/>
          <a:lstStyle/>
          <a:p>
            <a:endParaRPr/>
          </a:p>
        </p:txBody>
      </p:sp>
      <p:sp>
        <p:nvSpPr>
          <p:cNvPr id="213" name="Line"/>
          <p:cNvSpPr/>
          <p:nvPr/>
        </p:nvSpPr>
        <p:spPr>
          <a:xfrm flipV="1">
            <a:off x="3536278" y="2364314"/>
            <a:ext cx="224022" cy="224022"/>
          </a:xfrm>
          <a:prstGeom prst="line">
            <a:avLst/>
          </a:prstGeom>
          <a:ln w="12700">
            <a:solidFill>
              <a:srgbClr val="FE2E0D"/>
            </a:solidFill>
            <a:miter/>
            <a:headEnd type="triangle"/>
          </a:ln>
        </p:spPr>
        <p:txBody>
          <a:bodyPr lIns="45719" rIns="45719"/>
          <a:lstStyle/>
          <a:p>
            <a:endParaRPr/>
          </a:p>
        </p:txBody>
      </p:sp>
      <p:sp>
        <p:nvSpPr>
          <p:cNvPr id="214" name="Line"/>
          <p:cNvSpPr/>
          <p:nvPr/>
        </p:nvSpPr>
        <p:spPr>
          <a:xfrm flipV="1">
            <a:off x="3536278" y="2637118"/>
            <a:ext cx="224022" cy="224022"/>
          </a:xfrm>
          <a:prstGeom prst="line">
            <a:avLst/>
          </a:prstGeom>
          <a:ln w="12700">
            <a:solidFill>
              <a:srgbClr val="FE2E0D"/>
            </a:solidFill>
            <a:miter/>
            <a:headEnd type="triangle"/>
          </a:ln>
        </p:spPr>
        <p:txBody>
          <a:bodyPr lIns="45719" rIns="45719"/>
          <a:lstStyle/>
          <a:p>
            <a:endParaRPr/>
          </a:p>
        </p:txBody>
      </p:sp>
      <p:sp>
        <p:nvSpPr>
          <p:cNvPr id="215" name="Line"/>
          <p:cNvSpPr/>
          <p:nvPr/>
        </p:nvSpPr>
        <p:spPr>
          <a:xfrm flipV="1">
            <a:off x="3536278" y="2878285"/>
            <a:ext cx="224022" cy="224022"/>
          </a:xfrm>
          <a:prstGeom prst="line">
            <a:avLst/>
          </a:prstGeom>
          <a:ln w="12700">
            <a:solidFill>
              <a:srgbClr val="FE2E0D"/>
            </a:solidFill>
            <a:miter/>
            <a:headEnd type="triangle"/>
          </a:ln>
        </p:spPr>
        <p:txBody>
          <a:bodyPr lIns="45719" rIns="45719"/>
          <a:lstStyle/>
          <a:p>
            <a:endParaRPr/>
          </a:p>
        </p:txBody>
      </p:sp>
      <p:sp>
        <p:nvSpPr>
          <p:cNvPr id="216" name="Line"/>
          <p:cNvSpPr/>
          <p:nvPr/>
        </p:nvSpPr>
        <p:spPr>
          <a:xfrm flipV="1">
            <a:off x="4269687" y="1808069"/>
            <a:ext cx="224022" cy="224022"/>
          </a:xfrm>
          <a:prstGeom prst="line">
            <a:avLst/>
          </a:prstGeom>
          <a:ln w="12700">
            <a:solidFill>
              <a:srgbClr val="FE2E0D"/>
            </a:solidFill>
            <a:miter/>
            <a:headEnd type="triangle"/>
          </a:ln>
        </p:spPr>
        <p:txBody>
          <a:bodyPr lIns="45719" rIns="45719"/>
          <a:lstStyle/>
          <a:p>
            <a:endParaRPr/>
          </a:p>
        </p:txBody>
      </p:sp>
      <p:sp>
        <p:nvSpPr>
          <p:cNvPr id="217" name="Line"/>
          <p:cNvSpPr/>
          <p:nvPr/>
        </p:nvSpPr>
        <p:spPr>
          <a:xfrm flipV="1">
            <a:off x="4269687" y="2052770"/>
            <a:ext cx="224022" cy="224022"/>
          </a:xfrm>
          <a:prstGeom prst="line">
            <a:avLst/>
          </a:prstGeom>
          <a:ln w="12700">
            <a:solidFill>
              <a:srgbClr val="FE2E0D"/>
            </a:solidFill>
            <a:miter/>
            <a:headEnd type="triangle"/>
          </a:ln>
        </p:spPr>
        <p:txBody>
          <a:bodyPr lIns="45719" rIns="45719"/>
          <a:lstStyle/>
          <a:p>
            <a:endParaRPr/>
          </a:p>
        </p:txBody>
      </p:sp>
      <p:sp>
        <p:nvSpPr>
          <p:cNvPr id="218" name="Line"/>
          <p:cNvSpPr/>
          <p:nvPr/>
        </p:nvSpPr>
        <p:spPr>
          <a:xfrm flipV="1">
            <a:off x="4269687" y="2313280"/>
            <a:ext cx="224022" cy="224022"/>
          </a:xfrm>
          <a:prstGeom prst="line">
            <a:avLst/>
          </a:prstGeom>
          <a:ln w="12700">
            <a:solidFill>
              <a:srgbClr val="FE2E0D"/>
            </a:solidFill>
            <a:miter/>
            <a:headEnd type="triangle"/>
          </a:ln>
        </p:spPr>
        <p:txBody>
          <a:bodyPr lIns="45719" rIns="45719"/>
          <a:lstStyle/>
          <a:p>
            <a:endParaRPr/>
          </a:p>
        </p:txBody>
      </p:sp>
      <p:sp>
        <p:nvSpPr>
          <p:cNvPr id="219" name="Line"/>
          <p:cNvSpPr/>
          <p:nvPr/>
        </p:nvSpPr>
        <p:spPr>
          <a:xfrm flipV="1">
            <a:off x="4269687" y="2586084"/>
            <a:ext cx="224022" cy="224022"/>
          </a:xfrm>
          <a:prstGeom prst="line">
            <a:avLst/>
          </a:prstGeom>
          <a:ln w="12700">
            <a:solidFill>
              <a:srgbClr val="FE2E0D"/>
            </a:solidFill>
            <a:miter/>
            <a:headEnd type="triangle"/>
          </a:ln>
        </p:spPr>
        <p:txBody>
          <a:bodyPr lIns="45719" rIns="45719"/>
          <a:lstStyle/>
          <a:p>
            <a:endParaRPr/>
          </a:p>
        </p:txBody>
      </p:sp>
      <p:sp>
        <p:nvSpPr>
          <p:cNvPr id="220" name="Line"/>
          <p:cNvSpPr/>
          <p:nvPr/>
        </p:nvSpPr>
        <p:spPr>
          <a:xfrm flipV="1">
            <a:off x="4269687" y="2827251"/>
            <a:ext cx="224022" cy="224022"/>
          </a:xfrm>
          <a:prstGeom prst="line">
            <a:avLst/>
          </a:prstGeom>
          <a:ln w="12700">
            <a:solidFill>
              <a:srgbClr val="FE2E0D"/>
            </a:solidFill>
            <a:miter/>
            <a:headEnd type="triangle"/>
          </a:ln>
        </p:spPr>
        <p:txBody>
          <a:bodyPr lIns="45719" rIns="45719"/>
          <a:lstStyle/>
          <a:p>
            <a:endParaRPr/>
          </a:p>
        </p:txBody>
      </p:sp>
      <p:sp>
        <p:nvSpPr>
          <p:cNvPr id="221" name="Line"/>
          <p:cNvSpPr/>
          <p:nvPr/>
        </p:nvSpPr>
        <p:spPr>
          <a:xfrm flipV="1">
            <a:off x="4928774" y="1818614"/>
            <a:ext cx="224022" cy="224021"/>
          </a:xfrm>
          <a:prstGeom prst="line">
            <a:avLst/>
          </a:prstGeom>
          <a:ln w="12700">
            <a:solidFill>
              <a:srgbClr val="FE2E0D"/>
            </a:solidFill>
            <a:miter/>
            <a:headEnd type="triangle"/>
          </a:ln>
        </p:spPr>
        <p:txBody>
          <a:bodyPr lIns="45719" rIns="45719"/>
          <a:lstStyle/>
          <a:p>
            <a:endParaRPr/>
          </a:p>
        </p:txBody>
      </p:sp>
      <p:sp>
        <p:nvSpPr>
          <p:cNvPr id="222" name="Line"/>
          <p:cNvSpPr/>
          <p:nvPr/>
        </p:nvSpPr>
        <p:spPr>
          <a:xfrm flipV="1">
            <a:off x="4928774" y="2063315"/>
            <a:ext cx="224022" cy="224021"/>
          </a:xfrm>
          <a:prstGeom prst="line">
            <a:avLst/>
          </a:prstGeom>
          <a:ln w="12700">
            <a:solidFill>
              <a:srgbClr val="FE2E0D"/>
            </a:solidFill>
            <a:miter/>
            <a:headEnd type="triangle"/>
          </a:ln>
        </p:spPr>
        <p:txBody>
          <a:bodyPr lIns="45719" rIns="45719"/>
          <a:lstStyle/>
          <a:p>
            <a:endParaRPr/>
          </a:p>
        </p:txBody>
      </p:sp>
      <p:sp>
        <p:nvSpPr>
          <p:cNvPr id="223" name="Line"/>
          <p:cNvSpPr/>
          <p:nvPr/>
        </p:nvSpPr>
        <p:spPr>
          <a:xfrm flipV="1">
            <a:off x="4928774" y="2323824"/>
            <a:ext cx="224022" cy="224022"/>
          </a:xfrm>
          <a:prstGeom prst="line">
            <a:avLst/>
          </a:prstGeom>
          <a:ln w="12700">
            <a:solidFill>
              <a:srgbClr val="FE2E0D"/>
            </a:solidFill>
            <a:miter/>
            <a:headEnd type="triangle"/>
          </a:ln>
        </p:spPr>
        <p:txBody>
          <a:bodyPr lIns="45719" rIns="45719"/>
          <a:lstStyle/>
          <a:p>
            <a:endParaRPr/>
          </a:p>
        </p:txBody>
      </p:sp>
      <p:sp>
        <p:nvSpPr>
          <p:cNvPr id="224" name="Line"/>
          <p:cNvSpPr/>
          <p:nvPr/>
        </p:nvSpPr>
        <p:spPr>
          <a:xfrm flipV="1">
            <a:off x="4928774" y="2596629"/>
            <a:ext cx="224022" cy="224021"/>
          </a:xfrm>
          <a:prstGeom prst="line">
            <a:avLst/>
          </a:prstGeom>
          <a:ln w="12700">
            <a:solidFill>
              <a:srgbClr val="FE2E0D"/>
            </a:solidFill>
            <a:miter/>
            <a:headEnd type="triangle"/>
          </a:ln>
        </p:spPr>
        <p:txBody>
          <a:bodyPr lIns="45719" rIns="45719"/>
          <a:lstStyle/>
          <a:p>
            <a:endParaRPr/>
          </a:p>
        </p:txBody>
      </p:sp>
      <p:sp>
        <p:nvSpPr>
          <p:cNvPr id="225" name="Line"/>
          <p:cNvSpPr/>
          <p:nvPr/>
        </p:nvSpPr>
        <p:spPr>
          <a:xfrm flipV="1">
            <a:off x="4928774" y="2837796"/>
            <a:ext cx="224022" cy="224021"/>
          </a:xfrm>
          <a:prstGeom prst="line">
            <a:avLst/>
          </a:prstGeom>
          <a:ln w="12700">
            <a:solidFill>
              <a:srgbClr val="FE2E0D"/>
            </a:solidFill>
            <a:miter/>
            <a:headEnd type="triangle"/>
          </a:ln>
        </p:spPr>
        <p:txBody>
          <a:bodyPr lIns="45719" rIns="45719"/>
          <a:lstStyle/>
          <a:p>
            <a:endParaRPr/>
          </a:p>
        </p:txBody>
      </p:sp>
      <p:sp>
        <p:nvSpPr>
          <p:cNvPr id="2" name="Slide Number Placeholder 1">
            <a:extLst>
              <a:ext uri="{FF2B5EF4-FFF2-40B4-BE49-F238E27FC236}">
                <a16:creationId xmlns:a16="http://schemas.microsoft.com/office/drawing/2014/main" id="{828212A3-0851-4573-B10B-6802D44E033D}"/>
              </a:ext>
            </a:extLst>
          </p:cNvPr>
          <p:cNvSpPr>
            <a:spLocks noGrp="1"/>
          </p:cNvSpPr>
          <p:nvPr>
            <p:ph type="sldNum" sz="quarter" idx="12"/>
          </p:nvPr>
        </p:nvSpPr>
        <p:spPr/>
        <p:txBody>
          <a:bodyPr/>
          <a:lstStyle/>
          <a:p>
            <a:fld id="{688715A2-DFA4-4904-9A43-9D7FEC79ECC7}" type="slidenum">
              <a:rPr lang="de-DE" smtClean="0"/>
              <a:t>13</a:t>
            </a:fld>
            <a:endParaRPr lang="de-DE"/>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1859" y="964456"/>
            <a:ext cx="7744617" cy="660228"/>
          </a:xfrm>
          <a:prstGeom prst="rect">
            <a:avLst/>
          </a:prstGeom>
        </p:spPr>
        <p:txBody>
          <a:bodyPr vert="horz" wrap="square" lIns="0" tIns="160067" rIns="0" bIns="0" rtlCol="0">
            <a:spAutoFit/>
          </a:bodyPr>
          <a:lstStyle/>
          <a:p>
            <a:pPr marL="326231">
              <a:spcBef>
                <a:spcPts val="98"/>
              </a:spcBef>
            </a:pPr>
            <a:r>
              <a:rPr sz="3600" kern="0" spc="-98" dirty="0"/>
              <a:t>What</a:t>
            </a:r>
            <a:r>
              <a:rPr sz="3600" kern="0" spc="-300" dirty="0"/>
              <a:t> </a:t>
            </a:r>
            <a:r>
              <a:rPr sz="3600" kern="0" spc="-150" dirty="0"/>
              <a:t>data</a:t>
            </a:r>
            <a:r>
              <a:rPr sz="3600" kern="0" spc="-289" dirty="0"/>
              <a:t> </a:t>
            </a:r>
            <a:r>
              <a:rPr sz="3600" kern="0" spc="-191" dirty="0"/>
              <a:t>for</a:t>
            </a:r>
            <a:r>
              <a:rPr sz="3600" kern="0" spc="-266" dirty="0"/>
              <a:t> </a:t>
            </a:r>
            <a:r>
              <a:rPr sz="3600" kern="0" spc="-94" dirty="0"/>
              <a:t>unsupervised</a:t>
            </a:r>
            <a:r>
              <a:rPr sz="3600" kern="0" spc="-274" dirty="0"/>
              <a:t> </a:t>
            </a:r>
            <a:r>
              <a:rPr sz="3600" kern="0" spc="-120" dirty="0"/>
              <a:t>pretraining?</a:t>
            </a:r>
            <a:endParaRPr sz="3600" kern="0" dirty="0"/>
          </a:p>
        </p:txBody>
      </p:sp>
      <p:sp>
        <p:nvSpPr>
          <p:cNvPr id="3" name="object 3"/>
          <p:cNvSpPr txBox="1"/>
          <p:nvPr/>
        </p:nvSpPr>
        <p:spPr>
          <a:xfrm>
            <a:off x="688181" y="2210085"/>
            <a:ext cx="7504748" cy="3980416"/>
          </a:xfrm>
          <a:prstGeom prst="rect">
            <a:avLst/>
          </a:prstGeom>
        </p:spPr>
        <p:txBody>
          <a:bodyPr vert="horz" wrap="square" lIns="0" tIns="10001" rIns="0" bIns="0" rtlCol="0">
            <a:spAutoFit/>
          </a:bodyPr>
          <a:lstStyle/>
          <a:p>
            <a:pPr marL="9525">
              <a:spcBef>
                <a:spcPts val="79"/>
              </a:spcBef>
            </a:pPr>
            <a:r>
              <a:rPr lang="en-US" spc="-79" dirty="0">
                <a:latin typeface="Trebuchet MS"/>
                <a:cs typeface="Trebuchet MS"/>
              </a:rPr>
              <a:t>Major LLMs:</a:t>
            </a:r>
            <a:endParaRPr lang="en-US" dirty="0">
              <a:latin typeface="Trebuchet MS"/>
              <a:cs typeface="Trebuchet MS"/>
            </a:endParaRPr>
          </a:p>
          <a:p>
            <a:pPr marL="180022" indent="-170497">
              <a:spcBef>
                <a:spcPts val="1444"/>
              </a:spcBef>
              <a:buFont typeface="Arial"/>
              <a:buChar char="•"/>
              <a:tabLst>
                <a:tab pos="180022" algn="l"/>
              </a:tabLst>
            </a:pPr>
            <a:r>
              <a:rPr lang="en-US" b="1" spc="-60" dirty="0">
                <a:latin typeface="Trebuchet MS"/>
                <a:cs typeface="Trebuchet MS"/>
              </a:rPr>
              <a:t>GPT2</a:t>
            </a:r>
            <a:r>
              <a:rPr lang="en-US" b="1" spc="-139" dirty="0">
                <a:latin typeface="Trebuchet MS"/>
                <a:cs typeface="Trebuchet MS"/>
              </a:rPr>
              <a:t> </a:t>
            </a:r>
            <a:r>
              <a:rPr lang="en-US" spc="-64" dirty="0">
                <a:latin typeface="Trebuchet MS"/>
                <a:cs typeface="Trebuchet MS"/>
              </a:rPr>
              <a:t>(2019):</a:t>
            </a:r>
            <a:r>
              <a:rPr lang="en-US" spc="-139" dirty="0">
                <a:latin typeface="Trebuchet MS"/>
                <a:cs typeface="Trebuchet MS"/>
              </a:rPr>
              <a:t> </a:t>
            </a:r>
            <a:r>
              <a:rPr lang="en-US" dirty="0">
                <a:latin typeface="Trebuchet MS"/>
                <a:cs typeface="Trebuchet MS"/>
              </a:rPr>
              <a:t>40</a:t>
            </a:r>
            <a:r>
              <a:rPr lang="en-US" spc="-135" dirty="0">
                <a:latin typeface="Trebuchet MS"/>
                <a:cs typeface="Trebuchet MS"/>
              </a:rPr>
              <a:t> </a:t>
            </a:r>
            <a:r>
              <a:rPr lang="en-US" spc="60" dirty="0">
                <a:latin typeface="Trebuchet MS"/>
                <a:cs typeface="Trebuchet MS"/>
              </a:rPr>
              <a:t>GB</a:t>
            </a:r>
            <a:r>
              <a:rPr lang="en-US" spc="-214" dirty="0">
                <a:latin typeface="Trebuchet MS"/>
                <a:cs typeface="Trebuchet MS"/>
              </a:rPr>
              <a:t> </a:t>
            </a:r>
            <a:r>
              <a:rPr lang="en-US" spc="-53" dirty="0">
                <a:latin typeface="Trebuchet MS"/>
                <a:cs typeface="Trebuchet MS"/>
              </a:rPr>
              <a:t>of</a:t>
            </a:r>
            <a:r>
              <a:rPr lang="en-US" spc="-169" dirty="0">
                <a:latin typeface="Trebuchet MS"/>
                <a:cs typeface="Trebuchet MS"/>
              </a:rPr>
              <a:t> </a:t>
            </a:r>
            <a:r>
              <a:rPr lang="en-US" spc="-8" dirty="0">
                <a:latin typeface="Trebuchet MS"/>
                <a:cs typeface="Trebuchet MS"/>
              </a:rPr>
              <a:t>Web</a:t>
            </a:r>
            <a:r>
              <a:rPr lang="en-US" spc="-188" dirty="0">
                <a:latin typeface="Trebuchet MS"/>
                <a:cs typeface="Trebuchet MS"/>
              </a:rPr>
              <a:t> </a:t>
            </a:r>
            <a:r>
              <a:rPr lang="en-US" spc="-116" dirty="0">
                <a:latin typeface="Trebuchet MS"/>
                <a:cs typeface="Trebuchet MS"/>
              </a:rPr>
              <a:t>text</a:t>
            </a:r>
            <a:r>
              <a:rPr lang="en-US" spc="-153" dirty="0">
                <a:latin typeface="Trebuchet MS"/>
                <a:cs typeface="Trebuchet MS"/>
              </a:rPr>
              <a:t> </a:t>
            </a:r>
            <a:r>
              <a:rPr lang="en-US" spc="-75" dirty="0">
                <a:latin typeface="Trebuchet MS"/>
                <a:cs typeface="Trebuchet MS"/>
              </a:rPr>
              <a:t>(from</a:t>
            </a:r>
            <a:r>
              <a:rPr lang="en-US" spc="-206" dirty="0">
                <a:latin typeface="Trebuchet MS"/>
                <a:cs typeface="Trebuchet MS"/>
              </a:rPr>
              <a:t> </a:t>
            </a:r>
            <a:r>
              <a:rPr lang="en-US" spc="-15" dirty="0">
                <a:latin typeface="Trebuchet MS"/>
                <a:cs typeface="Trebuchet MS"/>
              </a:rPr>
              <a:t>outbound</a:t>
            </a:r>
            <a:r>
              <a:rPr lang="en-US" spc="-127" dirty="0">
                <a:latin typeface="Trebuchet MS"/>
                <a:cs typeface="Trebuchet MS"/>
              </a:rPr>
              <a:t> </a:t>
            </a:r>
            <a:r>
              <a:rPr lang="en-US" spc="-41" dirty="0">
                <a:latin typeface="Trebuchet MS"/>
                <a:cs typeface="Trebuchet MS"/>
              </a:rPr>
              <a:t>Reddit</a:t>
            </a:r>
            <a:r>
              <a:rPr lang="en-US" spc="-153" dirty="0">
                <a:latin typeface="Trebuchet MS"/>
                <a:cs typeface="Trebuchet MS"/>
              </a:rPr>
              <a:t> </a:t>
            </a:r>
            <a:r>
              <a:rPr lang="en-US" spc="-8" dirty="0">
                <a:latin typeface="Trebuchet MS"/>
                <a:cs typeface="Trebuchet MS"/>
              </a:rPr>
              <a:t>links)</a:t>
            </a:r>
            <a:endParaRPr lang="en-US" dirty="0">
              <a:latin typeface="Trebuchet MS"/>
              <a:cs typeface="Trebuchet MS"/>
            </a:endParaRPr>
          </a:p>
          <a:p>
            <a:pPr marL="180022" indent="-170497">
              <a:spcBef>
                <a:spcPts val="1448"/>
              </a:spcBef>
              <a:buFont typeface="Arial"/>
              <a:buChar char="•"/>
              <a:tabLst>
                <a:tab pos="180022" algn="l"/>
              </a:tabLst>
            </a:pPr>
            <a:r>
              <a:rPr b="1" spc="-38" dirty="0">
                <a:latin typeface="Trebuchet MS"/>
                <a:cs typeface="Trebuchet MS"/>
              </a:rPr>
              <a:t>BERT</a:t>
            </a:r>
            <a:r>
              <a:rPr b="1" spc="-146" dirty="0">
                <a:latin typeface="Trebuchet MS"/>
                <a:cs typeface="Trebuchet MS"/>
              </a:rPr>
              <a:t> </a:t>
            </a:r>
            <a:r>
              <a:rPr spc="-64" dirty="0">
                <a:latin typeface="Trebuchet MS"/>
                <a:cs typeface="Trebuchet MS"/>
              </a:rPr>
              <a:t>(2019):</a:t>
            </a:r>
            <a:r>
              <a:rPr spc="-120" dirty="0">
                <a:latin typeface="Trebuchet MS"/>
                <a:cs typeface="Trebuchet MS"/>
              </a:rPr>
              <a:t> </a:t>
            </a:r>
            <a:r>
              <a:rPr spc="34" dirty="0">
                <a:latin typeface="Trebuchet MS"/>
                <a:cs typeface="Trebuchet MS"/>
              </a:rPr>
              <a:t>BooksCorpus</a:t>
            </a:r>
            <a:r>
              <a:rPr spc="-172" dirty="0">
                <a:latin typeface="Trebuchet MS"/>
                <a:cs typeface="Trebuchet MS"/>
              </a:rPr>
              <a:t> </a:t>
            </a:r>
            <a:r>
              <a:rPr dirty="0">
                <a:latin typeface="Trebuchet MS"/>
                <a:cs typeface="Trebuchet MS"/>
              </a:rPr>
              <a:t>(800M</a:t>
            </a:r>
            <a:r>
              <a:rPr spc="-131" dirty="0">
                <a:latin typeface="Trebuchet MS"/>
                <a:cs typeface="Trebuchet MS"/>
              </a:rPr>
              <a:t> </a:t>
            </a:r>
            <a:r>
              <a:rPr spc="-38" dirty="0">
                <a:latin typeface="Trebuchet MS"/>
                <a:cs typeface="Trebuchet MS"/>
              </a:rPr>
              <a:t>words)</a:t>
            </a:r>
            <a:r>
              <a:rPr spc="-135" dirty="0">
                <a:latin typeface="Trebuchet MS"/>
                <a:cs typeface="Trebuchet MS"/>
              </a:rPr>
              <a:t> </a:t>
            </a:r>
            <a:r>
              <a:rPr spc="-8" dirty="0">
                <a:latin typeface="Trebuchet MS"/>
                <a:cs typeface="Trebuchet MS"/>
              </a:rPr>
              <a:t>and</a:t>
            </a:r>
            <a:r>
              <a:rPr spc="-113" dirty="0">
                <a:latin typeface="Trebuchet MS"/>
                <a:cs typeface="Trebuchet MS"/>
              </a:rPr>
              <a:t> </a:t>
            </a:r>
            <a:r>
              <a:rPr spc="-38" dirty="0">
                <a:latin typeface="Trebuchet MS"/>
                <a:cs typeface="Trebuchet MS"/>
              </a:rPr>
              <a:t>Wikipedia</a:t>
            </a:r>
            <a:r>
              <a:rPr spc="-176" dirty="0">
                <a:latin typeface="Trebuchet MS"/>
                <a:cs typeface="Trebuchet MS"/>
              </a:rPr>
              <a:t> </a:t>
            </a:r>
            <a:r>
              <a:rPr spc="-23" dirty="0">
                <a:latin typeface="Trebuchet MS"/>
                <a:cs typeface="Trebuchet MS"/>
              </a:rPr>
              <a:t>(2,500M</a:t>
            </a:r>
            <a:r>
              <a:rPr spc="-139" dirty="0">
                <a:latin typeface="Trebuchet MS"/>
                <a:cs typeface="Trebuchet MS"/>
              </a:rPr>
              <a:t> </a:t>
            </a:r>
            <a:r>
              <a:rPr spc="-8" dirty="0">
                <a:latin typeface="Trebuchet MS"/>
                <a:cs typeface="Trebuchet MS"/>
              </a:rPr>
              <a:t>words)</a:t>
            </a:r>
            <a:endParaRPr dirty="0">
              <a:latin typeface="Trebuchet MS"/>
              <a:cs typeface="Trebuchet MS"/>
            </a:endParaRPr>
          </a:p>
          <a:p>
            <a:pPr marL="180022" indent="-170497">
              <a:lnSpc>
                <a:spcPts val="2036"/>
              </a:lnSpc>
              <a:spcBef>
                <a:spcPts val="1444"/>
              </a:spcBef>
              <a:buFont typeface="Arial"/>
              <a:buChar char="•"/>
              <a:tabLst>
                <a:tab pos="180022" algn="l"/>
              </a:tabLst>
            </a:pPr>
            <a:r>
              <a:rPr b="1" spc="-60" dirty="0">
                <a:latin typeface="Trebuchet MS"/>
                <a:cs typeface="Trebuchet MS"/>
              </a:rPr>
              <a:t>GPT3</a:t>
            </a:r>
            <a:r>
              <a:rPr b="1" spc="-124" dirty="0">
                <a:latin typeface="Trebuchet MS"/>
                <a:cs typeface="Trebuchet MS"/>
              </a:rPr>
              <a:t> </a:t>
            </a:r>
            <a:r>
              <a:rPr spc="-68" dirty="0">
                <a:latin typeface="Trebuchet MS"/>
                <a:cs typeface="Trebuchet MS"/>
              </a:rPr>
              <a:t>(2020):</a:t>
            </a:r>
            <a:r>
              <a:rPr spc="-120" dirty="0">
                <a:latin typeface="Trebuchet MS"/>
                <a:cs typeface="Trebuchet MS"/>
              </a:rPr>
              <a:t> </a:t>
            </a:r>
            <a:r>
              <a:rPr dirty="0">
                <a:latin typeface="Trebuchet MS"/>
                <a:cs typeface="Trebuchet MS"/>
              </a:rPr>
              <a:t>570GB</a:t>
            </a:r>
            <a:r>
              <a:rPr spc="-135" dirty="0">
                <a:latin typeface="Trebuchet MS"/>
                <a:cs typeface="Trebuchet MS"/>
              </a:rPr>
              <a:t> </a:t>
            </a:r>
            <a:r>
              <a:rPr spc="-49" dirty="0">
                <a:latin typeface="Trebuchet MS"/>
                <a:cs typeface="Trebuchet MS"/>
              </a:rPr>
              <a:t>of</a:t>
            </a:r>
            <a:r>
              <a:rPr spc="-150" dirty="0">
                <a:latin typeface="Trebuchet MS"/>
                <a:cs typeface="Trebuchet MS"/>
              </a:rPr>
              <a:t> </a:t>
            </a:r>
            <a:r>
              <a:rPr spc="-30" dirty="0">
                <a:latin typeface="Trebuchet MS"/>
                <a:cs typeface="Trebuchet MS"/>
              </a:rPr>
              <a:t>Web</a:t>
            </a:r>
            <a:r>
              <a:rPr spc="-113" dirty="0">
                <a:latin typeface="Trebuchet MS"/>
                <a:cs typeface="Trebuchet MS"/>
              </a:rPr>
              <a:t> </a:t>
            </a:r>
            <a:r>
              <a:rPr spc="-120" dirty="0">
                <a:latin typeface="Trebuchet MS"/>
                <a:cs typeface="Trebuchet MS"/>
              </a:rPr>
              <a:t>text</a:t>
            </a:r>
            <a:r>
              <a:rPr spc="-195" dirty="0">
                <a:latin typeface="Trebuchet MS"/>
                <a:cs typeface="Trebuchet MS"/>
              </a:rPr>
              <a:t> </a:t>
            </a:r>
            <a:r>
              <a:rPr spc="-86" dirty="0">
                <a:latin typeface="Trebuchet MS"/>
                <a:cs typeface="Trebuchet MS"/>
              </a:rPr>
              <a:t>after</a:t>
            </a:r>
            <a:r>
              <a:rPr spc="-158" dirty="0">
                <a:latin typeface="Trebuchet MS"/>
                <a:cs typeface="Trebuchet MS"/>
              </a:rPr>
              <a:t> </a:t>
            </a:r>
            <a:r>
              <a:rPr spc="-86" dirty="0">
                <a:latin typeface="Trebuchet MS"/>
                <a:cs typeface="Trebuchet MS"/>
              </a:rPr>
              <a:t>filtering,</a:t>
            </a:r>
            <a:r>
              <a:rPr spc="-180" dirty="0">
                <a:latin typeface="Trebuchet MS"/>
                <a:cs typeface="Trebuchet MS"/>
              </a:rPr>
              <a:t> </a:t>
            </a:r>
            <a:r>
              <a:rPr spc="-41" dirty="0">
                <a:latin typeface="Trebuchet MS"/>
                <a:cs typeface="Trebuchet MS"/>
              </a:rPr>
              <a:t>roughly</a:t>
            </a:r>
            <a:r>
              <a:rPr spc="-143" dirty="0">
                <a:latin typeface="Trebuchet MS"/>
                <a:cs typeface="Trebuchet MS"/>
              </a:rPr>
              <a:t> </a:t>
            </a:r>
            <a:r>
              <a:rPr spc="-53" dirty="0">
                <a:latin typeface="Trebuchet MS"/>
                <a:cs typeface="Trebuchet MS"/>
              </a:rPr>
              <a:t>equivalent</a:t>
            </a:r>
            <a:r>
              <a:rPr spc="-135" dirty="0">
                <a:latin typeface="Trebuchet MS"/>
                <a:cs typeface="Trebuchet MS"/>
              </a:rPr>
              <a:t> </a:t>
            </a:r>
            <a:r>
              <a:rPr spc="-71" dirty="0">
                <a:latin typeface="Trebuchet MS"/>
                <a:cs typeface="Trebuchet MS"/>
              </a:rPr>
              <a:t>to</a:t>
            </a:r>
            <a:r>
              <a:rPr spc="-153" dirty="0">
                <a:latin typeface="Trebuchet MS"/>
                <a:cs typeface="Trebuchet MS"/>
              </a:rPr>
              <a:t> </a:t>
            </a:r>
            <a:r>
              <a:rPr spc="-19" dirty="0">
                <a:latin typeface="Trebuchet MS"/>
                <a:cs typeface="Trebuchet MS"/>
              </a:rPr>
              <a:t>400</a:t>
            </a:r>
            <a:endParaRPr dirty="0">
              <a:latin typeface="Trebuchet MS"/>
              <a:cs typeface="Trebuchet MS"/>
            </a:endParaRPr>
          </a:p>
          <a:p>
            <a:pPr marL="180975">
              <a:lnSpc>
                <a:spcPts val="2036"/>
              </a:lnSpc>
            </a:pPr>
            <a:r>
              <a:rPr spc="-45" dirty="0">
                <a:latin typeface="Trebuchet MS"/>
                <a:cs typeface="Trebuchet MS"/>
              </a:rPr>
              <a:t>billion</a:t>
            </a:r>
            <a:r>
              <a:rPr spc="-139" dirty="0">
                <a:latin typeface="Trebuchet MS"/>
                <a:cs typeface="Trebuchet MS"/>
              </a:rPr>
              <a:t> </a:t>
            </a:r>
            <a:r>
              <a:rPr spc="-75" dirty="0">
                <a:latin typeface="Trebuchet MS"/>
                <a:cs typeface="Trebuchet MS"/>
              </a:rPr>
              <a:t>byte-</a:t>
            </a:r>
            <a:r>
              <a:rPr spc="-71" dirty="0">
                <a:latin typeface="Trebuchet MS"/>
                <a:cs typeface="Trebuchet MS"/>
              </a:rPr>
              <a:t>pair-</a:t>
            </a:r>
            <a:r>
              <a:rPr spc="-8" dirty="0">
                <a:latin typeface="Trebuchet MS"/>
                <a:cs typeface="Trebuchet MS"/>
              </a:rPr>
              <a:t>encoded</a:t>
            </a:r>
            <a:r>
              <a:rPr spc="-158" dirty="0">
                <a:latin typeface="Trebuchet MS"/>
                <a:cs typeface="Trebuchet MS"/>
              </a:rPr>
              <a:t> </a:t>
            </a:r>
            <a:r>
              <a:rPr spc="-49" dirty="0">
                <a:latin typeface="Trebuchet MS"/>
                <a:cs typeface="Trebuchet MS"/>
              </a:rPr>
              <a:t>tokens,</a:t>
            </a:r>
            <a:r>
              <a:rPr spc="-109" dirty="0">
                <a:latin typeface="Trebuchet MS"/>
                <a:cs typeface="Trebuchet MS"/>
              </a:rPr>
              <a:t> </a:t>
            </a:r>
            <a:r>
              <a:rPr dirty="0">
                <a:latin typeface="Trebuchet MS"/>
                <a:cs typeface="Trebuchet MS"/>
              </a:rPr>
              <a:t>Books1,</a:t>
            </a:r>
            <a:r>
              <a:rPr spc="-169" dirty="0">
                <a:latin typeface="Trebuchet MS"/>
                <a:cs typeface="Trebuchet MS"/>
              </a:rPr>
              <a:t> </a:t>
            </a:r>
            <a:r>
              <a:rPr dirty="0">
                <a:latin typeface="Trebuchet MS"/>
                <a:cs typeface="Trebuchet MS"/>
              </a:rPr>
              <a:t>Books2,</a:t>
            </a:r>
            <a:r>
              <a:rPr spc="-165" dirty="0">
                <a:latin typeface="Trebuchet MS"/>
                <a:cs typeface="Trebuchet MS"/>
              </a:rPr>
              <a:t> </a:t>
            </a:r>
            <a:r>
              <a:rPr spc="-8" dirty="0">
                <a:latin typeface="Trebuchet MS"/>
                <a:cs typeface="Trebuchet MS"/>
              </a:rPr>
              <a:t>Wikipedia</a:t>
            </a:r>
            <a:endParaRPr dirty="0">
              <a:latin typeface="Trebuchet MS"/>
              <a:cs typeface="Trebuchet MS"/>
            </a:endParaRPr>
          </a:p>
          <a:p>
            <a:pPr marL="180022" indent="-170497">
              <a:lnSpc>
                <a:spcPts val="2066"/>
              </a:lnSpc>
              <a:spcBef>
                <a:spcPts val="1444"/>
              </a:spcBef>
              <a:buFont typeface="Arial"/>
              <a:buChar char="•"/>
              <a:tabLst>
                <a:tab pos="180022" algn="l"/>
              </a:tabLst>
            </a:pPr>
            <a:r>
              <a:rPr b="1" spc="-68" dirty="0">
                <a:latin typeface="Trebuchet MS"/>
                <a:cs typeface="Trebuchet MS"/>
              </a:rPr>
              <a:t>GPT-</a:t>
            </a:r>
            <a:r>
              <a:rPr b="1" spc="-23" dirty="0">
                <a:latin typeface="Trebuchet MS"/>
                <a:cs typeface="Trebuchet MS"/>
              </a:rPr>
              <a:t>Neox</a:t>
            </a:r>
            <a:r>
              <a:rPr b="1" spc="-153" dirty="0">
                <a:latin typeface="Trebuchet MS"/>
                <a:cs typeface="Trebuchet MS"/>
              </a:rPr>
              <a:t> </a:t>
            </a:r>
            <a:r>
              <a:rPr b="1" spc="-8" dirty="0">
                <a:latin typeface="Trebuchet MS"/>
                <a:cs typeface="Trebuchet MS"/>
              </a:rPr>
              <a:t>/</a:t>
            </a:r>
            <a:r>
              <a:rPr b="1" spc="-143" dirty="0">
                <a:latin typeface="Trebuchet MS"/>
                <a:cs typeface="Trebuchet MS"/>
              </a:rPr>
              <a:t> </a:t>
            </a:r>
            <a:r>
              <a:rPr b="1" spc="-86" dirty="0">
                <a:latin typeface="Trebuchet MS"/>
                <a:cs typeface="Trebuchet MS"/>
              </a:rPr>
              <a:t>The</a:t>
            </a:r>
            <a:r>
              <a:rPr b="1" spc="-165" dirty="0">
                <a:latin typeface="Trebuchet MS"/>
                <a:cs typeface="Trebuchet MS"/>
              </a:rPr>
              <a:t> </a:t>
            </a:r>
            <a:r>
              <a:rPr b="1" spc="-30" dirty="0">
                <a:latin typeface="Trebuchet MS"/>
                <a:cs typeface="Trebuchet MS"/>
              </a:rPr>
              <a:t>Pile</a:t>
            </a:r>
            <a:r>
              <a:rPr b="1" spc="-120" dirty="0">
                <a:latin typeface="Trebuchet MS"/>
                <a:cs typeface="Trebuchet MS"/>
              </a:rPr>
              <a:t> </a:t>
            </a:r>
            <a:r>
              <a:rPr spc="-68" dirty="0">
                <a:latin typeface="Trebuchet MS"/>
                <a:cs typeface="Trebuchet MS"/>
              </a:rPr>
              <a:t>(2020):</a:t>
            </a:r>
            <a:r>
              <a:rPr spc="-124" dirty="0">
                <a:latin typeface="Trebuchet MS"/>
                <a:cs typeface="Trebuchet MS"/>
              </a:rPr>
              <a:t> </a:t>
            </a:r>
            <a:r>
              <a:rPr dirty="0">
                <a:latin typeface="Trebuchet MS"/>
                <a:cs typeface="Trebuchet MS"/>
              </a:rPr>
              <a:t>800GB</a:t>
            </a:r>
            <a:r>
              <a:rPr spc="-139" dirty="0">
                <a:latin typeface="Trebuchet MS"/>
                <a:cs typeface="Trebuchet MS"/>
              </a:rPr>
              <a:t> </a:t>
            </a:r>
            <a:r>
              <a:rPr spc="-116" dirty="0">
                <a:latin typeface="Trebuchet MS"/>
                <a:cs typeface="Trebuchet MS"/>
              </a:rPr>
              <a:t>text</a:t>
            </a:r>
            <a:r>
              <a:rPr spc="-135" dirty="0">
                <a:latin typeface="Trebuchet MS"/>
                <a:cs typeface="Trebuchet MS"/>
              </a:rPr>
              <a:t> </a:t>
            </a:r>
            <a:r>
              <a:rPr spc="-60" dirty="0">
                <a:latin typeface="Trebuchet MS"/>
                <a:cs typeface="Trebuchet MS"/>
              </a:rPr>
              <a:t>from</a:t>
            </a:r>
            <a:r>
              <a:rPr spc="-135" dirty="0">
                <a:latin typeface="Trebuchet MS"/>
                <a:cs typeface="Trebuchet MS"/>
              </a:rPr>
              <a:t> </a:t>
            </a:r>
            <a:r>
              <a:rPr spc="-75" dirty="0">
                <a:latin typeface="Trebuchet MS"/>
                <a:cs typeface="Trebuchet MS"/>
              </a:rPr>
              <a:t>Web,</a:t>
            </a:r>
            <a:r>
              <a:rPr spc="-124" dirty="0">
                <a:latin typeface="Trebuchet MS"/>
                <a:cs typeface="Trebuchet MS"/>
              </a:rPr>
              <a:t> </a:t>
            </a:r>
            <a:r>
              <a:rPr dirty="0">
                <a:latin typeface="Trebuchet MS"/>
                <a:cs typeface="Trebuchet MS"/>
              </a:rPr>
              <a:t>academic</a:t>
            </a:r>
            <a:r>
              <a:rPr spc="-169" dirty="0">
                <a:latin typeface="Trebuchet MS"/>
                <a:cs typeface="Trebuchet MS"/>
              </a:rPr>
              <a:t> </a:t>
            </a:r>
            <a:r>
              <a:rPr spc="-131" dirty="0">
                <a:latin typeface="Trebuchet MS"/>
                <a:cs typeface="Trebuchet MS"/>
              </a:rPr>
              <a:t>text,</a:t>
            </a:r>
            <a:r>
              <a:rPr spc="-124" dirty="0">
                <a:latin typeface="Trebuchet MS"/>
                <a:cs typeface="Trebuchet MS"/>
              </a:rPr>
              <a:t> </a:t>
            </a:r>
            <a:r>
              <a:rPr spc="-8" dirty="0">
                <a:latin typeface="Trebuchet MS"/>
                <a:cs typeface="Trebuchet MS"/>
              </a:rPr>
              <a:t>news,</a:t>
            </a:r>
            <a:endParaRPr dirty="0">
              <a:latin typeface="Trebuchet MS"/>
              <a:cs typeface="Trebuchet MS"/>
            </a:endParaRPr>
          </a:p>
          <a:p>
            <a:pPr marL="180975">
              <a:lnSpc>
                <a:spcPts val="2066"/>
              </a:lnSpc>
            </a:pPr>
            <a:r>
              <a:rPr spc="-49" dirty="0">
                <a:latin typeface="Trebuchet MS"/>
                <a:cs typeface="Trebuchet MS"/>
              </a:rPr>
              <a:t>Wikipedia,</a:t>
            </a:r>
            <a:r>
              <a:rPr spc="-120" dirty="0">
                <a:latin typeface="Trebuchet MS"/>
                <a:cs typeface="Trebuchet MS"/>
              </a:rPr>
              <a:t> </a:t>
            </a:r>
            <a:r>
              <a:rPr spc="-49" dirty="0">
                <a:latin typeface="Trebuchet MS"/>
                <a:cs typeface="Trebuchet MS"/>
              </a:rPr>
              <a:t>subtitles,</a:t>
            </a:r>
            <a:r>
              <a:rPr spc="-116" dirty="0">
                <a:latin typeface="Trebuchet MS"/>
                <a:cs typeface="Trebuchet MS"/>
              </a:rPr>
              <a:t> </a:t>
            </a:r>
            <a:r>
              <a:rPr spc="-15" dirty="0">
                <a:latin typeface="Trebuchet MS"/>
                <a:cs typeface="Trebuchet MS"/>
              </a:rPr>
              <a:t>books,</a:t>
            </a:r>
            <a:r>
              <a:rPr spc="-176" dirty="0">
                <a:latin typeface="Trebuchet MS"/>
                <a:cs typeface="Trebuchet MS"/>
              </a:rPr>
              <a:t> </a:t>
            </a:r>
            <a:r>
              <a:rPr spc="-45" dirty="0">
                <a:latin typeface="Trebuchet MS"/>
                <a:cs typeface="Trebuchet MS"/>
              </a:rPr>
              <a:t>laws,</a:t>
            </a:r>
            <a:r>
              <a:rPr spc="-116" dirty="0">
                <a:latin typeface="Trebuchet MS"/>
                <a:cs typeface="Trebuchet MS"/>
              </a:rPr>
              <a:t> </a:t>
            </a:r>
            <a:r>
              <a:rPr spc="-38" dirty="0">
                <a:latin typeface="Trebuchet MS"/>
                <a:cs typeface="Trebuchet MS"/>
              </a:rPr>
              <a:t>programming</a:t>
            </a:r>
            <a:r>
              <a:rPr spc="-143" dirty="0">
                <a:latin typeface="Trebuchet MS"/>
                <a:cs typeface="Trebuchet MS"/>
              </a:rPr>
              <a:t> </a:t>
            </a:r>
            <a:r>
              <a:rPr spc="-8" dirty="0">
                <a:latin typeface="Trebuchet MS"/>
                <a:cs typeface="Trebuchet MS"/>
              </a:rPr>
              <a:t>code.</a:t>
            </a:r>
            <a:endParaRPr dirty="0">
              <a:latin typeface="Trebuchet MS"/>
              <a:cs typeface="Trebuchet MS"/>
            </a:endParaRPr>
          </a:p>
          <a:p>
            <a:pPr marL="180022" indent="-170497">
              <a:spcBef>
                <a:spcPts val="1444"/>
              </a:spcBef>
              <a:buFont typeface="Arial"/>
              <a:buChar char="•"/>
              <a:tabLst>
                <a:tab pos="180022" algn="l"/>
              </a:tabLst>
            </a:pPr>
            <a:r>
              <a:rPr b="1" dirty="0">
                <a:latin typeface="Trebuchet MS"/>
                <a:cs typeface="Trebuchet MS"/>
              </a:rPr>
              <a:t>Bloom</a:t>
            </a:r>
            <a:r>
              <a:rPr b="1" spc="-124" dirty="0">
                <a:latin typeface="Trebuchet MS"/>
                <a:cs typeface="Trebuchet MS"/>
              </a:rPr>
              <a:t> </a:t>
            </a:r>
            <a:r>
              <a:rPr spc="-341" dirty="0">
                <a:latin typeface="Trebuchet MS"/>
                <a:cs typeface="Trebuchet MS"/>
              </a:rPr>
              <a:t>/</a:t>
            </a:r>
            <a:r>
              <a:rPr spc="-131" dirty="0">
                <a:latin typeface="Trebuchet MS"/>
                <a:cs typeface="Trebuchet MS"/>
              </a:rPr>
              <a:t> </a:t>
            </a:r>
            <a:r>
              <a:rPr b="1" dirty="0">
                <a:latin typeface="Trebuchet MS"/>
                <a:cs typeface="Trebuchet MS"/>
              </a:rPr>
              <a:t>Roots</a:t>
            </a:r>
            <a:r>
              <a:rPr b="1" spc="-109" dirty="0">
                <a:latin typeface="Trebuchet MS"/>
                <a:cs typeface="Trebuchet MS"/>
              </a:rPr>
              <a:t> </a:t>
            </a:r>
            <a:r>
              <a:rPr spc="-64" dirty="0">
                <a:latin typeface="Trebuchet MS"/>
                <a:cs typeface="Trebuchet MS"/>
              </a:rPr>
              <a:t>(2022):</a:t>
            </a:r>
            <a:r>
              <a:rPr spc="-105" dirty="0">
                <a:latin typeface="Trebuchet MS"/>
                <a:cs typeface="Trebuchet MS"/>
              </a:rPr>
              <a:t> </a:t>
            </a:r>
            <a:r>
              <a:rPr spc="-56" dirty="0">
                <a:latin typeface="Trebuchet MS"/>
                <a:cs typeface="Trebuchet MS"/>
              </a:rPr>
              <a:t>1.6TB</a:t>
            </a:r>
            <a:r>
              <a:rPr spc="-120" dirty="0">
                <a:latin typeface="Trebuchet MS"/>
                <a:cs typeface="Trebuchet MS"/>
              </a:rPr>
              <a:t> </a:t>
            </a:r>
            <a:r>
              <a:rPr spc="-71" dirty="0">
                <a:latin typeface="Trebuchet MS"/>
                <a:cs typeface="Trebuchet MS"/>
              </a:rPr>
              <a:t>of</a:t>
            </a:r>
            <a:r>
              <a:rPr spc="-83" dirty="0">
                <a:latin typeface="Trebuchet MS"/>
                <a:cs typeface="Trebuchet MS"/>
              </a:rPr>
              <a:t> </a:t>
            </a:r>
            <a:r>
              <a:rPr spc="-131" dirty="0">
                <a:latin typeface="Trebuchet MS"/>
                <a:cs typeface="Trebuchet MS"/>
              </a:rPr>
              <a:t>text</a:t>
            </a:r>
            <a:r>
              <a:rPr spc="-120" dirty="0">
                <a:latin typeface="Trebuchet MS"/>
                <a:cs typeface="Trebuchet MS"/>
              </a:rPr>
              <a:t> </a:t>
            </a:r>
            <a:r>
              <a:rPr spc="-49" dirty="0">
                <a:latin typeface="Trebuchet MS"/>
                <a:cs typeface="Trebuchet MS"/>
              </a:rPr>
              <a:t>from</a:t>
            </a:r>
            <a:r>
              <a:rPr spc="-180" dirty="0">
                <a:latin typeface="Trebuchet MS"/>
                <a:cs typeface="Trebuchet MS"/>
              </a:rPr>
              <a:t> </a:t>
            </a:r>
            <a:r>
              <a:rPr spc="-15" dirty="0">
                <a:latin typeface="Trebuchet MS"/>
                <a:cs typeface="Trebuchet MS"/>
              </a:rPr>
              <a:t>various</a:t>
            </a:r>
            <a:r>
              <a:rPr spc="-135" dirty="0">
                <a:latin typeface="Trebuchet MS"/>
                <a:cs typeface="Trebuchet MS"/>
              </a:rPr>
              <a:t> </a:t>
            </a:r>
            <a:r>
              <a:rPr dirty="0">
                <a:latin typeface="Trebuchet MS"/>
                <a:cs typeface="Trebuchet MS"/>
              </a:rPr>
              <a:t>sources</a:t>
            </a:r>
            <a:r>
              <a:rPr spc="-135" dirty="0">
                <a:latin typeface="Trebuchet MS"/>
                <a:cs typeface="Trebuchet MS"/>
              </a:rPr>
              <a:t> </a:t>
            </a:r>
            <a:r>
              <a:rPr spc="-41" dirty="0">
                <a:latin typeface="Trebuchet MS"/>
                <a:cs typeface="Trebuchet MS"/>
              </a:rPr>
              <a:t>(mostly</a:t>
            </a:r>
            <a:r>
              <a:rPr spc="-131" dirty="0">
                <a:latin typeface="Trebuchet MS"/>
                <a:cs typeface="Trebuchet MS"/>
              </a:rPr>
              <a:t> </a:t>
            </a:r>
            <a:r>
              <a:rPr spc="-26" dirty="0">
                <a:latin typeface="Trebuchet MS"/>
                <a:cs typeface="Trebuchet MS"/>
              </a:rPr>
              <a:t>Web</a:t>
            </a:r>
            <a:r>
              <a:rPr spc="-98" dirty="0">
                <a:latin typeface="Trebuchet MS"/>
                <a:cs typeface="Trebuchet MS"/>
              </a:rPr>
              <a:t> </a:t>
            </a:r>
            <a:r>
              <a:rPr spc="-41" dirty="0">
                <a:latin typeface="Trebuchet MS"/>
                <a:cs typeface="Trebuchet MS"/>
              </a:rPr>
              <a:t>text)</a:t>
            </a:r>
            <a:endParaRPr lang="en-US" spc="-41" dirty="0">
              <a:latin typeface="Trebuchet MS"/>
              <a:cs typeface="Trebuchet MS"/>
            </a:endParaRPr>
          </a:p>
          <a:p>
            <a:pPr marL="180022" indent="-170497">
              <a:spcBef>
                <a:spcPts val="1444"/>
              </a:spcBef>
              <a:buFont typeface="Arial"/>
              <a:buChar char="•"/>
              <a:tabLst>
                <a:tab pos="180022" algn="l"/>
              </a:tabLst>
            </a:pPr>
            <a:endParaRPr lang="en-US" spc="-41" dirty="0">
              <a:latin typeface="Trebuchet MS"/>
              <a:cs typeface="Trebuchet MS"/>
            </a:endParaRPr>
          </a:p>
          <a:p>
            <a:pPr marL="180022" indent="-170497">
              <a:spcBef>
                <a:spcPts val="1444"/>
              </a:spcBef>
              <a:buFont typeface="Arial"/>
              <a:buChar char="•"/>
              <a:tabLst>
                <a:tab pos="180022" algn="l"/>
              </a:tabLst>
            </a:pPr>
            <a:r>
              <a:rPr lang="en-US" spc="-41" dirty="0">
                <a:latin typeface="Trebuchet MS"/>
                <a:cs typeface="Trebuchet MS"/>
                <a:sym typeface="Wingdings" panose="05000000000000000000" pitchFamily="2" charset="2"/>
              </a:rPr>
              <a:t> Underlying skills: crawling, scraping, filtering!</a:t>
            </a:r>
            <a:endParaRPr dirty="0">
              <a:latin typeface="Trebuchet MS"/>
              <a:cs typeface="Trebuchet MS"/>
            </a:endParaRPr>
          </a:p>
        </p:txBody>
      </p:sp>
      <p:sp>
        <p:nvSpPr>
          <p:cNvPr id="5" name="Slide Number Placeholder 4">
            <a:extLst>
              <a:ext uri="{FF2B5EF4-FFF2-40B4-BE49-F238E27FC236}">
                <a16:creationId xmlns:a16="http://schemas.microsoft.com/office/drawing/2014/main" id="{1B772503-7635-4C90-9A8B-F897DE77B3FE}"/>
              </a:ext>
            </a:extLst>
          </p:cNvPr>
          <p:cNvSpPr>
            <a:spLocks noGrp="1"/>
          </p:cNvSpPr>
          <p:nvPr>
            <p:ph type="sldNum" sz="quarter" idx="12"/>
          </p:nvPr>
        </p:nvSpPr>
        <p:spPr/>
        <p:txBody>
          <a:bodyPr/>
          <a:lstStyle/>
          <a:p>
            <a:fld id="{688715A2-DFA4-4904-9A43-9D7FEC79ECC7}" type="slidenum">
              <a:rPr lang="de-DE" smtClean="0"/>
              <a:t>14</a:t>
            </a:fld>
            <a:endParaRPr lang="de-DE"/>
          </a:p>
        </p:txBody>
      </p:sp>
    </p:spTree>
    <p:extLst>
      <p:ext uri="{BB962C8B-B14F-4D97-AF65-F5344CB8AC3E}">
        <p14:creationId xmlns:p14="http://schemas.microsoft.com/office/powerpoint/2010/main" val="2889724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b="1"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15</a:t>
            </a:fld>
            <a:endParaRPr lang="de-DE"/>
          </a:p>
        </p:txBody>
      </p:sp>
    </p:spTree>
    <p:extLst>
      <p:ext uri="{BB962C8B-B14F-4D97-AF65-F5344CB8AC3E}">
        <p14:creationId xmlns:p14="http://schemas.microsoft.com/office/powerpoint/2010/main" val="2713605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4900E-B8F1-4470-88C0-AE07E78440A3}"/>
              </a:ext>
            </a:extLst>
          </p:cNvPr>
          <p:cNvSpPr>
            <a:spLocks noGrp="1"/>
          </p:cNvSpPr>
          <p:nvPr>
            <p:ph type="title"/>
          </p:nvPr>
        </p:nvSpPr>
        <p:spPr/>
        <p:txBody>
          <a:bodyPr/>
          <a:lstStyle/>
          <a:p>
            <a:r>
              <a:rPr lang="en-US" dirty="0"/>
              <a:t>Crawling: Task</a:t>
            </a:r>
          </a:p>
        </p:txBody>
      </p:sp>
      <p:sp>
        <p:nvSpPr>
          <p:cNvPr id="3" name="Content Placeholder 2">
            <a:extLst>
              <a:ext uri="{FF2B5EF4-FFF2-40B4-BE49-F238E27FC236}">
                <a16:creationId xmlns:a16="http://schemas.microsoft.com/office/drawing/2014/main" id="{013196CA-52A0-4B55-9D6A-AC9B0A0275C2}"/>
              </a:ext>
            </a:extLst>
          </p:cNvPr>
          <p:cNvSpPr>
            <a:spLocks noGrp="1"/>
          </p:cNvSpPr>
          <p:nvPr>
            <p:ph idx="1"/>
          </p:nvPr>
        </p:nvSpPr>
        <p:spPr/>
        <p:txBody>
          <a:bodyPr/>
          <a:lstStyle/>
          <a:p>
            <a:r>
              <a:rPr lang="en-US" b="1" dirty="0"/>
              <a:t>Given</a:t>
            </a:r>
            <a:r>
              <a:rPr lang="en-US" dirty="0"/>
              <a:t>: One or several source URLs</a:t>
            </a:r>
          </a:p>
          <a:p>
            <a:r>
              <a:rPr lang="en-US" b="1" dirty="0"/>
              <a:t>Return</a:t>
            </a:r>
            <a:r>
              <a:rPr lang="en-US" dirty="0"/>
              <a:t>: Document corpus obtained by transitive hyperlink closure (bounded)</a:t>
            </a:r>
          </a:p>
        </p:txBody>
      </p:sp>
      <p:sp>
        <p:nvSpPr>
          <p:cNvPr id="4" name="Slide Number Placeholder 3">
            <a:extLst>
              <a:ext uri="{FF2B5EF4-FFF2-40B4-BE49-F238E27FC236}">
                <a16:creationId xmlns:a16="http://schemas.microsoft.com/office/drawing/2014/main" id="{0707088D-DE88-4355-B5E9-D78E71CD6A12}"/>
              </a:ext>
            </a:extLst>
          </p:cNvPr>
          <p:cNvSpPr>
            <a:spLocks noGrp="1"/>
          </p:cNvSpPr>
          <p:nvPr>
            <p:ph type="sldNum" sz="quarter" idx="12"/>
          </p:nvPr>
        </p:nvSpPr>
        <p:spPr/>
        <p:txBody>
          <a:bodyPr/>
          <a:lstStyle/>
          <a:p>
            <a:fld id="{027A0261-2493-4C02-9B53-6EF6F260EEA7}" type="slidenum">
              <a:rPr lang="en-US" smtClean="0"/>
              <a:t>16</a:t>
            </a:fld>
            <a:endParaRPr lang="en-US"/>
          </a:p>
        </p:txBody>
      </p:sp>
      <p:pic>
        <p:nvPicPr>
          <p:cNvPr id="5" name="Picture 4" descr="9">
            <a:extLst>
              <a:ext uri="{FF2B5EF4-FFF2-40B4-BE49-F238E27FC236}">
                <a16:creationId xmlns:a16="http://schemas.microsoft.com/office/drawing/2014/main" id="{6C1C4D67-6F0E-46D6-8084-02D691790732}"/>
              </a:ext>
            </a:extLst>
          </p:cNvPr>
          <p:cNvPicPr>
            <a:picLocks noGrp="1" noChangeAspect="1"/>
          </p:cNvPicPr>
          <p:nvPr isPhoto="1"/>
        </p:nvPicPr>
        <p:blipFill rotWithShape="1">
          <a:blip r:embed="rId2">
            <a:lum/>
            <a:extLst>
              <a:ext uri="{28A0092B-C50C-407E-A947-70E740481C1C}">
                <a14:useLocalDpi xmlns:a14="http://schemas.microsoft.com/office/drawing/2010/main" val="0"/>
              </a:ext>
            </a:extLst>
          </a:blip>
          <a:srcRect/>
          <a:stretch/>
        </p:blipFill>
        <p:spPr>
          <a:xfrm>
            <a:off x="58341" y="3065929"/>
            <a:ext cx="9026128" cy="2701208"/>
          </a:xfrm>
          <a:prstGeom prst="rect">
            <a:avLst/>
          </a:prstGeom>
          <a:noFill/>
          <a:ln>
            <a:noFill/>
          </a:ln>
        </p:spPr>
      </p:pic>
    </p:spTree>
    <p:extLst>
      <p:ext uri="{BB962C8B-B14F-4D97-AF65-F5344CB8AC3E}">
        <p14:creationId xmlns:p14="http://schemas.microsoft.com/office/powerpoint/2010/main" val="3592311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91680" y="857250"/>
            <a:ext cx="8960644" cy="5143500"/>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17</a:t>
            </a:fld>
            <a:endParaRPr lang="en-US"/>
          </a:p>
        </p:txBody>
      </p:sp>
    </p:spTree>
    <p:extLst>
      <p:ext uri="{BB962C8B-B14F-4D97-AF65-F5344CB8AC3E}">
        <p14:creationId xmlns:p14="http://schemas.microsoft.com/office/powerpoint/2010/main" val="401778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80963" y="857250"/>
            <a:ext cx="8980885" cy="5143500"/>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18</a:t>
            </a:fld>
            <a:endParaRPr lang="en-US"/>
          </a:p>
        </p:txBody>
      </p:sp>
    </p:spTree>
    <p:extLst>
      <p:ext uri="{BB962C8B-B14F-4D97-AF65-F5344CB8AC3E}">
        <p14:creationId xmlns:p14="http://schemas.microsoft.com/office/powerpoint/2010/main" val="4046030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
          <p:cNvPicPr>
            <a:picLocks noGrp="1" noChangeAspect="1"/>
          </p:cNvPicPr>
          <p:nvPr isPhoto="1"/>
        </p:nvPicPr>
        <p:blipFill rotWithShape="1">
          <a:blip r:embed="rId2">
            <a:lum/>
            <a:extLst>
              <a:ext uri="{28A0092B-C50C-407E-A947-70E740481C1C}">
                <a14:useLocalDpi xmlns:a14="http://schemas.microsoft.com/office/drawing/2010/main" val="0"/>
              </a:ext>
            </a:extLst>
          </a:blip>
          <a:srcRect/>
          <a:stretch/>
        </p:blipFill>
        <p:spPr>
          <a:xfrm>
            <a:off x="292894" y="857250"/>
            <a:ext cx="8558213" cy="4909887"/>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19</a:t>
            </a:fld>
            <a:endParaRPr lang="en-US"/>
          </a:p>
        </p:txBody>
      </p:sp>
    </p:spTree>
    <p:extLst>
      <p:ext uri="{BB962C8B-B14F-4D97-AF65-F5344CB8AC3E}">
        <p14:creationId xmlns:p14="http://schemas.microsoft.com/office/powerpoint/2010/main" val="684437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66990-7B2E-4320-9C27-D4362938C438}"/>
              </a:ext>
            </a:extLst>
          </p:cNvPr>
          <p:cNvSpPr>
            <a:spLocks noGrp="1"/>
          </p:cNvSpPr>
          <p:nvPr>
            <p:ph type="title"/>
          </p:nvPr>
        </p:nvSpPr>
        <p:spPr/>
        <p:txBody>
          <a:bodyPr/>
          <a:lstStyle/>
          <a:p>
            <a:r>
              <a:rPr lang="en-US" dirty="0"/>
              <a:t>Acknowledgment/License</a:t>
            </a:r>
            <a:endParaRPr lang="de-DE" dirty="0"/>
          </a:p>
        </p:txBody>
      </p:sp>
      <p:sp>
        <p:nvSpPr>
          <p:cNvPr id="3" name="Content Placeholder 2">
            <a:extLst>
              <a:ext uri="{FF2B5EF4-FFF2-40B4-BE49-F238E27FC236}">
                <a16:creationId xmlns:a16="http://schemas.microsoft.com/office/drawing/2014/main" id="{ECF9898C-175A-48A5-B444-2B20AD061140}"/>
              </a:ext>
            </a:extLst>
          </p:cNvPr>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r>
              <a:rPr lang="en-US" dirty="0"/>
              <a:t>Shared under CC BY 4.0 with permission and based on slides by </a:t>
            </a:r>
            <a:r>
              <a:rPr lang="de-DE" dirty="0"/>
              <a:t>Malte </a:t>
            </a:r>
            <a:r>
              <a:rPr lang="de-DE" dirty="0" err="1"/>
              <a:t>Ostendorff</a:t>
            </a:r>
            <a:r>
              <a:rPr lang="de-DE" dirty="0"/>
              <a:t>, IDESSAI 2024 </a:t>
            </a:r>
            <a:r>
              <a:rPr lang="de-DE" dirty="0" err="1"/>
              <a:t>summer</a:t>
            </a:r>
            <a:r>
              <a:rPr lang="de-DE" dirty="0"/>
              <a:t> </a:t>
            </a:r>
            <a:r>
              <a:rPr lang="de-DE" dirty="0" err="1"/>
              <a:t>school</a:t>
            </a:r>
            <a:endParaRPr lang="de-DE" dirty="0"/>
          </a:p>
          <a:p>
            <a:pPr marL="0" indent="0">
              <a:buNone/>
            </a:pPr>
            <a:endParaRPr lang="de-DE" dirty="0"/>
          </a:p>
        </p:txBody>
      </p:sp>
      <p:pic>
        <p:nvPicPr>
          <p:cNvPr id="5" name="Picture 4">
            <a:extLst>
              <a:ext uri="{FF2B5EF4-FFF2-40B4-BE49-F238E27FC236}">
                <a16:creationId xmlns:a16="http://schemas.microsoft.com/office/drawing/2014/main" id="{10ACF130-F4F1-454F-9EC1-9C9F1EC23D9E}"/>
              </a:ext>
            </a:extLst>
          </p:cNvPr>
          <p:cNvPicPr>
            <a:picLocks noChangeAspect="1"/>
          </p:cNvPicPr>
          <p:nvPr/>
        </p:nvPicPr>
        <p:blipFill rotWithShape="1">
          <a:blip r:embed="rId3"/>
          <a:srcRect l="19849" t="11450" r="21212" b="12826"/>
          <a:stretch/>
        </p:blipFill>
        <p:spPr>
          <a:xfrm>
            <a:off x="1690254" y="1690689"/>
            <a:ext cx="3475255" cy="1974559"/>
          </a:xfrm>
          <a:prstGeom prst="rect">
            <a:avLst/>
          </a:prstGeom>
        </p:spPr>
      </p:pic>
      <p:sp>
        <p:nvSpPr>
          <p:cNvPr id="6" name="Slide Number Placeholder 5">
            <a:extLst>
              <a:ext uri="{FF2B5EF4-FFF2-40B4-BE49-F238E27FC236}">
                <a16:creationId xmlns:a16="http://schemas.microsoft.com/office/drawing/2014/main" id="{75EE4271-D7A2-4EF8-94E6-980D9A6807FE}"/>
              </a:ext>
            </a:extLst>
          </p:cNvPr>
          <p:cNvSpPr>
            <a:spLocks noGrp="1"/>
          </p:cNvSpPr>
          <p:nvPr>
            <p:ph type="sldNum" sz="quarter" idx="12"/>
          </p:nvPr>
        </p:nvSpPr>
        <p:spPr/>
        <p:txBody>
          <a:bodyPr/>
          <a:lstStyle/>
          <a:p>
            <a:fld id="{688715A2-DFA4-4904-9A43-9D7FEC79ECC7}" type="slidenum">
              <a:rPr lang="de-DE" smtClean="0"/>
              <a:t>2</a:t>
            </a:fld>
            <a:endParaRPr lang="de-DE"/>
          </a:p>
        </p:txBody>
      </p:sp>
    </p:spTree>
    <p:extLst>
      <p:ext uri="{BB962C8B-B14F-4D97-AF65-F5344CB8AC3E}">
        <p14:creationId xmlns:p14="http://schemas.microsoft.com/office/powerpoint/2010/main" val="4263667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00013" y="857250"/>
            <a:ext cx="8942785" cy="5143500"/>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20</a:t>
            </a:fld>
            <a:endParaRPr lang="en-US"/>
          </a:p>
        </p:txBody>
      </p:sp>
    </p:spTree>
    <p:extLst>
      <p:ext uri="{BB962C8B-B14F-4D97-AF65-F5344CB8AC3E}">
        <p14:creationId xmlns:p14="http://schemas.microsoft.com/office/powerpoint/2010/main" val="3734071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
          <p:cNvPicPr>
            <a:picLocks noGrp="1" noChangeAspect="1"/>
          </p:cNvPicPr>
          <p:nvPr isPhoto="1"/>
        </p:nvPicPr>
        <p:blipFill rotWithShape="1">
          <a:blip r:embed="rId2">
            <a:lum/>
            <a:extLst>
              <a:ext uri="{28A0092B-C50C-407E-A947-70E740481C1C}">
                <a14:useLocalDpi xmlns:a14="http://schemas.microsoft.com/office/drawing/2010/main" val="0"/>
              </a:ext>
            </a:extLst>
          </a:blip>
          <a:srcRect b="1579"/>
          <a:stretch/>
        </p:blipFill>
        <p:spPr>
          <a:xfrm>
            <a:off x="75011" y="857250"/>
            <a:ext cx="8993981" cy="5062287"/>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21</a:t>
            </a:fld>
            <a:endParaRPr lang="en-US"/>
          </a:p>
        </p:txBody>
      </p:sp>
      <p:sp>
        <p:nvSpPr>
          <p:cNvPr id="4" name="Rectangle 3"/>
          <p:cNvSpPr/>
          <p:nvPr/>
        </p:nvSpPr>
        <p:spPr>
          <a:xfrm>
            <a:off x="5895474" y="5309937"/>
            <a:ext cx="1764631" cy="84221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2032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CA700B-A4B6-405C-B9A9-CA72048A7FF2}"/>
              </a:ext>
            </a:extLst>
          </p:cNvPr>
          <p:cNvSpPr>
            <a:spLocks noGrp="1"/>
          </p:cNvSpPr>
          <p:nvPr>
            <p:ph type="title"/>
          </p:nvPr>
        </p:nvSpPr>
        <p:spPr/>
        <p:txBody>
          <a:bodyPr/>
          <a:lstStyle/>
          <a:p>
            <a:r>
              <a:rPr lang="en-US" dirty="0"/>
              <a:t>Crawling: The fine print</a:t>
            </a:r>
          </a:p>
        </p:txBody>
      </p:sp>
      <p:sp>
        <p:nvSpPr>
          <p:cNvPr id="4" name="Content Placeholder 3">
            <a:extLst>
              <a:ext uri="{FF2B5EF4-FFF2-40B4-BE49-F238E27FC236}">
                <a16:creationId xmlns:a16="http://schemas.microsoft.com/office/drawing/2014/main" id="{EB207999-D26E-4C1A-97B9-02853021644C}"/>
              </a:ext>
            </a:extLst>
          </p:cNvPr>
          <p:cNvSpPr>
            <a:spLocks noGrp="1"/>
          </p:cNvSpPr>
          <p:nvPr>
            <p:ph idx="1"/>
          </p:nvPr>
        </p:nvSpPr>
        <p:spPr/>
        <p:txBody>
          <a:bodyPr/>
          <a:lstStyle/>
          <a:p>
            <a:pPr marL="457200" indent="-457200">
              <a:buFont typeface="+mj-lt"/>
              <a:buAutoNum type="arabicPeriod"/>
            </a:pPr>
            <a:r>
              <a:rPr lang="en-US" dirty="0"/>
              <a:t>How to find hyperlinks?</a:t>
            </a:r>
          </a:p>
          <a:p>
            <a:pPr marL="457200" indent="-457200">
              <a:buFont typeface="+mj-lt"/>
              <a:buAutoNum type="arabicPeriod"/>
            </a:pPr>
            <a:r>
              <a:rPr lang="en-US" dirty="0"/>
              <a:t>How to decide when to revisit/how often to revisit?</a:t>
            </a:r>
          </a:p>
          <a:p>
            <a:pPr marL="457200" indent="-457200">
              <a:buFont typeface="+mj-lt"/>
              <a:buAutoNum type="arabicPeriod"/>
            </a:pPr>
            <a:r>
              <a:rPr lang="en-US" dirty="0"/>
              <a:t>Denial of service</a:t>
            </a:r>
          </a:p>
          <a:p>
            <a:pPr marL="457200" indent="-457200">
              <a:buFont typeface="+mj-lt"/>
              <a:buAutoNum type="arabicPeriod"/>
            </a:pPr>
            <a:r>
              <a:rPr lang="en-US" dirty="0"/>
              <a:t>Captchas</a:t>
            </a:r>
          </a:p>
          <a:p>
            <a:pPr marL="457200" indent="-457200">
              <a:buFont typeface="+mj-lt"/>
              <a:buAutoNum type="arabicPeriod"/>
            </a:pPr>
            <a:r>
              <a:rPr lang="en-US" dirty="0"/>
              <a:t>Deep web</a:t>
            </a:r>
          </a:p>
          <a:p>
            <a:pPr marL="457200" indent="-457200">
              <a:buFont typeface="+mj-lt"/>
              <a:buAutoNum type="arabicPeriod"/>
            </a:pPr>
            <a:r>
              <a:rPr lang="en-US" dirty="0"/>
              <a:t>Existing crawl corpora</a:t>
            </a:r>
          </a:p>
          <a:p>
            <a:pPr marL="457200" indent="-457200">
              <a:buFont typeface="+mj-lt"/>
              <a:buAutoNum type="arabicPeriod"/>
            </a:pPr>
            <a:endParaRPr lang="en-US" dirty="0"/>
          </a:p>
          <a:p>
            <a:endParaRPr lang="en-US" dirty="0"/>
          </a:p>
        </p:txBody>
      </p:sp>
      <p:sp>
        <p:nvSpPr>
          <p:cNvPr id="2" name="Slide Number Placeholder 1">
            <a:extLst>
              <a:ext uri="{FF2B5EF4-FFF2-40B4-BE49-F238E27FC236}">
                <a16:creationId xmlns:a16="http://schemas.microsoft.com/office/drawing/2014/main" id="{D963C8F4-97F2-4CCE-8D65-172E096536BE}"/>
              </a:ext>
            </a:extLst>
          </p:cNvPr>
          <p:cNvSpPr>
            <a:spLocks noGrp="1"/>
          </p:cNvSpPr>
          <p:nvPr>
            <p:ph type="sldNum" sz="quarter" idx="12"/>
          </p:nvPr>
        </p:nvSpPr>
        <p:spPr/>
        <p:txBody>
          <a:bodyPr/>
          <a:lstStyle/>
          <a:p>
            <a:fld id="{027A0261-2493-4C02-9B53-6EF6F260EEA7}" type="slidenum">
              <a:rPr lang="en-US" smtClean="0"/>
              <a:t>22</a:t>
            </a:fld>
            <a:endParaRPr lang="en-US"/>
          </a:p>
        </p:txBody>
      </p:sp>
    </p:spTree>
    <p:extLst>
      <p:ext uri="{BB962C8B-B14F-4D97-AF65-F5344CB8AC3E}">
        <p14:creationId xmlns:p14="http://schemas.microsoft.com/office/powerpoint/2010/main" val="26630602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
          <p:cNvPicPr>
            <a:picLocks noGrp="1" noChangeAspect="1"/>
          </p:cNvPicPr>
          <p:nvPr isPhoto="1"/>
        </p:nvPicPr>
        <p:blipFill rotWithShape="1">
          <a:blip r:embed="rId2">
            <a:lum/>
            <a:extLst>
              <a:ext uri="{28A0092B-C50C-407E-A947-70E740481C1C}">
                <a14:useLocalDpi xmlns:a14="http://schemas.microsoft.com/office/drawing/2010/main" val="0"/>
              </a:ext>
            </a:extLst>
          </a:blip>
          <a:srcRect/>
          <a:stretch/>
        </p:blipFill>
        <p:spPr>
          <a:xfrm>
            <a:off x="184340" y="837372"/>
            <a:ext cx="8993981" cy="3209424"/>
          </a:xfrm>
          <a:prstGeom prst="rect">
            <a:avLst/>
          </a:prstGeom>
          <a:noFill/>
          <a:ln>
            <a:noFill/>
          </a:ln>
        </p:spPr>
      </p:pic>
      <p:sp>
        <p:nvSpPr>
          <p:cNvPr id="3" name="Slide Number Placeholder 2"/>
          <p:cNvSpPr>
            <a:spLocks noGrp="1"/>
          </p:cNvSpPr>
          <p:nvPr>
            <p:ph type="sldNum" sz="quarter" idx="12"/>
          </p:nvPr>
        </p:nvSpPr>
        <p:spPr/>
        <p:txBody>
          <a:bodyPr/>
          <a:lstStyle/>
          <a:p>
            <a:fld id="{027A0261-2493-4C02-9B53-6EF6F260EEA7}" type="slidenum">
              <a:rPr lang="en-US" smtClean="0"/>
              <a:t>23</a:t>
            </a:fld>
            <a:endParaRPr lang="en-US"/>
          </a:p>
        </p:txBody>
      </p:sp>
      <p:sp>
        <p:nvSpPr>
          <p:cNvPr id="4" name="Rectangle 3">
            <a:extLst>
              <a:ext uri="{FF2B5EF4-FFF2-40B4-BE49-F238E27FC236}">
                <a16:creationId xmlns:a16="http://schemas.microsoft.com/office/drawing/2014/main" id="{8EB96A7D-26C1-464F-9FA1-065FB3C7DA24}"/>
              </a:ext>
            </a:extLst>
          </p:cNvPr>
          <p:cNvSpPr/>
          <p:nvPr/>
        </p:nvSpPr>
        <p:spPr>
          <a:xfrm>
            <a:off x="3307976" y="2698376"/>
            <a:ext cx="2698377"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6762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5130" y="845776"/>
            <a:ext cx="6952998" cy="4055269"/>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24</a:t>
            </a:fld>
            <a:endParaRPr lang="en-US"/>
          </a:p>
        </p:txBody>
      </p:sp>
      <p:sp>
        <p:nvSpPr>
          <p:cNvPr id="4" name="TextBox 3">
            <a:extLst>
              <a:ext uri="{FF2B5EF4-FFF2-40B4-BE49-F238E27FC236}">
                <a16:creationId xmlns:a16="http://schemas.microsoft.com/office/drawing/2014/main" id="{C55FB1D3-DE6F-441B-9FA1-6A6A1583AF2C}"/>
              </a:ext>
            </a:extLst>
          </p:cNvPr>
          <p:cNvSpPr txBox="1"/>
          <p:nvPr/>
        </p:nvSpPr>
        <p:spPr>
          <a:xfrm>
            <a:off x="411914" y="4943412"/>
            <a:ext cx="6526306" cy="692497"/>
          </a:xfrm>
          <a:prstGeom prst="rect">
            <a:avLst/>
          </a:prstGeom>
          <a:noFill/>
        </p:spPr>
        <p:txBody>
          <a:bodyPr wrap="square" rtlCol="0">
            <a:spAutoFit/>
          </a:bodyPr>
          <a:lstStyle/>
          <a:p>
            <a:pPr marL="285750" indent="-285750">
              <a:buFont typeface="Wingdings" panose="05000000000000000000" pitchFamily="2" charset="2"/>
              <a:buChar char="à"/>
            </a:pPr>
            <a:r>
              <a:rPr lang="en-US" dirty="0">
                <a:sym typeface="Wingdings" panose="05000000000000000000" pitchFamily="2" charset="2"/>
              </a:rPr>
              <a:t>Firefox: Developer tools/Network/Response header</a:t>
            </a:r>
          </a:p>
          <a:p>
            <a:r>
              <a:rPr lang="en-US" sz="1050" dirty="0">
                <a:hlinkClick r:id="rId4"/>
              </a:rPr>
              <a:t>https://scads.ai/</a:t>
            </a:r>
            <a:endParaRPr lang="en-US" sz="1050" dirty="0"/>
          </a:p>
          <a:p>
            <a:endParaRPr lang="en-US" sz="1050" dirty="0"/>
          </a:p>
        </p:txBody>
      </p:sp>
      <p:sp>
        <p:nvSpPr>
          <p:cNvPr id="5" name="TextBox 4">
            <a:extLst>
              <a:ext uri="{FF2B5EF4-FFF2-40B4-BE49-F238E27FC236}">
                <a16:creationId xmlns:a16="http://schemas.microsoft.com/office/drawing/2014/main" id="{B91DAC36-4345-45E0-B759-0E0B49F036C6}"/>
              </a:ext>
            </a:extLst>
          </p:cNvPr>
          <p:cNvSpPr txBox="1"/>
          <p:nvPr/>
        </p:nvSpPr>
        <p:spPr>
          <a:xfrm>
            <a:off x="2117635" y="6141404"/>
            <a:ext cx="2057400" cy="369332"/>
          </a:xfrm>
          <a:prstGeom prst="rect">
            <a:avLst/>
          </a:prstGeom>
          <a:noFill/>
        </p:spPr>
        <p:txBody>
          <a:bodyPr wrap="square" rtlCol="0">
            <a:spAutoFit/>
          </a:bodyPr>
          <a:lstStyle/>
          <a:p>
            <a:r>
              <a:rPr lang="en-US" dirty="0"/>
              <a:t>Let’s try!</a:t>
            </a:r>
          </a:p>
        </p:txBody>
      </p:sp>
      <p:pic>
        <p:nvPicPr>
          <p:cNvPr id="6" name="Picture 5">
            <a:extLst>
              <a:ext uri="{FF2B5EF4-FFF2-40B4-BE49-F238E27FC236}">
                <a16:creationId xmlns:a16="http://schemas.microsoft.com/office/drawing/2014/main" id="{74128DE2-9970-46AA-B3FB-7D05F1D59CFF}"/>
              </a:ext>
            </a:extLst>
          </p:cNvPr>
          <p:cNvPicPr>
            <a:picLocks noChangeAspect="1"/>
          </p:cNvPicPr>
          <p:nvPr/>
        </p:nvPicPr>
        <p:blipFill>
          <a:blip r:embed="rId5"/>
          <a:stretch>
            <a:fillRect/>
          </a:stretch>
        </p:blipFill>
        <p:spPr>
          <a:xfrm>
            <a:off x="3986788" y="5635909"/>
            <a:ext cx="5157212" cy="1195095"/>
          </a:xfrm>
          <a:prstGeom prst="rect">
            <a:avLst/>
          </a:prstGeom>
        </p:spPr>
      </p:pic>
    </p:spTree>
    <p:extLst>
      <p:ext uri="{BB962C8B-B14F-4D97-AF65-F5344CB8AC3E}">
        <p14:creationId xmlns:p14="http://schemas.microsoft.com/office/powerpoint/2010/main" val="18596209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38635"/>
          <a:stretch/>
        </p:blipFill>
        <p:spPr>
          <a:xfrm>
            <a:off x="403622" y="913882"/>
            <a:ext cx="7394178" cy="2680965"/>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25</a:t>
            </a:fld>
            <a:endParaRPr lang="en-US"/>
          </a:p>
        </p:txBody>
      </p:sp>
      <p:pic>
        <p:nvPicPr>
          <p:cNvPr id="4" name="Picture 3">
            <a:extLst>
              <a:ext uri="{FF2B5EF4-FFF2-40B4-BE49-F238E27FC236}">
                <a16:creationId xmlns:a16="http://schemas.microsoft.com/office/drawing/2014/main" id="{289DA512-B641-4C52-B686-792734CA1E25}"/>
              </a:ext>
            </a:extLst>
          </p:cNvPr>
          <p:cNvPicPr>
            <a:picLocks noChangeAspect="1"/>
          </p:cNvPicPr>
          <p:nvPr/>
        </p:nvPicPr>
        <p:blipFill rotWithShape="1">
          <a:blip r:embed="rId2"/>
          <a:srcRect t="87834"/>
          <a:stretch/>
        </p:blipFill>
        <p:spPr>
          <a:xfrm>
            <a:off x="403622" y="3594847"/>
            <a:ext cx="7394178" cy="531509"/>
          </a:xfrm>
          <a:prstGeom prst="rect">
            <a:avLst/>
          </a:prstGeom>
        </p:spPr>
      </p:pic>
    </p:spTree>
    <p:extLst>
      <p:ext uri="{BB962C8B-B14F-4D97-AF65-F5344CB8AC3E}">
        <p14:creationId xmlns:p14="http://schemas.microsoft.com/office/powerpoint/2010/main" val="643835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7A0261-2493-4C02-9B53-6EF6F260EEA7}" type="slidenum">
              <a:rPr lang="en-US" smtClean="0"/>
              <a:t>26</a:t>
            </a:fld>
            <a:endParaRPr lang="en-US"/>
          </a:p>
        </p:txBody>
      </p:sp>
      <p:grpSp>
        <p:nvGrpSpPr>
          <p:cNvPr id="5" name="Group 4">
            <a:extLst>
              <a:ext uri="{FF2B5EF4-FFF2-40B4-BE49-F238E27FC236}">
                <a16:creationId xmlns:a16="http://schemas.microsoft.com/office/drawing/2014/main" id="{7E3E3555-B2C4-4742-9635-2CAAD3ED1647}"/>
              </a:ext>
            </a:extLst>
          </p:cNvPr>
          <p:cNvGrpSpPr/>
          <p:nvPr/>
        </p:nvGrpSpPr>
        <p:grpSpPr>
          <a:xfrm>
            <a:off x="830147" y="3912124"/>
            <a:ext cx="4986192" cy="3244070"/>
            <a:chOff x="606028" y="1541930"/>
            <a:chExt cx="7054077" cy="4610217"/>
          </a:xfrm>
        </p:grpSpPr>
        <p:pic>
          <p:nvPicPr>
            <p:cNvPr id="2" name="Picture 1"/>
            <p:cNvPicPr>
              <a:picLocks noChangeAspect="1"/>
            </p:cNvPicPr>
            <p:nvPr/>
          </p:nvPicPr>
          <p:blipFill rotWithShape="1">
            <a:blip r:embed="rId2"/>
            <a:srcRect t="8557"/>
            <a:stretch/>
          </p:blipFill>
          <p:spPr>
            <a:xfrm>
              <a:off x="606028" y="1541930"/>
              <a:ext cx="6242447" cy="4298610"/>
            </a:xfrm>
            <a:prstGeom prst="rect">
              <a:avLst/>
            </a:prstGeom>
          </p:spPr>
        </p:pic>
        <p:sp>
          <p:nvSpPr>
            <p:cNvPr id="4" name="Rectangle 3"/>
            <p:cNvSpPr/>
            <p:nvPr/>
          </p:nvSpPr>
          <p:spPr>
            <a:xfrm>
              <a:off x="5895474" y="5309937"/>
              <a:ext cx="1764631" cy="84221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6" name="TextBox 5">
            <a:extLst>
              <a:ext uri="{FF2B5EF4-FFF2-40B4-BE49-F238E27FC236}">
                <a16:creationId xmlns:a16="http://schemas.microsoft.com/office/drawing/2014/main" id="{231D7021-4BE6-4B1A-A0E9-193B4ACF780B}"/>
              </a:ext>
            </a:extLst>
          </p:cNvPr>
          <p:cNvSpPr txBox="1"/>
          <p:nvPr/>
        </p:nvSpPr>
        <p:spPr>
          <a:xfrm>
            <a:off x="367553" y="358588"/>
            <a:ext cx="6427694" cy="1815882"/>
          </a:xfrm>
          <a:prstGeom prst="rect">
            <a:avLst/>
          </a:prstGeom>
          <a:noFill/>
        </p:spPr>
        <p:txBody>
          <a:bodyPr wrap="square" rtlCol="0">
            <a:spAutoFit/>
          </a:bodyPr>
          <a:lstStyle/>
          <a:p>
            <a:r>
              <a:rPr lang="en-US" sz="4000" dirty="0"/>
              <a:t>Crawler traffic</a:t>
            </a:r>
          </a:p>
          <a:p>
            <a:endParaRPr lang="en-US" dirty="0"/>
          </a:p>
          <a:p>
            <a:r>
              <a:rPr lang="en-US" dirty="0"/>
              <a:t>[Yuan et al., CCN 2002]</a:t>
            </a:r>
          </a:p>
          <a:p>
            <a:r>
              <a:rPr lang="en-US" i="1" dirty="0"/>
              <a:t>“We estimate that approximately 40% of Internet traffic is due to Web crawlers”</a:t>
            </a:r>
          </a:p>
        </p:txBody>
      </p:sp>
      <p:sp>
        <p:nvSpPr>
          <p:cNvPr id="7" name="Rectangle 6">
            <a:extLst>
              <a:ext uri="{FF2B5EF4-FFF2-40B4-BE49-F238E27FC236}">
                <a16:creationId xmlns:a16="http://schemas.microsoft.com/office/drawing/2014/main" id="{EE5AFEEA-97BA-4B1F-A890-38959E3189E3}"/>
              </a:ext>
            </a:extLst>
          </p:cNvPr>
          <p:cNvSpPr/>
          <p:nvPr/>
        </p:nvSpPr>
        <p:spPr>
          <a:xfrm>
            <a:off x="485481" y="2492527"/>
            <a:ext cx="4572000" cy="1200329"/>
          </a:xfrm>
          <a:prstGeom prst="rect">
            <a:avLst/>
          </a:prstGeom>
        </p:spPr>
        <p:txBody>
          <a:bodyPr>
            <a:spAutoFit/>
          </a:bodyPr>
          <a:lstStyle/>
          <a:p>
            <a:r>
              <a:rPr lang="en-US" b="1" i="1" dirty="0"/>
              <a:t>Almost half</a:t>
            </a:r>
            <a:r>
              <a:rPr lang="en-US" i="1" dirty="0"/>
              <a:t> of all internet traffic comes from bots. For the fifth consecutive year in a row this figure has been on the rise. </a:t>
            </a:r>
            <a:br>
              <a:rPr lang="en-US" i="1" dirty="0"/>
            </a:br>
            <a:r>
              <a:rPr lang="en-US" dirty="0"/>
              <a:t>[2024 Imperva Bad Bot Report]</a:t>
            </a:r>
            <a:endParaRPr lang="en-US" dirty="0">
              <a:effectLst/>
            </a:endParaRPr>
          </a:p>
        </p:txBody>
      </p:sp>
    </p:spTree>
    <p:extLst>
      <p:ext uri="{BB962C8B-B14F-4D97-AF65-F5344CB8AC3E}">
        <p14:creationId xmlns:p14="http://schemas.microsoft.com/office/powerpoint/2010/main" val="2688524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1944" y="971550"/>
            <a:ext cx="6786563" cy="5029200"/>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27</a:t>
            </a:fld>
            <a:endParaRPr lang="en-US"/>
          </a:p>
        </p:txBody>
      </p:sp>
      <p:sp>
        <p:nvSpPr>
          <p:cNvPr id="4" name="TextBox 3"/>
          <p:cNvSpPr txBox="1"/>
          <p:nvPr/>
        </p:nvSpPr>
        <p:spPr>
          <a:xfrm>
            <a:off x="3176337" y="6136107"/>
            <a:ext cx="5630779" cy="646331"/>
          </a:xfrm>
          <a:prstGeom prst="rect">
            <a:avLst/>
          </a:prstGeom>
          <a:noFill/>
        </p:spPr>
        <p:txBody>
          <a:bodyPr wrap="square" rtlCol="0">
            <a:spAutoFit/>
          </a:bodyPr>
          <a:lstStyle/>
          <a:p>
            <a:r>
              <a:rPr lang="en-US" dirty="0">
                <a:hlinkClick r:id="rId3"/>
              </a:rPr>
              <a:t>https://tu-dresden.de/robots.txt</a:t>
            </a:r>
          </a:p>
          <a:p>
            <a:r>
              <a:rPr lang="en-US" dirty="0">
                <a:hlinkClick r:id="rId3"/>
              </a:rPr>
              <a:t>https://www.google.de/robots.txt</a:t>
            </a:r>
            <a:endParaRPr lang="en-US" dirty="0"/>
          </a:p>
        </p:txBody>
      </p:sp>
    </p:spTree>
    <p:extLst>
      <p:ext uri="{BB962C8B-B14F-4D97-AF65-F5344CB8AC3E}">
        <p14:creationId xmlns:p14="http://schemas.microsoft.com/office/powerpoint/2010/main" val="30652690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6926"/>
          <a:stretch/>
        </p:blipFill>
        <p:spPr>
          <a:xfrm>
            <a:off x="1048940" y="5197642"/>
            <a:ext cx="7350919" cy="663116"/>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28</a:t>
            </a:fld>
            <a:endParaRPr lang="en-US"/>
          </a:p>
        </p:txBody>
      </p:sp>
      <p:pic>
        <p:nvPicPr>
          <p:cNvPr id="4" name="Picture 3"/>
          <p:cNvPicPr>
            <a:picLocks noChangeAspect="1"/>
          </p:cNvPicPr>
          <p:nvPr/>
        </p:nvPicPr>
        <p:blipFill rotWithShape="1">
          <a:blip r:embed="rId2"/>
          <a:srcRect b="19557"/>
          <a:stretch/>
        </p:blipFill>
        <p:spPr>
          <a:xfrm>
            <a:off x="1048941" y="1045370"/>
            <a:ext cx="7350919" cy="4080084"/>
          </a:xfrm>
          <a:prstGeom prst="rect">
            <a:avLst/>
          </a:prstGeom>
        </p:spPr>
      </p:pic>
    </p:spTree>
    <p:extLst>
      <p:ext uri="{BB962C8B-B14F-4D97-AF65-F5344CB8AC3E}">
        <p14:creationId xmlns:p14="http://schemas.microsoft.com/office/powerpoint/2010/main" val="4024421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47726" y="1104900"/>
            <a:ext cx="6379835" cy="4710113"/>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29</a:t>
            </a:fld>
            <a:endParaRPr lang="en-US"/>
          </a:p>
        </p:txBody>
      </p:sp>
      <p:sp>
        <p:nvSpPr>
          <p:cNvPr id="4" name="Rectangle 3"/>
          <p:cNvSpPr/>
          <p:nvPr/>
        </p:nvSpPr>
        <p:spPr>
          <a:xfrm>
            <a:off x="6351710" y="5397744"/>
            <a:ext cx="1571625" cy="1028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6696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39D1-1645-4D3D-A141-DD069A548A17}"/>
              </a:ext>
            </a:extLst>
          </p:cNvPr>
          <p:cNvSpPr>
            <a:spLocks noGrp="1"/>
          </p:cNvSpPr>
          <p:nvPr>
            <p:ph type="title"/>
          </p:nvPr>
        </p:nvSpPr>
        <p:spPr/>
        <p:txBody>
          <a:bodyPr/>
          <a:lstStyle/>
          <a:p>
            <a:r>
              <a:rPr lang="en-US" dirty="0"/>
              <a:t>Matrix channel for lecture</a:t>
            </a:r>
          </a:p>
        </p:txBody>
      </p:sp>
      <p:sp>
        <p:nvSpPr>
          <p:cNvPr id="3" name="Content Placeholder 2">
            <a:extLst>
              <a:ext uri="{FF2B5EF4-FFF2-40B4-BE49-F238E27FC236}">
                <a16:creationId xmlns:a16="http://schemas.microsoft.com/office/drawing/2014/main" id="{55E69446-92D0-4F31-BBDC-C646FDFADF00}"/>
              </a:ext>
            </a:extLst>
          </p:cNvPr>
          <p:cNvSpPr>
            <a:spLocks noGrp="1"/>
          </p:cNvSpPr>
          <p:nvPr>
            <p:ph idx="1"/>
          </p:nvPr>
        </p:nvSpPr>
        <p:spPr/>
        <p:txBody>
          <a:bodyPr/>
          <a:lstStyle/>
          <a:p>
            <a:r>
              <a:rPr lang="en-US" dirty="0">
                <a:hlinkClick r:id="rId2"/>
              </a:rPr>
              <a:t>https://matrix.to/#/#secretllm:tu-dresden.de</a:t>
            </a:r>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A6A9E01E-ABBA-4CAA-8E52-3B6A07F0AD40}"/>
              </a:ext>
            </a:extLst>
          </p:cNvPr>
          <p:cNvSpPr>
            <a:spLocks noGrp="1"/>
          </p:cNvSpPr>
          <p:nvPr>
            <p:ph type="sldNum" sz="quarter" idx="12"/>
          </p:nvPr>
        </p:nvSpPr>
        <p:spPr/>
        <p:txBody>
          <a:bodyPr/>
          <a:lstStyle/>
          <a:p>
            <a:fld id="{688715A2-DFA4-4904-9A43-9D7FEC79ECC7}" type="slidenum">
              <a:rPr lang="de-DE" smtClean="0"/>
              <a:t>3</a:t>
            </a:fld>
            <a:endParaRPr lang="de-DE"/>
          </a:p>
        </p:txBody>
      </p:sp>
    </p:spTree>
    <p:extLst>
      <p:ext uri="{BB962C8B-B14F-4D97-AF65-F5344CB8AC3E}">
        <p14:creationId xmlns:p14="http://schemas.microsoft.com/office/powerpoint/2010/main" val="30167633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41769"/>
          <a:stretch/>
        </p:blipFill>
        <p:spPr>
          <a:xfrm>
            <a:off x="646407" y="1000760"/>
            <a:ext cx="6085285" cy="2830516"/>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30</a:t>
            </a:fld>
            <a:endParaRPr lang="en-US"/>
          </a:p>
        </p:txBody>
      </p:sp>
      <p:pic>
        <p:nvPicPr>
          <p:cNvPr id="4" name="Picture 3"/>
          <p:cNvPicPr>
            <a:picLocks noChangeAspect="1"/>
          </p:cNvPicPr>
          <p:nvPr/>
        </p:nvPicPr>
        <p:blipFill rotWithShape="1">
          <a:blip r:embed="rId2"/>
          <a:srcRect t="92884"/>
          <a:stretch/>
        </p:blipFill>
        <p:spPr>
          <a:xfrm>
            <a:off x="706040" y="5366084"/>
            <a:ext cx="6085285" cy="345908"/>
          </a:xfrm>
          <a:prstGeom prst="rect">
            <a:avLst/>
          </a:prstGeom>
        </p:spPr>
      </p:pic>
      <p:sp>
        <p:nvSpPr>
          <p:cNvPr id="5" name="Rectangle 4"/>
          <p:cNvSpPr/>
          <p:nvPr/>
        </p:nvSpPr>
        <p:spPr>
          <a:xfrm>
            <a:off x="179853" y="817395"/>
            <a:ext cx="5889252" cy="657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Fabiana" pitchFamily="2" charset="0"/>
              </a:rPr>
              <a:t>Deep web / dark web</a:t>
            </a:r>
          </a:p>
        </p:txBody>
      </p:sp>
    </p:spTree>
    <p:extLst>
      <p:ext uri="{BB962C8B-B14F-4D97-AF65-F5344CB8AC3E}">
        <p14:creationId xmlns:p14="http://schemas.microsoft.com/office/powerpoint/2010/main" val="6226549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Insights from crawling mpi-inf.mpg.de</a:t>
            </a:r>
          </a:p>
        </p:txBody>
      </p:sp>
      <p:sp>
        <p:nvSpPr>
          <p:cNvPr id="3" name="Content Placeholder 2"/>
          <p:cNvSpPr>
            <a:spLocks noGrp="1"/>
          </p:cNvSpPr>
          <p:nvPr>
            <p:ph idx="1"/>
          </p:nvPr>
        </p:nvSpPr>
        <p:spPr/>
        <p:txBody>
          <a:bodyPr>
            <a:normAutofit/>
          </a:bodyPr>
          <a:lstStyle/>
          <a:p>
            <a:r>
              <a:rPr lang="en-US" sz="2000" kern="1000" dirty="0"/>
              <a:t>URL ending </a:t>
            </a:r>
            <a:r>
              <a:rPr lang="en-US" sz="2000" kern="1000" dirty="0">
                <a:solidFill>
                  <a:srgbClr val="0000FF"/>
                </a:solidFill>
              </a:rPr>
              <a:t>inclusion/exclusion</a:t>
            </a:r>
            <a:r>
              <a:rPr lang="en-US" sz="2000" kern="1000" dirty="0"/>
              <a:t> criteria need thought</a:t>
            </a:r>
          </a:p>
          <a:p>
            <a:r>
              <a:rPr lang="en-US" sz="2000" dirty="0"/>
              <a:t>Long (</a:t>
            </a:r>
            <a:r>
              <a:rPr lang="en-US" sz="2000" dirty="0">
                <a:solidFill>
                  <a:srgbClr val="0000FF"/>
                </a:solidFill>
              </a:rPr>
              <a:t>machine-generated URLs</a:t>
            </a:r>
            <a:r>
              <a:rPr lang="en-US" sz="2000" dirty="0"/>
              <a:t>) need exclusion</a:t>
            </a:r>
          </a:p>
          <a:p>
            <a:r>
              <a:rPr lang="en-US" sz="2000" dirty="0"/>
              <a:t>Beyond that no issues</a:t>
            </a:r>
          </a:p>
          <a:p>
            <a:r>
              <a:rPr lang="en-US" sz="2000" dirty="0">
                <a:solidFill>
                  <a:srgbClr val="0000FF"/>
                </a:solidFill>
              </a:rPr>
              <a:t>35 lines in Python</a:t>
            </a:r>
          </a:p>
          <a:p>
            <a:r>
              <a:rPr lang="en-US" sz="2000" dirty="0"/>
              <a:t>Sequential runtime for 2000 pages: ~10 minutes</a:t>
            </a:r>
          </a:p>
          <a:p>
            <a:r>
              <a:rPr lang="en-US" sz="2000" dirty="0">
                <a:solidFill>
                  <a:srgbClr val="0000FF"/>
                </a:solidFill>
              </a:rPr>
              <a:t>Completeness?</a:t>
            </a:r>
          </a:p>
        </p:txBody>
      </p:sp>
      <p:sp>
        <p:nvSpPr>
          <p:cNvPr id="4" name="Slide Number Placeholder 3"/>
          <p:cNvSpPr>
            <a:spLocks noGrp="1"/>
          </p:cNvSpPr>
          <p:nvPr>
            <p:ph type="sldNum" sz="quarter" idx="12"/>
          </p:nvPr>
        </p:nvSpPr>
        <p:spPr/>
        <p:txBody>
          <a:bodyPr/>
          <a:lstStyle/>
          <a:p>
            <a:fld id="{027A0261-2493-4C02-9B53-6EF6F260EEA7}" type="slidenum">
              <a:rPr lang="en-US" smtClean="0"/>
              <a:t>31</a:t>
            </a:fld>
            <a:endParaRPr lang="en-US"/>
          </a:p>
        </p:txBody>
      </p:sp>
    </p:spTree>
    <p:extLst>
      <p:ext uri="{BB962C8B-B14F-4D97-AF65-F5344CB8AC3E}">
        <p14:creationId xmlns:p14="http://schemas.microsoft.com/office/powerpoint/2010/main" val="72966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b="1"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32</a:t>
            </a:fld>
            <a:endParaRPr lang="de-DE"/>
          </a:p>
        </p:txBody>
      </p:sp>
    </p:spTree>
    <p:extLst>
      <p:ext uri="{BB962C8B-B14F-4D97-AF65-F5344CB8AC3E}">
        <p14:creationId xmlns:p14="http://schemas.microsoft.com/office/powerpoint/2010/main" val="2982682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EE9F-3572-497E-A770-8CE7E0F80388}"/>
              </a:ext>
            </a:extLst>
          </p:cNvPr>
          <p:cNvSpPr>
            <a:spLocks noGrp="1"/>
          </p:cNvSpPr>
          <p:nvPr>
            <p:ph type="title"/>
          </p:nvPr>
        </p:nvSpPr>
        <p:spPr/>
        <p:txBody>
          <a:bodyPr/>
          <a:lstStyle/>
          <a:p>
            <a:r>
              <a:rPr lang="en-US" dirty="0"/>
              <a:t>Regex</a:t>
            </a:r>
            <a:endParaRPr lang="de-DE" dirty="0"/>
          </a:p>
        </p:txBody>
      </p:sp>
      <p:sp>
        <p:nvSpPr>
          <p:cNvPr id="3" name="Content Placeholder 2">
            <a:extLst>
              <a:ext uri="{FF2B5EF4-FFF2-40B4-BE49-F238E27FC236}">
                <a16:creationId xmlns:a16="http://schemas.microsoft.com/office/drawing/2014/main" id="{7D33F105-DE07-455B-AD9E-9D45A28A72C3}"/>
              </a:ext>
            </a:extLst>
          </p:cNvPr>
          <p:cNvSpPr>
            <a:spLocks noGrp="1"/>
          </p:cNvSpPr>
          <p:nvPr>
            <p:ph idx="1"/>
          </p:nvPr>
        </p:nvSpPr>
        <p:spPr>
          <a:xfrm>
            <a:off x="628650" y="1962148"/>
            <a:ext cx="7886700" cy="4530726"/>
          </a:xfrm>
        </p:spPr>
        <p:txBody>
          <a:bodyPr>
            <a:normAutofit fontScale="92500" lnSpcReduction="10000"/>
          </a:bodyPr>
          <a:lstStyle/>
          <a:p>
            <a:r>
              <a:rPr lang="de-DE" dirty="0"/>
              <a:t>Web </a:t>
            </a:r>
            <a:r>
              <a:rPr lang="de-DE" dirty="0" err="1"/>
              <a:t>data</a:t>
            </a:r>
            <a:r>
              <a:rPr lang="de-DE" dirty="0"/>
              <a:t> </a:t>
            </a:r>
            <a:r>
              <a:rPr lang="de-DE" dirty="0" err="1"/>
              <a:t>is</a:t>
            </a:r>
            <a:r>
              <a:rPr lang="de-DE" dirty="0"/>
              <a:t> </a:t>
            </a:r>
            <a:r>
              <a:rPr lang="de-DE" b="1" dirty="0" err="1"/>
              <a:t>ugly</a:t>
            </a:r>
            <a:endParaRPr lang="de-DE" b="1" dirty="0"/>
          </a:p>
          <a:p>
            <a:endParaRPr lang="de-DE" b="1" dirty="0"/>
          </a:p>
          <a:p>
            <a:endParaRPr lang="de-DE" b="1" dirty="0"/>
          </a:p>
          <a:p>
            <a:endParaRPr lang="de-DE" b="1" dirty="0"/>
          </a:p>
          <a:p>
            <a:endParaRPr lang="de-DE" b="1" dirty="0"/>
          </a:p>
          <a:p>
            <a:endParaRPr lang="de-DE" b="1" dirty="0"/>
          </a:p>
          <a:p>
            <a:endParaRPr lang="de-DE" b="1" dirty="0"/>
          </a:p>
          <a:p>
            <a:endParaRPr lang="de-DE" b="1" dirty="0"/>
          </a:p>
          <a:p>
            <a:r>
              <a:rPr lang="de-DE" dirty="0"/>
              <a:t>Extensive </a:t>
            </a:r>
            <a:r>
              <a:rPr lang="de-DE" dirty="0" err="1"/>
              <a:t>cleaning</a:t>
            </a:r>
            <a:r>
              <a:rPr lang="de-DE" dirty="0"/>
              <a:t> </a:t>
            </a:r>
            <a:r>
              <a:rPr lang="de-DE" dirty="0" err="1"/>
              <a:t>needed</a:t>
            </a:r>
            <a:endParaRPr lang="de-DE" dirty="0"/>
          </a:p>
          <a:p>
            <a:pPr lvl="1"/>
            <a:r>
              <a:rPr lang="de-DE" dirty="0"/>
              <a:t>Remove code, </a:t>
            </a:r>
            <a:r>
              <a:rPr lang="de-DE" dirty="0" err="1"/>
              <a:t>retain</a:t>
            </a:r>
            <a:r>
              <a:rPr lang="de-DE" dirty="0"/>
              <a:t> </a:t>
            </a:r>
            <a:r>
              <a:rPr lang="de-DE" dirty="0" err="1"/>
              <a:t>content</a:t>
            </a:r>
            <a:r>
              <a:rPr lang="de-DE" dirty="0"/>
              <a:t> (+</a:t>
            </a:r>
            <a:r>
              <a:rPr lang="de-DE" dirty="0" err="1"/>
              <a:t>structure</a:t>
            </a:r>
            <a:r>
              <a:rPr lang="de-DE" dirty="0"/>
              <a:t>?)</a:t>
            </a:r>
          </a:p>
        </p:txBody>
      </p:sp>
      <p:sp>
        <p:nvSpPr>
          <p:cNvPr id="4" name="Slide Number Placeholder 3">
            <a:extLst>
              <a:ext uri="{FF2B5EF4-FFF2-40B4-BE49-F238E27FC236}">
                <a16:creationId xmlns:a16="http://schemas.microsoft.com/office/drawing/2014/main" id="{5C12ABF1-EA49-4A0F-8F00-3F9E30607745}"/>
              </a:ext>
            </a:extLst>
          </p:cNvPr>
          <p:cNvSpPr>
            <a:spLocks noGrp="1"/>
          </p:cNvSpPr>
          <p:nvPr>
            <p:ph type="sldNum" sz="quarter" idx="12"/>
          </p:nvPr>
        </p:nvSpPr>
        <p:spPr/>
        <p:txBody>
          <a:bodyPr/>
          <a:lstStyle/>
          <a:p>
            <a:fld id="{688715A2-DFA4-4904-9A43-9D7FEC79ECC7}" type="slidenum">
              <a:rPr lang="de-DE" smtClean="0"/>
              <a:t>33</a:t>
            </a:fld>
            <a:endParaRPr lang="de-DE"/>
          </a:p>
        </p:txBody>
      </p:sp>
      <p:sp>
        <p:nvSpPr>
          <p:cNvPr id="6" name="Rectangle 5">
            <a:extLst>
              <a:ext uri="{FF2B5EF4-FFF2-40B4-BE49-F238E27FC236}">
                <a16:creationId xmlns:a16="http://schemas.microsoft.com/office/drawing/2014/main" id="{4669193D-1590-4262-B20B-672407AA8462}"/>
              </a:ext>
            </a:extLst>
          </p:cNvPr>
          <p:cNvSpPr/>
          <p:nvPr/>
        </p:nvSpPr>
        <p:spPr>
          <a:xfrm>
            <a:off x="471978" y="2570133"/>
            <a:ext cx="12573827" cy="286232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dirty="0"/>
              <a:t>&lt;div class="wp-block-columns container pt-8 is-layout-flex wp-container-core-columns-is-layout-1 wp-block-columns-is-layout-flex"&gt;</a:t>
            </a:r>
          </a:p>
          <a:p>
            <a:r>
              <a:rPr lang="en-US" dirty="0"/>
              <a:t>&lt;div class="wp-block-column is-layout-flow wp-block-column-is-layout-flow"&gt;</a:t>
            </a:r>
          </a:p>
          <a:p>
            <a:r>
              <a:rPr lang="en-US" dirty="0"/>
              <a:t>&lt;h2 class="wp-block-heading"&gt;ScaDS.AI Dresden/Leipzig&lt;/h2&gt;</a:t>
            </a:r>
          </a:p>
          <a:p>
            <a:endParaRPr lang="en-US" dirty="0"/>
          </a:p>
          <a:p>
            <a:r>
              <a:rPr lang="en-US" dirty="0"/>
              <a:t>&lt;p class="pr-8"&gt;ScaDS.AI (Center for Scalable Data Analytics and Artificial Intelligence) and Big Da</a:t>
            </a:r>
          </a:p>
          <a:p>
            <a:r>
              <a:rPr lang="en-US" dirty="0"/>
              <a:t>&lt;div class="colored-link"&gt;&lt;a </a:t>
            </a:r>
            <a:r>
              <a:rPr lang="en-US" dirty="0" err="1"/>
              <a:t>href</a:t>
            </a:r>
            <a:r>
              <a:rPr lang="en-US" dirty="0"/>
              <a:t>="https://scads.ai/about-us" class="default"&gt;Learn more&lt;/a&gt;&lt;/div&gt;&lt;</a:t>
            </a:r>
            <a:r>
              <a:rPr lang="en-US" dirty="0" err="1"/>
              <a:t>br</a:t>
            </a:r>
            <a:r>
              <a:rPr lang="en-US" dirty="0"/>
              <a:t>&gt;&lt;/div&gt;</a:t>
            </a:r>
          </a:p>
          <a:p>
            <a:r>
              <a:rPr lang="en-US" dirty="0"/>
              <a:t>&lt;div class="wp-block-column is-layout-flow wp-block-column-is-layout-flow"&gt;</a:t>
            </a:r>
          </a:p>
          <a:p>
            <a:r>
              <a:rPr lang="en-US" dirty="0"/>
              <a:t>&lt;figure class="wp-block-image"&gt;&lt;</a:t>
            </a:r>
            <a:r>
              <a:rPr lang="en-US" dirty="0" err="1"/>
              <a:t>img</a:t>
            </a:r>
            <a:r>
              <a:rPr lang="en-US" dirty="0"/>
              <a:t> loading="lazy" decoding="async" width="1440" ds/GA_Leipzig_2023. 2</a:t>
            </a:r>
          </a:p>
          <a:p>
            <a:r>
              <a:rPr lang="en-US" dirty="0"/>
              <a:t>&lt;/div&gt;</a:t>
            </a:r>
          </a:p>
          <a:p>
            <a:r>
              <a:rPr lang="en-US" dirty="0"/>
              <a:t>&lt;/div&gt;</a:t>
            </a:r>
          </a:p>
        </p:txBody>
      </p:sp>
    </p:spTree>
    <p:extLst>
      <p:ext uri="{BB962C8B-B14F-4D97-AF65-F5344CB8AC3E}">
        <p14:creationId xmlns:p14="http://schemas.microsoft.com/office/powerpoint/2010/main" val="3965049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D1727-F937-4884-ACCC-65D4A78774EB}"/>
              </a:ext>
            </a:extLst>
          </p:cNvPr>
          <p:cNvSpPr>
            <a:spLocks noGrp="1"/>
          </p:cNvSpPr>
          <p:nvPr>
            <p:ph type="title"/>
          </p:nvPr>
        </p:nvSpPr>
        <p:spPr/>
        <p:txBody>
          <a:bodyPr/>
          <a:lstStyle/>
          <a:p>
            <a:r>
              <a:rPr lang="en-US" dirty="0"/>
              <a:t>Regex to the rescue</a:t>
            </a:r>
          </a:p>
        </p:txBody>
      </p:sp>
      <p:sp>
        <p:nvSpPr>
          <p:cNvPr id="3" name="Content Placeholder 2">
            <a:extLst>
              <a:ext uri="{FF2B5EF4-FFF2-40B4-BE49-F238E27FC236}">
                <a16:creationId xmlns:a16="http://schemas.microsoft.com/office/drawing/2014/main" id="{1EF58F88-40E6-4F04-992E-B1CE77697844}"/>
              </a:ext>
            </a:extLst>
          </p:cNvPr>
          <p:cNvSpPr>
            <a:spLocks noGrp="1"/>
          </p:cNvSpPr>
          <p:nvPr>
            <p:ph idx="1"/>
          </p:nvPr>
        </p:nvSpPr>
        <p:spPr/>
        <p:txBody>
          <a:bodyPr/>
          <a:lstStyle/>
          <a:p>
            <a:r>
              <a:rPr lang="en-US" dirty="0">
                <a:solidFill>
                  <a:srgbClr val="0070C0"/>
                </a:solidFill>
              </a:rPr>
              <a:t>Regular expression </a:t>
            </a:r>
            <a:r>
              <a:rPr lang="en-US" dirty="0"/>
              <a:t>(regex) are sequences of characters that specifies a match pattern in text.</a:t>
            </a:r>
          </a:p>
          <a:p>
            <a:r>
              <a:rPr lang="en-US" dirty="0"/>
              <a:t> Usually used by string-searching algorithms for </a:t>
            </a:r>
            <a:r>
              <a:rPr lang="en-US" dirty="0">
                <a:solidFill>
                  <a:srgbClr val="0070C0"/>
                </a:solidFill>
              </a:rPr>
              <a:t>"find" </a:t>
            </a:r>
            <a:r>
              <a:rPr lang="en-US" dirty="0"/>
              <a:t>or </a:t>
            </a:r>
            <a:r>
              <a:rPr lang="en-US" dirty="0">
                <a:solidFill>
                  <a:srgbClr val="0070C0"/>
                </a:solidFill>
              </a:rPr>
              <a:t>"find and replace" </a:t>
            </a:r>
            <a:r>
              <a:rPr lang="en-US" dirty="0"/>
              <a:t>operations on strings</a:t>
            </a:r>
          </a:p>
          <a:p>
            <a:r>
              <a:rPr lang="en-US" dirty="0"/>
              <a:t>Stem from theoretical computer science and formal language theory. </a:t>
            </a:r>
          </a:p>
        </p:txBody>
      </p:sp>
      <p:sp>
        <p:nvSpPr>
          <p:cNvPr id="4" name="Slide Number Placeholder 3">
            <a:extLst>
              <a:ext uri="{FF2B5EF4-FFF2-40B4-BE49-F238E27FC236}">
                <a16:creationId xmlns:a16="http://schemas.microsoft.com/office/drawing/2014/main" id="{40A844BB-539F-47EC-BF65-96A55337EB42}"/>
              </a:ext>
            </a:extLst>
          </p:cNvPr>
          <p:cNvSpPr>
            <a:spLocks noGrp="1"/>
          </p:cNvSpPr>
          <p:nvPr>
            <p:ph type="sldNum" sz="quarter" idx="12"/>
          </p:nvPr>
        </p:nvSpPr>
        <p:spPr/>
        <p:txBody>
          <a:bodyPr/>
          <a:lstStyle/>
          <a:p>
            <a:fld id="{688715A2-DFA4-4904-9A43-9D7FEC79ECC7}" type="slidenum">
              <a:rPr lang="de-DE" smtClean="0"/>
              <a:t>34</a:t>
            </a:fld>
            <a:endParaRPr lang="de-DE"/>
          </a:p>
        </p:txBody>
      </p:sp>
    </p:spTree>
    <p:extLst>
      <p:ext uri="{BB962C8B-B14F-4D97-AF65-F5344CB8AC3E}">
        <p14:creationId xmlns:p14="http://schemas.microsoft.com/office/powerpoint/2010/main" val="24876215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F31D4-3938-4BC4-97A9-1F56925FD010}"/>
              </a:ext>
            </a:extLst>
          </p:cNvPr>
          <p:cNvSpPr>
            <a:spLocks noGrp="1"/>
          </p:cNvSpPr>
          <p:nvPr>
            <p:ph type="title"/>
          </p:nvPr>
        </p:nvSpPr>
        <p:spPr/>
        <p:txBody>
          <a:bodyPr/>
          <a:lstStyle/>
          <a:p>
            <a:r>
              <a:rPr lang="en-US" dirty="0"/>
              <a:t>Regex </a:t>
            </a:r>
            <a:r>
              <a:rPr lang="en-US" dirty="0" err="1"/>
              <a:t>cheatsheet</a:t>
            </a:r>
            <a:endParaRPr lang="en-US" dirty="0"/>
          </a:p>
        </p:txBody>
      </p:sp>
      <p:pic>
        <p:nvPicPr>
          <p:cNvPr id="6" name="Content Placeholder 5">
            <a:extLst>
              <a:ext uri="{FF2B5EF4-FFF2-40B4-BE49-F238E27FC236}">
                <a16:creationId xmlns:a16="http://schemas.microsoft.com/office/drawing/2014/main" id="{0987316F-F82C-416A-BA35-2851A6B82238}"/>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a:stretch/>
        </p:blipFill>
        <p:spPr>
          <a:xfrm>
            <a:off x="0" y="1690688"/>
            <a:ext cx="4062714" cy="4665663"/>
          </a:xfrm>
        </p:spPr>
      </p:pic>
      <p:sp>
        <p:nvSpPr>
          <p:cNvPr id="4" name="Slide Number Placeholder 3">
            <a:extLst>
              <a:ext uri="{FF2B5EF4-FFF2-40B4-BE49-F238E27FC236}">
                <a16:creationId xmlns:a16="http://schemas.microsoft.com/office/drawing/2014/main" id="{158F6A5C-C4B6-4A9D-A06C-B5086DC885D1}"/>
              </a:ext>
            </a:extLst>
          </p:cNvPr>
          <p:cNvSpPr>
            <a:spLocks noGrp="1"/>
          </p:cNvSpPr>
          <p:nvPr>
            <p:ph type="sldNum" sz="quarter" idx="12"/>
          </p:nvPr>
        </p:nvSpPr>
        <p:spPr/>
        <p:txBody>
          <a:bodyPr/>
          <a:lstStyle/>
          <a:p>
            <a:fld id="{688715A2-DFA4-4904-9A43-9D7FEC79ECC7}" type="slidenum">
              <a:rPr lang="de-DE" smtClean="0"/>
              <a:t>35</a:t>
            </a:fld>
            <a:endParaRPr lang="de-DE"/>
          </a:p>
        </p:txBody>
      </p:sp>
      <p:pic>
        <p:nvPicPr>
          <p:cNvPr id="8" name="Picture 7">
            <a:extLst>
              <a:ext uri="{FF2B5EF4-FFF2-40B4-BE49-F238E27FC236}">
                <a16:creationId xmlns:a16="http://schemas.microsoft.com/office/drawing/2014/main" id="{4A4E1536-E3FC-421A-BDD9-045D55A4525E}"/>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r="2512"/>
          <a:stretch/>
        </p:blipFill>
        <p:spPr>
          <a:xfrm>
            <a:off x="3819917" y="2681796"/>
            <a:ext cx="5324083" cy="2748763"/>
          </a:xfrm>
          <a:prstGeom prst="rect">
            <a:avLst/>
          </a:prstGeom>
        </p:spPr>
      </p:pic>
    </p:spTree>
    <p:extLst>
      <p:ext uri="{BB962C8B-B14F-4D97-AF65-F5344CB8AC3E}">
        <p14:creationId xmlns:p14="http://schemas.microsoft.com/office/powerpoint/2010/main" val="640753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1350E-8F34-4CB0-8269-9AD089F698F9}"/>
              </a:ext>
            </a:extLst>
          </p:cNvPr>
          <p:cNvSpPr>
            <a:spLocks noGrp="1"/>
          </p:cNvSpPr>
          <p:nvPr>
            <p:ph type="title"/>
          </p:nvPr>
        </p:nvSpPr>
        <p:spPr/>
        <p:txBody>
          <a:bodyPr/>
          <a:lstStyle/>
          <a:p>
            <a:r>
              <a:rPr lang="en-US" dirty="0"/>
              <a:t>Regex tasks</a:t>
            </a:r>
          </a:p>
        </p:txBody>
      </p:sp>
      <p:sp>
        <p:nvSpPr>
          <p:cNvPr id="3" name="Content Placeholder 2">
            <a:extLst>
              <a:ext uri="{FF2B5EF4-FFF2-40B4-BE49-F238E27FC236}">
                <a16:creationId xmlns:a16="http://schemas.microsoft.com/office/drawing/2014/main" id="{18976296-DD00-4CD9-89E0-E2E1C2CBB0E5}"/>
              </a:ext>
            </a:extLst>
          </p:cNvPr>
          <p:cNvSpPr>
            <a:spLocks noGrp="1"/>
          </p:cNvSpPr>
          <p:nvPr>
            <p:ph idx="1"/>
          </p:nvPr>
        </p:nvSpPr>
        <p:spPr/>
        <p:txBody>
          <a:bodyPr/>
          <a:lstStyle/>
          <a:p>
            <a:pPr marL="514350" indent="-514350">
              <a:buFont typeface="+mj-lt"/>
              <a:buAutoNum type="arabicPeriod"/>
            </a:pPr>
            <a:r>
              <a:rPr lang="en-US" dirty="0"/>
              <a:t>Write a regex to find all HTML tags (&lt;….&gt;)</a:t>
            </a:r>
          </a:p>
          <a:p>
            <a:pPr lvl="1"/>
            <a:r>
              <a:rPr lang="en-US" dirty="0"/>
              <a:t>&lt;[^&gt;]*&gt;</a:t>
            </a:r>
          </a:p>
          <a:p>
            <a:pPr marL="514350" indent="-514350">
              <a:buFont typeface="+mj-lt"/>
              <a:buAutoNum type="arabicPeriod"/>
            </a:pPr>
            <a:r>
              <a:rPr lang="en-US" dirty="0"/>
              <a:t>Write a regex to find all hyperlink texts (content between &lt;a </a:t>
            </a:r>
            <a:r>
              <a:rPr lang="en-US" dirty="0" err="1"/>
              <a:t>href</a:t>
            </a:r>
            <a:r>
              <a:rPr lang="en-US" dirty="0"/>
              <a:t> …&gt; XYZ &lt;/a&gt;</a:t>
            </a:r>
          </a:p>
          <a:p>
            <a:pPr lvl="1"/>
            <a:r>
              <a:rPr lang="en-US" dirty="0"/>
              <a:t>&lt;a\</a:t>
            </a:r>
            <a:r>
              <a:rPr lang="en-US" dirty="0" err="1"/>
              <a:t>s+href</a:t>
            </a:r>
            <a:r>
              <a:rPr lang="en-US" dirty="0"/>
              <a:t>="[^"]*"&gt;(.*?)&lt;\/a&gt;</a:t>
            </a:r>
          </a:p>
          <a:p>
            <a:pPr marL="514350" indent="-514350">
              <a:buFont typeface="+mj-lt"/>
              <a:buAutoNum type="arabicPeriod"/>
            </a:pPr>
            <a:r>
              <a:rPr lang="en-US" dirty="0"/>
              <a:t>Write a regex to match all URLs</a:t>
            </a:r>
          </a:p>
          <a:p>
            <a:pPr lvl="1"/>
            <a:r>
              <a:rPr lang="en-US" dirty="0"/>
              <a:t>https?://(?:www\.)?[a-zA-Z0-9-]+\.[a-</a:t>
            </a:r>
            <a:r>
              <a:rPr lang="en-US" dirty="0" err="1"/>
              <a:t>zA</a:t>
            </a:r>
            <a:r>
              <a:rPr lang="en-US" dirty="0"/>
              <a:t>-Z]{2,}(?:/[^\s]*)?</a:t>
            </a:r>
          </a:p>
          <a:p>
            <a:pPr marL="514350" indent="-514350">
              <a:buFont typeface="+mj-lt"/>
              <a:buAutoNum type="arabicPeriod"/>
            </a:pPr>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DFD94452-B361-48FB-B7F4-21F826B09574}"/>
              </a:ext>
            </a:extLst>
          </p:cNvPr>
          <p:cNvSpPr>
            <a:spLocks noGrp="1"/>
          </p:cNvSpPr>
          <p:nvPr>
            <p:ph type="sldNum" sz="quarter" idx="12"/>
          </p:nvPr>
        </p:nvSpPr>
        <p:spPr/>
        <p:txBody>
          <a:bodyPr/>
          <a:lstStyle/>
          <a:p>
            <a:fld id="{688715A2-DFA4-4904-9A43-9D7FEC79ECC7}" type="slidenum">
              <a:rPr lang="de-DE" smtClean="0"/>
              <a:t>36</a:t>
            </a:fld>
            <a:endParaRPr lang="de-DE"/>
          </a:p>
        </p:txBody>
      </p:sp>
      <p:sp>
        <p:nvSpPr>
          <p:cNvPr id="5" name="Rectangle 4">
            <a:extLst>
              <a:ext uri="{FF2B5EF4-FFF2-40B4-BE49-F238E27FC236}">
                <a16:creationId xmlns:a16="http://schemas.microsoft.com/office/drawing/2014/main" id="{F7403FFE-547E-4063-BD68-575836648BBD}"/>
              </a:ext>
            </a:extLst>
          </p:cNvPr>
          <p:cNvSpPr/>
          <p:nvPr/>
        </p:nvSpPr>
        <p:spPr>
          <a:xfrm>
            <a:off x="5451595" y="6081991"/>
            <a:ext cx="2319033" cy="369332"/>
          </a:xfrm>
          <a:prstGeom prst="rect">
            <a:avLst/>
          </a:prstGeom>
        </p:spPr>
        <p:txBody>
          <a:bodyPr wrap="none">
            <a:spAutoFit/>
          </a:bodyPr>
          <a:lstStyle/>
          <a:p>
            <a:r>
              <a:rPr lang="en-US" dirty="0"/>
              <a:t>https://regex101.com/</a:t>
            </a:r>
          </a:p>
        </p:txBody>
      </p:sp>
    </p:spTree>
    <p:extLst>
      <p:ext uri="{BB962C8B-B14F-4D97-AF65-F5344CB8AC3E}">
        <p14:creationId xmlns:p14="http://schemas.microsoft.com/office/powerpoint/2010/main" val="244683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E13BE-FDC7-4651-9362-845469DAE26F}"/>
              </a:ext>
            </a:extLst>
          </p:cNvPr>
          <p:cNvSpPr>
            <a:spLocks noGrp="1"/>
          </p:cNvSpPr>
          <p:nvPr>
            <p:ph type="title"/>
          </p:nvPr>
        </p:nvSpPr>
        <p:spPr/>
        <p:txBody>
          <a:bodyPr/>
          <a:lstStyle/>
          <a:p>
            <a:r>
              <a:rPr lang="en-US" dirty="0" err="1"/>
              <a:t>BeautifulSoup</a:t>
            </a:r>
            <a:r>
              <a:rPr lang="en-US" dirty="0"/>
              <a:t> + Selenium</a:t>
            </a:r>
            <a:endParaRPr lang="de-DE" dirty="0"/>
          </a:p>
        </p:txBody>
      </p:sp>
      <p:sp>
        <p:nvSpPr>
          <p:cNvPr id="3" name="Content Placeholder 2">
            <a:extLst>
              <a:ext uri="{FF2B5EF4-FFF2-40B4-BE49-F238E27FC236}">
                <a16:creationId xmlns:a16="http://schemas.microsoft.com/office/drawing/2014/main" id="{D97B8B79-7313-4FE4-8FB2-EDE2AF0C48EB}"/>
              </a:ext>
            </a:extLst>
          </p:cNvPr>
          <p:cNvSpPr>
            <a:spLocks noGrp="1"/>
          </p:cNvSpPr>
          <p:nvPr>
            <p:ph idx="1"/>
          </p:nvPr>
        </p:nvSpPr>
        <p:spPr/>
        <p:txBody>
          <a:bodyPr>
            <a:normAutofit fontScale="92500"/>
          </a:bodyPr>
          <a:lstStyle/>
          <a:p>
            <a:r>
              <a:rPr lang="en-US" b="1" dirty="0" err="1"/>
              <a:t>BeautifulSoup</a:t>
            </a:r>
            <a:endParaRPr lang="en-US" b="1" dirty="0"/>
          </a:p>
          <a:p>
            <a:pPr lvl="1"/>
            <a:r>
              <a:rPr lang="en-US" b="1" dirty="0"/>
              <a:t>Python HTML/XML Parsing Library</a:t>
            </a:r>
            <a:r>
              <a:rPr lang="en-US" dirty="0"/>
              <a:t>: Great for static pages; works with requests.</a:t>
            </a:r>
          </a:p>
          <a:p>
            <a:pPr lvl="1"/>
            <a:r>
              <a:rPr lang="en-US" b="1" dirty="0"/>
              <a:t>Lightweight &amp; Fast</a:t>
            </a:r>
            <a:r>
              <a:rPr lang="en-US" dirty="0"/>
              <a:t>: Quickly extracts tags, attributes, and text.</a:t>
            </a:r>
          </a:p>
          <a:p>
            <a:pPr lvl="1"/>
            <a:endParaRPr lang="en-US" dirty="0"/>
          </a:p>
          <a:p>
            <a:r>
              <a:rPr lang="en-US" b="1" dirty="0"/>
              <a:t>Selenium</a:t>
            </a:r>
          </a:p>
          <a:p>
            <a:pPr lvl="1"/>
            <a:r>
              <a:rPr lang="en-US" b="1" dirty="0"/>
              <a:t>Browser Automation</a:t>
            </a:r>
            <a:r>
              <a:rPr lang="en-US" dirty="0"/>
              <a:t>: Controls real browsers to interact with dynamic pages.</a:t>
            </a:r>
          </a:p>
          <a:p>
            <a:pPr lvl="1"/>
            <a:r>
              <a:rPr lang="en-US" b="1" dirty="0"/>
              <a:t>Handles JavaScript</a:t>
            </a:r>
            <a:r>
              <a:rPr lang="en-US" dirty="0"/>
              <a:t>: Ideal for sites with interactive elements.</a:t>
            </a:r>
          </a:p>
          <a:p>
            <a:pPr lvl="1"/>
            <a:r>
              <a:rPr lang="en-US" b="1" dirty="0"/>
              <a:t>Slower but Versatile</a:t>
            </a:r>
            <a:r>
              <a:rPr lang="en-US" dirty="0"/>
              <a:t>: Suitable for complex websites, supports running without rendering (headless mode).</a:t>
            </a:r>
          </a:p>
          <a:p>
            <a:endParaRPr lang="en-US" dirty="0"/>
          </a:p>
          <a:p>
            <a:endParaRPr lang="de-DE" dirty="0"/>
          </a:p>
        </p:txBody>
      </p:sp>
      <p:sp>
        <p:nvSpPr>
          <p:cNvPr id="4" name="Slide Number Placeholder 3">
            <a:extLst>
              <a:ext uri="{FF2B5EF4-FFF2-40B4-BE49-F238E27FC236}">
                <a16:creationId xmlns:a16="http://schemas.microsoft.com/office/drawing/2014/main" id="{0E796110-1C58-4922-94F4-DDB4CA1EE261}"/>
              </a:ext>
            </a:extLst>
          </p:cNvPr>
          <p:cNvSpPr>
            <a:spLocks noGrp="1"/>
          </p:cNvSpPr>
          <p:nvPr>
            <p:ph type="sldNum" sz="quarter" idx="12"/>
          </p:nvPr>
        </p:nvSpPr>
        <p:spPr/>
        <p:txBody>
          <a:bodyPr/>
          <a:lstStyle/>
          <a:p>
            <a:fld id="{688715A2-DFA4-4904-9A43-9D7FEC79ECC7}" type="slidenum">
              <a:rPr lang="de-DE" smtClean="0"/>
              <a:t>37</a:t>
            </a:fld>
            <a:endParaRPr lang="de-DE"/>
          </a:p>
        </p:txBody>
      </p:sp>
    </p:spTree>
    <p:extLst>
      <p:ext uri="{BB962C8B-B14F-4D97-AF65-F5344CB8AC3E}">
        <p14:creationId xmlns:p14="http://schemas.microsoft.com/office/powerpoint/2010/main" val="639375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33690"/>
          <a:stretch/>
        </p:blipFill>
        <p:spPr>
          <a:xfrm>
            <a:off x="381000" y="933710"/>
            <a:ext cx="8065543" cy="4159151"/>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38</a:t>
            </a:fld>
            <a:endParaRPr lang="en-US"/>
          </a:p>
        </p:txBody>
      </p:sp>
    </p:spTree>
    <p:extLst>
      <p:ext uri="{BB962C8B-B14F-4D97-AF65-F5344CB8AC3E}">
        <p14:creationId xmlns:p14="http://schemas.microsoft.com/office/powerpoint/2010/main" val="24544872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A1F9F-D872-4284-B7DC-4BA6237F4B57}"/>
              </a:ext>
            </a:extLst>
          </p:cNvPr>
          <p:cNvSpPr>
            <a:spLocks noGrp="1"/>
          </p:cNvSpPr>
          <p:nvPr>
            <p:ph type="title"/>
          </p:nvPr>
        </p:nvSpPr>
        <p:spPr/>
        <p:txBody>
          <a:bodyPr/>
          <a:lstStyle/>
          <a:p>
            <a:r>
              <a:rPr lang="en-US" dirty="0"/>
              <a:t>Data cleaning in C4</a:t>
            </a:r>
          </a:p>
        </p:txBody>
      </p:sp>
      <p:sp>
        <p:nvSpPr>
          <p:cNvPr id="3" name="Content Placeholder 2">
            <a:extLst>
              <a:ext uri="{FF2B5EF4-FFF2-40B4-BE49-F238E27FC236}">
                <a16:creationId xmlns:a16="http://schemas.microsoft.com/office/drawing/2014/main" id="{40C012C4-5D66-434F-8ACB-8F4F964C7E67}"/>
              </a:ext>
            </a:extLst>
          </p:cNvPr>
          <p:cNvSpPr>
            <a:spLocks noGrp="1"/>
          </p:cNvSpPr>
          <p:nvPr>
            <p:ph idx="1"/>
          </p:nvPr>
        </p:nvSpPr>
        <p:spPr/>
        <p:txBody>
          <a:bodyPr/>
          <a:lstStyle/>
          <a:p>
            <a:endParaRPr lang="en-US" dirty="0"/>
          </a:p>
          <a:p>
            <a:endParaRPr lang="en-US" dirty="0"/>
          </a:p>
        </p:txBody>
      </p:sp>
      <p:sp>
        <p:nvSpPr>
          <p:cNvPr id="4" name="Slide Number Placeholder 3">
            <a:extLst>
              <a:ext uri="{FF2B5EF4-FFF2-40B4-BE49-F238E27FC236}">
                <a16:creationId xmlns:a16="http://schemas.microsoft.com/office/drawing/2014/main" id="{C5C79491-40D0-4217-93D0-CBFE37925198}"/>
              </a:ext>
            </a:extLst>
          </p:cNvPr>
          <p:cNvSpPr>
            <a:spLocks noGrp="1"/>
          </p:cNvSpPr>
          <p:nvPr>
            <p:ph type="sldNum" sz="quarter" idx="12"/>
          </p:nvPr>
        </p:nvSpPr>
        <p:spPr/>
        <p:txBody>
          <a:bodyPr/>
          <a:lstStyle/>
          <a:p>
            <a:fld id="{688715A2-DFA4-4904-9A43-9D7FEC79ECC7}" type="slidenum">
              <a:rPr lang="de-DE" smtClean="0"/>
              <a:t>39</a:t>
            </a:fld>
            <a:endParaRPr lang="de-DE"/>
          </a:p>
        </p:txBody>
      </p:sp>
      <p:sp>
        <p:nvSpPr>
          <p:cNvPr id="5" name="Rectangle 4">
            <a:extLst>
              <a:ext uri="{FF2B5EF4-FFF2-40B4-BE49-F238E27FC236}">
                <a16:creationId xmlns:a16="http://schemas.microsoft.com/office/drawing/2014/main" id="{945D89FE-09A4-4E70-9322-7571018EE29E}"/>
              </a:ext>
            </a:extLst>
          </p:cNvPr>
          <p:cNvSpPr/>
          <p:nvPr/>
        </p:nvSpPr>
        <p:spPr>
          <a:xfrm>
            <a:off x="5578997" y="275965"/>
            <a:ext cx="3090442" cy="738664"/>
          </a:xfrm>
          <a:prstGeom prst="rect">
            <a:avLst/>
          </a:prstGeom>
        </p:spPr>
        <p:txBody>
          <a:bodyPr wrap="square">
            <a:spAutoFit/>
          </a:bodyPr>
          <a:lstStyle/>
          <a:p>
            <a:r>
              <a:rPr lang="en-US" sz="1400" dirty="0"/>
              <a:t>[Exploring the Limits of Transfer Learning with a Unified Text-to-Text Transformer, 2020]</a:t>
            </a:r>
          </a:p>
        </p:txBody>
      </p:sp>
      <p:pic>
        <p:nvPicPr>
          <p:cNvPr id="6" name="Picture 5">
            <a:extLst>
              <a:ext uri="{FF2B5EF4-FFF2-40B4-BE49-F238E27FC236}">
                <a16:creationId xmlns:a16="http://schemas.microsoft.com/office/drawing/2014/main" id="{998371B5-4098-4F86-BD17-78B19D8F07D1}"/>
              </a:ext>
            </a:extLst>
          </p:cNvPr>
          <p:cNvPicPr>
            <a:picLocks noChangeAspect="1"/>
          </p:cNvPicPr>
          <p:nvPr/>
        </p:nvPicPr>
        <p:blipFill>
          <a:blip r:embed="rId2"/>
          <a:stretch>
            <a:fillRect/>
          </a:stretch>
        </p:blipFill>
        <p:spPr>
          <a:xfrm>
            <a:off x="628649" y="1392778"/>
            <a:ext cx="6767573" cy="5249996"/>
          </a:xfrm>
          <a:prstGeom prst="rect">
            <a:avLst/>
          </a:prstGeom>
        </p:spPr>
      </p:pic>
    </p:spTree>
    <p:extLst>
      <p:ext uri="{BB962C8B-B14F-4D97-AF65-F5344CB8AC3E}">
        <p14:creationId xmlns:p14="http://schemas.microsoft.com/office/powerpoint/2010/main" val="1575042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554D6-89C2-48A9-9F21-9A84277E16EF}"/>
              </a:ext>
            </a:extLst>
          </p:cNvPr>
          <p:cNvSpPr>
            <a:spLocks noGrp="1"/>
          </p:cNvSpPr>
          <p:nvPr>
            <p:ph type="title"/>
          </p:nvPr>
        </p:nvSpPr>
        <p:spPr/>
        <p:txBody>
          <a:bodyPr/>
          <a:lstStyle/>
          <a:p>
            <a:r>
              <a:rPr lang="en-US" dirty="0"/>
              <a:t>Tales from the road</a:t>
            </a:r>
          </a:p>
        </p:txBody>
      </p:sp>
      <p:pic>
        <p:nvPicPr>
          <p:cNvPr id="6" name="Content Placeholder 5">
            <a:extLst>
              <a:ext uri="{FF2B5EF4-FFF2-40B4-BE49-F238E27FC236}">
                <a16:creationId xmlns:a16="http://schemas.microsoft.com/office/drawing/2014/main" id="{75A88010-16FC-4D4C-9546-8D7BE53F019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6991" y="1413690"/>
            <a:ext cx="2049895" cy="2001662"/>
          </a:xfrm>
        </p:spPr>
      </p:pic>
      <p:sp>
        <p:nvSpPr>
          <p:cNvPr id="4" name="Slide Number Placeholder 3">
            <a:extLst>
              <a:ext uri="{FF2B5EF4-FFF2-40B4-BE49-F238E27FC236}">
                <a16:creationId xmlns:a16="http://schemas.microsoft.com/office/drawing/2014/main" id="{3265B6CB-E7AE-4D58-817F-7205F6A297BF}"/>
              </a:ext>
            </a:extLst>
          </p:cNvPr>
          <p:cNvSpPr>
            <a:spLocks noGrp="1"/>
          </p:cNvSpPr>
          <p:nvPr>
            <p:ph type="sldNum" sz="quarter" idx="12"/>
          </p:nvPr>
        </p:nvSpPr>
        <p:spPr/>
        <p:txBody>
          <a:bodyPr/>
          <a:lstStyle/>
          <a:p>
            <a:fld id="{688715A2-DFA4-4904-9A43-9D7FEC79ECC7}" type="slidenum">
              <a:rPr lang="de-DE" smtClean="0"/>
              <a:t>4</a:t>
            </a:fld>
            <a:endParaRPr lang="de-DE"/>
          </a:p>
        </p:txBody>
      </p:sp>
      <p:pic>
        <p:nvPicPr>
          <p:cNvPr id="8" name="Picture 7">
            <a:extLst>
              <a:ext uri="{FF2B5EF4-FFF2-40B4-BE49-F238E27FC236}">
                <a16:creationId xmlns:a16="http://schemas.microsoft.com/office/drawing/2014/main" id="{4EDA0EEA-6322-4C27-9C8B-3601375533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5210" y="3884180"/>
            <a:ext cx="2125589" cy="2837296"/>
          </a:xfrm>
          <a:prstGeom prst="rect">
            <a:avLst/>
          </a:prstGeom>
        </p:spPr>
      </p:pic>
      <p:pic>
        <p:nvPicPr>
          <p:cNvPr id="9" name="Picture 8">
            <a:extLst>
              <a:ext uri="{FF2B5EF4-FFF2-40B4-BE49-F238E27FC236}">
                <a16:creationId xmlns:a16="http://schemas.microsoft.com/office/drawing/2014/main" id="{3A2FAB06-FEB1-400F-9B61-15FE1FD2B4AF}"/>
              </a:ext>
            </a:extLst>
          </p:cNvPr>
          <p:cNvPicPr>
            <a:picLocks noChangeAspect="1"/>
          </p:cNvPicPr>
          <p:nvPr/>
        </p:nvPicPr>
        <p:blipFill>
          <a:blip r:embed="rId4"/>
          <a:stretch>
            <a:fillRect/>
          </a:stretch>
        </p:blipFill>
        <p:spPr>
          <a:xfrm>
            <a:off x="129309" y="4017483"/>
            <a:ext cx="6216073" cy="1486572"/>
          </a:xfrm>
          <a:prstGeom prst="rect">
            <a:avLst/>
          </a:prstGeom>
        </p:spPr>
      </p:pic>
      <p:sp>
        <p:nvSpPr>
          <p:cNvPr id="10" name="Rectangle 9">
            <a:extLst>
              <a:ext uri="{FF2B5EF4-FFF2-40B4-BE49-F238E27FC236}">
                <a16:creationId xmlns:a16="http://schemas.microsoft.com/office/drawing/2014/main" id="{ECB4B03B-5F41-409D-8F34-FEA12BFF8130}"/>
              </a:ext>
            </a:extLst>
          </p:cNvPr>
          <p:cNvSpPr/>
          <p:nvPr/>
        </p:nvSpPr>
        <p:spPr>
          <a:xfrm>
            <a:off x="1331343" y="5644521"/>
            <a:ext cx="4005968" cy="369332"/>
          </a:xfrm>
          <a:prstGeom prst="rect">
            <a:avLst/>
          </a:prstGeom>
        </p:spPr>
        <p:txBody>
          <a:bodyPr wrap="none">
            <a:spAutoFit/>
          </a:bodyPr>
          <a:lstStyle/>
          <a:p>
            <a:r>
              <a:rPr lang="en-US" dirty="0"/>
              <a:t>https://lm-kbc.github.io/workshop2024/</a:t>
            </a:r>
          </a:p>
        </p:txBody>
      </p:sp>
      <p:sp>
        <p:nvSpPr>
          <p:cNvPr id="11" name="Rectangle 10">
            <a:extLst>
              <a:ext uri="{FF2B5EF4-FFF2-40B4-BE49-F238E27FC236}">
                <a16:creationId xmlns:a16="http://schemas.microsoft.com/office/drawing/2014/main" id="{558C3E41-FC3F-468A-9A0D-994B57B652E9}"/>
              </a:ext>
            </a:extLst>
          </p:cNvPr>
          <p:cNvSpPr/>
          <p:nvPr/>
        </p:nvSpPr>
        <p:spPr>
          <a:xfrm>
            <a:off x="480303" y="3442649"/>
            <a:ext cx="3546740" cy="369332"/>
          </a:xfrm>
          <a:prstGeom prst="rect">
            <a:avLst/>
          </a:prstGeom>
        </p:spPr>
        <p:txBody>
          <a:bodyPr wrap="none">
            <a:spAutoFit/>
          </a:bodyPr>
          <a:lstStyle/>
          <a:p>
            <a:r>
              <a:rPr lang="en-US" dirty="0"/>
              <a:t>https://iswc2024.semanticweb.org/</a:t>
            </a:r>
          </a:p>
        </p:txBody>
      </p:sp>
      <p:pic>
        <p:nvPicPr>
          <p:cNvPr id="12" name="Picture 11">
            <a:extLst>
              <a:ext uri="{FF2B5EF4-FFF2-40B4-BE49-F238E27FC236}">
                <a16:creationId xmlns:a16="http://schemas.microsoft.com/office/drawing/2014/main" id="{F9F9D1FD-7574-4B9C-9781-091B20156F2D}"/>
              </a:ext>
            </a:extLst>
          </p:cNvPr>
          <p:cNvPicPr>
            <a:picLocks noChangeAspect="1"/>
          </p:cNvPicPr>
          <p:nvPr/>
        </p:nvPicPr>
        <p:blipFill>
          <a:blip r:embed="rId5"/>
          <a:stretch>
            <a:fillRect/>
          </a:stretch>
        </p:blipFill>
        <p:spPr>
          <a:xfrm>
            <a:off x="4174836" y="1862490"/>
            <a:ext cx="4969164" cy="1147940"/>
          </a:xfrm>
          <a:prstGeom prst="rect">
            <a:avLst/>
          </a:prstGeom>
        </p:spPr>
      </p:pic>
    </p:spTree>
    <p:extLst>
      <p:ext uri="{BB962C8B-B14F-4D97-AF65-F5344CB8AC3E}">
        <p14:creationId xmlns:p14="http://schemas.microsoft.com/office/powerpoint/2010/main" val="17560551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AF8A7-A1B4-4B60-A2A8-32BE516FC30A}"/>
              </a:ext>
            </a:extLst>
          </p:cNvPr>
          <p:cNvSpPr>
            <a:spLocks noGrp="1"/>
          </p:cNvSpPr>
          <p:nvPr>
            <p:ph type="title"/>
          </p:nvPr>
        </p:nvSpPr>
        <p:spPr/>
        <p:txBody>
          <a:bodyPr/>
          <a:lstStyle/>
          <a:p>
            <a:r>
              <a:rPr lang="en-US" dirty="0" err="1"/>
              <a:t>Badword</a:t>
            </a:r>
            <a:r>
              <a:rPr lang="en-US" dirty="0"/>
              <a:t> filter</a:t>
            </a:r>
            <a:endParaRPr lang="de-DE" dirty="0"/>
          </a:p>
        </p:txBody>
      </p:sp>
      <p:sp>
        <p:nvSpPr>
          <p:cNvPr id="3" name="Content Placeholder 2">
            <a:extLst>
              <a:ext uri="{FF2B5EF4-FFF2-40B4-BE49-F238E27FC236}">
                <a16:creationId xmlns:a16="http://schemas.microsoft.com/office/drawing/2014/main" id="{F84C1535-B2F6-459E-81EB-6393DB2EFC0F}"/>
              </a:ext>
            </a:extLst>
          </p:cNvPr>
          <p:cNvSpPr>
            <a:spLocks noGrp="1"/>
          </p:cNvSpPr>
          <p:nvPr>
            <p:ph idx="1"/>
          </p:nvPr>
        </p:nvSpPr>
        <p:spPr>
          <a:xfrm>
            <a:off x="628650" y="1725911"/>
            <a:ext cx="7886700" cy="4351338"/>
          </a:xfrm>
        </p:spPr>
        <p:txBody>
          <a:bodyPr>
            <a:normAutofit fontScale="85000" lnSpcReduction="20000"/>
          </a:bodyPr>
          <a:lstStyle/>
          <a:p>
            <a:pPr marL="0" indent="0">
              <a:buNone/>
            </a:pPr>
            <a:r>
              <a:rPr lang="en-US" dirty="0">
                <a:hlinkClick r:id="rId2"/>
              </a:rPr>
              <a:t>https://github.com/LDNOOBW/List-of-Dirty-Naughty-Obscene-and-Otherwise-Bad-Words</a:t>
            </a:r>
            <a:endParaRPr lang="en-US" dirty="0"/>
          </a:p>
          <a:p>
            <a:pPr marL="0" indent="0">
              <a:buNone/>
            </a:pPr>
            <a:endParaRPr lang="en-US" dirty="0"/>
          </a:p>
          <a:p>
            <a:pPr marL="0" indent="0">
              <a:buNone/>
            </a:pPr>
            <a:r>
              <a:rPr lang="en-US" dirty="0"/>
              <a:t>[Dodge, Jesse et al. “Documenting Large </a:t>
            </a:r>
            <a:r>
              <a:rPr lang="en-US" dirty="0" err="1"/>
              <a:t>Webtext</a:t>
            </a:r>
            <a:r>
              <a:rPr lang="en-US" dirty="0"/>
              <a:t> Corpora: A Case Study on the Colossal Clean Crawled Corpus.” EMNLP’21]</a:t>
            </a:r>
            <a:endParaRPr lang="de-DE" dirty="0"/>
          </a:p>
          <a:p>
            <a:pPr marL="0" indent="0">
              <a:buNone/>
            </a:pPr>
            <a:endParaRPr lang="en-US" dirty="0"/>
          </a:p>
          <a:p>
            <a:pPr marL="0" indent="0">
              <a:buNone/>
            </a:pPr>
            <a:r>
              <a:rPr lang="en-US" i="1" dirty="0"/>
              <a:t>“We provide some of the first documentation for the C4 corpus. We begin by investigating where the data came from, and find a significant amount of text from unexpected sources like patents and US military websites.</a:t>
            </a:r>
          </a:p>
          <a:p>
            <a:pPr marL="0" indent="0">
              <a:buNone/>
            </a:pPr>
            <a:r>
              <a:rPr lang="en-US" i="1" dirty="0"/>
              <a:t>To understand the impact of the filters applied to create this dataset, we evaluate the text that was removed, and show that blocklist filtering disproportionately removes text from and about minority individuals.”</a:t>
            </a:r>
            <a:endParaRPr lang="de-DE" i="1" dirty="0"/>
          </a:p>
        </p:txBody>
      </p:sp>
      <p:sp>
        <p:nvSpPr>
          <p:cNvPr id="4" name="Slide Number Placeholder 3">
            <a:extLst>
              <a:ext uri="{FF2B5EF4-FFF2-40B4-BE49-F238E27FC236}">
                <a16:creationId xmlns:a16="http://schemas.microsoft.com/office/drawing/2014/main" id="{ECD333D0-6AC1-4282-BC37-953850CEE81F}"/>
              </a:ext>
            </a:extLst>
          </p:cNvPr>
          <p:cNvSpPr>
            <a:spLocks noGrp="1"/>
          </p:cNvSpPr>
          <p:nvPr>
            <p:ph type="sldNum" sz="quarter" idx="12"/>
          </p:nvPr>
        </p:nvSpPr>
        <p:spPr/>
        <p:txBody>
          <a:bodyPr/>
          <a:lstStyle/>
          <a:p>
            <a:fld id="{688715A2-DFA4-4904-9A43-9D7FEC79ECC7}" type="slidenum">
              <a:rPr lang="de-DE" smtClean="0"/>
              <a:t>40</a:t>
            </a:fld>
            <a:endParaRPr lang="de-DE"/>
          </a:p>
        </p:txBody>
      </p:sp>
    </p:spTree>
    <p:extLst>
      <p:ext uri="{BB962C8B-B14F-4D97-AF65-F5344CB8AC3E}">
        <p14:creationId xmlns:p14="http://schemas.microsoft.com/office/powerpoint/2010/main" val="16323610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182" y="1289700"/>
            <a:ext cx="5997892" cy="566502"/>
          </a:xfrm>
          <a:prstGeom prst="rect">
            <a:avLst/>
          </a:prstGeom>
        </p:spPr>
        <p:txBody>
          <a:bodyPr vert="horz" wrap="square" lIns="0" tIns="12383" rIns="0" bIns="0" rtlCol="0">
            <a:spAutoFit/>
          </a:bodyPr>
          <a:lstStyle/>
          <a:p>
            <a:pPr marL="9525">
              <a:spcBef>
                <a:spcPts val="98"/>
              </a:spcBef>
            </a:pPr>
            <a:r>
              <a:rPr sz="4000" dirty="0"/>
              <a:t>OSCAR:</a:t>
            </a:r>
            <a:r>
              <a:rPr sz="4000" spc="-363" dirty="0"/>
              <a:t> </a:t>
            </a:r>
            <a:r>
              <a:rPr sz="4000" spc="-169" dirty="0"/>
              <a:t>Multilingual</a:t>
            </a:r>
            <a:r>
              <a:rPr sz="4000" spc="-300" dirty="0"/>
              <a:t> </a:t>
            </a:r>
            <a:r>
              <a:rPr sz="4000" spc="-109" dirty="0"/>
              <a:t>Web</a:t>
            </a:r>
            <a:r>
              <a:rPr sz="4000" spc="-334" dirty="0"/>
              <a:t> </a:t>
            </a:r>
            <a:r>
              <a:rPr sz="4000" spc="-45" dirty="0"/>
              <a:t>Data</a:t>
            </a:r>
          </a:p>
        </p:txBody>
      </p:sp>
      <p:sp>
        <p:nvSpPr>
          <p:cNvPr id="3" name="object 3"/>
          <p:cNvSpPr txBox="1"/>
          <p:nvPr/>
        </p:nvSpPr>
        <p:spPr>
          <a:xfrm>
            <a:off x="688181" y="2188893"/>
            <a:ext cx="5997893" cy="225607"/>
          </a:xfrm>
          <a:prstGeom prst="rect">
            <a:avLst/>
          </a:prstGeom>
        </p:spPr>
        <p:txBody>
          <a:bodyPr vert="horz" wrap="square" lIns="0" tIns="11906" rIns="0" bIns="0" rtlCol="0">
            <a:spAutoFit/>
          </a:bodyPr>
          <a:lstStyle/>
          <a:p>
            <a:pPr marL="180975" indent="-171450">
              <a:spcBef>
                <a:spcPts val="94"/>
              </a:spcBef>
              <a:buFont typeface="Arial"/>
              <a:buChar char="•"/>
              <a:tabLst>
                <a:tab pos="180975" algn="l"/>
              </a:tabLst>
            </a:pPr>
            <a:r>
              <a:rPr sz="1388" spc="-49" dirty="0">
                <a:latin typeface="Trebuchet MS"/>
                <a:cs typeface="Trebuchet MS"/>
              </a:rPr>
              <a:t>The</a:t>
            </a:r>
            <a:r>
              <a:rPr sz="1388" spc="-45" dirty="0">
                <a:latin typeface="Trebuchet MS"/>
                <a:cs typeface="Trebuchet MS"/>
              </a:rPr>
              <a:t> </a:t>
            </a:r>
            <a:r>
              <a:rPr sz="1388" spc="83" dirty="0">
                <a:latin typeface="Trebuchet MS"/>
                <a:cs typeface="Trebuchet MS"/>
              </a:rPr>
              <a:t>OSCAR</a:t>
            </a:r>
            <a:r>
              <a:rPr sz="1388" spc="-101" dirty="0">
                <a:latin typeface="Trebuchet MS"/>
                <a:cs typeface="Trebuchet MS"/>
              </a:rPr>
              <a:t> </a:t>
            </a:r>
            <a:r>
              <a:rPr sz="1388" spc="-38" dirty="0">
                <a:latin typeface="Trebuchet MS"/>
                <a:cs typeface="Trebuchet MS"/>
              </a:rPr>
              <a:t>project</a:t>
            </a:r>
            <a:r>
              <a:rPr sz="1388" spc="-34" dirty="0">
                <a:latin typeface="Trebuchet MS"/>
                <a:cs typeface="Trebuchet MS"/>
              </a:rPr>
              <a:t> </a:t>
            </a:r>
            <a:r>
              <a:rPr sz="1388" dirty="0">
                <a:latin typeface="Trebuchet MS"/>
                <a:cs typeface="Trebuchet MS"/>
              </a:rPr>
              <a:t>is</a:t>
            </a:r>
            <a:r>
              <a:rPr sz="1388" spc="-105" dirty="0">
                <a:latin typeface="Trebuchet MS"/>
                <a:cs typeface="Trebuchet MS"/>
              </a:rPr>
              <a:t> </a:t>
            </a:r>
            <a:r>
              <a:rPr sz="1388" dirty="0">
                <a:latin typeface="Trebuchet MS"/>
                <a:cs typeface="Trebuchet MS"/>
              </a:rPr>
              <a:t>an</a:t>
            </a:r>
            <a:r>
              <a:rPr sz="1388" spc="-83" dirty="0">
                <a:latin typeface="Trebuchet MS"/>
                <a:cs typeface="Trebuchet MS"/>
              </a:rPr>
              <a:t> </a:t>
            </a:r>
            <a:r>
              <a:rPr sz="1388" dirty="0">
                <a:latin typeface="Trebuchet MS"/>
                <a:cs typeface="Trebuchet MS"/>
              </a:rPr>
              <a:t>Open</a:t>
            </a:r>
            <a:r>
              <a:rPr sz="1388" spc="-79" dirty="0">
                <a:latin typeface="Trebuchet MS"/>
                <a:cs typeface="Trebuchet MS"/>
              </a:rPr>
              <a:t> </a:t>
            </a:r>
            <a:r>
              <a:rPr sz="1388" dirty="0">
                <a:latin typeface="Trebuchet MS"/>
                <a:cs typeface="Trebuchet MS"/>
              </a:rPr>
              <a:t>Source</a:t>
            </a:r>
            <a:r>
              <a:rPr sz="1388" spc="-109" dirty="0">
                <a:latin typeface="Trebuchet MS"/>
                <a:cs typeface="Trebuchet MS"/>
              </a:rPr>
              <a:t> </a:t>
            </a:r>
            <a:r>
              <a:rPr sz="1388" spc="-38" dirty="0">
                <a:latin typeface="Trebuchet MS"/>
                <a:cs typeface="Trebuchet MS"/>
              </a:rPr>
              <a:t>project</a:t>
            </a:r>
            <a:r>
              <a:rPr sz="1388" spc="-34" dirty="0">
                <a:latin typeface="Trebuchet MS"/>
                <a:cs typeface="Trebuchet MS"/>
              </a:rPr>
              <a:t> </a:t>
            </a:r>
            <a:r>
              <a:rPr sz="1388" spc="-15" dirty="0">
                <a:latin typeface="Trebuchet MS"/>
                <a:cs typeface="Trebuchet MS"/>
              </a:rPr>
              <a:t>aiming</a:t>
            </a:r>
            <a:r>
              <a:rPr sz="1388" spc="-105" dirty="0">
                <a:latin typeface="Trebuchet MS"/>
                <a:cs typeface="Trebuchet MS"/>
              </a:rPr>
              <a:t> </a:t>
            </a:r>
            <a:r>
              <a:rPr sz="1388" spc="-15" dirty="0">
                <a:latin typeface="Trebuchet MS"/>
                <a:cs typeface="Trebuchet MS"/>
              </a:rPr>
              <a:t>to</a:t>
            </a:r>
            <a:r>
              <a:rPr sz="1388" spc="-83" dirty="0">
                <a:latin typeface="Trebuchet MS"/>
                <a:cs typeface="Trebuchet MS"/>
              </a:rPr>
              <a:t> </a:t>
            </a:r>
            <a:r>
              <a:rPr sz="1388" spc="-26" dirty="0">
                <a:latin typeface="Trebuchet MS"/>
                <a:cs typeface="Trebuchet MS"/>
              </a:rPr>
              <a:t>provide</a:t>
            </a:r>
            <a:r>
              <a:rPr sz="1388" spc="-49" dirty="0">
                <a:latin typeface="Trebuchet MS"/>
                <a:cs typeface="Trebuchet MS"/>
              </a:rPr>
              <a:t> </a:t>
            </a:r>
            <a:r>
              <a:rPr sz="1388" dirty="0">
                <a:latin typeface="Trebuchet MS"/>
                <a:cs typeface="Trebuchet MS"/>
              </a:rPr>
              <a:t>web-</a:t>
            </a:r>
            <a:r>
              <a:rPr sz="1388" spc="-8" dirty="0">
                <a:latin typeface="Trebuchet MS"/>
                <a:cs typeface="Trebuchet MS"/>
              </a:rPr>
              <a:t>based</a:t>
            </a:r>
            <a:endParaRPr sz="1388">
              <a:latin typeface="Trebuchet MS"/>
              <a:cs typeface="Trebuchet MS"/>
            </a:endParaRPr>
          </a:p>
        </p:txBody>
      </p:sp>
      <p:sp>
        <p:nvSpPr>
          <p:cNvPr id="4" name="object 4"/>
          <p:cNvSpPr txBox="1"/>
          <p:nvPr/>
        </p:nvSpPr>
        <p:spPr>
          <a:xfrm>
            <a:off x="859870" y="2339102"/>
            <a:ext cx="6252686" cy="225607"/>
          </a:xfrm>
          <a:prstGeom prst="rect">
            <a:avLst/>
          </a:prstGeom>
        </p:spPr>
        <p:txBody>
          <a:bodyPr vert="horz" wrap="square" lIns="0" tIns="11906" rIns="0" bIns="0" rtlCol="0">
            <a:spAutoFit/>
          </a:bodyPr>
          <a:lstStyle/>
          <a:p>
            <a:pPr marL="9525">
              <a:spcBef>
                <a:spcPts val="94"/>
              </a:spcBef>
            </a:pPr>
            <a:r>
              <a:rPr sz="1388" spc="-23" dirty="0">
                <a:latin typeface="Trebuchet MS"/>
                <a:cs typeface="Trebuchet MS"/>
              </a:rPr>
              <a:t>multilingual</a:t>
            </a:r>
            <a:r>
              <a:rPr sz="1388" spc="-56" dirty="0">
                <a:latin typeface="Trebuchet MS"/>
                <a:cs typeface="Trebuchet MS"/>
              </a:rPr>
              <a:t> </a:t>
            </a:r>
            <a:r>
              <a:rPr sz="1388" dirty="0">
                <a:latin typeface="Trebuchet MS"/>
                <a:cs typeface="Trebuchet MS"/>
              </a:rPr>
              <a:t>resources</a:t>
            </a:r>
            <a:r>
              <a:rPr sz="1388" spc="-94" dirty="0">
                <a:latin typeface="Trebuchet MS"/>
                <a:cs typeface="Trebuchet MS"/>
              </a:rPr>
              <a:t> </a:t>
            </a:r>
            <a:r>
              <a:rPr sz="1388" dirty="0">
                <a:latin typeface="Trebuchet MS"/>
                <a:cs typeface="Trebuchet MS"/>
              </a:rPr>
              <a:t>and</a:t>
            </a:r>
            <a:r>
              <a:rPr sz="1388" spc="-83" dirty="0">
                <a:latin typeface="Trebuchet MS"/>
                <a:cs typeface="Trebuchet MS"/>
              </a:rPr>
              <a:t> </a:t>
            </a:r>
            <a:r>
              <a:rPr sz="1388" spc="-8" dirty="0">
                <a:latin typeface="Trebuchet MS"/>
                <a:cs typeface="Trebuchet MS"/>
              </a:rPr>
              <a:t>datasets.</a:t>
            </a:r>
            <a:r>
              <a:rPr sz="1388" spc="-94" dirty="0">
                <a:latin typeface="Trebuchet MS"/>
                <a:cs typeface="Trebuchet MS"/>
              </a:rPr>
              <a:t> </a:t>
            </a:r>
            <a:r>
              <a:rPr sz="1388" dirty="0">
                <a:latin typeface="Trebuchet MS"/>
                <a:cs typeface="Trebuchet MS"/>
              </a:rPr>
              <a:t>Funded</a:t>
            </a:r>
            <a:r>
              <a:rPr sz="1388" spc="-23" dirty="0">
                <a:latin typeface="Trebuchet MS"/>
                <a:cs typeface="Trebuchet MS"/>
              </a:rPr>
              <a:t> </a:t>
            </a:r>
            <a:r>
              <a:rPr sz="1388" spc="-19" dirty="0">
                <a:latin typeface="Trebuchet MS"/>
                <a:cs typeface="Trebuchet MS"/>
              </a:rPr>
              <a:t>by</a:t>
            </a:r>
            <a:r>
              <a:rPr sz="1388" spc="-41" dirty="0">
                <a:latin typeface="Trebuchet MS"/>
                <a:cs typeface="Trebuchet MS"/>
              </a:rPr>
              <a:t> </a:t>
            </a:r>
            <a:r>
              <a:rPr sz="1388" spc="-30" dirty="0">
                <a:latin typeface="Trebuchet MS"/>
                <a:cs typeface="Trebuchet MS"/>
              </a:rPr>
              <a:t>Inria</a:t>
            </a:r>
            <a:r>
              <a:rPr sz="1388" spc="-38" dirty="0">
                <a:latin typeface="Trebuchet MS"/>
                <a:cs typeface="Trebuchet MS"/>
              </a:rPr>
              <a:t> </a:t>
            </a:r>
            <a:r>
              <a:rPr sz="1388" dirty="0">
                <a:latin typeface="Trebuchet MS"/>
                <a:cs typeface="Trebuchet MS"/>
              </a:rPr>
              <a:t>and</a:t>
            </a:r>
            <a:r>
              <a:rPr sz="1388" spc="-86" dirty="0">
                <a:latin typeface="Trebuchet MS"/>
                <a:cs typeface="Trebuchet MS"/>
              </a:rPr>
              <a:t> </a:t>
            </a:r>
            <a:r>
              <a:rPr sz="1388" dirty="0">
                <a:latin typeface="Trebuchet MS"/>
                <a:cs typeface="Trebuchet MS"/>
              </a:rPr>
              <a:t>DFKI</a:t>
            </a:r>
            <a:r>
              <a:rPr sz="1388" spc="-53" dirty="0">
                <a:latin typeface="Trebuchet MS"/>
                <a:cs typeface="Trebuchet MS"/>
              </a:rPr>
              <a:t> (Ortiz</a:t>
            </a:r>
            <a:r>
              <a:rPr sz="1388" spc="-11" dirty="0">
                <a:latin typeface="Trebuchet MS"/>
                <a:cs typeface="Trebuchet MS"/>
              </a:rPr>
              <a:t> </a:t>
            </a:r>
            <a:r>
              <a:rPr sz="1388" spc="-71" dirty="0">
                <a:latin typeface="Trebuchet MS"/>
                <a:cs typeface="Trebuchet MS"/>
              </a:rPr>
              <a:t>et</a:t>
            </a:r>
            <a:r>
              <a:rPr sz="1388" spc="-90" dirty="0">
                <a:latin typeface="Trebuchet MS"/>
                <a:cs typeface="Trebuchet MS"/>
              </a:rPr>
              <a:t> </a:t>
            </a:r>
            <a:r>
              <a:rPr sz="1388" spc="-49" dirty="0">
                <a:latin typeface="Trebuchet MS"/>
                <a:cs typeface="Trebuchet MS"/>
              </a:rPr>
              <a:t>al.,</a:t>
            </a:r>
            <a:r>
              <a:rPr sz="1388" spc="-94" dirty="0">
                <a:latin typeface="Trebuchet MS"/>
                <a:cs typeface="Trebuchet MS"/>
              </a:rPr>
              <a:t> </a:t>
            </a:r>
            <a:r>
              <a:rPr sz="1388" spc="-8" dirty="0">
                <a:latin typeface="Trebuchet MS"/>
                <a:cs typeface="Trebuchet MS"/>
              </a:rPr>
              <a:t>2019)</a:t>
            </a:r>
            <a:endParaRPr sz="1388" dirty="0">
              <a:latin typeface="Trebuchet MS"/>
              <a:cs typeface="Trebuchet MS"/>
            </a:endParaRPr>
          </a:p>
        </p:txBody>
      </p:sp>
      <p:sp>
        <p:nvSpPr>
          <p:cNvPr id="5" name="object 5"/>
          <p:cNvSpPr txBox="1"/>
          <p:nvPr/>
        </p:nvSpPr>
        <p:spPr>
          <a:xfrm>
            <a:off x="688182" y="2589323"/>
            <a:ext cx="6945154" cy="2358370"/>
          </a:xfrm>
          <a:prstGeom prst="rect">
            <a:avLst/>
          </a:prstGeom>
        </p:spPr>
        <p:txBody>
          <a:bodyPr vert="horz" wrap="square" lIns="0" tIns="11906" rIns="0" bIns="0" rtlCol="0">
            <a:spAutoFit/>
          </a:bodyPr>
          <a:lstStyle/>
          <a:p>
            <a:pPr marL="180975" indent="-171450">
              <a:lnSpc>
                <a:spcPts val="1620"/>
              </a:lnSpc>
              <a:spcBef>
                <a:spcPts val="94"/>
              </a:spcBef>
              <a:buFont typeface="Arial"/>
              <a:buChar char="•"/>
              <a:tabLst>
                <a:tab pos="180975" algn="l"/>
              </a:tabLst>
            </a:pPr>
            <a:r>
              <a:rPr sz="1388" dirty="0">
                <a:latin typeface="Trebuchet MS"/>
                <a:cs typeface="Trebuchet MS"/>
              </a:rPr>
              <a:t>Web</a:t>
            </a:r>
            <a:r>
              <a:rPr sz="1388" spc="-53" dirty="0">
                <a:latin typeface="Trebuchet MS"/>
                <a:cs typeface="Trebuchet MS"/>
              </a:rPr>
              <a:t> </a:t>
            </a:r>
            <a:r>
              <a:rPr sz="1388" spc="-26" dirty="0">
                <a:latin typeface="Trebuchet MS"/>
                <a:cs typeface="Trebuchet MS"/>
              </a:rPr>
              <a:t>data</a:t>
            </a:r>
            <a:r>
              <a:rPr sz="1388" spc="-68" dirty="0">
                <a:latin typeface="Trebuchet MS"/>
                <a:cs typeface="Trebuchet MS"/>
              </a:rPr>
              <a:t> </a:t>
            </a:r>
            <a:r>
              <a:rPr sz="1388" spc="-53" dirty="0">
                <a:latin typeface="Trebuchet MS"/>
                <a:cs typeface="Trebuchet MS"/>
              </a:rPr>
              <a:t>filtering</a:t>
            </a:r>
            <a:r>
              <a:rPr sz="1388" spc="-56" dirty="0">
                <a:latin typeface="Trebuchet MS"/>
                <a:cs typeface="Trebuchet MS"/>
              </a:rPr>
              <a:t> </a:t>
            </a:r>
            <a:r>
              <a:rPr sz="1388" dirty="0">
                <a:latin typeface="Trebuchet MS"/>
                <a:cs typeface="Trebuchet MS"/>
              </a:rPr>
              <a:t>is</a:t>
            </a:r>
            <a:r>
              <a:rPr sz="1388" spc="-120" dirty="0">
                <a:latin typeface="Trebuchet MS"/>
                <a:cs typeface="Trebuchet MS"/>
              </a:rPr>
              <a:t> </a:t>
            </a:r>
            <a:r>
              <a:rPr sz="1388" spc="-8" dirty="0">
                <a:latin typeface="Trebuchet MS"/>
                <a:cs typeface="Trebuchet MS"/>
              </a:rPr>
              <a:t>challenging!</a:t>
            </a:r>
            <a:endParaRPr sz="1388" dirty="0">
              <a:latin typeface="Trebuchet MS"/>
              <a:cs typeface="Trebuchet MS"/>
            </a:endParaRPr>
          </a:p>
          <a:p>
            <a:pPr marL="523875" lvl="1" indent="-171450">
              <a:lnSpc>
                <a:spcPts val="1454"/>
              </a:lnSpc>
              <a:buFont typeface="Arial"/>
              <a:buChar char="•"/>
              <a:tabLst>
                <a:tab pos="523875" algn="l"/>
              </a:tabLst>
            </a:pPr>
            <a:r>
              <a:rPr sz="1275" spc="-23" dirty="0">
                <a:latin typeface="Trebuchet MS"/>
                <a:cs typeface="Trebuchet MS"/>
              </a:rPr>
              <a:t>Large</a:t>
            </a:r>
            <a:r>
              <a:rPr sz="1275" spc="-150" dirty="0">
                <a:latin typeface="Trebuchet MS"/>
                <a:cs typeface="Trebuchet MS"/>
              </a:rPr>
              <a:t> </a:t>
            </a:r>
            <a:r>
              <a:rPr sz="1275" dirty="0">
                <a:latin typeface="Trebuchet MS"/>
                <a:cs typeface="Trebuchet MS"/>
              </a:rPr>
              <a:t>scale</a:t>
            </a:r>
            <a:r>
              <a:rPr sz="1275" spc="-146" dirty="0">
                <a:latin typeface="Trebuchet MS"/>
                <a:cs typeface="Trebuchet MS"/>
              </a:rPr>
              <a:t> </a:t>
            </a:r>
            <a:r>
              <a:rPr sz="1275" spc="-26" dirty="0">
                <a:latin typeface="Trebuchet MS"/>
                <a:cs typeface="Trebuchet MS"/>
              </a:rPr>
              <a:t>of</a:t>
            </a:r>
            <a:r>
              <a:rPr sz="1275" spc="-135" dirty="0">
                <a:latin typeface="Trebuchet MS"/>
                <a:cs typeface="Trebuchet MS"/>
              </a:rPr>
              <a:t> </a:t>
            </a:r>
            <a:r>
              <a:rPr sz="1275" dirty="0">
                <a:latin typeface="Trebuchet MS"/>
                <a:cs typeface="Trebuchet MS"/>
              </a:rPr>
              <a:t>Web</a:t>
            </a:r>
            <a:r>
              <a:rPr sz="1275" spc="-135" dirty="0">
                <a:latin typeface="Trebuchet MS"/>
                <a:cs typeface="Trebuchet MS"/>
              </a:rPr>
              <a:t> </a:t>
            </a:r>
            <a:r>
              <a:rPr sz="1275" spc="-26" dirty="0">
                <a:latin typeface="Trebuchet MS"/>
                <a:cs typeface="Trebuchet MS"/>
              </a:rPr>
              <a:t>data</a:t>
            </a:r>
            <a:r>
              <a:rPr sz="1275" spc="-94" dirty="0">
                <a:latin typeface="Trebuchet MS"/>
                <a:cs typeface="Trebuchet MS"/>
              </a:rPr>
              <a:t> </a:t>
            </a:r>
            <a:r>
              <a:rPr sz="1275" spc="-19" dirty="0">
                <a:latin typeface="Trebuchet MS"/>
                <a:cs typeface="Trebuchet MS"/>
              </a:rPr>
              <a:t>(+100</a:t>
            </a:r>
            <a:r>
              <a:rPr sz="1275" spc="-98" dirty="0">
                <a:latin typeface="Trebuchet MS"/>
                <a:cs typeface="Trebuchet MS"/>
              </a:rPr>
              <a:t> </a:t>
            </a:r>
            <a:r>
              <a:rPr sz="1275" spc="-8" dirty="0">
                <a:latin typeface="Trebuchet MS"/>
                <a:cs typeface="Trebuchet MS"/>
              </a:rPr>
              <a:t>TBs</a:t>
            </a:r>
            <a:r>
              <a:rPr sz="1275" spc="-90" dirty="0">
                <a:latin typeface="Trebuchet MS"/>
                <a:cs typeface="Trebuchet MS"/>
              </a:rPr>
              <a:t> </a:t>
            </a:r>
            <a:r>
              <a:rPr sz="1275" spc="-8" dirty="0">
                <a:latin typeface="Trebuchet MS"/>
                <a:cs typeface="Trebuchet MS"/>
              </a:rPr>
              <a:t>and</a:t>
            </a:r>
            <a:r>
              <a:rPr sz="1275" spc="-75" dirty="0">
                <a:latin typeface="Trebuchet MS"/>
                <a:cs typeface="Trebuchet MS"/>
              </a:rPr>
              <a:t> </a:t>
            </a:r>
            <a:r>
              <a:rPr sz="1275" spc="-8" dirty="0">
                <a:latin typeface="Trebuchet MS"/>
                <a:cs typeface="Trebuchet MS"/>
              </a:rPr>
              <a:t>more)</a:t>
            </a:r>
            <a:endParaRPr sz="1275" dirty="0">
              <a:latin typeface="Trebuchet MS"/>
              <a:cs typeface="Trebuchet MS"/>
            </a:endParaRPr>
          </a:p>
          <a:p>
            <a:pPr marL="523875" lvl="1" indent="-171450">
              <a:lnSpc>
                <a:spcPts val="1496"/>
              </a:lnSpc>
              <a:buFont typeface="Arial"/>
              <a:buChar char="•"/>
              <a:tabLst>
                <a:tab pos="523875" algn="l"/>
              </a:tabLst>
            </a:pPr>
            <a:r>
              <a:rPr sz="1275" spc="-38" dirty="0">
                <a:latin typeface="Trebuchet MS"/>
                <a:cs typeface="Trebuchet MS"/>
              </a:rPr>
              <a:t>All</a:t>
            </a:r>
            <a:r>
              <a:rPr sz="1275" spc="-79" dirty="0">
                <a:latin typeface="Trebuchet MS"/>
                <a:cs typeface="Trebuchet MS"/>
              </a:rPr>
              <a:t> </a:t>
            </a:r>
            <a:r>
              <a:rPr sz="1275" spc="-64" dirty="0">
                <a:latin typeface="Trebuchet MS"/>
                <a:cs typeface="Trebuchet MS"/>
              </a:rPr>
              <a:t>filtering</a:t>
            </a:r>
            <a:r>
              <a:rPr sz="1275" spc="-86" dirty="0">
                <a:latin typeface="Trebuchet MS"/>
                <a:cs typeface="Trebuchet MS"/>
              </a:rPr>
              <a:t> </a:t>
            </a:r>
            <a:r>
              <a:rPr sz="1275" spc="-8" dirty="0">
                <a:latin typeface="Trebuchet MS"/>
                <a:cs typeface="Trebuchet MS"/>
              </a:rPr>
              <a:t>methods</a:t>
            </a:r>
            <a:r>
              <a:rPr sz="1275" spc="-90" dirty="0">
                <a:latin typeface="Trebuchet MS"/>
                <a:cs typeface="Trebuchet MS"/>
              </a:rPr>
              <a:t> </a:t>
            </a:r>
            <a:r>
              <a:rPr sz="1275" spc="-23" dirty="0">
                <a:latin typeface="Trebuchet MS"/>
                <a:cs typeface="Trebuchet MS"/>
              </a:rPr>
              <a:t>need</a:t>
            </a:r>
            <a:r>
              <a:rPr sz="1275" spc="-75" dirty="0">
                <a:latin typeface="Trebuchet MS"/>
                <a:cs typeface="Trebuchet MS"/>
              </a:rPr>
              <a:t> </a:t>
            </a:r>
            <a:r>
              <a:rPr sz="1275" spc="-45" dirty="0">
                <a:latin typeface="Trebuchet MS"/>
                <a:cs typeface="Trebuchet MS"/>
              </a:rPr>
              <a:t>to</a:t>
            </a:r>
            <a:r>
              <a:rPr sz="1275" spc="-124" dirty="0">
                <a:latin typeface="Trebuchet MS"/>
                <a:cs typeface="Trebuchet MS"/>
              </a:rPr>
              <a:t> </a:t>
            </a:r>
            <a:r>
              <a:rPr sz="1275" dirty="0">
                <a:latin typeface="Trebuchet MS"/>
                <a:cs typeface="Trebuchet MS"/>
              </a:rPr>
              <a:t>be</a:t>
            </a:r>
            <a:r>
              <a:rPr sz="1275" spc="-146" dirty="0">
                <a:latin typeface="Trebuchet MS"/>
                <a:cs typeface="Trebuchet MS"/>
              </a:rPr>
              <a:t> </a:t>
            </a:r>
            <a:r>
              <a:rPr sz="1275" spc="-30" dirty="0">
                <a:latin typeface="Trebuchet MS"/>
                <a:cs typeface="Trebuchet MS"/>
              </a:rPr>
              <a:t>highly-</a:t>
            </a:r>
            <a:r>
              <a:rPr sz="1275" spc="-53" dirty="0">
                <a:latin typeface="Trebuchet MS"/>
                <a:cs typeface="Trebuchet MS"/>
              </a:rPr>
              <a:t>efficient</a:t>
            </a:r>
            <a:r>
              <a:rPr sz="1275" spc="-105" dirty="0">
                <a:latin typeface="Trebuchet MS"/>
                <a:cs typeface="Trebuchet MS"/>
              </a:rPr>
              <a:t> </a:t>
            </a:r>
            <a:r>
              <a:rPr sz="1275" spc="-8" dirty="0">
                <a:latin typeface="Trebuchet MS"/>
                <a:cs typeface="Trebuchet MS"/>
              </a:rPr>
              <a:t>and</a:t>
            </a:r>
            <a:r>
              <a:rPr sz="1275" spc="-75" dirty="0">
                <a:latin typeface="Trebuchet MS"/>
                <a:cs typeface="Trebuchet MS"/>
              </a:rPr>
              <a:t> </a:t>
            </a:r>
            <a:r>
              <a:rPr sz="1275" spc="-8" dirty="0">
                <a:latin typeface="Trebuchet MS"/>
                <a:cs typeface="Trebuchet MS"/>
              </a:rPr>
              <a:t>scalable.</a:t>
            </a:r>
            <a:endParaRPr sz="1275" dirty="0">
              <a:latin typeface="Trebuchet MS"/>
              <a:cs typeface="Trebuchet MS"/>
            </a:endParaRPr>
          </a:p>
          <a:p>
            <a:pPr marL="180975" indent="-171450">
              <a:lnSpc>
                <a:spcPts val="1620"/>
              </a:lnSpc>
              <a:spcBef>
                <a:spcPts val="274"/>
              </a:spcBef>
              <a:buFont typeface="Arial"/>
              <a:buChar char="•"/>
              <a:tabLst>
                <a:tab pos="180975" algn="l"/>
              </a:tabLst>
            </a:pPr>
            <a:r>
              <a:rPr sz="1388" dirty="0">
                <a:latin typeface="Trebuchet MS"/>
                <a:cs typeface="Trebuchet MS"/>
              </a:rPr>
              <a:t>Simple</a:t>
            </a:r>
            <a:r>
              <a:rPr sz="1388" spc="-109" dirty="0">
                <a:latin typeface="Trebuchet MS"/>
                <a:cs typeface="Trebuchet MS"/>
              </a:rPr>
              <a:t> </a:t>
            </a:r>
            <a:r>
              <a:rPr sz="1388" dirty="0">
                <a:latin typeface="Trebuchet MS"/>
                <a:cs typeface="Trebuchet MS"/>
              </a:rPr>
              <a:t>heuristics</a:t>
            </a:r>
            <a:r>
              <a:rPr sz="1388" spc="-41" dirty="0">
                <a:latin typeface="Trebuchet MS"/>
                <a:cs typeface="Trebuchet MS"/>
              </a:rPr>
              <a:t> </a:t>
            </a:r>
            <a:r>
              <a:rPr sz="1388" spc="53" dirty="0">
                <a:latin typeface="Trebuchet MS"/>
                <a:cs typeface="Trebuchet MS"/>
              </a:rPr>
              <a:t>(</a:t>
            </a:r>
            <a:r>
              <a:rPr sz="1388" u="sng" spc="53" dirty="0">
                <a:solidFill>
                  <a:srgbClr val="467885"/>
                </a:solidFill>
                <a:uFill>
                  <a:solidFill>
                    <a:srgbClr val="467885"/>
                  </a:solidFill>
                </a:uFill>
                <a:latin typeface="Trebuchet MS"/>
                <a:cs typeface="Trebuchet MS"/>
                <a:hlinkClick r:id="rId2"/>
              </a:rPr>
              <a:t>OSCAR</a:t>
            </a:r>
            <a:r>
              <a:rPr sz="1388" u="sng" spc="-38" dirty="0">
                <a:solidFill>
                  <a:srgbClr val="467885"/>
                </a:solidFill>
                <a:uFill>
                  <a:solidFill>
                    <a:srgbClr val="467885"/>
                  </a:solidFill>
                </a:uFill>
                <a:latin typeface="Trebuchet MS"/>
                <a:cs typeface="Trebuchet MS"/>
                <a:hlinkClick r:id="rId2"/>
              </a:rPr>
              <a:t> </a:t>
            </a:r>
            <a:r>
              <a:rPr sz="1388" u="sng" spc="-8" dirty="0">
                <a:solidFill>
                  <a:srgbClr val="467885"/>
                </a:solidFill>
                <a:uFill>
                  <a:solidFill>
                    <a:srgbClr val="467885"/>
                  </a:solidFill>
                </a:uFill>
                <a:latin typeface="Trebuchet MS"/>
                <a:cs typeface="Trebuchet MS"/>
                <a:hlinkClick r:id="rId2"/>
              </a:rPr>
              <a:t>documentation</a:t>
            </a:r>
            <a:r>
              <a:rPr sz="1388" spc="-8" dirty="0">
                <a:latin typeface="Trebuchet MS"/>
                <a:cs typeface="Trebuchet MS"/>
              </a:rPr>
              <a:t>):</a:t>
            </a:r>
            <a:endParaRPr sz="1388" dirty="0">
              <a:latin typeface="Trebuchet MS"/>
              <a:cs typeface="Trebuchet MS"/>
            </a:endParaRPr>
          </a:p>
          <a:p>
            <a:pPr marL="523875" lvl="1" indent="-171450">
              <a:lnSpc>
                <a:spcPts val="1451"/>
              </a:lnSpc>
              <a:buFont typeface="Arial"/>
              <a:buChar char="•"/>
              <a:tabLst>
                <a:tab pos="523875" algn="l"/>
              </a:tabLst>
            </a:pPr>
            <a:r>
              <a:rPr sz="1275" spc="-75" dirty="0">
                <a:latin typeface="Trebuchet MS"/>
                <a:cs typeface="Trebuchet MS"/>
              </a:rPr>
              <a:t>tiny:</a:t>
            </a:r>
            <a:r>
              <a:rPr sz="1275" spc="-79" dirty="0">
                <a:latin typeface="Trebuchet MS"/>
                <a:cs typeface="Trebuchet MS"/>
              </a:rPr>
              <a:t> </a:t>
            </a:r>
            <a:r>
              <a:rPr sz="1275" spc="-60" dirty="0">
                <a:latin typeface="Trebuchet MS"/>
                <a:cs typeface="Trebuchet MS"/>
              </a:rPr>
              <a:t>The</a:t>
            </a:r>
            <a:r>
              <a:rPr sz="1275" spc="-79" dirty="0">
                <a:latin typeface="Trebuchet MS"/>
                <a:cs typeface="Trebuchet MS"/>
              </a:rPr>
              <a:t> </a:t>
            </a:r>
            <a:r>
              <a:rPr sz="1275" spc="-8" dirty="0">
                <a:latin typeface="Trebuchet MS"/>
                <a:cs typeface="Trebuchet MS"/>
              </a:rPr>
              <a:t>document</a:t>
            </a:r>
            <a:r>
              <a:rPr sz="1275" spc="-101" dirty="0">
                <a:latin typeface="Trebuchet MS"/>
                <a:cs typeface="Trebuchet MS"/>
              </a:rPr>
              <a:t> </a:t>
            </a:r>
            <a:r>
              <a:rPr sz="1275" dirty="0">
                <a:latin typeface="Trebuchet MS"/>
                <a:cs typeface="Trebuchet MS"/>
              </a:rPr>
              <a:t>has</a:t>
            </a:r>
            <a:r>
              <a:rPr sz="1275" spc="-83" dirty="0">
                <a:latin typeface="Trebuchet MS"/>
                <a:cs typeface="Trebuchet MS"/>
              </a:rPr>
              <a:t> </a:t>
            </a:r>
            <a:r>
              <a:rPr sz="1275" dirty="0">
                <a:latin typeface="Trebuchet MS"/>
                <a:cs typeface="Trebuchet MS"/>
              </a:rPr>
              <a:t>a</a:t>
            </a:r>
            <a:r>
              <a:rPr sz="1275" spc="-150" dirty="0">
                <a:latin typeface="Trebuchet MS"/>
                <a:cs typeface="Trebuchet MS"/>
              </a:rPr>
              <a:t> </a:t>
            </a:r>
            <a:r>
              <a:rPr sz="1275" spc="-30" dirty="0">
                <a:latin typeface="Trebuchet MS"/>
                <a:cs typeface="Trebuchet MS"/>
              </a:rPr>
              <a:t>low</a:t>
            </a:r>
            <a:r>
              <a:rPr sz="1275" spc="-109" dirty="0">
                <a:latin typeface="Trebuchet MS"/>
                <a:cs typeface="Trebuchet MS"/>
              </a:rPr>
              <a:t> </a:t>
            </a:r>
            <a:r>
              <a:rPr sz="1275" spc="-49" dirty="0">
                <a:latin typeface="Trebuchet MS"/>
                <a:cs typeface="Trebuchet MS"/>
              </a:rPr>
              <a:t>(&lt;5)</a:t>
            </a:r>
            <a:r>
              <a:rPr sz="1275" spc="-56" dirty="0">
                <a:latin typeface="Trebuchet MS"/>
                <a:cs typeface="Trebuchet MS"/>
              </a:rPr>
              <a:t> </a:t>
            </a:r>
            <a:r>
              <a:rPr sz="1275" spc="-15" dirty="0">
                <a:latin typeface="Trebuchet MS"/>
                <a:cs typeface="Trebuchet MS"/>
              </a:rPr>
              <a:t>number</a:t>
            </a:r>
            <a:r>
              <a:rPr sz="1275" spc="-120" dirty="0">
                <a:latin typeface="Trebuchet MS"/>
                <a:cs typeface="Trebuchet MS"/>
              </a:rPr>
              <a:t> </a:t>
            </a:r>
            <a:r>
              <a:rPr sz="1275" spc="-26" dirty="0">
                <a:latin typeface="Trebuchet MS"/>
                <a:cs typeface="Trebuchet MS"/>
              </a:rPr>
              <a:t>of</a:t>
            </a:r>
            <a:r>
              <a:rPr sz="1275" spc="-135" dirty="0">
                <a:latin typeface="Trebuchet MS"/>
                <a:cs typeface="Trebuchet MS"/>
              </a:rPr>
              <a:t> </a:t>
            </a:r>
            <a:r>
              <a:rPr sz="1275" spc="-8" dirty="0">
                <a:latin typeface="Trebuchet MS"/>
                <a:cs typeface="Trebuchet MS"/>
              </a:rPr>
              <a:t>lines.</a:t>
            </a:r>
            <a:endParaRPr sz="1275" dirty="0">
              <a:latin typeface="Trebuchet MS"/>
              <a:cs typeface="Trebuchet MS"/>
            </a:endParaRPr>
          </a:p>
          <a:p>
            <a:pPr marL="523875" lvl="1" indent="-171450">
              <a:lnSpc>
                <a:spcPts val="1466"/>
              </a:lnSpc>
              <a:buFont typeface="Arial"/>
              <a:buChar char="•"/>
              <a:tabLst>
                <a:tab pos="523875" algn="l"/>
              </a:tabLst>
            </a:pPr>
            <a:r>
              <a:rPr sz="1275" spc="-15" dirty="0">
                <a:latin typeface="Trebuchet MS"/>
                <a:cs typeface="Trebuchet MS"/>
              </a:rPr>
              <a:t>short_sentences:</a:t>
            </a:r>
            <a:r>
              <a:rPr sz="1275" spc="-105" dirty="0">
                <a:latin typeface="Trebuchet MS"/>
                <a:cs typeface="Trebuchet MS"/>
              </a:rPr>
              <a:t> </a:t>
            </a:r>
            <a:r>
              <a:rPr sz="1275" spc="-41" dirty="0">
                <a:latin typeface="Trebuchet MS"/>
                <a:cs typeface="Trebuchet MS"/>
              </a:rPr>
              <a:t>The</a:t>
            </a:r>
            <a:r>
              <a:rPr sz="1275" spc="-131" dirty="0">
                <a:latin typeface="Trebuchet MS"/>
                <a:cs typeface="Trebuchet MS"/>
              </a:rPr>
              <a:t> </a:t>
            </a:r>
            <a:r>
              <a:rPr sz="1275" dirty="0">
                <a:latin typeface="Trebuchet MS"/>
                <a:cs typeface="Trebuchet MS"/>
              </a:rPr>
              <a:t>document</a:t>
            </a:r>
            <a:r>
              <a:rPr sz="1275" spc="-94" dirty="0">
                <a:latin typeface="Trebuchet MS"/>
                <a:cs typeface="Trebuchet MS"/>
              </a:rPr>
              <a:t> </a:t>
            </a:r>
            <a:r>
              <a:rPr sz="1275" dirty="0">
                <a:latin typeface="Trebuchet MS"/>
                <a:cs typeface="Trebuchet MS"/>
              </a:rPr>
              <a:t>has</a:t>
            </a:r>
            <a:r>
              <a:rPr sz="1275" spc="-75" dirty="0">
                <a:latin typeface="Trebuchet MS"/>
                <a:cs typeface="Trebuchet MS"/>
              </a:rPr>
              <a:t> </a:t>
            </a:r>
            <a:r>
              <a:rPr sz="1275" dirty="0">
                <a:latin typeface="Trebuchet MS"/>
                <a:cs typeface="Trebuchet MS"/>
              </a:rPr>
              <a:t>a</a:t>
            </a:r>
            <a:r>
              <a:rPr sz="1275" spc="-79" dirty="0">
                <a:latin typeface="Trebuchet MS"/>
                <a:cs typeface="Trebuchet MS"/>
              </a:rPr>
              <a:t> </a:t>
            </a:r>
            <a:r>
              <a:rPr sz="1275" spc="-34" dirty="0">
                <a:latin typeface="Trebuchet MS"/>
                <a:cs typeface="Trebuchet MS"/>
              </a:rPr>
              <a:t>high</a:t>
            </a:r>
            <a:r>
              <a:rPr sz="1275" spc="-45" dirty="0">
                <a:latin typeface="Trebuchet MS"/>
                <a:cs typeface="Trebuchet MS"/>
              </a:rPr>
              <a:t> </a:t>
            </a:r>
            <a:r>
              <a:rPr sz="1275" spc="-15" dirty="0">
                <a:latin typeface="Trebuchet MS"/>
                <a:cs typeface="Trebuchet MS"/>
              </a:rPr>
              <a:t>number</a:t>
            </a:r>
            <a:r>
              <a:rPr sz="1275" spc="-109" dirty="0">
                <a:latin typeface="Trebuchet MS"/>
                <a:cs typeface="Trebuchet MS"/>
              </a:rPr>
              <a:t> </a:t>
            </a:r>
            <a:r>
              <a:rPr sz="1275" dirty="0">
                <a:latin typeface="Trebuchet MS"/>
                <a:cs typeface="Trebuchet MS"/>
              </a:rPr>
              <a:t>(&gt;50%)</a:t>
            </a:r>
            <a:r>
              <a:rPr sz="1275" spc="-113" dirty="0">
                <a:latin typeface="Trebuchet MS"/>
                <a:cs typeface="Trebuchet MS"/>
              </a:rPr>
              <a:t> </a:t>
            </a:r>
            <a:r>
              <a:rPr sz="1275" spc="-23" dirty="0">
                <a:latin typeface="Trebuchet MS"/>
                <a:cs typeface="Trebuchet MS"/>
              </a:rPr>
              <a:t>of</a:t>
            </a:r>
            <a:r>
              <a:rPr sz="1275" spc="-127" dirty="0">
                <a:latin typeface="Trebuchet MS"/>
                <a:cs typeface="Trebuchet MS"/>
              </a:rPr>
              <a:t> </a:t>
            </a:r>
            <a:r>
              <a:rPr sz="1275" spc="-8" dirty="0">
                <a:latin typeface="Trebuchet MS"/>
                <a:cs typeface="Trebuchet MS"/>
              </a:rPr>
              <a:t>short</a:t>
            </a:r>
            <a:r>
              <a:rPr sz="1275" spc="-94" dirty="0">
                <a:latin typeface="Trebuchet MS"/>
                <a:cs typeface="Trebuchet MS"/>
              </a:rPr>
              <a:t> </a:t>
            </a:r>
            <a:r>
              <a:rPr sz="1275" spc="-19" dirty="0">
                <a:latin typeface="Trebuchet MS"/>
                <a:cs typeface="Trebuchet MS"/>
              </a:rPr>
              <a:t>lines</a:t>
            </a:r>
            <a:r>
              <a:rPr sz="1275" spc="-75" dirty="0">
                <a:latin typeface="Trebuchet MS"/>
                <a:cs typeface="Trebuchet MS"/>
              </a:rPr>
              <a:t> </a:t>
            </a:r>
            <a:r>
              <a:rPr sz="1275" spc="-19" dirty="0">
                <a:latin typeface="Trebuchet MS"/>
                <a:cs typeface="Trebuchet MS"/>
              </a:rPr>
              <a:t>(&lt;400</a:t>
            </a:r>
            <a:r>
              <a:rPr sz="1275" spc="-86" dirty="0">
                <a:latin typeface="Trebuchet MS"/>
                <a:cs typeface="Trebuchet MS"/>
              </a:rPr>
              <a:t> </a:t>
            </a:r>
            <a:r>
              <a:rPr sz="1275" spc="-8" dirty="0">
                <a:latin typeface="Trebuchet MS"/>
                <a:cs typeface="Trebuchet MS"/>
              </a:rPr>
              <a:t>bytes)</a:t>
            </a:r>
            <a:endParaRPr sz="1275" dirty="0">
              <a:latin typeface="Trebuchet MS"/>
              <a:cs typeface="Trebuchet MS"/>
            </a:endParaRPr>
          </a:p>
          <a:p>
            <a:pPr marL="523875" lvl="1" indent="-171450">
              <a:lnSpc>
                <a:spcPts val="1436"/>
              </a:lnSpc>
              <a:buFont typeface="Arial"/>
              <a:buChar char="•"/>
              <a:tabLst>
                <a:tab pos="523875" algn="l"/>
              </a:tabLst>
            </a:pPr>
            <a:r>
              <a:rPr sz="1275" spc="-30" dirty="0">
                <a:latin typeface="Trebuchet MS"/>
                <a:cs typeface="Trebuchet MS"/>
              </a:rPr>
              <a:t>noisy:</a:t>
            </a:r>
            <a:r>
              <a:rPr sz="1275" spc="-101" dirty="0">
                <a:latin typeface="Trebuchet MS"/>
                <a:cs typeface="Trebuchet MS"/>
              </a:rPr>
              <a:t> </a:t>
            </a:r>
            <a:r>
              <a:rPr sz="1275" spc="-41" dirty="0">
                <a:latin typeface="Trebuchet MS"/>
                <a:cs typeface="Trebuchet MS"/>
              </a:rPr>
              <a:t>The</a:t>
            </a:r>
            <a:r>
              <a:rPr sz="1275" spc="-135" dirty="0">
                <a:latin typeface="Trebuchet MS"/>
                <a:cs typeface="Trebuchet MS"/>
              </a:rPr>
              <a:t> </a:t>
            </a:r>
            <a:r>
              <a:rPr sz="1275" spc="-8" dirty="0">
                <a:latin typeface="Trebuchet MS"/>
                <a:cs typeface="Trebuchet MS"/>
              </a:rPr>
              <a:t>document</a:t>
            </a:r>
            <a:r>
              <a:rPr sz="1275" spc="-94" dirty="0">
                <a:latin typeface="Trebuchet MS"/>
                <a:cs typeface="Trebuchet MS"/>
              </a:rPr>
              <a:t> </a:t>
            </a:r>
            <a:r>
              <a:rPr sz="1275" dirty="0">
                <a:latin typeface="Trebuchet MS"/>
                <a:cs typeface="Trebuchet MS"/>
              </a:rPr>
              <a:t>has</a:t>
            </a:r>
            <a:r>
              <a:rPr sz="1275" spc="-75" dirty="0">
                <a:latin typeface="Trebuchet MS"/>
                <a:cs typeface="Trebuchet MS"/>
              </a:rPr>
              <a:t> </a:t>
            </a:r>
            <a:r>
              <a:rPr sz="1275" dirty="0">
                <a:latin typeface="Trebuchet MS"/>
                <a:cs typeface="Trebuchet MS"/>
              </a:rPr>
              <a:t>a</a:t>
            </a:r>
            <a:r>
              <a:rPr sz="1275" spc="-75" dirty="0">
                <a:latin typeface="Trebuchet MS"/>
                <a:cs typeface="Trebuchet MS"/>
              </a:rPr>
              <a:t> </a:t>
            </a:r>
            <a:r>
              <a:rPr sz="1275" spc="-23" dirty="0">
                <a:latin typeface="Trebuchet MS"/>
                <a:cs typeface="Trebuchet MS"/>
              </a:rPr>
              <a:t>high</a:t>
            </a:r>
            <a:r>
              <a:rPr sz="1275" spc="-113" dirty="0">
                <a:latin typeface="Trebuchet MS"/>
                <a:cs typeface="Trebuchet MS"/>
              </a:rPr>
              <a:t> </a:t>
            </a:r>
            <a:r>
              <a:rPr sz="1275" spc="-34" dirty="0">
                <a:latin typeface="Trebuchet MS"/>
                <a:cs typeface="Trebuchet MS"/>
              </a:rPr>
              <a:t>percentage</a:t>
            </a:r>
            <a:r>
              <a:rPr sz="1275" spc="-68" dirty="0">
                <a:latin typeface="Trebuchet MS"/>
                <a:cs typeface="Trebuchet MS"/>
              </a:rPr>
              <a:t> </a:t>
            </a:r>
            <a:r>
              <a:rPr sz="1275" spc="-53" dirty="0">
                <a:latin typeface="Trebuchet MS"/>
                <a:cs typeface="Trebuchet MS"/>
              </a:rPr>
              <a:t>of</a:t>
            </a:r>
            <a:r>
              <a:rPr sz="1275" spc="-56" dirty="0">
                <a:latin typeface="Trebuchet MS"/>
                <a:cs typeface="Trebuchet MS"/>
              </a:rPr>
              <a:t> </a:t>
            </a:r>
            <a:r>
              <a:rPr sz="1275" spc="-26" dirty="0">
                <a:latin typeface="Trebuchet MS"/>
                <a:cs typeface="Trebuchet MS"/>
              </a:rPr>
              <a:t>punctuation</a:t>
            </a:r>
            <a:r>
              <a:rPr sz="1275" spc="-109" dirty="0">
                <a:latin typeface="Trebuchet MS"/>
                <a:cs typeface="Trebuchet MS"/>
              </a:rPr>
              <a:t> </a:t>
            </a:r>
            <a:r>
              <a:rPr sz="1275" spc="-8" dirty="0">
                <a:latin typeface="Trebuchet MS"/>
                <a:cs typeface="Trebuchet MS"/>
              </a:rPr>
              <a:t>(&gt;50%)</a:t>
            </a:r>
            <a:endParaRPr sz="1275" dirty="0">
              <a:latin typeface="Trebuchet MS"/>
              <a:cs typeface="Trebuchet MS"/>
            </a:endParaRPr>
          </a:p>
          <a:p>
            <a:pPr marL="523875" lvl="1" indent="-171450">
              <a:lnSpc>
                <a:spcPts val="1470"/>
              </a:lnSpc>
              <a:buFont typeface="Arial"/>
              <a:buChar char="•"/>
              <a:tabLst>
                <a:tab pos="523875" algn="l"/>
              </a:tabLst>
            </a:pPr>
            <a:r>
              <a:rPr sz="1275" dirty="0">
                <a:latin typeface="Trebuchet MS"/>
                <a:cs typeface="Trebuchet MS"/>
              </a:rPr>
              <a:t>and</a:t>
            </a:r>
            <a:r>
              <a:rPr sz="1275" spc="-124" dirty="0">
                <a:latin typeface="Trebuchet MS"/>
                <a:cs typeface="Trebuchet MS"/>
              </a:rPr>
              <a:t> </a:t>
            </a:r>
            <a:r>
              <a:rPr sz="1275" spc="-45" dirty="0">
                <a:latin typeface="Trebuchet MS"/>
                <a:cs typeface="Trebuchet MS"/>
              </a:rPr>
              <a:t>other</a:t>
            </a:r>
            <a:r>
              <a:rPr sz="1275" spc="-105" dirty="0">
                <a:latin typeface="Trebuchet MS"/>
                <a:cs typeface="Trebuchet MS"/>
              </a:rPr>
              <a:t> </a:t>
            </a:r>
            <a:r>
              <a:rPr sz="1275" spc="-49" dirty="0">
                <a:latin typeface="Trebuchet MS"/>
                <a:cs typeface="Trebuchet MS"/>
              </a:rPr>
              <a:t>filters</a:t>
            </a:r>
            <a:r>
              <a:rPr sz="1275" spc="-75" dirty="0">
                <a:latin typeface="Trebuchet MS"/>
                <a:cs typeface="Trebuchet MS"/>
              </a:rPr>
              <a:t> </a:t>
            </a:r>
            <a:r>
              <a:rPr sz="1275" spc="83" dirty="0">
                <a:latin typeface="Trebuchet MS"/>
                <a:cs typeface="Trebuchet MS"/>
              </a:rPr>
              <a:t>…</a:t>
            </a:r>
            <a:endParaRPr sz="1275" dirty="0">
              <a:latin typeface="Trebuchet MS"/>
              <a:cs typeface="Trebuchet MS"/>
            </a:endParaRPr>
          </a:p>
          <a:p>
            <a:pPr marL="180975" indent="-171450">
              <a:spcBef>
                <a:spcPts val="274"/>
              </a:spcBef>
              <a:buFont typeface="Arial"/>
              <a:buChar char="•"/>
              <a:tabLst>
                <a:tab pos="180975" algn="l"/>
              </a:tabLst>
            </a:pPr>
            <a:r>
              <a:rPr sz="1388" spc="-56" dirty="0">
                <a:latin typeface="Trebuchet MS"/>
                <a:cs typeface="Trebuchet MS"/>
              </a:rPr>
              <a:t>Filter</a:t>
            </a:r>
            <a:r>
              <a:rPr sz="1388" spc="-68" dirty="0">
                <a:latin typeface="Trebuchet MS"/>
                <a:cs typeface="Trebuchet MS"/>
              </a:rPr>
              <a:t> </a:t>
            </a:r>
            <a:r>
              <a:rPr sz="1388" dirty="0">
                <a:latin typeface="Trebuchet MS"/>
                <a:cs typeface="Trebuchet MS"/>
              </a:rPr>
              <a:t>Web</a:t>
            </a:r>
            <a:r>
              <a:rPr sz="1388" spc="-105" dirty="0">
                <a:latin typeface="Trebuchet MS"/>
                <a:cs typeface="Trebuchet MS"/>
              </a:rPr>
              <a:t> </a:t>
            </a:r>
            <a:r>
              <a:rPr sz="1388" spc="-15" dirty="0">
                <a:latin typeface="Trebuchet MS"/>
                <a:cs typeface="Trebuchet MS"/>
              </a:rPr>
              <a:t>content</a:t>
            </a:r>
            <a:r>
              <a:rPr sz="1388" spc="-109" dirty="0">
                <a:latin typeface="Trebuchet MS"/>
                <a:cs typeface="Trebuchet MS"/>
              </a:rPr>
              <a:t> </a:t>
            </a:r>
            <a:r>
              <a:rPr sz="1388" spc="38" dirty="0">
                <a:latin typeface="Trebuchet MS"/>
                <a:cs typeface="Trebuchet MS"/>
              </a:rPr>
              <a:t>based</a:t>
            </a:r>
            <a:r>
              <a:rPr sz="1388" spc="-101" dirty="0">
                <a:latin typeface="Trebuchet MS"/>
                <a:cs typeface="Trebuchet MS"/>
              </a:rPr>
              <a:t> </a:t>
            </a:r>
            <a:r>
              <a:rPr sz="1388" dirty="0">
                <a:latin typeface="Trebuchet MS"/>
                <a:cs typeface="Trebuchet MS"/>
              </a:rPr>
              <a:t>on</a:t>
            </a:r>
            <a:r>
              <a:rPr sz="1388" spc="-90" dirty="0">
                <a:latin typeface="Trebuchet MS"/>
                <a:cs typeface="Trebuchet MS"/>
              </a:rPr>
              <a:t> </a:t>
            </a:r>
            <a:r>
              <a:rPr sz="1388" spc="41" dirty="0">
                <a:latin typeface="Trebuchet MS"/>
                <a:cs typeface="Trebuchet MS"/>
              </a:rPr>
              <a:t>URL</a:t>
            </a:r>
            <a:r>
              <a:rPr sz="1388" spc="-71" dirty="0">
                <a:latin typeface="Trebuchet MS"/>
                <a:cs typeface="Trebuchet MS"/>
              </a:rPr>
              <a:t> </a:t>
            </a:r>
            <a:r>
              <a:rPr sz="1388" dirty="0">
                <a:latin typeface="Trebuchet MS"/>
                <a:cs typeface="Trebuchet MS"/>
              </a:rPr>
              <a:t>using</a:t>
            </a:r>
            <a:r>
              <a:rPr sz="1388" spc="-49" dirty="0">
                <a:latin typeface="Trebuchet MS"/>
                <a:cs typeface="Trebuchet MS"/>
              </a:rPr>
              <a:t> </a:t>
            </a:r>
            <a:r>
              <a:rPr sz="1388" dirty="0">
                <a:latin typeface="Trebuchet MS"/>
                <a:cs typeface="Trebuchet MS"/>
              </a:rPr>
              <a:t>block</a:t>
            </a:r>
            <a:r>
              <a:rPr sz="1388" spc="-116" dirty="0">
                <a:latin typeface="Trebuchet MS"/>
                <a:cs typeface="Trebuchet MS"/>
              </a:rPr>
              <a:t> </a:t>
            </a:r>
            <a:r>
              <a:rPr sz="1388" dirty="0">
                <a:latin typeface="Trebuchet MS"/>
                <a:cs typeface="Trebuchet MS"/>
              </a:rPr>
              <a:t>lists</a:t>
            </a:r>
            <a:r>
              <a:rPr sz="1388" spc="-49" dirty="0">
                <a:latin typeface="Trebuchet MS"/>
                <a:cs typeface="Trebuchet MS"/>
              </a:rPr>
              <a:t> </a:t>
            </a:r>
            <a:r>
              <a:rPr sz="1388" spc="-8" dirty="0">
                <a:latin typeface="Trebuchet MS"/>
                <a:cs typeface="Trebuchet MS"/>
              </a:rPr>
              <a:t>(</a:t>
            </a:r>
            <a:r>
              <a:rPr sz="1388" u="sng" spc="-8" dirty="0">
                <a:solidFill>
                  <a:srgbClr val="467885"/>
                </a:solidFill>
                <a:uFill>
                  <a:solidFill>
                    <a:srgbClr val="467885"/>
                  </a:solidFill>
                </a:uFill>
                <a:latin typeface="Trebuchet MS"/>
                <a:cs typeface="Trebuchet MS"/>
                <a:hlinkClick r:id="rId3"/>
              </a:rPr>
              <a:t>Blacklist</a:t>
            </a:r>
            <a:r>
              <a:rPr sz="1388" u="sng" spc="-109" dirty="0">
                <a:solidFill>
                  <a:srgbClr val="467885"/>
                </a:solidFill>
                <a:uFill>
                  <a:solidFill>
                    <a:srgbClr val="467885"/>
                  </a:solidFill>
                </a:uFill>
                <a:latin typeface="Trebuchet MS"/>
                <a:cs typeface="Trebuchet MS"/>
                <a:hlinkClick r:id="rId3"/>
              </a:rPr>
              <a:t> </a:t>
            </a:r>
            <a:r>
              <a:rPr sz="1388" u="sng" spc="-15" dirty="0">
                <a:solidFill>
                  <a:srgbClr val="467885"/>
                </a:solidFill>
                <a:uFill>
                  <a:solidFill>
                    <a:srgbClr val="467885"/>
                  </a:solidFill>
                </a:uFill>
                <a:latin typeface="Trebuchet MS"/>
                <a:cs typeface="Trebuchet MS"/>
                <a:hlinkClick r:id="rId3"/>
              </a:rPr>
              <a:t>UT1</a:t>
            </a:r>
            <a:r>
              <a:rPr sz="1388" spc="-15" dirty="0">
                <a:latin typeface="Trebuchet MS"/>
                <a:cs typeface="Trebuchet MS"/>
              </a:rPr>
              <a:t>)</a:t>
            </a:r>
            <a:endParaRPr sz="1388" dirty="0">
              <a:latin typeface="Trebuchet MS"/>
              <a:cs typeface="Trebuchet MS"/>
            </a:endParaRPr>
          </a:p>
          <a:p>
            <a:pPr marL="180975" indent="-171450">
              <a:spcBef>
                <a:spcPts val="307"/>
              </a:spcBef>
              <a:buFont typeface="Arial"/>
              <a:buChar char="•"/>
              <a:tabLst>
                <a:tab pos="180975" algn="l"/>
              </a:tabLst>
            </a:pPr>
            <a:r>
              <a:rPr sz="1388" spc="-19" dirty="0">
                <a:latin typeface="Trebuchet MS"/>
                <a:cs typeface="Trebuchet MS"/>
              </a:rPr>
              <a:t>Adult</a:t>
            </a:r>
            <a:r>
              <a:rPr sz="1388" spc="-105" dirty="0">
                <a:latin typeface="Trebuchet MS"/>
                <a:cs typeface="Trebuchet MS"/>
              </a:rPr>
              <a:t> </a:t>
            </a:r>
            <a:r>
              <a:rPr sz="1388" dirty="0">
                <a:latin typeface="Trebuchet MS"/>
                <a:cs typeface="Trebuchet MS"/>
              </a:rPr>
              <a:t>Content</a:t>
            </a:r>
            <a:r>
              <a:rPr sz="1388" spc="-38" dirty="0">
                <a:latin typeface="Trebuchet MS"/>
                <a:cs typeface="Trebuchet MS"/>
              </a:rPr>
              <a:t> </a:t>
            </a:r>
            <a:r>
              <a:rPr sz="1388" spc="-56" dirty="0">
                <a:latin typeface="Trebuchet MS"/>
                <a:cs typeface="Trebuchet MS"/>
              </a:rPr>
              <a:t>Filtering:</a:t>
            </a:r>
            <a:r>
              <a:rPr sz="1388" spc="-45" dirty="0">
                <a:latin typeface="Trebuchet MS"/>
                <a:cs typeface="Trebuchet MS"/>
              </a:rPr>
              <a:t> </a:t>
            </a:r>
            <a:r>
              <a:rPr sz="1388" spc="-53" dirty="0">
                <a:latin typeface="Trebuchet MS"/>
                <a:cs typeface="Trebuchet MS"/>
              </a:rPr>
              <a:t>Perplexity </a:t>
            </a:r>
            <a:r>
              <a:rPr sz="1388" spc="-26" dirty="0">
                <a:latin typeface="Trebuchet MS"/>
                <a:cs typeface="Trebuchet MS"/>
              </a:rPr>
              <a:t>from</a:t>
            </a:r>
            <a:r>
              <a:rPr sz="1388" spc="-56" dirty="0">
                <a:latin typeface="Trebuchet MS"/>
                <a:cs typeface="Trebuchet MS"/>
              </a:rPr>
              <a:t> </a:t>
            </a:r>
            <a:r>
              <a:rPr sz="1388" dirty="0">
                <a:latin typeface="Trebuchet MS"/>
                <a:cs typeface="Trebuchet MS"/>
              </a:rPr>
              <a:t>a</a:t>
            </a:r>
            <a:r>
              <a:rPr sz="1388" spc="-49" dirty="0">
                <a:latin typeface="Trebuchet MS"/>
                <a:cs typeface="Trebuchet MS"/>
              </a:rPr>
              <a:t> </a:t>
            </a:r>
            <a:r>
              <a:rPr sz="1388" dirty="0">
                <a:latin typeface="Trebuchet MS"/>
                <a:cs typeface="Trebuchet MS"/>
              </a:rPr>
              <a:t>KenLM</a:t>
            </a:r>
            <a:r>
              <a:rPr sz="1388" spc="-86" dirty="0">
                <a:latin typeface="Trebuchet MS"/>
                <a:cs typeface="Trebuchet MS"/>
              </a:rPr>
              <a:t> </a:t>
            </a:r>
            <a:r>
              <a:rPr sz="1388" dirty="0">
                <a:latin typeface="Trebuchet MS"/>
                <a:cs typeface="Trebuchet MS"/>
              </a:rPr>
              <a:t>model</a:t>
            </a:r>
            <a:r>
              <a:rPr sz="1388" spc="-68" dirty="0">
                <a:latin typeface="Trebuchet MS"/>
                <a:cs typeface="Trebuchet MS"/>
              </a:rPr>
              <a:t> </a:t>
            </a:r>
            <a:r>
              <a:rPr sz="1388" spc="-38" dirty="0">
                <a:latin typeface="Trebuchet MS"/>
                <a:cs typeface="Trebuchet MS"/>
              </a:rPr>
              <a:t>trained</a:t>
            </a:r>
            <a:r>
              <a:rPr sz="1388" spc="-98" dirty="0">
                <a:latin typeface="Trebuchet MS"/>
                <a:cs typeface="Trebuchet MS"/>
              </a:rPr>
              <a:t> </a:t>
            </a:r>
            <a:r>
              <a:rPr sz="1388" dirty="0">
                <a:latin typeface="Trebuchet MS"/>
                <a:cs typeface="Trebuchet MS"/>
              </a:rPr>
              <a:t>on</a:t>
            </a:r>
            <a:r>
              <a:rPr sz="1388" spc="-86" dirty="0">
                <a:latin typeface="Trebuchet MS"/>
                <a:cs typeface="Trebuchet MS"/>
              </a:rPr>
              <a:t> </a:t>
            </a:r>
            <a:r>
              <a:rPr sz="1388" dirty="0">
                <a:latin typeface="Trebuchet MS"/>
                <a:cs typeface="Trebuchet MS"/>
              </a:rPr>
              <a:t>known</a:t>
            </a:r>
            <a:r>
              <a:rPr sz="1388" spc="-86" dirty="0">
                <a:latin typeface="Trebuchet MS"/>
                <a:cs typeface="Trebuchet MS"/>
              </a:rPr>
              <a:t> </a:t>
            </a:r>
            <a:r>
              <a:rPr sz="1388" spc="-19" dirty="0">
                <a:latin typeface="Trebuchet MS"/>
                <a:cs typeface="Trebuchet MS"/>
              </a:rPr>
              <a:t>adult</a:t>
            </a:r>
            <a:r>
              <a:rPr sz="1388" spc="-38" dirty="0">
                <a:latin typeface="Trebuchet MS"/>
                <a:cs typeface="Trebuchet MS"/>
              </a:rPr>
              <a:t> </a:t>
            </a:r>
            <a:r>
              <a:rPr sz="1388" spc="-8" dirty="0">
                <a:latin typeface="Trebuchet MS"/>
                <a:cs typeface="Trebuchet MS"/>
              </a:rPr>
              <a:t>content.</a:t>
            </a:r>
            <a:endParaRPr sz="1388" dirty="0">
              <a:latin typeface="Trebuchet MS"/>
              <a:cs typeface="Trebuchet MS"/>
            </a:endParaRPr>
          </a:p>
          <a:p>
            <a:pPr marL="180975" indent="-171450">
              <a:spcBef>
                <a:spcPts val="307"/>
              </a:spcBef>
              <a:buFont typeface="Arial"/>
              <a:buChar char="•"/>
              <a:tabLst>
                <a:tab pos="180975" algn="l"/>
              </a:tabLst>
            </a:pPr>
            <a:r>
              <a:rPr sz="1388" spc="-8" dirty="0">
                <a:latin typeface="Trebuchet MS"/>
                <a:cs typeface="Trebuchet MS"/>
              </a:rPr>
              <a:t>Deduplication:</a:t>
            </a:r>
            <a:r>
              <a:rPr sz="1388" spc="-64" dirty="0">
                <a:latin typeface="Trebuchet MS"/>
                <a:cs typeface="Trebuchet MS"/>
              </a:rPr>
              <a:t> </a:t>
            </a:r>
            <a:r>
              <a:rPr sz="1388" dirty="0">
                <a:latin typeface="Trebuchet MS"/>
                <a:cs typeface="Trebuchet MS"/>
              </a:rPr>
              <a:t>Remove</a:t>
            </a:r>
            <a:r>
              <a:rPr sz="1388" spc="-64" dirty="0">
                <a:latin typeface="Trebuchet MS"/>
                <a:cs typeface="Trebuchet MS"/>
              </a:rPr>
              <a:t> </a:t>
            </a:r>
            <a:r>
              <a:rPr sz="1388" spc="-8" dirty="0">
                <a:latin typeface="Trebuchet MS"/>
                <a:cs typeface="Trebuchet MS"/>
              </a:rPr>
              <a:t>duplicated</a:t>
            </a:r>
            <a:r>
              <a:rPr sz="1388" spc="-116" dirty="0">
                <a:latin typeface="Trebuchet MS"/>
                <a:cs typeface="Trebuchet MS"/>
              </a:rPr>
              <a:t> </a:t>
            </a:r>
            <a:r>
              <a:rPr sz="1388" spc="-15" dirty="0">
                <a:latin typeface="Trebuchet MS"/>
                <a:cs typeface="Trebuchet MS"/>
              </a:rPr>
              <a:t>content</a:t>
            </a:r>
            <a:r>
              <a:rPr sz="1388" spc="-116" dirty="0">
                <a:latin typeface="Trebuchet MS"/>
                <a:cs typeface="Trebuchet MS"/>
              </a:rPr>
              <a:t> </a:t>
            </a:r>
            <a:r>
              <a:rPr sz="1388" spc="-38" dirty="0">
                <a:latin typeface="Trebuchet MS"/>
                <a:cs typeface="Trebuchet MS"/>
              </a:rPr>
              <a:t>with</a:t>
            </a:r>
            <a:r>
              <a:rPr sz="1388" spc="-101" dirty="0">
                <a:latin typeface="Trebuchet MS"/>
                <a:cs typeface="Trebuchet MS"/>
              </a:rPr>
              <a:t> </a:t>
            </a:r>
            <a:r>
              <a:rPr sz="1388" spc="-23" dirty="0">
                <a:latin typeface="Trebuchet MS"/>
                <a:cs typeface="Trebuchet MS"/>
              </a:rPr>
              <a:t>Locality</a:t>
            </a:r>
            <a:r>
              <a:rPr sz="1388" spc="-79" dirty="0">
                <a:latin typeface="Trebuchet MS"/>
                <a:cs typeface="Trebuchet MS"/>
              </a:rPr>
              <a:t> </a:t>
            </a:r>
            <a:r>
              <a:rPr sz="1388" spc="-8" dirty="0">
                <a:latin typeface="Trebuchet MS"/>
                <a:cs typeface="Trebuchet MS"/>
              </a:rPr>
              <a:t>Sensitive</a:t>
            </a:r>
            <a:r>
              <a:rPr sz="1388" spc="-64" dirty="0">
                <a:latin typeface="Trebuchet MS"/>
                <a:cs typeface="Trebuchet MS"/>
              </a:rPr>
              <a:t> </a:t>
            </a:r>
            <a:r>
              <a:rPr sz="1388" spc="-8" dirty="0">
                <a:latin typeface="Trebuchet MS"/>
                <a:cs typeface="Trebuchet MS"/>
              </a:rPr>
              <a:t>Hashing.</a:t>
            </a:r>
            <a:endParaRPr sz="1388" dirty="0">
              <a:latin typeface="Trebuchet MS"/>
              <a:cs typeface="Trebuchet MS"/>
            </a:endParaRPr>
          </a:p>
        </p:txBody>
      </p:sp>
      <p:pic>
        <p:nvPicPr>
          <p:cNvPr id="6" name="object 6"/>
          <p:cNvPicPr/>
          <p:nvPr/>
        </p:nvPicPr>
        <p:blipFill>
          <a:blip r:embed="rId4" cstate="print"/>
          <a:stretch>
            <a:fillRect/>
          </a:stretch>
        </p:blipFill>
        <p:spPr>
          <a:xfrm>
            <a:off x="6490104" y="1192807"/>
            <a:ext cx="692944" cy="807244"/>
          </a:xfrm>
          <a:prstGeom prst="rect">
            <a:avLst/>
          </a:prstGeom>
        </p:spPr>
      </p:pic>
      <p:sp>
        <p:nvSpPr>
          <p:cNvPr id="7" name="object 7"/>
          <p:cNvSpPr/>
          <p:nvPr/>
        </p:nvSpPr>
        <p:spPr>
          <a:xfrm>
            <a:off x="7310476" y="1125299"/>
            <a:ext cx="1295400" cy="379094"/>
          </a:xfrm>
          <a:custGeom>
            <a:avLst/>
            <a:gdLst/>
            <a:ahLst/>
            <a:cxnLst/>
            <a:rect l="l" t="t" r="r" b="b"/>
            <a:pathLst>
              <a:path w="1727200" h="505459">
                <a:moveTo>
                  <a:pt x="390541" y="0"/>
                </a:moveTo>
                <a:lnTo>
                  <a:pt x="339300" y="15462"/>
                </a:lnTo>
                <a:lnTo>
                  <a:pt x="309320" y="42576"/>
                </a:lnTo>
                <a:lnTo>
                  <a:pt x="281592" y="72005"/>
                </a:lnTo>
                <a:lnTo>
                  <a:pt x="283811" y="78049"/>
                </a:lnTo>
                <a:lnTo>
                  <a:pt x="300841" y="78316"/>
                </a:lnTo>
                <a:lnTo>
                  <a:pt x="324259" y="73653"/>
                </a:lnTo>
                <a:lnTo>
                  <a:pt x="364349" y="52674"/>
                </a:lnTo>
                <a:lnTo>
                  <a:pt x="399284" y="24853"/>
                </a:lnTo>
                <a:lnTo>
                  <a:pt x="415408" y="9347"/>
                </a:lnTo>
                <a:lnTo>
                  <a:pt x="413261" y="767"/>
                </a:lnTo>
                <a:lnTo>
                  <a:pt x="390541" y="0"/>
                </a:lnTo>
                <a:close/>
              </a:path>
              <a:path w="1727200" h="505459">
                <a:moveTo>
                  <a:pt x="969858" y="461524"/>
                </a:moveTo>
                <a:lnTo>
                  <a:pt x="815228" y="461524"/>
                </a:lnTo>
                <a:lnTo>
                  <a:pt x="814595" y="478334"/>
                </a:lnTo>
                <a:lnTo>
                  <a:pt x="820554" y="491477"/>
                </a:lnTo>
                <a:lnTo>
                  <a:pt x="834308" y="500035"/>
                </a:lnTo>
                <a:lnTo>
                  <a:pt x="857058" y="503092"/>
                </a:lnTo>
                <a:lnTo>
                  <a:pt x="889961" y="498666"/>
                </a:lnTo>
                <a:lnTo>
                  <a:pt x="923811" y="486801"/>
                </a:lnTo>
                <a:lnTo>
                  <a:pt x="957264" y="469618"/>
                </a:lnTo>
                <a:lnTo>
                  <a:pt x="969858" y="461524"/>
                </a:lnTo>
                <a:close/>
              </a:path>
              <a:path w="1727200" h="505459">
                <a:moveTo>
                  <a:pt x="1054118" y="449236"/>
                </a:moveTo>
                <a:lnTo>
                  <a:pt x="988977" y="449236"/>
                </a:lnTo>
                <a:lnTo>
                  <a:pt x="989220" y="470546"/>
                </a:lnTo>
                <a:lnTo>
                  <a:pt x="998061" y="487626"/>
                </a:lnTo>
                <a:lnTo>
                  <a:pt x="1016318" y="498975"/>
                </a:lnTo>
                <a:lnTo>
                  <a:pt x="1044805" y="503092"/>
                </a:lnTo>
                <a:lnTo>
                  <a:pt x="1071927" y="500375"/>
                </a:lnTo>
                <a:lnTo>
                  <a:pt x="1100765" y="491676"/>
                </a:lnTo>
                <a:lnTo>
                  <a:pt x="1130900" y="476168"/>
                </a:lnTo>
                <a:lnTo>
                  <a:pt x="1148478" y="463051"/>
                </a:lnTo>
                <a:lnTo>
                  <a:pt x="1068406" y="463051"/>
                </a:lnTo>
                <a:lnTo>
                  <a:pt x="1052902" y="453180"/>
                </a:lnTo>
                <a:lnTo>
                  <a:pt x="1054118" y="449236"/>
                </a:lnTo>
                <a:close/>
              </a:path>
              <a:path w="1727200" h="505459">
                <a:moveTo>
                  <a:pt x="1223500" y="453026"/>
                </a:moveTo>
                <a:lnTo>
                  <a:pt x="1161913" y="453026"/>
                </a:lnTo>
                <a:lnTo>
                  <a:pt x="1165508" y="472519"/>
                </a:lnTo>
                <a:lnTo>
                  <a:pt x="1176145" y="488344"/>
                </a:lnTo>
                <a:lnTo>
                  <a:pt x="1193602" y="498965"/>
                </a:lnTo>
                <a:lnTo>
                  <a:pt x="1217659" y="502847"/>
                </a:lnTo>
                <a:lnTo>
                  <a:pt x="1246851" y="500297"/>
                </a:lnTo>
                <a:lnTo>
                  <a:pt x="1284963" y="493512"/>
                </a:lnTo>
                <a:lnTo>
                  <a:pt x="1330113" y="483787"/>
                </a:lnTo>
                <a:lnTo>
                  <a:pt x="1427743" y="462071"/>
                </a:lnTo>
                <a:lnTo>
                  <a:pt x="1233754" y="462071"/>
                </a:lnTo>
                <a:lnTo>
                  <a:pt x="1226337" y="459713"/>
                </a:lnTo>
                <a:lnTo>
                  <a:pt x="1223268" y="454546"/>
                </a:lnTo>
                <a:lnTo>
                  <a:pt x="1223500" y="453026"/>
                </a:lnTo>
                <a:close/>
              </a:path>
              <a:path w="1727200" h="505459">
                <a:moveTo>
                  <a:pt x="804028" y="337739"/>
                </a:moveTo>
                <a:lnTo>
                  <a:pt x="744165" y="337739"/>
                </a:lnTo>
                <a:lnTo>
                  <a:pt x="731936" y="349137"/>
                </a:lnTo>
                <a:lnTo>
                  <a:pt x="715154" y="364052"/>
                </a:lnTo>
                <a:lnTo>
                  <a:pt x="693239" y="386029"/>
                </a:lnTo>
                <a:lnTo>
                  <a:pt x="665616" y="418610"/>
                </a:lnTo>
                <a:lnTo>
                  <a:pt x="649032" y="451334"/>
                </a:lnTo>
                <a:lnTo>
                  <a:pt x="652075" y="478028"/>
                </a:lnTo>
                <a:lnTo>
                  <a:pt x="671685" y="496012"/>
                </a:lnTo>
                <a:lnTo>
                  <a:pt x="704801" y="502603"/>
                </a:lnTo>
                <a:lnTo>
                  <a:pt x="728619" y="500070"/>
                </a:lnTo>
                <a:lnTo>
                  <a:pt x="756081" y="492425"/>
                </a:lnTo>
                <a:lnTo>
                  <a:pt x="785510" y="479599"/>
                </a:lnTo>
                <a:lnTo>
                  <a:pt x="814958" y="461688"/>
                </a:lnTo>
                <a:lnTo>
                  <a:pt x="721405" y="461688"/>
                </a:lnTo>
                <a:lnTo>
                  <a:pt x="708760" y="454546"/>
                </a:lnTo>
                <a:lnTo>
                  <a:pt x="718026" y="434444"/>
                </a:lnTo>
                <a:lnTo>
                  <a:pt x="734867" y="415235"/>
                </a:lnTo>
                <a:lnTo>
                  <a:pt x="754556" y="394381"/>
                </a:lnTo>
                <a:lnTo>
                  <a:pt x="774839" y="373263"/>
                </a:lnTo>
                <a:lnTo>
                  <a:pt x="793466" y="353267"/>
                </a:lnTo>
                <a:lnTo>
                  <a:pt x="804028" y="337739"/>
                </a:lnTo>
                <a:close/>
              </a:path>
              <a:path w="1727200" h="505459">
                <a:moveTo>
                  <a:pt x="1271374" y="329787"/>
                </a:moveTo>
                <a:lnTo>
                  <a:pt x="1202441" y="329787"/>
                </a:lnTo>
                <a:lnTo>
                  <a:pt x="1212202" y="339574"/>
                </a:lnTo>
                <a:lnTo>
                  <a:pt x="1200370" y="364229"/>
                </a:lnTo>
                <a:lnTo>
                  <a:pt x="1173510" y="396328"/>
                </a:lnTo>
                <a:lnTo>
                  <a:pt x="1138186" y="428447"/>
                </a:lnTo>
                <a:lnTo>
                  <a:pt x="1100963" y="453163"/>
                </a:lnTo>
                <a:lnTo>
                  <a:pt x="1068406" y="463051"/>
                </a:lnTo>
                <a:lnTo>
                  <a:pt x="1148478" y="463051"/>
                </a:lnTo>
                <a:lnTo>
                  <a:pt x="1161913" y="453026"/>
                </a:lnTo>
                <a:lnTo>
                  <a:pt x="1223500" y="453026"/>
                </a:lnTo>
                <a:lnTo>
                  <a:pt x="1224495" y="446485"/>
                </a:lnTo>
                <a:lnTo>
                  <a:pt x="1234699" y="425037"/>
                </a:lnTo>
                <a:lnTo>
                  <a:pt x="1249418" y="400529"/>
                </a:lnTo>
                <a:lnTo>
                  <a:pt x="1263864" y="377695"/>
                </a:lnTo>
                <a:lnTo>
                  <a:pt x="1273243" y="361267"/>
                </a:lnTo>
                <a:lnTo>
                  <a:pt x="1275837" y="344425"/>
                </a:lnTo>
                <a:lnTo>
                  <a:pt x="1271374" y="329787"/>
                </a:lnTo>
                <a:close/>
              </a:path>
              <a:path w="1727200" h="505459">
                <a:moveTo>
                  <a:pt x="1629600" y="386769"/>
                </a:moveTo>
                <a:lnTo>
                  <a:pt x="1581956" y="388576"/>
                </a:lnTo>
                <a:lnTo>
                  <a:pt x="1530238" y="395635"/>
                </a:lnTo>
                <a:lnTo>
                  <a:pt x="1476432" y="406401"/>
                </a:lnTo>
                <a:lnTo>
                  <a:pt x="1422524" y="419327"/>
                </a:lnTo>
                <a:lnTo>
                  <a:pt x="1322341" y="445474"/>
                </a:lnTo>
                <a:lnTo>
                  <a:pt x="1280038" y="455603"/>
                </a:lnTo>
                <a:lnTo>
                  <a:pt x="1245573" y="461707"/>
                </a:lnTo>
                <a:lnTo>
                  <a:pt x="1233754" y="462071"/>
                </a:lnTo>
                <a:lnTo>
                  <a:pt x="1427743" y="462071"/>
                </a:lnTo>
                <a:lnTo>
                  <a:pt x="1488969" y="449937"/>
                </a:lnTo>
                <a:lnTo>
                  <a:pt x="1543448" y="441417"/>
                </a:lnTo>
                <a:lnTo>
                  <a:pt x="1595554" y="436438"/>
                </a:lnTo>
                <a:lnTo>
                  <a:pt x="1725596" y="436298"/>
                </a:lnTo>
                <a:lnTo>
                  <a:pt x="1720134" y="421234"/>
                </a:lnTo>
                <a:lnTo>
                  <a:pt x="1704728" y="405099"/>
                </a:lnTo>
                <a:lnTo>
                  <a:pt x="1671186" y="391762"/>
                </a:lnTo>
                <a:lnTo>
                  <a:pt x="1629600" y="386769"/>
                </a:lnTo>
                <a:close/>
              </a:path>
              <a:path w="1727200" h="505459">
                <a:moveTo>
                  <a:pt x="969781" y="296043"/>
                </a:moveTo>
                <a:lnTo>
                  <a:pt x="916792" y="313958"/>
                </a:lnTo>
                <a:lnTo>
                  <a:pt x="882550" y="349747"/>
                </a:lnTo>
                <a:lnTo>
                  <a:pt x="858632" y="379735"/>
                </a:lnTo>
                <a:lnTo>
                  <a:pt x="836224" y="412863"/>
                </a:lnTo>
                <a:lnTo>
                  <a:pt x="790600" y="440084"/>
                </a:lnTo>
                <a:lnTo>
                  <a:pt x="750507" y="456612"/>
                </a:lnTo>
                <a:lnTo>
                  <a:pt x="721405" y="461688"/>
                </a:lnTo>
                <a:lnTo>
                  <a:pt x="814958" y="461688"/>
                </a:lnTo>
                <a:lnTo>
                  <a:pt x="815228" y="461524"/>
                </a:lnTo>
                <a:lnTo>
                  <a:pt x="969858" y="461524"/>
                </a:lnTo>
                <a:lnTo>
                  <a:pt x="977943" y="456328"/>
                </a:lnTo>
                <a:lnTo>
                  <a:pt x="889936" y="456328"/>
                </a:lnTo>
                <a:lnTo>
                  <a:pt x="881411" y="441572"/>
                </a:lnTo>
                <a:lnTo>
                  <a:pt x="901894" y="406121"/>
                </a:lnTo>
                <a:lnTo>
                  <a:pt x="936390" y="363199"/>
                </a:lnTo>
                <a:lnTo>
                  <a:pt x="969901" y="326032"/>
                </a:lnTo>
                <a:lnTo>
                  <a:pt x="987431" y="307843"/>
                </a:lnTo>
                <a:lnTo>
                  <a:pt x="988719" y="297845"/>
                </a:lnTo>
                <a:lnTo>
                  <a:pt x="969781" y="296043"/>
                </a:lnTo>
                <a:close/>
              </a:path>
              <a:path w="1727200" h="505459">
                <a:moveTo>
                  <a:pt x="1203417" y="295377"/>
                </a:moveTo>
                <a:lnTo>
                  <a:pt x="1158464" y="300419"/>
                </a:lnTo>
                <a:lnTo>
                  <a:pt x="1116502" y="314217"/>
                </a:lnTo>
                <a:lnTo>
                  <a:pt x="1078629" y="334778"/>
                </a:lnTo>
                <a:lnTo>
                  <a:pt x="1045944" y="360108"/>
                </a:lnTo>
                <a:lnTo>
                  <a:pt x="1011966" y="388761"/>
                </a:lnTo>
                <a:lnTo>
                  <a:pt x="970656" y="420323"/>
                </a:lnTo>
                <a:lnTo>
                  <a:pt x="927988" y="445833"/>
                </a:lnTo>
                <a:lnTo>
                  <a:pt x="889936" y="456328"/>
                </a:lnTo>
                <a:lnTo>
                  <a:pt x="977943" y="456328"/>
                </a:lnTo>
                <a:lnTo>
                  <a:pt x="988977" y="449236"/>
                </a:lnTo>
                <a:lnTo>
                  <a:pt x="1054118" y="449236"/>
                </a:lnTo>
                <a:lnTo>
                  <a:pt x="1060512" y="428501"/>
                </a:lnTo>
                <a:lnTo>
                  <a:pt x="1085251" y="396419"/>
                </a:lnTo>
                <a:lnTo>
                  <a:pt x="1121141" y="364337"/>
                </a:lnTo>
                <a:lnTo>
                  <a:pt x="1162198" y="339659"/>
                </a:lnTo>
                <a:lnTo>
                  <a:pt x="1202441" y="329787"/>
                </a:lnTo>
                <a:lnTo>
                  <a:pt x="1271374" y="329787"/>
                </a:lnTo>
                <a:lnTo>
                  <a:pt x="1269153" y="322502"/>
                </a:lnTo>
                <a:lnTo>
                  <a:pt x="1247058" y="303490"/>
                </a:lnTo>
                <a:lnTo>
                  <a:pt x="1203417" y="295377"/>
                </a:lnTo>
                <a:close/>
              </a:path>
              <a:path w="1727200" h="505459">
                <a:moveTo>
                  <a:pt x="1725596" y="436298"/>
                </a:moveTo>
                <a:lnTo>
                  <a:pt x="1643404" y="436298"/>
                </a:lnTo>
                <a:lnTo>
                  <a:pt x="1685116" y="442292"/>
                </a:lnTo>
                <a:lnTo>
                  <a:pt x="1718807" y="455716"/>
                </a:lnTo>
                <a:lnTo>
                  <a:pt x="1726014" y="453575"/>
                </a:lnTo>
                <a:lnTo>
                  <a:pt x="1726843" y="439737"/>
                </a:lnTo>
                <a:lnTo>
                  <a:pt x="1725596" y="436298"/>
                </a:lnTo>
                <a:close/>
              </a:path>
              <a:path w="1727200" h="505459">
                <a:moveTo>
                  <a:pt x="749349" y="294642"/>
                </a:moveTo>
                <a:lnTo>
                  <a:pt x="692671" y="296895"/>
                </a:lnTo>
                <a:lnTo>
                  <a:pt x="655565" y="306522"/>
                </a:lnTo>
                <a:lnTo>
                  <a:pt x="592494" y="365121"/>
                </a:lnTo>
                <a:lnTo>
                  <a:pt x="587770" y="376180"/>
                </a:lnTo>
                <a:lnTo>
                  <a:pt x="587828" y="388761"/>
                </a:lnTo>
                <a:lnTo>
                  <a:pt x="591396" y="396764"/>
                </a:lnTo>
                <a:lnTo>
                  <a:pt x="597914" y="395686"/>
                </a:lnTo>
                <a:lnTo>
                  <a:pt x="635746" y="360019"/>
                </a:lnTo>
                <a:lnTo>
                  <a:pt x="663316" y="343057"/>
                </a:lnTo>
                <a:lnTo>
                  <a:pt x="694748" y="337922"/>
                </a:lnTo>
                <a:lnTo>
                  <a:pt x="804028" y="337739"/>
                </a:lnTo>
                <a:lnTo>
                  <a:pt x="809836" y="329200"/>
                </a:lnTo>
                <a:lnTo>
                  <a:pt x="809613" y="310704"/>
                </a:lnTo>
                <a:lnTo>
                  <a:pt x="790288" y="298833"/>
                </a:lnTo>
                <a:lnTo>
                  <a:pt x="749349" y="294642"/>
                </a:lnTo>
                <a:close/>
              </a:path>
              <a:path w="1727200" h="505459">
                <a:moveTo>
                  <a:pt x="1087286" y="176462"/>
                </a:moveTo>
                <a:lnTo>
                  <a:pt x="1036015" y="191696"/>
                </a:lnTo>
                <a:lnTo>
                  <a:pt x="999913" y="224593"/>
                </a:lnTo>
                <a:lnTo>
                  <a:pt x="965946" y="259799"/>
                </a:lnTo>
                <a:lnTo>
                  <a:pt x="966965" y="266621"/>
                </a:lnTo>
                <a:lnTo>
                  <a:pt x="981358" y="268354"/>
                </a:lnTo>
                <a:lnTo>
                  <a:pt x="1002144" y="265091"/>
                </a:lnTo>
                <a:lnTo>
                  <a:pt x="1046064" y="240802"/>
                </a:lnTo>
                <a:lnTo>
                  <a:pt x="1091032" y="205256"/>
                </a:lnTo>
                <a:lnTo>
                  <a:pt x="1112188" y="185891"/>
                </a:lnTo>
                <a:lnTo>
                  <a:pt x="1110014" y="177274"/>
                </a:lnTo>
                <a:lnTo>
                  <a:pt x="1087286" y="176462"/>
                </a:lnTo>
                <a:close/>
              </a:path>
              <a:path w="1727200" h="505459">
                <a:moveTo>
                  <a:pt x="286162" y="108469"/>
                </a:moveTo>
                <a:lnTo>
                  <a:pt x="224186" y="129772"/>
                </a:lnTo>
                <a:lnTo>
                  <a:pt x="183474" y="171648"/>
                </a:lnTo>
                <a:lnTo>
                  <a:pt x="143892" y="214285"/>
                </a:lnTo>
                <a:lnTo>
                  <a:pt x="106659" y="257069"/>
                </a:lnTo>
                <a:lnTo>
                  <a:pt x="72995" y="299386"/>
                </a:lnTo>
                <a:lnTo>
                  <a:pt x="44119" y="340621"/>
                </a:lnTo>
                <a:lnTo>
                  <a:pt x="21250" y="380159"/>
                </a:lnTo>
                <a:lnTo>
                  <a:pt x="5608" y="417386"/>
                </a:lnTo>
                <a:lnTo>
                  <a:pt x="0" y="450799"/>
                </a:lnTo>
                <a:lnTo>
                  <a:pt x="6576" y="478831"/>
                </a:lnTo>
                <a:lnTo>
                  <a:pt x="26715" y="498116"/>
                </a:lnTo>
                <a:lnTo>
                  <a:pt x="61793" y="505292"/>
                </a:lnTo>
                <a:lnTo>
                  <a:pt x="97833" y="501201"/>
                </a:lnTo>
                <a:lnTo>
                  <a:pt x="134575" y="490117"/>
                </a:lnTo>
                <a:lnTo>
                  <a:pt x="170803" y="473830"/>
                </a:lnTo>
                <a:lnTo>
                  <a:pt x="190422" y="462624"/>
                </a:lnTo>
                <a:lnTo>
                  <a:pt x="94269" y="462624"/>
                </a:lnTo>
                <a:lnTo>
                  <a:pt x="78997" y="459470"/>
                </a:lnTo>
                <a:lnTo>
                  <a:pt x="70301" y="450138"/>
                </a:lnTo>
                <a:lnTo>
                  <a:pt x="69018" y="434823"/>
                </a:lnTo>
                <a:lnTo>
                  <a:pt x="75991" y="413720"/>
                </a:lnTo>
                <a:lnTo>
                  <a:pt x="96765" y="376796"/>
                </a:lnTo>
                <a:lnTo>
                  <a:pt x="126013" y="334026"/>
                </a:lnTo>
                <a:lnTo>
                  <a:pt x="161138" y="288069"/>
                </a:lnTo>
                <a:lnTo>
                  <a:pt x="199544" y="241580"/>
                </a:lnTo>
                <a:lnTo>
                  <a:pt x="238632" y="197216"/>
                </a:lnTo>
                <a:lnTo>
                  <a:pt x="275804" y="157636"/>
                </a:lnTo>
                <a:lnTo>
                  <a:pt x="308464" y="125495"/>
                </a:lnTo>
                <a:lnTo>
                  <a:pt x="311544" y="110706"/>
                </a:lnTo>
                <a:lnTo>
                  <a:pt x="286162" y="108469"/>
                </a:lnTo>
                <a:close/>
              </a:path>
              <a:path w="1727200" h="505459">
                <a:moveTo>
                  <a:pt x="515751" y="343911"/>
                </a:moveTo>
                <a:lnTo>
                  <a:pt x="444966" y="343911"/>
                </a:lnTo>
                <a:lnTo>
                  <a:pt x="446190" y="357007"/>
                </a:lnTo>
                <a:lnTo>
                  <a:pt x="419249" y="389444"/>
                </a:lnTo>
                <a:lnTo>
                  <a:pt x="386779" y="430948"/>
                </a:lnTo>
                <a:lnTo>
                  <a:pt x="371414" y="471243"/>
                </a:lnTo>
                <a:lnTo>
                  <a:pt x="383019" y="494806"/>
                </a:lnTo>
                <a:lnTo>
                  <a:pt x="412126" y="503395"/>
                </a:lnTo>
                <a:lnTo>
                  <a:pt x="452006" y="499134"/>
                </a:lnTo>
                <a:lnTo>
                  <a:pt x="495927" y="484144"/>
                </a:lnTo>
                <a:lnTo>
                  <a:pt x="537161" y="460548"/>
                </a:lnTo>
                <a:lnTo>
                  <a:pt x="539297" y="458529"/>
                </a:lnTo>
                <a:lnTo>
                  <a:pt x="447220" y="458529"/>
                </a:lnTo>
                <a:lnTo>
                  <a:pt x="439108" y="448745"/>
                </a:lnTo>
                <a:lnTo>
                  <a:pt x="455075" y="423723"/>
                </a:lnTo>
                <a:lnTo>
                  <a:pt x="483049" y="389955"/>
                </a:lnTo>
                <a:lnTo>
                  <a:pt x="510958" y="353936"/>
                </a:lnTo>
                <a:lnTo>
                  <a:pt x="515751" y="343911"/>
                </a:lnTo>
                <a:close/>
              </a:path>
              <a:path w="1727200" h="505459">
                <a:moveTo>
                  <a:pt x="272183" y="454127"/>
                </a:moveTo>
                <a:lnTo>
                  <a:pt x="205298" y="454127"/>
                </a:lnTo>
                <a:lnTo>
                  <a:pt x="189820" y="475224"/>
                </a:lnTo>
                <a:lnTo>
                  <a:pt x="182914" y="484721"/>
                </a:lnTo>
                <a:lnTo>
                  <a:pt x="176716" y="493433"/>
                </a:lnTo>
                <a:lnTo>
                  <a:pt x="179606" y="502029"/>
                </a:lnTo>
                <a:lnTo>
                  <a:pt x="199144" y="503099"/>
                </a:lnTo>
                <a:lnTo>
                  <a:pt x="223527" y="497809"/>
                </a:lnTo>
                <a:lnTo>
                  <a:pt x="240951" y="487320"/>
                </a:lnTo>
                <a:lnTo>
                  <a:pt x="272183" y="454127"/>
                </a:lnTo>
                <a:close/>
              </a:path>
              <a:path w="1727200" h="505459">
                <a:moveTo>
                  <a:pt x="353666" y="297437"/>
                </a:moveTo>
                <a:lnTo>
                  <a:pt x="305600" y="318481"/>
                </a:lnTo>
                <a:lnTo>
                  <a:pt x="287322" y="342931"/>
                </a:lnTo>
                <a:lnTo>
                  <a:pt x="248678" y="382797"/>
                </a:lnTo>
                <a:lnTo>
                  <a:pt x="206400" y="415908"/>
                </a:lnTo>
                <a:lnTo>
                  <a:pt x="164139" y="441055"/>
                </a:lnTo>
                <a:lnTo>
                  <a:pt x="125546" y="457030"/>
                </a:lnTo>
                <a:lnTo>
                  <a:pt x="94269" y="462624"/>
                </a:lnTo>
                <a:lnTo>
                  <a:pt x="190422" y="462624"/>
                </a:lnTo>
                <a:lnTo>
                  <a:pt x="205298" y="454127"/>
                </a:lnTo>
                <a:lnTo>
                  <a:pt x="272183" y="454127"/>
                </a:lnTo>
                <a:lnTo>
                  <a:pt x="278219" y="447711"/>
                </a:lnTo>
                <a:lnTo>
                  <a:pt x="324811" y="409058"/>
                </a:lnTo>
                <a:lnTo>
                  <a:pt x="373170" y="375870"/>
                </a:lnTo>
                <a:lnTo>
                  <a:pt x="383239" y="370378"/>
                </a:lnTo>
                <a:lnTo>
                  <a:pt x="327720" y="370378"/>
                </a:lnTo>
                <a:lnTo>
                  <a:pt x="338326" y="357007"/>
                </a:lnTo>
                <a:lnTo>
                  <a:pt x="350855" y="341791"/>
                </a:lnTo>
                <a:lnTo>
                  <a:pt x="364972" y="324465"/>
                </a:lnTo>
                <a:lnTo>
                  <a:pt x="380064" y="305092"/>
                </a:lnTo>
                <a:lnTo>
                  <a:pt x="375699" y="297539"/>
                </a:lnTo>
                <a:lnTo>
                  <a:pt x="353666" y="297437"/>
                </a:lnTo>
                <a:close/>
              </a:path>
              <a:path w="1727200" h="505459">
                <a:moveTo>
                  <a:pt x="563368" y="398862"/>
                </a:moveTo>
                <a:lnTo>
                  <a:pt x="541758" y="417625"/>
                </a:lnTo>
                <a:lnTo>
                  <a:pt x="513110" y="437087"/>
                </a:lnTo>
                <a:lnTo>
                  <a:pt x="480554" y="452352"/>
                </a:lnTo>
                <a:lnTo>
                  <a:pt x="447220" y="458529"/>
                </a:lnTo>
                <a:lnTo>
                  <a:pt x="539297" y="458529"/>
                </a:lnTo>
                <a:lnTo>
                  <a:pt x="568975" y="430469"/>
                </a:lnTo>
                <a:lnTo>
                  <a:pt x="572255" y="420210"/>
                </a:lnTo>
                <a:lnTo>
                  <a:pt x="571631" y="408226"/>
                </a:lnTo>
                <a:lnTo>
                  <a:pt x="568278" y="399462"/>
                </a:lnTo>
                <a:lnTo>
                  <a:pt x="563368" y="398862"/>
                </a:lnTo>
                <a:close/>
              </a:path>
              <a:path w="1727200" h="505459">
                <a:moveTo>
                  <a:pt x="491459" y="295981"/>
                </a:moveTo>
                <a:lnTo>
                  <a:pt x="445479" y="303282"/>
                </a:lnTo>
                <a:lnTo>
                  <a:pt x="401728" y="321650"/>
                </a:lnTo>
                <a:lnTo>
                  <a:pt x="361908" y="345783"/>
                </a:lnTo>
                <a:lnTo>
                  <a:pt x="327720" y="370378"/>
                </a:lnTo>
                <a:lnTo>
                  <a:pt x="383239" y="370378"/>
                </a:lnTo>
                <a:lnTo>
                  <a:pt x="415740" y="352652"/>
                </a:lnTo>
                <a:lnTo>
                  <a:pt x="444966" y="343911"/>
                </a:lnTo>
                <a:lnTo>
                  <a:pt x="515751" y="343911"/>
                </a:lnTo>
                <a:lnTo>
                  <a:pt x="524288" y="326055"/>
                </a:lnTo>
                <a:lnTo>
                  <a:pt x="522028" y="308225"/>
                </a:lnTo>
                <a:lnTo>
                  <a:pt x="509358" y="298761"/>
                </a:lnTo>
                <a:lnTo>
                  <a:pt x="491459" y="295981"/>
                </a:lnTo>
                <a:close/>
              </a:path>
            </a:pathLst>
          </a:custGeom>
          <a:solidFill>
            <a:srgbClr val="E43516"/>
          </a:solidFill>
        </p:spPr>
        <p:txBody>
          <a:bodyPr wrap="square" lIns="0" tIns="0" rIns="0" bIns="0" rtlCol="0"/>
          <a:lstStyle/>
          <a:p>
            <a:endParaRPr/>
          </a:p>
        </p:txBody>
      </p:sp>
      <p:grpSp>
        <p:nvGrpSpPr>
          <p:cNvPr id="8" name="object 8"/>
          <p:cNvGrpSpPr/>
          <p:nvPr/>
        </p:nvGrpSpPr>
        <p:grpSpPr>
          <a:xfrm>
            <a:off x="7262839" y="1596429"/>
            <a:ext cx="467201" cy="388619"/>
            <a:chOff x="9683784" y="985571"/>
            <a:chExt cx="622935" cy="518159"/>
          </a:xfrm>
        </p:grpSpPr>
        <p:sp>
          <p:nvSpPr>
            <p:cNvPr id="9" name="object 9"/>
            <p:cNvSpPr/>
            <p:nvPr/>
          </p:nvSpPr>
          <p:spPr>
            <a:xfrm>
              <a:off x="9683775" y="1000239"/>
              <a:ext cx="616585" cy="278130"/>
            </a:xfrm>
            <a:custGeom>
              <a:avLst/>
              <a:gdLst/>
              <a:ahLst/>
              <a:cxnLst/>
              <a:rect l="l" t="t" r="r" b="b"/>
              <a:pathLst>
                <a:path w="616584" h="278130">
                  <a:moveTo>
                    <a:pt x="182206" y="0"/>
                  </a:moveTo>
                  <a:lnTo>
                    <a:pt x="127838" y="0"/>
                  </a:lnTo>
                  <a:lnTo>
                    <a:pt x="127838" y="111912"/>
                  </a:lnTo>
                  <a:lnTo>
                    <a:pt x="127838" y="147739"/>
                  </a:lnTo>
                  <a:lnTo>
                    <a:pt x="127838" y="205003"/>
                  </a:lnTo>
                  <a:lnTo>
                    <a:pt x="125158" y="216916"/>
                  </a:lnTo>
                  <a:lnTo>
                    <a:pt x="117729" y="225856"/>
                  </a:lnTo>
                  <a:lnTo>
                    <a:pt x="106451" y="231482"/>
                  </a:lnTo>
                  <a:lnTo>
                    <a:pt x="92202" y="233426"/>
                  </a:lnTo>
                  <a:lnTo>
                    <a:pt x="77952" y="230568"/>
                  </a:lnTo>
                  <a:lnTo>
                    <a:pt x="66675" y="222440"/>
                  </a:lnTo>
                  <a:lnTo>
                    <a:pt x="59245" y="209753"/>
                  </a:lnTo>
                  <a:lnTo>
                    <a:pt x="56565" y="193179"/>
                  </a:lnTo>
                  <a:lnTo>
                    <a:pt x="56565" y="159562"/>
                  </a:lnTo>
                  <a:lnTo>
                    <a:pt x="59245" y="142989"/>
                  </a:lnTo>
                  <a:lnTo>
                    <a:pt x="66675" y="130289"/>
                  </a:lnTo>
                  <a:lnTo>
                    <a:pt x="77952" y="122161"/>
                  </a:lnTo>
                  <a:lnTo>
                    <a:pt x="92202" y="119303"/>
                  </a:lnTo>
                  <a:lnTo>
                    <a:pt x="106451" y="121246"/>
                  </a:lnTo>
                  <a:lnTo>
                    <a:pt x="117729" y="126873"/>
                  </a:lnTo>
                  <a:lnTo>
                    <a:pt x="125158" y="135813"/>
                  </a:lnTo>
                  <a:lnTo>
                    <a:pt x="127838" y="147739"/>
                  </a:lnTo>
                  <a:lnTo>
                    <a:pt x="127838" y="111912"/>
                  </a:lnTo>
                  <a:lnTo>
                    <a:pt x="125996" y="111912"/>
                  </a:lnTo>
                  <a:lnTo>
                    <a:pt x="119087" y="97104"/>
                  </a:lnTo>
                  <a:lnTo>
                    <a:pt x="107403" y="85407"/>
                  </a:lnTo>
                  <a:lnTo>
                    <a:pt x="92062" y="77736"/>
                  </a:lnTo>
                  <a:lnTo>
                    <a:pt x="74206" y="74980"/>
                  </a:lnTo>
                  <a:lnTo>
                    <a:pt x="41998" y="81546"/>
                  </a:lnTo>
                  <a:lnTo>
                    <a:pt x="18783" y="100926"/>
                  </a:lnTo>
                  <a:lnTo>
                    <a:pt x="4724" y="132626"/>
                  </a:lnTo>
                  <a:lnTo>
                    <a:pt x="0" y="176174"/>
                  </a:lnTo>
                  <a:lnTo>
                    <a:pt x="4724" y="219773"/>
                  </a:lnTo>
                  <a:lnTo>
                    <a:pt x="18783" y="251612"/>
                  </a:lnTo>
                  <a:lnTo>
                    <a:pt x="41998" y="271119"/>
                  </a:lnTo>
                  <a:lnTo>
                    <a:pt x="74206" y="277749"/>
                  </a:lnTo>
                  <a:lnTo>
                    <a:pt x="92062" y="274929"/>
                  </a:lnTo>
                  <a:lnTo>
                    <a:pt x="107403" y="267169"/>
                  </a:lnTo>
                  <a:lnTo>
                    <a:pt x="119087" y="255460"/>
                  </a:lnTo>
                  <a:lnTo>
                    <a:pt x="125996" y="240804"/>
                  </a:lnTo>
                  <a:lnTo>
                    <a:pt x="127838" y="240804"/>
                  </a:lnTo>
                  <a:lnTo>
                    <a:pt x="127838" y="273304"/>
                  </a:lnTo>
                  <a:lnTo>
                    <a:pt x="182206" y="273304"/>
                  </a:lnTo>
                  <a:lnTo>
                    <a:pt x="182206" y="240804"/>
                  </a:lnTo>
                  <a:lnTo>
                    <a:pt x="182206" y="233426"/>
                  </a:lnTo>
                  <a:lnTo>
                    <a:pt x="182206" y="119303"/>
                  </a:lnTo>
                  <a:lnTo>
                    <a:pt x="182206" y="111912"/>
                  </a:lnTo>
                  <a:lnTo>
                    <a:pt x="182206" y="0"/>
                  </a:lnTo>
                  <a:close/>
                </a:path>
                <a:path w="616584" h="278130">
                  <a:moveTo>
                    <a:pt x="329488" y="0"/>
                  </a:moveTo>
                  <a:lnTo>
                    <a:pt x="294233" y="0"/>
                  </a:lnTo>
                  <a:lnTo>
                    <a:pt x="269405" y="3581"/>
                  </a:lnTo>
                  <a:lnTo>
                    <a:pt x="251345" y="14262"/>
                  </a:lnTo>
                  <a:lnTo>
                    <a:pt x="240296" y="31940"/>
                  </a:lnTo>
                  <a:lnTo>
                    <a:pt x="236562" y="56502"/>
                  </a:lnTo>
                  <a:lnTo>
                    <a:pt x="236562" y="79413"/>
                  </a:lnTo>
                  <a:lnTo>
                    <a:pt x="209372" y="79413"/>
                  </a:lnTo>
                  <a:lnTo>
                    <a:pt x="209372" y="121881"/>
                  </a:lnTo>
                  <a:lnTo>
                    <a:pt x="236550" y="121881"/>
                  </a:lnTo>
                  <a:lnTo>
                    <a:pt x="236550" y="273304"/>
                  </a:lnTo>
                  <a:lnTo>
                    <a:pt x="290918" y="273304"/>
                  </a:lnTo>
                  <a:lnTo>
                    <a:pt x="290918" y="121881"/>
                  </a:lnTo>
                  <a:lnTo>
                    <a:pt x="329488" y="121881"/>
                  </a:lnTo>
                  <a:lnTo>
                    <a:pt x="329488" y="79413"/>
                  </a:lnTo>
                  <a:lnTo>
                    <a:pt x="290918" y="79413"/>
                  </a:lnTo>
                  <a:lnTo>
                    <a:pt x="290918" y="42468"/>
                  </a:lnTo>
                  <a:lnTo>
                    <a:pt x="329488" y="42468"/>
                  </a:lnTo>
                  <a:lnTo>
                    <a:pt x="329488" y="0"/>
                  </a:lnTo>
                  <a:close/>
                </a:path>
                <a:path w="616584" h="278130">
                  <a:moveTo>
                    <a:pt x="540054" y="273304"/>
                  </a:moveTo>
                  <a:lnTo>
                    <a:pt x="468414" y="153631"/>
                  </a:lnTo>
                  <a:lnTo>
                    <a:pt x="532714" y="79413"/>
                  </a:lnTo>
                  <a:lnTo>
                    <a:pt x="472465" y="79413"/>
                  </a:lnTo>
                  <a:lnTo>
                    <a:pt x="433895" y="125577"/>
                  </a:lnTo>
                  <a:lnTo>
                    <a:pt x="410006" y="161404"/>
                  </a:lnTo>
                  <a:lnTo>
                    <a:pt x="407809" y="161404"/>
                  </a:lnTo>
                  <a:lnTo>
                    <a:pt x="407809" y="0"/>
                  </a:lnTo>
                  <a:lnTo>
                    <a:pt x="353441" y="0"/>
                  </a:lnTo>
                  <a:lnTo>
                    <a:pt x="353441" y="273304"/>
                  </a:lnTo>
                  <a:lnTo>
                    <a:pt x="407809" y="273304"/>
                  </a:lnTo>
                  <a:lnTo>
                    <a:pt x="407809" y="218643"/>
                  </a:lnTo>
                  <a:lnTo>
                    <a:pt x="432054" y="191325"/>
                  </a:lnTo>
                  <a:lnTo>
                    <a:pt x="475411" y="273304"/>
                  </a:lnTo>
                  <a:lnTo>
                    <a:pt x="540054" y="273304"/>
                  </a:lnTo>
                  <a:close/>
                </a:path>
                <a:path w="616584" h="278130">
                  <a:moveTo>
                    <a:pt x="616496" y="79413"/>
                  </a:moveTo>
                  <a:lnTo>
                    <a:pt x="562127" y="79413"/>
                  </a:lnTo>
                  <a:lnTo>
                    <a:pt x="562127" y="273304"/>
                  </a:lnTo>
                  <a:lnTo>
                    <a:pt x="616496" y="273304"/>
                  </a:lnTo>
                  <a:lnTo>
                    <a:pt x="616496" y="79413"/>
                  </a:lnTo>
                  <a:close/>
                </a:path>
              </a:pathLst>
            </a:custGeom>
            <a:solidFill>
              <a:srgbClr val="04171D"/>
            </a:solidFill>
          </p:spPr>
          <p:txBody>
            <a:bodyPr wrap="square" lIns="0" tIns="0" rIns="0" bIns="0" rtlCol="0"/>
            <a:lstStyle/>
            <a:p>
              <a:endParaRPr/>
            </a:p>
          </p:txBody>
        </p:sp>
        <p:pic>
          <p:nvPicPr>
            <p:cNvPr id="10" name="object 10"/>
            <p:cNvPicPr/>
            <p:nvPr/>
          </p:nvPicPr>
          <p:blipFill>
            <a:blip r:embed="rId5" cstate="print"/>
            <a:stretch>
              <a:fillRect/>
            </a:stretch>
          </p:blipFill>
          <p:spPr>
            <a:xfrm>
              <a:off x="10240029" y="985571"/>
              <a:ext cx="66119" cy="66473"/>
            </a:xfrm>
            <a:prstGeom prst="rect">
              <a:avLst/>
            </a:prstGeom>
          </p:spPr>
        </p:pic>
        <p:sp>
          <p:nvSpPr>
            <p:cNvPr id="11" name="object 11"/>
            <p:cNvSpPr/>
            <p:nvPr/>
          </p:nvSpPr>
          <p:spPr>
            <a:xfrm>
              <a:off x="10245903" y="1305547"/>
              <a:ext cx="54610" cy="193675"/>
            </a:xfrm>
            <a:custGeom>
              <a:avLst/>
              <a:gdLst/>
              <a:ahLst/>
              <a:cxnLst/>
              <a:rect l="l" t="t" r="r" b="b"/>
              <a:pathLst>
                <a:path w="54609" h="193675">
                  <a:moveTo>
                    <a:pt x="54368" y="3136"/>
                  </a:moveTo>
                  <a:lnTo>
                    <a:pt x="50685" y="3136"/>
                  </a:lnTo>
                  <a:lnTo>
                    <a:pt x="50685" y="189636"/>
                  </a:lnTo>
                  <a:lnTo>
                    <a:pt x="54368" y="189636"/>
                  </a:lnTo>
                  <a:lnTo>
                    <a:pt x="54368" y="3136"/>
                  </a:lnTo>
                  <a:close/>
                </a:path>
                <a:path w="54609" h="193675">
                  <a:moveTo>
                    <a:pt x="54368" y="0"/>
                  </a:moveTo>
                  <a:lnTo>
                    <a:pt x="0" y="0"/>
                  </a:lnTo>
                  <a:lnTo>
                    <a:pt x="0" y="2540"/>
                  </a:lnTo>
                  <a:lnTo>
                    <a:pt x="0" y="189725"/>
                  </a:lnTo>
                  <a:lnTo>
                    <a:pt x="0" y="193548"/>
                  </a:lnTo>
                  <a:lnTo>
                    <a:pt x="54368" y="193548"/>
                  </a:lnTo>
                  <a:lnTo>
                    <a:pt x="54368" y="189725"/>
                  </a:lnTo>
                  <a:lnTo>
                    <a:pt x="3670" y="189725"/>
                  </a:lnTo>
                  <a:lnTo>
                    <a:pt x="3670" y="2540"/>
                  </a:lnTo>
                  <a:lnTo>
                    <a:pt x="54368" y="2540"/>
                  </a:lnTo>
                  <a:lnTo>
                    <a:pt x="54368" y="0"/>
                  </a:lnTo>
                  <a:close/>
                </a:path>
              </a:pathLst>
            </a:custGeom>
            <a:solidFill>
              <a:srgbClr val="04171D"/>
            </a:solidFill>
          </p:spPr>
          <p:txBody>
            <a:bodyPr wrap="square" lIns="0" tIns="0" rIns="0" bIns="0" rtlCol="0"/>
            <a:lstStyle/>
            <a:p>
              <a:endParaRPr/>
            </a:p>
          </p:txBody>
        </p:sp>
        <p:pic>
          <p:nvPicPr>
            <p:cNvPr id="12" name="object 12"/>
            <p:cNvPicPr/>
            <p:nvPr/>
          </p:nvPicPr>
          <p:blipFill>
            <a:blip r:embed="rId6" cstate="print"/>
            <a:stretch>
              <a:fillRect/>
            </a:stretch>
          </p:blipFill>
          <p:spPr>
            <a:xfrm>
              <a:off x="10030972" y="1300537"/>
              <a:ext cx="185512" cy="202750"/>
            </a:xfrm>
            <a:prstGeom prst="rect">
              <a:avLst/>
            </a:prstGeom>
          </p:spPr>
        </p:pic>
      </p:grpSp>
      <p:pic>
        <p:nvPicPr>
          <p:cNvPr id="13" name="object 13"/>
          <p:cNvPicPr/>
          <p:nvPr/>
        </p:nvPicPr>
        <p:blipFill>
          <a:blip r:embed="rId7" cstate="print"/>
          <a:stretch>
            <a:fillRect/>
          </a:stretch>
        </p:blipFill>
        <p:spPr>
          <a:xfrm>
            <a:off x="7778374" y="1673683"/>
            <a:ext cx="996516" cy="323205"/>
          </a:xfrm>
          <a:prstGeom prst="rect">
            <a:avLst/>
          </a:prstGeom>
        </p:spPr>
      </p:pic>
      <p:sp>
        <p:nvSpPr>
          <p:cNvPr id="15" name="Slide Number Placeholder 14">
            <a:extLst>
              <a:ext uri="{FF2B5EF4-FFF2-40B4-BE49-F238E27FC236}">
                <a16:creationId xmlns:a16="http://schemas.microsoft.com/office/drawing/2014/main" id="{EB99E487-28EF-44AB-897A-335E39207472}"/>
              </a:ext>
            </a:extLst>
          </p:cNvPr>
          <p:cNvSpPr>
            <a:spLocks noGrp="1"/>
          </p:cNvSpPr>
          <p:nvPr>
            <p:ph type="sldNum" sz="quarter" idx="12"/>
          </p:nvPr>
        </p:nvSpPr>
        <p:spPr/>
        <p:txBody>
          <a:bodyPr/>
          <a:lstStyle/>
          <a:p>
            <a:fld id="{688715A2-DFA4-4904-9A43-9D7FEC79ECC7}" type="slidenum">
              <a:rPr lang="de-DE" smtClean="0"/>
              <a:t>41</a:t>
            </a:fld>
            <a:endParaRPr lang="de-DE"/>
          </a:p>
        </p:txBody>
      </p:sp>
    </p:spTree>
    <p:extLst>
      <p:ext uri="{BB962C8B-B14F-4D97-AF65-F5344CB8AC3E}">
        <p14:creationId xmlns:p14="http://schemas.microsoft.com/office/powerpoint/2010/main" val="26082598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7219" y="1865662"/>
            <a:ext cx="1690211" cy="1297664"/>
          </a:xfrm>
          <a:prstGeom prst="rect">
            <a:avLst/>
          </a:prstGeom>
        </p:spPr>
        <p:txBody>
          <a:bodyPr vert="horz" wrap="square" lIns="0" tIns="52388" rIns="0" bIns="0" rtlCol="0">
            <a:spAutoFit/>
          </a:bodyPr>
          <a:lstStyle/>
          <a:p>
            <a:pPr marL="9525" marR="3810">
              <a:lnSpc>
                <a:spcPct val="91100"/>
              </a:lnSpc>
              <a:spcBef>
                <a:spcPts val="413"/>
              </a:spcBef>
            </a:pPr>
            <a:r>
              <a:rPr sz="2963" spc="-53" dirty="0"/>
              <a:t>How</a:t>
            </a:r>
            <a:r>
              <a:rPr sz="2963" spc="-255" dirty="0"/>
              <a:t> </a:t>
            </a:r>
            <a:r>
              <a:rPr sz="2963" spc="-68" dirty="0"/>
              <a:t>much </a:t>
            </a:r>
            <a:r>
              <a:rPr sz="2963" spc="-165" dirty="0"/>
              <a:t>data</a:t>
            </a:r>
            <a:r>
              <a:rPr sz="2963" spc="-259" dirty="0"/>
              <a:t> </a:t>
            </a:r>
            <a:r>
              <a:rPr sz="2963" spc="-19" dirty="0"/>
              <a:t>is </a:t>
            </a:r>
            <a:r>
              <a:rPr sz="2963" spc="-8" dirty="0"/>
              <a:t>removed?</a:t>
            </a:r>
            <a:endParaRPr sz="2963"/>
          </a:p>
        </p:txBody>
      </p:sp>
      <p:pic>
        <p:nvPicPr>
          <p:cNvPr id="3" name="object 3"/>
          <p:cNvPicPr/>
          <p:nvPr/>
        </p:nvPicPr>
        <p:blipFill>
          <a:blip r:embed="rId2" cstate="print"/>
          <a:stretch>
            <a:fillRect/>
          </a:stretch>
        </p:blipFill>
        <p:spPr>
          <a:xfrm>
            <a:off x="2941356" y="1572918"/>
            <a:ext cx="5439621" cy="3414262"/>
          </a:xfrm>
          <a:prstGeom prst="rect">
            <a:avLst/>
          </a:prstGeom>
        </p:spPr>
      </p:pic>
      <p:sp>
        <p:nvSpPr>
          <p:cNvPr id="4" name="object 4"/>
          <p:cNvSpPr txBox="1"/>
          <p:nvPr/>
        </p:nvSpPr>
        <p:spPr>
          <a:xfrm>
            <a:off x="757714" y="5228511"/>
            <a:ext cx="6723221" cy="282963"/>
          </a:xfrm>
          <a:prstGeom prst="rect">
            <a:avLst/>
          </a:prstGeom>
        </p:spPr>
        <p:txBody>
          <a:bodyPr vert="horz" wrap="square" lIns="0" tIns="9525" rIns="0" bIns="0" rtlCol="0">
            <a:spAutoFit/>
          </a:bodyPr>
          <a:lstStyle/>
          <a:p>
            <a:pPr marL="9525">
              <a:lnSpc>
                <a:spcPts val="1076"/>
              </a:lnSpc>
              <a:spcBef>
                <a:spcPts val="75"/>
              </a:spcBef>
            </a:pPr>
            <a:r>
              <a:rPr sz="900" spc="-8" dirty="0">
                <a:solidFill>
                  <a:srgbClr val="404040"/>
                </a:solidFill>
                <a:latin typeface="Trebuchet MS"/>
                <a:cs typeface="Trebuchet MS"/>
              </a:rPr>
              <a:t>Source</a:t>
            </a:r>
            <a:r>
              <a:rPr sz="900" b="1" spc="-8" dirty="0">
                <a:solidFill>
                  <a:srgbClr val="404040"/>
                </a:solidFill>
                <a:latin typeface="Trebuchet MS"/>
                <a:cs typeface="Trebuchet MS"/>
              </a:rPr>
              <a:t>:</a:t>
            </a:r>
            <a:r>
              <a:rPr sz="900" b="1" spc="-49" dirty="0">
                <a:solidFill>
                  <a:srgbClr val="404040"/>
                </a:solidFill>
                <a:latin typeface="Trebuchet MS"/>
                <a:cs typeface="Trebuchet MS"/>
              </a:rPr>
              <a:t> </a:t>
            </a:r>
            <a:r>
              <a:rPr sz="900" spc="-19" dirty="0">
                <a:solidFill>
                  <a:srgbClr val="404040"/>
                </a:solidFill>
                <a:latin typeface="Trebuchet MS"/>
                <a:cs typeface="Trebuchet MS"/>
              </a:rPr>
              <a:t>Ostendorff</a:t>
            </a:r>
            <a:r>
              <a:rPr sz="900" spc="-64" dirty="0">
                <a:solidFill>
                  <a:srgbClr val="404040"/>
                </a:solidFill>
                <a:latin typeface="Trebuchet MS"/>
                <a:cs typeface="Trebuchet MS"/>
              </a:rPr>
              <a:t> </a:t>
            </a:r>
            <a:r>
              <a:rPr sz="900" spc="-53" dirty="0">
                <a:solidFill>
                  <a:srgbClr val="404040"/>
                </a:solidFill>
                <a:latin typeface="Trebuchet MS"/>
                <a:cs typeface="Trebuchet MS"/>
              </a:rPr>
              <a:t>et.</a:t>
            </a:r>
            <a:r>
              <a:rPr sz="900" spc="-49" dirty="0">
                <a:solidFill>
                  <a:srgbClr val="404040"/>
                </a:solidFill>
                <a:latin typeface="Trebuchet MS"/>
                <a:cs typeface="Trebuchet MS"/>
              </a:rPr>
              <a:t> al. </a:t>
            </a:r>
            <a:r>
              <a:rPr sz="900" spc="-34" dirty="0">
                <a:solidFill>
                  <a:srgbClr val="404040"/>
                </a:solidFill>
                <a:latin typeface="Trebuchet MS"/>
                <a:cs typeface="Trebuchet MS"/>
              </a:rPr>
              <a:t>(2024).</a:t>
            </a:r>
            <a:r>
              <a:rPr sz="900" spc="-8" dirty="0">
                <a:solidFill>
                  <a:srgbClr val="404040"/>
                </a:solidFill>
                <a:latin typeface="Trebuchet MS"/>
                <a:cs typeface="Trebuchet MS"/>
              </a:rPr>
              <a:t> </a:t>
            </a:r>
            <a:r>
              <a:rPr sz="900" spc="-15" dirty="0">
                <a:solidFill>
                  <a:srgbClr val="404040"/>
                </a:solidFill>
                <a:latin typeface="Trebuchet MS"/>
                <a:cs typeface="Trebuchet MS"/>
              </a:rPr>
              <a:t>”LLM-</a:t>
            </a:r>
            <a:r>
              <a:rPr sz="900" spc="-8" dirty="0">
                <a:solidFill>
                  <a:srgbClr val="404040"/>
                </a:solidFill>
                <a:latin typeface="Trebuchet MS"/>
                <a:cs typeface="Trebuchet MS"/>
              </a:rPr>
              <a:t>Datasets:</a:t>
            </a:r>
            <a:r>
              <a:rPr sz="900" spc="-49" dirty="0">
                <a:solidFill>
                  <a:srgbClr val="404040"/>
                </a:solidFill>
                <a:latin typeface="Trebuchet MS"/>
                <a:cs typeface="Trebuchet MS"/>
              </a:rPr>
              <a:t> </a:t>
            </a:r>
            <a:r>
              <a:rPr sz="900" dirty="0">
                <a:solidFill>
                  <a:srgbClr val="404040"/>
                </a:solidFill>
                <a:latin typeface="Trebuchet MS"/>
                <a:cs typeface="Trebuchet MS"/>
              </a:rPr>
              <a:t>An</a:t>
            </a:r>
            <a:r>
              <a:rPr sz="900" spc="-64" dirty="0">
                <a:solidFill>
                  <a:srgbClr val="404040"/>
                </a:solidFill>
                <a:latin typeface="Trebuchet MS"/>
                <a:cs typeface="Trebuchet MS"/>
              </a:rPr>
              <a:t> </a:t>
            </a:r>
            <a:r>
              <a:rPr sz="900" dirty="0">
                <a:solidFill>
                  <a:srgbClr val="404040"/>
                </a:solidFill>
                <a:latin typeface="Trebuchet MS"/>
                <a:cs typeface="Trebuchet MS"/>
              </a:rPr>
              <a:t>Open</a:t>
            </a:r>
            <a:r>
              <a:rPr sz="900" spc="-60" dirty="0">
                <a:solidFill>
                  <a:srgbClr val="404040"/>
                </a:solidFill>
                <a:latin typeface="Trebuchet MS"/>
                <a:cs typeface="Trebuchet MS"/>
              </a:rPr>
              <a:t> </a:t>
            </a:r>
            <a:r>
              <a:rPr sz="900" spc="-26" dirty="0">
                <a:solidFill>
                  <a:srgbClr val="404040"/>
                </a:solidFill>
                <a:latin typeface="Trebuchet MS"/>
                <a:cs typeface="Trebuchet MS"/>
              </a:rPr>
              <a:t>Framework</a:t>
            </a:r>
            <a:r>
              <a:rPr sz="900" spc="-64" dirty="0">
                <a:solidFill>
                  <a:srgbClr val="404040"/>
                </a:solidFill>
                <a:latin typeface="Trebuchet MS"/>
                <a:cs typeface="Trebuchet MS"/>
              </a:rPr>
              <a:t> </a:t>
            </a:r>
            <a:r>
              <a:rPr sz="900" spc="-34" dirty="0">
                <a:solidFill>
                  <a:srgbClr val="404040"/>
                </a:solidFill>
                <a:latin typeface="Trebuchet MS"/>
                <a:cs typeface="Trebuchet MS"/>
              </a:rPr>
              <a:t>for </a:t>
            </a:r>
            <a:r>
              <a:rPr sz="900" spc="-38" dirty="0">
                <a:solidFill>
                  <a:srgbClr val="404040"/>
                </a:solidFill>
                <a:latin typeface="Trebuchet MS"/>
                <a:cs typeface="Trebuchet MS"/>
              </a:rPr>
              <a:t>Pretraining</a:t>
            </a:r>
            <a:r>
              <a:rPr sz="900" spc="-60" dirty="0">
                <a:solidFill>
                  <a:srgbClr val="404040"/>
                </a:solidFill>
                <a:latin typeface="Trebuchet MS"/>
                <a:cs typeface="Trebuchet MS"/>
              </a:rPr>
              <a:t> </a:t>
            </a:r>
            <a:r>
              <a:rPr sz="900" dirty="0">
                <a:solidFill>
                  <a:srgbClr val="404040"/>
                </a:solidFill>
                <a:latin typeface="Trebuchet MS"/>
                <a:cs typeface="Trebuchet MS"/>
              </a:rPr>
              <a:t>Datasets</a:t>
            </a:r>
            <a:r>
              <a:rPr sz="900" spc="-56" dirty="0">
                <a:solidFill>
                  <a:srgbClr val="404040"/>
                </a:solidFill>
                <a:latin typeface="Trebuchet MS"/>
                <a:cs typeface="Trebuchet MS"/>
              </a:rPr>
              <a:t> </a:t>
            </a:r>
            <a:r>
              <a:rPr sz="900" spc="-26" dirty="0">
                <a:solidFill>
                  <a:srgbClr val="404040"/>
                </a:solidFill>
                <a:latin typeface="Trebuchet MS"/>
                <a:cs typeface="Trebuchet MS"/>
              </a:rPr>
              <a:t>of</a:t>
            </a:r>
            <a:r>
              <a:rPr sz="900" spc="-68" dirty="0">
                <a:solidFill>
                  <a:srgbClr val="404040"/>
                </a:solidFill>
                <a:latin typeface="Trebuchet MS"/>
                <a:cs typeface="Trebuchet MS"/>
              </a:rPr>
              <a:t> </a:t>
            </a:r>
            <a:r>
              <a:rPr sz="900" spc="-30" dirty="0">
                <a:solidFill>
                  <a:srgbClr val="404040"/>
                </a:solidFill>
                <a:latin typeface="Trebuchet MS"/>
                <a:cs typeface="Trebuchet MS"/>
              </a:rPr>
              <a:t>Large</a:t>
            </a:r>
            <a:r>
              <a:rPr sz="900" spc="-34" dirty="0">
                <a:solidFill>
                  <a:srgbClr val="404040"/>
                </a:solidFill>
                <a:latin typeface="Trebuchet MS"/>
                <a:cs typeface="Trebuchet MS"/>
              </a:rPr>
              <a:t> </a:t>
            </a:r>
            <a:r>
              <a:rPr sz="900" dirty="0">
                <a:solidFill>
                  <a:srgbClr val="404040"/>
                </a:solidFill>
                <a:latin typeface="Trebuchet MS"/>
                <a:cs typeface="Trebuchet MS"/>
              </a:rPr>
              <a:t>Language</a:t>
            </a:r>
            <a:r>
              <a:rPr sz="900" spc="-101" dirty="0">
                <a:solidFill>
                  <a:srgbClr val="404040"/>
                </a:solidFill>
                <a:latin typeface="Trebuchet MS"/>
                <a:cs typeface="Trebuchet MS"/>
              </a:rPr>
              <a:t> </a:t>
            </a:r>
            <a:r>
              <a:rPr sz="900" spc="-23" dirty="0">
                <a:solidFill>
                  <a:srgbClr val="404040"/>
                </a:solidFill>
                <a:latin typeface="Trebuchet MS"/>
                <a:cs typeface="Trebuchet MS"/>
              </a:rPr>
              <a:t>Models”.</a:t>
            </a:r>
            <a:r>
              <a:rPr sz="900" spc="-49" dirty="0">
                <a:solidFill>
                  <a:srgbClr val="404040"/>
                </a:solidFill>
                <a:latin typeface="Trebuchet MS"/>
                <a:cs typeface="Trebuchet MS"/>
              </a:rPr>
              <a:t> </a:t>
            </a:r>
            <a:r>
              <a:rPr sz="900" spc="-19" dirty="0">
                <a:solidFill>
                  <a:srgbClr val="404040"/>
                </a:solidFill>
                <a:latin typeface="Trebuchet MS"/>
                <a:cs typeface="Trebuchet MS"/>
              </a:rPr>
              <a:t>In</a:t>
            </a:r>
            <a:r>
              <a:rPr sz="900" spc="-56" dirty="0">
                <a:solidFill>
                  <a:srgbClr val="404040"/>
                </a:solidFill>
                <a:latin typeface="Trebuchet MS"/>
                <a:cs typeface="Trebuchet MS"/>
              </a:rPr>
              <a:t> </a:t>
            </a:r>
            <a:r>
              <a:rPr sz="900" i="1" spc="38" dirty="0">
                <a:solidFill>
                  <a:srgbClr val="404040"/>
                </a:solidFill>
                <a:latin typeface="Trebuchet MS"/>
                <a:cs typeface="Trebuchet MS"/>
              </a:rPr>
              <a:t>COLM</a:t>
            </a:r>
            <a:r>
              <a:rPr sz="900" i="1" spc="-41" dirty="0">
                <a:solidFill>
                  <a:srgbClr val="404040"/>
                </a:solidFill>
                <a:latin typeface="Trebuchet MS"/>
                <a:cs typeface="Trebuchet MS"/>
              </a:rPr>
              <a:t> </a:t>
            </a:r>
            <a:r>
              <a:rPr sz="900" i="1" spc="-15" dirty="0">
                <a:solidFill>
                  <a:srgbClr val="404040"/>
                </a:solidFill>
                <a:latin typeface="Trebuchet MS"/>
                <a:cs typeface="Trebuchet MS"/>
              </a:rPr>
              <a:t>2024</a:t>
            </a:r>
            <a:endParaRPr sz="900">
              <a:latin typeface="Trebuchet MS"/>
              <a:cs typeface="Trebuchet MS"/>
            </a:endParaRPr>
          </a:p>
          <a:p>
            <a:pPr marL="9525">
              <a:lnSpc>
                <a:spcPts val="1076"/>
              </a:lnSpc>
            </a:pPr>
            <a:r>
              <a:rPr sz="900" u="sng" spc="-38" dirty="0">
                <a:solidFill>
                  <a:srgbClr val="404040"/>
                </a:solidFill>
                <a:uFill>
                  <a:solidFill>
                    <a:srgbClr val="404040"/>
                  </a:solidFill>
                </a:uFill>
                <a:latin typeface="Trebuchet MS"/>
                <a:cs typeface="Trebuchet MS"/>
                <a:hlinkClick r:id="rId3"/>
              </a:rPr>
              <a:t>https://ostendorff.org/assets/pdf/ostendorff2024-</a:t>
            </a:r>
            <a:r>
              <a:rPr sz="900" u="sng" spc="-8" dirty="0">
                <a:solidFill>
                  <a:srgbClr val="404040"/>
                </a:solidFill>
                <a:uFill>
                  <a:solidFill>
                    <a:srgbClr val="404040"/>
                  </a:solidFill>
                </a:uFill>
                <a:latin typeface="Trebuchet MS"/>
                <a:cs typeface="Trebuchet MS"/>
                <a:hlinkClick r:id="rId3"/>
              </a:rPr>
              <a:t>preprint.pdf</a:t>
            </a:r>
            <a:endParaRPr sz="900">
              <a:latin typeface="Trebuchet MS"/>
              <a:cs typeface="Trebuchet MS"/>
            </a:endParaRPr>
          </a:p>
        </p:txBody>
      </p:sp>
      <p:sp>
        <p:nvSpPr>
          <p:cNvPr id="5" name="object 5"/>
          <p:cNvSpPr txBox="1"/>
          <p:nvPr/>
        </p:nvSpPr>
        <p:spPr>
          <a:xfrm>
            <a:off x="688181" y="3534489"/>
            <a:ext cx="1929765" cy="1255953"/>
          </a:xfrm>
          <a:prstGeom prst="rect">
            <a:avLst/>
          </a:prstGeom>
        </p:spPr>
        <p:txBody>
          <a:bodyPr vert="horz" wrap="square" lIns="0" tIns="11906" rIns="0" bIns="0" rtlCol="0">
            <a:spAutoFit/>
          </a:bodyPr>
          <a:lstStyle/>
          <a:p>
            <a:pPr marL="9525">
              <a:spcBef>
                <a:spcPts val="94"/>
              </a:spcBef>
            </a:pPr>
            <a:r>
              <a:rPr sz="1500" spc="-45" dirty="0">
                <a:solidFill>
                  <a:srgbClr val="C00000"/>
                </a:solidFill>
                <a:latin typeface="Trebuchet MS"/>
                <a:cs typeface="Trebuchet MS"/>
              </a:rPr>
              <a:t>Filters</a:t>
            </a:r>
            <a:r>
              <a:rPr sz="1500" spc="-86" dirty="0">
                <a:solidFill>
                  <a:srgbClr val="C00000"/>
                </a:solidFill>
                <a:latin typeface="Trebuchet MS"/>
                <a:cs typeface="Trebuchet MS"/>
              </a:rPr>
              <a:t> </a:t>
            </a:r>
            <a:r>
              <a:rPr sz="1500" spc="-8" dirty="0">
                <a:solidFill>
                  <a:srgbClr val="C00000"/>
                </a:solidFill>
                <a:latin typeface="Trebuchet MS"/>
                <a:cs typeface="Trebuchet MS"/>
              </a:rPr>
              <a:t>remove</a:t>
            </a:r>
            <a:endParaRPr sz="1500">
              <a:latin typeface="Trebuchet MS"/>
              <a:cs typeface="Trebuchet MS"/>
            </a:endParaRPr>
          </a:p>
          <a:p>
            <a:pPr marL="9525">
              <a:spcBef>
                <a:spcPts val="4"/>
              </a:spcBef>
            </a:pPr>
            <a:r>
              <a:rPr sz="1500" spc="98" dirty="0">
                <a:solidFill>
                  <a:srgbClr val="C00000"/>
                </a:solidFill>
                <a:latin typeface="Trebuchet MS"/>
                <a:cs typeface="Trebuchet MS"/>
              </a:rPr>
              <a:t>~90%</a:t>
            </a:r>
            <a:r>
              <a:rPr sz="1500" spc="-180" dirty="0">
                <a:solidFill>
                  <a:srgbClr val="C00000"/>
                </a:solidFill>
                <a:latin typeface="Trebuchet MS"/>
                <a:cs typeface="Trebuchet MS"/>
              </a:rPr>
              <a:t> </a:t>
            </a:r>
            <a:r>
              <a:rPr sz="1500" spc="-38" dirty="0">
                <a:solidFill>
                  <a:srgbClr val="C00000"/>
                </a:solidFill>
                <a:latin typeface="Trebuchet MS"/>
                <a:cs typeface="Trebuchet MS"/>
              </a:rPr>
              <a:t>of</a:t>
            </a:r>
            <a:r>
              <a:rPr sz="1500" spc="-169" dirty="0">
                <a:solidFill>
                  <a:srgbClr val="C00000"/>
                </a:solidFill>
                <a:latin typeface="Trebuchet MS"/>
                <a:cs typeface="Trebuchet MS"/>
              </a:rPr>
              <a:t> </a:t>
            </a:r>
            <a:r>
              <a:rPr sz="1500" spc="-34" dirty="0">
                <a:solidFill>
                  <a:srgbClr val="C00000"/>
                </a:solidFill>
                <a:latin typeface="Trebuchet MS"/>
                <a:cs typeface="Trebuchet MS"/>
              </a:rPr>
              <a:t>the</a:t>
            </a:r>
            <a:r>
              <a:rPr sz="1500" spc="-172" dirty="0">
                <a:solidFill>
                  <a:srgbClr val="C00000"/>
                </a:solidFill>
                <a:latin typeface="Trebuchet MS"/>
                <a:cs typeface="Trebuchet MS"/>
              </a:rPr>
              <a:t> </a:t>
            </a:r>
            <a:r>
              <a:rPr sz="1500" spc="-15" dirty="0">
                <a:solidFill>
                  <a:srgbClr val="C00000"/>
                </a:solidFill>
                <a:latin typeface="Trebuchet MS"/>
                <a:cs typeface="Trebuchet MS"/>
              </a:rPr>
              <a:t>data</a:t>
            </a:r>
            <a:endParaRPr sz="1500">
              <a:latin typeface="Trebuchet MS"/>
              <a:cs typeface="Trebuchet MS"/>
            </a:endParaRPr>
          </a:p>
          <a:p>
            <a:pPr>
              <a:spcBef>
                <a:spcPts val="683"/>
              </a:spcBef>
            </a:pPr>
            <a:endParaRPr sz="1500">
              <a:latin typeface="Trebuchet MS"/>
              <a:cs typeface="Trebuchet MS"/>
            </a:endParaRPr>
          </a:p>
          <a:p>
            <a:pPr marL="9525"/>
            <a:r>
              <a:rPr sz="1500" spc="-15" dirty="0">
                <a:solidFill>
                  <a:srgbClr val="C00000"/>
                </a:solidFill>
                <a:latin typeface="Trebuchet MS"/>
                <a:cs typeface="Trebuchet MS"/>
              </a:rPr>
              <a:t>Deduplication</a:t>
            </a:r>
            <a:r>
              <a:rPr sz="1500" spc="-113" dirty="0">
                <a:solidFill>
                  <a:srgbClr val="C00000"/>
                </a:solidFill>
                <a:latin typeface="Trebuchet MS"/>
                <a:cs typeface="Trebuchet MS"/>
              </a:rPr>
              <a:t> </a:t>
            </a:r>
            <a:r>
              <a:rPr sz="1500" spc="-8" dirty="0">
                <a:solidFill>
                  <a:srgbClr val="C00000"/>
                </a:solidFill>
                <a:latin typeface="Trebuchet MS"/>
                <a:cs typeface="Trebuchet MS"/>
              </a:rPr>
              <a:t>removes</a:t>
            </a:r>
            <a:endParaRPr sz="1500">
              <a:latin typeface="Trebuchet MS"/>
              <a:cs typeface="Trebuchet MS"/>
            </a:endParaRPr>
          </a:p>
          <a:p>
            <a:pPr marL="9525">
              <a:spcBef>
                <a:spcPts val="4"/>
              </a:spcBef>
            </a:pPr>
            <a:r>
              <a:rPr sz="1500" spc="-34" dirty="0">
                <a:solidFill>
                  <a:srgbClr val="C00000"/>
                </a:solidFill>
                <a:latin typeface="Trebuchet MS"/>
                <a:cs typeface="Trebuchet MS"/>
              </a:rPr>
              <a:t>another</a:t>
            </a:r>
            <a:r>
              <a:rPr sz="1500" spc="-127" dirty="0">
                <a:solidFill>
                  <a:srgbClr val="C00000"/>
                </a:solidFill>
                <a:latin typeface="Trebuchet MS"/>
                <a:cs typeface="Trebuchet MS"/>
              </a:rPr>
              <a:t> </a:t>
            </a:r>
            <a:r>
              <a:rPr sz="1500" spc="83" dirty="0">
                <a:solidFill>
                  <a:srgbClr val="C00000"/>
                </a:solidFill>
                <a:latin typeface="Trebuchet MS"/>
                <a:cs typeface="Trebuchet MS"/>
              </a:rPr>
              <a:t>~50%</a:t>
            </a:r>
            <a:endParaRPr sz="1500">
              <a:latin typeface="Trebuchet MS"/>
              <a:cs typeface="Trebuchet MS"/>
            </a:endParaRPr>
          </a:p>
        </p:txBody>
      </p:sp>
      <p:sp>
        <p:nvSpPr>
          <p:cNvPr id="7" name="Slide Number Placeholder 6">
            <a:extLst>
              <a:ext uri="{FF2B5EF4-FFF2-40B4-BE49-F238E27FC236}">
                <a16:creationId xmlns:a16="http://schemas.microsoft.com/office/drawing/2014/main" id="{7136DE91-A178-4EC4-A523-72820AE3FCD6}"/>
              </a:ext>
            </a:extLst>
          </p:cNvPr>
          <p:cNvSpPr>
            <a:spLocks noGrp="1"/>
          </p:cNvSpPr>
          <p:nvPr>
            <p:ph type="sldNum" sz="quarter" idx="12"/>
          </p:nvPr>
        </p:nvSpPr>
        <p:spPr/>
        <p:txBody>
          <a:bodyPr/>
          <a:lstStyle/>
          <a:p>
            <a:fld id="{688715A2-DFA4-4904-9A43-9D7FEC79ECC7}" type="slidenum">
              <a:rPr lang="de-DE" smtClean="0"/>
              <a:t>42</a:t>
            </a:fld>
            <a:endParaRPr lang="de-DE"/>
          </a:p>
        </p:txBody>
      </p:sp>
    </p:spTree>
    <p:extLst>
      <p:ext uri="{BB962C8B-B14F-4D97-AF65-F5344CB8AC3E}">
        <p14:creationId xmlns:p14="http://schemas.microsoft.com/office/powerpoint/2010/main" val="41057187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30680" y="3004375"/>
            <a:ext cx="5875496" cy="703078"/>
          </a:xfrm>
          <a:prstGeom prst="rect">
            <a:avLst/>
          </a:prstGeom>
        </p:spPr>
        <p:txBody>
          <a:bodyPr vert="horz" wrap="square" lIns="0" tIns="10478" rIns="0" bIns="0" rtlCol="0">
            <a:spAutoFit/>
          </a:bodyPr>
          <a:lstStyle/>
          <a:p>
            <a:pPr marL="9525">
              <a:spcBef>
                <a:spcPts val="83"/>
              </a:spcBef>
            </a:pPr>
            <a:r>
              <a:rPr sz="4500" spc="-172" dirty="0"/>
              <a:t>What</a:t>
            </a:r>
            <a:r>
              <a:rPr sz="4500" spc="-480" dirty="0"/>
              <a:t> </a:t>
            </a:r>
            <a:r>
              <a:rPr sz="4500" spc="-75" dirty="0"/>
              <a:t>is</a:t>
            </a:r>
            <a:r>
              <a:rPr sz="4500" spc="-454" dirty="0"/>
              <a:t> </a:t>
            </a:r>
            <a:r>
              <a:rPr sz="4500" spc="-270" dirty="0"/>
              <a:t>high</a:t>
            </a:r>
            <a:r>
              <a:rPr sz="4500" spc="-476" dirty="0"/>
              <a:t> </a:t>
            </a:r>
            <a:r>
              <a:rPr sz="4500" spc="-266" dirty="0"/>
              <a:t>quality</a:t>
            </a:r>
            <a:r>
              <a:rPr sz="4500" spc="-488" dirty="0"/>
              <a:t> </a:t>
            </a:r>
            <a:r>
              <a:rPr sz="4500" spc="-45" dirty="0"/>
              <a:t>data?</a:t>
            </a:r>
            <a:endParaRPr sz="4500"/>
          </a:p>
        </p:txBody>
      </p:sp>
      <p:sp>
        <p:nvSpPr>
          <p:cNvPr id="4" name="Slide Number Placeholder 3">
            <a:extLst>
              <a:ext uri="{FF2B5EF4-FFF2-40B4-BE49-F238E27FC236}">
                <a16:creationId xmlns:a16="http://schemas.microsoft.com/office/drawing/2014/main" id="{1A28B171-7DFD-438D-A764-6B0AA069E1AA}"/>
              </a:ext>
            </a:extLst>
          </p:cNvPr>
          <p:cNvSpPr>
            <a:spLocks noGrp="1"/>
          </p:cNvSpPr>
          <p:nvPr>
            <p:ph type="sldNum" sz="quarter" idx="12"/>
          </p:nvPr>
        </p:nvSpPr>
        <p:spPr/>
        <p:txBody>
          <a:bodyPr/>
          <a:lstStyle/>
          <a:p>
            <a:fld id="{688715A2-DFA4-4904-9A43-9D7FEC79ECC7}" type="slidenum">
              <a:rPr lang="de-DE" smtClean="0"/>
              <a:t>43</a:t>
            </a:fld>
            <a:endParaRPr lang="de-DE"/>
          </a:p>
        </p:txBody>
      </p:sp>
    </p:spTree>
    <p:extLst>
      <p:ext uri="{BB962C8B-B14F-4D97-AF65-F5344CB8AC3E}">
        <p14:creationId xmlns:p14="http://schemas.microsoft.com/office/powerpoint/2010/main" val="483886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181" y="946349"/>
            <a:ext cx="5609251" cy="621902"/>
          </a:xfrm>
          <a:prstGeom prst="rect">
            <a:avLst/>
          </a:prstGeom>
        </p:spPr>
        <p:txBody>
          <a:bodyPr vert="horz" wrap="square" lIns="0" tIns="12383" rIns="0" bIns="0" rtlCol="0">
            <a:spAutoFit/>
          </a:bodyPr>
          <a:lstStyle/>
          <a:p>
            <a:pPr marL="9525">
              <a:spcBef>
                <a:spcPts val="98"/>
              </a:spcBef>
            </a:pPr>
            <a:r>
              <a:rPr spc="-135" dirty="0"/>
              <a:t>What</a:t>
            </a:r>
            <a:r>
              <a:rPr spc="-356" dirty="0"/>
              <a:t> </a:t>
            </a:r>
            <a:r>
              <a:rPr spc="-38" dirty="0"/>
              <a:t>is</a:t>
            </a:r>
            <a:r>
              <a:rPr spc="-326" dirty="0"/>
              <a:t> </a:t>
            </a:r>
            <a:r>
              <a:rPr spc="-191" dirty="0"/>
              <a:t>high</a:t>
            </a:r>
            <a:r>
              <a:rPr spc="-349" dirty="0"/>
              <a:t> </a:t>
            </a:r>
            <a:r>
              <a:rPr spc="-195" dirty="0"/>
              <a:t>quality</a:t>
            </a:r>
            <a:r>
              <a:rPr spc="-330" dirty="0"/>
              <a:t> </a:t>
            </a:r>
            <a:r>
              <a:rPr spc="-41" dirty="0"/>
              <a:t>data?</a:t>
            </a:r>
          </a:p>
        </p:txBody>
      </p:sp>
      <p:sp>
        <p:nvSpPr>
          <p:cNvPr id="3" name="object 3"/>
          <p:cNvSpPr txBox="1"/>
          <p:nvPr/>
        </p:nvSpPr>
        <p:spPr>
          <a:xfrm>
            <a:off x="688180" y="2483406"/>
            <a:ext cx="3883819" cy="2602475"/>
          </a:xfrm>
          <a:prstGeom prst="rect">
            <a:avLst/>
          </a:prstGeom>
        </p:spPr>
        <p:txBody>
          <a:bodyPr vert="horz" wrap="square" lIns="0" tIns="11906" rIns="0" bIns="0" rtlCol="0">
            <a:spAutoFit/>
          </a:bodyPr>
          <a:lstStyle/>
          <a:p>
            <a:pPr marL="180975" indent="-171450">
              <a:spcBef>
                <a:spcPts val="94"/>
              </a:spcBef>
              <a:buFont typeface="Arial"/>
              <a:buChar char="•"/>
              <a:tabLst>
                <a:tab pos="180975" algn="l"/>
              </a:tabLst>
            </a:pPr>
            <a:r>
              <a:rPr spc="-56" dirty="0">
                <a:latin typeface="Trebuchet MS"/>
                <a:cs typeface="Trebuchet MS"/>
              </a:rPr>
              <a:t>The</a:t>
            </a:r>
            <a:r>
              <a:rPr spc="-165" dirty="0">
                <a:latin typeface="Trebuchet MS"/>
                <a:cs typeface="Trebuchet MS"/>
              </a:rPr>
              <a:t> </a:t>
            </a:r>
            <a:r>
              <a:rPr spc="-45" dirty="0">
                <a:latin typeface="Trebuchet MS"/>
                <a:cs typeface="Trebuchet MS"/>
              </a:rPr>
              <a:t>term</a:t>
            </a:r>
            <a:r>
              <a:rPr spc="-214" dirty="0">
                <a:latin typeface="Trebuchet MS"/>
                <a:cs typeface="Trebuchet MS"/>
              </a:rPr>
              <a:t> </a:t>
            </a:r>
            <a:r>
              <a:rPr spc="-45" dirty="0">
                <a:latin typeface="Trebuchet MS"/>
                <a:cs typeface="Trebuchet MS"/>
              </a:rPr>
              <a:t>“high</a:t>
            </a:r>
            <a:r>
              <a:rPr spc="-146" dirty="0">
                <a:latin typeface="Trebuchet MS"/>
                <a:cs typeface="Trebuchet MS"/>
              </a:rPr>
              <a:t> </a:t>
            </a:r>
            <a:r>
              <a:rPr spc="-53" dirty="0">
                <a:latin typeface="Trebuchet MS"/>
                <a:cs typeface="Trebuchet MS"/>
              </a:rPr>
              <a:t>quality”</a:t>
            </a:r>
            <a:r>
              <a:rPr spc="-221" dirty="0">
                <a:latin typeface="Trebuchet MS"/>
                <a:cs typeface="Trebuchet MS"/>
              </a:rPr>
              <a:t> </a:t>
            </a:r>
            <a:r>
              <a:rPr spc="41" dirty="0">
                <a:latin typeface="Trebuchet MS"/>
                <a:cs typeface="Trebuchet MS"/>
              </a:rPr>
              <a:t>is</a:t>
            </a:r>
            <a:r>
              <a:rPr spc="-153" dirty="0">
                <a:latin typeface="Trebuchet MS"/>
                <a:cs typeface="Trebuchet MS"/>
              </a:rPr>
              <a:t> </a:t>
            </a:r>
            <a:r>
              <a:rPr spc="-23" dirty="0">
                <a:latin typeface="Trebuchet MS"/>
                <a:cs typeface="Trebuchet MS"/>
              </a:rPr>
              <a:t>not</a:t>
            </a:r>
            <a:r>
              <a:rPr spc="-127" dirty="0">
                <a:latin typeface="Trebuchet MS"/>
                <a:cs typeface="Trebuchet MS"/>
              </a:rPr>
              <a:t> </a:t>
            </a:r>
            <a:r>
              <a:rPr spc="-53" dirty="0">
                <a:latin typeface="Trebuchet MS"/>
                <a:cs typeface="Trebuchet MS"/>
              </a:rPr>
              <a:t>well-</a:t>
            </a:r>
            <a:r>
              <a:rPr spc="-19" dirty="0">
                <a:latin typeface="Trebuchet MS"/>
                <a:cs typeface="Trebuchet MS"/>
              </a:rPr>
              <a:t>defined!</a:t>
            </a:r>
            <a:endParaRPr dirty="0">
              <a:latin typeface="Trebuchet MS"/>
              <a:cs typeface="Trebuchet MS"/>
            </a:endParaRPr>
          </a:p>
          <a:p>
            <a:pPr marL="180975" marR="543878" indent="-171926">
              <a:lnSpc>
                <a:spcPts val="1635"/>
              </a:lnSpc>
              <a:spcBef>
                <a:spcPts val="1658"/>
              </a:spcBef>
              <a:buFont typeface="Arial"/>
              <a:buChar char="•"/>
              <a:tabLst>
                <a:tab pos="180975" algn="l"/>
              </a:tabLst>
            </a:pPr>
            <a:r>
              <a:rPr spc="-30" dirty="0">
                <a:latin typeface="Trebuchet MS"/>
                <a:cs typeface="Trebuchet MS"/>
              </a:rPr>
              <a:t>Statistical</a:t>
            </a:r>
            <a:r>
              <a:rPr spc="-143" dirty="0">
                <a:latin typeface="Trebuchet MS"/>
                <a:cs typeface="Trebuchet MS"/>
              </a:rPr>
              <a:t> </a:t>
            </a:r>
            <a:r>
              <a:rPr dirty="0">
                <a:latin typeface="Trebuchet MS"/>
                <a:cs typeface="Trebuchet MS"/>
              </a:rPr>
              <a:t>models</a:t>
            </a:r>
            <a:r>
              <a:rPr spc="-86" dirty="0">
                <a:latin typeface="Trebuchet MS"/>
                <a:cs typeface="Trebuchet MS"/>
              </a:rPr>
              <a:t> </a:t>
            </a:r>
            <a:r>
              <a:rPr spc="49" dirty="0">
                <a:latin typeface="Trebuchet MS"/>
                <a:cs typeface="Trebuchet MS"/>
              </a:rPr>
              <a:t>such</a:t>
            </a:r>
            <a:r>
              <a:rPr spc="-135" dirty="0">
                <a:latin typeface="Trebuchet MS"/>
                <a:cs typeface="Trebuchet MS"/>
              </a:rPr>
              <a:t> </a:t>
            </a:r>
            <a:r>
              <a:rPr spc="60" dirty="0">
                <a:latin typeface="Trebuchet MS"/>
                <a:cs typeface="Trebuchet MS"/>
              </a:rPr>
              <a:t>as</a:t>
            </a:r>
            <a:r>
              <a:rPr spc="-86" dirty="0">
                <a:latin typeface="Trebuchet MS"/>
                <a:cs typeface="Trebuchet MS"/>
              </a:rPr>
              <a:t> </a:t>
            </a:r>
            <a:r>
              <a:rPr spc="41" dirty="0">
                <a:latin typeface="Trebuchet MS"/>
                <a:cs typeface="Trebuchet MS"/>
              </a:rPr>
              <a:t>LLMs</a:t>
            </a:r>
            <a:r>
              <a:rPr spc="-86" dirty="0">
                <a:latin typeface="Trebuchet MS"/>
                <a:cs typeface="Trebuchet MS"/>
              </a:rPr>
              <a:t> </a:t>
            </a:r>
            <a:r>
              <a:rPr spc="-23" dirty="0">
                <a:latin typeface="Trebuchet MS"/>
                <a:cs typeface="Trebuchet MS"/>
              </a:rPr>
              <a:t>are </a:t>
            </a:r>
            <a:r>
              <a:rPr spc="-38" dirty="0">
                <a:latin typeface="Trebuchet MS"/>
                <a:cs typeface="Trebuchet MS"/>
              </a:rPr>
              <a:t>defined</a:t>
            </a:r>
            <a:r>
              <a:rPr spc="-98" dirty="0">
                <a:latin typeface="Trebuchet MS"/>
                <a:cs typeface="Trebuchet MS"/>
              </a:rPr>
              <a:t> </a:t>
            </a:r>
            <a:r>
              <a:rPr spc="-60" dirty="0">
                <a:latin typeface="Trebuchet MS"/>
                <a:cs typeface="Trebuchet MS"/>
              </a:rPr>
              <a:t>by</a:t>
            </a:r>
            <a:r>
              <a:rPr spc="-98" dirty="0">
                <a:latin typeface="Trebuchet MS"/>
                <a:cs typeface="Trebuchet MS"/>
              </a:rPr>
              <a:t> </a:t>
            </a:r>
            <a:r>
              <a:rPr spc="-71" dirty="0">
                <a:latin typeface="Trebuchet MS"/>
                <a:cs typeface="Trebuchet MS"/>
              </a:rPr>
              <a:t>their</a:t>
            </a:r>
            <a:r>
              <a:rPr spc="-86" dirty="0">
                <a:latin typeface="Trebuchet MS"/>
                <a:cs typeface="Trebuchet MS"/>
              </a:rPr>
              <a:t> </a:t>
            </a:r>
            <a:r>
              <a:rPr spc="-56" dirty="0">
                <a:latin typeface="Trebuchet MS"/>
                <a:cs typeface="Trebuchet MS"/>
              </a:rPr>
              <a:t>training</a:t>
            </a:r>
            <a:r>
              <a:rPr spc="-146" dirty="0">
                <a:latin typeface="Trebuchet MS"/>
                <a:cs typeface="Trebuchet MS"/>
              </a:rPr>
              <a:t> </a:t>
            </a:r>
            <a:r>
              <a:rPr spc="-15" dirty="0">
                <a:latin typeface="Trebuchet MS"/>
                <a:cs typeface="Trebuchet MS"/>
              </a:rPr>
              <a:t>data.</a:t>
            </a:r>
            <a:endParaRPr dirty="0">
              <a:latin typeface="Trebuchet MS"/>
              <a:cs typeface="Trebuchet MS"/>
            </a:endParaRPr>
          </a:p>
          <a:p>
            <a:pPr marL="180975" indent="-171450">
              <a:spcBef>
                <a:spcPts val="1440"/>
              </a:spcBef>
              <a:buFont typeface="Arial"/>
              <a:buChar char="•"/>
              <a:tabLst>
                <a:tab pos="180975" algn="l"/>
              </a:tabLst>
            </a:pPr>
            <a:r>
              <a:rPr spc="-8" dirty="0">
                <a:latin typeface="Trebuchet MS"/>
                <a:cs typeface="Trebuchet MS"/>
              </a:rPr>
              <a:t>High</a:t>
            </a:r>
            <a:r>
              <a:rPr spc="-143" dirty="0">
                <a:latin typeface="Trebuchet MS"/>
                <a:cs typeface="Trebuchet MS"/>
              </a:rPr>
              <a:t> </a:t>
            </a:r>
            <a:r>
              <a:rPr spc="-45" dirty="0">
                <a:latin typeface="Trebuchet MS"/>
                <a:cs typeface="Trebuchet MS"/>
              </a:rPr>
              <a:t>quality</a:t>
            </a:r>
            <a:r>
              <a:rPr spc="-101" dirty="0">
                <a:latin typeface="Trebuchet MS"/>
                <a:cs typeface="Trebuchet MS"/>
              </a:rPr>
              <a:t> </a:t>
            </a:r>
            <a:r>
              <a:rPr spc="-38" dirty="0">
                <a:latin typeface="Trebuchet MS"/>
                <a:cs typeface="Trebuchet MS"/>
              </a:rPr>
              <a:t>data</a:t>
            </a:r>
            <a:r>
              <a:rPr spc="-113" dirty="0">
                <a:latin typeface="Trebuchet MS"/>
                <a:cs typeface="Trebuchet MS"/>
              </a:rPr>
              <a:t> </a:t>
            </a:r>
            <a:r>
              <a:rPr dirty="0">
                <a:latin typeface="Trebuchet MS"/>
                <a:cs typeface="Trebuchet MS"/>
              </a:rPr>
              <a:t>=</a:t>
            </a:r>
            <a:r>
              <a:rPr spc="-113" dirty="0">
                <a:latin typeface="Trebuchet MS"/>
                <a:cs typeface="Trebuchet MS"/>
              </a:rPr>
              <a:t> </a:t>
            </a:r>
            <a:r>
              <a:rPr spc="-26" dirty="0">
                <a:latin typeface="Trebuchet MS"/>
                <a:cs typeface="Trebuchet MS"/>
              </a:rPr>
              <a:t>high</a:t>
            </a:r>
            <a:r>
              <a:rPr spc="-143" dirty="0">
                <a:latin typeface="Trebuchet MS"/>
                <a:cs typeface="Trebuchet MS"/>
              </a:rPr>
              <a:t> </a:t>
            </a:r>
            <a:r>
              <a:rPr spc="-45" dirty="0">
                <a:latin typeface="Trebuchet MS"/>
                <a:cs typeface="Trebuchet MS"/>
              </a:rPr>
              <a:t>quality</a:t>
            </a:r>
            <a:r>
              <a:rPr spc="-158" dirty="0">
                <a:latin typeface="Trebuchet MS"/>
                <a:cs typeface="Trebuchet MS"/>
              </a:rPr>
              <a:t> </a:t>
            </a:r>
            <a:r>
              <a:rPr spc="-8" dirty="0">
                <a:latin typeface="Trebuchet MS"/>
                <a:cs typeface="Trebuchet MS"/>
              </a:rPr>
              <a:t>model.</a:t>
            </a:r>
            <a:endParaRPr dirty="0">
              <a:latin typeface="Trebuchet MS"/>
              <a:cs typeface="Trebuchet MS"/>
            </a:endParaRPr>
          </a:p>
          <a:p>
            <a:pPr marL="180975" indent="-171450">
              <a:spcBef>
                <a:spcPts val="1466"/>
              </a:spcBef>
              <a:buFont typeface="Arial"/>
              <a:buChar char="•"/>
              <a:tabLst>
                <a:tab pos="180975" algn="l"/>
              </a:tabLst>
            </a:pPr>
            <a:r>
              <a:rPr spc="-56" dirty="0">
                <a:latin typeface="Trebuchet MS"/>
                <a:cs typeface="Trebuchet MS"/>
              </a:rPr>
              <a:t>The</a:t>
            </a:r>
            <a:r>
              <a:rPr spc="-169" dirty="0">
                <a:latin typeface="Trebuchet MS"/>
                <a:cs typeface="Trebuchet MS"/>
              </a:rPr>
              <a:t> </a:t>
            </a:r>
            <a:r>
              <a:rPr spc="-34" dirty="0">
                <a:latin typeface="Trebuchet MS"/>
                <a:cs typeface="Trebuchet MS"/>
              </a:rPr>
              <a:t>only</a:t>
            </a:r>
            <a:r>
              <a:rPr spc="-105" dirty="0">
                <a:latin typeface="Trebuchet MS"/>
                <a:cs typeface="Trebuchet MS"/>
              </a:rPr>
              <a:t> </a:t>
            </a:r>
            <a:r>
              <a:rPr spc="-23" dirty="0">
                <a:latin typeface="Trebuchet MS"/>
                <a:cs typeface="Trebuchet MS"/>
              </a:rPr>
              <a:t>solution</a:t>
            </a:r>
            <a:r>
              <a:rPr b="1" spc="-23" dirty="0">
                <a:latin typeface="Trebuchet MS"/>
                <a:cs typeface="Trebuchet MS"/>
              </a:rPr>
              <a:t>:</a:t>
            </a:r>
            <a:r>
              <a:rPr b="1" spc="-98" dirty="0">
                <a:latin typeface="Trebuchet MS"/>
                <a:cs typeface="Trebuchet MS"/>
              </a:rPr>
              <a:t> </a:t>
            </a:r>
            <a:r>
              <a:rPr b="1" spc="-15" dirty="0">
                <a:latin typeface="Trebuchet MS"/>
                <a:cs typeface="Trebuchet MS"/>
              </a:rPr>
              <a:t>Run</a:t>
            </a:r>
            <a:r>
              <a:rPr b="1" spc="-127" dirty="0">
                <a:latin typeface="Trebuchet MS"/>
                <a:cs typeface="Trebuchet MS"/>
              </a:rPr>
              <a:t> </a:t>
            </a:r>
            <a:r>
              <a:rPr b="1" spc="-8" dirty="0">
                <a:latin typeface="Trebuchet MS"/>
                <a:cs typeface="Trebuchet MS"/>
              </a:rPr>
              <a:t>experiments!</a:t>
            </a:r>
            <a:endParaRPr dirty="0">
              <a:latin typeface="Trebuchet MS"/>
              <a:cs typeface="Trebuchet MS"/>
            </a:endParaRPr>
          </a:p>
        </p:txBody>
      </p:sp>
      <p:pic>
        <p:nvPicPr>
          <p:cNvPr id="4" name="object 4"/>
          <p:cNvPicPr/>
          <p:nvPr/>
        </p:nvPicPr>
        <p:blipFill>
          <a:blip r:embed="rId2" cstate="print"/>
          <a:stretch>
            <a:fillRect/>
          </a:stretch>
        </p:blipFill>
        <p:spPr>
          <a:xfrm>
            <a:off x="4972050" y="2067687"/>
            <a:ext cx="4171950" cy="3743325"/>
          </a:xfrm>
          <a:prstGeom prst="rect">
            <a:avLst/>
          </a:prstGeom>
        </p:spPr>
      </p:pic>
      <p:sp>
        <p:nvSpPr>
          <p:cNvPr id="6" name="Slide Number Placeholder 5">
            <a:extLst>
              <a:ext uri="{FF2B5EF4-FFF2-40B4-BE49-F238E27FC236}">
                <a16:creationId xmlns:a16="http://schemas.microsoft.com/office/drawing/2014/main" id="{B65DA92F-59B6-4682-B79F-161D5500B9EA}"/>
              </a:ext>
            </a:extLst>
          </p:cNvPr>
          <p:cNvSpPr>
            <a:spLocks noGrp="1"/>
          </p:cNvSpPr>
          <p:nvPr>
            <p:ph type="sldNum" sz="quarter" idx="12"/>
          </p:nvPr>
        </p:nvSpPr>
        <p:spPr/>
        <p:txBody>
          <a:bodyPr/>
          <a:lstStyle/>
          <a:p>
            <a:fld id="{688715A2-DFA4-4904-9A43-9D7FEC79ECC7}" type="slidenum">
              <a:rPr lang="de-DE" smtClean="0"/>
              <a:t>44</a:t>
            </a:fld>
            <a:endParaRPr lang="de-DE"/>
          </a:p>
        </p:txBody>
      </p:sp>
    </p:spTree>
    <p:extLst>
      <p:ext uri="{BB962C8B-B14F-4D97-AF65-F5344CB8AC3E}">
        <p14:creationId xmlns:p14="http://schemas.microsoft.com/office/powerpoint/2010/main" val="14173824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398264" y="2195237"/>
            <a:ext cx="4648310" cy="3051176"/>
          </a:xfrm>
          <a:prstGeom prst="rect">
            <a:avLst/>
          </a:prstGeom>
        </p:spPr>
      </p:pic>
      <p:sp>
        <p:nvSpPr>
          <p:cNvPr id="3" name="object 3"/>
          <p:cNvSpPr txBox="1">
            <a:spLocks noGrp="1"/>
          </p:cNvSpPr>
          <p:nvPr>
            <p:ph type="title"/>
          </p:nvPr>
        </p:nvSpPr>
        <p:spPr>
          <a:xfrm>
            <a:off x="278248" y="1128613"/>
            <a:ext cx="7219831" cy="716397"/>
          </a:xfrm>
          <a:prstGeom prst="rect">
            <a:avLst/>
          </a:prstGeom>
        </p:spPr>
        <p:txBody>
          <a:bodyPr vert="horz" wrap="square" lIns="0" tIns="215693" rIns="0" bIns="0" rtlCol="0">
            <a:spAutoFit/>
          </a:bodyPr>
          <a:lstStyle/>
          <a:p>
            <a:pPr marL="326231">
              <a:spcBef>
                <a:spcPts val="98"/>
              </a:spcBef>
            </a:pPr>
            <a:r>
              <a:rPr sz="3600" spc="-131" dirty="0"/>
              <a:t>FineWeb:</a:t>
            </a:r>
            <a:r>
              <a:rPr sz="3600" spc="-217" dirty="0"/>
              <a:t> </a:t>
            </a:r>
            <a:r>
              <a:rPr sz="3600" spc="-101" dirty="0"/>
              <a:t>Data</a:t>
            </a:r>
            <a:r>
              <a:rPr sz="3600" spc="-251" dirty="0"/>
              <a:t> </a:t>
            </a:r>
            <a:r>
              <a:rPr sz="3600" spc="-131" dirty="0"/>
              <a:t>Quality</a:t>
            </a:r>
            <a:r>
              <a:rPr sz="3600" spc="-214" dirty="0"/>
              <a:t> </a:t>
            </a:r>
            <a:r>
              <a:rPr sz="3600" spc="-101" dirty="0"/>
              <a:t>Ablations</a:t>
            </a:r>
            <a:r>
              <a:rPr sz="3600" spc="-233" dirty="0"/>
              <a:t> </a:t>
            </a:r>
            <a:r>
              <a:rPr sz="3600" spc="-161" dirty="0"/>
              <a:t>at</a:t>
            </a:r>
            <a:r>
              <a:rPr sz="3600" spc="-251" dirty="0"/>
              <a:t> </a:t>
            </a:r>
            <a:r>
              <a:rPr sz="3600" spc="-8" dirty="0"/>
              <a:t>Scale</a:t>
            </a:r>
            <a:endParaRPr sz="3600" dirty="0"/>
          </a:p>
        </p:txBody>
      </p:sp>
      <p:sp>
        <p:nvSpPr>
          <p:cNvPr id="4" name="object 4"/>
          <p:cNvSpPr txBox="1"/>
          <p:nvPr/>
        </p:nvSpPr>
        <p:spPr>
          <a:xfrm>
            <a:off x="532734" y="2195237"/>
            <a:ext cx="3710082" cy="3693062"/>
          </a:xfrm>
          <a:prstGeom prst="rect">
            <a:avLst/>
          </a:prstGeom>
        </p:spPr>
        <p:txBody>
          <a:bodyPr vert="horz" wrap="square" lIns="0" tIns="53340" rIns="0" bIns="0" rtlCol="0">
            <a:spAutoFit/>
          </a:bodyPr>
          <a:lstStyle/>
          <a:p>
            <a:pPr marL="180975" indent="-171450">
              <a:spcBef>
                <a:spcPts val="420"/>
              </a:spcBef>
              <a:buClr>
                <a:srgbClr val="000000"/>
              </a:buClr>
              <a:buFont typeface="Arial"/>
              <a:buChar char="•"/>
              <a:tabLst>
                <a:tab pos="180975" algn="l"/>
              </a:tabLst>
            </a:pPr>
            <a:r>
              <a:rPr sz="1200" u="sng" dirty="0">
                <a:solidFill>
                  <a:srgbClr val="467885"/>
                </a:solidFill>
                <a:uFill>
                  <a:solidFill>
                    <a:srgbClr val="467885"/>
                  </a:solidFill>
                </a:uFill>
                <a:latin typeface="Trebuchet MS"/>
                <a:cs typeface="Trebuchet MS"/>
                <a:hlinkClick r:id="rId3"/>
              </a:rPr>
              <a:t>Penedo</a:t>
            </a:r>
            <a:r>
              <a:rPr sz="1200" u="sng" spc="-71" dirty="0">
                <a:solidFill>
                  <a:srgbClr val="467885"/>
                </a:solidFill>
                <a:uFill>
                  <a:solidFill>
                    <a:srgbClr val="467885"/>
                  </a:solidFill>
                </a:uFill>
                <a:latin typeface="Trebuchet MS"/>
                <a:cs typeface="Trebuchet MS"/>
                <a:hlinkClick r:id="rId3"/>
              </a:rPr>
              <a:t> </a:t>
            </a:r>
            <a:r>
              <a:rPr sz="1200" u="sng" spc="-56" dirty="0">
                <a:solidFill>
                  <a:srgbClr val="467885"/>
                </a:solidFill>
                <a:uFill>
                  <a:solidFill>
                    <a:srgbClr val="467885"/>
                  </a:solidFill>
                </a:uFill>
                <a:latin typeface="Trebuchet MS"/>
                <a:cs typeface="Trebuchet MS"/>
                <a:hlinkClick r:id="rId3"/>
              </a:rPr>
              <a:t>et</a:t>
            </a:r>
            <a:r>
              <a:rPr sz="1200" u="sng" spc="-79" dirty="0">
                <a:solidFill>
                  <a:srgbClr val="467885"/>
                </a:solidFill>
                <a:uFill>
                  <a:solidFill>
                    <a:srgbClr val="467885"/>
                  </a:solidFill>
                </a:uFill>
                <a:latin typeface="Trebuchet MS"/>
                <a:cs typeface="Trebuchet MS"/>
                <a:hlinkClick r:id="rId3"/>
              </a:rPr>
              <a:t> </a:t>
            </a:r>
            <a:r>
              <a:rPr sz="1200" u="sng" spc="-38" dirty="0">
                <a:solidFill>
                  <a:srgbClr val="467885"/>
                </a:solidFill>
                <a:uFill>
                  <a:solidFill>
                    <a:srgbClr val="467885"/>
                  </a:solidFill>
                </a:uFill>
                <a:latin typeface="Trebuchet MS"/>
                <a:cs typeface="Trebuchet MS"/>
                <a:hlinkClick r:id="rId3"/>
              </a:rPr>
              <a:t>al.</a:t>
            </a:r>
            <a:r>
              <a:rPr sz="1200" u="sng" spc="-30" dirty="0">
                <a:solidFill>
                  <a:srgbClr val="467885"/>
                </a:solidFill>
                <a:uFill>
                  <a:solidFill>
                    <a:srgbClr val="467885"/>
                  </a:solidFill>
                </a:uFill>
                <a:latin typeface="Trebuchet MS"/>
                <a:cs typeface="Trebuchet MS"/>
                <a:hlinkClick r:id="rId3"/>
              </a:rPr>
              <a:t> </a:t>
            </a:r>
            <a:r>
              <a:rPr sz="1200" u="sng" spc="-23" dirty="0">
                <a:solidFill>
                  <a:srgbClr val="467885"/>
                </a:solidFill>
                <a:uFill>
                  <a:solidFill>
                    <a:srgbClr val="467885"/>
                  </a:solidFill>
                </a:uFill>
                <a:latin typeface="Trebuchet MS"/>
                <a:cs typeface="Trebuchet MS"/>
                <a:hlinkClick r:id="rId3"/>
              </a:rPr>
              <a:t>(2024)</a:t>
            </a:r>
            <a:r>
              <a:rPr sz="1200" spc="-30" dirty="0">
                <a:solidFill>
                  <a:srgbClr val="467885"/>
                </a:solidFill>
                <a:latin typeface="Trebuchet MS"/>
                <a:cs typeface="Trebuchet MS"/>
              </a:rPr>
              <a:t> </a:t>
            </a:r>
            <a:r>
              <a:rPr sz="1200" dirty="0">
                <a:latin typeface="Trebuchet MS"/>
                <a:cs typeface="Trebuchet MS"/>
              </a:rPr>
              <a:t>conducted</a:t>
            </a:r>
            <a:r>
              <a:rPr sz="1200" spc="-83" dirty="0">
                <a:latin typeface="Trebuchet MS"/>
                <a:cs typeface="Trebuchet MS"/>
              </a:rPr>
              <a:t> </a:t>
            </a:r>
            <a:r>
              <a:rPr sz="1200" spc="-15" dirty="0">
                <a:latin typeface="Trebuchet MS"/>
                <a:cs typeface="Trebuchet MS"/>
              </a:rPr>
              <a:t>data</a:t>
            </a:r>
            <a:r>
              <a:rPr sz="1200" spc="-41" dirty="0">
                <a:latin typeface="Trebuchet MS"/>
                <a:cs typeface="Trebuchet MS"/>
              </a:rPr>
              <a:t> </a:t>
            </a:r>
            <a:r>
              <a:rPr sz="1200" spc="-23" dirty="0">
                <a:latin typeface="Trebuchet MS"/>
                <a:cs typeface="Trebuchet MS"/>
              </a:rPr>
              <a:t>quality</a:t>
            </a:r>
            <a:r>
              <a:rPr sz="1200" spc="-64" dirty="0">
                <a:latin typeface="Trebuchet MS"/>
                <a:cs typeface="Trebuchet MS"/>
              </a:rPr>
              <a:t> </a:t>
            </a:r>
            <a:r>
              <a:rPr sz="1200" spc="-8" dirty="0">
                <a:latin typeface="Trebuchet MS"/>
                <a:cs typeface="Trebuchet MS"/>
              </a:rPr>
              <a:t>studies</a:t>
            </a:r>
            <a:endParaRPr sz="1200" dirty="0">
              <a:latin typeface="Trebuchet MS"/>
              <a:cs typeface="Trebuchet MS"/>
            </a:endParaRPr>
          </a:p>
          <a:p>
            <a:pPr marL="180975">
              <a:spcBef>
                <a:spcPts val="349"/>
              </a:spcBef>
            </a:pPr>
            <a:r>
              <a:rPr sz="1200" spc="-41" dirty="0">
                <a:latin typeface="Trebuchet MS"/>
                <a:cs typeface="Trebuchet MS"/>
              </a:rPr>
              <a:t>for</a:t>
            </a:r>
            <a:r>
              <a:rPr sz="1200" spc="-64" dirty="0">
                <a:latin typeface="Trebuchet MS"/>
                <a:cs typeface="Trebuchet MS"/>
              </a:rPr>
              <a:t> </a:t>
            </a:r>
            <a:r>
              <a:rPr sz="1200" dirty="0">
                <a:latin typeface="Trebuchet MS"/>
                <a:cs typeface="Trebuchet MS"/>
              </a:rPr>
              <a:t>language</a:t>
            </a:r>
            <a:r>
              <a:rPr sz="1200" spc="-64" dirty="0">
                <a:latin typeface="Trebuchet MS"/>
                <a:cs typeface="Trebuchet MS"/>
              </a:rPr>
              <a:t> </a:t>
            </a:r>
            <a:r>
              <a:rPr sz="1200" dirty="0">
                <a:latin typeface="Trebuchet MS"/>
                <a:cs typeface="Trebuchet MS"/>
              </a:rPr>
              <a:t>model</a:t>
            </a:r>
            <a:r>
              <a:rPr sz="1200" spc="-90" dirty="0">
                <a:latin typeface="Trebuchet MS"/>
                <a:cs typeface="Trebuchet MS"/>
              </a:rPr>
              <a:t> </a:t>
            </a:r>
            <a:r>
              <a:rPr sz="1200" spc="-8" dirty="0">
                <a:latin typeface="Trebuchet MS"/>
                <a:cs typeface="Trebuchet MS"/>
              </a:rPr>
              <a:t>pretraining.</a:t>
            </a:r>
            <a:endParaRPr sz="1200" dirty="0">
              <a:latin typeface="Trebuchet MS"/>
              <a:cs typeface="Trebuchet MS"/>
            </a:endParaRPr>
          </a:p>
          <a:p>
            <a:pPr marL="180975" marR="260033" indent="-171926">
              <a:lnSpc>
                <a:spcPct val="123100"/>
              </a:lnSpc>
              <a:spcBef>
                <a:spcPts val="761"/>
              </a:spcBef>
              <a:buFont typeface="Arial"/>
              <a:buChar char="•"/>
              <a:tabLst>
                <a:tab pos="180975" algn="l"/>
              </a:tabLst>
            </a:pPr>
            <a:r>
              <a:rPr sz="1200" dirty="0">
                <a:latin typeface="Trebuchet MS"/>
                <a:cs typeface="Trebuchet MS"/>
              </a:rPr>
              <a:t>More</a:t>
            </a:r>
            <a:r>
              <a:rPr sz="1200" spc="-105" dirty="0">
                <a:latin typeface="Trebuchet MS"/>
                <a:cs typeface="Trebuchet MS"/>
              </a:rPr>
              <a:t> </a:t>
            </a:r>
            <a:r>
              <a:rPr sz="1200" spc="-8" dirty="0">
                <a:latin typeface="Trebuchet MS"/>
                <a:cs typeface="Trebuchet MS"/>
              </a:rPr>
              <a:t>than</a:t>
            </a:r>
            <a:r>
              <a:rPr sz="1200" spc="-49" dirty="0">
                <a:latin typeface="Trebuchet MS"/>
                <a:cs typeface="Trebuchet MS"/>
              </a:rPr>
              <a:t> </a:t>
            </a:r>
            <a:r>
              <a:rPr sz="1200" b="1" spc="-56" dirty="0">
                <a:latin typeface="Trebuchet MS"/>
                <a:cs typeface="Trebuchet MS"/>
              </a:rPr>
              <a:t>60,000</a:t>
            </a:r>
            <a:r>
              <a:rPr sz="1200" b="1" spc="-113" dirty="0">
                <a:latin typeface="Trebuchet MS"/>
                <a:cs typeface="Trebuchet MS"/>
              </a:rPr>
              <a:t> </a:t>
            </a:r>
            <a:r>
              <a:rPr sz="1200" b="1" spc="-15" dirty="0">
                <a:latin typeface="Trebuchet MS"/>
                <a:cs typeface="Trebuchet MS"/>
              </a:rPr>
              <a:t>H100</a:t>
            </a:r>
            <a:r>
              <a:rPr sz="1200" b="1" spc="-109" dirty="0">
                <a:latin typeface="Trebuchet MS"/>
                <a:cs typeface="Trebuchet MS"/>
              </a:rPr>
              <a:t> </a:t>
            </a:r>
            <a:r>
              <a:rPr sz="1200" b="1" spc="64" dirty="0">
                <a:latin typeface="Trebuchet MS"/>
                <a:cs typeface="Trebuchet MS"/>
              </a:rPr>
              <a:t>GPU</a:t>
            </a:r>
            <a:r>
              <a:rPr sz="1200" b="1" spc="-75" dirty="0">
                <a:latin typeface="Trebuchet MS"/>
                <a:cs typeface="Trebuchet MS"/>
              </a:rPr>
              <a:t> </a:t>
            </a:r>
            <a:r>
              <a:rPr sz="1200" b="1" dirty="0">
                <a:latin typeface="Trebuchet MS"/>
                <a:cs typeface="Trebuchet MS"/>
              </a:rPr>
              <a:t>hours*</a:t>
            </a:r>
            <a:r>
              <a:rPr sz="1200" b="1" spc="-68" dirty="0">
                <a:latin typeface="Trebuchet MS"/>
                <a:cs typeface="Trebuchet MS"/>
              </a:rPr>
              <a:t> </a:t>
            </a:r>
            <a:r>
              <a:rPr sz="1200" spc="-41" dirty="0">
                <a:latin typeface="Trebuchet MS"/>
                <a:cs typeface="Trebuchet MS"/>
              </a:rPr>
              <a:t>for</a:t>
            </a:r>
            <a:r>
              <a:rPr sz="1200" spc="-38" dirty="0">
                <a:latin typeface="Trebuchet MS"/>
                <a:cs typeface="Trebuchet MS"/>
              </a:rPr>
              <a:t> </a:t>
            </a:r>
            <a:r>
              <a:rPr sz="1200" spc="-8" dirty="0">
                <a:latin typeface="Trebuchet MS"/>
                <a:cs typeface="Trebuchet MS"/>
              </a:rPr>
              <a:t>training ablation</a:t>
            </a:r>
            <a:r>
              <a:rPr sz="1200" spc="-75" dirty="0">
                <a:latin typeface="Trebuchet MS"/>
                <a:cs typeface="Trebuchet MS"/>
              </a:rPr>
              <a:t> </a:t>
            </a:r>
            <a:r>
              <a:rPr sz="1200" dirty="0">
                <a:latin typeface="Trebuchet MS"/>
                <a:cs typeface="Trebuchet MS"/>
              </a:rPr>
              <a:t>models</a:t>
            </a:r>
            <a:r>
              <a:rPr sz="1200" spc="-109" dirty="0">
                <a:latin typeface="Trebuchet MS"/>
                <a:cs typeface="Trebuchet MS"/>
              </a:rPr>
              <a:t> </a:t>
            </a:r>
            <a:r>
              <a:rPr sz="1200" spc="-26" dirty="0">
                <a:latin typeface="Trebuchet MS"/>
                <a:cs typeface="Trebuchet MS"/>
              </a:rPr>
              <a:t>of</a:t>
            </a:r>
            <a:r>
              <a:rPr sz="1200" spc="-56" dirty="0">
                <a:latin typeface="Trebuchet MS"/>
                <a:cs typeface="Trebuchet MS"/>
              </a:rPr>
              <a:t> </a:t>
            </a:r>
            <a:r>
              <a:rPr sz="1200" dirty="0">
                <a:latin typeface="Trebuchet MS"/>
                <a:cs typeface="Trebuchet MS"/>
              </a:rPr>
              <a:t>1.8B</a:t>
            </a:r>
            <a:r>
              <a:rPr sz="1200" spc="-79" dirty="0">
                <a:latin typeface="Trebuchet MS"/>
                <a:cs typeface="Trebuchet MS"/>
              </a:rPr>
              <a:t> </a:t>
            </a:r>
            <a:r>
              <a:rPr sz="1200" spc="-8" dirty="0">
                <a:latin typeface="Trebuchet MS"/>
                <a:cs typeface="Trebuchet MS"/>
              </a:rPr>
              <a:t>parameters</a:t>
            </a:r>
            <a:r>
              <a:rPr sz="1200" spc="-53" dirty="0">
                <a:latin typeface="Trebuchet MS"/>
                <a:cs typeface="Trebuchet MS"/>
              </a:rPr>
              <a:t> </a:t>
            </a:r>
            <a:r>
              <a:rPr sz="1200" spc="-41" dirty="0">
                <a:latin typeface="Trebuchet MS"/>
                <a:cs typeface="Trebuchet MS"/>
              </a:rPr>
              <a:t>for</a:t>
            </a:r>
            <a:r>
              <a:rPr sz="1200" spc="-38" dirty="0">
                <a:latin typeface="Trebuchet MS"/>
                <a:cs typeface="Trebuchet MS"/>
              </a:rPr>
              <a:t> </a:t>
            </a:r>
            <a:r>
              <a:rPr sz="1200" dirty="0">
                <a:latin typeface="Trebuchet MS"/>
                <a:cs typeface="Trebuchet MS"/>
              </a:rPr>
              <a:t>~</a:t>
            </a:r>
            <a:r>
              <a:rPr sz="1200" spc="-60" dirty="0">
                <a:latin typeface="Trebuchet MS"/>
                <a:cs typeface="Trebuchet MS"/>
              </a:rPr>
              <a:t> </a:t>
            </a:r>
            <a:r>
              <a:rPr sz="1200" spc="19" dirty="0">
                <a:latin typeface="Trebuchet MS"/>
                <a:cs typeface="Trebuchet MS"/>
              </a:rPr>
              <a:t>28B </a:t>
            </a:r>
            <a:r>
              <a:rPr sz="1200" spc="-8" dirty="0">
                <a:latin typeface="Trebuchet MS"/>
                <a:cs typeface="Trebuchet MS"/>
              </a:rPr>
              <a:t>tokens</a:t>
            </a:r>
            <a:r>
              <a:rPr sz="1200" spc="-49" dirty="0">
                <a:latin typeface="Trebuchet MS"/>
                <a:cs typeface="Trebuchet MS"/>
              </a:rPr>
              <a:t> </a:t>
            </a:r>
            <a:r>
              <a:rPr sz="1200" spc="-8" dirty="0">
                <a:latin typeface="Trebuchet MS"/>
                <a:cs typeface="Trebuchet MS"/>
              </a:rPr>
              <a:t>(and</a:t>
            </a:r>
            <a:r>
              <a:rPr sz="1200" spc="-15" dirty="0">
                <a:latin typeface="Trebuchet MS"/>
                <a:cs typeface="Trebuchet MS"/>
              </a:rPr>
              <a:t> </a:t>
            </a:r>
            <a:r>
              <a:rPr sz="1200" dirty="0">
                <a:latin typeface="Trebuchet MS"/>
                <a:cs typeface="Trebuchet MS"/>
              </a:rPr>
              <a:t>up</a:t>
            </a:r>
            <a:r>
              <a:rPr sz="1200" spc="-83" dirty="0">
                <a:latin typeface="Trebuchet MS"/>
                <a:cs typeface="Trebuchet MS"/>
              </a:rPr>
              <a:t> </a:t>
            </a:r>
            <a:r>
              <a:rPr sz="1200" spc="-30" dirty="0">
                <a:latin typeface="Trebuchet MS"/>
                <a:cs typeface="Trebuchet MS"/>
              </a:rPr>
              <a:t>to</a:t>
            </a:r>
            <a:r>
              <a:rPr sz="1200" spc="-68" dirty="0">
                <a:latin typeface="Trebuchet MS"/>
                <a:cs typeface="Trebuchet MS"/>
              </a:rPr>
              <a:t> </a:t>
            </a:r>
            <a:r>
              <a:rPr sz="1200" dirty="0">
                <a:latin typeface="Trebuchet MS"/>
                <a:cs typeface="Trebuchet MS"/>
              </a:rPr>
              <a:t>350B</a:t>
            </a:r>
            <a:r>
              <a:rPr sz="1200" spc="-75" dirty="0">
                <a:latin typeface="Trebuchet MS"/>
                <a:cs typeface="Trebuchet MS"/>
              </a:rPr>
              <a:t> </a:t>
            </a:r>
            <a:r>
              <a:rPr sz="1200" spc="-8" dirty="0">
                <a:latin typeface="Trebuchet MS"/>
                <a:cs typeface="Trebuchet MS"/>
              </a:rPr>
              <a:t>tokens).</a:t>
            </a:r>
            <a:endParaRPr sz="1200" dirty="0">
              <a:latin typeface="Trebuchet MS"/>
              <a:cs typeface="Trebuchet MS"/>
            </a:endParaRPr>
          </a:p>
          <a:p>
            <a:pPr marL="180975" marR="231934" indent="-171926">
              <a:lnSpc>
                <a:spcPct val="125200"/>
              </a:lnSpc>
              <a:spcBef>
                <a:spcPts val="731"/>
              </a:spcBef>
              <a:buFont typeface="Arial"/>
              <a:buChar char="•"/>
              <a:tabLst>
                <a:tab pos="180975" algn="l"/>
              </a:tabLst>
            </a:pPr>
            <a:r>
              <a:rPr sz="1200" spc="-38" dirty="0">
                <a:latin typeface="Trebuchet MS"/>
                <a:cs typeface="Trebuchet MS"/>
              </a:rPr>
              <a:t>The</a:t>
            </a:r>
            <a:r>
              <a:rPr sz="1200" spc="-60" dirty="0">
                <a:latin typeface="Trebuchet MS"/>
                <a:cs typeface="Trebuchet MS"/>
              </a:rPr>
              <a:t> </a:t>
            </a:r>
            <a:r>
              <a:rPr sz="1200" spc="-38" dirty="0">
                <a:latin typeface="Trebuchet MS"/>
                <a:cs typeface="Trebuchet MS"/>
              </a:rPr>
              <a:t>final</a:t>
            </a:r>
            <a:r>
              <a:rPr sz="1200" spc="-64" dirty="0">
                <a:latin typeface="Trebuchet MS"/>
                <a:cs typeface="Trebuchet MS"/>
              </a:rPr>
              <a:t> </a:t>
            </a:r>
            <a:r>
              <a:rPr sz="1200" dirty="0">
                <a:latin typeface="Trebuchet MS"/>
                <a:cs typeface="Trebuchet MS"/>
              </a:rPr>
              <a:t>FineWeb</a:t>
            </a:r>
            <a:r>
              <a:rPr sz="1200" spc="-101" dirty="0">
                <a:latin typeface="Trebuchet MS"/>
                <a:cs typeface="Trebuchet MS"/>
              </a:rPr>
              <a:t> </a:t>
            </a:r>
            <a:r>
              <a:rPr sz="1200" spc="-11" dirty="0">
                <a:latin typeface="Trebuchet MS"/>
                <a:cs typeface="Trebuchet MS"/>
              </a:rPr>
              <a:t>pipeline</a:t>
            </a:r>
            <a:r>
              <a:rPr sz="1200" spc="-116" dirty="0">
                <a:latin typeface="Trebuchet MS"/>
                <a:cs typeface="Trebuchet MS"/>
              </a:rPr>
              <a:t> </a:t>
            </a:r>
            <a:r>
              <a:rPr sz="1200" spc="38" dirty="0">
                <a:latin typeface="Trebuchet MS"/>
                <a:cs typeface="Trebuchet MS"/>
              </a:rPr>
              <a:t>consists</a:t>
            </a:r>
            <a:r>
              <a:rPr sz="1200" spc="-127" dirty="0">
                <a:latin typeface="Trebuchet MS"/>
                <a:cs typeface="Trebuchet MS"/>
              </a:rPr>
              <a:t> </a:t>
            </a:r>
            <a:r>
              <a:rPr sz="1200" spc="-26" dirty="0">
                <a:latin typeface="Trebuchet MS"/>
                <a:cs typeface="Trebuchet MS"/>
              </a:rPr>
              <a:t>of</a:t>
            </a:r>
            <a:r>
              <a:rPr sz="1200" spc="-75" dirty="0">
                <a:latin typeface="Trebuchet MS"/>
                <a:cs typeface="Trebuchet MS"/>
              </a:rPr>
              <a:t> </a:t>
            </a:r>
            <a:r>
              <a:rPr sz="1200" dirty="0">
                <a:latin typeface="Trebuchet MS"/>
                <a:cs typeface="Trebuchet MS"/>
              </a:rPr>
              <a:t>a</a:t>
            </a:r>
            <a:r>
              <a:rPr sz="1200" spc="-68" dirty="0">
                <a:latin typeface="Trebuchet MS"/>
                <a:cs typeface="Trebuchet MS"/>
              </a:rPr>
              <a:t> </a:t>
            </a:r>
            <a:r>
              <a:rPr sz="1200" spc="-8" dirty="0">
                <a:latin typeface="Trebuchet MS"/>
                <a:cs typeface="Trebuchet MS"/>
              </a:rPr>
              <a:t>various heuristics,</a:t>
            </a:r>
            <a:r>
              <a:rPr sz="1200" spc="-26" dirty="0">
                <a:latin typeface="Trebuchet MS"/>
                <a:cs typeface="Trebuchet MS"/>
              </a:rPr>
              <a:t> </a:t>
            </a:r>
            <a:r>
              <a:rPr sz="1200" dirty="0">
                <a:latin typeface="Trebuchet MS"/>
                <a:cs typeface="Trebuchet MS"/>
              </a:rPr>
              <a:t>URL-based</a:t>
            </a:r>
            <a:r>
              <a:rPr sz="1200" spc="-4" dirty="0">
                <a:latin typeface="Trebuchet MS"/>
                <a:cs typeface="Trebuchet MS"/>
              </a:rPr>
              <a:t> </a:t>
            </a:r>
            <a:r>
              <a:rPr sz="1200" spc="-38" dirty="0">
                <a:latin typeface="Trebuchet MS"/>
                <a:cs typeface="Trebuchet MS"/>
              </a:rPr>
              <a:t>filters</a:t>
            </a:r>
            <a:r>
              <a:rPr sz="1200" spc="38" dirty="0">
                <a:latin typeface="Trebuchet MS"/>
                <a:cs typeface="Trebuchet MS"/>
              </a:rPr>
              <a:t> </a:t>
            </a:r>
            <a:r>
              <a:rPr sz="1200" dirty="0">
                <a:latin typeface="Trebuchet MS"/>
                <a:cs typeface="Trebuchet MS"/>
              </a:rPr>
              <a:t>and</a:t>
            </a:r>
            <a:r>
              <a:rPr sz="1200" spc="-8" dirty="0">
                <a:latin typeface="Trebuchet MS"/>
                <a:cs typeface="Trebuchet MS"/>
              </a:rPr>
              <a:t> deduplication.</a:t>
            </a:r>
            <a:endParaRPr sz="1200" dirty="0">
              <a:latin typeface="Trebuchet MS"/>
              <a:cs typeface="Trebuchet MS"/>
            </a:endParaRPr>
          </a:p>
          <a:p>
            <a:pPr marL="180975" marR="193358" indent="-171926">
              <a:lnSpc>
                <a:spcPct val="125200"/>
              </a:lnSpc>
              <a:spcBef>
                <a:spcPts val="731"/>
              </a:spcBef>
              <a:buFont typeface="Arial"/>
              <a:buChar char="•"/>
              <a:tabLst>
                <a:tab pos="180975" algn="l"/>
              </a:tabLst>
            </a:pPr>
            <a:r>
              <a:rPr sz="1200" b="1" spc="-8" dirty="0">
                <a:latin typeface="Trebuchet MS"/>
                <a:cs typeface="Trebuchet MS"/>
              </a:rPr>
              <a:t>FineWeb-</a:t>
            </a:r>
            <a:r>
              <a:rPr sz="1200" b="1" spc="-15" dirty="0">
                <a:latin typeface="Trebuchet MS"/>
                <a:cs typeface="Trebuchet MS"/>
              </a:rPr>
              <a:t>Edu</a:t>
            </a:r>
            <a:r>
              <a:rPr sz="1200" spc="-15" dirty="0">
                <a:latin typeface="Trebuchet MS"/>
                <a:cs typeface="Trebuchet MS"/>
              </a:rPr>
              <a:t>:</a:t>
            </a:r>
            <a:r>
              <a:rPr sz="1200" spc="23" dirty="0">
                <a:latin typeface="Trebuchet MS"/>
                <a:cs typeface="Trebuchet MS"/>
              </a:rPr>
              <a:t> </a:t>
            </a:r>
            <a:r>
              <a:rPr sz="1200" dirty="0">
                <a:latin typeface="Trebuchet MS"/>
                <a:cs typeface="Trebuchet MS"/>
              </a:rPr>
              <a:t>Most</a:t>
            </a:r>
            <a:r>
              <a:rPr sz="1200" spc="41" dirty="0">
                <a:latin typeface="Trebuchet MS"/>
                <a:cs typeface="Trebuchet MS"/>
              </a:rPr>
              <a:t> </a:t>
            </a:r>
            <a:r>
              <a:rPr sz="1200" spc="-8" dirty="0">
                <a:latin typeface="Trebuchet MS"/>
                <a:cs typeface="Trebuchet MS"/>
              </a:rPr>
              <a:t>performance</a:t>
            </a:r>
            <a:r>
              <a:rPr sz="1200" spc="-56" dirty="0">
                <a:latin typeface="Trebuchet MS"/>
                <a:cs typeface="Trebuchet MS"/>
              </a:rPr>
              <a:t> </a:t>
            </a:r>
            <a:r>
              <a:rPr sz="1200" dirty="0">
                <a:latin typeface="Trebuchet MS"/>
                <a:cs typeface="Trebuchet MS"/>
              </a:rPr>
              <a:t>gains</a:t>
            </a:r>
            <a:r>
              <a:rPr sz="1200" spc="-64" dirty="0">
                <a:latin typeface="Trebuchet MS"/>
                <a:cs typeface="Trebuchet MS"/>
              </a:rPr>
              <a:t> </a:t>
            </a:r>
            <a:r>
              <a:rPr sz="1200" spc="-19" dirty="0">
                <a:latin typeface="Trebuchet MS"/>
                <a:cs typeface="Trebuchet MS"/>
              </a:rPr>
              <a:t>are </a:t>
            </a:r>
            <a:r>
              <a:rPr sz="1200" dirty="0">
                <a:latin typeface="Trebuchet MS"/>
                <a:cs typeface="Trebuchet MS"/>
              </a:rPr>
              <a:t>achieved</a:t>
            </a:r>
            <a:r>
              <a:rPr sz="1200" spc="19" dirty="0">
                <a:latin typeface="Trebuchet MS"/>
                <a:cs typeface="Trebuchet MS"/>
              </a:rPr>
              <a:t> </a:t>
            </a:r>
            <a:r>
              <a:rPr sz="1200" spc="-41" dirty="0">
                <a:latin typeface="Trebuchet MS"/>
                <a:cs typeface="Trebuchet MS"/>
              </a:rPr>
              <a:t>by</a:t>
            </a:r>
            <a:r>
              <a:rPr sz="1200" spc="-30" dirty="0">
                <a:latin typeface="Trebuchet MS"/>
                <a:cs typeface="Trebuchet MS"/>
              </a:rPr>
              <a:t> </a:t>
            </a:r>
            <a:r>
              <a:rPr sz="1200" dirty="0">
                <a:latin typeface="Trebuchet MS"/>
                <a:cs typeface="Trebuchet MS"/>
              </a:rPr>
              <a:t>using</a:t>
            </a:r>
            <a:r>
              <a:rPr sz="1200" spc="-79" dirty="0">
                <a:latin typeface="Trebuchet MS"/>
                <a:cs typeface="Trebuchet MS"/>
              </a:rPr>
              <a:t> </a:t>
            </a:r>
            <a:r>
              <a:rPr sz="1200" dirty="0">
                <a:latin typeface="Trebuchet MS"/>
                <a:cs typeface="Trebuchet MS"/>
              </a:rPr>
              <a:t>a</a:t>
            </a:r>
            <a:r>
              <a:rPr sz="1200" spc="-4" dirty="0">
                <a:latin typeface="Trebuchet MS"/>
                <a:cs typeface="Trebuchet MS"/>
              </a:rPr>
              <a:t> </a:t>
            </a:r>
            <a:r>
              <a:rPr sz="1200" spc="-30" dirty="0">
                <a:latin typeface="Trebuchet MS"/>
                <a:cs typeface="Trebuchet MS"/>
              </a:rPr>
              <a:t>Transformer-</a:t>
            </a:r>
            <a:r>
              <a:rPr sz="1200" dirty="0">
                <a:latin typeface="Trebuchet MS"/>
                <a:cs typeface="Trebuchet MS"/>
              </a:rPr>
              <a:t>based</a:t>
            </a:r>
            <a:r>
              <a:rPr sz="1200" spc="-53" dirty="0">
                <a:latin typeface="Trebuchet MS"/>
                <a:cs typeface="Trebuchet MS"/>
              </a:rPr>
              <a:t> </a:t>
            </a:r>
            <a:r>
              <a:rPr sz="1200" dirty="0">
                <a:latin typeface="Trebuchet MS"/>
                <a:cs typeface="Trebuchet MS"/>
              </a:rPr>
              <a:t>model</a:t>
            </a:r>
            <a:r>
              <a:rPr sz="1200" spc="-26" dirty="0">
                <a:latin typeface="Trebuchet MS"/>
                <a:cs typeface="Trebuchet MS"/>
              </a:rPr>
              <a:t> </a:t>
            </a:r>
            <a:r>
              <a:rPr sz="1200" spc="-19" dirty="0">
                <a:latin typeface="Trebuchet MS"/>
                <a:cs typeface="Trebuchet MS"/>
              </a:rPr>
              <a:t>to </a:t>
            </a:r>
            <a:r>
              <a:rPr sz="1200" spc="-56" dirty="0">
                <a:latin typeface="Trebuchet MS"/>
                <a:cs typeface="Trebuchet MS"/>
              </a:rPr>
              <a:t>filter</a:t>
            </a:r>
            <a:r>
              <a:rPr sz="1200" spc="-41" dirty="0">
                <a:latin typeface="Trebuchet MS"/>
                <a:cs typeface="Trebuchet MS"/>
              </a:rPr>
              <a:t> </a:t>
            </a:r>
            <a:r>
              <a:rPr sz="1200" spc="-45" dirty="0">
                <a:latin typeface="Trebuchet MS"/>
                <a:cs typeface="Trebuchet MS"/>
              </a:rPr>
              <a:t>for</a:t>
            </a:r>
            <a:r>
              <a:rPr sz="1200" spc="-101" dirty="0">
                <a:latin typeface="Trebuchet MS"/>
                <a:cs typeface="Trebuchet MS"/>
              </a:rPr>
              <a:t> </a:t>
            </a:r>
            <a:r>
              <a:rPr sz="1200" spc="-8" dirty="0">
                <a:latin typeface="Trebuchet MS"/>
                <a:cs typeface="Trebuchet MS"/>
              </a:rPr>
              <a:t>educational</a:t>
            </a:r>
            <a:r>
              <a:rPr sz="1200" spc="-64" dirty="0">
                <a:latin typeface="Trebuchet MS"/>
                <a:cs typeface="Trebuchet MS"/>
              </a:rPr>
              <a:t> </a:t>
            </a:r>
            <a:r>
              <a:rPr sz="1200" spc="-8" dirty="0">
                <a:latin typeface="Trebuchet MS"/>
                <a:cs typeface="Trebuchet MS"/>
              </a:rPr>
              <a:t>content.</a:t>
            </a:r>
            <a:endParaRPr sz="1200" dirty="0">
              <a:latin typeface="Trebuchet MS"/>
              <a:cs typeface="Trebuchet MS"/>
            </a:endParaRPr>
          </a:p>
          <a:p>
            <a:pPr marL="180975" marR="38576" indent="-171926">
              <a:lnSpc>
                <a:spcPct val="121200"/>
              </a:lnSpc>
              <a:spcBef>
                <a:spcPts val="788"/>
              </a:spcBef>
              <a:buFont typeface="Arial"/>
              <a:buChar char="•"/>
              <a:tabLst>
                <a:tab pos="180975" algn="l"/>
              </a:tabLst>
            </a:pPr>
            <a:r>
              <a:rPr sz="1200" spc="-19" dirty="0">
                <a:latin typeface="Trebuchet MS"/>
                <a:cs typeface="Trebuchet MS"/>
              </a:rPr>
              <a:t>BERT-</a:t>
            </a:r>
            <a:r>
              <a:rPr sz="1200" dirty="0">
                <a:latin typeface="Trebuchet MS"/>
                <a:cs typeface="Trebuchet MS"/>
              </a:rPr>
              <a:t>based</a:t>
            </a:r>
            <a:r>
              <a:rPr sz="1200" spc="-75" dirty="0">
                <a:latin typeface="Trebuchet MS"/>
                <a:cs typeface="Trebuchet MS"/>
              </a:rPr>
              <a:t> </a:t>
            </a:r>
            <a:r>
              <a:rPr sz="1200" spc="-41" dirty="0">
                <a:latin typeface="Trebuchet MS"/>
                <a:cs typeface="Trebuchet MS"/>
              </a:rPr>
              <a:t>filtering</a:t>
            </a:r>
            <a:r>
              <a:rPr sz="1200" spc="-26" dirty="0">
                <a:latin typeface="Trebuchet MS"/>
                <a:cs typeface="Trebuchet MS"/>
              </a:rPr>
              <a:t> </a:t>
            </a:r>
            <a:r>
              <a:rPr sz="1200" spc="-23" dirty="0">
                <a:latin typeface="Trebuchet MS"/>
                <a:cs typeface="Trebuchet MS"/>
              </a:rPr>
              <a:t>of</a:t>
            </a:r>
            <a:r>
              <a:rPr sz="1200" spc="-38" dirty="0">
                <a:latin typeface="Trebuchet MS"/>
                <a:cs typeface="Trebuchet MS"/>
              </a:rPr>
              <a:t> the</a:t>
            </a:r>
            <a:r>
              <a:rPr sz="1200" spc="-23" dirty="0">
                <a:latin typeface="Trebuchet MS"/>
                <a:cs typeface="Trebuchet MS"/>
              </a:rPr>
              <a:t> 15T</a:t>
            </a:r>
            <a:r>
              <a:rPr sz="1200" spc="-86" dirty="0">
                <a:latin typeface="Trebuchet MS"/>
                <a:cs typeface="Trebuchet MS"/>
              </a:rPr>
              <a:t> </a:t>
            </a:r>
            <a:r>
              <a:rPr sz="1200" spc="-19" dirty="0">
                <a:latin typeface="Trebuchet MS"/>
                <a:cs typeface="Trebuchet MS"/>
              </a:rPr>
              <a:t>token</a:t>
            </a:r>
            <a:r>
              <a:rPr sz="1200" spc="-53" dirty="0">
                <a:latin typeface="Trebuchet MS"/>
                <a:cs typeface="Trebuchet MS"/>
              </a:rPr>
              <a:t> </a:t>
            </a:r>
            <a:r>
              <a:rPr sz="1200" dirty="0">
                <a:latin typeface="Trebuchet MS"/>
                <a:cs typeface="Trebuchet MS"/>
              </a:rPr>
              <a:t>dataset</a:t>
            </a:r>
            <a:r>
              <a:rPr sz="1200" spc="-71" dirty="0">
                <a:latin typeface="Trebuchet MS"/>
                <a:cs typeface="Trebuchet MS"/>
              </a:rPr>
              <a:t> </a:t>
            </a:r>
            <a:r>
              <a:rPr sz="1200" spc="-8" dirty="0">
                <a:latin typeface="Trebuchet MS"/>
                <a:cs typeface="Trebuchet MS"/>
              </a:rPr>
              <a:t>alone </a:t>
            </a:r>
            <a:r>
              <a:rPr sz="1200" spc="-23" dirty="0">
                <a:latin typeface="Trebuchet MS"/>
                <a:cs typeface="Trebuchet MS"/>
              </a:rPr>
              <a:t>required</a:t>
            </a:r>
            <a:r>
              <a:rPr sz="1200" spc="-41" dirty="0">
                <a:latin typeface="Trebuchet MS"/>
                <a:cs typeface="Trebuchet MS"/>
              </a:rPr>
              <a:t> </a:t>
            </a:r>
            <a:r>
              <a:rPr sz="1200" spc="-8" dirty="0">
                <a:latin typeface="Trebuchet MS"/>
                <a:cs typeface="Trebuchet MS"/>
              </a:rPr>
              <a:t>6,000</a:t>
            </a:r>
            <a:r>
              <a:rPr sz="1200" spc="-127" dirty="0">
                <a:latin typeface="Trebuchet MS"/>
                <a:cs typeface="Trebuchet MS"/>
              </a:rPr>
              <a:t> </a:t>
            </a:r>
            <a:r>
              <a:rPr sz="1200" spc="38" dirty="0">
                <a:latin typeface="Trebuchet MS"/>
                <a:cs typeface="Trebuchet MS"/>
              </a:rPr>
              <a:t>H100</a:t>
            </a:r>
            <a:r>
              <a:rPr sz="1200" spc="-68" dirty="0">
                <a:latin typeface="Trebuchet MS"/>
                <a:cs typeface="Trebuchet MS"/>
              </a:rPr>
              <a:t> </a:t>
            </a:r>
            <a:r>
              <a:rPr sz="1200" spc="41" dirty="0">
                <a:latin typeface="Trebuchet MS"/>
                <a:cs typeface="Trebuchet MS"/>
              </a:rPr>
              <a:t>GPU</a:t>
            </a:r>
            <a:r>
              <a:rPr sz="1200" spc="-71" dirty="0">
                <a:latin typeface="Trebuchet MS"/>
                <a:cs typeface="Trebuchet MS"/>
              </a:rPr>
              <a:t> </a:t>
            </a:r>
            <a:r>
              <a:rPr sz="1200" spc="-8" dirty="0">
                <a:latin typeface="Trebuchet MS"/>
                <a:cs typeface="Trebuchet MS"/>
              </a:rPr>
              <a:t>hours!</a:t>
            </a:r>
            <a:endParaRPr sz="1200" dirty="0">
              <a:latin typeface="Trebuchet MS"/>
              <a:cs typeface="Trebuchet MS"/>
            </a:endParaRPr>
          </a:p>
          <a:p>
            <a:pPr>
              <a:lnSpc>
                <a:spcPct val="100000"/>
              </a:lnSpc>
            </a:pPr>
            <a:endParaRPr sz="1200" dirty="0">
              <a:latin typeface="Trebuchet MS"/>
              <a:cs typeface="Trebuchet MS"/>
            </a:endParaRPr>
          </a:p>
          <a:p>
            <a:pPr>
              <a:spcBef>
                <a:spcPts val="184"/>
              </a:spcBef>
            </a:pPr>
            <a:endParaRPr sz="1200" dirty="0">
              <a:latin typeface="Trebuchet MS"/>
              <a:cs typeface="Trebuchet MS"/>
            </a:endParaRPr>
          </a:p>
          <a:p>
            <a:pPr marL="238125">
              <a:spcBef>
                <a:spcPts val="4"/>
              </a:spcBef>
            </a:pPr>
            <a:r>
              <a:rPr sz="1100" spc="101" dirty="0">
                <a:latin typeface="Trebuchet MS"/>
                <a:cs typeface="Trebuchet MS"/>
              </a:rPr>
              <a:t>*</a:t>
            </a:r>
            <a:r>
              <a:rPr sz="1100" spc="-109" dirty="0">
                <a:latin typeface="Trebuchet MS"/>
                <a:cs typeface="Trebuchet MS"/>
              </a:rPr>
              <a:t> </a:t>
            </a:r>
            <a:r>
              <a:rPr sz="1100" spc="-8" dirty="0">
                <a:latin typeface="Trebuchet MS"/>
                <a:cs typeface="Trebuchet MS"/>
              </a:rPr>
              <a:t>$4.9</a:t>
            </a:r>
            <a:r>
              <a:rPr sz="1100" spc="-75" dirty="0">
                <a:latin typeface="Trebuchet MS"/>
                <a:cs typeface="Trebuchet MS"/>
              </a:rPr>
              <a:t> </a:t>
            </a:r>
            <a:r>
              <a:rPr sz="1100" spc="-38" dirty="0">
                <a:latin typeface="Trebuchet MS"/>
                <a:cs typeface="Trebuchet MS"/>
              </a:rPr>
              <a:t>per</a:t>
            </a:r>
            <a:r>
              <a:rPr sz="1100" spc="-90" dirty="0">
                <a:latin typeface="Trebuchet MS"/>
                <a:cs typeface="Trebuchet MS"/>
              </a:rPr>
              <a:t> </a:t>
            </a:r>
            <a:r>
              <a:rPr sz="1100" u="sng" dirty="0">
                <a:solidFill>
                  <a:srgbClr val="467885"/>
                </a:solidFill>
                <a:uFill>
                  <a:solidFill>
                    <a:srgbClr val="467885"/>
                  </a:solidFill>
                </a:uFill>
                <a:latin typeface="Trebuchet MS"/>
                <a:cs typeface="Trebuchet MS"/>
                <a:hlinkClick r:id="rId4"/>
              </a:rPr>
              <a:t>H100-GPU</a:t>
            </a:r>
            <a:r>
              <a:rPr sz="1100" u="sng" spc="-56" dirty="0">
                <a:solidFill>
                  <a:srgbClr val="467885"/>
                </a:solidFill>
                <a:uFill>
                  <a:solidFill>
                    <a:srgbClr val="467885"/>
                  </a:solidFill>
                </a:uFill>
                <a:latin typeface="Trebuchet MS"/>
                <a:cs typeface="Trebuchet MS"/>
                <a:hlinkClick r:id="rId4"/>
              </a:rPr>
              <a:t> </a:t>
            </a:r>
            <a:r>
              <a:rPr sz="1100" u="sng" spc="-15" dirty="0">
                <a:solidFill>
                  <a:srgbClr val="467885"/>
                </a:solidFill>
                <a:uFill>
                  <a:solidFill>
                    <a:srgbClr val="467885"/>
                  </a:solidFill>
                </a:uFill>
                <a:latin typeface="Trebuchet MS"/>
                <a:cs typeface="Trebuchet MS"/>
                <a:hlinkClick r:id="rId4"/>
              </a:rPr>
              <a:t>hour</a:t>
            </a:r>
            <a:r>
              <a:rPr sz="1100" u="sng" spc="-90" dirty="0">
                <a:solidFill>
                  <a:srgbClr val="467885"/>
                </a:solidFill>
                <a:uFill>
                  <a:solidFill>
                    <a:srgbClr val="467885"/>
                  </a:solidFill>
                </a:uFill>
                <a:latin typeface="Trebuchet MS"/>
                <a:cs typeface="Trebuchet MS"/>
                <a:hlinkClick r:id="rId4"/>
              </a:rPr>
              <a:t> </a:t>
            </a:r>
            <a:r>
              <a:rPr sz="1100" u="sng" dirty="0">
                <a:solidFill>
                  <a:srgbClr val="467885"/>
                </a:solidFill>
                <a:uFill>
                  <a:solidFill>
                    <a:srgbClr val="467885"/>
                  </a:solidFill>
                </a:uFill>
                <a:latin typeface="Trebuchet MS"/>
                <a:cs typeface="Trebuchet MS"/>
                <a:hlinkClick r:id="rId4"/>
              </a:rPr>
              <a:t>on</a:t>
            </a:r>
            <a:r>
              <a:rPr sz="1100" u="sng" spc="-98" dirty="0">
                <a:solidFill>
                  <a:srgbClr val="467885"/>
                </a:solidFill>
                <a:uFill>
                  <a:solidFill>
                    <a:srgbClr val="467885"/>
                  </a:solidFill>
                </a:uFill>
                <a:latin typeface="Trebuchet MS"/>
                <a:cs typeface="Trebuchet MS"/>
                <a:hlinkClick r:id="rId4"/>
              </a:rPr>
              <a:t> </a:t>
            </a:r>
            <a:r>
              <a:rPr sz="1100" u="sng" spc="45" dirty="0">
                <a:solidFill>
                  <a:srgbClr val="467885"/>
                </a:solidFill>
                <a:uFill>
                  <a:solidFill>
                    <a:srgbClr val="467885"/>
                  </a:solidFill>
                </a:uFill>
                <a:latin typeface="Trebuchet MS"/>
                <a:cs typeface="Trebuchet MS"/>
                <a:hlinkClick r:id="rId4"/>
              </a:rPr>
              <a:t>AWS</a:t>
            </a:r>
            <a:r>
              <a:rPr sz="1100" spc="-105" dirty="0">
                <a:solidFill>
                  <a:srgbClr val="467885"/>
                </a:solidFill>
                <a:latin typeface="Trebuchet MS"/>
                <a:cs typeface="Trebuchet MS"/>
              </a:rPr>
              <a:t> </a:t>
            </a:r>
            <a:r>
              <a:rPr sz="1100" spc="-23" dirty="0">
                <a:latin typeface="Trebuchet MS"/>
                <a:cs typeface="Trebuchet MS"/>
              </a:rPr>
              <a:t>($</a:t>
            </a:r>
            <a:r>
              <a:rPr sz="1100" spc="-135" dirty="0">
                <a:latin typeface="Trebuchet MS"/>
                <a:cs typeface="Trebuchet MS"/>
              </a:rPr>
              <a:t> </a:t>
            </a:r>
            <a:r>
              <a:rPr sz="1100" spc="-8" dirty="0">
                <a:latin typeface="Trebuchet MS"/>
                <a:cs typeface="Trebuchet MS"/>
              </a:rPr>
              <a:t>300,000</a:t>
            </a:r>
            <a:r>
              <a:rPr sz="1100" spc="-79" dirty="0">
                <a:latin typeface="Trebuchet MS"/>
                <a:cs typeface="Trebuchet MS"/>
              </a:rPr>
              <a:t> </a:t>
            </a:r>
            <a:r>
              <a:rPr sz="1100" spc="-38" dirty="0">
                <a:latin typeface="Trebuchet MS"/>
                <a:cs typeface="Trebuchet MS"/>
              </a:rPr>
              <a:t>in</a:t>
            </a:r>
            <a:r>
              <a:rPr sz="1100" spc="-98" dirty="0">
                <a:latin typeface="Trebuchet MS"/>
                <a:cs typeface="Trebuchet MS"/>
              </a:rPr>
              <a:t> </a:t>
            </a:r>
            <a:r>
              <a:rPr sz="1100" spc="-8" dirty="0">
                <a:latin typeface="Trebuchet MS"/>
                <a:cs typeface="Trebuchet MS"/>
              </a:rPr>
              <a:t>total)</a:t>
            </a:r>
            <a:endParaRPr sz="1100" dirty="0">
              <a:latin typeface="Trebuchet MS"/>
              <a:cs typeface="Trebuchet MS"/>
            </a:endParaRPr>
          </a:p>
        </p:txBody>
      </p:sp>
      <p:sp>
        <p:nvSpPr>
          <p:cNvPr id="6" name="Slide Number Placeholder 5">
            <a:extLst>
              <a:ext uri="{FF2B5EF4-FFF2-40B4-BE49-F238E27FC236}">
                <a16:creationId xmlns:a16="http://schemas.microsoft.com/office/drawing/2014/main" id="{80DC6398-F0B9-4AF3-8384-475E6FE28105}"/>
              </a:ext>
            </a:extLst>
          </p:cNvPr>
          <p:cNvSpPr>
            <a:spLocks noGrp="1"/>
          </p:cNvSpPr>
          <p:nvPr>
            <p:ph type="sldNum" sz="quarter" idx="12"/>
          </p:nvPr>
        </p:nvSpPr>
        <p:spPr/>
        <p:txBody>
          <a:bodyPr/>
          <a:lstStyle/>
          <a:p>
            <a:fld id="{688715A2-DFA4-4904-9A43-9D7FEC79ECC7}" type="slidenum">
              <a:rPr lang="de-DE" smtClean="0"/>
              <a:t>45</a:t>
            </a:fld>
            <a:endParaRPr lang="de-DE"/>
          </a:p>
        </p:txBody>
      </p:sp>
    </p:spTree>
    <p:extLst>
      <p:ext uri="{BB962C8B-B14F-4D97-AF65-F5344CB8AC3E}">
        <p14:creationId xmlns:p14="http://schemas.microsoft.com/office/powerpoint/2010/main" val="23991509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5712" y="949505"/>
            <a:ext cx="8317111" cy="660228"/>
          </a:xfrm>
          <a:prstGeom prst="rect">
            <a:avLst/>
          </a:prstGeom>
        </p:spPr>
        <p:txBody>
          <a:bodyPr vert="horz" wrap="square" lIns="0" tIns="160067" rIns="0" bIns="0" rtlCol="0">
            <a:spAutoFit/>
          </a:bodyPr>
          <a:lstStyle/>
          <a:p>
            <a:pPr marL="326231">
              <a:spcBef>
                <a:spcPts val="98"/>
              </a:spcBef>
            </a:pPr>
            <a:r>
              <a:rPr sz="3600" spc="-86" dirty="0"/>
              <a:t>Data-</a:t>
            </a:r>
            <a:r>
              <a:rPr sz="3600" spc="-143" dirty="0"/>
              <a:t>centric</a:t>
            </a:r>
            <a:r>
              <a:rPr sz="3600" spc="-296" dirty="0"/>
              <a:t> </a:t>
            </a:r>
            <a:r>
              <a:rPr sz="3600" spc="-105" dirty="0"/>
              <a:t>research</a:t>
            </a:r>
            <a:r>
              <a:rPr sz="3600" spc="-285" dirty="0"/>
              <a:t> </a:t>
            </a:r>
            <a:r>
              <a:rPr sz="3600" spc="-26" dirty="0"/>
              <a:t>is</a:t>
            </a:r>
            <a:r>
              <a:rPr sz="3600" spc="-270" dirty="0"/>
              <a:t> </a:t>
            </a:r>
            <a:r>
              <a:rPr sz="3600" spc="-161" dirty="0"/>
              <a:t>gaining</a:t>
            </a:r>
            <a:r>
              <a:rPr sz="3600" spc="-248" dirty="0"/>
              <a:t> </a:t>
            </a:r>
            <a:r>
              <a:rPr sz="3600" spc="-150" dirty="0"/>
              <a:t>more</a:t>
            </a:r>
            <a:r>
              <a:rPr sz="3600" spc="-248" dirty="0"/>
              <a:t> </a:t>
            </a:r>
            <a:r>
              <a:rPr sz="3600" spc="-153" dirty="0"/>
              <a:t>traction!</a:t>
            </a:r>
            <a:endParaRPr sz="3600" dirty="0"/>
          </a:p>
        </p:txBody>
      </p:sp>
      <p:sp>
        <p:nvSpPr>
          <p:cNvPr id="3" name="object 3"/>
          <p:cNvSpPr txBox="1"/>
          <p:nvPr/>
        </p:nvSpPr>
        <p:spPr>
          <a:xfrm>
            <a:off x="688182" y="2188647"/>
            <a:ext cx="7744301" cy="3952622"/>
          </a:xfrm>
          <a:prstGeom prst="rect">
            <a:avLst/>
          </a:prstGeom>
        </p:spPr>
        <p:txBody>
          <a:bodyPr vert="horz" wrap="square" lIns="0" tIns="40958" rIns="0" bIns="0" rtlCol="0">
            <a:spAutoFit/>
          </a:bodyPr>
          <a:lstStyle/>
          <a:p>
            <a:pPr marL="180975" indent="-171450">
              <a:spcBef>
                <a:spcPts val="323"/>
              </a:spcBef>
              <a:buFont typeface="Arial"/>
              <a:buChar char="•"/>
              <a:tabLst>
                <a:tab pos="180975" algn="l"/>
              </a:tabLst>
            </a:pPr>
            <a:r>
              <a:rPr spc="-34" dirty="0">
                <a:cs typeface="Trebuchet MS"/>
              </a:rPr>
              <a:t>Razeghi</a:t>
            </a:r>
            <a:r>
              <a:rPr spc="-86" dirty="0">
                <a:cs typeface="Trebuchet MS"/>
              </a:rPr>
              <a:t> </a:t>
            </a:r>
            <a:r>
              <a:rPr spc="-71" dirty="0">
                <a:cs typeface="Trebuchet MS"/>
              </a:rPr>
              <a:t>et</a:t>
            </a:r>
            <a:r>
              <a:rPr spc="-124" dirty="0">
                <a:cs typeface="Trebuchet MS"/>
              </a:rPr>
              <a:t> </a:t>
            </a:r>
            <a:r>
              <a:rPr spc="-60" dirty="0">
                <a:cs typeface="Trebuchet MS"/>
              </a:rPr>
              <a:t>al. </a:t>
            </a:r>
            <a:r>
              <a:rPr spc="-56" dirty="0">
                <a:cs typeface="Trebuchet MS"/>
              </a:rPr>
              <a:t>(2023):</a:t>
            </a:r>
            <a:r>
              <a:rPr spc="-188" dirty="0">
                <a:cs typeface="Trebuchet MS"/>
              </a:rPr>
              <a:t> </a:t>
            </a:r>
            <a:r>
              <a:rPr spc="-34" dirty="0">
                <a:cs typeface="Trebuchet MS"/>
              </a:rPr>
              <a:t>“Backtracking</a:t>
            </a:r>
            <a:r>
              <a:rPr spc="-83" dirty="0">
                <a:cs typeface="Trebuchet MS"/>
              </a:rPr>
              <a:t> </a:t>
            </a:r>
            <a:r>
              <a:rPr spc="-26" dirty="0">
                <a:cs typeface="Trebuchet MS"/>
              </a:rPr>
              <a:t>Mathematical</a:t>
            </a:r>
            <a:r>
              <a:rPr spc="-75" dirty="0">
                <a:cs typeface="Trebuchet MS"/>
              </a:rPr>
              <a:t> </a:t>
            </a:r>
            <a:r>
              <a:rPr dirty="0">
                <a:cs typeface="Trebuchet MS"/>
              </a:rPr>
              <a:t>Reasoning</a:t>
            </a:r>
            <a:r>
              <a:rPr spc="-146" dirty="0">
                <a:cs typeface="Trebuchet MS"/>
              </a:rPr>
              <a:t> </a:t>
            </a:r>
            <a:r>
              <a:rPr spc="-38" dirty="0">
                <a:cs typeface="Trebuchet MS"/>
              </a:rPr>
              <a:t>of</a:t>
            </a:r>
            <a:r>
              <a:rPr spc="-143" dirty="0">
                <a:cs typeface="Trebuchet MS"/>
              </a:rPr>
              <a:t> </a:t>
            </a:r>
            <a:r>
              <a:rPr spc="86" dirty="0">
                <a:cs typeface="Trebuchet MS"/>
              </a:rPr>
              <a:t>LMs</a:t>
            </a:r>
            <a:r>
              <a:rPr spc="-146" dirty="0">
                <a:cs typeface="Trebuchet MS"/>
              </a:rPr>
              <a:t> </a:t>
            </a:r>
            <a:r>
              <a:rPr spc="-34" dirty="0">
                <a:cs typeface="Trebuchet MS"/>
              </a:rPr>
              <a:t>to</a:t>
            </a:r>
            <a:r>
              <a:rPr spc="-131" dirty="0">
                <a:cs typeface="Trebuchet MS"/>
              </a:rPr>
              <a:t> </a:t>
            </a:r>
            <a:r>
              <a:rPr spc="-53" dirty="0">
                <a:cs typeface="Trebuchet MS"/>
              </a:rPr>
              <a:t>the</a:t>
            </a:r>
            <a:r>
              <a:rPr spc="-90" dirty="0">
                <a:cs typeface="Trebuchet MS"/>
              </a:rPr>
              <a:t> </a:t>
            </a:r>
            <a:r>
              <a:rPr spc="-56" dirty="0">
                <a:cs typeface="Trebuchet MS"/>
              </a:rPr>
              <a:t>Pretraining</a:t>
            </a:r>
            <a:r>
              <a:rPr spc="-79" dirty="0">
                <a:cs typeface="Trebuchet MS"/>
              </a:rPr>
              <a:t> </a:t>
            </a:r>
            <a:r>
              <a:rPr spc="-8" dirty="0">
                <a:cs typeface="Trebuchet MS"/>
              </a:rPr>
              <a:t>Data”</a:t>
            </a:r>
            <a:endParaRPr dirty="0">
              <a:cs typeface="Trebuchet MS"/>
            </a:endParaRPr>
          </a:p>
          <a:p>
            <a:pPr marL="523875" lvl="1" indent="-171450">
              <a:spcBef>
                <a:spcPts val="206"/>
              </a:spcBef>
              <a:buFont typeface="Arial"/>
              <a:buChar char="•"/>
              <a:tabLst>
                <a:tab pos="523875" algn="l"/>
              </a:tabLst>
            </a:pPr>
            <a:r>
              <a:rPr sz="1600" spc="-15" dirty="0">
                <a:cs typeface="Trebuchet MS"/>
              </a:rPr>
              <a:t>Math-</a:t>
            </a:r>
            <a:r>
              <a:rPr sz="1600" spc="-23" dirty="0">
                <a:cs typeface="Trebuchet MS"/>
              </a:rPr>
              <a:t>only</a:t>
            </a:r>
            <a:r>
              <a:rPr sz="1600" spc="-150" dirty="0">
                <a:cs typeface="Trebuchet MS"/>
              </a:rPr>
              <a:t> </a:t>
            </a:r>
            <a:r>
              <a:rPr sz="1600" spc="-30" dirty="0">
                <a:cs typeface="Trebuchet MS"/>
              </a:rPr>
              <a:t>data</a:t>
            </a:r>
            <a:r>
              <a:rPr sz="1600" spc="-79" dirty="0">
                <a:cs typeface="Trebuchet MS"/>
              </a:rPr>
              <a:t> </a:t>
            </a:r>
            <a:r>
              <a:rPr sz="1600" spc="-38" dirty="0">
                <a:cs typeface="Trebuchet MS"/>
              </a:rPr>
              <a:t>only</a:t>
            </a:r>
            <a:r>
              <a:rPr sz="1600" spc="-86" dirty="0">
                <a:cs typeface="Trebuchet MS"/>
              </a:rPr>
              <a:t> </a:t>
            </a:r>
            <a:r>
              <a:rPr sz="1600" spc="-26" dirty="0">
                <a:cs typeface="Trebuchet MS"/>
              </a:rPr>
              <a:t>improves</a:t>
            </a:r>
            <a:r>
              <a:rPr sz="1600" spc="-75" dirty="0">
                <a:cs typeface="Trebuchet MS"/>
              </a:rPr>
              <a:t> </a:t>
            </a:r>
            <a:r>
              <a:rPr sz="1600" spc="-15" dirty="0">
                <a:cs typeface="Trebuchet MS"/>
              </a:rPr>
              <a:t>simple</a:t>
            </a:r>
            <a:r>
              <a:rPr sz="1600" spc="-75" dirty="0">
                <a:cs typeface="Trebuchet MS"/>
              </a:rPr>
              <a:t> </a:t>
            </a:r>
            <a:r>
              <a:rPr sz="1600" spc="-45" dirty="0">
                <a:cs typeface="Trebuchet MS"/>
              </a:rPr>
              <a:t>arithmetic</a:t>
            </a:r>
            <a:r>
              <a:rPr sz="1600" spc="-71" dirty="0">
                <a:cs typeface="Trebuchet MS"/>
              </a:rPr>
              <a:t> </a:t>
            </a:r>
            <a:r>
              <a:rPr sz="1600" spc="-8" dirty="0">
                <a:cs typeface="Trebuchet MS"/>
              </a:rPr>
              <a:t>benchmarks.</a:t>
            </a:r>
            <a:endParaRPr sz="1600" dirty="0">
              <a:cs typeface="Trebuchet MS"/>
            </a:endParaRPr>
          </a:p>
          <a:p>
            <a:pPr marL="523875" lvl="1" indent="-171450">
              <a:spcBef>
                <a:spcPts val="184"/>
              </a:spcBef>
              <a:buFont typeface="Arial"/>
              <a:buChar char="•"/>
              <a:tabLst>
                <a:tab pos="523875" algn="l"/>
              </a:tabLst>
            </a:pPr>
            <a:r>
              <a:rPr sz="1600" dirty="0">
                <a:cs typeface="Trebuchet MS"/>
              </a:rPr>
              <a:t>Code</a:t>
            </a:r>
            <a:r>
              <a:rPr sz="1600" spc="-68" dirty="0">
                <a:cs typeface="Trebuchet MS"/>
              </a:rPr>
              <a:t> </a:t>
            </a:r>
            <a:r>
              <a:rPr sz="1600" spc="-30" dirty="0">
                <a:cs typeface="Trebuchet MS"/>
              </a:rPr>
              <a:t>data</a:t>
            </a:r>
            <a:r>
              <a:rPr sz="1600" spc="-135" dirty="0">
                <a:cs typeface="Trebuchet MS"/>
              </a:rPr>
              <a:t> </a:t>
            </a:r>
            <a:r>
              <a:rPr sz="1600" spc="-19" dirty="0">
                <a:cs typeface="Trebuchet MS"/>
              </a:rPr>
              <a:t>improves</a:t>
            </a:r>
            <a:r>
              <a:rPr sz="1600" spc="-131" dirty="0">
                <a:cs typeface="Trebuchet MS"/>
              </a:rPr>
              <a:t> </a:t>
            </a:r>
            <a:r>
              <a:rPr sz="1600" spc="-8" dirty="0">
                <a:cs typeface="Trebuchet MS"/>
              </a:rPr>
              <a:t>chain-</a:t>
            </a:r>
            <a:r>
              <a:rPr sz="1600" spc="-53" dirty="0">
                <a:cs typeface="Trebuchet MS"/>
              </a:rPr>
              <a:t>of-</a:t>
            </a:r>
            <a:r>
              <a:rPr sz="1600" spc="-38" dirty="0">
                <a:cs typeface="Trebuchet MS"/>
              </a:rPr>
              <a:t>thought</a:t>
            </a:r>
            <a:r>
              <a:rPr sz="1600" spc="-71" dirty="0">
                <a:cs typeface="Trebuchet MS"/>
              </a:rPr>
              <a:t> </a:t>
            </a:r>
            <a:r>
              <a:rPr sz="1600" spc="-26" dirty="0">
                <a:cs typeface="Trebuchet MS"/>
              </a:rPr>
              <a:t>reasoning,</a:t>
            </a:r>
            <a:r>
              <a:rPr sz="1600" spc="-146" dirty="0">
                <a:cs typeface="Trebuchet MS"/>
              </a:rPr>
              <a:t> </a:t>
            </a:r>
            <a:r>
              <a:rPr sz="1600" spc="-34" dirty="0">
                <a:cs typeface="Trebuchet MS"/>
              </a:rPr>
              <a:t>but</a:t>
            </a:r>
            <a:r>
              <a:rPr sz="1600" spc="-68" dirty="0">
                <a:cs typeface="Trebuchet MS"/>
              </a:rPr>
              <a:t> </a:t>
            </a:r>
            <a:r>
              <a:rPr sz="1600" spc="-41" dirty="0">
                <a:cs typeface="Trebuchet MS"/>
              </a:rPr>
              <a:t>not</a:t>
            </a:r>
            <a:r>
              <a:rPr sz="1600" spc="-71" dirty="0">
                <a:cs typeface="Trebuchet MS"/>
              </a:rPr>
              <a:t> </a:t>
            </a:r>
            <a:r>
              <a:rPr sz="1600" spc="-15" dirty="0">
                <a:cs typeface="Trebuchet MS"/>
              </a:rPr>
              <a:t>simple</a:t>
            </a:r>
            <a:r>
              <a:rPr sz="1600" spc="-68" dirty="0">
                <a:cs typeface="Trebuchet MS"/>
              </a:rPr>
              <a:t> </a:t>
            </a:r>
            <a:r>
              <a:rPr sz="1600" spc="-45" dirty="0">
                <a:cs typeface="Trebuchet MS"/>
              </a:rPr>
              <a:t>arithmetic</a:t>
            </a:r>
            <a:r>
              <a:rPr sz="1600" spc="-60" dirty="0">
                <a:cs typeface="Trebuchet MS"/>
              </a:rPr>
              <a:t> </a:t>
            </a:r>
            <a:r>
              <a:rPr sz="1600" spc="-8" dirty="0">
                <a:cs typeface="Trebuchet MS"/>
              </a:rPr>
              <a:t>reasoning.</a:t>
            </a:r>
            <a:endParaRPr sz="1600" dirty="0">
              <a:cs typeface="Trebuchet MS"/>
            </a:endParaRPr>
          </a:p>
          <a:p>
            <a:pPr lvl="1">
              <a:spcBef>
                <a:spcPts val="832"/>
              </a:spcBef>
              <a:buFont typeface="Arial"/>
              <a:buChar char="•"/>
            </a:pPr>
            <a:endParaRPr sz="1600" dirty="0">
              <a:cs typeface="Trebuchet MS"/>
            </a:endParaRPr>
          </a:p>
          <a:p>
            <a:pPr marL="180975" indent="-171450">
              <a:buFont typeface="Arial"/>
              <a:buChar char="•"/>
              <a:tabLst>
                <a:tab pos="180975" algn="l"/>
              </a:tabLst>
            </a:pPr>
            <a:r>
              <a:rPr spc="-26" dirty="0">
                <a:cs typeface="Trebuchet MS"/>
              </a:rPr>
              <a:t>Aryabumi</a:t>
            </a:r>
            <a:r>
              <a:rPr spc="-143" dirty="0">
                <a:cs typeface="Trebuchet MS"/>
              </a:rPr>
              <a:t> </a:t>
            </a:r>
            <a:r>
              <a:rPr spc="-71" dirty="0">
                <a:cs typeface="Trebuchet MS"/>
              </a:rPr>
              <a:t>et</a:t>
            </a:r>
            <a:r>
              <a:rPr spc="-127" dirty="0">
                <a:cs typeface="Trebuchet MS"/>
              </a:rPr>
              <a:t> </a:t>
            </a:r>
            <a:r>
              <a:rPr spc="-60" dirty="0">
                <a:cs typeface="Trebuchet MS"/>
              </a:rPr>
              <a:t>al.</a:t>
            </a:r>
            <a:r>
              <a:rPr spc="-64" dirty="0">
                <a:cs typeface="Trebuchet MS"/>
              </a:rPr>
              <a:t> </a:t>
            </a:r>
            <a:r>
              <a:rPr spc="-56" dirty="0">
                <a:cs typeface="Trebuchet MS"/>
              </a:rPr>
              <a:t>(2024):</a:t>
            </a:r>
            <a:r>
              <a:rPr spc="-184" dirty="0">
                <a:cs typeface="Trebuchet MS"/>
              </a:rPr>
              <a:t> </a:t>
            </a:r>
            <a:r>
              <a:rPr spc="-120" dirty="0">
                <a:cs typeface="Trebuchet MS"/>
              </a:rPr>
              <a:t>“To</a:t>
            </a:r>
            <a:r>
              <a:rPr spc="-139" dirty="0">
                <a:cs typeface="Trebuchet MS"/>
              </a:rPr>
              <a:t> </a:t>
            </a:r>
            <a:r>
              <a:rPr spc="-19" dirty="0">
                <a:cs typeface="Trebuchet MS"/>
              </a:rPr>
              <a:t>Code,</a:t>
            </a:r>
            <a:r>
              <a:rPr spc="-124" dirty="0">
                <a:cs typeface="Trebuchet MS"/>
              </a:rPr>
              <a:t> </a:t>
            </a:r>
            <a:r>
              <a:rPr spc="-30" dirty="0">
                <a:cs typeface="Trebuchet MS"/>
              </a:rPr>
              <a:t>or</a:t>
            </a:r>
            <a:r>
              <a:rPr spc="-139" dirty="0">
                <a:cs typeface="Trebuchet MS"/>
              </a:rPr>
              <a:t> </a:t>
            </a:r>
            <a:r>
              <a:rPr dirty="0">
                <a:cs typeface="Trebuchet MS"/>
              </a:rPr>
              <a:t>Not</a:t>
            </a:r>
            <a:r>
              <a:rPr spc="-120" dirty="0">
                <a:cs typeface="Trebuchet MS"/>
              </a:rPr>
              <a:t> </a:t>
            </a:r>
            <a:r>
              <a:rPr spc="-116" dirty="0">
                <a:cs typeface="Trebuchet MS"/>
              </a:rPr>
              <a:t>To</a:t>
            </a:r>
            <a:r>
              <a:rPr spc="-139" dirty="0">
                <a:cs typeface="Trebuchet MS"/>
              </a:rPr>
              <a:t> </a:t>
            </a:r>
            <a:r>
              <a:rPr spc="49" dirty="0">
                <a:cs typeface="Trebuchet MS"/>
              </a:rPr>
              <a:t>Code?</a:t>
            </a:r>
            <a:r>
              <a:rPr spc="-116" dirty="0">
                <a:cs typeface="Trebuchet MS"/>
              </a:rPr>
              <a:t> </a:t>
            </a:r>
            <a:r>
              <a:rPr spc="-30" dirty="0">
                <a:cs typeface="Trebuchet MS"/>
              </a:rPr>
              <a:t>Exploring</a:t>
            </a:r>
            <a:r>
              <a:rPr spc="-146" dirty="0">
                <a:cs typeface="Trebuchet MS"/>
              </a:rPr>
              <a:t> </a:t>
            </a:r>
            <a:r>
              <a:rPr spc="-15" dirty="0">
                <a:cs typeface="Trebuchet MS"/>
              </a:rPr>
              <a:t>Impact</a:t>
            </a:r>
            <a:r>
              <a:rPr spc="-127" dirty="0">
                <a:cs typeface="Trebuchet MS"/>
              </a:rPr>
              <a:t> </a:t>
            </a:r>
            <a:r>
              <a:rPr spc="-41" dirty="0">
                <a:cs typeface="Trebuchet MS"/>
              </a:rPr>
              <a:t>of</a:t>
            </a:r>
            <a:r>
              <a:rPr spc="-146" dirty="0">
                <a:cs typeface="Trebuchet MS"/>
              </a:rPr>
              <a:t> </a:t>
            </a:r>
            <a:r>
              <a:rPr dirty="0">
                <a:cs typeface="Trebuchet MS"/>
              </a:rPr>
              <a:t>Code</a:t>
            </a:r>
            <a:r>
              <a:rPr spc="-94" dirty="0">
                <a:cs typeface="Trebuchet MS"/>
              </a:rPr>
              <a:t> </a:t>
            </a:r>
            <a:r>
              <a:rPr spc="-45" dirty="0">
                <a:cs typeface="Trebuchet MS"/>
              </a:rPr>
              <a:t>in</a:t>
            </a:r>
            <a:r>
              <a:rPr spc="-139" dirty="0">
                <a:cs typeface="Trebuchet MS"/>
              </a:rPr>
              <a:t> </a:t>
            </a:r>
            <a:r>
              <a:rPr spc="-34" dirty="0">
                <a:cs typeface="Trebuchet MS"/>
              </a:rPr>
              <a:t>Pre-</a:t>
            </a:r>
            <a:r>
              <a:rPr spc="-8" dirty="0">
                <a:cs typeface="Trebuchet MS"/>
              </a:rPr>
              <a:t>training”</a:t>
            </a:r>
            <a:endParaRPr dirty="0">
              <a:cs typeface="Trebuchet MS"/>
            </a:endParaRPr>
          </a:p>
          <a:p>
            <a:pPr marL="524351" marR="240030" lvl="1" indent="-171926">
              <a:lnSpc>
                <a:spcPts val="1463"/>
              </a:lnSpc>
              <a:spcBef>
                <a:spcPts val="443"/>
              </a:spcBef>
              <a:buFont typeface="Arial"/>
              <a:buChar char="•"/>
              <a:tabLst>
                <a:tab pos="524351" algn="l"/>
              </a:tabLst>
            </a:pPr>
            <a:r>
              <a:rPr sz="1600" dirty="0">
                <a:cs typeface="Trebuchet MS"/>
              </a:rPr>
              <a:t>Code</a:t>
            </a:r>
            <a:r>
              <a:rPr sz="1600" spc="-68" dirty="0">
                <a:cs typeface="Trebuchet MS"/>
              </a:rPr>
              <a:t> </a:t>
            </a:r>
            <a:r>
              <a:rPr sz="1600" dirty="0">
                <a:cs typeface="Trebuchet MS"/>
              </a:rPr>
              <a:t>is</a:t>
            </a:r>
            <a:r>
              <a:rPr sz="1600" spc="-127" dirty="0">
                <a:cs typeface="Trebuchet MS"/>
              </a:rPr>
              <a:t> </a:t>
            </a:r>
            <a:r>
              <a:rPr sz="1600" dirty="0">
                <a:cs typeface="Trebuchet MS"/>
              </a:rPr>
              <a:t>a</a:t>
            </a:r>
            <a:r>
              <a:rPr sz="1600" spc="-68" dirty="0">
                <a:cs typeface="Trebuchet MS"/>
              </a:rPr>
              <a:t> </a:t>
            </a:r>
            <a:r>
              <a:rPr sz="1600" spc="-41" dirty="0">
                <a:cs typeface="Trebuchet MS"/>
              </a:rPr>
              <a:t>critical</a:t>
            </a:r>
            <a:r>
              <a:rPr sz="1600" spc="-101" dirty="0">
                <a:cs typeface="Trebuchet MS"/>
              </a:rPr>
              <a:t> </a:t>
            </a:r>
            <a:r>
              <a:rPr sz="1600" spc="-34" dirty="0">
                <a:cs typeface="Trebuchet MS"/>
              </a:rPr>
              <a:t>building</a:t>
            </a:r>
            <a:r>
              <a:rPr sz="1600" spc="-127" dirty="0">
                <a:cs typeface="Trebuchet MS"/>
              </a:rPr>
              <a:t> </a:t>
            </a:r>
            <a:r>
              <a:rPr sz="1600" dirty="0">
                <a:cs typeface="Trebuchet MS"/>
              </a:rPr>
              <a:t>block</a:t>
            </a:r>
            <a:r>
              <a:rPr sz="1600" spc="-131" dirty="0">
                <a:cs typeface="Trebuchet MS"/>
              </a:rPr>
              <a:t> </a:t>
            </a:r>
            <a:r>
              <a:rPr sz="1600" spc="-64" dirty="0">
                <a:cs typeface="Trebuchet MS"/>
              </a:rPr>
              <a:t>for</a:t>
            </a:r>
            <a:r>
              <a:rPr sz="1600" spc="-86" dirty="0">
                <a:cs typeface="Trebuchet MS"/>
              </a:rPr>
              <a:t> </a:t>
            </a:r>
            <a:r>
              <a:rPr sz="1600" spc="-45" dirty="0">
                <a:cs typeface="Trebuchet MS"/>
              </a:rPr>
              <a:t>generalization</a:t>
            </a:r>
            <a:r>
              <a:rPr sz="1600" spc="-101" dirty="0">
                <a:cs typeface="Trebuchet MS"/>
              </a:rPr>
              <a:t> </a:t>
            </a:r>
            <a:r>
              <a:rPr sz="1600" spc="-83" dirty="0">
                <a:cs typeface="Trebuchet MS"/>
              </a:rPr>
              <a:t>far</a:t>
            </a:r>
            <a:r>
              <a:rPr sz="1600" spc="-86" dirty="0">
                <a:cs typeface="Trebuchet MS"/>
              </a:rPr>
              <a:t> </a:t>
            </a:r>
            <a:r>
              <a:rPr sz="1600" spc="-23" dirty="0">
                <a:cs typeface="Trebuchet MS"/>
              </a:rPr>
              <a:t>beyond</a:t>
            </a:r>
            <a:r>
              <a:rPr sz="1600" spc="-53" dirty="0">
                <a:cs typeface="Trebuchet MS"/>
              </a:rPr>
              <a:t> </a:t>
            </a:r>
            <a:r>
              <a:rPr sz="1600" spc="-15" dirty="0">
                <a:cs typeface="Trebuchet MS"/>
              </a:rPr>
              <a:t>coding</a:t>
            </a:r>
            <a:r>
              <a:rPr sz="1600" spc="-127" dirty="0">
                <a:cs typeface="Trebuchet MS"/>
              </a:rPr>
              <a:t> </a:t>
            </a:r>
            <a:r>
              <a:rPr sz="1600" dirty="0">
                <a:cs typeface="Trebuchet MS"/>
              </a:rPr>
              <a:t>tasks</a:t>
            </a:r>
            <a:r>
              <a:rPr sz="1600" spc="-131" dirty="0">
                <a:cs typeface="Trebuchet MS"/>
              </a:rPr>
              <a:t> </a:t>
            </a:r>
            <a:r>
              <a:rPr sz="1600" dirty="0">
                <a:cs typeface="Trebuchet MS"/>
              </a:rPr>
              <a:t>and</a:t>
            </a:r>
            <a:r>
              <a:rPr sz="1600" spc="-53" dirty="0">
                <a:cs typeface="Trebuchet MS"/>
              </a:rPr>
              <a:t> </a:t>
            </a:r>
            <a:r>
              <a:rPr sz="1600" spc="-30" dirty="0">
                <a:cs typeface="Trebuchet MS"/>
              </a:rPr>
              <a:t>improvements</a:t>
            </a:r>
            <a:r>
              <a:rPr sz="1600" spc="-68" dirty="0">
                <a:cs typeface="Trebuchet MS"/>
              </a:rPr>
              <a:t> </a:t>
            </a:r>
            <a:r>
              <a:rPr sz="1600" spc="-19" dirty="0">
                <a:cs typeface="Trebuchet MS"/>
              </a:rPr>
              <a:t>to </a:t>
            </a:r>
            <a:r>
              <a:rPr sz="1600" dirty="0">
                <a:cs typeface="Trebuchet MS"/>
              </a:rPr>
              <a:t>code</a:t>
            </a:r>
            <a:r>
              <a:rPr sz="1600" spc="-68" dirty="0">
                <a:cs typeface="Trebuchet MS"/>
              </a:rPr>
              <a:t> </a:t>
            </a:r>
            <a:r>
              <a:rPr sz="1600" spc="-49" dirty="0">
                <a:cs typeface="Trebuchet MS"/>
              </a:rPr>
              <a:t>quality</a:t>
            </a:r>
            <a:r>
              <a:rPr sz="1600" spc="-79" dirty="0">
                <a:cs typeface="Trebuchet MS"/>
              </a:rPr>
              <a:t> </a:t>
            </a:r>
            <a:r>
              <a:rPr sz="1600" spc="-41" dirty="0">
                <a:cs typeface="Trebuchet MS"/>
              </a:rPr>
              <a:t>have</a:t>
            </a:r>
            <a:r>
              <a:rPr sz="1600" spc="-64" dirty="0">
                <a:cs typeface="Trebuchet MS"/>
              </a:rPr>
              <a:t> </a:t>
            </a:r>
            <a:r>
              <a:rPr sz="1600" dirty="0">
                <a:cs typeface="Trebuchet MS"/>
              </a:rPr>
              <a:t>an</a:t>
            </a:r>
            <a:r>
              <a:rPr sz="1600" spc="-101" dirty="0">
                <a:cs typeface="Trebuchet MS"/>
              </a:rPr>
              <a:t> </a:t>
            </a:r>
            <a:r>
              <a:rPr sz="1600" spc="-26" dirty="0">
                <a:cs typeface="Trebuchet MS"/>
              </a:rPr>
              <a:t>outsized</a:t>
            </a:r>
            <a:r>
              <a:rPr sz="1600" spc="-113" dirty="0">
                <a:cs typeface="Trebuchet MS"/>
              </a:rPr>
              <a:t> </a:t>
            </a:r>
            <a:r>
              <a:rPr sz="1600" spc="-15" dirty="0">
                <a:cs typeface="Trebuchet MS"/>
              </a:rPr>
              <a:t>impact</a:t>
            </a:r>
            <a:r>
              <a:rPr sz="1600" spc="-135" dirty="0">
                <a:cs typeface="Trebuchet MS"/>
              </a:rPr>
              <a:t> </a:t>
            </a:r>
            <a:r>
              <a:rPr sz="1600" dirty="0">
                <a:cs typeface="Trebuchet MS"/>
              </a:rPr>
              <a:t>across</a:t>
            </a:r>
            <a:r>
              <a:rPr sz="1600" spc="-68" dirty="0">
                <a:cs typeface="Trebuchet MS"/>
              </a:rPr>
              <a:t> </a:t>
            </a:r>
            <a:r>
              <a:rPr sz="1600" spc="-38" dirty="0">
                <a:cs typeface="Trebuchet MS"/>
              </a:rPr>
              <a:t>all</a:t>
            </a:r>
            <a:r>
              <a:rPr sz="1600" spc="-98" dirty="0">
                <a:cs typeface="Trebuchet MS"/>
              </a:rPr>
              <a:t> </a:t>
            </a:r>
            <a:r>
              <a:rPr sz="1600" spc="-8" dirty="0">
                <a:cs typeface="Trebuchet MS"/>
              </a:rPr>
              <a:t>tasks.</a:t>
            </a:r>
            <a:endParaRPr sz="1600" dirty="0">
              <a:cs typeface="Trebuchet MS"/>
            </a:endParaRPr>
          </a:p>
          <a:p>
            <a:pPr marL="524351" marR="3810" lvl="1" indent="-171926">
              <a:lnSpc>
                <a:spcPts val="1463"/>
              </a:lnSpc>
              <a:spcBef>
                <a:spcPts val="344"/>
              </a:spcBef>
              <a:buFont typeface="Arial"/>
              <a:buChar char="•"/>
              <a:tabLst>
                <a:tab pos="524351" algn="l"/>
              </a:tabLst>
            </a:pPr>
            <a:r>
              <a:rPr sz="1600" dirty="0">
                <a:cs typeface="Trebuchet MS"/>
              </a:rPr>
              <a:t>Compared</a:t>
            </a:r>
            <a:r>
              <a:rPr sz="1600" spc="-135" dirty="0">
                <a:cs typeface="Trebuchet MS"/>
              </a:rPr>
              <a:t> </a:t>
            </a:r>
            <a:r>
              <a:rPr sz="1600" spc="-41" dirty="0">
                <a:cs typeface="Trebuchet MS"/>
              </a:rPr>
              <a:t>to</a:t>
            </a:r>
            <a:r>
              <a:rPr sz="1600" spc="-120" dirty="0">
                <a:cs typeface="Trebuchet MS"/>
              </a:rPr>
              <a:t> </a:t>
            </a:r>
            <a:r>
              <a:rPr sz="1600" spc="-79" dirty="0">
                <a:cs typeface="Trebuchet MS"/>
              </a:rPr>
              <a:t>text-</a:t>
            </a:r>
            <a:r>
              <a:rPr sz="1600" spc="-23" dirty="0">
                <a:cs typeface="Trebuchet MS"/>
              </a:rPr>
              <a:t>only</a:t>
            </a:r>
            <a:r>
              <a:rPr sz="1600" spc="-153" dirty="0">
                <a:cs typeface="Trebuchet MS"/>
              </a:rPr>
              <a:t> </a:t>
            </a:r>
            <a:r>
              <a:rPr sz="1600" spc="-45" dirty="0">
                <a:cs typeface="Trebuchet MS"/>
              </a:rPr>
              <a:t>pre-</a:t>
            </a:r>
            <a:r>
              <a:rPr sz="1600" spc="-64" dirty="0">
                <a:cs typeface="Trebuchet MS"/>
              </a:rPr>
              <a:t>training,</a:t>
            </a:r>
            <a:r>
              <a:rPr sz="1600" spc="-101" dirty="0">
                <a:cs typeface="Trebuchet MS"/>
              </a:rPr>
              <a:t> </a:t>
            </a:r>
            <a:r>
              <a:rPr sz="1600" spc="-45" dirty="0">
                <a:cs typeface="Trebuchet MS"/>
              </a:rPr>
              <a:t>the</a:t>
            </a:r>
            <a:r>
              <a:rPr sz="1600" spc="-143" dirty="0">
                <a:cs typeface="Trebuchet MS"/>
              </a:rPr>
              <a:t> </a:t>
            </a:r>
            <a:r>
              <a:rPr sz="1600" spc="-26" dirty="0">
                <a:cs typeface="Trebuchet MS"/>
              </a:rPr>
              <a:t>addition</a:t>
            </a:r>
            <a:r>
              <a:rPr sz="1600" spc="-120" dirty="0">
                <a:cs typeface="Trebuchet MS"/>
              </a:rPr>
              <a:t> </a:t>
            </a:r>
            <a:r>
              <a:rPr sz="1600" spc="-49" dirty="0">
                <a:cs typeface="Trebuchet MS"/>
              </a:rPr>
              <a:t>of</a:t>
            </a:r>
            <a:r>
              <a:rPr sz="1600" spc="-120" dirty="0">
                <a:cs typeface="Trebuchet MS"/>
              </a:rPr>
              <a:t> </a:t>
            </a:r>
            <a:r>
              <a:rPr sz="1600" dirty="0">
                <a:cs typeface="Trebuchet MS"/>
              </a:rPr>
              <a:t>code</a:t>
            </a:r>
            <a:r>
              <a:rPr sz="1600" spc="-86" dirty="0">
                <a:cs typeface="Trebuchet MS"/>
              </a:rPr>
              <a:t> </a:t>
            </a:r>
            <a:r>
              <a:rPr sz="1600" spc="-19" dirty="0">
                <a:cs typeface="Trebuchet MS"/>
              </a:rPr>
              <a:t>results</a:t>
            </a:r>
            <a:r>
              <a:rPr sz="1600" spc="-150" dirty="0">
                <a:cs typeface="Trebuchet MS"/>
              </a:rPr>
              <a:t> </a:t>
            </a:r>
            <a:r>
              <a:rPr sz="1600" spc="-34" dirty="0">
                <a:cs typeface="Trebuchet MS"/>
              </a:rPr>
              <a:t>in</a:t>
            </a:r>
            <a:r>
              <a:rPr sz="1600" spc="-120" dirty="0">
                <a:cs typeface="Trebuchet MS"/>
              </a:rPr>
              <a:t> </a:t>
            </a:r>
            <a:r>
              <a:rPr sz="1600" spc="-8" dirty="0">
                <a:cs typeface="Trebuchet MS"/>
              </a:rPr>
              <a:t>up</a:t>
            </a:r>
            <a:r>
              <a:rPr sz="1600" spc="-75" dirty="0">
                <a:cs typeface="Trebuchet MS"/>
              </a:rPr>
              <a:t> </a:t>
            </a:r>
            <a:r>
              <a:rPr sz="1600" spc="-68" dirty="0">
                <a:cs typeface="Trebuchet MS"/>
              </a:rPr>
              <a:t>to</a:t>
            </a:r>
            <a:r>
              <a:rPr sz="1600" spc="-120" dirty="0">
                <a:cs typeface="Trebuchet MS"/>
              </a:rPr>
              <a:t> </a:t>
            </a:r>
            <a:r>
              <a:rPr sz="1600" spc="-53" dirty="0">
                <a:cs typeface="Trebuchet MS"/>
              </a:rPr>
              <a:t>relative</a:t>
            </a:r>
            <a:r>
              <a:rPr sz="1600" spc="-143" dirty="0">
                <a:cs typeface="Trebuchet MS"/>
              </a:rPr>
              <a:t> </a:t>
            </a:r>
            <a:r>
              <a:rPr sz="1600" spc="-19" dirty="0">
                <a:cs typeface="Trebuchet MS"/>
              </a:rPr>
              <a:t>increase</a:t>
            </a:r>
            <a:r>
              <a:rPr sz="1600" spc="-86" dirty="0">
                <a:cs typeface="Trebuchet MS"/>
              </a:rPr>
              <a:t> </a:t>
            </a:r>
            <a:r>
              <a:rPr sz="1600" spc="-49" dirty="0">
                <a:cs typeface="Trebuchet MS"/>
              </a:rPr>
              <a:t>of</a:t>
            </a:r>
            <a:r>
              <a:rPr sz="1600" spc="-120" dirty="0">
                <a:cs typeface="Trebuchet MS"/>
              </a:rPr>
              <a:t> </a:t>
            </a:r>
            <a:r>
              <a:rPr sz="1600" spc="56" dirty="0">
                <a:cs typeface="Trebuchet MS"/>
              </a:rPr>
              <a:t>8.2%</a:t>
            </a:r>
            <a:r>
              <a:rPr sz="1600" spc="-158" dirty="0">
                <a:cs typeface="Trebuchet MS"/>
              </a:rPr>
              <a:t> </a:t>
            </a:r>
            <a:r>
              <a:rPr sz="1600" spc="-19" dirty="0">
                <a:cs typeface="Trebuchet MS"/>
              </a:rPr>
              <a:t>in </a:t>
            </a:r>
            <a:r>
              <a:rPr sz="1600" spc="-45" dirty="0">
                <a:cs typeface="Trebuchet MS"/>
              </a:rPr>
              <a:t>natural</a:t>
            </a:r>
            <a:r>
              <a:rPr sz="1600" spc="-105" dirty="0">
                <a:cs typeface="Trebuchet MS"/>
              </a:rPr>
              <a:t> </a:t>
            </a:r>
            <a:r>
              <a:rPr sz="1600" spc="-19" dirty="0">
                <a:cs typeface="Trebuchet MS"/>
              </a:rPr>
              <a:t>language</a:t>
            </a:r>
            <a:r>
              <a:rPr sz="1600" spc="-127" dirty="0">
                <a:cs typeface="Trebuchet MS"/>
              </a:rPr>
              <a:t> </a:t>
            </a:r>
            <a:r>
              <a:rPr sz="1600" spc="-8" dirty="0">
                <a:cs typeface="Trebuchet MS"/>
              </a:rPr>
              <a:t>reasoning.</a:t>
            </a:r>
            <a:endParaRPr sz="1600" dirty="0">
              <a:cs typeface="Trebuchet MS"/>
            </a:endParaRPr>
          </a:p>
          <a:p>
            <a:pPr lvl="1">
              <a:spcBef>
                <a:spcPts val="810"/>
              </a:spcBef>
              <a:buFont typeface="Arial"/>
              <a:buChar char="•"/>
            </a:pPr>
            <a:endParaRPr sz="1600" dirty="0">
              <a:cs typeface="Trebuchet MS"/>
            </a:endParaRPr>
          </a:p>
          <a:p>
            <a:pPr marL="180975" indent="-171450">
              <a:buFont typeface="Arial"/>
              <a:buChar char="•"/>
              <a:tabLst>
                <a:tab pos="180975" algn="l"/>
              </a:tabLst>
            </a:pPr>
            <a:r>
              <a:rPr spc="-23" dirty="0">
                <a:cs typeface="Trebuchet MS"/>
              </a:rPr>
              <a:t>Muennighoff</a:t>
            </a:r>
            <a:r>
              <a:rPr spc="-116" dirty="0">
                <a:cs typeface="Trebuchet MS"/>
              </a:rPr>
              <a:t> </a:t>
            </a:r>
            <a:r>
              <a:rPr spc="-71" dirty="0">
                <a:cs typeface="Trebuchet MS"/>
              </a:rPr>
              <a:t>et</a:t>
            </a:r>
            <a:r>
              <a:rPr spc="-113" dirty="0">
                <a:cs typeface="Trebuchet MS"/>
              </a:rPr>
              <a:t> </a:t>
            </a:r>
            <a:r>
              <a:rPr spc="-60" dirty="0">
                <a:cs typeface="Trebuchet MS"/>
              </a:rPr>
              <a:t>al.</a:t>
            </a:r>
            <a:r>
              <a:rPr spc="-53" dirty="0">
                <a:cs typeface="Trebuchet MS"/>
              </a:rPr>
              <a:t> </a:t>
            </a:r>
            <a:r>
              <a:rPr spc="-56" dirty="0">
                <a:cs typeface="Trebuchet MS"/>
              </a:rPr>
              <a:t>(2023):</a:t>
            </a:r>
            <a:r>
              <a:rPr spc="-172" dirty="0">
                <a:cs typeface="Trebuchet MS"/>
              </a:rPr>
              <a:t> </a:t>
            </a:r>
            <a:r>
              <a:rPr spc="-19" dirty="0">
                <a:cs typeface="Trebuchet MS"/>
              </a:rPr>
              <a:t>“Scaling</a:t>
            </a:r>
            <a:r>
              <a:rPr spc="-135" dirty="0">
                <a:cs typeface="Trebuchet MS"/>
              </a:rPr>
              <a:t> </a:t>
            </a:r>
            <a:r>
              <a:rPr spc="-15" dirty="0">
                <a:cs typeface="Trebuchet MS"/>
              </a:rPr>
              <a:t>Data-</a:t>
            </a:r>
            <a:r>
              <a:rPr spc="-8" dirty="0">
                <a:cs typeface="Trebuchet MS"/>
              </a:rPr>
              <a:t>Constrained</a:t>
            </a:r>
            <a:r>
              <a:rPr spc="-139" dirty="0">
                <a:cs typeface="Trebuchet MS"/>
              </a:rPr>
              <a:t> </a:t>
            </a:r>
            <a:r>
              <a:rPr spc="-8" dirty="0">
                <a:cs typeface="Trebuchet MS"/>
              </a:rPr>
              <a:t>Language</a:t>
            </a:r>
            <a:r>
              <a:rPr spc="-150" dirty="0">
                <a:cs typeface="Trebuchet MS"/>
              </a:rPr>
              <a:t> </a:t>
            </a:r>
            <a:r>
              <a:rPr spc="-8" dirty="0">
                <a:cs typeface="Trebuchet MS"/>
              </a:rPr>
              <a:t>Models”</a:t>
            </a:r>
            <a:endParaRPr dirty="0">
              <a:cs typeface="Trebuchet MS"/>
            </a:endParaRPr>
          </a:p>
          <a:p>
            <a:pPr marL="524351" marR="51911" lvl="1" indent="-171926">
              <a:lnSpc>
                <a:spcPts val="1410"/>
              </a:lnSpc>
              <a:spcBef>
                <a:spcPts val="484"/>
              </a:spcBef>
              <a:buFont typeface="Arial"/>
              <a:buChar char="•"/>
              <a:tabLst>
                <a:tab pos="524351" algn="l"/>
              </a:tabLst>
            </a:pPr>
            <a:r>
              <a:rPr sz="1600" spc="-71" dirty="0">
                <a:cs typeface="Trebuchet MS"/>
              </a:rPr>
              <a:t>Training</a:t>
            </a:r>
            <a:r>
              <a:rPr sz="1600" spc="-75" dirty="0">
                <a:cs typeface="Trebuchet MS"/>
              </a:rPr>
              <a:t> </a:t>
            </a:r>
            <a:r>
              <a:rPr sz="1600" spc="-53" dirty="0">
                <a:cs typeface="Trebuchet MS"/>
              </a:rPr>
              <a:t>with</a:t>
            </a:r>
            <a:r>
              <a:rPr sz="1600" spc="-113" dirty="0">
                <a:cs typeface="Trebuchet MS"/>
              </a:rPr>
              <a:t> </a:t>
            </a:r>
            <a:r>
              <a:rPr sz="1600" spc="-8" dirty="0">
                <a:cs typeface="Trebuchet MS"/>
              </a:rPr>
              <a:t>up</a:t>
            </a:r>
            <a:r>
              <a:rPr sz="1600" spc="-127" dirty="0">
                <a:cs typeface="Trebuchet MS"/>
              </a:rPr>
              <a:t> </a:t>
            </a:r>
            <a:r>
              <a:rPr sz="1600" spc="-41" dirty="0">
                <a:cs typeface="Trebuchet MS"/>
              </a:rPr>
              <a:t>to</a:t>
            </a:r>
            <a:r>
              <a:rPr sz="1600" spc="-113" dirty="0">
                <a:cs typeface="Trebuchet MS"/>
              </a:rPr>
              <a:t> </a:t>
            </a:r>
            <a:r>
              <a:rPr sz="1600" dirty="0">
                <a:cs typeface="Trebuchet MS"/>
              </a:rPr>
              <a:t>4</a:t>
            </a:r>
            <a:r>
              <a:rPr sz="1600" spc="-86" dirty="0">
                <a:cs typeface="Trebuchet MS"/>
              </a:rPr>
              <a:t> </a:t>
            </a:r>
            <a:r>
              <a:rPr sz="1600" dirty="0">
                <a:cs typeface="Trebuchet MS"/>
              </a:rPr>
              <a:t>epochs</a:t>
            </a:r>
            <a:r>
              <a:rPr sz="1600" spc="-139" dirty="0">
                <a:cs typeface="Trebuchet MS"/>
              </a:rPr>
              <a:t> </a:t>
            </a:r>
            <a:r>
              <a:rPr sz="1600" spc="-49" dirty="0">
                <a:cs typeface="Trebuchet MS"/>
              </a:rPr>
              <a:t>of</a:t>
            </a:r>
            <a:r>
              <a:rPr sz="1600" spc="-113" dirty="0">
                <a:cs typeface="Trebuchet MS"/>
              </a:rPr>
              <a:t> </a:t>
            </a:r>
            <a:r>
              <a:rPr sz="1600" spc="-38" dirty="0">
                <a:cs typeface="Trebuchet MS"/>
              </a:rPr>
              <a:t>repeated</a:t>
            </a:r>
            <a:r>
              <a:rPr sz="1600" spc="-124" dirty="0">
                <a:cs typeface="Trebuchet MS"/>
              </a:rPr>
              <a:t> </a:t>
            </a:r>
            <a:r>
              <a:rPr sz="1600" spc="-30" dirty="0">
                <a:cs typeface="Trebuchet MS"/>
              </a:rPr>
              <a:t>data</a:t>
            </a:r>
            <a:r>
              <a:rPr sz="1600" spc="-83" dirty="0">
                <a:cs typeface="Trebuchet MS"/>
              </a:rPr>
              <a:t> </a:t>
            </a:r>
            <a:r>
              <a:rPr sz="1600" spc="-23" dirty="0">
                <a:cs typeface="Trebuchet MS"/>
              </a:rPr>
              <a:t>yields</a:t>
            </a:r>
            <a:r>
              <a:rPr sz="1600" spc="-139" dirty="0">
                <a:cs typeface="Trebuchet MS"/>
              </a:rPr>
              <a:t> </a:t>
            </a:r>
            <a:r>
              <a:rPr sz="1600" spc="-41" dirty="0">
                <a:cs typeface="Trebuchet MS"/>
              </a:rPr>
              <a:t>negligible</a:t>
            </a:r>
            <a:r>
              <a:rPr sz="1600" spc="-79" dirty="0">
                <a:cs typeface="Trebuchet MS"/>
              </a:rPr>
              <a:t> </a:t>
            </a:r>
            <a:r>
              <a:rPr sz="1600" dirty="0">
                <a:cs typeface="Trebuchet MS"/>
              </a:rPr>
              <a:t>changes</a:t>
            </a:r>
            <a:r>
              <a:rPr sz="1600" spc="-139" dirty="0">
                <a:cs typeface="Trebuchet MS"/>
              </a:rPr>
              <a:t> </a:t>
            </a:r>
            <a:r>
              <a:rPr sz="1600" spc="-41" dirty="0">
                <a:cs typeface="Trebuchet MS"/>
              </a:rPr>
              <a:t>to</a:t>
            </a:r>
            <a:r>
              <a:rPr sz="1600" spc="-113" dirty="0">
                <a:cs typeface="Trebuchet MS"/>
              </a:rPr>
              <a:t> </a:t>
            </a:r>
            <a:r>
              <a:rPr sz="1600" spc="45" dirty="0">
                <a:cs typeface="Trebuchet MS"/>
              </a:rPr>
              <a:t>loss</a:t>
            </a:r>
            <a:r>
              <a:rPr sz="1600" spc="-79" dirty="0">
                <a:cs typeface="Trebuchet MS"/>
              </a:rPr>
              <a:t> </a:t>
            </a:r>
            <a:r>
              <a:rPr sz="1600" spc="-8" dirty="0">
                <a:cs typeface="Trebuchet MS"/>
              </a:rPr>
              <a:t>compared</a:t>
            </a:r>
            <a:r>
              <a:rPr sz="1600" spc="-124" dirty="0">
                <a:cs typeface="Trebuchet MS"/>
              </a:rPr>
              <a:t> </a:t>
            </a:r>
            <a:r>
              <a:rPr sz="1600" spc="-41" dirty="0">
                <a:cs typeface="Trebuchet MS"/>
              </a:rPr>
              <a:t>to</a:t>
            </a:r>
            <a:r>
              <a:rPr sz="1600" spc="-113" dirty="0">
                <a:cs typeface="Trebuchet MS"/>
              </a:rPr>
              <a:t> </a:t>
            </a:r>
            <a:r>
              <a:rPr sz="1600" spc="-8" dirty="0">
                <a:cs typeface="Trebuchet MS"/>
              </a:rPr>
              <a:t>having </a:t>
            </a:r>
            <a:r>
              <a:rPr sz="1600" spc="-23" dirty="0">
                <a:cs typeface="Trebuchet MS"/>
              </a:rPr>
              <a:t>unique</a:t>
            </a:r>
            <a:r>
              <a:rPr sz="1600" spc="-83" dirty="0">
                <a:cs typeface="Trebuchet MS"/>
              </a:rPr>
              <a:t> </a:t>
            </a:r>
            <a:r>
              <a:rPr sz="1600" spc="-15" dirty="0">
                <a:cs typeface="Trebuchet MS"/>
              </a:rPr>
              <a:t>data.</a:t>
            </a:r>
            <a:endParaRPr sz="1600" dirty="0">
              <a:cs typeface="Trebuchet MS"/>
            </a:endParaRPr>
          </a:p>
        </p:txBody>
      </p:sp>
      <p:sp>
        <p:nvSpPr>
          <p:cNvPr id="5" name="Slide Number Placeholder 4">
            <a:extLst>
              <a:ext uri="{FF2B5EF4-FFF2-40B4-BE49-F238E27FC236}">
                <a16:creationId xmlns:a16="http://schemas.microsoft.com/office/drawing/2014/main" id="{508ABBA0-ABA3-42C0-B7F2-DB295F1178AD}"/>
              </a:ext>
            </a:extLst>
          </p:cNvPr>
          <p:cNvSpPr>
            <a:spLocks noGrp="1"/>
          </p:cNvSpPr>
          <p:nvPr>
            <p:ph type="sldNum" sz="quarter" idx="12"/>
          </p:nvPr>
        </p:nvSpPr>
        <p:spPr/>
        <p:txBody>
          <a:bodyPr/>
          <a:lstStyle/>
          <a:p>
            <a:fld id="{688715A2-DFA4-4904-9A43-9D7FEC79ECC7}" type="slidenum">
              <a:rPr lang="de-DE" smtClean="0"/>
              <a:t>46</a:t>
            </a:fld>
            <a:endParaRPr lang="de-DE"/>
          </a:p>
        </p:txBody>
      </p:sp>
    </p:spTree>
    <p:extLst>
      <p:ext uri="{BB962C8B-B14F-4D97-AF65-F5344CB8AC3E}">
        <p14:creationId xmlns:p14="http://schemas.microsoft.com/office/powerpoint/2010/main" val="7598517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b="1" dirty="0"/>
              <a:t>Datasets</a:t>
            </a:r>
          </a:p>
          <a:p>
            <a:pPr marL="514350" indent="-514350">
              <a:buFont typeface="+mj-lt"/>
              <a:buAutoNum type="arabicPeriod"/>
            </a:pPr>
            <a:r>
              <a:rPr lang="en-US" dirty="0"/>
              <a:t>Supervised instruction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47</a:t>
            </a:fld>
            <a:endParaRPr lang="de-DE"/>
          </a:p>
        </p:txBody>
      </p:sp>
    </p:spTree>
    <p:extLst>
      <p:ext uri="{BB962C8B-B14F-4D97-AF65-F5344CB8AC3E}">
        <p14:creationId xmlns:p14="http://schemas.microsoft.com/office/powerpoint/2010/main" val="25500897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9631"/>
          <a:stretch/>
        </p:blipFill>
        <p:spPr>
          <a:xfrm>
            <a:off x="458963" y="1331089"/>
            <a:ext cx="6250781" cy="4228562"/>
          </a:xfrm>
          <a:prstGeom prst="rect">
            <a:avLst/>
          </a:prstGeom>
        </p:spPr>
      </p:pic>
      <p:sp>
        <p:nvSpPr>
          <p:cNvPr id="3" name="Slide Number Placeholder 2"/>
          <p:cNvSpPr>
            <a:spLocks noGrp="1"/>
          </p:cNvSpPr>
          <p:nvPr>
            <p:ph type="sldNum" sz="quarter" idx="12"/>
          </p:nvPr>
        </p:nvSpPr>
        <p:spPr/>
        <p:txBody>
          <a:bodyPr/>
          <a:lstStyle/>
          <a:p>
            <a:fld id="{027A0261-2493-4C02-9B53-6EF6F260EEA7}" type="slidenum">
              <a:rPr lang="en-US" smtClean="0"/>
              <a:t>48</a:t>
            </a:fld>
            <a:endParaRPr lang="en-US"/>
          </a:p>
        </p:txBody>
      </p:sp>
      <p:sp>
        <p:nvSpPr>
          <p:cNvPr id="4" name="TextBox 3"/>
          <p:cNvSpPr txBox="1"/>
          <p:nvPr/>
        </p:nvSpPr>
        <p:spPr>
          <a:xfrm>
            <a:off x="396173" y="3337631"/>
            <a:ext cx="4271243" cy="3754874"/>
          </a:xfrm>
          <a:prstGeom prst="rect">
            <a:avLst/>
          </a:prstGeom>
          <a:noFill/>
        </p:spPr>
        <p:txBody>
          <a:bodyPr wrap="square" rtlCol="0">
            <a:spAutoFit/>
          </a:bodyPr>
          <a:lstStyle/>
          <a:p>
            <a:r>
              <a:rPr lang="en-US" sz="1400" dirty="0">
                <a:solidFill>
                  <a:srgbClr val="0000FF"/>
                </a:solidFill>
              </a:rPr>
              <a:t>C4 corpus		             750 GB</a:t>
            </a:r>
          </a:p>
          <a:p>
            <a:endParaRPr lang="en-US" sz="1400" dirty="0">
              <a:solidFill>
                <a:srgbClr val="0000FF"/>
              </a:solidFill>
            </a:endParaRPr>
          </a:p>
          <a:p>
            <a:r>
              <a:rPr lang="en-US" sz="1400" dirty="0">
                <a:solidFill>
                  <a:srgbClr val="0000FF"/>
                </a:solidFill>
              </a:rPr>
              <a:t>The Pile		             825 GB</a:t>
            </a:r>
          </a:p>
          <a:p>
            <a:endParaRPr lang="en-US" sz="1400" dirty="0">
              <a:solidFill>
                <a:srgbClr val="0000FF"/>
              </a:solidFill>
            </a:endParaRPr>
          </a:p>
          <a:p>
            <a:r>
              <a:rPr lang="en-US" sz="1400" dirty="0" err="1">
                <a:solidFill>
                  <a:srgbClr val="0000FF"/>
                </a:solidFill>
              </a:rPr>
              <a:t>enWikipedia</a:t>
            </a:r>
            <a:r>
              <a:rPr lang="en-US" sz="1400" dirty="0"/>
              <a:t> 	5m       30 GB	    </a:t>
            </a:r>
          </a:p>
          <a:p>
            <a:endParaRPr lang="en-US" sz="1400" dirty="0"/>
          </a:p>
          <a:p>
            <a:r>
              <a:rPr lang="en-US" sz="1400" dirty="0">
                <a:hlinkClick r:id="rId3"/>
              </a:rPr>
              <a:t>Dresden web</a:t>
            </a:r>
            <a:r>
              <a:rPr lang="en-US" sz="1400" dirty="0"/>
              <a:t>	125m	</a:t>
            </a:r>
            <a:br>
              <a:rPr lang="en-US" sz="1400" dirty="0">
                <a:hlinkClick r:id="rId3"/>
              </a:rPr>
            </a:br>
            <a:r>
              <a:rPr lang="en-US" sz="1400" dirty="0">
                <a:hlinkClick r:id="rId3"/>
              </a:rPr>
              <a:t>table corpus</a:t>
            </a:r>
            <a:endParaRPr lang="en-US" sz="1400" dirty="0"/>
          </a:p>
          <a:p>
            <a:endParaRPr lang="en-US" sz="1400" dirty="0"/>
          </a:p>
          <a:p>
            <a:r>
              <a:rPr lang="en-US" sz="1400" dirty="0">
                <a:solidFill>
                  <a:srgbClr val="FFFF00"/>
                </a:solidFill>
                <a:hlinkClick r:id="rId4"/>
              </a:rPr>
              <a:t>Twitter d</a:t>
            </a:r>
            <a:r>
              <a:rPr lang="en-US" sz="1400" dirty="0">
                <a:hlinkClick r:id="rId4"/>
              </a:rPr>
              <a:t>umps</a:t>
            </a:r>
            <a:br>
              <a:rPr lang="en-US" sz="1400" dirty="0"/>
            </a:br>
            <a:r>
              <a:rPr lang="en-US" sz="1400" dirty="0">
                <a:hlinkClick r:id="rId5"/>
              </a:rPr>
              <a:t>2016 US election</a:t>
            </a:r>
            <a:r>
              <a:rPr lang="en-US" sz="1400" dirty="0"/>
              <a:t>   	280m</a:t>
            </a:r>
          </a:p>
          <a:p>
            <a:endParaRPr lang="en-US" sz="1400" dirty="0"/>
          </a:p>
          <a:p>
            <a:r>
              <a:rPr lang="en-US" sz="1400" dirty="0" err="1"/>
              <a:t>Reddit</a:t>
            </a:r>
            <a:r>
              <a:rPr lang="en-US" sz="1400" dirty="0"/>
              <a:t> dumps		…</a:t>
            </a:r>
          </a:p>
          <a:p>
            <a:endParaRPr lang="en-US" sz="1400" dirty="0"/>
          </a:p>
          <a:p>
            <a:r>
              <a:rPr lang="en-US" sz="1400" dirty="0" err="1"/>
              <a:t>Wikia</a:t>
            </a:r>
            <a:r>
              <a:rPr lang="en-US" sz="1400" dirty="0"/>
              <a:t> dumps		…</a:t>
            </a:r>
          </a:p>
          <a:p>
            <a:endParaRPr lang="en-US" sz="1400" dirty="0"/>
          </a:p>
          <a:p>
            <a:r>
              <a:rPr lang="en-US" sz="1400" dirty="0"/>
              <a:t>…</a:t>
            </a:r>
          </a:p>
        </p:txBody>
      </p:sp>
      <p:sp>
        <p:nvSpPr>
          <p:cNvPr id="5" name="Rectangle 4"/>
          <p:cNvSpPr/>
          <p:nvPr/>
        </p:nvSpPr>
        <p:spPr>
          <a:xfrm>
            <a:off x="6368912" y="5327655"/>
            <a:ext cx="1571625" cy="1028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59217A1-3785-4B72-9A65-E27B623D093A}"/>
              </a:ext>
            </a:extLst>
          </p:cNvPr>
          <p:cNvSpPr txBox="1"/>
          <p:nvPr/>
        </p:nvSpPr>
        <p:spPr>
          <a:xfrm>
            <a:off x="458963" y="706056"/>
            <a:ext cx="5004288" cy="523220"/>
          </a:xfrm>
          <a:prstGeom prst="rect">
            <a:avLst/>
          </a:prstGeom>
          <a:noFill/>
        </p:spPr>
        <p:txBody>
          <a:bodyPr wrap="square" rtlCol="0">
            <a:spAutoFit/>
          </a:bodyPr>
          <a:lstStyle/>
          <a:p>
            <a:r>
              <a:rPr lang="en-US" sz="2800" dirty="0"/>
              <a:t>Existing open datasets</a:t>
            </a:r>
          </a:p>
        </p:txBody>
      </p:sp>
    </p:spTree>
    <p:extLst>
      <p:ext uri="{BB962C8B-B14F-4D97-AF65-F5344CB8AC3E}">
        <p14:creationId xmlns:p14="http://schemas.microsoft.com/office/powerpoint/2010/main" val="19476253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0229" y="935997"/>
            <a:ext cx="6293064" cy="621902"/>
          </a:xfrm>
          <a:prstGeom prst="rect">
            <a:avLst/>
          </a:prstGeom>
        </p:spPr>
        <p:txBody>
          <a:bodyPr vert="horz" wrap="square" lIns="0" tIns="12383" rIns="0" bIns="0" rtlCol="0">
            <a:spAutoFit/>
          </a:bodyPr>
          <a:lstStyle/>
          <a:p>
            <a:pPr marL="9525">
              <a:spcBef>
                <a:spcPts val="98"/>
              </a:spcBef>
            </a:pPr>
            <a:r>
              <a:rPr spc="-180" dirty="0"/>
              <a:t>GPT-</a:t>
            </a:r>
            <a:r>
              <a:rPr spc="-41" dirty="0"/>
              <a:t>NeoX</a:t>
            </a:r>
            <a:r>
              <a:rPr spc="-353" dirty="0"/>
              <a:t> </a:t>
            </a:r>
            <a:r>
              <a:rPr spc="-608" dirty="0"/>
              <a:t>/</a:t>
            </a:r>
            <a:r>
              <a:rPr spc="-360" dirty="0"/>
              <a:t> </a:t>
            </a:r>
            <a:r>
              <a:rPr spc="-217" dirty="0"/>
              <a:t>The</a:t>
            </a:r>
            <a:r>
              <a:rPr spc="-363" dirty="0"/>
              <a:t> </a:t>
            </a:r>
            <a:r>
              <a:rPr spc="-146" dirty="0"/>
              <a:t>Pile</a:t>
            </a:r>
            <a:r>
              <a:rPr spc="-375" dirty="0"/>
              <a:t> </a:t>
            </a:r>
            <a:r>
              <a:rPr spc="-56" dirty="0"/>
              <a:t>(2020)</a:t>
            </a:r>
          </a:p>
        </p:txBody>
      </p:sp>
      <p:pic>
        <p:nvPicPr>
          <p:cNvPr id="3" name="object 3"/>
          <p:cNvPicPr/>
          <p:nvPr/>
        </p:nvPicPr>
        <p:blipFill>
          <a:blip r:embed="rId3" cstate="print"/>
          <a:stretch>
            <a:fillRect/>
          </a:stretch>
        </p:blipFill>
        <p:spPr>
          <a:xfrm>
            <a:off x="949124" y="1778794"/>
            <a:ext cx="6530383" cy="4132961"/>
          </a:xfrm>
          <a:prstGeom prst="rect">
            <a:avLst/>
          </a:prstGeom>
        </p:spPr>
      </p:pic>
      <p:sp>
        <p:nvSpPr>
          <p:cNvPr id="5" name="Slide Number Placeholder 4">
            <a:extLst>
              <a:ext uri="{FF2B5EF4-FFF2-40B4-BE49-F238E27FC236}">
                <a16:creationId xmlns:a16="http://schemas.microsoft.com/office/drawing/2014/main" id="{B37B05AC-9A2E-4BDE-83A1-49E334A2508D}"/>
              </a:ext>
            </a:extLst>
          </p:cNvPr>
          <p:cNvSpPr>
            <a:spLocks noGrp="1"/>
          </p:cNvSpPr>
          <p:nvPr>
            <p:ph type="sldNum" sz="quarter" idx="12"/>
          </p:nvPr>
        </p:nvSpPr>
        <p:spPr/>
        <p:txBody>
          <a:bodyPr/>
          <a:lstStyle/>
          <a:p>
            <a:fld id="{688715A2-DFA4-4904-9A43-9D7FEC79ECC7}" type="slidenum">
              <a:rPr lang="de-DE" smtClean="0"/>
              <a:t>49</a:t>
            </a:fld>
            <a:endParaRPr lang="de-DE"/>
          </a:p>
        </p:txBody>
      </p:sp>
      <p:sp>
        <p:nvSpPr>
          <p:cNvPr id="4" name="TextBox 3">
            <a:extLst>
              <a:ext uri="{FF2B5EF4-FFF2-40B4-BE49-F238E27FC236}">
                <a16:creationId xmlns:a16="http://schemas.microsoft.com/office/drawing/2014/main" id="{1F7ECECF-DDD3-482C-A094-FF668F5068DD}"/>
              </a:ext>
            </a:extLst>
          </p:cNvPr>
          <p:cNvSpPr txBox="1"/>
          <p:nvPr/>
        </p:nvSpPr>
        <p:spPr>
          <a:xfrm>
            <a:off x="1076446" y="5949387"/>
            <a:ext cx="5896847" cy="369332"/>
          </a:xfrm>
          <a:prstGeom prst="rect">
            <a:avLst/>
          </a:prstGeom>
          <a:noFill/>
        </p:spPr>
        <p:txBody>
          <a:bodyPr wrap="square" rtlCol="0">
            <a:spAutoFit/>
          </a:bodyPr>
          <a:lstStyle/>
          <a:p>
            <a:r>
              <a:rPr lang="en-US" dirty="0"/>
              <a:t>Oversampling – WP 3x, Gutenberg 2.5x, </a:t>
            </a:r>
            <a:r>
              <a:rPr lang="en-US" dirty="0" err="1"/>
              <a:t>Arxiv</a:t>
            </a:r>
            <a:r>
              <a:rPr lang="en-US" dirty="0"/>
              <a:t> 2x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D005-DE78-4E41-A9CF-CBB737DFD259}"/>
              </a:ext>
            </a:extLst>
          </p:cNvPr>
          <p:cNvSpPr>
            <a:spLocks noGrp="1"/>
          </p:cNvSpPr>
          <p:nvPr>
            <p:ph type="title"/>
          </p:nvPr>
        </p:nvSpPr>
        <p:spPr/>
        <p:txBody>
          <a:bodyPr>
            <a:normAutofit/>
          </a:bodyPr>
          <a:lstStyle/>
          <a:p>
            <a:r>
              <a:rPr lang="en-US" sz="4000" dirty="0"/>
              <a:t>Research advertisement</a:t>
            </a:r>
          </a:p>
        </p:txBody>
      </p:sp>
      <p:sp>
        <p:nvSpPr>
          <p:cNvPr id="3" name="Content Placeholder 2">
            <a:extLst>
              <a:ext uri="{FF2B5EF4-FFF2-40B4-BE49-F238E27FC236}">
                <a16:creationId xmlns:a16="http://schemas.microsoft.com/office/drawing/2014/main" id="{98F902AC-A10E-485C-B072-1F79F12B14ED}"/>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a:p>
            <a:r>
              <a:rPr lang="en-US" dirty="0">
                <a:hlinkClick r:id="rId2"/>
              </a:rPr>
              <a:t>https://arxiv.org/abs/2411.04920</a:t>
            </a:r>
            <a:endParaRPr lang="en-US" dirty="0"/>
          </a:p>
          <a:p>
            <a:r>
              <a:rPr lang="en-US" dirty="0">
                <a:hlinkClick r:id="rId3"/>
              </a:rPr>
              <a:t>https://gptkb.org</a:t>
            </a:r>
            <a:endParaRPr lang="en-US" dirty="0"/>
          </a:p>
          <a:p>
            <a:r>
              <a:rPr lang="en-US" dirty="0"/>
              <a:t>Related: Project 3</a:t>
            </a:r>
          </a:p>
          <a:p>
            <a:endParaRPr lang="en-US" dirty="0"/>
          </a:p>
        </p:txBody>
      </p:sp>
      <p:sp>
        <p:nvSpPr>
          <p:cNvPr id="4" name="Slide Number Placeholder 3">
            <a:extLst>
              <a:ext uri="{FF2B5EF4-FFF2-40B4-BE49-F238E27FC236}">
                <a16:creationId xmlns:a16="http://schemas.microsoft.com/office/drawing/2014/main" id="{8F02B969-B2CA-4CF8-BCD0-7AF1665DAA81}"/>
              </a:ext>
            </a:extLst>
          </p:cNvPr>
          <p:cNvSpPr>
            <a:spLocks noGrp="1"/>
          </p:cNvSpPr>
          <p:nvPr>
            <p:ph type="sldNum" sz="quarter" idx="12"/>
          </p:nvPr>
        </p:nvSpPr>
        <p:spPr/>
        <p:txBody>
          <a:bodyPr/>
          <a:lstStyle/>
          <a:p>
            <a:fld id="{688715A2-DFA4-4904-9A43-9D7FEC79ECC7}" type="slidenum">
              <a:rPr lang="de-DE" smtClean="0"/>
              <a:t>5</a:t>
            </a:fld>
            <a:endParaRPr lang="de-DE"/>
          </a:p>
        </p:txBody>
      </p:sp>
      <p:pic>
        <p:nvPicPr>
          <p:cNvPr id="5" name="Picture 4">
            <a:extLst>
              <a:ext uri="{FF2B5EF4-FFF2-40B4-BE49-F238E27FC236}">
                <a16:creationId xmlns:a16="http://schemas.microsoft.com/office/drawing/2014/main" id="{BC75CC78-38FA-4001-BB50-9D3F2CDB924E}"/>
              </a:ext>
            </a:extLst>
          </p:cNvPr>
          <p:cNvPicPr>
            <a:picLocks noChangeAspect="1"/>
          </p:cNvPicPr>
          <p:nvPr/>
        </p:nvPicPr>
        <p:blipFill>
          <a:blip r:embed="rId4"/>
          <a:stretch>
            <a:fillRect/>
          </a:stretch>
        </p:blipFill>
        <p:spPr>
          <a:xfrm>
            <a:off x="0" y="1690689"/>
            <a:ext cx="9144000" cy="2203455"/>
          </a:xfrm>
          <a:prstGeom prst="rect">
            <a:avLst/>
          </a:prstGeom>
        </p:spPr>
      </p:pic>
    </p:spTree>
    <p:extLst>
      <p:ext uri="{BB962C8B-B14F-4D97-AF65-F5344CB8AC3E}">
        <p14:creationId xmlns:p14="http://schemas.microsoft.com/office/powerpoint/2010/main" val="36263259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4328" y="1090918"/>
            <a:ext cx="8090058" cy="566502"/>
          </a:xfrm>
          <a:prstGeom prst="rect">
            <a:avLst/>
          </a:prstGeom>
        </p:spPr>
        <p:txBody>
          <a:bodyPr vert="horz" wrap="square" lIns="0" tIns="12383" rIns="0" bIns="0" rtlCol="0">
            <a:spAutoFit/>
          </a:bodyPr>
          <a:lstStyle/>
          <a:p>
            <a:pPr marL="9525">
              <a:spcBef>
                <a:spcPts val="98"/>
              </a:spcBef>
            </a:pPr>
            <a:r>
              <a:rPr sz="4000" spc="-98" dirty="0"/>
              <a:t>ROOTS:</a:t>
            </a:r>
            <a:r>
              <a:rPr sz="4000" spc="-338" dirty="0"/>
              <a:t> </a:t>
            </a:r>
            <a:r>
              <a:rPr sz="4000" spc="-131" dirty="0"/>
              <a:t>Data</a:t>
            </a:r>
            <a:r>
              <a:rPr sz="4000" spc="-349" dirty="0"/>
              <a:t> </a:t>
            </a:r>
            <a:r>
              <a:rPr sz="4000" spc="-225" dirty="0"/>
              <a:t>for</a:t>
            </a:r>
            <a:r>
              <a:rPr sz="4000" spc="-371" dirty="0"/>
              <a:t> </a:t>
            </a:r>
            <a:r>
              <a:rPr sz="4000" spc="-248" dirty="0"/>
              <a:t>Training</a:t>
            </a:r>
            <a:r>
              <a:rPr sz="4000" spc="-353" dirty="0"/>
              <a:t> </a:t>
            </a:r>
            <a:r>
              <a:rPr sz="4000" spc="-191" dirty="0"/>
              <a:t>of</a:t>
            </a:r>
            <a:r>
              <a:rPr sz="4000" spc="-341" dirty="0"/>
              <a:t> </a:t>
            </a:r>
            <a:r>
              <a:rPr sz="4000" spc="-79" dirty="0"/>
              <a:t>Bloom</a:t>
            </a:r>
            <a:r>
              <a:rPr sz="4000" spc="-368" dirty="0"/>
              <a:t> </a:t>
            </a:r>
            <a:r>
              <a:rPr sz="4000" spc="-41" dirty="0"/>
              <a:t>(2022)</a:t>
            </a:r>
          </a:p>
        </p:txBody>
      </p:sp>
      <p:pic>
        <p:nvPicPr>
          <p:cNvPr id="3" name="object 3"/>
          <p:cNvPicPr/>
          <p:nvPr/>
        </p:nvPicPr>
        <p:blipFill>
          <a:blip r:embed="rId2" cstate="print"/>
          <a:stretch>
            <a:fillRect/>
          </a:stretch>
        </p:blipFill>
        <p:spPr>
          <a:xfrm>
            <a:off x="723174" y="2167687"/>
            <a:ext cx="7590689" cy="2925230"/>
          </a:xfrm>
          <a:prstGeom prst="rect">
            <a:avLst/>
          </a:prstGeom>
        </p:spPr>
      </p:pic>
      <p:sp>
        <p:nvSpPr>
          <p:cNvPr id="5" name="Slide Number Placeholder 4">
            <a:extLst>
              <a:ext uri="{FF2B5EF4-FFF2-40B4-BE49-F238E27FC236}">
                <a16:creationId xmlns:a16="http://schemas.microsoft.com/office/drawing/2014/main" id="{60C58537-85BF-4312-80EB-E480091D9FE9}"/>
              </a:ext>
            </a:extLst>
          </p:cNvPr>
          <p:cNvSpPr>
            <a:spLocks noGrp="1"/>
          </p:cNvSpPr>
          <p:nvPr>
            <p:ph type="sldNum" sz="quarter" idx="12"/>
          </p:nvPr>
        </p:nvSpPr>
        <p:spPr/>
        <p:txBody>
          <a:bodyPr/>
          <a:lstStyle/>
          <a:p>
            <a:fld id="{688715A2-DFA4-4904-9A43-9D7FEC79ECC7}" type="slidenum">
              <a:rPr lang="de-DE" smtClean="0"/>
              <a:t>50</a:t>
            </a:fld>
            <a:endParaRPr lang="de-DE"/>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90725" y="5254114"/>
            <a:ext cx="5157788" cy="7144"/>
          </a:xfrm>
          <a:custGeom>
            <a:avLst/>
            <a:gdLst/>
            <a:ahLst/>
            <a:cxnLst/>
            <a:rect l="l" t="t" r="r" b="b"/>
            <a:pathLst>
              <a:path w="6877050" h="9525">
                <a:moveTo>
                  <a:pt x="6877050" y="0"/>
                </a:moveTo>
                <a:lnTo>
                  <a:pt x="0" y="0"/>
                </a:lnTo>
                <a:lnTo>
                  <a:pt x="0" y="9525"/>
                </a:lnTo>
                <a:lnTo>
                  <a:pt x="6877050" y="9525"/>
                </a:lnTo>
                <a:lnTo>
                  <a:pt x="6877050" y="0"/>
                </a:lnTo>
                <a:close/>
              </a:path>
            </a:pathLst>
          </a:custGeom>
          <a:solidFill>
            <a:srgbClr val="467885"/>
          </a:solidFill>
        </p:spPr>
        <p:txBody>
          <a:bodyPr wrap="square" lIns="0" tIns="0" rIns="0" bIns="0" rtlCol="0"/>
          <a:lstStyle/>
          <a:p>
            <a:endParaRPr/>
          </a:p>
        </p:txBody>
      </p:sp>
      <p:sp>
        <p:nvSpPr>
          <p:cNvPr id="3" name="object 3"/>
          <p:cNvSpPr txBox="1"/>
          <p:nvPr/>
        </p:nvSpPr>
        <p:spPr>
          <a:xfrm>
            <a:off x="1985009" y="4892993"/>
            <a:ext cx="5177313" cy="425597"/>
          </a:xfrm>
          <a:prstGeom prst="rect">
            <a:avLst/>
          </a:prstGeom>
        </p:spPr>
        <p:txBody>
          <a:bodyPr vert="horz" wrap="square" lIns="0" tIns="10001" rIns="0" bIns="0" rtlCol="0">
            <a:spAutoFit/>
          </a:bodyPr>
          <a:lstStyle/>
          <a:p>
            <a:pPr marL="9525">
              <a:spcBef>
                <a:spcPts val="79"/>
              </a:spcBef>
            </a:pPr>
            <a:r>
              <a:rPr sz="2700" spc="-150" dirty="0">
                <a:solidFill>
                  <a:srgbClr val="467885"/>
                </a:solidFill>
                <a:latin typeface="Trebuchet MS"/>
                <a:cs typeface="Trebuchet MS"/>
                <a:hlinkClick r:id="rId3"/>
              </a:rPr>
              <a:t>https://c4-</a:t>
            </a:r>
            <a:r>
              <a:rPr sz="2700" spc="-60" dirty="0">
                <a:solidFill>
                  <a:srgbClr val="467885"/>
                </a:solidFill>
                <a:latin typeface="Trebuchet MS"/>
                <a:cs typeface="Trebuchet MS"/>
                <a:hlinkClick r:id="rId3"/>
              </a:rPr>
              <a:t>search.apps.allenai.org/</a:t>
            </a:r>
            <a:endParaRPr sz="2700" dirty="0">
              <a:latin typeface="Trebuchet MS"/>
              <a:cs typeface="Trebuchet MS"/>
            </a:endParaRPr>
          </a:p>
        </p:txBody>
      </p:sp>
      <p:pic>
        <p:nvPicPr>
          <p:cNvPr id="4" name="object 4"/>
          <p:cNvPicPr/>
          <p:nvPr/>
        </p:nvPicPr>
        <p:blipFill>
          <a:blip r:embed="rId4" cstate="print"/>
          <a:stretch>
            <a:fillRect/>
          </a:stretch>
        </p:blipFill>
        <p:spPr>
          <a:xfrm>
            <a:off x="1585900" y="1257286"/>
            <a:ext cx="5968676" cy="3618391"/>
          </a:xfrm>
          <a:prstGeom prst="rect">
            <a:avLst/>
          </a:prstGeom>
        </p:spPr>
      </p:pic>
      <p:sp>
        <p:nvSpPr>
          <p:cNvPr id="6" name="Slide Number Placeholder 5">
            <a:extLst>
              <a:ext uri="{FF2B5EF4-FFF2-40B4-BE49-F238E27FC236}">
                <a16:creationId xmlns:a16="http://schemas.microsoft.com/office/drawing/2014/main" id="{5A330E85-3E12-4924-91B2-D0EB537E4DF7}"/>
              </a:ext>
            </a:extLst>
          </p:cNvPr>
          <p:cNvSpPr>
            <a:spLocks noGrp="1"/>
          </p:cNvSpPr>
          <p:nvPr>
            <p:ph type="sldNum" sz="quarter" idx="12"/>
          </p:nvPr>
        </p:nvSpPr>
        <p:spPr/>
        <p:txBody>
          <a:bodyPr/>
          <a:lstStyle/>
          <a:p>
            <a:fld id="{688715A2-DFA4-4904-9A43-9D7FEC79ECC7}" type="slidenum">
              <a:rPr lang="de-DE" smtClean="0"/>
              <a:t>51</a:t>
            </a:fld>
            <a:endParaRPr lang="de-DE"/>
          </a:p>
        </p:txBody>
      </p:sp>
    </p:spTree>
    <p:extLst>
      <p:ext uri="{BB962C8B-B14F-4D97-AF65-F5344CB8AC3E}">
        <p14:creationId xmlns:p14="http://schemas.microsoft.com/office/powerpoint/2010/main" val="1844253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16189" y="3004375"/>
            <a:ext cx="6104096" cy="703078"/>
          </a:xfrm>
          <a:prstGeom prst="rect">
            <a:avLst/>
          </a:prstGeom>
        </p:spPr>
        <p:txBody>
          <a:bodyPr vert="horz" wrap="square" lIns="0" tIns="10478" rIns="0" bIns="0" rtlCol="0">
            <a:spAutoFit/>
          </a:bodyPr>
          <a:lstStyle/>
          <a:p>
            <a:pPr marL="9525">
              <a:spcBef>
                <a:spcPts val="83"/>
              </a:spcBef>
            </a:pPr>
            <a:r>
              <a:rPr sz="4500" spc="-172" dirty="0"/>
              <a:t>What</a:t>
            </a:r>
            <a:r>
              <a:rPr sz="4500" spc="-469" dirty="0"/>
              <a:t> </a:t>
            </a:r>
            <a:r>
              <a:rPr sz="4500" spc="-221" dirty="0"/>
              <a:t>about</a:t>
            </a:r>
            <a:r>
              <a:rPr sz="4500" spc="-450" dirty="0"/>
              <a:t> </a:t>
            </a:r>
            <a:r>
              <a:rPr sz="4500" spc="-221" dirty="0"/>
              <a:t>t</a:t>
            </a:r>
            <a:r>
              <a:rPr sz="4500" spc="-195" dirty="0"/>
              <a:t>o</a:t>
            </a:r>
            <a:r>
              <a:rPr sz="4500" spc="-240" dirty="0"/>
              <a:t>d</a:t>
            </a:r>
            <a:r>
              <a:rPr sz="4500" spc="-195" dirty="0"/>
              <a:t>a</a:t>
            </a:r>
            <a:r>
              <a:rPr sz="4500" spc="-135" dirty="0"/>
              <a:t>y</a:t>
            </a:r>
            <a:r>
              <a:rPr sz="4500" spc="-720" dirty="0"/>
              <a:t>’</a:t>
            </a:r>
            <a:r>
              <a:rPr sz="4500" spc="-195" dirty="0"/>
              <a:t>s</a:t>
            </a:r>
            <a:r>
              <a:rPr sz="4500" spc="-443" dirty="0"/>
              <a:t> </a:t>
            </a:r>
            <a:r>
              <a:rPr sz="4500" spc="120" dirty="0"/>
              <a:t>LLMs?</a:t>
            </a:r>
            <a:endParaRPr sz="4500"/>
          </a:p>
        </p:txBody>
      </p:sp>
      <p:sp>
        <p:nvSpPr>
          <p:cNvPr id="4" name="Slide Number Placeholder 3">
            <a:extLst>
              <a:ext uri="{FF2B5EF4-FFF2-40B4-BE49-F238E27FC236}">
                <a16:creationId xmlns:a16="http://schemas.microsoft.com/office/drawing/2014/main" id="{18A58281-F42E-49A0-8398-84DDA7FA83C9}"/>
              </a:ext>
            </a:extLst>
          </p:cNvPr>
          <p:cNvSpPr>
            <a:spLocks noGrp="1"/>
          </p:cNvSpPr>
          <p:nvPr>
            <p:ph type="sldNum" sz="quarter" idx="12"/>
          </p:nvPr>
        </p:nvSpPr>
        <p:spPr/>
        <p:txBody>
          <a:bodyPr/>
          <a:lstStyle/>
          <a:p>
            <a:fld id="{688715A2-DFA4-4904-9A43-9D7FEC79ECC7}" type="slidenum">
              <a:rPr lang="de-DE" smtClean="0"/>
              <a:t>52</a:t>
            </a:fld>
            <a:endParaRPr lang="de-DE"/>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2102" y="892644"/>
            <a:ext cx="7224236" cy="742607"/>
          </a:xfrm>
          <a:prstGeom prst="rect">
            <a:avLst/>
          </a:prstGeom>
        </p:spPr>
        <p:txBody>
          <a:bodyPr vert="horz" wrap="square" lIns="0" tIns="131921" rIns="0" bIns="0" rtlCol="0">
            <a:spAutoFit/>
          </a:bodyPr>
          <a:lstStyle/>
          <a:p>
            <a:pPr marL="326231">
              <a:spcBef>
                <a:spcPts val="98"/>
              </a:spcBef>
            </a:pPr>
            <a:r>
              <a:rPr spc="-143" dirty="0"/>
              <a:t>Where</a:t>
            </a:r>
            <a:r>
              <a:rPr spc="-375" dirty="0"/>
              <a:t> </a:t>
            </a:r>
            <a:r>
              <a:rPr spc="-8" dirty="0"/>
              <a:t>is</a:t>
            </a:r>
            <a:r>
              <a:rPr spc="-382" dirty="0"/>
              <a:t> </a:t>
            </a:r>
            <a:r>
              <a:rPr spc="-199" dirty="0"/>
              <a:t>the</a:t>
            </a:r>
            <a:r>
              <a:rPr spc="-375" dirty="0"/>
              <a:t> </a:t>
            </a:r>
            <a:r>
              <a:rPr spc="-195" dirty="0"/>
              <a:t>data</a:t>
            </a:r>
            <a:r>
              <a:rPr spc="-356" dirty="0"/>
              <a:t> </a:t>
            </a:r>
            <a:r>
              <a:rPr spc="-135" dirty="0"/>
              <a:t>coming</a:t>
            </a:r>
            <a:r>
              <a:rPr spc="-360" dirty="0"/>
              <a:t> </a:t>
            </a:r>
            <a:r>
              <a:rPr spc="-45" dirty="0"/>
              <a:t>from?</a:t>
            </a:r>
          </a:p>
        </p:txBody>
      </p:sp>
      <p:sp>
        <p:nvSpPr>
          <p:cNvPr id="3" name="object 3"/>
          <p:cNvSpPr txBox="1"/>
          <p:nvPr/>
        </p:nvSpPr>
        <p:spPr>
          <a:xfrm>
            <a:off x="688182" y="2111416"/>
            <a:ext cx="7224236" cy="3111333"/>
          </a:xfrm>
          <a:prstGeom prst="rect">
            <a:avLst/>
          </a:prstGeom>
        </p:spPr>
        <p:txBody>
          <a:bodyPr vert="horz" wrap="square" lIns="0" tIns="96679" rIns="0" bIns="0" rtlCol="0">
            <a:spAutoFit/>
          </a:bodyPr>
          <a:lstStyle/>
          <a:p>
            <a:pPr marL="171450" marR="461963" indent="-171450" algn="r">
              <a:spcBef>
                <a:spcPts val="761"/>
              </a:spcBef>
              <a:buFont typeface="Arial"/>
              <a:buChar char="•"/>
              <a:tabLst>
                <a:tab pos="171450" algn="l"/>
              </a:tabLst>
            </a:pPr>
            <a:r>
              <a:rPr sz="1613" spc="-53" dirty="0">
                <a:latin typeface="Trebuchet MS"/>
                <a:cs typeface="Trebuchet MS"/>
              </a:rPr>
              <a:t>Today’s</a:t>
            </a:r>
            <a:r>
              <a:rPr sz="1613" spc="-131" dirty="0">
                <a:latin typeface="Trebuchet MS"/>
                <a:cs typeface="Trebuchet MS"/>
              </a:rPr>
              <a:t> </a:t>
            </a:r>
            <a:r>
              <a:rPr sz="1613" dirty="0">
                <a:latin typeface="Trebuchet MS"/>
                <a:cs typeface="Trebuchet MS"/>
              </a:rPr>
              <a:t>commercial</a:t>
            </a:r>
            <a:r>
              <a:rPr sz="1613" spc="-94" dirty="0">
                <a:latin typeface="Trebuchet MS"/>
                <a:cs typeface="Trebuchet MS"/>
              </a:rPr>
              <a:t> </a:t>
            </a:r>
            <a:r>
              <a:rPr sz="1613" spc="41" dirty="0">
                <a:latin typeface="Trebuchet MS"/>
                <a:cs typeface="Trebuchet MS"/>
              </a:rPr>
              <a:t>LLM</a:t>
            </a:r>
            <a:r>
              <a:rPr sz="1613" spc="-60" dirty="0">
                <a:latin typeface="Trebuchet MS"/>
                <a:cs typeface="Trebuchet MS"/>
              </a:rPr>
              <a:t> </a:t>
            </a:r>
            <a:r>
              <a:rPr sz="1613" spc="-23" dirty="0">
                <a:latin typeface="Trebuchet MS"/>
                <a:cs typeface="Trebuchet MS"/>
              </a:rPr>
              <a:t>providers</a:t>
            </a:r>
            <a:r>
              <a:rPr sz="1613" spc="-68" dirty="0">
                <a:latin typeface="Trebuchet MS"/>
                <a:cs typeface="Trebuchet MS"/>
              </a:rPr>
              <a:t> </a:t>
            </a:r>
            <a:r>
              <a:rPr sz="1613" dirty="0">
                <a:latin typeface="Trebuchet MS"/>
                <a:cs typeface="Trebuchet MS"/>
              </a:rPr>
              <a:t>say</a:t>
            </a:r>
            <a:r>
              <a:rPr sz="1613" spc="-127" dirty="0">
                <a:latin typeface="Trebuchet MS"/>
                <a:cs typeface="Trebuchet MS"/>
              </a:rPr>
              <a:t> </a:t>
            </a:r>
            <a:r>
              <a:rPr sz="1613" spc="-53" dirty="0">
                <a:latin typeface="Trebuchet MS"/>
                <a:cs typeface="Trebuchet MS"/>
              </a:rPr>
              <a:t>very</a:t>
            </a:r>
            <a:r>
              <a:rPr sz="1613" spc="-127" dirty="0">
                <a:latin typeface="Trebuchet MS"/>
                <a:cs typeface="Trebuchet MS"/>
              </a:rPr>
              <a:t> </a:t>
            </a:r>
            <a:r>
              <a:rPr sz="1613" spc="-79" dirty="0">
                <a:latin typeface="Trebuchet MS"/>
                <a:cs typeface="Trebuchet MS"/>
              </a:rPr>
              <a:t>little </a:t>
            </a:r>
            <a:r>
              <a:rPr sz="1613" dirty="0">
                <a:latin typeface="Trebuchet MS"/>
                <a:cs typeface="Trebuchet MS"/>
              </a:rPr>
              <a:t>about</a:t>
            </a:r>
            <a:r>
              <a:rPr sz="1613" spc="-146" dirty="0">
                <a:latin typeface="Trebuchet MS"/>
                <a:cs typeface="Trebuchet MS"/>
              </a:rPr>
              <a:t> </a:t>
            </a:r>
            <a:r>
              <a:rPr sz="1613" spc="-60" dirty="0">
                <a:latin typeface="Trebuchet MS"/>
                <a:cs typeface="Trebuchet MS"/>
              </a:rPr>
              <a:t>their</a:t>
            </a:r>
            <a:r>
              <a:rPr sz="1613" spc="-98" dirty="0">
                <a:latin typeface="Trebuchet MS"/>
                <a:cs typeface="Trebuchet MS"/>
              </a:rPr>
              <a:t> </a:t>
            </a:r>
            <a:r>
              <a:rPr sz="1613" spc="-41" dirty="0">
                <a:latin typeface="Trebuchet MS"/>
                <a:cs typeface="Trebuchet MS"/>
              </a:rPr>
              <a:t>training</a:t>
            </a:r>
            <a:r>
              <a:rPr sz="1613" spc="-131" dirty="0">
                <a:latin typeface="Trebuchet MS"/>
                <a:cs typeface="Trebuchet MS"/>
              </a:rPr>
              <a:t> </a:t>
            </a:r>
            <a:r>
              <a:rPr sz="1613" spc="-8" dirty="0">
                <a:latin typeface="Trebuchet MS"/>
                <a:cs typeface="Trebuchet MS"/>
              </a:rPr>
              <a:t>data.</a:t>
            </a:r>
            <a:endParaRPr sz="1613" dirty="0">
              <a:latin typeface="Trebuchet MS"/>
              <a:cs typeface="Trebuchet MS"/>
            </a:endParaRPr>
          </a:p>
          <a:p>
            <a:pPr marL="171450" marR="465296" lvl="1" indent="-171450" algn="r">
              <a:spcBef>
                <a:spcPts val="600"/>
              </a:spcBef>
              <a:buFont typeface="Arial"/>
              <a:buChar char="•"/>
              <a:tabLst>
                <a:tab pos="171450" algn="l"/>
              </a:tabLst>
            </a:pPr>
            <a:r>
              <a:rPr sz="1388" spc="-19" dirty="0">
                <a:latin typeface="Trebuchet MS"/>
                <a:cs typeface="Trebuchet MS"/>
              </a:rPr>
              <a:t>Meta:</a:t>
            </a:r>
            <a:r>
              <a:rPr sz="1388" spc="-180" dirty="0">
                <a:latin typeface="Trebuchet MS"/>
                <a:cs typeface="Trebuchet MS"/>
              </a:rPr>
              <a:t> </a:t>
            </a:r>
            <a:r>
              <a:rPr sz="1388" spc="-8" dirty="0">
                <a:latin typeface="Trebuchet MS"/>
                <a:cs typeface="Trebuchet MS"/>
              </a:rPr>
              <a:t>“</a:t>
            </a:r>
            <a:r>
              <a:rPr sz="1388" i="1" spc="-8" dirty="0">
                <a:latin typeface="Trebuchet MS"/>
                <a:cs typeface="Trebuchet MS"/>
              </a:rPr>
              <a:t>Llama</a:t>
            </a:r>
            <a:r>
              <a:rPr sz="1388" i="1" spc="-131" dirty="0">
                <a:latin typeface="Trebuchet MS"/>
                <a:cs typeface="Trebuchet MS"/>
              </a:rPr>
              <a:t> </a:t>
            </a:r>
            <a:r>
              <a:rPr sz="1388" i="1" dirty="0">
                <a:latin typeface="Trebuchet MS"/>
                <a:cs typeface="Trebuchet MS"/>
              </a:rPr>
              <a:t>3</a:t>
            </a:r>
            <a:r>
              <a:rPr sz="1388" i="1" spc="-71" dirty="0">
                <a:latin typeface="Trebuchet MS"/>
                <a:cs typeface="Trebuchet MS"/>
              </a:rPr>
              <a:t> </a:t>
            </a:r>
            <a:r>
              <a:rPr sz="1388" i="1" spc="49" dirty="0">
                <a:latin typeface="Trebuchet MS"/>
                <a:cs typeface="Trebuchet MS"/>
              </a:rPr>
              <a:t>was</a:t>
            </a:r>
            <a:r>
              <a:rPr sz="1388" i="1" spc="-116" dirty="0">
                <a:latin typeface="Trebuchet MS"/>
                <a:cs typeface="Trebuchet MS"/>
              </a:rPr>
              <a:t> </a:t>
            </a:r>
            <a:r>
              <a:rPr sz="1388" i="1" spc="-41" dirty="0">
                <a:latin typeface="Trebuchet MS"/>
                <a:cs typeface="Trebuchet MS"/>
              </a:rPr>
              <a:t>pretrained</a:t>
            </a:r>
            <a:r>
              <a:rPr sz="1388" i="1" spc="-109" dirty="0">
                <a:latin typeface="Trebuchet MS"/>
                <a:cs typeface="Trebuchet MS"/>
              </a:rPr>
              <a:t> </a:t>
            </a:r>
            <a:r>
              <a:rPr sz="1388" i="1" dirty="0">
                <a:latin typeface="Trebuchet MS"/>
                <a:cs typeface="Trebuchet MS"/>
              </a:rPr>
              <a:t>on</a:t>
            </a:r>
            <a:r>
              <a:rPr sz="1388" i="1" spc="-98" dirty="0">
                <a:latin typeface="Trebuchet MS"/>
                <a:cs typeface="Trebuchet MS"/>
              </a:rPr>
              <a:t> </a:t>
            </a:r>
            <a:r>
              <a:rPr sz="1388" i="1" spc="-38" dirty="0">
                <a:latin typeface="Trebuchet MS"/>
                <a:cs typeface="Trebuchet MS"/>
              </a:rPr>
              <a:t>15T</a:t>
            </a:r>
            <a:r>
              <a:rPr sz="1388" i="1" spc="-105" dirty="0">
                <a:latin typeface="Trebuchet MS"/>
                <a:cs typeface="Trebuchet MS"/>
              </a:rPr>
              <a:t> </a:t>
            </a:r>
            <a:r>
              <a:rPr sz="1388" i="1" dirty="0">
                <a:latin typeface="Trebuchet MS"/>
                <a:cs typeface="Trebuchet MS"/>
              </a:rPr>
              <a:t>tokens</a:t>
            </a:r>
            <a:r>
              <a:rPr sz="1388" i="1" spc="-116" dirty="0">
                <a:latin typeface="Trebuchet MS"/>
                <a:cs typeface="Trebuchet MS"/>
              </a:rPr>
              <a:t> </a:t>
            </a:r>
            <a:r>
              <a:rPr sz="1388" i="1" spc="-101" dirty="0">
                <a:latin typeface="Trebuchet MS"/>
                <a:cs typeface="Trebuchet MS"/>
              </a:rPr>
              <a:t>...</a:t>
            </a:r>
            <a:r>
              <a:rPr sz="1388" i="1" spc="-120" dirty="0">
                <a:latin typeface="Trebuchet MS"/>
                <a:cs typeface="Trebuchet MS"/>
              </a:rPr>
              <a:t> </a:t>
            </a:r>
            <a:r>
              <a:rPr sz="1388" i="1" spc="-45" dirty="0">
                <a:latin typeface="Trebuchet MS"/>
                <a:cs typeface="Trebuchet MS"/>
              </a:rPr>
              <a:t>from</a:t>
            </a:r>
            <a:r>
              <a:rPr sz="1388" i="1" spc="-71" dirty="0">
                <a:latin typeface="Trebuchet MS"/>
                <a:cs typeface="Trebuchet MS"/>
              </a:rPr>
              <a:t> </a:t>
            </a:r>
            <a:r>
              <a:rPr sz="1388" i="1" spc="-19" dirty="0">
                <a:latin typeface="Trebuchet MS"/>
                <a:cs typeface="Trebuchet MS"/>
              </a:rPr>
              <a:t>publicly</a:t>
            </a:r>
            <a:r>
              <a:rPr sz="1388" i="1" spc="-68" dirty="0">
                <a:latin typeface="Trebuchet MS"/>
                <a:cs typeface="Trebuchet MS"/>
              </a:rPr>
              <a:t> </a:t>
            </a:r>
            <a:r>
              <a:rPr sz="1388" i="1" spc="-30" dirty="0">
                <a:latin typeface="Trebuchet MS"/>
                <a:cs typeface="Trebuchet MS"/>
              </a:rPr>
              <a:t>available</a:t>
            </a:r>
            <a:r>
              <a:rPr sz="1388" i="1" spc="-124" dirty="0">
                <a:latin typeface="Trebuchet MS"/>
                <a:cs typeface="Trebuchet MS"/>
              </a:rPr>
              <a:t> </a:t>
            </a:r>
            <a:r>
              <a:rPr sz="1388" i="1" spc="30" dirty="0">
                <a:latin typeface="Trebuchet MS"/>
                <a:cs typeface="Trebuchet MS"/>
              </a:rPr>
              <a:t>sources</a:t>
            </a:r>
            <a:r>
              <a:rPr sz="1388" spc="30" dirty="0">
                <a:latin typeface="Trebuchet MS"/>
                <a:cs typeface="Trebuchet MS"/>
              </a:rPr>
              <a:t>”</a:t>
            </a:r>
            <a:endParaRPr sz="1388" dirty="0">
              <a:latin typeface="Trebuchet MS"/>
              <a:cs typeface="Trebuchet MS"/>
            </a:endParaRPr>
          </a:p>
          <a:p>
            <a:pPr marL="523875" lvl="1" indent="-171450">
              <a:spcBef>
                <a:spcPts val="641"/>
              </a:spcBef>
              <a:buFont typeface="Arial"/>
              <a:buChar char="•"/>
              <a:tabLst>
                <a:tab pos="523875" algn="l"/>
              </a:tabLst>
            </a:pPr>
            <a:r>
              <a:rPr sz="1388" spc="-53" dirty="0">
                <a:latin typeface="Trebuchet MS"/>
                <a:cs typeface="Trebuchet MS"/>
              </a:rPr>
              <a:t>Training</a:t>
            </a:r>
            <a:r>
              <a:rPr sz="1388" spc="-38" dirty="0">
                <a:latin typeface="Trebuchet MS"/>
                <a:cs typeface="Trebuchet MS"/>
              </a:rPr>
              <a:t> </a:t>
            </a:r>
            <a:r>
              <a:rPr sz="1388" spc="-26" dirty="0">
                <a:latin typeface="Trebuchet MS"/>
                <a:cs typeface="Trebuchet MS"/>
              </a:rPr>
              <a:t>data</a:t>
            </a:r>
            <a:r>
              <a:rPr sz="1388" spc="-53" dirty="0">
                <a:latin typeface="Trebuchet MS"/>
                <a:cs typeface="Trebuchet MS"/>
              </a:rPr>
              <a:t> </a:t>
            </a:r>
            <a:r>
              <a:rPr sz="1388" dirty="0">
                <a:latin typeface="Trebuchet MS"/>
                <a:cs typeface="Trebuchet MS"/>
              </a:rPr>
              <a:t>is</a:t>
            </a:r>
            <a:r>
              <a:rPr sz="1388" spc="-105" dirty="0">
                <a:latin typeface="Trebuchet MS"/>
                <a:cs typeface="Trebuchet MS"/>
              </a:rPr>
              <a:t> </a:t>
            </a:r>
            <a:r>
              <a:rPr sz="1388" spc="-23" dirty="0">
                <a:latin typeface="Trebuchet MS"/>
                <a:cs typeface="Trebuchet MS"/>
              </a:rPr>
              <a:t>the</a:t>
            </a:r>
            <a:r>
              <a:rPr sz="1388" spc="-109" dirty="0">
                <a:latin typeface="Trebuchet MS"/>
                <a:cs typeface="Trebuchet MS"/>
              </a:rPr>
              <a:t> </a:t>
            </a:r>
            <a:r>
              <a:rPr sz="1388" dirty="0">
                <a:latin typeface="Trebuchet MS"/>
                <a:cs typeface="Trebuchet MS"/>
              </a:rPr>
              <a:t>main</a:t>
            </a:r>
            <a:r>
              <a:rPr sz="1388" spc="-83" dirty="0">
                <a:latin typeface="Trebuchet MS"/>
                <a:cs typeface="Trebuchet MS"/>
              </a:rPr>
              <a:t> </a:t>
            </a:r>
            <a:r>
              <a:rPr sz="1388" spc="-49" dirty="0">
                <a:latin typeface="Trebuchet MS"/>
                <a:cs typeface="Trebuchet MS"/>
              </a:rPr>
              <a:t>differentiator</a:t>
            </a:r>
            <a:r>
              <a:rPr sz="1388" spc="-56" dirty="0">
                <a:latin typeface="Trebuchet MS"/>
                <a:cs typeface="Trebuchet MS"/>
              </a:rPr>
              <a:t> </a:t>
            </a:r>
            <a:r>
              <a:rPr sz="1388" spc="-26" dirty="0">
                <a:latin typeface="Trebuchet MS"/>
                <a:cs typeface="Trebuchet MS"/>
              </a:rPr>
              <a:t>between</a:t>
            </a:r>
            <a:r>
              <a:rPr sz="1388" spc="-83" dirty="0">
                <a:latin typeface="Trebuchet MS"/>
                <a:cs typeface="Trebuchet MS"/>
              </a:rPr>
              <a:t> </a:t>
            </a:r>
            <a:r>
              <a:rPr sz="1388" dirty="0">
                <a:latin typeface="Trebuchet MS"/>
                <a:cs typeface="Trebuchet MS"/>
              </a:rPr>
              <a:t>models.</a:t>
            </a:r>
            <a:r>
              <a:rPr sz="1388" spc="-109" dirty="0">
                <a:latin typeface="Trebuchet MS"/>
                <a:cs typeface="Trebuchet MS"/>
              </a:rPr>
              <a:t> </a:t>
            </a:r>
            <a:r>
              <a:rPr sz="1388" dirty="0">
                <a:latin typeface="Trebuchet MS"/>
                <a:cs typeface="Trebuchet MS"/>
              </a:rPr>
              <a:t>Crucial</a:t>
            </a:r>
            <a:r>
              <a:rPr sz="1388" spc="-64" dirty="0">
                <a:latin typeface="Trebuchet MS"/>
                <a:cs typeface="Trebuchet MS"/>
              </a:rPr>
              <a:t> </a:t>
            </a:r>
            <a:r>
              <a:rPr sz="1388" spc="-8" dirty="0">
                <a:latin typeface="Trebuchet MS"/>
                <a:cs typeface="Trebuchet MS"/>
              </a:rPr>
              <a:t>assets!</a:t>
            </a:r>
            <a:endParaRPr sz="1388" dirty="0">
              <a:latin typeface="Trebuchet MS"/>
              <a:cs typeface="Trebuchet MS"/>
            </a:endParaRPr>
          </a:p>
          <a:p>
            <a:pPr marL="523875" lvl="1" indent="-171450">
              <a:spcBef>
                <a:spcPts val="589"/>
              </a:spcBef>
              <a:buFont typeface="Arial"/>
              <a:buChar char="•"/>
              <a:tabLst>
                <a:tab pos="523875" algn="l"/>
              </a:tabLst>
            </a:pPr>
            <a:r>
              <a:rPr sz="1388" spc="-8" dirty="0">
                <a:latin typeface="Trebuchet MS"/>
                <a:cs typeface="Trebuchet MS"/>
              </a:rPr>
              <a:t>Legal</a:t>
            </a:r>
            <a:r>
              <a:rPr sz="1388" spc="-83" dirty="0">
                <a:latin typeface="Trebuchet MS"/>
                <a:cs typeface="Trebuchet MS"/>
              </a:rPr>
              <a:t> </a:t>
            </a:r>
            <a:r>
              <a:rPr sz="1388" spc="53" dirty="0">
                <a:latin typeface="Trebuchet MS"/>
                <a:cs typeface="Trebuchet MS"/>
              </a:rPr>
              <a:t>issues</a:t>
            </a:r>
            <a:r>
              <a:rPr sz="1388" spc="-120" dirty="0">
                <a:latin typeface="Trebuchet MS"/>
                <a:cs typeface="Trebuchet MS"/>
              </a:rPr>
              <a:t> </a:t>
            </a:r>
            <a:r>
              <a:rPr sz="1388" spc="60" dirty="0">
                <a:latin typeface="Trebuchet MS"/>
                <a:cs typeface="Trebuchet MS"/>
              </a:rPr>
              <a:t>such</a:t>
            </a:r>
            <a:r>
              <a:rPr sz="1388" spc="-98" dirty="0">
                <a:latin typeface="Trebuchet MS"/>
                <a:cs typeface="Trebuchet MS"/>
              </a:rPr>
              <a:t> </a:t>
            </a:r>
            <a:r>
              <a:rPr sz="1388" spc="83" dirty="0">
                <a:latin typeface="Trebuchet MS"/>
                <a:cs typeface="Trebuchet MS"/>
              </a:rPr>
              <a:t>as</a:t>
            </a:r>
            <a:r>
              <a:rPr sz="1388" spc="-120" dirty="0">
                <a:latin typeface="Trebuchet MS"/>
                <a:cs typeface="Trebuchet MS"/>
              </a:rPr>
              <a:t> </a:t>
            </a:r>
            <a:r>
              <a:rPr sz="1388" spc="-19" dirty="0">
                <a:latin typeface="Trebuchet MS"/>
                <a:cs typeface="Trebuchet MS"/>
              </a:rPr>
              <a:t>copyright</a:t>
            </a:r>
            <a:r>
              <a:rPr sz="1388" spc="-116" dirty="0">
                <a:latin typeface="Trebuchet MS"/>
                <a:cs typeface="Trebuchet MS"/>
              </a:rPr>
              <a:t> </a:t>
            </a:r>
            <a:r>
              <a:rPr sz="1388" spc="-8" dirty="0">
                <a:latin typeface="Trebuchet MS"/>
                <a:cs typeface="Trebuchet MS"/>
              </a:rPr>
              <a:t>(see</a:t>
            </a:r>
            <a:r>
              <a:rPr sz="1388" spc="-60" dirty="0">
                <a:latin typeface="Trebuchet MS"/>
                <a:cs typeface="Trebuchet MS"/>
              </a:rPr>
              <a:t> </a:t>
            </a:r>
            <a:r>
              <a:rPr sz="1388" dirty="0">
                <a:latin typeface="Trebuchet MS"/>
                <a:cs typeface="Trebuchet MS"/>
              </a:rPr>
              <a:t>ongoing</a:t>
            </a:r>
            <a:r>
              <a:rPr sz="1388" spc="-120" dirty="0">
                <a:latin typeface="Trebuchet MS"/>
                <a:cs typeface="Trebuchet MS"/>
              </a:rPr>
              <a:t> </a:t>
            </a:r>
            <a:r>
              <a:rPr sz="1388" spc="-15" dirty="0">
                <a:latin typeface="Trebuchet MS"/>
                <a:cs typeface="Trebuchet MS"/>
              </a:rPr>
              <a:t>lawsuit:</a:t>
            </a:r>
            <a:r>
              <a:rPr sz="1388" spc="-11" dirty="0">
                <a:latin typeface="Trebuchet MS"/>
                <a:cs typeface="Trebuchet MS"/>
              </a:rPr>
              <a:t> </a:t>
            </a:r>
            <a:r>
              <a:rPr sz="1388" u="sng" dirty="0">
                <a:solidFill>
                  <a:srgbClr val="467885"/>
                </a:solidFill>
                <a:uFill>
                  <a:solidFill>
                    <a:srgbClr val="467885"/>
                  </a:solidFill>
                </a:uFill>
                <a:latin typeface="Trebuchet MS"/>
                <a:cs typeface="Trebuchet MS"/>
                <a:hlinkClick r:id="rId3"/>
              </a:rPr>
              <a:t>OpenAI</a:t>
            </a:r>
            <a:r>
              <a:rPr sz="1388" u="sng" spc="-83" dirty="0">
                <a:solidFill>
                  <a:srgbClr val="467885"/>
                </a:solidFill>
                <a:uFill>
                  <a:solidFill>
                    <a:srgbClr val="467885"/>
                  </a:solidFill>
                </a:uFill>
                <a:latin typeface="Trebuchet MS"/>
                <a:cs typeface="Trebuchet MS"/>
                <a:hlinkClick r:id="rId3"/>
              </a:rPr>
              <a:t> </a:t>
            </a:r>
            <a:r>
              <a:rPr sz="1388" u="sng" dirty="0">
                <a:solidFill>
                  <a:srgbClr val="467885"/>
                </a:solidFill>
                <a:uFill>
                  <a:solidFill>
                    <a:srgbClr val="467885"/>
                  </a:solidFill>
                </a:uFill>
                <a:latin typeface="Trebuchet MS"/>
                <a:cs typeface="Trebuchet MS"/>
                <a:hlinkClick r:id="rId3"/>
              </a:rPr>
              <a:t>vs</a:t>
            </a:r>
            <a:r>
              <a:rPr sz="1388" u="sng" spc="-64" dirty="0">
                <a:solidFill>
                  <a:srgbClr val="467885"/>
                </a:solidFill>
                <a:uFill>
                  <a:solidFill>
                    <a:srgbClr val="467885"/>
                  </a:solidFill>
                </a:uFill>
                <a:latin typeface="Trebuchet MS"/>
                <a:cs typeface="Trebuchet MS"/>
                <a:hlinkClick r:id="rId3"/>
              </a:rPr>
              <a:t> </a:t>
            </a:r>
            <a:r>
              <a:rPr sz="1388" u="sng" dirty="0">
                <a:solidFill>
                  <a:srgbClr val="467885"/>
                </a:solidFill>
                <a:uFill>
                  <a:solidFill>
                    <a:srgbClr val="467885"/>
                  </a:solidFill>
                </a:uFill>
                <a:latin typeface="Trebuchet MS"/>
                <a:cs typeface="Trebuchet MS"/>
                <a:hlinkClick r:id="rId3"/>
              </a:rPr>
              <a:t>New</a:t>
            </a:r>
            <a:r>
              <a:rPr sz="1388" u="sng" spc="-109" dirty="0">
                <a:solidFill>
                  <a:srgbClr val="467885"/>
                </a:solidFill>
                <a:uFill>
                  <a:solidFill>
                    <a:srgbClr val="467885"/>
                  </a:solidFill>
                </a:uFill>
                <a:latin typeface="Trebuchet MS"/>
                <a:cs typeface="Trebuchet MS"/>
                <a:hlinkClick r:id="rId3"/>
              </a:rPr>
              <a:t> </a:t>
            </a:r>
            <a:r>
              <a:rPr sz="1388" u="sng" spc="-41" dirty="0">
                <a:solidFill>
                  <a:srgbClr val="467885"/>
                </a:solidFill>
                <a:uFill>
                  <a:solidFill>
                    <a:srgbClr val="467885"/>
                  </a:solidFill>
                </a:uFill>
                <a:latin typeface="Trebuchet MS"/>
                <a:cs typeface="Trebuchet MS"/>
                <a:hlinkClick r:id="rId3"/>
              </a:rPr>
              <a:t>York</a:t>
            </a:r>
            <a:r>
              <a:rPr sz="1388" u="sng" spc="-124" dirty="0">
                <a:solidFill>
                  <a:srgbClr val="467885"/>
                </a:solidFill>
                <a:uFill>
                  <a:solidFill>
                    <a:srgbClr val="467885"/>
                  </a:solidFill>
                </a:uFill>
                <a:latin typeface="Trebuchet MS"/>
                <a:cs typeface="Trebuchet MS"/>
                <a:hlinkClick r:id="rId3"/>
              </a:rPr>
              <a:t> </a:t>
            </a:r>
            <a:r>
              <a:rPr sz="1388" u="sng" spc="-8" dirty="0">
                <a:solidFill>
                  <a:srgbClr val="467885"/>
                </a:solidFill>
                <a:uFill>
                  <a:solidFill>
                    <a:srgbClr val="467885"/>
                  </a:solidFill>
                </a:uFill>
                <a:latin typeface="Trebuchet MS"/>
                <a:cs typeface="Trebuchet MS"/>
                <a:hlinkClick r:id="rId3"/>
              </a:rPr>
              <a:t>Times</a:t>
            </a:r>
            <a:r>
              <a:rPr sz="1388" spc="-8" dirty="0">
                <a:latin typeface="Trebuchet MS"/>
                <a:cs typeface="Trebuchet MS"/>
              </a:rPr>
              <a:t>)</a:t>
            </a:r>
            <a:endParaRPr sz="1388" dirty="0">
              <a:latin typeface="Trebuchet MS"/>
              <a:cs typeface="Trebuchet MS"/>
            </a:endParaRPr>
          </a:p>
          <a:p>
            <a:pPr lvl="1">
              <a:spcBef>
                <a:spcPts val="330"/>
              </a:spcBef>
              <a:buFont typeface="Arial"/>
              <a:buChar char="•"/>
            </a:pPr>
            <a:endParaRPr sz="1388" dirty="0">
              <a:latin typeface="Trebuchet MS"/>
              <a:cs typeface="Trebuchet MS"/>
            </a:endParaRPr>
          </a:p>
          <a:p>
            <a:pPr marL="180975" indent="-171450">
              <a:buFont typeface="Arial"/>
              <a:buChar char="•"/>
              <a:tabLst>
                <a:tab pos="180975" algn="l"/>
              </a:tabLst>
            </a:pPr>
            <a:r>
              <a:rPr sz="1613" spc="-60" dirty="0">
                <a:latin typeface="Trebuchet MS"/>
                <a:cs typeface="Trebuchet MS"/>
              </a:rPr>
              <a:t>The</a:t>
            </a:r>
            <a:r>
              <a:rPr sz="1613" spc="-75" dirty="0">
                <a:latin typeface="Trebuchet MS"/>
                <a:cs typeface="Trebuchet MS"/>
              </a:rPr>
              <a:t> </a:t>
            </a:r>
            <a:r>
              <a:rPr sz="1613" spc="-19" dirty="0">
                <a:latin typeface="Trebuchet MS"/>
                <a:cs typeface="Trebuchet MS"/>
              </a:rPr>
              <a:t>only</a:t>
            </a:r>
            <a:r>
              <a:rPr sz="1613" spc="-120" dirty="0">
                <a:latin typeface="Trebuchet MS"/>
                <a:cs typeface="Trebuchet MS"/>
              </a:rPr>
              <a:t> </a:t>
            </a:r>
            <a:r>
              <a:rPr sz="1613" dirty="0">
                <a:latin typeface="Trebuchet MS"/>
                <a:cs typeface="Trebuchet MS"/>
              </a:rPr>
              <a:t>source</a:t>
            </a:r>
            <a:r>
              <a:rPr sz="1613" spc="-135" dirty="0">
                <a:latin typeface="Trebuchet MS"/>
                <a:cs typeface="Trebuchet MS"/>
              </a:rPr>
              <a:t> </a:t>
            </a:r>
            <a:r>
              <a:rPr sz="1613" spc="-53" dirty="0">
                <a:latin typeface="Trebuchet MS"/>
                <a:cs typeface="Trebuchet MS"/>
              </a:rPr>
              <a:t>that</a:t>
            </a:r>
            <a:r>
              <a:rPr sz="1613" spc="-79" dirty="0">
                <a:latin typeface="Trebuchet MS"/>
                <a:cs typeface="Trebuchet MS"/>
              </a:rPr>
              <a:t> </a:t>
            </a:r>
            <a:r>
              <a:rPr sz="1613" spc="-8" dirty="0">
                <a:latin typeface="Trebuchet MS"/>
                <a:cs typeface="Trebuchet MS"/>
              </a:rPr>
              <a:t>provides</a:t>
            </a:r>
            <a:r>
              <a:rPr sz="1613" spc="-71" dirty="0">
                <a:latin typeface="Trebuchet MS"/>
                <a:cs typeface="Trebuchet MS"/>
              </a:rPr>
              <a:t> </a:t>
            </a:r>
            <a:r>
              <a:rPr sz="1613" b="1" spc="-8" dirty="0">
                <a:latin typeface="Trebuchet MS"/>
                <a:cs typeface="Trebuchet MS"/>
              </a:rPr>
              <a:t>enough</a:t>
            </a:r>
            <a:r>
              <a:rPr sz="1613" b="1" spc="-105" dirty="0">
                <a:latin typeface="Trebuchet MS"/>
                <a:cs typeface="Trebuchet MS"/>
              </a:rPr>
              <a:t> </a:t>
            </a:r>
            <a:r>
              <a:rPr sz="1613" b="1" dirty="0">
                <a:latin typeface="Trebuchet MS"/>
                <a:cs typeface="Trebuchet MS"/>
              </a:rPr>
              <a:t>data</a:t>
            </a:r>
            <a:r>
              <a:rPr sz="1613" b="1" spc="-120" dirty="0">
                <a:latin typeface="Trebuchet MS"/>
                <a:cs typeface="Trebuchet MS"/>
              </a:rPr>
              <a:t> </a:t>
            </a:r>
            <a:r>
              <a:rPr sz="1613" b="1" spc="-23" dirty="0">
                <a:latin typeface="Trebuchet MS"/>
                <a:cs typeface="Trebuchet MS"/>
              </a:rPr>
              <a:t>at</a:t>
            </a:r>
            <a:r>
              <a:rPr sz="1613" b="1" spc="-131" dirty="0">
                <a:latin typeface="Trebuchet MS"/>
                <a:cs typeface="Trebuchet MS"/>
              </a:rPr>
              <a:t> </a:t>
            </a:r>
            <a:r>
              <a:rPr sz="1613" b="1" dirty="0">
                <a:latin typeface="Trebuchet MS"/>
                <a:cs typeface="Trebuchet MS"/>
              </a:rPr>
              <a:t>low</a:t>
            </a:r>
            <a:r>
              <a:rPr sz="1613" b="1" spc="-120" dirty="0">
                <a:latin typeface="Trebuchet MS"/>
                <a:cs typeface="Trebuchet MS"/>
              </a:rPr>
              <a:t> </a:t>
            </a:r>
            <a:r>
              <a:rPr sz="1613" b="1" spc="60" dirty="0">
                <a:latin typeface="Trebuchet MS"/>
                <a:cs typeface="Trebuchet MS"/>
              </a:rPr>
              <a:t>costs</a:t>
            </a:r>
            <a:r>
              <a:rPr sz="1613" b="1" spc="-45" dirty="0">
                <a:latin typeface="Trebuchet MS"/>
                <a:cs typeface="Trebuchet MS"/>
              </a:rPr>
              <a:t> </a:t>
            </a:r>
            <a:r>
              <a:rPr sz="1613" dirty="0">
                <a:latin typeface="Trebuchet MS"/>
                <a:cs typeface="Trebuchet MS"/>
              </a:rPr>
              <a:t>is</a:t>
            </a:r>
            <a:r>
              <a:rPr sz="1613" spc="-116" dirty="0">
                <a:latin typeface="Trebuchet MS"/>
                <a:cs typeface="Trebuchet MS"/>
              </a:rPr>
              <a:t> </a:t>
            </a:r>
            <a:r>
              <a:rPr sz="1613" spc="-41" dirty="0">
                <a:latin typeface="Trebuchet MS"/>
                <a:cs typeface="Trebuchet MS"/>
              </a:rPr>
              <a:t>the</a:t>
            </a:r>
            <a:r>
              <a:rPr sz="1613" spc="-68" dirty="0">
                <a:latin typeface="Trebuchet MS"/>
                <a:cs typeface="Trebuchet MS"/>
              </a:rPr>
              <a:t> </a:t>
            </a:r>
            <a:r>
              <a:rPr sz="1613" spc="-15" dirty="0">
                <a:latin typeface="Trebuchet MS"/>
                <a:cs typeface="Trebuchet MS"/>
              </a:rPr>
              <a:t>Web.</a:t>
            </a:r>
            <a:endParaRPr sz="1613" dirty="0">
              <a:latin typeface="Trebuchet MS"/>
              <a:cs typeface="Trebuchet MS"/>
            </a:endParaRPr>
          </a:p>
          <a:p>
            <a:pPr>
              <a:spcBef>
                <a:spcPts val="248"/>
              </a:spcBef>
              <a:buFont typeface="Arial"/>
              <a:buChar char="•"/>
            </a:pPr>
            <a:endParaRPr sz="1613" dirty="0">
              <a:latin typeface="Trebuchet MS"/>
              <a:cs typeface="Trebuchet MS"/>
            </a:endParaRPr>
          </a:p>
          <a:p>
            <a:pPr marL="180975" indent="-171450">
              <a:buClr>
                <a:srgbClr val="000000"/>
              </a:buClr>
              <a:buFont typeface="Arial"/>
              <a:buChar char="•"/>
              <a:tabLst>
                <a:tab pos="180975" algn="l"/>
              </a:tabLst>
            </a:pPr>
            <a:r>
              <a:rPr sz="1613" u="sng" dirty="0">
                <a:solidFill>
                  <a:srgbClr val="467885"/>
                </a:solidFill>
                <a:uFill>
                  <a:solidFill>
                    <a:srgbClr val="467885"/>
                  </a:solidFill>
                </a:uFill>
                <a:latin typeface="Trebuchet MS"/>
                <a:cs typeface="Trebuchet MS"/>
                <a:hlinkClick r:id="rId4"/>
              </a:rPr>
              <a:t>CommonCrawl</a:t>
            </a:r>
            <a:r>
              <a:rPr sz="1613" dirty="0">
                <a:latin typeface="Trebuchet MS"/>
                <a:cs typeface="Trebuchet MS"/>
              </a:rPr>
              <a:t>:</a:t>
            </a:r>
            <a:r>
              <a:rPr sz="1613" spc="-79" dirty="0">
                <a:latin typeface="Trebuchet MS"/>
                <a:cs typeface="Trebuchet MS"/>
              </a:rPr>
              <a:t> </a:t>
            </a:r>
            <a:r>
              <a:rPr sz="1613" spc="68" dirty="0">
                <a:latin typeface="Trebuchet MS"/>
                <a:cs typeface="Trebuchet MS"/>
              </a:rPr>
              <a:t>US-</a:t>
            </a:r>
            <a:r>
              <a:rPr sz="1613" dirty="0">
                <a:latin typeface="Trebuchet MS"/>
                <a:cs typeface="Trebuchet MS"/>
              </a:rPr>
              <a:t>based</a:t>
            </a:r>
            <a:r>
              <a:rPr sz="1613" spc="-8" dirty="0">
                <a:latin typeface="Trebuchet MS"/>
                <a:cs typeface="Trebuchet MS"/>
              </a:rPr>
              <a:t> </a:t>
            </a:r>
            <a:r>
              <a:rPr sz="1613" dirty="0">
                <a:latin typeface="Trebuchet MS"/>
                <a:cs typeface="Trebuchet MS"/>
              </a:rPr>
              <a:t>non-</a:t>
            </a:r>
            <a:r>
              <a:rPr sz="1613" spc="-64" dirty="0">
                <a:latin typeface="Trebuchet MS"/>
                <a:cs typeface="Trebuchet MS"/>
              </a:rPr>
              <a:t>profit</a:t>
            </a:r>
            <a:r>
              <a:rPr sz="1613" spc="-79" dirty="0">
                <a:latin typeface="Trebuchet MS"/>
                <a:cs typeface="Trebuchet MS"/>
              </a:rPr>
              <a:t> </a:t>
            </a:r>
            <a:r>
              <a:rPr sz="1613" spc="-41" dirty="0">
                <a:latin typeface="Trebuchet MS"/>
                <a:cs typeface="Trebuchet MS"/>
              </a:rPr>
              <a:t>that</a:t>
            </a:r>
            <a:r>
              <a:rPr sz="1613" spc="-83" dirty="0">
                <a:latin typeface="Trebuchet MS"/>
                <a:cs typeface="Trebuchet MS"/>
              </a:rPr>
              <a:t> </a:t>
            </a:r>
            <a:r>
              <a:rPr sz="1613" dirty="0">
                <a:latin typeface="Trebuchet MS"/>
                <a:cs typeface="Trebuchet MS"/>
              </a:rPr>
              <a:t>crawls</a:t>
            </a:r>
            <a:r>
              <a:rPr sz="1613" spc="-64" dirty="0">
                <a:latin typeface="Trebuchet MS"/>
                <a:cs typeface="Trebuchet MS"/>
              </a:rPr>
              <a:t> </a:t>
            </a:r>
            <a:r>
              <a:rPr sz="1613" spc="-41" dirty="0">
                <a:latin typeface="Trebuchet MS"/>
                <a:cs typeface="Trebuchet MS"/>
              </a:rPr>
              <a:t>the</a:t>
            </a:r>
            <a:r>
              <a:rPr sz="1613" spc="-79" dirty="0">
                <a:latin typeface="Trebuchet MS"/>
                <a:cs typeface="Trebuchet MS"/>
              </a:rPr>
              <a:t> </a:t>
            </a:r>
            <a:r>
              <a:rPr sz="1613" dirty="0">
                <a:latin typeface="Trebuchet MS"/>
                <a:cs typeface="Trebuchet MS"/>
              </a:rPr>
              <a:t>Web</a:t>
            </a:r>
            <a:r>
              <a:rPr sz="1613" spc="-4" dirty="0">
                <a:latin typeface="Trebuchet MS"/>
                <a:cs typeface="Trebuchet MS"/>
              </a:rPr>
              <a:t> </a:t>
            </a:r>
            <a:r>
              <a:rPr sz="1613" dirty="0">
                <a:latin typeface="Trebuchet MS"/>
                <a:cs typeface="Trebuchet MS"/>
              </a:rPr>
              <a:t>since</a:t>
            </a:r>
            <a:r>
              <a:rPr sz="1613" spc="-79" dirty="0">
                <a:latin typeface="Trebuchet MS"/>
                <a:cs typeface="Trebuchet MS"/>
              </a:rPr>
              <a:t> </a:t>
            </a:r>
            <a:r>
              <a:rPr sz="1613" spc="-15" dirty="0">
                <a:latin typeface="Trebuchet MS"/>
                <a:cs typeface="Trebuchet MS"/>
              </a:rPr>
              <a:t>2008</a:t>
            </a:r>
            <a:endParaRPr sz="1613" dirty="0">
              <a:latin typeface="Trebuchet MS"/>
              <a:cs typeface="Trebuchet MS"/>
            </a:endParaRPr>
          </a:p>
          <a:p>
            <a:pPr marL="523875" lvl="1" indent="-171450">
              <a:spcBef>
                <a:spcPts val="600"/>
              </a:spcBef>
              <a:buFont typeface="Arial"/>
              <a:buChar char="•"/>
              <a:tabLst>
                <a:tab pos="523875" algn="l"/>
              </a:tabLst>
            </a:pPr>
            <a:r>
              <a:rPr sz="1388" dirty="0">
                <a:latin typeface="Trebuchet MS"/>
                <a:cs typeface="Trebuchet MS"/>
              </a:rPr>
              <a:t>250</a:t>
            </a:r>
            <a:r>
              <a:rPr sz="1388" spc="-45" dirty="0">
                <a:latin typeface="Trebuchet MS"/>
                <a:cs typeface="Trebuchet MS"/>
              </a:rPr>
              <a:t> </a:t>
            </a:r>
            <a:r>
              <a:rPr sz="1388" spc="-30" dirty="0">
                <a:latin typeface="Trebuchet MS"/>
                <a:cs typeface="Trebuchet MS"/>
              </a:rPr>
              <a:t>billion</a:t>
            </a:r>
            <a:r>
              <a:rPr sz="1388" spc="-71" dirty="0">
                <a:latin typeface="Trebuchet MS"/>
                <a:cs typeface="Trebuchet MS"/>
              </a:rPr>
              <a:t> </a:t>
            </a:r>
            <a:r>
              <a:rPr sz="1388" dirty="0">
                <a:latin typeface="Trebuchet MS"/>
                <a:cs typeface="Trebuchet MS"/>
              </a:rPr>
              <a:t>Web</a:t>
            </a:r>
            <a:r>
              <a:rPr sz="1388" spc="-90" dirty="0">
                <a:latin typeface="Trebuchet MS"/>
                <a:cs typeface="Trebuchet MS"/>
              </a:rPr>
              <a:t> </a:t>
            </a:r>
            <a:r>
              <a:rPr sz="1388" dirty="0">
                <a:latin typeface="Trebuchet MS"/>
                <a:cs typeface="Trebuchet MS"/>
              </a:rPr>
              <a:t>pages</a:t>
            </a:r>
            <a:r>
              <a:rPr sz="1388" spc="-34" dirty="0">
                <a:latin typeface="Trebuchet MS"/>
                <a:cs typeface="Trebuchet MS"/>
              </a:rPr>
              <a:t> </a:t>
            </a:r>
            <a:r>
              <a:rPr sz="1388" dirty="0">
                <a:latin typeface="Trebuchet MS"/>
                <a:cs typeface="Trebuchet MS"/>
              </a:rPr>
              <a:t>spanning</a:t>
            </a:r>
            <a:r>
              <a:rPr sz="1388" spc="-94" dirty="0">
                <a:latin typeface="Trebuchet MS"/>
                <a:cs typeface="Trebuchet MS"/>
              </a:rPr>
              <a:t> </a:t>
            </a:r>
            <a:r>
              <a:rPr sz="1388" dirty="0">
                <a:latin typeface="Trebuchet MS"/>
                <a:cs typeface="Trebuchet MS"/>
              </a:rPr>
              <a:t>17</a:t>
            </a:r>
            <a:r>
              <a:rPr sz="1388" spc="-113" dirty="0">
                <a:latin typeface="Trebuchet MS"/>
                <a:cs typeface="Trebuchet MS"/>
              </a:rPr>
              <a:t> </a:t>
            </a:r>
            <a:r>
              <a:rPr sz="1388" dirty="0">
                <a:latin typeface="Trebuchet MS"/>
                <a:cs typeface="Trebuchet MS"/>
              </a:rPr>
              <a:t>years</a:t>
            </a:r>
            <a:r>
              <a:rPr sz="1388" spc="-94" dirty="0">
                <a:latin typeface="Trebuchet MS"/>
                <a:cs typeface="Trebuchet MS"/>
              </a:rPr>
              <a:t> </a:t>
            </a:r>
            <a:r>
              <a:rPr sz="1388" spc="-23" dirty="0">
                <a:latin typeface="Trebuchet MS"/>
                <a:cs typeface="Trebuchet MS"/>
              </a:rPr>
              <a:t>(petabytes</a:t>
            </a:r>
            <a:r>
              <a:rPr sz="1388" spc="-94" dirty="0">
                <a:latin typeface="Trebuchet MS"/>
                <a:cs typeface="Trebuchet MS"/>
              </a:rPr>
              <a:t> </a:t>
            </a:r>
            <a:r>
              <a:rPr sz="1388" spc="-34" dirty="0">
                <a:latin typeface="Trebuchet MS"/>
                <a:cs typeface="Trebuchet MS"/>
              </a:rPr>
              <a:t>of</a:t>
            </a:r>
            <a:r>
              <a:rPr sz="1388" spc="-53" dirty="0">
                <a:latin typeface="Trebuchet MS"/>
                <a:cs typeface="Trebuchet MS"/>
              </a:rPr>
              <a:t> </a:t>
            </a:r>
            <a:r>
              <a:rPr sz="1388" spc="-26" dirty="0">
                <a:latin typeface="Trebuchet MS"/>
                <a:cs typeface="Trebuchet MS"/>
              </a:rPr>
              <a:t>data</a:t>
            </a:r>
            <a:r>
              <a:rPr sz="1388" spc="-41" dirty="0">
                <a:latin typeface="Trebuchet MS"/>
                <a:cs typeface="Trebuchet MS"/>
              </a:rPr>
              <a:t> </a:t>
            </a:r>
            <a:r>
              <a:rPr sz="1388" spc="-26" dirty="0">
                <a:latin typeface="Trebuchet MS"/>
                <a:cs typeface="Trebuchet MS"/>
              </a:rPr>
              <a:t>from</a:t>
            </a:r>
            <a:r>
              <a:rPr sz="1388" spc="-38" dirty="0">
                <a:latin typeface="Trebuchet MS"/>
                <a:cs typeface="Trebuchet MS"/>
              </a:rPr>
              <a:t> </a:t>
            </a:r>
            <a:r>
              <a:rPr sz="1388" dirty="0">
                <a:latin typeface="Trebuchet MS"/>
                <a:cs typeface="Trebuchet MS"/>
              </a:rPr>
              <a:t>~100</a:t>
            </a:r>
            <a:r>
              <a:rPr sz="1388" spc="-45" dirty="0">
                <a:latin typeface="Trebuchet MS"/>
                <a:cs typeface="Trebuchet MS"/>
              </a:rPr>
              <a:t> </a:t>
            </a:r>
            <a:r>
              <a:rPr sz="1388" spc="-15" dirty="0">
                <a:latin typeface="Trebuchet MS"/>
                <a:cs typeface="Trebuchet MS"/>
              </a:rPr>
              <a:t>monthly</a:t>
            </a:r>
            <a:r>
              <a:rPr sz="1388" spc="-41" dirty="0">
                <a:latin typeface="Trebuchet MS"/>
                <a:cs typeface="Trebuchet MS"/>
              </a:rPr>
              <a:t> </a:t>
            </a:r>
            <a:r>
              <a:rPr sz="1388" spc="-8" dirty="0">
                <a:latin typeface="Trebuchet MS"/>
                <a:cs typeface="Trebuchet MS"/>
              </a:rPr>
              <a:t>crawls)</a:t>
            </a:r>
            <a:endParaRPr sz="1388" dirty="0">
              <a:latin typeface="Trebuchet MS"/>
              <a:cs typeface="Trebuchet MS"/>
            </a:endParaRPr>
          </a:p>
          <a:p>
            <a:pPr marL="523875" lvl="1" indent="-171450">
              <a:spcBef>
                <a:spcPts val="589"/>
              </a:spcBef>
              <a:buFont typeface="Arial"/>
              <a:buChar char="•"/>
              <a:tabLst>
                <a:tab pos="523875" algn="l"/>
              </a:tabLst>
            </a:pPr>
            <a:r>
              <a:rPr sz="1388" spc="86" dirty="0">
                <a:latin typeface="Trebuchet MS"/>
                <a:cs typeface="Trebuchet MS"/>
              </a:rPr>
              <a:t>CC-</a:t>
            </a:r>
            <a:r>
              <a:rPr sz="1388" spc="-19" dirty="0">
                <a:latin typeface="Trebuchet MS"/>
                <a:cs typeface="Trebuchet MS"/>
              </a:rPr>
              <a:t>Crawler</a:t>
            </a:r>
            <a:r>
              <a:rPr sz="1388" spc="-41" dirty="0">
                <a:latin typeface="Trebuchet MS"/>
                <a:cs typeface="Trebuchet MS"/>
              </a:rPr>
              <a:t> </a:t>
            </a:r>
            <a:r>
              <a:rPr sz="1388" spc="-8" dirty="0">
                <a:latin typeface="Trebuchet MS"/>
                <a:cs typeface="Trebuchet MS"/>
              </a:rPr>
              <a:t>operates</a:t>
            </a:r>
            <a:r>
              <a:rPr sz="1388" spc="-94" dirty="0">
                <a:latin typeface="Trebuchet MS"/>
                <a:cs typeface="Trebuchet MS"/>
              </a:rPr>
              <a:t> </a:t>
            </a:r>
            <a:r>
              <a:rPr sz="1388" spc="-38" dirty="0">
                <a:latin typeface="Trebuchet MS"/>
                <a:cs typeface="Trebuchet MS"/>
              </a:rPr>
              <a:t>with</a:t>
            </a:r>
            <a:r>
              <a:rPr sz="1388" spc="-68" dirty="0">
                <a:latin typeface="Trebuchet MS"/>
                <a:cs typeface="Trebuchet MS"/>
              </a:rPr>
              <a:t> </a:t>
            </a:r>
            <a:r>
              <a:rPr sz="1388" dirty="0">
                <a:latin typeface="Trebuchet MS"/>
                <a:cs typeface="Trebuchet MS"/>
              </a:rPr>
              <a:t>an</a:t>
            </a:r>
            <a:r>
              <a:rPr sz="1388" spc="-68" dirty="0">
                <a:latin typeface="Trebuchet MS"/>
                <a:cs typeface="Trebuchet MS"/>
              </a:rPr>
              <a:t> </a:t>
            </a:r>
            <a:r>
              <a:rPr sz="1388" spc="75" dirty="0">
                <a:latin typeface="Trebuchet MS"/>
                <a:cs typeface="Trebuchet MS"/>
              </a:rPr>
              <a:t>US-</a:t>
            </a:r>
            <a:r>
              <a:rPr sz="1388" dirty="0">
                <a:latin typeface="Trebuchet MS"/>
                <a:cs typeface="Trebuchet MS"/>
              </a:rPr>
              <a:t>IP</a:t>
            </a:r>
            <a:r>
              <a:rPr sz="1388" spc="-45" dirty="0">
                <a:latin typeface="Trebuchet MS"/>
                <a:cs typeface="Trebuchet MS"/>
              </a:rPr>
              <a:t> </a:t>
            </a:r>
            <a:r>
              <a:rPr sz="1388" dirty="0">
                <a:latin typeface="Trebuchet MS"/>
                <a:cs typeface="Trebuchet MS"/>
              </a:rPr>
              <a:t>address</a:t>
            </a:r>
            <a:r>
              <a:rPr sz="1388" spc="-26" dirty="0">
                <a:latin typeface="Trebuchet MS"/>
                <a:cs typeface="Trebuchet MS"/>
              </a:rPr>
              <a:t> </a:t>
            </a:r>
            <a:r>
              <a:rPr sz="1388" dirty="0">
                <a:latin typeface="Trebuchet MS"/>
                <a:cs typeface="Trebuchet MS"/>
              </a:rPr>
              <a:t>and</a:t>
            </a:r>
            <a:r>
              <a:rPr sz="1388" spc="-83" dirty="0">
                <a:latin typeface="Trebuchet MS"/>
                <a:cs typeface="Trebuchet MS"/>
              </a:rPr>
              <a:t> </a:t>
            </a:r>
            <a:r>
              <a:rPr sz="1388" dirty="0">
                <a:latin typeface="Trebuchet MS"/>
                <a:cs typeface="Trebuchet MS"/>
              </a:rPr>
              <a:t>an</a:t>
            </a:r>
            <a:r>
              <a:rPr sz="1388" spc="-68" dirty="0">
                <a:latin typeface="Trebuchet MS"/>
                <a:cs typeface="Trebuchet MS"/>
              </a:rPr>
              <a:t> </a:t>
            </a:r>
            <a:r>
              <a:rPr sz="1388" dirty="0">
                <a:latin typeface="Trebuchet MS"/>
                <a:cs typeface="Trebuchet MS"/>
              </a:rPr>
              <a:t>English</a:t>
            </a:r>
            <a:r>
              <a:rPr sz="1388" spc="-68" dirty="0">
                <a:latin typeface="Trebuchet MS"/>
                <a:cs typeface="Trebuchet MS"/>
              </a:rPr>
              <a:t> </a:t>
            </a:r>
            <a:r>
              <a:rPr sz="1388" dirty="0">
                <a:latin typeface="Trebuchet MS"/>
                <a:cs typeface="Trebuchet MS"/>
              </a:rPr>
              <a:t>user</a:t>
            </a:r>
            <a:r>
              <a:rPr sz="1388" spc="-105" dirty="0">
                <a:latin typeface="Trebuchet MS"/>
                <a:cs typeface="Trebuchet MS"/>
              </a:rPr>
              <a:t> </a:t>
            </a:r>
            <a:r>
              <a:rPr sz="1388" spc="-8" dirty="0">
                <a:latin typeface="Trebuchet MS"/>
                <a:cs typeface="Trebuchet MS"/>
              </a:rPr>
              <a:t>agent.</a:t>
            </a:r>
            <a:endParaRPr sz="1388" dirty="0">
              <a:latin typeface="Trebuchet MS"/>
              <a:cs typeface="Trebuchet MS"/>
            </a:endParaRPr>
          </a:p>
          <a:p>
            <a:pPr marL="523875" lvl="1" indent="-171450">
              <a:spcBef>
                <a:spcPts val="645"/>
              </a:spcBef>
              <a:buClr>
                <a:srgbClr val="000000"/>
              </a:buClr>
              <a:buFont typeface="Arial"/>
              <a:buChar char="•"/>
              <a:tabLst>
                <a:tab pos="523875" algn="l"/>
              </a:tabLst>
            </a:pPr>
            <a:r>
              <a:rPr sz="1388" u="sng" dirty="0">
                <a:solidFill>
                  <a:srgbClr val="467885"/>
                </a:solidFill>
                <a:uFill>
                  <a:solidFill>
                    <a:srgbClr val="467885"/>
                  </a:solidFill>
                </a:uFill>
                <a:latin typeface="Trebuchet MS"/>
                <a:cs typeface="Trebuchet MS"/>
                <a:hlinkClick r:id="rId5"/>
              </a:rPr>
              <a:t>OpenWebSearch</a:t>
            </a:r>
            <a:r>
              <a:rPr sz="1388" dirty="0">
                <a:latin typeface="Trebuchet MS"/>
                <a:cs typeface="Trebuchet MS"/>
              </a:rPr>
              <a:t>:</a:t>
            </a:r>
            <a:r>
              <a:rPr sz="1388" spc="-75" dirty="0">
                <a:latin typeface="Trebuchet MS"/>
                <a:cs typeface="Trebuchet MS"/>
              </a:rPr>
              <a:t> </a:t>
            </a:r>
            <a:r>
              <a:rPr sz="1388" spc="-45" dirty="0">
                <a:latin typeface="Trebuchet MS"/>
                <a:cs typeface="Trebuchet MS"/>
              </a:rPr>
              <a:t>Initiative</a:t>
            </a:r>
            <a:r>
              <a:rPr sz="1388" spc="-79" dirty="0">
                <a:latin typeface="Trebuchet MS"/>
                <a:cs typeface="Trebuchet MS"/>
              </a:rPr>
              <a:t> </a:t>
            </a:r>
            <a:r>
              <a:rPr sz="1388" spc="-41" dirty="0">
                <a:latin typeface="Trebuchet MS"/>
                <a:cs typeface="Trebuchet MS"/>
              </a:rPr>
              <a:t>for</a:t>
            </a:r>
            <a:r>
              <a:rPr sz="1388" spc="-86" dirty="0">
                <a:latin typeface="Trebuchet MS"/>
                <a:cs typeface="Trebuchet MS"/>
              </a:rPr>
              <a:t> </a:t>
            </a:r>
            <a:r>
              <a:rPr sz="1388" spc="-8" dirty="0">
                <a:latin typeface="Trebuchet MS"/>
                <a:cs typeface="Trebuchet MS"/>
              </a:rPr>
              <a:t>building</a:t>
            </a:r>
            <a:r>
              <a:rPr sz="1388" spc="-71" dirty="0">
                <a:latin typeface="Trebuchet MS"/>
                <a:cs typeface="Trebuchet MS"/>
              </a:rPr>
              <a:t> </a:t>
            </a:r>
            <a:r>
              <a:rPr sz="1388" dirty="0">
                <a:latin typeface="Trebuchet MS"/>
                <a:cs typeface="Trebuchet MS"/>
              </a:rPr>
              <a:t>a</a:t>
            </a:r>
            <a:r>
              <a:rPr sz="1388" spc="-19" dirty="0">
                <a:latin typeface="Trebuchet MS"/>
                <a:cs typeface="Trebuchet MS"/>
              </a:rPr>
              <a:t> </a:t>
            </a:r>
            <a:r>
              <a:rPr sz="1388" dirty="0">
                <a:latin typeface="Trebuchet MS"/>
                <a:cs typeface="Trebuchet MS"/>
              </a:rPr>
              <a:t>European</a:t>
            </a:r>
            <a:r>
              <a:rPr sz="1388" spc="-49" dirty="0">
                <a:latin typeface="Trebuchet MS"/>
                <a:cs typeface="Trebuchet MS"/>
              </a:rPr>
              <a:t> </a:t>
            </a:r>
            <a:r>
              <a:rPr sz="1388" dirty="0">
                <a:latin typeface="Trebuchet MS"/>
                <a:cs typeface="Trebuchet MS"/>
              </a:rPr>
              <a:t>Web</a:t>
            </a:r>
            <a:r>
              <a:rPr sz="1388" spc="-68" dirty="0">
                <a:latin typeface="Trebuchet MS"/>
                <a:cs typeface="Trebuchet MS"/>
              </a:rPr>
              <a:t> </a:t>
            </a:r>
            <a:r>
              <a:rPr sz="1388" dirty="0">
                <a:latin typeface="Trebuchet MS"/>
                <a:cs typeface="Trebuchet MS"/>
              </a:rPr>
              <a:t>search</a:t>
            </a:r>
            <a:r>
              <a:rPr sz="1388" spc="-49" dirty="0">
                <a:latin typeface="Trebuchet MS"/>
                <a:cs typeface="Trebuchet MS"/>
              </a:rPr>
              <a:t> </a:t>
            </a:r>
            <a:r>
              <a:rPr sz="1388" spc="-8" dirty="0">
                <a:latin typeface="Trebuchet MS"/>
                <a:cs typeface="Trebuchet MS"/>
              </a:rPr>
              <a:t>infrastructure.</a:t>
            </a:r>
            <a:endParaRPr sz="1388" dirty="0">
              <a:latin typeface="Trebuchet MS"/>
              <a:cs typeface="Trebuchet MS"/>
            </a:endParaRPr>
          </a:p>
        </p:txBody>
      </p:sp>
      <p:sp>
        <p:nvSpPr>
          <p:cNvPr id="5" name="Slide Number Placeholder 4">
            <a:extLst>
              <a:ext uri="{FF2B5EF4-FFF2-40B4-BE49-F238E27FC236}">
                <a16:creationId xmlns:a16="http://schemas.microsoft.com/office/drawing/2014/main" id="{44E0F813-2406-46D7-BF4A-B3A4EACC69B7}"/>
              </a:ext>
            </a:extLst>
          </p:cNvPr>
          <p:cNvSpPr>
            <a:spLocks noGrp="1"/>
          </p:cNvSpPr>
          <p:nvPr>
            <p:ph type="sldNum" sz="quarter" idx="12"/>
          </p:nvPr>
        </p:nvSpPr>
        <p:spPr/>
        <p:txBody>
          <a:bodyPr/>
          <a:lstStyle/>
          <a:p>
            <a:fld id="{688715A2-DFA4-4904-9A43-9D7FEC79ECC7}" type="slidenum">
              <a:rPr lang="de-DE" smtClean="0"/>
              <a:t>53</a:t>
            </a:fld>
            <a:endParaRPr lang="de-DE"/>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181" y="1368743"/>
            <a:ext cx="4511993" cy="425597"/>
          </a:xfrm>
          <a:prstGeom prst="rect">
            <a:avLst/>
          </a:prstGeom>
        </p:spPr>
        <p:txBody>
          <a:bodyPr vert="horz" wrap="square" lIns="0" tIns="10001" rIns="0" bIns="0" rtlCol="0">
            <a:spAutoFit/>
          </a:bodyPr>
          <a:lstStyle/>
          <a:p>
            <a:pPr marL="9525">
              <a:spcBef>
                <a:spcPts val="79"/>
              </a:spcBef>
            </a:pPr>
            <a:r>
              <a:rPr sz="2700" spc="-120" dirty="0"/>
              <a:t>European</a:t>
            </a:r>
            <a:r>
              <a:rPr sz="2700" spc="-240" dirty="0"/>
              <a:t> </a:t>
            </a:r>
            <a:r>
              <a:rPr sz="2700" spc="-109" dirty="0"/>
              <a:t>languages</a:t>
            </a:r>
            <a:r>
              <a:rPr sz="2700" spc="-293" dirty="0"/>
              <a:t> </a:t>
            </a:r>
            <a:r>
              <a:rPr sz="2700" spc="-139" dirty="0"/>
              <a:t>in</a:t>
            </a:r>
            <a:r>
              <a:rPr sz="2700" spc="-300" dirty="0"/>
              <a:t> </a:t>
            </a:r>
            <a:r>
              <a:rPr sz="2700" spc="-83" dirty="0"/>
              <a:t>Web</a:t>
            </a:r>
            <a:r>
              <a:rPr sz="2700" spc="-274" dirty="0"/>
              <a:t> </a:t>
            </a:r>
            <a:r>
              <a:rPr sz="2700" spc="-86" dirty="0"/>
              <a:t>data</a:t>
            </a:r>
            <a:endParaRPr sz="2700"/>
          </a:p>
        </p:txBody>
      </p:sp>
      <p:sp>
        <p:nvSpPr>
          <p:cNvPr id="3" name="object 3"/>
          <p:cNvSpPr txBox="1"/>
          <p:nvPr/>
        </p:nvSpPr>
        <p:spPr>
          <a:xfrm>
            <a:off x="2463451" y="5095636"/>
            <a:ext cx="4221956" cy="242855"/>
          </a:xfrm>
          <a:prstGeom prst="rect">
            <a:avLst/>
          </a:prstGeom>
        </p:spPr>
        <p:txBody>
          <a:bodyPr vert="horz" wrap="square" lIns="0" tIns="11906" rIns="0" bIns="0" rtlCol="0">
            <a:spAutoFit/>
          </a:bodyPr>
          <a:lstStyle/>
          <a:p>
            <a:pPr marL="9525">
              <a:spcBef>
                <a:spcPts val="94"/>
              </a:spcBef>
            </a:pPr>
            <a:r>
              <a:rPr sz="1500" spc="-34" dirty="0">
                <a:latin typeface="Trebuchet MS"/>
                <a:cs typeface="Trebuchet MS"/>
              </a:rPr>
              <a:t>Available</a:t>
            </a:r>
            <a:r>
              <a:rPr sz="1500" spc="-161" dirty="0">
                <a:latin typeface="Trebuchet MS"/>
                <a:cs typeface="Trebuchet MS"/>
              </a:rPr>
              <a:t> </a:t>
            </a:r>
            <a:r>
              <a:rPr sz="1500" spc="-23" dirty="0">
                <a:latin typeface="Trebuchet MS"/>
                <a:cs typeface="Trebuchet MS"/>
              </a:rPr>
              <a:t>data</a:t>
            </a:r>
            <a:r>
              <a:rPr sz="1500" spc="-105" dirty="0">
                <a:latin typeface="Trebuchet MS"/>
                <a:cs typeface="Trebuchet MS"/>
              </a:rPr>
              <a:t> </a:t>
            </a:r>
            <a:r>
              <a:rPr sz="1500" spc="-60" dirty="0">
                <a:latin typeface="Trebuchet MS"/>
                <a:cs typeface="Trebuchet MS"/>
              </a:rPr>
              <a:t>by</a:t>
            </a:r>
            <a:r>
              <a:rPr sz="1500" spc="-98" dirty="0">
                <a:latin typeface="Trebuchet MS"/>
                <a:cs typeface="Trebuchet MS"/>
              </a:rPr>
              <a:t> </a:t>
            </a:r>
            <a:r>
              <a:rPr sz="1500" spc="-15" dirty="0">
                <a:latin typeface="Trebuchet MS"/>
                <a:cs typeface="Trebuchet MS"/>
              </a:rPr>
              <a:t>language</a:t>
            </a:r>
            <a:r>
              <a:rPr sz="1500" spc="-158" dirty="0">
                <a:latin typeface="Trebuchet MS"/>
                <a:cs typeface="Trebuchet MS"/>
              </a:rPr>
              <a:t> </a:t>
            </a:r>
            <a:r>
              <a:rPr sz="1500" dirty="0">
                <a:latin typeface="Trebuchet MS"/>
                <a:cs typeface="Trebuchet MS"/>
              </a:rPr>
              <a:t>based</a:t>
            </a:r>
            <a:r>
              <a:rPr sz="1500" spc="-94" dirty="0">
                <a:latin typeface="Trebuchet MS"/>
                <a:cs typeface="Trebuchet MS"/>
              </a:rPr>
              <a:t> </a:t>
            </a:r>
            <a:r>
              <a:rPr sz="1500" spc="-8" dirty="0">
                <a:latin typeface="Trebuchet MS"/>
                <a:cs typeface="Trebuchet MS"/>
              </a:rPr>
              <a:t>on</a:t>
            </a:r>
            <a:r>
              <a:rPr sz="1500" spc="-75" dirty="0">
                <a:latin typeface="Trebuchet MS"/>
                <a:cs typeface="Trebuchet MS"/>
              </a:rPr>
              <a:t> </a:t>
            </a:r>
            <a:r>
              <a:rPr sz="1500" spc="64" dirty="0">
                <a:latin typeface="Trebuchet MS"/>
                <a:cs typeface="Trebuchet MS"/>
              </a:rPr>
              <a:t>OSCAR</a:t>
            </a:r>
            <a:r>
              <a:rPr sz="1500" spc="-105" dirty="0">
                <a:latin typeface="Trebuchet MS"/>
                <a:cs typeface="Trebuchet MS"/>
              </a:rPr>
              <a:t> </a:t>
            </a:r>
            <a:r>
              <a:rPr sz="1500" spc="-8" dirty="0">
                <a:latin typeface="Trebuchet MS"/>
                <a:cs typeface="Trebuchet MS"/>
              </a:rPr>
              <a:t>v23.01</a:t>
            </a:r>
            <a:endParaRPr sz="1500" dirty="0">
              <a:latin typeface="Trebuchet MS"/>
              <a:cs typeface="Trebuchet MS"/>
            </a:endParaRPr>
          </a:p>
        </p:txBody>
      </p:sp>
      <p:pic>
        <p:nvPicPr>
          <p:cNvPr id="4" name="object 4"/>
          <p:cNvPicPr/>
          <p:nvPr/>
        </p:nvPicPr>
        <p:blipFill>
          <a:blip r:embed="rId3" cstate="print"/>
          <a:stretch>
            <a:fillRect/>
          </a:stretch>
        </p:blipFill>
        <p:spPr>
          <a:xfrm>
            <a:off x="578644" y="2135981"/>
            <a:ext cx="8022431" cy="2600325"/>
          </a:xfrm>
          <a:prstGeom prst="rect">
            <a:avLst/>
          </a:prstGeom>
        </p:spPr>
      </p:pic>
      <p:pic>
        <p:nvPicPr>
          <p:cNvPr id="5" name="object 5"/>
          <p:cNvPicPr/>
          <p:nvPr/>
        </p:nvPicPr>
        <p:blipFill>
          <a:blip r:embed="rId4" cstate="print"/>
          <a:stretch>
            <a:fillRect/>
          </a:stretch>
        </p:blipFill>
        <p:spPr>
          <a:xfrm>
            <a:off x="6900863" y="4950619"/>
            <a:ext cx="407194" cy="471488"/>
          </a:xfrm>
          <a:prstGeom prst="rect">
            <a:avLst/>
          </a:prstGeom>
        </p:spPr>
      </p:pic>
      <p:sp>
        <p:nvSpPr>
          <p:cNvPr id="7" name="Slide Number Placeholder 6">
            <a:extLst>
              <a:ext uri="{FF2B5EF4-FFF2-40B4-BE49-F238E27FC236}">
                <a16:creationId xmlns:a16="http://schemas.microsoft.com/office/drawing/2014/main" id="{E1C0784B-1445-416E-8E22-C010212457AF}"/>
              </a:ext>
            </a:extLst>
          </p:cNvPr>
          <p:cNvSpPr>
            <a:spLocks noGrp="1"/>
          </p:cNvSpPr>
          <p:nvPr>
            <p:ph type="sldNum" sz="quarter" idx="12"/>
          </p:nvPr>
        </p:nvSpPr>
        <p:spPr/>
        <p:txBody>
          <a:bodyPr/>
          <a:lstStyle/>
          <a:p>
            <a:fld id="{688715A2-DFA4-4904-9A43-9D7FEC79ECC7}" type="slidenum">
              <a:rPr lang="de-DE" smtClean="0"/>
              <a:t>54</a:t>
            </a:fld>
            <a:endParaRPr lang="de-DE"/>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3603103" y="1325166"/>
            <a:ext cx="4266149" cy="3374993"/>
          </a:xfrm>
          <a:prstGeom prst="rect">
            <a:avLst/>
          </a:prstGeom>
        </p:spPr>
      </p:pic>
      <p:sp>
        <p:nvSpPr>
          <p:cNvPr id="3" name="object 3"/>
          <p:cNvSpPr txBox="1">
            <a:spLocks noGrp="1"/>
          </p:cNvSpPr>
          <p:nvPr>
            <p:ph type="title"/>
          </p:nvPr>
        </p:nvSpPr>
        <p:spPr>
          <a:xfrm>
            <a:off x="688181" y="2130616"/>
            <a:ext cx="1908810" cy="979018"/>
          </a:xfrm>
          <a:prstGeom prst="rect">
            <a:avLst/>
          </a:prstGeom>
        </p:spPr>
        <p:txBody>
          <a:bodyPr vert="horz" wrap="square" lIns="0" tIns="70961" rIns="0" bIns="0" rtlCol="0">
            <a:spAutoFit/>
          </a:bodyPr>
          <a:lstStyle/>
          <a:p>
            <a:pPr marL="9525" marR="3810">
              <a:lnSpc>
                <a:spcPts val="3548"/>
              </a:lnSpc>
              <a:spcBef>
                <a:spcPts val="559"/>
              </a:spcBef>
            </a:pPr>
            <a:r>
              <a:rPr sz="3600" kern="0" spc="-135" dirty="0"/>
              <a:t>ChatGPT</a:t>
            </a:r>
            <a:r>
              <a:rPr sz="3600" kern="0" spc="-285" dirty="0"/>
              <a:t> </a:t>
            </a:r>
            <a:r>
              <a:rPr sz="3600" kern="0" spc="-19" dirty="0"/>
              <a:t>is </a:t>
            </a:r>
            <a:r>
              <a:rPr sz="3600" kern="0" spc="-94" dirty="0"/>
              <a:t>American.</a:t>
            </a:r>
          </a:p>
        </p:txBody>
      </p:sp>
      <p:sp>
        <p:nvSpPr>
          <p:cNvPr id="4" name="object 4"/>
          <p:cNvSpPr txBox="1"/>
          <p:nvPr/>
        </p:nvSpPr>
        <p:spPr>
          <a:xfrm>
            <a:off x="1557528" y="5112781"/>
            <a:ext cx="5648801" cy="190982"/>
          </a:xfrm>
          <a:prstGeom prst="rect">
            <a:avLst/>
          </a:prstGeom>
        </p:spPr>
        <p:txBody>
          <a:bodyPr vert="horz" wrap="square" lIns="0" tIns="11906" rIns="0" bIns="0" rtlCol="0">
            <a:spAutoFit/>
          </a:bodyPr>
          <a:lstStyle/>
          <a:p>
            <a:pPr marL="9525">
              <a:spcBef>
                <a:spcPts val="94"/>
              </a:spcBef>
            </a:pPr>
            <a:r>
              <a:rPr sz="1163" dirty="0">
                <a:latin typeface="Trebuchet MS"/>
                <a:cs typeface="Trebuchet MS"/>
              </a:rPr>
              <a:t>Source:</a:t>
            </a:r>
            <a:r>
              <a:rPr sz="1163" spc="30" dirty="0">
                <a:latin typeface="Trebuchet MS"/>
                <a:cs typeface="Trebuchet MS"/>
              </a:rPr>
              <a:t> </a:t>
            </a:r>
            <a:r>
              <a:rPr sz="1163" u="sng" spc="-19" dirty="0">
                <a:solidFill>
                  <a:srgbClr val="467885"/>
                </a:solidFill>
                <a:uFill>
                  <a:solidFill>
                    <a:srgbClr val="467885"/>
                  </a:solidFill>
                </a:uFill>
                <a:latin typeface="Trebuchet MS"/>
                <a:cs typeface="Trebuchet MS"/>
                <a:hlinkClick r:id="rId4"/>
              </a:rPr>
              <a:t>https://x.com/voooooogel/status/1730726744314069190</a:t>
            </a:r>
            <a:r>
              <a:rPr sz="1163" spc="75" dirty="0">
                <a:solidFill>
                  <a:srgbClr val="467885"/>
                </a:solidFill>
                <a:latin typeface="Trebuchet MS"/>
                <a:cs typeface="Trebuchet MS"/>
              </a:rPr>
              <a:t> </a:t>
            </a:r>
            <a:r>
              <a:rPr sz="1163" dirty="0">
                <a:latin typeface="Trebuchet MS"/>
                <a:cs typeface="Trebuchet MS"/>
              </a:rPr>
              <a:t>(@voooooogel</a:t>
            </a:r>
            <a:r>
              <a:rPr sz="1163" spc="-15" dirty="0">
                <a:latin typeface="Trebuchet MS"/>
                <a:cs typeface="Trebuchet MS"/>
              </a:rPr>
              <a:t> </a:t>
            </a:r>
            <a:r>
              <a:rPr sz="1163" dirty="0">
                <a:latin typeface="Trebuchet MS"/>
                <a:cs typeface="Trebuchet MS"/>
              </a:rPr>
              <a:t>on</a:t>
            </a:r>
            <a:r>
              <a:rPr sz="1163" spc="15" dirty="0">
                <a:latin typeface="Trebuchet MS"/>
                <a:cs typeface="Trebuchet MS"/>
              </a:rPr>
              <a:t> </a:t>
            </a:r>
            <a:r>
              <a:rPr sz="1163" spc="-19" dirty="0">
                <a:latin typeface="Trebuchet MS"/>
                <a:cs typeface="Trebuchet MS"/>
              </a:rPr>
              <a:t>X)</a:t>
            </a:r>
            <a:endParaRPr sz="1163">
              <a:latin typeface="Trebuchet MS"/>
              <a:cs typeface="Trebuchet MS"/>
            </a:endParaRPr>
          </a:p>
        </p:txBody>
      </p:sp>
      <p:sp>
        <p:nvSpPr>
          <p:cNvPr id="6" name="Slide Number Placeholder 5">
            <a:extLst>
              <a:ext uri="{FF2B5EF4-FFF2-40B4-BE49-F238E27FC236}">
                <a16:creationId xmlns:a16="http://schemas.microsoft.com/office/drawing/2014/main" id="{5A5AD80A-5A71-4061-A406-A29F9ED8BAEA}"/>
              </a:ext>
            </a:extLst>
          </p:cNvPr>
          <p:cNvSpPr>
            <a:spLocks noGrp="1"/>
          </p:cNvSpPr>
          <p:nvPr>
            <p:ph type="sldNum" sz="quarter" idx="12"/>
          </p:nvPr>
        </p:nvSpPr>
        <p:spPr/>
        <p:txBody>
          <a:bodyPr/>
          <a:lstStyle/>
          <a:p>
            <a:fld id="{688715A2-DFA4-4904-9A43-9D7FEC79ECC7}" type="slidenum">
              <a:rPr lang="de-DE" smtClean="0"/>
              <a:t>55</a:t>
            </a:fld>
            <a:endParaRPr lang="de-DE"/>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5"/>
            <a:ext cx="5712500" cy="641041"/>
          </a:xfrm>
          <a:prstGeom prst="rect">
            <a:avLst/>
          </a:prstGeom>
        </p:spPr>
        <p:txBody>
          <a:bodyPr vert="horz" wrap="square" lIns="0" tIns="131921" rIns="0" bIns="0" rtlCol="0">
            <a:spAutoFit/>
          </a:bodyPr>
          <a:lstStyle/>
          <a:p>
            <a:pPr marL="326231">
              <a:spcBef>
                <a:spcPts val="98"/>
              </a:spcBef>
            </a:pPr>
            <a:r>
              <a:rPr spc="-19" dirty="0"/>
              <a:t>LLM-</a:t>
            </a:r>
            <a:r>
              <a:rPr spc="-68" dirty="0"/>
              <a:t>Datasets</a:t>
            </a:r>
          </a:p>
        </p:txBody>
      </p:sp>
      <p:sp>
        <p:nvSpPr>
          <p:cNvPr id="3" name="object 3"/>
          <p:cNvSpPr/>
          <p:nvPr/>
        </p:nvSpPr>
        <p:spPr>
          <a:xfrm>
            <a:off x="832377" y="4297136"/>
            <a:ext cx="683419" cy="678180"/>
          </a:xfrm>
          <a:custGeom>
            <a:avLst/>
            <a:gdLst/>
            <a:ahLst/>
            <a:cxnLst/>
            <a:rect l="l" t="t" r="r" b="b"/>
            <a:pathLst>
              <a:path w="911225" h="904239">
                <a:moveTo>
                  <a:pt x="455844" y="0"/>
                </a:moveTo>
                <a:lnTo>
                  <a:pt x="409185" y="2391"/>
                </a:lnTo>
                <a:lnTo>
                  <a:pt x="363886" y="9410"/>
                </a:lnTo>
                <a:lnTo>
                  <a:pt x="320174" y="20826"/>
                </a:lnTo>
                <a:lnTo>
                  <a:pt x="278277" y="36406"/>
                </a:lnTo>
                <a:lnTo>
                  <a:pt x="238423" y="55919"/>
                </a:lnTo>
                <a:lnTo>
                  <a:pt x="200839" y="79134"/>
                </a:lnTo>
                <a:lnTo>
                  <a:pt x="165755" y="105818"/>
                </a:lnTo>
                <a:lnTo>
                  <a:pt x="133396" y="135740"/>
                </a:lnTo>
                <a:lnTo>
                  <a:pt x="103991" y="168668"/>
                </a:lnTo>
                <a:lnTo>
                  <a:pt x="77768" y="204370"/>
                </a:lnTo>
                <a:lnTo>
                  <a:pt x="54954" y="242615"/>
                </a:lnTo>
                <a:lnTo>
                  <a:pt x="35778" y="283171"/>
                </a:lnTo>
                <a:lnTo>
                  <a:pt x="20467" y="325807"/>
                </a:lnTo>
                <a:lnTo>
                  <a:pt x="9248" y="370290"/>
                </a:lnTo>
                <a:lnTo>
                  <a:pt x="2350" y="416389"/>
                </a:lnTo>
                <a:lnTo>
                  <a:pt x="0" y="463872"/>
                </a:lnTo>
                <a:lnTo>
                  <a:pt x="2673" y="514432"/>
                </a:lnTo>
                <a:lnTo>
                  <a:pt x="10510" y="563400"/>
                </a:lnTo>
                <a:lnTo>
                  <a:pt x="23232" y="610497"/>
                </a:lnTo>
                <a:lnTo>
                  <a:pt x="40560" y="655441"/>
                </a:lnTo>
                <a:lnTo>
                  <a:pt x="62218" y="697954"/>
                </a:lnTo>
                <a:lnTo>
                  <a:pt x="87927" y="737754"/>
                </a:lnTo>
                <a:lnTo>
                  <a:pt x="117410" y="774563"/>
                </a:lnTo>
                <a:lnTo>
                  <a:pt x="150388" y="808099"/>
                </a:lnTo>
                <a:lnTo>
                  <a:pt x="186584" y="838083"/>
                </a:lnTo>
                <a:lnTo>
                  <a:pt x="225720" y="864235"/>
                </a:lnTo>
                <a:lnTo>
                  <a:pt x="267519" y="886275"/>
                </a:lnTo>
                <a:lnTo>
                  <a:pt x="311702" y="903923"/>
                </a:lnTo>
                <a:lnTo>
                  <a:pt x="326089" y="904120"/>
                </a:lnTo>
                <a:lnTo>
                  <a:pt x="335663" y="899129"/>
                </a:lnTo>
                <a:lnTo>
                  <a:pt x="340992" y="890970"/>
                </a:lnTo>
                <a:lnTo>
                  <a:pt x="342643" y="881661"/>
                </a:lnTo>
                <a:lnTo>
                  <a:pt x="342013" y="823771"/>
                </a:lnTo>
                <a:lnTo>
                  <a:pt x="341896" y="795639"/>
                </a:lnTo>
                <a:lnTo>
                  <a:pt x="264458" y="798665"/>
                </a:lnTo>
                <a:lnTo>
                  <a:pt x="217736" y="778359"/>
                </a:lnTo>
                <a:lnTo>
                  <a:pt x="194791" y="752868"/>
                </a:lnTo>
                <a:lnTo>
                  <a:pt x="172185" y="707101"/>
                </a:lnTo>
                <a:lnTo>
                  <a:pt x="155756" y="686393"/>
                </a:lnTo>
                <a:lnTo>
                  <a:pt x="143147" y="675766"/>
                </a:lnTo>
                <a:lnTo>
                  <a:pt x="138111" y="672768"/>
                </a:lnTo>
                <a:lnTo>
                  <a:pt x="121072" y="656341"/>
                </a:lnTo>
                <a:lnTo>
                  <a:pt x="124057" y="647906"/>
                </a:lnTo>
                <a:lnTo>
                  <a:pt x="134825" y="644798"/>
                </a:lnTo>
                <a:lnTo>
                  <a:pt x="141134" y="644354"/>
                </a:lnTo>
                <a:lnTo>
                  <a:pt x="171522" y="653088"/>
                </a:lnTo>
                <a:lnTo>
                  <a:pt x="193493" y="669312"/>
                </a:lnTo>
                <a:lnTo>
                  <a:pt x="206833" y="684961"/>
                </a:lnTo>
                <a:lnTo>
                  <a:pt x="211327" y="691970"/>
                </a:lnTo>
                <a:lnTo>
                  <a:pt x="245555" y="729502"/>
                </a:lnTo>
                <a:lnTo>
                  <a:pt x="283112" y="742268"/>
                </a:lnTo>
                <a:lnTo>
                  <a:pt x="317982" y="739482"/>
                </a:lnTo>
                <a:lnTo>
                  <a:pt x="344148" y="730361"/>
                </a:lnTo>
                <a:lnTo>
                  <a:pt x="348415" y="709628"/>
                </a:lnTo>
                <a:lnTo>
                  <a:pt x="355091" y="692350"/>
                </a:lnTo>
                <a:lnTo>
                  <a:pt x="363468" y="678526"/>
                </a:lnTo>
                <a:lnTo>
                  <a:pt x="372837" y="668156"/>
                </a:lnTo>
                <a:lnTo>
                  <a:pt x="334879" y="662542"/>
                </a:lnTo>
                <a:lnTo>
                  <a:pt x="297736" y="652915"/>
                </a:lnTo>
                <a:lnTo>
                  <a:pt x="231130" y="616508"/>
                </a:lnTo>
                <a:lnTo>
                  <a:pt x="204285" y="587172"/>
                </a:lnTo>
                <a:lnTo>
                  <a:pt x="183489" y="548710"/>
                </a:lnTo>
                <a:lnTo>
                  <a:pt x="170052" y="499843"/>
                </a:lnTo>
                <a:lnTo>
                  <a:pt x="165282" y="439292"/>
                </a:lnTo>
                <a:lnTo>
                  <a:pt x="168559" y="403001"/>
                </a:lnTo>
                <a:lnTo>
                  <a:pt x="177919" y="370169"/>
                </a:lnTo>
                <a:lnTo>
                  <a:pt x="192659" y="340796"/>
                </a:lnTo>
                <a:lnTo>
                  <a:pt x="212073" y="314882"/>
                </a:lnTo>
                <a:lnTo>
                  <a:pt x="207368" y="299784"/>
                </a:lnTo>
                <a:lnTo>
                  <a:pt x="203299" y="273023"/>
                </a:lnTo>
                <a:lnTo>
                  <a:pt x="204750" y="236469"/>
                </a:lnTo>
                <a:lnTo>
                  <a:pt x="216602" y="191993"/>
                </a:lnTo>
                <a:lnTo>
                  <a:pt x="240212" y="185824"/>
                </a:lnTo>
                <a:lnTo>
                  <a:pt x="261132" y="188727"/>
                </a:lnTo>
                <a:lnTo>
                  <a:pt x="291107" y="205167"/>
                </a:lnTo>
                <a:lnTo>
                  <a:pt x="341884" y="239608"/>
                </a:lnTo>
                <a:lnTo>
                  <a:pt x="369949" y="232930"/>
                </a:lnTo>
                <a:lnTo>
                  <a:pt x="398360" y="228136"/>
                </a:lnTo>
                <a:lnTo>
                  <a:pt x="427023" y="225239"/>
                </a:lnTo>
                <a:lnTo>
                  <a:pt x="455844" y="224251"/>
                </a:lnTo>
                <a:lnTo>
                  <a:pt x="484795" y="225248"/>
                </a:lnTo>
                <a:lnTo>
                  <a:pt x="513673" y="228188"/>
                </a:lnTo>
                <a:lnTo>
                  <a:pt x="542127" y="232999"/>
                </a:lnTo>
                <a:lnTo>
                  <a:pt x="569804" y="239608"/>
                </a:lnTo>
                <a:lnTo>
                  <a:pt x="625994" y="206895"/>
                </a:lnTo>
                <a:lnTo>
                  <a:pt x="664991" y="193336"/>
                </a:lnTo>
                <a:lnTo>
                  <a:pt x="687716" y="191008"/>
                </a:lnTo>
                <a:lnTo>
                  <a:pt x="695086" y="191993"/>
                </a:lnTo>
                <a:lnTo>
                  <a:pt x="706943" y="236469"/>
                </a:lnTo>
                <a:lnTo>
                  <a:pt x="708393" y="273023"/>
                </a:lnTo>
                <a:lnTo>
                  <a:pt x="704322" y="299784"/>
                </a:lnTo>
                <a:lnTo>
                  <a:pt x="699615" y="314882"/>
                </a:lnTo>
                <a:lnTo>
                  <a:pt x="719344" y="340796"/>
                </a:lnTo>
                <a:lnTo>
                  <a:pt x="734048" y="370169"/>
                </a:lnTo>
                <a:lnTo>
                  <a:pt x="743234" y="403001"/>
                </a:lnTo>
                <a:lnTo>
                  <a:pt x="746406" y="439292"/>
                </a:lnTo>
                <a:lnTo>
                  <a:pt x="741634" y="499811"/>
                </a:lnTo>
                <a:lnTo>
                  <a:pt x="728187" y="548602"/>
                </a:lnTo>
                <a:lnTo>
                  <a:pt x="707364" y="586970"/>
                </a:lnTo>
                <a:lnTo>
                  <a:pt x="680465" y="616221"/>
                </a:lnTo>
                <a:lnTo>
                  <a:pt x="648789" y="637659"/>
                </a:lnTo>
                <a:lnTo>
                  <a:pt x="613637" y="652591"/>
                </a:lnTo>
                <a:lnTo>
                  <a:pt x="576309" y="662321"/>
                </a:lnTo>
                <a:lnTo>
                  <a:pt x="538105" y="668156"/>
                </a:lnTo>
                <a:lnTo>
                  <a:pt x="549946" y="681594"/>
                </a:lnTo>
                <a:lnTo>
                  <a:pt x="559803" y="700218"/>
                </a:lnTo>
                <a:lnTo>
                  <a:pt x="566547" y="724315"/>
                </a:lnTo>
                <a:lnTo>
                  <a:pt x="569046" y="754174"/>
                </a:lnTo>
                <a:lnTo>
                  <a:pt x="568299" y="881652"/>
                </a:lnTo>
                <a:lnTo>
                  <a:pt x="569951" y="890966"/>
                </a:lnTo>
                <a:lnTo>
                  <a:pt x="575283" y="899129"/>
                </a:lnTo>
                <a:lnTo>
                  <a:pt x="584858" y="904123"/>
                </a:lnTo>
                <a:lnTo>
                  <a:pt x="599240" y="903932"/>
                </a:lnTo>
                <a:lnTo>
                  <a:pt x="643423" y="886280"/>
                </a:lnTo>
                <a:lnTo>
                  <a:pt x="685221" y="864238"/>
                </a:lnTo>
                <a:lnTo>
                  <a:pt x="724357" y="838083"/>
                </a:lnTo>
                <a:lnTo>
                  <a:pt x="760553" y="808098"/>
                </a:lnTo>
                <a:lnTo>
                  <a:pt x="793531" y="774561"/>
                </a:lnTo>
                <a:lnTo>
                  <a:pt x="823013" y="737752"/>
                </a:lnTo>
                <a:lnTo>
                  <a:pt x="848722" y="697952"/>
                </a:lnTo>
                <a:lnTo>
                  <a:pt x="870379" y="655439"/>
                </a:lnTo>
                <a:lnTo>
                  <a:pt x="887707" y="610496"/>
                </a:lnTo>
                <a:lnTo>
                  <a:pt x="900429" y="563400"/>
                </a:lnTo>
                <a:lnTo>
                  <a:pt x="908265" y="514432"/>
                </a:lnTo>
                <a:lnTo>
                  <a:pt x="910939" y="463872"/>
                </a:lnTo>
                <a:lnTo>
                  <a:pt x="908712" y="416389"/>
                </a:lnTo>
                <a:lnTo>
                  <a:pt x="901907" y="370290"/>
                </a:lnTo>
                <a:lnTo>
                  <a:pt x="890754" y="325807"/>
                </a:lnTo>
                <a:lnTo>
                  <a:pt x="875488" y="283171"/>
                </a:lnTo>
                <a:lnTo>
                  <a:pt x="856338" y="242615"/>
                </a:lnTo>
                <a:lnTo>
                  <a:pt x="833539" y="204370"/>
                </a:lnTo>
                <a:lnTo>
                  <a:pt x="807321" y="168668"/>
                </a:lnTo>
                <a:lnTo>
                  <a:pt x="777917" y="135740"/>
                </a:lnTo>
                <a:lnTo>
                  <a:pt x="745560" y="105818"/>
                </a:lnTo>
                <a:lnTo>
                  <a:pt x="710480" y="79134"/>
                </a:lnTo>
                <a:lnTo>
                  <a:pt x="672911" y="55919"/>
                </a:lnTo>
                <a:lnTo>
                  <a:pt x="633084" y="36406"/>
                </a:lnTo>
                <a:lnTo>
                  <a:pt x="591232" y="20826"/>
                </a:lnTo>
                <a:lnTo>
                  <a:pt x="547586" y="9410"/>
                </a:lnTo>
                <a:lnTo>
                  <a:pt x="502380" y="2391"/>
                </a:lnTo>
                <a:lnTo>
                  <a:pt x="455844" y="0"/>
                </a:lnTo>
                <a:close/>
              </a:path>
            </a:pathLst>
          </a:custGeom>
          <a:solidFill>
            <a:srgbClr val="23292E"/>
          </a:solidFill>
        </p:spPr>
        <p:txBody>
          <a:bodyPr wrap="square" lIns="0" tIns="0" rIns="0" bIns="0" rtlCol="0"/>
          <a:lstStyle/>
          <a:p>
            <a:endParaRPr/>
          </a:p>
        </p:txBody>
      </p:sp>
      <p:sp>
        <p:nvSpPr>
          <p:cNvPr id="4" name="object 4"/>
          <p:cNvSpPr txBox="1"/>
          <p:nvPr/>
        </p:nvSpPr>
        <p:spPr>
          <a:xfrm>
            <a:off x="688181" y="2217467"/>
            <a:ext cx="6647498" cy="2767457"/>
          </a:xfrm>
          <a:prstGeom prst="rect">
            <a:avLst/>
          </a:prstGeom>
        </p:spPr>
        <p:txBody>
          <a:bodyPr vert="horz" wrap="square" lIns="0" tIns="11906" rIns="0" bIns="0" rtlCol="0">
            <a:spAutoFit/>
          </a:bodyPr>
          <a:lstStyle/>
          <a:p>
            <a:pPr marL="180975" indent="-171450">
              <a:lnSpc>
                <a:spcPts val="1841"/>
              </a:lnSpc>
              <a:spcBef>
                <a:spcPts val="94"/>
              </a:spcBef>
              <a:buFont typeface="Arial"/>
              <a:buChar char="•"/>
              <a:tabLst>
                <a:tab pos="180975" algn="l"/>
              </a:tabLst>
            </a:pPr>
            <a:r>
              <a:rPr sz="1613" b="1" dirty="0">
                <a:latin typeface="Trebuchet MS"/>
                <a:cs typeface="Trebuchet MS"/>
              </a:rPr>
              <a:t>LLM-</a:t>
            </a:r>
            <a:r>
              <a:rPr sz="1613" b="1" spc="41" dirty="0">
                <a:latin typeface="Trebuchet MS"/>
                <a:cs typeface="Trebuchet MS"/>
              </a:rPr>
              <a:t>Datasets</a:t>
            </a:r>
            <a:r>
              <a:rPr sz="1613" b="1" spc="-98" dirty="0">
                <a:latin typeface="Trebuchet MS"/>
                <a:cs typeface="Trebuchet MS"/>
              </a:rPr>
              <a:t> </a:t>
            </a:r>
            <a:r>
              <a:rPr sz="1613" dirty="0">
                <a:latin typeface="Trebuchet MS"/>
                <a:cs typeface="Trebuchet MS"/>
              </a:rPr>
              <a:t>is</a:t>
            </a:r>
            <a:r>
              <a:rPr sz="1613" spc="-120" dirty="0">
                <a:latin typeface="Trebuchet MS"/>
                <a:cs typeface="Trebuchet MS"/>
              </a:rPr>
              <a:t> </a:t>
            </a:r>
            <a:r>
              <a:rPr sz="1613" dirty="0">
                <a:latin typeface="Trebuchet MS"/>
                <a:cs typeface="Trebuchet MS"/>
              </a:rPr>
              <a:t>a</a:t>
            </a:r>
            <a:r>
              <a:rPr sz="1613" spc="-79" dirty="0">
                <a:latin typeface="Trebuchet MS"/>
                <a:cs typeface="Trebuchet MS"/>
              </a:rPr>
              <a:t> </a:t>
            </a:r>
            <a:r>
              <a:rPr sz="1613" spc="-15" dirty="0">
                <a:latin typeface="Trebuchet MS"/>
                <a:cs typeface="Trebuchet MS"/>
              </a:rPr>
              <a:t>collection</a:t>
            </a:r>
            <a:r>
              <a:rPr sz="1613" spc="-45" dirty="0">
                <a:latin typeface="Trebuchet MS"/>
                <a:cs typeface="Trebuchet MS"/>
              </a:rPr>
              <a:t> of</a:t>
            </a:r>
            <a:r>
              <a:rPr sz="1613" spc="-101" dirty="0">
                <a:latin typeface="Trebuchet MS"/>
                <a:cs typeface="Trebuchet MS"/>
              </a:rPr>
              <a:t> </a:t>
            </a:r>
            <a:r>
              <a:rPr sz="1613" dirty="0">
                <a:latin typeface="Trebuchet MS"/>
                <a:cs typeface="Trebuchet MS"/>
              </a:rPr>
              <a:t>datasets</a:t>
            </a:r>
            <a:r>
              <a:rPr sz="1613" spc="-124" dirty="0">
                <a:latin typeface="Trebuchet MS"/>
                <a:cs typeface="Trebuchet MS"/>
              </a:rPr>
              <a:t> </a:t>
            </a:r>
            <a:r>
              <a:rPr sz="1613" spc="-56" dirty="0">
                <a:latin typeface="Trebuchet MS"/>
                <a:cs typeface="Trebuchet MS"/>
              </a:rPr>
              <a:t>for</a:t>
            </a:r>
            <a:r>
              <a:rPr sz="1613" spc="-158" dirty="0">
                <a:latin typeface="Trebuchet MS"/>
                <a:cs typeface="Trebuchet MS"/>
              </a:rPr>
              <a:t> </a:t>
            </a:r>
            <a:r>
              <a:rPr sz="1613" dirty="0">
                <a:latin typeface="Trebuchet MS"/>
                <a:cs typeface="Trebuchet MS"/>
              </a:rPr>
              <a:t>language</a:t>
            </a:r>
            <a:r>
              <a:rPr sz="1613" spc="-71" dirty="0">
                <a:latin typeface="Trebuchet MS"/>
                <a:cs typeface="Trebuchet MS"/>
              </a:rPr>
              <a:t> </a:t>
            </a:r>
            <a:r>
              <a:rPr sz="1613" dirty="0">
                <a:latin typeface="Trebuchet MS"/>
                <a:cs typeface="Trebuchet MS"/>
              </a:rPr>
              <a:t>model</a:t>
            </a:r>
            <a:r>
              <a:rPr sz="1613" spc="-153" dirty="0">
                <a:latin typeface="Trebuchet MS"/>
                <a:cs typeface="Trebuchet MS"/>
              </a:rPr>
              <a:t> </a:t>
            </a:r>
            <a:r>
              <a:rPr sz="1613" spc="-8" dirty="0">
                <a:latin typeface="Trebuchet MS"/>
                <a:cs typeface="Trebuchet MS"/>
              </a:rPr>
              <a:t>pretraining</a:t>
            </a:r>
            <a:endParaRPr sz="1613">
              <a:latin typeface="Trebuchet MS"/>
              <a:cs typeface="Trebuchet MS"/>
            </a:endParaRPr>
          </a:p>
          <a:p>
            <a:pPr marL="180975">
              <a:lnSpc>
                <a:spcPts val="1841"/>
              </a:lnSpc>
            </a:pPr>
            <a:r>
              <a:rPr sz="1613" spc="-8" dirty="0">
                <a:latin typeface="Trebuchet MS"/>
                <a:cs typeface="Trebuchet MS"/>
              </a:rPr>
              <a:t>including</a:t>
            </a:r>
            <a:r>
              <a:rPr sz="1613" spc="-60" dirty="0">
                <a:latin typeface="Trebuchet MS"/>
                <a:cs typeface="Trebuchet MS"/>
              </a:rPr>
              <a:t> </a:t>
            </a:r>
            <a:r>
              <a:rPr sz="1613" dirty="0">
                <a:latin typeface="Trebuchet MS"/>
                <a:cs typeface="Trebuchet MS"/>
              </a:rPr>
              <a:t>scripts</a:t>
            </a:r>
            <a:r>
              <a:rPr sz="1613" spc="-60" dirty="0">
                <a:latin typeface="Trebuchet MS"/>
                <a:cs typeface="Trebuchet MS"/>
              </a:rPr>
              <a:t> </a:t>
            </a:r>
            <a:r>
              <a:rPr sz="1613" spc="-53" dirty="0">
                <a:latin typeface="Trebuchet MS"/>
                <a:cs typeface="Trebuchet MS"/>
              </a:rPr>
              <a:t>for</a:t>
            </a:r>
            <a:r>
              <a:rPr sz="1613" spc="-41" dirty="0">
                <a:latin typeface="Trebuchet MS"/>
                <a:cs typeface="Trebuchet MS"/>
              </a:rPr>
              <a:t> </a:t>
            </a:r>
            <a:r>
              <a:rPr sz="1613" spc="-15" dirty="0">
                <a:latin typeface="Trebuchet MS"/>
                <a:cs typeface="Trebuchet MS"/>
              </a:rPr>
              <a:t>downloading,</a:t>
            </a:r>
            <a:r>
              <a:rPr sz="1613" spc="-71" dirty="0">
                <a:latin typeface="Trebuchet MS"/>
                <a:cs typeface="Trebuchet MS"/>
              </a:rPr>
              <a:t> </a:t>
            </a:r>
            <a:r>
              <a:rPr sz="1613" spc="-26" dirty="0">
                <a:latin typeface="Trebuchet MS"/>
                <a:cs typeface="Trebuchet MS"/>
              </a:rPr>
              <a:t>pre-</a:t>
            </a:r>
            <a:r>
              <a:rPr sz="1613" dirty="0">
                <a:latin typeface="Trebuchet MS"/>
                <a:cs typeface="Trebuchet MS"/>
              </a:rPr>
              <a:t>processsing,</a:t>
            </a:r>
            <a:r>
              <a:rPr sz="1613" spc="-75" dirty="0">
                <a:latin typeface="Trebuchet MS"/>
                <a:cs typeface="Trebuchet MS"/>
              </a:rPr>
              <a:t> </a:t>
            </a:r>
            <a:r>
              <a:rPr sz="1613" dirty="0">
                <a:latin typeface="Trebuchet MS"/>
                <a:cs typeface="Trebuchet MS"/>
              </a:rPr>
              <a:t>and </a:t>
            </a:r>
            <a:r>
              <a:rPr sz="1613" spc="-8" dirty="0">
                <a:latin typeface="Trebuchet MS"/>
                <a:cs typeface="Trebuchet MS"/>
              </a:rPr>
              <a:t>sampling.</a:t>
            </a:r>
            <a:endParaRPr sz="1613">
              <a:latin typeface="Trebuchet MS"/>
              <a:cs typeface="Trebuchet MS"/>
            </a:endParaRPr>
          </a:p>
          <a:p>
            <a:pPr marL="180975" indent="-171450">
              <a:spcBef>
                <a:spcPts val="1054"/>
              </a:spcBef>
              <a:buFont typeface="Arial"/>
              <a:buChar char="•"/>
              <a:tabLst>
                <a:tab pos="180975" algn="l"/>
              </a:tabLst>
            </a:pPr>
            <a:r>
              <a:rPr sz="1613" dirty="0">
                <a:latin typeface="Trebuchet MS"/>
                <a:cs typeface="Trebuchet MS"/>
              </a:rPr>
              <a:t>Datasets</a:t>
            </a:r>
            <a:r>
              <a:rPr sz="1613" spc="-64" dirty="0">
                <a:latin typeface="Trebuchet MS"/>
                <a:cs typeface="Trebuchet MS"/>
              </a:rPr>
              <a:t> </a:t>
            </a:r>
            <a:r>
              <a:rPr sz="1613" spc="-53" dirty="0">
                <a:latin typeface="Trebuchet MS"/>
                <a:cs typeface="Trebuchet MS"/>
              </a:rPr>
              <a:t>for</a:t>
            </a:r>
            <a:r>
              <a:rPr sz="1613" spc="-41" dirty="0">
                <a:latin typeface="Trebuchet MS"/>
                <a:cs typeface="Trebuchet MS"/>
              </a:rPr>
              <a:t> </a:t>
            </a:r>
            <a:r>
              <a:rPr sz="1613" dirty="0">
                <a:latin typeface="Trebuchet MS"/>
                <a:cs typeface="Trebuchet MS"/>
              </a:rPr>
              <a:t>+32</a:t>
            </a:r>
            <a:r>
              <a:rPr sz="1613" spc="-19" dirty="0">
                <a:latin typeface="Trebuchet MS"/>
                <a:cs typeface="Trebuchet MS"/>
              </a:rPr>
              <a:t> </a:t>
            </a:r>
            <a:r>
              <a:rPr sz="1613" dirty="0">
                <a:latin typeface="Trebuchet MS"/>
                <a:cs typeface="Trebuchet MS"/>
              </a:rPr>
              <a:t>European</a:t>
            </a:r>
            <a:r>
              <a:rPr sz="1613" spc="-53" dirty="0">
                <a:latin typeface="Trebuchet MS"/>
                <a:cs typeface="Trebuchet MS"/>
              </a:rPr>
              <a:t> </a:t>
            </a:r>
            <a:r>
              <a:rPr sz="1613" dirty="0">
                <a:latin typeface="Trebuchet MS"/>
                <a:cs typeface="Trebuchet MS"/>
              </a:rPr>
              <a:t>languages</a:t>
            </a:r>
            <a:r>
              <a:rPr sz="1613" spc="-64" dirty="0">
                <a:latin typeface="Trebuchet MS"/>
                <a:cs typeface="Trebuchet MS"/>
              </a:rPr>
              <a:t> </a:t>
            </a:r>
            <a:r>
              <a:rPr sz="1613" spc="-8" dirty="0">
                <a:latin typeface="Trebuchet MS"/>
                <a:cs typeface="Trebuchet MS"/>
              </a:rPr>
              <a:t>available</a:t>
            </a:r>
            <a:endParaRPr sz="1613">
              <a:latin typeface="Trebuchet MS"/>
              <a:cs typeface="Trebuchet MS"/>
            </a:endParaRPr>
          </a:p>
          <a:p>
            <a:pPr marL="180975" indent="-171450">
              <a:spcBef>
                <a:spcPts val="1050"/>
              </a:spcBef>
              <a:buFont typeface="Arial"/>
              <a:buChar char="•"/>
              <a:tabLst>
                <a:tab pos="180975" algn="l"/>
              </a:tabLst>
            </a:pPr>
            <a:r>
              <a:rPr sz="1613" spc="-56" dirty="0">
                <a:latin typeface="Trebuchet MS"/>
                <a:cs typeface="Trebuchet MS"/>
              </a:rPr>
              <a:t>Filtered</a:t>
            </a:r>
            <a:r>
              <a:rPr sz="1613" spc="-79" dirty="0">
                <a:latin typeface="Trebuchet MS"/>
                <a:cs typeface="Trebuchet MS"/>
              </a:rPr>
              <a:t> </a:t>
            </a:r>
            <a:r>
              <a:rPr sz="1613" spc="-101" dirty="0">
                <a:latin typeface="Trebuchet MS"/>
                <a:cs typeface="Trebuchet MS"/>
              </a:rPr>
              <a:t>text</a:t>
            </a:r>
            <a:r>
              <a:rPr sz="1613" spc="-86" dirty="0">
                <a:latin typeface="Trebuchet MS"/>
                <a:cs typeface="Trebuchet MS"/>
              </a:rPr>
              <a:t> </a:t>
            </a:r>
            <a:r>
              <a:rPr sz="1613" spc="-41" dirty="0">
                <a:latin typeface="Trebuchet MS"/>
                <a:cs typeface="Trebuchet MS"/>
              </a:rPr>
              <a:t>data:</a:t>
            </a:r>
            <a:r>
              <a:rPr sz="1613" spc="-135" dirty="0">
                <a:latin typeface="Trebuchet MS"/>
                <a:cs typeface="Trebuchet MS"/>
              </a:rPr>
              <a:t> </a:t>
            </a:r>
            <a:r>
              <a:rPr sz="1613" spc="-38" dirty="0">
                <a:latin typeface="Trebuchet MS"/>
                <a:cs typeface="Trebuchet MS"/>
              </a:rPr>
              <a:t>approx.</a:t>
            </a:r>
            <a:r>
              <a:rPr sz="1613" spc="-139" dirty="0">
                <a:latin typeface="Trebuchet MS"/>
                <a:cs typeface="Trebuchet MS"/>
              </a:rPr>
              <a:t> </a:t>
            </a:r>
            <a:r>
              <a:rPr sz="1613" dirty="0">
                <a:latin typeface="Trebuchet MS"/>
                <a:cs typeface="Trebuchet MS"/>
              </a:rPr>
              <a:t>2</a:t>
            </a:r>
            <a:r>
              <a:rPr sz="1613" spc="-90" dirty="0">
                <a:latin typeface="Trebuchet MS"/>
                <a:cs typeface="Trebuchet MS"/>
              </a:rPr>
              <a:t> </a:t>
            </a:r>
            <a:r>
              <a:rPr sz="1613" spc="-71" dirty="0">
                <a:latin typeface="Trebuchet MS"/>
                <a:cs typeface="Trebuchet MS"/>
              </a:rPr>
              <a:t>Trillion</a:t>
            </a:r>
            <a:r>
              <a:rPr sz="1613" spc="-116" dirty="0">
                <a:latin typeface="Trebuchet MS"/>
                <a:cs typeface="Trebuchet MS"/>
              </a:rPr>
              <a:t> </a:t>
            </a:r>
            <a:r>
              <a:rPr sz="1613" spc="-30" dirty="0">
                <a:latin typeface="Trebuchet MS"/>
                <a:cs typeface="Trebuchet MS"/>
              </a:rPr>
              <a:t>Tokens</a:t>
            </a:r>
            <a:r>
              <a:rPr sz="1613" spc="-127" dirty="0">
                <a:latin typeface="Trebuchet MS"/>
                <a:cs typeface="Trebuchet MS"/>
              </a:rPr>
              <a:t> </a:t>
            </a:r>
            <a:r>
              <a:rPr sz="1613" spc="-8" dirty="0">
                <a:latin typeface="Trebuchet MS"/>
                <a:cs typeface="Trebuchet MS"/>
              </a:rPr>
              <a:t>(comparable</a:t>
            </a:r>
            <a:r>
              <a:rPr sz="1613" spc="-139" dirty="0">
                <a:latin typeface="Trebuchet MS"/>
                <a:cs typeface="Trebuchet MS"/>
              </a:rPr>
              <a:t> </a:t>
            </a:r>
            <a:r>
              <a:rPr sz="1613" spc="-56" dirty="0">
                <a:latin typeface="Trebuchet MS"/>
                <a:cs typeface="Trebuchet MS"/>
              </a:rPr>
              <a:t>to</a:t>
            </a:r>
            <a:r>
              <a:rPr sz="1613" spc="-60" dirty="0">
                <a:latin typeface="Trebuchet MS"/>
                <a:cs typeface="Trebuchet MS"/>
              </a:rPr>
              <a:t> </a:t>
            </a:r>
            <a:r>
              <a:rPr sz="1613" spc="-8" dirty="0">
                <a:latin typeface="Trebuchet MS"/>
                <a:cs typeface="Trebuchet MS"/>
              </a:rPr>
              <a:t>LLama2)</a:t>
            </a:r>
            <a:endParaRPr sz="1613">
              <a:latin typeface="Trebuchet MS"/>
              <a:cs typeface="Trebuchet MS"/>
            </a:endParaRPr>
          </a:p>
          <a:p>
            <a:pPr marL="180975" indent="-171450">
              <a:lnSpc>
                <a:spcPts val="1868"/>
              </a:lnSpc>
              <a:spcBef>
                <a:spcPts val="1050"/>
              </a:spcBef>
              <a:buFont typeface="Arial"/>
              <a:buChar char="•"/>
              <a:tabLst>
                <a:tab pos="180975" algn="l"/>
              </a:tabLst>
            </a:pPr>
            <a:r>
              <a:rPr sz="1613" dirty="0">
                <a:latin typeface="Trebuchet MS"/>
                <a:cs typeface="Trebuchet MS"/>
              </a:rPr>
              <a:t>Easy</a:t>
            </a:r>
            <a:r>
              <a:rPr sz="1613" spc="-120" dirty="0">
                <a:latin typeface="Trebuchet MS"/>
                <a:cs typeface="Trebuchet MS"/>
              </a:rPr>
              <a:t> </a:t>
            </a:r>
            <a:r>
              <a:rPr sz="1613" spc="-30" dirty="0">
                <a:latin typeface="Trebuchet MS"/>
                <a:cs typeface="Trebuchet MS"/>
              </a:rPr>
              <a:t>to</a:t>
            </a:r>
            <a:r>
              <a:rPr sz="1613" spc="-120" dirty="0">
                <a:latin typeface="Trebuchet MS"/>
                <a:cs typeface="Trebuchet MS"/>
              </a:rPr>
              <a:t> </a:t>
            </a:r>
            <a:r>
              <a:rPr sz="1613" spc="-45" dirty="0">
                <a:latin typeface="Trebuchet MS"/>
                <a:cs typeface="Trebuchet MS"/>
              </a:rPr>
              <a:t>extend</a:t>
            </a:r>
            <a:r>
              <a:rPr sz="1613" spc="-127" dirty="0">
                <a:latin typeface="Trebuchet MS"/>
                <a:cs typeface="Trebuchet MS"/>
              </a:rPr>
              <a:t> </a:t>
            </a:r>
            <a:r>
              <a:rPr sz="1613" spc="-45" dirty="0">
                <a:latin typeface="Trebuchet MS"/>
                <a:cs typeface="Trebuchet MS"/>
              </a:rPr>
              <a:t>with</a:t>
            </a:r>
            <a:r>
              <a:rPr sz="1613" spc="-109" dirty="0">
                <a:latin typeface="Trebuchet MS"/>
                <a:cs typeface="Trebuchet MS"/>
              </a:rPr>
              <a:t> </a:t>
            </a:r>
            <a:r>
              <a:rPr sz="1613" spc="-23" dirty="0">
                <a:latin typeface="Trebuchet MS"/>
                <a:cs typeface="Trebuchet MS"/>
              </a:rPr>
              <a:t>your</a:t>
            </a:r>
            <a:r>
              <a:rPr sz="1613" spc="-98" dirty="0">
                <a:latin typeface="Trebuchet MS"/>
                <a:cs typeface="Trebuchet MS"/>
              </a:rPr>
              <a:t> </a:t>
            </a:r>
            <a:r>
              <a:rPr sz="1613" dirty="0">
                <a:latin typeface="Trebuchet MS"/>
                <a:cs typeface="Trebuchet MS"/>
              </a:rPr>
              <a:t>own</a:t>
            </a:r>
            <a:r>
              <a:rPr sz="1613" spc="-113" dirty="0">
                <a:latin typeface="Trebuchet MS"/>
                <a:cs typeface="Trebuchet MS"/>
              </a:rPr>
              <a:t> </a:t>
            </a:r>
            <a:r>
              <a:rPr sz="1613" dirty="0">
                <a:latin typeface="Trebuchet MS"/>
                <a:cs typeface="Trebuchet MS"/>
              </a:rPr>
              <a:t>datasets</a:t>
            </a:r>
            <a:r>
              <a:rPr sz="1613" spc="-116" dirty="0">
                <a:latin typeface="Trebuchet MS"/>
                <a:cs typeface="Trebuchet MS"/>
              </a:rPr>
              <a:t> </a:t>
            </a:r>
            <a:r>
              <a:rPr sz="1613" spc="-30" dirty="0">
                <a:latin typeface="Trebuchet MS"/>
                <a:cs typeface="Trebuchet MS"/>
              </a:rPr>
              <a:t>without</a:t>
            </a:r>
            <a:r>
              <a:rPr sz="1613" spc="-135" dirty="0">
                <a:latin typeface="Trebuchet MS"/>
                <a:cs typeface="Trebuchet MS"/>
              </a:rPr>
              <a:t> </a:t>
            </a:r>
            <a:r>
              <a:rPr sz="1613" spc="-41" dirty="0">
                <a:latin typeface="Trebuchet MS"/>
                <a:cs typeface="Trebuchet MS"/>
              </a:rPr>
              <a:t>the</a:t>
            </a:r>
            <a:r>
              <a:rPr sz="1613" spc="-131" dirty="0">
                <a:latin typeface="Trebuchet MS"/>
                <a:cs typeface="Trebuchet MS"/>
              </a:rPr>
              <a:t> </a:t>
            </a:r>
            <a:r>
              <a:rPr sz="1613" dirty="0">
                <a:latin typeface="Trebuchet MS"/>
                <a:cs typeface="Trebuchet MS"/>
              </a:rPr>
              <a:t>need</a:t>
            </a:r>
            <a:r>
              <a:rPr sz="1613" spc="-127" dirty="0">
                <a:latin typeface="Trebuchet MS"/>
                <a:cs typeface="Trebuchet MS"/>
              </a:rPr>
              <a:t> </a:t>
            </a:r>
            <a:r>
              <a:rPr sz="1613" spc="-45" dirty="0">
                <a:latin typeface="Trebuchet MS"/>
                <a:cs typeface="Trebuchet MS"/>
              </a:rPr>
              <a:t>of</a:t>
            </a:r>
            <a:r>
              <a:rPr sz="1613" spc="-98" dirty="0">
                <a:latin typeface="Trebuchet MS"/>
                <a:cs typeface="Trebuchet MS"/>
              </a:rPr>
              <a:t> </a:t>
            </a:r>
            <a:r>
              <a:rPr sz="1613" spc="-8" dirty="0">
                <a:latin typeface="Trebuchet MS"/>
                <a:cs typeface="Trebuchet MS"/>
              </a:rPr>
              <a:t>making</a:t>
            </a:r>
            <a:r>
              <a:rPr sz="1613" spc="-113" dirty="0">
                <a:latin typeface="Trebuchet MS"/>
                <a:cs typeface="Trebuchet MS"/>
              </a:rPr>
              <a:t> </a:t>
            </a:r>
            <a:r>
              <a:rPr sz="1613" spc="-15" dirty="0">
                <a:latin typeface="Trebuchet MS"/>
                <a:cs typeface="Trebuchet MS"/>
              </a:rPr>
              <a:t>your</a:t>
            </a:r>
            <a:endParaRPr sz="1613">
              <a:latin typeface="Trebuchet MS"/>
              <a:cs typeface="Trebuchet MS"/>
            </a:endParaRPr>
          </a:p>
          <a:p>
            <a:pPr marL="180975">
              <a:lnSpc>
                <a:spcPts val="1868"/>
              </a:lnSpc>
            </a:pPr>
            <a:r>
              <a:rPr sz="1613" spc="-26" dirty="0">
                <a:latin typeface="Trebuchet MS"/>
                <a:cs typeface="Trebuchet MS"/>
              </a:rPr>
              <a:t>data</a:t>
            </a:r>
            <a:r>
              <a:rPr sz="1613" spc="-94" dirty="0">
                <a:latin typeface="Trebuchet MS"/>
                <a:cs typeface="Trebuchet MS"/>
              </a:rPr>
              <a:t> </a:t>
            </a:r>
            <a:r>
              <a:rPr sz="1613" spc="-19" dirty="0">
                <a:latin typeface="Trebuchet MS"/>
                <a:cs typeface="Trebuchet MS"/>
              </a:rPr>
              <a:t>publicly</a:t>
            </a:r>
            <a:r>
              <a:rPr sz="1613" spc="-131" dirty="0">
                <a:latin typeface="Trebuchet MS"/>
                <a:cs typeface="Trebuchet MS"/>
              </a:rPr>
              <a:t> </a:t>
            </a:r>
            <a:r>
              <a:rPr sz="1613" spc="-8" dirty="0">
                <a:latin typeface="Trebuchet MS"/>
                <a:cs typeface="Trebuchet MS"/>
              </a:rPr>
              <a:t>available.</a:t>
            </a:r>
            <a:endParaRPr sz="1613">
              <a:latin typeface="Trebuchet MS"/>
              <a:cs typeface="Trebuchet MS"/>
            </a:endParaRPr>
          </a:p>
          <a:p>
            <a:pPr>
              <a:spcBef>
                <a:spcPts val="559"/>
              </a:spcBef>
            </a:pPr>
            <a:endParaRPr sz="1613">
              <a:latin typeface="Trebuchet MS"/>
              <a:cs typeface="Trebuchet MS"/>
            </a:endParaRPr>
          </a:p>
          <a:p>
            <a:pPr marL="1018223"/>
            <a:r>
              <a:rPr u="sng" spc="-64" dirty="0">
                <a:solidFill>
                  <a:srgbClr val="467885"/>
                </a:solidFill>
                <a:uFill>
                  <a:solidFill>
                    <a:srgbClr val="467885"/>
                  </a:solidFill>
                </a:uFill>
                <a:latin typeface="Trebuchet MS"/>
                <a:cs typeface="Trebuchet MS"/>
                <a:hlinkClick r:id="rId2"/>
              </a:rPr>
              <a:t>github.com/malteos/llm-</a:t>
            </a:r>
            <a:r>
              <a:rPr u="sng" spc="-8" dirty="0">
                <a:solidFill>
                  <a:srgbClr val="467885"/>
                </a:solidFill>
                <a:uFill>
                  <a:solidFill>
                    <a:srgbClr val="467885"/>
                  </a:solidFill>
                </a:uFill>
                <a:latin typeface="Trebuchet MS"/>
                <a:cs typeface="Trebuchet MS"/>
                <a:hlinkClick r:id="rId2"/>
              </a:rPr>
              <a:t>datasets</a:t>
            </a:r>
            <a:endParaRPr>
              <a:latin typeface="Trebuchet MS"/>
              <a:cs typeface="Trebuchet MS"/>
            </a:endParaRPr>
          </a:p>
          <a:p>
            <a:pPr marL="1025366">
              <a:spcBef>
                <a:spcPts val="570"/>
              </a:spcBef>
            </a:pPr>
            <a:r>
              <a:rPr sz="1350" i="1" dirty="0">
                <a:latin typeface="Trebuchet MS"/>
                <a:cs typeface="Trebuchet MS"/>
              </a:rPr>
              <a:t>Apache</a:t>
            </a:r>
            <a:r>
              <a:rPr sz="1350" i="1" spc="-101" dirty="0">
                <a:latin typeface="Trebuchet MS"/>
                <a:cs typeface="Trebuchet MS"/>
              </a:rPr>
              <a:t> </a:t>
            </a:r>
            <a:r>
              <a:rPr sz="1350" i="1" spc="-34" dirty="0">
                <a:latin typeface="Trebuchet MS"/>
                <a:cs typeface="Trebuchet MS"/>
              </a:rPr>
              <a:t>2.0</a:t>
            </a:r>
            <a:r>
              <a:rPr sz="1350" i="1" spc="-165" dirty="0">
                <a:latin typeface="Trebuchet MS"/>
                <a:cs typeface="Trebuchet MS"/>
              </a:rPr>
              <a:t> </a:t>
            </a:r>
            <a:r>
              <a:rPr sz="1350" i="1" spc="-8" dirty="0">
                <a:latin typeface="Trebuchet MS"/>
                <a:cs typeface="Trebuchet MS"/>
              </a:rPr>
              <a:t>license</a:t>
            </a:r>
            <a:endParaRPr sz="1350">
              <a:latin typeface="Trebuchet MS"/>
              <a:cs typeface="Trebuchet MS"/>
            </a:endParaRPr>
          </a:p>
        </p:txBody>
      </p:sp>
      <p:pic>
        <p:nvPicPr>
          <p:cNvPr id="5" name="object 5"/>
          <p:cNvPicPr/>
          <p:nvPr/>
        </p:nvPicPr>
        <p:blipFill>
          <a:blip r:embed="rId3" cstate="print"/>
          <a:stretch>
            <a:fillRect/>
          </a:stretch>
        </p:blipFill>
        <p:spPr>
          <a:xfrm>
            <a:off x="7594366" y="2305797"/>
            <a:ext cx="1267946" cy="2031054"/>
          </a:xfrm>
          <a:prstGeom prst="rect">
            <a:avLst/>
          </a:prstGeom>
        </p:spPr>
      </p:pic>
      <p:sp>
        <p:nvSpPr>
          <p:cNvPr id="6" name="object 6"/>
          <p:cNvSpPr txBox="1"/>
          <p:nvPr/>
        </p:nvSpPr>
        <p:spPr>
          <a:xfrm>
            <a:off x="8321326" y="5683091"/>
            <a:ext cx="147638" cy="148117"/>
          </a:xfrm>
          <a:prstGeom prst="rect">
            <a:avLst/>
          </a:prstGeom>
        </p:spPr>
        <p:txBody>
          <a:bodyPr vert="horz" wrap="square" lIns="0" tIns="9525" rIns="0" bIns="0" rtlCol="0">
            <a:spAutoFit/>
          </a:bodyPr>
          <a:lstStyle/>
          <a:p>
            <a:pPr marL="9525">
              <a:spcBef>
                <a:spcPts val="75"/>
              </a:spcBef>
            </a:pPr>
            <a:r>
              <a:rPr sz="900" spc="-19" dirty="0">
                <a:solidFill>
                  <a:srgbClr val="767676"/>
                </a:solidFill>
                <a:latin typeface="Trebuchet MS"/>
                <a:cs typeface="Trebuchet MS"/>
              </a:rPr>
              <a:t>30</a:t>
            </a:r>
            <a:endParaRPr sz="900">
              <a:latin typeface="Trebuchet MS"/>
              <a:cs typeface="Trebuchet MS"/>
            </a:endParaRPr>
          </a:p>
        </p:txBody>
      </p:sp>
      <p:sp>
        <p:nvSpPr>
          <p:cNvPr id="8" name="object 8"/>
          <p:cNvSpPr txBox="1"/>
          <p:nvPr/>
        </p:nvSpPr>
        <p:spPr>
          <a:xfrm>
            <a:off x="757714" y="5228511"/>
            <a:ext cx="6723221" cy="282963"/>
          </a:xfrm>
          <a:prstGeom prst="rect">
            <a:avLst/>
          </a:prstGeom>
        </p:spPr>
        <p:txBody>
          <a:bodyPr vert="horz" wrap="square" lIns="0" tIns="9525" rIns="0" bIns="0" rtlCol="0">
            <a:spAutoFit/>
          </a:bodyPr>
          <a:lstStyle/>
          <a:p>
            <a:pPr marL="9525">
              <a:lnSpc>
                <a:spcPts val="1076"/>
              </a:lnSpc>
              <a:spcBef>
                <a:spcPts val="75"/>
              </a:spcBef>
            </a:pPr>
            <a:r>
              <a:rPr sz="900" spc="-8" dirty="0">
                <a:solidFill>
                  <a:srgbClr val="404040"/>
                </a:solidFill>
                <a:latin typeface="Trebuchet MS"/>
                <a:cs typeface="Trebuchet MS"/>
              </a:rPr>
              <a:t>Source</a:t>
            </a:r>
            <a:r>
              <a:rPr sz="900" b="1" spc="-8" dirty="0">
                <a:solidFill>
                  <a:srgbClr val="404040"/>
                </a:solidFill>
                <a:latin typeface="Trebuchet MS"/>
                <a:cs typeface="Trebuchet MS"/>
              </a:rPr>
              <a:t>:</a:t>
            </a:r>
            <a:r>
              <a:rPr sz="900" b="1" spc="-49" dirty="0">
                <a:solidFill>
                  <a:srgbClr val="404040"/>
                </a:solidFill>
                <a:latin typeface="Trebuchet MS"/>
                <a:cs typeface="Trebuchet MS"/>
              </a:rPr>
              <a:t> </a:t>
            </a:r>
            <a:r>
              <a:rPr sz="900" spc="-19" dirty="0">
                <a:solidFill>
                  <a:srgbClr val="404040"/>
                </a:solidFill>
                <a:latin typeface="Trebuchet MS"/>
                <a:cs typeface="Trebuchet MS"/>
              </a:rPr>
              <a:t>Ostendorff</a:t>
            </a:r>
            <a:r>
              <a:rPr sz="900" spc="-64" dirty="0">
                <a:solidFill>
                  <a:srgbClr val="404040"/>
                </a:solidFill>
                <a:latin typeface="Trebuchet MS"/>
                <a:cs typeface="Trebuchet MS"/>
              </a:rPr>
              <a:t> </a:t>
            </a:r>
            <a:r>
              <a:rPr sz="900" spc="-53" dirty="0">
                <a:solidFill>
                  <a:srgbClr val="404040"/>
                </a:solidFill>
                <a:latin typeface="Trebuchet MS"/>
                <a:cs typeface="Trebuchet MS"/>
              </a:rPr>
              <a:t>et.</a:t>
            </a:r>
            <a:r>
              <a:rPr sz="900" spc="-49" dirty="0">
                <a:solidFill>
                  <a:srgbClr val="404040"/>
                </a:solidFill>
                <a:latin typeface="Trebuchet MS"/>
                <a:cs typeface="Trebuchet MS"/>
              </a:rPr>
              <a:t> al. </a:t>
            </a:r>
            <a:r>
              <a:rPr sz="900" spc="-34" dirty="0">
                <a:solidFill>
                  <a:srgbClr val="404040"/>
                </a:solidFill>
                <a:latin typeface="Trebuchet MS"/>
                <a:cs typeface="Trebuchet MS"/>
              </a:rPr>
              <a:t>(2024).</a:t>
            </a:r>
            <a:r>
              <a:rPr sz="900" spc="-8" dirty="0">
                <a:solidFill>
                  <a:srgbClr val="404040"/>
                </a:solidFill>
                <a:latin typeface="Trebuchet MS"/>
                <a:cs typeface="Trebuchet MS"/>
              </a:rPr>
              <a:t> </a:t>
            </a:r>
            <a:r>
              <a:rPr sz="900" spc="-15" dirty="0">
                <a:solidFill>
                  <a:srgbClr val="404040"/>
                </a:solidFill>
                <a:latin typeface="Trebuchet MS"/>
                <a:cs typeface="Trebuchet MS"/>
              </a:rPr>
              <a:t>”LLM-</a:t>
            </a:r>
            <a:r>
              <a:rPr sz="900" spc="-8" dirty="0">
                <a:solidFill>
                  <a:srgbClr val="404040"/>
                </a:solidFill>
                <a:latin typeface="Trebuchet MS"/>
                <a:cs typeface="Trebuchet MS"/>
              </a:rPr>
              <a:t>Datasets:</a:t>
            </a:r>
            <a:r>
              <a:rPr sz="900" spc="-49" dirty="0">
                <a:solidFill>
                  <a:srgbClr val="404040"/>
                </a:solidFill>
                <a:latin typeface="Trebuchet MS"/>
                <a:cs typeface="Trebuchet MS"/>
              </a:rPr>
              <a:t> </a:t>
            </a:r>
            <a:r>
              <a:rPr sz="900" dirty="0">
                <a:solidFill>
                  <a:srgbClr val="404040"/>
                </a:solidFill>
                <a:latin typeface="Trebuchet MS"/>
                <a:cs typeface="Trebuchet MS"/>
              </a:rPr>
              <a:t>An</a:t>
            </a:r>
            <a:r>
              <a:rPr sz="900" spc="-64" dirty="0">
                <a:solidFill>
                  <a:srgbClr val="404040"/>
                </a:solidFill>
                <a:latin typeface="Trebuchet MS"/>
                <a:cs typeface="Trebuchet MS"/>
              </a:rPr>
              <a:t> </a:t>
            </a:r>
            <a:r>
              <a:rPr sz="900" dirty="0">
                <a:solidFill>
                  <a:srgbClr val="404040"/>
                </a:solidFill>
                <a:latin typeface="Trebuchet MS"/>
                <a:cs typeface="Trebuchet MS"/>
              </a:rPr>
              <a:t>Open</a:t>
            </a:r>
            <a:r>
              <a:rPr sz="900" spc="-60" dirty="0">
                <a:solidFill>
                  <a:srgbClr val="404040"/>
                </a:solidFill>
                <a:latin typeface="Trebuchet MS"/>
                <a:cs typeface="Trebuchet MS"/>
              </a:rPr>
              <a:t> </a:t>
            </a:r>
            <a:r>
              <a:rPr sz="900" spc="-26" dirty="0">
                <a:solidFill>
                  <a:srgbClr val="404040"/>
                </a:solidFill>
                <a:latin typeface="Trebuchet MS"/>
                <a:cs typeface="Trebuchet MS"/>
              </a:rPr>
              <a:t>Framework</a:t>
            </a:r>
            <a:r>
              <a:rPr sz="900" spc="-64" dirty="0">
                <a:solidFill>
                  <a:srgbClr val="404040"/>
                </a:solidFill>
                <a:latin typeface="Trebuchet MS"/>
                <a:cs typeface="Trebuchet MS"/>
              </a:rPr>
              <a:t> </a:t>
            </a:r>
            <a:r>
              <a:rPr sz="900" spc="-34" dirty="0">
                <a:solidFill>
                  <a:srgbClr val="404040"/>
                </a:solidFill>
                <a:latin typeface="Trebuchet MS"/>
                <a:cs typeface="Trebuchet MS"/>
              </a:rPr>
              <a:t>for </a:t>
            </a:r>
            <a:r>
              <a:rPr sz="900" spc="-38" dirty="0">
                <a:solidFill>
                  <a:srgbClr val="404040"/>
                </a:solidFill>
                <a:latin typeface="Trebuchet MS"/>
                <a:cs typeface="Trebuchet MS"/>
              </a:rPr>
              <a:t>Pretraining</a:t>
            </a:r>
            <a:r>
              <a:rPr sz="900" spc="-60" dirty="0">
                <a:solidFill>
                  <a:srgbClr val="404040"/>
                </a:solidFill>
                <a:latin typeface="Trebuchet MS"/>
                <a:cs typeface="Trebuchet MS"/>
              </a:rPr>
              <a:t> </a:t>
            </a:r>
            <a:r>
              <a:rPr sz="900" dirty="0">
                <a:solidFill>
                  <a:srgbClr val="404040"/>
                </a:solidFill>
                <a:latin typeface="Trebuchet MS"/>
                <a:cs typeface="Trebuchet MS"/>
              </a:rPr>
              <a:t>Datasets</a:t>
            </a:r>
            <a:r>
              <a:rPr sz="900" spc="-56" dirty="0">
                <a:solidFill>
                  <a:srgbClr val="404040"/>
                </a:solidFill>
                <a:latin typeface="Trebuchet MS"/>
                <a:cs typeface="Trebuchet MS"/>
              </a:rPr>
              <a:t> </a:t>
            </a:r>
            <a:r>
              <a:rPr sz="900" spc="-26" dirty="0">
                <a:solidFill>
                  <a:srgbClr val="404040"/>
                </a:solidFill>
                <a:latin typeface="Trebuchet MS"/>
                <a:cs typeface="Trebuchet MS"/>
              </a:rPr>
              <a:t>of</a:t>
            </a:r>
            <a:r>
              <a:rPr sz="900" spc="-68" dirty="0">
                <a:solidFill>
                  <a:srgbClr val="404040"/>
                </a:solidFill>
                <a:latin typeface="Trebuchet MS"/>
                <a:cs typeface="Trebuchet MS"/>
              </a:rPr>
              <a:t> </a:t>
            </a:r>
            <a:r>
              <a:rPr sz="900" spc="-30" dirty="0">
                <a:solidFill>
                  <a:srgbClr val="404040"/>
                </a:solidFill>
                <a:latin typeface="Trebuchet MS"/>
                <a:cs typeface="Trebuchet MS"/>
              </a:rPr>
              <a:t>Large</a:t>
            </a:r>
            <a:r>
              <a:rPr sz="900" spc="-34" dirty="0">
                <a:solidFill>
                  <a:srgbClr val="404040"/>
                </a:solidFill>
                <a:latin typeface="Trebuchet MS"/>
                <a:cs typeface="Trebuchet MS"/>
              </a:rPr>
              <a:t> </a:t>
            </a:r>
            <a:r>
              <a:rPr sz="900" dirty="0">
                <a:solidFill>
                  <a:srgbClr val="404040"/>
                </a:solidFill>
                <a:latin typeface="Trebuchet MS"/>
                <a:cs typeface="Trebuchet MS"/>
              </a:rPr>
              <a:t>Language</a:t>
            </a:r>
            <a:r>
              <a:rPr sz="900" spc="-101" dirty="0">
                <a:solidFill>
                  <a:srgbClr val="404040"/>
                </a:solidFill>
                <a:latin typeface="Trebuchet MS"/>
                <a:cs typeface="Trebuchet MS"/>
              </a:rPr>
              <a:t> </a:t>
            </a:r>
            <a:r>
              <a:rPr sz="900" spc="-23" dirty="0">
                <a:solidFill>
                  <a:srgbClr val="404040"/>
                </a:solidFill>
                <a:latin typeface="Trebuchet MS"/>
                <a:cs typeface="Trebuchet MS"/>
              </a:rPr>
              <a:t>Models”.</a:t>
            </a:r>
            <a:r>
              <a:rPr sz="900" spc="-49" dirty="0">
                <a:solidFill>
                  <a:srgbClr val="404040"/>
                </a:solidFill>
                <a:latin typeface="Trebuchet MS"/>
                <a:cs typeface="Trebuchet MS"/>
              </a:rPr>
              <a:t> </a:t>
            </a:r>
            <a:r>
              <a:rPr sz="900" spc="-19" dirty="0">
                <a:solidFill>
                  <a:srgbClr val="404040"/>
                </a:solidFill>
                <a:latin typeface="Trebuchet MS"/>
                <a:cs typeface="Trebuchet MS"/>
              </a:rPr>
              <a:t>In</a:t>
            </a:r>
            <a:r>
              <a:rPr sz="900" spc="-56" dirty="0">
                <a:solidFill>
                  <a:srgbClr val="404040"/>
                </a:solidFill>
                <a:latin typeface="Trebuchet MS"/>
                <a:cs typeface="Trebuchet MS"/>
              </a:rPr>
              <a:t> </a:t>
            </a:r>
            <a:r>
              <a:rPr sz="900" i="1" spc="38" dirty="0">
                <a:solidFill>
                  <a:srgbClr val="404040"/>
                </a:solidFill>
                <a:latin typeface="Trebuchet MS"/>
                <a:cs typeface="Trebuchet MS"/>
              </a:rPr>
              <a:t>COLM</a:t>
            </a:r>
            <a:r>
              <a:rPr sz="900" i="1" spc="-41" dirty="0">
                <a:solidFill>
                  <a:srgbClr val="404040"/>
                </a:solidFill>
                <a:latin typeface="Trebuchet MS"/>
                <a:cs typeface="Trebuchet MS"/>
              </a:rPr>
              <a:t> </a:t>
            </a:r>
            <a:r>
              <a:rPr sz="900" i="1" spc="-15" dirty="0">
                <a:solidFill>
                  <a:srgbClr val="404040"/>
                </a:solidFill>
                <a:latin typeface="Trebuchet MS"/>
                <a:cs typeface="Trebuchet MS"/>
              </a:rPr>
              <a:t>2024</a:t>
            </a:r>
            <a:endParaRPr sz="900" dirty="0">
              <a:latin typeface="Trebuchet MS"/>
              <a:cs typeface="Trebuchet MS"/>
            </a:endParaRPr>
          </a:p>
          <a:p>
            <a:pPr marL="9525">
              <a:lnSpc>
                <a:spcPts val="1076"/>
              </a:lnSpc>
            </a:pPr>
            <a:r>
              <a:rPr sz="900" u="sng" spc="-38" dirty="0">
                <a:solidFill>
                  <a:srgbClr val="404040"/>
                </a:solidFill>
                <a:uFill>
                  <a:solidFill>
                    <a:srgbClr val="404040"/>
                  </a:solidFill>
                </a:uFill>
                <a:latin typeface="Trebuchet MS"/>
                <a:cs typeface="Trebuchet MS"/>
                <a:hlinkClick r:id="rId4"/>
              </a:rPr>
              <a:t>https://ostendorff.org/assets/pdf/ostendorff2024-</a:t>
            </a:r>
            <a:r>
              <a:rPr sz="900" u="sng" spc="-8" dirty="0">
                <a:solidFill>
                  <a:srgbClr val="404040"/>
                </a:solidFill>
                <a:uFill>
                  <a:solidFill>
                    <a:srgbClr val="404040"/>
                  </a:solidFill>
                </a:uFill>
                <a:latin typeface="Trebuchet MS"/>
                <a:cs typeface="Trebuchet MS"/>
                <a:hlinkClick r:id="rId4"/>
              </a:rPr>
              <a:t>preprint.pdf</a:t>
            </a:r>
            <a:endParaRPr sz="900" dirty="0">
              <a:latin typeface="Trebuchet MS"/>
              <a:cs typeface="Trebuchet MS"/>
            </a:endParaRPr>
          </a:p>
        </p:txBody>
      </p:sp>
      <p:grpSp>
        <p:nvGrpSpPr>
          <p:cNvPr id="9" name="object 9"/>
          <p:cNvGrpSpPr/>
          <p:nvPr/>
        </p:nvGrpSpPr>
        <p:grpSpPr>
          <a:xfrm>
            <a:off x="6262276" y="1266577"/>
            <a:ext cx="586264" cy="481013"/>
            <a:chOff x="8349701" y="545770"/>
            <a:chExt cx="781685" cy="641350"/>
          </a:xfrm>
        </p:grpSpPr>
        <p:sp>
          <p:nvSpPr>
            <p:cNvPr id="10" name="object 10"/>
            <p:cNvSpPr/>
            <p:nvPr/>
          </p:nvSpPr>
          <p:spPr>
            <a:xfrm>
              <a:off x="8349691" y="563930"/>
              <a:ext cx="774700" cy="344170"/>
            </a:xfrm>
            <a:custGeom>
              <a:avLst/>
              <a:gdLst/>
              <a:ahLst/>
              <a:cxnLst/>
              <a:rect l="l" t="t" r="r" b="b"/>
              <a:pathLst>
                <a:path w="774700" h="344169">
                  <a:moveTo>
                    <a:pt x="228803" y="0"/>
                  </a:moveTo>
                  <a:lnTo>
                    <a:pt x="160528" y="0"/>
                  </a:lnTo>
                  <a:lnTo>
                    <a:pt x="160528" y="138557"/>
                  </a:lnTo>
                  <a:lnTo>
                    <a:pt x="160528" y="182918"/>
                  </a:lnTo>
                  <a:lnTo>
                    <a:pt x="160528" y="253809"/>
                  </a:lnTo>
                  <a:lnTo>
                    <a:pt x="157162" y="268566"/>
                  </a:lnTo>
                  <a:lnTo>
                    <a:pt x="147840" y="279628"/>
                  </a:lnTo>
                  <a:lnTo>
                    <a:pt x="133667" y="286588"/>
                  </a:lnTo>
                  <a:lnTo>
                    <a:pt x="115773" y="289001"/>
                  </a:lnTo>
                  <a:lnTo>
                    <a:pt x="97891" y="285457"/>
                  </a:lnTo>
                  <a:lnTo>
                    <a:pt x="83718" y="275399"/>
                  </a:lnTo>
                  <a:lnTo>
                    <a:pt x="74396" y="259689"/>
                  </a:lnTo>
                  <a:lnTo>
                    <a:pt x="71031" y="239166"/>
                  </a:lnTo>
                  <a:lnTo>
                    <a:pt x="71031" y="197548"/>
                  </a:lnTo>
                  <a:lnTo>
                    <a:pt x="74396" y="177025"/>
                  </a:lnTo>
                  <a:lnTo>
                    <a:pt x="83718" y="161302"/>
                  </a:lnTo>
                  <a:lnTo>
                    <a:pt x="97891" y="151244"/>
                  </a:lnTo>
                  <a:lnTo>
                    <a:pt x="115773" y="147701"/>
                  </a:lnTo>
                  <a:lnTo>
                    <a:pt x="133667" y="150114"/>
                  </a:lnTo>
                  <a:lnTo>
                    <a:pt x="147840" y="157073"/>
                  </a:lnTo>
                  <a:lnTo>
                    <a:pt x="157162" y="168148"/>
                  </a:lnTo>
                  <a:lnTo>
                    <a:pt x="160528" y="182918"/>
                  </a:lnTo>
                  <a:lnTo>
                    <a:pt x="160528" y="138557"/>
                  </a:lnTo>
                  <a:lnTo>
                    <a:pt x="158229" y="138557"/>
                  </a:lnTo>
                  <a:lnTo>
                    <a:pt x="149555" y="120218"/>
                  </a:lnTo>
                  <a:lnTo>
                    <a:pt x="134874" y="105740"/>
                  </a:lnTo>
                  <a:lnTo>
                    <a:pt x="115608" y="96240"/>
                  </a:lnTo>
                  <a:lnTo>
                    <a:pt x="93179" y="92824"/>
                  </a:lnTo>
                  <a:lnTo>
                    <a:pt x="52743" y="100952"/>
                  </a:lnTo>
                  <a:lnTo>
                    <a:pt x="23583" y="124955"/>
                  </a:lnTo>
                  <a:lnTo>
                    <a:pt x="5930" y="164211"/>
                  </a:lnTo>
                  <a:lnTo>
                    <a:pt x="0" y="218122"/>
                  </a:lnTo>
                  <a:lnTo>
                    <a:pt x="5930" y="272097"/>
                  </a:lnTo>
                  <a:lnTo>
                    <a:pt x="23583" y="311518"/>
                  </a:lnTo>
                  <a:lnTo>
                    <a:pt x="52743" y="335661"/>
                  </a:lnTo>
                  <a:lnTo>
                    <a:pt x="93179" y="343865"/>
                  </a:lnTo>
                  <a:lnTo>
                    <a:pt x="115608" y="340385"/>
                  </a:lnTo>
                  <a:lnTo>
                    <a:pt x="134874" y="330784"/>
                  </a:lnTo>
                  <a:lnTo>
                    <a:pt x="149555" y="316280"/>
                  </a:lnTo>
                  <a:lnTo>
                    <a:pt x="158229" y="298145"/>
                  </a:lnTo>
                  <a:lnTo>
                    <a:pt x="160528" y="298145"/>
                  </a:lnTo>
                  <a:lnTo>
                    <a:pt x="160528" y="338378"/>
                  </a:lnTo>
                  <a:lnTo>
                    <a:pt x="228803" y="338378"/>
                  </a:lnTo>
                  <a:lnTo>
                    <a:pt x="228803" y="298145"/>
                  </a:lnTo>
                  <a:lnTo>
                    <a:pt x="228803" y="289001"/>
                  </a:lnTo>
                  <a:lnTo>
                    <a:pt x="228803" y="147701"/>
                  </a:lnTo>
                  <a:lnTo>
                    <a:pt x="228803" y="138557"/>
                  </a:lnTo>
                  <a:lnTo>
                    <a:pt x="228803" y="0"/>
                  </a:lnTo>
                  <a:close/>
                </a:path>
                <a:path w="774700" h="344169">
                  <a:moveTo>
                    <a:pt x="413753" y="0"/>
                  </a:moveTo>
                  <a:lnTo>
                    <a:pt x="369481" y="0"/>
                  </a:lnTo>
                  <a:lnTo>
                    <a:pt x="338315" y="4432"/>
                  </a:lnTo>
                  <a:lnTo>
                    <a:pt x="315620" y="17653"/>
                  </a:lnTo>
                  <a:lnTo>
                    <a:pt x="301752" y="39535"/>
                  </a:lnTo>
                  <a:lnTo>
                    <a:pt x="297053" y="69964"/>
                  </a:lnTo>
                  <a:lnTo>
                    <a:pt x="297053" y="98310"/>
                  </a:lnTo>
                  <a:lnTo>
                    <a:pt x="262915" y="98310"/>
                  </a:lnTo>
                  <a:lnTo>
                    <a:pt x="262915" y="150901"/>
                  </a:lnTo>
                  <a:lnTo>
                    <a:pt x="297040" y="150901"/>
                  </a:lnTo>
                  <a:lnTo>
                    <a:pt x="297040" y="338378"/>
                  </a:lnTo>
                  <a:lnTo>
                    <a:pt x="365315" y="338378"/>
                  </a:lnTo>
                  <a:lnTo>
                    <a:pt x="365315" y="150901"/>
                  </a:lnTo>
                  <a:lnTo>
                    <a:pt x="413753" y="150901"/>
                  </a:lnTo>
                  <a:lnTo>
                    <a:pt x="413753" y="98310"/>
                  </a:lnTo>
                  <a:lnTo>
                    <a:pt x="365315" y="98310"/>
                  </a:lnTo>
                  <a:lnTo>
                    <a:pt x="365315" y="52590"/>
                  </a:lnTo>
                  <a:lnTo>
                    <a:pt x="413753" y="52590"/>
                  </a:lnTo>
                  <a:lnTo>
                    <a:pt x="413753" y="0"/>
                  </a:lnTo>
                  <a:close/>
                </a:path>
                <a:path w="774700" h="344169">
                  <a:moveTo>
                    <a:pt x="678167" y="338378"/>
                  </a:moveTo>
                  <a:lnTo>
                    <a:pt x="588213" y="190220"/>
                  </a:lnTo>
                  <a:lnTo>
                    <a:pt x="668947" y="98310"/>
                  </a:lnTo>
                  <a:lnTo>
                    <a:pt x="593305" y="98310"/>
                  </a:lnTo>
                  <a:lnTo>
                    <a:pt x="544855" y="155473"/>
                  </a:lnTo>
                  <a:lnTo>
                    <a:pt x="514870" y="199834"/>
                  </a:lnTo>
                  <a:lnTo>
                    <a:pt x="512102" y="199834"/>
                  </a:lnTo>
                  <a:lnTo>
                    <a:pt x="512102" y="0"/>
                  </a:lnTo>
                  <a:lnTo>
                    <a:pt x="443826" y="0"/>
                  </a:lnTo>
                  <a:lnTo>
                    <a:pt x="443826" y="338378"/>
                  </a:lnTo>
                  <a:lnTo>
                    <a:pt x="512102" y="338378"/>
                  </a:lnTo>
                  <a:lnTo>
                    <a:pt x="512102" y="270700"/>
                  </a:lnTo>
                  <a:lnTo>
                    <a:pt x="542544" y="236867"/>
                  </a:lnTo>
                  <a:lnTo>
                    <a:pt x="596988" y="338378"/>
                  </a:lnTo>
                  <a:lnTo>
                    <a:pt x="678167" y="338378"/>
                  </a:lnTo>
                  <a:close/>
                </a:path>
                <a:path w="774700" h="344169">
                  <a:moveTo>
                    <a:pt x="774153" y="98310"/>
                  </a:moveTo>
                  <a:lnTo>
                    <a:pt x="705878" y="98310"/>
                  </a:lnTo>
                  <a:lnTo>
                    <a:pt x="705878" y="338378"/>
                  </a:lnTo>
                  <a:lnTo>
                    <a:pt x="774153" y="338378"/>
                  </a:lnTo>
                  <a:lnTo>
                    <a:pt x="774153" y="98310"/>
                  </a:lnTo>
                  <a:close/>
                </a:path>
              </a:pathLst>
            </a:custGeom>
            <a:solidFill>
              <a:srgbClr val="04171D"/>
            </a:solidFill>
          </p:spPr>
          <p:txBody>
            <a:bodyPr wrap="square" lIns="0" tIns="0" rIns="0" bIns="0" rtlCol="0"/>
            <a:lstStyle/>
            <a:p>
              <a:endParaRPr/>
            </a:p>
          </p:txBody>
        </p:sp>
        <p:pic>
          <p:nvPicPr>
            <p:cNvPr id="11" name="object 11"/>
            <p:cNvPicPr/>
            <p:nvPr/>
          </p:nvPicPr>
          <p:blipFill>
            <a:blip r:embed="rId5" cstate="print"/>
            <a:stretch>
              <a:fillRect/>
            </a:stretch>
          </p:blipFill>
          <p:spPr>
            <a:xfrm>
              <a:off x="9048201" y="545770"/>
              <a:ext cx="83028" cy="82300"/>
            </a:xfrm>
            <a:prstGeom prst="rect">
              <a:avLst/>
            </a:prstGeom>
          </p:spPr>
        </p:pic>
        <p:sp>
          <p:nvSpPr>
            <p:cNvPr id="12" name="object 12"/>
            <p:cNvSpPr/>
            <p:nvPr/>
          </p:nvSpPr>
          <p:spPr>
            <a:xfrm>
              <a:off x="9055570" y="941793"/>
              <a:ext cx="68580" cy="239395"/>
            </a:xfrm>
            <a:custGeom>
              <a:avLst/>
              <a:gdLst/>
              <a:ahLst/>
              <a:cxnLst/>
              <a:rect l="l" t="t" r="r" b="b"/>
              <a:pathLst>
                <a:path w="68579" h="239394">
                  <a:moveTo>
                    <a:pt x="68275" y="4013"/>
                  </a:moveTo>
                  <a:lnTo>
                    <a:pt x="63652" y="4013"/>
                  </a:lnTo>
                  <a:lnTo>
                    <a:pt x="63652" y="234924"/>
                  </a:lnTo>
                  <a:lnTo>
                    <a:pt x="68275" y="234924"/>
                  </a:lnTo>
                  <a:lnTo>
                    <a:pt x="68275" y="4013"/>
                  </a:lnTo>
                  <a:close/>
                </a:path>
                <a:path w="68579" h="239394">
                  <a:moveTo>
                    <a:pt x="68275" y="0"/>
                  </a:moveTo>
                  <a:lnTo>
                    <a:pt x="0" y="0"/>
                  </a:lnTo>
                  <a:lnTo>
                    <a:pt x="0" y="3797"/>
                  </a:lnTo>
                  <a:lnTo>
                    <a:pt x="0" y="235178"/>
                  </a:lnTo>
                  <a:lnTo>
                    <a:pt x="0" y="238975"/>
                  </a:lnTo>
                  <a:lnTo>
                    <a:pt x="68275" y="238975"/>
                  </a:lnTo>
                  <a:lnTo>
                    <a:pt x="68275" y="235178"/>
                  </a:lnTo>
                  <a:lnTo>
                    <a:pt x="4610" y="235178"/>
                  </a:lnTo>
                  <a:lnTo>
                    <a:pt x="4610" y="3797"/>
                  </a:lnTo>
                  <a:lnTo>
                    <a:pt x="68275" y="3797"/>
                  </a:lnTo>
                  <a:lnTo>
                    <a:pt x="68275" y="0"/>
                  </a:lnTo>
                  <a:close/>
                </a:path>
              </a:pathLst>
            </a:custGeom>
            <a:solidFill>
              <a:srgbClr val="04171D"/>
            </a:solidFill>
          </p:spPr>
          <p:txBody>
            <a:bodyPr wrap="square" lIns="0" tIns="0" rIns="0" bIns="0" rtlCol="0"/>
            <a:lstStyle/>
            <a:p>
              <a:endParaRPr/>
            </a:p>
          </p:txBody>
        </p:sp>
        <p:pic>
          <p:nvPicPr>
            <p:cNvPr id="13" name="object 13"/>
            <p:cNvPicPr/>
            <p:nvPr/>
          </p:nvPicPr>
          <p:blipFill>
            <a:blip r:embed="rId6" cstate="print"/>
            <a:stretch>
              <a:fillRect/>
            </a:stretch>
          </p:blipFill>
          <p:spPr>
            <a:xfrm>
              <a:off x="8785679" y="935729"/>
              <a:ext cx="232956" cy="251023"/>
            </a:xfrm>
            <a:prstGeom prst="rect">
              <a:avLst/>
            </a:prstGeom>
          </p:spPr>
        </p:pic>
      </p:grpSp>
      <p:pic>
        <p:nvPicPr>
          <p:cNvPr id="14" name="object 14"/>
          <p:cNvPicPr/>
          <p:nvPr/>
        </p:nvPicPr>
        <p:blipFill>
          <a:blip r:embed="rId7" cstate="print"/>
          <a:stretch>
            <a:fillRect/>
          </a:stretch>
        </p:blipFill>
        <p:spPr>
          <a:xfrm>
            <a:off x="6909655" y="1362226"/>
            <a:ext cx="1251368" cy="400158"/>
          </a:xfrm>
          <a:prstGeom prst="rect">
            <a:avLst/>
          </a:prstGeom>
        </p:spPr>
      </p:pic>
      <p:sp>
        <p:nvSpPr>
          <p:cNvPr id="15" name="Slide Number Placeholder 14">
            <a:extLst>
              <a:ext uri="{FF2B5EF4-FFF2-40B4-BE49-F238E27FC236}">
                <a16:creationId xmlns:a16="http://schemas.microsoft.com/office/drawing/2014/main" id="{611D0BB8-9986-4AD9-A1B6-241894975C16}"/>
              </a:ext>
            </a:extLst>
          </p:cNvPr>
          <p:cNvSpPr>
            <a:spLocks noGrp="1"/>
          </p:cNvSpPr>
          <p:nvPr>
            <p:ph type="sldNum" sz="quarter" idx="12"/>
          </p:nvPr>
        </p:nvSpPr>
        <p:spPr/>
        <p:txBody>
          <a:bodyPr/>
          <a:lstStyle/>
          <a:p>
            <a:fld id="{688715A2-DFA4-4904-9A43-9D7FEC79ECC7}" type="slidenum">
              <a:rPr lang="de-DE" smtClean="0"/>
              <a:t>56</a:t>
            </a:fld>
            <a:endParaRPr lang="de-DE"/>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b="1" dirty="0"/>
              <a:t>Supervised instruction and answer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57</a:t>
            </a:fld>
            <a:endParaRPr lang="de-DE"/>
          </a:p>
        </p:txBody>
      </p:sp>
    </p:spTree>
    <p:extLst>
      <p:ext uri="{BB962C8B-B14F-4D97-AF65-F5344CB8AC3E}">
        <p14:creationId xmlns:p14="http://schemas.microsoft.com/office/powerpoint/2010/main" val="5015221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3858" y="1313497"/>
            <a:ext cx="5260657" cy="468463"/>
          </a:xfrm>
          <a:prstGeom prst="rect">
            <a:avLst/>
          </a:prstGeom>
        </p:spPr>
        <p:txBody>
          <a:bodyPr vert="horz" wrap="square" lIns="0" tIns="12383" rIns="0" bIns="0" rtlCol="0">
            <a:spAutoFit/>
          </a:bodyPr>
          <a:lstStyle/>
          <a:p>
            <a:pPr marL="9525">
              <a:spcBef>
                <a:spcPts val="98"/>
              </a:spcBef>
            </a:pPr>
            <a:r>
              <a:rPr sz="2963" spc="-83" dirty="0"/>
              <a:t>Supervised</a:t>
            </a:r>
            <a:r>
              <a:rPr sz="2963" spc="-244" dirty="0"/>
              <a:t> </a:t>
            </a:r>
            <a:r>
              <a:rPr sz="2963" spc="-127" dirty="0"/>
              <a:t>Instruction</a:t>
            </a:r>
            <a:r>
              <a:rPr sz="2963" spc="-263" dirty="0"/>
              <a:t> </a:t>
            </a:r>
            <a:r>
              <a:rPr sz="2963" spc="-113" dirty="0"/>
              <a:t>Fine-</a:t>
            </a:r>
            <a:r>
              <a:rPr sz="2963" spc="-135" dirty="0"/>
              <a:t>tuning</a:t>
            </a:r>
            <a:endParaRPr sz="2963"/>
          </a:p>
        </p:txBody>
      </p:sp>
      <p:sp>
        <p:nvSpPr>
          <p:cNvPr id="3" name="object 3"/>
          <p:cNvSpPr txBox="1">
            <a:spLocks noGrp="1"/>
          </p:cNvSpPr>
          <p:nvPr>
            <p:ph type="body" idx="1"/>
          </p:nvPr>
        </p:nvSpPr>
        <p:spPr>
          <a:xfrm>
            <a:off x="407015" y="2079069"/>
            <a:ext cx="5413340" cy="3684342"/>
          </a:xfrm>
          <a:prstGeom prst="rect">
            <a:avLst/>
          </a:prstGeom>
        </p:spPr>
        <p:txBody>
          <a:bodyPr vert="horz" wrap="square" lIns="0" tIns="19050" rIns="0" bIns="0" rtlCol="0">
            <a:spAutoFit/>
          </a:bodyPr>
          <a:lstStyle/>
          <a:p>
            <a:pPr marL="318135" marR="3810" indent="-309086">
              <a:lnSpc>
                <a:spcPct val="100000"/>
              </a:lnSpc>
              <a:spcBef>
                <a:spcPts val="150"/>
              </a:spcBef>
              <a:buFont typeface="Arial"/>
              <a:buChar char="●"/>
              <a:tabLst>
                <a:tab pos="318135" algn="l"/>
              </a:tabLst>
            </a:pPr>
            <a:r>
              <a:rPr sz="1600" kern="0" spc="53" dirty="0"/>
              <a:t>LLMs</a:t>
            </a:r>
            <a:r>
              <a:rPr sz="1600" kern="0" spc="-146" dirty="0"/>
              <a:t> </a:t>
            </a:r>
            <a:r>
              <a:rPr sz="1600" kern="0" spc="-41" dirty="0"/>
              <a:t>predict</a:t>
            </a:r>
            <a:r>
              <a:rPr sz="1600" kern="0" spc="-101" dirty="0"/>
              <a:t> </a:t>
            </a:r>
            <a:r>
              <a:rPr sz="1600" kern="0" spc="-41" dirty="0"/>
              <a:t>the</a:t>
            </a:r>
            <a:r>
              <a:rPr sz="1600" kern="0" spc="-105" dirty="0"/>
              <a:t> </a:t>
            </a:r>
            <a:r>
              <a:rPr sz="1600" b="1" kern="0" spc="-45" dirty="0"/>
              <a:t>next</a:t>
            </a:r>
            <a:r>
              <a:rPr sz="1600" b="1" kern="0" spc="-143" dirty="0"/>
              <a:t> </a:t>
            </a:r>
            <a:r>
              <a:rPr sz="1600" b="1" kern="0" spc="-26" dirty="0"/>
              <a:t>token</a:t>
            </a:r>
            <a:r>
              <a:rPr sz="1600" b="1" kern="0" spc="-150" dirty="0"/>
              <a:t> </a:t>
            </a:r>
            <a:r>
              <a:rPr sz="1600" b="1" kern="0" spc="-38" dirty="0"/>
              <a:t>with</a:t>
            </a:r>
            <a:r>
              <a:rPr sz="1600" b="1" kern="0" spc="-90" dirty="0"/>
              <a:t> </a:t>
            </a:r>
            <a:r>
              <a:rPr sz="1600" b="1" kern="0" spc="-41" dirty="0"/>
              <a:t>the</a:t>
            </a:r>
            <a:r>
              <a:rPr sz="1600" b="1" kern="0" spc="-120" dirty="0"/>
              <a:t> </a:t>
            </a:r>
            <a:r>
              <a:rPr sz="1600" b="1" kern="0" spc="-19" dirty="0"/>
              <a:t>highest</a:t>
            </a:r>
            <a:r>
              <a:rPr sz="1600" b="1" kern="0" spc="-83" dirty="0"/>
              <a:t> </a:t>
            </a:r>
            <a:r>
              <a:rPr sz="1600" b="1" kern="0" spc="-30" dirty="0"/>
              <a:t>probability</a:t>
            </a:r>
            <a:r>
              <a:rPr sz="1600" b="1" kern="0" spc="-124" dirty="0"/>
              <a:t> </a:t>
            </a:r>
            <a:r>
              <a:rPr sz="1600" kern="0" spc="-15" dirty="0"/>
              <a:t>according</a:t>
            </a:r>
            <a:r>
              <a:rPr sz="1600" kern="0" spc="-79" dirty="0"/>
              <a:t> </a:t>
            </a:r>
            <a:r>
              <a:rPr sz="1600" kern="0" spc="-19" dirty="0"/>
              <a:t>to </a:t>
            </a:r>
            <a:r>
              <a:rPr sz="1600" kern="0" spc="-60" dirty="0"/>
              <a:t>their</a:t>
            </a:r>
            <a:r>
              <a:rPr sz="1600" kern="0" spc="-116" dirty="0"/>
              <a:t> </a:t>
            </a:r>
            <a:r>
              <a:rPr sz="1600" kern="0" spc="-53" dirty="0"/>
              <a:t>training</a:t>
            </a:r>
            <a:r>
              <a:rPr sz="1600" kern="0" spc="-71" dirty="0"/>
              <a:t> </a:t>
            </a:r>
            <a:r>
              <a:rPr sz="1600" kern="0" spc="-26" dirty="0"/>
              <a:t>data</a:t>
            </a:r>
            <a:r>
              <a:rPr sz="1600" kern="0" spc="-143" dirty="0"/>
              <a:t> </a:t>
            </a:r>
            <a:r>
              <a:rPr sz="1600" kern="0" spc="-26" dirty="0"/>
              <a:t>(mostly</a:t>
            </a:r>
            <a:r>
              <a:rPr sz="1600" kern="0" spc="-94" dirty="0"/>
              <a:t> </a:t>
            </a:r>
            <a:r>
              <a:rPr sz="1600" kern="0" spc="-19" dirty="0"/>
              <a:t>Web</a:t>
            </a:r>
            <a:r>
              <a:rPr sz="1600" kern="0" spc="-64" dirty="0"/>
              <a:t> </a:t>
            </a:r>
            <a:r>
              <a:rPr sz="1600" kern="0" spc="-8" dirty="0"/>
              <a:t>data).</a:t>
            </a:r>
          </a:p>
          <a:p>
            <a:pPr marL="318135" marR="62389" indent="-309086">
              <a:lnSpc>
                <a:spcPct val="100000"/>
              </a:lnSpc>
              <a:spcBef>
                <a:spcPts val="795"/>
              </a:spcBef>
              <a:buFont typeface="Arial"/>
              <a:buChar char="●"/>
              <a:tabLst>
                <a:tab pos="318135" algn="l"/>
              </a:tabLst>
            </a:pPr>
            <a:r>
              <a:rPr sz="1600" kern="0" dirty="0"/>
              <a:t>A</a:t>
            </a:r>
            <a:r>
              <a:rPr sz="1600" kern="0" spc="-116" dirty="0"/>
              <a:t> </a:t>
            </a:r>
            <a:r>
              <a:rPr lang="en-US" sz="1600" kern="0" spc="-34" dirty="0"/>
              <a:t>base</a:t>
            </a:r>
            <a:r>
              <a:rPr sz="1600" kern="0" spc="-150" dirty="0"/>
              <a:t> </a:t>
            </a:r>
            <a:r>
              <a:rPr sz="1600" kern="0" spc="-15" dirty="0"/>
              <a:t>language</a:t>
            </a:r>
            <a:r>
              <a:rPr sz="1600" kern="0" spc="-83" dirty="0"/>
              <a:t> </a:t>
            </a:r>
            <a:r>
              <a:rPr sz="1600" kern="0" spc="-19" dirty="0"/>
              <a:t>model</a:t>
            </a:r>
            <a:r>
              <a:rPr sz="1600" kern="0" spc="-75" dirty="0"/>
              <a:t> </a:t>
            </a:r>
            <a:r>
              <a:rPr sz="1600" kern="0" dirty="0"/>
              <a:t>is</a:t>
            </a:r>
            <a:r>
              <a:rPr sz="1600" kern="0" spc="-79" dirty="0"/>
              <a:t> </a:t>
            </a:r>
            <a:r>
              <a:rPr sz="1600" b="1" kern="0" spc="-26" dirty="0"/>
              <a:t>not</a:t>
            </a:r>
            <a:r>
              <a:rPr sz="1600" b="1" kern="0" spc="-86" dirty="0"/>
              <a:t> </a:t>
            </a:r>
            <a:r>
              <a:rPr sz="1600" b="1" kern="0" dirty="0">
                <a:latin typeface="Trebuchet MS"/>
                <a:cs typeface="Trebuchet MS"/>
              </a:rPr>
              <a:t>a</a:t>
            </a:r>
            <a:r>
              <a:rPr sz="1600" b="1" kern="0" spc="-116" dirty="0"/>
              <a:t> </a:t>
            </a:r>
            <a:r>
              <a:rPr sz="1600" b="1" kern="0" spc="-19" dirty="0"/>
              <a:t>chatbot</a:t>
            </a:r>
            <a:r>
              <a:rPr sz="1600" b="1" kern="0" spc="-101" dirty="0"/>
              <a:t> </a:t>
            </a:r>
            <a:r>
              <a:rPr sz="1600" kern="0" spc="-38" dirty="0"/>
              <a:t>but</a:t>
            </a:r>
            <a:r>
              <a:rPr sz="1600" kern="0" spc="-98" dirty="0"/>
              <a:t> </a:t>
            </a:r>
            <a:r>
              <a:rPr sz="1600" kern="0" dirty="0"/>
              <a:t>a</a:t>
            </a:r>
            <a:r>
              <a:rPr sz="1600" kern="0" spc="-90" dirty="0"/>
              <a:t> </a:t>
            </a:r>
            <a:r>
              <a:rPr sz="1600" kern="0" spc="-19" dirty="0"/>
              <a:t>completion</a:t>
            </a:r>
            <a:r>
              <a:rPr sz="1600" kern="0" spc="-56" dirty="0"/>
              <a:t> </a:t>
            </a:r>
            <a:r>
              <a:rPr sz="1600" kern="0" spc="-30" dirty="0"/>
              <a:t>engine</a:t>
            </a:r>
            <a:r>
              <a:rPr sz="1600" kern="0" spc="-86" dirty="0"/>
              <a:t> </a:t>
            </a:r>
            <a:r>
              <a:rPr sz="1600" kern="0" spc="-19" dirty="0"/>
              <a:t>for </a:t>
            </a:r>
            <a:r>
              <a:rPr sz="1600" kern="0" dirty="0"/>
              <a:t>Web</a:t>
            </a:r>
            <a:r>
              <a:rPr sz="1600" kern="0" spc="-127" dirty="0"/>
              <a:t> </a:t>
            </a:r>
            <a:r>
              <a:rPr sz="1600" kern="0" spc="-34" dirty="0"/>
              <a:t>content</a:t>
            </a:r>
            <a:r>
              <a:rPr sz="1600" kern="0" spc="-98" dirty="0"/>
              <a:t> </a:t>
            </a:r>
            <a:r>
              <a:rPr sz="1600" kern="0" dirty="0"/>
              <a:t>and</a:t>
            </a:r>
            <a:r>
              <a:rPr sz="1600" kern="0" spc="-124" dirty="0"/>
              <a:t> </a:t>
            </a:r>
            <a:r>
              <a:rPr sz="1600" kern="0" spc="-34" dirty="0"/>
              <a:t>other</a:t>
            </a:r>
            <a:r>
              <a:rPr sz="1600" kern="0" spc="-113" dirty="0"/>
              <a:t> </a:t>
            </a:r>
            <a:r>
              <a:rPr sz="1600" kern="0" spc="-79" dirty="0"/>
              <a:t>text</a:t>
            </a:r>
            <a:r>
              <a:rPr sz="1600" kern="0" spc="-98" dirty="0"/>
              <a:t> </a:t>
            </a:r>
            <a:r>
              <a:rPr sz="1600" kern="0" dirty="0"/>
              <a:t>seen</a:t>
            </a:r>
            <a:r>
              <a:rPr sz="1600" kern="0" spc="-113" dirty="0"/>
              <a:t> </a:t>
            </a:r>
            <a:r>
              <a:rPr sz="1600" kern="0" spc="-30" dirty="0"/>
              <a:t>during</a:t>
            </a:r>
            <a:r>
              <a:rPr sz="1600" kern="0" spc="-139" dirty="0"/>
              <a:t> </a:t>
            </a:r>
            <a:r>
              <a:rPr sz="1600" kern="0" spc="-8" dirty="0"/>
              <a:t>training.</a:t>
            </a:r>
          </a:p>
          <a:p>
            <a:pPr marL="318135" indent="-308610">
              <a:lnSpc>
                <a:spcPct val="100000"/>
              </a:lnSpc>
              <a:spcBef>
                <a:spcPts val="893"/>
              </a:spcBef>
              <a:buFont typeface="Arial"/>
              <a:buChar char="●"/>
              <a:tabLst>
                <a:tab pos="318135" algn="l"/>
              </a:tabLst>
            </a:pPr>
            <a:r>
              <a:rPr sz="1600" kern="0" dirty="0"/>
              <a:t>Chatbots</a:t>
            </a:r>
            <a:r>
              <a:rPr sz="1600" kern="0" spc="-135" dirty="0"/>
              <a:t> </a:t>
            </a:r>
            <a:r>
              <a:rPr sz="1600" kern="0" spc="-26" dirty="0"/>
              <a:t>(language</a:t>
            </a:r>
            <a:r>
              <a:rPr sz="1600" kern="0" spc="-64" dirty="0"/>
              <a:t> </a:t>
            </a:r>
            <a:r>
              <a:rPr sz="1600" kern="0" spc="-30" dirty="0"/>
              <a:t>understanding,</a:t>
            </a:r>
            <a:r>
              <a:rPr sz="1600" kern="0" spc="-98" dirty="0"/>
              <a:t> </a:t>
            </a:r>
            <a:r>
              <a:rPr sz="1600" kern="0" spc="-38" dirty="0"/>
              <a:t>world</a:t>
            </a:r>
            <a:r>
              <a:rPr sz="1600" kern="0" spc="-116" dirty="0"/>
              <a:t> </a:t>
            </a:r>
            <a:r>
              <a:rPr sz="1600" kern="0" spc="-38" dirty="0"/>
              <a:t>knowledge,</a:t>
            </a:r>
            <a:r>
              <a:rPr sz="1600" kern="0" spc="-94" dirty="0"/>
              <a:t> </a:t>
            </a:r>
            <a:r>
              <a:rPr sz="1600" kern="0" dirty="0"/>
              <a:t>…)</a:t>
            </a:r>
            <a:r>
              <a:rPr sz="1600" kern="0" spc="-109" dirty="0"/>
              <a:t> </a:t>
            </a:r>
            <a:r>
              <a:rPr sz="1600" kern="0" spc="-8" dirty="0"/>
              <a:t>and</a:t>
            </a:r>
            <a:r>
              <a:rPr sz="1600" kern="0" spc="-53" dirty="0"/>
              <a:t> </a:t>
            </a:r>
            <a:r>
              <a:rPr sz="1600" kern="0" spc="-8" dirty="0"/>
              <a:t>other</a:t>
            </a:r>
            <a:r>
              <a:rPr lang="en-US" sz="1600" kern="0" spc="-8" dirty="0"/>
              <a:t> </a:t>
            </a:r>
            <a:r>
              <a:rPr sz="1600" kern="0" spc="-15" dirty="0"/>
              <a:t>applications</a:t>
            </a:r>
            <a:r>
              <a:rPr sz="1600" kern="0" spc="-153" dirty="0"/>
              <a:t> </a:t>
            </a:r>
            <a:r>
              <a:rPr sz="1600" kern="0" spc="-26" dirty="0"/>
              <a:t>are</a:t>
            </a:r>
            <a:r>
              <a:rPr sz="1600" kern="0" spc="-150" dirty="0"/>
              <a:t> </a:t>
            </a:r>
            <a:r>
              <a:rPr sz="1600" kern="0" spc="-41" dirty="0"/>
              <a:t>built</a:t>
            </a:r>
            <a:r>
              <a:rPr sz="1600" kern="0" spc="-109" dirty="0"/>
              <a:t> </a:t>
            </a:r>
            <a:r>
              <a:rPr sz="1600" kern="0" dirty="0"/>
              <a:t>on</a:t>
            </a:r>
            <a:r>
              <a:rPr sz="1600" kern="0" spc="-124" dirty="0"/>
              <a:t> </a:t>
            </a:r>
            <a:r>
              <a:rPr sz="1600" kern="0" spc="-26" dirty="0"/>
              <a:t>top</a:t>
            </a:r>
            <a:r>
              <a:rPr sz="1600" kern="0" spc="-135" dirty="0"/>
              <a:t> </a:t>
            </a:r>
            <a:r>
              <a:rPr sz="1600" kern="0" spc="-26" dirty="0"/>
              <a:t>of</a:t>
            </a:r>
            <a:r>
              <a:rPr sz="1600" kern="0" spc="-139" dirty="0"/>
              <a:t> </a:t>
            </a:r>
            <a:r>
              <a:rPr sz="1600" kern="0" spc="-8" dirty="0"/>
              <a:t>LLMs.</a:t>
            </a:r>
          </a:p>
          <a:p>
            <a:pPr marL="318135" marR="326231" indent="-309086">
              <a:lnSpc>
                <a:spcPct val="100000"/>
              </a:lnSpc>
              <a:spcBef>
                <a:spcPts val="874"/>
              </a:spcBef>
              <a:buFont typeface="Arial"/>
              <a:buChar char="●"/>
              <a:tabLst>
                <a:tab pos="318135" algn="l"/>
              </a:tabLst>
            </a:pPr>
            <a:r>
              <a:rPr sz="1600" kern="0" spc="53" dirty="0"/>
              <a:t>LLMs</a:t>
            </a:r>
            <a:r>
              <a:rPr sz="1600" kern="0" spc="-143" dirty="0"/>
              <a:t> </a:t>
            </a:r>
            <a:r>
              <a:rPr sz="1600" kern="0" dirty="0"/>
              <a:t>can</a:t>
            </a:r>
            <a:r>
              <a:rPr sz="1600" kern="0" spc="-109" dirty="0"/>
              <a:t> </a:t>
            </a:r>
            <a:r>
              <a:rPr sz="1600" kern="0" dirty="0"/>
              <a:t>be</a:t>
            </a:r>
            <a:r>
              <a:rPr sz="1600" kern="0" spc="-101" dirty="0"/>
              <a:t> </a:t>
            </a:r>
            <a:r>
              <a:rPr sz="1600" b="1" kern="0" spc="-34" dirty="0"/>
              <a:t>optimized</a:t>
            </a:r>
            <a:r>
              <a:rPr sz="1600" b="1" kern="0" spc="-94" dirty="0"/>
              <a:t> </a:t>
            </a:r>
            <a:r>
              <a:rPr sz="1600" b="1" kern="0" spc="-38" dirty="0"/>
              <a:t>for</a:t>
            </a:r>
            <a:r>
              <a:rPr sz="1600" b="1" kern="0" spc="-98" dirty="0"/>
              <a:t> </a:t>
            </a:r>
            <a:r>
              <a:rPr sz="1600" b="1" kern="0" dirty="0">
                <a:latin typeface="Trebuchet MS"/>
                <a:cs typeface="Trebuchet MS"/>
              </a:rPr>
              <a:t>specific</a:t>
            </a:r>
            <a:r>
              <a:rPr sz="1600" b="1" kern="0" spc="-105" dirty="0"/>
              <a:t> </a:t>
            </a:r>
            <a:r>
              <a:rPr sz="1600" b="1" kern="0" dirty="0">
                <a:latin typeface="Trebuchet MS"/>
                <a:cs typeface="Trebuchet MS"/>
              </a:rPr>
              <a:t>tasks</a:t>
            </a:r>
            <a:r>
              <a:rPr sz="1600" b="1" kern="0" spc="-116" dirty="0"/>
              <a:t> </a:t>
            </a:r>
            <a:r>
              <a:rPr sz="1600" b="1" kern="0" dirty="0">
                <a:latin typeface="Trebuchet MS"/>
                <a:cs typeface="Trebuchet MS"/>
              </a:rPr>
              <a:t>and</a:t>
            </a:r>
            <a:r>
              <a:rPr sz="1600" b="1" kern="0" spc="-98" dirty="0"/>
              <a:t> </a:t>
            </a:r>
            <a:r>
              <a:rPr sz="1600" b="1" kern="0" dirty="0">
                <a:latin typeface="Trebuchet MS"/>
                <a:cs typeface="Trebuchet MS"/>
              </a:rPr>
              <a:t>applications</a:t>
            </a:r>
            <a:r>
              <a:rPr sz="1600" b="1" kern="0" spc="-75" dirty="0"/>
              <a:t> </a:t>
            </a:r>
            <a:r>
              <a:rPr sz="1600" kern="0" spc="-49" dirty="0"/>
              <a:t>(e.g., </a:t>
            </a:r>
            <a:r>
              <a:rPr sz="1600" kern="0" spc="-23" dirty="0"/>
              <a:t>chatbots,</a:t>
            </a:r>
            <a:r>
              <a:rPr sz="1600" kern="0" spc="-90" dirty="0"/>
              <a:t> </a:t>
            </a:r>
            <a:r>
              <a:rPr sz="1600" kern="0" spc="-30" dirty="0"/>
              <a:t>instruction</a:t>
            </a:r>
            <a:r>
              <a:rPr sz="1600" kern="0" spc="-98" dirty="0"/>
              <a:t> </a:t>
            </a:r>
            <a:r>
              <a:rPr sz="1600" kern="0" spc="-49" dirty="0"/>
              <a:t>following,</a:t>
            </a:r>
            <a:r>
              <a:rPr sz="1600" kern="0" spc="-86" dirty="0"/>
              <a:t> </a:t>
            </a:r>
            <a:r>
              <a:rPr sz="1600" kern="0" dirty="0"/>
              <a:t>…)</a:t>
            </a:r>
            <a:r>
              <a:rPr sz="1600" kern="0" spc="-98" dirty="0"/>
              <a:t> </a:t>
            </a:r>
            <a:r>
              <a:rPr sz="1600" kern="0" spc="-34" dirty="0"/>
              <a:t>via</a:t>
            </a:r>
            <a:r>
              <a:rPr sz="1600" kern="0" spc="-131" dirty="0"/>
              <a:t> </a:t>
            </a:r>
            <a:r>
              <a:rPr sz="1600" kern="0" spc="-38" dirty="0"/>
              <a:t>fine-tuning</a:t>
            </a:r>
            <a:r>
              <a:rPr sz="1600" kern="0" spc="-56" dirty="0"/>
              <a:t> </a:t>
            </a:r>
            <a:r>
              <a:rPr sz="1600" kern="0" spc="-26" dirty="0"/>
              <a:t>(comparable</a:t>
            </a:r>
            <a:r>
              <a:rPr sz="1600" kern="0" spc="-56" dirty="0"/>
              <a:t> </a:t>
            </a:r>
            <a:r>
              <a:rPr sz="1600" kern="0" spc="-19" dirty="0"/>
              <a:t>to </a:t>
            </a:r>
            <a:r>
              <a:rPr sz="1600" kern="0" dirty="0"/>
              <a:t>classical</a:t>
            </a:r>
            <a:r>
              <a:rPr sz="1600" kern="0" spc="-64" dirty="0"/>
              <a:t> </a:t>
            </a:r>
            <a:r>
              <a:rPr sz="1600" kern="0" spc="-8" dirty="0"/>
              <a:t>supervised</a:t>
            </a:r>
            <a:r>
              <a:rPr sz="1600" kern="0" spc="-56" dirty="0"/>
              <a:t> </a:t>
            </a:r>
            <a:r>
              <a:rPr sz="1600" kern="0" spc="-8" dirty="0"/>
              <a:t>learning).</a:t>
            </a:r>
          </a:p>
          <a:p>
            <a:pPr marL="318135" marR="61913" indent="-309086">
              <a:lnSpc>
                <a:spcPct val="100000"/>
              </a:lnSpc>
              <a:spcBef>
                <a:spcPts val="949"/>
              </a:spcBef>
              <a:buFont typeface="Arial"/>
              <a:buChar char="●"/>
              <a:tabLst>
                <a:tab pos="318135" algn="l"/>
              </a:tabLst>
            </a:pPr>
            <a:r>
              <a:rPr sz="1600" kern="0" dirty="0"/>
              <a:t>Supervised</a:t>
            </a:r>
            <a:r>
              <a:rPr sz="1600" kern="0" spc="-113" dirty="0"/>
              <a:t> </a:t>
            </a:r>
            <a:r>
              <a:rPr sz="1600" kern="0" spc="-49" dirty="0"/>
              <a:t>fine-</a:t>
            </a:r>
            <a:r>
              <a:rPr sz="1600" kern="0" spc="-38" dirty="0"/>
              <a:t>tuning</a:t>
            </a:r>
            <a:r>
              <a:rPr sz="1600" kern="0" spc="-56" dirty="0"/>
              <a:t> </a:t>
            </a:r>
            <a:r>
              <a:rPr sz="1600" kern="0" spc="-30" dirty="0"/>
              <a:t>requires</a:t>
            </a:r>
            <a:r>
              <a:rPr sz="1600" kern="0" spc="-60" dirty="0"/>
              <a:t> </a:t>
            </a:r>
            <a:r>
              <a:rPr sz="1600" kern="0" spc="-45" dirty="0"/>
              <a:t>structured/annotated</a:t>
            </a:r>
            <a:r>
              <a:rPr sz="1600" kern="0" spc="-113" dirty="0"/>
              <a:t> </a:t>
            </a:r>
            <a:r>
              <a:rPr sz="1600" kern="0" spc="-8" dirty="0"/>
              <a:t>datasets</a:t>
            </a:r>
            <a:r>
              <a:rPr sz="1600" kern="0" spc="-60" dirty="0"/>
              <a:t> </a:t>
            </a:r>
            <a:r>
              <a:rPr sz="1600" kern="0" spc="-8" dirty="0"/>
              <a:t>(input- </a:t>
            </a:r>
            <a:r>
              <a:rPr sz="1600" kern="0" spc="-30" dirty="0"/>
              <a:t>output</a:t>
            </a:r>
            <a:r>
              <a:rPr sz="1600" kern="0" spc="-101" dirty="0"/>
              <a:t> </a:t>
            </a:r>
            <a:r>
              <a:rPr sz="1600" kern="0" spc="-19" dirty="0"/>
              <a:t>pairs</a:t>
            </a:r>
            <a:r>
              <a:rPr sz="1600" kern="0" spc="-83" dirty="0"/>
              <a:t> </a:t>
            </a:r>
            <a:r>
              <a:rPr sz="1600" kern="0" spc="-60" dirty="0"/>
              <a:t>for</a:t>
            </a:r>
            <a:r>
              <a:rPr sz="1600" kern="0" spc="-116" dirty="0"/>
              <a:t> </a:t>
            </a:r>
            <a:r>
              <a:rPr sz="1600" kern="0" spc="-38" dirty="0"/>
              <a:t>multiple</a:t>
            </a:r>
            <a:r>
              <a:rPr sz="1600" kern="0" spc="-75" dirty="0"/>
              <a:t> </a:t>
            </a:r>
            <a:r>
              <a:rPr sz="1600" kern="0" spc="-8" dirty="0"/>
              <a:t>tasks):</a:t>
            </a:r>
          </a:p>
          <a:p>
            <a:pPr marL="775811" lvl="1" indent="-309086">
              <a:lnSpc>
                <a:spcPct val="100000"/>
              </a:lnSpc>
              <a:spcBef>
                <a:spcPts val="878"/>
              </a:spcBef>
              <a:buFont typeface="Arial"/>
              <a:buChar char="○"/>
              <a:tabLst>
                <a:tab pos="775811" algn="l"/>
              </a:tabLst>
            </a:pPr>
            <a:r>
              <a:rPr sz="900" kern="0" dirty="0">
                <a:latin typeface="Trebuchet MS"/>
                <a:cs typeface="Trebuchet MS"/>
              </a:rPr>
              <a:t>Questions</a:t>
            </a:r>
            <a:r>
              <a:rPr sz="900" kern="0" spc="-64" dirty="0">
                <a:latin typeface="Trebuchet MS"/>
                <a:cs typeface="Trebuchet MS"/>
              </a:rPr>
              <a:t> </a:t>
            </a:r>
            <a:r>
              <a:rPr sz="900" kern="0" dirty="0">
                <a:latin typeface="Trebuchet MS"/>
                <a:cs typeface="Trebuchet MS"/>
              </a:rPr>
              <a:t>and</a:t>
            </a:r>
            <a:r>
              <a:rPr sz="900" kern="0" spc="-94" dirty="0">
                <a:latin typeface="Trebuchet MS"/>
                <a:cs typeface="Trebuchet MS"/>
              </a:rPr>
              <a:t> </a:t>
            </a:r>
            <a:r>
              <a:rPr sz="900" kern="0" spc="-53" dirty="0">
                <a:latin typeface="Trebuchet MS"/>
                <a:cs typeface="Trebuchet MS"/>
              </a:rPr>
              <a:t>their</a:t>
            </a:r>
            <a:r>
              <a:rPr sz="900" kern="0" spc="-124" dirty="0">
                <a:latin typeface="Trebuchet MS"/>
                <a:cs typeface="Trebuchet MS"/>
              </a:rPr>
              <a:t> </a:t>
            </a:r>
            <a:r>
              <a:rPr sz="900" kern="0" spc="-8" dirty="0">
                <a:latin typeface="Trebuchet MS"/>
                <a:cs typeface="Trebuchet MS"/>
              </a:rPr>
              <a:t>answers</a:t>
            </a:r>
            <a:endParaRPr sz="900" kern="0" dirty="0">
              <a:latin typeface="Trebuchet MS"/>
              <a:cs typeface="Trebuchet MS"/>
            </a:endParaRPr>
          </a:p>
          <a:p>
            <a:pPr marL="775811" lvl="1" indent="-309086">
              <a:lnSpc>
                <a:spcPct val="100000"/>
              </a:lnSpc>
              <a:spcBef>
                <a:spcPts val="904"/>
              </a:spcBef>
              <a:buFont typeface="Arial"/>
              <a:buChar char="○"/>
              <a:tabLst>
                <a:tab pos="775811" algn="l"/>
              </a:tabLst>
            </a:pPr>
            <a:r>
              <a:rPr sz="900" kern="0" spc="-75" dirty="0">
                <a:latin typeface="Trebuchet MS"/>
                <a:cs typeface="Trebuchet MS"/>
              </a:rPr>
              <a:t>Texts</a:t>
            </a:r>
            <a:r>
              <a:rPr sz="900" kern="0" spc="-71" dirty="0">
                <a:latin typeface="Trebuchet MS"/>
                <a:cs typeface="Trebuchet MS"/>
              </a:rPr>
              <a:t> </a:t>
            </a:r>
            <a:r>
              <a:rPr sz="900" kern="0" spc="-45" dirty="0">
                <a:latin typeface="Trebuchet MS"/>
                <a:cs typeface="Trebuchet MS"/>
              </a:rPr>
              <a:t>with</a:t>
            </a:r>
            <a:r>
              <a:rPr sz="900" kern="0" spc="-90" dirty="0">
                <a:latin typeface="Trebuchet MS"/>
                <a:cs typeface="Trebuchet MS"/>
              </a:rPr>
              <a:t> </a:t>
            </a:r>
            <a:r>
              <a:rPr sz="900" kern="0" spc="-53" dirty="0">
                <a:latin typeface="Trebuchet MS"/>
                <a:cs typeface="Trebuchet MS"/>
              </a:rPr>
              <a:t>their</a:t>
            </a:r>
            <a:r>
              <a:rPr sz="900" kern="0" spc="-131" dirty="0">
                <a:latin typeface="Trebuchet MS"/>
                <a:cs typeface="Trebuchet MS"/>
              </a:rPr>
              <a:t> </a:t>
            </a:r>
            <a:r>
              <a:rPr sz="900" kern="0" spc="-8" dirty="0">
                <a:latin typeface="Trebuchet MS"/>
                <a:cs typeface="Trebuchet MS"/>
              </a:rPr>
              <a:t>summaries</a:t>
            </a:r>
            <a:endParaRPr sz="900" kern="0" dirty="0">
              <a:latin typeface="Trebuchet MS"/>
              <a:cs typeface="Trebuchet MS"/>
            </a:endParaRPr>
          </a:p>
        </p:txBody>
      </p:sp>
      <p:graphicFrame>
        <p:nvGraphicFramePr>
          <p:cNvPr id="4" name="object 4"/>
          <p:cNvGraphicFramePr>
            <a:graphicFrameLocks noGrp="1"/>
          </p:cNvGraphicFramePr>
          <p:nvPr/>
        </p:nvGraphicFramePr>
        <p:xfrm>
          <a:off x="6159103" y="1958578"/>
          <a:ext cx="2624138" cy="1233012"/>
        </p:xfrm>
        <a:graphic>
          <a:graphicData uri="http://schemas.openxmlformats.org/drawingml/2006/table">
            <a:tbl>
              <a:tblPr firstRow="1" bandRow="1">
                <a:tableStyleId>{2D5ABB26-0587-4C30-8999-92F81FD0307C}</a:tableStyleId>
              </a:tblPr>
              <a:tblGrid>
                <a:gridCol w="692944">
                  <a:extLst>
                    <a:ext uri="{9D8B030D-6E8A-4147-A177-3AD203B41FA5}">
                      <a16:colId xmlns:a16="http://schemas.microsoft.com/office/drawing/2014/main" val="20000"/>
                    </a:ext>
                  </a:extLst>
                </a:gridCol>
                <a:gridCol w="1931194">
                  <a:extLst>
                    <a:ext uri="{9D8B030D-6E8A-4147-A177-3AD203B41FA5}">
                      <a16:colId xmlns:a16="http://schemas.microsoft.com/office/drawing/2014/main" val="20001"/>
                    </a:ext>
                  </a:extLst>
                </a:gridCol>
              </a:tblGrid>
              <a:tr h="353854">
                <a:tc gridSpan="2">
                  <a:txBody>
                    <a:bodyPr/>
                    <a:lstStyle/>
                    <a:p>
                      <a:pPr marL="682625">
                        <a:lnSpc>
                          <a:spcPct val="100000"/>
                        </a:lnSpc>
                        <a:spcBef>
                          <a:spcPts val="830"/>
                        </a:spcBef>
                      </a:pPr>
                      <a:r>
                        <a:rPr sz="1100" b="1" spc="-30" dirty="0">
                          <a:latin typeface="Trebuchet MS"/>
                          <a:cs typeface="Trebuchet MS"/>
                        </a:rPr>
                        <a:t>Vanilla</a:t>
                      </a:r>
                      <a:r>
                        <a:rPr sz="1100" b="1" spc="-105" dirty="0">
                          <a:latin typeface="Trebuchet MS"/>
                          <a:cs typeface="Trebuchet MS"/>
                        </a:rPr>
                        <a:t> </a:t>
                      </a:r>
                      <a:r>
                        <a:rPr sz="1100" b="1" spc="-20" dirty="0">
                          <a:latin typeface="Trebuchet MS"/>
                          <a:cs typeface="Trebuchet MS"/>
                        </a:rPr>
                        <a:t>LLM</a:t>
                      </a:r>
                      <a:r>
                        <a:rPr sz="1100" b="1" spc="-60" dirty="0">
                          <a:latin typeface="Trebuchet MS"/>
                          <a:cs typeface="Trebuchet MS"/>
                        </a:rPr>
                        <a:t> </a:t>
                      </a:r>
                      <a:r>
                        <a:rPr sz="1100" b="1" spc="-10" dirty="0">
                          <a:latin typeface="Trebuchet MS"/>
                          <a:cs typeface="Trebuchet MS"/>
                        </a:rPr>
                        <a:t>(Base</a:t>
                      </a:r>
                      <a:r>
                        <a:rPr sz="1100" b="1" spc="-110" dirty="0">
                          <a:latin typeface="Trebuchet MS"/>
                          <a:cs typeface="Trebuchet MS"/>
                        </a:rPr>
                        <a:t> </a:t>
                      </a:r>
                      <a:r>
                        <a:rPr sz="1100" b="1" spc="-10" dirty="0">
                          <a:latin typeface="Trebuchet MS"/>
                          <a:cs typeface="Trebuchet MS"/>
                        </a:rPr>
                        <a:t>model)</a:t>
                      </a:r>
                      <a:endParaRPr sz="1100">
                        <a:latin typeface="Trebuchet MS"/>
                        <a:cs typeface="Trebuchet MS"/>
                      </a:endParaRPr>
                    </a:p>
                  </a:txBody>
                  <a:tcPr marL="0" marR="0" marT="79058"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solidFill>
                      <a:srgbClr val="E8E8E8"/>
                    </a:solidFill>
                  </a:tcPr>
                </a:tc>
                <a:tc hMerge="1">
                  <a:txBody>
                    <a:bodyPr/>
                    <a:lstStyle/>
                    <a:p>
                      <a:endParaRPr/>
                    </a:p>
                  </a:txBody>
                  <a:tcPr marL="0" marR="0" marT="0" marB="0"/>
                </a:tc>
                <a:extLst>
                  <a:ext uri="{0D108BD9-81ED-4DB2-BD59-A6C34878D82A}">
                    <a16:rowId xmlns:a16="http://schemas.microsoft.com/office/drawing/2014/main" val="10000"/>
                  </a:ext>
                </a:extLst>
              </a:tr>
              <a:tr h="525304">
                <a:tc>
                  <a:txBody>
                    <a:bodyPr/>
                    <a:lstStyle/>
                    <a:p>
                      <a:pPr marL="128270">
                        <a:lnSpc>
                          <a:spcPct val="100000"/>
                        </a:lnSpc>
                        <a:spcBef>
                          <a:spcPts val="835"/>
                        </a:spcBef>
                      </a:pPr>
                      <a:r>
                        <a:rPr sz="1100" spc="-10" dirty="0">
                          <a:latin typeface="Trebuchet MS"/>
                          <a:cs typeface="Trebuchet MS"/>
                        </a:rPr>
                        <a:t>Input</a:t>
                      </a:r>
                      <a:endParaRPr sz="110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marR="454025">
                        <a:lnSpc>
                          <a:spcPct val="100000"/>
                        </a:lnSpc>
                        <a:spcBef>
                          <a:spcPts val="835"/>
                        </a:spcBef>
                      </a:pPr>
                      <a:r>
                        <a:rPr sz="1100" spc="-30" dirty="0">
                          <a:latin typeface="Trebuchet MS"/>
                          <a:cs typeface="Trebuchet MS"/>
                        </a:rPr>
                        <a:t>Where</a:t>
                      </a:r>
                      <a:r>
                        <a:rPr sz="1100" spc="-155" dirty="0">
                          <a:latin typeface="Trebuchet MS"/>
                          <a:cs typeface="Trebuchet MS"/>
                        </a:rPr>
                        <a:t> </a:t>
                      </a:r>
                      <a:r>
                        <a:rPr sz="1100" dirty="0">
                          <a:latin typeface="Trebuchet MS"/>
                          <a:cs typeface="Trebuchet MS"/>
                        </a:rPr>
                        <a:t>is</a:t>
                      </a:r>
                      <a:r>
                        <a:rPr sz="1100" spc="-85" dirty="0">
                          <a:latin typeface="Trebuchet MS"/>
                          <a:cs typeface="Trebuchet MS"/>
                        </a:rPr>
                        <a:t> </a:t>
                      </a:r>
                      <a:r>
                        <a:rPr sz="1100" spc="-70" dirty="0">
                          <a:latin typeface="Trebuchet MS"/>
                          <a:cs typeface="Trebuchet MS"/>
                        </a:rPr>
                        <a:t>the </a:t>
                      </a:r>
                      <a:r>
                        <a:rPr sz="1100" spc="-65" dirty="0">
                          <a:latin typeface="Trebuchet MS"/>
                          <a:cs typeface="Trebuchet MS"/>
                        </a:rPr>
                        <a:t>Eiffel</a:t>
                      </a:r>
                      <a:r>
                        <a:rPr sz="1100" spc="-125" dirty="0">
                          <a:latin typeface="Trebuchet MS"/>
                          <a:cs typeface="Trebuchet MS"/>
                        </a:rPr>
                        <a:t> </a:t>
                      </a:r>
                      <a:r>
                        <a:rPr sz="1100" spc="-85" dirty="0">
                          <a:latin typeface="Trebuchet MS"/>
                          <a:cs typeface="Trebuchet MS"/>
                        </a:rPr>
                        <a:t>Tower </a:t>
                      </a:r>
                      <a:r>
                        <a:rPr sz="1100" spc="-10" dirty="0">
                          <a:latin typeface="Trebuchet MS"/>
                          <a:cs typeface="Trebuchet MS"/>
                        </a:rPr>
                        <a:t>located?</a:t>
                      </a:r>
                      <a:endParaRPr sz="110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1"/>
                  </a:ext>
                </a:extLst>
              </a:tr>
              <a:tr h="353854">
                <a:tc>
                  <a:txBody>
                    <a:bodyPr/>
                    <a:lstStyle/>
                    <a:p>
                      <a:pPr marL="128270">
                        <a:lnSpc>
                          <a:spcPct val="100000"/>
                        </a:lnSpc>
                        <a:spcBef>
                          <a:spcPts val="840"/>
                        </a:spcBef>
                      </a:pPr>
                      <a:r>
                        <a:rPr sz="1100" spc="-10" dirty="0">
                          <a:latin typeface="Trebuchet MS"/>
                          <a:cs typeface="Trebuchet MS"/>
                        </a:rPr>
                        <a:t>Output</a:t>
                      </a:r>
                      <a:endParaRPr sz="1100">
                        <a:latin typeface="Trebuchet MS"/>
                        <a:cs typeface="Trebuchet MS"/>
                      </a:endParaRPr>
                    </a:p>
                  </a:txBody>
                  <a:tcPr marL="0" marR="0" marT="80010"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a:lnSpc>
                          <a:spcPct val="100000"/>
                        </a:lnSpc>
                        <a:spcBef>
                          <a:spcPts val="840"/>
                        </a:spcBef>
                      </a:pPr>
                      <a:r>
                        <a:rPr sz="1100" dirty="0">
                          <a:latin typeface="Trebuchet MS"/>
                          <a:cs typeface="Trebuchet MS"/>
                        </a:rPr>
                        <a:t>How</a:t>
                      </a:r>
                      <a:r>
                        <a:rPr sz="1100" spc="-130" dirty="0">
                          <a:latin typeface="Trebuchet MS"/>
                          <a:cs typeface="Trebuchet MS"/>
                        </a:rPr>
                        <a:t> </a:t>
                      </a:r>
                      <a:r>
                        <a:rPr sz="1100" spc="-65" dirty="0">
                          <a:latin typeface="Trebuchet MS"/>
                          <a:cs typeface="Trebuchet MS"/>
                        </a:rPr>
                        <a:t>tall</a:t>
                      </a:r>
                      <a:r>
                        <a:rPr sz="1100" spc="-100" dirty="0">
                          <a:latin typeface="Trebuchet MS"/>
                          <a:cs typeface="Trebuchet MS"/>
                        </a:rPr>
                        <a:t> </a:t>
                      </a:r>
                      <a:r>
                        <a:rPr sz="1100" dirty="0">
                          <a:latin typeface="Trebuchet MS"/>
                          <a:cs typeface="Trebuchet MS"/>
                        </a:rPr>
                        <a:t>is</a:t>
                      </a:r>
                      <a:r>
                        <a:rPr sz="1100" spc="-135" dirty="0">
                          <a:latin typeface="Trebuchet MS"/>
                          <a:cs typeface="Trebuchet MS"/>
                        </a:rPr>
                        <a:t> </a:t>
                      </a:r>
                      <a:r>
                        <a:rPr sz="1100" spc="-45" dirty="0">
                          <a:latin typeface="Trebuchet MS"/>
                          <a:cs typeface="Trebuchet MS"/>
                        </a:rPr>
                        <a:t>the</a:t>
                      </a:r>
                      <a:r>
                        <a:rPr sz="1100" spc="-160" dirty="0">
                          <a:latin typeface="Trebuchet MS"/>
                          <a:cs typeface="Trebuchet MS"/>
                        </a:rPr>
                        <a:t> </a:t>
                      </a:r>
                      <a:r>
                        <a:rPr sz="1100" spc="-65" dirty="0">
                          <a:latin typeface="Trebuchet MS"/>
                          <a:cs typeface="Trebuchet MS"/>
                        </a:rPr>
                        <a:t>Eiffel</a:t>
                      </a:r>
                      <a:r>
                        <a:rPr sz="1100" spc="-130" dirty="0">
                          <a:latin typeface="Trebuchet MS"/>
                          <a:cs typeface="Trebuchet MS"/>
                        </a:rPr>
                        <a:t> </a:t>
                      </a:r>
                      <a:r>
                        <a:rPr sz="1100" spc="-10" dirty="0">
                          <a:latin typeface="Trebuchet MS"/>
                          <a:cs typeface="Trebuchet MS"/>
                        </a:rPr>
                        <a:t>Tower?</a:t>
                      </a:r>
                      <a:endParaRPr sz="1100" dirty="0">
                        <a:latin typeface="Trebuchet MS"/>
                        <a:cs typeface="Trebuchet MS"/>
                      </a:endParaRPr>
                    </a:p>
                  </a:txBody>
                  <a:tcPr marL="0" marR="0" marT="80010"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2"/>
                  </a:ext>
                </a:extLst>
              </a:tr>
            </a:tbl>
          </a:graphicData>
        </a:graphic>
      </p:graphicFrame>
      <p:graphicFrame>
        <p:nvGraphicFramePr>
          <p:cNvPr id="5" name="object 5"/>
          <p:cNvGraphicFramePr>
            <a:graphicFrameLocks noGrp="1"/>
          </p:cNvGraphicFramePr>
          <p:nvPr/>
        </p:nvGraphicFramePr>
        <p:xfrm>
          <a:off x="6159103" y="3473053"/>
          <a:ext cx="2624138" cy="1233488"/>
        </p:xfrm>
        <a:graphic>
          <a:graphicData uri="http://schemas.openxmlformats.org/drawingml/2006/table">
            <a:tbl>
              <a:tblPr firstRow="1" bandRow="1">
                <a:tableStyleId>{2D5ABB26-0587-4C30-8999-92F81FD0307C}</a:tableStyleId>
              </a:tblPr>
              <a:tblGrid>
                <a:gridCol w="692944">
                  <a:extLst>
                    <a:ext uri="{9D8B030D-6E8A-4147-A177-3AD203B41FA5}">
                      <a16:colId xmlns:a16="http://schemas.microsoft.com/office/drawing/2014/main" val="20000"/>
                    </a:ext>
                  </a:extLst>
                </a:gridCol>
                <a:gridCol w="1931194">
                  <a:extLst>
                    <a:ext uri="{9D8B030D-6E8A-4147-A177-3AD203B41FA5}">
                      <a16:colId xmlns:a16="http://schemas.microsoft.com/office/drawing/2014/main" val="20001"/>
                    </a:ext>
                  </a:extLst>
                </a:gridCol>
              </a:tblGrid>
              <a:tr h="353854">
                <a:tc gridSpan="2">
                  <a:txBody>
                    <a:bodyPr/>
                    <a:lstStyle/>
                    <a:p>
                      <a:pPr marL="933450">
                        <a:lnSpc>
                          <a:spcPct val="100000"/>
                        </a:lnSpc>
                        <a:spcBef>
                          <a:spcPts val="850"/>
                        </a:spcBef>
                      </a:pPr>
                      <a:r>
                        <a:rPr sz="1100" b="1" spc="-30" dirty="0">
                          <a:latin typeface="Trebuchet MS"/>
                          <a:cs typeface="Trebuchet MS"/>
                        </a:rPr>
                        <a:t>QA-</a:t>
                      </a:r>
                      <a:r>
                        <a:rPr sz="1100" b="1" spc="-55" dirty="0">
                          <a:latin typeface="Trebuchet MS"/>
                          <a:cs typeface="Trebuchet MS"/>
                        </a:rPr>
                        <a:t>Fine-</a:t>
                      </a:r>
                      <a:r>
                        <a:rPr sz="1100" b="1" spc="-30" dirty="0">
                          <a:latin typeface="Trebuchet MS"/>
                          <a:cs typeface="Trebuchet MS"/>
                        </a:rPr>
                        <a:t>tuned</a:t>
                      </a:r>
                      <a:r>
                        <a:rPr sz="1100" b="1" spc="-130" dirty="0">
                          <a:latin typeface="Trebuchet MS"/>
                          <a:cs typeface="Trebuchet MS"/>
                        </a:rPr>
                        <a:t> </a:t>
                      </a:r>
                      <a:r>
                        <a:rPr sz="1100" b="1" spc="-25" dirty="0">
                          <a:latin typeface="Trebuchet MS"/>
                          <a:cs typeface="Trebuchet MS"/>
                        </a:rPr>
                        <a:t>LLM</a:t>
                      </a:r>
                      <a:endParaRPr sz="1100">
                        <a:latin typeface="Trebuchet MS"/>
                        <a:cs typeface="Trebuchet MS"/>
                      </a:endParaRPr>
                    </a:p>
                  </a:txBody>
                  <a:tcPr marL="0" marR="0" marT="80963"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solidFill>
                      <a:srgbClr val="E8E8E8"/>
                    </a:solidFill>
                  </a:tcPr>
                </a:tc>
                <a:tc hMerge="1">
                  <a:txBody>
                    <a:bodyPr/>
                    <a:lstStyle/>
                    <a:p>
                      <a:endParaRPr/>
                    </a:p>
                  </a:txBody>
                  <a:tcPr marL="0" marR="0" marT="0" marB="0"/>
                </a:tc>
                <a:extLst>
                  <a:ext uri="{0D108BD9-81ED-4DB2-BD59-A6C34878D82A}">
                    <a16:rowId xmlns:a16="http://schemas.microsoft.com/office/drawing/2014/main" val="10000"/>
                  </a:ext>
                </a:extLst>
              </a:tr>
              <a:tr h="525304">
                <a:tc>
                  <a:txBody>
                    <a:bodyPr/>
                    <a:lstStyle/>
                    <a:p>
                      <a:pPr marL="128270">
                        <a:lnSpc>
                          <a:spcPct val="100000"/>
                        </a:lnSpc>
                        <a:spcBef>
                          <a:spcPts val="855"/>
                        </a:spcBef>
                      </a:pPr>
                      <a:r>
                        <a:rPr sz="1100" spc="-10" dirty="0">
                          <a:latin typeface="Trebuchet MS"/>
                          <a:cs typeface="Trebuchet MS"/>
                        </a:rPr>
                        <a:t>Input</a:t>
                      </a:r>
                      <a:endParaRPr sz="1100">
                        <a:latin typeface="Trebuchet MS"/>
                        <a:cs typeface="Trebuchet MS"/>
                      </a:endParaRPr>
                    </a:p>
                  </a:txBody>
                  <a:tcPr marL="0" marR="0" marT="81439"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marR="454659">
                        <a:lnSpc>
                          <a:spcPct val="100000"/>
                        </a:lnSpc>
                        <a:spcBef>
                          <a:spcPts val="855"/>
                        </a:spcBef>
                      </a:pPr>
                      <a:r>
                        <a:rPr sz="1100" spc="-25" dirty="0">
                          <a:latin typeface="Trebuchet MS"/>
                          <a:cs typeface="Trebuchet MS"/>
                        </a:rPr>
                        <a:t>Where</a:t>
                      </a:r>
                      <a:r>
                        <a:rPr sz="1100" spc="-165" dirty="0">
                          <a:latin typeface="Trebuchet MS"/>
                          <a:cs typeface="Trebuchet MS"/>
                        </a:rPr>
                        <a:t> </a:t>
                      </a:r>
                      <a:r>
                        <a:rPr sz="1100" dirty="0">
                          <a:latin typeface="Trebuchet MS"/>
                          <a:cs typeface="Trebuchet MS"/>
                        </a:rPr>
                        <a:t>is</a:t>
                      </a:r>
                      <a:r>
                        <a:rPr sz="1100" spc="-95" dirty="0">
                          <a:latin typeface="Trebuchet MS"/>
                          <a:cs typeface="Trebuchet MS"/>
                        </a:rPr>
                        <a:t> </a:t>
                      </a:r>
                      <a:r>
                        <a:rPr sz="1100" spc="-70" dirty="0">
                          <a:latin typeface="Trebuchet MS"/>
                          <a:cs typeface="Trebuchet MS"/>
                        </a:rPr>
                        <a:t>the</a:t>
                      </a:r>
                      <a:r>
                        <a:rPr sz="1100" spc="-75" dirty="0">
                          <a:latin typeface="Trebuchet MS"/>
                          <a:cs typeface="Trebuchet MS"/>
                        </a:rPr>
                        <a:t> </a:t>
                      </a:r>
                      <a:r>
                        <a:rPr sz="1100" spc="-65" dirty="0">
                          <a:latin typeface="Trebuchet MS"/>
                          <a:cs typeface="Trebuchet MS"/>
                        </a:rPr>
                        <a:t>Eiffel</a:t>
                      </a:r>
                      <a:r>
                        <a:rPr sz="1100" spc="-135" dirty="0">
                          <a:latin typeface="Trebuchet MS"/>
                          <a:cs typeface="Trebuchet MS"/>
                        </a:rPr>
                        <a:t> </a:t>
                      </a:r>
                      <a:r>
                        <a:rPr sz="1100" spc="-80" dirty="0">
                          <a:latin typeface="Trebuchet MS"/>
                          <a:cs typeface="Trebuchet MS"/>
                        </a:rPr>
                        <a:t>Tower </a:t>
                      </a:r>
                      <a:r>
                        <a:rPr sz="1100" spc="-10" dirty="0">
                          <a:latin typeface="Trebuchet MS"/>
                          <a:cs typeface="Trebuchet MS"/>
                        </a:rPr>
                        <a:t>located?</a:t>
                      </a:r>
                      <a:endParaRPr sz="1100">
                        <a:latin typeface="Trebuchet MS"/>
                        <a:cs typeface="Trebuchet MS"/>
                      </a:endParaRPr>
                    </a:p>
                  </a:txBody>
                  <a:tcPr marL="0" marR="0" marT="81439"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1"/>
                  </a:ext>
                </a:extLst>
              </a:tr>
              <a:tr h="354330">
                <a:tc>
                  <a:txBody>
                    <a:bodyPr/>
                    <a:lstStyle/>
                    <a:p>
                      <a:pPr marL="128270">
                        <a:lnSpc>
                          <a:spcPct val="100000"/>
                        </a:lnSpc>
                        <a:spcBef>
                          <a:spcPts val="860"/>
                        </a:spcBef>
                      </a:pPr>
                      <a:r>
                        <a:rPr sz="1100" spc="-10" dirty="0">
                          <a:latin typeface="Trebuchet MS"/>
                          <a:cs typeface="Trebuchet MS"/>
                        </a:rPr>
                        <a:t>Output</a:t>
                      </a:r>
                      <a:endParaRPr sz="1100">
                        <a:latin typeface="Trebuchet MS"/>
                        <a:cs typeface="Trebuchet MS"/>
                      </a:endParaRPr>
                    </a:p>
                  </a:txBody>
                  <a:tcPr marL="0" marR="0" marT="81915"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a:lnSpc>
                          <a:spcPct val="100000"/>
                        </a:lnSpc>
                        <a:spcBef>
                          <a:spcPts val="860"/>
                        </a:spcBef>
                      </a:pPr>
                      <a:r>
                        <a:rPr sz="1100" spc="-10" dirty="0">
                          <a:latin typeface="Trebuchet MS"/>
                          <a:cs typeface="Trebuchet MS"/>
                        </a:rPr>
                        <a:t>Paris</a:t>
                      </a:r>
                      <a:endParaRPr sz="1100" dirty="0">
                        <a:latin typeface="Trebuchet MS"/>
                        <a:cs typeface="Trebuchet MS"/>
                      </a:endParaRPr>
                    </a:p>
                  </a:txBody>
                  <a:tcPr marL="0" marR="0" marT="81915"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2"/>
                  </a:ext>
                </a:extLst>
              </a:tr>
            </a:tbl>
          </a:graphicData>
        </a:graphic>
      </p:graphicFrame>
      <p:sp>
        <p:nvSpPr>
          <p:cNvPr id="7" name="Slide Number Placeholder 6">
            <a:extLst>
              <a:ext uri="{FF2B5EF4-FFF2-40B4-BE49-F238E27FC236}">
                <a16:creationId xmlns:a16="http://schemas.microsoft.com/office/drawing/2014/main" id="{EC057A29-4079-482B-9990-8754CD880256}"/>
              </a:ext>
            </a:extLst>
          </p:cNvPr>
          <p:cNvSpPr>
            <a:spLocks noGrp="1"/>
          </p:cNvSpPr>
          <p:nvPr>
            <p:ph type="sldNum" sz="quarter" idx="12"/>
          </p:nvPr>
        </p:nvSpPr>
        <p:spPr/>
        <p:txBody>
          <a:bodyPr/>
          <a:lstStyle/>
          <a:p>
            <a:fld id="{688715A2-DFA4-4904-9A43-9D7FEC79ECC7}" type="slidenum">
              <a:rPr lang="de-DE" smtClean="0"/>
              <a:t>58</a:t>
            </a:fld>
            <a:endParaRPr lang="de-DE"/>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5"/>
            <a:ext cx="5712500" cy="566806"/>
          </a:xfrm>
          <a:prstGeom prst="rect">
            <a:avLst/>
          </a:prstGeom>
        </p:spPr>
        <p:txBody>
          <a:bodyPr vert="horz" wrap="square" lIns="0" tIns="109775" rIns="0" bIns="0" rtlCol="0">
            <a:spAutoFit/>
          </a:bodyPr>
          <a:lstStyle/>
          <a:p>
            <a:pPr marL="9525">
              <a:spcBef>
                <a:spcPts val="98"/>
              </a:spcBef>
            </a:pPr>
            <a:r>
              <a:rPr sz="2963" spc="-135" dirty="0"/>
              <a:t>Multi-</a:t>
            </a:r>
            <a:r>
              <a:rPr sz="2963" spc="-158" dirty="0"/>
              <a:t>Task</a:t>
            </a:r>
            <a:r>
              <a:rPr sz="2963" spc="-263" dirty="0"/>
              <a:t> </a:t>
            </a:r>
            <a:r>
              <a:rPr sz="2963" spc="-124" dirty="0"/>
              <a:t>Learning</a:t>
            </a:r>
            <a:endParaRPr sz="2963"/>
          </a:p>
        </p:txBody>
      </p:sp>
      <p:sp>
        <p:nvSpPr>
          <p:cNvPr id="3" name="object 3"/>
          <p:cNvSpPr txBox="1"/>
          <p:nvPr/>
        </p:nvSpPr>
        <p:spPr>
          <a:xfrm>
            <a:off x="485537" y="1951720"/>
            <a:ext cx="7941945" cy="1199046"/>
          </a:xfrm>
          <a:prstGeom prst="rect">
            <a:avLst/>
          </a:prstGeom>
        </p:spPr>
        <p:txBody>
          <a:bodyPr vert="horz" wrap="square" lIns="0" tIns="95250" rIns="0" bIns="0" rtlCol="0">
            <a:spAutoFit/>
          </a:bodyPr>
          <a:lstStyle/>
          <a:p>
            <a:pPr marL="352425" indent="-342900">
              <a:spcBef>
                <a:spcPts val="750"/>
              </a:spcBef>
              <a:buSzPct val="90000"/>
              <a:buFont typeface="Arial"/>
              <a:buChar char="●"/>
              <a:tabLst>
                <a:tab pos="352425" algn="l"/>
              </a:tabLst>
            </a:pPr>
            <a:r>
              <a:rPr sz="1500" spc="56" dirty="0">
                <a:latin typeface="Trebuchet MS"/>
                <a:cs typeface="Trebuchet MS"/>
              </a:rPr>
              <a:t>LLMs</a:t>
            </a:r>
            <a:r>
              <a:rPr sz="1500" spc="-150" dirty="0">
                <a:latin typeface="Trebuchet MS"/>
                <a:cs typeface="Trebuchet MS"/>
              </a:rPr>
              <a:t> </a:t>
            </a:r>
            <a:r>
              <a:rPr sz="1500" spc="-41" dirty="0">
                <a:latin typeface="Trebuchet MS"/>
                <a:cs typeface="Trebuchet MS"/>
              </a:rPr>
              <a:t>are</a:t>
            </a:r>
            <a:r>
              <a:rPr sz="1500" spc="-153" dirty="0">
                <a:latin typeface="Trebuchet MS"/>
                <a:cs typeface="Trebuchet MS"/>
              </a:rPr>
              <a:t> </a:t>
            </a:r>
            <a:r>
              <a:rPr sz="1500" spc="-23" dirty="0">
                <a:latin typeface="Trebuchet MS"/>
                <a:cs typeface="Trebuchet MS"/>
              </a:rPr>
              <a:t>meant</a:t>
            </a:r>
            <a:r>
              <a:rPr sz="1500" spc="-124" dirty="0">
                <a:latin typeface="Trebuchet MS"/>
                <a:cs typeface="Trebuchet MS"/>
              </a:rPr>
              <a:t> </a:t>
            </a:r>
            <a:r>
              <a:rPr sz="1500" spc="-34" dirty="0">
                <a:latin typeface="Trebuchet MS"/>
                <a:cs typeface="Trebuchet MS"/>
              </a:rPr>
              <a:t>to</a:t>
            </a:r>
            <a:r>
              <a:rPr sz="1500" spc="-135" dirty="0">
                <a:latin typeface="Trebuchet MS"/>
                <a:cs typeface="Trebuchet MS"/>
              </a:rPr>
              <a:t> </a:t>
            </a:r>
            <a:r>
              <a:rPr sz="1500" spc="-8" dirty="0">
                <a:latin typeface="Trebuchet MS"/>
                <a:cs typeface="Trebuchet MS"/>
              </a:rPr>
              <a:t>be</a:t>
            </a:r>
            <a:r>
              <a:rPr sz="1500" spc="-158" dirty="0">
                <a:latin typeface="Trebuchet MS"/>
                <a:cs typeface="Trebuchet MS"/>
              </a:rPr>
              <a:t> </a:t>
            </a:r>
            <a:r>
              <a:rPr sz="1500" spc="-41" dirty="0">
                <a:latin typeface="Trebuchet MS"/>
                <a:cs typeface="Trebuchet MS"/>
              </a:rPr>
              <a:t>general-</a:t>
            </a:r>
            <a:r>
              <a:rPr sz="1500" dirty="0">
                <a:latin typeface="Trebuchet MS"/>
                <a:cs typeface="Trebuchet MS"/>
              </a:rPr>
              <a:t>purpose</a:t>
            </a:r>
            <a:r>
              <a:rPr sz="1500" spc="-153" dirty="0">
                <a:latin typeface="Trebuchet MS"/>
                <a:cs typeface="Trebuchet MS"/>
              </a:rPr>
              <a:t> </a:t>
            </a:r>
            <a:r>
              <a:rPr sz="1500" spc="-8" dirty="0">
                <a:latin typeface="Trebuchet MS"/>
                <a:cs typeface="Trebuchet MS"/>
              </a:rPr>
              <a:t>models:</a:t>
            </a:r>
            <a:r>
              <a:rPr sz="1500" spc="-64" dirty="0">
                <a:latin typeface="Trebuchet MS"/>
                <a:cs typeface="Trebuchet MS"/>
              </a:rPr>
              <a:t> </a:t>
            </a:r>
            <a:br>
              <a:rPr lang="en-US" sz="1500" spc="-64" dirty="0">
                <a:latin typeface="Trebuchet MS"/>
                <a:cs typeface="Trebuchet MS"/>
              </a:rPr>
            </a:br>
            <a:r>
              <a:rPr sz="1500" dirty="0">
                <a:latin typeface="Trebuchet MS"/>
                <a:cs typeface="Trebuchet MS"/>
              </a:rPr>
              <a:t>Many</a:t>
            </a:r>
            <a:r>
              <a:rPr sz="1500" spc="-94" dirty="0">
                <a:latin typeface="Trebuchet MS"/>
                <a:cs typeface="Trebuchet MS"/>
              </a:rPr>
              <a:t> </a:t>
            </a:r>
            <a:r>
              <a:rPr sz="1500" spc="-71" dirty="0">
                <a:latin typeface="Trebuchet MS"/>
                <a:cs typeface="Trebuchet MS"/>
              </a:rPr>
              <a:t>different</a:t>
            </a:r>
            <a:r>
              <a:rPr sz="1500" spc="-120" dirty="0">
                <a:latin typeface="Trebuchet MS"/>
                <a:cs typeface="Trebuchet MS"/>
              </a:rPr>
              <a:t> </a:t>
            </a:r>
            <a:r>
              <a:rPr sz="1500" dirty="0">
                <a:latin typeface="Trebuchet MS"/>
                <a:cs typeface="Trebuchet MS"/>
              </a:rPr>
              <a:t>tasks</a:t>
            </a:r>
            <a:r>
              <a:rPr sz="1500" spc="-150" dirty="0">
                <a:latin typeface="Trebuchet MS"/>
                <a:cs typeface="Trebuchet MS"/>
              </a:rPr>
              <a:t> </a:t>
            </a:r>
            <a:r>
              <a:rPr sz="1500" spc="-8" dirty="0">
                <a:latin typeface="Trebuchet MS"/>
                <a:cs typeface="Trebuchet MS"/>
              </a:rPr>
              <a:t>(unseen</a:t>
            </a:r>
            <a:r>
              <a:rPr sz="1500" spc="-71" dirty="0">
                <a:latin typeface="Trebuchet MS"/>
                <a:cs typeface="Trebuchet MS"/>
              </a:rPr>
              <a:t> </a:t>
            </a:r>
            <a:r>
              <a:rPr sz="1500" spc="-38" dirty="0">
                <a:latin typeface="Trebuchet MS"/>
                <a:cs typeface="Trebuchet MS"/>
              </a:rPr>
              <a:t>during</a:t>
            </a:r>
            <a:r>
              <a:rPr sz="1500" spc="-83" dirty="0">
                <a:latin typeface="Trebuchet MS"/>
                <a:cs typeface="Trebuchet MS"/>
              </a:rPr>
              <a:t> </a:t>
            </a:r>
            <a:r>
              <a:rPr sz="1500" spc="-26" dirty="0">
                <a:latin typeface="Trebuchet MS"/>
                <a:cs typeface="Trebuchet MS"/>
              </a:rPr>
              <a:t>training).</a:t>
            </a:r>
            <a:endParaRPr sz="1500" dirty="0">
              <a:latin typeface="Trebuchet MS"/>
              <a:cs typeface="Trebuchet MS"/>
            </a:endParaRPr>
          </a:p>
          <a:p>
            <a:pPr marL="352425" indent="-342900">
              <a:spcBef>
                <a:spcPts val="679"/>
              </a:spcBef>
              <a:buSzPct val="90000"/>
              <a:buFont typeface="Arial"/>
              <a:buChar char="●"/>
              <a:tabLst>
                <a:tab pos="352425" algn="l"/>
              </a:tabLst>
            </a:pPr>
            <a:r>
              <a:rPr sz="1500" spc="-34" dirty="0">
                <a:latin typeface="Trebuchet MS"/>
                <a:cs typeface="Trebuchet MS"/>
              </a:rPr>
              <a:t>Multi-</a:t>
            </a:r>
            <a:r>
              <a:rPr sz="1500" dirty="0">
                <a:latin typeface="Trebuchet MS"/>
                <a:cs typeface="Trebuchet MS"/>
              </a:rPr>
              <a:t>task</a:t>
            </a:r>
            <a:r>
              <a:rPr sz="1500" spc="-146" dirty="0">
                <a:latin typeface="Trebuchet MS"/>
                <a:cs typeface="Trebuchet MS"/>
              </a:rPr>
              <a:t> </a:t>
            </a:r>
            <a:r>
              <a:rPr sz="1500" spc="-34" dirty="0">
                <a:latin typeface="Trebuchet MS"/>
                <a:cs typeface="Trebuchet MS"/>
              </a:rPr>
              <a:t>learning</a:t>
            </a:r>
            <a:r>
              <a:rPr sz="1500" spc="-75" dirty="0">
                <a:latin typeface="Trebuchet MS"/>
                <a:cs typeface="Trebuchet MS"/>
              </a:rPr>
              <a:t> </a:t>
            </a:r>
            <a:r>
              <a:rPr sz="1500" dirty="0">
                <a:latin typeface="Trebuchet MS"/>
                <a:cs typeface="Trebuchet MS"/>
              </a:rPr>
              <a:t>is</a:t>
            </a:r>
            <a:r>
              <a:rPr sz="1500" spc="-146" dirty="0">
                <a:latin typeface="Trebuchet MS"/>
                <a:cs typeface="Trebuchet MS"/>
              </a:rPr>
              <a:t> </a:t>
            </a:r>
            <a:r>
              <a:rPr sz="1500" dirty="0">
                <a:latin typeface="Trebuchet MS"/>
                <a:cs typeface="Trebuchet MS"/>
              </a:rPr>
              <a:t>a</a:t>
            </a:r>
            <a:r>
              <a:rPr sz="1500" spc="-90" dirty="0">
                <a:latin typeface="Trebuchet MS"/>
                <a:cs typeface="Trebuchet MS"/>
              </a:rPr>
              <a:t> </a:t>
            </a:r>
            <a:r>
              <a:rPr sz="1500" dirty="0">
                <a:latin typeface="Trebuchet MS"/>
                <a:cs typeface="Trebuchet MS"/>
              </a:rPr>
              <a:t>common</a:t>
            </a:r>
            <a:r>
              <a:rPr sz="1500" spc="-127" dirty="0">
                <a:latin typeface="Trebuchet MS"/>
                <a:cs typeface="Trebuchet MS"/>
              </a:rPr>
              <a:t> </a:t>
            </a:r>
            <a:r>
              <a:rPr sz="1500" dirty="0">
                <a:latin typeface="Trebuchet MS"/>
                <a:cs typeface="Trebuchet MS"/>
              </a:rPr>
              <a:t>approach</a:t>
            </a:r>
            <a:r>
              <a:rPr sz="1500" spc="-127" dirty="0">
                <a:latin typeface="Trebuchet MS"/>
                <a:cs typeface="Trebuchet MS"/>
              </a:rPr>
              <a:t> </a:t>
            </a:r>
            <a:r>
              <a:rPr sz="1500" spc="-45" dirty="0">
                <a:latin typeface="Trebuchet MS"/>
                <a:cs typeface="Trebuchet MS"/>
              </a:rPr>
              <a:t>in</a:t>
            </a:r>
            <a:r>
              <a:rPr sz="1500" spc="-127" dirty="0">
                <a:latin typeface="Trebuchet MS"/>
                <a:cs typeface="Trebuchet MS"/>
              </a:rPr>
              <a:t> </a:t>
            </a:r>
            <a:r>
              <a:rPr sz="1500" spc="-8" dirty="0">
                <a:latin typeface="Trebuchet MS"/>
                <a:cs typeface="Trebuchet MS"/>
              </a:rPr>
              <a:t>various</a:t>
            </a:r>
            <a:r>
              <a:rPr sz="1500" spc="-86" dirty="0">
                <a:latin typeface="Trebuchet MS"/>
                <a:cs typeface="Trebuchet MS"/>
              </a:rPr>
              <a:t> </a:t>
            </a:r>
            <a:r>
              <a:rPr sz="1500" spc="-8" dirty="0">
                <a:latin typeface="Trebuchet MS"/>
                <a:cs typeface="Trebuchet MS"/>
              </a:rPr>
              <a:t>machine</a:t>
            </a:r>
            <a:r>
              <a:rPr sz="1500" spc="-86" dirty="0">
                <a:latin typeface="Trebuchet MS"/>
                <a:cs typeface="Trebuchet MS"/>
              </a:rPr>
              <a:t> </a:t>
            </a:r>
            <a:r>
              <a:rPr sz="1500" spc="-41" dirty="0">
                <a:latin typeface="Trebuchet MS"/>
                <a:cs typeface="Trebuchet MS"/>
              </a:rPr>
              <a:t>learning</a:t>
            </a:r>
            <a:r>
              <a:rPr sz="1500" spc="-79" dirty="0">
                <a:latin typeface="Trebuchet MS"/>
                <a:cs typeface="Trebuchet MS"/>
              </a:rPr>
              <a:t> </a:t>
            </a:r>
            <a:r>
              <a:rPr sz="1500" spc="-8" dirty="0">
                <a:latin typeface="Trebuchet MS"/>
                <a:cs typeface="Trebuchet MS"/>
              </a:rPr>
              <a:t>domains.</a:t>
            </a:r>
            <a:endParaRPr sz="1500" dirty="0">
              <a:latin typeface="Trebuchet MS"/>
              <a:cs typeface="Trebuchet MS"/>
            </a:endParaRPr>
          </a:p>
          <a:p>
            <a:pPr marL="352425" indent="-342900">
              <a:spcBef>
                <a:spcPts val="731"/>
              </a:spcBef>
              <a:buSzPct val="90000"/>
              <a:buFont typeface="Arial"/>
              <a:buChar char="●"/>
              <a:tabLst>
                <a:tab pos="352425" algn="l"/>
              </a:tabLst>
            </a:pPr>
            <a:r>
              <a:rPr sz="1500" spc="-53" dirty="0">
                <a:latin typeface="Trebuchet MS"/>
                <a:cs typeface="Trebuchet MS"/>
              </a:rPr>
              <a:t>Raffel</a:t>
            </a:r>
            <a:r>
              <a:rPr sz="1500" spc="-101" dirty="0">
                <a:latin typeface="Trebuchet MS"/>
                <a:cs typeface="Trebuchet MS"/>
              </a:rPr>
              <a:t> </a:t>
            </a:r>
            <a:r>
              <a:rPr sz="1500" spc="-71" dirty="0">
                <a:latin typeface="Trebuchet MS"/>
                <a:cs typeface="Trebuchet MS"/>
              </a:rPr>
              <a:t>et</a:t>
            </a:r>
            <a:r>
              <a:rPr sz="1500" spc="-124" dirty="0">
                <a:latin typeface="Trebuchet MS"/>
                <a:cs typeface="Trebuchet MS"/>
              </a:rPr>
              <a:t> </a:t>
            </a:r>
            <a:r>
              <a:rPr sz="1500" spc="-60" dirty="0">
                <a:latin typeface="Trebuchet MS"/>
                <a:cs typeface="Trebuchet MS"/>
              </a:rPr>
              <a:t>al.</a:t>
            </a:r>
            <a:r>
              <a:rPr sz="1500" spc="-68" dirty="0">
                <a:latin typeface="Trebuchet MS"/>
                <a:cs typeface="Trebuchet MS"/>
              </a:rPr>
              <a:t> </a:t>
            </a:r>
            <a:r>
              <a:rPr sz="1500" spc="-45" dirty="0">
                <a:latin typeface="Trebuchet MS"/>
                <a:cs typeface="Trebuchet MS"/>
              </a:rPr>
              <a:t>(2019)</a:t>
            </a:r>
            <a:r>
              <a:rPr sz="1500" spc="-139" dirty="0">
                <a:latin typeface="Trebuchet MS"/>
                <a:cs typeface="Trebuchet MS"/>
              </a:rPr>
              <a:t> </a:t>
            </a:r>
            <a:r>
              <a:rPr sz="1500" spc="-26" dirty="0">
                <a:latin typeface="Trebuchet MS"/>
                <a:cs typeface="Trebuchet MS"/>
              </a:rPr>
              <a:t>popularized</a:t>
            </a:r>
            <a:r>
              <a:rPr sz="1500" spc="-153" dirty="0">
                <a:latin typeface="Trebuchet MS"/>
                <a:cs typeface="Trebuchet MS"/>
              </a:rPr>
              <a:t> </a:t>
            </a:r>
            <a:r>
              <a:rPr sz="1500" spc="-41" dirty="0">
                <a:latin typeface="Trebuchet MS"/>
                <a:cs typeface="Trebuchet MS"/>
              </a:rPr>
              <a:t>multi-</a:t>
            </a:r>
            <a:r>
              <a:rPr sz="1500" spc="-8" dirty="0">
                <a:latin typeface="Trebuchet MS"/>
                <a:cs typeface="Trebuchet MS"/>
              </a:rPr>
              <a:t>task</a:t>
            </a:r>
            <a:r>
              <a:rPr sz="1500" spc="-153" dirty="0">
                <a:latin typeface="Trebuchet MS"/>
                <a:cs typeface="Trebuchet MS"/>
              </a:rPr>
              <a:t> </a:t>
            </a:r>
            <a:r>
              <a:rPr sz="1500" spc="-38" dirty="0">
                <a:latin typeface="Trebuchet MS"/>
                <a:cs typeface="Trebuchet MS"/>
              </a:rPr>
              <a:t>learning</a:t>
            </a:r>
            <a:r>
              <a:rPr sz="1500" spc="-86" dirty="0">
                <a:latin typeface="Trebuchet MS"/>
                <a:cs typeface="Trebuchet MS"/>
              </a:rPr>
              <a:t> </a:t>
            </a:r>
            <a:r>
              <a:rPr sz="1500" spc="-60" dirty="0">
                <a:latin typeface="Trebuchet MS"/>
                <a:cs typeface="Trebuchet MS"/>
              </a:rPr>
              <a:t>with</a:t>
            </a:r>
            <a:r>
              <a:rPr sz="1500" spc="-135" dirty="0">
                <a:latin typeface="Trebuchet MS"/>
                <a:cs typeface="Trebuchet MS"/>
              </a:rPr>
              <a:t> </a:t>
            </a:r>
            <a:r>
              <a:rPr sz="1500" spc="-60" dirty="0">
                <a:latin typeface="Trebuchet MS"/>
                <a:cs typeface="Trebuchet MS"/>
              </a:rPr>
              <a:t>their</a:t>
            </a:r>
            <a:r>
              <a:rPr sz="1500" spc="-146" dirty="0">
                <a:latin typeface="Trebuchet MS"/>
                <a:cs typeface="Trebuchet MS"/>
              </a:rPr>
              <a:t> </a:t>
            </a:r>
            <a:r>
              <a:rPr sz="1500" spc="-75" dirty="0">
                <a:latin typeface="Trebuchet MS"/>
                <a:cs typeface="Trebuchet MS"/>
              </a:rPr>
              <a:t>T5</a:t>
            </a:r>
            <a:r>
              <a:rPr sz="1500" spc="-105" dirty="0">
                <a:latin typeface="Trebuchet MS"/>
                <a:cs typeface="Trebuchet MS"/>
              </a:rPr>
              <a:t> </a:t>
            </a:r>
            <a:r>
              <a:rPr sz="1500" spc="-23" dirty="0">
                <a:latin typeface="Trebuchet MS"/>
                <a:cs typeface="Trebuchet MS"/>
              </a:rPr>
              <a:t>language</a:t>
            </a:r>
            <a:r>
              <a:rPr sz="1500" spc="-94" dirty="0">
                <a:latin typeface="Trebuchet MS"/>
                <a:cs typeface="Trebuchet MS"/>
              </a:rPr>
              <a:t> </a:t>
            </a:r>
            <a:r>
              <a:rPr sz="1500" spc="-8" dirty="0">
                <a:latin typeface="Trebuchet MS"/>
                <a:cs typeface="Trebuchet MS"/>
              </a:rPr>
              <a:t>model.</a:t>
            </a:r>
            <a:endParaRPr sz="1500" dirty="0">
              <a:latin typeface="Trebuchet MS"/>
              <a:cs typeface="Trebuchet MS"/>
            </a:endParaRPr>
          </a:p>
        </p:txBody>
      </p:sp>
      <p:pic>
        <p:nvPicPr>
          <p:cNvPr id="4" name="object 4"/>
          <p:cNvPicPr/>
          <p:nvPr/>
        </p:nvPicPr>
        <p:blipFill>
          <a:blip r:embed="rId2" cstate="print"/>
          <a:stretch>
            <a:fillRect/>
          </a:stretch>
        </p:blipFill>
        <p:spPr>
          <a:xfrm>
            <a:off x="1821133" y="3371199"/>
            <a:ext cx="5699495" cy="1907005"/>
          </a:xfrm>
          <a:prstGeom prst="rect">
            <a:avLst/>
          </a:prstGeom>
        </p:spPr>
      </p:pic>
      <p:sp>
        <p:nvSpPr>
          <p:cNvPr id="5" name="object 5"/>
          <p:cNvSpPr txBox="1"/>
          <p:nvPr/>
        </p:nvSpPr>
        <p:spPr>
          <a:xfrm>
            <a:off x="8786050" y="5645553"/>
            <a:ext cx="190024" cy="141385"/>
          </a:xfrm>
          <a:prstGeom prst="rect">
            <a:avLst/>
          </a:prstGeom>
        </p:spPr>
        <p:txBody>
          <a:bodyPr vert="horz" wrap="square" lIns="0" tIns="2858" rIns="0" bIns="0" rtlCol="0">
            <a:spAutoFit/>
          </a:bodyPr>
          <a:lstStyle/>
          <a:p>
            <a:pPr marL="50959">
              <a:spcBef>
                <a:spcPts val="23"/>
              </a:spcBef>
            </a:pPr>
            <a:fld id="{81D60167-4931-47E6-BA6A-407CBD079E47}" type="slidenum">
              <a:rPr sz="900" spc="-19" dirty="0">
                <a:solidFill>
                  <a:srgbClr val="767676"/>
                </a:solidFill>
                <a:latin typeface="Trebuchet MS"/>
                <a:cs typeface="Trebuchet MS"/>
              </a:rPr>
              <a:pPr marL="50959">
                <a:spcBef>
                  <a:spcPts val="23"/>
                </a:spcBef>
              </a:pPr>
              <a:t>59</a:t>
            </a:fld>
            <a:endParaRPr sz="900">
              <a:latin typeface="Trebuchet MS"/>
              <a:cs typeface="Trebuchet MS"/>
            </a:endParaRPr>
          </a:p>
        </p:txBody>
      </p:sp>
      <p:sp>
        <p:nvSpPr>
          <p:cNvPr id="6" name="Slide Number Placeholder 5">
            <a:extLst>
              <a:ext uri="{FF2B5EF4-FFF2-40B4-BE49-F238E27FC236}">
                <a16:creationId xmlns:a16="http://schemas.microsoft.com/office/drawing/2014/main" id="{7543333B-493B-4F5C-827E-2F0CC981E946}"/>
              </a:ext>
            </a:extLst>
          </p:cNvPr>
          <p:cNvSpPr>
            <a:spLocks noGrp="1"/>
          </p:cNvSpPr>
          <p:nvPr>
            <p:ph type="sldNum" sz="quarter" idx="12"/>
          </p:nvPr>
        </p:nvSpPr>
        <p:spPr/>
        <p:txBody>
          <a:bodyPr/>
          <a:lstStyle/>
          <a:p>
            <a:fld id="{688715A2-DFA4-4904-9A43-9D7FEC79ECC7}" type="slidenum">
              <a:rPr lang="de-DE" smtClean="0"/>
              <a:t>59</a:t>
            </a:fld>
            <a:endParaRPr lang="de-DE"/>
          </a:p>
        </p:txBody>
      </p:sp>
      <p:sp>
        <p:nvSpPr>
          <p:cNvPr id="7" name="TextBox 6">
            <a:extLst>
              <a:ext uri="{FF2B5EF4-FFF2-40B4-BE49-F238E27FC236}">
                <a16:creationId xmlns:a16="http://schemas.microsoft.com/office/drawing/2014/main" id="{FAC7C34B-2B96-43C0-BB03-EF926CC11191}"/>
              </a:ext>
            </a:extLst>
          </p:cNvPr>
          <p:cNvSpPr txBox="1"/>
          <p:nvPr/>
        </p:nvSpPr>
        <p:spPr>
          <a:xfrm>
            <a:off x="1243584" y="5645553"/>
            <a:ext cx="6391656" cy="430887"/>
          </a:xfrm>
          <a:prstGeom prst="rect">
            <a:avLst/>
          </a:prstGeom>
          <a:noFill/>
        </p:spPr>
        <p:txBody>
          <a:bodyPr wrap="square" rtlCol="0">
            <a:spAutoFit/>
          </a:bodyPr>
          <a:lstStyle/>
          <a:p>
            <a:r>
              <a:rPr lang="en-US" sz="1100" dirty="0"/>
              <a:t>cola = Corpus of Linguistic Acceptability = grammaticality</a:t>
            </a:r>
          </a:p>
          <a:p>
            <a:r>
              <a:rPr lang="en-US" sz="1100" dirty="0" err="1"/>
              <a:t>stsb</a:t>
            </a:r>
            <a:r>
              <a:rPr lang="en-US" sz="1100" dirty="0"/>
              <a:t> = Semantic Textual Similarity Benchmark = semantic similarity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b="1" dirty="0"/>
              <a:t>Importance of data</a:t>
            </a:r>
          </a:p>
          <a:p>
            <a:pPr marL="514350" indent="-514350">
              <a:buFont typeface="+mj-lt"/>
              <a:buAutoNum type="arabicPeriod"/>
            </a:pPr>
            <a:r>
              <a:rPr lang="en-US" dirty="0"/>
              <a:t>Unsupervised pre-training (50 min)</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and answer fine-tuning (30 min)</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dirty="0"/>
              <a:t>Discussion (10 min)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6</a:t>
            </a:fld>
            <a:endParaRPr lang="de-DE"/>
          </a:p>
        </p:txBody>
      </p:sp>
    </p:spTree>
    <p:extLst>
      <p:ext uri="{BB962C8B-B14F-4D97-AF65-F5344CB8AC3E}">
        <p14:creationId xmlns:p14="http://schemas.microsoft.com/office/powerpoint/2010/main" val="24027213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1142628" y="1189912"/>
            <a:ext cx="6665491" cy="4098641"/>
          </a:xfrm>
          <a:prstGeom prst="rect">
            <a:avLst/>
          </a:prstGeom>
        </p:spPr>
      </p:pic>
      <p:sp>
        <p:nvSpPr>
          <p:cNvPr id="3" name="object 3"/>
          <p:cNvSpPr txBox="1"/>
          <p:nvPr/>
        </p:nvSpPr>
        <p:spPr>
          <a:xfrm>
            <a:off x="1483519" y="5508070"/>
            <a:ext cx="5494973" cy="148117"/>
          </a:xfrm>
          <a:prstGeom prst="rect">
            <a:avLst/>
          </a:prstGeom>
        </p:spPr>
        <p:txBody>
          <a:bodyPr vert="horz" wrap="square" lIns="0" tIns="9525" rIns="0" bIns="0" rtlCol="0">
            <a:spAutoFit/>
          </a:bodyPr>
          <a:lstStyle/>
          <a:p>
            <a:pPr marL="9525">
              <a:spcBef>
                <a:spcPts val="75"/>
              </a:spcBef>
            </a:pPr>
            <a:r>
              <a:rPr sz="900" spc="-8" dirty="0">
                <a:latin typeface="Trebuchet MS"/>
                <a:cs typeface="Trebuchet MS"/>
              </a:rPr>
              <a:t>Source:</a:t>
            </a:r>
            <a:r>
              <a:rPr sz="900" spc="-68" dirty="0">
                <a:latin typeface="Trebuchet MS"/>
                <a:cs typeface="Trebuchet MS"/>
              </a:rPr>
              <a:t> </a:t>
            </a:r>
            <a:r>
              <a:rPr sz="900" spc="-15" dirty="0">
                <a:latin typeface="Trebuchet MS"/>
                <a:cs typeface="Trebuchet MS"/>
              </a:rPr>
              <a:t>Longpre</a:t>
            </a:r>
            <a:r>
              <a:rPr sz="900" spc="-79" dirty="0">
                <a:latin typeface="Trebuchet MS"/>
                <a:cs typeface="Trebuchet MS"/>
              </a:rPr>
              <a:t> </a:t>
            </a:r>
            <a:r>
              <a:rPr sz="900" spc="-30" dirty="0">
                <a:latin typeface="Trebuchet MS"/>
                <a:cs typeface="Trebuchet MS"/>
              </a:rPr>
              <a:t>et</a:t>
            </a:r>
            <a:r>
              <a:rPr sz="900" spc="-83" dirty="0">
                <a:latin typeface="Trebuchet MS"/>
                <a:cs typeface="Trebuchet MS"/>
              </a:rPr>
              <a:t> </a:t>
            </a:r>
            <a:r>
              <a:rPr sz="900" spc="-30" dirty="0">
                <a:latin typeface="Trebuchet MS"/>
                <a:cs typeface="Trebuchet MS"/>
              </a:rPr>
              <a:t>al.</a:t>
            </a:r>
            <a:r>
              <a:rPr sz="900" spc="-53" dirty="0">
                <a:latin typeface="Trebuchet MS"/>
                <a:cs typeface="Trebuchet MS"/>
              </a:rPr>
              <a:t> </a:t>
            </a:r>
            <a:r>
              <a:rPr sz="900" spc="-30" dirty="0">
                <a:latin typeface="Trebuchet MS"/>
                <a:cs typeface="Trebuchet MS"/>
              </a:rPr>
              <a:t>(2023)</a:t>
            </a:r>
            <a:r>
              <a:rPr sz="900" spc="-120" dirty="0">
                <a:latin typeface="Trebuchet MS"/>
                <a:cs typeface="Trebuchet MS"/>
              </a:rPr>
              <a:t> </a:t>
            </a:r>
            <a:r>
              <a:rPr sz="900" spc="-38" dirty="0">
                <a:latin typeface="Trebuchet MS"/>
                <a:cs typeface="Trebuchet MS"/>
              </a:rPr>
              <a:t>“</a:t>
            </a:r>
            <a:r>
              <a:rPr sz="900" u="sng" spc="-38" dirty="0">
                <a:solidFill>
                  <a:srgbClr val="467885"/>
                </a:solidFill>
                <a:uFill>
                  <a:solidFill>
                    <a:srgbClr val="467885"/>
                  </a:solidFill>
                </a:uFill>
                <a:latin typeface="Trebuchet MS"/>
                <a:cs typeface="Trebuchet MS"/>
                <a:hlinkClick r:id="rId4"/>
              </a:rPr>
              <a:t>The</a:t>
            </a:r>
            <a:r>
              <a:rPr sz="900" u="sng" spc="-105" dirty="0">
                <a:solidFill>
                  <a:srgbClr val="467885"/>
                </a:solidFill>
                <a:uFill>
                  <a:solidFill>
                    <a:srgbClr val="467885"/>
                  </a:solidFill>
                </a:uFill>
                <a:latin typeface="Trebuchet MS"/>
                <a:cs typeface="Trebuchet MS"/>
                <a:hlinkClick r:id="rId4"/>
              </a:rPr>
              <a:t> </a:t>
            </a:r>
            <a:r>
              <a:rPr sz="900" u="sng" dirty="0">
                <a:solidFill>
                  <a:srgbClr val="467885"/>
                </a:solidFill>
                <a:uFill>
                  <a:solidFill>
                    <a:srgbClr val="467885"/>
                  </a:solidFill>
                </a:uFill>
                <a:latin typeface="Trebuchet MS"/>
                <a:cs typeface="Trebuchet MS"/>
                <a:hlinkClick r:id="rId4"/>
              </a:rPr>
              <a:t>Flan</a:t>
            </a:r>
            <a:r>
              <a:rPr sz="900" u="sng" spc="-4" dirty="0">
                <a:solidFill>
                  <a:srgbClr val="467885"/>
                </a:solidFill>
                <a:uFill>
                  <a:solidFill>
                    <a:srgbClr val="467885"/>
                  </a:solidFill>
                </a:uFill>
                <a:latin typeface="Trebuchet MS"/>
                <a:cs typeface="Trebuchet MS"/>
                <a:hlinkClick r:id="rId4"/>
              </a:rPr>
              <a:t> </a:t>
            </a:r>
            <a:r>
              <a:rPr sz="900" u="sng" spc="-23" dirty="0">
                <a:solidFill>
                  <a:srgbClr val="467885"/>
                </a:solidFill>
                <a:uFill>
                  <a:solidFill>
                    <a:srgbClr val="467885"/>
                  </a:solidFill>
                </a:uFill>
                <a:latin typeface="Trebuchet MS"/>
                <a:cs typeface="Trebuchet MS"/>
                <a:hlinkClick r:id="rId4"/>
              </a:rPr>
              <a:t>Collection:</a:t>
            </a:r>
            <a:r>
              <a:rPr sz="900" u="sng" spc="-49" dirty="0">
                <a:solidFill>
                  <a:srgbClr val="467885"/>
                </a:solidFill>
                <a:uFill>
                  <a:solidFill>
                    <a:srgbClr val="467885"/>
                  </a:solidFill>
                </a:uFill>
                <a:latin typeface="Trebuchet MS"/>
                <a:cs typeface="Trebuchet MS"/>
                <a:hlinkClick r:id="rId4"/>
              </a:rPr>
              <a:t> </a:t>
            </a:r>
            <a:r>
              <a:rPr sz="900" u="sng" dirty="0">
                <a:solidFill>
                  <a:srgbClr val="467885"/>
                </a:solidFill>
                <a:uFill>
                  <a:solidFill>
                    <a:srgbClr val="467885"/>
                  </a:solidFill>
                </a:uFill>
                <a:latin typeface="Trebuchet MS"/>
                <a:cs typeface="Trebuchet MS"/>
                <a:hlinkClick r:id="rId4"/>
              </a:rPr>
              <a:t>Designing</a:t>
            </a:r>
            <a:r>
              <a:rPr sz="900" u="sng" spc="-64" dirty="0">
                <a:solidFill>
                  <a:srgbClr val="467885"/>
                </a:solidFill>
                <a:uFill>
                  <a:solidFill>
                    <a:srgbClr val="467885"/>
                  </a:solidFill>
                </a:uFill>
                <a:latin typeface="Trebuchet MS"/>
                <a:cs typeface="Trebuchet MS"/>
                <a:hlinkClick r:id="rId4"/>
              </a:rPr>
              <a:t> </a:t>
            </a:r>
            <a:r>
              <a:rPr sz="900" u="sng" spc="-15" dirty="0">
                <a:solidFill>
                  <a:srgbClr val="467885"/>
                </a:solidFill>
                <a:uFill>
                  <a:solidFill>
                    <a:srgbClr val="467885"/>
                  </a:solidFill>
                </a:uFill>
                <a:latin typeface="Trebuchet MS"/>
                <a:cs typeface="Trebuchet MS"/>
                <a:hlinkClick r:id="rId4"/>
              </a:rPr>
              <a:t>Data</a:t>
            </a:r>
            <a:r>
              <a:rPr sz="900" u="sng" spc="-45" dirty="0">
                <a:solidFill>
                  <a:srgbClr val="467885"/>
                </a:solidFill>
                <a:uFill>
                  <a:solidFill>
                    <a:srgbClr val="467885"/>
                  </a:solidFill>
                </a:uFill>
                <a:latin typeface="Trebuchet MS"/>
                <a:cs typeface="Trebuchet MS"/>
                <a:hlinkClick r:id="rId4"/>
              </a:rPr>
              <a:t> </a:t>
            </a:r>
            <a:r>
              <a:rPr sz="900" u="sng" dirty="0">
                <a:solidFill>
                  <a:srgbClr val="467885"/>
                </a:solidFill>
                <a:uFill>
                  <a:solidFill>
                    <a:srgbClr val="467885"/>
                  </a:solidFill>
                </a:uFill>
                <a:latin typeface="Trebuchet MS"/>
                <a:cs typeface="Trebuchet MS"/>
                <a:hlinkClick r:id="rId4"/>
              </a:rPr>
              <a:t>and</a:t>
            </a:r>
            <a:r>
              <a:rPr sz="900" u="sng" spc="-8" dirty="0">
                <a:solidFill>
                  <a:srgbClr val="467885"/>
                </a:solidFill>
                <a:uFill>
                  <a:solidFill>
                    <a:srgbClr val="467885"/>
                  </a:solidFill>
                </a:uFill>
                <a:latin typeface="Trebuchet MS"/>
                <a:cs typeface="Trebuchet MS"/>
                <a:hlinkClick r:id="rId4"/>
              </a:rPr>
              <a:t> </a:t>
            </a:r>
            <a:r>
              <a:rPr sz="900" u="sng" dirty="0">
                <a:solidFill>
                  <a:srgbClr val="467885"/>
                </a:solidFill>
                <a:uFill>
                  <a:solidFill>
                    <a:srgbClr val="467885"/>
                  </a:solidFill>
                </a:uFill>
                <a:latin typeface="Trebuchet MS"/>
                <a:cs typeface="Trebuchet MS"/>
                <a:hlinkClick r:id="rId4"/>
              </a:rPr>
              <a:t>Methods</a:t>
            </a:r>
            <a:r>
              <a:rPr sz="900" u="sng" spc="-64" dirty="0">
                <a:solidFill>
                  <a:srgbClr val="467885"/>
                </a:solidFill>
                <a:uFill>
                  <a:solidFill>
                    <a:srgbClr val="467885"/>
                  </a:solidFill>
                </a:uFill>
                <a:latin typeface="Trebuchet MS"/>
                <a:cs typeface="Trebuchet MS"/>
                <a:hlinkClick r:id="rId4"/>
              </a:rPr>
              <a:t> </a:t>
            </a:r>
            <a:r>
              <a:rPr sz="900" u="sng" spc="-53" dirty="0">
                <a:solidFill>
                  <a:srgbClr val="467885"/>
                </a:solidFill>
                <a:uFill>
                  <a:solidFill>
                    <a:srgbClr val="467885"/>
                  </a:solidFill>
                </a:uFill>
                <a:latin typeface="Trebuchet MS"/>
                <a:cs typeface="Trebuchet MS"/>
                <a:hlinkClick r:id="rId4"/>
              </a:rPr>
              <a:t>for</a:t>
            </a:r>
            <a:r>
              <a:rPr sz="900" u="sng" spc="-38" dirty="0">
                <a:solidFill>
                  <a:srgbClr val="467885"/>
                </a:solidFill>
                <a:uFill>
                  <a:solidFill>
                    <a:srgbClr val="467885"/>
                  </a:solidFill>
                </a:uFill>
                <a:latin typeface="Trebuchet MS"/>
                <a:cs typeface="Trebuchet MS"/>
                <a:hlinkClick r:id="rId4"/>
              </a:rPr>
              <a:t> </a:t>
            </a:r>
            <a:r>
              <a:rPr sz="900" u="sng" spc="-41" dirty="0">
                <a:solidFill>
                  <a:srgbClr val="467885"/>
                </a:solidFill>
                <a:uFill>
                  <a:solidFill>
                    <a:srgbClr val="467885"/>
                  </a:solidFill>
                </a:uFill>
                <a:latin typeface="Trebuchet MS"/>
                <a:cs typeface="Trebuchet MS"/>
                <a:hlinkClick r:id="rId4"/>
              </a:rPr>
              <a:t>Effective </a:t>
            </a:r>
            <a:r>
              <a:rPr sz="900" u="sng" spc="-23" dirty="0">
                <a:solidFill>
                  <a:srgbClr val="467885"/>
                </a:solidFill>
                <a:uFill>
                  <a:solidFill>
                    <a:srgbClr val="467885"/>
                  </a:solidFill>
                </a:uFill>
                <a:latin typeface="Trebuchet MS"/>
                <a:cs typeface="Trebuchet MS"/>
                <a:hlinkClick r:id="rId4"/>
              </a:rPr>
              <a:t>Instruction</a:t>
            </a:r>
            <a:r>
              <a:rPr sz="900" u="sng" spc="-68" dirty="0">
                <a:solidFill>
                  <a:srgbClr val="467885"/>
                </a:solidFill>
                <a:uFill>
                  <a:solidFill>
                    <a:srgbClr val="467885"/>
                  </a:solidFill>
                </a:uFill>
                <a:latin typeface="Trebuchet MS"/>
                <a:cs typeface="Trebuchet MS"/>
                <a:hlinkClick r:id="rId4"/>
              </a:rPr>
              <a:t> </a:t>
            </a:r>
            <a:r>
              <a:rPr sz="900" u="sng" spc="-8" dirty="0">
                <a:solidFill>
                  <a:srgbClr val="467885"/>
                </a:solidFill>
                <a:uFill>
                  <a:solidFill>
                    <a:srgbClr val="467885"/>
                  </a:solidFill>
                </a:uFill>
                <a:latin typeface="Trebuchet MS"/>
                <a:cs typeface="Trebuchet MS"/>
                <a:hlinkClick r:id="rId4"/>
              </a:rPr>
              <a:t>Tuning</a:t>
            </a:r>
            <a:r>
              <a:rPr sz="900" spc="-8" dirty="0">
                <a:latin typeface="Trebuchet MS"/>
                <a:cs typeface="Trebuchet MS"/>
              </a:rPr>
              <a:t>”</a:t>
            </a:r>
            <a:endParaRPr sz="900">
              <a:latin typeface="Trebuchet MS"/>
              <a:cs typeface="Trebuchet MS"/>
            </a:endParaRPr>
          </a:p>
        </p:txBody>
      </p:sp>
      <p:sp>
        <p:nvSpPr>
          <p:cNvPr id="4" name="object 4"/>
          <p:cNvSpPr/>
          <p:nvPr/>
        </p:nvSpPr>
        <p:spPr>
          <a:xfrm>
            <a:off x="7900987" y="1607344"/>
            <a:ext cx="242888" cy="3500438"/>
          </a:xfrm>
          <a:custGeom>
            <a:avLst/>
            <a:gdLst/>
            <a:ahLst/>
            <a:cxnLst/>
            <a:rect l="l" t="t" r="r" b="b"/>
            <a:pathLst>
              <a:path w="323850" h="4667250">
                <a:moveTo>
                  <a:pt x="0" y="0"/>
                </a:moveTo>
                <a:lnTo>
                  <a:pt x="63019" y="2117"/>
                </a:lnTo>
                <a:lnTo>
                  <a:pt x="114490" y="7889"/>
                </a:lnTo>
                <a:lnTo>
                  <a:pt x="149197" y="16448"/>
                </a:lnTo>
                <a:lnTo>
                  <a:pt x="161925" y="26924"/>
                </a:lnTo>
                <a:lnTo>
                  <a:pt x="161925" y="2306701"/>
                </a:lnTo>
                <a:lnTo>
                  <a:pt x="174652" y="2317176"/>
                </a:lnTo>
                <a:lnTo>
                  <a:pt x="209359" y="2325735"/>
                </a:lnTo>
                <a:lnTo>
                  <a:pt x="260830" y="2331507"/>
                </a:lnTo>
                <a:lnTo>
                  <a:pt x="323850" y="2333625"/>
                </a:lnTo>
                <a:lnTo>
                  <a:pt x="260830" y="2335742"/>
                </a:lnTo>
                <a:lnTo>
                  <a:pt x="209359" y="2341514"/>
                </a:lnTo>
                <a:lnTo>
                  <a:pt x="174652" y="2350073"/>
                </a:lnTo>
                <a:lnTo>
                  <a:pt x="161925" y="2360549"/>
                </a:lnTo>
                <a:lnTo>
                  <a:pt x="161925" y="4640262"/>
                </a:lnTo>
                <a:lnTo>
                  <a:pt x="149197" y="4650769"/>
                </a:lnTo>
                <a:lnTo>
                  <a:pt x="114490" y="4659347"/>
                </a:lnTo>
                <a:lnTo>
                  <a:pt x="63019" y="4665129"/>
                </a:lnTo>
                <a:lnTo>
                  <a:pt x="0" y="4667250"/>
                </a:lnTo>
              </a:path>
            </a:pathLst>
          </a:custGeom>
          <a:ln w="38100">
            <a:solidFill>
              <a:srgbClr val="000000"/>
            </a:solidFill>
          </a:ln>
        </p:spPr>
        <p:txBody>
          <a:bodyPr wrap="square" lIns="0" tIns="0" rIns="0" bIns="0" rtlCol="0"/>
          <a:lstStyle/>
          <a:p>
            <a:endParaRPr/>
          </a:p>
        </p:txBody>
      </p:sp>
      <p:sp>
        <p:nvSpPr>
          <p:cNvPr id="5" name="object 5"/>
          <p:cNvSpPr txBox="1"/>
          <p:nvPr/>
        </p:nvSpPr>
        <p:spPr>
          <a:xfrm>
            <a:off x="8219789" y="2756297"/>
            <a:ext cx="713899" cy="1302119"/>
          </a:xfrm>
          <a:prstGeom prst="rect">
            <a:avLst/>
          </a:prstGeom>
        </p:spPr>
        <p:txBody>
          <a:bodyPr vert="horz" wrap="square" lIns="0" tIns="11906" rIns="0" bIns="0" rtlCol="0">
            <a:spAutoFit/>
          </a:bodyPr>
          <a:lstStyle/>
          <a:p>
            <a:pPr marL="9525">
              <a:spcBef>
                <a:spcPts val="94"/>
              </a:spcBef>
            </a:pPr>
            <a:r>
              <a:rPr sz="1050" b="1" spc="-8" dirty="0">
                <a:latin typeface="Trebuchet MS"/>
                <a:cs typeface="Trebuchet MS"/>
              </a:rPr>
              <a:t>Scaling:</a:t>
            </a:r>
            <a:endParaRPr sz="1050">
              <a:latin typeface="Trebuchet MS"/>
              <a:cs typeface="Trebuchet MS"/>
            </a:endParaRPr>
          </a:p>
          <a:p>
            <a:pPr>
              <a:spcBef>
                <a:spcPts val="56"/>
              </a:spcBef>
            </a:pPr>
            <a:endParaRPr sz="1050">
              <a:latin typeface="Trebuchet MS"/>
              <a:cs typeface="Trebuchet MS"/>
            </a:endParaRPr>
          </a:p>
          <a:p>
            <a:pPr marL="9525">
              <a:lnSpc>
                <a:spcPts val="1248"/>
              </a:lnSpc>
            </a:pPr>
            <a:r>
              <a:rPr sz="1050" spc="-30" dirty="0">
                <a:latin typeface="Trebuchet MS"/>
                <a:cs typeface="Trebuchet MS"/>
              </a:rPr>
              <a:t>from</a:t>
            </a:r>
            <a:r>
              <a:rPr sz="1050" spc="-90" dirty="0">
                <a:latin typeface="Trebuchet MS"/>
                <a:cs typeface="Trebuchet MS"/>
              </a:rPr>
              <a:t> </a:t>
            </a:r>
            <a:r>
              <a:rPr sz="1050" dirty="0">
                <a:latin typeface="Trebuchet MS"/>
                <a:cs typeface="Trebuchet MS"/>
              </a:rPr>
              <a:t>46</a:t>
            </a:r>
            <a:r>
              <a:rPr sz="1050" spc="-86" dirty="0">
                <a:latin typeface="Trebuchet MS"/>
                <a:cs typeface="Trebuchet MS"/>
              </a:rPr>
              <a:t> </a:t>
            </a:r>
            <a:r>
              <a:rPr sz="1050" spc="-19" dirty="0">
                <a:latin typeface="Trebuchet MS"/>
                <a:cs typeface="Trebuchet MS"/>
              </a:rPr>
              <a:t>to</a:t>
            </a:r>
            <a:endParaRPr sz="1050">
              <a:latin typeface="Trebuchet MS"/>
              <a:cs typeface="Trebuchet MS"/>
            </a:endParaRPr>
          </a:p>
          <a:p>
            <a:pPr marL="9525">
              <a:lnSpc>
                <a:spcPts val="1248"/>
              </a:lnSpc>
            </a:pPr>
            <a:r>
              <a:rPr sz="1050" dirty="0">
                <a:latin typeface="Trebuchet MS"/>
                <a:cs typeface="Trebuchet MS"/>
              </a:rPr>
              <a:t>~2000</a:t>
            </a:r>
            <a:r>
              <a:rPr sz="1050" spc="-64" dirty="0">
                <a:latin typeface="Trebuchet MS"/>
                <a:cs typeface="Trebuchet MS"/>
              </a:rPr>
              <a:t> </a:t>
            </a:r>
            <a:r>
              <a:rPr sz="1050" spc="-8" dirty="0">
                <a:latin typeface="Trebuchet MS"/>
                <a:cs typeface="Trebuchet MS"/>
              </a:rPr>
              <a:t>tasks</a:t>
            </a:r>
            <a:endParaRPr sz="1050">
              <a:latin typeface="Trebuchet MS"/>
              <a:cs typeface="Trebuchet MS"/>
            </a:endParaRPr>
          </a:p>
          <a:p>
            <a:pPr>
              <a:spcBef>
                <a:spcPts val="49"/>
              </a:spcBef>
            </a:pPr>
            <a:endParaRPr sz="1050">
              <a:latin typeface="Trebuchet MS"/>
              <a:cs typeface="Trebuchet MS"/>
            </a:endParaRPr>
          </a:p>
          <a:p>
            <a:pPr marL="9525" marR="117634">
              <a:lnSpc>
                <a:spcPct val="100499"/>
              </a:lnSpc>
            </a:pPr>
            <a:r>
              <a:rPr sz="1050" spc="-34" dirty="0">
                <a:latin typeface="Trebuchet MS"/>
                <a:cs typeface="Trebuchet MS"/>
              </a:rPr>
              <a:t>from</a:t>
            </a:r>
            <a:r>
              <a:rPr sz="1050" spc="-79" dirty="0">
                <a:latin typeface="Trebuchet MS"/>
                <a:cs typeface="Trebuchet MS"/>
              </a:rPr>
              <a:t> </a:t>
            </a:r>
            <a:r>
              <a:rPr sz="1050" spc="-15" dirty="0">
                <a:latin typeface="Trebuchet MS"/>
                <a:cs typeface="Trebuchet MS"/>
              </a:rPr>
              <a:t>750k </a:t>
            </a:r>
            <a:r>
              <a:rPr sz="1050" spc="-34" dirty="0">
                <a:latin typeface="Trebuchet MS"/>
                <a:cs typeface="Trebuchet MS"/>
              </a:rPr>
              <a:t>to</a:t>
            </a:r>
            <a:r>
              <a:rPr sz="1050" spc="-113" dirty="0">
                <a:latin typeface="Trebuchet MS"/>
                <a:cs typeface="Trebuchet MS"/>
              </a:rPr>
              <a:t> </a:t>
            </a:r>
            <a:r>
              <a:rPr sz="1050" spc="19" dirty="0">
                <a:latin typeface="Trebuchet MS"/>
                <a:cs typeface="Trebuchet MS"/>
              </a:rPr>
              <a:t>15M </a:t>
            </a:r>
            <a:r>
              <a:rPr sz="1050" spc="-8" dirty="0">
                <a:latin typeface="Trebuchet MS"/>
                <a:cs typeface="Trebuchet MS"/>
              </a:rPr>
              <a:t>examples</a:t>
            </a:r>
            <a:endParaRPr sz="1050">
              <a:latin typeface="Trebuchet MS"/>
              <a:cs typeface="Trebuchet MS"/>
            </a:endParaRPr>
          </a:p>
        </p:txBody>
      </p:sp>
      <p:sp>
        <p:nvSpPr>
          <p:cNvPr id="6" name="object 6"/>
          <p:cNvSpPr txBox="1"/>
          <p:nvPr/>
        </p:nvSpPr>
        <p:spPr>
          <a:xfrm>
            <a:off x="8786050" y="5645553"/>
            <a:ext cx="190024" cy="141385"/>
          </a:xfrm>
          <a:prstGeom prst="rect">
            <a:avLst/>
          </a:prstGeom>
        </p:spPr>
        <p:txBody>
          <a:bodyPr vert="horz" wrap="square" lIns="0" tIns="2858" rIns="0" bIns="0" rtlCol="0">
            <a:spAutoFit/>
          </a:bodyPr>
          <a:lstStyle/>
          <a:p>
            <a:pPr marL="50959">
              <a:spcBef>
                <a:spcPts val="23"/>
              </a:spcBef>
            </a:pPr>
            <a:fld id="{81D60167-4931-47E6-BA6A-407CBD079E47}" type="slidenum">
              <a:rPr sz="900" spc="-19" dirty="0">
                <a:solidFill>
                  <a:srgbClr val="767676"/>
                </a:solidFill>
                <a:latin typeface="Trebuchet MS"/>
                <a:cs typeface="Trebuchet MS"/>
              </a:rPr>
              <a:pPr marL="50959">
                <a:spcBef>
                  <a:spcPts val="23"/>
                </a:spcBef>
              </a:pPr>
              <a:t>60</a:t>
            </a:fld>
            <a:endParaRPr sz="900">
              <a:latin typeface="Trebuchet MS"/>
              <a:cs typeface="Trebuchet MS"/>
            </a:endParaRPr>
          </a:p>
        </p:txBody>
      </p:sp>
      <p:sp>
        <p:nvSpPr>
          <p:cNvPr id="7" name="Slide Number Placeholder 6">
            <a:extLst>
              <a:ext uri="{FF2B5EF4-FFF2-40B4-BE49-F238E27FC236}">
                <a16:creationId xmlns:a16="http://schemas.microsoft.com/office/drawing/2014/main" id="{21BD4ED8-A537-4663-8622-E6FE3E88E717}"/>
              </a:ext>
            </a:extLst>
          </p:cNvPr>
          <p:cNvSpPr>
            <a:spLocks noGrp="1"/>
          </p:cNvSpPr>
          <p:nvPr>
            <p:ph type="sldNum" sz="quarter" idx="12"/>
          </p:nvPr>
        </p:nvSpPr>
        <p:spPr/>
        <p:txBody>
          <a:bodyPr/>
          <a:lstStyle/>
          <a:p>
            <a:fld id="{688715A2-DFA4-4904-9A43-9D7FEC79ECC7}" type="slidenum">
              <a:rPr lang="de-DE" smtClean="0"/>
              <a:t>60</a:t>
            </a:fld>
            <a:endParaRPr lang="de-DE"/>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88845" y="2430256"/>
            <a:ext cx="4766310" cy="329481"/>
          </a:xfrm>
          <a:prstGeom prst="rect">
            <a:avLst/>
          </a:prstGeom>
        </p:spPr>
        <p:txBody>
          <a:bodyPr vert="horz" wrap="square" lIns="0" tIns="11906" rIns="0" bIns="0" rtlCol="0">
            <a:spAutoFit/>
          </a:bodyPr>
          <a:lstStyle/>
          <a:p>
            <a:pPr marL="9525">
              <a:spcBef>
                <a:spcPts val="94"/>
              </a:spcBef>
            </a:pPr>
            <a:r>
              <a:rPr sz="2063" spc="83" dirty="0"/>
              <a:t>LLMs</a:t>
            </a:r>
            <a:r>
              <a:rPr sz="2063" spc="-113" dirty="0"/>
              <a:t> </a:t>
            </a:r>
            <a:r>
              <a:rPr sz="2063" spc="38" dirty="0"/>
              <a:t>should</a:t>
            </a:r>
            <a:r>
              <a:rPr sz="2063" spc="-158" dirty="0"/>
              <a:t> </a:t>
            </a:r>
            <a:r>
              <a:rPr sz="2063" spc="-60" dirty="0"/>
              <a:t>generalize</a:t>
            </a:r>
            <a:r>
              <a:rPr sz="2063" spc="-83" dirty="0"/>
              <a:t> </a:t>
            </a:r>
            <a:r>
              <a:rPr sz="2063" spc="-64" dirty="0"/>
              <a:t>to</a:t>
            </a:r>
            <a:r>
              <a:rPr sz="2063" spc="-135" dirty="0"/>
              <a:t> </a:t>
            </a:r>
            <a:r>
              <a:rPr sz="2063" dirty="0"/>
              <a:t>unseen</a:t>
            </a:r>
            <a:r>
              <a:rPr sz="2063" spc="-135" dirty="0"/>
              <a:t> </a:t>
            </a:r>
            <a:r>
              <a:rPr sz="2063" spc="53" dirty="0"/>
              <a:t>tasks…</a:t>
            </a:r>
            <a:endParaRPr sz="2063"/>
          </a:p>
        </p:txBody>
      </p:sp>
      <p:sp>
        <p:nvSpPr>
          <p:cNvPr id="3" name="object 3"/>
          <p:cNvSpPr txBox="1"/>
          <p:nvPr/>
        </p:nvSpPr>
        <p:spPr>
          <a:xfrm>
            <a:off x="903684" y="3582114"/>
            <a:ext cx="7329964" cy="329481"/>
          </a:xfrm>
          <a:prstGeom prst="rect">
            <a:avLst/>
          </a:prstGeom>
        </p:spPr>
        <p:txBody>
          <a:bodyPr vert="horz" wrap="square" lIns="0" tIns="11906" rIns="0" bIns="0" rtlCol="0">
            <a:spAutoFit/>
          </a:bodyPr>
          <a:lstStyle/>
          <a:p>
            <a:pPr marL="9525">
              <a:spcBef>
                <a:spcPts val="94"/>
              </a:spcBef>
            </a:pPr>
            <a:r>
              <a:rPr sz="2063" spc="-15" dirty="0">
                <a:latin typeface="Trebuchet MS"/>
                <a:cs typeface="Trebuchet MS"/>
              </a:rPr>
              <a:t>What</a:t>
            </a:r>
            <a:r>
              <a:rPr sz="2063" spc="-150" dirty="0">
                <a:latin typeface="Trebuchet MS"/>
                <a:cs typeface="Trebuchet MS"/>
              </a:rPr>
              <a:t> </a:t>
            </a:r>
            <a:r>
              <a:rPr sz="2063" spc="41" dirty="0">
                <a:latin typeface="Trebuchet MS"/>
                <a:cs typeface="Trebuchet MS"/>
              </a:rPr>
              <a:t>is</a:t>
            </a:r>
            <a:r>
              <a:rPr sz="2063" spc="-153" dirty="0">
                <a:latin typeface="Trebuchet MS"/>
                <a:cs typeface="Trebuchet MS"/>
              </a:rPr>
              <a:t> </a:t>
            </a:r>
            <a:r>
              <a:rPr sz="2063" spc="-53" dirty="0">
                <a:latin typeface="Trebuchet MS"/>
                <a:cs typeface="Trebuchet MS"/>
              </a:rPr>
              <a:t>generalization</a:t>
            </a:r>
            <a:r>
              <a:rPr sz="2063" spc="-180" dirty="0">
                <a:latin typeface="Trebuchet MS"/>
                <a:cs typeface="Trebuchet MS"/>
              </a:rPr>
              <a:t> </a:t>
            </a:r>
            <a:r>
              <a:rPr sz="2063" spc="-8" dirty="0">
                <a:latin typeface="Trebuchet MS"/>
                <a:cs typeface="Trebuchet MS"/>
              </a:rPr>
              <a:t>when</a:t>
            </a:r>
            <a:r>
              <a:rPr sz="2063" spc="-120" dirty="0">
                <a:latin typeface="Trebuchet MS"/>
                <a:cs typeface="Trebuchet MS"/>
              </a:rPr>
              <a:t> </a:t>
            </a:r>
            <a:r>
              <a:rPr sz="2063" spc="-15" dirty="0">
                <a:latin typeface="Trebuchet MS"/>
                <a:cs typeface="Trebuchet MS"/>
              </a:rPr>
              <a:t>you</a:t>
            </a:r>
            <a:r>
              <a:rPr sz="2063" spc="-195" dirty="0">
                <a:latin typeface="Trebuchet MS"/>
                <a:cs typeface="Trebuchet MS"/>
              </a:rPr>
              <a:t> </a:t>
            </a:r>
            <a:r>
              <a:rPr sz="2063" spc="-83" dirty="0">
                <a:latin typeface="Trebuchet MS"/>
                <a:cs typeface="Trebuchet MS"/>
              </a:rPr>
              <a:t>train</a:t>
            </a:r>
            <a:r>
              <a:rPr sz="2063" spc="-176" dirty="0">
                <a:latin typeface="Trebuchet MS"/>
                <a:cs typeface="Trebuchet MS"/>
              </a:rPr>
              <a:t> </a:t>
            </a:r>
            <a:r>
              <a:rPr sz="2063" spc="38" dirty="0">
                <a:latin typeface="Trebuchet MS"/>
                <a:cs typeface="Trebuchet MS"/>
              </a:rPr>
              <a:t>on</a:t>
            </a:r>
            <a:r>
              <a:rPr sz="2063" spc="-176" dirty="0">
                <a:latin typeface="Trebuchet MS"/>
                <a:cs typeface="Trebuchet MS"/>
              </a:rPr>
              <a:t> </a:t>
            </a:r>
            <a:r>
              <a:rPr sz="2063" spc="-15" dirty="0">
                <a:latin typeface="Trebuchet MS"/>
                <a:cs typeface="Trebuchet MS"/>
              </a:rPr>
              <a:t>more</a:t>
            </a:r>
            <a:r>
              <a:rPr sz="2063" spc="-180" dirty="0">
                <a:latin typeface="Trebuchet MS"/>
                <a:cs typeface="Trebuchet MS"/>
              </a:rPr>
              <a:t> </a:t>
            </a:r>
            <a:r>
              <a:rPr sz="2063" spc="-34" dirty="0">
                <a:latin typeface="Trebuchet MS"/>
                <a:cs typeface="Trebuchet MS"/>
              </a:rPr>
              <a:t>than</a:t>
            </a:r>
            <a:r>
              <a:rPr sz="2063" spc="-124" dirty="0">
                <a:latin typeface="Trebuchet MS"/>
                <a:cs typeface="Trebuchet MS"/>
              </a:rPr>
              <a:t> </a:t>
            </a:r>
            <a:r>
              <a:rPr sz="2063" spc="-15" dirty="0">
                <a:latin typeface="Trebuchet MS"/>
                <a:cs typeface="Trebuchet MS"/>
              </a:rPr>
              <a:t>2,000</a:t>
            </a:r>
            <a:r>
              <a:rPr sz="2063" spc="-143" dirty="0">
                <a:latin typeface="Trebuchet MS"/>
                <a:cs typeface="Trebuchet MS"/>
              </a:rPr>
              <a:t> </a:t>
            </a:r>
            <a:r>
              <a:rPr sz="2063" spc="60" dirty="0">
                <a:latin typeface="Trebuchet MS"/>
                <a:cs typeface="Trebuchet MS"/>
              </a:rPr>
              <a:t>tasks?</a:t>
            </a:r>
            <a:endParaRPr sz="2063">
              <a:latin typeface="Trebuchet MS"/>
              <a:cs typeface="Trebuchet MS"/>
            </a:endParaRPr>
          </a:p>
        </p:txBody>
      </p:sp>
      <p:sp>
        <p:nvSpPr>
          <p:cNvPr id="5" name="Slide Number Placeholder 4">
            <a:extLst>
              <a:ext uri="{FF2B5EF4-FFF2-40B4-BE49-F238E27FC236}">
                <a16:creationId xmlns:a16="http://schemas.microsoft.com/office/drawing/2014/main" id="{25D54ED1-4358-4420-9D9D-F9CB9F38DC81}"/>
              </a:ext>
            </a:extLst>
          </p:cNvPr>
          <p:cNvSpPr>
            <a:spLocks noGrp="1"/>
          </p:cNvSpPr>
          <p:nvPr>
            <p:ph type="sldNum" sz="quarter" idx="12"/>
          </p:nvPr>
        </p:nvSpPr>
        <p:spPr/>
        <p:txBody>
          <a:bodyPr/>
          <a:lstStyle/>
          <a:p>
            <a:fld id="{688715A2-DFA4-4904-9A43-9D7FEC79ECC7}" type="slidenum">
              <a:rPr lang="de-DE" smtClean="0"/>
              <a:t>61</a:t>
            </a:fld>
            <a:endParaRPr lang="de-DE"/>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971550" y="1391391"/>
            <a:ext cx="7200900" cy="3759518"/>
            <a:chOff x="1295400" y="712188"/>
            <a:chExt cx="9601200" cy="5012690"/>
          </a:xfrm>
        </p:grpSpPr>
        <p:pic>
          <p:nvPicPr>
            <p:cNvPr id="3" name="object 3"/>
            <p:cNvPicPr/>
            <p:nvPr/>
          </p:nvPicPr>
          <p:blipFill>
            <a:blip r:embed="rId2" cstate="print"/>
            <a:stretch>
              <a:fillRect/>
            </a:stretch>
          </p:blipFill>
          <p:spPr>
            <a:xfrm>
              <a:off x="1422622" y="712188"/>
              <a:ext cx="9363464" cy="5012336"/>
            </a:xfrm>
            <a:prstGeom prst="rect">
              <a:avLst/>
            </a:prstGeom>
          </p:spPr>
        </p:pic>
        <p:sp>
          <p:nvSpPr>
            <p:cNvPr id="4" name="object 4"/>
            <p:cNvSpPr/>
            <p:nvPr/>
          </p:nvSpPr>
          <p:spPr>
            <a:xfrm>
              <a:off x="1333500" y="3676650"/>
              <a:ext cx="9525000" cy="590550"/>
            </a:xfrm>
            <a:custGeom>
              <a:avLst/>
              <a:gdLst/>
              <a:ahLst/>
              <a:cxnLst/>
              <a:rect l="l" t="t" r="r" b="b"/>
              <a:pathLst>
                <a:path w="9525000" h="590550">
                  <a:moveTo>
                    <a:pt x="0" y="590550"/>
                  </a:moveTo>
                  <a:lnTo>
                    <a:pt x="9525000" y="590550"/>
                  </a:lnTo>
                  <a:lnTo>
                    <a:pt x="9525000" y="0"/>
                  </a:lnTo>
                  <a:lnTo>
                    <a:pt x="0" y="0"/>
                  </a:lnTo>
                  <a:lnTo>
                    <a:pt x="0" y="590550"/>
                  </a:lnTo>
                  <a:close/>
                </a:path>
              </a:pathLst>
            </a:custGeom>
            <a:ln w="76200">
              <a:solidFill>
                <a:srgbClr val="FF0000"/>
              </a:solidFill>
            </a:ln>
          </p:spPr>
          <p:txBody>
            <a:bodyPr wrap="square" lIns="0" tIns="0" rIns="0" bIns="0" rtlCol="0"/>
            <a:lstStyle/>
            <a:p>
              <a:endParaRPr/>
            </a:p>
          </p:txBody>
        </p:sp>
      </p:grpSp>
      <p:sp>
        <p:nvSpPr>
          <p:cNvPr id="5" name="object 5"/>
          <p:cNvSpPr txBox="1"/>
          <p:nvPr/>
        </p:nvSpPr>
        <p:spPr>
          <a:xfrm>
            <a:off x="745331" y="5439966"/>
            <a:ext cx="1979295" cy="217367"/>
          </a:xfrm>
          <a:prstGeom prst="rect">
            <a:avLst/>
          </a:prstGeom>
        </p:spPr>
        <p:txBody>
          <a:bodyPr vert="horz" wrap="square" lIns="0" tIns="9525" rIns="0" bIns="0" rtlCol="0">
            <a:spAutoFit/>
          </a:bodyPr>
          <a:lstStyle/>
          <a:p>
            <a:pPr marL="9525">
              <a:spcBef>
                <a:spcPts val="75"/>
              </a:spcBef>
            </a:pPr>
            <a:r>
              <a:rPr sz="1350" spc="-15" dirty="0">
                <a:latin typeface="Trebuchet MS"/>
                <a:cs typeface="Trebuchet MS"/>
              </a:rPr>
              <a:t>Source:</a:t>
            </a:r>
            <a:r>
              <a:rPr sz="1350" spc="-98" dirty="0">
                <a:latin typeface="Trebuchet MS"/>
                <a:cs typeface="Trebuchet MS"/>
              </a:rPr>
              <a:t> </a:t>
            </a:r>
            <a:r>
              <a:rPr sz="1350" u="sng" spc="-15" dirty="0">
                <a:solidFill>
                  <a:srgbClr val="467885"/>
                </a:solidFill>
                <a:uFill>
                  <a:solidFill>
                    <a:srgbClr val="467885"/>
                  </a:solidFill>
                </a:uFill>
                <a:latin typeface="Trebuchet MS"/>
                <a:cs typeface="Trebuchet MS"/>
                <a:hlinkClick r:id="rId3"/>
              </a:rPr>
              <a:t>Sapphire</a:t>
            </a:r>
            <a:r>
              <a:rPr sz="1350" u="sng" spc="-124" dirty="0">
                <a:solidFill>
                  <a:srgbClr val="467885"/>
                </a:solidFill>
                <a:uFill>
                  <a:solidFill>
                    <a:srgbClr val="467885"/>
                  </a:solidFill>
                </a:uFill>
                <a:latin typeface="Trebuchet MS"/>
                <a:cs typeface="Trebuchet MS"/>
                <a:hlinkClick r:id="rId3"/>
              </a:rPr>
              <a:t> </a:t>
            </a:r>
            <a:r>
              <a:rPr sz="1350" u="sng" spc="-8" dirty="0">
                <a:solidFill>
                  <a:srgbClr val="467885"/>
                </a:solidFill>
                <a:uFill>
                  <a:solidFill>
                    <a:srgbClr val="467885"/>
                  </a:solidFill>
                </a:uFill>
                <a:latin typeface="Trebuchet MS"/>
                <a:cs typeface="Trebuchet MS"/>
                <a:hlinkClick r:id="rId3"/>
              </a:rPr>
              <a:t>Ventures</a:t>
            </a:r>
            <a:endParaRPr sz="1350">
              <a:latin typeface="Trebuchet MS"/>
              <a:cs typeface="Trebuchet MS"/>
            </a:endParaRPr>
          </a:p>
        </p:txBody>
      </p:sp>
      <p:sp>
        <p:nvSpPr>
          <p:cNvPr id="7" name="Slide Number Placeholder 6">
            <a:extLst>
              <a:ext uri="{FF2B5EF4-FFF2-40B4-BE49-F238E27FC236}">
                <a16:creationId xmlns:a16="http://schemas.microsoft.com/office/drawing/2014/main" id="{F078B7EE-3CF9-4C5C-9D09-A216F3811BEC}"/>
              </a:ext>
            </a:extLst>
          </p:cNvPr>
          <p:cNvSpPr>
            <a:spLocks noGrp="1"/>
          </p:cNvSpPr>
          <p:nvPr>
            <p:ph type="sldNum" sz="quarter" idx="12"/>
          </p:nvPr>
        </p:nvSpPr>
        <p:spPr/>
        <p:txBody>
          <a:bodyPr/>
          <a:lstStyle/>
          <a:p>
            <a:fld id="{688715A2-DFA4-4904-9A43-9D7FEC79ECC7}" type="slidenum">
              <a:rPr lang="de-DE" smtClean="0"/>
              <a:t>62</a:t>
            </a:fld>
            <a:endParaRPr lang="de-DE"/>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E1B70-73A8-4A21-BDED-C39EB9167A12}"/>
              </a:ext>
            </a:extLst>
          </p:cNvPr>
          <p:cNvSpPr>
            <a:spLocks noGrp="1"/>
          </p:cNvSpPr>
          <p:nvPr>
            <p:ph type="title"/>
          </p:nvPr>
        </p:nvSpPr>
        <p:spPr/>
        <p:txBody>
          <a:bodyPr/>
          <a:lstStyle/>
          <a:p>
            <a:r>
              <a:rPr lang="en-US" dirty="0"/>
              <a:t>Crowdsourcing</a:t>
            </a:r>
            <a:endParaRPr lang="de-DE" dirty="0"/>
          </a:p>
        </p:txBody>
      </p:sp>
      <p:sp>
        <p:nvSpPr>
          <p:cNvPr id="3" name="Content Placeholder 2">
            <a:extLst>
              <a:ext uri="{FF2B5EF4-FFF2-40B4-BE49-F238E27FC236}">
                <a16:creationId xmlns:a16="http://schemas.microsoft.com/office/drawing/2014/main" id="{FAA282C5-0D6A-4920-872B-381D178D9D7B}"/>
              </a:ext>
            </a:extLst>
          </p:cNvPr>
          <p:cNvSpPr>
            <a:spLocks noGrp="1"/>
          </p:cNvSpPr>
          <p:nvPr>
            <p:ph idx="1"/>
          </p:nvPr>
        </p:nvSpPr>
        <p:spPr>
          <a:xfrm>
            <a:off x="628650" y="1825624"/>
            <a:ext cx="7886700" cy="4667249"/>
          </a:xfrm>
        </p:spPr>
        <p:txBody>
          <a:bodyPr>
            <a:normAutofit fontScale="62500" lnSpcReduction="20000"/>
          </a:bodyPr>
          <a:lstStyle/>
          <a:p>
            <a:r>
              <a:rPr lang="en-US" dirty="0"/>
              <a:t>Data annotation a long challenge in NLP</a:t>
            </a:r>
          </a:p>
          <a:p>
            <a:pPr lvl="1"/>
            <a:r>
              <a:rPr lang="en-US" dirty="0"/>
              <a:t>Traditional expert annotations guidelines sometimes &gt;100 pages</a:t>
            </a:r>
          </a:p>
          <a:p>
            <a:r>
              <a:rPr lang="en-US" dirty="0"/>
              <a:t>Crowdsourcing</a:t>
            </a:r>
          </a:p>
          <a:p>
            <a:pPr lvl="1"/>
            <a:r>
              <a:rPr lang="en-US" dirty="0"/>
              <a:t>Prominent platforms: Amazon Mechanical Turk, Prolific, …</a:t>
            </a:r>
          </a:p>
          <a:p>
            <a:pPr lvl="1"/>
            <a:r>
              <a:rPr lang="en-US" dirty="0"/>
              <a:t>Typical pay: Minimum wage</a:t>
            </a:r>
          </a:p>
          <a:p>
            <a:pPr lvl="1"/>
            <a:r>
              <a:rPr lang="en-US" dirty="0"/>
              <a:t>Complex or open-ended annotation tasks difficult</a:t>
            </a:r>
          </a:p>
          <a:p>
            <a:pPr marL="457200" lvl="1" indent="0">
              <a:buNone/>
            </a:pPr>
            <a:r>
              <a:rPr lang="en-US" dirty="0">
                <a:sym typeface="Wingdings" panose="05000000000000000000" pitchFamily="2" charset="2"/>
              </a:rPr>
              <a:t> </a:t>
            </a:r>
            <a:r>
              <a:rPr lang="en-US" dirty="0"/>
              <a:t> divide and conquer</a:t>
            </a:r>
          </a:p>
          <a:p>
            <a:pPr lvl="1"/>
            <a:r>
              <a:rPr lang="en-US" dirty="0"/>
              <a:t>Quality assurance:</a:t>
            </a:r>
          </a:p>
          <a:p>
            <a:pPr lvl="2"/>
            <a:r>
              <a:rPr lang="en-US" dirty="0"/>
              <a:t>Worker education/background</a:t>
            </a:r>
          </a:p>
          <a:p>
            <a:pPr lvl="2"/>
            <a:r>
              <a:rPr lang="en-US" dirty="0"/>
              <a:t>Worker reputation</a:t>
            </a:r>
          </a:p>
          <a:p>
            <a:pPr lvl="2"/>
            <a:r>
              <a:rPr lang="en-US" dirty="0"/>
              <a:t>Honeypot/test question-based filtering</a:t>
            </a:r>
          </a:p>
          <a:p>
            <a:pPr lvl="2"/>
            <a:r>
              <a:rPr lang="en-US" dirty="0"/>
              <a:t>Redundancy (majority opinion on task)</a:t>
            </a:r>
          </a:p>
          <a:p>
            <a:pPr lvl="1"/>
            <a:r>
              <a:rPr lang="en-US" dirty="0"/>
              <a:t>Task design is a science!</a:t>
            </a:r>
          </a:p>
          <a:p>
            <a:pPr lvl="1"/>
            <a:endParaRPr lang="en-US" dirty="0"/>
          </a:p>
          <a:p>
            <a:r>
              <a:rPr lang="en-US" dirty="0"/>
              <a:t>Crowdsourcing for instructions</a:t>
            </a:r>
          </a:p>
          <a:p>
            <a:pPr lvl="1"/>
            <a:r>
              <a:rPr lang="en-US" dirty="0"/>
              <a:t>Expenses likely in 100,000s of $ for commercial providers</a:t>
            </a:r>
          </a:p>
          <a:p>
            <a:r>
              <a:rPr lang="en-US" dirty="0"/>
              <a:t>Crowdsourcing for pairwise preference</a:t>
            </a:r>
          </a:p>
          <a:p>
            <a:pPr lvl="1"/>
            <a:r>
              <a:rPr lang="en-US" dirty="0"/>
              <a:t>Comparatively easy</a:t>
            </a:r>
          </a:p>
          <a:p>
            <a:pPr lvl="1"/>
            <a:r>
              <a:rPr lang="en-US" dirty="0"/>
              <a:t>See e.g., </a:t>
            </a:r>
            <a:r>
              <a:rPr lang="en-US" dirty="0" err="1"/>
              <a:t>Chatbotarena</a:t>
            </a:r>
            <a:endParaRPr lang="en-US" dirty="0"/>
          </a:p>
        </p:txBody>
      </p:sp>
      <p:sp>
        <p:nvSpPr>
          <p:cNvPr id="4" name="Slide Number Placeholder 3">
            <a:extLst>
              <a:ext uri="{FF2B5EF4-FFF2-40B4-BE49-F238E27FC236}">
                <a16:creationId xmlns:a16="http://schemas.microsoft.com/office/drawing/2014/main" id="{4FC815CE-3CF7-4913-A5A8-0F22C21F2AA3}"/>
              </a:ext>
            </a:extLst>
          </p:cNvPr>
          <p:cNvSpPr>
            <a:spLocks noGrp="1"/>
          </p:cNvSpPr>
          <p:nvPr>
            <p:ph type="sldNum" sz="quarter" idx="12"/>
          </p:nvPr>
        </p:nvSpPr>
        <p:spPr/>
        <p:txBody>
          <a:bodyPr/>
          <a:lstStyle/>
          <a:p>
            <a:fld id="{688715A2-DFA4-4904-9A43-9D7FEC79ECC7}" type="slidenum">
              <a:rPr lang="de-DE" smtClean="0"/>
              <a:t>63</a:t>
            </a:fld>
            <a:endParaRPr lang="de-DE"/>
          </a:p>
        </p:txBody>
      </p:sp>
      <p:pic>
        <p:nvPicPr>
          <p:cNvPr id="6" name="Picture 5">
            <a:extLst>
              <a:ext uri="{FF2B5EF4-FFF2-40B4-BE49-F238E27FC236}">
                <a16:creationId xmlns:a16="http://schemas.microsoft.com/office/drawing/2014/main" id="{BD9F0ABE-3EAA-4CAD-8201-B12462464D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950" y="1646237"/>
            <a:ext cx="2143125" cy="2143125"/>
          </a:xfrm>
          <a:prstGeom prst="rect">
            <a:avLst/>
          </a:prstGeom>
        </p:spPr>
      </p:pic>
    </p:spTree>
    <p:extLst>
      <p:ext uri="{BB962C8B-B14F-4D97-AF65-F5344CB8AC3E}">
        <p14:creationId xmlns:p14="http://schemas.microsoft.com/office/powerpoint/2010/main" val="27470041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4"/>
            <a:ext cx="5712500" cy="589889"/>
          </a:xfrm>
          <a:prstGeom prst="rect">
            <a:avLst/>
          </a:prstGeom>
        </p:spPr>
        <p:txBody>
          <a:bodyPr vert="horz" wrap="square" lIns="0" tIns="132635" rIns="0" bIns="0" rtlCol="0">
            <a:spAutoFit/>
          </a:bodyPr>
          <a:lstStyle/>
          <a:p>
            <a:pPr marL="31909">
              <a:spcBef>
                <a:spcPts val="98"/>
              </a:spcBef>
            </a:pPr>
            <a:r>
              <a:rPr sz="2963" spc="-120" dirty="0"/>
              <a:t>ChatGPT’s</a:t>
            </a:r>
            <a:r>
              <a:rPr sz="2963" spc="-274" dirty="0"/>
              <a:t> </a:t>
            </a:r>
            <a:r>
              <a:rPr sz="2963" spc="-79" dirty="0"/>
              <a:t>Crowdsourcing</a:t>
            </a:r>
            <a:endParaRPr sz="2963"/>
          </a:p>
        </p:txBody>
      </p:sp>
      <p:grpSp>
        <p:nvGrpSpPr>
          <p:cNvPr id="3" name="object 3"/>
          <p:cNvGrpSpPr/>
          <p:nvPr/>
        </p:nvGrpSpPr>
        <p:grpSpPr>
          <a:xfrm>
            <a:off x="1643059" y="2528781"/>
            <a:ext cx="5854541" cy="2096929"/>
            <a:chOff x="2190744" y="2228707"/>
            <a:chExt cx="7806055" cy="2795905"/>
          </a:xfrm>
        </p:grpSpPr>
        <p:pic>
          <p:nvPicPr>
            <p:cNvPr id="4" name="object 4"/>
            <p:cNvPicPr/>
            <p:nvPr/>
          </p:nvPicPr>
          <p:blipFill>
            <a:blip r:embed="rId2" cstate="print"/>
            <a:stretch>
              <a:fillRect/>
            </a:stretch>
          </p:blipFill>
          <p:spPr>
            <a:xfrm>
              <a:off x="2190744" y="2228707"/>
              <a:ext cx="7805812" cy="2795682"/>
            </a:xfrm>
            <a:prstGeom prst="rect">
              <a:avLst/>
            </a:prstGeom>
          </p:spPr>
        </p:pic>
        <p:pic>
          <p:nvPicPr>
            <p:cNvPr id="5" name="object 5"/>
            <p:cNvPicPr/>
            <p:nvPr/>
          </p:nvPicPr>
          <p:blipFill>
            <a:blip r:embed="rId3" cstate="print"/>
            <a:stretch>
              <a:fillRect/>
            </a:stretch>
          </p:blipFill>
          <p:spPr>
            <a:xfrm>
              <a:off x="2247900" y="2266950"/>
              <a:ext cx="7696200" cy="2686050"/>
            </a:xfrm>
            <a:prstGeom prst="rect">
              <a:avLst/>
            </a:prstGeom>
          </p:spPr>
        </p:pic>
      </p:grpSp>
      <p:sp>
        <p:nvSpPr>
          <p:cNvPr id="6" name="object 6"/>
          <p:cNvSpPr txBox="1"/>
          <p:nvPr/>
        </p:nvSpPr>
        <p:spPr>
          <a:xfrm>
            <a:off x="2988945" y="4814173"/>
            <a:ext cx="3669506" cy="165495"/>
          </a:xfrm>
          <a:prstGeom prst="rect">
            <a:avLst/>
          </a:prstGeom>
        </p:spPr>
        <p:txBody>
          <a:bodyPr vert="horz" wrap="square" lIns="0" tIns="9525" rIns="0" bIns="0" rtlCol="0">
            <a:spAutoFit/>
          </a:bodyPr>
          <a:lstStyle/>
          <a:p>
            <a:pPr marL="9525">
              <a:spcBef>
                <a:spcPts val="75"/>
              </a:spcBef>
            </a:pPr>
            <a:r>
              <a:rPr sz="1013" spc="-19" dirty="0">
                <a:latin typeface="Trebuchet MS"/>
                <a:cs typeface="Trebuchet MS"/>
              </a:rPr>
              <a:t>Source:</a:t>
            </a:r>
            <a:r>
              <a:rPr sz="1013" spc="150" dirty="0">
                <a:latin typeface="Trebuchet MS"/>
                <a:cs typeface="Trebuchet MS"/>
              </a:rPr>
              <a:t> </a:t>
            </a:r>
            <a:r>
              <a:rPr sz="1013" u="sng" spc="-53" dirty="0">
                <a:solidFill>
                  <a:srgbClr val="467885"/>
                </a:solidFill>
                <a:uFill>
                  <a:solidFill>
                    <a:srgbClr val="467885"/>
                  </a:solidFill>
                </a:uFill>
                <a:latin typeface="Trebuchet MS"/>
                <a:cs typeface="Trebuchet MS"/>
                <a:hlinkClick r:id="rId4"/>
              </a:rPr>
              <a:t>https://time.com/6247678/openai-</a:t>
            </a:r>
            <a:r>
              <a:rPr sz="1013" u="sng" spc="-34" dirty="0">
                <a:solidFill>
                  <a:srgbClr val="467885"/>
                </a:solidFill>
                <a:uFill>
                  <a:solidFill>
                    <a:srgbClr val="467885"/>
                  </a:solidFill>
                </a:uFill>
                <a:latin typeface="Trebuchet MS"/>
                <a:cs typeface="Trebuchet MS"/>
                <a:hlinkClick r:id="rId4"/>
              </a:rPr>
              <a:t>chatgpt-</a:t>
            </a:r>
            <a:r>
              <a:rPr sz="1013" u="sng" spc="-38" dirty="0">
                <a:solidFill>
                  <a:srgbClr val="467885"/>
                </a:solidFill>
                <a:uFill>
                  <a:solidFill>
                    <a:srgbClr val="467885"/>
                  </a:solidFill>
                </a:uFill>
                <a:latin typeface="Trebuchet MS"/>
                <a:cs typeface="Trebuchet MS"/>
                <a:hlinkClick r:id="rId4"/>
              </a:rPr>
              <a:t>kenya-</a:t>
            </a:r>
            <a:r>
              <a:rPr sz="1013" u="sng" spc="-15" dirty="0">
                <a:solidFill>
                  <a:srgbClr val="467885"/>
                </a:solidFill>
                <a:uFill>
                  <a:solidFill>
                    <a:srgbClr val="467885"/>
                  </a:solidFill>
                </a:uFill>
                <a:latin typeface="Trebuchet MS"/>
                <a:cs typeface="Trebuchet MS"/>
                <a:hlinkClick r:id="rId4"/>
              </a:rPr>
              <a:t>workers/</a:t>
            </a:r>
            <a:endParaRPr sz="1013">
              <a:latin typeface="Trebuchet MS"/>
              <a:cs typeface="Trebuchet MS"/>
            </a:endParaRPr>
          </a:p>
        </p:txBody>
      </p:sp>
      <p:sp>
        <p:nvSpPr>
          <p:cNvPr id="7" name="object 7"/>
          <p:cNvSpPr txBox="1"/>
          <p:nvPr/>
        </p:nvSpPr>
        <p:spPr>
          <a:xfrm>
            <a:off x="8827580" y="5645553"/>
            <a:ext cx="148590" cy="141385"/>
          </a:xfrm>
          <a:prstGeom prst="rect">
            <a:avLst/>
          </a:prstGeom>
        </p:spPr>
        <p:txBody>
          <a:bodyPr vert="horz" wrap="square" lIns="0" tIns="2858" rIns="0" bIns="0" rtlCol="0">
            <a:spAutoFit/>
          </a:bodyPr>
          <a:lstStyle/>
          <a:p>
            <a:pPr marL="9525">
              <a:spcBef>
                <a:spcPts val="23"/>
              </a:spcBef>
            </a:pPr>
            <a:r>
              <a:rPr sz="900" spc="-19" dirty="0">
                <a:solidFill>
                  <a:srgbClr val="767676"/>
                </a:solidFill>
                <a:latin typeface="Trebuchet MS"/>
                <a:cs typeface="Trebuchet MS"/>
              </a:rPr>
              <a:t>39</a:t>
            </a:r>
            <a:endParaRPr sz="900">
              <a:latin typeface="Trebuchet MS"/>
              <a:cs typeface="Trebuchet MS"/>
            </a:endParaRPr>
          </a:p>
        </p:txBody>
      </p:sp>
      <p:sp>
        <p:nvSpPr>
          <p:cNvPr id="8" name="Slide Number Placeholder 7">
            <a:extLst>
              <a:ext uri="{FF2B5EF4-FFF2-40B4-BE49-F238E27FC236}">
                <a16:creationId xmlns:a16="http://schemas.microsoft.com/office/drawing/2014/main" id="{391085FB-9EE2-464C-B851-EC15F8BBDCE2}"/>
              </a:ext>
            </a:extLst>
          </p:cNvPr>
          <p:cNvSpPr>
            <a:spLocks noGrp="1"/>
          </p:cNvSpPr>
          <p:nvPr>
            <p:ph type="sldNum" sz="quarter" idx="12"/>
          </p:nvPr>
        </p:nvSpPr>
        <p:spPr/>
        <p:txBody>
          <a:bodyPr/>
          <a:lstStyle/>
          <a:p>
            <a:fld id="{688715A2-DFA4-4904-9A43-9D7FEC79ECC7}" type="slidenum">
              <a:rPr lang="de-DE" smtClean="0"/>
              <a:t>64</a:t>
            </a:fld>
            <a:endParaRPr lang="de-DE"/>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236126" y="3760872"/>
            <a:ext cx="2153002" cy="2514665"/>
          </a:xfrm>
          <a:prstGeom prst="rect">
            <a:avLst/>
          </a:prstGeom>
        </p:spPr>
      </p:pic>
      <p:grpSp>
        <p:nvGrpSpPr>
          <p:cNvPr id="3" name="object 3"/>
          <p:cNvGrpSpPr/>
          <p:nvPr/>
        </p:nvGrpSpPr>
        <p:grpSpPr>
          <a:xfrm>
            <a:off x="0" y="1524482"/>
            <a:ext cx="4236257" cy="2514782"/>
            <a:chOff x="447656" y="1038065"/>
            <a:chExt cx="7005955" cy="4043679"/>
          </a:xfrm>
        </p:grpSpPr>
        <p:pic>
          <p:nvPicPr>
            <p:cNvPr id="4" name="object 4"/>
            <p:cNvPicPr/>
            <p:nvPr/>
          </p:nvPicPr>
          <p:blipFill>
            <a:blip r:embed="rId3" cstate="print"/>
            <a:stretch>
              <a:fillRect/>
            </a:stretch>
          </p:blipFill>
          <p:spPr>
            <a:xfrm>
              <a:off x="447656" y="1038065"/>
              <a:ext cx="7005738" cy="4043491"/>
            </a:xfrm>
            <a:prstGeom prst="rect">
              <a:avLst/>
            </a:prstGeom>
          </p:spPr>
        </p:pic>
        <p:pic>
          <p:nvPicPr>
            <p:cNvPr id="5" name="object 5"/>
            <p:cNvPicPr/>
            <p:nvPr/>
          </p:nvPicPr>
          <p:blipFill>
            <a:blip r:embed="rId4" cstate="print"/>
            <a:stretch>
              <a:fillRect/>
            </a:stretch>
          </p:blipFill>
          <p:spPr>
            <a:xfrm>
              <a:off x="457200" y="1047750"/>
              <a:ext cx="6934200" cy="3971925"/>
            </a:xfrm>
            <a:prstGeom prst="rect">
              <a:avLst/>
            </a:prstGeom>
          </p:spPr>
        </p:pic>
      </p:grpSp>
      <p:sp>
        <p:nvSpPr>
          <p:cNvPr id="6" name="object 6"/>
          <p:cNvSpPr txBox="1"/>
          <p:nvPr/>
        </p:nvSpPr>
        <p:spPr>
          <a:xfrm>
            <a:off x="755384" y="4124977"/>
            <a:ext cx="1870710" cy="217367"/>
          </a:xfrm>
          <a:prstGeom prst="rect">
            <a:avLst/>
          </a:prstGeom>
        </p:spPr>
        <p:txBody>
          <a:bodyPr vert="horz" wrap="square" lIns="0" tIns="9525" rIns="0" bIns="0" rtlCol="0">
            <a:spAutoFit/>
          </a:bodyPr>
          <a:lstStyle/>
          <a:p>
            <a:pPr marL="9525">
              <a:spcBef>
                <a:spcPts val="75"/>
              </a:spcBef>
            </a:pPr>
            <a:r>
              <a:rPr sz="1350" u="sng" spc="-79" dirty="0">
                <a:solidFill>
                  <a:srgbClr val="467885"/>
                </a:solidFill>
                <a:uFill>
                  <a:solidFill>
                    <a:srgbClr val="467885"/>
                  </a:solidFill>
                </a:uFill>
                <a:latin typeface="Trebuchet MS"/>
                <a:cs typeface="Trebuchet MS"/>
                <a:hlinkClick r:id="rId5"/>
              </a:rPr>
              <a:t>https://data-</a:t>
            </a:r>
            <a:r>
              <a:rPr sz="1350" u="sng" spc="-45" dirty="0">
                <a:solidFill>
                  <a:srgbClr val="467885"/>
                </a:solidFill>
                <a:uFill>
                  <a:solidFill>
                    <a:srgbClr val="467885"/>
                  </a:solidFill>
                </a:uFill>
                <a:latin typeface="Trebuchet MS"/>
                <a:cs typeface="Trebuchet MS"/>
                <a:hlinkClick r:id="rId5"/>
              </a:rPr>
              <a:t>workers.org/</a:t>
            </a:r>
            <a:endParaRPr sz="1350">
              <a:latin typeface="Trebuchet MS"/>
              <a:cs typeface="Trebuchet MS"/>
            </a:endParaRPr>
          </a:p>
        </p:txBody>
      </p:sp>
      <p:sp>
        <p:nvSpPr>
          <p:cNvPr id="8" name="Slide Number Placeholder 7">
            <a:extLst>
              <a:ext uri="{FF2B5EF4-FFF2-40B4-BE49-F238E27FC236}">
                <a16:creationId xmlns:a16="http://schemas.microsoft.com/office/drawing/2014/main" id="{2E5F8E9B-C806-4735-BF2C-B29032228CC1}"/>
              </a:ext>
            </a:extLst>
          </p:cNvPr>
          <p:cNvSpPr>
            <a:spLocks noGrp="1"/>
          </p:cNvSpPr>
          <p:nvPr>
            <p:ph type="sldNum" sz="quarter" idx="12"/>
          </p:nvPr>
        </p:nvSpPr>
        <p:spPr/>
        <p:txBody>
          <a:bodyPr/>
          <a:lstStyle/>
          <a:p>
            <a:fld id="{688715A2-DFA4-4904-9A43-9D7FEC79ECC7}" type="slidenum">
              <a:rPr lang="de-DE" smtClean="0"/>
              <a:t>65</a:t>
            </a:fld>
            <a:endParaRPr lang="de-DE"/>
          </a:p>
        </p:txBody>
      </p:sp>
      <p:pic>
        <p:nvPicPr>
          <p:cNvPr id="7" name="Picture 6">
            <a:extLst>
              <a:ext uri="{FF2B5EF4-FFF2-40B4-BE49-F238E27FC236}">
                <a16:creationId xmlns:a16="http://schemas.microsoft.com/office/drawing/2014/main" id="{A92E4C0F-BD54-48DC-831D-6C7B558AC609}"/>
              </a:ext>
            </a:extLst>
          </p:cNvPr>
          <p:cNvPicPr>
            <a:picLocks noChangeAspect="1"/>
          </p:cNvPicPr>
          <p:nvPr/>
        </p:nvPicPr>
        <p:blipFill>
          <a:blip r:embed="rId6"/>
          <a:stretch>
            <a:fillRect/>
          </a:stretch>
        </p:blipFill>
        <p:spPr>
          <a:xfrm>
            <a:off x="6426614" y="1033668"/>
            <a:ext cx="2685310" cy="3866443"/>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fine-tuning</a:t>
            </a:r>
          </a:p>
          <a:p>
            <a:pPr marL="971550" lvl="1" indent="-514350">
              <a:buFont typeface="+mj-lt"/>
              <a:buAutoNum type="arabicPeriod"/>
            </a:pPr>
            <a:r>
              <a:rPr lang="en-US" dirty="0"/>
              <a:t>Crowdsourcing</a:t>
            </a:r>
          </a:p>
          <a:p>
            <a:pPr marL="971550" lvl="1" indent="-514350">
              <a:buFont typeface="+mj-lt"/>
              <a:buAutoNum type="arabicPeriod"/>
            </a:pPr>
            <a:r>
              <a:rPr lang="en-US" b="1" dirty="0"/>
              <a:t>Synthetic data &amp; data augmentation</a:t>
            </a:r>
          </a:p>
          <a:p>
            <a:pPr marL="514350" indent="-514350">
              <a:buFont typeface="+mj-lt"/>
              <a:buAutoNum type="arabicPeriod"/>
            </a:pPr>
            <a:r>
              <a:rPr lang="en-US" dirty="0"/>
              <a:t>Conclusion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66</a:t>
            </a:fld>
            <a:endParaRPr lang="de-DE"/>
          </a:p>
        </p:txBody>
      </p:sp>
    </p:spTree>
    <p:extLst>
      <p:ext uri="{BB962C8B-B14F-4D97-AF65-F5344CB8AC3E}">
        <p14:creationId xmlns:p14="http://schemas.microsoft.com/office/powerpoint/2010/main" val="38485797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499965CA-032E-4D06-A0F8-AC62F4B18D0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63213"/>
            <a:ext cx="5001778" cy="1929388"/>
          </a:xfrm>
        </p:spPr>
      </p:pic>
      <p:sp>
        <p:nvSpPr>
          <p:cNvPr id="4" name="Slide Number Placeholder 3">
            <a:extLst>
              <a:ext uri="{FF2B5EF4-FFF2-40B4-BE49-F238E27FC236}">
                <a16:creationId xmlns:a16="http://schemas.microsoft.com/office/drawing/2014/main" id="{3AA30F43-ECED-4ED0-BBC2-4EB2088A3749}"/>
              </a:ext>
            </a:extLst>
          </p:cNvPr>
          <p:cNvSpPr>
            <a:spLocks noGrp="1"/>
          </p:cNvSpPr>
          <p:nvPr>
            <p:ph type="sldNum" sz="quarter" idx="12"/>
          </p:nvPr>
        </p:nvSpPr>
        <p:spPr/>
        <p:txBody>
          <a:bodyPr/>
          <a:lstStyle/>
          <a:p>
            <a:fld id="{688715A2-DFA4-4904-9A43-9D7FEC79ECC7}" type="slidenum">
              <a:rPr lang="de-DE" smtClean="0"/>
              <a:t>67</a:t>
            </a:fld>
            <a:endParaRPr lang="de-DE"/>
          </a:p>
        </p:txBody>
      </p:sp>
      <p:sp>
        <p:nvSpPr>
          <p:cNvPr id="8" name="TextBox 7">
            <a:extLst>
              <a:ext uri="{FF2B5EF4-FFF2-40B4-BE49-F238E27FC236}">
                <a16:creationId xmlns:a16="http://schemas.microsoft.com/office/drawing/2014/main" id="{113FAD32-6741-406B-A52B-ECA3E1E830C8}"/>
              </a:ext>
            </a:extLst>
          </p:cNvPr>
          <p:cNvSpPr txBox="1"/>
          <p:nvPr/>
        </p:nvSpPr>
        <p:spPr>
          <a:xfrm>
            <a:off x="628650" y="2205350"/>
            <a:ext cx="4572000" cy="646331"/>
          </a:xfrm>
          <a:prstGeom prst="rect">
            <a:avLst/>
          </a:prstGeom>
          <a:noFill/>
        </p:spPr>
        <p:txBody>
          <a:bodyPr wrap="square">
            <a:spAutoFit/>
          </a:bodyPr>
          <a:lstStyle/>
          <a:p>
            <a:r>
              <a:rPr lang="en-US" b="1" dirty="0"/>
              <a:t>Alpaca: A Strong, Replicable Instruction-Following Model</a:t>
            </a:r>
          </a:p>
        </p:txBody>
      </p:sp>
      <p:pic>
        <p:nvPicPr>
          <p:cNvPr id="10" name="Picture 9">
            <a:extLst>
              <a:ext uri="{FF2B5EF4-FFF2-40B4-BE49-F238E27FC236}">
                <a16:creationId xmlns:a16="http://schemas.microsoft.com/office/drawing/2014/main" id="{D1049BF6-5214-4770-9BE2-47DF4165A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198" y="2897247"/>
            <a:ext cx="8794143" cy="3658793"/>
          </a:xfrm>
          <a:prstGeom prst="rect">
            <a:avLst/>
          </a:prstGeom>
        </p:spPr>
      </p:pic>
    </p:spTree>
    <p:extLst>
      <p:ext uri="{BB962C8B-B14F-4D97-AF65-F5344CB8AC3E}">
        <p14:creationId xmlns:p14="http://schemas.microsoft.com/office/powerpoint/2010/main" val="21622777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D78DC3D-7CF9-478E-AD00-83BF82A12FFF}"/>
              </a:ext>
            </a:extLst>
          </p:cNvPr>
          <p:cNvSpPr>
            <a:spLocks noGrp="1"/>
          </p:cNvSpPr>
          <p:nvPr>
            <p:ph type="sldNum" sz="quarter" idx="12"/>
          </p:nvPr>
        </p:nvSpPr>
        <p:spPr/>
        <p:txBody>
          <a:bodyPr/>
          <a:lstStyle/>
          <a:p>
            <a:fld id="{688715A2-DFA4-4904-9A43-9D7FEC79ECC7}" type="slidenum">
              <a:rPr lang="de-DE" smtClean="0"/>
              <a:t>68</a:t>
            </a:fld>
            <a:endParaRPr lang="de-DE"/>
          </a:p>
        </p:txBody>
      </p:sp>
      <p:sp>
        <p:nvSpPr>
          <p:cNvPr id="6" name="TextBox 5">
            <a:extLst>
              <a:ext uri="{FF2B5EF4-FFF2-40B4-BE49-F238E27FC236}">
                <a16:creationId xmlns:a16="http://schemas.microsoft.com/office/drawing/2014/main" id="{40D66E09-E5AD-443E-8FE5-2073BFFE7BFD}"/>
              </a:ext>
            </a:extLst>
          </p:cNvPr>
          <p:cNvSpPr txBox="1"/>
          <p:nvPr/>
        </p:nvSpPr>
        <p:spPr>
          <a:xfrm>
            <a:off x="3943350" y="5988733"/>
            <a:ext cx="4572000" cy="646331"/>
          </a:xfrm>
          <a:prstGeom prst="rect">
            <a:avLst/>
          </a:prstGeom>
          <a:noFill/>
        </p:spPr>
        <p:txBody>
          <a:bodyPr wrap="square">
            <a:spAutoFit/>
          </a:bodyPr>
          <a:lstStyle/>
          <a:p>
            <a:r>
              <a:rPr lang="de-DE" dirty="0">
                <a:hlinkClick r:id="rId2"/>
              </a:rPr>
              <a:t>https://github.com/tatsu-lab/stanford_alpaca/blob/main/prompt.txt</a:t>
            </a:r>
            <a:endParaRPr lang="de-DE" dirty="0"/>
          </a:p>
        </p:txBody>
      </p:sp>
      <p:sp>
        <p:nvSpPr>
          <p:cNvPr id="8" name="TextBox 7">
            <a:extLst>
              <a:ext uri="{FF2B5EF4-FFF2-40B4-BE49-F238E27FC236}">
                <a16:creationId xmlns:a16="http://schemas.microsoft.com/office/drawing/2014/main" id="{6B7B6D97-7252-437B-B5E0-99B680EBE406}"/>
              </a:ext>
            </a:extLst>
          </p:cNvPr>
          <p:cNvSpPr txBox="1"/>
          <p:nvPr/>
        </p:nvSpPr>
        <p:spPr>
          <a:xfrm>
            <a:off x="457200" y="754739"/>
            <a:ext cx="8229600" cy="4154984"/>
          </a:xfrm>
          <a:prstGeom prst="rect">
            <a:avLst/>
          </a:prstGeom>
          <a:noFill/>
        </p:spPr>
        <p:txBody>
          <a:bodyPr wrap="square">
            <a:spAutoFit/>
          </a:bodyPr>
          <a:lstStyle/>
          <a:p>
            <a:r>
              <a:rPr lang="de-DE" sz="1200" dirty="0" err="1"/>
              <a:t>You</a:t>
            </a:r>
            <a:r>
              <a:rPr lang="de-DE" sz="1200" dirty="0"/>
              <a:t> </a:t>
            </a:r>
            <a:r>
              <a:rPr lang="de-DE" sz="1200" dirty="0" err="1"/>
              <a:t>are</a:t>
            </a:r>
            <a:r>
              <a:rPr lang="de-DE" sz="1200" dirty="0"/>
              <a:t> </a:t>
            </a:r>
            <a:r>
              <a:rPr lang="de-DE" sz="1200" dirty="0" err="1"/>
              <a:t>asked</a:t>
            </a:r>
            <a:r>
              <a:rPr lang="de-DE" sz="1200" dirty="0"/>
              <a:t> </a:t>
            </a:r>
            <a:r>
              <a:rPr lang="de-DE" sz="1200" dirty="0" err="1"/>
              <a:t>to</a:t>
            </a:r>
            <a:r>
              <a:rPr lang="de-DE" sz="1200" dirty="0"/>
              <a:t> </a:t>
            </a:r>
            <a:r>
              <a:rPr lang="de-DE" sz="1200" dirty="0" err="1"/>
              <a:t>come</a:t>
            </a:r>
            <a:r>
              <a:rPr lang="de-DE" sz="1200" dirty="0"/>
              <a:t> </a:t>
            </a:r>
            <a:r>
              <a:rPr lang="de-DE" sz="1200" dirty="0" err="1"/>
              <a:t>up</a:t>
            </a:r>
            <a:r>
              <a:rPr lang="de-DE" sz="1200" dirty="0"/>
              <a:t> </a:t>
            </a:r>
            <a:r>
              <a:rPr lang="de-DE" sz="1200" dirty="0" err="1"/>
              <a:t>with</a:t>
            </a:r>
            <a:r>
              <a:rPr lang="de-DE" sz="1200" dirty="0"/>
              <a:t> a </a:t>
            </a:r>
            <a:r>
              <a:rPr lang="de-DE" sz="1200" dirty="0" err="1"/>
              <a:t>set</a:t>
            </a:r>
            <a:r>
              <a:rPr lang="de-DE" sz="1200" dirty="0"/>
              <a:t> of 20 diverse </a:t>
            </a:r>
            <a:r>
              <a:rPr lang="de-DE" sz="1200" dirty="0" err="1"/>
              <a:t>task</a:t>
            </a:r>
            <a:r>
              <a:rPr lang="de-DE" sz="1200" dirty="0"/>
              <a:t> </a:t>
            </a:r>
            <a:r>
              <a:rPr lang="de-DE" sz="1200" dirty="0" err="1"/>
              <a:t>instructions</a:t>
            </a:r>
            <a:r>
              <a:rPr lang="de-DE" sz="1200" dirty="0"/>
              <a:t>. These </a:t>
            </a:r>
            <a:r>
              <a:rPr lang="de-DE" sz="1200" dirty="0" err="1"/>
              <a:t>task</a:t>
            </a:r>
            <a:r>
              <a:rPr lang="de-DE" sz="1200" dirty="0"/>
              <a:t> </a:t>
            </a:r>
            <a:r>
              <a:rPr lang="de-DE" sz="1200" dirty="0" err="1"/>
              <a:t>instructions</a:t>
            </a:r>
            <a:r>
              <a:rPr lang="de-DE" sz="1200" dirty="0"/>
              <a:t> will </a:t>
            </a:r>
            <a:r>
              <a:rPr lang="de-DE" sz="1200" dirty="0" err="1"/>
              <a:t>be</a:t>
            </a:r>
            <a:r>
              <a:rPr lang="de-DE" sz="1200" dirty="0"/>
              <a:t> </a:t>
            </a:r>
            <a:r>
              <a:rPr lang="de-DE" sz="1200" dirty="0" err="1"/>
              <a:t>given</a:t>
            </a:r>
            <a:r>
              <a:rPr lang="de-DE" sz="1200" dirty="0"/>
              <a:t> </a:t>
            </a:r>
            <a:r>
              <a:rPr lang="de-DE" sz="1200" dirty="0" err="1"/>
              <a:t>to</a:t>
            </a:r>
            <a:r>
              <a:rPr lang="de-DE" sz="1200" dirty="0"/>
              <a:t> a GPT </a:t>
            </a:r>
            <a:r>
              <a:rPr lang="de-DE" sz="1200" dirty="0" err="1"/>
              <a:t>model</a:t>
            </a:r>
            <a:r>
              <a:rPr lang="de-DE" sz="1200" dirty="0"/>
              <a:t> and </a:t>
            </a:r>
            <a:r>
              <a:rPr lang="de-DE" sz="1200" dirty="0" err="1"/>
              <a:t>we</a:t>
            </a:r>
            <a:r>
              <a:rPr lang="de-DE" sz="1200" dirty="0"/>
              <a:t> will </a:t>
            </a:r>
            <a:r>
              <a:rPr lang="de-DE" sz="1200" dirty="0" err="1"/>
              <a:t>evaluate</a:t>
            </a:r>
            <a:r>
              <a:rPr lang="de-DE" sz="1200" dirty="0"/>
              <a:t> </a:t>
            </a:r>
            <a:r>
              <a:rPr lang="de-DE" sz="1200" dirty="0" err="1"/>
              <a:t>the</a:t>
            </a:r>
            <a:r>
              <a:rPr lang="de-DE" sz="1200" dirty="0"/>
              <a:t> GPT </a:t>
            </a:r>
            <a:r>
              <a:rPr lang="de-DE" sz="1200" dirty="0" err="1"/>
              <a:t>model</a:t>
            </a:r>
            <a:r>
              <a:rPr lang="de-DE" sz="1200" dirty="0"/>
              <a:t> </a:t>
            </a:r>
            <a:r>
              <a:rPr lang="de-DE" sz="1200" dirty="0" err="1"/>
              <a:t>for</a:t>
            </a:r>
            <a:r>
              <a:rPr lang="de-DE" sz="1200" dirty="0"/>
              <a:t> </a:t>
            </a:r>
            <a:r>
              <a:rPr lang="de-DE" sz="1200" dirty="0" err="1"/>
              <a:t>completing</a:t>
            </a:r>
            <a:r>
              <a:rPr lang="de-DE" sz="1200" dirty="0"/>
              <a:t> </a:t>
            </a:r>
            <a:r>
              <a:rPr lang="de-DE" sz="1200" dirty="0" err="1"/>
              <a:t>the</a:t>
            </a:r>
            <a:r>
              <a:rPr lang="de-DE" sz="1200" dirty="0"/>
              <a:t> </a:t>
            </a:r>
            <a:r>
              <a:rPr lang="de-DE" sz="1200" dirty="0" err="1"/>
              <a:t>instructions</a:t>
            </a:r>
            <a:r>
              <a:rPr lang="de-DE" sz="1200" dirty="0"/>
              <a:t>.</a:t>
            </a:r>
          </a:p>
          <a:p>
            <a:endParaRPr lang="de-DE" sz="1200" dirty="0"/>
          </a:p>
          <a:p>
            <a:r>
              <a:rPr lang="de-DE" sz="1200" dirty="0"/>
              <a:t>Here </a:t>
            </a:r>
            <a:r>
              <a:rPr lang="de-DE" sz="1200" dirty="0" err="1"/>
              <a:t>are</a:t>
            </a:r>
            <a:r>
              <a:rPr lang="de-DE" sz="1200" dirty="0"/>
              <a:t> </a:t>
            </a:r>
            <a:r>
              <a:rPr lang="de-DE" sz="1200" dirty="0" err="1"/>
              <a:t>the</a:t>
            </a:r>
            <a:r>
              <a:rPr lang="de-DE" sz="1200" dirty="0"/>
              <a:t> </a:t>
            </a:r>
            <a:r>
              <a:rPr lang="de-DE" sz="1200" dirty="0" err="1"/>
              <a:t>requirements</a:t>
            </a:r>
            <a:r>
              <a:rPr lang="de-DE" sz="1200" dirty="0"/>
              <a:t>:</a:t>
            </a:r>
          </a:p>
          <a:p>
            <a:r>
              <a:rPr lang="de-DE" sz="1200" dirty="0"/>
              <a:t>1. Try not </a:t>
            </a:r>
            <a:r>
              <a:rPr lang="de-DE" sz="1200" dirty="0" err="1"/>
              <a:t>to</a:t>
            </a:r>
            <a:r>
              <a:rPr lang="de-DE" sz="1200" dirty="0"/>
              <a:t> </a:t>
            </a:r>
            <a:r>
              <a:rPr lang="de-DE" sz="1200" dirty="0" err="1"/>
              <a:t>repeat</a:t>
            </a:r>
            <a:r>
              <a:rPr lang="de-DE" sz="1200" dirty="0"/>
              <a:t> </a:t>
            </a:r>
            <a:r>
              <a:rPr lang="de-DE" sz="1200" dirty="0" err="1"/>
              <a:t>the</a:t>
            </a:r>
            <a:r>
              <a:rPr lang="de-DE" sz="1200" dirty="0"/>
              <a:t> </a:t>
            </a:r>
            <a:r>
              <a:rPr lang="de-DE" sz="1200" dirty="0" err="1"/>
              <a:t>verb</a:t>
            </a:r>
            <a:r>
              <a:rPr lang="de-DE" sz="1200" dirty="0"/>
              <a:t> </a:t>
            </a:r>
            <a:r>
              <a:rPr lang="de-DE" sz="1200" dirty="0" err="1"/>
              <a:t>for</a:t>
            </a:r>
            <a:r>
              <a:rPr lang="de-DE" sz="1200" dirty="0"/>
              <a:t> </a:t>
            </a:r>
            <a:r>
              <a:rPr lang="de-DE" sz="1200" dirty="0" err="1"/>
              <a:t>each</a:t>
            </a:r>
            <a:r>
              <a:rPr lang="de-DE" sz="1200" dirty="0"/>
              <a:t> </a:t>
            </a:r>
            <a:r>
              <a:rPr lang="de-DE" sz="1200" dirty="0" err="1"/>
              <a:t>instruction</a:t>
            </a:r>
            <a:r>
              <a:rPr lang="de-DE" sz="1200" dirty="0"/>
              <a:t> </a:t>
            </a:r>
            <a:r>
              <a:rPr lang="de-DE" sz="1200" dirty="0" err="1"/>
              <a:t>to</a:t>
            </a:r>
            <a:r>
              <a:rPr lang="de-DE" sz="1200" dirty="0"/>
              <a:t> </a:t>
            </a:r>
            <a:r>
              <a:rPr lang="de-DE" sz="1200" dirty="0" err="1"/>
              <a:t>maximize</a:t>
            </a:r>
            <a:r>
              <a:rPr lang="de-DE" sz="1200" dirty="0"/>
              <a:t> </a:t>
            </a:r>
            <a:r>
              <a:rPr lang="de-DE" sz="1200" dirty="0" err="1"/>
              <a:t>diversity</a:t>
            </a:r>
            <a:r>
              <a:rPr lang="de-DE" sz="1200" dirty="0"/>
              <a:t>.</a:t>
            </a:r>
          </a:p>
          <a:p>
            <a:r>
              <a:rPr lang="de-DE" sz="1200" dirty="0"/>
              <a:t>2. The </a:t>
            </a:r>
            <a:r>
              <a:rPr lang="de-DE" sz="1200" dirty="0" err="1"/>
              <a:t>language</a:t>
            </a:r>
            <a:r>
              <a:rPr lang="de-DE" sz="1200" dirty="0"/>
              <a:t> </a:t>
            </a:r>
            <a:r>
              <a:rPr lang="de-DE" sz="1200" dirty="0" err="1"/>
              <a:t>used</a:t>
            </a:r>
            <a:r>
              <a:rPr lang="de-DE" sz="1200" dirty="0"/>
              <a:t> </a:t>
            </a:r>
            <a:r>
              <a:rPr lang="de-DE" sz="1200" dirty="0" err="1"/>
              <a:t>for</a:t>
            </a:r>
            <a:r>
              <a:rPr lang="de-DE" sz="1200" dirty="0"/>
              <a:t> </a:t>
            </a:r>
            <a:r>
              <a:rPr lang="de-DE" sz="1200" dirty="0" err="1"/>
              <a:t>the</a:t>
            </a:r>
            <a:r>
              <a:rPr lang="de-DE" sz="1200" dirty="0"/>
              <a:t> </a:t>
            </a:r>
            <a:r>
              <a:rPr lang="de-DE" sz="1200" dirty="0" err="1"/>
              <a:t>instruction</a:t>
            </a:r>
            <a:r>
              <a:rPr lang="de-DE" sz="1200" dirty="0"/>
              <a:t> also </a:t>
            </a:r>
            <a:r>
              <a:rPr lang="de-DE" sz="1200" dirty="0" err="1"/>
              <a:t>should</a:t>
            </a:r>
            <a:r>
              <a:rPr lang="de-DE" sz="1200" dirty="0"/>
              <a:t> </a:t>
            </a:r>
            <a:r>
              <a:rPr lang="de-DE" sz="1200" dirty="0" err="1"/>
              <a:t>be</a:t>
            </a:r>
            <a:r>
              <a:rPr lang="de-DE" sz="1200" dirty="0"/>
              <a:t> diverse. </a:t>
            </a:r>
            <a:r>
              <a:rPr lang="de-DE" sz="1200" dirty="0" err="1"/>
              <a:t>For</a:t>
            </a:r>
            <a:r>
              <a:rPr lang="de-DE" sz="1200" dirty="0"/>
              <a:t> </a:t>
            </a:r>
            <a:r>
              <a:rPr lang="de-DE" sz="1200" dirty="0" err="1"/>
              <a:t>example</a:t>
            </a:r>
            <a:r>
              <a:rPr lang="de-DE" sz="1200" dirty="0"/>
              <a:t>, </a:t>
            </a:r>
            <a:r>
              <a:rPr lang="de-DE" sz="1200" dirty="0" err="1"/>
              <a:t>you</a:t>
            </a:r>
            <a:r>
              <a:rPr lang="de-DE" sz="1200" dirty="0"/>
              <a:t> </a:t>
            </a:r>
            <a:r>
              <a:rPr lang="de-DE" sz="1200" dirty="0" err="1"/>
              <a:t>should</a:t>
            </a:r>
            <a:r>
              <a:rPr lang="de-DE" sz="1200" dirty="0"/>
              <a:t> </a:t>
            </a:r>
            <a:r>
              <a:rPr lang="de-DE" sz="1200" dirty="0" err="1"/>
              <a:t>combine</a:t>
            </a:r>
            <a:r>
              <a:rPr lang="de-DE" sz="1200" dirty="0"/>
              <a:t> </a:t>
            </a:r>
            <a:r>
              <a:rPr lang="de-DE" sz="1200" dirty="0" err="1"/>
              <a:t>questions</a:t>
            </a:r>
            <a:r>
              <a:rPr lang="de-DE" sz="1200" dirty="0"/>
              <a:t> </a:t>
            </a:r>
            <a:r>
              <a:rPr lang="de-DE" sz="1200" dirty="0" err="1"/>
              <a:t>with</a:t>
            </a:r>
            <a:r>
              <a:rPr lang="de-DE" sz="1200" dirty="0"/>
              <a:t> imperative </a:t>
            </a:r>
            <a:r>
              <a:rPr lang="de-DE" sz="1200" dirty="0" err="1"/>
              <a:t>instrucitons</a:t>
            </a:r>
            <a:r>
              <a:rPr lang="de-DE" sz="1200" dirty="0"/>
              <a:t>.</a:t>
            </a:r>
          </a:p>
          <a:p>
            <a:r>
              <a:rPr lang="de-DE" sz="1200" dirty="0"/>
              <a:t>3. The type of </a:t>
            </a:r>
            <a:r>
              <a:rPr lang="de-DE" sz="1200" dirty="0" err="1"/>
              <a:t>instructions</a:t>
            </a:r>
            <a:r>
              <a:rPr lang="de-DE" sz="1200" dirty="0"/>
              <a:t> </a:t>
            </a:r>
            <a:r>
              <a:rPr lang="de-DE" sz="1200" dirty="0" err="1"/>
              <a:t>should</a:t>
            </a:r>
            <a:r>
              <a:rPr lang="de-DE" sz="1200" dirty="0"/>
              <a:t> </a:t>
            </a:r>
            <a:r>
              <a:rPr lang="de-DE" sz="1200" dirty="0" err="1"/>
              <a:t>be</a:t>
            </a:r>
            <a:r>
              <a:rPr lang="de-DE" sz="1200" dirty="0"/>
              <a:t> diverse. The </a:t>
            </a:r>
            <a:r>
              <a:rPr lang="de-DE" sz="1200" dirty="0" err="1"/>
              <a:t>list</a:t>
            </a:r>
            <a:r>
              <a:rPr lang="de-DE" sz="1200" dirty="0"/>
              <a:t> </a:t>
            </a:r>
            <a:r>
              <a:rPr lang="de-DE" sz="1200" dirty="0" err="1"/>
              <a:t>should</a:t>
            </a:r>
            <a:r>
              <a:rPr lang="de-DE" sz="1200" dirty="0"/>
              <a:t> </a:t>
            </a:r>
            <a:r>
              <a:rPr lang="de-DE" sz="1200" dirty="0" err="1"/>
              <a:t>include</a:t>
            </a:r>
            <a:r>
              <a:rPr lang="de-DE" sz="1200" dirty="0"/>
              <a:t> diverse </a:t>
            </a:r>
            <a:r>
              <a:rPr lang="de-DE" sz="1200" dirty="0" err="1"/>
              <a:t>types</a:t>
            </a:r>
            <a:r>
              <a:rPr lang="de-DE" sz="1200" dirty="0"/>
              <a:t> of </a:t>
            </a:r>
            <a:r>
              <a:rPr lang="de-DE" sz="1200" dirty="0" err="1"/>
              <a:t>tasks</a:t>
            </a:r>
            <a:r>
              <a:rPr lang="de-DE" sz="1200" dirty="0"/>
              <a:t> like open-</a:t>
            </a:r>
            <a:r>
              <a:rPr lang="de-DE" sz="1200" dirty="0" err="1"/>
              <a:t>ended</a:t>
            </a:r>
            <a:r>
              <a:rPr lang="de-DE" sz="1200" dirty="0"/>
              <a:t> </a:t>
            </a:r>
            <a:r>
              <a:rPr lang="de-DE" sz="1200" dirty="0" err="1"/>
              <a:t>generation</a:t>
            </a:r>
            <a:r>
              <a:rPr lang="de-DE" sz="1200" dirty="0"/>
              <a:t>, </a:t>
            </a:r>
            <a:r>
              <a:rPr lang="de-DE" sz="1200" dirty="0" err="1"/>
              <a:t>classification</a:t>
            </a:r>
            <a:r>
              <a:rPr lang="de-DE" sz="1200" dirty="0"/>
              <a:t>, </a:t>
            </a:r>
            <a:r>
              <a:rPr lang="de-DE" sz="1200" dirty="0" err="1"/>
              <a:t>editing</a:t>
            </a:r>
            <a:r>
              <a:rPr lang="de-DE" sz="1200" dirty="0"/>
              <a:t>, etc.</a:t>
            </a:r>
          </a:p>
          <a:p>
            <a:r>
              <a:rPr lang="de-DE" sz="1200" dirty="0"/>
              <a:t>2. A GPT </a:t>
            </a:r>
            <a:r>
              <a:rPr lang="de-DE" sz="1200" dirty="0" err="1"/>
              <a:t>language</a:t>
            </a:r>
            <a:r>
              <a:rPr lang="de-DE" sz="1200" dirty="0"/>
              <a:t> </a:t>
            </a:r>
            <a:r>
              <a:rPr lang="de-DE" sz="1200" dirty="0" err="1"/>
              <a:t>model</a:t>
            </a:r>
            <a:r>
              <a:rPr lang="de-DE" sz="1200" dirty="0"/>
              <a:t> </a:t>
            </a:r>
            <a:r>
              <a:rPr lang="de-DE" sz="1200" dirty="0" err="1"/>
              <a:t>should</a:t>
            </a:r>
            <a:r>
              <a:rPr lang="de-DE" sz="1200" dirty="0"/>
              <a:t> </a:t>
            </a:r>
            <a:r>
              <a:rPr lang="de-DE" sz="1200" dirty="0" err="1"/>
              <a:t>be</a:t>
            </a:r>
            <a:r>
              <a:rPr lang="de-DE" sz="1200" dirty="0"/>
              <a:t> </a:t>
            </a:r>
            <a:r>
              <a:rPr lang="de-DE" sz="1200" dirty="0" err="1"/>
              <a:t>able</a:t>
            </a:r>
            <a:r>
              <a:rPr lang="de-DE" sz="1200" dirty="0"/>
              <a:t> </a:t>
            </a:r>
            <a:r>
              <a:rPr lang="de-DE" sz="1200" dirty="0" err="1"/>
              <a:t>to</a:t>
            </a:r>
            <a:r>
              <a:rPr lang="de-DE" sz="1200" dirty="0"/>
              <a:t> </a:t>
            </a:r>
            <a:r>
              <a:rPr lang="de-DE" sz="1200" dirty="0" err="1"/>
              <a:t>complete</a:t>
            </a:r>
            <a:r>
              <a:rPr lang="de-DE" sz="1200" dirty="0"/>
              <a:t> </a:t>
            </a:r>
            <a:r>
              <a:rPr lang="de-DE" sz="1200" dirty="0" err="1"/>
              <a:t>the</a:t>
            </a:r>
            <a:r>
              <a:rPr lang="de-DE" sz="1200" dirty="0"/>
              <a:t> </a:t>
            </a:r>
            <a:r>
              <a:rPr lang="de-DE" sz="1200" dirty="0" err="1"/>
              <a:t>instruction</a:t>
            </a:r>
            <a:r>
              <a:rPr lang="de-DE" sz="1200" dirty="0"/>
              <a:t>. </a:t>
            </a:r>
            <a:r>
              <a:rPr lang="de-DE" sz="1200" dirty="0" err="1"/>
              <a:t>For</a:t>
            </a:r>
            <a:r>
              <a:rPr lang="de-DE" sz="1200" dirty="0"/>
              <a:t> </a:t>
            </a:r>
            <a:r>
              <a:rPr lang="de-DE" sz="1200" dirty="0" err="1"/>
              <a:t>example</a:t>
            </a:r>
            <a:r>
              <a:rPr lang="de-DE" sz="1200" dirty="0"/>
              <a:t>, do not </a:t>
            </a:r>
            <a:r>
              <a:rPr lang="de-DE" sz="1200" dirty="0" err="1"/>
              <a:t>ask</a:t>
            </a:r>
            <a:r>
              <a:rPr lang="de-DE" sz="1200" dirty="0"/>
              <a:t> </a:t>
            </a:r>
            <a:r>
              <a:rPr lang="de-DE" sz="1200" dirty="0" err="1"/>
              <a:t>the</a:t>
            </a:r>
            <a:r>
              <a:rPr lang="de-DE" sz="1200" dirty="0"/>
              <a:t> </a:t>
            </a:r>
            <a:r>
              <a:rPr lang="de-DE" sz="1200" dirty="0" err="1"/>
              <a:t>assistant</a:t>
            </a:r>
            <a:r>
              <a:rPr lang="de-DE" sz="1200" dirty="0"/>
              <a:t> </a:t>
            </a:r>
            <a:r>
              <a:rPr lang="de-DE" sz="1200" dirty="0" err="1"/>
              <a:t>to</a:t>
            </a:r>
            <a:r>
              <a:rPr lang="de-DE" sz="1200" dirty="0"/>
              <a:t> </a:t>
            </a:r>
            <a:r>
              <a:rPr lang="de-DE" sz="1200" dirty="0" err="1"/>
              <a:t>create</a:t>
            </a:r>
            <a:r>
              <a:rPr lang="de-DE" sz="1200" dirty="0"/>
              <a:t> </a:t>
            </a:r>
            <a:r>
              <a:rPr lang="de-DE" sz="1200" dirty="0" err="1"/>
              <a:t>any</a:t>
            </a:r>
            <a:r>
              <a:rPr lang="de-DE" sz="1200" dirty="0"/>
              <a:t> </a:t>
            </a:r>
            <a:r>
              <a:rPr lang="de-DE" sz="1200" dirty="0" err="1"/>
              <a:t>visual</a:t>
            </a:r>
            <a:r>
              <a:rPr lang="de-DE" sz="1200" dirty="0"/>
              <a:t> </a:t>
            </a:r>
            <a:r>
              <a:rPr lang="de-DE" sz="1200" dirty="0" err="1"/>
              <a:t>or</a:t>
            </a:r>
            <a:r>
              <a:rPr lang="de-DE" sz="1200" dirty="0"/>
              <a:t> </a:t>
            </a:r>
            <a:r>
              <a:rPr lang="de-DE" sz="1200" dirty="0" err="1"/>
              <a:t>audio</a:t>
            </a:r>
            <a:r>
              <a:rPr lang="de-DE" sz="1200" dirty="0"/>
              <a:t> </a:t>
            </a:r>
            <a:r>
              <a:rPr lang="de-DE" sz="1200" dirty="0" err="1"/>
              <a:t>output</a:t>
            </a:r>
            <a:r>
              <a:rPr lang="de-DE" sz="1200" dirty="0"/>
              <a:t>. </a:t>
            </a:r>
            <a:r>
              <a:rPr lang="de-DE" sz="1200" dirty="0" err="1"/>
              <a:t>For</a:t>
            </a:r>
            <a:r>
              <a:rPr lang="de-DE" sz="1200" dirty="0"/>
              <a:t> </a:t>
            </a:r>
            <a:r>
              <a:rPr lang="de-DE" sz="1200" dirty="0" err="1"/>
              <a:t>another</a:t>
            </a:r>
            <a:r>
              <a:rPr lang="de-DE" sz="1200" dirty="0"/>
              <a:t> </a:t>
            </a:r>
            <a:r>
              <a:rPr lang="de-DE" sz="1200" dirty="0" err="1"/>
              <a:t>example</a:t>
            </a:r>
            <a:r>
              <a:rPr lang="de-DE" sz="1200" dirty="0"/>
              <a:t>, do not </a:t>
            </a:r>
            <a:r>
              <a:rPr lang="de-DE" sz="1200" dirty="0" err="1"/>
              <a:t>ask</a:t>
            </a:r>
            <a:r>
              <a:rPr lang="de-DE" sz="1200" dirty="0"/>
              <a:t> </a:t>
            </a:r>
            <a:r>
              <a:rPr lang="de-DE" sz="1200" dirty="0" err="1"/>
              <a:t>the</a:t>
            </a:r>
            <a:r>
              <a:rPr lang="de-DE" sz="1200" dirty="0"/>
              <a:t> </a:t>
            </a:r>
            <a:r>
              <a:rPr lang="de-DE" sz="1200" dirty="0" err="1"/>
              <a:t>assistant</a:t>
            </a:r>
            <a:r>
              <a:rPr lang="de-DE" sz="1200" dirty="0"/>
              <a:t> </a:t>
            </a:r>
            <a:r>
              <a:rPr lang="de-DE" sz="1200" dirty="0" err="1"/>
              <a:t>to</a:t>
            </a:r>
            <a:r>
              <a:rPr lang="de-DE" sz="1200" dirty="0"/>
              <a:t> </a:t>
            </a:r>
            <a:r>
              <a:rPr lang="de-DE" sz="1200" dirty="0" err="1"/>
              <a:t>wake</a:t>
            </a:r>
            <a:r>
              <a:rPr lang="de-DE" sz="1200" dirty="0"/>
              <a:t> </a:t>
            </a:r>
            <a:r>
              <a:rPr lang="de-DE" sz="1200" dirty="0" err="1"/>
              <a:t>you</a:t>
            </a:r>
            <a:r>
              <a:rPr lang="de-DE" sz="1200" dirty="0"/>
              <a:t> </a:t>
            </a:r>
            <a:r>
              <a:rPr lang="de-DE" sz="1200" dirty="0" err="1"/>
              <a:t>up</a:t>
            </a:r>
            <a:r>
              <a:rPr lang="de-DE" sz="1200" dirty="0"/>
              <a:t> at 5pm </a:t>
            </a:r>
            <a:r>
              <a:rPr lang="de-DE" sz="1200" dirty="0" err="1"/>
              <a:t>or</a:t>
            </a:r>
            <a:r>
              <a:rPr lang="de-DE" sz="1200" dirty="0"/>
              <a:t> </a:t>
            </a:r>
            <a:r>
              <a:rPr lang="de-DE" sz="1200" dirty="0" err="1"/>
              <a:t>set</a:t>
            </a:r>
            <a:r>
              <a:rPr lang="de-DE" sz="1200" dirty="0"/>
              <a:t> a </a:t>
            </a:r>
            <a:r>
              <a:rPr lang="de-DE" sz="1200" dirty="0" err="1"/>
              <a:t>reminder</a:t>
            </a:r>
            <a:r>
              <a:rPr lang="de-DE" sz="1200" dirty="0"/>
              <a:t> </a:t>
            </a:r>
            <a:r>
              <a:rPr lang="de-DE" sz="1200" dirty="0" err="1"/>
              <a:t>because</a:t>
            </a:r>
            <a:r>
              <a:rPr lang="de-DE" sz="1200" dirty="0"/>
              <a:t> </a:t>
            </a:r>
            <a:r>
              <a:rPr lang="de-DE" sz="1200" dirty="0" err="1"/>
              <a:t>it</a:t>
            </a:r>
            <a:r>
              <a:rPr lang="de-DE" sz="1200" dirty="0"/>
              <a:t> </a:t>
            </a:r>
            <a:r>
              <a:rPr lang="de-DE" sz="1200" dirty="0" err="1"/>
              <a:t>cannot</a:t>
            </a:r>
            <a:r>
              <a:rPr lang="de-DE" sz="1200" dirty="0"/>
              <a:t> perform </a:t>
            </a:r>
            <a:r>
              <a:rPr lang="de-DE" sz="1200" dirty="0" err="1"/>
              <a:t>any</a:t>
            </a:r>
            <a:r>
              <a:rPr lang="de-DE" sz="1200" dirty="0"/>
              <a:t> </a:t>
            </a:r>
            <a:r>
              <a:rPr lang="de-DE" sz="1200" dirty="0" err="1"/>
              <a:t>action</a:t>
            </a:r>
            <a:r>
              <a:rPr lang="de-DE" sz="1200" dirty="0"/>
              <a:t>.</a:t>
            </a:r>
          </a:p>
          <a:p>
            <a:r>
              <a:rPr lang="de-DE" sz="1200" dirty="0"/>
              <a:t>3. The </a:t>
            </a:r>
            <a:r>
              <a:rPr lang="de-DE" sz="1200" dirty="0" err="1"/>
              <a:t>instructions</a:t>
            </a:r>
            <a:r>
              <a:rPr lang="de-DE" sz="1200" dirty="0"/>
              <a:t> </a:t>
            </a:r>
            <a:r>
              <a:rPr lang="de-DE" sz="1200" dirty="0" err="1"/>
              <a:t>should</a:t>
            </a:r>
            <a:r>
              <a:rPr lang="de-DE" sz="1200" dirty="0"/>
              <a:t> </a:t>
            </a:r>
            <a:r>
              <a:rPr lang="de-DE" sz="1200" dirty="0" err="1"/>
              <a:t>be</a:t>
            </a:r>
            <a:r>
              <a:rPr lang="de-DE" sz="1200" dirty="0"/>
              <a:t> in English.</a:t>
            </a:r>
          </a:p>
          <a:p>
            <a:r>
              <a:rPr lang="de-DE" sz="1200" dirty="0"/>
              <a:t>4. The </a:t>
            </a:r>
            <a:r>
              <a:rPr lang="de-DE" sz="1200" dirty="0" err="1"/>
              <a:t>instructions</a:t>
            </a:r>
            <a:r>
              <a:rPr lang="de-DE" sz="1200" dirty="0"/>
              <a:t> </a:t>
            </a:r>
            <a:r>
              <a:rPr lang="de-DE" sz="1200" dirty="0" err="1"/>
              <a:t>should</a:t>
            </a:r>
            <a:r>
              <a:rPr lang="de-DE" sz="1200" dirty="0"/>
              <a:t> </a:t>
            </a:r>
            <a:r>
              <a:rPr lang="de-DE" sz="1200" dirty="0" err="1"/>
              <a:t>be</a:t>
            </a:r>
            <a:r>
              <a:rPr lang="de-DE" sz="1200" dirty="0"/>
              <a:t> 1 </a:t>
            </a:r>
            <a:r>
              <a:rPr lang="de-DE" sz="1200" dirty="0" err="1"/>
              <a:t>to</a:t>
            </a:r>
            <a:r>
              <a:rPr lang="de-DE" sz="1200" dirty="0"/>
              <a:t> 2 </a:t>
            </a:r>
            <a:r>
              <a:rPr lang="de-DE" sz="1200" dirty="0" err="1"/>
              <a:t>sentences</a:t>
            </a:r>
            <a:r>
              <a:rPr lang="de-DE" sz="1200" dirty="0"/>
              <a:t> </a:t>
            </a:r>
            <a:r>
              <a:rPr lang="de-DE" sz="1200" dirty="0" err="1"/>
              <a:t>long</a:t>
            </a:r>
            <a:r>
              <a:rPr lang="de-DE" sz="1200" dirty="0"/>
              <a:t>. </a:t>
            </a:r>
            <a:r>
              <a:rPr lang="de-DE" sz="1200" dirty="0" err="1"/>
              <a:t>Either</a:t>
            </a:r>
            <a:r>
              <a:rPr lang="de-DE" sz="1200" dirty="0"/>
              <a:t> an imperative </a:t>
            </a:r>
            <a:r>
              <a:rPr lang="de-DE" sz="1200" dirty="0" err="1"/>
              <a:t>sentence</a:t>
            </a:r>
            <a:r>
              <a:rPr lang="de-DE" sz="1200" dirty="0"/>
              <a:t> </a:t>
            </a:r>
            <a:r>
              <a:rPr lang="de-DE" sz="1200" dirty="0" err="1"/>
              <a:t>or</a:t>
            </a:r>
            <a:r>
              <a:rPr lang="de-DE" sz="1200" dirty="0"/>
              <a:t> a </a:t>
            </a:r>
            <a:r>
              <a:rPr lang="de-DE" sz="1200" dirty="0" err="1"/>
              <a:t>question</a:t>
            </a:r>
            <a:r>
              <a:rPr lang="de-DE" sz="1200" dirty="0"/>
              <a:t> </a:t>
            </a:r>
            <a:r>
              <a:rPr lang="de-DE" sz="1200" dirty="0" err="1"/>
              <a:t>is</a:t>
            </a:r>
            <a:r>
              <a:rPr lang="de-DE" sz="1200" dirty="0"/>
              <a:t> </a:t>
            </a:r>
            <a:r>
              <a:rPr lang="de-DE" sz="1200" dirty="0" err="1"/>
              <a:t>permitted</a:t>
            </a:r>
            <a:r>
              <a:rPr lang="de-DE" sz="1200" dirty="0"/>
              <a:t>.</a:t>
            </a:r>
          </a:p>
          <a:p>
            <a:r>
              <a:rPr lang="de-DE" sz="1200" dirty="0"/>
              <a:t>5. </a:t>
            </a:r>
            <a:r>
              <a:rPr lang="de-DE" sz="1200" dirty="0" err="1"/>
              <a:t>You</a:t>
            </a:r>
            <a:r>
              <a:rPr lang="de-DE" sz="1200" dirty="0"/>
              <a:t> </a:t>
            </a:r>
            <a:r>
              <a:rPr lang="de-DE" sz="1200" dirty="0" err="1"/>
              <a:t>should</a:t>
            </a:r>
            <a:r>
              <a:rPr lang="de-DE" sz="1200" dirty="0"/>
              <a:t> </a:t>
            </a:r>
            <a:r>
              <a:rPr lang="de-DE" sz="1200" dirty="0" err="1"/>
              <a:t>generate</a:t>
            </a:r>
            <a:r>
              <a:rPr lang="de-DE" sz="1200" dirty="0"/>
              <a:t> an </a:t>
            </a:r>
            <a:r>
              <a:rPr lang="de-DE" sz="1200" dirty="0" err="1"/>
              <a:t>appropriate</a:t>
            </a:r>
            <a:r>
              <a:rPr lang="de-DE" sz="1200" dirty="0"/>
              <a:t> </a:t>
            </a:r>
            <a:r>
              <a:rPr lang="de-DE" sz="1200" dirty="0" err="1"/>
              <a:t>input</a:t>
            </a:r>
            <a:r>
              <a:rPr lang="de-DE" sz="1200" dirty="0"/>
              <a:t> </a:t>
            </a:r>
            <a:r>
              <a:rPr lang="de-DE" sz="1200" dirty="0" err="1"/>
              <a:t>to</a:t>
            </a:r>
            <a:r>
              <a:rPr lang="de-DE" sz="1200" dirty="0"/>
              <a:t> </a:t>
            </a:r>
            <a:r>
              <a:rPr lang="de-DE" sz="1200" dirty="0" err="1"/>
              <a:t>the</a:t>
            </a:r>
            <a:r>
              <a:rPr lang="de-DE" sz="1200" dirty="0"/>
              <a:t> </a:t>
            </a:r>
            <a:r>
              <a:rPr lang="de-DE" sz="1200" dirty="0" err="1"/>
              <a:t>instruction</a:t>
            </a:r>
            <a:r>
              <a:rPr lang="de-DE" sz="1200" dirty="0"/>
              <a:t>. The </a:t>
            </a:r>
            <a:r>
              <a:rPr lang="de-DE" sz="1200" dirty="0" err="1"/>
              <a:t>input</a:t>
            </a:r>
            <a:r>
              <a:rPr lang="de-DE" sz="1200" dirty="0"/>
              <a:t> </a:t>
            </a:r>
            <a:r>
              <a:rPr lang="de-DE" sz="1200" dirty="0" err="1"/>
              <a:t>field</a:t>
            </a:r>
            <a:r>
              <a:rPr lang="de-DE" sz="1200" dirty="0"/>
              <a:t> </a:t>
            </a:r>
            <a:r>
              <a:rPr lang="de-DE" sz="1200" dirty="0" err="1"/>
              <a:t>should</a:t>
            </a:r>
            <a:r>
              <a:rPr lang="de-DE" sz="1200" dirty="0"/>
              <a:t> </a:t>
            </a:r>
            <a:r>
              <a:rPr lang="de-DE" sz="1200" dirty="0" err="1"/>
              <a:t>contain</a:t>
            </a:r>
            <a:r>
              <a:rPr lang="de-DE" sz="1200" dirty="0"/>
              <a:t> a </a:t>
            </a:r>
            <a:r>
              <a:rPr lang="de-DE" sz="1200" dirty="0" err="1"/>
              <a:t>specific</a:t>
            </a:r>
            <a:r>
              <a:rPr lang="de-DE" sz="1200" dirty="0"/>
              <a:t> </a:t>
            </a:r>
            <a:r>
              <a:rPr lang="de-DE" sz="1200" dirty="0" err="1"/>
              <a:t>example</a:t>
            </a:r>
            <a:r>
              <a:rPr lang="de-DE" sz="1200" dirty="0"/>
              <a:t> </a:t>
            </a:r>
            <a:r>
              <a:rPr lang="de-DE" sz="1200" dirty="0" err="1"/>
              <a:t>provided</a:t>
            </a:r>
            <a:r>
              <a:rPr lang="de-DE" sz="1200" dirty="0"/>
              <a:t> </a:t>
            </a:r>
            <a:r>
              <a:rPr lang="de-DE" sz="1200" dirty="0" err="1"/>
              <a:t>for</a:t>
            </a:r>
            <a:r>
              <a:rPr lang="de-DE" sz="1200" dirty="0"/>
              <a:t> </a:t>
            </a:r>
            <a:r>
              <a:rPr lang="de-DE" sz="1200" dirty="0" err="1"/>
              <a:t>the</a:t>
            </a:r>
            <a:r>
              <a:rPr lang="de-DE" sz="1200" dirty="0"/>
              <a:t> </a:t>
            </a:r>
            <a:r>
              <a:rPr lang="de-DE" sz="1200" dirty="0" err="1"/>
              <a:t>instruction</a:t>
            </a:r>
            <a:r>
              <a:rPr lang="de-DE" sz="1200" dirty="0"/>
              <a:t>. </a:t>
            </a:r>
            <a:r>
              <a:rPr lang="de-DE" sz="1200" dirty="0" err="1"/>
              <a:t>It</a:t>
            </a:r>
            <a:r>
              <a:rPr lang="de-DE" sz="1200" dirty="0"/>
              <a:t> </a:t>
            </a:r>
            <a:r>
              <a:rPr lang="de-DE" sz="1200" dirty="0" err="1"/>
              <a:t>should</a:t>
            </a:r>
            <a:r>
              <a:rPr lang="de-DE" sz="1200" dirty="0"/>
              <a:t> </a:t>
            </a:r>
            <a:r>
              <a:rPr lang="de-DE" sz="1200" dirty="0" err="1"/>
              <a:t>involve</a:t>
            </a:r>
            <a:r>
              <a:rPr lang="de-DE" sz="1200" dirty="0"/>
              <a:t> </a:t>
            </a:r>
            <a:r>
              <a:rPr lang="de-DE" sz="1200" dirty="0" err="1"/>
              <a:t>realistic</a:t>
            </a:r>
            <a:r>
              <a:rPr lang="de-DE" sz="1200" dirty="0"/>
              <a:t> </a:t>
            </a:r>
            <a:r>
              <a:rPr lang="de-DE" sz="1200" dirty="0" err="1"/>
              <a:t>data</a:t>
            </a:r>
            <a:r>
              <a:rPr lang="de-DE" sz="1200" dirty="0"/>
              <a:t> and </a:t>
            </a:r>
            <a:r>
              <a:rPr lang="de-DE" sz="1200" dirty="0" err="1"/>
              <a:t>should</a:t>
            </a:r>
            <a:r>
              <a:rPr lang="de-DE" sz="1200" dirty="0"/>
              <a:t> not </a:t>
            </a:r>
            <a:r>
              <a:rPr lang="de-DE" sz="1200" dirty="0" err="1"/>
              <a:t>contain</a:t>
            </a:r>
            <a:r>
              <a:rPr lang="de-DE" sz="1200" dirty="0"/>
              <a:t> simple </a:t>
            </a:r>
            <a:r>
              <a:rPr lang="de-DE" sz="1200" dirty="0" err="1"/>
              <a:t>placeholders</a:t>
            </a:r>
            <a:r>
              <a:rPr lang="de-DE" sz="1200" dirty="0"/>
              <a:t>. The </a:t>
            </a:r>
            <a:r>
              <a:rPr lang="de-DE" sz="1200" dirty="0" err="1"/>
              <a:t>input</a:t>
            </a:r>
            <a:r>
              <a:rPr lang="de-DE" sz="1200" dirty="0"/>
              <a:t> </a:t>
            </a:r>
            <a:r>
              <a:rPr lang="de-DE" sz="1200" dirty="0" err="1"/>
              <a:t>should</a:t>
            </a:r>
            <a:r>
              <a:rPr lang="de-DE" sz="1200" dirty="0"/>
              <a:t> </a:t>
            </a:r>
            <a:r>
              <a:rPr lang="de-DE" sz="1200" dirty="0" err="1"/>
              <a:t>provide</a:t>
            </a:r>
            <a:r>
              <a:rPr lang="de-DE" sz="1200" dirty="0"/>
              <a:t> substantial </a:t>
            </a:r>
            <a:r>
              <a:rPr lang="de-DE" sz="1200" dirty="0" err="1"/>
              <a:t>content</a:t>
            </a:r>
            <a:r>
              <a:rPr lang="de-DE" sz="1200" dirty="0"/>
              <a:t> </a:t>
            </a:r>
            <a:r>
              <a:rPr lang="de-DE" sz="1200" dirty="0" err="1"/>
              <a:t>to</a:t>
            </a:r>
            <a:r>
              <a:rPr lang="de-DE" sz="1200" dirty="0"/>
              <a:t> </a:t>
            </a:r>
            <a:r>
              <a:rPr lang="de-DE" sz="1200" dirty="0" err="1"/>
              <a:t>make</a:t>
            </a:r>
            <a:r>
              <a:rPr lang="de-DE" sz="1200" dirty="0"/>
              <a:t> </a:t>
            </a:r>
            <a:r>
              <a:rPr lang="de-DE" sz="1200" dirty="0" err="1"/>
              <a:t>the</a:t>
            </a:r>
            <a:r>
              <a:rPr lang="de-DE" sz="1200" dirty="0"/>
              <a:t> </a:t>
            </a:r>
            <a:r>
              <a:rPr lang="de-DE" sz="1200" dirty="0" err="1"/>
              <a:t>instruction</a:t>
            </a:r>
            <a:r>
              <a:rPr lang="de-DE" sz="1200" dirty="0"/>
              <a:t> </a:t>
            </a:r>
            <a:r>
              <a:rPr lang="de-DE" sz="1200" dirty="0" err="1"/>
              <a:t>challenging</a:t>
            </a:r>
            <a:r>
              <a:rPr lang="de-DE" sz="1200" dirty="0"/>
              <a:t> but </a:t>
            </a:r>
            <a:r>
              <a:rPr lang="de-DE" sz="1200" dirty="0" err="1"/>
              <a:t>should</a:t>
            </a:r>
            <a:r>
              <a:rPr lang="de-DE" sz="1200" dirty="0"/>
              <a:t> </a:t>
            </a:r>
            <a:r>
              <a:rPr lang="de-DE" sz="1200" dirty="0" err="1"/>
              <a:t>ideally</a:t>
            </a:r>
            <a:r>
              <a:rPr lang="de-DE" sz="1200" dirty="0"/>
              <a:t> not </a:t>
            </a:r>
            <a:r>
              <a:rPr lang="de-DE" sz="1200" dirty="0" err="1"/>
              <a:t>exceed</a:t>
            </a:r>
            <a:r>
              <a:rPr lang="de-DE" sz="1200" dirty="0"/>
              <a:t> 100 </a:t>
            </a:r>
            <a:r>
              <a:rPr lang="de-DE" sz="1200" dirty="0" err="1"/>
              <a:t>words</a:t>
            </a:r>
            <a:r>
              <a:rPr lang="de-DE" sz="1200" dirty="0"/>
              <a:t>.</a:t>
            </a:r>
          </a:p>
          <a:p>
            <a:r>
              <a:rPr lang="de-DE" sz="1200" dirty="0"/>
              <a:t>6. Not all </a:t>
            </a:r>
            <a:r>
              <a:rPr lang="de-DE" sz="1200" dirty="0" err="1"/>
              <a:t>instructions</a:t>
            </a:r>
            <a:r>
              <a:rPr lang="de-DE" sz="1200" dirty="0"/>
              <a:t> </a:t>
            </a:r>
            <a:r>
              <a:rPr lang="de-DE" sz="1200" dirty="0" err="1"/>
              <a:t>require</a:t>
            </a:r>
            <a:r>
              <a:rPr lang="de-DE" sz="1200" dirty="0"/>
              <a:t> </a:t>
            </a:r>
            <a:r>
              <a:rPr lang="de-DE" sz="1200" dirty="0" err="1"/>
              <a:t>input</a:t>
            </a:r>
            <a:r>
              <a:rPr lang="de-DE" sz="1200" dirty="0"/>
              <a:t>. </a:t>
            </a:r>
            <a:r>
              <a:rPr lang="de-DE" sz="1200" dirty="0" err="1"/>
              <a:t>For</a:t>
            </a:r>
            <a:r>
              <a:rPr lang="de-DE" sz="1200" dirty="0"/>
              <a:t> </a:t>
            </a:r>
            <a:r>
              <a:rPr lang="de-DE" sz="1200" dirty="0" err="1"/>
              <a:t>example</a:t>
            </a:r>
            <a:r>
              <a:rPr lang="de-DE" sz="1200" dirty="0"/>
              <a:t>, </a:t>
            </a:r>
            <a:r>
              <a:rPr lang="de-DE" sz="1200" dirty="0" err="1"/>
              <a:t>when</a:t>
            </a:r>
            <a:r>
              <a:rPr lang="de-DE" sz="1200" dirty="0"/>
              <a:t> a </a:t>
            </a:r>
            <a:r>
              <a:rPr lang="de-DE" sz="1200" dirty="0" err="1"/>
              <a:t>instruction</a:t>
            </a:r>
            <a:r>
              <a:rPr lang="de-DE" sz="1200" dirty="0"/>
              <a:t> </a:t>
            </a:r>
            <a:r>
              <a:rPr lang="de-DE" sz="1200" dirty="0" err="1"/>
              <a:t>asks</a:t>
            </a:r>
            <a:r>
              <a:rPr lang="de-DE" sz="1200" dirty="0"/>
              <a:t> </a:t>
            </a:r>
            <a:r>
              <a:rPr lang="de-DE" sz="1200" dirty="0" err="1"/>
              <a:t>about</a:t>
            </a:r>
            <a:r>
              <a:rPr lang="de-DE" sz="1200" dirty="0"/>
              <a:t> </a:t>
            </a:r>
            <a:r>
              <a:rPr lang="de-DE" sz="1200" dirty="0" err="1"/>
              <a:t>some</a:t>
            </a:r>
            <a:r>
              <a:rPr lang="de-DE" sz="1200" dirty="0"/>
              <a:t> </a:t>
            </a:r>
            <a:r>
              <a:rPr lang="de-DE" sz="1200" dirty="0" err="1"/>
              <a:t>general</a:t>
            </a:r>
            <a:r>
              <a:rPr lang="de-DE" sz="1200" dirty="0"/>
              <a:t> </a:t>
            </a:r>
            <a:r>
              <a:rPr lang="de-DE" sz="1200" dirty="0" err="1"/>
              <a:t>information</a:t>
            </a:r>
            <a:r>
              <a:rPr lang="de-DE" sz="1200" dirty="0"/>
              <a:t>, "</a:t>
            </a:r>
            <a:r>
              <a:rPr lang="de-DE" sz="1200" dirty="0" err="1"/>
              <a:t>what</a:t>
            </a:r>
            <a:r>
              <a:rPr lang="de-DE" sz="1200" dirty="0"/>
              <a:t> </a:t>
            </a:r>
            <a:r>
              <a:rPr lang="de-DE" sz="1200" dirty="0" err="1"/>
              <a:t>is</a:t>
            </a:r>
            <a:r>
              <a:rPr lang="de-DE" sz="1200" dirty="0"/>
              <a:t> </a:t>
            </a:r>
            <a:r>
              <a:rPr lang="de-DE" sz="1200" dirty="0" err="1"/>
              <a:t>the</a:t>
            </a:r>
            <a:r>
              <a:rPr lang="de-DE" sz="1200" dirty="0"/>
              <a:t> </a:t>
            </a:r>
            <a:r>
              <a:rPr lang="de-DE" sz="1200" dirty="0" err="1"/>
              <a:t>highest</a:t>
            </a:r>
            <a:r>
              <a:rPr lang="de-DE" sz="1200" dirty="0"/>
              <a:t> </a:t>
            </a:r>
            <a:r>
              <a:rPr lang="de-DE" sz="1200" dirty="0" err="1"/>
              <a:t>peak</a:t>
            </a:r>
            <a:r>
              <a:rPr lang="de-DE" sz="1200" dirty="0"/>
              <a:t> in </a:t>
            </a:r>
            <a:r>
              <a:rPr lang="de-DE" sz="1200" dirty="0" err="1"/>
              <a:t>the</a:t>
            </a:r>
            <a:r>
              <a:rPr lang="de-DE" sz="1200" dirty="0"/>
              <a:t> </a:t>
            </a:r>
            <a:r>
              <a:rPr lang="de-DE" sz="1200" dirty="0" err="1"/>
              <a:t>world</a:t>
            </a:r>
            <a:r>
              <a:rPr lang="de-DE" sz="1200" dirty="0"/>
              <a:t>", </a:t>
            </a:r>
            <a:r>
              <a:rPr lang="de-DE" sz="1200" dirty="0" err="1"/>
              <a:t>it</a:t>
            </a:r>
            <a:r>
              <a:rPr lang="de-DE" sz="1200" dirty="0"/>
              <a:t> </a:t>
            </a:r>
            <a:r>
              <a:rPr lang="de-DE" sz="1200" dirty="0" err="1"/>
              <a:t>is</a:t>
            </a:r>
            <a:r>
              <a:rPr lang="de-DE" sz="1200" dirty="0"/>
              <a:t> not </a:t>
            </a:r>
            <a:r>
              <a:rPr lang="de-DE" sz="1200" dirty="0" err="1"/>
              <a:t>necssary</a:t>
            </a:r>
            <a:r>
              <a:rPr lang="de-DE" sz="1200" dirty="0"/>
              <a:t> </a:t>
            </a:r>
            <a:r>
              <a:rPr lang="de-DE" sz="1200" dirty="0" err="1"/>
              <a:t>to</a:t>
            </a:r>
            <a:r>
              <a:rPr lang="de-DE" sz="1200" dirty="0"/>
              <a:t> </a:t>
            </a:r>
            <a:r>
              <a:rPr lang="de-DE" sz="1200" dirty="0" err="1"/>
              <a:t>provide</a:t>
            </a:r>
            <a:r>
              <a:rPr lang="de-DE" sz="1200" dirty="0"/>
              <a:t> a </a:t>
            </a:r>
            <a:r>
              <a:rPr lang="de-DE" sz="1200" dirty="0" err="1"/>
              <a:t>specific</a:t>
            </a:r>
            <a:r>
              <a:rPr lang="de-DE" sz="1200" dirty="0"/>
              <a:t> </a:t>
            </a:r>
            <a:r>
              <a:rPr lang="de-DE" sz="1200" dirty="0" err="1"/>
              <a:t>context</a:t>
            </a:r>
            <a:r>
              <a:rPr lang="de-DE" sz="1200" dirty="0"/>
              <a:t>. In </a:t>
            </a:r>
            <a:r>
              <a:rPr lang="de-DE" sz="1200" dirty="0" err="1"/>
              <a:t>this</a:t>
            </a:r>
            <a:r>
              <a:rPr lang="de-DE" sz="1200" dirty="0"/>
              <a:t> </a:t>
            </a:r>
            <a:r>
              <a:rPr lang="de-DE" sz="1200" dirty="0" err="1"/>
              <a:t>case</a:t>
            </a:r>
            <a:r>
              <a:rPr lang="de-DE" sz="1200" dirty="0"/>
              <a:t>, </a:t>
            </a:r>
            <a:r>
              <a:rPr lang="de-DE" sz="1200" dirty="0" err="1"/>
              <a:t>we</a:t>
            </a:r>
            <a:r>
              <a:rPr lang="de-DE" sz="1200" dirty="0"/>
              <a:t> </a:t>
            </a:r>
            <a:r>
              <a:rPr lang="de-DE" sz="1200" dirty="0" err="1"/>
              <a:t>simply</a:t>
            </a:r>
            <a:r>
              <a:rPr lang="de-DE" sz="1200" dirty="0"/>
              <a:t> </a:t>
            </a:r>
            <a:r>
              <a:rPr lang="de-DE" sz="1200" dirty="0" err="1"/>
              <a:t>put</a:t>
            </a:r>
            <a:r>
              <a:rPr lang="de-DE" sz="1200" dirty="0"/>
              <a:t> "&lt;</a:t>
            </a:r>
            <a:r>
              <a:rPr lang="de-DE" sz="1200" dirty="0" err="1"/>
              <a:t>noinput</a:t>
            </a:r>
            <a:r>
              <a:rPr lang="de-DE" sz="1200" dirty="0"/>
              <a:t>&gt;" in </a:t>
            </a:r>
            <a:r>
              <a:rPr lang="de-DE" sz="1200" dirty="0" err="1"/>
              <a:t>the</a:t>
            </a:r>
            <a:r>
              <a:rPr lang="de-DE" sz="1200" dirty="0"/>
              <a:t> </a:t>
            </a:r>
            <a:r>
              <a:rPr lang="de-DE" sz="1200" dirty="0" err="1"/>
              <a:t>input</a:t>
            </a:r>
            <a:r>
              <a:rPr lang="de-DE" sz="1200" dirty="0"/>
              <a:t> </a:t>
            </a:r>
            <a:r>
              <a:rPr lang="de-DE" sz="1200" dirty="0" err="1"/>
              <a:t>field</a:t>
            </a:r>
            <a:r>
              <a:rPr lang="de-DE" sz="1200" dirty="0"/>
              <a:t>.</a:t>
            </a:r>
          </a:p>
          <a:p>
            <a:r>
              <a:rPr lang="de-DE" sz="1200" dirty="0"/>
              <a:t>7. The </a:t>
            </a:r>
            <a:r>
              <a:rPr lang="de-DE" sz="1200" dirty="0" err="1"/>
              <a:t>output</a:t>
            </a:r>
            <a:r>
              <a:rPr lang="de-DE" sz="1200" dirty="0"/>
              <a:t> </a:t>
            </a:r>
            <a:r>
              <a:rPr lang="de-DE" sz="1200" dirty="0" err="1"/>
              <a:t>should</a:t>
            </a:r>
            <a:r>
              <a:rPr lang="de-DE" sz="1200" dirty="0"/>
              <a:t> </a:t>
            </a:r>
            <a:r>
              <a:rPr lang="de-DE" sz="1200" dirty="0" err="1"/>
              <a:t>be</a:t>
            </a:r>
            <a:r>
              <a:rPr lang="de-DE" sz="1200" dirty="0"/>
              <a:t> an </a:t>
            </a:r>
            <a:r>
              <a:rPr lang="de-DE" sz="1200" dirty="0" err="1"/>
              <a:t>appropriate</a:t>
            </a:r>
            <a:r>
              <a:rPr lang="de-DE" sz="1200" dirty="0"/>
              <a:t> </a:t>
            </a:r>
            <a:r>
              <a:rPr lang="de-DE" sz="1200" dirty="0" err="1"/>
              <a:t>response</a:t>
            </a:r>
            <a:r>
              <a:rPr lang="de-DE" sz="1200" dirty="0"/>
              <a:t> </a:t>
            </a:r>
            <a:r>
              <a:rPr lang="de-DE" sz="1200" dirty="0" err="1"/>
              <a:t>to</a:t>
            </a:r>
            <a:r>
              <a:rPr lang="de-DE" sz="1200" dirty="0"/>
              <a:t> </a:t>
            </a:r>
            <a:r>
              <a:rPr lang="de-DE" sz="1200" dirty="0" err="1"/>
              <a:t>the</a:t>
            </a:r>
            <a:r>
              <a:rPr lang="de-DE" sz="1200" dirty="0"/>
              <a:t> </a:t>
            </a:r>
            <a:r>
              <a:rPr lang="de-DE" sz="1200" dirty="0" err="1"/>
              <a:t>instruction</a:t>
            </a:r>
            <a:r>
              <a:rPr lang="de-DE" sz="1200" dirty="0"/>
              <a:t> and </a:t>
            </a:r>
            <a:r>
              <a:rPr lang="de-DE" sz="1200" dirty="0" err="1"/>
              <a:t>the</a:t>
            </a:r>
            <a:r>
              <a:rPr lang="de-DE" sz="1200" dirty="0"/>
              <a:t> </a:t>
            </a:r>
            <a:r>
              <a:rPr lang="de-DE" sz="1200" dirty="0" err="1"/>
              <a:t>input</a:t>
            </a:r>
            <a:r>
              <a:rPr lang="de-DE" sz="1200" dirty="0"/>
              <a:t>. </a:t>
            </a:r>
            <a:r>
              <a:rPr lang="de-DE" sz="1200" dirty="0" err="1"/>
              <a:t>Make</a:t>
            </a:r>
            <a:r>
              <a:rPr lang="de-DE" sz="1200" dirty="0"/>
              <a:t> </a:t>
            </a:r>
            <a:r>
              <a:rPr lang="de-DE" sz="1200" dirty="0" err="1"/>
              <a:t>sure</a:t>
            </a:r>
            <a:r>
              <a:rPr lang="de-DE" sz="1200" dirty="0"/>
              <a:t> </a:t>
            </a:r>
            <a:r>
              <a:rPr lang="de-DE" sz="1200" dirty="0" err="1"/>
              <a:t>the</a:t>
            </a:r>
            <a:r>
              <a:rPr lang="de-DE" sz="1200" dirty="0"/>
              <a:t> </a:t>
            </a:r>
            <a:r>
              <a:rPr lang="de-DE" sz="1200" dirty="0" err="1"/>
              <a:t>output</a:t>
            </a:r>
            <a:r>
              <a:rPr lang="de-DE" sz="1200" dirty="0"/>
              <a:t> </a:t>
            </a:r>
            <a:r>
              <a:rPr lang="de-DE" sz="1200" dirty="0" err="1"/>
              <a:t>is</a:t>
            </a:r>
            <a:r>
              <a:rPr lang="de-DE" sz="1200" dirty="0"/>
              <a:t> </a:t>
            </a:r>
            <a:r>
              <a:rPr lang="de-DE" sz="1200" dirty="0" err="1"/>
              <a:t>less</a:t>
            </a:r>
            <a:r>
              <a:rPr lang="de-DE" sz="1200" dirty="0"/>
              <a:t> </a:t>
            </a:r>
            <a:r>
              <a:rPr lang="de-DE" sz="1200" dirty="0" err="1"/>
              <a:t>than</a:t>
            </a:r>
            <a:r>
              <a:rPr lang="de-DE" sz="1200" dirty="0"/>
              <a:t> 100 </a:t>
            </a:r>
            <a:r>
              <a:rPr lang="de-DE" sz="1200" dirty="0" err="1"/>
              <a:t>words</a:t>
            </a:r>
            <a:r>
              <a:rPr lang="de-DE" sz="1200" dirty="0"/>
              <a:t>.</a:t>
            </a:r>
          </a:p>
          <a:p>
            <a:endParaRPr lang="de-DE" sz="1200" dirty="0"/>
          </a:p>
          <a:p>
            <a:r>
              <a:rPr lang="de-DE" sz="1200" dirty="0"/>
              <a:t>List of 20 </a:t>
            </a:r>
            <a:r>
              <a:rPr lang="de-DE" sz="1200" dirty="0" err="1"/>
              <a:t>tasks</a:t>
            </a:r>
            <a:r>
              <a:rPr lang="de-DE" sz="1200" dirty="0"/>
              <a:t>:</a:t>
            </a:r>
          </a:p>
        </p:txBody>
      </p:sp>
    </p:spTree>
    <p:extLst>
      <p:ext uri="{BB962C8B-B14F-4D97-AF65-F5344CB8AC3E}">
        <p14:creationId xmlns:p14="http://schemas.microsoft.com/office/powerpoint/2010/main" val="11262019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5"/>
            <a:ext cx="5712500" cy="566806"/>
          </a:xfrm>
          <a:prstGeom prst="rect">
            <a:avLst/>
          </a:prstGeom>
        </p:spPr>
        <p:txBody>
          <a:bodyPr vert="horz" wrap="square" lIns="0" tIns="109775" rIns="0" bIns="0" rtlCol="0">
            <a:spAutoFit/>
          </a:bodyPr>
          <a:lstStyle/>
          <a:p>
            <a:pPr marL="9525">
              <a:spcBef>
                <a:spcPts val="98"/>
              </a:spcBef>
            </a:pPr>
            <a:r>
              <a:rPr sz="2963" spc="-124" dirty="0"/>
              <a:t>Synthetic</a:t>
            </a:r>
            <a:r>
              <a:rPr sz="2963" spc="-255" dirty="0"/>
              <a:t> </a:t>
            </a:r>
            <a:r>
              <a:rPr sz="2963" spc="-109" dirty="0"/>
              <a:t>Data</a:t>
            </a:r>
            <a:r>
              <a:rPr sz="2963" spc="-244" dirty="0"/>
              <a:t> </a:t>
            </a:r>
            <a:r>
              <a:rPr sz="2963" spc="-131" dirty="0"/>
              <a:t>Generation</a:t>
            </a:r>
            <a:endParaRPr sz="2963"/>
          </a:p>
        </p:txBody>
      </p:sp>
      <p:sp>
        <p:nvSpPr>
          <p:cNvPr id="3" name="object 3"/>
          <p:cNvSpPr txBox="1"/>
          <p:nvPr/>
        </p:nvSpPr>
        <p:spPr>
          <a:xfrm>
            <a:off x="485537" y="2027635"/>
            <a:ext cx="7193756" cy="286617"/>
          </a:xfrm>
          <a:prstGeom prst="rect">
            <a:avLst/>
          </a:prstGeom>
        </p:spPr>
        <p:txBody>
          <a:bodyPr vert="horz" wrap="square" lIns="0" tIns="9525" rIns="0" bIns="0" rtlCol="0">
            <a:spAutoFit/>
          </a:bodyPr>
          <a:lstStyle/>
          <a:p>
            <a:pPr marL="9525">
              <a:spcBef>
                <a:spcPts val="75"/>
              </a:spcBef>
            </a:pPr>
            <a:r>
              <a:rPr lang="en-US" spc="-23" dirty="0">
                <a:latin typeface="Trebuchet MS"/>
                <a:cs typeface="Trebuchet MS"/>
              </a:rPr>
              <a:t>Can obtain instructions from general web text</a:t>
            </a:r>
            <a:endParaRPr dirty="0">
              <a:latin typeface="Trebuchet MS"/>
              <a:cs typeface="Trebuchet MS"/>
            </a:endParaRPr>
          </a:p>
        </p:txBody>
      </p:sp>
      <p:pic>
        <p:nvPicPr>
          <p:cNvPr id="5" name="object 5"/>
          <p:cNvPicPr/>
          <p:nvPr/>
        </p:nvPicPr>
        <p:blipFill>
          <a:blip r:embed="rId3" cstate="print"/>
          <a:stretch>
            <a:fillRect/>
          </a:stretch>
        </p:blipFill>
        <p:spPr>
          <a:xfrm>
            <a:off x="278250" y="2593181"/>
            <a:ext cx="7883128" cy="3763170"/>
          </a:xfrm>
          <a:prstGeom prst="rect">
            <a:avLst/>
          </a:prstGeom>
        </p:spPr>
      </p:pic>
      <p:sp>
        <p:nvSpPr>
          <p:cNvPr id="9" name="object 9"/>
          <p:cNvSpPr txBox="1"/>
          <p:nvPr/>
        </p:nvSpPr>
        <p:spPr>
          <a:xfrm>
            <a:off x="1063445" y="6581040"/>
            <a:ext cx="7434010" cy="181299"/>
          </a:xfrm>
          <a:prstGeom prst="rect">
            <a:avLst/>
          </a:prstGeom>
        </p:spPr>
        <p:txBody>
          <a:bodyPr vert="horz" wrap="square" lIns="0" tIns="11906" rIns="0" bIns="0" rtlCol="0">
            <a:spAutoFit/>
          </a:bodyPr>
          <a:lstStyle/>
          <a:p>
            <a:pPr marL="9525">
              <a:spcBef>
                <a:spcPts val="94"/>
              </a:spcBef>
            </a:pPr>
            <a:r>
              <a:rPr sz="1100" spc="-53" dirty="0">
                <a:latin typeface="Trebuchet MS"/>
                <a:cs typeface="Trebuchet MS"/>
              </a:rPr>
              <a:t>Taken</a:t>
            </a:r>
            <a:r>
              <a:rPr sz="1100" spc="-94" dirty="0">
                <a:latin typeface="Trebuchet MS"/>
                <a:cs typeface="Trebuchet MS"/>
              </a:rPr>
              <a:t> </a:t>
            </a:r>
            <a:r>
              <a:rPr sz="1100" spc="-30" dirty="0">
                <a:latin typeface="Trebuchet MS"/>
                <a:cs typeface="Trebuchet MS"/>
              </a:rPr>
              <a:t>from</a:t>
            </a:r>
            <a:r>
              <a:rPr sz="1100" spc="-71" dirty="0">
                <a:latin typeface="Trebuchet MS"/>
                <a:cs typeface="Trebuchet MS"/>
              </a:rPr>
              <a:t> </a:t>
            </a:r>
            <a:r>
              <a:rPr sz="1100" spc="-45" dirty="0">
                <a:latin typeface="Trebuchet MS"/>
                <a:cs typeface="Trebuchet MS"/>
              </a:rPr>
              <a:t>Yue</a:t>
            </a:r>
            <a:r>
              <a:rPr sz="1100" spc="-56" dirty="0">
                <a:latin typeface="Trebuchet MS"/>
                <a:cs typeface="Trebuchet MS"/>
              </a:rPr>
              <a:t> </a:t>
            </a:r>
            <a:r>
              <a:rPr sz="1100" spc="-41" dirty="0">
                <a:latin typeface="Trebuchet MS"/>
                <a:cs typeface="Trebuchet MS"/>
              </a:rPr>
              <a:t>et</a:t>
            </a:r>
            <a:r>
              <a:rPr sz="1100" spc="-68" dirty="0">
                <a:latin typeface="Trebuchet MS"/>
                <a:cs typeface="Trebuchet MS"/>
              </a:rPr>
              <a:t> </a:t>
            </a:r>
            <a:r>
              <a:rPr sz="1100" spc="-41" dirty="0">
                <a:latin typeface="Trebuchet MS"/>
                <a:cs typeface="Trebuchet MS"/>
              </a:rPr>
              <a:t>al.</a:t>
            </a:r>
            <a:r>
              <a:rPr sz="1100" spc="-83" dirty="0">
                <a:latin typeface="Trebuchet MS"/>
                <a:cs typeface="Trebuchet MS"/>
              </a:rPr>
              <a:t> </a:t>
            </a:r>
            <a:r>
              <a:rPr sz="1100" spc="-34" dirty="0">
                <a:latin typeface="Trebuchet MS"/>
                <a:cs typeface="Trebuchet MS"/>
              </a:rPr>
              <a:t>(2024)</a:t>
            </a:r>
            <a:r>
              <a:rPr sz="1100" spc="-94" dirty="0">
                <a:latin typeface="Trebuchet MS"/>
                <a:cs typeface="Trebuchet MS"/>
              </a:rPr>
              <a:t> </a:t>
            </a:r>
            <a:r>
              <a:rPr sz="1100" spc="-23" dirty="0">
                <a:latin typeface="Trebuchet MS"/>
                <a:cs typeface="Trebuchet MS"/>
              </a:rPr>
              <a:t>“MAmmoTH2:</a:t>
            </a:r>
            <a:r>
              <a:rPr sz="1100" spc="-86" dirty="0">
                <a:latin typeface="Trebuchet MS"/>
                <a:cs typeface="Trebuchet MS"/>
              </a:rPr>
              <a:t> </a:t>
            </a:r>
            <a:r>
              <a:rPr sz="1100" dirty="0">
                <a:latin typeface="Trebuchet MS"/>
                <a:cs typeface="Trebuchet MS"/>
              </a:rPr>
              <a:t>Scaling</a:t>
            </a:r>
            <a:r>
              <a:rPr sz="1100" spc="-71" dirty="0">
                <a:latin typeface="Trebuchet MS"/>
                <a:cs typeface="Trebuchet MS"/>
              </a:rPr>
              <a:t> </a:t>
            </a:r>
            <a:r>
              <a:rPr sz="1100" spc="-15" dirty="0">
                <a:latin typeface="Trebuchet MS"/>
                <a:cs typeface="Trebuchet MS"/>
              </a:rPr>
              <a:t>Instructions</a:t>
            </a:r>
            <a:r>
              <a:rPr sz="1100" spc="-71" dirty="0">
                <a:latin typeface="Trebuchet MS"/>
                <a:cs typeface="Trebuchet MS"/>
              </a:rPr>
              <a:t> </a:t>
            </a:r>
            <a:r>
              <a:rPr sz="1100" spc="-30" dirty="0">
                <a:latin typeface="Trebuchet MS"/>
                <a:cs typeface="Trebuchet MS"/>
              </a:rPr>
              <a:t>from</a:t>
            </a:r>
            <a:r>
              <a:rPr sz="1100" spc="-71" dirty="0">
                <a:latin typeface="Trebuchet MS"/>
                <a:cs typeface="Trebuchet MS"/>
              </a:rPr>
              <a:t> </a:t>
            </a:r>
            <a:r>
              <a:rPr sz="1100" spc="-41" dirty="0">
                <a:latin typeface="Trebuchet MS"/>
                <a:cs typeface="Trebuchet MS"/>
              </a:rPr>
              <a:t>the</a:t>
            </a:r>
            <a:r>
              <a:rPr sz="1100" spc="-56" dirty="0">
                <a:latin typeface="Trebuchet MS"/>
                <a:cs typeface="Trebuchet MS"/>
              </a:rPr>
              <a:t> </a:t>
            </a:r>
            <a:r>
              <a:rPr sz="1100" spc="-19" dirty="0">
                <a:latin typeface="Trebuchet MS"/>
                <a:cs typeface="Trebuchet MS"/>
              </a:rPr>
              <a:t>Web”</a:t>
            </a:r>
            <a:r>
              <a:rPr sz="1100" spc="-98" dirty="0">
                <a:latin typeface="Trebuchet MS"/>
                <a:cs typeface="Trebuchet MS"/>
              </a:rPr>
              <a:t> </a:t>
            </a:r>
            <a:r>
              <a:rPr sz="1100" u="sng" spc="-71" dirty="0">
                <a:solidFill>
                  <a:srgbClr val="467885"/>
                </a:solidFill>
                <a:uFill>
                  <a:solidFill>
                    <a:srgbClr val="467885"/>
                  </a:solidFill>
                </a:uFill>
                <a:latin typeface="Trebuchet MS"/>
                <a:cs typeface="Trebuchet MS"/>
                <a:hlinkClick r:id="rId4"/>
              </a:rPr>
              <a:t>https://tiger-</a:t>
            </a:r>
            <a:r>
              <a:rPr sz="1100" u="sng" spc="-30" dirty="0">
                <a:solidFill>
                  <a:srgbClr val="467885"/>
                </a:solidFill>
                <a:uFill>
                  <a:solidFill>
                    <a:srgbClr val="467885"/>
                  </a:solidFill>
                </a:uFill>
                <a:latin typeface="Trebuchet MS"/>
                <a:cs typeface="Trebuchet MS"/>
                <a:hlinkClick r:id="rId4"/>
              </a:rPr>
              <a:t>ai-</a:t>
            </a:r>
            <a:r>
              <a:rPr sz="1100" u="sng" spc="-19" dirty="0">
                <a:solidFill>
                  <a:srgbClr val="467885"/>
                </a:solidFill>
                <a:uFill>
                  <a:solidFill>
                    <a:srgbClr val="467885"/>
                  </a:solidFill>
                </a:uFill>
                <a:latin typeface="Trebuchet MS"/>
                <a:cs typeface="Trebuchet MS"/>
                <a:hlinkClick r:id="rId4"/>
              </a:rPr>
              <a:t>lab.github.io/MAmmoTH2/</a:t>
            </a:r>
            <a:endParaRPr sz="1100" dirty="0">
              <a:latin typeface="Trebuchet MS"/>
              <a:cs typeface="Trebuchet MS"/>
            </a:endParaRPr>
          </a:p>
        </p:txBody>
      </p:sp>
      <p:sp>
        <p:nvSpPr>
          <p:cNvPr id="11" name="object 11"/>
          <p:cNvSpPr txBox="1"/>
          <p:nvPr/>
        </p:nvSpPr>
        <p:spPr>
          <a:xfrm>
            <a:off x="8808530" y="5645553"/>
            <a:ext cx="196215" cy="141385"/>
          </a:xfrm>
          <a:prstGeom prst="rect">
            <a:avLst/>
          </a:prstGeom>
        </p:spPr>
        <p:txBody>
          <a:bodyPr vert="horz" wrap="square" lIns="0" tIns="2858" rIns="0" bIns="0" rtlCol="0">
            <a:spAutoFit/>
          </a:bodyPr>
          <a:lstStyle/>
          <a:p>
            <a:pPr marL="28575">
              <a:spcBef>
                <a:spcPts val="23"/>
              </a:spcBef>
            </a:pPr>
            <a:fld id="{81D60167-4931-47E6-BA6A-407CBD079E47}" type="slidenum">
              <a:rPr sz="900" spc="-19" dirty="0">
                <a:solidFill>
                  <a:srgbClr val="767676"/>
                </a:solidFill>
                <a:latin typeface="Trebuchet MS"/>
                <a:cs typeface="Trebuchet MS"/>
              </a:rPr>
              <a:pPr marL="28575">
                <a:spcBef>
                  <a:spcPts val="23"/>
                </a:spcBef>
              </a:pPr>
              <a:t>69</a:t>
            </a:fld>
            <a:endParaRPr sz="900">
              <a:latin typeface="Trebuchet MS"/>
              <a:cs typeface="Trebuchet MS"/>
            </a:endParaRPr>
          </a:p>
        </p:txBody>
      </p:sp>
      <p:sp>
        <p:nvSpPr>
          <p:cNvPr id="12" name="Slide Number Placeholder 11">
            <a:extLst>
              <a:ext uri="{FF2B5EF4-FFF2-40B4-BE49-F238E27FC236}">
                <a16:creationId xmlns:a16="http://schemas.microsoft.com/office/drawing/2014/main" id="{8FF24161-30F5-4076-8802-2A0FF6D361BB}"/>
              </a:ext>
            </a:extLst>
          </p:cNvPr>
          <p:cNvSpPr>
            <a:spLocks noGrp="1"/>
          </p:cNvSpPr>
          <p:nvPr>
            <p:ph type="sldNum" sz="quarter" idx="12"/>
          </p:nvPr>
        </p:nvSpPr>
        <p:spPr/>
        <p:txBody>
          <a:bodyPr/>
          <a:lstStyle/>
          <a:p>
            <a:fld id="{688715A2-DFA4-4904-9A43-9D7FEC79ECC7}" type="slidenum">
              <a:rPr lang="de-DE" smtClean="0"/>
              <a:t>69</a:t>
            </a:fld>
            <a:endParaRPr lang="de-D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3809" y="895445"/>
            <a:ext cx="8436381" cy="621902"/>
          </a:xfrm>
          <a:prstGeom prst="rect">
            <a:avLst/>
          </a:prstGeom>
        </p:spPr>
        <p:txBody>
          <a:bodyPr vert="horz" wrap="square" lIns="0" tIns="12383" rIns="0" bIns="0" rtlCol="0">
            <a:spAutoFit/>
          </a:bodyPr>
          <a:lstStyle/>
          <a:p>
            <a:pPr marL="150495">
              <a:spcBef>
                <a:spcPts val="98"/>
              </a:spcBef>
            </a:pPr>
            <a:r>
              <a:rPr spc="-158" dirty="0"/>
              <a:t>Recap:</a:t>
            </a:r>
            <a:r>
              <a:rPr spc="-319" dirty="0"/>
              <a:t> </a:t>
            </a:r>
            <a:r>
              <a:rPr lang="en-US" spc="-180" dirty="0"/>
              <a:t>Lecture so far</a:t>
            </a:r>
            <a:endParaRPr spc="-8" dirty="0"/>
          </a:p>
        </p:txBody>
      </p:sp>
      <p:sp>
        <p:nvSpPr>
          <p:cNvPr id="3" name="object 3"/>
          <p:cNvSpPr txBox="1"/>
          <p:nvPr/>
        </p:nvSpPr>
        <p:spPr>
          <a:xfrm>
            <a:off x="8573263" y="5732860"/>
            <a:ext cx="65246" cy="113493"/>
          </a:xfrm>
          <a:prstGeom prst="rect">
            <a:avLst/>
          </a:prstGeom>
        </p:spPr>
        <p:txBody>
          <a:bodyPr vert="horz" wrap="square" lIns="0" tIns="9525" rIns="0" bIns="0" rtlCol="0">
            <a:spAutoFit/>
          </a:bodyPr>
          <a:lstStyle/>
          <a:p>
            <a:pPr marL="9525">
              <a:spcBef>
                <a:spcPts val="75"/>
              </a:spcBef>
            </a:pPr>
            <a:r>
              <a:rPr sz="675" spc="-38" dirty="0">
                <a:solidFill>
                  <a:srgbClr val="ADADAD"/>
                </a:solidFill>
                <a:latin typeface="Trebuchet MS"/>
                <a:cs typeface="Trebuchet MS"/>
              </a:rPr>
              <a:t>5</a:t>
            </a:r>
            <a:endParaRPr sz="675">
              <a:latin typeface="Trebuchet MS"/>
              <a:cs typeface="Trebuchet MS"/>
            </a:endParaRPr>
          </a:p>
        </p:txBody>
      </p:sp>
      <p:sp>
        <p:nvSpPr>
          <p:cNvPr id="4" name="object 4"/>
          <p:cNvSpPr txBox="1"/>
          <p:nvPr/>
        </p:nvSpPr>
        <p:spPr>
          <a:xfrm>
            <a:off x="581026" y="2105740"/>
            <a:ext cx="7828121" cy="3193407"/>
          </a:xfrm>
          <a:prstGeom prst="rect">
            <a:avLst/>
          </a:prstGeom>
        </p:spPr>
        <p:txBody>
          <a:bodyPr vert="horz" wrap="square" lIns="0" tIns="7144" rIns="0" bIns="0" rtlCol="0">
            <a:spAutoFit/>
          </a:bodyPr>
          <a:lstStyle/>
          <a:p>
            <a:pPr marL="266700" marR="3810" indent="-257651">
              <a:lnSpc>
                <a:spcPct val="101899"/>
              </a:lnSpc>
              <a:spcBef>
                <a:spcPts val="56"/>
              </a:spcBef>
              <a:buFont typeface="Arial"/>
              <a:buChar char="•"/>
              <a:tabLst>
                <a:tab pos="266700" algn="l"/>
              </a:tabLst>
            </a:pPr>
            <a:r>
              <a:rPr lang="en-US" sz="2000" dirty="0">
                <a:cs typeface="Trebuchet MS"/>
              </a:rPr>
              <a:t>L2: Neural networks</a:t>
            </a:r>
          </a:p>
          <a:p>
            <a:pPr marL="266700" marR="3810" indent="-257651">
              <a:lnSpc>
                <a:spcPct val="101899"/>
              </a:lnSpc>
              <a:spcBef>
                <a:spcPts val="56"/>
              </a:spcBef>
              <a:buFont typeface="Arial"/>
              <a:buChar char="•"/>
              <a:tabLst>
                <a:tab pos="266700" algn="l"/>
              </a:tabLst>
            </a:pPr>
            <a:r>
              <a:rPr lang="en-US" sz="2000" dirty="0">
                <a:cs typeface="Trebuchet MS"/>
              </a:rPr>
              <a:t>L3: Deep learning</a:t>
            </a:r>
          </a:p>
          <a:p>
            <a:pPr marL="266700" marR="3810" indent="-257651">
              <a:lnSpc>
                <a:spcPct val="101899"/>
              </a:lnSpc>
              <a:spcBef>
                <a:spcPts val="56"/>
              </a:spcBef>
              <a:buFont typeface="Arial"/>
              <a:buChar char="•"/>
              <a:tabLst>
                <a:tab pos="266700" algn="l"/>
              </a:tabLst>
            </a:pPr>
            <a:r>
              <a:rPr lang="en-US" sz="2000" dirty="0">
                <a:cs typeface="Trebuchet MS"/>
              </a:rPr>
              <a:t>L4: Word representation</a:t>
            </a:r>
          </a:p>
          <a:p>
            <a:pPr marL="266700" marR="3810" indent="-257651">
              <a:lnSpc>
                <a:spcPct val="101899"/>
              </a:lnSpc>
              <a:spcBef>
                <a:spcPts val="56"/>
              </a:spcBef>
              <a:buFont typeface="Arial"/>
              <a:buChar char="•"/>
              <a:tabLst>
                <a:tab pos="266700" algn="l"/>
              </a:tabLst>
            </a:pPr>
            <a:endParaRPr lang="en-US" sz="2000" dirty="0">
              <a:cs typeface="Trebuchet MS"/>
            </a:endParaRPr>
          </a:p>
          <a:p>
            <a:pPr marL="266700" marR="3810" indent="-257651">
              <a:lnSpc>
                <a:spcPct val="101899"/>
              </a:lnSpc>
              <a:spcBef>
                <a:spcPts val="56"/>
              </a:spcBef>
              <a:buFont typeface="Arial"/>
              <a:buChar char="•"/>
              <a:tabLst>
                <a:tab pos="266700" algn="l"/>
              </a:tabLst>
            </a:pPr>
            <a:r>
              <a:rPr lang="en-US" sz="2000" dirty="0">
                <a:cs typeface="Trebuchet MS"/>
              </a:rPr>
              <a:t>Language models are statistical models that </a:t>
            </a:r>
            <a:r>
              <a:rPr lang="en-US" sz="2000" b="1" dirty="0">
                <a:cs typeface="Trebuchet MS"/>
              </a:rPr>
              <a:t>learn</a:t>
            </a:r>
            <a:r>
              <a:rPr lang="en-US" sz="2000" dirty="0">
                <a:cs typeface="Trebuchet MS"/>
              </a:rPr>
              <a:t> a probability distribution over a sequence of words from their training data and that predict the next token with the highest probability for a given input text. </a:t>
            </a:r>
          </a:p>
          <a:p>
            <a:pPr marL="266700" marR="3810" indent="-257651">
              <a:lnSpc>
                <a:spcPct val="101899"/>
              </a:lnSpc>
              <a:spcBef>
                <a:spcPts val="56"/>
              </a:spcBef>
              <a:buFont typeface="Arial"/>
              <a:buChar char="•"/>
              <a:tabLst>
                <a:tab pos="266700" algn="l"/>
              </a:tabLst>
            </a:pPr>
            <a:endParaRPr lang="en-US" sz="2000" dirty="0">
              <a:cs typeface="Trebuchet MS"/>
            </a:endParaRPr>
          </a:p>
          <a:p>
            <a:pPr marL="266700" marR="3810" indent="-257651">
              <a:lnSpc>
                <a:spcPct val="101899"/>
              </a:lnSpc>
              <a:spcBef>
                <a:spcPts val="56"/>
              </a:spcBef>
              <a:buFont typeface="Arial"/>
              <a:buChar char="•"/>
              <a:tabLst>
                <a:tab pos="266700" algn="l"/>
              </a:tabLst>
            </a:pPr>
            <a:r>
              <a:rPr lang="en-US" sz="2000" dirty="0">
                <a:cs typeface="Trebuchet MS"/>
              </a:rPr>
              <a:t>What do we learn from?</a:t>
            </a:r>
          </a:p>
          <a:p>
            <a:pPr marL="9049" marR="3810">
              <a:lnSpc>
                <a:spcPct val="101899"/>
              </a:lnSpc>
              <a:spcBef>
                <a:spcPts val="56"/>
              </a:spcBef>
              <a:tabLst>
                <a:tab pos="266700" algn="l"/>
              </a:tabLst>
            </a:pPr>
            <a:r>
              <a:rPr lang="en-US" sz="2000" dirty="0">
                <a:cs typeface="Trebuchet MS"/>
                <a:sym typeface="Wingdings" panose="05000000000000000000" pitchFamily="2" charset="2"/>
              </a:rPr>
              <a:t> Data!</a:t>
            </a:r>
            <a:endParaRPr lang="en-US" sz="2000" dirty="0">
              <a:cs typeface="Trebuchet MS"/>
            </a:endParaRPr>
          </a:p>
        </p:txBody>
      </p:sp>
      <p:sp>
        <p:nvSpPr>
          <p:cNvPr id="5" name="Slide Number Placeholder 4">
            <a:extLst>
              <a:ext uri="{FF2B5EF4-FFF2-40B4-BE49-F238E27FC236}">
                <a16:creationId xmlns:a16="http://schemas.microsoft.com/office/drawing/2014/main" id="{6E3D74CB-2D8E-40E3-902C-1F15CB1E08EA}"/>
              </a:ext>
            </a:extLst>
          </p:cNvPr>
          <p:cNvSpPr>
            <a:spLocks noGrp="1"/>
          </p:cNvSpPr>
          <p:nvPr>
            <p:ph type="sldNum" sz="quarter" idx="12"/>
          </p:nvPr>
        </p:nvSpPr>
        <p:spPr/>
        <p:txBody>
          <a:bodyPr/>
          <a:lstStyle/>
          <a:p>
            <a:fld id="{688715A2-DFA4-4904-9A43-9D7FEC79ECC7}" type="slidenum">
              <a:rPr lang="de-DE" smtClean="0"/>
              <a:t>7</a:t>
            </a:fld>
            <a:endParaRPr lang="de-DE"/>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5957" y="1038762"/>
            <a:ext cx="8333014" cy="687207"/>
          </a:xfrm>
          <a:prstGeom prst="rect">
            <a:avLst/>
          </a:prstGeom>
        </p:spPr>
        <p:txBody>
          <a:bodyPr vert="horz" wrap="square" lIns="0" tIns="131921" rIns="0" bIns="0" rtlCol="0">
            <a:spAutoFit/>
          </a:bodyPr>
          <a:lstStyle/>
          <a:p>
            <a:pPr marL="326231">
              <a:spcBef>
                <a:spcPts val="98"/>
              </a:spcBef>
            </a:pPr>
            <a:r>
              <a:rPr sz="4000" dirty="0"/>
              <a:t>Alignment </a:t>
            </a:r>
            <a:r>
              <a:rPr lang="en-US" sz="4000" dirty="0"/>
              <a:t>&amp;</a:t>
            </a:r>
            <a:r>
              <a:rPr sz="4000" dirty="0"/>
              <a:t> Preference Fine-Tuning</a:t>
            </a:r>
          </a:p>
        </p:txBody>
      </p:sp>
      <p:sp>
        <p:nvSpPr>
          <p:cNvPr id="3" name="object 3"/>
          <p:cNvSpPr txBox="1"/>
          <p:nvPr/>
        </p:nvSpPr>
        <p:spPr>
          <a:xfrm>
            <a:off x="688182" y="2217467"/>
            <a:ext cx="7762399" cy="1063592"/>
          </a:xfrm>
          <a:prstGeom prst="rect">
            <a:avLst/>
          </a:prstGeom>
        </p:spPr>
        <p:txBody>
          <a:bodyPr vert="horz" wrap="square" lIns="0" tIns="11906" rIns="0" bIns="0" rtlCol="0">
            <a:spAutoFit/>
          </a:bodyPr>
          <a:lstStyle/>
          <a:p>
            <a:pPr marL="180975" indent="-171450">
              <a:lnSpc>
                <a:spcPts val="1688"/>
              </a:lnSpc>
              <a:spcBef>
                <a:spcPts val="94"/>
              </a:spcBef>
              <a:buFont typeface="Arial"/>
              <a:buChar char="•"/>
              <a:tabLst>
                <a:tab pos="180975" algn="l"/>
              </a:tabLst>
            </a:pPr>
            <a:r>
              <a:rPr sz="1500" dirty="0">
                <a:cs typeface="Trebuchet MS"/>
              </a:rPr>
              <a:t>OpenAI</a:t>
            </a:r>
            <a:r>
              <a:rPr sz="1500" spc="-131" dirty="0">
                <a:cs typeface="Trebuchet MS"/>
              </a:rPr>
              <a:t> </a:t>
            </a:r>
            <a:r>
              <a:rPr sz="1500" spc="-26" dirty="0">
                <a:cs typeface="Trebuchet MS"/>
              </a:rPr>
              <a:t>popularized</a:t>
            </a:r>
            <a:r>
              <a:rPr sz="1500" spc="-203" dirty="0">
                <a:cs typeface="Trebuchet MS"/>
              </a:rPr>
              <a:t> </a:t>
            </a:r>
            <a:r>
              <a:rPr sz="1500" spc="-53" dirty="0">
                <a:cs typeface="Trebuchet MS"/>
              </a:rPr>
              <a:t>“reinforcement</a:t>
            </a:r>
            <a:r>
              <a:rPr sz="1500" spc="-116" dirty="0">
                <a:cs typeface="Trebuchet MS"/>
              </a:rPr>
              <a:t> </a:t>
            </a:r>
            <a:r>
              <a:rPr sz="1500" spc="-34" dirty="0">
                <a:cs typeface="Trebuchet MS"/>
              </a:rPr>
              <a:t>learning</a:t>
            </a:r>
            <a:r>
              <a:rPr sz="1500" spc="-139" dirty="0">
                <a:cs typeface="Trebuchet MS"/>
              </a:rPr>
              <a:t> </a:t>
            </a:r>
            <a:r>
              <a:rPr sz="1500" spc="-34" dirty="0">
                <a:cs typeface="Trebuchet MS"/>
              </a:rPr>
              <a:t>from</a:t>
            </a:r>
            <a:r>
              <a:rPr sz="1500" spc="-131" dirty="0">
                <a:cs typeface="Trebuchet MS"/>
              </a:rPr>
              <a:t> </a:t>
            </a:r>
            <a:r>
              <a:rPr sz="1500" dirty="0">
                <a:cs typeface="Trebuchet MS"/>
              </a:rPr>
              <a:t>human</a:t>
            </a:r>
            <a:r>
              <a:rPr sz="1500" spc="-127" dirty="0">
                <a:cs typeface="Trebuchet MS"/>
              </a:rPr>
              <a:t> </a:t>
            </a:r>
            <a:r>
              <a:rPr sz="1500" spc="-34" dirty="0">
                <a:cs typeface="Trebuchet MS"/>
              </a:rPr>
              <a:t>feedback”</a:t>
            </a:r>
            <a:r>
              <a:rPr sz="1500" spc="-210" dirty="0">
                <a:cs typeface="Trebuchet MS"/>
              </a:rPr>
              <a:t> </a:t>
            </a:r>
            <a:r>
              <a:rPr sz="1500" spc="-23" dirty="0">
                <a:cs typeface="Trebuchet MS"/>
              </a:rPr>
              <a:t>(RLHF)</a:t>
            </a:r>
            <a:r>
              <a:rPr sz="1500" spc="-127" dirty="0">
                <a:cs typeface="Trebuchet MS"/>
              </a:rPr>
              <a:t> </a:t>
            </a:r>
            <a:r>
              <a:rPr sz="1500" spc="60" dirty="0">
                <a:cs typeface="Trebuchet MS"/>
              </a:rPr>
              <a:t>as</a:t>
            </a:r>
            <a:r>
              <a:rPr sz="1500" spc="-79" dirty="0">
                <a:cs typeface="Trebuchet MS"/>
              </a:rPr>
              <a:t> </a:t>
            </a:r>
            <a:r>
              <a:rPr sz="1500" dirty="0">
                <a:cs typeface="Trebuchet MS"/>
              </a:rPr>
              <a:t>a</a:t>
            </a:r>
            <a:r>
              <a:rPr sz="1500" spc="-153" dirty="0">
                <a:cs typeface="Trebuchet MS"/>
              </a:rPr>
              <a:t> </a:t>
            </a:r>
            <a:r>
              <a:rPr sz="1500" spc="-26" dirty="0">
                <a:cs typeface="Trebuchet MS"/>
              </a:rPr>
              <a:t>technique</a:t>
            </a:r>
            <a:r>
              <a:rPr sz="1500" spc="-83" dirty="0">
                <a:cs typeface="Trebuchet MS"/>
              </a:rPr>
              <a:t> </a:t>
            </a:r>
            <a:r>
              <a:rPr sz="1500" spc="-19" dirty="0">
                <a:cs typeface="Trebuchet MS"/>
              </a:rPr>
              <a:t>to</a:t>
            </a:r>
            <a:endParaRPr sz="1500" dirty="0">
              <a:cs typeface="Trebuchet MS"/>
            </a:endParaRPr>
          </a:p>
          <a:p>
            <a:pPr marL="180975">
              <a:lnSpc>
                <a:spcPts val="1688"/>
              </a:lnSpc>
            </a:pPr>
            <a:r>
              <a:rPr sz="1500" spc="-26" dirty="0">
                <a:cs typeface="Trebuchet MS"/>
              </a:rPr>
              <a:t>align</a:t>
            </a:r>
            <a:r>
              <a:rPr sz="1500" spc="-139" dirty="0">
                <a:cs typeface="Trebuchet MS"/>
              </a:rPr>
              <a:t> </a:t>
            </a:r>
            <a:r>
              <a:rPr sz="1500" spc="-23" dirty="0">
                <a:cs typeface="Trebuchet MS"/>
              </a:rPr>
              <a:t>language</a:t>
            </a:r>
            <a:r>
              <a:rPr sz="1500" spc="-98" dirty="0">
                <a:cs typeface="Trebuchet MS"/>
              </a:rPr>
              <a:t> </a:t>
            </a:r>
            <a:r>
              <a:rPr sz="1500" spc="-15" dirty="0">
                <a:cs typeface="Trebuchet MS"/>
              </a:rPr>
              <a:t>model</a:t>
            </a:r>
            <a:r>
              <a:rPr sz="1500" spc="-86" dirty="0">
                <a:cs typeface="Trebuchet MS"/>
              </a:rPr>
              <a:t> </a:t>
            </a:r>
            <a:r>
              <a:rPr sz="1500" spc="-15" dirty="0">
                <a:cs typeface="Trebuchet MS"/>
              </a:rPr>
              <a:t>outputs</a:t>
            </a:r>
            <a:r>
              <a:rPr sz="1500" spc="-90" dirty="0">
                <a:cs typeface="Trebuchet MS"/>
              </a:rPr>
              <a:t> </a:t>
            </a:r>
            <a:r>
              <a:rPr sz="1500" spc="-26" dirty="0">
                <a:cs typeface="Trebuchet MS"/>
              </a:rPr>
              <a:t>more</a:t>
            </a:r>
            <a:r>
              <a:rPr sz="1500" spc="-153" dirty="0">
                <a:cs typeface="Trebuchet MS"/>
              </a:rPr>
              <a:t> </a:t>
            </a:r>
            <a:r>
              <a:rPr sz="1500" spc="-60" dirty="0">
                <a:cs typeface="Trebuchet MS"/>
              </a:rPr>
              <a:t>with</a:t>
            </a:r>
            <a:r>
              <a:rPr sz="1500" spc="-75" dirty="0">
                <a:cs typeface="Trebuchet MS"/>
              </a:rPr>
              <a:t> </a:t>
            </a:r>
            <a:r>
              <a:rPr sz="1500" dirty="0">
                <a:cs typeface="Trebuchet MS"/>
              </a:rPr>
              <a:t>human</a:t>
            </a:r>
            <a:r>
              <a:rPr sz="1500" spc="-139" dirty="0">
                <a:cs typeface="Trebuchet MS"/>
              </a:rPr>
              <a:t> </a:t>
            </a:r>
            <a:r>
              <a:rPr sz="1500" spc="-30" dirty="0">
                <a:cs typeface="Trebuchet MS"/>
              </a:rPr>
              <a:t>preferences</a:t>
            </a:r>
            <a:r>
              <a:rPr sz="1500" spc="-150" dirty="0">
                <a:cs typeface="Trebuchet MS"/>
              </a:rPr>
              <a:t> </a:t>
            </a:r>
            <a:r>
              <a:rPr sz="1500" spc="-19" dirty="0">
                <a:cs typeface="Trebuchet MS"/>
              </a:rPr>
              <a:t>(</a:t>
            </a:r>
            <a:r>
              <a:rPr sz="1500" u="sng" spc="-19" dirty="0">
                <a:solidFill>
                  <a:srgbClr val="467885"/>
                </a:solidFill>
                <a:uFill>
                  <a:solidFill>
                    <a:srgbClr val="467885"/>
                  </a:solidFill>
                </a:uFill>
                <a:cs typeface="Trebuchet MS"/>
                <a:hlinkClick r:id="rId3"/>
              </a:rPr>
              <a:t>Stiennon</a:t>
            </a:r>
            <a:r>
              <a:rPr sz="1500" u="sng" spc="-113" dirty="0">
                <a:solidFill>
                  <a:srgbClr val="467885"/>
                </a:solidFill>
                <a:uFill>
                  <a:solidFill>
                    <a:srgbClr val="467885"/>
                  </a:solidFill>
                </a:uFill>
                <a:cs typeface="Trebuchet MS"/>
                <a:hlinkClick r:id="rId3"/>
              </a:rPr>
              <a:t> </a:t>
            </a:r>
            <a:r>
              <a:rPr sz="1500" u="sng" spc="-71" dirty="0">
                <a:solidFill>
                  <a:srgbClr val="467885"/>
                </a:solidFill>
                <a:uFill>
                  <a:solidFill>
                    <a:srgbClr val="467885"/>
                  </a:solidFill>
                </a:uFill>
                <a:cs typeface="Trebuchet MS"/>
                <a:hlinkClick r:id="rId3"/>
              </a:rPr>
              <a:t>et</a:t>
            </a:r>
            <a:r>
              <a:rPr sz="1500" u="sng" spc="-124" dirty="0">
                <a:solidFill>
                  <a:srgbClr val="467885"/>
                </a:solidFill>
                <a:uFill>
                  <a:solidFill>
                    <a:srgbClr val="467885"/>
                  </a:solidFill>
                </a:uFill>
                <a:cs typeface="Trebuchet MS"/>
                <a:hlinkClick r:id="rId3"/>
              </a:rPr>
              <a:t> </a:t>
            </a:r>
            <a:r>
              <a:rPr sz="1500" u="sng" spc="-75" dirty="0">
                <a:solidFill>
                  <a:srgbClr val="467885"/>
                </a:solidFill>
                <a:uFill>
                  <a:solidFill>
                    <a:srgbClr val="467885"/>
                  </a:solidFill>
                </a:uFill>
                <a:cs typeface="Trebuchet MS"/>
                <a:hlinkClick r:id="rId3"/>
              </a:rPr>
              <a:t>al.,</a:t>
            </a:r>
            <a:r>
              <a:rPr sz="1500" u="sng" spc="-127" dirty="0">
                <a:solidFill>
                  <a:srgbClr val="467885"/>
                </a:solidFill>
                <a:uFill>
                  <a:solidFill>
                    <a:srgbClr val="467885"/>
                  </a:solidFill>
                </a:uFill>
                <a:cs typeface="Trebuchet MS"/>
                <a:hlinkClick r:id="rId3"/>
              </a:rPr>
              <a:t> </a:t>
            </a:r>
            <a:r>
              <a:rPr sz="1500" u="sng" spc="-8" dirty="0">
                <a:solidFill>
                  <a:srgbClr val="467885"/>
                </a:solidFill>
                <a:uFill>
                  <a:solidFill>
                    <a:srgbClr val="467885"/>
                  </a:solidFill>
                </a:uFill>
                <a:cs typeface="Trebuchet MS"/>
                <a:hlinkClick r:id="rId3"/>
              </a:rPr>
              <a:t>2020</a:t>
            </a:r>
            <a:r>
              <a:rPr sz="1500" spc="-8" dirty="0">
                <a:cs typeface="Trebuchet MS"/>
              </a:rPr>
              <a:t>).</a:t>
            </a:r>
            <a:endParaRPr sz="1500" dirty="0">
              <a:cs typeface="Trebuchet MS"/>
            </a:endParaRPr>
          </a:p>
          <a:p>
            <a:pPr marL="180975" indent="-171450">
              <a:spcBef>
                <a:spcPts val="623"/>
              </a:spcBef>
              <a:buFont typeface="Arial"/>
              <a:buChar char="•"/>
              <a:tabLst>
                <a:tab pos="180975" algn="l"/>
              </a:tabLst>
            </a:pPr>
            <a:r>
              <a:rPr sz="1500" spc="-68" dirty="0">
                <a:cs typeface="Trebuchet MS"/>
              </a:rPr>
              <a:t>There</a:t>
            </a:r>
            <a:r>
              <a:rPr sz="1500" spc="-98" dirty="0">
                <a:cs typeface="Trebuchet MS"/>
              </a:rPr>
              <a:t> </a:t>
            </a:r>
            <a:r>
              <a:rPr sz="1500" spc="-60" dirty="0">
                <a:cs typeface="Trebuchet MS"/>
              </a:rPr>
              <a:t>are</a:t>
            </a:r>
            <a:r>
              <a:rPr sz="1500" spc="-94" dirty="0">
                <a:cs typeface="Trebuchet MS"/>
              </a:rPr>
              <a:t> </a:t>
            </a:r>
            <a:r>
              <a:rPr sz="1500" spc="-71" dirty="0">
                <a:cs typeface="Trebuchet MS"/>
              </a:rPr>
              <a:t>different</a:t>
            </a:r>
            <a:r>
              <a:rPr sz="1500" spc="-124" dirty="0">
                <a:cs typeface="Trebuchet MS"/>
              </a:rPr>
              <a:t> </a:t>
            </a:r>
            <a:r>
              <a:rPr sz="1500" spc="53" dirty="0">
                <a:cs typeface="Trebuchet MS"/>
              </a:rPr>
              <a:t>ML</a:t>
            </a:r>
            <a:r>
              <a:rPr sz="1500" spc="-109" dirty="0">
                <a:cs typeface="Trebuchet MS"/>
              </a:rPr>
              <a:t> </a:t>
            </a:r>
            <a:r>
              <a:rPr sz="1500" spc="-23" dirty="0">
                <a:cs typeface="Trebuchet MS"/>
              </a:rPr>
              <a:t>algorithms</a:t>
            </a:r>
            <a:r>
              <a:rPr sz="1500" spc="-86" dirty="0">
                <a:cs typeface="Trebuchet MS"/>
              </a:rPr>
              <a:t> </a:t>
            </a:r>
            <a:r>
              <a:rPr sz="1500" spc="-75" dirty="0">
                <a:cs typeface="Trebuchet MS"/>
              </a:rPr>
              <a:t>for</a:t>
            </a:r>
            <a:r>
              <a:rPr sz="1500" spc="-79" dirty="0">
                <a:cs typeface="Trebuchet MS"/>
              </a:rPr>
              <a:t> </a:t>
            </a:r>
            <a:r>
              <a:rPr sz="1500" spc="-49" dirty="0">
                <a:cs typeface="Trebuchet MS"/>
              </a:rPr>
              <a:t>preference</a:t>
            </a:r>
            <a:r>
              <a:rPr sz="1500" spc="-94" dirty="0">
                <a:cs typeface="Trebuchet MS"/>
              </a:rPr>
              <a:t> </a:t>
            </a:r>
            <a:r>
              <a:rPr sz="1500" spc="-38" dirty="0">
                <a:cs typeface="Trebuchet MS"/>
              </a:rPr>
              <a:t>tuning</a:t>
            </a:r>
            <a:r>
              <a:rPr sz="1500" spc="-146" dirty="0">
                <a:cs typeface="Trebuchet MS"/>
              </a:rPr>
              <a:t> </a:t>
            </a:r>
            <a:r>
              <a:rPr sz="1500" spc="-41" dirty="0">
                <a:cs typeface="Trebuchet MS"/>
              </a:rPr>
              <a:t>(PPO,</a:t>
            </a:r>
            <a:r>
              <a:rPr sz="1500" spc="-124" dirty="0">
                <a:cs typeface="Trebuchet MS"/>
              </a:rPr>
              <a:t> </a:t>
            </a:r>
            <a:r>
              <a:rPr sz="1500" dirty="0">
                <a:cs typeface="Trebuchet MS"/>
              </a:rPr>
              <a:t>DPO,</a:t>
            </a:r>
            <a:r>
              <a:rPr sz="1500" spc="-124" dirty="0">
                <a:cs typeface="Trebuchet MS"/>
              </a:rPr>
              <a:t> </a:t>
            </a:r>
            <a:r>
              <a:rPr sz="1500" spc="-94" dirty="0">
                <a:cs typeface="Trebuchet MS"/>
              </a:rPr>
              <a:t>KTO,</a:t>
            </a:r>
            <a:r>
              <a:rPr sz="1500" spc="-124" dirty="0">
                <a:cs typeface="Trebuchet MS"/>
              </a:rPr>
              <a:t> </a:t>
            </a:r>
            <a:r>
              <a:rPr sz="1500" spc="-19" dirty="0">
                <a:cs typeface="Trebuchet MS"/>
              </a:rPr>
              <a:t>…).</a:t>
            </a:r>
            <a:endParaRPr sz="1500" dirty="0">
              <a:cs typeface="Trebuchet MS"/>
            </a:endParaRPr>
          </a:p>
          <a:p>
            <a:pPr marL="180975" indent="-171450">
              <a:spcBef>
                <a:spcPts val="566"/>
              </a:spcBef>
              <a:buFont typeface="Arial"/>
              <a:buChar char="•"/>
              <a:tabLst>
                <a:tab pos="180975" algn="l"/>
              </a:tabLst>
            </a:pPr>
            <a:r>
              <a:rPr sz="1500" dirty="0">
                <a:cs typeface="Trebuchet MS"/>
              </a:rPr>
              <a:t>Each</a:t>
            </a:r>
            <a:r>
              <a:rPr sz="1500" spc="-146" dirty="0">
                <a:cs typeface="Trebuchet MS"/>
              </a:rPr>
              <a:t> </a:t>
            </a:r>
            <a:r>
              <a:rPr sz="1500" spc="-41" dirty="0">
                <a:cs typeface="Trebuchet MS"/>
              </a:rPr>
              <a:t>of</a:t>
            </a:r>
            <a:r>
              <a:rPr sz="1500" spc="-143" dirty="0">
                <a:cs typeface="Trebuchet MS"/>
              </a:rPr>
              <a:t> </a:t>
            </a:r>
            <a:r>
              <a:rPr sz="1500" spc="-34" dirty="0">
                <a:cs typeface="Trebuchet MS"/>
              </a:rPr>
              <a:t>the</a:t>
            </a:r>
            <a:r>
              <a:rPr sz="1500" spc="-158" dirty="0">
                <a:cs typeface="Trebuchet MS"/>
              </a:rPr>
              <a:t> </a:t>
            </a:r>
            <a:r>
              <a:rPr sz="1500" dirty="0">
                <a:cs typeface="Trebuchet MS"/>
              </a:rPr>
              <a:t>methods</a:t>
            </a:r>
            <a:r>
              <a:rPr sz="1500" spc="-146" dirty="0">
                <a:cs typeface="Trebuchet MS"/>
              </a:rPr>
              <a:t> </a:t>
            </a:r>
            <a:r>
              <a:rPr sz="1500" spc="-23" dirty="0">
                <a:cs typeface="Trebuchet MS"/>
              </a:rPr>
              <a:t>expects</a:t>
            </a:r>
            <a:r>
              <a:rPr sz="1500" spc="-86" dirty="0">
                <a:cs typeface="Trebuchet MS"/>
              </a:rPr>
              <a:t> </a:t>
            </a:r>
            <a:r>
              <a:rPr sz="1500" spc="-56" dirty="0">
                <a:cs typeface="Trebuchet MS"/>
              </a:rPr>
              <a:t>training</a:t>
            </a:r>
            <a:r>
              <a:rPr sz="1500" spc="-143" dirty="0">
                <a:cs typeface="Trebuchet MS"/>
              </a:rPr>
              <a:t> </a:t>
            </a:r>
            <a:r>
              <a:rPr sz="1500" spc="-23" dirty="0">
                <a:cs typeface="Trebuchet MS"/>
              </a:rPr>
              <a:t>data</a:t>
            </a:r>
            <a:r>
              <a:rPr sz="1500" spc="-101" dirty="0">
                <a:cs typeface="Trebuchet MS"/>
              </a:rPr>
              <a:t> </a:t>
            </a:r>
            <a:r>
              <a:rPr sz="1500" spc="-45" dirty="0">
                <a:cs typeface="Trebuchet MS"/>
              </a:rPr>
              <a:t>in</a:t>
            </a:r>
            <a:r>
              <a:rPr sz="1500" spc="-139" dirty="0">
                <a:cs typeface="Trebuchet MS"/>
              </a:rPr>
              <a:t> </a:t>
            </a:r>
            <a:r>
              <a:rPr sz="1500" dirty="0">
                <a:cs typeface="Trebuchet MS"/>
              </a:rPr>
              <a:t>a</a:t>
            </a:r>
            <a:r>
              <a:rPr sz="1500" spc="-101" dirty="0">
                <a:cs typeface="Trebuchet MS"/>
              </a:rPr>
              <a:t> </a:t>
            </a:r>
            <a:r>
              <a:rPr sz="1500" spc="-71" dirty="0">
                <a:cs typeface="Trebuchet MS"/>
              </a:rPr>
              <a:t>different</a:t>
            </a:r>
            <a:r>
              <a:rPr sz="1500" spc="-120" dirty="0">
                <a:cs typeface="Trebuchet MS"/>
              </a:rPr>
              <a:t> </a:t>
            </a:r>
            <a:r>
              <a:rPr sz="1500" spc="-8" dirty="0">
                <a:cs typeface="Trebuchet MS"/>
              </a:rPr>
              <a:t>format.</a:t>
            </a:r>
            <a:endParaRPr sz="1500" dirty="0">
              <a:cs typeface="Trebuchet MS"/>
            </a:endParaRPr>
          </a:p>
        </p:txBody>
      </p:sp>
      <p:graphicFrame>
        <p:nvGraphicFramePr>
          <p:cNvPr id="4" name="object 4"/>
          <p:cNvGraphicFramePr>
            <a:graphicFrameLocks noGrp="1"/>
          </p:cNvGraphicFramePr>
          <p:nvPr/>
        </p:nvGraphicFramePr>
        <p:xfrm>
          <a:off x="674361" y="3706178"/>
          <a:ext cx="3209449" cy="754380"/>
        </p:xfrm>
        <a:graphic>
          <a:graphicData uri="http://schemas.openxmlformats.org/drawingml/2006/table">
            <a:tbl>
              <a:tblPr firstRow="1" bandRow="1">
                <a:tableStyleId>{2D5ABB26-0587-4C30-8999-92F81FD0307C}</a:tableStyleId>
              </a:tblPr>
              <a:tblGrid>
                <a:gridCol w="2221230">
                  <a:extLst>
                    <a:ext uri="{9D8B030D-6E8A-4147-A177-3AD203B41FA5}">
                      <a16:colId xmlns:a16="http://schemas.microsoft.com/office/drawing/2014/main" val="20000"/>
                    </a:ext>
                  </a:extLst>
                </a:gridCol>
                <a:gridCol w="988219">
                  <a:extLst>
                    <a:ext uri="{9D8B030D-6E8A-4147-A177-3AD203B41FA5}">
                      <a16:colId xmlns:a16="http://schemas.microsoft.com/office/drawing/2014/main" val="20001"/>
                    </a:ext>
                  </a:extLst>
                </a:gridCol>
              </a:tblGrid>
              <a:tr h="274320">
                <a:tc>
                  <a:txBody>
                    <a:bodyPr/>
                    <a:lstStyle/>
                    <a:p>
                      <a:pPr marL="92075">
                        <a:lnSpc>
                          <a:spcPct val="100000"/>
                        </a:lnSpc>
                        <a:spcBef>
                          <a:spcPts val="254"/>
                        </a:spcBef>
                      </a:pPr>
                      <a:r>
                        <a:rPr sz="1400" b="1" spc="-10" dirty="0">
                          <a:solidFill>
                            <a:srgbClr val="FFFFFF"/>
                          </a:solidFill>
                          <a:latin typeface="Trebuchet MS"/>
                          <a:cs typeface="Trebuchet MS"/>
                        </a:rPr>
                        <a:t>Chosen</a:t>
                      </a:r>
                      <a:endParaRPr sz="1400">
                        <a:latin typeface="Trebuchet MS"/>
                        <a:cs typeface="Trebuchet MS"/>
                      </a:endParaRPr>
                    </a:p>
                  </a:txBody>
                  <a:tcPr marL="0" marR="0" marT="2428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tc>
                  <a:txBody>
                    <a:bodyPr/>
                    <a:lstStyle/>
                    <a:p>
                      <a:pPr marL="93980">
                        <a:lnSpc>
                          <a:spcPct val="100000"/>
                        </a:lnSpc>
                        <a:spcBef>
                          <a:spcPts val="254"/>
                        </a:spcBef>
                      </a:pPr>
                      <a:r>
                        <a:rPr sz="1400" b="1" spc="-10" dirty="0">
                          <a:solidFill>
                            <a:srgbClr val="FFFFFF"/>
                          </a:solidFill>
                          <a:latin typeface="Trebuchet MS"/>
                          <a:cs typeface="Trebuchet MS"/>
                        </a:rPr>
                        <a:t>Reject</a:t>
                      </a:r>
                      <a:endParaRPr sz="1400">
                        <a:latin typeface="Trebuchet MS"/>
                        <a:cs typeface="Trebuchet MS"/>
                      </a:endParaRPr>
                    </a:p>
                  </a:txBody>
                  <a:tcPr marL="0" marR="0" marT="2428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extLst>
                  <a:ext uri="{0D108BD9-81ED-4DB2-BD59-A6C34878D82A}">
                    <a16:rowId xmlns:a16="http://schemas.microsoft.com/office/drawing/2014/main" val="10000"/>
                  </a:ext>
                </a:extLst>
              </a:tr>
              <a:tr h="480060">
                <a:tc>
                  <a:txBody>
                    <a:bodyPr/>
                    <a:lstStyle/>
                    <a:p>
                      <a:pPr marL="92075">
                        <a:lnSpc>
                          <a:spcPct val="100000"/>
                        </a:lnSpc>
                        <a:spcBef>
                          <a:spcPts val="254"/>
                        </a:spcBef>
                      </a:pPr>
                      <a:r>
                        <a:rPr sz="1400" spc="-80" dirty="0">
                          <a:latin typeface="Trebuchet MS"/>
                          <a:cs typeface="Trebuchet MS"/>
                        </a:rPr>
                        <a:t>The</a:t>
                      </a:r>
                      <a:r>
                        <a:rPr sz="1400" spc="-175" dirty="0">
                          <a:latin typeface="Trebuchet MS"/>
                          <a:cs typeface="Trebuchet MS"/>
                        </a:rPr>
                        <a:t> </a:t>
                      </a:r>
                      <a:r>
                        <a:rPr sz="1400" spc="-75" dirty="0">
                          <a:latin typeface="Trebuchet MS"/>
                          <a:cs typeface="Trebuchet MS"/>
                        </a:rPr>
                        <a:t>Eiffel</a:t>
                      </a:r>
                      <a:r>
                        <a:rPr sz="1400" spc="-140" dirty="0">
                          <a:latin typeface="Trebuchet MS"/>
                          <a:cs typeface="Trebuchet MS"/>
                        </a:rPr>
                        <a:t> </a:t>
                      </a:r>
                      <a:r>
                        <a:rPr sz="1400" spc="-114" dirty="0">
                          <a:latin typeface="Trebuchet MS"/>
                          <a:cs typeface="Trebuchet MS"/>
                        </a:rPr>
                        <a:t>Tower</a:t>
                      </a:r>
                      <a:r>
                        <a:rPr sz="1400" spc="-125" dirty="0">
                          <a:latin typeface="Trebuchet MS"/>
                          <a:cs typeface="Trebuchet MS"/>
                        </a:rPr>
                        <a:t> </a:t>
                      </a:r>
                      <a:r>
                        <a:rPr sz="1400" dirty="0">
                          <a:latin typeface="Trebuchet MS"/>
                          <a:cs typeface="Trebuchet MS"/>
                        </a:rPr>
                        <a:t>is</a:t>
                      </a:r>
                      <a:r>
                        <a:rPr sz="1400" spc="-180" dirty="0">
                          <a:latin typeface="Trebuchet MS"/>
                          <a:cs typeface="Trebuchet MS"/>
                        </a:rPr>
                        <a:t> </a:t>
                      </a:r>
                      <a:r>
                        <a:rPr sz="1400" spc="-30" dirty="0">
                          <a:latin typeface="Trebuchet MS"/>
                          <a:cs typeface="Trebuchet MS"/>
                        </a:rPr>
                        <a:t>located</a:t>
                      </a:r>
                      <a:r>
                        <a:rPr sz="1400" spc="-165" dirty="0">
                          <a:latin typeface="Trebuchet MS"/>
                          <a:cs typeface="Trebuchet MS"/>
                        </a:rPr>
                        <a:t> </a:t>
                      </a:r>
                      <a:r>
                        <a:rPr sz="1400" spc="-25" dirty="0">
                          <a:latin typeface="Trebuchet MS"/>
                          <a:cs typeface="Trebuchet MS"/>
                        </a:rPr>
                        <a:t>in</a:t>
                      </a:r>
                      <a:endParaRPr sz="1400">
                        <a:latin typeface="Trebuchet MS"/>
                        <a:cs typeface="Trebuchet MS"/>
                      </a:endParaRPr>
                    </a:p>
                    <a:p>
                      <a:pPr marL="92075">
                        <a:lnSpc>
                          <a:spcPct val="100000"/>
                        </a:lnSpc>
                        <a:spcBef>
                          <a:spcPts val="20"/>
                        </a:spcBef>
                      </a:pPr>
                      <a:r>
                        <a:rPr sz="1400" spc="-45" dirty="0">
                          <a:latin typeface="Trebuchet MS"/>
                          <a:cs typeface="Trebuchet MS"/>
                        </a:rPr>
                        <a:t>Paris,</a:t>
                      </a:r>
                      <a:r>
                        <a:rPr sz="1400" spc="-114" dirty="0">
                          <a:latin typeface="Trebuchet MS"/>
                          <a:cs typeface="Trebuchet MS"/>
                        </a:rPr>
                        <a:t> </a:t>
                      </a:r>
                      <a:r>
                        <a:rPr sz="1400" spc="-65" dirty="0">
                          <a:latin typeface="Trebuchet MS"/>
                          <a:cs typeface="Trebuchet MS"/>
                        </a:rPr>
                        <a:t>France.</a:t>
                      </a:r>
                      <a:r>
                        <a:rPr sz="1400" spc="-110" dirty="0">
                          <a:latin typeface="Trebuchet MS"/>
                          <a:cs typeface="Trebuchet MS"/>
                        </a:rPr>
                        <a:t> </a:t>
                      </a:r>
                      <a:r>
                        <a:rPr sz="1400" spc="85" dirty="0">
                          <a:latin typeface="Trebuchet MS"/>
                          <a:cs typeface="Trebuchet MS"/>
                        </a:rPr>
                        <a:t>…</a:t>
                      </a:r>
                      <a:endParaRPr sz="1400">
                        <a:latin typeface="Trebuchet MS"/>
                        <a:cs typeface="Trebuchet MS"/>
                      </a:endParaRPr>
                    </a:p>
                  </a:txBody>
                  <a:tcPr marL="0" marR="0" marT="24288"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tc>
                  <a:txBody>
                    <a:bodyPr/>
                    <a:lstStyle/>
                    <a:p>
                      <a:pPr marL="93980">
                        <a:lnSpc>
                          <a:spcPct val="100000"/>
                        </a:lnSpc>
                        <a:spcBef>
                          <a:spcPts val="254"/>
                        </a:spcBef>
                      </a:pPr>
                      <a:r>
                        <a:rPr sz="1400" spc="-10" dirty="0">
                          <a:latin typeface="Trebuchet MS"/>
                          <a:cs typeface="Trebuchet MS"/>
                        </a:rPr>
                        <a:t>Paris</a:t>
                      </a:r>
                      <a:endParaRPr sz="1400" dirty="0">
                        <a:latin typeface="Trebuchet MS"/>
                        <a:cs typeface="Trebuchet MS"/>
                      </a:endParaRPr>
                    </a:p>
                  </a:txBody>
                  <a:tcPr marL="0" marR="0" marT="24288"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extLst>
                  <a:ext uri="{0D108BD9-81ED-4DB2-BD59-A6C34878D82A}">
                    <a16:rowId xmlns:a16="http://schemas.microsoft.com/office/drawing/2014/main" val="10001"/>
                  </a:ext>
                </a:extLst>
              </a:tr>
            </a:tbl>
          </a:graphicData>
        </a:graphic>
      </p:graphicFrame>
      <p:graphicFrame>
        <p:nvGraphicFramePr>
          <p:cNvPr id="5" name="object 5"/>
          <p:cNvGraphicFramePr>
            <a:graphicFrameLocks noGrp="1"/>
          </p:cNvGraphicFramePr>
          <p:nvPr/>
        </p:nvGraphicFramePr>
        <p:xfrm>
          <a:off x="4142708" y="3706178"/>
          <a:ext cx="4109562" cy="1063942"/>
        </p:xfrm>
        <a:graphic>
          <a:graphicData uri="http://schemas.openxmlformats.org/drawingml/2006/table">
            <a:tbl>
              <a:tblPr firstRow="1" bandRow="1">
                <a:tableStyleId>{2D5ABB26-0587-4C30-8999-92F81FD0307C}</a:tableStyleId>
              </a:tblPr>
              <a:tblGrid>
                <a:gridCol w="3140393">
                  <a:extLst>
                    <a:ext uri="{9D8B030D-6E8A-4147-A177-3AD203B41FA5}">
                      <a16:colId xmlns:a16="http://schemas.microsoft.com/office/drawing/2014/main" val="20000"/>
                    </a:ext>
                  </a:extLst>
                </a:gridCol>
                <a:gridCol w="969169">
                  <a:extLst>
                    <a:ext uri="{9D8B030D-6E8A-4147-A177-3AD203B41FA5}">
                      <a16:colId xmlns:a16="http://schemas.microsoft.com/office/drawing/2014/main" val="20001"/>
                    </a:ext>
                  </a:extLst>
                </a:gridCol>
              </a:tblGrid>
              <a:tr h="310038">
                <a:tc>
                  <a:txBody>
                    <a:bodyPr/>
                    <a:lstStyle/>
                    <a:p>
                      <a:pPr marL="95885">
                        <a:lnSpc>
                          <a:spcPct val="100000"/>
                        </a:lnSpc>
                        <a:spcBef>
                          <a:spcPts val="254"/>
                        </a:spcBef>
                      </a:pPr>
                      <a:r>
                        <a:rPr sz="1400" b="1" spc="-10" dirty="0">
                          <a:solidFill>
                            <a:srgbClr val="FFFFFF"/>
                          </a:solidFill>
                          <a:latin typeface="Trebuchet MS"/>
                          <a:cs typeface="Trebuchet MS"/>
                        </a:rPr>
                        <a:t>Response</a:t>
                      </a:r>
                      <a:endParaRPr sz="1400">
                        <a:latin typeface="Trebuchet MS"/>
                        <a:cs typeface="Trebuchet MS"/>
                      </a:endParaRPr>
                    </a:p>
                  </a:txBody>
                  <a:tcPr marL="0" marR="0" marT="2428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tc>
                  <a:txBody>
                    <a:bodyPr/>
                    <a:lstStyle/>
                    <a:p>
                      <a:pPr marL="98425">
                        <a:lnSpc>
                          <a:spcPct val="100000"/>
                        </a:lnSpc>
                        <a:spcBef>
                          <a:spcPts val="254"/>
                        </a:spcBef>
                      </a:pPr>
                      <a:r>
                        <a:rPr sz="1400" b="1" spc="-10" dirty="0">
                          <a:solidFill>
                            <a:srgbClr val="FFFFFF"/>
                          </a:solidFill>
                          <a:latin typeface="Trebuchet MS"/>
                          <a:cs typeface="Trebuchet MS"/>
                        </a:rPr>
                        <a:t>Label</a:t>
                      </a:r>
                      <a:endParaRPr sz="1400">
                        <a:latin typeface="Trebuchet MS"/>
                        <a:cs typeface="Trebuchet MS"/>
                      </a:endParaRPr>
                    </a:p>
                  </a:txBody>
                  <a:tcPr marL="0" marR="0" marT="2428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extLst>
                  <a:ext uri="{0D108BD9-81ED-4DB2-BD59-A6C34878D82A}">
                    <a16:rowId xmlns:a16="http://schemas.microsoft.com/office/drawing/2014/main" val="10000"/>
                  </a:ext>
                </a:extLst>
              </a:tr>
              <a:tr h="273844">
                <a:tc>
                  <a:txBody>
                    <a:bodyPr/>
                    <a:lstStyle/>
                    <a:p>
                      <a:pPr marL="95885">
                        <a:lnSpc>
                          <a:spcPct val="100000"/>
                        </a:lnSpc>
                        <a:spcBef>
                          <a:spcPts val="259"/>
                        </a:spcBef>
                      </a:pPr>
                      <a:r>
                        <a:rPr sz="1400" spc="-10" dirty="0">
                          <a:latin typeface="Trebuchet MS"/>
                          <a:cs typeface="Trebuchet MS"/>
                        </a:rPr>
                        <a:t>Paris</a:t>
                      </a:r>
                      <a:endParaRPr sz="1400">
                        <a:latin typeface="Trebuchet MS"/>
                        <a:cs typeface="Trebuchet MS"/>
                      </a:endParaRPr>
                    </a:p>
                  </a:txBody>
                  <a:tcPr marL="0" marR="0" marT="24764"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tc>
                  <a:txBody>
                    <a:bodyPr/>
                    <a:lstStyle/>
                    <a:p>
                      <a:pPr marL="98425">
                        <a:lnSpc>
                          <a:spcPct val="100000"/>
                        </a:lnSpc>
                        <a:spcBef>
                          <a:spcPts val="259"/>
                        </a:spcBef>
                      </a:pPr>
                      <a:r>
                        <a:rPr sz="1400" spc="-50" dirty="0">
                          <a:latin typeface="Trebuchet MS"/>
                          <a:cs typeface="Trebuchet MS"/>
                        </a:rPr>
                        <a:t>0</a:t>
                      </a:r>
                      <a:endParaRPr sz="1400">
                        <a:latin typeface="Trebuchet MS"/>
                        <a:cs typeface="Trebuchet MS"/>
                      </a:endParaRPr>
                    </a:p>
                  </a:txBody>
                  <a:tcPr marL="0" marR="0" marT="24764"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extLst>
                  <a:ext uri="{0D108BD9-81ED-4DB2-BD59-A6C34878D82A}">
                    <a16:rowId xmlns:a16="http://schemas.microsoft.com/office/drawing/2014/main" val="10001"/>
                  </a:ext>
                </a:extLst>
              </a:tr>
              <a:tr h="480060">
                <a:tc>
                  <a:txBody>
                    <a:bodyPr/>
                    <a:lstStyle/>
                    <a:p>
                      <a:pPr marL="95885">
                        <a:lnSpc>
                          <a:spcPct val="100000"/>
                        </a:lnSpc>
                        <a:spcBef>
                          <a:spcPts val="260"/>
                        </a:spcBef>
                      </a:pPr>
                      <a:r>
                        <a:rPr sz="1400" spc="-80" dirty="0">
                          <a:latin typeface="Trebuchet MS"/>
                          <a:cs typeface="Trebuchet MS"/>
                        </a:rPr>
                        <a:t>The</a:t>
                      </a:r>
                      <a:r>
                        <a:rPr sz="1400" spc="-180" dirty="0">
                          <a:latin typeface="Trebuchet MS"/>
                          <a:cs typeface="Trebuchet MS"/>
                        </a:rPr>
                        <a:t> </a:t>
                      </a:r>
                      <a:r>
                        <a:rPr sz="1400" spc="-80" dirty="0">
                          <a:latin typeface="Trebuchet MS"/>
                          <a:cs typeface="Trebuchet MS"/>
                        </a:rPr>
                        <a:t>Eiffel</a:t>
                      </a:r>
                      <a:r>
                        <a:rPr sz="1400" spc="-140" dirty="0">
                          <a:latin typeface="Trebuchet MS"/>
                          <a:cs typeface="Trebuchet MS"/>
                        </a:rPr>
                        <a:t> </a:t>
                      </a:r>
                      <a:r>
                        <a:rPr sz="1400" spc="-120" dirty="0">
                          <a:latin typeface="Trebuchet MS"/>
                          <a:cs typeface="Trebuchet MS"/>
                        </a:rPr>
                        <a:t>Tower</a:t>
                      </a:r>
                      <a:r>
                        <a:rPr sz="1400" spc="-125" dirty="0">
                          <a:latin typeface="Trebuchet MS"/>
                          <a:cs typeface="Trebuchet MS"/>
                        </a:rPr>
                        <a:t> </a:t>
                      </a:r>
                      <a:r>
                        <a:rPr sz="1400" dirty="0">
                          <a:latin typeface="Trebuchet MS"/>
                          <a:cs typeface="Trebuchet MS"/>
                        </a:rPr>
                        <a:t>is</a:t>
                      </a:r>
                      <a:r>
                        <a:rPr sz="1400" spc="-180" dirty="0">
                          <a:latin typeface="Trebuchet MS"/>
                          <a:cs typeface="Trebuchet MS"/>
                        </a:rPr>
                        <a:t> </a:t>
                      </a:r>
                      <a:r>
                        <a:rPr sz="1400" spc="-35" dirty="0">
                          <a:latin typeface="Trebuchet MS"/>
                          <a:cs typeface="Trebuchet MS"/>
                        </a:rPr>
                        <a:t>located</a:t>
                      </a:r>
                      <a:r>
                        <a:rPr sz="1400" spc="-160" dirty="0">
                          <a:latin typeface="Trebuchet MS"/>
                          <a:cs typeface="Trebuchet MS"/>
                        </a:rPr>
                        <a:t> </a:t>
                      </a:r>
                      <a:r>
                        <a:rPr sz="1400" spc="-45" dirty="0">
                          <a:latin typeface="Trebuchet MS"/>
                          <a:cs typeface="Trebuchet MS"/>
                        </a:rPr>
                        <a:t>in</a:t>
                      </a:r>
                      <a:r>
                        <a:rPr sz="1400" spc="-140" dirty="0">
                          <a:latin typeface="Trebuchet MS"/>
                          <a:cs typeface="Trebuchet MS"/>
                        </a:rPr>
                        <a:t> </a:t>
                      </a:r>
                      <a:r>
                        <a:rPr sz="1400" spc="-10" dirty="0">
                          <a:latin typeface="Trebuchet MS"/>
                          <a:cs typeface="Trebuchet MS"/>
                        </a:rPr>
                        <a:t>Paris,</a:t>
                      </a:r>
                      <a:endParaRPr sz="1400">
                        <a:latin typeface="Trebuchet MS"/>
                        <a:cs typeface="Trebuchet MS"/>
                      </a:endParaRPr>
                    </a:p>
                    <a:p>
                      <a:pPr marL="95885">
                        <a:lnSpc>
                          <a:spcPct val="100000"/>
                        </a:lnSpc>
                        <a:spcBef>
                          <a:spcPts val="20"/>
                        </a:spcBef>
                      </a:pPr>
                      <a:r>
                        <a:rPr sz="1400" spc="-65" dirty="0">
                          <a:latin typeface="Trebuchet MS"/>
                          <a:cs typeface="Trebuchet MS"/>
                        </a:rPr>
                        <a:t>France.</a:t>
                      </a:r>
                      <a:r>
                        <a:rPr sz="1400" spc="-130" dirty="0">
                          <a:latin typeface="Trebuchet MS"/>
                          <a:cs typeface="Trebuchet MS"/>
                        </a:rPr>
                        <a:t> </a:t>
                      </a:r>
                      <a:r>
                        <a:rPr sz="1400" spc="95" dirty="0">
                          <a:latin typeface="Trebuchet MS"/>
                          <a:cs typeface="Trebuchet MS"/>
                        </a:rPr>
                        <a:t>…</a:t>
                      </a:r>
                      <a:endParaRPr sz="1400">
                        <a:latin typeface="Trebuchet MS"/>
                        <a:cs typeface="Trebuchet MS"/>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AEC"/>
                    </a:solidFill>
                  </a:tcPr>
                </a:tc>
                <a:tc>
                  <a:txBody>
                    <a:bodyPr/>
                    <a:lstStyle/>
                    <a:p>
                      <a:pPr marL="98425">
                        <a:lnSpc>
                          <a:spcPct val="100000"/>
                        </a:lnSpc>
                        <a:spcBef>
                          <a:spcPts val="260"/>
                        </a:spcBef>
                      </a:pPr>
                      <a:r>
                        <a:rPr sz="1400" spc="-50" dirty="0">
                          <a:latin typeface="Trebuchet MS"/>
                          <a:cs typeface="Trebuchet MS"/>
                        </a:rPr>
                        <a:t>1</a:t>
                      </a:r>
                      <a:endParaRPr sz="1400" dirty="0">
                        <a:latin typeface="Trebuchet MS"/>
                        <a:cs typeface="Trebuchet MS"/>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AEC"/>
                    </a:solidFill>
                  </a:tcPr>
                </a:tc>
                <a:extLst>
                  <a:ext uri="{0D108BD9-81ED-4DB2-BD59-A6C34878D82A}">
                    <a16:rowId xmlns:a16="http://schemas.microsoft.com/office/drawing/2014/main" val="10002"/>
                  </a:ext>
                </a:extLst>
              </a:tr>
            </a:tbl>
          </a:graphicData>
        </a:graphic>
      </p:graphicFrame>
      <p:sp>
        <p:nvSpPr>
          <p:cNvPr id="7" name="Slide Number Placeholder 6">
            <a:extLst>
              <a:ext uri="{FF2B5EF4-FFF2-40B4-BE49-F238E27FC236}">
                <a16:creationId xmlns:a16="http://schemas.microsoft.com/office/drawing/2014/main" id="{72CD2C1E-E21F-4AAE-BD9B-4DA3078435E4}"/>
              </a:ext>
            </a:extLst>
          </p:cNvPr>
          <p:cNvSpPr>
            <a:spLocks noGrp="1"/>
          </p:cNvSpPr>
          <p:nvPr>
            <p:ph type="sldNum" sz="quarter" idx="12"/>
          </p:nvPr>
        </p:nvSpPr>
        <p:spPr/>
        <p:txBody>
          <a:bodyPr/>
          <a:lstStyle/>
          <a:p>
            <a:fld id="{688715A2-DFA4-4904-9A43-9D7FEC79ECC7}" type="slidenum">
              <a:rPr lang="de-DE" smtClean="0"/>
              <a:t>70</a:t>
            </a:fld>
            <a:endParaRPr lang="de-DE"/>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697229714"/>
              </p:ext>
            </p:extLst>
          </p:nvPr>
        </p:nvGraphicFramePr>
        <p:xfrm>
          <a:off x="1103805" y="1573672"/>
          <a:ext cx="2624138" cy="1233488"/>
        </p:xfrm>
        <a:graphic>
          <a:graphicData uri="http://schemas.openxmlformats.org/drawingml/2006/table">
            <a:tbl>
              <a:tblPr firstRow="1" bandRow="1">
                <a:tableStyleId>{2D5ABB26-0587-4C30-8999-92F81FD0307C}</a:tableStyleId>
              </a:tblPr>
              <a:tblGrid>
                <a:gridCol w="692944">
                  <a:extLst>
                    <a:ext uri="{9D8B030D-6E8A-4147-A177-3AD203B41FA5}">
                      <a16:colId xmlns:a16="http://schemas.microsoft.com/office/drawing/2014/main" val="20000"/>
                    </a:ext>
                  </a:extLst>
                </a:gridCol>
                <a:gridCol w="1931194">
                  <a:extLst>
                    <a:ext uri="{9D8B030D-6E8A-4147-A177-3AD203B41FA5}">
                      <a16:colId xmlns:a16="http://schemas.microsoft.com/office/drawing/2014/main" val="20001"/>
                    </a:ext>
                  </a:extLst>
                </a:gridCol>
              </a:tblGrid>
              <a:tr h="354330">
                <a:tc gridSpan="2">
                  <a:txBody>
                    <a:bodyPr/>
                    <a:lstStyle/>
                    <a:p>
                      <a:pPr algn="ctr">
                        <a:lnSpc>
                          <a:spcPct val="100000"/>
                        </a:lnSpc>
                        <a:spcBef>
                          <a:spcPts val="819"/>
                        </a:spcBef>
                      </a:pPr>
                      <a:r>
                        <a:rPr lang="en-US" sz="1100" b="1" spc="-30" dirty="0">
                          <a:latin typeface="Trebuchet MS"/>
                          <a:cs typeface="Trebuchet MS"/>
                        </a:rPr>
                        <a:t>Base</a:t>
                      </a:r>
                      <a:r>
                        <a:rPr sz="1100" b="1" spc="-95" dirty="0">
                          <a:latin typeface="Trebuchet MS"/>
                          <a:cs typeface="Trebuchet MS"/>
                        </a:rPr>
                        <a:t> </a:t>
                      </a:r>
                      <a:r>
                        <a:rPr sz="1100" b="1" spc="-25" dirty="0">
                          <a:latin typeface="Trebuchet MS"/>
                          <a:cs typeface="Trebuchet MS"/>
                        </a:rPr>
                        <a:t>LLM</a:t>
                      </a:r>
                      <a:endParaRPr sz="1100" dirty="0">
                        <a:latin typeface="Trebuchet MS"/>
                        <a:cs typeface="Trebuchet MS"/>
                      </a:endParaRPr>
                    </a:p>
                  </a:txBody>
                  <a:tcPr marL="0" marR="0" marT="7810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solidFill>
                      <a:srgbClr val="E8E8E8"/>
                    </a:solidFill>
                  </a:tcPr>
                </a:tc>
                <a:tc hMerge="1">
                  <a:txBody>
                    <a:bodyPr/>
                    <a:lstStyle/>
                    <a:p>
                      <a:endParaRPr/>
                    </a:p>
                  </a:txBody>
                  <a:tcPr marL="0" marR="0" marT="0" marB="0"/>
                </a:tc>
                <a:extLst>
                  <a:ext uri="{0D108BD9-81ED-4DB2-BD59-A6C34878D82A}">
                    <a16:rowId xmlns:a16="http://schemas.microsoft.com/office/drawing/2014/main" val="10000"/>
                  </a:ext>
                </a:extLst>
              </a:tr>
              <a:tr h="525304">
                <a:tc>
                  <a:txBody>
                    <a:bodyPr/>
                    <a:lstStyle/>
                    <a:p>
                      <a:pPr marL="122555">
                        <a:lnSpc>
                          <a:spcPct val="100000"/>
                        </a:lnSpc>
                        <a:spcBef>
                          <a:spcPts val="825"/>
                        </a:spcBef>
                      </a:pPr>
                      <a:r>
                        <a:rPr sz="1100" spc="-10" dirty="0">
                          <a:latin typeface="Trebuchet MS"/>
                          <a:cs typeface="Trebuchet MS"/>
                        </a:rPr>
                        <a:t>Input</a:t>
                      </a:r>
                      <a:endParaRPr sz="1100">
                        <a:latin typeface="Trebuchet MS"/>
                        <a:cs typeface="Trebuchet MS"/>
                      </a:endParaRPr>
                    </a:p>
                  </a:txBody>
                  <a:tcPr marL="0" marR="0" marT="78581"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3189" marR="457200">
                        <a:lnSpc>
                          <a:spcPct val="100000"/>
                        </a:lnSpc>
                        <a:spcBef>
                          <a:spcPts val="825"/>
                        </a:spcBef>
                      </a:pPr>
                      <a:r>
                        <a:rPr sz="1100" spc="-25" dirty="0">
                          <a:latin typeface="Trebuchet MS"/>
                          <a:cs typeface="Trebuchet MS"/>
                        </a:rPr>
                        <a:t>Where</a:t>
                      </a:r>
                      <a:r>
                        <a:rPr sz="1100" spc="-140" dirty="0">
                          <a:latin typeface="Trebuchet MS"/>
                          <a:cs typeface="Trebuchet MS"/>
                        </a:rPr>
                        <a:t> </a:t>
                      </a:r>
                      <a:r>
                        <a:rPr sz="1100" dirty="0">
                          <a:latin typeface="Trebuchet MS"/>
                          <a:cs typeface="Trebuchet MS"/>
                        </a:rPr>
                        <a:t>is</a:t>
                      </a:r>
                      <a:r>
                        <a:rPr sz="1100" spc="-130" dirty="0">
                          <a:latin typeface="Trebuchet MS"/>
                          <a:cs typeface="Trebuchet MS"/>
                        </a:rPr>
                        <a:t> </a:t>
                      </a:r>
                      <a:r>
                        <a:rPr sz="1100" spc="-45" dirty="0">
                          <a:latin typeface="Trebuchet MS"/>
                          <a:cs typeface="Trebuchet MS"/>
                        </a:rPr>
                        <a:t>the</a:t>
                      </a:r>
                      <a:r>
                        <a:rPr sz="1100" spc="-155" dirty="0">
                          <a:latin typeface="Trebuchet MS"/>
                          <a:cs typeface="Trebuchet MS"/>
                        </a:rPr>
                        <a:t> </a:t>
                      </a:r>
                      <a:r>
                        <a:rPr sz="1100" spc="-70" dirty="0">
                          <a:latin typeface="Trebuchet MS"/>
                          <a:cs typeface="Trebuchet MS"/>
                        </a:rPr>
                        <a:t>Eiffel</a:t>
                      </a:r>
                      <a:r>
                        <a:rPr sz="1100" spc="-130" dirty="0">
                          <a:latin typeface="Trebuchet MS"/>
                          <a:cs typeface="Trebuchet MS"/>
                        </a:rPr>
                        <a:t> </a:t>
                      </a:r>
                      <a:r>
                        <a:rPr sz="1100" spc="-70" dirty="0">
                          <a:latin typeface="Trebuchet MS"/>
                          <a:cs typeface="Trebuchet MS"/>
                        </a:rPr>
                        <a:t>Tower </a:t>
                      </a:r>
                      <a:r>
                        <a:rPr sz="1100" spc="-10" dirty="0">
                          <a:latin typeface="Trebuchet MS"/>
                          <a:cs typeface="Trebuchet MS"/>
                        </a:rPr>
                        <a:t>located?</a:t>
                      </a:r>
                      <a:endParaRPr sz="1100">
                        <a:latin typeface="Trebuchet MS"/>
                        <a:cs typeface="Trebuchet MS"/>
                      </a:endParaRPr>
                    </a:p>
                  </a:txBody>
                  <a:tcPr marL="0" marR="0" marT="78581"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1"/>
                  </a:ext>
                </a:extLst>
              </a:tr>
              <a:tr h="353854">
                <a:tc>
                  <a:txBody>
                    <a:bodyPr/>
                    <a:lstStyle/>
                    <a:p>
                      <a:pPr marL="122555">
                        <a:lnSpc>
                          <a:spcPct val="100000"/>
                        </a:lnSpc>
                        <a:spcBef>
                          <a:spcPts val="835"/>
                        </a:spcBef>
                      </a:pPr>
                      <a:r>
                        <a:rPr sz="1100" spc="-10" dirty="0">
                          <a:latin typeface="Trebuchet MS"/>
                          <a:cs typeface="Trebuchet MS"/>
                        </a:rPr>
                        <a:t>Output</a:t>
                      </a:r>
                      <a:endParaRPr sz="110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3189">
                        <a:lnSpc>
                          <a:spcPct val="100000"/>
                        </a:lnSpc>
                        <a:spcBef>
                          <a:spcPts val="835"/>
                        </a:spcBef>
                      </a:pPr>
                      <a:r>
                        <a:rPr sz="1100" dirty="0">
                          <a:latin typeface="Trebuchet MS"/>
                          <a:cs typeface="Trebuchet MS"/>
                        </a:rPr>
                        <a:t>How</a:t>
                      </a:r>
                      <a:r>
                        <a:rPr sz="1100" spc="-130" dirty="0">
                          <a:latin typeface="Trebuchet MS"/>
                          <a:cs typeface="Trebuchet MS"/>
                        </a:rPr>
                        <a:t> </a:t>
                      </a:r>
                      <a:r>
                        <a:rPr sz="1100" spc="-65" dirty="0">
                          <a:latin typeface="Trebuchet MS"/>
                          <a:cs typeface="Trebuchet MS"/>
                        </a:rPr>
                        <a:t>tall</a:t>
                      </a:r>
                      <a:r>
                        <a:rPr sz="1100" spc="-90" dirty="0">
                          <a:latin typeface="Trebuchet MS"/>
                          <a:cs typeface="Trebuchet MS"/>
                        </a:rPr>
                        <a:t> </a:t>
                      </a:r>
                      <a:r>
                        <a:rPr sz="1100" dirty="0">
                          <a:latin typeface="Trebuchet MS"/>
                          <a:cs typeface="Trebuchet MS"/>
                        </a:rPr>
                        <a:t>is</a:t>
                      </a:r>
                      <a:r>
                        <a:rPr sz="1100" spc="-135" dirty="0">
                          <a:latin typeface="Trebuchet MS"/>
                          <a:cs typeface="Trebuchet MS"/>
                        </a:rPr>
                        <a:t> </a:t>
                      </a:r>
                      <a:r>
                        <a:rPr sz="1100" spc="-45" dirty="0">
                          <a:latin typeface="Trebuchet MS"/>
                          <a:cs typeface="Trebuchet MS"/>
                        </a:rPr>
                        <a:t>the</a:t>
                      </a:r>
                      <a:r>
                        <a:rPr sz="1100" spc="-165" dirty="0">
                          <a:latin typeface="Trebuchet MS"/>
                          <a:cs typeface="Trebuchet MS"/>
                        </a:rPr>
                        <a:t> </a:t>
                      </a:r>
                      <a:r>
                        <a:rPr sz="1100" spc="-70" dirty="0">
                          <a:latin typeface="Trebuchet MS"/>
                          <a:cs typeface="Trebuchet MS"/>
                        </a:rPr>
                        <a:t>Eiffel</a:t>
                      </a:r>
                      <a:r>
                        <a:rPr sz="1100" spc="-130" dirty="0">
                          <a:latin typeface="Trebuchet MS"/>
                          <a:cs typeface="Trebuchet MS"/>
                        </a:rPr>
                        <a:t> </a:t>
                      </a:r>
                      <a:r>
                        <a:rPr sz="1100" spc="-10" dirty="0">
                          <a:latin typeface="Trebuchet MS"/>
                          <a:cs typeface="Trebuchet MS"/>
                        </a:rPr>
                        <a:t>Tower?</a:t>
                      </a:r>
                      <a:endParaRPr sz="1100" dirty="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2"/>
                  </a:ext>
                </a:extLst>
              </a:tr>
            </a:tbl>
          </a:graphicData>
        </a:graphic>
      </p:graphicFrame>
      <p:graphicFrame>
        <p:nvGraphicFramePr>
          <p:cNvPr id="3" name="object 3"/>
          <p:cNvGraphicFramePr>
            <a:graphicFrameLocks noGrp="1"/>
          </p:cNvGraphicFramePr>
          <p:nvPr/>
        </p:nvGraphicFramePr>
        <p:xfrm>
          <a:off x="5408914" y="1565481"/>
          <a:ext cx="2624138" cy="1233012"/>
        </p:xfrm>
        <a:graphic>
          <a:graphicData uri="http://schemas.openxmlformats.org/drawingml/2006/table">
            <a:tbl>
              <a:tblPr firstRow="1" bandRow="1">
                <a:tableStyleId>{2D5ABB26-0587-4C30-8999-92F81FD0307C}</a:tableStyleId>
              </a:tblPr>
              <a:tblGrid>
                <a:gridCol w="692944">
                  <a:extLst>
                    <a:ext uri="{9D8B030D-6E8A-4147-A177-3AD203B41FA5}">
                      <a16:colId xmlns:a16="http://schemas.microsoft.com/office/drawing/2014/main" val="20000"/>
                    </a:ext>
                  </a:extLst>
                </a:gridCol>
                <a:gridCol w="1931194">
                  <a:extLst>
                    <a:ext uri="{9D8B030D-6E8A-4147-A177-3AD203B41FA5}">
                      <a16:colId xmlns:a16="http://schemas.microsoft.com/office/drawing/2014/main" val="20001"/>
                    </a:ext>
                  </a:extLst>
                </a:gridCol>
              </a:tblGrid>
              <a:tr h="353854">
                <a:tc gridSpan="2">
                  <a:txBody>
                    <a:bodyPr/>
                    <a:lstStyle/>
                    <a:p>
                      <a:pPr marL="932815">
                        <a:lnSpc>
                          <a:spcPct val="100000"/>
                        </a:lnSpc>
                        <a:spcBef>
                          <a:spcPts val="825"/>
                        </a:spcBef>
                      </a:pPr>
                      <a:r>
                        <a:rPr sz="1100" b="1" spc="-30" dirty="0">
                          <a:latin typeface="Trebuchet MS"/>
                          <a:cs typeface="Trebuchet MS"/>
                        </a:rPr>
                        <a:t>QA-</a:t>
                      </a:r>
                      <a:r>
                        <a:rPr sz="1100" b="1" spc="-60" dirty="0">
                          <a:latin typeface="Trebuchet MS"/>
                          <a:cs typeface="Trebuchet MS"/>
                        </a:rPr>
                        <a:t>Fine-</a:t>
                      </a:r>
                      <a:r>
                        <a:rPr sz="1100" b="1" spc="-30" dirty="0">
                          <a:latin typeface="Trebuchet MS"/>
                          <a:cs typeface="Trebuchet MS"/>
                        </a:rPr>
                        <a:t>tuned</a:t>
                      </a:r>
                      <a:r>
                        <a:rPr sz="1100" b="1" spc="-114" dirty="0">
                          <a:latin typeface="Trebuchet MS"/>
                          <a:cs typeface="Trebuchet MS"/>
                        </a:rPr>
                        <a:t> </a:t>
                      </a:r>
                      <a:r>
                        <a:rPr sz="1100" b="1" spc="-25" dirty="0">
                          <a:latin typeface="Trebuchet MS"/>
                          <a:cs typeface="Trebuchet MS"/>
                        </a:rPr>
                        <a:t>LLM</a:t>
                      </a:r>
                      <a:endParaRPr sz="1100">
                        <a:latin typeface="Trebuchet MS"/>
                        <a:cs typeface="Trebuchet MS"/>
                      </a:endParaRPr>
                    </a:p>
                  </a:txBody>
                  <a:tcPr marL="0" marR="0" marT="78581"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solidFill>
                      <a:srgbClr val="E8E8E8"/>
                    </a:solidFill>
                  </a:tcPr>
                </a:tc>
                <a:tc hMerge="1">
                  <a:txBody>
                    <a:bodyPr/>
                    <a:lstStyle/>
                    <a:p>
                      <a:endParaRPr/>
                    </a:p>
                  </a:txBody>
                  <a:tcPr marL="0" marR="0" marT="0" marB="0"/>
                </a:tc>
                <a:extLst>
                  <a:ext uri="{0D108BD9-81ED-4DB2-BD59-A6C34878D82A}">
                    <a16:rowId xmlns:a16="http://schemas.microsoft.com/office/drawing/2014/main" val="10000"/>
                  </a:ext>
                </a:extLst>
              </a:tr>
              <a:tr h="525304">
                <a:tc>
                  <a:txBody>
                    <a:bodyPr/>
                    <a:lstStyle/>
                    <a:p>
                      <a:pPr marL="127000">
                        <a:lnSpc>
                          <a:spcPct val="100000"/>
                        </a:lnSpc>
                        <a:spcBef>
                          <a:spcPts val="830"/>
                        </a:spcBef>
                      </a:pPr>
                      <a:r>
                        <a:rPr sz="1100" spc="-10" dirty="0">
                          <a:latin typeface="Trebuchet MS"/>
                          <a:cs typeface="Trebuchet MS"/>
                        </a:rPr>
                        <a:t>Input</a:t>
                      </a:r>
                      <a:endParaRPr sz="1100">
                        <a:latin typeface="Trebuchet MS"/>
                        <a:cs typeface="Trebuchet MS"/>
                      </a:endParaRPr>
                    </a:p>
                  </a:txBody>
                  <a:tcPr marL="0" marR="0" marT="79058"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marR="461645">
                        <a:lnSpc>
                          <a:spcPct val="100000"/>
                        </a:lnSpc>
                        <a:spcBef>
                          <a:spcPts val="830"/>
                        </a:spcBef>
                      </a:pPr>
                      <a:r>
                        <a:rPr sz="1100" spc="-30" dirty="0">
                          <a:latin typeface="Trebuchet MS"/>
                          <a:cs typeface="Trebuchet MS"/>
                        </a:rPr>
                        <a:t>Where</a:t>
                      </a:r>
                      <a:r>
                        <a:rPr sz="1100" spc="-155" dirty="0">
                          <a:latin typeface="Trebuchet MS"/>
                          <a:cs typeface="Trebuchet MS"/>
                        </a:rPr>
                        <a:t> </a:t>
                      </a:r>
                      <a:r>
                        <a:rPr sz="1100" dirty="0">
                          <a:latin typeface="Trebuchet MS"/>
                          <a:cs typeface="Trebuchet MS"/>
                        </a:rPr>
                        <a:t>is</a:t>
                      </a:r>
                      <a:r>
                        <a:rPr sz="1100" spc="-85" dirty="0">
                          <a:latin typeface="Trebuchet MS"/>
                          <a:cs typeface="Trebuchet MS"/>
                        </a:rPr>
                        <a:t> </a:t>
                      </a:r>
                      <a:r>
                        <a:rPr sz="1100" spc="-70" dirty="0">
                          <a:latin typeface="Trebuchet MS"/>
                          <a:cs typeface="Trebuchet MS"/>
                        </a:rPr>
                        <a:t>the</a:t>
                      </a:r>
                      <a:r>
                        <a:rPr sz="1100" spc="-75" dirty="0">
                          <a:latin typeface="Trebuchet MS"/>
                          <a:cs typeface="Trebuchet MS"/>
                        </a:rPr>
                        <a:t> </a:t>
                      </a:r>
                      <a:r>
                        <a:rPr sz="1100" spc="-70" dirty="0">
                          <a:latin typeface="Trebuchet MS"/>
                          <a:cs typeface="Trebuchet MS"/>
                        </a:rPr>
                        <a:t>Eiffel</a:t>
                      </a:r>
                      <a:r>
                        <a:rPr sz="1100" spc="-125" dirty="0">
                          <a:latin typeface="Trebuchet MS"/>
                          <a:cs typeface="Trebuchet MS"/>
                        </a:rPr>
                        <a:t> </a:t>
                      </a:r>
                      <a:r>
                        <a:rPr sz="1100" spc="-90" dirty="0">
                          <a:latin typeface="Trebuchet MS"/>
                          <a:cs typeface="Trebuchet MS"/>
                        </a:rPr>
                        <a:t>Tower </a:t>
                      </a:r>
                      <a:r>
                        <a:rPr sz="1100" spc="-10" dirty="0">
                          <a:latin typeface="Trebuchet MS"/>
                          <a:cs typeface="Trebuchet MS"/>
                        </a:rPr>
                        <a:t>located?</a:t>
                      </a:r>
                      <a:endParaRPr sz="1100">
                        <a:latin typeface="Trebuchet MS"/>
                        <a:cs typeface="Trebuchet MS"/>
                      </a:endParaRPr>
                    </a:p>
                  </a:txBody>
                  <a:tcPr marL="0" marR="0" marT="79058"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1"/>
                  </a:ext>
                </a:extLst>
              </a:tr>
              <a:tr h="353854">
                <a:tc>
                  <a:txBody>
                    <a:bodyPr/>
                    <a:lstStyle/>
                    <a:p>
                      <a:pPr marL="127000">
                        <a:lnSpc>
                          <a:spcPct val="100000"/>
                        </a:lnSpc>
                        <a:spcBef>
                          <a:spcPts val="835"/>
                        </a:spcBef>
                      </a:pPr>
                      <a:r>
                        <a:rPr sz="1100" spc="-10" dirty="0">
                          <a:latin typeface="Trebuchet MS"/>
                          <a:cs typeface="Trebuchet MS"/>
                        </a:rPr>
                        <a:t>Output</a:t>
                      </a:r>
                      <a:endParaRPr sz="110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8270">
                        <a:lnSpc>
                          <a:spcPct val="100000"/>
                        </a:lnSpc>
                        <a:spcBef>
                          <a:spcPts val="835"/>
                        </a:spcBef>
                      </a:pPr>
                      <a:r>
                        <a:rPr sz="1100" spc="-10" dirty="0">
                          <a:latin typeface="Trebuchet MS"/>
                          <a:cs typeface="Trebuchet MS"/>
                        </a:rPr>
                        <a:t>Paris</a:t>
                      </a:r>
                      <a:endParaRPr sz="1100" dirty="0">
                        <a:latin typeface="Trebuchet MS"/>
                        <a:cs typeface="Trebuchet MS"/>
                      </a:endParaRPr>
                    </a:p>
                  </a:txBody>
                  <a:tcPr marL="0" marR="0" marT="79534"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2"/>
                  </a:ext>
                </a:extLst>
              </a:tr>
            </a:tbl>
          </a:graphicData>
        </a:graphic>
      </p:graphicFrame>
      <p:graphicFrame>
        <p:nvGraphicFramePr>
          <p:cNvPr id="4" name="object 4"/>
          <p:cNvGraphicFramePr>
            <a:graphicFrameLocks noGrp="1"/>
          </p:cNvGraphicFramePr>
          <p:nvPr>
            <p:extLst>
              <p:ext uri="{D42A27DB-BD31-4B8C-83A1-F6EECF244321}">
                <p14:modId xmlns:p14="http://schemas.microsoft.com/office/powerpoint/2010/main" val="3605661247"/>
              </p:ext>
            </p:extLst>
          </p:nvPr>
        </p:nvGraphicFramePr>
        <p:xfrm>
          <a:off x="1103805" y="3783473"/>
          <a:ext cx="6929437" cy="1747362"/>
        </p:xfrm>
        <a:graphic>
          <a:graphicData uri="http://schemas.openxmlformats.org/drawingml/2006/table">
            <a:tbl>
              <a:tblPr firstRow="1" bandRow="1">
                <a:tableStyleId>{2D5ABB26-0587-4C30-8999-92F81FD0307C}</a:tableStyleId>
              </a:tblPr>
              <a:tblGrid>
                <a:gridCol w="647224">
                  <a:extLst>
                    <a:ext uri="{9D8B030D-6E8A-4147-A177-3AD203B41FA5}">
                      <a16:colId xmlns:a16="http://schemas.microsoft.com/office/drawing/2014/main" val="20000"/>
                    </a:ext>
                  </a:extLst>
                </a:gridCol>
                <a:gridCol w="6282213">
                  <a:extLst>
                    <a:ext uri="{9D8B030D-6E8A-4147-A177-3AD203B41FA5}">
                      <a16:colId xmlns:a16="http://schemas.microsoft.com/office/drawing/2014/main" val="20001"/>
                    </a:ext>
                  </a:extLst>
                </a:gridCol>
              </a:tblGrid>
              <a:tr h="353854">
                <a:tc gridSpan="2">
                  <a:txBody>
                    <a:bodyPr/>
                    <a:lstStyle/>
                    <a:p>
                      <a:pPr marL="10160" algn="ctr">
                        <a:lnSpc>
                          <a:spcPct val="100000"/>
                        </a:lnSpc>
                        <a:spcBef>
                          <a:spcPts val="855"/>
                        </a:spcBef>
                      </a:pPr>
                      <a:r>
                        <a:rPr lang="en-US" sz="1100" b="1" spc="-10" dirty="0">
                          <a:latin typeface="Trebuchet MS"/>
                          <a:cs typeface="Trebuchet MS"/>
                        </a:rPr>
                        <a:t>Preference-fine-tuned LLM</a:t>
                      </a:r>
                      <a:endParaRPr sz="1100" dirty="0">
                        <a:latin typeface="Trebuchet MS"/>
                        <a:cs typeface="Trebuchet MS"/>
                      </a:endParaRPr>
                    </a:p>
                  </a:txBody>
                  <a:tcPr marL="0" marR="0" marT="81439"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solidFill>
                      <a:srgbClr val="E8E8E8"/>
                    </a:solidFill>
                  </a:tcPr>
                </a:tc>
                <a:tc hMerge="1">
                  <a:txBody>
                    <a:bodyPr/>
                    <a:lstStyle/>
                    <a:p>
                      <a:endParaRPr/>
                    </a:p>
                  </a:txBody>
                  <a:tcPr marL="0" marR="0" marT="0" marB="0"/>
                </a:tc>
                <a:extLst>
                  <a:ext uri="{0D108BD9-81ED-4DB2-BD59-A6C34878D82A}">
                    <a16:rowId xmlns:a16="http://schemas.microsoft.com/office/drawing/2014/main" val="10000"/>
                  </a:ext>
                </a:extLst>
              </a:tr>
              <a:tr h="353854">
                <a:tc>
                  <a:txBody>
                    <a:bodyPr/>
                    <a:lstStyle/>
                    <a:p>
                      <a:pPr marL="122555">
                        <a:lnSpc>
                          <a:spcPct val="100000"/>
                        </a:lnSpc>
                        <a:spcBef>
                          <a:spcPts val="860"/>
                        </a:spcBef>
                      </a:pPr>
                      <a:r>
                        <a:rPr sz="1100" spc="-10" dirty="0">
                          <a:latin typeface="Trebuchet MS"/>
                          <a:cs typeface="Trebuchet MS"/>
                        </a:rPr>
                        <a:t>Input</a:t>
                      </a:r>
                      <a:endParaRPr sz="1100">
                        <a:latin typeface="Trebuchet MS"/>
                        <a:cs typeface="Trebuchet MS"/>
                      </a:endParaRPr>
                    </a:p>
                  </a:txBody>
                  <a:tcPr marL="0" marR="0" marT="81915"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3189">
                        <a:lnSpc>
                          <a:spcPct val="100000"/>
                        </a:lnSpc>
                        <a:spcBef>
                          <a:spcPts val="860"/>
                        </a:spcBef>
                      </a:pPr>
                      <a:r>
                        <a:rPr sz="1100" spc="-25" dirty="0">
                          <a:latin typeface="Trebuchet MS"/>
                          <a:cs typeface="Trebuchet MS"/>
                        </a:rPr>
                        <a:t>Where</a:t>
                      </a:r>
                      <a:r>
                        <a:rPr sz="1100" spc="-140" dirty="0">
                          <a:latin typeface="Trebuchet MS"/>
                          <a:cs typeface="Trebuchet MS"/>
                        </a:rPr>
                        <a:t> </a:t>
                      </a:r>
                      <a:r>
                        <a:rPr sz="1100" dirty="0">
                          <a:latin typeface="Trebuchet MS"/>
                          <a:cs typeface="Trebuchet MS"/>
                        </a:rPr>
                        <a:t>is</a:t>
                      </a:r>
                      <a:r>
                        <a:rPr sz="1100" spc="-130" dirty="0">
                          <a:latin typeface="Trebuchet MS"/>
                          <a:cs typeface="Trebuchet MS"/>
                        </a:rPr>
                        <a:t> </a:t>
                      </a:r>
                      <a:r>
                        <a:rPr sz="1100" spc="-45" dirty="0">
                          <a:latin typeface="Trebuchet MS"/>
                          <a:cs typeface="Trebuchet MS"/>
                        </a:rPr>
                        <a:t>the</a:t>
                      </a:r>
                      <a:r>
                        <a:rPr sz="1100" spc="-160" dirty="0">
                          <a:latin typeface="Trebuchet MS"/>
                          <a:cs typeface="Trebuchet MS"/>
                        </a:rPr>
                        <a:t> </a:t>
                      </a:r>
                      <a:r>
                        <a:rPr sz="1100" spc="-70" dirty="0">
                          <a:latin typeface="Trebuchet MS"/>
                          <a:cs typeface="Trebuchet MS"/>
                        </a:rPr>
                        <a:t>Eiffel</a:t>
                      </a:r>
                      <a:r>
                        <a:rPr sz="1100" spc="-130" dirty="0">
                          <a:latin typeface="Trebuchet MS"/>
                          <a:cs typeface="Trebuchet MS"/>
                        </a:rPr>
                        <a:t> </a:t>
                      </a:r>
                      <a:r>
                        <a:rPr sz="1100" spc="-90" dirty="0">
                          <a:latin typeface="Trebuchet MS"/>
                          <a:cs typeface="Trebuchet MS"/>
                        </a:rPr>
                        <a:t>Tower</a:t>
                      </a:r>
                      <a:r>
                        <a:rPr sz="1100" spc="-135" dirty="0">
                          <a:latin typeface="Trebuchet MS"/>
                          <a:cs typeface="Trebuchet MS"/>
                        </a:rPr>
                        <a:t> </a:t>
                      </a:r>
                      <a:r>
                        <a:rPr sz="1100" spc="-10" dirty="0">
                          <a:latin typeface="Trebuchet MS"/>
                          <a:cs typeface="Trebuchet MS"/>
                        </a:rPr>
                        <a:t>located?</a:t>
                      </a:r>
                      <a:endParaRPr sz="1100">
                        <a:latin typeface="Trebuchet MS"/>
                        <a:cs typeface="Trebuchet MS"/>
                      </a:endParaRPr>
                    </a:p>
                  </a:txBody>
                  <a:tcPr marL="0" marR="0" marT="81915"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1"/>
                  </a:ext>
                </a:extLst>
              </a:tr>
              <a:tr h="1039654">
                <a:tc>
                  <a:txBody>
                    <a:bodyPr/>
                    <a:lstStyle/>
                    <a:p>
                      <a:pPr marL="122555">
                        <a:lnSpc>
                          <a:spcPct val="100000"/>
                        </a:lnSpc>
                        <a:spcBef>
                          <a:spcPts val="865"/>
                        </a:spcBef>
                      </a:pPr>
                      <a:r>
                        <a:rPr sz="1100" spc="-10" dirty="0">
                          <a:latin typeface="Trebuchet MS"/>
                          <a:cs typeface="Trebuchet MS"/>
                        </a:rPr>
                        <a:t>Output</a:t>
                      </a:r>
                      <a:endParaRPr sz="1100">
                        <a:latin typeface="Trebuchet MS"/>
                        <a:cs typeface="Trebuchet MS"/>
                      </a:endParaRPr>
                    </a:p>
                  </a:txBody>
                  <a:tcPr marL="0" marR="0" marT="82391"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tc>
                  <a:txBody>
                    <a:bodyPr/>
                    <a:lstStyle/>
                    <a:p>
                      <a:pPr marL="123189" marR="128905">
                        <a:lnSpc>
                          <a:spcPct val="100000"/>
                        </a:lnSpc>
                        <a:spcBef>
                          <a:spcPts val="865"/>
                        </a:spcBef>
                      </a:pPr>
                      <a:r>
                        <a:rPr sz="1100" spc="-60" dirty="0">
                          <a:latin typeface="Trebuchet MS"/>
                          <a:cs typeface="Trebuchet MS"/>
                        </a:rPr>
                        <a:t>The</a:t>
                      </a:r>
                      <a:r>
                        <a:rPr sz="1100" spc="-155" dirty="0">
                          <a:latin typeface="Trebuchet MS"/>
                          <a:cs typeface="Trebuchet MS"/>
                        </a:rPr>
                        <a:t> </a:t>
                      </a:r>
                      <a:r>
                        <a:rPr sz="1100" spc="-65" dirty="0">
                          <a:latin typeface="Trebuchet MS"/>
                          <a:cs typeface="Trebuchet MS"/>
                        </a:rPr>
                        <a:t>Eiffel</a:t>
                      </a:r>
                      <a:r>
                        <a:rPr sz="1100" spc="-120" dirty="0">
                          <a:latin typeface="Trebuchet MS"/>
                          <a:cs typeface="Trebuchet MS"/>
                        </a:rPr>
                        <a:t> </a:t>
                      </a:r>
                      <a:r>
                        <a:rPr sz="1100" spc="-90" dirty="0">
                          <a:latin typeface="Trebuchet MS"/>
                          <a:cs typeface="Trebuchet MS"/>
                        </a:rPr>
                        <a:t>Tower</a:t>
                      </a:r>
                      <a:r>
                        <a:rPr sz="1100" spc="-160" dirty="0">
                          <a:latin typeface="Trebuchet MS"/>
                          <a:cs typeface="Trebuchet MS"/>
                        </a:rPr>
                        <a:t> </a:t>
                      </a:r>
                      <a:r>
                        <a:rPr sz="1100" dirty="0">
                          <a:latin typeface="Trebuchet MS"/>
                          <a:cs typeface="Trebuchet MS"/>
                        </a:rPr>
                        <a:t>is</a:t>
                      </a:r>
                      <a:r>
                        <a:rPr sz="1100" spc="-80" dirty="0">
                          <a:latin typeface="Trebuchet MS"/>
                          <a:cs typeface="Trebuchet MS"/>
                        </a:rPr>
                        <a:t> </a:t>
                      </a:r>
                      <a:r>
                        <a:rPr sz="1100" spc="-30" dirty="0">
                          <a:latin typeface="Trebuchet MS"/>
                          <a:cs typeface="Trebuchet MS"/>
                        </a:rPr>
                        <a:t>located</a:t>
                      </a:r>
                      <a:r>
                        <a:rPr sz="1100" spc="-120" dirty="0">
                          <a:latin typeface="Trebuchet MS"/>
                          <a:cs typeface="Trebuchet MS"/>
                        </a:rPr>
                        <a:t> </a:t>
                      </a:r>
                      <a:r>
                        <a:rPr sz="1100" spc="-35" dirty="0">
                          <a:latin typeface="Trebuchet MS"/>
                          <a:cs typeface="Trebuchet MS"/>
                        </a:rPr>
                        <a:t>in</a:t>
                      </a:r>
                      <a:r>
                        <a:rPr sz="1100" spc="-110" dirty="0">
                          <a:latin typeface="Trebuchet MS"/>
                          <a:cs typeface="Trebuchet MS"/>
                        </a:rPr>
                        <a:t> </a:t>
                      </a:r>
                      <a:r>
                        <a:rPr sz="1100" spc="-50" dirty="0">
                          <a:latin typeface="Trebuchet MS"/>
                          <a:cs typeface="Trebuchet MS"/>
                        </a:rPr>
                        <a:t>Paris,</a:t>
                      </a:r>
                      <a:r>
                        <a:rPr sz="1100" spc="-85" dirty="0">
                          <a:latin typeface="Trebuchet MS"/>
                          <a:cs typeface="Trebuchet MS"/>
                        </a:rPr>
                        <a:t> </a:t>
                      </a:r>
                      <a:r>
                        <a:rPr sz="1100" spc="-60" dirty="0">
                          <a:latin typeface="Trebuchet MS"/>
                          <a:cs typeface="Trebuchet MS"/>
                        </a:rPr>
                        <a:t>France.</a:t>
                      </a:r>
                      <a:r>
                        <a:rPr sz="1100" spc="-80" dirty="0">
                          <a:latin typeface="Trebuchet MS"/>
                          <a:cs typeface="Trebuchet MS"/>
                        </a:rPr>
                        <a:t> </a:t>
                      </a:r>
                      <a:r>
                        <a:rPr sz="1100" spc="-45" dirty="0">
                          <a:latin typeface="Trebuchet MS"/>
                          <a:cs typeface="Trebuchet MS"/>
                        </a:rPr>
                        <a:t>Specifically,</a:t>
                      </a:r>
                      <a:r>
                        <a:rPr sz="1100" spc="-80" dirty="0">
                          <a:latin typeface="Trebuchet MS"/>
                          <a:cs typeface="Trebuchet MS"/>
                        </a:rPr>
                        <a:t> </a:t>
                      </a:r>
                      <a:r>
                        <a:rPr sz="1100" spc="-95" dirty="0">
                          <a:latin typeface="Trebuchet MS"/>
                          <a:cs typeface="Trebuchet MS"/>
                        </a:rPr>
                        <a:t>it</a:t>
                      </a:r>
                      <a:r>
                        <a:rPr sz="1100" spc="-145" dirty="0">
                          <a:latin typeface="Trebuchet MS"/>
                          <a:cs typeface="Trebuchet MS"/>
                        </a:rPr>
                        <a:t> </a:t>
                      </a:r>
                      <a:r>
                        <a:rPr sz="1100" dirty="0">
                          <a:latin typeface="Trebuchet MS"/>
                          <a:cs typeface="Trebuchet MS"/>
                        </a:rPr>
                        <a:t>is</a:t>
                      </a:r>
                      <a:r>
                        <a:rPr sz="1100" spc="-80" dirty="0">
                          <a:latin typeface="Trebuchet MS"/>
                          <a:cs typeface="Trebuchet MS"/>
                        </a:rPr>
                        <a:t> </a:t>
                      </a:r>
                      <a:r>
                        <a:rPr sz="1100" spc="-45" dirty="0">
                          <a:latin typeface="Trebuchet MS"/>
                          <a:cs typeface="Trebuchet MS"/>
                        </a:rPr>
                        <a:t>situated</a:t>
                      </a:r>
                      <a:r>
                        <a:rPr sz="1100" spc="-120" dirty="0">
                          <a:latin typeface="Trebuchet MS"/>
                          <a:cs typeface="Trebuchet MS"/>
                        </a:rPr>
                        <a:t> </a:t>
                      </a:r>
                      <a:r>
                        <a:rPr sz="1100" dirty="0">
                          <a:latin typeface="Trebuchet MS"/>
                          <a:cs typeface="Trebuchet MS"/>
                        </a:rPr>
                        <a:t>on</a:t>
                      </a:r>
                      <a:r>
                        <a:rPr sz="1100" spc="-110" dirty="0">
                          <a:latin typeface="Trebuchet MS"/>
                          <a:cs typeface="Trebuchet MS"/>
                        </a:rPr>
                        <a:t> </a:t>
                      </a:r>
                      <a:r>
                        <a:rPr sz="1100" spc="-45" dirty="0">
                          <a:latin typeface="Trebuchet MS"/>
                          <a:cs typeface="Trebuchet MS"/>
                        </a:rPr>
                        <a:t>the</a:t>
                      </a:r>
                      <a:r>
                        <a:rPr sz="1100" spc="-150" dirty="0">
                          <a:latin typeface="Trebuchet MS"/>
                          <a:cs typeface="Trebuchet MS"/>
                        </a:rPr>
                        <a:t> </a:t>
                      </a:r>
                      <a:r>
                        <a:rPr sz="1100" dirty="0">
                          <a:latin typeface="Trebuchet MS"/>
                          <a:cs typeface="Trebuchet MS"/>
                        </a:rPr>
                        <a:t>Champ</a:t>
                      </a:r>
                      <a:r>
                        <a:rPr sz="1100" spc="-130" dirty="0">
                          <a:latin typeface="Trebuchet MS"/>
                          <a:cs typeface="Trebuchet MS"/>
                        </a:rPr>
                        <a:t> </a:t>
                      </a:r>
                      <a:r>
                        <a:rPr sz="1100" spc="-30" dirty="0">
                          <a:latin typeface="Trebuchet MS"/>
                          <a:cs typeface="Trebuchet MS"/>
                        </a:rPr>
                        <a:t>de</a:t>
                      </a:r>
                      <a:r>
                        <a:rPr sz="1100" spc="-60" dirty="0">
                          <a:latin typeface="Trebuchet MS"/>
                          <a:cs typeface="Trebuchet MS"/>
                        </a:rPr>
                        <a:t> </a:t>
                      </a:r>
                      <a:r>
                        <a:rPr sz="1100" spc="-20" dirty="0">
                          <a:latin typeface="Trebuchet MS"/>
                          <a:cs typeface="Trebuchet MS"/>
                        </a:rPr>
                        <a:t>Mars,</a:t>
                      </a:r>
                      <a:r>
                        <a:rPr sz="1100" spc="-80" dirty="0">
                          <a:latin typeface="Trebuchet MS"/>
                          <a:cs typeface="Trebuchet MS"/>
                        </a:rPr>
                        <a:t> </a:t>
                      </a:r>
                      <a:r>
                        <a:rPr sz="1100" dirty="0">
                          <a:latin typeface="Trebuchet MS"/>
                          <a:cs typeface="Trebuchet MS"/>
                        </a:rPr>
                        <a:t>a</a:t>
                      </a:r>
                      <a:r>
                        <a:rPr sz="1100" spc="-165" dirty="0">
                          <a:latin typeface="Trebuchet MS"/>
                          <a:cs typeface="Trebuchet MS"/>
                        </a:rPr>
                        <a:t> </a:t>
                      </a:r>
                      <a:r>
                        <a:rPr sz="1100" spc="-10" dirty="0">
                          <a:latin typeface="Trebuchet MS"/>
                          <a:cs typeface="Trebuchet MS"/>
                        </a:rPr>
                        <a:t>public </a:t>
                      </a:r>
                      <a:r>
                        <a:rPr sz="1100" spc="-30" dirty="0">
                          <a:latin typeface="Trebuchet MS"/>
                          <a:cs typeface="Trebuchet MS"/>
                        </a:rPr>
                        <a:t>park</a:t>
                      </a:r>
                      <a:r>
                        <a:rPr sz="1100" spc="-185" dirty="0">
                          <a:latin typeface="Trebuchet MS"/>
                          <a:cs typeface="Trebuchet MS"/>
                        </a:rPr>
                        <a:t> </a:t>
                      </a:r>
                      <a:r>
                        <a:rPr sz="1100" spc="-35" dirty="0">
                          <a:latin typeface="Trebuchet MS"/>
                          <a:cs typeface="Trebuchet MS"/>
                        </a:rPr>
                        <a:t>in</a:t>
                      </a:r>
                      <a:r>
                        <a:rPr sz="1100" spc="-125" dirty="0">
                          <a:latin typeface="Trebuchet MS"/>
                          <a:cs typeface="Trebuchet MS"/>
                        </a:rPr>
                        <a:t> </a:t>
                      </a:r>
                      <a:r>
                        <a:rPr sz="1100" spc="-45" dirty="0">
                          <a:latin typeface="Trebuchet MS"/>
                          <a:cs typeface="Trebuchet MS"/>
                        </a:rPr>
                        <a:t>the</a:t>
                      </a:r>
                      <a:r>
                        <a:rPr sz="1100" spc="-165" dirty="0">
                          <a:latin typeface="Trebuchet MS"/>
                          <a:cs typeface="Trebuchet MS"/>
                        </a:rPr>
                        <a:t> </a:t>
                      </a:r>
                      <a:r>
                        <a:rPr sz="1100" spc="-50" dirty="0">
                          <a:latin typeface="Trebuchet MS"/>
                          <a:cs typeface="Trebuchet MS"/>
                        </a:rPr>
                        <a:t>7th</a:t>
                      </a:r>
                      <a:r>
                        <a:rPr sz="1100" spc="-125" dirty="0">
                          <a:latin typeface="Trebuchet MS"/>
                          <a:cs typeface="Trebuchet MS"/>
                        </a:rPr>
                        <a:t> </a:t>
                      </a:r>
                      <a:r>
                        <a:rPr sz="1100" spc="-15" dirty="0">
                          <a:latin typeface="Trebuchet MS"/>
                          <a:cs typeface="Trebuchet MS"/>
                        </a:rPr>
                        <a:t>arrondissement</a:t>
                      </a:r>
                      <a:r>
                        <a:rPr sz="1100" spc="-85" dirty="0">
                          <a:latin typeface="Trebuchet MS"/>
                          <a:cs typeface="Trebuchet MS"/>
                        </a:rPr>
                        <a:t> </a:t>
                      </a:r>
                      <a:r>
                        <a:rPr sz="1100" spc="-70" dirty="0">
                          <a:latin typeface="Trebuchet MS"/>
                          <a:cs typeface="Trebuchet MS"/>
                        </a:rPr>
                        <a:t>(district)</a:t>
                      </a:r>
                      <a:r>
                        <a:rPr sz="1100" spc="-110" dirty="0">
                          <a:latin typeface="Trebuchet MS"/>
                          <a:cs typeface="Trebuchet MS"/>
                        </a:rPr>
                        <a:t> </a:t>
                      </a:r>
                      <a:r>
                        <a:rPr sz="1100" spc="-50" dirty="0">
                          <a:latin typeface="Trebuchet MS"/>
                          <a:cs typeface="Trebuchet MS"/>
                        </a:rPr>
                        <a:t>of</a:t>
                      </a:r>
                      <a:r>
                        <a:rPr sz="1100" spc="-125" dirty="0">
                          <a:latin typeface="Trebuchet MS"/>
                          <a:cs typeface="Trebuchet MS"/>
                        </a:rPr>
                        <a:t> </a:t>
                      </a:r>
                      <a:r>
                        <a:rPr sz="1100" spc="-50" dirty="0">
                          <a:latin typeface="Trebuchet MS"/>
                          <a:cs typeface="Trebuchet MS"/>
                        </a:rPr>
                        <a:t>Paris,</a:t>
                      </a:r>
                      <a:r>
                        <a:rPr sz="1100" spc="-100" dirty="0">
                          <a:latin typeface="Trebuchet MS"/>
                          <a:cs typeface="Trebuchet MS"/>
                        </a:rPr>
                        <a:t> </a:t>
                      </a:r>
                      <a:r>
                        <a:rPr sz="1100" spc="-40" dirty="0">
                          <a:latin typeface="Trebuchet MS"/>
                          <a:cs typeface="Trebuchet MS"/>
                        </a:rPr>
                        <a:t>near</a:t>
                      </a:r>
                      <a:r>
                        <a:rPr sz="1100" spc="-100" dirty="0">
                          <a:latin typeface="Trebuchet MS"/>
                          <a:cs typeface="Trebuchet MS"/>
                        </a:rPr>
                        <a:t> </a:t>
                      </a:r>
                      <a:r>
                        <a:rPr sz="1100" spc="-70" dirty="0">
                          <a:latin typeface="Trebuchet MS"/>
                          <a:cs typeface="Trebuchet MS"/>
                        </a:rPr>
                        <a:t>the</a:t>
                      </a:r>
                      <a:r>
                        <a:rPr sz="1100" spc="-90" dirty="0">
                          <a:latin typeface="Trebuchet MS"/>
                          <a:cs typeface="Trebuchet MS"/>
                        </a:rPr>
                        <a:t> </a:t>
                      </a:r>
                      <a:r>
                        <a:rPr sz="1100" spc="-20" dirty="0">
                          <a:latin typeface="Trebuchet MS"/>
                          <a:cs typeface="Trebuchet MS"/>
                        </a:rPr>
                        <a:t>Seine</a:t>
                      </a:r>
                      <a:r>
                        <a:rPr sz="1100" spc="-90" dirty="0">
                          <a:latin typeface="Trebuchet MS"/>
                          <a:cs typeface="Trebuchet MS"/>
                        </a:rPr>
                        <a:t> </a:t>
                      </a:r>
                      <a:r>
                        <a:rPr sz="1100" spc="-95" dirty="0">
                          <a:latin typeface="Trebuchet MS"/>
                          <a:cs typeface="Trebuchet MS"/>
                        </a:rPr>
                        <a:t>River. </a:t>
                      </a:r>
                      <a:r>
                        <a:rPr sz="1100" spc="-65" dirty="0">
                          <a:latin typeface="Trebuchet MS"/>
                          <a:cs typeface="Trebuchet MS"/>
                        </a:rPr>
                        <a:t>The</a:t>
                      </a:r>
                      <a:r>
                        <a:rPr sz="1100" spc="-165" dirty="0">
                          <a:latin typeface="Trebuchet MS"/>
                          <a:cs typeface="Trebuchet MS"/>
                        </a:rPr>
                        <a:t> </a:t>
                      </a:r>
                      <a:r>
                        <a:rPr sz="1100" spc="-55" dirty="0">
                          <a:latin typeface="Trebuchet MS"/>
                          <a:cs typeface="Trebuchet MS"/>
                        </a:rPr>
                        <a:t>exact</a:t>
                      </a:r>
                      <a:r>
                        <a:rPr sz="1100" spc="-80" dirty="0">
                          <a:latin typeface="Trebuchet MS"/>
                          <a:cs typeface="Trebuchet MS"/>
                        </a:rPr>
                        <a:t> </a:t>
                      </a:r>
                      <a:r>
                        <a:rPr sz="1100" dirty="0">
                          <a:latin typeface="Trebuchet MS"/>
                          <a:cs typeface="Trebuchet MS"/>
                        </a:rPr>
                        <a:t>address</a:t>
                      </a:r>
                      <a:r>
                        <a:rPr sz="1100" spc="-100" dirty="0">
                          <a:latin typeface="Trebuchet MS"/>
                          <a:cs typeface="Trebuchet MS"/>
                        </a:rPr>
                        <a:t> </a:t>
                      </a:r>
                      <a:r>
                        <a:rPr sz="1100" spc="-25" dirty="0">
                          <a:latin typeface="Trebuchet MS"/>
                          <a:cs typeface="Trebuchet MS"/>
                        </a:rPr>
                        <a:t>is:</a:t>
                      </a:r>
                      <a:endParaRPr sz="1100" dirty="0">
                        <a:latin typeface="Trebuchet MS"/>
                        <a:cs typeface="Trebuchet MS"/>
                      </a:endParaRPr>
                    </a:p>
                    <a:p>
                      <a:pPr>
                        <a:lnSpc>
                          <a:spcPct val="100000"/>
                        </a:lnSpc>
                        <a:spcBef>
                          <a:spcPts val="80"/>
                        </a:spcBef>
                      </a:pPr>
                      <a:endParaRPr sz="1100" dirty="0">
                        <a:latin typeface="Times New Roman"/>
                        <a:cs typeface="Times New Roman"/>
                      </a:endParaRPr>
                    </a:p>
                    <a:p>
                      <a:pPr marL="123189">
                        <a:lnSpc>
                          <a:spcPct val="100000"/>
                        </a:lnSpc>
                        <a:spcBef>
                          <a:spcPts val="5"/>
                        </a:spcBef>
                      </a:pPr>
                      <a:r>
                        <a:rPr sz="1100" dirty="0">
                          <a:latin typeface="Trebuchet MS"/>
                          <a:cs typeface="Trebuchet MS"/>
                        </a:rPr>
                        <a:t>5</a:t>
                      </a:r>
                      <a:r>
                        <a:rPr sz="1100" spc="-105" dirty="0">
                          <a:latin typeface="Trebuchet MS"/>
                          <a:cs typeface="Trebuchet MS"/>
                        </a:rPr>
                        <a:t> </a:t>
                      </a:r>
                      <a:r>
                        <a:rPr sz="1100" spc="-35" dirty="0">
                          <a:latin typeface="Trebuchet MS"/>
                          <a:cs typeface="Trebuchet MS"/>
                        </a:rPr>
                        <a:t>Avenue</a:t>
                      </a:r>
                      <a:r>
                        <a:rPr sz="1100" spc="-170" dirty="0">
                          <a:latin typeface="Trebuchet MS"/>
                          <a:cs typeface="Trebuchet MS"/>
                        </a:rPr>
                        <a:t> </a:t>
                      </a:r>
                      <a:r>
                        <a:rPr sz="1100" spc="-35" dirty="0">
                          <a:latin typeface="Trebuchet MS"/>
                          <a:cs typeface="Trebuchet MS"/>
                        </a:rPr>
                        <a:t>Anatole</a:t>
                      </a:r>
                      <a:r>
                        <a:rPr sz="1100" spc="-85" dirty="0">
                          <a:latin typeface="Trebuchet MS"/>
                          <a:cs typeface="Trebuchet MS"/>
                        </a:rPr>
                        <a:t> </a:t>
                      </a:r>
                      <a:r>
                        <a:rPr sz="1100" spc="-10" dirty="0">
                          <a:latin typeface="Trebuchet MS"/>
                          <a:cs typeface="Trebuchet MS"/>
                        </a:rPr>
                        <a:t>France,</a:t>
                      </a:r>
                      <a:endParaRPr sz="1100" dirty="0">
                        <a:latin typeface="Trebuchet MS"/>
                        <a:cs typeface="Trebuchet MS"/>
                      </a:endParaRPr>
                    </a:p>
                    <a:p>
                      <a:pPr marL="123189">
                        <a:lnSpc>
                          <a:spcPct val="100000"/>
                        </a:lnSpc>
                      </a:pPr>
                      <a:r>
                        <a:rPr sz="1100" dirty="0">
                          <a:latin typeface="Trebuchet MS"/>
                          <a:cs typeface="Trebuchet MS"/>
                        </a:rPr>
                        <a:t>75007</a:t>
                      </a:r>
                      <a:r>
                        <a:rPr sz="1100" spc="-150" dirty="0">
                          <a:latin typeface="Trebuchet MS"/>
                          <a:cs typeface="Trebuchet MS"/>
                        </a:rPr>
                        <a:t> </a:t>
                      </a:r>
                      <a:r>
                        <a:rPr sz="1100" spc="-40" dirty="0">
                          <a:latin typeface="Trebuchet MS"/>
                          <a:cs typeface="Trebuchet MS"/>
                        </a:rPr>
                        <a:t>Paris,</a:t>
                      </a:r>
                      <a:r>
                        <a:rPr sz="1100" spc="-160" dirty="0">
                          <a:latin typeface="Trebuchet MS"/>
                          <a:cs typeface="Trebuchet MS"/>
                        </a:rPr>
                        <a:t> </a:t>
                      </a:r>
                      <a:r>
                        <a:rPr sz="1100" spc="-50" dirty="0">
                          <a:latin typeface="Trebuchet MS"/>
                          <a:cs typeface="Trebuchet MS"/>
                        </a:rPr>
                        <a:t>France.</a:t>
                      </a:r>
                      <a:r>
                        <a:rPr sz="1100" spc="-65" dirty="0">
                          <a:latin typeface="Trebuchet MS"/>
                          <a:cs typeface="Trebuchet MS"/>
                        </a:rPr>
                        <a:t> </a:t>
                      </a:r>
                      <a:r>
                        <a:rPr sz="1100" spc="-25" dirty="0">
                          <a:latin typeface="Trebuchet MS"/>
                          <a:cs typeface="Trebuchet MS"/>
                        </a:rPr>
                        <a:t>[…]</a:t>
                      </a:r>
                      <a:endParaRPr sz="1100" dirty="0">
                        <a:latin typeface="Trebuchet MS"/>
                        <a:cs typeface="Trebuchet MS"/>
                      </a:endParaRPr>
                    </a:p>
                  </a:txBody>
                  <a:tcPr marL="0" marR="0" marT="82391" marB="0">
                    <a:lnL w="9525">
                      <a:solidFill>
                        <a:srgbClr val="0D2841"/>
                      </a:solidFill>
                      <a:prstDash val="solid"/>
                    </a:lnL>
                    <a:lnR w="9525">
                      <a:solidFill>
                        <a:srgbClr val="0D2841"/>
                      </a:solidFill>
                      <a:prstDash val="solid"/>
                    </a:lnR>
                    <a:lnT w="9525">
                      <a:solidFill>
                        <a:srgbClr val="0D2841"/>
                      </a:solidFill>
                      <a:prstDash val="solid"/>
                    </a:lnT>
                    <a:lnB w="9525">
                      <a:solidFill>
                        <a:srgbClr val="0D2841"/>
                      </a:solidFill>
                      <a:prstDash val="solid"/>
                    </a:lnB>
                  </a:tcPr>
                </a:tc>
                <a:extLst>
                  <a:ext uri="{0D108BD9-81ED-4DB2-BD59-A6C34878D82A}">
                    <a16:rowId xmlns:a16="http://schemas.microsoft.com/office/drawing/2014/main" val="10002"/>
                  </a:ext>
                </a:extLst>
              </a:tr>
            </a:tbl>
          </a:graphicData>
        </a:graphic>
      </p:graphicFrame>
      <p:grpSp>
        <p:nvGrpSpPr>
          <p:cNvPr id="5" name="object 5"/>
          <p:cNvGrpSpPr/>
          <p:nvPr/>
        </p:nvGrpSpPr>
        <p:grpSpPr>
          <a:xfrm>
            <a:off x="4129088" y="2014538"/>
            <a:ext cx="950119" cy="278606"/>
            <a:chOff x="5505450" y="1543050"/>
            <a:chExt cx="1266825" cy="371475"/>
          </a:xfrm>
        </p:grpSpPr>
        <p:sp>
          <p:nvSpPr>
            <p:cNvPr id="6" name="object 6"/>
            <p:cNvSpPr/>
            <p:nvPr/>
          </p:nvSpPr>
          <p:spPr>
            <a:xfrm>
              <a:off x="5514975" y="1552575"/>
              <a:ext cx="1247775" cy="352425"/>
            </a:xfrm>
            <a:custGeom>
              <a:avLst/>
              <a:gdLst/>
              <a:ahLst/>
              <a:cxnLst/>
              <a:rect l="l" t="t" r="r" b="b"/>
              <a:pathLst>
                <a:path w="1247775" h="352425">
                  <a:moveTo>
                    <a:pt x="1071626" y="0"/>
                  </a:moveTo>
                  <a:lnTo>
                    <a:pt x="1071626" y="88137"/>
                  </a:lnTo>
                  <a:lnTo>
                    <a:pt x="0" y="88137"/>
                  </a:lnTo>
                  <a:lnTo>
                    <a:pt x="0" y="264287"/>
                  </a:lnTo>
                  <a:lnTo>
                    <a:pt x="1071626" y="264287"/>
                  </a:lnTo>
                  <a:lnTo>
                    <a:pt x="1071626" y="352425"/>
                  </a:lnTo>
                  <a:lnTo>
                    <a:pt x="1247775" y="176275"/>
                  </a:lnTo>
                  <a:lnTo>
                    <a:pt x="1071626" y="0"/>
                  </a:lnTo>
                  <a:close/>
                </a:path>
              </a:pathLst>
            </a:custGeom>
            <a:solidFill>
              <a:srgbClr val="155F82"/>
            </a:solidFill>
          </p:spPr>
          <p:txBody>
            <a:bodyPr wrap="square" lIns="0" tIns="0" rIns="0" bIns="0" rtlCol="0"/>
            <a:lstStyle/>
            <a:p>
              <a:endParaRPr/>
            </a:p>
          </p:txBody>
        </p:sp>
        <p:sp>
          <p:nvSpPr>
            <p:cNvPr id="7" name="object 7"/>
            <p:cNvSpPr/>
            <p:nvPr/>
          </p:nvSpPr>
          <p:spPr>
            <a:xfrm>
              <a:off x="5514975" y="1552575"/>
              <a:ext cx="1247775" cy="352425"/>
            </a:xfrm>
            <a:custGeom>
              <a:avLst/>
              <a:gdLst/>
              <a:ahLst/>
              <a:cxnLst/>
              <a:rect l="l" t="t" r="r" b="b"/>
              <a:pathLst>
                <a:path w="1247775" h="352425">
                  <a:moveTo>
                    <a:pt x="0" y="88137"/>
                  </a:moveTo>
                  <a:lnTo>
                    <a:pt x="1071626" y="88137"/>
                  </a:lnTo>
                  <a:lnTo>
                    <a:pt x="1071626" y="0"/>
                  </a:lnTo>
                  <a:lnTo>
                    <a:pt x="1247775" y="176275"/>
                  </a:lnTo>
                  <a:lnTo>
                    <a:pt x="1071626" y="352425"/>
                  </a:lnTo>
                  <a:lnTo>
                    <a:pt x="1071626" y="264287"/>
                  </a:lnTo>
                  <a:lnTo>
                    <a:pt x="0" y="264287"/>
                  </a:lnTo>
                  <a:lnTo>
                    <a:pt x="0" y="88137"/>
                  </a:lnTo>
                  <a:close/>
                </a:path>
              </a:pathLst>
            </a:custGeom>
            <a:ln w="19050">
              <a:solidFill>
                <a:srgbClr val="042333"/>
              </a:solidFill>
            </a:ln>
          </p:spPr>
          <p:txBody>
            <a:bodyPr wrap="square" lIns="0" tIns="0" rIns="0" bIns="0" rtlCol="0"/>
            <a:lstStyle/>
            <a:p>
              <a:endParaRPr/>
            </a:p>
          </p:txBody>
        </p:sp>
      </p:grpSp>
      <p:grpSp>
        <p:nvGrpSpPr>
          <p:cNvPr id="8" name="object 8"/>
          <p:cNvGrpSpPr/>
          <p:nvPr/>
        </p:nvGrpSpPr>
        <p:grpSpPr>
          <a:xfrm>
            <a:off x="6472238" y="2936082"/>
            <a:ext cx="407194" cy="721519"/>
            <a:chOff x="8629650" y="2771775"/>
            <a:chExt cx="542925" cy="962025"/>
          </a:xfrm>
        </p:grpSpPr>
        <p:sp>
          <p:nvSpPr>
            <p:cNvPr id="9" name="object 9"/>
            <p:cNvSpPr/>
            <p:nvPr/>
          </p:nvSpPr>
          <p:spPr>
            <a:xfrm>
              <a:off x="8639175" y="2781300"/>
              <a:ext cx="523875" cy="942975"/>
            </a:xfrm>
            <a:custGeom>
              <a:avLst/>
              <a:gdLst/>
              <a:ahLst/>
              <a:cxnLst/>
              <a:rect l="l" t="t" r="r" b="b"/>
              <a:pathLst>
                <a:path w="523875" h="942975">
                  <a:moveTo>
                    <a:pt x="392938" y="0"/>
                  </a:moveTo>
                  <a:lnTo>
                    <a:pt x="130936" y="0"/>
                  </a:lnTo>
                  <a:lnTo>
                    <a:pt x="130936" y="680974"/>
                  </a:lnTo>
                  <a:lnTo>
                    <a:pt x="0" y="680974"/>
                  </a:lnTo>
                  <a:lnTo>
                    <a:pt x="262000" y="942975"/>
                  </a:lnTo>
                  <a:lnTo>
                    <a:pt x="523875" y="680974"/>
                  </a:lnTo>
                  <a:lnTo>
                    <a:pt x="392938" y="680974"/>
                  </a:lnTo>
                  <a:lnTo>
                    <a:pt x="392938" y="0"/>
                  </a:lnTo>
                  <a:close/>
                </a:path>
              </a:pathLst>
            </a:custGeom>
            <a:solidFill>
              <a:srgbClr val="155F82"/>
            </a:solidFill>
          </p:spPr>
          <p:txBody>
            <a:bodyPr wrap="square" lIns="0" tIns="0" rIns="0" bIns="0" rtlCol="0"/>
            <a:lstStyle/>
            <a:p>
              <a:endParaRPr/>
            </a:p>
          </p:txBody>
        </p:sp>
        <p:sp>
          <p:nvSpPr>
            <p:cNvPr id="10" name="object 10"/>
            <p:cNvSpPr/>
            <p:nvPr/>
          </p:nvSpPr>
          <p:spPr>
            <a:xfrm>
              <a:off x="8639175" y="2781300"/>
              <a:ext cx="523875" cy="942975"/>
            </a:xfrm>
            <a:custGeom>
              <a:avLst/>
              <a:gdLst/>
              <a:ahLst/>
              <a:cxnLst/>
              <a:rect l="l" t="t" r="r" b="b"/>
              <a:pathLst>
                <a:path w="523875" h="942975">
                  <a:moveTo>
                    <a:pt x="392938" y="0"/>
                  </a:moveTo>
                  <a:lnTo>
                    <a:pt x="392938" y="680974"/>
                  </a:lnTo>
                  <a:lnTo>
                    <a:pt x="523875" y="680974"/>
                  </a:lnTo>
                  <a:lnTo>
                    <a:pt x="262000" y="942975"/>
                  </a:lnTo>
                  <a:lnTo>
                    <a:pt x="0" y="680974"/>
                  </a:lnTo>
                  <a:lnTo>
                    <a:pt x="130936" y="680974"/>
                  </a:lnTo>
                  <a:lnTo>
                    <a:pt x="130936" y="0"/>
                  </a:lnTo>
                  <a:lnTo>
                    <a:pt x="392938" y="0"/>
                  </a:lnTo>
                  <a:close/>
                </a:path>
              </a:pathLst>
            </a:custGeom>
            <a:ln w="19050">
              <a:solidFill>
                <a:srgbClr val="042333"/>
              </a:solidFill>
            </a:ln>
          </p:spPr>
          <p:txBody>
            <a:bodyPr wrap="square" lIns="0" tIns="0" rIns="0" bIns="0" rtlCol="0"/>
            <a:lstStyle/>
            <a:p>
              <a:endParaRPr/>
            </a:p>
          </p:txBody>
        </p:sp>
      </p:grpSp>
      <p:sp>
        <p:nvSpPr>
          <p:cNvPr id="12" name="Slide Number Placeholder 11">
            <a:extLst>
              <a:ext uri="{FF2B5EF4-FFF2-40B4-BE49-F238E27FC236}">
                <a16:creationId xmlns:a16="http://schemas.microsoft.com/office/drawing/2014/main" id="{9D9102C1-BB6D-4249-B1F7-FE307CCB3EDB}"/>
              </a:ext>
            </a:extLst>
          </p:cNvPr>
          <p:cNvSpPr>
            <a:spLocks noGrp="1"/>
          </p:cNvSpPr>
          <p:nvPr>
            <p:ph type="sldNum" sz="quarter" idx="12"/>
          </p:nvPr>
        </p:nvSpPr>
        <p:spPr/>
        <p:txBody>
          <a:bodyPr/>
          <a:lstStyle/>
          <a:p>
            <a:fld id="{688715A2-DFA4-4904-9A43-9D7FEC79ECC7}" type="slidenum">
              <a:rPr lang="de-DE" smtClean="0"/>
              <a:t>71</a:t>
            </a:fld>
            <a:endParaRPr lang="de-DE"/>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181" y="1126454"/>
            <a:ext cx="4018991" cy="621902"/>
          </a:xfrm>
          <a:prstGeom prst="rect">
            <a:avLst/>
          </a:prstGeom>
        </p:spPr>
        <p:txBody>
          <a:bodyPr vert="horz" wrap="square" lIns="0" tIns="12383" rIns="0" bIns="0" rtlCol="0">
            <a:spAutoFit/>
          </a:bodyPr>
          <a:lstStyle/>
          <a:p>
            <a:pPr marL="9525">
              <a:spcBef>
                <a:spcPts val="98"/>
              </a:spcBef>
            </a:pPr>
            <a:r>
              <a:rPr spc="-146" dirty="0"/>
              <a:t>Chatbot</a:t>
            </a:r>
            <a:r>
              <a:rPr spc="-326" dirty="0"/>
              <a:t> </a:t>
            </a:r>
            <a:r>
              <a:rPr spc="-131" dirty="0"/>
              <a:t>Arena</a:t>
            </a:r>
          </a:p>
        </p:txBody>
      </p:sp>
      <p:pic>
        <p:nvPicPr>
          <p:cNvPr id="3" name="object 3"/>
          <p:cNvPicPr/>
          <p:nvPr/>
        </p:nvPicPr>
        <p:blipFill>
          <a:blip r:embed="rId3" cstate="print"/>
          <a:stretch>
            <a:fillRect/>
          </a:stretch>
        </p:blipFill>
        <p:spPr>
          <a:xfrm>
            <a:off x="2893204" y="1971612"/>
            <a:ext cx="3354068" cy="3282631"/>
          </a:xfrm>
          <a:prstGeom prst="rect">
            <a:avLst/>
          </a:prstGeom>
        </p:spPr>
      </p:pic>
      <p:sp>
        <p:nvSpPr>
          <p:cNvPr id="4" name="object 4"/>
          <p:cNvSpPr txBox="1"/>
          <p:nvPr/>
        </p:nvSpPr>
        <p:spPr>
          <a:xfrm>
            <a:off x="3155632" y="5350192"/>
            <a:ext cx="2518409" cy="381354"/>
          </a:xfrm>
          <a:prstGeom prst="rect">
            <a:avLst/>
          </a:prstGeom>
        </p:spPr>
        <p:txBody>
          <a:bodyPr vert="horz" wrap="square" lIns="0" tIns="11906" rIns="0" bIns="0" rtlCol="0">
            <a:spAutoFit/>
          </a:bodyPr>
          <a:lstStyle/>
          <a:p>
            <a:pPr marL="9525">
              <a:spcBef>
                <a:spcPts val="94"/>
              </a:spcBef>
            </a:pPr>
            <a:r>
              <a:rPr sz="2400" spc="-116" dirty="0">
                <a:solidFill>
                  <a:srgbClr val="467885"/>
                </a:solidFill>
                <a:latin typeface="Trebuchet MS"/>
                <a:cs typeface="Trebuchet MS"/>
                <a:hlinkClick r:id="rId4"/>
              </a:rPr>
              <a:t>https://lmarena.ai/</a:t>
            </a:r>
            <a:endParaRPr sz="2400" dirty="0">
              <a:latin typeface="Trebuchet MS"/>
              <a:cs typeface="Trebuchet MS"/>
            </a:endParaRPr>
          </a:p>
        </p:txBody>
      </p:sp>
      <p:sp>
        <p:nvSpPr>
          <p:cNvPr id="5" name="object 5"/>
          <p:cNvSpPr/>
          <p:nvPr/>
        </p:nvSpPr>
        <p:spPr>
          <a:xfrm>
            <a:off x="3160109" y="5674700"/>
            <a:ext cx="2493169" cy="7144"/>
          </a:xfrm>
          <a:custGeom>
            <a:avLst/>
            <a:gdLst/>
            <a:ahLst/>
            <a:cxnLst/>
            <a:rect l="l" t="t" r="r" b="b"/>
            <a:pathLst>
              <a:path w="3324225" h="9525">
                <a:moveTo>
                  <a:pt x="3324225" y="0"/>
                </a:moveTo>
                <a:lnTo>
                  <a:pt x="0" y="0"/>
                </a:lnTo>
                <a:lnTo>
                  <a:pt x="0" y="9524"/>
                </a:lnTo>
                <a:lnTo>
                  <a:pt x="3324225" y="9524"/>
                </a:lnTo>
                <a:lnTo>
                  <a:pt x="3324225" y="0"/>
                </a:lnTo>
                <a:close/>
              </a:path>
            </a:pathLst>
          </a:custGeom>
          <a:solidFill>
            <a:srgbClr val="467885"/>
          </a:solidFill>
        </p:spPr>
        <p:txBody>
          <a:bodyPr wrap="square" lIns="0" tIns="0" rIns="0" bIns="0" rtlCol="0"/>
          <a:lstStyle/>
          <a:p>
            <a:endParaRPr/>
          </a:p>
        </p:txBody>
      </p:sp>
      <p:sp>
        <p:nvSpPr>
          <p:cNvPr id="7" name="Slide Number Placeholder 6">
            <a:extLst>
              <a:ext uri="{FF2B5EF4-FFF2-40B4-BE49-F238E27FC236}">
                <a16:creationId xmlns:a16="http://schemas.microsoft.com/office/drawing/2014/main" id="{3A3485DC-EE9E-45F8-AC44-FB011F9E6665}"/>
              </a:ext>
            </a:extLst>
          </p:cNvPr>
          <p:cNvSpPr>
            <a:spLocks noGrp="1"/>
          </p:cNvSpPr>
          <p:nvPr>
            <p:ph type="sldNum" sz="quarter" idx="12"/>
          </p:nvPr>
        </p:nvSpPr>
        <p:spPr/>
        <p:txBody>
          <a:bodyPr/>
          <a:lstStyle/>
          <a:p>
            <a:fld id="{688715A2-DFA4-4904-9A43-9D7FEC79ECC7}" type="slidenum">
              <a:rPr lang="de-DE" smtClean="0"/>
              <a:t>72</a:t>
            </a:fld>
            <a:endParaRPr lang="de-DE"/>
          </a:p>
        </p:txBody>
      </p:sp>
      <p:sp>
        <p:nvSpPr>
          <p:cNvPr id="6" name="TextBox 5">
            <a:extLst>
              <a:ext uri="{FF2B5EF4-FFF2-40B4-BE49-F238E27FC236}">
                <a16:creationId xmlns:a16="http://schemas.microsoft.com/office/drawing/2014/main" id="{B3AD55FD-CBF1-41F4-B527-F4DE990F9B82}"/>
              </a:ext>
            </a:extLst>
          </p:cNvPr>
          <p:cNvSpPr txBox="1"/>
          <p:nvPr/>
        </p:nvSpPr>
        <p:spPr>
          <a:xfrm>
            <a:off x="6782463" y="5184250"/>
            <a:ext cx="1916264" cy="369332"/>
          </a:xfrm>
          <a:prstGeom prst="rect">
            <a:avLst/>
          </a:prstGeom>
          <a:noFill/>
        </p:spPr>
        <p:txBody>
          <a:bodyPr wrap="square" rtlCol="0">
            <a:spAutoFit/>
          </a:bodyPr>
          <a:lstStyle/>
          <a:p>
            <a:r>
              <a:rPr lang="en-US" dirty="0"/>
              <a:t>Let’s try!</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5"/>
            <a:ext cx="5712500" cy="641041"/>
          </a:xfrm>
          <a:prstGeom prst="rect">
            <a:avLst/>
          </a:prstGeom>
        </p:spPr>
        <p:txBody>
          <a:bodyPr vert="horz" wrap="square" lIns="0" tIns="131921" rIns="0" bIns="0" rtlCol="0">
            <a:spAutoFit/>
          </a:bodyPr>
          <a:lstStyle/>
          <a:p>
            <a:pPr marL="326231">
              <a:spcBef>
                <a:spcPts val="98"/>
              </a:spcBef>
            </a:pPr>
            <a:r>
              <a:rPr spc="-19" dirty="0"/>
              <a:t>LLM-</a:t>
            </a:r>
            <a:r>
              <a:rPr spc="-8" dirty="0"/>
              <a:t>as-</a:t>
            </a:r>
            <a:r>
              <a:rPr spc="-109" dirty="0"/>
              <a:t>a-</a:t>
            </a:r>
            <a:r>
              <a:rPr spc="-248" dirty="0"/>
              <a:t>judge</a:t>
            </a:r>
          </a:p>
        </p:txBody>
      </p:sp>
      <p:sp>
        <p:nvSpPr>
          <p:cNvPr id="3" name="object 3"/>
          <p:cNvSpPr txBox="1"/>
          <p:nvPr/>
        </p:nvSpPr>
        <p:spPr>
          <a:xfrm>
            <a:off x="688182" y="2210086"/>
            <a:ext cx="7722394" cy="3252012"/>
          </a:xfrm>
          <a:prstGeom prst="rect">
            <a:avLst/>
          </a:prstGeom>
        </p:spPr>
        <p:txBody>
          <a:bodyPr vert="horz" wrap="square" lIns="0" tIns="10001" rIns="0" bIns="0" rtlCol="0">
            <a:spAutoFit/>
          </a:bodyPr>
          <a:lstStyle/>
          <a:p>
            <a:pPr marL="180022" indent="-170497">
              <a:lnSpc>
                <a:spcPts val="2036"/>
              </a:lnSpc>
              <a:spcBef>
                <a:spcPts val="79"/>
              </a:spcBef>
              <a:buFont typeface="Arial"/>
              <a:buChar char="•"/>
              <a:tabLst>
                <a:tab pos="180022" algn="l"/>
              </a:tabLst>
            </a:pPr>
            <a:r>
              <a:rPr dirty="0"/>
              <a:t>Like instruction data, also the collection of preference data with human labor</a:t>
            </a:r>
          </a:p>
          <a:p>
            <a:pPr marL="180975">
              <a:lnSpc>
                <a:spcPts val="2036"/>
              </a:lnSpc>
            </a:pPr>
            <a:r>
              <a:rPr dirty="0"/>
              <a:t>is costly (</a:t>
            </a:r>
            <a:r>
              <a:rPr lang="en-US" dirty="0"/>
              <a:t>money</a:t>
            </a:r>
            <a:r>
              <a:rPr dirty="0"/>
              <a:t> and time).</a:t>
            </a:r>
          </a:p>
          <a:p>
            <a:pPr marL="180022" indent="-170497">
              <a:spcBef>
                <a:spcPts val="544"/>
              </a:spcBef>
              <a:buFont typeface="Arial"/>
              <a:buChar char="•"/>
              <a:tabLst>
                <a:tab pos="180022" algn="l"/>
              </a:tabLst>
            </a:pPr>
            <a:r>
              <a:rPr dirty="0"/>
              <a:t>Synthetic data generation using LLMs </a:t>
            </a:r>
            <a:r>
              <a:rPr lang="en-US" dirty="0"/>
              <a:t>is</a:t>
            </a:r>
            <a:r>
              <a:rPr dirty="0"/>
              <a:t> an inexpensive alternative.</a:t>
            </a:r>
          </a:p>
          <a:p>
            <a:pPr marL="180022" indent="-170497">
              <a:spcBef>
                <a:spcPts val="544"/>
              </a:spcBef>
              <a:buFont typeface="Arial"/>
              <a:buChar char="•"/>
              <a:tabLst>
                <a:tab pos="180022" algn="l"/>
              </a:tabLst>
            </a:pPr>
            <a:r>
              <a:rPr dirty="0"/>
              <a:t>LLM acts as a judge to decide between “good” and “bad” responses.</a:t>
            </a:r>
          </a:p>
          <a:p>
            <a:pPr marL="180022" indent="-170497">
              <a:spcBef>
                <a:spcPts val="544"/>
              </a:spcBef>
              <a:buFont typeface="Arial"/>
              <a:buChar char="•"/>
              <a:tabLst>
                <a:tab pos="180022" algn="l"/>
              </a:tabLst>
            </a:pPr>
            <a:r>
              <a:rPr dirty="0"/>
              <a:t>LLMs can be iteratively used to generate, critique, and refine responses.</a:t>
            </a:r>
            <a:endParaRPr lang="en-US" dirty="0"/>
          </a:p>
          <a:p>
            <a:pPr marL="180022" indent="-170497">
              <a:spcBef>
                <a:spcPts val="544"/>
              </a:spcBef>
              <a:buFont typeface="Arial"/>
              <a:buChar char="•"/>
              <a:tabLst>
                <a:tab pos="180022" algn="l"/>
              </a:tabLst>
            </a:pPr>
            <a:endParaRPr lang="en-US" dirty="0"/>
          </a:p>
          <a:p>
            <a:pPr marL="180022" indent="-170497">
              <a:spcBef>
                <a:spcPts val="544"/>
              </a:spcBef>
              <a:buFont typeface="Arial"/>
              <a:buChar char="•"/>
              <a:tabLst>
                <a:tab pos="180022" algn="l"/>
              </a:tabLst>
            </a:pPr>
            <a:endParaRPr lang="en-US" dirty="0"/>
          </a:p>
          <a:p>
            <a:pPr marL="180022" indent="-170497">
              <a:spcBef>
                <a:spcPts val="544"/>
              </a:spcBef>
              <a:buFont typeface="Arial"/>
              <a:buChar char="•"/>
              <a:tabLst>
                <a:tab pos="180022" algn="l"/>
              </a:tabLst>
            </a:pPr>
            <a:endParaRPr lang="en-US" dirty="0"/>
          </a:p>
          <a:p>
            <a:pPr marL="180022" indent="-170497">
              <a:spcBef>
                <a:spcPts val="544"/>
              </a:spcBef>
              <a:buFont typeface="Arial"/>
              <a:buChar char="•"/>
              <a:tabLst>
                <a:tab pos="180022" algn="l"/>
              </a:tabLst>
            </a:pPr>
            <a:endParaRPr lang="en-US" dirty="0"/>
          </a:p>
          <a:p>
            <a:pPr marL="180022" indent="-170497">
              <a:spcBef>
                <a:spcPts val="544"/>
              </a:spcBef>
              <a:buFont typeface="Arial"/>
              <a:buChar char="•"/>
              <a:tabLst>
                <a:tab pos="180022" algn="l"/>
              </a:tabLst>
            </a:pPr>
            <a:r>
              <a:rPr lang="en-US" b="1" dirty="0"/>
              <a:t>Why is this possible?</a:t>
            </a:r>
            <a:r>
              <a:rPr lang="en-US" dirty="0"/>
              <a:t> Requires more syntactic than semantic understanding!</a:t>
            </a:r>
            <a:endParaRPr dirty="0"/>
          </a:p>
        </p:txBody>
      </p:sp>
      <p:graphicFrame>
        <p:nvGraphicFramePr>
          <p:cNvPr id="4" name="object 4"/>
          <p:cNvGraphicFramePr>
            <a:graphicFrameLocks noGrp="1"/>
          </p:cNvGraphicFramePr>
          <p:nvPr>
            <p:extLst>
              <p:ext uri="{D42A27DB-BD31-4B8C-83A1-F6EECF244321}">
                <p14:modId xmlns:p14="http://schemas.microsoft.com/office/powerpoint/2010/main" val="1864700805"/>
              </p:ext>
            </p:extLst>
          </p:nvPr>
        </p:nvGraphicFramePr>
        <p:xfrm>
          <a:off x="1735870" y="4052657"/>
          <a:ext cx="4913947" cy="762953"/>
        </p:xfrm>
        <a:graphic>
          <a:graphicData uri="http://schemas.openxmlformats.org/drawingml/2006/table">
            <a:tbl>
              <a:tblPr firstRow="1" bandRow="1">
                <a:tableStyleId>{2D5ABB26-0587-4C30-8999-92F81FD0307C}</a:tableStyleId>
              </a:tblPr>
              <a:tblGrid>
                <a:gridCol w="2536031">
                  <a:extLst>
                    <a:ext uri="{9D8B030D-6E8A-4147-A177-3AD203B41FA5}">
                      <a16:colId xmlns:a16="http://schemas.microsoft.com/office/drawing/2014/main" val="20000"/>
                    </a:ext>
                  </a:extLst>
                </a:gridCol>
                <a:gridCol w="2377916">
                  <a:extLst>
                    <a:ext uri="{9D8B030D-6E8A-4147-A177-3AD203B41FA5}">
                      <a16:colId xmlns:a16="http://schemas.microsoft.com/office/drawing/2014/main" val="20001"/>
                    </a:ext>
                  </a:extLst>
                </a:gridCol>
              </a:tblGrid>
              <a:tr h="274320">
                <a:tc>
                  <a:txBody>
                    <a:bodyPr/>
                    <a:lstStyle/>
                    <a:p>
                      <a:pPr marL="93345">
                        <a:lnSpc>
                          <a:spcPct val="100000"/>
                        </a:lnSpc>
                        <a:spcBef>
                          <a:spcPts val="260"/>
                        </a:spcBef>
                      </a:pPr>
                      <a:r>
                        <a:rPr sz="1400" b="1" spc="-10" dirty="0">
                          <a:solidFill>
                            <a:srgbClr val="FFFFFF"/>
                          </a:solidFill>
                          <a:latin typeface="Trebuchet MS"/>
                          <a:cs typeface="Trebuchet MS"/>
                        </a:rPr>
                        <a:t>Chosen</a:t>
                      </a:r>
                      <a:endParaRPr sz="1400">
                        <a:latin typeface="Trebuchet MS"/>
                        <a:cs typeface="Trebuchet MS"/>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tc>
                  <a:txBody>
                    <a:bodyPr/>
                    <a:lstStyle/>
                    <a:p>
                      <a:pPr marL="95885">
                        <a:lnSpc>
                          <a:spcPct val="100000"/>
                        </a:lnSpc>
                        <a:spcBef>
                          <a:spcPts val="260"/>
                        </a:spcBef>
                      </a:pPr>
                      <a:r>
                        <a:rPr sz="1400" b="1" spc="-10" dirty="0">
                          <a:solidFill>
                            <a:srgbClr val="FFFFFF"/>
                          </a:solidFill>
                          <a:latin typeface="Trebuchet MS"/>
                          <a:cs typeface="Trebuchet MS"/>
                        </a:rPr>
                        <a:t>Reject</a:t>
                      </a:r>
                      <a:endParaRPr sz="1400">
                        <a:latin typeface="Trebuchet MS"/>
                        <a:cs typeface="Trebuchet MS"/>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55F82"/>
                    </a:solidFill>
                  </a:tcPr>
                </a:tc>
                <a:extLst>
                  <a:ext uri="{0D108BD9-81ED-4DB2-BD59-A6C34878D82A}">
                    <a16:rowId xmlns:a16="http://schemas.microsoft.com/office/drawing/2014/main" val="10000"/>
                  </a:ext>
                </a:extLst>
              </a:tr>
              <a:tr h="488633">
                <a:tc>
                  <a:txBody>
                    <a:bodyPr/>
                    <a:lstStyle/>
                    <a:p>
                      <a:pPr marL="93345">
                        <a:lnSpc>
                          <a:spcPct val="100000"/>
                        </a:lnSpc>
                        <a:spcBef>
                          <a:spcPts val="265"/>
                        </a:spcBef>
                      </a:pPr>
                      <a:r>
                        <a:rPr sz="1400" dirty="0">
                          <a:latin typeface="Trebuchet MS"/>
                          <a:cs typeface="Trebuchet MS"/>
                        </a:rPr>
                        <a:t>&lt;response</a:t>
                      </a:r>
                      <a:r>
                        <a:rPr sz="1400" spc="-114" dirty="0">
                          <a:latin typeface="Trebuchet MS"/>
                          <a:cs typeface="Trebuchet MS"/>
                        </a:rPr>
                        <a:t> </a:t>
                      </a:r>
                      <a:r>
                        <a:rPr sz="1400" spc="-65" dirty="0">
                          <a:latin typeface="Trebuchet MS"/>
                          <a:cs typeface="Trebuchet MS"/>
                        </a:rPr>
                        <a:t>of</a:t>
                      </a:r>
                      <a:r>
                        <a:rPr sz="1400" spc="-155" dirty="0">
                          <a:latin typeface="Trebuchet MS"/>
                          <a:cs typeface="Trebuchet MS"/>
                        </a:rPr>
                        <a:t> </a:t>
                      </a:r>
                      <a:r>
                        <a:rPr sz="1400" dirty="0">
                          <a:latin typeface="Trebuchet MS"/>
                          <a:cs typeface="Trebuchet MS"/>
                        </a:rPr>
                        <a:t>good</a:t>
                      </a:r>
                      <a:r>
                        <a:rPr sz="1400" spc="-170" dirty="0">
                          <a:latin typeface="Trebuchet MS"/>
                          <a:cs typeface="Trebuchet MS"/>
                        </a:rPr>
                        <a:t> </a:t>
                      </a:r>
                      <a:r>
                        <a:rPr sz="1400" spc="-20" dirty="0">
                          <a:latin typeface="Trebuchet MS"/>
                          <a:cs typeface="Trebuchet MS"/>
                        </a:rPr>
                        <a:t>LLM&gt;</a:t>
                      </a:r>
                      <a:endParaRPr sz="1400" dirty="0">
                        <a:latin typeface="Trebuchet MS"/>
                        <a:cs typeface="Trebuchet MS"/>
                      </a:endParaRPr>
                    </a:p>
                  </a:txBody>
                  <a:tcPr marL="0" marR="0" marT="2524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tc>
                  <a:txBody>
                    <a:bodyPr/>
                    <a:lstStyle/>
                    <a:p>
                      <a:pPr marL="95885">
                        <a:lnSpc>
                          <a:spcPct val="100000"/>
                        </a:lnSpc>
                        <a:spcBef>
                          <a:spcPts val="265"/>
                        </a:spcBef>
                      </a:pPr>
                      <a:r>
                        <a:rPr sz="1400" dirty="0">
                          <a:latin typeface="Trebuchet MS"/>
                          <a:cs typeface="Trebuchet MS"/>
                        </a:rPr>
                        <a:t>&lt;response</a:t>
                      </a:r>
                      <a:r>
                        <a:rPr sz="1400" spc="-110" dirty="0">
                          <a:latin typeface="Trebuchet MS"/>
                          <a:cs typeface="Trebuchet MS"/>
                        </a:rPr>
                        <a:t> </a:t>
                      </a:r>
                      <a:r>
                        <a:rPr sz="1400" spc="-65" dirty="0">
                          <a:latin typeface="Trebuchet MS"/>
                          <a:cs typeface="Trebuchet MS"/>
                        </a:rPr>
                        <a:t>of</a:t>
                      </a:r>
                      <a:r>
                        <a:rPr sz="1400" spc="-150" dirty="0">
                          <a:latin typeface="Trebuchet MS"/>
                          <a:cs typeface="Trebuchet MS"/>
                        </a:rPr>
                        <a:t> </a:t>
                      </a:r>
                      <a:r>
                        <a:rPr sz="1400" dirty="0">
                          <a:latin typeface="Trebuchet MS"/>
                          <a:cs typeface="Trebuchet MS"/>
                        </a:rPr>
                        <a:t>bad</a:t>
                      </a:r>
                      <a:r>
                        <a:rPr sz="1400" spc="-90" dirty="0">
                          <a:latin typeface="Trebuchet MS"/>
                          <a:cs typeface="Trebuchet MS"/>
                        </a:rPr>
                        <a:t> </a:t>
                      </a:r>
                      <a:r>
                        <a:rPr sz="1400" spc="-20" dirty="0">
                          <a:latin typeface="Trebuchet MS"/>
                          <a:cs typeface="Trebuchet MS"/>
                        </a:rPr>
                        <a:t>LLM&gt;</a:t>
                      </a:r>
                      <a:endParaRPr sz="1400" dirty="0">
                        <a:latin typeface="Trebuchet MS"/>
                        <a:cs typeface="Trebuchet MS"/>
                      </a:endParaRPr>
                    </a:p>
                  </a:txBody>
                  <a:tcPr marL="0" marR="0" marT="2524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2D7"/>
                    </a:solidFill>
                  </a:tcPr>
                </a:tc>
                <a:extLst>
                  <a:ext uri="{0D108BD9-81ED-4DB2-BD59-A6C34878D82A}">
                    <a16:rowId xmlns:a16="http://schemas.microsoft.com/office/drawing/2014/main" val="10001"/>
                  </a:ext>
                </a:extLst>
              </a:tr>
            </a:tbl>
          </a:graphicData>
        </a:graphic>
      </p:graphicFrame>
      <p:sp>
        <p:nvSpPr>
          <p:cNvPr id="6" name="Slide Number Placeholder 5">
            <a:extLst>
              <a:ext uri="{FF2B5EF4-FFF2-40B4-BE49-F238E27FC236}">
                <a16:creationId xmlns:a16="http://schemas.microsoft.com/office/drawing/2014/main" id="{9ADD150F-403D-41D4-9619-25C63FC7D30F}"/>
              </a:ext>
            </a:extLst>
          </p:cNvPr>
          <p:cNvSpPr>
            <a:spLocks noGrp="1"/>
          </p:cNvSpPr>
          <p:nvPr>
            <p:ph type="sldNum" sz="quarter" idx="12"/>
          </p:nvPr>
        </p:nvSpPr>
        <p:spPr/>
        <p:txBody>
          <a:bodyPr/>
          <a:lstStyle/>
          <a:p>
            <a:fld id="{688715A2-DFA4-4904-9A43-9D7FEC79ECC7}" type="slidenum">
              <a:rPr lang="de-DE" smtClean="0"/>
              <a:t>73</a:t>
            </a:fld>
            <a:endParaRPr lang="de-DE"/>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3D70A-A6CE-4483-81F4-D16399927307}"/>
              </a:ext>
            </a:extLst>
          </p:cNvPr>
          <p:cNvSpPr>
            <a:spLocks noGrp="1"/>
          </p:cNvSpPr>
          <p:nvPr>
            <p:ph type="title"/>
          </p:nvPr>
        </p:nvSpPr>
        <p:spPr/>
        <p:txBody>
          <a:bodyPr/>
          <a:lstStyle/>
          <a:p>
            <a:r>
              <a:rPr lang="en-US" dirty="0"/>
              <a:t>Outline</a:t>
            </a:r>
            <a:endParaRPr lang="de-DE" dirty="0"/>
          </a:p>
        </p:txBody>
      </p:sp>
      <p:sp>
        <p:nvSpPr>
          <p:cNvPr id="3" name="Content Placeholder 2">
            <a:extLst>
              <a:ext uri="{FF2B5EF4-FFF2-40B4-BE49-F238E27FC236}">
                <a16:creationId xmlns:a16="http://schemas.microsoft.com/office/drawing/2014/main" id="{CA48868C-A10C-445A-BD5B-B050A9A46AB6}"/>
              </a:ext>
            </a:extLst>
          </p:cNvPr>
          <p:cNvSpPr>
            <a:spLocks noGrp="1"/>
          </p:cNvSpPr>
          <p:nvPr>
            <p:ph idx="1"/>
          </p:nvPr>
        </p:nvSpPr>
        <p:spPr/>
        <p:txBody>
          <a:bodyPr>
            <a:normAutofit lnSpcReduction="10000"/>
          </a:bodyPr>
          <a:lstStyle/>
          <a:p>
            <a:pPr marL="514350" indent="-514350">
              <a:buFont typeface="+mj-lt"/>
              <a:buAutoNum type="arabicPeriod"/>
            </a:pPr>
            <a:r>
              <a:rPr lang="en-US" dirty="0"/>
              <a:t>Importance of data</a:t>
            </a:r>
          </a:p>
          <a:p>
            <a:pPr marL="514350" indent="-514350">
              <a:buFont typeface="+mj-lt"/>
              <a:buAutoNum type="arabicPeriod"/>
            </a:pPr>
            <a:r>
              <a:rPr lang="en-US" dirty="0"/>
              <a:t>Unsupervised pre-training</a:t>
            </a:r>
          </a:p>
          <a:p>
            <a:pPr marL="971550" lvl="1" indent="-514350">
              <a:buFont typeface="+mj-lt"/>
              <a:buAutoNum type="arabicPeriod"/>
            </a:pPr>
            <a:r>
              <a:rPr lang="en-US" dirty="0"/>
              <a:t>Crawling</a:t>
            </a:r>
          </a:p>
          <a:p>
            <a:pPr marL="971550" lvl="1" indent="-514350">
              <a:buFont typeface="+mj-lt"/>
              <a:buAutoNum type="arabicPeriod"/>
            </a:pPr>
            <a:r>
              <a:rPr lang="en-US" dirty="0"/>
              <a:t>Scraping and cleaning</a:t>
            </a:r>
          </a:p>
          <a:p>
            <a:pPr marL="971550" lvl="1" indent="-514350">
              <a:buFont typeface="+mj-lt"/>
              <a:buAutoNum type="arabicPeriod"/>
            </a:pPr>
            <a:r>
              <a:rPr lang="en-US" dirty="0"/>
              <a:t>Datasets</a:t>
            </a:r>
          </a:p>
          <a:p>
            <a:pPr marL="514350" indent="-514350">
              <a:buFont typeface="+mj-lt"/>
              <a:buAutoNum type="arabicPeriod"/>
            </a:pPr>
            <a:r>
              <a:rPr lang="en-US" dirty="0"/>
              <a:t>Supervised Instruction and answer fine-tuning</a:t>
            </a:r>
          </a:p>
          <a:p>
            <a:pPr marL="971550" lvl="1" indent="-514350">
              <a:buFont typeface="+mj-lt"/>
              <a:buAutoNum type="arabicPeriod"/>
            </a:pPr>
            <a:r>
              <a:rPr lang="en-US" dirty="0"/>
              <a:t>Crowdsourcing</a:t>
            </a:r>
          </a:p>
          <a:p>
            <a:pPr marL="971550" lvl="1" indent="-514350">
              <a:buFont typeface="+mj-lt"/>
              <a:buAutoNum type="arabicPeriod"/>
            </a:pPr>
            <a:r>
              <a:rPr lang="en-US" dirty="0"/>
              <a:t>Synthetic data &amp; data augmentation</a:t>
            </a:r>
          </a:p>
          <a:p>
            <a:pPr marL="514350" indent="-514350">
              <a:buFont typeface="+mj-lt"/>
              <a:buAutoNum type="arabicPeriod"/>
            </a:pPr>
            <a:r>
              <a:rPr lang="en-US" b="1" dirty="0"/>
              <a:t>Discussion</a:t>
            </a:r>
          </a:p>
          <a:p>
            <a:pPr lvl="1"/>
            <a:r>
              <a:rPr lang="en-US" dirty="0"/>
              <a:t>Group work</a:t>
            </a:r>
          </a:p>
        </p:txBody>
      </p:sp>
      <p:sp>
        <p:nvSpPr>
          <p:cNvPr id="5" name="Slide Number Placeholder 4">
            <a:extLst>
              <a:ext uri="{FF2B5EF4-FFF2-40B4-BE49-F238E27FC236}">
                <a16:creationId xmlns:a16="http://schemas.microsoft.com/office/drawing/2014/main" id="{DB5B52E0-D79B-4069-9745-D556343627E2}"/>
              </a:ext>
            </a:extLst>
          </p:cNvPr>
          <p:cNvSpPr>
            <a:spLocks noGrp="1"/>
          </p:cNvSpPr>
          <p:nvPr>
            <p:ph type="sldNum" sz="quarter" idx="12"/>
          </p:nvPr>
        </p:nvSpPr>
        <p:spPr/>
        <p:txBody>
          <a:bodyPr/>
          <a:lstStyle/>
          <a:p>
            <a:fld id="{688715A2-DFA4-4904-9A43-9D7FEC79ECC7}" type="slidenum">
              <a:rPr lang="de-DE" smtClean="0"/>
              <a:t>74</a:t>
            </a:fld>
            <a:endParaRPr lang="de-DE"/>
          </a:p>
        </p:txBody>
      </p:sp>
    </p:spTree>
    <p:extLst>
      <p:ext uri="{BB962C8B-B14F-4D97-AF65-F5344CB8AC3E}">
        <p14:creationId xmlns:p14="http://schemas.microsoft.com/office/powerpoint/2010/main" val="6855054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181" y="1317399"/>
            <a:ext cx="8381928" cy="511102"/>
          </a:xfrm>
          <a:prstGeom prst="rect">
            <a:avLst/>
          </a:prstGeom>
        </p:spPr>
        <p:txBody>
          <a:bodyPr vert="horz" wrap="square" lIns="0" tIns="12383" rIns="0" bIns="0" rtlCol="0">
            <a:spAutoFit/>
          </a:bodyPr>
          <a:lstStyle/>
          <a:p>
            <a:pPr marL="9525">
              <a:spcBef>
                <a:spcPts val="98"/>
              </a:spcBef>
            </a:pPr>
            <a:r>
              <a:rPr lang="en-US" sz="3600" dirty="0"/>
              <a:t>Open issues (forward pointer: ethics lecture)</a:t>
            </a:r>
            <a:endParaRPr sz="3600" spc="-8" dirty="0"/>
          </a:p>
        </p:txBody>
      </p:sp>
      <p:sp>
        <p:nvSpPr>
          <p:cNvPr id="3" name="object 3"/>
          <p:cNvSpPr txBox="1"/>
          <p:nvPr/>
        </p:nvSpPr>
        <p:spPr>
          <a:xfrm>
            <a:off x="688182" y="2019966"/>
            <a:ext cx="7104221" cy="3865354"/>
          </a:xfrm>
          <a:prstGeom prst="rect">
            <a:avLst/>
          </a:prstGeom>
        </p:spPr>
        <p:txBody>
          <a:bodyPr vert="horz" wrap="square" lIns="0" tIns="195263" rIns="0" bIns="0" rtlCol="0">
            <a:spAutoFit/>
          </a:bodyPr>
          <a:lstStyle/>
          <a:p>
            <a:pPr marL="180975" indent="-171450">
              <a:spcBef>
                <a:spcPts val="1538"/>
              </a:spcBef>
              <a:buFont typeface="Arial"/>
              <a:buChar char="•"/>
              <a:tabLst>
                <a:tab pos="180975" algn="l"/>
              </a:tabLst>
            </a:pPr>
            <a:r>
              <a:rPr sz="2063" spc="-60" dirty="0">
                <a:latin typeface="Trebuchet MS"/>
                <a:cs typeface="Trebuchet MS"/>
              </a:rPr>
              <a:t>Pretraining</a:t>
            </a:r>
            <a:r>
              <a:rPr sz="2063" spc="-124" dirty="0">
                <a:latin typeface="Trebuchet MS"/>
                <a:cs typeface="Trebuchet MS"/>
              </a:rPr>
              <a:t> </a:t>
            </a:r>
            <a:r>
              <a:rPr sz="2063" dirty="0">
                <a:latin typeface="Trebuchet MS"/>
                <a:cs typeface="Trebuchet MS"/>
              </a:rPr>
              <a:t>on</a:t>
            </a:r>
            <a:r>
              <a:rPr sz="2063" spc="-150" dirty="0">
                <a:latin typeface="Trebuchet MS"/>
                <a:cs typeface="Trebuchet MS"/>
              </a:rPr>
              <a:t> </a:t>
            </a:r>
            <a:r>
              <a:rPr sz="2063" spc="-49" dirty="0">
                <a:latin typeface="Trebuchet MS"/>
                <a:cs typeface="Trebuchet MS"/>
              </a:rPr>
              <a:t>large-</a:t>
            </a:r>
            <a:r>
              <a:rPr sz="2063" dirty="0">
                <a:latin typeface="Trebuchet MS"/>
                <a:cs typeface="Trebuchet MS"/>
              </a:rPr>
              <a:t>scale</a:t>
            </a:r>
            <a:r>
              <a:rPr sz="2063" spc="-153" dirty="0">
                <a:latin typeface="Trebuchet MS"/>
                <a:cs typeface="Trebuchet MS"/>
              </a:rPr>
              <a:t> </a:t>
            </a:r>
            <a:r>
              <a:rPr sz="2063" dirty="0">
                <a:latin typeface="Trebuchet MS"/>
                <a:cs typeface="Trebuchet MS"/>
              </a:rPr>
              <a:t>Web</a:t>
            </a:r>
            <a:r>
              <a:rPr sz="2063" spc="-169" dirty="0">
                <a:latin typeface="Trebuchet MS"/>
                <a:cs typeface="Trebuchet MS"/>
              </a:rPr>
              <a:t> </a:t>
            </a:r>
            <a:r>
              <a:rPr sz="2063" spc="-64" dirty="0">
                <a:latin typeface="Trebuchet MS"/>
                <a:cs typeface="Trebuchet MS"/>
              </a:rPr>
              <a:t>data:</a:t>
            </a:r>
            <a:r>
              <a:rPr sz="2063" spc="-101" dirty="0">
                <a:latin typeface="Trebuchet MS"/>
                <a:cs typeface="Trebuchet MS"/>
              </a:rPr>
              <a:t> </a:t>
            </a:r>
            <a:r>
              <a:rPr sz="2063" spc="-109" dirty="0">
                <a:latin typeface="Trebuchet MS"/>
                <a:cs typeface="Trebuchet MS"/>
              </a:rPr>
              <a:t>Too</a:t>
            </a:r>
            <a:r>
              <a:rPr sz="2063" spc="-90" dirty="0">
                <a:latin typeface="Trebuchet MS"/>
                <a:cs typeface="Trebuchet MS"/>
              </a:rPr>
              <a:t> </a:t>
            </a:r>
            <a:r>
              <a:rPr sz="2063" spc="-56" dirty="0">
                <a:latin typeface="Trebuchet MS"/>
                <a:cs typeface="Trebuchet MS"/>
              </a:rPr>
              <a:t>big</a:t>
            </a:r>
            <a:r>
              <a:rPr sz="2063" spc="-120" dirty="0">
                <a:latin typeface="Trebuchet MS"/>
                <a:cs typeface="Trebuchet MS"/>
              </a:rPr>
              <a:t> </a:t>
            </a:r>
            <a:r>
              <a:rPr sz="2063" spc="-64" dirty="0">
                <a:latin typeface="Trebuchet MS"/>
                <a:cs typeface="Trebuchet MS"/>
              </a:rPr>
              <a:t>to</a:t>
            </a:r>
            <a:r>
              <a:rPr sz="2063" spc="-150" dirty="0">
                <a:latin typeface="Trebuchet MS"/>
                <a:cs typeface="Trebuchet MS"/>
              </a:rPr>
              <a:t> </a:t>
            </a:r>
            <a:r>
              <a:rPr sz="2063" spc="30" dirty="0">
                <a:latin typeface="Trebuchet MS"/>
                <a:cs typeface="Trebuchet MS"/>
              </a:rPr>
              <a:t>inspect?</a:t>
            </a:r>
            <a:endParaRPr sz="2063" dirty="0">
              <a:latin typeface="Trebuchet MS"/>
              <a:cs typeface="Trebuchet MS"/>
            </a:endParaRPr>
          </a:p>
          <a:p>
            <a:pPr marL="180975" indent="-171450">
              <a:spcBef>
                <a:spcPts val="1470"/>
              </a:spcBef>
              <a:buFont typeface="Arial"/>
              <a:buChar char="•"/>
              <a:tabLst>
                <a:tab pos="180975" algn="l"/>
              </a:tabLst>
            </a:pPr>
            <a:r>
              <a:rPr sz="2063" spc="38" dirty="0">
                <a:latin typeface="Trebuchet MS"/>
                <a:cs typeface="Trebuchet MS"/>
              </a:rPr>
              <a:t>How</a:t>
            </a:r>
            <a:r>
              <a:rPr sz="2063" spc="-191" dirty="0">
                <a:latin typeface="Trebuchet MS"/>
                <a:cs typeface="Trebuchet MS"/>
              </a:rPr>
              <a:t> </a:t>
            </a:r>
            <a:r>
              <a:rPr sz="2063" spc="-64" dirty="0">
                <a:latin typeface="Trebuchet MS"/>
                <a:cs typeface="Trebuchet MS"/>
              </a:rPr>
              <a:t>to</a:t>
            </a:r>
            <a:r>
              <a:rPr sz="2063" spc="-172" dirty="0">
                <a:latin typeface="Trebuchet MS"/>
                <a:cs typeface="Trebuchet MS"/>
              </a:rPr>
              <a:t> </a:t>
            </a:r>
            <a:r>
              <a:rPr sz="2063" dirty="0">
                <a:latin typeface="Trebuchet MS"/>
                <a:cs typeface="Trebuchet MS"/>
              </a:rPr>
              <a:t>do</a:t>
            </a:r>
            <a:r>
              <a:rPr sz="2063" spc="-113" dirty="0">
                <a:latin typeface="Trebuchet MS"/>
                <a:cs typeface="Trebuchet MS"/>
              </a:rPr>
              <a:t> </a:t>
            </a:r>
            <a:r>
              <a:rPr sz="2063" dirty="0">
                <a:latin typeface="Trebuchet MS"/>
                <a:cs typeface="Trebuchet MS"/>
              </a:rPr>
              <a:t>science</a:t>
            </a:r>
            <a:r>
              <a:rPr sz="2063" spc="-176" dirty="0">
                <a:latin typeface="Trebuchet MS"/>
                <a:cs typeface="Trebuchet MS"/>
              </a:rPr>
              <a:t> </a:t>
            </a:r>
            <a:r>
              <a:rPr sz="2063" spc="-71" dirty="0">
                <a:latin typeface="Trebuchet MS"/>
                <a:cs typeface="Trebuchet MS"/>
              </a:rPr>
              <a:t>with</a:t>
            </a:r>
            <a:r>
              <a:rPr sz="2063" spc="-169" dirty="0">
                <a:latin typeface="Trebuchet MS"/>
                <a:cs typeface="Trebuchet MS"/>
              </a:rPr>
              <a:t> </a:t>
            </a:r>
            <a:r>
              <a:rPr sz="2063" spc="94" dirty="0">
                <a:latin typeface="Trebuchet MS"/>
                <a:cs typeface="Trebuchet MS"/>
              </a:rPr>
              <a:t>LLMs</a:t>
            </a:r>
            <a:r>
              <a:rPr sz="2063" spc="-150" dirty="0">
                <a:latin typeface="Trebuchet MS"/>
                <a:cs typeface="Trebuchet MS"/>
              </a:rPr>
              <a:t> </a:t>
            </a:r>
            <a:r>
              <a:rPr sz="2063" spc="-120" dirty="0">
                <a:latin typeface="Trebuchet MS"/>
                <a:cs typeface="Trebuchet MS"/>
              </a:rPr>
              <a:t>if</a:t>
            </a:r>
            <a:r>
              <a:rPr sz="2063" spc="-153" dirty="0">
                <a:latin typeface="Trebuchet MS"/>
                <a:cs typeface="Trebuchet MS"/>
              </a:rPr>
              <a:t> </a:t>
            </a:r>
            <a:r>
              <a:rPr sz="2063" spc="-71" dirty="0">
                <a:latin typeface="Trebuchet MS"/>
                <a:cs typeface="Trebuchet MS"/>
              </a:rPr>
              <a:t>the</a:t>
            </a:r>
            <a:r>
              <a:rPr sz="2063" spc="-172" dirty="0">
                <a:latin typeface="Trebuchet MS"/>
                <a:cs typeface="Trebuchet MS"/>
              </a:rPr>
              <a:t> </a:t>
            </a:r>
            <a:r>
              <a:rPr sz="2063" spc="-60" dirty="0">
                <a:latin typeface="Trebuchet MS"/>
                <a:cs typeface="Trebuchet MS"/>
              </a:rPr>
              <a:t>training</a:t>
            </a:r>
            <a:r>
              <a:rPr sz="2063" spc="-143" dirty="0">
                <a:latin typeface="Trebuchet MS"/>
                <a:cs typeface="Trebuchet MS"/>
              </a:rPr>
              <a:t> </a:t>
            </a:r>
            <a:r>
              <a:rPr sz="2063" spc="-26" dirty="0">
                <a:latin typeface="Trebuchet MS"/>
                <a:cs typeface="Trebuchet MS"/>
              </a:rPr>
              <a:t>data</a:t>
            </a:r>
            <a:r>
              <a:rPr sz="2063" spc="-188" dirty="0">
                <a:latin typeface="Trebuchet MS"/>
                <a:cs typeface="Trebuchet MS"/>
              </a:rPr>
              <a:t> </a:t>
            </a:r>
            <a:r>
              <a:rPr sz="2063" spc="41" dirty="0">
                <a:latin typeface="Trebuchet MS"/>
                <a:cs typeface="Trebuchet MS"/>
              </a:rPr>
              <a:t>is</a:t>
            </a:r>
            <a:r>
              <a:rPr sz="2063" spc="-146" dirty="0">
                <a:latin typeface="Trebuchet MS"/>
                <a:cs typeface="Trebuchet MS"/>
              </a:rPr>
              <a:t> </a:t>
            </a:r>
            <a:r>
              <a:rPr sz="2063" spc="26" dirty="0">
                <a:latin typeface="Trebuchet MS"/>
                <a:cs typeface="Trebuchet MS"/>
              </a:rPr>
              <a:t>unknown?</a:t>
            </a:r>
            <a:endParaRPr lang="en-US" sz="2063" spc="26" dirty="0">
              <a:latin typeface="Trebuchet MS"/>
              <a:cs typeface="Trebuchet MS"/>
            </a:endParaRPr>
          </a:p>
          <a:p>
            <a:pPr marL="638175" lvl="1" indent="-171450">
              <a:spcBef>
                <a:spcPts val="1470"/>
              </a:spcBef>
              <a:buFont typeface="Arial"/>
              <a:buChar char="•"/>
              <a:tabLst>
                <a:tab pos="180975" algn="l"/>
              </a:tabLst>
            </a:pPr>
            <a:r>
              <a:rPr lang="en-US" sz="2063" spc="26" dirty="0">
                <a:latin typeface="Trebuchet MS"/>
                <a:cs typeface="Trebuchet MS"/>
              </a:rPr>
              <a:t>Benchmark leakage</a:t>
            </a:r>
            <a:endParaRPr sz="2063" dirty="0">
              <a:latin typeface="Trebuchet MS"/>
              <a:cs typeface="Trebuchet MS"/>
            </a:endParaRPr>
          </a:p>
          <a:p>
            <a:pPr marL="180975" indent="-171450">
              <a:spcBef>
                <a:spcPts val="1410"/>
              </a:spcBef>
              <a:buFont typeface="Arial"/>
              <a:buChar char="•"/>
              <a:tabLst>
                <a:tab pos="180975" algn="l"/>
              </a:tabLst>
            </a:pPr>
            <a:r>
              <a:rPr lang="en-US" sz="2063" spc="-60" dirty="0">
                <a:latin typeface="Trebuchet MS"/>
                <a:cs typeface="Trebuchet MS"/>
              </a:rPr>
              <a:t>Are</a:t>
            </a:r>
            <a:r>
              <a:rPr lang="en-US" sz="2063" spc="-180" dirty="0">
                <a:latin typeface="Trebuchet MS"/>
                <a:cs typeface="Trebuchet MS"/>
              </a:rPr>
              <a:t> </a:t>
            </a:r>
            <a:r>
              <a:rPr lang="en-US" sz="2063" spc="-41" dirty="0">
                <a:latin typeface="Trebuchet MS"/>
                <a:cs typeface="Trebuchet MS"/>
              </a:rPr>
              <a:t>we</a:t>
            </a:r>
            <a:r>
              <a:rPr lang="en-US" sz="2063" spc="-180" dirty="0">
                <a:latin typeface="Trebuchet MS"/>
                <a:cs typeface="Trebuchet MS"/>
              </a:rPr>
              <a:t> </a:t>
            </a:r>
            <a:r>
              <a:rPr lang="en-US" sz="2063" spc="-23" dirty="0">
                <a:latin typeface="Trebuchet MS"/>
                <a:cs typeface="Trebuchet MS"/>
              </a:rPr>
              <a:t>running</a:t>
            </a:r>
            <a:r>
              <a:rPr lang="en-US" sz="2063" spc="-146" dirty="0">
                <a:latin typeface="Trebuchet MS"/>
                <a:cs typeface="Trebuchet MS"/>
              </a:rPr>
              <a:t> </a:t>
            </a:r>
            <a:r>
              <a:rPr lang="en-US" sz="2063" spc="-38" dirty="0">
                <a:latin typeface="Trebuchet MS"/>
                <a:cs typeface="Trebuchet MS"/>
              </a:rPr>
              <a:t>out</a:t>
            </a:r>
            <a:r>
              <a:rPr lang="en-US" sz="2063" spc="-150" dirty="0">
                <a:latin typeface="Trebuchet MS"/>
                <a:cs typeface="Trebuchet MS"/>
              </a:rPr>
              <a:t> </a:t>
            </a:r>
            <a:r>
              <a:rPr lang="en-US" sz="2063" spc="-71" dirty="0">
                <a:latin typeface="Trebuchet MS"/>
                <a:cs typeface="Trebuchet MS"/>
              </a:rPr>
              <a:t>of</a:t>
            </a:r>
            <a:r>
              <a:rPr lang="en-US" sz="2063" spc="-158" dirty="0">
                <a:latin typeface="Trebuchet MS"/>
                <a:cs typeface="Trebuchet MS"/>
              </a:rPr>
              <a:t> </a:t>
            </a:r>
            <a:r>
              <a:rPr lang="en-US" sz="2063" spc="-64" dirty="0">
                <a:latin typeface="Trebuchet MS"/>
                <a:cs typeface="Trebuchet MS"/>
              </a:rPr>
              <a:t>training</a:t>
            </a:r>
            <a:r>
              <a:rPr lang="en-US" sz="2063" spc="-146" dirty="0">
                <a:latin typeface="Trebuchet MS"/>
                <a:cs typeface="Trebuchet MS"/>
              </a:rPr>
              <a:t> </a:t>
            </a:r>
            <a:r>
              <a:rPr lang="en-US" sz="2063" spc="-8" dirty="0">
                <a:latin typeface="Trebuchet MS"/>
                <a:cs typeface="Trebuchet MS"/>
              </a:rPr>
              <a:t>data?</a:t>
            </a:r>
            <a:endParaRPr lang="en-US" sz="2063" spc="-23" dirty="0">
              <a:latin typeface="Trebuchet MS"/>
              <a:cs typeface="Trebuchet MS"/>
            </a:endParaRPr>
          </a:p>
          <a:p>
            <a:pPr marL="180975" indent="-171450">
              <a:spcBef>
                <a:spcPts val="1410"/>
              </a:spcBef>
              <a:buFont typeface="Arial"/>
              <a:buChar char="•"/>
              <a:tabLst>
                <a:tab pos="180975" algn="l"/>
              </a:tabLst>
            </a:pPr>
            <a:r>
              <a:rPr sz="2063" spc="-23" dirty="0">
                <a:latin typeface="Trebuchet MS"/>
                <a:cs typeface="Trebuchet MS"/>
              </a:rPr>
              <a:t>Copyright</a:t>
            </a:r>
            <a:r>
              <a:rPr sz="2063" spc="-146" dirty="0">
                <a:latin typeface="Trebuchet MS"/>
                <a:cs typeface="Trebuchet MS"/>
              </a:rPr>
              <a:t> </a:t>
            </a:r>
            <a:r>
              <a:rPr sz="2063" spc="-68" dirty="0">
                <a:latin typeface="Trebuchet MS"/>
                <a:cs typeface="Trebuchet MS"/>
              </a:rPr>
              <a:t>in</a:t>
            </a:r>
            <a:r>
              <a:rPr sz="2063" spc="-116" dirty="0">
                <a:latin typeface="Trebuchet MS"/>
                <a:cs typeface="Trebuchet MS"/>
              </a:rPr>
              <a:t> </a:t>
            </a:r>
            <a:r>
              <a:rPr sz="2063" spc="-71" dirty="0">
                <a:latin typeface="Trebuchet MS"/>
                <a:cs typeface="Trebuchet MS"/>
              </a:rPr>
              <a:t>the</a:t>
            </a:r>
            <a:r>
              <a:rPr sz="2063" spc="-176" dirty="0">
                <a:latin typeface="Trebuchet MS"/>
                <a:cs typeface="Trebuchet MS"/>
              </a:rPr>
              <a:t> </a:t>
            </a:r>
            <a:r>
              <a:rPr sz="2063" spc="-15" dirty="0">
                <a:latin typeface="Trebuchet MS"/>
                <a:cs typeface="Trebuchet MS"/>
              </a:rPr>
              <a:t>age</a:t>
            </a:r>
            <a:r>
              <a:rPr sz="2063" spc="-120" dirty="0">
                <a:latin typeface="Trebuchet MS"/>
                <a:cs typeface="Trebuchet MS"/>
              </a:rPr>
              <a:t> </a:t>
            </a:r>
            <a:r>
              <a:rPr sz="2063" spc="-71" dirty="0">
                <a:latin typeface="Trebuchet MS"/>
                <a:cs typeface="Trebuchet MS"/>
              </a:rPr>
              <a:t>of</a:t>
            </a:r>
            <a:r>
              <a:rPr sz="2063" spc="-158" dirty="0">
                <a:latin typeface="Trebuchet MS"/>
                <a:cs typeface="Trebuchet MS"/>
              </a:rPr>
              <a:t> </a:t>
            </a:r>
            <a:r>
              <a:rPr sz="2063" spc="-68" dirty="0">
                <a:latin typeface="Trebuchet MS"/>
                <a:cs typeface="Trebuchet MS"/>
              </a:rPr>
              <a:t>generative</a:t>
            </a:r>
            <a:r>
              <a:rPr sz="2063" spc="-180" dirty="0">
                <a:latin typeface="Trebuchet MS"/>
                <a:cs typeface="Trebuchet MS"/>
              </a:rPr>
              <a:t> </a:t>
            </a:r>
            <a:r>
              <a:rPr sz="2063" spc="68" dirty="0">
                <a:latin typeface="Trebuchet MS"/>
                <a:cs typeface="Trebuchet MS"/>
              </a:rPr>
              <a:t>AI?</a:t>
            </a:r>
            <a:endParaRPr sz="2063" dirty="0">
              <a:latin typeface="Trebuchet MS"/>
              <a:cs typeface="Trebuchet MS"/>
            </a:endParaRPr>
          </a:p>
          <a:p>
            <a:pPr marL="180975" indent="-171450">
              <a:spcBef>
                <a:spcPts val="1470"/>
              </a:spcBef>
              <a:buFont typeface="Arial"/>
              <a:buChar char="•"/>
              <a:tabLst>
                <a:tab pos="180975" algn="l"/>
              </a:tabLst>
            </a:pPr>
            <a:r>
              <a:rPr lang="en-US" sz="2063" spc="45" dirty="0">
                <a:latin typeface="Trebuchet MS"/>
                <a:cs typeface="Trebuchet MS"/>
              </a:rPr>
              <a:t>Will LLM-generated web content void the LLM training base?</a:t>
            </a:r>
            <a:endParaRPr sz="2063" dirty="0">
              <a:latin typeface="Trebuchet MS"/>
              <a:cs typeface="Trebuchet MS"/>
            </a:endParaRPr>
          </a:p>
          <a:p>
            <a:pPr marL="180499" indent="-170974">
              <a:spcBef>
                <a:spcPts val="1466"/>
              </a:spcBef>
              <a:buFont typeface="Arial"/>
              <a:buChar char="•"/>
              <a:tabLst>
                <a:tab pos="180499" algn="l"/>
              </a:tabLst>
            </a:pPr>
            <a:r>
              <a:rPr sz="2063" spc="143" dirty="0">
                <a:latin typeface="Trebuchet MS"/>
                <a:cs typeface="Trebuchet MS"/>
              </a:rPr>
              <a:t>…</a:t>
            </a:r>
            <a:endParaRPr sz="2063" dirty="0">
              <a:latin typeface="Trebuchet MS"/>
              <a:cs typeface="Trebuchet MS"/>
            </a:endParaRPr>
          </a:p>
        </p:txBody>
      </p:sp>
      <p:sp>
        <p:nvSpPr>
          <p:cNvPr id="5" name="Slide Number Placeholder 4">
            <a:extLst>
              <a:ext uri="{FF2B5EF4-FFF2-40B4-BE49-F238E27FC236}">
                <a16:creationId xmlns:a16="http://schemas.microsoft.com/office/drawing/2014/main" id="{BDBC4F5B-B831-4008-B809-61D5A09AD86F}"/>
              </a:ext>
            </a:extLst>
          </p:cNvPr>
          <p:cNvSpPr>
            <a:spLocks noGrp="1"/>
          </p:cNvSpPr>
          <p:nvPr>
            <p:ph type="sldNum" sz="quarter" idx="12"/>
          </p:nvPr>
        </p:nvSpPr>
        <p:spPr/>
        <p:txBody>
          <a:bodyPr/>
          <a:lstStyle/>
          <a:p>
            <a:fld id="{688715A2-DFA4-4904-9A43-9D7FEC79ECC7}" type="slidenum">
              <a:rPr lang="de-DE" smtClean="0"/>
              <a:t>75</a:t>
            </a:fld>
            <a:endParaRPr lang="de-DE"/>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22CAE-7F00-4AEE-A0E6-EA6F0CECC2E4}"/>
              </a:ext>
            </a:extLst>
          </p:cNvPr>
          <p:cNvSpPr>
            <a:spLocks noGrp="1"/>
          </p:cNvSpPr>
          <p:nvPr>
            <p:ph type="title"/>
          </p:nvPr>
        </p:nvSpPr>
        <p:spPr/>
        <p:txBody>
          <a:bodyPr/>
          <a:lstStyle/>
          <a:p>
            <a:r>
              <a:rPr lang="en-US" dirty="0"/>
              <a:t>Group work</a:t>
            </a:r>
            <a:endParaRPr lang="de-DE" dirty="0"/>
          </a:p>
        </p:txBody>
      </p:sp>
      <p:sp>
        <p:nvSpPr>
          <p:cNvPr id="3" name="Content Placeholder 2">
            <a:extLst>
              <a:ext uri="{FF2B5EF4-FFF2-40B4-BE49-F238E27FC236}">
                <a16:creationId xmlns:a16="http://schemas.microsoft.com/office/drawing/2014/main" id="{C8E47BBA-3D57-43EF-96C3-C75B3C50C584}"/>
              </a:ext>
            </a:extLst>
          </p:cNvPr>
          <p:cNvSpPr>
            <a:spLocks noGrp="1"/>
          </p:cNvSpPr>
          <p:nvPr>
            <p:ph idx="1"/>
          </p:nvPr>
        </p:nvSpPr>
        <p:spPr/>
        <p:txBody>
          <a:bodyPr/>
          <a:lstStyle/>
          <a:p>
            <a:r>
              <a:rPr lang="en-US" dirty="0"/>
              <a:t>Discuss the following questions with your neighbor:</a:t>
            </a:r>
          </a:p>
          <a:p>
            <a:endParaRPr lang="en-US" dirty="0"/>
          </a:p>
          <a:p>
            <a:pPr marL="971550" lvl="1" indent="-514350">
              <a:buFont typeface="+mj-lt"/>
              <a:buAutoNum type="arabicPeriod"/>
            </a:pPr>
            <a:r>
              <a:rPr lang="en-US" dirty="0"/>
              <a:t>What are the three kinds of training data LLMs need?</a:t>
            </a:r>
          </a:p>
          <a:p>
            <a:pPr marL="971550" lvl="1" indent="-514350">
              <a:buFont typeface="+mj-lt"/>
              <a:buAutoNum type="arabicPeriod"/>
            </a:pPr>
            <a:endParaRPr lang="en-US" dirty="0"/>
          </a:p>
          <a:p>
            <a:pPr marL="971550" lvl="1" indent="-514350">
              <a:buFont typeface="+mj-lt"/>
              <a:buAutoNum type="arabicPeriod"/>
            </a:pPr>
            <a:r>
              <a:rPr lang="en-US" dirty="0"/>
              <a:t>Where can we get each from? </a:t>
            </a:r>
            <a:br>
              <a:rPr lang="en-US" dirty="0"/>
            </a:br>
            <a:r>
              <a:rPr lang="en-US" dirty="0"/>
              <a:t>Which can be synthesized?</a:t>
            </a:r>
          </a:p>
          <a:p>
            <a:pPr marL="971550" lvl="1" indent="-514350">
              <a:buFont typeface="+mj-lt"/>
              <a:buAutoNum type="arabicPeriod"/>
            </a:pPr>
            <a:endParaRPr lang="en-US" dirty="0"/>
          </a:p>
          <a:p>
            <a:pPr marL="971550" lvl="1" indent="-514350">
              <a:buFont typeface="+mj-lt"/>
              <a:buAutoNum type="arabicPeriod"/>
            </a:pPr>
            <a:r>
              <a:rPr lang="en-US" dirty="0"/>
              <a:t>What are important filters on web data?</a:t>
            </a:r>
          </a:p>
        </p:txBody>
      </p:sp>
      <p:sp>
        <p:nvSpPr>
          <p:cNvPr id="5" name="Slide Number Placeholder 4">
            <a:extLst>
              <a:ext uri="{FF2B5EF4-FFF2-40B4-BE49-F238E27FC236}">
                <a16:creationId xmlns:a16="http://schemas.microsoft.com/office/drawing/2014/main" id="{D80E35E2-2398-43AA-9EE0-73F39EE1840D}"/>
              </a:ext>
            </a:extLst>
          </p:cNvPr>
          <p:cNvSpPr>
            <a:spLocks noGrp="1"/>
          </p:cNvSpPr>
          <p:nvPr>
            <p:ph type="sldNum" sz="quarter" idx="12"/>
          </p:nvPr>
        </p:nvSpPr>
        <p:spPr/>
        <p:txBody>
          <a:bodyPr/>
          <a:lstStyle/>
          <a:p>
            <a:fld id="{688715A2-DFA4-4904-9A43-9D7FEC79ECC7}" type="slidenum">
              <a:rPr lang="de-DE" smtClean="0"/>
              <a:t>76</a:t>
            </a:fld>
            <a:endParaRPr lang="de-DE"/>
          </a:p>
        </p:txBody>
      </p:sp>
    </p:spTree>
    <p:extLst>
      <p:ext uri="{BB962C8B-B14F-4D97-AF65-F5344CB8AC3E}">
        <p14:creationId xmlns:p14="http://schemas.microsoft.com/office/powerpoint/2010/main" val="423470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8841-8F27-4C34-91D9-91B26E35685F}"/>
              </a:ext>
            </a:extLst>
          </p:cNvPr>
          <p:cNvSpPr>
            <a:spLocks noGrp="1"/>
          </p:cNvSpPr>
          <p:nvPr>
            <p:ph type="title"/>
          </p:nvPr>
        </p:nvSpPr>
        <p:spPr/>
        <p:txBody>
          <a:bodyPr/>
          <a:lstStyle/>
          <a:p>
            <a:r>
              <a:rPr lang="en-US" dirty="0"/>
              <a:t>Take home – Lecture 5</a:t>
            </a:r>
            <a:endParaRPr lang="de-DE" dirty="0"/>
          </a:p>
        </p:txBody>
      </p:sp>
      <p:sp>
        <p:nvSpPr>
          <p:cNvPr id="3" name="Content Placeholder 2">
            <a:extLst>
              <a:ext uri="{FF2B5EF4-FFF2-40B4-BE49-F238E27FC236}">
                <a16:creationId xmlns:a16="http://schemas.microsoft.com/office/drawing/2014/main" id="{FEF4D695-0FE2-4D80-87C7-9A1557A23236}"/>
              </a:ext>
            </a:extLst>
          </p:cNvPr>
          <p:cNvSpPr>
            <a:spLocks noGrp="1"/>
          </p:cNvSpPr>
          <p:nvPr>
            <p:ph idx="1"/>
          </p:nvPr>
        </p:nvSpPr>
        <p:spPr>
          <a:xfrm>
            <a:off x="628650" y="1825624"/>
            <a:ext cx="7886700" cy="4748911"/>
          </a:xfrm>
        </p:spPr>
        <p:txBody>
          <a:bodyPr>
            <a:normAutofit fontScale="70000" lnSpcReduction="20000"/>
          </a:bodyPr>
          <a:lstStyle/>
          <a:p>
            <a:pPr marL="514350" indent="-514350">
              <a:buFont typeface="+mj-lt"/>
              <a:buAutoNum type="arabicPeriod"/>
            </a:pPr>
            <a:r>
              <a:rPr lang="en-US" dirty="0"/>
              <a:t>Data is one of the main differentiators between language models, </a:t>
            </a:r>
          </a:p>
          <a:p>
            <a:pPr lvl="1"/>
            <a:r>
              <a:rPr lang="en-US" dirty="0"/>
              <a:t>Major commercial secret</a:t>
            </a:r>
          </a:p>
          <a:p>
            <a:pPr marL="514350" indent="-514350">
              <a:buFont typeface="+mj-lt"/>
              <a:buAutoNum type="arabicPeriod"/>
            </a:pPr>
            <a:endParaRPr lang="en-US" dirty="0"/>
          </a:p>
          <a:p>
            <a:pPr marL="514350" indent="-514350">
              <a:buFont typeface="+mj-lt"/>
              <a:buAutoNum type="arabicPeriod"/>
            </a:pPr>
            <a:r>
              <a:rPr lang="en-US" dirty="0"/>
              <a:t>LLM training broadly requires three types of data</a:t>
            </a:r>
          </a:p>
          <a:p>
            <a:pPr lvl="1"/>
            <a:r>
              <a:rPr lang="en-US" dirty="0" err="1"/>
              <a:t>Unupervised</a:t>
            </a:r>
            <a:r>
              <a:rPr lang="en-US" dirty="0"/>
              <a:t> pre-training data, instruction fine-tuning data, answer format preference data</a:t>
            </a:r>
          </a:p>
          <a:p>
            <a:pPr marL="971550" lvl="1" indent="-514350">
              <a:buFont typeface="+mj-lt"/>
              <a:buAutoNum type="arabicPeriod"/>
            </a:pPr>
            <a:endParaRPr lang="en-US" dirty="0"/>
          </a:p>
          <a:p>
            <a:pPr marL="514350" indent="-514350">
              <a:buFont typeface="+mj-lt"/>
              <a:buAutoNum type="arabicPeriod"/>
            </a:pPr>
            <a:r>
              <a:rPr lang="en-US" dirty="0"/>
              <a:t>Most training data is web-crawled</a:t>
            </a:r>
          </a:p>
          <a:p>
            <a:pPr lvl="1"/>
            <a:r>
              <a:rPr lang="en-US" dirty="0"/>
              <a:t>Filtering crucial</a:t>
            </a:r>
          </a:p>
          <a:p>
            <a:pPr lvl="1"/>
            <a:r>
              <a:rPr lang="en-US" dirty="0"/>
              <a:t>Balance matters</a:t>
            </a:r>
          </a:p>
          <a:p>
            <a:pPr lvl="1"/>
            <a:r>
              <a:rPr lang="en-US" dirty="0"/>
              <a:t>Definition of “good” data is not clear</a:t>
            </a:r>
          </a:p>
          <a:p>
            <a:pPr marL="971550" lvl="1" indent="-514350">
              <a:buFont typeface="+mj-lt"/>
              <a:buAutoNum type="arabicPeriod"/>
            </a:pPr>
            <a:endParaRPr lang="en-US" dirty="0"/>
          </a:p>
          <a:p>
            <a:pPr marL="514350" indent="-514350">
              <a:buFont typeface="+mj-lt"/>
              <a:buAutoNum type="arabicPeriod"/>
            </a:pPr>
            <a:r>
              <a:rPr lang="en-US" dirty="0"/>
              <a:t>Instruction and answer format data often crowdsourced</a:t>
            </a:r>
          </a:p>
          <a:p>
            <a:pPr lvl="1"/>
            <a:r>
              <a:rPr lang="en-US" dirty="0"/>
              <a:t>Can in principle also be synthesized</a:t>
            </a:r>
          </a:p>
          <a:p>
            <a:pPr marL="0" indent="0">
              <a:buNone/>
            </a:pPr>
            <a:endParaRPr lang="en-US" dirty="0"/>
          </a:p>
          <a:p>
            <a:r>
              <a:rPr lang="en-US" dirty="0"/>
              <a:t>Lab today:</a:t>
            </a:r>
          </a:p>
          <a:p>
            <a:pPr lvl="1"/>
            <a:r>
              <a:rPr lang="de-DE" dirty="0"/>
              <a:t>Building a </a:t>
            </a:r>
            <a:r>
              <a:rPr lang="de-DE" dirty="0" err="1"/>
              <a:t>basic</a:t>
            </a:r>
            <a:r>
              <a:rPr lang="de-DE" dirty="0"/>
              <a:t> Transformer</a:t>
            </a:r>
          </a:p>
        </p:txBody>
      </p:sp>
      <p:sp>
        <p:nvSpPr>
          <p:cNvPr id="5" name="Slide Number Placeholder 4">
            <a:extLst>
              <a:ext uri="{FF2B5EF4-FFF2-40B4-BE49-F238E27FC236}">
                <a16:creationId xmlns:a16="http://schemas.microsoft.com/office/drawing/2014/main" id="{F345A7ED-F78E-4E74-A0DF-DA9CA3B6654C}"/>
              </a:ext>
            </a:extLst>
          </p:cNvPr>
          <p:cNvSpPr>
            <a:spLocks noGrp="1"/>
          </p:cNvSpPr>
          <p:nvPr>
            <p:ph type="sldNum" sz="quarter" idx="12"/>
          </p:nvPr>
        </p:nvSpPr>
        <p:spPr/>
        <p:txBody>
          <a:bodyPr/>
          <a:lstStyle/>
          <a:p>
            <a:fld id="{688715A2-DFA4-4904-9A43-9D7FEC79ECC7}" type="slidenum">
              <a:rPr lang="de-DE" smtClean="0"/>
              <a:t>77</a:t>
            </a:fld>
            <a:endParaRPr lang="de-DE"/>
          </a:p>
        </p:txBody>
      </p:sp>
    </p:spTree>
    <p:extLst>
      <p:ext uri="{BB962C8B-B14F-4D97-AF65-F5344CB8AC3E}">
        <p14:creationId xmlns:p14="http://schemas.microsoft.com/office/powerpoint/2010/main" val="14378467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E1F3D-9492-4AC7-BF8D-CA844E224FE9}"/>
              </a:ext>
            </a:extLst>
          </p:cNvPr>
          <p:cNvSpPr>
            <a:spLocks noGrp="1"/>
          </p:cNvSpPr>
          <p:nvPr>
            <p:ph type="title"/>
          </p:nvPr>
        </p:nvSpPr>
        <p:spPr/>
        <p:txBody>
          <a:bodyPr/>
          <a:lstStyle/>
          <a:p>
            <a:r>
              <a:rPr lang="en-US" dirty="0" err="1"/>
              <a:t>MinHash</a:t>
            </a:r>
            <a:r>
              <a:rPr lang="en-US" dirty="0"/>
              <a:t> notes</a:t>
            </a:r>
            <a:endParaRPr lang="de-DE" dirty="0"/>
          </a:p>
        </p:txBody>
      </p:sp>
      <p:sp>
        <p:nvSpPr>
          <p:cNvPr id="3" name="Content Placeholder 2">
            <a:extLst>
              <a:ext uri="{FF2B5EF4-FFF2-40B4-BE49-F238E27FC236}">
                <a16:creationId xmlns:a16="http://schemas.microsoft.com/office/drawing/2014/main" id="{A2D0BB33-DDBF-4EE0-A9B8-81CC7D585CC9}"/>
              </a:ext>
            </a:extLst>
          </p:cNvPr>
          <p:cNvSpPr>
            <a:spLocks noGrp="1"/>
          </p:cNvSpPr>
          <p:nvPr>
            <p:ph idx="1"/>
          </p:nvPr>
        </p:nvSpPr>
        <p:spPr/>
        <p:txBody>
          <a:bodyPr/>
          <a:lstStyle/>
          <a:p>
            <a:endParaRPr lang="de-DE"/>
          </a:p>
        </p:txBody>
      </p:sp>
      <p:sp>
        <p:nvSpPr>
          <p:cNvPr id="4" name="Slide Number Placeholder 3">
            <a:extLst>
              <a:ext uri="{FF2B5EF4-FFF2-40B4-BE49-F238E27FC236}">
                <a16:creationId xmlns:a16="http://schemas.microsoft.com/office/drawing/2014/main" id="{9A158F1A-9A8B-48D0-8CD1-119C1CA030F7}"/>
              </a:ext>
            </a:extLst>
          </p:cNvPr>
          <p:cNvSpPr>
            <a:spLocks noGrp="1"/>
          </p:cNvSpPr>
          <p:nvPr>
            <p:ph type="sldNum" sz="quarter" idx="12"/>
          </p:nvPr>
        </p:nvSpPr>
        <p:spPr/>
        <p:txBody>
          <a:bodyPr/>
          <a:lstStyle/>
          <a:p>
            <a:fld id="{688715A2-DFA4-4904-9A43-9D7FEC79ECC7}" type="slidenum">
              <a:rPr lang="de-DE" smtClean="0"/>
              <a:t>78</a:t>
            </a:fld>
            <a:endParaRPr lang="de-DE"/>
          </a:p>
        </p:txBody>
      </p:sp>
    </p:spTree>
    <p:extLst>
      <p:ext uri="{BB962C8B-B14F-4D97-AF65-F5344CB8AC3E}">
        <p14:creationId xmlns:p14="http://schemas.microsoft.com/office/powerpoint/2010/main" val="17692236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Freshness problem (2)</a:t>
            </a:r>
          </a:p>
        </p:txBody>
      </p:sp>
      <p:sp>
        <p:nvSpPr>
          <p:cNvPr id="4" name="Content Placeholder 3"/>
          <p:cNvSpPr>
            <a:spLocks noGrp="1"/>
          </p:cNvSpPr>
          <p:nvPr>
            <p:ph idx="1"/>
          </p:nvPr>
        </p:nvSpPr>
        <p:spPr/>
        <p:txBody>
          <a:bodyPr/>
          <a:lstStyle/>
          <a:p>
            <a:pPr>
              <a:lnSpc>
                <a:spcPct val="100000"/>
              </a:lnSpc>
            </a:pPr>
            <a:endParaRPr lang="en-US" dirty="0"/>
          </a:p>
          <a:p>
            <a:pPr>
              <a:lnSpc>
                <a:spcPct val="100000"/>
              </a:lnSpc>
            </a:pPr>
            <a:r>
              <a:rPr lang="en-US" dirty="0"/>
              <a:t>Prediction problem:</a:t>
            </a:r>
            <a:br>
              <a:rPr lang="en-US" dirty="0">
                <a:solidFill>
                  <a:srgbClr val="0000FF"/>
                </a:solidFill>
              </a:rPr>
            </a:br>
            <a:r>
              <a:rPr lang="en-US" dirty="0">
                <a:solidFill>
                  <a:srgbClr val="0000FF"/>
                </a:solidFill>
              </a:rPr>
              <a:t>Estimate page change frequency</a:t>
            </a:r>
          </a:p>
          <a:p>
            <a:pPr lvl="1">
              <a:lnSpc>
                <a:spcPct val="100000"/>
              </a:lnSpc>
            </a:pPr>
            <a:r>
              <a:rPr lang="en-US" dirty="0"/>
              <a:t>From previous change behavior</a:t>
            </a:r>
          </a:p>
          <a:p>
            <a:pPr lvl="1">
              <a:lnSpc>
                <a:spcPct val="100000"/>
              </a:lnSpc>
            </a:pPr>
            <a:r>
              <a:rPr lang="en-US" dirty="0"/>
              <a:t>Or from page content</a:t>
            </a:r>
          </a:p>
          <a:p>
            <a:pPr lvl="1">
              <a:lnSpc>
                <a:spcPct val="100000"/>
              </a:lnSpc>
            </a:pPr>
            <a:endParaRPr lang="en-US" dirty="0"/>
          </a:p>
          <a:p>
            <a:pPr>
              <a:lnSpc>
                <a:spcPct val="100000"/>
              </a:lnSpc>
            </a:pPr>
            <a:r>
              <a:rPr lang="en-US" dirty="0"/>
              <a:t>Optimization problem</a:t>
            </a:r>
            <a:r>
              <a:rPr lang="en-US" dirty="0">
                <a:solidFill>
                  <a:srgbClr val="0000FF"/>
                </a:solidFill>
              </a:rPr>
              <a:t>: Decide crawl frequency</a:t>
            </a:r>
          </a:p>
          <a:p>
            <a:pPr lvl="1">
              <a:lnSpc>
                <a:spcPct val="100000"/>
              </a:lnSpc>
            </a:pPr>
            <a:r>
              <a:rPr lang="en-US" dirty="0"/>
              <a:t>Fixed budget </a:t>
            </a:r>
            <a:r>
              <a:rPr lang="en-US" dirty="0">
                <a:sym typeface="Wingdings" panose="05000000000000000000" pitchFamily="2" charset="2"/>
              </a:rPr>
              <a:t> How to distribute them</a:t>
            </a:r>
          </a:p>
          <a:p>
            <a:pPr lvl="1">
              <a:lnSpc>
                <a:spcPct val="100000"/>
              </a:lnSpc>
            </a:pPr>
            <a:r>
              <a:rPr lang="en-US" dirty="0">
                <a:sym typeface="Wingdings" panose="05000000000000000000" pitchFamily="2" charset="2"/>
              </a:rPr>
              <a:t>Flexible budget  Cost-benefit framework needed</a:t>
            </a:r>
            <a:endParaRPr lang="en-US" dirty="0"/>
          </a:p>
        </p:txBody>
      </p:sp>
      <p:sp>
        <p:nvSpPr>
          <p:cNvPr id="2" name="Slide Number Placeholder 1"/>
          <p:cNvSpPr>
            <a:spLocks noGrp="1"/>
          </p:cNvSpPr>
          <p:nvPr>
            <p:ph type="sldNum" sz="quarter" idx="12"/>
          </p:nvPr>
        </p:nvSpPr>
        <p:spPr/>
        <p:txBody>
          <a:bodyPr/>
          <a:lstStyle/>
          <a:p>
            <a:fld id="{027A0261-2493-4C02-9B53-6EF6F260EEA7}" type="slidenum">
              <a:rPr lang="en-US" smtClean="0"/>
              <a:t>79</a:t>
            </a:fld>
            <a:endParaRPr lang="en-US"/>
          </a:p>
        </p:txBody>
      </p:sp>
      <p:pic>
        <p:nvPicPr>
          <p:cNvPr id="5" name="Picture 4">
            <a:extLst>
              <a:ext uri="{FF2B5EF4-FFF2-40B4-BE49-F238E27FC236}">
                <a16:creationId xmlns:a16="http://schemas.microsoft.com/office/drawing/2014/main" id="{6714A4B9-98E1-4F93-90F1-65ED75461524}"/>
              </a:ext>
            </a:extLst>
          </p:cNvPr>
          <p:cNvPicPr>
            <a:picLocks noChangeAspect="1"/>
          </p:cNvPicPr>
          <p:nvPr/>
        </p:nvPicPr>
        <p:blipFill>
          <a:blip r:embed="rId2"/>
          <a:stretch>
            <a:fillRect/>
          </a:stretch>
        </p:blipFill>
        <p:spPr>
          <a:xfrm>
            <a:off x="3986788" y="1265300"/>
            <a:ext cx="5157212" cy="1195095"/>
          </a:xfrm>
          <a:prstGeom prst="rect">
            <a:avLst/>
          </a:prstGeom>
        </p:spPr>
      </p:pic>
    </p:spTree>
    <p:extLst>
      <p:ext uri="{BB962C8B-B14F-4D97-AF65-F5344CB8AC3E}">
        <p14:creationId xmlns:p14="http://schemas.microsoft.com/office/powerpoint/2010/main" val="1643136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81250" y="2701099"/>
            <a:ext cx="4374833" cy="841577"/>
          </a:xfrm>
          <a:prstGeom prst="rect">
            <a:avLst/>
          </a:prstGeom>
        </p:spPr>
        <p:txBody>
          <a:bodyPr vert="horz" wrap="square" lIns="0" tIns="10478" rIns="0" bIns="0" rtlCol="0">
            <a:spAutoFit/>
          </a:bodyPr>
          <a:lstStyle/>
          <a:p>
            <a:pPr marL="9525">
              <a:spcBef>
                <a:spcPts val="83"/>
              </a:spcBef>
            </a:pPr>
            <a:r>
              <a:rPr sz="5400" spc="75" dirty="0"/>
              <a:t>LLMs</a:t>
            </a:r>
            <a:r>
              <a:rPr sz="5400" spc="-585" dirty="0"/>
              <a:t> </a:t>
            </a:r>
            <a:r>
              <a:rPr sz="5400" spc="-236" dirty="0"/>
              <a:t>and</a:t>
            </a:r>
            <a:r>
              <a:rPr sz="5400" spc="-600" dirty="0"/>
              <a:t> </a:t>
            </a:r>
            <a:r>
              <a:rPr sz="5400" spc="-94" dirty="0"/>
              <a:t>data?</a:t>
            </a:r>
            <a:endParaRPr sz="5400"/>
          </a:p>
        </p:txBody>
      </p:sp>
      <p:sp>
        <p:nvSpPr>
          <p:cNvPr id="4" name="Slide Number Placeholder 3">
            <a:extLst>
              <a:ext uri="{FF2B5EF4-FFF2-40B4-BE49-F238E27FC236}">
                <a16:creationId xmlns:a16="http://schemas.microsoft.com/office/drawing/2014/main" id="{31B9D433-D44D-415E-A185-8EEBE2249C72}"/>
              </a:ext>
            </a:extLst>
          </p:cNvPr>
          <p:cNvSpPr>
            <a:spLocks noGrp="1"/>
          </p:cNvSpPr>
          <p:nvPr>
            <p:ph type="sldNum" sz="quarter" idx="12"/>
          </p:nvPr>
        </p:nvSpPr>
        <p:spPr/>
        <p:txBody>
          <a:bodyPr/>
          <a:lstStyle/>
          <a:p>
            <a:fld id="{688715A2-DFA4-4904-9A43-9D7FEC79ECC7}" type="slidenum">
              <a:rPr lang="de-DE" smtClean="0"/>
              <a:t>8</a:t>
            </a:fld>
            <a:endParaRPr lang="de-DE"/>
          </a:p>
        </p:txBody>
      </p:sp>
    </p:spTree>
    <p:extLst>
      <p:ext uri="{BB962C8B-B14F-4D97-AF65-F5344CB8AC3E}">
        <p14:creationId xmlns:p14="http://schemas.microsoft.com/office/powerpoint/2010/main" val="270637686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Estimating change frequencies</a:t>
            </a:r>
          </a:p>
        </p:txBody>
      </p:sp>
      <p:sp>
        <p:nvSpPr>
          <p:cNvPr id="3" name="Content Placeholder 2"/>
          <p:cNvSpPr>
            <a:spLocks noGrp="1"/>
          </p:cNvSpPr>
          <p:nvPr>
            <p:ph idx="1"/>
          </p:nvPr>
        </p:nvSpPr>
        <p:spPr/>
        <p:txBody>
          <a:bodyPr>
            <a:normAutofit fontScale="85000" lnSpcReduction="20000"/>
          </a:bodyPr>
          <a:lstStyle/>
          <a:p>
            <a:pPr>
              <a:lnSpc>
                <a:spcPct val="110000"/>
              </a:lnSpc>
            </a:pPr>
            <a:r>
              <a:rPr lang="en-US" dirty="0">
                <a:solidFill>
                  <a:srgbClr val="0000FF"/>
                </a:solidFill>
              </a:rPr>
              <a:t>Cho and Molina, TOIT 2003</a:t>
            </a:r>
          </a:p>
          <a:p>
            <a:pPr lvl="1">
              <a:lnSpc>
                <a:spcPct val="110000"/>
              </a:lnSpc>
            </a:pPr>
            <a:r>
              <a:rPr lang="en-US" dirty="0"/>
              <a:t>Model changes as Poisson processes </a:t>
            </a:r>
            <a:br>
              <a:rPr lang="en-US" dirty="0"/>
            </a:br>
            <a:r>
              <a:rPr lang="en-US" dirty="0"/>
              <a:t>(i.e., memoryless/statistically independent)</a:t>
            </a:r>
          </a:p>
          <a:p>
            <a:pPr lvl="1">
              <a:lnSpc>
                <a:spcPct val="110000"/>
              </a:lnSpc>
            </a:pPr>
            <a:r>
              <a:rPr lang="en-US" dirty="0"/>
              <a:t>Extrapolate change frequency from previous visits</a:t>
            </a:r>
          </a:p>
          <a:p>
            <a:pPr lvl="2">
              <a:lnSpc>
                <a:spcPct val="110000"/>
              </a:lnSpc>
              <a:buFont typeface="Wingdings" panose="05000000000000000000" pitchFamily="2" charset="2"/>
              <a:buChar char="à"/>
            </a:pPr>
            <a:r>
              <a:rPr lang="en-US" dirty="0">
                <a:sym typeface="Wingdings" panose="05000000000000000000" pitchFamily="2" charset="2"/>
              </a:rPr>
              <a:t> Daily visit for 10 days, 6 changes detected</a:t>
            </a:r>
          </a:p>
          <a:p>
            <a:pPr lvl="2">
              <a:lnSpc>
                <a:spcPct val="110000"/>
              </a:lnSpc>
              <a:buFont typeface="Wingdings" panose="05000000000000000000" pitchFamily="2" charset="2"/>
              <a:buChar char="à"/>
            </a:pPr>
            <a:r>
              <a:rPr lang="en-US" dirty="0">
                <a:sym typeface="Wingdings" panose="05000000000000000000" pitchFamily="2" charset="2"/>
              </a:rPr>
              <a:t> Change frequency: 0.6 changes/day?</a:t>
            </a:r>
          </a:p>
          <a:p>
            <a:pPr lvl="1">
              <a:lnSpc>
                <a:spcPct val="110000"/>
              </a:lnSpc>
            </a:pPr>
            <a:r>
              <a:rPr lang="en-US" dirty="0">
                <a:sym typeface="Wingdings" panose="05000000000000000000" pitchFamily="2" charset="2"/>
              </a:rPr>
              <a:t>Extrapolation underestimates change frequency due to multiple change possibility</a:t>
            </a:r>
            <a:endParaRPr lang="en-US" dirty="0"/>
          </a:p>
          <a:p>
            <a:pPr>
              <a:lnSpc>
                <a:spcPct val="110000"/>
              </a:lnSpc>
            </a:pPr>
            <a:r>
              <a:rPr lang="en-US" dirty="0">
                <a:solidFill>
                  <a:srgbClr val="0000FF"/>
                </a:solidFill>
              </a:rPr>
              <a:t>Wijaya et al., EMNLP 2015</a:t>
            </a:r>
          </a:p>
          <a:p>
            <a:pPr lvl="1">
              <a:lnSpc>
                <a:spcPct val="110000"/>
              </a:lnSpc>
            </a:pPr>
            <a:r>
              <a:rPr lang="en-US" dirty="0"/>
              <a:t>Wikipedia-specific</a:t>
            </a:r>
          </a:p>
          <a:p>
            <a:pPr lvl="1">
              <a:lnSpc>
                <a:spcPct val="110000"/>
              </a:lnSpc>
            </a:pPr>
            <a:r>
              <a:rPr lang="en-US" dirty="0"/>
              <a:t>Learn state-change-indicating terms</a:t>
            </a:r>
          </a:p>
          <a:p>
            <a:pPr lvl="1">
              <a:lnSpc>
                <a:spcPct val="110000"/>
              </a:lnSpc>
            </a:pPr>
            <a:r>
              <a:rPr lang="en-US" dirty="0"/>
              <a:t>E.g., </a:t>
            </a:r>
            <a:r>
              <a:rPr lang="en-US" i="1" dirty="0"/>
              <a:t>nominated, elected</a:t>
            </a:r>
          </a:p>
        </p:txBody>
      </p:sp>
      <p:sp>
        <p:nvSpPr>
          <p:cNvPr id="4" name="Slide Number Placeholder 3"/>
          <p:cNvSpPr>
            <a:spLocks noGrp="1"/>
          </p:cNvSpPr>
          <p:nvPr>
            <p:ph type="sldNum" sz="quarter" idx="12"/>
          </p:nvPr>
        </p:nvSpPr>
        <p:spPr/>
        <p:txBody>
          <a:bodyPr/>
          <a:lstStyle/>
          <a:p>
            <a:fld id="{027A0261-2493-4C02-9B53-6EF6F260EEA7}" type="slidenum">
              <a:rPr lang="en-US" smtClean="0"/>
              <a:t>80</a:t>
            </a:fld>
            <a:endParaRPr lang="en-US"/>
          </a:p>
        </p:txBody>
      </p:sp>
    </p:spTree>
    <p:extLst>
      <p:ext uri="{BB962C8B-B14F-4D97-AF65-F5344CB8AC3E}">
        <p14:creationId xmlns:p14="http://schemas.microsoft.com/office/powerpoint/2010/main" val="2573384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8249" y="1193245"/>
            <a:ext cx="5712500" cy="641041"/>
          </a:xfrm>
          <a:prstGeom prst="rect">
            <a:avLst/>
          </a:prstGeom>
        </p:spPr>
        <p:txBody>
          <a:bodyPr vert="horz" wrap="square" lIns="0" tIns="131921" rIns="0" bIns="0" rtlCol="0">
            <a:spAutoFit/>
          </a:bodyPr>
          <a:lstStyle/>
          <a:p>
            <a:pPr marL="326231">
              <a:spcBef>
                <a:spcPts val="98"/>
              </a:spcBef>
            </a:pPr>
            <a:r>
              <a:rPr spc="-131" dirty="0"/>
              <a:t>Data</a:t>
            </a:r>
            <a:r>
              <a:rPr spc="-344" dirty="0"/>
              <a:t> </a:t>
            </a:r>
            <a:r>
              <a:rPr spc="-214" dirty="0"/>
              <a:t>matters!</a:t>
            </a:r>
          </a:p>
        </p:txBody>
      </p:sp>
      <p:sp>
        <p:nvSpPr>
          <p:cNvPr id="3" name="object 3"/>
          <p:cNvSpPr txBox="1"/>
          <p:nvPr/>
        </p:nvSpPr>
        <p:spPr>
          <a:xfrm>
            <a:off x="845105" y="2725536"/>
            <a:ext cx="7471410" cy="2136290"/>
          </a:xfrm>
          <a:prstGeom prst="rect">
            <a:avLst/>
          </a:prstGeom>
        </p:spPr>
        <p:txBody>
          <a:bodyPr vert="horz" wrap="square" lIns="0" tIns="115253" rIns="0" bIns="0" rtlCol="0">
            <a:spAutoFit/>
          </a:bodyPr>
          <a:lstStyle/>
          <a:p>
            <a:pPr algn="ctr">
              <a:spcBef>
                <a:spcPts val="907"/>
              </a:spcBef>
            </a:pPr>
            <a:r>
              <a:rPr sz="2063" spc="41" dirty="0">
                <a:latin typeface="Trebuchet MS"/>
                <a:cs typeface="Trebuchet MS"/>
              </a:rPr>
              <a:t>"We</a:t>
            </a:r>
            <a:r>
              <a:rPr sz="2063" spc="-120" dirty="0">
                <a:latin typeface="Trebuchet MS"/>
                <a:cs typeface="Trebuchet MS"/>
              </a:rPr>
              <a:t> </a:t>
            </a:r>
            <a:r>
              <a:rPr sz="2063" spc="-64" dirty="0">
                <a:latin typeface="Trebuchet MS"/>
                <a:cs typeface="Trebuchet MS"/>
              </a:rPr>
              <a:t>find</a:t>
            </a:r>
            <a:r>
              <a:rPr sz="2063" spc="-135" dirty="0">
                <a:latin typeface="Trebuchet MS"/>
                <a:cs typeface="Trebuchet MS"/>
              </a:rPr>
              <a:t> </a:t>
            </a:r>
            <a:r>
              <a:rPr sz="2063" spc="-75" dirty="0">
                <a:latin typeface="Trebuchet MS"/>
                <a:cs typeface="Trebuchet MS"/>
              </a:rPr>
              <a:t>that</a:t>
            </a:r>
            <a:r>
              <a:rPr sz="2063" spc="-203" dirty="0">
                <a:latin typeface="Trebuchet MS"/>
                <a:cs typeface="Trebuchet MS"/>
              </a:rPr>
              <a:t> </a:t>
            </a:r>
            <a:r>
              <a:rPr sz="2063" spc="-26" dirty="0">
                <a:latin typeface="Trebuchet MS"/>
                <a:cs typeface="Trebuchet MS"/>
              </a:rPr>
              <a:t>data</a:t>
            </a:r>
            <a:r>
              <a:rPr sz="2063" spc="-184" dirty="0">
                <a:latin typeface="Trebuchet MS"/>
                <a:cs typeface="Trebuchet MS"/>
              </a:rPr>
              <a:t> </a:t>
            </a:r>
            <a:r>
              <a:rPr sz="2063" spc="-53" dirty="0">
                <a:latin typeface="Trebuchet MS"/>
                <a:cs typeface="Trebuchet MS"/>
              </a:rPr>
              <a:t>quality</a:t>
            </a:r>
            <a:r>
              <a:rPr sz="2063" spc="-131" dirty="0">
                <a:latin typeface="Trebuchet MS"/>
                <a:cs typeface="Trebuchet MS"/>
              </a:rPr>
              <a:t> </a:t>
            </a:r>
            <a:r>
              <a:rPr sz="2063" spc="41" dirty="0">
                <a:latin typeface="Trebuchet MS"/>
                <a:cs typeface="Trebuchet MS"/>
              </a:rPr>
              <a:t>is</a:t>
            </a:r>
            <a:r>
              <a:rPr sz="2063" spc="-146" dirty="0">
                <a:latin typeface="Trebuchet MS"/>
                <a:cs typeface="Trebuchet MS"/>
              </a:rPr>
              <a:t> </a:t>
            </a:r>
            <a:r>
              <a:rPr sz="2063" spc="-53" dirty="0">
                <a:latin typeface="Trebuchet MS"/>
                <a:cs typeface="Trebuchet MS"/>
              </a:rPr>
              <a:t>critical</a:t>
            </a:r>
            <a:r>
              <a:rPr sz="2063" spc="-180" dirty="0">
                <a:latin typeface="Trebuchet MS"/>
                <a:cs typeface="Trebuchet MS"/>
              </a:rPr>
              <a:t> </a:t>
            </a:r>
            <a:r>
              <a:rPr sz="2063" spc="-64" dirty="0">
                <a:latin typeface="Trebuchet MS"/>
                <a:cs typeface="Trebuchet MS"/>
              </a:rPr>
              <a:t>to</a:t>
            </a:r>
            <a:r>
              <a:rPr sz="2063" spc="-172" dirty="0">
                <a:latin typeface="Trebuchet MS"/>
                <a:cs typeface="Trebuchet MS"/>
              </a:rPr>
              <a:t> </a:t>
            </a:r>
            <a:r>
              <a:rPr sz="2063" dirty="0">
                <a:latin typeface="Trebuchet MS"/>
                <a:cs typeface="Trebuchet MS"/>
              </a:rPr>
              <a:t>a</a:t>
            </a:r>
            <a:r>
              <a:rPr sz="2063" spc="-127" dirty="0">
                <a:latin typeface="Trebuchet MS"/>
                <a:cs typeface="Trebuchet MS"/>
              </a:rPr>
              <a:t> </a:t>
            </a:r>
            <a:r>
              <a:rPr sz="2063" spc="-34" dirty="0">
                <a:latin typeface="Trebuchet MS"/>
                <a:cs typeface="Trebuchet MS"/>
              </a:rPr>
              <a:t>highly-</a:t>
            </a:r>
            <a:r>
              <a:rPr sz="2063" spc="-45" dirty="0">
                <a:latin typeface="Trebuchet MS"/>
                <a:cs typeface="Trebuchet MS"/>
              </a:rPr>
              <a:t>performing</a:t>
            </a:r>
            <a:r>
              <a:rPr sz="2063" spc="-139" dirty="0">
                <a:latin typeface="Trebuchet MS"/>
                <a:cs typeface="Trebuchet MS"/>
              </a:rPr>
              <a:t> </a:t>
            </a:r>
            <a:r>
              <a:rPr sz="2063" spc="-8" dirty="0">
                <a:latin typeface="Trebuchet MS"/>
                <a:cs typeface="Trebuchet MS"/>
              </a:rPr>
              <a:t>model”</a:t>
            </a:r>
            <a:endParaRPr sz="2063" dirty="0">
              <a:latin typeface="Trebuchet MS"/>
              <a:cs typeface="Trebuchet MS"/>
            </a:endParaRPr>
          </a:p>
          <a:p>
            <a:pPr marR="3810" algn="ctr">
              <a:spcBef>
                <a:spcPts val="619"/>
              </a:spcBef>
            </a:pPr>
            <a:r>
              <a:rPr sz="1500" i="1" spc="-30" dirty="0">
                <a:latin typeface="Trebuchet MS"/>
                <a:cs typeface="Trebuchet MS"/>
              </a:rPr>
              <a:t>(Google</a:t>
            </a:r>
            <a:r>
              <a:rPr sz="1500" i="1" spc="-120" dirty="0">
                <a:latin typeface="Trebuchet MS"/>
                <a:cs typeface="Trebuchet MS"/>
              </a:rPr>
              <a:t> </a:t>
            </a:r>
            <a:r>
              <a:rPr sz="1500" i="1" spc="-34" dirty="0">
                <a:latin typeface="Trebuchet MS"/>
                <a:cs typeface="Trebuchet MS"/>
              </a:rPr>
              <a:t>Gemini</a:t>
            </a:r>
            <a:r>
              <a:rPr sz="1500" i="1" spc="-105" dirty="0">
                <a:latin typeface="Trebuchet MS"/>
                <a:cs typeface="Trebuchet MS"/>
              </a:rPr>
              <a:t> </a:t>
            </a:r>
            <a:r>
              <a:rPr sz="1500" i="1" spc="-30" dirty="0">
                <a:latin typeface="Trebuchet MS"/>
                <a:cs typeface="Trebuchet MS"/>
              </a:rPr>
              <a:t>technical</a:t>
            </a:r>
            <a:r>
              <a:rPr sz="1500" i="1" spc="-94" dirty="0">
                <a:latin typeface="Trebuchet MS"/>
                <a:cs typeface="Trebuchet MS"/>
              </a:rPr>
              <a:t> report,</a:t>
            </a:r>
            <a:r>
              <a:rPr sz="1500" i="1" spc="-109" dirty="0">
                <a:latin typeface="Trebuchet MS"/>
                <a:cs typeface="Trebuchet MS"/>
              </a:rPr>
              <a:t> </a:t>
            </a:r>
            <a:r>
              <a:rPr sz="1500" i="1" spc="-8" dirty="0">
                <a:latin typeface="Trebuchet MS"/>
                <a:cs typeface="Trebuchet MS"/>
              </a:rPr>
              <a:t>2023)</a:t>
            </a:r>
            <a:endParaRPr sz="1500" dirty="0">
              <a:latin typeface="Trebuchet MS"/>
              <a:cs typeface="Trebuchet MS"/>
            </a:endParaRPr>
          </a:p>
          <a:p>
            <a:pPr>
              <a:lnSpc>
                <a:spcPct val="100000"/>
              </a:lnSpc>
            </a:pPr>
            <a:endParaRPr sz="1500" dirty="0">
              <a:latin typeface="Trebuchet MS"/>
              <a:cs typeface="Trebuchet MS"/>
            </a:endParaRPr>
          </a:p>
          <a:p>
            <a:pPr>
              <a:lnSpc>
                <a:spcPct val="100000"/>
              </a:lnSpc>
            </a:pPr>
            <a:endParaRPr sz="1500" dirty="0">
              <a:latin typeface="Trebuchet MS"/>
              <a:cs typeface="Trebuchet MS"/>
            </a:endParaRPr>
          </a:p>
          <a:p>
            <a:pPr>
              <a:spcBef>
                <a:spcPts val="581"/>
              </a:spcBef>
            </a:pPr>
            <a:endParaRPr sz="1500" dirty="0">
              <a:latin typeface="Trebuchet MS"/>
              <a:cs typeface="Trebuchet MS"/>
            </a:endParaRPr>
          </a:p>
          <a:p>
            <a:pPr algn="ctr">
              <a:lnSpc>
                <a:spcPct val="100000"/>
              </a:lnSpc>
            </a:pPr>
            <a:r>
              <a:rPr sz="2063" spc="-26" dirty="0">
                <a:latin typeface="Trebuchet MS"/>
                <a:cs typeface="Trebuchet MS"/>
              </a:rPr>
              <a:t>“Data</a:t>
            </a:r>
            <a:r>
              <a:rPr sz="2063" spc="-176" dirty="0">
                <a:latin typeface="Trebuchet MS"/>
                <a:cs typeface="Trebuchet MS"/>
              </a:rPr>
              <a:t> </a:t>
            </a:r>
            <a:r>
              <a:rPr sz="2063" spc="-34" dirty="0">
                <a:latin typeface="Trebuchet MS"/>
                <a:cs typeface="Trebuchet MS"/>
              </a:rPr>
              <a:t>curation</a:t>
            </a:r>
            <a:r>
              <a:rPr sz="2063" spc="-161" dirty="0">
                <a:latin typeface="Trebuchet MS"/>
                <a:cs typeface="Trebuchet MS"/>
              </a:rPr>
              <a:t> </a:t>
            </a:r>
            <a:r>
              <a:rPr sz="2063" spc="56" dirty="0">
                <a:latin typeface="Trebuchet MS"/>
                <a:cs typeface="Trebuchet MS"/>
              </a:rPr>
              <a:t>was</a:t>
            </a:r>
            <a:r>
              <a:rPr sz="2063" spc="-135" dirty="0">
                <a:latin typeface="Trebuchet MS"/>
                <a:cs typeface="Trebuchet MS"/>
              </a:rPr>
              <a:t> </a:t>
            </a:r>
            <a:r>
              <a:rPr sz="2063" spc="-71" dirty="0">
                <a:latin typeface="Trebuchet MS"/>
                <a:cs typeface="Trebuchet MS"/>
              </a:rPr>
              <a:t>the</a:t>
            </a:r>
            <a:r>
              <a:rPr sz="2063" spc="-109" dirty="0">
                <a:latin typeface="Trebuchet MS"/>
                <a:cs typeface="Trebuchet MS"/>
              </a:rPr>
              <a:t> </a:t>
            </a:r>
            <a:r>
              <a:rPr sz="2063" dirty="0">
                <a:latin typeface="Trebuchet MS"/>
                <a:cs typeface="Trebuchet MS"/>
              </a:rPr>
              <a:t>most</a:t>
            </a:r>
            <a:r>
              <a:rPr sz="2063" spc="-135" dirty="0">
                <a:latin typeface="Trebuchet MS"/>
                <a:cs typeface="Trebuchet MS"/>
              </a:rPr>
              <a:t> </a:t>
            </a:r>
            <a:r>
              <a:rPr sz="2063" spc="-45" dirty="0">
                <a:latin typeface="Trebuchet MS"/>
                <a:cs typeface="Trebuchet MS"/>
              </a:rPr>
              <a:t>important</a:t>
            </a:r>
            <a:r>
              <a:rPr sz="2063" spc="-191" dirty="0">
                <a:latin typeface="Trebuchet MS"/>
                <a:cs typeface="Trebuchet MS"/>
              </a:rPr>
              <a:t> </a:t>
            </a:r>
            <a:r>
              <a:rPr sz="2063" spc="-41" dirty="0">
                <a:latin typeface="Trebuchet MS"/>
                <a:cs typeface="Trebuchet MS"/>
              </a:rPr>
              <a:t>work</a:t>
            </a:r>
            <a:r>
              <a:rPr sz="2063" spc="-139" dirty="0">
                <a:latin typeface="Trebuchet MS"/>
                <a:cs typeface="Trebuchet MS"/>
              </a:rPr>
              <a:t> </a:t>
            </a:r>
            <a:r>
              <a:rPr sz="2063" spc="-90" dirty="0">
                <a:latin typeface="Trebuchet MS"/>
                <a:cs typeface="Trebuchet MS"/>
              </a:rPr>
              <a:t>for</a:t>
            </a:r>
            <a:r>
              <a:rPr sz="2063" spc="-158" dirty="0">
                <a:latin typeface="Trebuchet MS"/>
                <a:cs typeface="Trebuchet MS"/>
              </a:rPr>
              <a:t> </a:t>
            </a:r>
            <a:r>
              <a:rPr sz="2063" spc="-26" dirty="0">
                <a:latin typeface="Trebuchet MS"/>
                <a:cs typeface="Trebuchet MS"/>
              </a:rPr>
              <a:t>building</a:t>
            </a:r>
            <a:r>
              <a:rPr sz="2063" spc="-131" dirty="0">
                <a:latin typeface="Trebuchet MS"/>
                <a:cs typeface="Trebuchet MS"/>
              </a:rPr>
              <a:t> </a:t>
            </a:r>
            <a:r>
              <a:rPr sz="2063" spc="-8" dirty="0">
                <a:latin typeface="Trebuchet MS"/>
                <a:cs typeface="Trebuchet MS"/>
              </a:rPr>
              <a:t>Grok”</a:t>
            </a:r>
            <a:endParaRPr sz="2063" dirty="0">
              <a:latin typeface="Trebuchet MS"/>
              <a:cs typeface="Trebuchet MS"/>
            </a:endParaRPr>
          </a:p>
          <a:p>
            <a:pPr marR="4763" algn="ctr">
              <a:spcBef>
                <a:spcPts val="623"/>
              </a:spcBef>
            </a:pPr>
            <a:r>
              <a:rPr sz="1500" i="1" spc="-41" dirty="0">
                <a:latin typeface="Trebuchet MS"/>
                <a:cs typeface="Trebuchet MS"/>
              </a:rPr>
              <a:t>(Elon</a:t>
            </a:r>
            <a:r>
              <a:rPr sz="1500" i="1" spc="-79" dirty="0">
                <a:latin typeface="Trebuchet MS"/>
                <a:cs typeface="Trebuchet MS"/>
              </a:rPr>
              <a:t> </a:t>
            </a:r>
            <a:r>
              <a:rPr sz="1500" i="1" dirty="0">
                <a:latin typeface="Trebuchet MS"/>
                <a:cs typeface="Trebuchet MS"/>
              </a:rPr>
              <a:t>Musk</a:t>
            </a:r>
            <a:r>
              <a:rPr sz="1500" i="1" spc="-98" dirty="0">
                <a:latin typeface="Trebuchet MS"/>
                <a:cs typeface="Trebuchet MS"/>
              </a:rPr>
              <a:t> </a:t>
            </a:r>
            <a:r>
              <a:rPr sz="1500" i="1" spc="-86" dirty="0">
                <a:latin typeface="Trebuchet MS"/>
                <a:cs typeface="Trebuchet MS"/>
              </a:rPr>
              <a:t>at</a:t>
            </a:r>
            <a:r>
              <a:rPr sz="1500" i="1" spc="-172" dirty="0">
                <a:latin typeface="Trebuchet MS"/>
                <a:cs typeface="Trebuchet MS"/>
              </a:rPr>
              <a:t> </a:t>
            </a:r>
            <a:r>
              <a:rPr sz="1500" i="1" spc="-64" dirty="0">
                <a:latin typeface="Trebuchet MS"/>
                <a:cs typeface="Trebuchet MS"/>
              </a:rPr>
              <a:t>the</a:t>
            </a:r>
            <a:r>
              <a:rPr sz="1500" i="1" spc="-101" dirty="0">
                <a:latin typeface="Trebuchet MS"/>
                <a:cs typeface="Trebuchet MS"/>
              </a:rPr>
              <a:t> </a:t>
            </a:r>
            <a:r>
              <a:rPr sz="1500" i="1" spc="-53" dirty="0">
                <a:latin typeface="Trebuchet MS"/>
                <a:cs typeface="Trebuchet MS"/>
              </a:rPr>
              <a:t>Lex</a:t>
            </a:r>
            <a:r>
              <a:rPr sz="1500" i="1" spc="-79" dirty="0">
                <a:latin typeface="Trebuchet MS"/>
                <a:cs typeface="Trebuchet MS"/>
              </a:rPr>
              <a:t> </a:t>
            </a:r>
            <a:r>
              <a:rPr sz="1500" i="1" spc="-34" dirty="0">
                <a:latin typeface="Trebuchet MS"/>
                <a:cs typeface="Trebuchet MS"/>
              </a:rPr>
              <a:t>Friedman</a:t>
            </a:r>
            <a:r>
              <a:rPr sz="1500" i="1" spc="-135" dirty="0">
                <a:latin typeface="Trebuchet MS"/>
                <a:cs typeface="Trebuchet MS"/>
              </a:rPr>
              <a:t> </a:t>
            </a:r>
            <a:r>
              <a:rPr sz="1500" i="1" spc="-8" dirty="0">
                <a:latin typeface="Trebuchet MS"/>
                <a:cs typeface="Trebuchet MS"/>
              </a:rPr>
              <a:t>Podcast,</a:t>
            </a:r>
            <a:r>
              <a:rPr sz="1500" i="1" spc="-101" dirty="0">
                <a:latin typeface="Trebuchet MS"/>
                <a:cs typeface="Trebuchet MS"/>
              </a:rPr>
              <a:t> </a:t>
            </a:r>
            <a:r>
              <a:rPr sz="1500" i="1" spc="-8" dirty="0">
                <a:latin typeface="Trebuchet MS"/>
                <a:cs typeface="Trebuchet MS"/>
              </a:rPr>
              <a:t>2023)</a:t>
            </a:r>
            <a:endParaRPr sz="1500" dirty="0">
              <a:latin typeface="Trebuchet MS"/>
              <a:cs typeface="Trebuchet MS"/>
            </a:endParaRPr>
          </a:p>
        </p:txBody>
      </p:sp>
      <p:sp>
        <p:nvSpPr>
          <p:cNvPr id="5" name="Slide Number Placeholder 4">
            <a:extLst>
              <a:ext uri="{FF2B5EF4-FFF2-40B4-BE49-F238E27FC236}">
                <a16:creationId xmlns:a16="http://schemas.microsoft.com/office/drawing/2014/main" id="{28F76BB4-7108-49F7-8C09-D71BD7D5972C}"/>
              </a:ext>
            </a:extLst>
          </p:cNvPr>
          <p:cNvSpPr>
            <a:spLocks noGrp="1"/>
          </p:cNvSpPr>
          <p:nvPr>
            <p:ph type="sldNum" sz="quarter" idx="12"/>
          </p:nvPr>
        </p:nvSpPr>
        <p:spPr/>
        <p:txBody>
          <a:bodyPr/>
          <a:lstStyle/>
          <a:p>
            <a:fld id="{688715A2-DFA4-4904-9A43-9D7FEC79ECC7}" type="slidenum">
              <a:rPr lang="de-DE" smtClean="0"/>
              <a:t>9</a:t>
            </a:fld>
            <a:endParaRPr lang="de-DE"/>
          </a:p>
        </p:txBody>
      </p:sp>
    </p:spTree>
    <p:extLst>
      <p:ext uri="{BB962C8B-B14F-4D97-AF65-F5344CB8AC3E}">
        <p14:creationId xmlns:p14="http://schemas.microsoft.com/office/powerpoint/2010/main" val="2324934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3862</Words>
  <Application>Microsoft Office PowerPoint</Application>
  <PresentationFormat>On-screen Show (4:3)</PresentationFormat>
  <Paragraphs>688</Paragraphs>
  <Slides>80</Slides>
  <Notes>21</Notes>
  <HiddenSlides>3</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80</vt:i4>
      </vt:variant>
    </vt:vector>
  </HeadingPairs>
  <TitlesOfParts>
    <vt:vector size="91" baseType="lpstr">
      <vt:lpstr>Arial</vt:lpstr>
      <vt:lpstr>Calibri</vt:lpstr>
      <vt:lpstr>Calibri Light</vt:lpstr>
      <vt:lpstr>Fabiana</vt:lpstr>
      <vt:lpstr>Graphik</vt:lpstr>
      <vt:lpstr>Menlo Regular</vt:lpstr>
      <vt:lpstr>Times New Roman</vt:lpstr>
      <vt:lpstr>Times Roman</vt:lpstr>
      <vt:lpstr>Trebuchet MS</vt:lpstr>
      <vt:lpstr>Wingdings</vt:lpstr>
      <vt:lpstr>Office Theme</vt:lpstr>
      <vt:lpstr>Behind the Secrets of Large Language Models </vt:lpstr>
      <vt:lpstr>Acknowledgment/License</vt:lpstr>
      <vt:lpstr>Matrix channel for lecture</vt:lpstr>
      <vt:lpstr>Tales from the road</vt:lpstr>
      <vt:lpstr>Research advertisement</vt:lpstr>
      <vt:lpstr>Outline</vt:lpstr>
      <vt:lpstr>Recap: Lecture so far</vt:lpstr>
      <vt:lpstr>LLMs and data?</vt:lpstr>
      <vt:lpstr>Data matters!</vt:lpstr>
      <vt:lpstr>Training data</vt:lpstr>
      <vt:lpstr>Outline</vt:lpstr>
      <vt:lpstr>PowerPoint Presentation</vt:lpstr>
      <vt:lpstr>PowerPoint Presentation</vt:lpstr>
      <vt:lpstr>What data for unsupervised pretraining?</vt:lpstr>
      <vt:lpstr>Outline</vt:lpstr>
      <vt:lpstr>Crawling: Task</vt:lpstr>
      <vt:lpstr>PowerPoint Presentation</vt:lpstr>
      <vt:lpstr>PowerPoint Presentation</vt:lpstr>
      <vt:lpstr>PowerPoint Presentation</vt:lpstr>
      <vt:lpstr>PowerPoint Presentation</vt:lpstr>
      <vt:lpstr>PowerPoint Presentation</vt:lpstr>
      <vt:lpstr>Crawling: The fine print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Insights from crawling mpi-inf.mpg.de</vt:lpstr>
      <vt:lpstr>Outline</vt:lpstr>
      <vt:lpstr>Regex</vt:lpstr>
      <vt:lpstr>Regex to the rescue</vt:lpstr>
      <vt:lpstr>Regex cheatsheet</vt:lpstr>
      <vt:lpstr>Regex tasks</vt:lpstr>
      <vt:lpstr>BeautifulSoup + Selenium</vt:lpstr>
      <vt:lpstr>PowerPoint Presentation</vt:lpstr>
      <vt:lpstr>Data cleaning in C4</vt:lpstr>
      <vt:lpstr>Badword filter</vt:lpstr>
      <vt:lpstr>OSCAR: Multilingual Web Data</vt:lpstr>
      <vt:lpstr>How much data is removed?</vt:lpstr>
      <vt:lpstr>What is high quality data?</vt:lpstr>
      <vt:lpstr>What is high quality data?</vt:lpstr>
      <vt:lpstr>FineWeb: Data Quality Ablations at Scale</vt:lpstr>
      <vt:lpstr>Data-centric research is gaining more traction!</vt:lpstr>
      <vt:lpstr>Outline</vt:lpstr>
      <vt:lpstr>PowerPoint Presentation</vt:lpstr>
      <vt:lpstr>GPT-NeoX / The Pile (2020)</vt:lpstr>
      <vt:lpstr>ROOTS: Data for Training of Bloom (2022)</vt:lpstr>
      <vt:lpstr>PowerPoint Presentation</vt:lpstr>
      <vt:lpstr>What about today’s LLMs?</vt:lpstr>
      <vt:lpstr>Where is the data coming from?</vt:lpstr>
      <vt:lpstr>European languages in Web data</vt:lpstr>
      <vt:lpstr>ChatGPT is American.</vt:lpstr>
      <vt:lpstr>LLM-Datasets</vt:lpstr>
      <vt:lpstr>Outline</vt:lpstr>
      <vt:lpstr>Supervised Instruction Fine-tuning</vt:lpstr>
      <vt:lpstr>Multi-Task Learning</vt:lpstr>
      <vt:lpstr>PowerPoint Presentation</vt:lpstr>
      <vt:lpstr>LLMs should generalize to unseen tasks…</vt:lpstr>
      <vt:lpstr>PowerPoint Presentation</vt:lpstr>
      <vt:lpstr>Crowdsourcing</vt:lpstr>
      <vt:lpstr>ChatGPT’s Crowdsourcing</vt:lpstr>
      <vt:lpstr>PowerPoint Presentation</vt:lpstr>
      <vt:lpstr>Outline</vt:lpstr>
      <vt:lpstr>PowerPoint Presentation</vt:lpstr>
      <vt:lpstr>PowerPoint Presentation</vt:lpstr>
      <vt:lpstr>Synthetic Data Generation</vt:lpstr>
      <vt:lpstr>Alignment &amp; Preference Fine-Tuning</vt:lpstr>
      <vt:lpstr>PowerPoint Presentation</vt:lpstr>
      <vt:lpstr>Chatbot Arena</vt:lpstr>
      <vt:lpstr>LLM-as-a-judge</vt:lpstr>
      <vt:lpstr>Outline</vt:lpstr>
      <vt:lpstr>Open issues (forward pointer: ethics lecture)</vt:lpstr>
      <vt:lpstr>Group work</vt:lpstr>
      <vt:lpstr>Take home – Lecture 5</vt:lpstr>
      <vt:lpstr>MinHash notes</vt:lpstr>
      <vt:lpstr>Freshness problem (2)</vt:lpstr>
      <vt:lpstr>Estimating change frequencies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2024-12-13T08:02:23Z</dcterms:created>
  <dcterms:modified xsi:type="dcterms:W3CDTF">2024-12-13T08:02:34Z</dcterms:modified>
</cp:coreProperties>
</file>