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1" r:id="rId2"/>
    <p:sldMasterId id="2147483667" r:id="rId3"/>
  </p:sldMasterIdLst>
  <p:notesMasterIdLst>
    <p:notesMasterId r:id="rId72"/>
  </p:notesMasterIdLst>
  <p:sldIdLst>
    <p:sldId id="256" r:id="rId4"/>
    <p:sldId id="1887" r:id="rId5"/>
    <p:sldId id="2015" r:id="rId6"/>
    <p:sldId id="1981" r:id="rId7"/>
    <p:sldId id="1983" r:id="rId8"/>
    <p:sldId id="1982" r:id="rId9"/>
    <p:sldId id="2013" r:id="rId10"/>
    <p:sldId id="2014" r:id="rId11"/>
    <p:sldId id="2001" r:id="rId12"/>
    <p:sldId id="319" r:id="rId13"/>
    <p:sldId id="320" r:id="rId14"/>
    <p:sldId id="321" r:id="rId15"/>
    <p:sldId id="322" r:id="rId16"/>
    <p:sldId id="323" r:id="rId17"/>
    <p:sldId id="1968" r:id="rId18"/>
    <p:sldId id="1970" r:id="rId19"/>
    <p:sldId id="1969" r:id="rId20"/>
    <p:sldId id="257" r:id="rId21"/>
    <p:sldId id="258" r:id="rId22"/>
    <p:sldId id="259" r:id="rId23"/>
    <p:sldId id="1935" r:id="rId24"/>
    <p:sldId id="261" r:id="rId25"/>
    <p:sldId id="262" r:id="rId26"/>
    <p:sldId id="263" r:id="rId27"/>
    <p:sldId id="266" r:id="rId28"/>
    <p:sldId id="2011" r:id="rId29"/>
    <p:sldId id="2012" r:id="rId30"/>
    <p:sldId id="1995" r:id="rId31"/>
    <p:sldId id="1938" r:id="rId32"/>
    <p:sldId id="1939" r:id="rId33"/>
    <p:sldId id="1978" r:id="rId34"/>
    <p:sldId id="1940" r:id="rId35"/>
    <p:sldId id="1941" r:id="rId36"/>
    <p:sldId id="1942" r:id="rId37"/>
    <p:sldId id="1943" r:id="rId38"/>
    <p:sldId id="1944" r:id="rId39"/>
    <p:sldId id="1945" r:id="rId40"/>
    <p:sldId id="1946" r:id="rId41"/>
    <p:sldId id="1996" r:id="rId42"/>
    <p:sldId id="1975" r:id="rId43"/>
    <p:sldId id="1976" r:id="rId44"/>
    <p:sldId id="1985" r:id="rId45"/>
    <p:sldId id="1984" r:id="rId46"/>
    <p:sldId id="1997" r:id="rId47"/>
    <p:sldId id="1986" r:id="rId48"/>
    <p:sldId id="1977" r:id="rId49"/>
    <p:sldId id="1979" r:id="rId50"/>
    <p:sldId id="1987" r:id="rId51"/>
    <p:sldId id="1980" r:id="rId52"/>
    <p:sldId id="1998" r:id="rId53"/>
    <p:sldId id="1989" r:id="rId54"/>
    <p:sldId id="1990" r:id="rId55"/>
    <p:sldId id="1991" r:id="rId56"/>
    <p:sldId id="1992" r:id="rId57"/>
    <p:sldId id="1999" r:id="rId58"/>
    <p:sldId id="1994" r:id="rId59"/>
    <p:sldId id="2002" r:id="rId60"/>
    <p:sldId id="2003" r:id="rId61"/>
    <p:sldId id="2004" r:id="rId62"/>
    <p:sldId id="2005" r:id="rId63"/>
    <p:sldId id="2006" r:id="rId64"/>
    <p:sldId id="2007" r:id="rId65"/>
    <p:sldId id="2008" r:id="rId66"/>
    <p:sldId id="2000" r:id="rId67"/>
    <p:sldId id="2009" r:id="rId68"/>
    <p:sldId id="2010" r:id="rId69"/>
    <p:sldId id="1910" r:id="rId70"/>
    <p:sldId id="275" r:id="rId7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032E664-3F4D-428B-95D4-107BFFDA2F0B}">
          <p14:sldIdLst>
            <p14:sldId id="256"/>
            <p14:sldId id="1887"/>
            <p14:sldId id="2015"/>
            <p14:sldId id="1981"/>
            <p14:sldId id="1983"/>
            <p14:sldId id="1982"/>
            <p14:sldId id="2013"/>
            <p14:sldId id="2014"/>
            <p14:sldId id="2001"/>
            <p14:sldId id="319"/>
            <p14:sldId id="320"/>
            <p14:sldId id="321"/>
            <p14:sldId id="322"/>
            <p14:sldId id="323"/>
            <p14:sldId id="1968"/>
            <p14:sldId id="1970"/>
            <p14:sldId id="1969"/>
          </p14:sldIdLst>
        </p14:section>
        <p14:section name="Computational Cost" id="{5541C148-BE75-4287-ABA3-3B9F17EB0795}">
          <p14:sldIdLst>
            <p14:sldId id="257"/>
            <p14:sldId id="258"/>
            <p14:sldId id="259"/>
            <p14:sldId id="1935"/>
            <p14:sldId id="261"/>
            <p14:sldId id="262"/>
            <p14:sldId id="263"/>
            <p14:sldId id="266"/>
            <p14:sldId id="2011"/>
            <p14:sldId id="2012"/>
          </p14:sldIdLst>
        </p14:section>
        <p14:section name="Scaling laws, chinchilla" id="{0122C08B-50D7-44AE-83F1-A783F83E44EB}">
          <p14:sldIdLst>
            <p14:sldId id="1995"/>
            <p14:sldId id="1938"/>
            <p14:sldId id="1939"/>
            <p14:sldId id="1978"/>
            <p14:sldId id="1940"/>
            <p14:sldId id="1941"/>
            <p14:sldId id="1942"/>
            <p14:sldId id="1943"/>
            <p14:sldId id="1944"/>
            <p14:sldId id="1945"/>
            <p14:sldId id="1946"/>
          </p14:sldIdLst>
        </p14:section>
        <p14:section name="LLM Optimization" id="{584DA133-CAAD-4E2F-808B-50F52353BFA8}">
          <p14:sldIdLst>
            <p14:sldId id="1996"/>
            <p14:sldId id="1975"/>
            <p14:sldId id="1976"/>
            <p14:sldId id="1985"/>
            <p14:sldId id="1984"/>
            <p14:sldId id="1997"/>
            <p14:sldId id="1986"/>
            <p14:sldId id="1977"/>
            <p14:sldId id="1979"/>
            <p14:sldId id="1987"/>
            <p14:sldId id="1980"/>
            <p14:sldId id="1998"/>
            <p14:sldId id="1989"/>
            <p14:sldId id="1990"/>
            <p14:sldId id="1991"/>
            <p14:sldId id="1992"/>
            <p14:sldId id="1999"/>
            <p14:sldId id="1994"/>
            <p14:sldId id="2002"/>
            <p14:sldId id="2003"/>
            <p14:sldId id="2004"/>
            <p14:sldId id="2005"/>
            <p14:sldId id="2006"/>
            <p14:sldId id="2007"/>
            <p14:sldId id="2008"/>
            <p14:sldId id="2000"/>
            <p14:sldId id="2009"/>
            <p14:sldId id="2010"/>
            <p14:sldId id="1910"/>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24" autoAdjust="0"/>
    <p:restoredTop sz="89229" autoAdjust="0"/>
  </p:normalViewPr>
  <p:slideViewPr>
    <p:cSldViewPr snapToGrid="0">
      <p:cViewPr varScale="1">
        <p:scale>
          <a:sx n="60" d="100"/>
          <a:sy n="60" d="100"/>
        </p:scale>
        <p:origin x="13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83E26-2673-4D04-A644-E6FE8DCF08F5}" type="datetimeFigureOut">
              <a:rPr lang="de-DE" smtClean="0"/>
              <a:t>13.12.2024</a:t>
            </a:fld>
            <a:endParaRPr lang="de-D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488258-729E-4245-BB70-40E22088C023}" type="slidenum">
              <a:rPr lang="de-DE" smtClean="0"/>
              <a:t>‹#›</a:t>
            </a:fld>
            <a:endParaRPr lang="de-DE"/>
          </a:p>
        </p:txBody>
      </p:sp>
    </p:spTree>
    <p:extLst>
      <p:ext uri="{BB962C8B-B14F-4D97-AF65-F5344CB8AC3E}">
        <p14:creationId xmlns:p14="http://schemas.microsoft.com/office/powerpoint/2010/main" val="21158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1</a:t>
            </a:fld>
            <a:endParaRPr lang="de-DE"/>
          </a:p>
        </p:txBody>
      </p:sp>
    </p:spTree>
    <p:extLst>
      <p:ext uri="{BB962C8B-B14F-4D97-AF65-F5344CB8AC3E}">
        <p14:creationId xmlns:p14="http://schemas.microsoft.com/office/powerpoint/2010/main" val="2491756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30</a:t>
            </a:fld>
            <a:endParaRPr lang="de-DE"/>
          </a:p>
        </p:txBody>
      </p:sp>
    </p:spTree>
    <p:extLst>
      <p:ext uri="{BB962C8B-B14F-4D97-AF65-F5344CB8AC3E}">
        <p14:creationId xmlns:p14="http://schemas.microsoft.com/office/powerpoint/2010/main" val="4230022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34</a:t>
            </a:fld>
            <a:endParaRPr lang="de-DE"/>
          </a:p>
        </p:txBody>
      </p:sp>
    </p:spTree>
    <p:extLst>
      <p:ext uri="{BB962C8B-B14F-4D97-AF65-F5344CB8AC3E}">
        <p14:creationId xmlns:p14="http://schemas.microsoft.com/office/powerpoint/2010/main" val="2019411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35</a:t>
            </a:fld>
            <a:endParaRPr lang="de-DE"/>
          </a:p>
        </p:txBody>
      </p:sp>
    </p:spTree>
    <p:extLst>
      <p:ext uri="{BB962C8B-B14F-4D97-AF65-F5344CB8AC3E}">
        <p14:creationId xmlns:p14="http://schemas.microsoft.com/office/powerpoint/2010/main" val="2170195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36</a:t>
            </a:fld>
            <a:endParaRPr lang="de-DE"/>
          </a:p>
        </p:txBody>
      </p:sp>
    </p:spTree>
    <p:extLst>
      <p:ext uri="{BB962C8B-B14F-4D97-AF65-F5344CB8AC3E}">
        <p14:creationId xmlns:p14="http://schemas.microsoft.com/office/powerpoint/2010/main" val="1403027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38</a:t>
            </a:fld>
            <a:endParaRPr lang="de-DE"/>
          </a:p>
        </p:txBody>
      </p:sp>
    </p:spTree>
    <p:extLst>
      <p:ext uri="{BB962C8B-B14F-4D97-AF65-F5344CB8AC3E}">
        <p14:creationId xmlns:p14="http://schemas.microsoft.com/office/powerpoint/2010/main" val="2181450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39</a:t>
            </a:fld>
            <a:endParaRPr lang="de-DE"/>
          </a:p>
        </p:txBody>
      </p:sp>
    </p:spTree>
    <p:extLst>
      <p:ext uri="{BB962C8B-B14F-4D97-AF65-F5344CB8AC3E}">
        <p14:creationId xmlns:p14="http://schemas.microsoft.com/office/powerpoint/2010/main" val="2554135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41</a:t>
            </a:fld>
            <a:endParaRPr lang="de-DE"/>
          </a:p>
        </p:txBody>
      </p:sp>
    </p:spTree>
    <p:extLst>
      <p:ext uri="{BB962C8B-B14F-4D97-AF65-F5344CB8AC3E}">
        <p14:creationId xmlns:p14="http://schemas.microsoft.com/office/powerpoint/2010/main" val="393288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42</a:t>
            </a:fld>
            <a:endParaRPr lang="de-DE"/>
          </a:p>
        </p:txBody>
      </p:sp>
    </p:spTree>
    <p:extLst>
      <p:ext uri="{BB962C8B-B14F-4D97-AF65-F5344CB8AC3E}">
        <p14:creationId xmlns:p14="http://schemas.microsoft.com/office/powerpoint/2010/main" val="3152512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43</a:t>
            </a:fld>
            <a:endParaRPr lang="de-DE"/>
          </a:p>
        </p:txBody>
      </p:sp>
    </p:spTree>
    <p:extLst>
      <p:ext uri="{BB962C8B-B14F-4D97-AF65-F5344CB8AC3E}">
        <p14:creationId xmlns:p14="http://schemas.microsoft.com/office/powerpoint/2010/main" val="18339955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44</a:t>
            </a:fld>
            <a:endParaRPr lang="de-DE"/>
          </a:p>
        </p:txBody>
      </p:sp>
    </p:spTree>
    <p:extLst>
      <p:ext uri="{BB962C8B-B14F-4D97-AF65-F5344CB8AC3E}">
        <p14:creationId xmlns:p14="http://schemas.microsoft.com/office/powerpoint/2010/main" val="4216446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2</a:t>
            </a:fld>
            <a:endParaRPr lang="de-DE"/>
          </a:p>
        </p:txBody>
      </p:sp>
    </p:spTree>
    <p:extLst>
      <p:ext uri="{BB962C8B-B14F-4D97-AF65-F5344CB8AC3E}">
        <p14:creationId xmlns:p14="http://schemas.microsoft.com/office/powerpoint/2010/main" val="593199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47</a:t>
            </a:fld>
            <a:endParaRPr lang="de-DE"/>
          </a:p>
        </p:txBody>
      </p:sp>
    </p:spTree>
    <p:extLst>
      <p:ext uri="{BB962C8B-B14F-4D97-AF65-F5344CB8AC3E}">
        <p14:creationId xmlns:p14="http://schemas.microsoft.com/office/powerpoint/2010/main" val="18233336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49</a:t>
            </a:fld>
            <a:endParaRPr lang="de-DE"/>
          </a:p>
        </p:txBody>
      </p:sp>
    </p:spTree>
    <p:extLst>
      <p:ext uri="{BB962C8B-B14F-4D97-AF65-F5344CB8AC3E}">
        <p14:creationId xmlns:p14="http://schemas.microsoft.com/office/powerpoint/2010/main" val="3179061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50</a:t>
            </a:fld>
            <a:endParaRPr lang="de-DE"/>
          </a:p>
        </p:txBody>
      </p:sp>
    </p:spTree>
    <p:extLst>
      <p:ext uri="{BB962C8B-B14F-4D97-AF65-F5344CB8AC3E}">
        <p14:creationId xmlns:p14="http://schemas.microsoft.com/office/powerpoint/2010/main" val="815150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51</a:t>
            </a:fld>
            <a:endParaRPr lang="de-DE"/>
          </a:p>
        </p:txBody>
      </p:sp>
    </p:spTree>
    <p:extLst>
      <p:ext uri="{BB962C8B-B14F-4D97-AF65-F5344CB8AC3E}">
        <p14:creationId xmlns:p14="http://schemas.microsoft.com/office/powerpoint/2010/main" val="3378061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52</a:t>
            </a:fld>
            <a:endParaRPr lang="de-DE"/>
          </a:p>
        </p:txBody>
      </p:sp>
    </p:spTree>
    <p:extLst>
      <p:ext uri="{BB962C8B-B14F-4D97-AF65-F5344CB8AC3E}">
        <p14:creationId xmlns:p14="http://schemas.microsoft.com/office/powerpoint/2010/main" val="1857983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55</a:t>
            </a:fld>
            <a:endParaRPr lang="de-DE"/>
          </a:p>
        </p:txBody>
      </p:sp>
    </p:spTree>
    <p:extLst>
      <p:ext uri="{BB962C8B-B14F-4D97-AF65-F5344CB8AC3E}">
        <p14:creationId xmlns:p14="http://schemas.microsoft.com/office/powerpoint/2010/main" val="19773673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56</a:t>
            </a:fld>
            <a:endParaRPr lang="de-DE"/>
          </a:p>
        </p:txBody>
      </p:sp>
    </p:spTree>
    <p:extLst>
      <p:ext uri="{BB962C8B-B14F-4D97-AF65-F5344CB8AC3E}">
        <p14:creationId xmlns:p14="http://schemas.microsoft.com/office/powerpoint/2010/main" val="651021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60</a:t>
            </a:fld>
            <a:endParaRPr lang="de-DE"/>
          </a:p>
        </p:txBody>
      </p:sp>
    </p:spTree>
    <p:extLst>
      <p:ext uri="{BB962C8B-B14F-4D97-AF65-F5344CB8AC3E}">
        <p14:creationId xmlns:p14="http://schemas.microsoft.com/office/powerpoint/2010/main" val="42622673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64</a:t>
            </a:fld>
            <a:endParaRPr lang="de-DE"/>
          </a:p>
        </p:txBody>
      </p:sp>
    </p:spTree>
    <p:extLst>
      <p:ext uri="{BB962C8B-B14F-4D97-AF65-F5344CB8AC3E}">
        <p14:creationId xmlns:p14="http://schemas.microsoft.com/office/powerpoint/2010/main" val="30310147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67</a:t>
            </a:fld>
            <a:endParaRPr lang="de-DE"/>
          </a:p>
        </p:txBody>
      </p:sp>
    </p:spTree>
    <p:extLst>
      <p:ext uri="{BB962C8B-B14F-4D97-AF65-F5344CB8AC3E}">
        <p14:creationId xmlns:p14="http://schemas.microsoft.com/office/powerpoint/2010/main" val="3542517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08075" y="812800"/>
            <a:ext cx="5343525" cy="4008438"/>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5"/>
          </p:nvPr>
        </p:nvSpPr>
        <p:spPr/>
        <p:txBody>
          <a:bodyPr/>
          <a:lstStyle/>
          <a:p>
            <a:pPr indent="0" algn="r">
              <a:buNone/>
            </a:pPr>
            <a:fld id="{61232812-4606-4ECD-A6D5-1548818DA148}" type="slidenum">
              <a:rPr lang="de-DE" sz="1400" b="0" strike="noStrike" spc="-1" smtClean="0">
                <a:solidFill>
                  <a:srgbClr val="000000"/>
                </a:solidFill>
                <a:latin typeface="Calibri"/>
              </a:rPr>
              <a:t>11</a:t>
            </a:fld>
            <a:endParaRPr lang="de-DE" sz="1400" b="0" strike="noStrike" spc="-1">
              <a:solidFill>
                <a:srgbClr val="000000"/>
              </a:solidFill>
              <a:latin typeface="Calibri"/>
            </a:endParaRPr>
          </a:p>
        </p:txBody>
      </p:sp>
    </p:spTree>
    <p:extLst>
      <p:ext uri="{BB962C8B-B14F-4D97-AF65-F5344CB8AC3E}">
        <p14:creationId xmlns:p14="http://schemas.microsoft.com/office/powerpoint/2010/main" val="24745895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68</a:t>
            </a:fld>
            <a:endParaRPr lang="de-DE"/>
          </a:p>
        </p:txBody>
      </p:sp>
    </p:spTree>
    <p:extLst>
      <p:ext uri="{BB962C8B-B14F-4D97-AF65-F5344CB8AC3E}">
        <p14:creationId xmlns:p14="http://schemas.microsoft.com/office/powerpoint/2010/main" val="58835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16</a:t>
            </a:fld>
            <a:endParaRPr lang="de-DE"/>
          </a:p>
        </p:txBody>
      </p:sp>
    </p:spTree>
    <p:extLst>
      <p:ext uri="{BB962C8B-B14F-4D97-AF65-F5344CB8AC3E}">
        <p14:creationId xmlns:p14="http://schemas.microsoft.com/office/powerpoint/2010/main" val="2587477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17</a:t>
            </a:fld>
            <a:endParaRPr lang="de-DE"/>
          </a:p>
        </p:txBody>
      </p:sp>
    </p:spTree>
    <p:extLst>
      <p:ext uri="{BB962C8B-B14F-4D97-AF65-F5344CB8AC3E}">
        <p14:creationId xmlns:p14="http://schemas.microsoft.com/office/powerpoint/2010/main" val="3219207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21</a:t>
            </a:fld>
            <a:endParaRPr lang="de-DE"/>
          </a:p>
        </p:txBody>
      </p:sp>
    </p:spTree>
    <p:extLst>
      <p:ext uri="{BB962C8B-B14F-4D97-AF65-F5344CB8AC3E}">
        <p14:creationId xmlns:p14="http://schemas.microsoft.com/office/powerpoint/2010/main" val="3115962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26</a:t>
            </a:fld>
            <a:endParaRPr lang="de-DE"/>
          </a:p>
        </p:txBody>
      </p:sp>
    </p:spTree>
    <p:extLst>
      <p:ext uri="{BB962C8B-B14F-4D97-AF65-F5344CB8AC3E}">
        <p14:creationId xmlns:p14="http://schemas.microsoft.com/office/powerpoint/2010/main" val="2824395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27</a:t>
            </a:fld>
            <a:endParaRPr lang="de-DE"/>
          </a:p>
        </p:txBody>
      </p:sp>
    </p:spTree>
    <p:extLst>
      <p:ext uri="{BB962C8B-B14F-4D97-AF65-F5344CB8AC3E}">
        <p14:creationId xmlns:p14="http://schemas.microsoft.com/office/powerpoint/2010/main" val="890625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488258-729E-4245-BB70-40E22088C023}"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6010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E9DA6-2D72-4AC7-811F-CD6A351E9DD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332333D5-46CE-4833-ADA0-29806116EA8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461C541D-0637-475E-A1EE-D033B7CE414E}"/>
              </a:ext>
            </a:extLst>
          </p:cNvPr>
          <p:cNvSpPr>
            <a:spLocks noGrp="1"/>
          </p:cNvSpPr>
          <p:nvPr>
            <p:ph type="dt" sz="half" idx="10"/>
          </p:nvPr>
        </p:nvSpPr>
        <p:spPr/>
        <p:txBody>
          <a:bodyPr/>
          <a:lstStyle/>
          <a:p>
            <a:fld id="{2E4D7A21-5057-4E58-B6DE-D9890514E2C1}" type="datetime1">
              <a:rPr lang="de-DE" smtClean="0"/>
              <a:t>13.12.2024</a:t>
            </a:fld>
            <a:endParaRPr lang="de-DE"/>
          </a:p>
        </p:txBody>
      </p:sp>
      <p:sp>
        <p:nvSpPr>
          <p:cNvPr id="5" name="Footer Placeholder 4">
            <a:extLst>
              <a:ext uri="{FF2B5EF4-FFF2-40B4-BE49-F238E27FC236}">
                <a16:creationId xmlns:a16="http://schemas.microsoft.com/office/drawing/2014/main" id="{02CF6BC6-AA29-4783-A69C-81E99576FD9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65890D34-8C14-467F-9403-DDA45B9EE1C6}"/>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996048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2E985-23FF-46F3-A32D-13DBFE90E1EB}"/>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E54F36F8-8F4D-478A-8318-5A13E9F9EA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E393209B-D477-484C-8433-4C412259A1C7}"/>
              </a:ext>
            </a:extLst>
          </p:cNvPr>
          <p:cNvSpPr>
            <a:spLocks noGrp="1"/>
          </p:cNvSpPr>
          <p:nvPr>
            <p:ph type="dt" sz="half" idx="10"/>
          </p:nvPr>
        </p:nvSpPr>
        <p:spPr/>
        <p:txBody>
          <a:bodyPr/>
          <a:lstStyle/>
          <a:p>
            <a:fld id="{379C9757-C78F-455F-9BDD-6534C72646AF}" type="datetime1">
              <a:rPr lang="de-DE" smtClean="0"/>
              <a:t>13.12.2024</a:t>
            </a:fld>
            <a:endParaRPr lang="de-DE"/>
          </a:p>
        </p:txBody>
      </p:sp>
      <p:sp>
        <p:nvSpPr>
          <p:cNvPr id="5" name="Footer Placeholder 4">
            <a:extLst>
              <a:ext uri="{FF2B5EF4-FFF2-40B4-BE49-F238E27FC236}">
                <a16:creationId xmlns:a16="http://schemas.microsoft.com/office/drawing/2014/main" id="{BE7BC4EE-275E-4BF4-943C-E74D006288B9}"/>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1699AFC3-9E01-4C40-8257-FB88542E3901}"/>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43567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AA72A6-2F3C-4334-BCA1-3BD4C2D6B85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2020BD35-FB9A-4343-8101-9BA7BF4474C7}"/>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84E04A03-52A8-462E-93C9-AF034C7691E8}"/>
              </a:ext>
            </a:extLst>
          </p:cNvPr>
          <p:cNvSpPr>
            <a:spLocks noGrp="1"/>
          </p:cNvSpPr>
          <p:nvPr>
            <p:ph type="dt" sz="half" idx="10"/>
          </p:nvPr>
        </p:nvSpPr>
        <p:spPr/>
        <p:txBody>
          <a:bodyPr/>
          <a:lstStyle/>
          <a:p>
            <a:fld id="{EA8314D4-B911-4884-A530-86F36C1ADDDB}" type="datetime1">
              <a:rPr lang="de-DE" smtClean="0"/>
              <a:t>13.12.2024</a:t>
            </a:fld>
            <a:endParaRPr lang="de-DE"/>
          </a:p>
        </p:txBody>
      </p:sp>
      <p:sp>
        <p:nvSpPr>
          <p:cNvPr id="5" name="Footer Placeholder 4">
            <a:extLst>
              <a:ext uri="{FF2B5EF4-FFF2-40B4-BE49-F238E27FC236}">
                <a16:creationId xmlns:a16="http://schemas.microsoft.com/office/drawing/2014/main" id="{4F84AFED-6A4C-4462-B624-4B61E6EE1E49}"/>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2FD91992-F7C0-4CBD-97A4-E4B08E73CB2D}"/>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765697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46044" y="-16343"/>
            <a:ext cx="3981293" cy="396391"/>
          </a:xfrm>
          <a:prstGeom prst="rect">
            <a:avLst/>
          </a:prstGeom>
        </p:spPr>
        <p:txBody>
          <a:bodyPr wrap="square" lIns="0" tIns="0" rIns="0" bIns="0">
            <a:spAutoFit/>
          </a:bodyPr>
          <a:lstStyle>
            <a:lvl1pPr>
              <a:defRPr sz="2576" b="1" i="0">
                <a:solidFill>
                  <a:schemeClr val="tx1"/>
                </a:solidFill>
                <a:latin typeface="Arial"/>
                <a:cs typeface="Arial"/>
              </a:defRPr>
            </a:lvl1pPr>
          </a:lstStyle>
          <a:p>
            <a:endParaRPr/>
          </a:p>
        </p:txBody>
      </p:sp>
      <p:sp>
        <p:nvSpPr>
          <p:cNvPr id="3" name="Holder 3"/>
          <p:cNvSpPr>
            <a:spLocks noGrp="1"/>
          </p:cNvSpPr>
          <p:nvPr>
            <p:ph type="subTitle" idx="4"/>
          </p:nvPr>
        </p:nvSpPr>
        <p:spPr>
          <a:xfrm>
            <a:off x="1371600" y="3840481"/>
            <a:ext cx="6400800" cy="305020"/>
          </a:xfrm>
          <a:prstGeom prst="rect">
            <a:avLst/>
          </a:prstGeom>
        </p:spPr>
        <p:txBody>
          <a:bodyPr wrap="square" lIns="0" tIns="0" rIns="0" bIns="0">
            <a:spAutoFit/>
          </a:bodyPr>
          <a:lstStyle>
            <a:lvl1pPr>
              <a:defRPr sz="1982" b="0" i="0">
                <a:solidFill>
                  <a:schemeClr val="tx1"/>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p:txBody>
          <a:bodyPr lIns="0" tIns="0" rIns="0" bIns="0"/>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3721611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5156410"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type="body" idx="1"/>
          </p:nvPr>
        </p:nvSpPr>
        <p:spPr>
          <a:xfrm>
            <a:off x="1095641" y="1339745"/>
            <a:ext cx="7169098" cy="305020"/>
          </a:xfrm>
        </p:spPr>
        <p:txBody>
          <a:bodyPr lIns="0" tIns="0" rIns="0" bIns="0"/>
          <a:lstStyle>
            <a:lvl1pPr>
              <a:defRPr sz="1982" b="0" i="0">
                <a:solidFill>
                  <a:schemeClr val="tx1"/>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p:txBody>
          <a:bodyPr lIns="0" tIns="0" rIns="0" bIns="0"/>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2515569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5156410"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sz="half" idx="2"/>
          </p:nvPr>
        </p:nvSpPr>
        <p:spPr>
          <a:xfrm>
            <a:off x="457201" y="1577340"/>
            <a:ext cx="3977639" cy="15388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39" cy="15388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7" name="Holder 7"/>
          <p:cNvSpPr>
            <a:spLocks noGrp="1"/>
          </p:cNvSpPr>
          <p:nvPr>
            <p:ph type="sldNum" sz="quarter" idx="7"/>
          </p:nvPr>
        </p:nvSpPr>
        <p:spPr/>
        <p:txBody>
          <a:bodyPr lIns="0" tIns="0" rIns="0" bIns="0"/>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4199296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5156410"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5" name="Holder 5"/>
          <p:cNvSpPr>
            <a:spLocks noGrp="1"/>
          </p:cNvSpPr>
          <p:nvPr>
            <p:ph type="sldNum" sz="quarter" idx="7"/>
          </p:nvPr>
        </p:nvSpPr>
        <p:spPr/>
        <p:txBody>
          <a:bodyPr lIns="0" tIns="0" rIns="0" bIns="0"/>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1850367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4" name="Holder 4"/>
          <p:cNvSpPr>
            <a:spLocks noGrp="1"/>
          </p:cNvSpPr>
          <p:nvPr>
            <p:ph type="sldNum" sz="quarter" idx="7"/>
          </p:nvPr>
        </p:nvSpPr>
        <p:spPr/>
        <p:txBody>
          <a:bodyPr lIns="0" tIns="0" rIns="0" bIns="0"/>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2077416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46044" y="-16343"/>
            <a:ext cx="8051909" cy="200055"/>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371600" y="3840481"/>
            <a:ext cx="6400800" cy="153888"/>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p:txBody>
          <a:bodyPr lIns="0" tIns="0" rIns="0" bIns="0"/>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381666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8051909"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type="body" idx="1"/>
          </p:nvPr>
        </p:nvSpPr>
        <p:spPr>
          <a:xfrm>
            <a:off x="1095642" y="1031198"/>
            <a:ext cx="7448707" cy="305020"/>
          </a:xfrm>
        </p:spPr>
        <p:txBody>
          <a:bodyPr lIns="0" tIns="0" rIns="0" bIns="0"/>
          <a:lstStyle>
            <a:lvl1pPr>
              <a:defRPr sz="1982" b="0" i="0">
                <a:solidFill>
                  <a:schemeClr val="tx1"/>
                </a:solidFill>
                <a:latin typeface="Microsoft Sans Serif"/>
                <a:cs typeface="Microsoft Sans Serif"/>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p:txBody>
          <a:bodyPr lIns="0" tIns="0" rIns="0" bIns="0"/>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16950334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8051909"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sz="half" idx="2"/>
          </p:nvPr>
        </p:nvSpPr>
        <p:spPr>
          <a:xfrm>
            <a:off x="457201" y="1577340"/>
            <a:ext cx="3977639" cy="15388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39" cy="15388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7" name="Holder 7"/>
          <p:cNvSpPr>
            <a:spLocks noGrp="1"/>
          </p:cNvSpPr>
          <p:nvPr>
            <p:ph type="sldNum" sz="quarter" idx="7"/>
          </p:nvPr>
        </p:nvSpPr>
        <p:spPr/>
        <p:txBody>
          <a:bodyPr lIns="0" tIns="0" rIns="0" bIns="0"/>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402333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502FE-59C8-461C-A015-A6352C88BBF6}"/>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4DAB1825-992F-4DD5-9645-01C63E1649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DDDF6155-4015-4892-B7BF-4988F98C24B7}"/>
              </a:ext>
            </a:extLst>
          </p:cNvPr>
          <p:cNvSpPr>
            <a:spLocks noGrp="1"/>
          </p:cNvSpPr>
          <p:nvPr>
            <p:ph type="dt" sz="half" idx="10"/>
          </p:nvPr>
        </p:nvSpPr>
        <p:spPr/>
        <p:txBody>
          <a:bodyPr/>
          <a:lstStyle/>
          <a:p>
            <a:fld id="{BDE0328F-BD0D-41B0-94B6-E3BEE61E8732}" type="datetime1">
              <a:rPr lang="de-DE" smtClean="0"/>
              <a:t>13.12.2024</a:t>
            </a:fld>
            <a:endParaRPr lang="de-DE"/>
          </a:p>
        </p:txBody>
      </p:sp>
      <p:sp>
        <p:nvSpPr>
          <p:cNvPr id="5" name="Footer Placeholder 4">
            <a:extLst>
              <a:ext uri="{FF2B5EF4-FFF2-40B4-BE49-F238E27FC236}">
                <a16:creationId xmlns:a16="http://schemas.microsoft.com/office/drawing/2014/main" id="{52EFA199-1E99-4474-AEBA-5D677A36C711}"/>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BEF9A77-5DAB-4915-A780-466F73FDB51A}"/>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6372263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8051909" cy="396391"/>
          </a:xfrm>
        </p:spPr>
        <p:txBody>
          <a:bodyPr lIns="0" tIns="0" rIns="0" bIns="0"/>
          <a:lstStyle>
            <a:lvl1pPr>
              <a:defRPr sz="2576"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5" name="Holder 5"/>
          <p:cNvSpPr>
            <a:spLocks noGrp="1"/>
          </p:cNvSpPr>
          <p:nvPr>
            <p:ph type="sldNum" sz="quarter" idx="7"/>
          </p:nvPr>
        </p:nvSpPr>
        <p:spPr/>
        <p:txBody>
          <a:bodyPr lIns="0" tIns="0" rIns="0" bIns="0"/>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27017231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4" name="Holder 4"/>
          <p:cNvSpPr>
            <a:spLocks noGrp="1"/>
          </p:cNvSpPr>
          <p:nvPr>
            <p:ph type="sldNum" sz="quarter" idx="7"/>
          </p:nvPr>
        </p:nvSpPr>
        <p:spPr/>
        <p:txBody>
          <a:bodyPr lIns="0" tIns="0" rIns="0" bIns="0"/>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280020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D197D-C01E-4E49-A78C-A2C1CD2C963B}"/>
              </a:ext>
            </a:extLst>
          </p:cNvPr>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DA5610B1-AA0F-4104-A511-21A01051E1FB}"/>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11769B-F86D-4E26-B8E2-40F640F453F6}"/>
              </a:ext>
            </a:extLst>
          </p:cNvPr>
          <p:cNvSpPr>
            <a:spLocks noGrp="1"/>
          </p:cNvSpPr>
          <p:nvPr>
            <p:ph type="dt" sz="half" idx="10"/>
          </p:nvPr>
        </p:nvSpPr>
        <p:spPr/>
        <p:txBody>
          <a:bodyPr/>
          <a:lstStyle/>
          <a:p>
            <a:fld id="{C7ED7A53-CFA6-4644-AC49-40146623DAFF}" type="datetime1">
              <a:rPr lang="de-DE" smtClean="0"/>
              <a:t>13.12.2024</a:t>
            </a:fld>
            <a:endParaRPr lang="de-DE"/>
          </a:p>
        </p:txBody>
      </p:sp>
      <p:sp>
        <p:nvSpPr>
          <p:cNvPr id="5" name="Footer Placeholder 4">
            <a:extLst>
              <a:ext uri="{FF2B5EF4-FFF2-40B4-BE49-F238E27FC236}">
                <a16:creationId xmlns:a16="http://schemas.microsoft.com/office/drawing/2014/main" id="{EACDAB0A-714F-4BC9-BAEF-A43C4753F5F3}"/>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BEEED440-C0BD-43B7-B60B-5DA0F691CD34}"/>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315793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8A5A9-2782-4B06-886C-9A13B5C7669E}"/>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CA4C09A6-821D-4E6A-9A2E-47F81458AC9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05D1FE8D-C552-41FF-9C71-8E6E4C68231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B8642E68-B460-43D0-8091-94576C3232CE}"/>
              </a:ext>
            </a:extLst>
          </p:cNvPr>
          <p:cNvSpPr>
            <a:spLocks noGrp="1"/>
          </p:cNvSpPr>
          <p:nvPr>
            <p:ph type="dt" sz="half" idx="10"/>
          </p:nvPr>
        </p:nvSpPr>
        <p:spPr/>
        <p:txBody>
          <a:bodyPr/>
          <a:lstStyle/>
          <a:p>
            <a:fld id="{970D5C99-A61D-4289-BD47-DAF19F2B2924}" type="datetime1">
              <a:rPr lang="de-DE" smtClean="0"/>
              <a:t>13.12.2024</a:t>
            </a:fld>
            <a:endParaRPr lang="de-DE"/>
          </a:p>
        </p:txBody>
      </p:sp>
      <p:sp>
        <p:nvSpPr>
          <p:cNvPr id="6" name="Footer Placeholder 5">
            <a:extLst>
              <a:ext uri="{FF2B5EF4-FFF2-40B4-BE49-F238E27FC236}">
                <a16:creationId xmlns:a16="http://schemas.microsoft.com/office/drawing/2014/main" id="{4EC656AB-FEFE-4130-9FD8-BFE383AA8E33}"/>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8EEE0405-3A91-4069-9B4F-6EE6A40F0841}"/>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486263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FA5FF-8B94-4F27-83FA-7FAEE1C8793D}"/>
              </a:ext>
            </a:extLst>
          </p:cNvPr>
          <p:cNvSpPr>
            <a:spLocks noGrp="1"/>
          </p:cNvSpPr>
          <p:nvPr>
            <p:ph type="title"/>
          </p:nvPr>
        </p:nvSpPr>
        <p:spPr>
          <a:xfrm>
            <a:off x="629841" y="365126"/>
            <a:ext cx="78867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1C4D0AE6-51E9-46D0-AA38-7F30F05203E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588A0B-17CB-4B70-9FBF-33FE1DB28DE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5F7C1C40-5F26-42BF-BB9F-5E3B5AD19B2A}"/>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377E51-C8A9-4115-85D4-2477DF8E4F1C}"/>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6568AF32-A134-4DF8-BC2B-DF5FAF12E3A9}"/>
              </a:ext>
            </a:extLst>
          </p:cNvPr>
          <p:cNvSpPr>
            <a:spLocks noGrp="1"/>
          </p:cNvSpPr>
          <p:nvPr>
            <p:ph type="dt" sz="half" idx="10"/>
          </p:nvPr>
        </p:nvSpPr>
        <p:spPr/>
        <p:txBody>
          <a:bodyPr/>
          <a:lstStyle/>
          <a:p>
            <a:fld id="{7427BBB3-9AC6-4922-96A2-E3B8E9CBA3D4}" type="datetime1">
              <a:rPr lang="de-DE" smtClean="0"/>
              <a:t>13.12.2024</a:t>
            </a:fld>
            <a:endParaRPr lang="de-DE"/>
          </a:p>
        </p:txBody>
      </p:sp>
      <p:sp>
        <p:nvSpPr>
          <p:cNvPr id="8" name="Footer Placeholder 7">
            <a:extLst>
              <a:ext uri="{FF2B5EF4-FFF2-40B4-BE49-F238E27FC236}">
                <a16:creationId xmlns:a16="http://schemas.microsoft.com/office/drawing/2014/main" id="{C5E48BD9-719F-4828-A3C6-306A53E71FFC}"/>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DDF3EADD-2FBC-4B96-BA8B-5F85B5DBD2C7}"/>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069134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B1897-C28B-41B1-8F49-5CC96696CF43}"/>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EF6113F6-6257-40B4-AFA7-B43003B2DE0C}"/>
              </a:ext>
            </a:extLst>
          </p:cNvPr>
          <p:cNvSpPr>
            <a:spLocks noGrp="1"/>
          </p:cNvSpPr>
          <p:nvPr>
            <p:ph type="dt" sz="half" idx="10"/>
          </p:nvPr>
        </p:nvSpPr>
        <p:spPr/>
        <p:txBody>
          <a:bodyPr/>
          <a:lstStyle/>
          <a:p>
            <a:fld id="{1B20DA29-EE38-4363-B0B8-8BF6E53D1B3F}" type="datetime1">
              <a:rPr lang="de-DE" smtClean="0"/>
              <a:t>13.12.2024</a:t>
            </a:fld>
            <a:endParaRPr lang="de-DE"/>
          </a:p>
        </p:txBody>
      </p:sp>
      <p:sp>
        <p:nvSpPr>
          <p:cNvPr id="4" name="Footer Placeholder 3">
            <a:extLst>
              <a:ext uri="{FF2B5EF4-FFF2-40B4-BE49-F238E27FC236}">
                <a16:creationId xmlns:a16="http://schemas.microsoft.com/office/drawing/2014/main" id="{7C9F200D-80FB-4422-B086-516F2454EA43}"/>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9EA676FA-B3E3-4919-9186-38A3B809074D}"/>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36350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5F61E-BD82-4DFB-88C5-0EAFE8ABFD0C}"/>
              </a:ext>
            </a:extLst>
          </p:cNvPr>
          <p:cNvSpPr>
            <a:spLocks noGrp="1"/>
          </p:cNvSpPr>
          <p:nvPr>
            <p:ph type="dt" sz="half" idx="10"/>
          </p:nvPr>
        </p:nvSpPr>
        <p:spPr/>
        <p:txBody>
          <a:bodyPr/>
          <a:lstStyle/>
          <a:p>
            <a:fld id="{5698BA2D-3E38-4B15-8980-D58D61BC78DB}" type="datetime1">
              <a:rPr lang="de-DE" smtClean="0"/>
              <a:t>13.12.2024</a:t>
            </a:fld>
            <a:endParaRPr lang="de-DE"/>
          </a:p>
        </p:txBody>
      </p:sp>
      <p:sp>
        <p:nvSpPr>
          <p:cNvPr id="3" name="Footer Placeholder 2">
            <a:extLst>
              <a:ext uri="{FF2B5EF4-FFF2-40B4-BE49-F238E27FC236}">
                <a16:creationId xmlns:a16="http://schemas.microsoft.com/office/drawing/2014/main" id="{C49FC4BB-05D1-422D-ABB1-11EC72223F87}"/>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53803489-05F3-445F-877A-88178B326BCB}"/>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37114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CB827-D871-4243-A31C-BA801B74F85D}"/>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D426BED2-31A7-47CA-984C-E6BA002947D6}"/>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1F0D4301-E761-4448-B0D2-C06A13D40C3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C3FDEF-58CA-4067-B580-AC6E85217BD5}"/>
              </a:ext>
            </a:extLst>
          </p:cNvPr>
          <p:cNvSpPr>
            <a:spLocks noGrp="1"/>
          </p:cNvSpPr>
          <p:nvPr>
            <p:ph type="dt" sz="half" idx="10"/>
          </p:nvPr>
        </p:nvSpPr>
        <p:spPr/>
        <p:txBody>
          <a:bodyPr/>
          <a:lstStyle/>
          <a:p>
            <a:fld id="{0AAC069E-FDC0-4175-88C8-A78E5FE1AC20}" type="datetime1">
              <a:rPr lang="de-DE" smtClean="0"/>
              <a:t>13.12.2024</a:t>
            </a:fld>
            <a:endParaRPr lang="de-DE"/>
          </a:p>
        </p:txBody>
      </p:sp>
      <p:sp>
        <p:nvSpPr>
          <p:cNvPr id="6" name="Footer Placeholder 5">
            <a:extLst>
              <a:ext uri="{FF2B5EF4-FFF2-40B4-BE49-F238E27FC236}">
                <a16:creationId xmlns:a16="http://schemas.microsoft.com/office/drawing/2014/main" id="{D0C430ED-D563-4564-9D66-BAB4F35D626C}"/>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9A4ED4B7-27AF-4805-A085-860B442A725C}"/>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389442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F270B-B59C-4CC6-9735-4850F008BECF}"/>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07E4CDF9-B572-4856-96EB-56D542508F07}"/>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D0B875E7-2655-4C8C-9A56-2848951A5A48}"/>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2C16B1-011A-4102-8476-331DE5058F49}"/>
              </a:ext>
            </a:extLst>
          </p:cNvPr>
          <p:cNvSpPr>
            <a:spLocks noGrp="1"/>
          </p:cNvSpPr>
          <p:nvPr>
            <p:ph type="dt" sz="half" idx="10"/>
          </p:nvPr>
        </p:nvSpPr>
        <p:spPr/>
        <p:txBody>
          <a:bodyPr/>
          <a:lstStyle/>
          <a:p>
            <a:fld id="{8EBCB268-2E1E-4AB6-AE61-EBFB7CAD1E00}" type="datetime1">
              <a:rPr lang="de-DE" smtClean="0"/>
              <a:t>13.12.2024</a:t>
            </a:fld>
            <a:endParaRPr lang="de-DE"/>
          </a:p>
        </p:txBody>
      </p:sp>
      <p:sp>
        <p:nvSpPr>
          <p:cNvPr id="6" name="Footer Placeholder 5">
            <a:extLst>
              <a:ext uri="{FF2B5EF4-FFF2-40B4-BE49-F238E27FC236}">
                <a16:creationId xmlns:a16="http://schemas.microsoft.com/office/drawing/2014/main" id="{63393E7F-BE36-47FC-A690-FFDE4C6808F9}"/>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C233ED47-8CD0-4D02-8C2A-6BC3D0003982}"/>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4283037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B51A02-3274-4551-9BDB-8E7BA586907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60EBA939-7739-447F-BC08-9917417EA15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1AEC3346-3F60-4D2F-897D-402AF472683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9070B-BC96-4450-BF1A-F80517723244}" type="datetime1">
              <a:rPr lang="de-DE" smtClean="0"/>
              <a:t>13.12.2024</a:t>
            </a:fld>
            <a:endParaRPr lang="de-DE"/>
          </a:p>
        </p:txBody>
      </p:sp>
      <p:sp>
        <p:nvSpPr>
          <p:cNvPr id="5" name="Footer Placeholder 4">
            <a:extLst>
              <a:ext uri="{FF2B5EF4-FFF2-40B4-BE49-F238E27FC236}">
                <a16:creationId xmlns:a16="http://schemas.microsoft.com/office/drawing/2014/main" id="{E9B67AA2-EB68-4C38-BBA6-417446A7262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C9134E96-9E67-4997-B142-204A7A44E21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715A2-DFA4-4904-9A43-9D7FEC79ECC7}" type="slidenum">
              <a:rPr lang="de-DE" smtClean="0"/>
              <a:t>‹#›</a:t>
            </a:fld>
            <a:endParaRPr lang="de-DE"/>
          </a:p>
        </p:txBody>
      </p:sp>
    </p:spTree>
    <p:extLst>
      <p:ext uri="{BB962C8B-B14F-4D97-AF65-F5344CB8AC3E}">
        <p14:creationId xmlns:p14="http://schemas.microsoft.com/office/powerpoint/2010/main" val="171701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5156410" cy="200055"/>
          </a:xfrm>
          <a:prstGeom prst="rect">
            <a:avLst/>
          </a:prstGeom>
        </p:spPr>
        <p:txBody>
          <a:bodyPr wrap="square" lIns="0" tIns="0" rIns="0" bIns="0">
            <a:spAutoFit/>
          </a:bodyPr>
          <a:lstStyle>
            <a:lvl1pPr>
              <a:defRPr sz="1300" b="1" i="0">
                <a:solidFill>
                  <a:schemeClr val="tx1"/>
                </a:solidFill>
                <a:latin typeface="Arial"/>
                <a:cs typeface="Arial"/>
              </a:defRPr>
            </a:lvl1pPr>
          </a:lstStyle>
          <a:p>
            <a:endParaRPr/>
          </a:p>
        </p:txBody>
      </p:sp>
      <p:sp>
        <p:nvSpPr>
          <p:cNvPr id="3" name="Holder 3"/>
          <p:cNvSpPr>
            <a:spLocks noGrp="1"/>
          </p:cNvSpPr>
          <p:nvPr>
            <p:ph type="body" idx="1"/>
          </p:nvPr>
        </p:nvSpPr>
        <p:spPr>
          <a:xfrm>
            <a:off x="1095641" y="1339745"/>
            <a:ext cx="7169098" cy="153888"/>
          </a:xfrm>
          <a:prstGeom prst="rect">
            <a:avLst/>
          </a:prstGeom>
        </p:spPr>
        <p:txBody>
          <a:bodyPr wrap="square" lIns="0" tIns="0" rIns="0" bIns="0">
            <a:spAutoFit/>
          </a:bodyPr>
          <a:lstStyle>
            <a:lvl1pPr>
              <a:defRPr sz="1000" b="0" i="0">
                <a:solidFill>
                  <a:schemeClr val="tx1"/>
                </a:solidFill>
                <a:latin typeface="Arial MT"/>
                <a:cs typeface="Arial MT"/>
              </a:defRPr>
            </a:lvl1pPr>
          </a:lstStyle>
          <a:p>
            <a:endParaRPr/>
          </a:p>
        </p:txBody>
      </p:sp>
      <p:sp>
        <p:nvSpPr>
          <p:cNvPr id="4" name="Holder 4"/>
          <p:cNvSpPr>
            <a:spLocks noGrp="1"/>
          </p:cNvSpPr>
          <p:nvPr>
            <p:ph type="ftr" sz="quarter" idx="5"/>
          </p:nvPr>
        </p:nvSpPr>
        <p:spPr>
          <a:xfrm>
            <a:off x="3108960" y="6377940"/>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1" y="6377940"/>
            <a:ext cx="210312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a:xfrm>
            <a:off x="6306689" y="6610082"/>
            <a:ext cx="2720729" cy="335476"/>
          </a:xfrm>
          <a:prstGeom prst="rect">
            <a:avLst/>
          </a:prstGeom>
        </p:spPr>
        <p:txBody>
          <a:bodyPr wrap="square" lIns="0" tIns="0" rIns="0" bIns="0">
            <a:spAutoFit/>
          </a:bodyPr>
          <a:lstStyle>
            <a:lvl1pPr>
              <a:defRPr sz="1090" b="0" i="0">
                <a:solidFill>
                  <a:schemeClr val="tx1"/>
                </a:solidFill>
                <a:latin typeface="Arial MT"/>
                <a:cs typeface="Arial MT"/>
              </a:defRPr>
            </a:lvl1pPr>
          </a:lstStyle>
          <a:p>
            <a:pPr marL="101929">
              <a:spcBef>
                <a:spcPts val="149"/>
              </a:spcBef>
            </a:pPr>
            <a:r>
              <a:rPr lang="en-US" spc="-20"/>
              <a:t>Training</a:t>
            </a:r>
            <a:r>
              <a:rPr lang="en-US" spc="10"/>
              <a:t> </a:t>
            </a:r>
            <a:r>
              <a:rPr lang="en-US"/>
              <a:t>Large</a:t>
            </a:r>
            <a:r>
              <a:rPr lang="en-US" spc="10"/>
              <a:t> </a:t>
            </a:r>
            <a:r>
              <a:rPr lang="en-US"/>
              <a:t>Language</a:t>
            </a:r>
            <a:r>
              <a:rPr lang="en-US" spc="10"/>
              <a:t> </a:t>
            </a:r>
            <a:r>
              <a:rPr lang="en-US"/>
              <a:t>Models</a:t>
            </a:r>
            <a:r>
              <a:rPr lang="en-US" spc="317"/>
              <a:t> </a:t>
            </a:r>
            <a:r>
              <a:rPr lang="en-US"/>
              <a:t>–</a:t>
            </a:r>
            <a:r>
              <a:rPr lang="en-US" spc="317"/>
              <a:t> </a:t>
            </a:r>
            <a:fld id="{81D60167-4931-47E6-BA6A-407CBD079E47}" type="slidenum">
              <a:rPr smtClean="0"/>
              <a:pPr marL="101929">
                <a:spcBef>
                  <a:spcPts val="149"/>
                </a:spcBef>
              </a:pPr>
              <a:t>‹#›</a:t>
            </a:fld>
            <a:r>
              <a:rPr spc="20"/>
              <a:t> </a:t>
            </a:r>
            <a:r>
              <a:t>/</a:t>
            </a:r>
            <a:r>
              <a:rPr spc="10"/>
              <a:t> </a:t>
            </a:r>
            <a:r>
              <a:rPr spc="-50"/>
              <a:t>11</a:t>
            </a:r>
            <a:endParaRPr spc="-50" dirty="0"/>
          </a:p>
        </p:txBody>
      </p:sp>
    </p:spTree>
    <p:extLst>
      <p:ext uri="{BB962C8B-B14F-4D97-AF65-F5344CB8AC3E}">
        <p14:creationId xmlns:p14="http://schemas.microsoft.com/office/powerpoint/2010/main" val="32516485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defRPr>
          <a:latin typeface="+mj-lt"/>
          <a:ea typeface="+mj-ea"/>
          <a:cs typeface="+mj-cs"/>
        </a:defRPr>
      </a:lvl1pPr>
    </p:titleStyle>
    <p:bodyStyle>
      <a:lvl1pPr marL="0">
        <a:defRPr>
          <a:latin typeface="+mn-lt"/>
          <a:ea typeface="+mn-ea"/>
          <a:cs typeface="+mn-cs"/>
        </a:defRPr>
      </a:lvl1pPr>
      <a:lvl2pPr marL="906033">
        <a:defRPr>
          <a:latin typeface="+mn-lt"/>
          <a:ea typeface="+mn-ea"/>
          <a:cs typeface="+mn-cs"/>
        </a:defRPr>
      </a:lvl2pPr>
      <a:lvl3pPr marL="1812066">
        <a:defRPr>
          <a:latin typeface="+mn-lt"/>
          <a:ea typeface="+mn-ea"/>
          <a:cs typeface="+mn-cs"/>
        </a:defRPr>
      </a:lvl3pPr>
      <a:lvl4pPr marL="2718100">
        <a:defRPr>
          <a:latin typeface="+mn-lt"/>
          <a:ea typeface="+mn-ea"/>
          <a:cs typeface="+mn-cs"/>
        </a:defRPr>
      </a:lvl4pPr>
      <a:lvl5pPr marL="3624133">
        <a:defRPr>
          <a:latin typeface="+mn-lt"/>
          <a:ea typeface="+mn-ea"/>
          <a:cs typeface="+mn-cs"/>
        </a:defRPr>
      </a:lvl5pPr>
      <a:lvl6pPr marL="4530166">
        <a:defRPr>
          <a:latin typeface="+mn-lt"/>
          <a:ea typeface="+mn-ea"/>
          <a:cs typeface="+mn-cs"/>
        </a:defRPr>
      </a:lvl6pPr>
      <a:lvl7pPr marL="5436199">
        <a:defRPr>
          <a:latin typeface="+mn-lt"/>
          <a:ea typeface="+mn-ea"/>
          <a:cs typeface="+mn-cs"/>
        </a:defRPr>
      </a:lvl7pPr>
      <a:lvl8pPr marL="6342233">
        <a:defRPr>
          <a:latin typeface="+mn-lt"/>
          <a:ea typeface="+mn-ea"/>
          <a:cs typeface="+mn-cs"/>
        </a:defRPr>
      </a:lvl8pPr>
      <a:lvl9pPr marL="7248266">
        <a:defRPr>
          <a:latin typeface="+mn-lt"/>
          <a:ea typeface="+mn-ea"/>
          <a:cs typeface="+mn-cs"/>
        </a:defRPr>
      </a:lvl9pPr>
    </p:bodyStyle>
    <p:otherStyle>
      <a:lvl1pPr marL="0">
        <a:defRPr>
          <a:latin typeface="+mn-lt"/>
          <a:ea typeface="+mn-ea"/>
          <a:cs typeface="+mn-cs"/>
        </a:defRPr>
      </a:lvl1pPr>
      <a:lvl2pPr marL="906033">
        <a:defRPr>
          <a:latin typeface="+mn-lt"/>
          <a:ea typeface="+mn-ea"/>
          <a:cs typeface="+mn-cs"/>
        </a:defRPr>
      </a:lvl2pPr>
      <a:lvl3pPr marL="1812066">
        <a:defRPr>
          <a:latin typeface="+mn-lt"/>
          <a:ea typeface="+mn-ea"/>
          <a:cs typeface="+mn-cs"/>
        </a:defRPr>
      </a:lvl3pPr>
      <a:lvl4pPr marL="2718100">
        <a:defRPr>
          <a:latin typeface="+mn-lt"/>
          <a:ea typeface="+mn-ea"/>
          <a:cs typeface="+mn-cs"/>
        </a:defRPr>
      </a:lvl4pPr>
      <a:lvl5pPr marL="3624133">
        <a:defRPr>
          <a:latin typeface="+mn-lt"/>
          <a:ea typeface="+mn-ea"/>
          <a:cs typeface="+mn-cs"/>
        </a:defRPr>
      </a:lvl5pPr>
      <a:lvl6pPr marL="4530166">
        <a:defRPr>
          <a:latin typeface="+mn-lt"/>
          <a:ea typeface="+mn-ea"/>
          <a:cs typeface="+mn-cs"/>
        </a:defRPr>
      </a:lvl6pPr>
      <a:lvl7pPr marL="5436199">
        <a:defRPr>
          <a:latin typeface="+mn-lt"/>
          <a:ea typeface="+mn-ea"/>
          <a:cs typeface="+mn-cs"/>
        </a:defRPr>
      </a:lvl7pPr>
      <a:lvl8pPr marL="6342233">
        <a:defRPr>
          <a:latin typeface="+mn-lt"/>
          <a:ea typeface="+mn-ea"/>
          <a:cs typeface="+mn-cs"/>
        </a:defRPr>
      </a:lvl8pPr>
      <a:lvl9pPr marL="72482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46044" y="-16343"/>
            <a:ext cx="8051909" cy="200055"/>
          </a:xfrm>
          <a:prstGeom prst="rect">
            <a:avLst/>
          </a:prstGeom>
        </p:spPr>
        <p:txBody>
          <a:bodyPr wrap="square" lIns="0" tIns="0" rIns="0" bIns="0">
            <a:spAutoFit/>
          </a:bodyPr>
          <a:lstStyle>
            <a:lvl1pPr>
              <a:defRPr sz="1300" b="1" i="0">
                <a:solidFill>
                  <a:schemeClr val="tx1"/>
                </a:solidFill>
                <a:latin typeface="Arial"/>
                <a:cs typeface="Arial"/>
              </a:defRPr>
            </a:lvl1pPr>
          </a:lstStyle>
          <a:p>
            <a:endParaRPr/>
          </a:p>
        </p:txBody>
      </p:sp>
      <p:sp>
        <p:nvSpPr>
          <p:cNvPr id="3" name="Holder 3"/>
          <p:cNvSpPr>
            <a:spLocks noGrp="1"/>
          </p:cNvSpPr>
          <p:nvPr>
            <p:ph type="body" idx="1"/>
          </p:nvPr>
        </p:nvSpPr>
        <p:spPr>
          <a:xfrm>
            <a:off x="1095642" y="1031198"/>
            <a:ext cx="7448707" cy="153888"/>
          </a:xfrm>
          <a:prstGeom prst="rect">
            <a:avLst/>
          </a:prstGeom>
        </p:spPr>
        <p:txBody>
          <a:bodyPr wrap="square" lIns="0" tIns="0" rIns="0" bIns="0">
            <a:spAutoFit/>
          </a:bodyPr>
          <a:lstStyle>
            <a:lvl1pPr>
              <a:defRPr sz="1000" b="0" i="0">
                <a:solidFill>
                  <a:schemeClr val="tx1"/>
                </a:solidFill>
                <a:latin typeface="Microsoft Sans Serif"/>
                <a:cs typeface="Microsoft Sans Serif"/>
              </a:defRPr>
            </a:lvl1pPr>
          </a:lstStyle>
          <a:p>
            <a:endParaRPr/>
          </a:p>
        </p:txBody>
      </p:sp>
      <p:sp>
        <p:nvSpPr>
          <p:cNvPr id="4" name="Holder 4"/>
          <p:cNvSpPr>
            <a:spLocks noGrp="1"/>
          </p:cNvSpPr>
          <p:nvPr>
            <p:ph type="ftr" sz="quarter" idx="5"/>
          </p:nvPr>
        </p:nvSpPr>
        <p:spPr>
          <a:xfrm>
            <a:off x="3108960" y="6377940"/>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1" y="6377940"/>
            <a:ext cx="210312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12/13/2024</a:t>
            </a:fld>
            <a:endParaRPr lang="en-US"/>
          </a:p>
        </p:txBody>
      </p:sp>
      <p:sp>
        <p:nvSpPr>
          <p:cNvPr id="6" name="Holder 6"/>
          <p:cNvSpPr>
            <a:spLocks noGrp="1"/>
          </p:cNvSpPr>
          <p:nvPr>
            <p:ph type="sldNum" sz="quarter" idx="7"/>
          </p:nvPr>
        </p:nvSpPr>
        <p:spPr>
          <a:xfrm>
            <a:off x="6306688" y="6610082"/>
            <a:ext cx="2796099" cy="167738"/>
          </a:xfrm>
          <a:prstGeom prst="rect">
            <a:avLst/>
          </a:prstGeom>
        </p:spPr>
        <p:txBody>
          <a:bodyPr wrap="square" lIns="0" tIns="0" rIns="0" bIns="0">
            <a:spAutoFit/>
          </a:bodyPr>
          <a:lstStyle>
            <a:lvl1pPr>
              <a:defRPr sz="1090" b="0" i="0">
                <a:solidFill>
                  <a:schemeClr val="tx1"/>
                </a:solidFill>
                <a:latin typeface="Microsoft Sans Serif"/>
                <a:cs typeface="Microsoft Sans Serif"/>
              </a:defRPr>
            </a:lvl1pPr>
          </a:lstStyle>
          <a:p>
            <a:pPr marL="101929">
              <a:spcBef>
                <a:spcPts val="149"/>
              </a:spcBef>
            </a:pPr>
            <a:r>
              <a:rPr lang="en-US" spc="-30"/>
              <a:t>Training</a:t>
            </a:r>
            <a:r>
              <a:rPr lang="en-US" spc="10"/>
              <a:t> </a:t>
            </a:r>
            <a:r>
              <a:rPr lang="en-US" spc="-10"/>
              <a:t>Large</a:t>
            </a:r>
            <a:r>
              <a:rPr lang="en-US" spc="20"/>
              <a:t> </a:t>
            </a:r>
            <a:r>
              <a:rPr lang="en-US" spc="-10"/>
              <a:t>Language</a:t>
            </a:r>
            <a:r>
              <a:rPr lang="en-US" spc="20"/>
              <a:t> </a:t>
            </a:r>
            <a:r>
              <a:rPr lang="en-US" spc="-10"/>
              <a:t>Models</a:t>
            </a:r>
            <a:r>
              <a:rPr lang="en-US" spc="327"/>
              <a:t> </a:t>
            </a:r>
            <a:r>
              <a:rPr lang="en-US" spc="277"/>
              <a:t>–</a:t>
            </a:r>
            <a:r>
              <a:rPr lang="en-US" spc="327"/>
              <a:t> </a:t>
            </a:r>
            <a:fld id="{81D60167-4931-47E6-BA6A-407CBD079E47}" type="slidenum">
              <a:rPr spc="-10" smtClean="0"/>
              <a:pPr marL="101929">
                <a:spcBef>
                  <a:spcPts val="149"/>
                </a:spcBef>
              </a:pPr>
              <a:t>‹#›</a:t>
            </a:fld>
            <a:r>
              <a:rPr spc="20"/>
              <a:t> </a:t>
            </a:r>
            <a:r>
              <a:t>/</a:t>
            </a:r>
            <a:r>
              <a:rPr spc="20"/>
              <a:t> </a:t>
            </a:r>
            <a:r>
              <a:rPr spc="-10"/>
              <a:t>13</a:t>
            </a:r>
            <a:endParaRPr spc="-10" dirty="0"/>
          </a:p>
        </p:txBody>
      </p:sp>
    </p:spTree>
    <p:extLst>
      <p:ext uri="{BB962C8B-B14F-4D97-AF65-F5344CB8AC3E}">
        <p14:creationId xmlns:p14="http://schemas.microsoft.com/office/powerpoint/2010/main" val="363771965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defRPr>
          <a:latin typeface="+mj-lt"/>
          <a:ea typeface="+mj-ea"/>
          <a:cs typeface="+mj-cs"/>
        </a:defRPr>
      </a:lvl1pPr>
    </p:titleStyle>
    <p:bodyStyle>
      <a:lvl1pPr marL="0">
        <a:defRPr>
          <a:latin typeface="+mn-lt"/>
          <a:ea typeface="+mn-ea"/>
          <a:cs typeface="+mn-cs"/>
        </a:defRPr>
      </a:lvl1pPr>
      <a:lvl2pPr marL="906033">
        <a:defRPr>
          <a:latin typeface="+mn-lt"/>
          <a:ea typeface="+mn-ea"/>
          <a:cs typeface="+mn-cs"/>
        </a:defRPr>
      </a:lvl2pPr>
      <a:lvl3pPr marL="1812066">
        <a:defRPr>
          <a:latin typeface="+mn-lt"/>
          <a:ea typeface="+mn-ea"/>
          <a:cs typeface="+mn-cs"/>
        </a:defRPr>
      </a:lvl3pPr>
      <a:lvl4pPr marL="2718100">
        <a:defRPr>
          <a:latin typeface="+mn-lt"/>
          <a:ea typeface="+mn-ea"/>
          <a:cs typeface="+mn-cs"/>
        </a:defRPr>
      </a:lvl4pPr>
      <a:lvl5pPr marL="3624133">
        <a:defRPr>
          <a:latin typeface="+mn-lt"/>
          <a:ea typeface="+mn-ea"/>
          <a:cs typeface="+mn-cs"/>
        </a:defRPr>
      </a:lvl5pPr>
      <a:lvl6pPr marL="4530166">
        <a:defRPr>
          <a:latin typeface="+mn-lt"/>
          <a:ea typeface="+mn-ea"/>
          <a:cs typeface="+mn-cs"/>
        </a:defRPr>
      </a:lvl6pPr>
      <a:lvl7pPr marL="5436199">
        <a:defRPr>
          <a:latin typeface="+mn-lt"/>
          <a:ea typeface="+mn-ea"/>
          <a:cs typeface="+mn-cs"/>
        </a:defRPr>
      </a:lvl7pPr>
      <a:lvl8pPr marL="6342233">
        <a:defRPr>
          <a:latin typeface="+mn-lt"/>
          <a:ea typeface="+mn-ea"/>
          <a:cs typeface="+mn-cs"/>
        </a:defRPr>
      </a:lvl8pPr>
      <a:lvl9pPr marL="7248266">
        <a:defRPr>
          <a:latin typeface="+mn-lt"/>
          <a:ea typeface="+mn-ea"/>
          <a:cs typeface="+mn-cs"/>
        </a:defRPr>
      </a:lvl9pPr>
    </p:bodyStyle>
    <p:otherStyle>
      <a:lvl1pPr marL="0">
        <a:defRPr>
          <a:latin typeface="+mn-lt"/>
          <a:ea typeface="+mn-ea"/>
          <a:cs typeface="+mn-cs"/>
        </a:defRPr>
      </a:lvl1pPr>
      <a:lvl2pPr marL="906033">
        <a:defRPr>
          <a:latin typeface="+mn-lt"/>
          <a:ea typeface="+mn-ea"/>
          <a:cs typeface="+mn-cs"/>
        </a:defRPr>
      </a:lvl2pPr>
      <a:lvl3pPr marL="1812066">
        <a:defRPr>
          <a:latin typeface="+mn-lt"/>
          <a:ea typeface="+mn-ea"/>
          <a:cs typeface="+mn-cs"/>
        </a:defRPr>
      </a:lvl3pPr>
      <a:lvl4pPr marL="2718100">
        <a:defRPr>
          <a:latin typeface="+mn-lt"/>
          <a:ea typeface="+mn-ea"/>
          <a:cs typeface="+mn-cs"/>
        </a:defRPr>
      </a:lvl4pPr>
      <a:lvl5pPr marL="3624133">
        <a:defRPr>
          <a:latin typeface="+mn-lt"/>
          <a:ea typeface="+mn-ea"/>
          <a:cs typeface="+mn-cs"/>
        </a:defRPr>
      </a:lvl5pPr>
      <a:lvl6pPr marL="4530166">
        <a:defRPr>
          <a:latin typeface="+mn-lt"/>
          <a:ea typeface="+mn-ea"/>
          <a:cs typeface="+mn-cs"/>
        </a:defRPr>
      </a:lvl6pPr>
      <a:lvl7pPr marL="5436199">
        <a:defRPr>
          <a:latin typeface="+mn-lt"/>
          <a:ea typeface="+mn-ea"/>
          <a:cs typeface="+mn-cs"/>
        </a:defRPr>
      </a:lvl7pPr>
      <a:lvl8pPr marL="6342233">
        <a:defRPr>
          <a:latin typeface="+mn-lt"/>
          <a:ea typeface="+mn-ea"/>
          <a:cs typeface="+mn-cs"/>
        </a:defRPr>
      </a:lvl8pPr>
      <a:lvl9pPr marL="72482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hyperlink" Target="https://arxiv.org/abs/2407.2178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hyperlink" Target="https://arxiv.org/abs/2407.2178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hyperlink" Target="https://arxiv.org/abs/2407.21783"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blog.eleuther.ai/transformer-math/" TargetMode="Externa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hyperlink" Target="https://slds-lmu.github.io/dl4nlp/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hyperlink" Target="https://arxiv.org/abs/2203.15556"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IEEE_754" TargetMode="External"/><Relationship Id="rId2" Type="http://schemas.openxmlformats.org/officeDocument/2006/relationships/image" Target="../media/image16.png"/><Relationship Id="rId1" Type="http://schemas.openxmlformats.org/officeDocument/2006/relationships/slideLayout" Target="../slideLayouts/slideLayout18.xml"/><Relationship Id="rId6" Type="http://schemas.openxmlformats.org/officeDocument/2006/relationships/image" Target="../media/image19.png"/><Relationship Id="rId5" Type="http://schemas.openxmlformats.org/officeDocument/2006/relationships/hyperlink" Target="https://en.wikipedia.org/wiki/IEEE_754-2008_revision" TargetMode="Externa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hyperlink" Target="https://mlabonne.github.io/blog/posts/Introduction_to_Weight_Quantization.html" TargetMode="External"/><Relationship Id="rId2" Type="http://schemas.openxmlformats.org/officeDocument/2006/relationships/image" Target="../media/image23.jp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https://arxiv.org/pdf/1706.03762.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rxiv.org/pdf/1906.06669.pdf"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7.png"/><Relationship Id="rId2" Type="http://schemas.openxmlformats.org/officeDocument/2006/relationships/hyperlink" Target="https://arxiv.org/abs/2001.08361" TargetMode="Externa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24.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24.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0.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6.png"/><Relationship Id="rId7" Type="http://schemas.openxmlformats.org/officeDocument/2006/relationships/hyperlink" Target="https://arxiv.org/abs/2001.08361" TargetMode="External"/><Relationship Id="rId2" Type="http://schemas.openxmlformats.org/officeDocument/2006/relationships/hyperlink" Target="https://arxiv.org/abs/2203.15556" TargetMode="Externa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image" Target="../media/image18.png"/><Relationship Id="rId9"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hyperlink" Target="https://arxiv.org/abs/2203.15556"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e.wikipedia.org/wiki/Liste_der_Wappen_in_Sachsen"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dsa.info/sachsen/" TargetMode="External"/><Relationship Id="rId3" Type="http://schemas.openxmlformats.org/officeDocument/2006/relationships/hyperlink" Target="https://incubator.wikimedia.org/wiki/Wp/sxu/Main_Page" TargetMode="External"/><Relationship Id="rId7" Type="http://schemas.openxmlformats.org/officeDocument/2006/relationships/hyperlink" Target="https://www.regionalsprache.de/Audio/Catalogue.aspx" TargetMode="External"/><Relationship Id="rId2" Type="http://schemas.openxmlformats.org/officeDocument/2006/relationships/hyperlink" Target="https://www.sachsen-lese.de/streifzuege/mundartliches/" TargetMode="External"/><Relationship Id="rId1" Type="http://schemas.openxmlformats.org/officeDocument/2006/relationships/slideLayout" Target="../slideLayouts/slideLayout2.xml"/><Relationship Id="rId6" Type="http://schemas.openxmlformats.org/officeDocument/2006/relationships/hyperlink" Target="https://praxistipps.focus.de/saechsisch-lernen-diese-basics-sollten-sie-wissen_157089" TargetMode="External"/><Relationship Id="rId5" Type="http://schemas.openxmlformats.org/officeDocument/2006/relationships/hyperlink" Target="https://www.scribd.com/document/408398334/alltagsdeutsch-sachsisch" TargetMode="External"/><Relationship Id="rId10" Type="http://schemas.openxmlformats.org/officeDocument/2006/relationships/hyperlink" Target="https://commons.wikimedia.org/wiki/Category:Obers%C3%A4chsisch?uselang=de" TargetMode="External"/><Relationship Id="rId4" Type="http://schemas.openxmlformats.org/officeDocument/2006/relationships/hyperlink" Target="https://de.wikisource.org/wiki/Kategorie:Erzgebirgisch" TargetMode="External"/><Relationship Id="rId9" Type="http://schemas.openxmlformats.org/officeDocument/2006/relationships/hyperlink" Target="https://www.amazon.de/Winnetou-auf-s%C3%A4chsisch-Karl-May/dp/3866045093"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C88B-86A1-4381-A4E9-C3DD7A3A5BC6}"/>
              </a:ext>
            </a:extLst>
          </p:cNvPr>
          <p:cNvSpPr>
            <a:spLocks noGrp="1"/>
          </p:cNvSpPr>
          <p:nvPr>
            <p:ph type="ctrTitle"/>
          </p:nvPr>
        </p:nvSpPr>
        <p:spPr>
          <a:xfrm>
            <a:off x="1143000" y="-2942"/>
            <a:ext cx="6858000" cy="2387600"/>
          </a:xfrm>
        </p:spPr>
        <p:txBody>
          <a:bodyPr>
            <a:normAutofit fontScale="90000"/>
          </a:bodyPr>
          <a:lstStyle/>
          <a:p>
            <a:r>
              <a:rPr lang="en-US" b="1" dirty="0"/>
              <a:t>Behind the Secrets of Large Language Models </a:t>
            </a:r>
            <a:endParaRPr lang="de-DE" dirty="0"/>
          </a:p>
        </p:txBody>
      </p:sp>
      <p:sp>
        <p:nvSpPr>
          <p:cNvPr id="3" name="Subtitle 2">
            <a:extLst>
              <a:ext uri="{FF2B5EF4-FFF2-40B4-BE49-F238E27FC236}">
                <a16:creationId xmlns:a16="http://schemas.microsoft.com/office/drawing/2014/main" id="{C68AB411-9F74-4CC7-8A36-6212602A0EA3}"/>
              </a:ext>
            </a:extLst>
          </p:cNvPr>
          <p:cNvSpPr>
            <a:spLocks noGrp="1"/>
          </p:cNvSpPr>
          <p:nvPr>
            <p:ph type="subTitle" idx="1"/>
          </p:nvPr>
        </p:nvSpPr>
        <p:spPr>
          <a:xfrm>
            <a:off x="1143000" y="2686941"/>
            <a:ext cx="6858000" cy="2620086"/>
          </a:xfrm>
        </p:spPr>
        <p:txBody>
          <a:bodyPr>
            <a:normAutofit lnSpcReduction="10000"/>
          </a:bodyPr>
          <a:lstStyle/>
          <a:p>
            <a:r>
              <a:rPr lang="en-US" sz="3800" dirty="0"/>
              <a:t>Lecture 7</a:t>
            </a:r>
          </a:p>
          <a:p>
            <a:endParaRPr lang="en-US" sz="1800" dirty="0"/>
          </a:p>
          <a:p>
            <a:r>
              <a:rPr lang="en-US" sz="5200" b="1" dirty="0"/>
              <a:t>Training</a:t>
            </a:r>
          </a:p>
          <a:p>
            <a:endParaRPr lang="en-US" dirty="0"/>
          </a:p>
          <a:p>
            <a:r>
              <a:rPr lang="en-US" dirty="0"/>
              <a:t>Simon Razniewski</a:t>
            </a:r>
            <a:endParaRPr lang="de-DE" dirty="0"/>
          </a:p>
        </p:txBody>
      </p:sp>
      <p:pic>
        <p:nvPicPr>
          <p:cNvPr id="4" name="Grafik 4">
            <a:extLst>
              <a:ext uri="{FF2B5EF4-FFF2-40B4-BE49-F238E27FC236}">
                <a16:creationId xmlns:a16="http://schemas.microsoft.com/office/drawing/2014/main" id="{5761C2B6-E4FF-496D-874B-890F70AAE1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07" y="5812395"/>
            <a:ext cx="2453366" cy="999003"/>
          </a:xfrm>
          <a:prstGeom prst="rect">
            <a:avLst/>
          </a:prstGeom>
        </p:spPr>
      </p:pic>
      <p:pic>
        <p:nvPicPr>
          <p:cNvPr id="5" name="Picture 4">
            <a:extLst>
              <a:ext uri="{FF2B5EF4-FFF2-40B4-BE49-F238E27FC236}">
                <a16:creationId xmlns:a16="http://schemas.microsoft.com/office/drawing/2014/main" id="{9F93AE3D-E21F-476F-B426-526F40C29C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4053" y="5936052"/>
            <a:ext cx="2752115" cy="798113"/>
          </a:xfrm>
          <a:prstGeom prst="rect">
            <a:avLst/>
          </a:prstGeom>
        </p:spPr>
      </p:pic>
    </p:spTree>
    <p:extLst>
      <p:ext uri="{BB962C8B-B14F-4D97-AF65-F5344CB8AC3E}">
        <p14:creationId xmlns:p14="http://schemas.microsoft.com/office/powerpoint/2010/main" val="2847197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PlaceHolder 1"/>
          <p:cNvSpPr/>
          <p:nvPr/>
        </p:nvSpPr>
        <p:spPr>
          <a:xfrm>
            <a:off x="396000" y="1152736"/>
            <a:ext cx="8371440" cy="57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defTabSz="686160">
              <a:lnSpc>
                <a:spcPct val="90000"/>
              </a:lnSpc>
            </a:pPr>
            <a:r>
              <a:rPr lang="de-DE" sz="2400" b="1" spc="-1" dirty="0" err="1">
                <a:solidFill>
                  <a:schemeClr val="dk1"/>
                </a:solidFill>
                <a:latin typeface="Arial"/>
              </a:rPr>
              <a:t>Llama</a:t>
            </a:r>
            <a:r>
              <a:rPr lang="de-DE" sz="2400" b="1" spc="-1" dirty="0">
                <a:solidFill>
                  <a:schemeClr val="dk1"/>
                </a:solidFill>
                <a:latin typeface="Arial"/>
              </a:rPr>
              <a:t> 3+</a:t>
            </a:r>
            <a:endParaRPr lang="de-DE" sz="2400" spc="-1" dirty="0">
              <a:solidFill>
                <a:srgbClr val="000000"/>
              </a:solidFill>
              <a:latin typeface="Calibri"/>
            </a:endParaRPr>
          </a:p>
        </p:txBody>
      </p:sp>
      <p:sp>
        <p:nvSpPr>
          <p:cNvPr id="245" name="TextBox 4"/>
          <p:cNvSpPr/>
          <p:nvPr/>
        </p:nvSpPr>
        <p:spPr>
          <a:xfrm>
            <a:off x="396000" y="2034376"/>
            <a:ext cx="8371440" cy="50389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03760" indent="-203760" defTabSz="686160">
              <a:lnSpc>
                <a:spcPct val="90000"/>
              </a:lnSpc>
              <a:spcBef>
                <a:spcPts val="360"/>
              </a:spcBef>
              <a:buSzPct val="100051"/>
              <a:buBlip>
                <a:blip r:embed="rId2"/>
              </a:buBlip>
            </a:pPr>
            <a:r>
              <a:rPr lang="en-US" sz="1600" spc="-1" dirty="0">
                <a:solidFill>
                  <a:schemeClr val="dk1"/>
                </a:solidFill>
                <a:latin typeface="Arial"/>
              </a:rPr>
              <a:t>“The Llama 3 Herd of Models” (</a:t>
            </a:r>
            <a:r>
              <a:rPr lang="en-US" sz="1600" spc="-1" dirty="0" err="1">
                <a:solidFill>
                  <a:schemeClr val="dk1"/>
                </a:solidFill>
                <a:latin typeface="Arial"/>
              </a:rPr>
              <a:t>AI@Meta</a:t>
            </a:r>
            <a:r>
              <a:rPr lang="en-US" sz="1600" spc="-1" dirty="0">
                <a:solidFill>
                  <a:schemeClr val="dk1"/>
                </a:solidFill>
                <a:latin typeface="Arial"/>
              </a:rPr>
              <a:t>, 2024)</a:t>
            </a:r>
            <a:endParaRPr lang="en-US" sz="1600" spc="-1" dirty="0">
              <a:solidFill>
                <a:srgbClr val="000000"/>
              </a:solidFill>
              <a:latin typeface="Calibri"/>
            </a:endParaRPr>
          </a:p>
          <a:p>
            <a:pPr marL="203760" indent="-203760" defTabSz="686160">
              <a:lnSpc>
                <a:spcPct val="90000"/>
              </a:lnSpc>
              <a:spcBef>
                <a:spcPts val="360"/>
              </a:spcBef>
              <a:buSzPct val="100051"/>
              <a:buBlip>
                <a:blip r:embed="rId2"/>
              </a:buBlip>
            </a:pPr>
            <a:r>
              <a:rPr lang="en-US" sz="1600" spc="-1" dirty="0">
                <a:solidFill>
                  <a:schemeClr val="dk1"/>
                </a:solidFill>
                <a:latin typeface="Arial"/>
              </a:rPr>
              <a:t>“Open-source” alternative for GPT (but specific licensing)</a:t>
            </a:r>
            <a:endParaRPr lang="en-US" sz="1600" spc="-1" dirty="0">
              <a:solidFill>
                <a:srgbClr val="000000"/>
              </a:solidFill>
              <a:latin typeface="Calibri"/>
            </a:endParaRPr>
          </a:p>
          <a:p>
            <a:pPr marL="203760" indent="-203760" defTabSz="686160">
              <a:lnSpc>
                <a:spcPct val="90000"/>
              </a:lnSpc>
              <a:spcBef>
                <a:spcPts val="360"/>
              </a:spcBef>
              <a:buSzPct val="100051"/>
              <a:buBlip>
                <a:blip r:embed="rId2"/>
              </a:buBlip>
            </a:pPr>
            <a:r>
              <a:rPr lang="en-US" sz="1600" spc="-1" dirty="0">
                <a:solidFill>
                  <a:schemeClr val="dk1"/>
                </a:solidFill>
                <a:latin typeface="Arial"/>
              </a:rPr>
              <a:t>Key differences compared to GPT-4</a:t>
            </a:r>
            <a:endParaRPr lang="de-DE" sz="1600" spc="-1" dirty="0">
              <a:solidFill>
                <a:srgbClr val="000000"/>
              </a:solidFill>
              <a:latin typeface="Calibri"/>
            </a:endParaRPr>
          </a:p>
          <a:p>
            <a:pPr marL="660960" lvl="1" indent="-203760" defTabSz="686160">
              <a:lnSpc>
                <a:spcPct val="90000"/>
              </a:lnSpc>
              <a:spcBef>
                <a:spcPts val="360"/>
              </a:spcBef>
              <a:buSzPct val="100051"/>
              <a:buBlip>
                <a:blip r:embed="rId2"/>
              </a:buBlip>
            </a:pPr>
            <a:r>
              <a:rPr lang="en-US" sz="1600" b="1" spc="-1" dirty="0">
                <a:solidFill>
                  <a:schemeClr val="dk1"/>
                </a:solidFill>
                <a:latin typeface="Arial"/>
              </a:rPr>
              <a:t>Model size: </a:t>
            </a:r>
            <a:endParaRPr lang="de-DE" sz="1600" spc="-1" dirty="0">
              <a:solidFill>
                <a:srgbClr val="000000"/>
              </a:solidFill>
              <a:latin typeface="Calibri"/>
            </a:endParaRP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Llama 3: 8B or 70B parameters</a:t>
            </a: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Llama 3.1: 8B or 70B or 405B parameters</a:t>
            </a: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Llama 3.2: 1B, 3B, 11B, 90B parameters</a:t>
            </a: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GPT-4: &gt;1T parameters</a:t>
            </a:r>
            <a:br>
              <a:rPr lang="en-US" sz="1600" spc="-1" dirty="0">
                <a:solidFill>
                  <a:schemeClr val="dk1"/>
                </a:solidFill>
                <a:latin typeface="Arial"/>
              </a:rPr>
            </a:br>
            <a:endParaRPr lang="de-DE" sz="1600" spc="-1" dirty="0">
              <a:solidFill>
                <a:srgbClr val="000000"/>
              </a:solidFill>
              <a:latin typeface="Calibri"/>
            </a:endParaRPr>
          </a:p>
          <a:p>
            <a:pPr marL="660960" lvl="1" indent="-203760" defTabSz="686160">
              <a:lnSpc>
                <a:spcPct val="90000"/>
              </a:lnSpc>
              <a:spcBef>
                <a:spcPts val="360"/>
              </a:spcBef>
              <a:buSzPct val="100051"/>
              <a:buBlip>
                <a:blip r:embed="rId2"/>
              </a:buBlip>
            </a:pPr>
            <a:r>
              <a:rPr lang="en-US" sz="1600" b="1" spc="-1" dirty="0">
                <a:solidFill>
                  <a:schemeClr val="dk1"/>
                </a:solidFill>
                <a:latin typeface="Arial"/>
              </a:rPr>
              <a:t>Extended Context Window: </a:t>
            </a:r>
            <a:endParaRPr lang="de-DE" sz="1600" spc="-1" dirty="0">
              <a:solidFill>
                <a:srgbClr val="000000"/>
              </a:solidFill>
              <a:latin typeface="Calibri"/>
            </a:endParaRP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Llama 3: 8K tokens</a:t>
            </a:r>
            <a:endParaRPr lang="de-DE" sz="1600" spc="-1" dirty="0">
              <a:solidFill>
                <a:srgbClr val="000000"/>
              </a:solidFill>
              <a:latin typeface="Calibri"/>
            </a:endParaRP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Llama 3.1 &amp; 3.2: 128K tokens</a:t>
            </a:r>
            <a:endParaRPr lang="de-DE" sz="1600" spc="-1" dirty="0">
              <a:solidFill>
                <a:srgbClr val="000000"/>
              </a:solidFill>
              <a:latin typeface="Calibri"/>
            </a:endParaRPr>
          </a:p>
          <a:p>
            <a:pPr marL="1118160" lvl="2" indent="-203760" defTabSz="686160">
              <a:lnSpc>
                <a:spcPct val="90000"/>
              </a:lnSpc>
              <a:spcBef>
                <a:spcPts val="360"/>
              </a:spcBef>
              <a:buSzPct val="100051"/>
              <a:buBlip>
                <a:blip r:embed="rId2"/>
              </a:buBlip>
            </a:pPr>
            <a:r>
              <a:rPr lang="en-US" sz="1600" spc="-1" dirty="0">
                <a:solidFill>
                  <a:schemeClr val="dk1"/>
                </a:solidFill>
                <a:latin typeface="Arial"/>
              </a:rPr>
              <a:t>GPT-4: 32K tokens</a:t>
            </a:r>
            <a:endParaRPr lang="de-DE" sz="1600" spc="-1" dirty="0">
              <a:solidFill>
                <a:srgbClr val="000000"/>
              </a:solidFill>
              <a:latin typeface="Calibri"/>
            </a:endParaRPr>
          </a:p>
          <a:p>
            <a:pPr defTabSz="686160">
              <a:lnSpc>
                <a:spcPct val="90000"/>
              </a:lnSpc>
              <a:spcBef>
                <a:spcPts val="360"/>
              </a:spcBef>
            </a:pPr>
            <a:endParaRPr lang="de-DE" spc="-1" dirty="0">
              <a:solidFill>
                <a:srgbClr val="000000"/>
              </a:solidFill>
              <a:latin typeface="Calibri"/>
            </a:endParaRPr>
          </a:p>
          <a:p>
            <a:pPr defTabSz="686160">
              <a:lnSpc>
                <a:spcPct val="90000"/>
              </a:lnSpc>
              <a:spcBef>
                <a:spcPts val="360"/>
              </a:spcBef>
            </a:pPr>
            <a:endParaRPr lang="de-DE" spc="-1" dirty="0">
              <a:solidFill>
                <a:srgbClr val="000000"/>
              </a:solidFill>
              <a:latin typeface="Calibri"/>
            </a:endParaRPr>
          </a:p>
          <a:p>
            <a:pPr defTabSz="686160">
              <a:lnSpc>
                <a:spcPct val="90000"/>
              </a:lnSpc>
              <a:spcBef>
                <a:spcPts val="360"/>
              </a:spcBef>
            </a:pPr>
            <a:endParaRPr lang="de-DE" spc="-1" dirty="0">
              <a:solidFill>
                <a:srgbClr val="000000"/>
              </a:solidFill>
              <a:latin typeface="Calibri"/>
            </a:endParaRPr>
          </a:p>
          <a:p>
            <a:pPr defTabSz="686160">
              <a:lnSpc>
                <a:spcPct val="90000"/>
              </a:lnSpc>
              <a:spcBef>
                <a:spcPts val="360"/>
              </a:spcBef>
            </a:pPr>
            <a:endParaRPr lang="de-DE" spc="-1" dirty="0">
              <a:solidFill>
                <a:srgbClr val="000000"/>
              </a:solidFill>
              <a:latin typeface="Calibri"/>
            </a:endParaRPr>
          </a:p>
          <a:p>
            <a:pPr defTabSz="686160">
              <a:lnSpc>
                <a:spcPct val="90000"/>
              </a:lnSpc>
              <a:spcBef>
                <a:spcPts val="360"/>
              </a:spcBef>
            </a:pPr>
            <a:endParaRPr lang="de-DE" spc="-1" dirty="0">
              <a:solidFill>
                <a:srgbClr val="000000"/>
              </a:solidFill>
              <a:latin typeface="Calibri"/>
            </a:endParaRPr>
          </a:p>
        </p:txBody>
      </p:sp>
      <p:sp>
        <p:nvSpPr>
          <p:cNvPr id="2" name="PlaceHolder 1"/>
          <p:cNvSpPr>
            <a:spLocks noGrp="1"/>
          </p:cNvSpPr>
          <p:nvPr>
            <p:ph type="sldNum" idx="1"/>
          </p:nvPr>
        </p:nvSpPr>
        <p:spPr>
          <a:xfrm>
            <a:off x="8469857" y="6109475"/>
            <a:ext cx="325800" cy="395640"/>
          </a:xfrm>
          <a:prstGeom prst="rect">
            <a:avLst/>
          </a:prstGeom>
          <a:noFill/>
          <a:ln w="0">
            <a:noFill/>
          </a:ln>
        </p:spPr>
        <p:txBody>
          <a:bodyPr lIns="0" tIns="0" rIns="0" bIns="0" anchor="ctr">
            <a:noAutofit/>
          </a:bodyPr>
          <a:lstStyle>
            <a:defPPr>
              <a:defRPr lang="de-DE"/>
            </a:defPPr>
            <a:lvl1pPr marL="0" indent="0" algn="l" defTabSz="457200" rtl="0" eaLnBrk="1" latinLnBrk="0" hangingPunct="1">
              <a:lnSpc>
                <a:spcPct val="100000"/>
              </a:lnSpc>
              <a:buNone/>
              <a:tabLst>
                <a:tab pos="0" algn="l"/>
              </a:tabLst>
              <a:defRPr lang="en-US" sz="900" b="1" strike="noStrike" kern="1200" spc="-1">
                <a:solidFill>
                  <a:schemeClr val="dk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404A63-AA46-490A-89ED-A227B843F465}" type="slidenum">
              <a:rPr lang="de-DE" smtClean="0"/>
              <a:pPr/>
              <a:t>10</a:t>
            </a:fld>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PlaceHolder 1"/>
          <p:cNvSpPr/>
          <p:nvPr/>
        </p:nvSpPr>
        <p:spPr>
          <a:xfrm>
            <a:off x="396000" y="471182"/>
            <a:ext cx="8371440" cy="57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defTabSz="686160">
              <a:lnSpc>
                <a:spcPct val="90000"/>
              </a:lnSpc>
            </a:pPr>
            <a:r>
              <a:rPr lang="de-DE" sz="2400" b="1" spc="-1" dirty="0" err="1">
                <a:solidFill>
                  <a:schemeClr val="dk1"/>
                </a:solidFill>
                <a:latin typeface="Arial"/>
              </a:rPr>
              <a:t>Llama</a:t>
            </a:r>
            <a:r>
              <a:rPr lang="de-DE" sz="2400" b="1" spc="-1" dirty="0">
                <a:solidFill>
                  <a:schemeClr val="dk1"/>
                </a:solidFill>
                <a:latin typeface="Arial"/>
              </a:rPr>
              <a:t> 3+</a:t>
            </a:r>
            <a:endParaRPr lang="de-DE" sz="2400" spc="-1" dirty="0">
              <a:solidFill>
                <a:srgbClr val="000000"/>
              </a:solidFill>
              <a:latin typeface="Calibri"/>
            </a:endParaRPr>
          </a:p>
        </p:txBody>
      </p:sp>
      <p:sp>
        <p:nvSpPr>
          <p:cNvPr id="247" name="TextBox 4"/>
          <p:cNvSpPr/>
          <p:nvPr/>
        </p:nvSpPr>
        <p:spPr>
          <a:xfrm>
            <a:off x="396000" y="1781621"/>
            <a:ext cx="8532000" cy="261977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203760" indent="-203760" defTabSz="686160">
              <a:spcBef>
                <a:spcPts val="360"/>
              </a:spcBef>
              <a:buSzPct val="100051"/>
              <a:buBlip>
                <a:blip r:embed="rId3"/>
              </a:buBlip>
            </a:pPr>
            <a:r>
              <a:rPr lang="en-US" sz="1600" b="1" spc="-1" dirty="0">
                <a:solidFill>
                  <a:schemeClr val="dk1"/>
                </a:solidFill>
                <a:latin typeface="Arial"/>
              </a:rPr>
              <a:t>Pretraining: </a:t>
            </a:r>
            <a:endParaRPr lang="de-DE" sz="1600" spc="-1" dirty="0">
              <a:solidFill>
                <a:srgbClr val="000000"/>
              </a:solidFill>
              <a:latin typeface="Calibri"/>
            </a:endParaRPr>
          </a:p>
          <a:p>
            <a:pPr marL="800100" lvl="1" indent="-342900" defTabSz="686160">
              <a:spcBef>
                <a:spcPts val="200"/>
              </a:spcBef>
              <a:buSzPct val="100051"/>
              <a:buFont typeface="+mj-lt"/>
              <a:buAutoNum type="arabicPeriod"/>
            </a:pPr>
            <a:r>
              <a:rPr lang="en-US" sz="1600" u="sng" spc="-1" dirty="0">
                <a:solidFill>
                  <a:schemeClr val="dk1"/>
                </a:solidFill>
                <a:latin typeface="Arial"/>
              </a:rPr>
              <a:t>Initial Pretraining</a:t>
            </a:r>
            <a:r>
              <a:rPr lang="en-US" sz="1600" spc="-1" dirty="0">
                <a:solidFill>
                  <a:schemeClr val="dk1"/>
                </a:solidFill>
                <a:latin typeface="Arial"/>
              </a:rPr>
              <a:t>: Gradually increasing batch size (4M </a:t>
            </a:r>
            <a:r>
              <a:rPr lang="en-US" sz="1600" spc="-1" dirty="0">
                <a:solidFill>
                  <a:schemeClr val="dk1"/>
                </a:solidFill>
                <a:latin typeface="Arial"/>
                <a:sym typeface="Wingdings" panose="05000000000000000000" pitchFamily="2" charset="2"/>
              </a:rPr>
              <a:t></a:t>
            </a:r>
            <a:r>
              <a:rPr lang="en-US" sz="1600" spc="-1" dirty="0">
                <a:solidFill>
                  <a:schemeClr val="dk1"/>
                </a:solidFill>
                <a:latin typeface="Arial"/>
              </a:rPr>
              <a:t> 16M tokens), adjusting data mix (non-English data, math, recent web data)</a:t>
            </a:r>
            <a:endParaRPr lang="de-DE" sz="1600" spc="-1" dirty="0">
              <a:solidFill>
                <a:srgbClr val="000000"/>
              </a:solidFill>
              <a:latin typeface="Calibri"/>
            </a:endParaRPr>
          </a:p>
          <a:p>
            <a:pPr marL="800100" lvl="1" indent="-342900" defTabSz="686160">
              <a:spcBef>
                <a:spcPts val="200"/>
              </a:spcBef>
              <a:buSzPct val="100051"/>
              <a:buFont typeface="+mj-lt"/>
              <a:buAutoNum type="arabicPeriod"/>
            </a:pPr>
            <a:r>
              <a:rPr lang="en-US" sz="1600" u="sng" spc="-1" dirty="0">
                <a:solidFill>
                  <a:schemeClr val="dk1"/>
                </a:solidFill>
                <a:latin typeface="Arial"/>
              </a:rPr>
              <a:t>Long-Context Pretraining</a:t>
            </a:r>
            <a:r>
              <a:rPr lang="en-US" sz="1600" spc="-1" dirty="0">
                <a:solidFill>
                  <a:schemeClr val="dk1"/>
                </a:solidFill>
                <a:latin typeface="Arial"/>
              </a:rPr>
              <a:t>: Incrementally increase context length up to 128K tokens</a:t>
            </a:r>
            <a:endParaRPr lang="de-DE" sz="1600" spc="-1" dirty="0">
              <a:solidFill>
                <a:srgbClr val="000000"/>
              </a:solidFill>
              <a:latin typeface="Calibri"/>
            </a:endParaRPr>
          </a:p>
          <a:p>
            <a:pPr marL="800100" lvl="1" indent="-342900" defTabSz="686160">
              <a:spcBef>
                <a:spcPts val="200"/>
              </a:spcBef>
              <a:buSzPct val="100051"/>
              <a:buFont typeface="+mj-lt"/>
              <a:buAutoNum type="arabicPeriod"/>
            </a:pPr>
            <a:r>
              <a:rPr lang="en-US" sz="1600" u="sng" spc="-1" dirty="0">
                <a:solidFill>
                  <a:schemeClr val="dk1"/>
                </a:solidFill>
                <a:latin typeface="Arial"/>
              </a:rPr>
              <a:t>Annealing</a:t>
            </a:r>
            <a:r>
              <a:rPr lang="en-US" sz="1600" spc="-1" dirty="0">
                <a:solidFill>
                  <a:schemeClr val="dk1"/>
                </a:solidFill>
                <a:latin typeface="Arial"/>
              </a:rPr>
              <a:t>: Reduce learning rate gradually to 0 with high-quality data </a:t>
            </a:r>
            <a:r>
              <a:rPr lang="en-US" sz="1600" spc="-1" dirty="0" err="1">
                <a:solidFill>
                  <a:schemeClr val="dk1"/>
                </a:solidFill>
                <a:latin typeface="Arial"/>
              </a:rPr>
              <a:t>upsampling</a:t>
            </a:r>
            <a:endParaRPr lang="de-DE" sz="1600" spc="-1" dirty="0">
              <a:solidFill>
                <a:srgbClr val="000000"/>
              </a:solidFill>
              <a:latin typeface="Calibri"/>
            </a:endParaRPr>
          </a:p>
          <a:p>
            <a:pPr marL="203760" indent="-203760" defTabSz="686160">
              <a:spcBef>
                <a:spcPts val="360"/>
              </a:spcBef>
              <a:buSzPct val="100051"/>
              <a:buBlip>
                <a:blip r:embed="rId3"/>
              </a:buBlip>
            </a:pPr>
            <a:r>
              <a:rPr lang="en-US" sz="1600" b="1" spc="-1" dirty="0">
                <a:solidFill>
                  <a:schemeClr val="dk1"/>
                </a:solidFill>
                <a:latin typeface="Arial"/>
              </a:rPr>
              <a:t>Fine-Tuning:</a:t>
            </a:r>
            <a:r>
              <a:rPr lang="en-US" sz="1600" spc="-1" dirty="0">
                <a:solidFill>
                  <a:schemeClr val="dk1"/>
                </a:solidFill>
                <a:latin typeface="Arial"/>
              </a:rPr>
              <a:t> Supervised Fine-Tuning (SFT) and RLHF</a:t>
            </a:r>
            <a:endParaRPr lang="de-DE" sz="1600" spc="-1" dirty="0">
              <a:solidFill>
                <a:srgbClr val="000000"/>
              </a:solidFill>
              <a:latin typeface="Calibri"/>
            </a:endParaRPr>
          </a:p>
          <a:p>
            <a:pPr defTabSz="686160">
              <a:spcBef>
                <a:spcPts val="360"/>
              </a:spcBef>
            </a:pPr>
            <a:endParaRPr lang="de-DE" sz="1600" spc="-1" dirty="0">
              <a:solidFill>
                <a:srgbClr val="000000"/>
              </a:solidFill>
              <a:latin typeface="Calibri"/>
            </a:endParaRPr>
          </a:p>
          <a:p>
            <a:pPr defTabSz="686160">
              <a:spcBef>
                <a:spcPts val="360"/>
              </a:spcBef>
            </a:pPr>
            <a:endParaRPr lang="de-DE" sz="1600" spc="-1" dirty="0">
              <a:solidFill>
                <a:srgbClr val="000000"/>
              </a:solidFill>
              <a:latin typeface="Calibri"/>
            </a:endParaRPr>
          </a:p>
          <a:p>
            <a:pPr defTabSz="686160">
              <a:spcBef>
                <a:spcPts val="360"/>
              </a:spcBef>
            </a:pPr>
            <a:endParaRPr lang="de-DE" spc="-1" dirty="0">
              <a:solidFill>
                <a:srgbClr val="000000"/>
              </a:solidFill>
              <a:latin typeface="Calibri"/>
            </a:endParaRPr>
          </a:p>
        </p:txBody>
      </p:sp>
      <p:sp>
        <p:nvSpPr>
          <p:cNvPr id="248" name="Textfeld 7"/>
          <p:cNvSpPr/>
          <p:nvPr/>
        </p:nvSpPr>
        <p:spPr>
          <a:xfrm>
            <a:off x="4725987" y="5633484"/>
            <a:ext cx="2610564" cy="21399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r>
              <a:rPr lang="en-US" sz="800" spc="-1" dirty="0">
                <a:solidFill>
                  <a:srgbClr val="000000"/>
                </a:solidFill>
                <a:latin typeface="Arial"/>
              </a:rPr>
              <a:t>Source: </a:t>
            </a:r>
            <a:r>
              <a:rPr lang="en-US" sz="800" spc="-1" dirty="0" err="1">
                <a:solidFill>
                  <a:srgbClr val="0000FF"/>
                </a:solidFill>
                <a:latin typeface="Arial"/>
                <a:hlinkClick r:id="rId4"/>
              </a:rPr>
              <a:t>AI@Meta</a:t>
            </a:r>
            <a:r>
              <a:rPr lang="en-US" sz="800" spc="-1" dirty="0">
                <a:solidFill>
                  <a:srgbClr val="0000FF"/>
                </a:solidFill>
                <a:latin typeface="Arial"/>
                <a:hlinkClick r:id="rId4"/>
              </a:rPr>
              <a:t> 2024: The Llama 3 Herd of Models</a:t>
            </a:r>
            <a:endParaRPr lang="de-DE" sz="800" spc="-1" dirty="0">
              <a:solidFill>
                <a:srgbClr val="000000"/>
              </a:solidFill>
              <a:latin typeface="Calibri"/>
            </a:endParaRPr>
          </a:p>
        </p:txBody>
      </p:sp>
      <p:pic>
        <p:nvPicPr>
          <p:cNvPr id="249" name="Picture 7"/>
          <p:cNvPicPr/>
          <p:nvPr/>
        </p:nvPicPr>
        <p:blipFill>
          <a:blip r:embed="rId5"/>
          <a:stretch/>
        </p:blipFill>
        <p:spPr>
          <a:xfrm>
            <a:off x="1832006" y="3597571"/>
            <a:ext cx="5323320" cy="2015640"/>
          </a:xfrm>
          <a:prstGeom prst="rect">
            <a:avLst/>
          </a:prstGeom>
          <a:ln w="0">
            <a:noFill/>
          </a:ln>
        </p:spPr>
      </p:pic>
      <p:sp>
        <p:nvSpPr>
          <p:cNvPr id="2" name="PlaceHolder 1"/>
          <p:cNvSpPr>
            <a:spLocks noGrp="1"/>
          </p:cNvSpPr>
          <p:nvPr>
            <p:ph type="sldNum" idx="1"/>
          </p:nvPr>
        </p:nvSpPr>
        <p:spPr>
          <a:xfrm>
            <a:off x="8500183" y="5991178"/>
            <a:ext cx="325800" cy="395640"/>
          </a:xfrm>
          <a:prstGeom prst="rect">
            <a:avLst/>
          </a:prstGeom>
          <a:noFill/>
          <a:ln w="0">
            <a:noFill/>
          </a:ln>
        </p:spPr>
        <p:txBody>
          <a:bodyPr lIns="0" tIns="0" rIns="0" bIns="0" anchor="ctr">
            <a:noAutofit/>
          </a:bodyPr>
          <a:lstStyle>
            <a:defPPr>
              <a:defRPr lang="de-DE"/>
            </a:defPPr>
            <a:lvl1pPr marL="0" indent="0" algn="l" defTabSz="457200" rtl="0" eaLnBrk="1" latinLnBrk="0" hangingPunct="1">
              <a:lnSpc>
                <a:spcPct val="100000"/>
              </a:lnSpc>
              <a:buNone/>
              <a:tabLst>
                <a:tab pos="0" algn="l"/>
              </a:tabLst>
              <a:defRPr lang="en-US" sz="900" b="1" strike="noStrike" kern="1200" spc="-1">
                <a:solidFill>
                  <a:schemeClr val="dk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404A63-AA46-490A-89ED-A227B843F465}" type="slidenum">
              <a:rPr lang="de-DE" smtClean="0"/>
              <a:pPr/>
              <a:t>11</a:t>
            </a:fld>
            <a:endParaRPr/>
          </a:p>
        </p:txBody>
      </p:sp>
      <p:sp>
        <p:nvSpPr>
          <p:cNvPr id="3" name="Sprechblase: rechteckig mit abgerundeten Ecken 2">
            <a:extLst>
              <a:ext uri="{FF2B5EF4-FFF2-40B4-BE49-F238E27FC236}">
                <a16:creationId xmlns:a16="http://schemas.microsoft.com/office/drawing/2014/main" id="{CE1148BC-372A-4814-BF3F-FCD8910EFF6E}"/>
              </a:ext>
            </a:extLst>
          </p:cNvPr>
          <p:cNvSpPr/>
          <p:nvPr/>
        </p:nvSpPr>
        <p:spPr>
          <a:xfrm>
            <a:off x="2071077" y="1544688"/>
            <a:ext cx="1805354" cy="357647"/>
          </a:xfrm>
          <a:prstGeom prst="wedgeRoundRectCallout">
            <a:avLst>
              <a:gd name="adj1" fmla="val -60227"/>
              <a:gd name="adj2" fmla="val 42833"/>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800" dirty="0">
                <a:solidFill>
                  <a:schemeClr val="bg1"/>
                </a:solidFill>
              </a:rPr>
              <a:t>See Sec. 3.4 in </a:t>
            </a:r>
            <a:r>
              <a:rPr lang="en-US" sz="800" dirty="0">
                <a:solidFill>
                  <a:schemeClr val="bg1"/>
                </a:solidFill>
                <a:hlinkClick r:id="rId4">
                  <a:extLst>
                    <a:ext uri="{A12FA001-AC4F-418D-AE19-62706E023703}">
                      <ahyp:hlinkClr xmlns:ahyp="http://schemas.microsoft.com/office/drawing/2018/hyperlinkcolor" val="tx"/>
                    </a:ext>
                  </a:extLst>
                </a:hlinkClick>
              </a:rPr>
              <a:t>https://arxiv.org/abs/2407.21783</a:t>
            </a:r>
            <a:r>
              <a:rPr lang="en-US" sz="800" dirty="0">
                <a:solidFill>
                  <a:schemeClr val="bg1"/>
                </a:solidFill>
              </a:rPr>
              <a:t> </a:t>
            </a:r>
          </a:p>
        </p:txBody>
      </p:sp>
      <p:sp>
        <p:nvSpPr>
          <p:cNvPr id="4" name="Sprechblase: rechteckig mit abgerundeten Ecken 3">
            <a:extLst>
              <a:ext uri="{FF2B5EF4-FFF2-40B4-BE49-F238E27FC236}">
                <a16:creationId xmlns:a16="http://schemas.microsoft.com/office/drawing/2014/main" id="{B41BB11E-2421-4962-B99A-ED2CE3FAD2AC}"/>
              </a:ext>
            </a:extLst>
          </p:cNvPr>
          <p:cNvSpPr/>
          <p:nvPr/>
        </p:nvSpPr>
        <p:spPr>
          <a:xfrm>
            <a:off x="216000" y="3884226"/>
            <a:ext cx="1487294" cy="575280"/>
          </a:xfrm>
          <a:prstGeom prst="wedgeRoundRectCallout">
            <a:avLst>
              <a:gd name="adj1" fmla="val 58655"/>
              <a:gd name="adj2" fmla="val 67830"/>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900" dirty="0"/>
              <a:t>1. Train a reward model using human-annotated preference data </a:t>
            </a:r>
          </a:p>
        </p:txBody>
      </p:sp>
      <p:sp>
        <p:nvSpPr>
          <p:cNvPr id="9" name="Sprechblase: rechteckig mit abgerundeten Ecken 8">
            <a:extLst>
              <a:ext uri="{FF2B5EF4-FFF2-40B4-BE49-F238E27FC236}">
                <a16:creationId xmlns:a16="http://schemas.microsoft.com/office/drawing/2014/main" id="{FF5FFCE1-13C9-43ED-987E-D2DB186B8932}"/>
              </a:ext>
            </a:extLst>
          </p:cNvPr>
          <p:cNvSpPr/>
          <p:nvPr/>
        </p:nvSpPr>
        <p:spPr>
          <a:xfrm>
            <a:off x="4250118" y="3531711"/>
            <a:ext cx="1487294" cy="575280"/>
          </a:xfrm>
          <a:prstGeom prst="wedgeRoundRectCallout">
            <a:avLst>
              <a:gd name="adj1" fmla="val 5010"/>
              <a:gd name="adj2" fmla="val 114580"/>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900" dirty="0"/>
              <a:t>2. Fine-tune pre-trained checkpoints with supervised fine-tuning</a:t>
            </a:r>
          </a:p>
        </p:txBody>
      </p:sp>
      <p:sp>
        <p:nvSpPr>
          <p:cNvPr id="10" name="Sprechblase: rechteckig mit abgerundeten Ecken 9">
            <a:extLst>
              <a:ext uri="{FF2B5EF4-FFF2-40B4-BE49-F238E27FC236}">
                <a16:creationId xmlns:a16="http://schemas.microsoft.com/office/drawing/2014/main" id="{A2DC645B-A2CD-4032-8861-05074039E817}"/>
              </a:ext>
            </a:extLst>
          </p:cNvPr>
          <p:cNvSpPr/>
          <p:nvPr/>
        </p:nvSpPr>
        <p:spPr>
          <a:xfrm>
            <a:off x="7104038" y="4525140"/>
            <a:ext cx="1487294" cy="575280"/>
          </a:xfrm>
          <a:prstGeom prst="wedgeRoundRectCallout">
            <a:avLst>
              <a:gd name="adj1" fmla="val -61896"/>
              <a:gd name="adj2" fmla="val -31902"/>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900" dirty="0"/>
              <a:t>3. Align checkpoints using Direct Preference Optimization (DPO)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7">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PlaceHolder 1"/>
          <p:cNvSpPr/>
          <p:nvPr/>
        </p:nvSpPr>
        <p:spPr>
          <a:xfrm>
            <a:off x="396000" y="914843"/>
            <a:ext cx="8371440" cy="57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defTabSz="686160">
              <a:lnSpc>
                <a:spcPct val="90000"/>
              </a:lnSpc>
            </a:pPr>
            <a:r>
              <a:rPr lang="de-DE" sz="2400" b="1" spc="-1" dirty="0" err="1">
                <a:solidFill>
                  <a:schemeClr val="dk1"/>
                </a:solidFill>
                <a:latin typeface="Arial"/>
              </a:rPr>
              <a:t>Llama</a:t>
            </a:r>
            <a:r>
              <a:rPr lang="de-DE" sz="2400" b="1" spc="-1" dirty="0">
                <a:solidFill>
                  <a:schemeClr val="dk1"/>
                </a:solidFill>
                <a:latin typeface="Arial"/>
              </a:rPr>
              <a:t> 3+</a:t>
            </a:r>
            <a:endParaRPr lang="de-DE" sz="2400" spc="-1" dirty="0">
              <a:solidFill>
                <a:srgbClr val="000000"/>
              </a:solidFill>
              <a:latin typeface="Calibri"/>
            </a:endParaRPr>
          </a:p>
        </p:txBody>
      </p:sp>
      <p:sp>
        <p:nvSpPr>
          <p:cNvPr id="251" name="TextBox 4"/>
          <p:cNvSpPr/>
          <p:nvPr/>
        </p:nvSpPr>
        <p:spPr>
          <a:xfrm>
            <a:off x="396000" y="2034376"/>
            <a:ext cx="8371440" cy="85826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03760" indent="-203760" defTabSz="686160">
              <a:lnSpc>
                <a:spcPct val="90000"/>
              </a:lnSpc>
              <a:spcBef>
                <a:spcPts val="360"/>
              </a:spcBef>
              <a:buSzPct val="100051"/>
              <a:buBlip>
                <a:blip r:embed="rId2"/>
              </a:buBlip>
            </a:pPr>
            <a:r>
              <a:rPr lang="de-DE" sz="1600" spc="-1">
                <a:solidFill>
                  <a:schemeClr val="dk1"/>
                </a:solidFill>
                <a:latin typeface="Arial"/>
              </a:rPr>
              <a:t>Performance </a:t>
            </a:r>
            <a:r>
              <a:rPr lang="en-US" sz="1600" spc="-1">
                <a:solidFill>
                  <a:schemeClr val="dk1"/>
                </a:solidFill>
                <a:latin typeface="Arial"/>
              </a:rPr>
              <a:t>comparison on different benchmarks:</a:t>
            </a:r>
            <a:endParaRPr lang="de-DE" sz="1600" spc="-1">
              <a:solidFill>
                <a:srgbClr val="000000"/>
              </a:solidFill>
              <a:latin typeface="Calibri"/>
            </a:endParaRPr>
          </a:p>
          <a:p>
            <a:pPr defTabSz="686160">
              <a:lnSpc>
                <a:spcPct val="90000"/>
              </a:lnSpc>
              <a:spcBef>
                <a:spcPts val="360"/>
              </a:spcBef>
            </a:pPr>
            <a:endParaRPr lang="de-DE" sz="1600" spc="-1">
              <a:solidFill>
                <a:srgbClr val="000000"/>
              </a:solidFill>
              <a:latin typeface="Calibri"/>
            </a:endParaRPr>
          </a:p>
          <a:p>
            <a:pPr defTabSz="686160">
              <a:lnSpc>
                <a:spcPct val="90000"/>
              </a:lnSpc>
              <a:spcBef>
                <a:spcPts val="360"/>
              </a:spcBef>
            </a:pPr>
            <a:endParaRPr lang="de-DE" sz="1600" spc="-1">
              <a:solidFill>
                <a:srgbClr val="000000"/>
              </a:solidFill>
              <a:latin typeface="Calibri"/>
            </a:endParaRPr>
          </a:p>
        </p:txBody>
      </p:sp>
      <p:pic>
        <p:nvPicPr>
          <p:cNvPr id="252" name="Picture 7"/>
          <p:cNvPicPr/>
          <p:nvPr/>
        </p:nvPicPr>
        <p:blipFill>
          <a:blip r:embed="rId3"/>
          <a:stretch/>
        </p:blipFill>
        <p:spPr>
          <a:xfrm>
            <a:off x="1233966" y="2266158"/>
            <a:ext cx="7910034" cy="3733198"/>
          </a:xfrm>
          <a:prstGeom prst="rect">
            <a:avLst/>
          </a:prstGeom>
          <a:ln w="0">
            <a:noFill/>
          </a:ln>
        </p:spPr>
      </p:pic>
      <p:sp>
        <p:nvSpPr>
          <p:cNvPr id="253" name="Textfeld 7"/>
          <p:cNvSpPr/>
          <p:nvPr/>
        </p:nvSpPr>
        <p:spPr>
          <a:xfrm>
            <a:off x="6533436" y="6231138"/>
            <a:ext cx="2610564" cy="21399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r>
              <a:rPr lang="en-US" sz="800" spc="-1" dirty="0">
                <a:solidFill>
                  <a:srgbClr val="000000"/>
                </a:solidFill>
                <a:latin typeface="Arial"/>
              </a:rPr>
              <a:t>Source: </a:t>
            </a:r>
            <a:r>
              <a:rPr lang="en-US" sz="800" spc="-1" dirty="0" err="1">
                <a:solidFill>
                  <a:srgbClr val="0000FF"/>
                </a:solidFill>
                <a:latin typeface="Arial"/>
                <a:hlinkClick r:id="rId4"/>
              </a:rPr>
              <a:t>AI@Meta</a:t>
            </a:r>
            <a:r>
              <a:rPr lang="en-US" sz="800" spc="-1" dirty="0">
                <a:solidFill>
                  <a:srgbClr val="0000FF"/>
                </a:solidFill>
                <a:latin typeface="Arial"/>
                <a:hlinkClick r:id="rId4"/>
              </a:rPr>
              <a:t> 2024: The Llama 3 Herd of Models</a:t>
            </a:r>
            <a:endParaRPr lang="de-DE" sz="800" spc="-1" dirty="0">
              <a:solidFill>
                <a:srgbClr val="000000"/>
              </a:solidFill>
              <a:latin typeface="Calibri"/>
            </a:endParaRPr>
          </a:p>
        </p:txBody>
      </p:sp>
      <p:sp>
        <p:nvSpPr>
          <p:cNvPr id="2" name="PlaceHolder 1"/>
          <p:cNvSpPr>
            <a:spLocks noGrp="1"/>
          </p:cNvSpPr>
          <p:nvPr>
            <p:ph type="sldNum" idx="1"/>
          </p:nvPr>
        </p:nvSpPr>
        <p:spPr>
          <a:xfrm>
            <a:off x="8478411" y="6379751"/>
            <a:ext cx="325800" cy="395640"/>
          </a:xfrm>
          <a:prstGeom prst="rect">
            <a:avLst/>
          </a:prstGeom>
          <a:noFill/>
          <a:ln w="0">
            <a:noFill/>
          </a:ln>
        </p:spPr>
        <p:txBody>
          <a:bodyPr lIns="0" tIns="0" rIns="0" bIns="0" anchor="ctr">
            <a:noAutofit/>
          </a:bodyPr>
          <a:lstStyle>
            <a:defPPr>
              <a:defRPr lang="de-DE"/>
            </a:defPPr>
            <a:lvl1pPr marL="0" indent="0" algn="l" defTabSz="457200" rtl="0" eaLnBrk="1" latinLnBrk="0" hangingPunct="1">
              <a:lnSpc>
                <a:spcPct val="100000"/>
              </a:lnSpc>
              <a:buNone/>
              <a:tabLst>
                <a:tab pos="0" algn="l"/>
              </a:tabLst>
              <a:defRPr lang="en-US" sz="900" b="1" strike="noStrike" kern="1200" spc="-1">
                <a:solidFill>
                  <a:schemeClr val="dk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404A63-AA46-490A-89ED-A227B843F465}" type="slidenum">
              <a:rPr lang="de-DE" smtClean="0"/>
              <a:pPr/>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p:nvPr/>
        </p:nvSpPr>
        <p:spPr>
          <a:xfrm>
            <a:off x="396000" y="1152736"/>
            <a:ext cx="8371440" cy="57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defTabSz="686160">
              <a:lnSpc>
                <a:spcPct val="90000"/>
              </a:lnSpc>
            </a:pPr>
            <a:r>
              <a:rPr lang="de-DE" sz="2400" b="1" spc="-1" dirty="0" err="1">
                <a:solidFill>
                  <a:schemeClr val="dk1"/>
                </a:solidFill>
                <a:latin typeface="Arial"/>
              </a:rPr>
              <a:t>Llama</a:t>
            </a:r>
            <a:r>
              <a:rPr lang="de-DE" sz="2400" b="1" spc="-1" dirty="0">
                <a:solidFill>
                  <a:schemeClr val="dk1"/>
                </a:solidFill>
                <a:latin typeface="Arial"/>
              </a:rPr>
              <a:t> 3+</a:t>
            </a:r>
            <a:endParaRPr lang="de-DE" sz="2400" spc="-1" dirty="0">
              <a:solidFill>
                <a:srgbClr val="000000"/>
              </a:solidFill>
              <a:latin typeface="Calibri"/>
            </a:endParaRPr>
          </a:p>
        </p:txBody>
      </p:sp>
      <p:sp>
        <p:nvSpPr>
          <p:cNvPr id="255" name="TextBox 4"/>
          <p:cNvSpPr/>
          <p:nvPr/>
        </p:nvSpPr>
        <p:spPr>
          <a:xfrm>
            <a:off x="396000" y="2034376"/>
            <a:ext cx="8371440" cy="113116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03760" indent="-203760" defTabSz="686160">
              <a:lnSpc>
                <a:spcPct val="90000"/>
              </a:lnSpc>
              <a:spcBef>
                <a:spcPts val="360"/>
              </a:spcBef>
              <a:buSzPct val="100051"/>
              <a:buBlip>
                <a:blip r:embed="rId2"/>
              </a:buBlip>
            </a:pPr>
            <a:r>
              <a:rPr lang="de-DE" sz="1600" spc="-1">
                <a:solidFill>
                  <a:schemeClr val="dk1"/>
                </a:solidFill>
                <a:latin typeface="Arial"/>
              </a:rPr>
              <a:t>Different models:</a:t>
            </a:r>
            <a:endParaRPr lang="de-DE" sz="1600" spc="-1">
              <a:solidFill>
                <a:srgbClr val="000000"/>
              </a:solidFill>
              <a:latin typeface="Calibri"/>
            </a:endParaRPr>
          </a:p>
          <a:p>
            <a:pPr defTabSz="686160">
              <a:lnSpc>
                <a:spcPct val="90000"/>
              </a:lnSpc>
              <a:spcBef>
                <a:spcPts val="360"/>
              </a:spcBef>
            </a:pPr>
            <a:endParaRPr lang="de-DE" sz="1600" spc="-1">
              <a:solidFill>
                <a:srgbClr val="000000"/>
              </a:solidFill>
              <a:latin typeface="Calibri"/>
            </a:endParaRPr>
          </a:p>
          <a:p>
            <a:pPr defTabSz="686160">
              <a:lnSpc>
                <a:spcPct val="90000"/>
              </a:lnSpc>
              <a:spcBef>
                <a:spcPts val="360"/>
              </a:spcBef>
            </a:pPr>
            <a:endParaRPr lang="de-DE" sz="1600" spc="-1">
              <a:solidFill>
                <a:srgbClr val="000000"/>
              </a:solidFill>
              <a:latin typeface="Calibri"/>
            </a:endParaRPr>
          </a:p>
          <a:p>
            <a:pPr defTabSz="686160">
              <a:lnSpc>
                <a:spcPct val="90000"/>
              </a:lnSpc>
              <a:spcBef>
                <a:spcPts val="360"/>
              </a:spcBef>
            </a:pPr>
            <a:endParaRPr lang="de-DE" sz="1600" spc="-1">
              <a:solidFill>
                <a:srgbClr val="000000"/>
              </a:solidFill>
              <a:latin typeface="Calibri"/>
            </a:endParaRPr>
          </a:p>
        </p:txBody>
      </p:sp>
      <p:pic>
        <p:nvPicPr>
          <p:cNvPr id="256" name="Picture 5"/>
          <p:cNvPicPr/>
          <p:nvPr/>
        </p:nvPicPr>
        <p:blipFill>
          <a:blip r:embed="rId3"/>
          <a:stretch/>
        </p:blipFill>
        <p:spPr>
          <a:xfrm>
            <a:off x="1191600" y="2480416"/>
            <a:ext cx="7736400" cy="2998550"/>
          </a:xfrm>
          <a:prstGeom prst="rect">
            <a:avLst/>
          </a:prstGeom>
          <a:ln w="0">
            <a:noFill/>
          </a:ln>
        </p:spPr>
      </p:pic>
      <p:sp>
        <p:nvSpPr>
          <p:cNvPr id="257" name="Textfeld 7"/>
          <p:cNvSpPr/>
          <p:nvPr/>
        </p:nvSpPr>
        <p:spPr>
          <a:xfrm>
            <a:off x="6395850" y="5598269"/>
            <a:ext cx="2610564" cy="21399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r>
              <a:rPr lang="en-US" sz="800" spc="-1">
                <a:solidFill>
                  <a:srgbClr val="000000"/>
                </a:solidFill>
                <a:latin typeface="Arial"/>
              </a:rPr>
              <a:t>Source: </a:t>
            </a:r>
            <a:r>
              <a:rPr lang="en-US" sz="800" spc="-1">
                <a:solidFill>
                  <a:srgbClr val="0000FF"/>
                </a:solidFill>
                <a:latin typeface="Arial"/>
                <a:hlinkClick r:id="rId4"/>
              </a:rPr>
              <a:t>AI@Meta 2024: The Llama 3 Herd of Models</a:t>
            </a:r>
            <a:endParaRPr lang="de-DE" sz="800" spc="-1">
              <a:solidFill>
                <a:srgbClr val="000000"/>
              </a:solidFill>
              <a:latin typeface="Calibri"/>
            </a:endParaRPr>
          </a:p>
        </p:txBody>
      </p:sp>
      <p:sp>
        <p:nvSpPr>
          <p:cNvPr id="2" name="PlaceHolder 1"/>
          <p:cNvSpPr>
            <a:spLocks noGrp="1"/>
          </p:cNvSpPr>
          <p:nvPr>
            <p:ph type="sldNum" idx="1"/>
          </p:nvPr>
        </p:nvSpPr>
        <p:spPr>
          <a:xfrm>
            <a:off x="8441640" y="6172045"/>
            <a:ext cx="325800" cy="395640"/>
          </a:xfrm>
          <a:prstGeom prst="rect">
            <a:avLst/>
          </a:prstGeom>
          <a:noFill/>
          <a:ln w="0">
            <a:noFill/>
          </a:ln>
        </p:spPr>
        <p:txBody>
          <a:bodyPr lIns="0" tIns="0" rIns="0" bIns="0" anchor="ctr">
            <a:noAutofit/>
          </a:bodyPr>
          <a:lstStyle>
            <a:defPPr>
              <a:defRPr lang="de-DE"/>
            </a:defPPr>
            <a:lvl1pPr marL="0" indent="0" algn="l" defTabSz="457200" rtl="0" eaLnBrk="1" latinLnBrk="0" hangingPunct="1">
              <a:lnSpc>
                <a:spcPct val="100000"/>
              </a:lnSpc>
              <a:buNone/>
              <a:tabLst>
                <a:tab pos="0" algn="l"/>
              </a:tabLst>
              <a:defRPr lang="en-US" sz="900" b="1" strike="noStrike" kern="1200" spc="-1">
                <a:solidFill>
                  <a:schemeClr val="dk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404A63-AA46-490A-89ED-A227B843F465}" type="slidenum">
              <a:rPr lang="de-DE" smtClean="0"/>
              <a:pPr/>
              <a:t>13</a:t>
            </a:fld>
            <a:endParaRPr/>
          </a:p>
        </p:txBody>
      </p:sp>
      <p:sp>
        <p:nvSpPr>
          <p:cNvPr id="3" name="TextBox 2">
            <a:extLst>
              <a:ext uri="{FF2B5EF4-FFF2-40B4-BE49-F238E27FC236}">
                <a16:creationId xmlns:a16="http://schemas.microsoft.com/office/drawing/2014/main" id="{F1B372CE-C840-45D2-8AEE-C73381EB4F30}"/>
              </a:ext>
            </a:extLst>
          </p:cNvPr>
          <p:cNvSpPr txBox="1"/>
          <p:nvPr/>
        </p:nvSpPr>
        <p:spPr>
          <a:xfrm>
            <a:off x="2336806" y="6046700"/>
            <a:ext cx="4059044" cy="646331"/>
          </a:xfrm>
          <a:prstGeom prst="rect">
            <a:avLst/>
          </a:prstGeom>
          <a:noFill/>
        </p:spPr>
        <p:txBody>
          <a:bodyPr wrap="square" rtlCol="0">
            <a:spAutoFit/>
          </a:bodyPr>
          <a:lstStyle/>
          <a:p>
            <a:r>
              <a:rPr lang="en-US" dirty="0"/>
              <a:t>…Llama 3.2 – Multimodal, and small text-only models!</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PlaceHolder 1"/>
          <p:cNvSpPr/>
          <p:nvPr/>
        </p:nvSpPr>
        <p:spPr>
          <a:xfrm>
            <a:off x="396000" y="1152736"/>
            <a:ext cx="8371440" cy="575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defTabSz="686160">
              <a:lnSpc>
                <a:spcPct val="90000"/>
              </a:lnSpc>
            </a:pPr>
            <a:r>
              <a:rPr lang="en-US" sz="2400" b="1" spc="-1" dirty="0">
                <a:solidFill>
                  <a:schemeClr val="dk1"/>
                </a:solidFill>
                <a:latin typeface="Arial"/>
              </a:rPr>
              <a:t>Comparison between GPT-4 and Llama 3.1+</a:t>
            </a:r>
            <a:endParaRPr lang="de-DE" sz="2400" spc="-1" dirty="0">
              <a:solidFill>
                <a:srgbClr val="000000"/>
              </a:solidFill>
              <a:latin typeface="Calibri"/>
            </a:endParaRPr>
          </a:p>
        </p:txBody>
      </p:sp>
      <p:graphicFrame>
        <p:nvGraphicFramePr>
          <p:cNvPr id="259" name="Table 9"/>
          <p:cNvGraphicFramePr/>
          <p:nvPr>
            <p:extLst>
              <p:ext uri="{D42A27DB-BD31-4B8C-83A1-F6EECF244321}">
                <p14:modId xmlns:p14="http://schemas.microsoft.com/office/powerpoint/2010/main" val="2385668186"/>
              </p:ext>
            </p:extLst>
          </p:nvPr>
        </p:nvGraphicFramePr>
        <p:xfrm>
          <a:off x="550799" y="2111776"/>
          <a:ext cx="8444517" cy="2570532"/>
        </p:xfrm>
        <a:graphic>
          <a:graphicData uri="http://schemas.openxmlformats.org/drawingml/2006/table">
            <a:tbl>
              <a:tblPr firstRow="1">
                <a:tableStyleId>{9DCAF9ED-07DC-4A11-8D7F-57B35C25682E}</a:tableStyleId>
              </a:tblPr>
              <a:tblGrid>
                <a:gridCol w="1274993">
                  <a:extLst>
                    <a:ext uri="{9D8B030D-6E8A-4147-A177-3AD203B41FA5}">
                      <a16:colId xmlns:a16="http://schemas.microsoft.com/office/drawing/2014/main" val="20000"/>
                    </a:ext>
                  </a:extLst>
                </a:gridCol>
                <a:gridCol w="3194458">
                  <a:extLst>
                    <a:ext uri="{9D8B030D-6E8A-4147-A177-3AD203B41FA5}">
                      <a16:colId xmlns:a16="http://schemas.microsoft.com/office/drawing/2014/main" val="20001"/>
                    </a:ext>
                  </a:extLst>
                </a:gridCol>
                <a:gridCol w="3975066">
                  <a:extLst>
                    <a:ext uri="{9D8B030D-6E8A-4147-A177-3AD203B41FA5}">
                      <a16:colId xmlns:a16="http://schemas.microsoft.com/office/drawing/2014/main" val="20002"/>
                    </a:ext>
                  </a:extLst>
                </a:gridCol>
              </a:tblGrid>
              <a:tr h="415122">
                <a:tc>
                  <a:txBody>
                    <a:bodyPr/>
                    <a:lstStyle/>
                    <a:p>
                      <a:pPr defTabSz="914400">
                        <a:lnSpc>
                          <a:spcPct val="100000"/>
                        </a:lnSpc>
                      </a:pPr>
                      <a:r>
                        <a:rPr lang="en-US" sz="1400" b="1" strike="noStrike" spc="-1" dirty="0">
                          <a:solidFill>
                            <a:schemeClr val="lt1"/>
                          </a:solidFill>
                        </a:rPr>
                        <a:t>Aspect</a:t>
                      </a:r>
                      <a:endParaRPr lang="de-DE" sz="1400" b="0" strike="noStrike" spc="-1" dirty="0">
                        <a:solidFill>
                          <a:srgbClr val="FFFFFF"/>
                        </a:solidFill>
                        <a:latin typeface="Calibri"/>
                      </a:endParaRPr>
                    </a:p>
                  </a:txBody>
                  <a:tcPr/>
                </a:tc>
                <a:tc>
                  <a:txBody>
                    <a:bodyPr/>
                    <a:lstStyle/>
                    <a:p>
                      <a:pPr defTabSz="914400">
                        <a:lnSpc>
                          <a:spcPct val="100000"/>
                        </a:lnSpc>
                      </a:pPr>
                      <a:r>
                        <a:rPr lang="en-US" sz="1400" b="1" strike="noStrike" spc="-1">
                          <a:solidFill>
                            <a:schemeClr val="lt1"/>
                          </a:solidFill>
                        </a:rPr>
                        <a:t>GPT-4</a:t>
                      </a:r>
                      <a:endParaRPr lang="de-DE" sz="1400" b="0" strike="noStrike" spc="-1">
                        <a:solidFill>
                          <a:srgbClr val="FFFFFF"/>
                        </a:solidFill>
                        <a:latin typeface="Calibri"/>
                      </a:endParaRPr>
                    </a:p>
                  </a:txBody>
                  <a:tcPr/>
                </a:tc>
                <a:tc>
                  <a:txBody>
                    <a:bodyPr/>
                    <a:lstStyle/>
                    <a:p>
                      <a:pPr defTabSz="914400">
                        <a:lnSpc>
                          <a:spcPct val="100000"/>
                        </a:lnSpc>
                      </a:pPr>
                      <a:r>
                        <a:rPr lang="en-US" sz="1400" b="1" strike="noStrike" spc="-1">
                          <a:solidFill>
                            <a:schemeClr val="lt1"/>
                          </a:solidFill>
                        </a:rPr>
                        <a:t>Llama 3.1</a:t>
                      </a:r>
                      <a:endParaRPr lang="de-DE" sz="1400" b="0" strike="noStrike" spc="-1">
                        <a:solidFill>
                          <a:srgbClr val="FFFFFF"/>
                        </a:solidFill>
                        <a:latin typeface="Calibri"/>
                      </a:endParaRPr>
                    </a:p>
                  </a:txBody>
                  <a:tcPr/>
                </a:tc>
                <a:extLst>
                  <a:ext uri="{0D108BD9-81ED-4DB2-BD59-A6C34878D82A}">
                    <a16:rowId xmlns:a16="http://schemas.microsoft.com/office/drawing/2014/main" val="10000"/>
                  </a:ext>
                </a:extLst>
              </a:tr>
              <a:tr h="580096">
                <a:tc>
                  <a:txBody>
                    <a:bodyPr/>
                    <a:lstStyle/>
                    <a:p>
                      <a:pPr defTabSz="914400">
                        <a:lnSpc>
                          <a:spcPct val="100000"/>
                        </a:lnSpc>
                      </a:pPr>
                      <a:r>
                        <a:rPr lang="en-US" sz="1400" b="0" strike="noStrike" spc="-1">
                          <a:solidFill>
                            <a:schemeClr val="dk1"/>
                          </a:solidFill>
                        </a:rPr>
                        <a:t>Emphasis</a:t>
                      </a:r>
                      <a:endParaRPr lang="de-DE" sz="1400" b="0" strike="noStrike" spc="-1">
                        <a:solidFill>
                          <a:srgbClr val="000000"/>
                        </a:solidFill>
                        <a:latin typeface="Calibri"/>
                      </a:endParaRPr>
                    </a:p>
                  </a:txBody>
                  <a:tcPr/>
                </a:tc>
                <a:tc>
                  <a:txBody>
                    <a:bodyPr/>
                    <a:lstStyle/>
                    <a:p>
                      <a:pPr defTabSz="914400">
                        <a:lnSpc>
                          <a:spcPct val="100000"/>
                        </a:lnSpc>
                      </a:pPr>
                      <a:r>
                        <a:rPr lang="en-US" sz="1400" b="0" strike="noStrike" spc="-1">
                          <a:solidFill>
                            <a:schemeClr val="dk1"/>
                          </a:solidFill>
                        </a:rPr>
                        <a:t>Enhance multitask performance with strong focus on scale and depth</a:t>
                      </a:r>
                      <a:endParaRPr lang="de-DE" sz="1400" b="0" strike="noStrike" spc="-1">
                        <a:solidFill>
                          <a:srgbClr val="000000"/>
                        </a:solidFill>
                        <a:latin typeface="Calibri"/>
                      </a:endParaRPr>
                    </a:p>
                  </a:txBody>
                  <a:tcPr/>
                </a:tc>
                <a:tc>
                  <a:txBody>
                    <a:bodyPr/>
                    <a:lstStyle/>
                    <a:p>
                      <a:pPr defTabSz="914400">
                        <a:lnSpc>
                          <a:spcPct val="100000"/>
                        </a:lnSpc>
                      </a:pPr>
                      <a:r>
                        <a:rPr lang="en-US" sz="1400" b="0" strike="noStrike" spc="-1" dirty="0">
                          <a:solidFill>
                            <a:schemeClr val="dk1"/>
                          </a:solidFill>
                        </a:rPr>
                        <a:t>Focus on efficiency, performance optimization, and accessibility for open research</a:t>
                      </a:r>
                      <a:endParaRPr lang="de-DE" sz="1400" b="0" strike="noStrike" spc="-1" dirty="0">
                        <a:solidFill>
                          <a:srgbClr val="000000"/>
                        </a:solidFill>
                        <a:latin typeface="Calibri"/>
                      </a:endParaRPr>
                    </a:p>
                  </a:txBody>
                  <a:tcPr/>
                </a:tc>
                <a:extLst>
                  <a:ext uri="{0D108BD9-81ED-4DB2-BD59-A6C34878D82A}">
                    <a16:rowId xmlns:a16="http://schemas.microsoft.com/office/drawing/2014/main" val="10001"/>
                  </a:ext>
                </a:extLst>
              </a:tr>
              <a:tr h="580096">
                <a:tc>
                  <a:txBody>
                    <a:bodyPr/>
                    <a:lstStyle/>
                    <a:p>
                      <a:pPr defTabSz="914400">
                        <a:lnSpc>
                          <a:spcPct val="100000"/>
                        </a:lnSpc>
                      </a:pPr>
                      <a:r>
                        <a:rPr lang="en-US" sz="1400" b="0" strike="noStrike" spc="-1" dirty="0">
                          <a:solidFill>
                            <a:schemeClr val="dk1"/>
                          </a:solidFill>
                        </a:rPr>
                        <a:t>Dataset</a:t>
                      </a:r>
                      <a:endParaRPr lang="de-DE" sz="1400" b="0" strike="noStrike" spc="-1" dirty="0">
                        <a:solidFill>
                          <a:srgbClr val="000000"/>
                        </a:solidFill>
                        <a:latin typeface="Calibri"/>
                      </a:endParaRPr>
                    </a:p>
                  </a:txBody>
                  <a:tcPr/>
                </a:tc>
                <a:tc>
                  <a:txBody>
                    <a:bodyPr/>
                    <a:lstStyle/>
                    <a:p>
                      <a:pPr defTabSz="914400">
                        <a:lnSpc>
                          <a:spcPct val="100000"/>
                        </a:lnSpc>
                      </a:pPr>
                      <a:r>
                        <a:rPr lang="en-US" sz="1400" b="0" strike="noStrike" spc="-1" dirty="0">
                          <a:solidFill>
                            <a:schemeClr val="dk1"/>
                          </a:solidFill>
                        </a:rPr>
                        <a:t>Large-scale diverse dataset sourced from the internet</a:t>
                      </a:r>
                      <a:endParaRPr lang="de-DE" sz="1400" b="0" strike="noStrike" spc="-1" dirty="0">
                        <a:solidFill>
                          <a:srgbClr val="000000"/>
                        </a:solidFill>
                        <a:latin typeface="Calibri"/>
                      </a:endParaRPr>
                    </a:p>
                  </a:txBody>
                  <a:tcPr/>
                </a:tc>
                <a:tc>
                  <a:txBody>
                    <a:bodyPr/>
                    <a:lstStyle/>
                    <a:p>
                      <a:pPr defTabSz="914400">
                        <a:lnSpc>
                          <a:spcPct val="100000"/>
                        </a:lnSpc>
                      </a:pPr>
                      <a:r>
                        <a:rPr lang="en-US" sz="1400" b="0" strike="noStrike" spc="-1" dirty="0">
                          <a:solidFill>
                            <a:schemeClr val="dk1"/>
                          </a:solidFill>
                        </a:rPr>
                        <a:t>Curated high-quality dataset balancing diversity and quality</a:t>
                      </a:r>
                      <a:endParaRPr lang="de-DE" sz="1400" b="0" strike="noStrike" spc="-1" dirty="0">
                        <a:solidFill>
                          <a:srgbClr val="000000"/>
                        </a:solidFill>
                        <a:latin typeface="Calibri"/>
                      </a:endParaRPr>
                    </a:p>
                  </a:txBody>
                  <a:tcPr/>
                </a:tc>
                <a:extLst>
                  <a:ext uri="{0D108BD9-81ED-4DB2-BD59-A6C34878D82A}">
                    <a16:rowId xmlns:a16="http://schemas.microsoft.com/office/drawing/2014/main" val="10003"/>
                  </a:ext>
                </a:extLst>
              </a:tr>
              <a:tr h="415122">
                <a:tc>
                  <a:txBody>
                    <a:bodyPr/>
                    <a:lstStyle/>
                    <a:p>
                      <a:pPr defTabSz="914400">
                        <a:lnSpc>
                          <a:spcPct val="100000"/>
                        </a:lnSpc>
                      </a:pPr>
                      <a:r>
                        <a:rPr lang="en-US" sz="1400" b="0" strike="noStrike" spc="-1">
                          <a:solidFill>
                            <a:schemeClr val="dk1"/>
                          </a:solidFill>
                        </a:rPr>
                        <a:t>Model Size</a:t>
                      </a:r>
                      <a:endParaRPr lang="de-DE" sz="1400" b="0" strike="noStrike" spc="-1">
                        <a:solidFill>
                          <a:srgbClr val="000000"/>
                        </a:solidFill>
                        <a:latin typeface="Calibri"/>
                      </a:endParaRPr>
                    </a:p>
                  </a:txBody>
                  <a:tcPr/>
                </a:tc>
                <a:tc>
                  <a:txBody>
                    <a:bodyPr/>
                    <a:lstStyle/>
                    <a:p>
                      <a:pPr defTabSz="914400">
                        <a:lnSpc>
                          <a:spcPct val="100000"/>
                        </a:lnSpc>
                      </a:pPr>
                      <a:r>
                        <a:rPr lang="en-US" sz="1400" b="0" strike="noStrike" spc="-1" dirty="0">
                          <a:solidFill>
                            <a:schemeClr val="dk1"/>
                          </a:solidFill>
                        </a:rPr>
                        <a:t>&gt;1T parameters</a:t>
                      </a:r>
                      <a:endParaRPr lang="de-DE" sz="1400" b="0" strike="noStrike" spc="-1" dirty="0">
                        <a:solidFill>
                          <a:srgbClr val="000000"/>
                        </a:solidFill>
                        <a:latin typeface="Calibri"/>
                      </a:endParaRPr>
                    </a:p>
                  </a:txBody>
                  <a:tcPr/>
                </a:tc>
                <a:tc>
                  <a:txBody>
                    <a:bodyPr/>
                    <a:lstStyle/>
                    <a:p>
                      <a:pPr defTabSz="914400">
                        <a:lnSpc>
                          <a:spcPct val="100000"/>
                        </a:lnSpc>
                      </a:pPr>
                      <a:r>
                        <a:rPr lang="en-US" sz="1400" b="0" strike="noStrike" spc="-1" dirty="0">
                          <a:solidFill>
                            <a:schemeClr val="dk1"/>
                          </a:solidFill>
                        </a:rPr>
                        <a:t>Up to 405B parameters</a:t>
                      </a:r>
                      <a:endParaRPr lang="de-DE" sz="1400" b="0" strike="noStrike" spc="-1" dirty="0">
                        <a:solidFill>
                          <a:srgbClr val="000000"/>
                        </a:solidFill>
                        <a:latin typeface="Calibri"/>
                      </a:endParaRPr>
                    </a:p>
                  </a:txBody>
                  <a:tcPr/>
                </a:tc>
                <a:extLst>
                  <a:ext uri="{0D108BD9-81ED-4DB2-BD59-A6C34878D82A}">
                    <a16:rowId xmlns:a16="http://schemas.microsoft.com/office/drawing/2014/main" val="10004"/>
                  </a:ext>
                </a:extLst>
              </a:tr>
              <a:tr h="580096">
                <a:tc>
                  <a:txBody>
                    <a:bodyPr/>
                    <a:lstStyle/>
                    <a:p>
                      <a:pPr defTabSz="914400">
                        <a:lnSpc>
                          <a:spcPct val="100000"/>
                        </a:lnSpc>
                      </a:pPr>
                      <a:r>
                        <a:rPr lang="en-US" sz="1400" b="0" strike="noStrike" spc="-1">
                          <a:solidFill>
                            <a:schemeClr val="dk1"/>
                          </a:solidFill>
                        </a:rPr>
                        <a:t>Design Philosophy</a:t>
                      </a:r>
                      <a:endParaRPr lang="de-DE" sz="1400" b="0" strike="noStrike" spc="-1">
                        <a:solidFill>
                          <a:srgbClr val="000000"/>
                        </a:solidFill>
                        <a:latin typeface="Calibri"/>
                      </a:endParaRPr>
                    </a:p>
                  </a:txBody>
                  <a:tcPr/>
                </a:tc>
                <a:tc>
                  <a:txBody>
                    <a:bodyPr/>
                    <a:lstStyle/>
                    <a:p>
                      <a:pPr defTabSz="914400">
                        <a:lnSpc>
                          <a:spcPct val="100000"/>
                        </a:lnSpc>
                      </a:pPr>
                      <a:r>
                        <a:rPr lang="en-US" sz="1400" b="0" strike="noStrike" spc="-1">
                          <a:solidFill>
                            <a:schemeClr val="dk1"/>
                          </a:solidFill>
                        </a:rPr>
                        <a:t>Maximizing capability and performance through scale</a:t>
                      </a:r>
                      <a:endParaRPr lang="de-DE" sz="1400" b="0" strike="noStrike" spc="-1">
                        <a:solidFill>
                          <a:srgbClr val="000000"/>
                        </a:solidFill>
                        <a:latin typeface="Calibri"/>
                      </a:endParaRPr>
                    </a:p>
                  </a:txBody>
                  <a:tcPr/>
                </a:tc>
                <a:tc>
                  <a:txBody>
                    <a:bodyPr/>
                    <a:lstStyle/>
                    <a:p>
                      <a:pPr defTabSz="914400">
                        <a:lnSpc>
                          <a:spcPct val="100000"/>
                        </a:lnSpc>
                      </a:pPr>
                      <a:r>
                        <a:rPr lang="en-US" sz="1400" b="1" strike="noStrike" spc="-1" dirty="0">
                          <a:solidFill>
                            <a:schemeClr val="dk1"/>
                          </a:solidFill>
                        </a:rPr>
                        <a:t>Achieving high efficiency and scalability</a:t>
                      </a:r>
                      <a:endParaRPr lang="de-DE" sz="1400" b="0" strike="noStrike" spc="-1" dirty="0">
                        <a:solidFill>
                          <a:srgbClr val="000000"/>
                        </a:solidFill>
                        <a:latin typeface="Calibri"/>
                      </a:endParaRPr>
                    </a:p>
                  </a:txBody>
                  <a:tcPr/>
                </a:tc>
                <a:extLst>
                  <a:ext uri="{0D108BD9-81ED-4DB2-BD59-A6C34878D82A}">
                    <a16:rowId xmlns:a16="http://schemas.microsoft.com/office/drawing/2014/main" val="10005"/>
                  </a:ext>
                </a:extLst>
              </a:tr>
            </a:tbl>
          </a:graphicData>
        </a:graphic>
      </p:graphicFrame>
      <p:sp>
        <p:nvSpPr>
          <p:cNvPr id="2" name="PlaceHolder 1"/>
          <p:cNvSpPr>
            <a:spLocks noGrp="1"/>
          </p:cNvSpPr>
          <p:nvPr>
            <p:ph type="sldNum" idx="1"/>
          </p:nvPr>
        </p:nvSpPr>
        <p:spPr>
          <a:xfrm>
            <a:off x="8441640" y="6174789"/>
            <a:ext cx="325800" cy="395640"/>
          </a:xfrm>
          <a:prstGeom prst="rect">
            <a:avLst/>
          </a:prstGeom>
          <a:noFill/>
          <a:ln w="0">
            <a:noFill/>
          </a:ln>
        </p:spPr>
        <p:txBody>
          <a:bodyPr lIns="0" tIns="0" rIns="0" bIns="0" anchor="ctr">
            <a:noAutofit/>
          </a:bodyPr>
          <a:lstStyle>
            <a:defPPr>
              <a:defRPr lang="de-DE"/>
            </a:defPPr>
            <a:lvl1pPr marL="0" indent="0" algn="l" defTabSz="457200" rtl="0" eaLnBrk="1" latinLnBrk="0" hangingPunct="1">
              <a:lnSpc>
                <a:spcPct val="100000"/>
              </a:lnSpc>
              <a:buNone/>
              <a:tabLst>
                <a:tab pos="0" algn="l"/>
              </a:tabLst>
              <a:defRPr lang="en-US" sz="900" b="1" strike="noStrike" kern="1200" spc="-1">
                <a:solidFill>
                  <a:schemeClr val="dk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404A63-AA46-490A-89ED-A227B843F465}" type="slidenum">
              <a:rPr lang="de-DE" smtClean="0"/>
              <a:pPr/>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143D3-C364-47EA-85CA-EDDE4E6550C2}"/>
              </a:ext>
            </a:extLst>
          </p:cNvPr>
          <p:cNvSpPr>
            <a:spLocks noGrp="1"/>
          </p:cNvSpPr>
          <p:nvPr>
            <p:ph type="title"/>
          </p:nvPr>
        </p:nvSpPr>
        <p:spPr/>
        <p:txBody>
          <a:bodyPr>
            <a:normAutofit/>
          </a:bodyPr>
          <a:lstStyle/>
          <a:p>
            <a:r>
              <a:rPr lang="en-US" sz="3600" dirty="0"/>
              <a:t>How to train an LLM</a:t>
            </a:r>
            <a:endParaRPr lang="de-DE" sz="3600" dirty="0"/>
          </a:p>
        </p:txBody>
      </p:sp>
      <p:sp>
        <p:nvSpPr>
          <p:cNvPr id="3" name="Content Placeholder 2">
            <a:extLst>
              <a:ext uri="{FF2B5EF4-FFF2-40B4-BE49-F238E27FC236}">
                <a16:creationId xmlns:a16="http://schemas.microsoft.com/office/drawing/2014/main" id="{D9F58EA1-2344-4B2B-937C-993D81FD1EAF}"/>
              </a:ext>
            </a:extLst>
          </p:cNvPr>
          <p:cNvSpPr>
            <a:spLocks noGrp="1"/>
          </p:cNvSpPr>
          <p:nvPr>
            <p:ph idx="1"/>
          </p:nvPr>
        </p:nvSpPr>
        <p:spPr/>
        <p:txBody>
          <a:bodyPr/>
          <a:lstStyle/>
          <a:p>
            <a:pPr marL="514350" indent="-514350">
              <a:buFont typeface="+mj-lt"/>
              <a:buAutoNum type="arabicPeriod"/>
            </a:pPr>
            <a:r>
              <a:rPr lang="en-US" dirty="0"/>
              <a:t>Obtain training data</a:t>
            </a:r>
            <a:r>
              <a:rPr lang="de-DE" dirty="0"/>
              <a:t> (</a:t>
            </a:r>
            <a:r>
              <a:rPr lang="de-DE" dirty="0" err="1"/>
              <a:t>Lecture</a:t>
            </a:r>
            <a:r>
              <a:rPr lang="de-DE" dirty="0"/>
              <a:t> 5)</a:t>
            </a:r>
          </a:p>
          <a:p>
            <a:pPr marL="514350" indent="-514350">
              <a:buFont typeface="+mj-lt"/>
              <a:buAutoNum type="arabicPeriod"/>
            </a:pPr>
            <a:r>
              <a:rPr lang="de-DE" dirty="0" err="1"/>
              <a:t>Choose</a:t>
            </a:r>
            <a:r>
              <a:rPr lang="de-DE" dirty="0"/>
              <a:t> network </a:t>
            </a:r>
            <a:r>
              <a:rPr lang="de-DE" dirty="0" err="1"/>
              <a:t>architecture</a:t>
            </a:r>
            <a:r>
              <a:rPr lang="de-DE" dirty="0"/>
              <a:t> (Lectures 3 and 6)</a:t>
            </a:r>
          </a:p>
          <a:p>
            <a:pPr marL="514350" indent="-514350">
              <a:buFont typeface="+mj-lt"/>
              <a:buAutoNum type="arabicPeriod"/>
            </a:pPr>
            <a:r>
              <a:rPr lang="de-DE" dirty="0" err="1"/>
              <a:t>Choose</a:t>
            </a:r>
            <a:r>
              <a:rPr lang="de-DE" dirty="0"/>
              <a:t> network </a:t>
            </a:r>
            <a:r>
              <a:rPr lang="de-DE" dirty="0" err="1"/>
              <a:t>size</a:t>
            </a:r>
            <a:endParaRPr lang="de-DE" dirty="0"/>
          </a:p>
          <a:p>
            <a:pPr marL="457200" lvl="1" indent="0">
              <a:buNone/>
            </a:pPr>
            <a:r>
              <a:rPr lang="de-DE" b="1" dirty="0">
                <a:sym typeface="Wingdings" panose="05000000000000000000" pitchFamily="2" charset="2"/>
              </a:rPr>
              <a:t> </a:t>
            </a:r>
            <a:r>
              <a:rPr lang="de-DE" b="1" dirty="0"/>
              <a:t>Scaling </a:t>
            </a:r>
            <a:r>
              <a:rPr lang="de-DE" b="1" dirty="0" err="1"/>
              <a:t>laws</a:t>
            </a:r>
            <a:r>
              <a:rPr lang="de-DE" b="1" dirty="0"/>
              <a:t> (</a:t>
            </a:r>
            <a:r>
              <a:rPr lang="de-DE" b="1" dirty="0" err="1"/>
              <a:t>today</a:t>
            </a:r>
            <a:r>
              <a:rPr lang="de-DE" b="1" dirty="0"/>
              <a:t>)</a:t>
            </a:r>
          </a:p>
          <a:p>
            <a:pPr marL="514350" indent="-514350">
              <a:buFont typeface="+mj-lt"/>
              <a:buAutoNum type="arabicPeriod"/>
            </a:pPr>
            <a:r>
              <a:rPr lang="de-DE" dirty="0" err="1"/>
              <a:t>Choose</a:t>
            </a:r>
            <a:r>
              <a:rPr lang="de-DE" dirty="0"/>
              <a:t> </a:t>
            </a:r>
            <a:r>
              <a:rPr lang="de-DE" dirty="0" err="1"/>
              <a:t>hyperparameters</a:t>
            </a:r>
            <a:endParaRPr lang="de-DE" dirty="0"/>
          </a:p>
          <a:p>
            <a:pPr lvl="1"/>
            <a:r>
              <a:rPr lang="de-DE" dirty="0"/>
              <a:t>Learning rate, </a:t>
            </a:r>
            <a:r>
              <a:rPr lang="de-DE" dirty="0" err="1"/>
              <a:t>batch</a:t>
            </a:r>
            <a:r>
              <a:rPr lang="de-DE" dirty="0"/>
              <a:t> </a:t>
            </a:r>
            <a:r>
              <a:rPr lang="de-DE" dirty="0" err="1"/>
              <a:t>size</a:t>
            </a:r>
            <a:r>
              <a:rPr lang="de-DE" dirty="0"/>
              <a:t>, </a:t>
            </a:r>
            <a:r>
              <a:rPr lang="de-DE" dirty="0" err="1"/>
              <a:t>dropout</a:t>
            </a:r>
            <a:r>
              <a:rPr lang="de-DE" dirty="0"/>
              <a:t>, …</a:t>
            </a:r>
          </a:p>
          <a:p>
            <a:pPr lvl="1">
              <a:buFont typeface="Wingdings" panose="05000000000000000000" pitchFamily="2" charset="2"/>
              <a:buChar char="à"/>
            </a:pPr>
            <a:r>
              <a:rPr lang="de-DE" b="1" dirty="0">
                <a:sym typeface="Wingdings" panose="05000000000000000000" pitchFamily="2" charset="2"/>
              </a:rPr>
              <a:t>Hyperparameter </a:t>
            </a:r>
            <a:r>
              <a:rPr lang="de-DE" b="1" dirty="0" err="1">
                <a:sym typeface="Wingdings" panose="05000000000000000000" pitchFamily="2" charset="2"/>
              </a:rPr>
              <a:t>optimization</a:t>
            </a:r>
            <a:r>
              <a:rPr lang="de-DE" b="1" dirty="0">
                <a:sym typeface="Wingdings" panose="05000000000000000000" pitchFamily="2" charset="2"/>
              </a:rPr>
              <a:t> (</a:t>
            </a:r>
            <a:r>
              <a:rPr lang="de-DE" b="1" dirty="0" err="1">
                <a:sym typeface="Wingdings" panose="05000000000000000000" pitchFamily="2" charset="2"/>
              </a:rPr>
              <a:t>today</a:t>
            </a:r>
            <a:r>
              <a:rPr lang="de-DE" b="1" dirty="0">
                <a:sym typeface="Wingdings" panose="05000000000000000000" pitchFamily="2" charset="2"/>
              </a:rPr>
              <a:t>)</a:t>
            </a:r>
          </a:p>
          <a:p>
            <a:pPr marL="514350" indent="-514350">
              <a:buFont typeface="+mj-lt"/>
              <a:buAutoNum type="arabicPeriod"/>
            </a:pPr>
            <a:r>
              <a:rPr lang="de-DE" dirty="0">
                <a:sym typeface="Wingdings" panose="05000000000000000000" pitchFamily="2" charset="2"/>
              </a:rPr>
              <a:t>Perform </a:t>
            </a:r>
            <a:r>
              <a:rPr lang="de-DE" dirty="0" err="1">
                <a:sym typeface="Wingdings" panose="05000000000000000000" pitchFamily="2" charset="2"/>
              </a:rPr>
              <a:t>learning</a:t>
            </a:r>
            <a:r>
              <a:rPr lang="de-DE" dirty="0">
                <a:sym typeface="Wingdings" panose="05000000000000000000" pitchFamily="2" charset="2"/>
              </a:rPr>
              <a:t> </a:t>
            </a:r>
            <a:r>
              <a:rPr lang="de-DE" dirty="0" err="1">
                <a:sym typeface="Wingdings" panose="05000000000000000000" pitchFamily="2" charset="2"/>
              </a:rPr>
              <a:t>until</a:t>
            </a:r>
            <a:r>
              <a:rPr lang="de-DE" dirty="0">
                <a:sym typeface="Wingdings" panose="05000000000000000000" pitchFamily="2" charset="2"/>
              </a:rPr>
              <a:t> ….?</a:t>
            </a:r>
          </a:p>
          <a:p>
            <a:pPr lvl="1"/>
            <a:r>
              <a:rPr lang="de-DE" b="1" dirty="0" err="1">
                <a:sym typeface="Wingdings" panose="05000000000000000000" pitchFamily="2" charset="2"/>
              </a:rPr>
              <a:t>Stopping</a:t>
            </a:r>
            <a:r>
              <a:rPr lang="de-DE" b="1" dirty="0">
                <a:sym typeface="Wingdings" panose="05000000000000000000" pitchFamily="2" charset="2"/>
              </a:rPr>
              <a:t> </a:t>
            </a:r>
            <a:r>
              <a:rPr lang="de-DE" b="1" dirty="0" err="1">
                <a:sym typeface="Wingdings" panose="05000000000000000000" pitchFamily="2" charset="2"/>
              </a:rPr>
              <a:t>criteria</a:t>
            </a:r>
            <a:r>
              <a:rPr lang="de-DE" b="1" dirty="0">
                <a:sym typeface="Wingdings" panose="05000000000000000000" pitchFamily="2" charset="2"/>
              </a:rPr>
              <a:t> (</a:t>
            </a:r>
            <a:r>
              <a:rPr lang="de-DE" b="1" dirty="0" err="1">
                <a:sym typeface="Wingdings" panose="05000000000000000000" pitchFamily="2" charset="2"/>
              </a:rPr>
              <a:t>today</a:t>
            </a:r>
            <a:r>
              <a:rPr lang="de-DE" b="1" dirty="0">
                <a:sym typeface="Wingdings" panose="05000000000000000000" pitchFamily="2" charset="2"/>
              </a:rPr>
              <a:t>)</a:t>
            </a:r>
          </a:p>
          <a:p>
            <a:pPr lvl="1">
              <a:buFont typeface="Wingdings" panose="05000000000000000000" pitchFamily="2" charset="2"/>
              <a:buChar char="à"/>
            </a:pPr>
            <a:endParaRPr lang="en-US" dirty="0"/>
          </a:p>
        </p:txBody>
      </p:sp>
      <p:sp>
        <p:nvSpPr>
          <p:cNvPr id="4" name="Slide Number Placeholder 3">
            <a:extLst>
              <a:ext uri="{FF2B5EF4-FFF2-40B4-BE49-F238E27FC236}">
                <a16:creationId xmlns:a16="http://schemas.microsoft.com/office/drawing/2014/main" id="{4CCF5E39-063F-45E5-BBAB-953907B6EB40}"/>
              </a:ext>
            </a:extLst>
          </p:cNvPr>
          <p:cNvSpPr>
            <a:spLocks noGrp="1"/>
          </p:cNvSpPr>
          <p:nvPr>
            <p:ph type="sldNum" sz="quarter" idx="12"/>
          </p:nvPr>
        </p:nvSpPr>
        <p:spPr/>
        <p:txBody>
          <a:bodyPr/>
          <a:lstStyle/>
          <a:p>
            <a:fld id="{688715A2-DFA4-4904-9A43-9D7FEC79ECC7}" type="slidenum">
              <a:rPr lang="de-DE" smtClean="0"/>
              <a:t>15</a:t>
            </a:fld>
            <a:endParaRPr lang="de-DE"/>
          </a:p>
        </p:txBody>
      </p:sp>
    </p:spTree>
    <p:extLst>
      <p:ext uri="{BB962C8B-B14F-4D97-AF65-F5344CB8AC3E}">
        <p14:creationId xmlns:p14="http://schemas.microsoft.com/office/powerpoint/2010/main" val="341436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b="1" dirty="0"/>
              <a:t>Computational cost of training</a:t>
            </a:r>
          </a:p>
          <a:p>
            <a:pPr marL="514350" indent="-514350">
              <a:buFont typeface="+mj-lt"/>
              <a:buAutoNum type="arabicPeriod"/>
            </a:pPr>
            <a:r>
              <a:rPr lang="de-DE" dirty="0"/>
              <a:t>Scaling </a:t>
            </a:r>
            <a:r>
              <a:rPr lang="en-US" dirty="0"/>
              <a:t>laws</a:t>
            </a:r>
          </a:p>
          <a:p>
            <a:pPr marL="514350" indent="-514350">
              <a:buFont typeface="+mj-lt"/>
              <a:buAutoNum type="arabicPeriod"/>
            </a:pPr>
            <a:r>
              <a:rPr lang="en-US"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16</a:t>
            </a:fld>
            <a:endParaRPr lang="de-DE"/>
          </a:p>
        </p:txBody>
      </p:sp>
    </p:spTree>
    <p:extLst>
      <p:ext uri="{BB962C8B-B14F-4D97-AF65-F5344CB8AC3E}">
        <p14:creationId xmlns:p14="http://schemas.microsoft.com/office/powerpoint/2010/main" val="971758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7C40A-C18D-4DDD-A9AD-A9DBBB7BB003}"/>
              </a:ext>
            </a:extLst>
          </p:cNvPr>
          <p:cNvSpPr>
            <a:spLocks noGrp="1"/>
          </p:cNvSpPr>
          <p:nvPr>
            <p:ph type="title"/>
          </p:nvPr>
        </p:nvSpPr>
        <p:spPr/>
        <p:txBody>
          <a:bodyPr/>
          <a:lstStyle/>
          <a:p>
            <a:r>
              <a:rPr lang="en-US" dirty="0"/>
              <a:t>Key terminology</a:t>
            </a:r>
            <a:endParaRPr lang="de-DE" dirty="0"/>
          </a:p>
        </p:txBody>
      </p:sp>
      <p:sp>
        <p:nvSpPr>
          <p:cNvPr id="3" name="Content Placeholder 2">
            <a:extLst>
              <a:ext uri="{FF2B5EF4-FFF2-40B4-BE49-F238E27FC236}">
                <a16:creationId xmlns:a16="http://schemas.microsoft.com/office/drawing/2014/main" id="{61FBE5F2-034A-4491-A6AD-76A5A2F4BE55}"/>
              </a:ext>
            </a:extLst>
          </p:cNvPr>
          <p:cNvSpPr>
            <a:spLocks noGrp="1"/>
          </p:cNvSpPr>
          <p:nvPr>
            <p:ph idx="1"/>
          </p:nvPr>
        </p:nvSpPr>
        <p:spPr/>
        <p:txBody>
          <a:bodyPr>
            <a:normAutofit fontScale="85000" lnSpcReduction="10000"/>
          </a:bodyPr>
          <a:lstStyle/>
          <a:p>
            <a:pPr marL="0" lvl="0" indent="0" eaLnBrk="0" fontAlgn="base" hangingPunct="0">
              <a:lnSpc>
                <a:spcPct val="120000"/>
              </a:lnSpc>
              <a:spcBef>
                <a:spcPct val="0"/>
              </a:spcBef>
              <a:spcAft>
                <a:spcPct val="0"/>
              </a:spcAft>
              <a:buFontTx/>
              <a:buChar char="•"/>
            </a:pPr>
            <a:r>
              <a:rPr lang="en-US" altLang="en-US" b="1" dirty="0">
                <a:latin typeface="Arial" panose="020B0604020202020204" pitchFamily="34" charset="0"/>
              </a:rPr>
              <a:t> Batch Size</a:t>
            </a:r>
            <a:r>
              <a:rPr lang="en-US" altLang="en-US" dirty="0">
                <a:latin typeface="Arial" panose="020B0604020202020204" pitchFamily="34" charset="0"/>
              </a:rPr>
              <a:t>: The number of training instances for which the loss is computed simultaneously.</a:t>
            </a:r>
          </a:p>
          <a:p>
            <a:pPr marL="457200" lvl="1" indent="0" eaLnBrk="0" fontAlgn="base" hangingPunct="0">
              <a:lnSpc>
                <a:spcPct val="120000"/>
              </a:lnSpc>
              <a:spcBef>
                <a:spcPct val="0"/>
              </a:spcBef>
              <a:spcAft>
                <a:spcPct val="0"/>
              </a:spcAft>
              <a:buFontTx/>
              <a:buChar char="•"/>
            </a:pPr>
            <a:r>
              <a:rPr lang="en-US" altLang="en-US" dirty="0">
                <a:latin typeface="Arial" panose="020B0604020202020204" pitchFamily="34" charset="0"/>
              </a:rPr>
              <a:t> Larger batches promote better generalization.</a:t>
            </a:r>
          </a:p>
          <a:p>
            <a:pPr marL="457200" lvl="1" indent="0" eaLnBrk="0" fontAlgn="base" hangingPunct="0">
              <a:lnSpc>
                <a:spcPct val="120000"/>
              </a:lnSpc>
              <a:spcBef>
                <a:spcPct val="0"/>
              </a:spcBef>
              <a:spcAft>
                <a:spcPct val="0"/>
              </a:spcAft>
              <a:buFontTx/>
              <a:buChar char="•"/>
            </a:pPr>
            <a:r>
              <a:rPr lang="en-US" altLang="en-US" dirty="0">
                <a:latin typeface="Arial" panose="020B0604020202020204" pitchFamily="34" charset="0"/>
              </a:rPr>
              <a:t> However, excessively large batches can be computationally expensive. </a:t>
            </a:r>
          </a:p>
          <a:p>
            <a:pPr marL="0" lvl="0" indent="0" eaLnBrk="0" fontAlgn="base" hangingPunct="0">
              <a:lnSpc>
                <a:spcPct val="120000"/>
              </a:lnSpc>
              <a:spcBef>
                <a:spcPct val="0"/>
              </a:spcBef>
              <a:spcAft>
                <a:spcPct val="0"/>
              </a:spcAft>
              <a:buFontTx/>
              <a:buChar char="•"/>
            </a:pPr>
            <a:r>
              <a:rPr lang="en-US" altLang="en-US" b="1" dirty="0">
                <a:latin typeface="Arial" panose="020B0604020202020204" pitchFamily="34" charset="0"/>
              </a:rPr>
              <a:t> Epoch</a:t>
            </a:r>
            <a:r>
              <a:rPr lang="en-US" altLang="en-US" dirty="0">
                <a:latin typeface="Arial" panose="020B0604020202020204" pitchFamily="34" charset="0"/>
              </a:rPr>
              <a:t>: A complete pass through the entire training dataset during the training process.</a:t>
            </a:r>
          </a:p>
          <a:p>
            <a:pPr marL="0" lvl="0" indent="0" eaLnBrk="0" fontAlgn="base" hangingPunct="0">
              <a:lnSpc>
                <a:spcPct val="120000"/>
              </a:lnSpc>
              <a:spcBef>
                <a:spcPct val="0"/>
              </a:spcBef>
              <a:spcAft>
                <a:spcPct val="0"/>
              </a:spcAft>
              <a:buFontTx/>
              <a:buChar char="•"/>
            </a:pPr>
            <a:r>
              <a:rPr lang="en-US" altLang="en-US" b="1" dirty="0">
                <a:latin typeface="Arial" panose="020B0604020202020204" pitchFamily="34" charset="0"/>
              </a:rPr>
              <a:t> Learning Rate</a:t>
            </a:r>
            <a:r>
              <a:rPr lang="en-US" altLang="en-US" dirty="0">
                <a:latin typeface="Arial" panose="020B0604020202020204" pitchFamily="34" charset="0"/>
              </a:rPr>
              <a:t>: A scalar factor that determines the size of updates to model parameters during optimization.</a:t>
            </a:r>
          </a:p>
          <a:p>
            <a:pPr marL="0" lvl="0" indent="0" eaLnBrk="0" fontAlgn="base" hangingPunct="0">
              <a:lnSpc>
                <a:spcPct val="120000"/>
              </a:lnSpc>
              <a:spcBef>
                <a:spcPct val="0"/>
              </a:spcBef>
              <a:spcAft>
                <a:spcPct val="0"/>
              </a:spcAft>
              <a:buFontTx/>
              <a:buChar char="•"/>
            </a:pPr>
            <a:r>
              <a:rPr lang="en-US" altLang="en-US" b="1" dirty="0">
                <a:latin typeface="Arial" panose="020B0604020202020204" pitchFamily="34" charset="0"/>
              </a:rPr>
              <a:t> Dropout</a:t>
            </a:r>
            <a:r>
              <a:rPr lang="en-US" altLang="en-US" dirty="0">
                <a:latin typeface="Arial" panose="020B0604020202020204" pitchFamily="34" charset="0"/>
              </a:rPr>
              <a:t>: The proportion of nodes or weights randomly removed during training to prevent overfitting.</a:t>
            </a:r>
          </a:p>
          <a:p>
            <a:endParaRPr lang="de-DE" dirty="0"/>
          </a:p>
        </p:txBody>
      </p:sp>
      <p:sp>
        <p:nvSpPr>
          <p:cNvPr id="4" name="Slide Number Placeholder 3">
            <a:extLst>
              <a:ext uri="{FF2B5EF4-FFF2-40B4-BE49-F238E27FC236}">
                <a16:creationId xmlns:a16="http://schemas.microsoft.com/office/drawing/2014/main" id="{A6656DA7-20D2-47BB-9A87-616C66E2C6AF}"/>
              </a:ext>
            </a:extLst>
          </p:cNvPr>
          <p:cNvSpPr>
            <a:spLocks noGrp="1"/>
          </p:cNvSpPr>
          <p:nvPr>
            <p:ph type="sldNum" sz="quarter" idx="12"/>
          </p:nvPr>
        </p:nvSpPr>
        <p:spPr/>
        <p:txBody>
          <a:bodyPr/>
          <a:lstStyle/>
          <a:p>
            <a:fld id="{688715A2-DFA4-4904-9A43-9D7FEC79ECC7}" type="slidenum">
              <a:rPr lang="de-DE" smtClean="0"/>
              <a:t>17</a:t>
            </a:fld>
            <a:endParaRPr lang="de-DE"/>
          </a:p>
        </p:txBody>
      </p:sp>
    </p:spTree>
    <p:extLst>
      <p:ext uri="{BB962C8B-B14F-4D97-AF65-F5344CB8AC3E}">
        <p14:creationId xmlns:p14="http://schemas.microsoft.com/office/powerpoint/2010/main" val="194427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70123" y="453977"/>
            <a:ext cx="4477204" cy="426885"/>
          </a:xfrm>
          <a:prstGeom prst="rect">
            <a:avLst/>
          </a:prstGeom>
        </p:spPr>
        <p:txBody>
          <a:bodyPr vert="horz" wrap="square" lIns="0" tIns="30200" rIns="0" bIns="0" rtlCol="0">
            <a:spAutoFit/>
          </a:bodyPr>
          <a:lstStyle/>
          <a:p>
            <a:pPr marL="25168" defTabSz="1812066">
              <a:spcBef>
                <a:spcPts val="238"/>
              </a:spcBef>
            </a:pPr>
            <a:r>
              <a:rPr sz="2576" b="1" spc="20" dirty="0">
                <a:solidFill>
                  <a:prstClr val="black"/>
                </a:solidFill>
                <a:latin typeface="Arial"/>
                <a:cs typeface="Arial"/>
              </a:rPr>
              <a:t>COMPUTE</a:t>
            </a:r>
            <a:r>
              <a:rPr sz="2576" b="1" spc="-69" dirty="0">
                <a:solidFill>
                  <a:prstClr val="black"/>
                </a:solidFill>
                <a:latin typeface="Arial"/>
                <a:cs typeface="Arial"/>
              </a:rPr>
              <a:t> </a:t>
            </a:r>
            <a:r>
              <a:rPr sz="2576" b="1" spc="20" dirty="0">
                <a:solidFill>
                  <a:prstClr val="black"/>
                </a:solidFill>
                <a:latin typeface="Arial"/>
                <a:cs typeface="Arial"/>
              </a:rPr>
              <a:t>REQUIREMENTS</a:t>
            </a:r>
            <a:endParaRPr sz="2576" dirty="0">
              <a:solidFill>
                <a:prstClr val="black"/>
              </a:solidFill>
              <a:latin typeface="Arial"/>
              <a:cs typeface="Arial"/>
            </a:endParaRPr>
          </a:p>
        </p:txBody>
      </p:sp>
      <p:sp>
        <p:nvSpPr>
          <p:cNvPr id="3" name="object 3"/>
          <p:cNvSpPr txBox="1"/>
          <p:nvPr/>
        </p:nvSpPr>
        <p:spPr>
          <a:xfrm>
            <a:off x="549737" y="1355159"/>
            <a:ext cx="7318556" cy="330433"/>
          </a:xfrm>
          <a:prstGeom prst="rect">
            <a:avLst/>
          </a:prstGeom>
        </p:spPr>
        <p:txBody>
          <a:bodyPr vert="horz" wrap="square" lIns="0" tIns="25167" rIns="0" bIns="0" rtlCol="0">
            <a:spAutoFit/>
          </a:bodyPr>
          <a:lstStyle/>
          <a:p>
            <a:pPr marL="25168" defTabSz="1812066">
              <a:spcBef>
                <a:spcPts val="198"/>
              </a:spcBef>
            </a:pPr>
            <a:r>
              <a:rPr sz="1982" b="1" dirty="0">
                <a:solidFill>
                  <a:prstClr val="black"/>
                </a:solidFill>
                <a:latin typeface="Arial"/>
                <a:cs typeface="Arial"/>
              </a:rPr>
              <a:t>Basic equation:</a:t>
            </a:r>
            <a:r>
              <a:rPr sz="1982" b="1" spc="139" dirty="0">
                <a:solidFill>
                  <a:prstClr val="black"/>
                </a:solidFill>
                <a:latin typeface="Arial"/>
                <a:cs typeface="Arial"/>
              </a:rPr>
              <a:t> </a:t>
            </a:r>
            <a:r>
              <a:rPr sz="1982" b="1" dirty="0">
                <a:solidFill>
                  <a:prstClr val="black"/>
                </a:solidFill>
                <a:latin typeface="Arial"/>
                <a:cs typeface="Arial"/>
              </a:rPr>
              <a:t>Cost to</a:t>
            </a:r>
            <a:r>
              <a:rPr sz="1982" b="1" spc="10" dirty="0">
                <a:solidFill>
                  <a:prstClr val="black"/>
                </a:solidFill>
                <a:latin typeface="Arial"/>
                <a:cs typeface="Arial"/>
              </a:rPr>
              <a:t> </a:t>
            </a:r>
            <a:r>
              <a:rPr sz="1982" b="1" dirty="0">
                <a:solidFill>
                  <a:prstClr val="black"/>
                </a:solidFill>
                <a:latin typeface="Arial"/>
                <a:cs typeface="Arial"/>
              </a:rPr>
              <a:t>train</a:t>
            </a:r>
            <a:r>
              <a:rPr sz="1982" b="1" spc="10" dirty="0">
                <a:solidFill>
                  <a:prstClr val="black"/>
                </a:solidFill>
                <a:latin typeface="Arial"/>
                <a:cs typeface="Arial"/>
              </a:rPr>
              <a:t> </a:t>
            </a:r>
            <a:r>
              <a:rPr sz="1982" b="1" dirty="0">
                <a:solidFill>
                  <a:prstClr val="black"/>
                </a:solidFill>
                <a:latin typeface="Arial"/>
                <a:cs typeface="Arial"/>
              </a:rPr>
              <a:t>a </a:t>
            </a:r>
            <a:r>
              <a:rPr sz="1982" b="1" spc="-10" dirty="0">
                <a:solidFill>
                  <a:prstClr val="black"/>
                </a:solidFill>
                <a:latin typeface="Arial"/>
                <a:cs typeface="Arial"/>
              </a:rPr>
              <a:t>transformer</a:t>
            </a:r>
            <a:r>
              <a:rPr sz="1982" b="1" spc="10" dirty="0">
                <a:solidFill>
                  <a:prstClr val="black"/>
                </a:solidFill>
                <a:latin typeface="Arial"/>
                <a:cs typeface="Arial"/>
              </a:rPr>
              <a:t> </a:t>
            </a:r>
            <a:r>
              <a:rPr sz="1982" b="1" dirty="0">
                <a:solidFill>
                  <a:prstClr val="black"/>
                </a:solidFill>
                <a:latin typeface="Arial"/>
                <a:cs typeface="Arial"/>
              </a:rPr>
              <a:t>(decoder) model:</a:t>
            </a:r>
            <a:endParaRPr sz="1982" dirty="0">
              <a:solidFill>
                <a:prstClr val="black"/>
              </a:solidFill>
              <a:latin typeface="Arial"/>
              <a:cs typeface="Arial"/>
            </a:endParaRPr>
          </a:p>
        </p:txBody>
      </p:sp>
      <p:sp>
        <p:nvSpPr>
          <p:cNvPr id="4" name="object 4"/>
          <p:cNvSpPr txBox="1"/>
          <p:nvPr/>
        </p:nvSpPr>
        <p:spPr>
          <a:xfrm>
            <a:off x="2608725" y="3443419"/>
            <a:ext cx="3445612" cy="515314"/>
          </a:xfrm>
          <a:prstGeom prst="rect">
            <a:avLst/>
          </a:prstGeom>
        </p:spPr>
        <p:txBody>
          <a:bodyPr vert="horz" wrap="square" lIns="0" tIns="22650" rIns="0" bIns="0" rtlCol="0">
            <a:spAutoFit/>
          </a:bodyPr>
          <a:lstStyle/>
          <a:p>
            <a:pPr marL="25168" defTabSz="1812066">
              <a:spcBef>
                <a:spcPts val="178"/>
              </a:spcBef>
            </a:pPr>
            <a:r>
              <a:rPr sz="2800" i="1" dirty="0">
                <a:solidFill>
                  <a:prstClr val="black"/>
                </a:solidFill>
                <a:latin typeface="Arial"/>
                <a:cs typeface="Arial"/>
              </a:rPr>
              <a:t>C</a:t>
            </a:r>
            <a:r>
              <a:rPr sz="2800" i="1" spc="168" dirty="0">
                <a:solidFill>
                  <a:prstClr val="black"/>
                </a:solidFill>
                <a:latin typeface="Arial"/>
                <a:cs typeface="Arial"/>
              </a:rPr>
              <a:t> </a:t>
            </a:r>
            <a:r>
              <a:rPr sz="3200" i="1" spc="277" dirty="0">
                <a:solidFill>
                  <a:prstClr val="black"/>
                </a:solidFill>
                <a:latin typeface="Georgia"/>
                <a:cs typeface="Georgia"/>
              </a:rPr>
              <a:t>≈</a:t>
            </a:r>
            <a:r>
              <a:rPr sz="3200" i="1" spc="69" dirty="0">
                <a:solidFill>
                  <a:prstClr val="black"/>
                </a:solidFill>
                <a:latin typeface="Georgia"/>
                <a:cs typeface="Georgia"/>
              </a:rPr>
              <a:t> </a:t>
            </a:r>
            <a:r>
              <a:rPr sz="3200" i="1" spc="-139" dirty="0">
                <a:solidFill>
                  <a:prstClr val="black"/>
                </a:solidFill>
                <a:latin typeface="Verdana"/>
                <a:cs typeface="Verdana"/>
              </a:rPr>
              <a:t>τ</a:t>
            </a:r>
            <a:r>
              <a:rPr sz="3200" i="1" spc="-525" dirty="0">
                <a:solidFill>
                  <a:prstClr val="black"/>
                </a:solidFill>
                <a:latin typeface="Verdana"/>
                <a:cs typeface="Verdana"/>
              </a:rPr>
              <a:t> </a:t>
            </a:r>
            <a:r>
              <a:rPr sz="2800" i="1" dirty="0">
                <a:solidFill>
                  <a:prstClr val="black"/>
                </a:solidFill>
                <a:latin typeface="Arial"/>
                <a:cs typeface="Arial"/>
              </a:rPr>
              <a:t>T</a:t>
            </a:r>
            <a:r>
              <a:rPr lang="en-US" sz="2800" i="1" dirty="0">
                <a:solidFill>
                  <a:prstClr val="black"/>
                </a:solidFill>
                <a:latin typeface="Arial"/>
                <a:cs typeface="Arial"/>
              </a:rPr>
              <a:t> </a:t>
            </a:r>
            <a:r>
              <a:rPr lang="en-US" sz="2800" i="1" spc="-226" dirty="0">
                <a:solidFill>
                  <a:prstClr val="black"/>
                </a:solidFill>
                <a:latin typeface="Arial"/>
                <a:cs typeface="Arial"/>
              </a:rPr>
              <a:t> </a:t>
            </a:r>
            <a:r>
              <a:rPr lang="en-US" sz="3200" spc="89" dirty="0">
                <a:solidFill>
                  <a:prstClr val="black"/>
                </a:solidFill>
                <a:latin typeface="Tahoma"/>
                <a:cs typeface="Tahoma"/>
              </a:rPr>
              <a:t>=</a:t>
            </a:r>
            <a:r>
              <a:rPr lang="en-US" sz="3200" spc="-79" dirty="0">
                <a:solidFill>
                  <a:prstClr val="black"/>
                </a:solidFill>
                <a:latin typeface="Tahoma"/>
                <a:cs typeface="Tahoma"/>
              </a:rPr>
              <a:t> </a:t>
            </a:r>
            <a:r>
              <a:rPr lang="en-US" sz="2800" dirty="0">
                <a:solidFill>
                  <a:prstClr val="black"/>
                </a:solidFill>
                <a:latin typeface="Microsoft Sans Serif"/>
                <a:cs typeface="Microsoft Sans Serif"/>
              </a:rPr>
              <a:t>6</a:t>
            </a:r>
            <a:r>
              <a:rPr lang="en-US" sz="2800" i="1" dirty="0">
                <a:solidFill>
                  <a:prstClr val="black"/>
                </a:solidFill>
                <a:latin typeface="Arial"/>
                <a:cs typeface="Arial"/>
              </a:rPr>
              <a:t>ND</a:t>
            </a:r>
            <a:endParaRPr lang="en-US" sz="2800" dirty="0">
              <a:solidFill>
                <a:prstClr val="black"/>
              </a:solidFill>
              <a:latin typeface="Arial"/>
              <a:cs typeface="Arial"/>
            </a:endParaRPr>
          </a:p>
        </p:txBody>
      </p:sp>
      <p:sp>
        <p:nvSpPr>
          <p:cNvPr id="9" name="object 9"/>
          <p:cNvSpPr txBox="1"/>
          <p:nvPr/>
        </p:nvSpPr>
        <p:spPr>
          <a:xfrm>
            <a:off x="7129365" y="6092430"/>
            <a:ext cx="1783078" cy="193151"/>
          </a:xfrm>
          <a:prstGeom prst="rect">
            <a:avLst/>
          </a:prstGeom>
        </p:spPr>
        <p:txBody>
          <a:bodyPr vert="horz" wrap="square" lIns="0" tIns="25167" rIns="0" bIns="0" rtlCol="0">
            <a:spAutoFit/>
          </a:bodyPr>
          <a:lstStyle/>
          <a:p>
            <a:pPr marL="25168" defTabSz="1812066">
              <a:spcBef>
                <a:spcPts val="198"/>
              </a:spcBef>
            </a:pPr>
            <a:r>
              <a:rPr sz="1090" dirty="0">
                <a:solidFill>
                  <a:srgbClr val="FFFFFF"/>
                </a:solidFill>
                <a:latin typeface="Microsoft Sans Serif"/>
                <a:cs typeface="Microsoft Sans Serif"/>
                <a:hlinkClick r:id="rId2"/>
              </a:rPr>
              <a:t>Source:</a:t>
            </a:r>
            <a:r>
              <a:rPr sz="1090" spc="59" dirty="0">
                <a:solidFill>
                  <a:srgbClr val="FFFFFF"/>
                </a:solidFill>
                <a:latin typeface="Microsoft Sans Serif"/>
                <a:cs typeface="Microsoft Sans Serif"/>
                <a:hlinkClick r:id="rId2"/>
              </a:rPr>
              <a:t> </a:t>
            </a:r>
            <a:r>
              <a:rPr sz="1090" spc="-10" dirty="0">
                <a:solidFill>
                  <a:srgbClr val="FFFFFF"/>
                </a:solidFill>
                <a:latin typeface="Microsoft Sans Serif"/>
                <a:cs typeface="Microsoft Sans Serif"/>
                <a:hlinkClick r:id="rId2"/>
              </a:rPr>
              <a:t>Quentin</a:t>
            </a:r>
            <a:r>
              <a:rPr sz="1090" dirty="0">
                <a:solidFill>
                  <a:srgbClr val="FFFFFF"/>
                </a:solidFill>
                <a:latin typeface="Microsoft Sans Serif"/>
                <a:cs typeface="Microsoft Sans Serif"/>
                <a:hlinkClick r:id="rId2"/>
              </a:rPr>
              <a:t> et</a:t>
            </a:r>
            <a:r>
              <a:rPr sz="1090" spc="-10" dirty="0">
                <a:solidFill>
                  <a:srgbClr val="FFFFFF"/>
                </a:solidFill>
                <a:latin typeface="Microsoft Sans Serif"/>
                <a:cs typeface="Microsoft Sans Serif"/>
                <a:hlinkClick r:id="rId2"/>
              </a:rPr>
              <a:t> al.,</a:t>
            </a:r>
            <a:r>
              <a:rPr sz="1090" dirty="0">
                <a:solidFill>
                  <a:srgbClr val="FFFFFF"/>
                </a:solidFill>
                <a:latin typeface="Microsoft Sans Serif"/>
                <a:cs typeface="Microsoft Sans Serif"/>
                <a:hlinkClick r:id="rId2"/>
              </a:rPr>
              <a:t> </a:t>
            </a:r>
            <a:r>
              <a:rPr sz="1090" spc="-10" dirty="0">
                <a:solidFill>
                  <a:srgbClr val="FFFFFF"/>
                </a:solidFill>
                <a:latin typeface="Microsoft Sans Serif"/>
                <a:cs typeface="Microsoft Sans Serif"/>
                <a:hlinkClick r:id="rId2"/>
              </a:rPr>
              <a:t>2023</a:t>
            </a:r>
            <a:endParaRPr sz="1090" dirty="0">
              <a:solidFill>
                <a:prstClr val="black"/>
              </a:solidFill>
              <a:latin typeface="Microsoft Sans Serif"/>
              <a:cs typeface="Microsoft Sans Serif"/>
            </a:endParaRPr>
          </a:p>
        </p:txBody>
      </p:sp>
      <p:sp>
        <p:nvSpPr>
          <p:cNvPr id="10" name="object 10"/>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pPr defTabSz="1812066"/>
            <a:endParaRPr sz="3567">
              <a:solidFill>
                <a:prstClr val="black"/>
              </a:solidFill>
              <a:latin typeface="Calibri"/>
            </a:endParaRPr>
          </a:p>
        </p:txBody>
      </p:sp>
      <p:sp>
        <p:nvSpPr>
          <p:cNvPr id="12" name="object 12"/>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101929"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27" dirty="0">
                <a:solidFill>
                  <a:prstClr val="black"/>
                </a:solidFill>
              </a:rPr>
              <a:t> </a:t>
            </a:r>
            <a:r>
              <a:rPr spc="-10" dirty="0">
                <a:solidFill>
                  <a:prstClr val="black"/>
                </a:solidFill>
              </a:rPr>
              <a:t>1</a:t>
            </a:r>
            <a:r>
              <a:rPr spc="2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9737" y="1"/>
            <a:ext cx="4477204" cy="426885"/>
          </a:xfrm>
          <a:prstGeom prst="rect">
            <a:avLst/>
          </a:prstGeom>
        </p:spPr>
        <p:txBody>
          <a:bodyPr vert="horz" wrap="square" lIns="0" tIns="30200" rIns="0" bIns="0" rtlCol="0">
            <a:spAutoFit/>
          </a:bodyPr>
          <a:lstStyle/>
          <a:p>
            <a:pPr marL="25168">
              <a:spcBef>
                <a:spcPts val="238"/>
              </a:spcBef>
            </a:pPr>
            <a:r>
              <a:rPr spc="20" dirty="0"/>
              <a:t>COMPUTE</a:t>
            </a:r>
            <a:r>
              <a:rPr spc="-69" dirty="0"/>
              <a:t> </a:t>
            </a:r>
            <a:r>
              <a:rPr spc="20" dirty="0"/>
              <a:t>REQUIREMENTS</a:t>
            </a:r>
          </a:p>
        </p:txBody>
      </p:sp>
      <p:pic>
        <p:nvPicPr>
          <p:cNvPr id="3" name="object 3"/>
          <p:cNvPicPr/>
          <p:nvPr/>
        </p:nvPicPr>
        <p:blipFill>
          <a:blip r:embed="rId2" cstate="print"/>
          <a:stretch>
            <a:fillRect/>
          </a:stretch>
        </p:blipFill>
        <p:spPr>
          <a:xfrm>
            <a:off x="844293" y="1173812"/>
            <a:ext cx="142443" cy="142443"/>
          </a:xfrm>
          <a:prstGeom prst="rect">
            <a:avLst/>
          </a:prstGeom>
        </p:spPr>
      </p:pic>
      <p:pic>
        <p:nvPicPr>
          <p:cNvPr id="4" name="object 4"/>
          <p:cNvPicPr/>
          <p:nvPr/>
        </p:nvPicPr>
        <p:blipFill>
          <a:blip r:embed="rId2" cstate="print"/>
          <a:stretch>
            <a:fillRect/>
          </a:stretch>
        </p:blipFill>
        <p:spPr>
          <a:xfrm>
            <a:off x="844293" y="1931037"/>
            <a:ext cx="142443" cy="142443"/>
          </a:xfrm>
          <a:prstGeom prst="rect">
            <a:avLst/>
          </a:prstGeom>
        </p:spPr>
      </p:pic>
      <p:pic>
        <p:nvPicPr>
          <p:cNvPr id="5" name="object 5"/>
          <p:cNvPicPr/>
          <p:nvPr/>
        </p:nvPicPr>
        <p:blipFill>
          <a:blip r:embed="rId3" cstate="print"/>
          <a:stretch>
            <a:fillRect/>
          </a:stretch>
        </p:blipFill>
        <p:spPr>
          <a:xfrm>
            <a:off x="1421069" y="2349840"/>
            <a:ext cx="114761" cy="114761"/>
          </a:xfrm>
          <a:prstGeom prst="rect">
            <a:avLst/>
          </a:prstGeom>
        </p:spPr>
      </p:pic>
      <p:pic>
        <p:nvPicPr>
          <p:cNvPr id="6" name="object 6"/>
          <p:cNvPicPr/>
          <p:nvPr/>
        </p:nvPicPr>
        <p:blipFill>
          <a:blip r:embed="rId3" cstate="print"/>
          <a:stretch>
            <a:fillRect/>
          </a:stretch>
        </p:blipFill>
        <p:spPr>
          <a:xfrm>
            <a:off x="1421069" y="3031840"/>
            <a:ext cx="114761" cy="114761"/>
          </a:xfrm>
          <a:prstGeom prst="rect">
            <a:avLst/>
          </a:prstGeom>
        </p:spPr>
      </p:pic>
      <p:pic>
        <p:nvPicPr>
          <p:cNvPr id="7" name="object 7"/>
          <p:cNvPicPr/>
          <p:nvPr/>
        </p:nvPicPr>
        <p:blipFill>
          <a:blip r:embed="rId4" cstate="print"/>
          <a:stretch>
            <a:fillRect/>
          </a:stretch>
        </p:blipFill>
        <p:spPr>
          <a:xfrm>
            <a:off x="844293" y="3761356"/>
            <a:ext cx="142443" cy="142443"/>
          </a:xfrm>
          <a:prstGeom prst="rect">
            <a:avLst/>
          </a:prstGeom>
        </p:spPr>
      </p:pic>
      <p:pic>
        <p:nvPicPr>
          <p:cNvPr id="8" name="object 8"/>
          <p:cNvPicPr/>
          <p:nvPr/>
        </p:nvPicPr>
        <p:blipFill>
          <a:blip r:embed="rId4" cstate="print"/>
          <a:stretch>
            <a:fillRect/>
          </a:stretch>
        </p:blipFill>
        <p:spPr>
          <a:xfrm>
            <a:off x="844293" y="4859541"/>
            <a:ext cx="142443" cy="142443"/>
          </a:xfrm>
          <a:prstGeom prst="rect">
            <a:avLst/>
          </a:prstGeom>
        </p:spPr>
      </p:pic>
      <p:pic>
        <p:nvPicPr>
          <p:cNvPr id="9" name="object 9"/>
          <p:cNvPicPr/>
          <p:nvPr/>
        </p:nvPicPr>
        <p:blipFill>
          <a:blip r:embed="rId2" cstate="print"/>
          <a:stretch>
            <a:fillRect/>
          </a:stretch>
        </p:blipFill>
        <p:spPr>
          <a:xfrm>
            <a:off x="844293" y="5275753"/>
            <a:ext cx="142443" cy="142443"/>
          </a:xfrm>
          <a:prstGeom prst="rect">
            <a:avLst/>
          </a:prstGeom>
        </p:spPr>
      </p:pic>
      <p:pic>
        <p:nvPicPr>
          <p:cNvPr id="10" name="object 10"/>
          <p:cNvPicPr/>
          <p:nvPr/>
        </p:nvPicPr>
        <p:blipFill>
          <a:blip r:embed="rId5" cstate="print"/>
          <a:stretch>
            <a:fillRect/>
          </a:stretch>
        </p:blipFill>
        <p:spPr>
          <a:xfrm>
            <a:off x="844293" y="5691964"/>
            <a:ext cx="142443" cy="142443"/>
          </a:xfrm>
          <a:prstGeom prst="rect">
            <a:avLst/>
          </a:prstGeom>
        </p:spPr>
      </p:pic>
      <p:pic>
        <p:nvPicPr>
          <p:cNvPr id="11" name="object 11"/>
          <p:cNvPicPr/>
          <p:nvPr/>
        </p:nvPicPr>
        <p:blipFill>
          <a:blip r:embed="rId2" cstate="print"/>
          <a:stretch>
            <a:fillRect/>
          </a:stretch>
        </p:blipFill>
        <p:spPr>
          <a:xfrm>
            <a:off x="844293" y="6108175"/>
            <a:ext cx="142443" cy="142445"/>
          </a:xfrm>
          <a:prstGeom prst="rect">
            <a:avLst/>
          </a:prstGeom>
        </p:spPr>
      </p:pic>
      <p:sp>
        <p:nvSpPr>
          <p:cNvPr id="12" name="object 12"/>
          <p:cNvSpPr txBox="1"/>
          <p:nvPr/>
        </p:nvSpPr>
        <p:spPr>
          <a:xfrm>
            <a:off x="499403" y="514217"/>
            <a:ext cx="8141516" cy="5853257"/>
          </a:xfrm>
          <a:prstGeom prst="rect">
            <a:avLst/>
          </a:prstGeom>
        </p:spPr>
        <p:txBody>
          <a:bodyPr vert="horz" wrap="square" lIns="0" tIns="138418" rIns="0" bIns="0" rtlCol="0">
            <a:spAutoFit/>
          </a:bodyPr>
          <a:lstStyle/>
          <a:p>
            <a:pPr marL="75503" defTabSz="1812066">
              <a:spcBef>
                <a:spcPts val="1090"/>
              </a:spcBef>
            </a:pPr>
            <a:r>
              <a:rPr sz="1982" b="1" dirty="0">
                <a:solidFill>
                  <a:prstClr val="black"/>
                </a:solidFill>
                <a:latin typeface="Arial"/>
                <a:cs typeface="Arial"/>
              </a:rPr>
              <a:t>where:</a:t>
            </a:r>
            <a:endParaRPr sz="1982" dirty="0">
              <a:solidFill>
                <a:prstClr val="black"/>
              </a:solidFill>
              <a:latin typeface="Arial"/>
              <a:cs typeface="Arial"/>
            </a:endParaRPr>
          </a:p>
          <a:p>
            <a:pPr marL="624156" defTabSz="1812066">
              <a:spcBef>
                <a:spcPts val="902"/>
              </a:spcBef>
            </a:pPr>
            <a:r>
              <a:rPr sz="1982" i="1" spc="59" dirty="0">
                <a:solidFill>
                  <a:prstClr val="black"/>
                </a:solidFill>
                <a:latin typeface="Arial"/>
                <a:cs typeface="Arial"/>
              </a:rPr>
              <a:t>C</a:t>
            </a:r>
            <a:r>
              <a:rPr sz="1982" spc="59" dirty="0">
                <a:solidFill>
                  <a:prstClr val="black"/>
                </a:solidFill>
                <a:latin typeface="Microsoft Sans Serif"/>
                <a:cs typeface="Microsoft Sans Serif"/>
              </a:rPr>
              <a:t>:</a:t>
            </a:r>
            <a:r>
              <a:rPr sz="1982" spc="139" dirty="0">
                <a:solidFill>
                  <a:prstClr val="black"/>
                </a:solidFill>
                <a:latin typeface="Microsoft Sans Serif"/>
                <a:cs typeface="Microsoft Sans Serif"/>
              </a:rPr>
              <a:t> </a:t>
            </a:r>
            <a:r>
              <a:rPr sz="1982" spc="-30" dirty="0">
                <a:solidFill>
                  <a:prstClr val="black"/>
                </a:solidFill>
                <a:latin typeface="Microsoft Sans Serif"/>
                <a:cs typeface="Microsoft Sans Serif"/>
              </a:rPr>
              <a:t>No.</a:t>
            </a:r>
            <a:r>
              <a:rPr sz="1982" spc="139"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floating-point</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operations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(FLOPs)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to</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train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model:</a:t>
            </a:r>
          </a:p>
          <a:p>
            <a:pPr marL="624156" defTabSz="1812066">
              <a:spcBef>
                <a:spcPts val="436"/>
              </a:spcBef>
            </a:pPr>
            <a:r>
              <a:rPr sz="2973" i="1" baseline="8333" dirty="0">
                <a:solidFill>
                  <a:prstClr val="black"/>
                </a:solidFill>
                <a:latin typeface="Arial"/>
                <a:cs typeface="Arial"/>
              </a:rPr>
              <a:t>C</a:t>
            </a:r>
            <a:r>
              <a:rPr sz="2973" i="1" spc="252" baseline="8333" dirty="0">
                <a:solidFill>
                  <a:prstClr val="black"/>
                </a:solidFill>
                <a:latin typeface="Arial"/>
                <a:cs typeface="Arial"/>
              </a:rPr>
              <a:t> </a:t>
            </a:r>
            <a:r>
              <a:rPr sz="3270" spc="133" baseline="7575" dirty="0">
                <a:solidFill>
                  <a:prstClr val="black"/>
                </a:solidFill>
                <a:latin typeface="Tahoma"/>
                <a:cs typeface="Tahoma"/>
              </a:rPr>
              <a:t>=</a:t>
            </a:r>
            <a:r>
              <a:rPr sz="3270" spc="-119" baseline="7575" dirty="0">
                <a:solidFill>
                  <a:prstClr val="black"/>
                </a:solidFill>
                <a:latin typeface="Tahoma"/>
                <a:cs typeface="Tahoma"/>
              </a:rPr>
              <a:t> </a:t>
            </a:r>
            <a:r>
              <a:rPr sz="2973" i="1" baseline="8333" dirty="0">
                <a:solidFill>
                  <a:prstClr val="black"/>
                </a:solidFill>
                <a:latin typeface="Arial"/>
                <a:cs typeface="Arial"/>
              </a:rPr>
              <a:t>C</a:t>
            </a:r>
            <a:r>
              <a:rPr sz="1387" i="1" spc="-40" dirty="0">
                <a:solidFill>
                  <a:prstClr val="black"/>
                </a:solidFill>
                <a:latin typeface="Arial"/>
                <a:cs typeface="Arial"/>
              </a:rPr>
              <a:t>f</a:t>
            </a:r>
            <a:r>
              <a:rPr sz="1387" i="1" spc="20" dirty="0">
                <a:solidFill>
                  <a:prstClr val="black"/>
                </a:solidFill>
                <a:latin typeface="Arial"/>
                <a:cs typeface="Arial"/>
              </a:rPr>
              <a:t>or</a:t>
            </a:r>
            <a:r>
              <a:rPr sz="1387" i="1" spc="10" dirty="0">
                <a:solidFill>
                  <a:prstClr val="black"/>
                </a:solidFill>
                <a:latin typeface="Arial"/>
                <a:cs typeface="Arial"/>
              </a:rPr>
              <a:t>w</a:t>
            </a:r>
            <a:r>
              <a:rPr sz="1387" i="1" spc="30" dirty="0">
                <a:solidFill>
                  <a:prstClr val="black"/>
                </a:solidFill>
                <a:latin typeface="Arial"/>
                <a:cs typeface="Arial"/>
              </a:rPr>
              <a:t>ard</a:t>
            </a:r>
            <a:r>
              <a:rPr sz="1387" i="1" dirty="0">
                <a:solidFill>
                  <a:prstClr val="black"/>
                </a:solidFill>
                <a:latin typeface="Arial"/>
                <a:cs typeface="Arial"/>
              </a:rPr>
              <a:t> </a:t>
            </a:r>
            <a:r>
              <a:rPr sz="1387" i="1" spc="-59" dirty="0">
                <a:solidFill>
                  <a:prstClr val="black"/>
                </a:solidFill>
                <a:latin typeface="Arial"/>
                <a:cs typeface="Arial"/>
              </a:rPr>
              <a:t> </a:t>
            </a:r>
            <a:r>
              <a:rPr sz="3270" spc="133" baseline="7575" dirty="0">
                <a:solidFill>
                  <a:prstClr val="black"/>
                </a:solidFill>
                <a:latin typeface="Tahoma"/>
                <a:cs typeface="Tahoma"/>
              </a:rPr>
              <a:t>+</a:t>
            </a:r>
            <a:r>
              <a:rPr sz="3270" spc="-311" baseline="7575" dirty="0">
                <a:solidFill>
                  <a:prstClr val="black"/>
                </a:solidFill>
                <a:latin typeface="Tahoma"/>
                <a:cs typeface="Tahoma"/>
              </a:rPr>
              <a:t> </a:t>
            </a:r>
            <a:r>
              <a:rPr sz="2973" i="1" baseline="8333" dirty="0">
                <a:solidFill>
                  <a:prstClr val="black"/>
                </a:solidFill>
                <a:latin typeface="Arial"/>
                <a:cs typeface="Arial"/>
              </a:rPr>
              <a:t>C</a:t>
            </a:r>
            <a:r>
              <a:rPr sz="1387" i="1" spc="30" dirty="0">
                <a:solidFill>
                  <a:prstClr val="black"/>
                </a:solidFill>
                <a:latin typeface="Arial"/>
                <a:cs typeface="Arial"/>
              </a:rPr>
              <a:t>ba</a:t>
            </a:r>
            <a:r>
              <a:rPr sz="1387" i="1" dirty="0">
                <a:solidFill>
                  <a:prstClr val="black"/>
                </a:solidFill>
                <a:latin typeface="Arial"/>
                <a:cs typeface="Arial"/>
              </a:rPr>
              <a:t>c</a:t>
            </a:r>
            <a:r>
              <a:rPr sz="1387" i="1" spc="30" dirty="0">
                <a:solidFill>
                  <a:prstClr val="black"/>
                </a:solidFill>
                <a:latin typeface="Arial"/>
                <a:cs typeface="Arial"/>
              </a:rPr>
              <a:t>k</a:t>
            </a:r>
            <a:r>
              <a:rPr sz="1387" i="1" spc="10" dirty="0">
                <a:solidFill>
                  <a:prstClr val="black"/>
                </a:solidFill>
                <a:latin typeface="Arial"/>
                <a:cs typeface="Arial"/>
              </a:rPr>
              <a:t>w</a:t>
            </a:r>
            <a:r>
              <a:rPr sz="1387" i="1" spc="30" dirty="0">
                <a:solidFill>
                  <a:prstClr val="black"/>
                </a:solidFill>
                <a:latin typeface="Arial"/>
                <a:cs typeface="Arial"/>
              </a:rPr>
              <a:t>ard</a:t>
            </a:r>
            <a:endParaRPr sz="1387" dirty="0">
              <a:solidFill>
                <a:prstClr val="black"/>
              </a:solidFill>
              <a:latin typeface="Arial"/>
              <a:cs typeface="Arial"/>
            </a:endParaRPr>
          </a:p>
          <a:p>
            <a:pPr marL="624156" defTabSz="1812066">
              <a:spcBef>
                <a:spcPts val="662"/>
              </a:spcBef>
              <a:tabLst>
                <a:tab pos="2704258" algn="l"/>
              </a:tabLst>
            </a:pPr>
            <a:r>
              <a:rPr sz="2973" i="1" spc="14" baseline="8333" dirty="0">
                <a:solidFill>
                  <a:prstClr val="black"/>
                </a:solidFill>
                <a:latin typeface="Arial"/>
                <a:cs typeface="Arial"/>
              </a:rPr>
              <a:t>C</a:t>
            </a:r>
            <a:r>
              <a:rPr sz="1387" i="1" spc="10" dirty="0">
                <a:solidFill>
                  <a:prstClr val="black"/>
                </a:solidFill>
                <a:latin typeface="Arial"/>
                <a:cs typeface="Arial"/>
              </a:rPr>
              <a:t>forward </a:t>
            </a:r>
            <a:r>
              <a:rPr sz="1387" i="1" spc="69" dirty="0">
                <a:solidFill>
                  <a:prstClr val="black"/>
                </a:solidFill>
                <a:latin typeface="Arial"/>
                <a:cs typeface="Arial"/>
              </a:rPr>
              <a:t> </a:t>
            </a:r>
            <a:r>
              <a:rPr sz="3270" i="1" spc="414" baseline="7575" dirty="0">
                <a:solidFill>
                  <a:prstClr val="black"/>
                </a:solidFill>
                <a:latin typeface="Georgia"/>
                <a:cs typeface="Georgia"/>
              </a:rPr>
              <a:t>≈</a:t>
            </a:r>
            <a:r>
              <a:rPr sz="3270" i="1" spc="133" baseline="7575" dirty="0">
                <a:solidFill>
                  <a:prstClr val="black"/>
                </a:solidFill>
                <a:latin typeface="Georgia"/>
                <a:cs typeface="Georgia"/>
              </a:rPr>
              <a:t> </a:t>
            </a:r>
            <a:r>
              <a:rPr sz="2973" spc="30" baseline="8333" dirty="0">
                <a:solidFill>
                  <a:prstClr val="black"/>
                </a:solidFill>
                <a:latin typeface="Microsoft Sans Serif"/>
                <a:cs typeface="Microsoft Sans Serif"/>
              </a:rPr>
              <a:t>2</a:t>
            </a:r>
            <a:r>
              <a:rPr lang="en-US" sz="2973" i="1" spc="30" baseline="8333" dirty="0">
                <a:solidFill>
                  <a:prstClr val="black"/>
                </a:solidFill>
                <a:latin typeface="Arial"/>
                <a:cs typeface="Arial"/>
              </a:rPr>
              <a:t>N</a:t>
            </a:r>
            <a:r>
              <a:rPr sz="2973" i="1" spc="30" baseline="8333" dirty="0">
                <a:solidFill>
                  <a:prstClr val="black"/>
                </a:solidFill>
                <a:latin typeface="Arial"/>
                <a:cs typeface="Arial"/>
              </a:rPr>
              <a:t>D</a:t>
            </a:r>
            <a:r>
              <a:rPr sz="2973" spc="30" baseline="8333" dirty="0">
                <a:solidFill>
                  <a:prstClr val="black"/>
                </a:solidFill>
                <a:latin typeface="Microsoft Sans Serif"/>
                <a:cs typeface="Microsoft Sans Serif"/>
              </a:rPr>
              <a:t>;	</a:t>
            </a:r>
            <a:r>
              <a:rPr sz="2973" i="1" spc="30" baseline="8333" dirty="0">
                <a:solidFill>
                  <a:prstClr val="black"/>
                </a:solidFill>
                <a:latin typeface="Arial"/>
                <a:cs typeface="Arial"/>
              </a:rPr>
              <a:t>C</a:t>
            </a:r>
            <a:r>
              <a:rPr sz="1387" i="1" spc="20" dirty="0">
                <a:solidFill>
                  <a:prstClr val="black"/>
                </a:solidFill>
                <a:latin typeface="Arial"/>
                <a:cs typeface="Arial"/>
              </a:rPr>
              <a:t>backward</a:t>
            </a:r>
            <a:r>
              <a:rPr sz="1387" i="1" spc="386" dirty="0">
                <a:solidFill>
                  <a:prstClr val="black"/>
                </a:solidFill>
                <a:latin typeface="Arial"/>
                <a:cs typeface="Arial"/>
              </a:rPr>
              <a:t> </a:t>
            </a:r>
            <a:r>
              <a:rPr sz="3270" i="1" spc="414" baseline="7575" dirty="0">
                <a:solidFill>
                  <a:prstClr val="black"/>
                </a:solidFill>
                <a:latin typeface="Georgia"/>
                <a:cs typeface="Georgia"/>
              </a:rPr>
              <a:t>≈</a:t>
            </a:r>
            <a:r>
              <a:rPr sz="3270" i="1" spc="44" baseline="7575" dirty="0">
                <a:solidFill>
                  <a:prstClr val="black"/>
                </a:solidFill>
                <a:latin typeface="Georgia"/>
                <a:cs typeface="Georgia"/>
              </a:rPr>
              <a:t> </a:t>
            </a:r>
            <a:r>
              <a:rPr sz="2973" baseline="8333" dirty="0">
                <a:solidFill>
                  <a:prstClr val="black"/>
                </a:solidFill>
                <a:latin typeface="Microsoft Sans Serif"/>
                <a:cs typeface="Microsoft Sans Serif"/>
              </a:rPr>
              <a:t>4</a:t>
            </a:r>
            <a:r>
              <a:rPr lang="en-US" sz="2973" i="1" baseline="8333" dirty="0">
                <a:solidFill>
                  <a:prstClr val="black"/>
                </a:solidFill>
                <a:latin typeface="Arial"/>
                <a:cs typeface="Arial"/>
              </a:rPr>
              <a:t>N</a:t>
            </a:r>
            <a:r>
              <a:rPr sz="2973" i="1" baseline="8333" dirty="0">
                <a:solidFill>
                  <a:prstClr val="black"/>
                </a:solidFill>
                <a:latin typeface="Arial"/>
                <a:cs typeface="Arial"/>
              </a:rPr>
              <a:t>D</a:t>
            </a:r>
            <a:endParaRPr sz="2973" baseline="8333" dirty="0">
              <a:solidFill>
                <a:prstClr val="black"/>
              </a:solidFill>
              <a:latin typeface="Arial"/>
              <a:cs typeface="Arial"/>
            </a:endParaRPr>
          </a:p>
          <a:p>
            <a:pPr marL="1172810" marR="60402" defTabSz="1812066">
              <a:lnSpc>
                <a:spcPct val="112900"/>
              </a:lnSpc>
              <a:spcBef>
                <a:spcPts val="30"/>
              </a:spcBef>
            </a:pPr>
            <a:r>
              <a:rPr sz="1982" spc="20" dirty="0">
                <a:solidFill>
                  <a:prstClr val="black"/>
                </a:solidFill>
                <a:latin typeface="Microsoft Sans Serif"/>
                <a:cs typeface="Microsoft Sans Serif"/>
              </a:rPr>
              <a:t>2</a:t>
            </a:r>
            <a:r>
              <a:rPr lang="en-US" sz="1982" i="1" spc="20" dirty="0">
                <a:solidFill>
                  <a:prstClr val="black"/>
                </a:solidFill>
                <a:latin typeface="Arial"/>
                <a:cs typeface="Arial"/>
              </a:rPr>
              <a:t>N</a:t>
            </a:r>
            <a:r>
              <a:rPr sz="1982" i="1" spc="20" dirty="0">
                <a:solidFill>
                  <a:prstClr val="black"/>
                </a:solidFill>
                <a:latin typeface="Arial"/>
                <a:cs typeface="Arial"/>
              </a:rPr>
              <a:t>D</a:t>
            </a:r>
            <a:r>
              <a:rPr sz="1982" spc="20" dirty="0">
                <a:solidFill>
                  <a:prstClr val="black"/>
                </a:solidFill>
                <a:latin typeface="Microsoft Sans Serif"/>
                <a:cs typeface="Microsoft Sans Serif"/>
              </a:rPr>
              <a:t>:</a:t>
            </a:r>
            <a:r>
              <a:rPr sz="1982" spc="159" dirty="0">
                <a:solidFill>
                  <a:prstClr val="black"/>
                </a:solidFill>
                <a:latin typeface="Microsoft Sans Serif"/>
                <a:cs typeface="Microsoft Sans Serif"/>
              </a:rPr>
              <a:t> </a:t>
            </a:r>
            <a:r>
              <a:rPr sz="1982" b="1" dirty="0">
                <a:solidFill>
                  <a:prstClr val="black"/>
                </a:solidFill>
                <a:latin typeface="Arial"/>
                <a:cs typeface="Arial"/>
              </a:rPr>
              <a:t>2</a:t>
            </a:r>
            <a:r>
              <a:rPr sz="1982" b="1" spc="-10" dirty="0">
                <a:solidFill>
                  <a:prstClr val="black"/>
                </a:solidFill>
                <a:latin typeface="Arial"/>
                <a:cs typeface="Arial"/>
              </a:rPr>
              <a:t> </a:t>
            </a:r>
            <a:r>
              <a:rPr sz="1982" dirty="0">
                <a:solidFill>
                  <a:prstClr val="black"/>
                </a:solidFill>
                <a:latin typeface="Microsoft Sans Serif"/>
                <a:cs typeface="Microsoft Sans Serif"/>
              </a:rPr>
              <a:t>comes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from</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multiply-accumulate</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operation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used</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in </a:t>
            </a:r>
            <a:r>
              <a:rPr sz="1982" spc="-495" dirty="0">
                <a:solidFill>
                  <a:prstClr val="black"/>
                </a:solidFill>
                <a:latin typeface="Microsoft Sans Serif"/>
                <a:cs typeface="Microsoft Sans Serif"/>
              </a:rPr>
              <a:t> </a:t>
            </a:r>
            <a:r>
              <a:rPr sz="1982" dirty="0">
                <a:solidFill>
                  <a:prstClr val="black"/>
                </a:solidFill>
                <a:latin typeface="Microsoft Sans Serif"/>
                <a:cs typeface="Microsoft Sans Serif"/>
              </a:rPr>
              <a:t>matrix</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multiplication</a:t>
            </a:r>
            <a:endParaRPr sz="1982" dirty="0">
              <a:solidFill>
                <a:prstClr val="black"/>
              </a:solidFill>
              <a:latin typeface="Microsoft Sans Serif"/>
              <a:cs typeface="Microsoft Sans Serif"/>
            </a:endParaRPr>
          </a:p>
          <a:p>
            <a:pPr marL="1172810" marR="173656" defTabSz="1812066">
              <a:lnSpc>
                <a:spcPct val="112900"/>
              </a:lnSpc>
            </a:pPr>
            <a:r>
              <a:rPr sz="1982" spc="20" dirty="0">
                <a:solidFill>
                  <a:prstClr val="black"/>
                </a:solidFill>
                <a:latin typeface="Microsoft Sans Serif"/>
                <a:cs typeface="Microsoft Sans Serif"/>
              </a:rPr>
              <a:t>4</a:t>
            </a:r>
            <a:r>
              <a:rPr lang="en-US" sz="1982" i="1" spc="20" dirty="0">
                <a:solidFill>
                  <a:prstClr val="black"/>
                </a:solidFill>
                <a:latin typeface="Arial"/>
                <a:cs typeface="Arial"/>
              </a:rPr>
              <a:t>N</a:t>
            </a:r>
            <a:r>
              <a:rPr sz="1982" i="1" spc="20" dirty="0">
                <a:solidFill>
                  <a:prstClr val="black"/>
                </a:solidFill>
                <a:latin typeface="Arial"/>
                <a:cs typeface="Arial"/>
              </a:rPr>
              <a:t>D</a:t>
            </a:r>
            <a:r>
              <a:rPr sz="1982" spc="20" dirty="0">
                <a:solidFill>
                  <a:prstClr val="black"/>
                </a:solidFill>
                <a:latin typeface="Microsoft Sans Serif"/>
                <a:cs typeface="Microsoft Sans Serif"/>
              </a:rPr>
              <a:t>:</a:t>
            </a:r>
            <a:r>
              <a:rPr sz="1982" spc="139" dirty="0">
                <a:solidFill>
                  <a:prstClr val="black"/>
                </a:solidFill>
                <a:latin typeface="Microsoft Sans Serif"/>
                <a:cs typeface="Microsoft Sans Serif"/>
              </a:rPr>
              <a:t> </a:t>
            </a:r>
            <a:r>
              <a:rPr sz="1982" spc="-10" dirty="0">
                <a:solidFill>
                  <a:prstClr val="black"/>
                </a:solidFill>
                <a:latin typeface="Microsoft Sans Serif"/>
                <a:cs typeface="Microsoft Sans Serif"/>
              </a:rPr>
              <a:t>backward</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pass</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approximately</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twice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compute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 </a:t>
            </a:r>
            <a:r>
              <a:rPr sz="1982" spc="-495" dirty="0">
                <a:solidFill>
                  <a:prstClr val="black"/>
                </a:solidFill>
                <a:latin typeface="Microsoft Sans Serif"/>
                <a:cs typeface="Microsoft Sans Serif"/>
              </a:rPr>
              <a:t> </a:t>
            </a:r>
            <a:r>
              <a:rPr sz="1982" spc="-20" dirty="0">
                <a:solidFill>
                  <a:prstClr val="black"/>
                </a:solidFill>
                <a:latin typeface="Microsoft Sans Serif"/>
                <a:cs typeface="Microsoft Sans Serif"/>
              </a:rPr>
              <a:t>forward</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pass</a:t>
            </a:r>
          </a:p>
          <a:p>
            <a:pPr marL="624156" marR="59144" defTabSz="1812066">
              <a:lnSpc>
                <a:spcPct val="112900"/>
              </a:lnSpc>
              <a:spcBef>
                <a:spcPts val="595"/>
              </a:spcBef>
            </a:pPr>
            <a:r>
              <a:rPr sz="1982" dirty="0">
                <a:solidFill>
                  <a:prstClr val="black"/>
                </a:solidFill>
                <a:latin typeface="Microsoft Sans Serif"/>
                <a:cs typeface="Microsoft Sans Serif"/>
              </a:rPr>
              <a:t>In the </a:t>
            </a:r>
            <a:r>
              <a:rPr sz="1982" spc="-10" dirty="0">
                <a:solidFill>
                  <a:prstClr val="black"/>
                </a:solidFill>
                <a:latin typeface="Microsoft Sans Serif"/>
                <a:cs typeface="Microsoft Sans Serif"/>
              </a:rPr>
              <a:t>backward </a:t>
            </a:r>
            <a:r>
              <a:rPr sz="1982" dirty="0">
                <a:solidFill>
                  <a:prstClr val="black"/>
                </a:solidFill>
                <a:latin typeface="Microsoft Sans Serif"/>
                <a:cs typeface="Microsoft Sans Serif"/>
              </a:rPr>
              <a:t>pass at each </a:t>
            </a:r>
            <a:r>
              <a:rPr sz="1982" spc="-40" dirty="0">
                <a:solidFill>
                  <a:prstClr val="black"/>
                </a:solidFill>
                <a:latin typeface="Microsoft Sans Serif"/>
                <a:cs typeface="Microsoft Sans Serif"/>
              </a:rPr>
              <a:t>layer, </a:t>
            </a:r>
            <a:r>
              <a:rPr sz="1982" spc="-10" dirty="0">
                <a:solidFill>
                  <a:prstClr val="black"/>
                </a:solidFill>
                <a:latin typeface="Microsoft Sans Serif"/>
                <a:cs typeface="Microsoft Sans Serif"/>
              </a:rPr>
              <a:t>gradients </a:t>
            </a:r>
            <a:r>
              <a:rPr sz="1982" spc="-30" dirty="0">
                <a:solidFill>
                  <a:prstClr val="black"/>
                </a:solidFill>
                <a:latin typeface="Microsoft Sans Serif"/>
                <a:cs typeface="Microsoft Sans Serif"/>
              </a:rPr>
              <a:t>have </a:t>
            </a:r>
            <a:r>
              <a:rPr sz="1982" dirty="0">
                <a:solidFill>
                  <a:prstClr val="black"/>
                </a:solidFill>
                <a:latin typeface="Microsoft Sans Serif"/>
                <a:cs typeface="Microsoft Sans Serif"/>
              </a:rPr>
              <a:t>to be calculated </a:t>
            </a:r>
            <a:r>
              <a:rPr sz="1982" spc="-503" dirty="0">
                <a:solidFill>
                  <a:prstClr val="black"/>
                </a:solidFill>
                <a:latin typeface="Microsoft Sans Serif"/>
                <a:cs typeface="Microsoft Sans Serif"/>
              </a:rPr>
              <a:t> </a:t>
            </a:r>
            <a:r>
              <a:rPr sz="1982" spc="-30" dirty="0">
                <a:solidFill>
                  <a:prstClr val="black"/>
                </a:solidFill>
                <a:latin typeface="Microsoft Sans Serif"/>
                <a:cs typeface="Microsoft Sans Serif"/>
              </a:rPr>
              <a:t>for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weights</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at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that</a:t>
            </a:r>
            <a:r>
              <a:rPr sz="1982" spc="20" dirty="0">
                <a:solidFill>
                  <a:prstClr val="black"/>
                </a:solidFill>
                <a:latin typeface="Microsoft Sans Serif"/>
                <a:cs typeface="Microsoft Sans Serif"/>
              </a:rPr>
              <a:t> </a:t>
            </a:r>
            <a:r>
              <a:rPr sz="1982" spc="-30" dirty="0">
                <a:solidFill>
                  <a:prstClr val="black"/>
                </a:solidFill>
                <a:latin typeface="Microsoft Sans Serif"/>
                <a:cs typeface="Microsoft Sans Serif"/>
              </a:rPr>
              <a:t>layer</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and</a:t>
            </a:r>
            <a:r>
              <a:rPr sz="1982" spc="20" dirty="0">
                <a:solidFill>
                  <a:prstClr val="black"/>
                </a:solidFill>
                <a:latin typeface="Microsoft Sans Serif"/>
                <a:cs typeface="Microsoft Sans Serif"/>
              </a:rPr>
              <a:t> </a:t>
            </a:r>
            <a:r>
              <a:rPr sz="1982" spc="-30" dirty="0">
                <a:solidFill>
                  <a:prstClr val="black"/>
                </a:solidFill>
                <a:latin typeface="Microsoft Sans Serif"/>
                <a:cs typeface="Microsoft Sans Serif"/>
              </a:rPr>
              <a:t>for</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previous</a:t>
            </a:r>
            <a:r>
              <a:rPr sz="1982" spc="20" dirty="0">
                <a:solidFill>
                  <a:prstClr val="black"/>
                </a:solidFill>
                <a:latin typeface="Microsoft Sans Serif"/>
                <a:cs typeface="Microsoft Sans Serif"/>
              </a:rPr>
              <a:t> </a:t>
            </a:r>
            <a:r>
              <a:rPr sz="1982" spc="-20" dirty="0">
                <a:solidFill>
                  <a:prstClr val="black"/>
                </a:solidFill>
                <a:latin typeface="Microsoft Sans Serif"/>
                <a:cs typeface="Microsoft Sans Serif"/>
              </a:rPr>
              <a:t>layers</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output,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so </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that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gradient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30" dirty="0">
                <a:solidFill>
                  <a:prstClr val="black"/>
                </a:solidFill>
                <a:latin typeface="Microsoft Sans Serif"/>
                <a:cs typeface="Microsoft Sans Serif"/>
              </a:rPr>
              <a:t> </a:t>
            </a:r>
            <a:r>
              <a:rPr sz="1982" spc="-10" dirty="0">
                <a:solidFill>
                  <a:prstClr val="black"/>
                </a:solidFill>
                <a:latin typeface="Microsoft Sans Serif"/>
                <a:cs typeface="Microsoft Sans Serif"/>
              </a:rPr>
              <a:t>previous</a:t>
            </a:r>
            <a:r>
              <a:rPr sz="1982" spc="20" dirty="0">
                <a:solidFill>
                  <a:prstClr val="black"/>
                </a:solidFill>
                <a:latin typeface="Microsoft Sans Serif"/>
                <a:cs typeface="Microsoft Sans Serif"/>
              </a:rPr>
              <a:t> </a:t>
            </a:r>
            <a:r>
              <a:rPr sz="1982" spc="-30" dirty="0">
                <a:solidFill>
                  <a:prstClr val="black"/>
                </a:solidFill>
                <a:latin typeface="Microsoft Sans Serif"/>
                <a:cs typeface="Microsoft Sans Serif"/>
              </a:rPr>
              <a:t>layers’s</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weights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can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be</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calculated</a:t>
            </a:r>
          </a:p>
          <a:p>
            <a:pPr marL="624156" defTabSz="1812066">
              <a:spcBef>
                <a:spcPts val="694"/>
              </a:spcBef>
            </a:pPr>
            <a:r>
              <a:rPr sz="2180" i="1" spc="-139" dirty="0">
                <a:solidFill>
                  <a:prstClr val="black"/>
                </a:solidFill>
                <a:latin typeface="Verdana"/>
                <a:cs typeface="Verdana"/>
              </a:rPr>
              <a:t>τ</a:t>
            </a:r>
            <a:r>
              <a:rPr sz="2180" i="1" spc="30" dirty="0">
                <a:solidFill>
                  <a:prstClr val="black"/>
                </a:solidFill>
                <a:latin typeface="Verdana"/>
                <a:cs typeface="Verdana"/>
              </a:rPr>
              <a:t> </a:t>
            </a:r>
            <a:r>
              <a:rPr sz="1982" spc="-10" dirty="0">
                <a:solidFill>
                  <a:prstClr val="black"/>
                </a:solidFill>
                <a:latin typeface="Microsoft Sans Serif"/>
                <a:cs typeface="Microsoft Sans Serif"/>
              </a:rPr>
              <a:t>is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throughput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hardware:</a:t>
            </a:r>
            <a:r>
              <a:rPr sz="1982" spc="149" dirty="0">
                <a:solidFill>
                  <a:prstClr val="black"/>
                </a:solidFill>
                <a:latin typeface="Microsoft Sans Serif"/>
                <a:cs typeface="Microsoft Sans Serif"/>
              </a:rPr>
              <a:t> </a:t>
            </a:r>
            <a:r>
              <a:rPr sz="1982" spc="-20" dirty="0">
                <a:solidFill>
                  <a:prstClr val="black"/>
                </a:solidFill>
                <a:latin typeface="Microsoft Sans Serif"/>
                <a:cs typeface="Microsoft Sans Serif"/>
              </a:rPr>
              <a:t>(No.</a:t>
            </a:r>
            <a:r>
              <a:rPr sz="1982" spc="149" dirty="0">
                <a:solidFill>
                  <a:prstClr val="black"/>
                </a:solidFill>
                <a:latin typeface="Microsoft Sans Serif"/>
                <a:cs typeface="Microsoft Sans Serif"/>
              </a:rPr>
              <a:t> </a:t>
            </a:r>
            <a:r>
              <a:rPr sz="1982" dirty="0">
                <a:solidFill>
                  <a:prstClr val="black"/>
                </a:solidFill>
                <a:latin typeface="Microsoft Sans Serif"/>
                <a:cs typeface="Microsoft Sans Serif"/>
              </a:rPr>
              <a:t>GPUs)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x</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(FLOPs/GPU)</a:t>
            </a:r>
          </a:p>
          <a:p>
            <a:pPr marL="624156" defTabSz="1812066">
              <a:spcBef>
                <a:spcPts val="860"/>
              </a:spcBef>
            </a:pPr>
            <a:r>
              <a:rPr sz="1982" i="1" dirty="0">
                <a:solidFill>
                  <a:prstClr val="black"/>
                </a:solidFill>
                <a:latin typeface="Arial"/>
                <a:cs typeface="Arial"/>
              </a:rPr>
              <a:t>T</a:t>
            </a:r>
            <a:r>
              <a:rPr sz="1982" i="1" spc="268" dirty="0">
                <a:solidFill>
                  <a:prstClr val="black"/>
                </a:solidFill>
                <a:latin typeface="Arial"/>
                <a:cs typeface="Arial"/>
              </a:rPr>
              <a:t> </a:t>
            </a:r>
            <a:r>
              <a:rPr sz="1982" spc="-10" dirty="0">
                <a:solidFill>
                  <a:prstClr val="black"/>
                </a:solidFill>
                <a:latin typeface="Microsoft Sans Serif"/>
                <a:cs typeface="Microsoft Sans Serif"/>
              </a:rPr>
              <a:t>is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time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spent</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training</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model,</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seconds</a:t>
            </a:r>
          </a:p>
          <a:p>
            <a:pPr marL="624156" defTabSz="1812066">
              <a:spcBef>
                <a:spcPts val="902"/>
              </a:spcBef>
            </a:pPr>
            <a:r>
              <a:rPr lang="en-US" sz="1982" i="1" dirty="0">
                <a:solidFill>
                  <a:prstClr val="black"/>
                </a:solidFill>
                <a:latin typeface="Arial"/>
                <a:cs typeface="Arial"/>
              </a:rPr>
              <a:t>N</a:t>
            </a:r>
            <a:r>
              <a:rPr sz="1982" i="1" spc="119" dirty="0">
                <a:solidFill>
                  <a:prstClr val="black"/>
                </a:solidFill>
                <a:latin typeface="Arial"/>
                <a:cs typeface="Arial"/>
              </a:rPr>
              <a:t> </a:t>
            </a:r>
            <a:r>
              <a:rPr sz="1982" spc="-10" dirty="0">
                <a:solidFill>
                  <a:prstClr val="black"/>
                </a:solidFill>
                <a:latin typeface="Microsoft Sans Serif"/>
                <a:cs typeface="Microsoft Sans Serif"/>
              </a:rPr>
              <a:t>is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the number</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parameters</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the model</a:t>
            </a:r>
          </a:p>
          <a:p>
            <a:pPr marL="624156" defTabSz="1812066">
              <a:spcBef>
                <a:spcPts val="902"/>
              </a:spcBef>
            </a:pPr>
            <a:r>
              <a:rPr sz="1982" i="1" dirty="0">
                <a:solidFill>
                  <a:prstClr val="black"/>
                </a:solidFill>
                <a:latin typeface="Arial"/>
                <a:cs typeface="Arial"/>
              </a:rPr>
              <a:t>D</a:t>
            </a:r>
            <a:r>
              <a:rPr sz="1982" i="1" spc="59" dirty="0">
                <a:solidFill>
                  <a:prstClr val="black"/>
                </a:solidFill>
                <a:latin typeface="Arial"/>
                <a:cs typeface="Arial"/>
              </a:rPr>
              <a:t> </a:t>
            </a:r>
            <a:r>
              <a:rPr sz="1982" spc="-10" dirty="0">
                <a:solidFill>
                  <a:prstClr val="black"/>
                </a:solidFill>
                <a:latin typeface="Microsoft Sans Serif"/>
                <a:cs typeface="Microsoft Sans Serif"/>
              </a:rPr>
              <a:t>is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dataset</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size</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tokens)</a:t>
            </a:r>
            <a:endParaRPr sz="1982" dirty="0">
              <a:solidFill>
                <a:prstClr val="black"/>
              </a:solidFill>
              <a:latin typeface="Microsoft Sans Serif"/>
              <a:cs typeface="Microsoft Sans Serif"/>
            </a:endParaRPr>
          </a:p>
        </p:txBody>
      </p:sp>
      <p:sp>
        <p:nvSpPr>
          <p:cNvPr id="13" name="object 13"/>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pPr defTabSz="1812066"/>
            <a:endParaRPr sz="3567">
              <a:solidFill>
                <a:prstClr val="black"/>
              </a:solidFill>
              <a:latin typeface="Calibri"/>
            </a:endParaRPr>
          </a:p>
        </p:txBody>
      </p:sp>
      <p:sp>
        <p:nvSpPr>
          <p:cNvPr id="15" name="object 15"/>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101929"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27" dirty="0">
                <a:solidFill>
                  <a:prstClr val="black"/>
                </a:solidFill>
              </a:rPr>
              <a:t> </a:t>
            </a:r>
            <a:r>
              <a:rPr spc="-10" dirty="0">
                <a:solidFill>
                  <a:prstClr val="black"/>
                </a:solidFill>
              </a:rPr>
              <a:t>2</a:t>
            </a:r>
            <a:r>
              <a:rPr spc="2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
        <p:nvSpPr>
          <p:cNvPr id="16" name="TextBox 15">
            <a:extLst>
              <a:ext uri="{FF2B5EF4-FFF2-40B4-BE49-F238E27FC236}">
                <a16:creationId xmlns:a16="http://schemas.microsoft.com/office/drawing/2014/main" id="{B6C6F39E-93C1-42B2-BB59-490EE8A3EE9E}"/>
              </a:ext>
            </a:extLst>
          </p:cNvPr>
          <p:cNvSpPr txBox="1"/>
          <p:nvPr/>
        </p:nvSpPr>
        <p:spPr>
          <a:xfrm>
            <a:off x="5654040" y="160346"/>
            <a:ext cx="2042160" cy="400110"/>
          </a:xfrm>
          <a:prstGeom prst="rect">
            <a:avLst/>
          </a:prstGeom>
          <a:noFill/>
        </p:spPr>
        <p:txBody>
          <a:bodyPr wrap="square">
            <a:spAutoFit/>
          </a:bodyPr>
          <a:lstStyle/>
          <a:p>
            <a:pPr marL="25168" defTabSz="1812066">
              <a:spcBef>
                <a:spcPts val="178"/>
              </a:spcBef>
            </a:pPr>
            <a:r>
              <a:rPr lang="de-DE" sz="1800" i="1" dirty="0">
                <a:solidFill>
                  <a:prstClr val="black"/>
                </a:solidFill>
                <a:latin typeface="Arial"/>
                <a:cs typeface="Arial"/>
              </a:rPr>
              <a:t>C</a:t>
            </a:r>
            <a:r>
              <a:rPr lang="de-DE" sz="1800" i="1" spc="168" dirty="0">
                <a:solidFill>
                  <a:prstClr val="black"/>
                </a:solidFill>
                <a:latin typeface="Arial"/>
                <a:cs typeface="Arial"/>
              </a:rPr>
              <a:t> </a:t>
            </a:r>
            <a:r>
              <a:rPr lang="de-DE" sz="2000" i="1" spc="277" dirty="0">
                <a:solidFill>
                  <a:prstClr val="black"/>
                </a:solidFill>
                <a:latin typeface="Georgia"/>
                <a:cs typeface="Georgia"/>
              </a:rPr>
              <a:t>≈</a:t>
            </a:r>
            <a:r>
              <a:rPr lang="de-DE" sz="2000" i="1" spc="69" dirty="0">
                <a:solidFill>
                  <a:prstClr val="black"/>
                </a:solidFill>
                <a:latin typeface="Georgia"/>
                <a:cs typeface="Georgia"/>
              </a:rPr>
              <a:t> </a:t>
            </a:r>
            <a:r>
              <a:rPr lang="el-GR" sz="2000" i="1" spc="-139" dirty="0">
                <a:solidFill>
                  <a:prstClr val="black"/>
                </a:solidFill>
                <a:latin typeface="Verdana"/>
                <a:cs typeface="Verdana"/>
              </a:rPr>
              <a:t>τ</a:t>
            </a:r>
            <a:r>
              <a:rPr lang="el-GR" sz="2000" i="1" spc="-525" dirty="0">
                <a:solidFill>
                  <a:prstClr val="black"/>
                </a:solidFill>
                <a:latin typeface="Verdana"/>
                <a:cs typeface="Verdana"/>
              </a:rPr>
              <a:t> </a:t>
            </a:r>
            <a:r>
              <a:rPr lang="de-DE" sz="1800" i="1" dirty="0">
                <a:solidFill>
                  <a:prstClr val="black"/>
                </a:solidFill>
                <a:latin typeface="Arial"/>
                <a:cs typeface="Arial"/>
              </a:rPr>
              <a:t>T </a:t>
            </a:r>
            <a:r>
              <a:rPr lang="de-DE" sz="1800" i="1" spc="-226" dirty="0">
                <a:solidFill>
                  <a:prstClr val="black"/>
                </a:solidFill>
                <a:latin typeface="Arial"/>
                <a:cs typeface="Arial"/>
              </a:rPr>
              <a:t> </a:t>
            </a:r>
            <a:r>
              <a:rPr lang="de-DE" sz="2000" spc="89" dirty="0">
                <a:solidFill>
                  <a:prstClr val="black"/>
                </a:solidFill>
                <a:latin typeface="Tahoma"/>
                <a:cs typeface="Tahoma"/>
              </a:rPr>
              <a:t>=</a:t>
            </a:r>
            <a:r>
              <a:rPr lang="de-DE" sz="2000" spc="-79" dirty="0">
                <a:solidFill>
                  <a:prstClr val="black"/>
                </a:solidFill>
                <a:latin typeface="Tahoma"/>
                <a:cs typeface="Tahoma"/>
              </a:rPr>
              <a:t> </a:t>
            </a:r>
            <a:r>
              <a:rPr lang="de-DE" sz="1800" dirty="0">
                <a:solidFill>
                  <a:prstClr val="black"/>
                </a:solidFill>
                <a:latin typeface="Microsoft Sans Serif"/>
                <a:cs typeface="Microsoft Sans Serif"/>
              </a:rPr>
              <a:t>6</a:t>
            </a:r>
            <a:r>
              <a:rPr lang="de-DE" sz="1800" i="1" dirty="0">
                <a:solidFill>
                  <a:prstClr val="black"/>
                </a:solidFill>
                <a:latin typeface="Arial"/>
                <a:cs typeface="Arial"/>
              </a:rPr>
              <a:t>ND</a:t>
            </a:r>
            <a:endParaRPr lang="de-DE" sz="1800" dirty="0">
              <a:solidFill>
                <a:prstClr val="black"/>
              </a:solidFill>
              <a:latin typeface="Arial"/>
              <a:cs typeface="Arial"/>
            </a:endParaRPr>
          </a:p>
        </p:txBody>
      </p:sp>
    </p:spTree>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66990-7B2E-4320-9C27-D4362938C438}"/>
              </a:ext>
            </a:extLst>
          </p:cNvPr>
          <p:cNvSpPr>
            <a:spLocks noGrp="1"/>
          </p:cNvSpPr>
          <p:nvPr>
            <p:ph type="title"/>
          </p:nvPr>
        </p:nvSpPr>
        <p:spPr/>
        <p:txBody>
          <a:bodyPr/>
          <a:lstStyle/>
          <a:p>
            <a:r>
              <a:rPr lang="en-US" dirty="0"/>
              <a:t>Acknowledgment/License</a:t>
            </a:r>
            <a:endParaRPr lang="de-DE" dirty="0"/>
          </a:p>
        </p:txBody>
      </p:sp>
      <p:sp>
        <p:nvSpPr>
          <p:cNvPr id="3" name="Content Placeholder 2">
            <a:extLst>
              <a:ext uri="{FF2B5EF4-FFF2-40B4-BE49-F238E27FC236}">
                <a16:creationId xmlns:a16="http://schemas.microsoft.com/office/drawing/2014/main" id="{ECF9898C-175A-48A5-B444-2B20AD061140}"/>
              </a:ext>
            </a:extLst>
          </p:cNvPr>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r>
              <a:rPr lang="en-US" dirty="0"/>
              <a:t>Shared under CC BY 4.0 with permission by </a:t>
            </a:r>
            <a:r>
              <a:rPr lang="de-DE" dirty="0">
                <a:hlinkClick r:id="rId3"/>
              </a:rPr>
              <a:t>https://slds-lmu.github.io/dl4nlp/team/</a:t>
            </a:r>
            <a:endParaRPr lang="de-DE" dirty="0"/>
          </a:p>
          <a:p>
            <a:endParaRPr lang="de-DE" dirty="0"/>
          </a:p>
          <a:p>
            <a:pPr marL="0" indent="0">
              <a:buNone/>
            </a:pPr>
            <a:endParaRPr lang="de-DE" dirty="0"/>
          </a:p>
        </p:txBody>
      </p:sp>
      <p:pic>
        <p:nvPicPr>
          <p:cNvPr id="5" name="Picture 4">
            <a:extLst>
              <a:ext uri="{FF2B5EF4-FFF2-40B4-BE49-F238E27FC236}">
                <a16:creationId xmlns:a16="http://schemas.microsoft.com/office/drawing/2014/main" id="{10ACF130-F4F1-454F-9EC1-9C9F1EC23D9E}"/>
              </a:ext>
            </a:extLst>
          </p:cNvPr>
          <p:cNvPicPr>
            <a:picLocks noChangeAspect="1"/>
          </p:cNvPicPr>
          <p:nvPr/>
        </p:nvPicPr>
        <p:blipFill rotWithShape="1">
          <a:blip r:embed="rId4"/>
          <a:srcRect l="19849" t="11450" r="21212" b="12826"/>
          <a:stretch/>
        </p:blipFill>
        <p:spPr>
          <a:xfrm>
            <a:off x="1690254" y="1690689"/>
            <a:ext cx="3475255" cy="1974559"/>
          </a:xfrm>
          <a:prstGeom prst="rect">
            <a:avLst/>
          </a:prstGeom>
        </p:spPr>
      </p:pic>
      <p:sp>
        <p:nvSpPr>
          <p:cNvPr id="6" name="Slide Number Placeholder 5">
            <a:extLst>
              <a:ext uri="{FF2B5EF4-FFF2-40B4-BE49-F238E27FC236}">
                <a16:creationId xmlns:a16="http://schemas.microsoft.com/office/drawing/2014/main" id="{75EE4271-D7A2-4EF8-94E6-980D9A6807FE}"/>
              </a:ext>
            </a:extLst>
          </p:cNvPr>
          <p:cNvSpPr>
            <a:spLocks noGrp="1"/>
          </p:cNvSpPr>
          <p:nvPr>
            <p:ph type="sldNum" sz="quarter" idx="12"/>
          </p:nvPr>
        </p:nvSpPr>
        <p:spPr/>
        <p:txBody>
          <a:bodyPr/>
          <a:lstStyle/>
          <a:p>
            <a:fld id="{688715A2-DFA4-4904-9A43-9D7FEC79ECC7}" type="slidenum">
              <a:rPr lang="de-DE" smtClean="0"/>
              <a:t>2</a:t>
            </a:fld>
            <a:endParaRPr lang="de-DE"/>
          </a:p>
        </p:txBody>
      </p:sp>
    </p:spTree>
    <p:extLst>
      <p:ext uri="{BB962C8B-B14F-4D97-AF65-F5344CB8AC3E}">
        <p14:creationId xmlns:p14="http://schemas.microsoft.com/office/powerpoint/2010/main" val="2158035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4237" y="336709"/>
            <a:ext cx="2801084" cy="426885"/>
          </a:xfrm>
          <a:prstGeom prst="rect">
            <a:avLst/>
          </a:prstGeom>
        </p:spPr>
        <p:txBody>
          <a:bodyPr vert="horz" wrap="square" lIns="0" tIns="30200" rIns="0" bIns="0" rtlCol="0">
            <a:spAutoFit/>
          </a:bodyPr>
          <a:lstStyle/>
          <a:p>
            <a:pPr marL="25168">
              <a:spcBef>
                <a:spcPts val="238"/>
              </a:spcBef>
            </a:pPr>
            <a:r>
              <a:rPr spc="20" dirty="0"/>
              <a:t>COMPUTE</a:t>
            </a:r>
            <a:r>
              <a:rPr spc="-89" dirty="0"/>
              <a:t> </a:t>
            </a:r>
            <a:r>
              <a:rPr spc="20" dirty="0"/>
              <a:t>UNITS</a:t>
            </a:r>
          </a:p>
        </p:txBody>
      </p:sp>
      <p:pic>
        <p:nvPicPr>
          <p:cNvPr id="3" name="object 3"/>
          <p:cNvPicPr/>
          <p:nvPr/>
        </p:nvPicPr>
        <p:blipFill>
          <a:blip r:embed="rId2" cstate="print"/>
          <a:stretch>
            <a:fillRect/>
          </a:stretch>
        </p:blipFill>
        <p:spPr>
          <a:xfrm>
            <a:off x="844293" y="2079623"/>
            <a:ext cx="142443" cy="142443"/>
          </a:xfrm>
          <a:prstGeom prst="rect">
            <a:avLst/>
          </a:prstGeom>
        </p:spPr>
      </p:pic>
      <p:pic>
        <p:nvPicPr>
          <p:cNvPr id="4" name="object 4"/>
          <p:cNvPicPr/>
          <p:nvPr/>
        </p:nvPicPr>
        <p:blipFill>
          <a:blip r:embed="rId3" cstate="print"/>
          <a:stretch>
            <a:fillRect/>
          </a:stretch>
        </p:blipFill>
        <p:spPr>
          <a:xfrm>
            <a:off x="1421069" y="2498427"/>
            <a:ext cx="114761" cy="114761"/>
          </a:xfrm>
          <a:prstGeom prst="rect">
            <a:avLst/>
          </a:prstGeom>
        </p:spPr>
      </p:pic>
      <p:pic>
        <p:nvPicPr>
          <p:cNvPr id="5" name="object 5"/>
          <p:cNvPicPr/>
          <p:nvPr/>
        </p:nvPicPr>
        <p:blipFill>
          <a:blip r:embed="rId4" cstate="print"/>
          <a:stretch>
            <a:fillRect/>
          </a:stretch>
        </p:blipFill>
        <p:spPr>
          <a:xfrm>
            <a:off x="1421069" y="2839413"/>
            <a:ext cx="114761" cy="114761"/>
          </a:xfrm>
          <a:prstGeom prst="rect">
            <a:avLst/>
          </a:prstGeom>
        </p:spPr>
      </p:pic>
      <p:pic>
        <p:nvPicPr>
          <p:cNvPr id="6" name="object 6"/>
          <p:cNvPicPr/>
          <p:nvPr/>
        </p:nvPicPr>
        <p:blipFill>
          <a:blip r:embed="rId3" cstate="print"/>
          <a:stretch>
            <a:fillRect/>
          </a:stretch>
        </p:blipFill>
        <p:spPr>
          <a:xfrm>
            <a:off x="1421069" y="3180426"/>
            <a:ext cx="114761" cy="114761"/>
          </a:xfrm>
          <a:prstGeom prst="rect">
            <a:avLst/>
          </a:prstGeom>
        </p:spPr>
      </p:pic>
      <p:pic>
        <p:nvPicPr>
          <p:cNvPr id="7" name="object 7"/>
          <p:cNvPicPr/>
          <p:nvPr/>
        </p:nvPicPr>
        <p:blipFill>
          <a:blip r:embed="rId5" cstate="print"/>
          <a:stretch>
            <a:fillRect/>
          </a:stretch>
        </p:blipFill>
        <p:spPr>
          <a:xfrm>
            <a:off x="1421069" y="3521413"/>
            <a:ext cx="114761" cy="114761"/>
          </a:xfrm>
          <a:prstGeom prst="rect">
            <a:avLst/>
          </a:prstGeom>
        </p:spPr>
      </p:pic>
      <p:pic>
        <p:nvPicPr>
          <p:cNvPr id="8" name="object 8"/>
          <p:cNvPicPr/>
          <p:nvPr/>
        </p:nvPicPr>
        <p:blipFill>
          <a:blip r:embed="rId2" cstate="print"/>
          <a:stretch>
            <a:fillRect/>
          </a:stretch>
        </p:blipFill>
        <p:spPr>
          <a:xfrm>
            <a:off x="844293" y="4250929"/>
            <a:ext cx="142443" cy="142443"/>
          </a:xfrm>
          <a:prstGeom prst="rect">
            <a:avLst/>
          </a:prstGeom>
        </p:spPr>
      </p:pic>
      <p:pic>
        <p:nvPicPr>
          <p:cNvPr id="9" name="object 9"/>
          <p:cNvPicPr/>
          <p:nvPr/>
        </p:nvPicPr>
        <p:blipFill>
          <a:blip r:embed="rId3" cstate="print"/>
          <a:stretch>
            <a:fillRect/>
          </a:stretch>
        </p:blipFill>
        <p:spPr>
          <a:xfrm>
            <a:off x="1421069" y="4669756"/>
            <a:ext cx="114761" cy="114761"/>
          </a:xfrm>
          <a:prstGeom prst="rect">
            <a:avLst/>
          </a:prstGeom>
        </p:spPr>
      </p:pic>
      <p:sp>
        <p:nvSpPr>
          <p:cNvPr id="10" name="object 10"/>
          <p:cNvSpPr txBox="1"/>
          <p:nvPr/>
        </p:nvSpPr>
        <p:spPr>
          <a:xfrm>
            <a:off x="474237" y="1192126"/>
            <a:ext cx="8150324" cy="4034202"/>
          </a:xfrm>
          <a:prstGeom prst="rect">
            <a:avLst/>
          </a:prstGeom>
        </p:spPr>
        <p:txBody>
          <a:bodyPr vert="horz" wrap="square" lIns="0" tIns="25167" rIns="0" bIns="0" rtlCol="0">
            <a:spAutoFit/>
          </a:bodyPr>
          <a:lstStyle/>
          <a:p>
            <a:pPr marL="100670" defTabSz="1812066">
              <a:spcBef>
                <a:spcPts val="198"/>
              </a:spcBef>
            </a:pPr>
            <a:r>
              <a:rPr sz="1982" i="1" dirty="0">
                <a:solidFill>
                  <a:prstClr val="black"/>
                </a:solidFill>
                <a:latin typeface="Arial"/>
                <a:cs typeface="Arial"/>
              </a:rPr>
              <a:t>C</a:t>
            </a:r>
            <a:r>
              <a:rPr sz="1982" i="1" spc="99" dirty="0">
                <a:solidFill>
                  <a:prstClr val="black"/>
                </a:solidFill>
                <a:latin typeface="Arial"/>
                <a:cs typeface="Arial"/>
              </a:rPr>
              <a:t> </a:t>
            </a:r>
            <a:r>
              <a:rPr sz="1982" dirty="0">
                <a:solidFill>
                  <a:prstClr val="black"/>
                </a:solidFill>
                <a:latin typeface="Microsoft Sans Serif"/>
                <a:cs typeface="Microsoft Sans Serif"/>
              </a:rPr>
              <a:t>can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be measured</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different</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units:</a:t>
            </a:r>
          </a:p>
          <a:p>
            <a:pPr defTabSz="1812066"/>
            <a:endParaRPr sz="3171" dirty="0">
              <a:solidFill>
                <a:prstClr val="black"/>
              </a:solidFill>
              <a:latin typeface="Microsoft Sans Serif"/>
              <a:cs typeface="Microsoft Sans Serif"/>
            </a:endParaRPr>
          </a:p>
          <a:p>
            <a:pPr marL="649324" defTabSz="1812066"/>
            <a:r>
              <a:rPr sz="1982" dirty="0">
                <a:solidFill>
                  <a:prstClr val="black"/>
                </a:solidFill>
                <a:latin typeface="Microsoft Sans Serif"/>
                <a:cs typeface="Microsoft Sans Serif"/>
              </a:rPr>
              <a:t>FLOP-seconds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which</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[Floating</a:t>
            </a:r>
            <a:r>
              <a:rPr sz="1982" spc="10" dirty="0">
                <a:solidFill>
                  <a:prstClr val="black"/>
                </a:solidFill>
                <a:latin typeface="Microsoft Sans Serif"/>
                <a:cs typeface="Microsoft Sans Serif"/>
              </a:rPr>
              <a:t> </a:t>
            </a:r>
            <a:r>
              <a:rPr sz="1982" spc="-30" dirty="0">
                <a:solidFill>
                  <a:prstClr val="black"/>
                </a:solidFill>
                <a:latin typeface="Microsoft Sans Serif"/>
                <a:cs typeface="Microsoft Sans Serif"/>
              </a:rPr>
              <a:t>Point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Ops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Second]</a:t>
            </a:r>
          </a:p>
          <a:p>
            <a:pPr marL="1197977" marR="85570" defTabSz="1812066">
              <a:lnSpc>
                <a:spcPct val="112900"/>
              </a:lnSpc>
              <a:spcBef>
                <a:spcPts val="396"/>
              </a:spcBef>
            </a:pPr>
            <a:r>
              <a:rPr sz="1982" spc="-30" dirty="0">
                <a:solidFill>
                  <a:prstClr val="black"/>
                </a:solidFill>
                <a:latin typeface="Microsoft Sans Serif"/>
                <a:cs typeface="Microsoft Sans Serif"/>
              </a:rPr>
              <a:t>We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also</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use</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multiples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GFLOP-seconds,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TFLOP-seconds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etc. </a:t>
            </a:r>
            <a:r>
              <a:rPr sz="1982" spc="-495" dirty="0">
                <a:solidFill>
                  <a:prstClr val="black"/>
                </a:solidFill>
                <a:latin typeface="Microsoft Sans Serif"/>
                <a:cs typeface="Microsoft Sans Serif"/>
              </a:rPr>
              <a:t> </a:t>
            </a:r>
            <a:r>
              <a:rPr sz="1982" dirty="0">
                <a:solidFill>
                  <a:prstClr val="black"/>
                </a:solidFill>
                <a:latin typeface="Microsoft Sans Serif"/>
                <a:cs typeface="Microsoft Sans Serif"/>
              </a:rPr>
              <a:t>Other</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multiples</a:t>
            </a:r>
            <a:r>
              <a:rPr sz="1982" spc="20" dirty="0">
                <a:solidFill>
                  <a:prstClr val="black"/>
                </a:solidFill>
                <a:latin typeface="Microsoft Sans Serif"/>
                <a:cs typeface="Microsoft Sans Serif"/>
              </a:rPr>
              <a:t> </a:t>
            </a:r>
            <a:r>
              <a:rPr sz="1982" spc="-20" dirty="0">
                <a:solidFill>
                  <a:prstClr val="black"/>
                </a:solidFill>
                <a:latin typeface="Microsoft Sans Serif"/>
                <a:cs typeface="Microsoft Sans Serif"/>
              </a:rPr>
              <a:t>like</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PFLOP-days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are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used</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papers</a:t>
            </a:r>
          </a:p>
          <a:p>
            <a:pPr marL="1197977" marR="1221886" defTabSz="1812066">
              <a:lnSpc>
                <a:spcPts val="2675"/>
              </a:lnSpc>
              <a:spcBef>
                <a:spcPts val="149"/>
              </a:spcBef>
            </a:pPr>
            <a:r>
              <a:rPr sz="1982" dirty="0">
                <a:solidFill>
                  <a:prstClr val="black"/>
                </a:solidFill>
                <a:latin typeface="Microsoft Sans Serif"/>
                <a:cs typeface="Microsoft Sans Serif"/>
              </a:rPr>
              <a:t>1 </a:t>
            </a:r>
            <a:r>
              <a:rPr sz="1982" spc="-10" dirty="0">
                <a:solidFill>
                  <a:prstClr val="black"/>
                </a:solidFill>
                <a:latin typeface="Microsoft Sans Serif"/>
                <a:cs typeface="Microsoft Sans Serif"/>
              </a:rPr>
              <a:t>PFLOP-day </a:t>
            </a:r>
            <a:r>
              <a:rPr sz="1982" dirty="0">
                <a:solidFill>
                  <a:prstClr val="black"/>
                </a:solidFill>
                <a:latin typeface="Microsoft Sans Serif"/>
                <a:cs typeface="Microsoft Sans Serif"/>
              </a:rPr>
              <a:t>= </a:t>
            </a:r>
            <a:r>
              <a:rPr sz="1982" spc="10" dirty="0">
                <a:solidFill>
                  <a:prstClr val="black"/>
                </a:solidFill>
                <a:latin typeface="Microsoft Sans Serif"/>
                <a:cs typeface="Microsoft Sans Serif"/>
              </a:rPr>
              <a:t>10</a:t>
            </a:r>
            <a:r>
              <a:rPr sz="2081" spc="14" baseline="31746" dirty="0">
                <a:solidFill>
                  <a:prstClr val="black"/>
                </a:solidFill>
                <a:latin typeface="Microsoft Sans Serif"/>
                <a:cs typeface="Microsoft Sans Serif"/>
              </a:rPr>
              <a:t>15</a:t>
            </a:r>
            <a:r>
              <a:rPr sz="2081" spc="30" baseline="31746" dirty="0">
                <a:solidFill>
                  <a:prstClr val="black"/>
                </a:solidFill>
                <a:latin typeface="Microsoft Sans Serif"/>
                <a:cs typeface="Microsoft Sans Serif"/>
              </a:rPr>
              <a:t> </a:t>
            </a:r>
            <a:r>
              <a:rPr sz="2180" i="1" spc="-10" dirty="0">
                <a:solidFill>
                  <a:prstClr val="black"/>
                </a:solidFill>
                <a:latin typeface="Georgia"/>
                <a:cs typeface="Georgia"/>
              </a:rPr>
              <a:t>· </a:t>
            </a:r>
            <a:r>
              <a:rPr sz="1982" dirty="0">
                <a:solidFill>
                  <a:prstClr val="black"/>
                </a:solidFill>
                <a:latin typeface="Microsoft Sans Serif"/>
                <a:cs typeface="Microsoft Sans Serif"/>
              </a:rPr>
              <a:t>24 </a:t>
            </a:r>
            <a:r>
              <a:rPr sz="2180" i="1" spc="-10" dirty="0">
                <a:solidFill>
                  <a:prstClr val="black"/>
                </a:solidFill>
                <a:latin typeface="Georgia"/>
                <a:cs typeface="Georgia"/>
              </a:rPr>
              <a:t>· </a:t>
            </a:r>
            <a:r>
              <a:rPr sz="1982" dirty="0">
                <a:solidFill>
                  <a:prstClr val="black"/>
                </a:solidFill>
                <a:latin typeface="Microsoft Sans Serif"/>
                <a:cs typeface="Microsoft Sans Serif"/>
              </a:rPr>
              <a:t>3600 FLOP-seconds </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Actual</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FLOPs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are</a:t>
            </a:r>
            <a:r>
              <a:rPr sz="1982" spc="10" dirty="0">
                <a:solidFill>
                  <a:prstClr val="black"/>
                </a:solidFill>
                <a:latin typeface="Microsoft Sans Serif"/>
                <a:cs typeface="Microsoft Sans Serif"/>
              </a:rPr>
              <a:t> </a:t>
            </a:r>
            <a:r>
              <a:rPr sz="1982" spc="-20" dirty="0">
                <a:solidFill>
                  <a:prstClr val="black"/>
                </a:solidFill>
                <a:latin typeface="Microsoft Sans Serif"/>
                <a:cs typeface="Microsoft Sans Serif"/>
              </a:rPr>
              <a:t>always</a:t>
            </a:r>
            <a:r>
              <a:rPr sz="1982" spc="20" dirty="0">
                <a:solidFill>
                  <a:prstClr val="black"/>
                </a:solidFill>
                <a:latin typeface="Microsoft Sans Serif"/>
                <a:cs typeface="Microsoft Sans Serif"/>
              </a:rPr>
              <a:t> </a:t>
            </a:r>
            <a:r>
              <a:rPr sz="1982" spc="-20" dirty="0">
                <a:solidFill>
                  <a:prstClr val="black"/>
                </a:solidFill>
                <a:latin typeface="Microsoft Sans Serif"/>
                <a:cs typeface="Microsoft Sans Serif"/>
              </a:rPr>
              <a:t>lower</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than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advertised </a:t>
            </a:r>
            <a:r>
              <a:rPr sz="1982" spc="-495" dirty="0">
                <a:solidFill>
                  <a:prstClr val="black"/>
                </a:solidFill>
                <a:latin typeface="Microsoft Sans Serif"/>
                <a:cs typeface="Microsoft Sans Serif"/>
              </a:rPr>
              <a:t> </a:t>
            </a:r>
            <a:r>
              <a:rPr sz="1982" dirty="0">
                <a:solidFill>
                  <a:prstClr val="black"/>
                </a:solidFill>
                <a:latin typeface="Microsoft Sans Serif"/>
                <a:cs typeface="Microsoft Sans Serif"/>
              </a:rPr>
              <a:t>theoretical</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FLOPs</a:t>
            </a:r>
          </a:p>
          <a:p>
            <a:pPr marL="649324" defTabSz="1812066">
              <a:spcBef>
                <a:spcPts val="783"/>
              </a:spcBef>
            </a:pPr>
            <a:r>
              <a:rPr sz="1982" dirty="0">
                <a:solidFill>
                  <a:prstClr val="black"/>
                </a:solidFill>
                <a:latin typeface="Microsoft Sans Serif"/>
                <a:cs typeface="Microsoft Sans Serif"/>
              </a:rPr>
              <a:t>GPU-hours</a:t>
            </a:r>
          </a:p>
          <a:p>
            <a:pPr marL="1197977" marR="992861" defTabSz="1812066">
              <a:lnSpc>
                <a:spcPct val="112900"/>
              </a:lnSpc>
              <a:spcBef>
                <a:spcPts val="386"/>
              </a:spcBef>
            </a:pPr>
            <a:r>
              <a:rPr sz="1982" dirty="0">
                <a:solidFill>
                  <a:prstClr val="black"/>
                </a:solidFill>
                <a:latin typeface="Microsoft Sans Serif"/>
                <a:cs typeface="Microsoft Sans Serif"/>
              </a:rPr>
              <a:t>GPU</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model</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also</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required,</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since</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they</a:t>
            </a:r>
            <a:r>
              <a:rPr sz="1982" spc="10" dirty="0">
                <a:solidFill>
                  <a:prstClr val="black"/>
                </a:solidFill>
                <a:latin typeface="Microsoft Sans Serif"/>
                <a:cs typeface="Microsoft Sans Serif"/>
              </a:rPr>
              <a:t> </a:t>
            </a:r>
            <a:r>
              <a:rPr sz="1982" spc="-30" dirty="0">
                <a:solidFill>
                  <a:prstClr val="black"/>
                </a:solidFill>
                <a:latin typeface="Microsoft Sans Serif"/>
                <a:cs typeface="Microsoft Sans Serif"/>
              </a:rPr>
              <a:t>have</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different </a:t>
            </a:r>
            <a:r>
              <a:rPr sz="1982" spc="-503" dirty="0">
                <a:solidFill>
                  <a:prstClr val="black"/>
                </a:solidFill>
                <a:latin typeface="Microsoft Sans Serif"/>
                <a:cs typeface="Microsoft Sans Serif"/>
              </a:rPr>
              <a:t> </a:t>
            </a:r>
            <a:r>
              <a:rPr sz="1982" dirty="0">
                <a:solidFill>
                  <a:prstClr val="black"/>
                </a:solidFill>
                <a:latin typeface="Microsoft Sans Serif"/>
                <a:cs typeface="Microsoft Sans Serif"/>
              </a:rPr>
              <a:t>compute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capacities</a:t>
            </a:r>
          </a:p>
        </p:txBody>
      </p:sp>
      <p:sp>
        <p:nvSpPr>
          <p:cNvPr id="11" name="object 11"/>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pPr defTabSz="1812066"/>
            <a:endParaRPr sz="3567">
              <a:solidFill>
                <a:prstClr val="black"/>
              </a:solidFill>
              <a:latin typeface="Calibri"/>
            </a:endParaRPr>
          </a:p>
        </p:txBody>
      </p:sp>
      <p:sp>
        <p:nvSpPr>
          <p:cNvPr id="13" name="object 13"/>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101929"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27" dirty="0">
                <a:solidFill>
                  <a:prstClr val="black"/>
                </a:solidFill>
              </a:rPr>
              <a:t> </a:t>
            </a:r>
            <a:r>
              <a:rPr spc="-10" dirty="0">
                <a:solidFill>
                  <a:prstClr val="black"/>
                </a:solidFill>
              </a:rPr>
              <a:t>3</a:t>
            </a:r>
            <a:r>
              <a:rPr spc="2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8095" y="234469"/>
            <a:ext cx="4244410" cy="426885"/>
          </a:xfrm>
          <a:prstGeom prst="rect">
            <a:avLst/>
          </a:prstGeom>
        </p:spPr>
        <p:txBody>
          <a:bodyPr vert="horz" wrap="square" lIns="0" tIns="30200" rIns="0" bIns="0" rtlCol="0">
            <a:spAutoFit/>
          </a:bodyPr>
          <a:lstStyle/>
          <a:p>
            <a:pPr marL="25168">
              <a:spcBef>
                <a:spcPts val="238"/>
              </a:spcBef>
            </a:pPr>
            <a:r>
              <a:rPr spc="-10" dirty="0"/>
              <a:t>PARAMETER</a:t>
            </a:r>
            <a:r>
              <a:rPr spc="-40" dirty="0"/>
              <a:t> </a:t>
            </a:r>
            <a:r>
              <a:rPr spc="20" dirty="0"/>
              <a:t>VS</a:t>
            </a:r>
            <a:r>
              <a:rPr spc="-30" dirty="0"/>
              <a:t> </a:t>
            </a:r>
            <a:r>
              <a:rPr spc="-59" dirty="0"/>
              <a:t>DATASET</a:t>
            </a:r>
          </a:p>
        </p:txBody>
      </p:sp>
      <p:pic>
        <p:nvPicPr>
          <p:cNvPr id="3" name="object 3"/>
          <p:cNvPicPr/>
          <p:nvPr/>
        </p:nvPicPr>
        <p:blipFill>
          <a:blip r:embed="rId3" cstate="print"/>
          <a:stretch>
            <a:fillRect/>
          </a:stretch>
        </p:blipFill>
        <p:spPr>
          <a:xfrm>
            <a:off x="844293" y="1199384"/>
            <a:ext cx="142443" cy="142443"/>
          </a:xfrm>
          <a:prstGeom prst="rect">
            <a:avLst/>
          </a:prstGeom>
        </p:spPr>
      </p:pic>
      <p:sp>
        <p:nvSpPr>
          <p:cNvPr id="4" name="object 4"/>
          <p:cNvSpPr txBox="1">
            <a:spLocks noGrp="1"/>
          </p:cNvSpPr>
          <p:nvPr>
            <p:ph type="body" idx="1"/>
          </p:nvPr>
        </p:nvSpPr>
        <p:spPr>
          <a:xfrm>
            <a:off x="1210669" y="1119568"/>
            <a:ext cx="7695840" cy="1906184"/>
          </a:xfrm>
          <a:prstGeom prst="rect">
            <a:avLst/>
          </a:prstGeom>
        </p:spPr>
        <p:txBody>
          <a:bodyPr vert="horz" wrap="square" lIns="0" tIns="25167" rIns="0" bIns="0" rtlCol="0">
            <a:spAutoFit/>
          </a:bodyPr>
          <a:lstStyle/>
          <a:p>
            <a:pPr marL="25168" marR="10067">
              <a:lnSpc>
                <a:spcPct val="112900"/>
              </a:lnSpc>
              <a:spcBef>
                <a:spcPts val="198"/>
              </a:spcBef>
            </a:pPr>
            <a:r>
              <a:rPr dirty="0"/>
              <a:t>Model</a:t>
            </a:r>
            <a:r>
              <a:rPr spc="10" dirty="0"/>
              <a:t> </a:t>
            </a:r>
            <a:r>
              <a:rPr dirty="0"/>
              <a:t>performance</a:t>
            </a:r>
            <a:r>
              <a:rPr spc="10" dirty="0"/>
              <a:t> </a:t>
            </a:r>
            <a:r>
              <a:rPr dirty="0"/>
              <a:t>depends</a:t>
            </a:r>
            <a:r>
              <a:rPr spc="10" dirty="0"/>
              <a:t> </a:t>
            </a:r>
            <a:r>
              <a:rPr dirty="0"/>
              <a:t>on</a:t>
            </a:r>
            <a:r>
              <a:rPr spc="10" dirty="0"/>
              <a:t> </a:t>
            </a:r>
            <a:r>
              <a:rPr dirty="0"/>
              <a:t>number</a:t>
            </a:r>
            <a:r>
              <a:rPr spc="10" dirty="0"/>
              <a:t> </a:t>
            </a:r>
            <a:r>
              <a:rPr dirty="0"/>
              <a:t>of</a:t>
            </a:r>
            <a:r>
              <a:rPr spc="10" dirty="0"/>
              <a:t> </a:t>
            </a:r>
            <a:r>
              <a:rPr dirty="0"/>
              <a:t>parameters</a:t>
            </a:r>
            <a:r>
              <a:rPr spc="20" dirty="0"/>
              <a:t> </a:t>
            </a:r>
            <a:r>
              <a:rPr lang="en-US" i="1" spc="59" dirty="0">
                <a:latin typeface="Arial"/>
                <a:cs typeface="Arial"/>
              </a:rPr>
              <a:t>N</a:t>
            </a:r>
            <a:r>
              <a:rPr spc="59" dirty="0"/>
              <a:t>,</a:t>
            </a:r>
            <a:r>
              <a:rPr spc="10" dirty="0"/>
              <a:t> </a:t>
            </a:r>
            <a:r>
              <a:rPr spc="-20" dirty="0"/>
              <a:t>but</a:t>
            </a:r>
            <a:r>
              <a:rPr spc="10" dirty="0"/>
              <a:t> </a:t>
            </a:r>
            <a:r>
              <a:rPr dirty="0"/>
              <a:t>also </a:t>
            </a:r>
            <a:r>
              <a:rPr spc="-495" dirty="0"/>
              <a:t> </a:t>
            </a:r>
            <a:r>
              <a:rPr dirty="0"/>
              <a:t>on</a:t>
            </a:r>
            <a:r>
              <a:rPr spc="10" dirty="0"/>
              <a:t> </a:t>
            </a:r>
            <a:r>
              <a:rPr dirty="0"/>
              <a:t>number</a:t>
            </a:r>
            <a:r>
              <a:rPr spc="20" dirty="0"/>
              <a:t> </a:t>
            </a:r>
            <a:r>
              <a:rPr dirty="0"/>
              <a:t>of</a:t>
            </a:r>
            <a:r>
              <a:rPr spc="20" dirty="0"/>
              <a:t> </a:t>
            </a:r>
            <a:r>
              <a:rPr spc="-10" dirty="0"/>
              <a:t>training</a:t>
            </a:r>
            <a:r>
              <a:rPr spc="20" dirty="0"/>
              <a:t> </a:t>
            </a:r>
            <a:r>
              <a:rPr spc="-10" dirty="0"/>
              <a:t>tokens</a:t>
            </a:r>
            <a:r>
              <a:rPr spc="20" dirty="0"/>
              <a:t> </a:t>
            </a:r>
            <a:r>
              <a:rPr i="1" dirty="0">
                <a:latin typeface="Arial"/>
                <a:cs typeface="Arial"/>
              </a:rPr>
              <a:t>D</a:t>
            </a:r>
          </a:p>
          <a:p>
            <a:pPr marL="25168" marR="528519" indent="-1258">
              <a:lnSpc>
                <a:spcPct val="112900"/>
              </a:lnSpc>
              <a:spcBef>
                <a:spcPts val="585"/>
              </a:spcBef>
            </a:pPr>
            <a:r>
              <a:rPr b="1" spc="-40" dirty="0">
                <a:latin typeface="Arial"/>
                <a:cs typeface="Arial"/>
              </a:rPr>
              <a:t>We</a:t>
            </a:r>
            <a:r>
              <a:rPr b="1" spc="-10" dirty="0">
                <a:latin typeface="Arial"/>
                <a:cs typeface="Arial"/>
              </a:rPr>
              <a:t> </a:t>
            </a:r>
            <a:r>
              <a:rPr b="1" dirty="0">
                <a:latin typeface="Arial"/>
                <a:cs typeface="Arial"/>
              </a:rPr>
              <a:t>need to decide</a:t>
            </a:r>
            <a:r>
              <a:rPr b="1" spc="-10" dirty="0">
                <a:latin typeface="Arial"/>
                <a:cs typeface="Arial"/>
              </a:rPr>
              <a:t> </a:t>
            </a:r>
            <a:r>
              <a:rPr b="1" dirty="0">
                <a:latin typeface="Arial"/>
                <a:cs typeface="Arial"/>
              </a:rPr>
              <a:t>about </a:t>
            </a:r>
            <a:r>
              <a:rPr lang="en-US" i="1" dirty="0">
                <a:latin typeface="Arial"/>
                <a:cs typeface="Arial"/>
              </a:rPr>
              <a:t>N</a:t>
            </a:r>
            <a:r>
              <a:rPr i="1" spc="139" dirty="0">
                <a:latin typeface="Arial"/>
                <a:cs typeface="Arial"/>
              </a:rPr>
              <a:t> </a:t>
            </a:r>
            <a:r>
              <a:rPr b="1" dirty="0">
                <a:latin typeface="Arial"/>
                <a:cs typeface="Arial"/>
              </a:rPr>
              <a:t>and</a:t>
            </a:r>
            <a:r>
              <a:rPr b="1" spc="-10" dirty="0">
                <a:latin typeface="Arial"/>
                <a:cs typeface="Arial"/>
              </a:rPr>
              <a:t> </a:t>
            </a:r>
            <a:r>
              <a:rPr i="1" spc="40" dirty="0">
                <a:latin typeface="Arial"/>
                <a:cs typeface="Arial"/>
              </a:rPr>
              <a:t>D</a:t>
            </a:r>
            <a:r>
              <a:rPr b="1" spc="40" dirty="0">
                <a:latin typeface="Arial"/>
                <a:cs typeface="Arial"/>
              </a:rPr>
              <a:t>,</a:t>
            </a:r>
            <a:r>
              <a:rPr b="1" dirty="0">
                <a:latin typeface="Arial"/>
                <a:cs typeface="Arial"/>
              </a:rPr>
              <a:t> so that we</a:t>
            </a:r>
            <a:r>
              <a:rPr b="1" spc="-10" dirty="0">
                <a:latin typeface="Arial"/>
                <a:cs typeface="Arial"/>
              </a:rPr>
              <a:t> </a:t>
            </a:r>
            <a:r>
              <a:rPr b="1" spc="10" dirty="0">
                <a:latin typeface="Arial"/>
                <a:cs typeface="Arial"/>
              </a:rPr>
              <a:t>get</a:t>
            </a:r>
            <a:r>
              <a:rPr b="1" dirty="0">
                <a:latin typeface="Arial"/>
                <a:cs typeface="Arial"/>
              </a:rPr>
              <a:t> the best </a:t>
            </a:r>
            <a:r>
              <a:rPr b="1" spc="-525" dirty="0">
                <a:latin typeface="Arial"/>
                <a:cs typeface="Arial"/>
              </a:rPr>
              <a:t> </a:t>
            </a:r>
            <a:r>
              <a:rPr b="1" spc="-10" dirty="0">
                <a:latin typeface="Arial"/>
                <a:cs typeface="Arial"/>
              </a:rPr>
              <a:t>performance</a:t>
            </a:r>
            <a:r>
              <a:rPr b="1" dirty="0">
                <a:latin typeface="Arial"/>
                <a:cs typeface="Arial"/>
              </a:rPr>
              <a:t> withing the compute </a:t>
            </a:r>
            <a:r>
              <a:rPr b="1" spc="-10" dirty="0">
                <a:latin typeface="Arial"/>
                <a:cs typeface="Arial"/>
              </a:rPr>
              <a:t>budget.</a:t>
            </a:r>
          </a:p>
          <a:p>
            <a:pPr marL="25168">
              <a:spcBef>
                <a:spcPts val="704"/>
              </a:spcBef>
            </a:pPr>
            <a:r>
              <a:rPr dirty="0"/>
              <a:t>The</a:t>
            </a:r>
            <a:r>
              <a:rPr spc="10" dirty="0"/>
              <a:t> </a:t>
            </a:r>
            <a:r>
              <a:rPr spc="-10" dirty="0"/>
              <a:t>optimal</a:t>
            </a:r>
            <a:r>
              <a:rPr spc="20" dirty="0"/>
              <a:t> </a:t>
            </a:r>
            <a:r>
              <a:rPr dirty="0"/>
              <a:t>tradeoff</a:t>
            </a:r>
            <a:r>
              <a:rPr spc="20" dirty="0"/>
              <a:t> </a:t>
            </a:r>
            <a:r>
              <a:rPr dirty="0"/>
              <a:t>between</a:t>
            </a:r>
            <a:r>
              <a:rPr spc="10" dirty="0"/>
              <a:t> </a:t>
            </a:r>
            <a:r>
              <a:rPr i="1" dirty="0">
                <a:latin typeface="Arial"/>
                <a:cs typeface="Arial"/>
              </a:rPr>
              <a:t>P</a:t>
            </a:r>
            <a:r>
              <a:rPr i="1" spc="139" dirty="0">
                <a:latin typeface="Arial"/>
                <a:cs typeface="Arial"/>
              </a:rPr>
              <a:t> </a:t>
            </a:r>
            <a:r>
              <a:rPr dirty="0"/>
              <a:t>and</a:t>
            </a:r>
            <a:r>
              <a:rPr spc="10" dirty="0"/>
              <a:t> </a:t>
            </a:r>
            <a:r>
              <a:rPr i="1" dirty="0">
                <a:latin typeface="Arial"/>
                <a:cs typeface="Arial"/>
              </a:rPr>
              <a:t>D</a:t>
            </a:r>
            <a:r>
              <a:rPr i="1" spc="79" dirty="0">
                <a:latin typeface="Arial"/>
                <a:cs typeface="Arial"/>
              </a:rPr>
              <a:t> </a:t>
            </a:r>
            <a:r>
              <a:rPr spc="-10" dirty="0"/>
              <a:t>is:</a:t>
            </a:r>
            <a:r>
              <a:rPr spc="149" dirty="0"/>
              <a:t> </a:t>
            </a:r>
            <a:r>
              <a:rPr i="1" dirty="0">
                <a:latin typeface="Arial"/>
                <a:cs typeface="Arial"/>
              </a:rPr>
              <a:t>D</a:t>
            </a:r>
            <a:r>
              <a:rPr i="1" spc="119" dirty="0">
                <a:latin typeface="Arial"/>
                <a:cs typeface="Arial"/>
              </a:rPr>
              <a:t> </a:t>
            </a:r>
            <a:r>
              <a:rPr sz="2180" spc="89" dirty="0">
                <a:latin typeface="Tahoma"/>
                <a:cs typeface="Tahoma"/>
              </a:rPr>
              <a:t>=</a:t>
            </a:r>
            <a:r>
              <a:rPr sz="2180" spc="-79" dirty="0">
                <a:latin typeface="Tahoma"/>
                <a:cs typeface="Tahoma"/>
              </a:rPr>
              <a:t> </a:t>
            </a:r>
            <a:r>
              <a:rPr dirty="0"/>
              <a:t>20</a:t>
            </a:r>
            <a:r>
              <a:rPr lang="en-US" i="1" dirty="0">
                <a:latin typeface="Arial"/>
                <a:cs typeface="Arial"/>
              </a:rPr>
              <a:t>N</a:t>
            </a:r>
            <a:endParaRPr sz="2180" dirty="0">
              <a:latin typeface="Arial"/>
              <a:cs typeface="Arial"/>
            </a:endParaRPr>
          </a:p>
        </p:txBody>
      </p:sp>
      <p:pic>
        <p:nvPicPr>
          <p:cNvPr id="5" name="object 5"/>
          <p:cNvPicPr/>
          <p:nvPr/>
        </p:nvPicPr>
        <p:blipFill>
          <a:blip r:embed="rId4" cstate="print"/>
          <a:stretch>
            <a:fillRect/>
          </a:stretch>
        </p:blipFill>
        <p:spPr>
          <a:xfrm>
            <a:off x="844293" y="1956581"/>
            <a:ext cx="142443" cy="142443"/>
          </a:xfrm>
          <a:prstGeom prst="rect">
            <a:avLst/>
          </a:prstGeom>
        </p:spPr>
      </p:pic>
      <p:pic>
        <p:nvPicPr>
          <p:cNvPr id="6" name="object 6"/>
          <p:cNvPicPr/>
          <p:nvPr/>
        </p:nvPicPr>
        <p:blipFill>
          <a:blip r:embed="rId4" cstate="print"/>
          <a:stretch>
            <a:fillRect/>
          </a:stretch>
        </p:blipFill>
        <p:spPr>
          <a:xfrm>
            <a:off x="844293" y="2713779"/>
            <a:ext cx="142443" cy="142443"/>
          </a:xfrm>
          <a:prstGeom prst="rect">
            <a:avLst/>
          </a:prstGeom>
        </p:spPr>
      </p:pic>
      <p:pic>
        <p:nvPicPr>
          <p:cNvPr id="7" name="object 7"/>
          <p:cNvPicPr/>
          <p:nvPr/>
        </p:nvPicPr>
        <p:blipFill>
          <a:blip r:embed="rId5" cstate="print"/>
          <a:stretch>
            <a:fillRect/>
          </a:stretch>
        </p:blipFill>
        <p:spPr>
          <a:xfrm>
            <a:off x="1421069" y="3132609"/>
            <a:ext cx="114761" cy="114761"/>
          </a:xfrm>
          <a:prstGeom prst="rect">
            <a:avLst/>
          </a:prstGeom>
        </p:spPr>
      </p:pic>
      <p:sp>
        <p:nvSpPr>
          <p:cNvPr id="12" name="object 12"/>
          <p:cNvSpPr txBox="1"/>
          <p:nvPr/>
        </p:nvSpPr>
        <p:spPr>
          <a:xfrm>
            <a:off x="6077011" y="3054219"/>
            <a:ext cx="1645920" cy="193151"/>
          </a:xfrm>
          <a:prstGeom prst="rect">
            <a:avLst/>
          </a:prstGeom>
        </p:spPr>
        <p:txBody>
          <a:bodyPr vert="horz" wrap="square" lIns="0" tIns="25167" rIns="0" bIns="0" rtlCol="0">
            <a:spAutoFit/>
          </a:bodyPr>
          <a:lstStyle/>
          <a:p>
            <a:pPr marL="75503" defTabSz="1812066">
              <a:spcBef>
                <a:spcPts val="198"/>
              </a:spcBef>
            </a:pPr>
            <a:r>
              <a:rPr sz="1090" dirty="0">
                <a:solidFill>
                  <a:srgbClr val="FFFFFF"/>
                </a:solidFill>
                <a:latin typeface="Microsoft Sans Serif"/>
                <a:cs typeface="Microsoft Sans Serif"/>
                <a:hlinkClick r:id="rId6"/>
              </a:rPr>
              <a:t>Hoffmann</a:t>
            </a:r>
            <a:r>
              <a:rPr sz="1090" spc="-10" dirty="0">
                <a:solidFill>
                  <a:srgbClr val="FFFFFF"/>
                </a:solidFill>
                <a:latin typeface="Microsoft Sans Serif"/>
                <a:cs typeface="Microsoft Sans Serif"/>
                <a:hlinkClick r:id="rId6"/>
              </a:rPr>
              <a:t> </a:t>
            </a:r>
            <a:r>
              <a:rPr sz="1090" dirty="0">
                <a:solidFill>
                  <a:srgbClr val="FFFFFF"/>
                </a:solidFill>
                <a:latin typeface="Microsoft Sans Serif"/>
                <a:cs typeface="Microsoft Sans Serif"/>
                <a:hlinkClick r:id="rId6"/>
              </a:rPr>
              <a:t>et</a:t>
            </a:r>
            <a:r>
              <a:rPr sz="1090" spc="-10" dirty="0">
                <a:solidFill>
                  <a:srgbClr val="FFFFFF"/>
                </a:solidFill>
                <a:latin typeface="Microsoft Sans Serif"/>
                <a:cs typeface="Microsoft Sans Serif"/>
                <a:hlinkClick r:id="rId6"/>
              </a:rPr>
              <a:t> al., 2022</a:t>
            </a:r>
            <a:r>
              <a:rPr sz="1090" spc="454" dirty="0">
                <a:solidFill>
                  <a:srgbClr val="FFFFFF"/>
                </a:solidFill>
                <a:latin typeface="Microsoft Sans Serif"/>
                <a:cs typeface="Microsoft Sans Serif"/>
              </a:rPr>
              <a:t> </a:t>
            </a:r>
            <a:endParaRPr sz="2973" baseline="-11111" dirty="0">
              <a:solidFill>
                <a:prstClr val="black"/>
              </a:solidFill>
              <a:latin typeface="Microsoft Sans Serif"/>
              <a:cs typeface="Microsoft Sans Serif"/>
            </a:endParaRPr>
          </a:p>
        </p:txBody>
      </p:sp>
      <p:sp>
        <p:nvSpPr>
          <p:cNvPr id="13" name="object 13"/>
          <p:cNvSpPr txBox="1"/>
          <p:nvPr/>
        </p:nvSpPr>
        <p:spPr>
          <a:xfrm>
            <a:off x="1647949" y="2992440"/>
            <a:ext cx="4552705" cy="340499"/>
          </a:xfrm>
          <a:prstGeom prst="rect">
            <a:avLst/>
          </a:prstGeom>
        </p:spPr>
        <p:txBody>
          <a:bodyPr vert="horz" wrap="square" lIns="0" tIns="25167" rIns="0" bIns="0" rtlCol="0">
            <a:spAutoFit/>
          </a:bodyPr>
          <a:lstStyle/>
          <a:p>
            <a:pPr marL="25168" marR="10067" defTabSz="1812066">
              <a:lnSpc>
                <a:spcPct val="112900"/>
              </a:lnSpc>
              <a:spcBef>
                <a:spcPts val="198"/>
              </a:spcBef>
            </a:pPr>
            <a:r>
              <a:rPr sz="1982" dirty="0">
                <a:solidFill>
                  <a:prstClr val="black"/>
                </a:solidFill>
                <a:latin typeface="Microsoft Sans Serif"/>
                <a:cs typeface="Microsoft Sans Serif"/>
              </a:rPr>
              <a:t>This</a:t>
            </a:r>
            <a:r>
              <a:rPr sz="1982" spc="20" dirty="0">
                <a:solidFill>
                  <a:prstClr val="black"/>
                </a:solidFill>
                <a:latin typeface="Microsoft Sans Serif"/>
                <a:cs typeface="Microsoft Sans Serif"/>
              </a:rPr>
              <a:t> </a:t>
            </a:r>
            <a:r>
              <a:rPr lang="en-US" sz="1982" spc="-10" dirty="0">
                <a:solidFill>
                  <a:prstClr val="black"/>
                </a:solidFill>
                <a:latin typeface="Microsoft Sans Serif"/>
                <a:cs typeface="Microsoft Sans Serif"/>
              </a:rPr>
              <a:t>was reported for </a:t>
            </a:r>
            <a:r>
              <a:rPr sz="1982" spc="-10" dirty="0">
                <a:solidFill>
                  <a:prstClr val="black"/>
                </a:solidFill>
                <a:latin typeface="Microsoft Sans Serif"/>
                <a:cs typeface="Microsoft Sans Serif"/>
              </a:rPr>
              <a:t>Chinchilla</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models</a:t>
            </a:r>
          </a:p>
        </p:txBody>
      </p:sp>
      <p:pic>
        <p:nvPicPr>
          <p:cNvPr id="14" name="object 14"/>
          <p:cNvPicPr/>
          <p:nvPr/>
        </p:nvPicPr>
        <p:blipFill>
          <a:blip r:embed="rId7" cstate="print"/>
          <a:stretch>
            <a:fillRect/>
          </a:stretch>
        </p:blipFill>
        <p:spPr>
          <a:xfrm>
            <a:off x="844293" y="3862125"/>
            <a:ext cx="142443" cy="142443"/>
          </a:xfrm>
          <a:prstGeom prst="rect">
            <a:avLst/>
          </a:prstGeom>
        </p:spPr>
      </p:pic>
      <p:sp>
        <p:nvSpPr>
          <p:cNvPr id="15" name="object 15"/>
          <p:cNvSpPr txBox="1"/>
          <p:nvPr/>
        </p:nvSpPr>
        <p:spPr>
          <a:xfrm>
            <a:off x="1098831" y="3618715"/>
            <a:ext cx="7492208" cy="1565738"/>
          </a:xfrm>
          <a:prstGeom prst="rect">
            <a:avLst/>
          </a:prstGeom>
        </p:spPr>
        <p:txBody>
          <a:bodyPr vert="horz" wrap="square" lIns="0" tIns="138418" rIns="0" bIns="0" rtlCol="0">
            <a:spAutoFit/>
          </a:bodyPr>
          <a:lstStyle/>
          <a:p>
            <a:pPr marL="25168" marR="513417" defTabSz="1812066">
              <a:lnSpc>
                <a:spcPct val="112900"/>
              </a:lnSpc>
              <a:spcBef>
                <a:spcPts val="595"/>
              </a:spcBef>
            </a:pPr>
            <a:r>
              <a:rPr sz="1982" dirty="0">
                <a:solidFill>
                  <a:prstClr val="black"/>
                </a:solidFill>
                <a:latin typeface="Microsoft Sans Serif"/>
                <a:cs typeface="Microsoft Sans Serif"/>
              </a:rPr>
              <a:t>Rule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of</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thumb:</a:t>
            </a:r>
            <a:r>
              <a:rPr sz="1982" spc="149" dirty="0">
                <a:solidFill>
                  <a:prstClr val="black"/>
                </a:solidFill>
                <a:latin typeface="Microsoft Sans Serif"/>
                <a:cs typeface="Microsoft Sans Serif"/>
              </a:rPr>
              <a:t> </a:t>
            </a:r>
            <a:r>
              <a:rPr sz="1982" dirty="0">
                <a:solidFill>
                  <a:prstClr val="black"/>
                </a:solidFill>
                <a:latin typeface="Microsoft Sans Serif"/>
                <a:cs typeface="Microsoft Sans Serif"/>
              </a:rPr>
              <a:t>First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determine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lang="de-DE" sz="1982" dirty="0" err="1">
                <a:solidFill>
                  <a:prstClr val="black"/>
                </a:solidFill>
                <a:latin typeface="Microsoft Sans Serif"/>
                <a:cs typeface="Microsoft Sans Serif"/>
              </a:rPr>
              <a:t>upmost</a:t>
            </a:r>
            <a:r>
              <a:rPr lang="de-DE" sz="1982" spc="20" dirty="0">
                <a:solidFill>
                  <a:prstClr val="black"/>
                </a:solidFill>
                <a:latin typeface="Microsoft Sans Serif"/>
                <a:cs typeface="Microsoft Sans Serif"/>
              </a:rPr>
              <a:t> </a:t>
            </a:r>
            <a:r>
              <a:rPr lang="de-DE" sz="1982" spc="-10" dirty="0" err="1">
                <a:solidFill>
                  <a:prstClr val="black"/>
                </a:solidFill>
                <a:latin typeface="Microsoft Sans Serif"/>
                <a:cs typeface="Microsoft Sans Serif"/>
              </a:rPr>
              <a:t>inference</a:t>
            </a:r>
            <a:r>
              <a:rPr lang="de-DE" sz="1982" spc="20" dirty="0">
                <a:solidFill>
                  <a:prstClr val="black"/>
                </a:solidFill>
                <a:latin typeface="Microsoft Sans Serif"/>
                <a:cs typeface="Microsoft Sans Serif"/>
              </a:rPr>
              <a:t> </a:t>
            </a:r>
            <a:r>
              <a:rPr lang="de-DE" sz="1982" dirty="0" err="1">
                <a:solidFill>
                  <a:prstClr val="black"/>
                </a:solidFill>
                <a:latin typeface="Microsoft Sans Serif"/>
                <a:cs typeface="Microsoft Sans Serif"/>
              </a:rPr>
              <a:t>cost</a:t>
            </a:r>
            <a:r>
              <a:rPr sz="1982" dirty="0">
                <a:solidFill>
                  <a:prstClr val="black"/>
                </a:solidFill>
                <a:latin typeface="Microsoft Sans Serif"/>
                <a:cs typeface="Microsoft Sans Serif"/>
              </a:rPr>
              <a: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and </a:t>
            </a:r>
            <a:r>
              <a:rPr sz="1982" spc="-495" dirty="0">
                <a:solidFill>
                  <a:prstClr val="black"/>
                </a:solidFill>
                <a:latin typeface="Microsoft Sans Serif"/>
                <a:cs typeface="Microsoft Sans Serif"/>
              </a:rPr>
              <a:t> </a:t>
            </a:r>
            <a:r>
              <a:rPr sz="1982" dirty="0">
                <a:solidFill>
                  <a:prstClr val="black"/>
                </a:solidFill>
                <a:latin typeface="Microsoft Sans Serif"/>
                <a:cs typeface="Microsoft Sans Serif"/>
              </a:rPr>
              <a:t>then</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train</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the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biggest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model</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within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that</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boundary</a:t>
            </a:r>
            <a:endParaRPr sz="1982" dirty="0">
              <a:solidFill>
                <a:prstClr val="black"/>
              </a:solidFill>
              <a:latin typeface="Microsoft Sans Serif"/>
              <a:cs typeface="Microsoft Sans Serif"/>
            </a:endParaRPr>
          </a:p>
          <a:p>
            <a:pPr marL="25168" marR="249159" defTabSz="1812066">
              <a:lnSpc>
                <a:spcPct val="112900"/>
              </a:lnSpc>
              <a:spcBef>
                <a:spcPts val="595"/>
              </a:spcBef>
            </a:pPr>
            <a:r>
              <a:rPr sz="1982" spc="-10" dirty="0">
                <a:solidFill>
                  <a:prstClr val="black"/>
                </a:solidFill>
                <a:latin typeface="Microsoft Sans Serif"/>
                <a:cs typeface="Microsoft Sans Serif"/>
              </a:rPr>
              <a:t>Different</a:t>
            </a:r>
            <a:r>
              <a:rPr sz="1982" spc="20" dirty="0">
                <a:solidFill>
                  <a:prstClr val="black"/>
                </a:solidFill>
                <a:latin typeface="Microsoft Sans Serif"/>
                <a:cs typeface="Microsoft Sans Serif"/>
              </a:rPr>
              <a:t> </a:t>
            </a:r>
            <a:r>
              <a:rPr sz="1982" spc="-30" dirty="0">
                <a:solidFill>
                  <a:prstClr val="black"/>
                </a:solidFill>
                <a:latin typeface="Microsoft Sans Serif"/>
                <a:cs typeface="Microsoft Sans Serif"/>
              </a:rPr>
              <a:t>ways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to</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determine</a:t>
            </a:r>
            <a:r>
              <a:rPr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N</a:t>
            </a:r>
            <a:r>
              <a:rPr sz="1982" dirty="0">
                <a:solidFill>
                  <a:prstClr val="black"/>
                </a:solidFill>
                <a:latin typeface="Microsoft Sans Serif"/>
                <a:cs typeface="Microsoft Sans Serif"/>
              </a:rPr>
              <a: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based</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on</a:t>
            </a:r>
            <a:r>
              <a:rPr sz="1982" spc="20" dirty="0">
                <a:solidFill>
                  <a:prstClr val="black"/>
                </a:solidFill>
                <a:latin typeface="Microsoft Sans Serif"/>
                <a:cs typeface="Microsoft Sans Serif"/>
              </a:rPr>
              <a:t> </a:t>
            </a:r>
            <a:r>
              <a:rPr sz="1982" spc="-20" dirty="0">
                <a:solidFill>
                  <a:prstClr val="black"/>
                </a:solidFill>
                <a:latin typeface="Microsoft Sans Serif"/>
                <a:cs typeface="Microsoft Sans Serif"/>
              </a:rPr>
              <a:t>available</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data,</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compute </a:t>
            </a:r>
            <a:r>
              <a:rPr sz="1982" spc="-495" dirty="0">
                <a:solidFill>
                  <a:prstClr val="black"/>
                </a:solidFill>
                <a:latin typeface="Microsoft Sans Serif"/>
                <a:cs typeface="Microsoft Sans Serif"/>
              </a:rPr>
              <a:t> </a:t>
            </a:r>
            <a:r>
              <a:rPr sz="1982" spc="-10" dirty="0">
                <a:solidFill>
                  <a:prstClr val="black"/>
                </a:solidFill>
                <a:latin typeface="Microsoft Sans Serif"/>
                <a:cs typeface="Microsoft Sans Serif"/>
              </a:rPr>
              <a:t>budget</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inference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time</a:t>
            </a:r>
          </a:p>
        </p:txBody>
      </p:sp>
      <p:pic>
        <p:nvPicPr>
          <p:cNvPr id="16" name="object 16"/>
          <p:cNvPicPr/>
          <p:nvPr/>
        </p:nvPicPr>
        <p:blipFill>
          <a:blip r:embed="rId7" cstate="print"/>
          <a:stretch>
            <a:fillRect/>
          </a:stretch>
        </p:blipFill>
        <p:spPr>
          <a:xfrm>
            <a:off x="844293" y="4615746"/>
            <a:ext cx="142443" cy="142443"/>
          </a:xfrm>
          <a:prstGeom prst="rect">
            <a:avLst/>
          </a:prstGeom>
        </p:spPr>
      </p:pic>
      <p:sp>
        <p:nvSpPr>
          <p:cNvPr id="18" name="object 18"/>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pPr defTabSz="1812066"/>
            <a:endParaRPr sz="3567">
              <a:solidFill>
                <a:prstClr val="black"/>
              </a:solidFill>
              <a:latin typeface="Calibri"/>
            </a:endParaRPr>
          </a:p>
        </p:txBody>
      </p:sp>
      <p:sp>
        <p:nvSpPr>
          <p:cNvPr id="20" name="object 20"/>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101929"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27" dirty="0">
                <a:solidFill>
                  <a:prstClr val="black"/>
                </a:solidFill>
              </a:rPr>
              <a:t> </a:t>
            </a:r>
            <a:r>
              <a:rPr spc="-10" dirty="0">
                <a:solidFill>
                  <a:prstClr val="black"/>
                </a:solidFill>
              </a:rPr>
              <a:t>4</a:t>
            </a:r>
            <a:r>
              <a:rPr spc="2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2082" y="173041"/>
            <a:ext cx="4293486" cy="426885"/>
          </a:xfrm>
          <a:prstGeom prst="rect">
            <a:avLst/>
          </a:prstGeom>
        </p:spPr>
        <p:txBody>
          <a:bodyPr vert="horz" wrap="square" lIns="0" tIns="30200" rIns="0" bIns="0" rtlCol="0">
            <a:spAutoFit/>
          </a:bodyPr>
          <a:lstStyle/>
          <a:p>
            <a:pPr marL="25168">
              <a:spcBef>
                <a:spcPts val="238"/>
              </a:spcBef>
            </a:pPr>
            <a:r>
              <a:rPr dirty="0"/>
              <a:t>MEMORY</a:t>
            </a:r>
            <a:r>
              <a:rPr spc="-79" dirty="0"/>
              <a:t> </a:t>
            </a:r>
            <a:r>
              <a:rPr spc="20" dirty="0"/>
              <a:t>REQUIREMENTS</a:t>
            </a:r>
          </a:p>
        </p:txBody>
      </p:sp>
      <p:pic>
        <p:nvPicPr>
          <p:cNvPr id="3" name="object 3"/>
          <p:cNvPicPr/>
          <p:nvPr/>
        </p:nvPicPr>
        <p:blipFill>
          <a:blip r:embed="rId2" cstate="print"/>
          <a:stretch>
            <a:fillRect/>
          </a:stretch>
        </p:blipFill>
        <p:spPr>
          <a:xfrm>
            <a:off x="844293" y="1936600"/>
            <a:ext cx="142443" cy="142443"/>
          </a:xfrm>
          <a:prstGeom prst="rect">
            <a:avLst/>
          </a:prstGeom>
        </p:spPr>
      </p:pic>
      <p:pic>
        <p:nvPicPr>
          <p:cNvPr id="4" name="object 4"/>
          <p:cNvPicPr/>
          <p:nvPr/>
        </p:nvPicPr>
        <p:blipFill>
          <a:blip r:embed="rId3" cstate="print"/>
          <a:stretch>
            <a:fillRect/>
          </a:stretch>
        </p:blipFill>
        <p:spPr>
          <a:xfrm>
            <a:off x="844293" y="2352810"/>
            <a:ext cx="142443" cy="142443"/>
          </a:xfrm>
          <a:prstGeom prst="rect">
            <a:avLst/>
          </a:prstGeom>
        </p:spPr>
      </p:pic>
      <p:pic>
        <p:nvPicPr>
          <p:cNvPr id="5" name="object 5"/>
          <p:cNvPicPr/>
          <p:nvPr/>
        </p:nvPicPr>
        <p:blipFill>
          <a:blip r:embed="rId4" cstate="print"/>
          <a:stretch>
            <a:fillRect/>
          </a:stretch>
        </p:blipFill>
        <p:spPr>
          <a:xfrm>
            <a:off x="844293" y="4096956"/>
            <a:ext cx="142443" cy="142443"/>
          </a:xfrm>
          <a:prstGeom prst="rect">
            <a:avLst/>
          </a:prstGeom>
        </p:spPr>
      </p:pic>
      <p:pic>
        <p:nvPicPr>
          <p:cNvPr id="6" name="object 6"/>
          <p:cNvPicPr/>
          <p:nvPr/>
        </p:nvPicPr>
        <p:blipFill>
          <a:blip r:embed="rId3" cstate="print"/>
          <a:stretch>
            <a:fillRect/>
          </a:stretch>
        </p:blipFill>
        <p:spPr>
          <a:xfrm>
            <a:off x="844293" y="4513168"/>
            <a:ext cx="142443" cy="142443"/>
          </a:xfrm>
          <a:prstGeom prst="rect">
            <a:avLst/>
          </a:prstGeom>
        </p:spPr>
      </p:pic>
      <p:pic>
        <p:nvPicPr>
          <p:cNvPr id="7" name="object 7"/>
          <p:cNvPicPr/>
          <p:nvPr/>
        </p:nvPicPr>
        <p:blipFill>
          <a:blip r:embed="rId2" cstate="print"/>
          <a:stretch>
            <a:fillRect/>
          </a:stretch>
        </p:blipFill>
        <p:spPr>
          <a:xfrm>
            <a:off x="844293" y="4929355"/>
            <a:ext cx="142443" cy="142443"/>
          </a:xfrm>
          <a:prstGeom prst="rect">
            <a:avLst/>
          </a:prstGeom>
        </p:spPr>
      </p:pic>
      <p:pic>
        <p:nvPicPr>
          <p:cNvPr id="8" name="object 8"/>
          <p:cNvPicPr/>
          <p:nvPr/>
        </p:nvPicPr>
        <p:blipFill>
          <a:blip r:embed="rId3" cstate="print"/>
          <a:stretch>
            <a:fillRect/>
          </a:stretch>
        </p:blipFill>
        <p:spPr>
          <a:xfrm>
            <a:off x="844293" y="5345565"/>
            <a:ext cx="142443" cy="142443"/>
          </a:xfrm>
          <a:prstGeom prst="rect">
            <a:avLst/>
          </a:prstGeom>
        </p:spPr>
      </p:pic>
      <p:sp>
        <p:nvSpPr>
          <p:cNvPr id="9" name="object 9"/>
          <p:cNvSpPr txBox="1"/>
          <p:nvPr/>
        </p:nvSpPr>
        <p:spPr>
          <a:xfrm>
            <a:off x="549738" y="1049102"/>
            <a:ext cx="4058174" cy="4573837"/>
          </a:xfrm>
          <a:prstGeom prst="rect">
            <a:avLst/>
          </a:prstGeom>
        </p:spPr>
        <p:txBody>
          <a:bodyPr vert="horz" wrap="square" lIns="0" tIns="25167" rIns="0" bIns="0" rtlCol="0">
            <a:spAutoFit/>
          </a:bodyPr>
          <a:lstStyle/>
          <a:p>
            <a:pPr marL="25168" defTabSz="1812066">
              <a:spcBef>
                <a:spcPts val="198"/>
              </a:spcBef>
            </a:pPr>
            <a:r>
              <a:rPr sz="1982" dirty="0">
                <a:solidFill>
                  <a:prstClr val="black"/>
                </a:solidFill>
                <a:latin typeface="Microsoft Sans Serif"/>
                <a:cs typeface="Microsoft Sans Serif"/>
              </a:rPr>
              <a:t>Common</a:t>
            </a:r>
            <a:r>
              <a:rPr sz="1982" spc="-50" dirty="0">
                <a:solidFill>
                  <a:prstClr val="black"/>
                </a:solidFill>
                <a:latin typeface="Microsoft Sans Serif"/>
                <a:cs typeface="Microsoft Sans Serif"/>
              </a:rPr>
              <a:t> </a:t>
            </a:r>
            <a:r>
              <a:rPr sz="1982" dirty="0">
                <a:solidFill>
                  <a:prstClr val="black"/>
                </a:solidFill>
                <a:latin typeface="Microsoft Sans Serif"/>
                <a:cs typeface="Microsoft Sans Serif"/>
              </a:rPr>
              <a:t>questions:</a:t>
            </a:r>
            <a:endParaRPr sz="1982">
              <a:solidFill>
                <a:prstClr val="black"/>
              </a:solidFill>
              <a:latin typeface="Microsoft Sans Serif"/>
              <a:cs typeface="Microsoft Sans Serif"/>
            </a:endParaRPr>
          </a:p>
          <a:p>
            <a:pPr defTabSz="1812066"/>
            <a:endParaRPr sz="2378">
              <a:solidFill>
                <a:prstClr val="black"/>
              </a:solidFill>
              <a:latin typeface="Microsoft Sans Serif"/>
              <a:cs typeface="Microsoft Sans Serif"/>
            </a:endParaRPr>
          </a:p>
          <a:p>
            <a:pPr marL="573821" marR="10067" defTabSz="1812066">
              <a:lnSpc>
                <a:spcPct val="137800"/>
              </a:lnSpc>
            </a:pPr>
            <a:r>
              <a:rPr sz="1982" spc="-10" dirty="0">
                <a:solidFill>
                  <a:prstClr val="black"/>
                </a:solidFill>
                <a:latin typeface="Microsoft Sans Serif"/>
                <a:cs typeface="Microsoft Sans Serif"/>
              </a:rPr>
              <a:t>How</a:t>
            </a:r>
            <a:r>
              <a:rPr sz="1982" dirty="0">
                <a:solidFill>
                  <a:prstClr val="black"/>
                </a:solidFill>
                <a:latin typeface="Microsoft Sans Serif"/>
                <a:cs typeface="Microsoft Sans Serif"/>
              </a:rPr>
              <a:t> </a:t>
            </a:r>
            <a:r>
              <a:rPr sz="1982" spc="-10" dirty="0">
                <a:solidFill>
                  <a:prstClr val="black"/>
                </a:solidFill>
                <a:latin typeface="Microsoft Sans Serif"/>
                <a:cs typeface="Microsoft Sans Serif"/>
              </a:rPr>
              <a:t>big</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is</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this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model</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bytes? </a:t>
            </a:r>
            <a:r>
              <a:rPr sz="1982" spc="-495" dirty="0">
                <a:solidFill>
                  <a:prstClr val="black"/>
                </a:solidFill>
                <a:latin typeface="Microsoft Sans Serif"/>
                <a:cs typeface="Microsoft Sans Serif"/>
              </a:rPr>
              <a:t> </a:t>
            </a:r>
            <a:r>
              <a:rPr sz="1982" spc="-10" dirty="0">
                <a:solidFill>
                  <a:prstClr val="black"/>
                </a:solidFill>
                <a:latin typeface="Microsoft Sans Serif"/>
                <a:cs typeface="Microsoft Sans Serif"/>
              </a:rPr>
              <a:t>Will</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it</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fit/train</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in</a:t>
            </a:r>
            <a:r>
              <a:rPr sz="1982" spc="20" dirty="0">
                <a:solidFill>
                  <a:prstClr val="black"/>
                </a:solidFill>
                <a:latin typeface="Microsoft Sans Serif"/>
                <a:cs typeface="Microsoft Sans Serif"/>
              </a:rPr>
              <a:t> </a:t>
            </a:r>
            <a:r>
              <a:rPr sz="1982" spc="-20" dirty="0">
                <a:solidFill>
                  <a:prstClr val="black"/>
                </a:solidFill>
                <a:latin typeface="Microsoft Sans Serif"/>
                <a:cs typeface="Microsoft Sans Serif"/>
              </a:rPr>
              <a:t>my</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GPUs?</a:t>
            </a:r>
            <a:endParaRPr sz="1982">
              <a:solidFill>
                <a:prstClr val="black"/>
              </a:solidFill>
              <a:latin typeface="Microsoft Sans Serif"/>
              <a:cs typeface="Microsoft Sans Serif"/>
            </a:endParaRPr>
          </a:p>
          <a:p>
            <a:pPr defTabSz="1812066"/>
            <a:endParaRPr sz="2378">
              <a:solidFill>
                <a:prstClr val="black"/>
              </a:solidFill>
              <a:latin typeface="Microsoft Sans Serif"/>
              <a:cs typeface="Microsoft Sans Serif"/>
            </a:endParaRPr>
          </a:p>
          <a:p>
            <a:pPr defTabSz="1812066">
              <a:spcBef>
                <a:spcPts val="10"/>
              </a:spcBef>
            </a:pPr>
            <a:endParaRPr sz="2378">
              <a:solidFill>
                <a:prstClr val="black"/>
              </a:solidFill>
              <a:latin typeface="Microsoft Sans Serif"/>
              <a:cs typeface="Microsoft Sans Serif"/>
            </a:endParaRPr>
          </a:p>
          <a:p>
            <a:pPr marL="25168" defTabSz="1812066"/>
            <a:r>
              <a:rPr sz="1982" dirty="0">
                <a:solidFill>
                  <a:prstClr val="black"/>
                </a:solidFill>
                <a:latin typeface="Microsoft Sans Serif"/>
                <a:cs typeface="Microsoft Sans Serif"/>
              </a:rPr>
              <a:t>Model</a:t>
            </a:r>
            <a:r>
              <a:rPr sz="1982" spc="-30" dirty="0">
                <a:solidFill>
                  <a:prstClr val="black"/>
                </a:solidFill>
                <a:latin typeface="Microsoft Sans Serif"/>
                <a:cs typeface="Microsoft Sans Serif"/>
              </a:rPr>
              <a:t> </a:t>
            </a:r>
            <a:r>
              <a:rPr sz="1982" spc="-10" dirty="0">
                <a:solidFill>
                  <a:prstClr val="black"/>
                </a:solidFill>
                <a:latin typeface="Microsoft Sans Serif"/>
                <a:cs typeface="Microsoft Sans Serif"/>
              </a:rPr>
              <a:t>size</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components:</a:t>
            </a:r>
            <a:endParaRPr sz="1982">
              <a:solidFill>
                <a:prstClr val="black"/>
              </a:solidFill>
              <a:latin typeface="Microsoft Sans Serif"/>
              <a:cs typeface="Microsoft Sans Serif"/>
            </a:endParaRPr>
          </a:p>
          <a:p>
            <a:pPr defTabSz="1812066">
              <a:spcBef>
                <a:spcPts val="99"/>
              </a:spcBef>
            </a:pPr>
            <a:endParaRPr sz="2279">
              <a:solidFill>
                <a:prstClr val="black"/>
              </a:solidFill>
              <a:latin typeface="Microsoft Sans Serif"/>
              <a:cs typeface="Microsoft Sans Serif"/>
            </a:endParaRPr>
          </a:p>
          <a:p>
            <a:pPr marL="573821" marR="1434553" defTabSz="1812066">
              <a:lnSpc>
                <a:spcPct val="137800"/>
              </a:lnSpc>
              <a:spcBef>
                <a:spcPts val="10"/>
              </a:spcBef>
            </a:pPr>
            <a:r>
              <a:rPr sz="1982" dirty="0">
                <a:solidFill>
                  <a:prstClr val="black"/>
                </a:solidFill>
                <a:latin typeface="Microsoft Sans Serif"/>
                <a:cs typeface="Microsoft Sans Serif"/>
              </a:rPr>
              <a:t>Model</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pa</a:t>
            </a:r>
            <a:r>
              <a:rPr sz="1982" spc="-20" dirty="0">
                <a:solidFill>
                  <a:prstClr val="black"/>
                </a:solidFill>
                <a:latin typeface="Microsoft Sans Serif"/>
                <a:cs typeface="Microsoft Sans Serif"/>
              </a:rPr>
              <a:t>r</a:t>
            </a:r>
            <a:r>
              <a:rPr sz="1982" dirty="0">
                <a:solidFill>
                  <a:prstClr val="black"/>
                </a:solidFill>
                <a:latin typeface="Microsoft Sans Serif"/>
                <a:cs typeface="Microsoft Sans Serif"/>
              </a:rPr>
              <a:t>ameters  </a:t>
            </a:r>
            <a:r>
              <a:rPr sz="1982" spc="-10" dirty="0">
                <a:solidFill>
                  <a:prstClr val="black"/>
                </a:solidFill>
                <a:latin typeface="Microsoft Sans Serif"/>
                <a:cs typeface="Microsoft Sans Serif"/>
              </a:rPr>
              <a:t>Optimizer </a:t>
            </a:r>
            <a:r>
              <a:rPr sz="1982" dirty="0">
                <a:solidFill>
                  <a:prstClr val="black"/>
                </a:solidFill>
                <a:latin typeface="Microsoft Sans Serif"/>
                <a:cs typeface="Microsoft Sans Serif"/>
              </a:rPr>
              <a:t>states </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Gradients </a:t>
            </a:r>
            <a:r>
              <a:rPr sz="1982" dirty="0">
                <a:solidFill>
                  <a:prstClr val="black"/>
                </a:solidFill>
                <a:latin typeface="Microsoft Sans Serif"/>
                <a:cs typeface="Microsoft Sans Serif"/>
              </a:rPr>
              <a:t> </a:t>
            </a:r>
            <a:r>
              <a:rPr sz="1982" spc="-10" dirty="0">
                <a:solidFill>
                  <a:prstClr val="black"/>
                </a:solidFill>
                <a:latin typeface="Microsoft Sans Serif"/>
                <a:cs typeface="Microsoft Sans Serif"/>
              </a:rPr>
              <a:t>Activations</a:t>
            </a:r>
            <a:endParaRPr sz="1982">
              <a:solidFill>
                <a:prstClr val="black"/>
              </a:solidFill>
              <a:latin typeface="Microsoft Sans Serif"/>
              <a:cs typeface="Microsoft Sans Serif"/>
            </a:endParaRPr>
          </a:p>
        </p:txBody>
      </p:sp>
      <p:sp>
        <p:nvSpPr>
          <p:cNvPr id="12" name="object 12"/>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25168"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37" dirty="0">
                <a:solidFill>
                  <a:prstClr val="black"/>
                </a:solidFill>
              </a:rPr>
              <a:t> </a:t>
            </a:r>
            <a:r>
              <a:rPr spc="-10" dirty="0">
                <a:solidFill>
                  <a:prstClr val="black"/>
                </a:solidFill>
              </a:rPr>
              <a:t>5</a:t>
            </a:r>
            <a:r>
              <a:rPr spc="1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9" y="379416"/>
            <a:ext cx="4825767" cy="426885"/>
          </a:xfrm>
          <a:prstGeom prst="rect">
            <a:avLst/>
          </a:prstGeom>
        </p:spPr>
        <p:txBody>
          <a:bodyPr vert="horz" wrap="square" lIns="0" tIns="30200" rIns="0" bIns="0" rtlCol="0">
            <a:spAutoFit/>
          </a:bodyPr>
          <a:lstStyle/>
          <a:p>
            <a:pPr marL="25168">
              <a:spcBef>
                <a:spcPts val="238"/>
              </a:spcBef>
            </a:pPr>
            <a:r>
              <a:rPr spc="20" dirty="0"/>
              <a:t>NUMBER</a:t>
            </a:r>
            <a:r>
              <a:rPr spc="-59" dirty="0"/>
              <a:t> </a:t>
            </a:r>
            <a:r>
              <a:rPr spc="-10" dirty="0"/>
              <a:t>REPRESENTATIONS</a:t>
            </a:r>
          </a:p>
        </p:txBody>
      </p:sp>
      <p:pic>
        <p:nvPicPr>
          <p:cNvPr id="3" name="object 3"/>
          <p:cNvPicPr/>
          <p:nvPr/>
        </p:nvPicPr>
        <p:blipFill>
          <a:blip r:embed="rId2" cstate="print"/>
          <a:stretch>
            <a:fillRect/>
          </a:stretch>
        </p:blipFill>
        <p:spPr>
          <a:xfrm>
            <a:off x="844293" y="1834547"/>
            <a:ext cx="142443" cy="142443"/>
          </a:xfrm>
          <a:prstGeom prst="rect">
            <a:avLst/>
          </a:prstGeom>
        </p:spPr>
      </p:pic>
      <p:sp>
        <p:nvSpPr>
          <p:cNvPr id="8" name="object 8"/>
          <p:cNvSpPr txBox="1"/>
          <p:nvPr/>
        </p:nvSpPr>
        <p:spPr>
          <a:xfrm>
            <a:off x="1000808" y="1661976"/>
            <a:ext cx="7138610" cy="713312"/>
          </a:xfrm>
          <a:prstGeom prst="rect">
            <a:avLst/>
          </a:prstGeom>
        </p:spPr>
        <p:txBody>
          <a:bodyPr vert="horz" wrap="square" lIns="0" tIns="64174" rIns="0" bIns="0" rtlCol="0">
            <a:spAutoFit/>
          </a:bodyPr>
          <a:lstStyle/>
          <a:p>
            <a:pPr marL="75503" defTabSz="1812066">
              <a:spcBef>
                <a:spcPts val="503"/>
              </a:spcBef>
            </a:pPr>
            <a:r>
              <a:rPr sz="1982" dirty="0">
                <a:solidFill>
                  <a:prstClr val="black"/>
                </a:solidFill>
                <a:latin typeface="Microsoft Sans Serif"/>
                <a:cs typeface="Microsoft Sans Serif"/>
              </a:rPr>
              <a:t>Pure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fp32:</a:t>
            </a:r>
            <a:r>
              <a:rPr sz="1982" spc="149" dirty="0">
                <a:solidFill>
                  <a:prstClr val="black"/>
                </a:solidFill>
                <a:latin typeface="Microsoft Sans Serif"/>
                <a:cs typeface="Microsoft Sans Serif"/>
              </a:rPr>
              <a:t> </a:t>
            </a:r>
            <a:r>
              <a:rPr sz="1982" spc="-10" dirty="0">
                <a:solidFill>
                  <a:prstClr val="black"/>
                </a:solidFill>
                <a:latin typeface="Microsoft Sans Serif"/>
                <a:cs typeface="Microsoft Sans Serif"/>
              </a:rPr>
              <a:t>single</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precision</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floating</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point</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number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as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defined</a:t>
            </a:r>
            <a:r>
              <a:rPr sz="1982" spc="20" dirty="0">
                <a:solidFill>
                  <a:prstClr val="black"/>
                </a:solidFill>
                <a:latin typeface="Microsoft Sans Serif"/>
                <a:cs typeface="Microsoft Sans Serif"/>
              </a:rPr>
              <a:t> </a:t>
            </a:r>
            <a:r>
              <a:rPr sz="1982" spc="-30" dirty="0">
                <a:solidFill>
                  <a:prstClr val="black"/>
                </a:solidFill>
                <a:latin typeface="Microsoft Sans Serif"/>
                <a:cs typeface="Microsoft Sans Serif"/>
              </a:rPr>
              <a:t>by</a:t>
            </a:r>
            <a:endParaRPr sz="1982" dirty="0">
              <a:solidFill>
                <a:prstClr val="black"/>
              </a:solidFill>
              <a:latin typeface="Microsoft Sans Serif"/>
              <a:cs typeface="Microsoft Sans Serif"/>
            </a:endParaRPr>
          </a:p>
          <a:p>
            <a:pPr marL="300753" defTabSz="1812066">
              <a:spcBef>
                <a:spcPts val="307"/>
              </a:spcBef>
            </a:pPr>
            <a:r>
              <a:rPr sz="1635" baseline="20202" dirty="0">
                <a:solidFill>
                  <a:srgbClr val="FFFFFF"/>
                </a:solidFill>
                <a:latin typeface="Microsoft Sans Serif"/>
                <a:cs typeface="Microsoft Sans Serif"/>
                <a:hlinkClick r:id="rId3"/>
              </a:rPr>
              <a:t>IEEE</a:t>
            </a:r>
            <a:r>
              <a:rPr sz="1635" spc="44" baseline="20202" dirty="0">
                <a:solidFill>
                  <a:srgbClr val="FFFFFF"/>
                </a:solidFill>
                <a:latin typeface="Microsoft Sans Serif"/>
                <a:cs typeface="Microsoft Sans Serif"/>
                <a:hlinkClick r:id="rId3"/>
              </a:rPr>
              <a:t> </a:t>
            </a:r>
            <a:r>
              <a:rPr sz="1635" spc="-14" baseline="20202" dirty="0">
                <a:solidFill>
                  <a:srgbClr val="FFFFFF"/>
                </a:solidFill>
                <a:latin typeface="Microsoft Sans Serif"/>
                <a:cs typeface="Microsoft Sans Serif"/>
                <a:hlinkClick r:id="rId3"/>
              </a:rPr>
              <a:t>754</a:t>
            </a:r>
            <a:r>
              <a:rPr sz="1635" spc="563" baseline="20202" dirty="0">
                <a:solidFill>
                  <a:srgbClr val="FFFFFF"/>
                </a:solidFill>
                <a:latin typeface="Microsoft Sans Serif"/>
                <a:cs typeface="Microsoft Sans Serif"/>
              </a:rPr>
              <a:t> </a:t>
            </a:r>
            <a:r>
              <a:rPr sz="1635" spc="579" baseline="20202" dirty="0">
                <a:solidFill>
                  <a:srgbClr val="FFFFFF"/>
                </a:solidFill>
                <a:latin typeface="Microsoft Sans Serif"/>
                <a:cs typeface="Microsoft Sans Serif"/>
              </a:rPr>
              <a:t> </a:t>
            </a:r>
            <a:r>
              <a:rPr sz="1982" dirty="0">
                <a:solidFill>
                  <a:prstClr val="black"/>
                </a:solidFill>
                <a:latin typeface="Microsoft Sans Serif"/>
                <a:cs typeface="Microsoft Sans Serif"/>
              </a:rPr>
              <a:t>standard,</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takes</a:t>
            </a:r>
            <a:r>
              <a:rPr sz="1982" dirty="0">
                <a:solidFill>
                  <a:prstClr val="black"/>
                </a:solidFill>
                <a:latin typeface="Microsoft Sans Serif"/>
                <a:cs typeface="Microsoft Sans Serif"/>
              </a:rPr>
              <a:t> 32</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bits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4</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bytes</a:t>
            </a:r>
            <a:endParaRPr sz="1982" dirty="0">
              <a:solidFill>
                <a:prstClr val="black"/>
              </a:solidFill>
              <a:latin typeface="Microsoft Sans Serif"/>
              <a:cs typeface="Microsoft Sans Serif"/>
            </a:endParaRPr>
          </a:p>
        </p:txBody>
      </p:sp>
      <p:pic>
        <p:nvPicPr>
          <p:cNvPr id="9" name="object 9"/>
          <p:cNvPicPr/>
          <p:nvPr/>
        </p:nvPicPr>
        <p:blipFill>
          <a:blip r:embed="rId4" cstate="print"/>
          <a:stretch>
            <a:fillRect/>
          </a:stretch>
        </p:blipFill>
        <p:spPr>
          <a:xfrm>
            <a:off x="844293" y="2591771"/>
            <a:ext cx="142443" cy="142443"/>
          </a:xfrm>
          <a:prstGeom prst="rect">
            <a:avLst/>
          </a:prstGeom>
        </p:spPr>
      </p:pic>
      <p:sp>
        <p:nvSpPr>
          <p:cNvPr id="10" name="object 10"/>
          <p:cNvSpPr txBox="1"/>
          <p:nvPr/>
        </p:nvSpPr>
        <p:spPr>
          <a:xfrm>
            <a:off x="1098831" y="2423585"/>
            <a:ext cx="5227180" cy="685145"/>
          </a:xfrm>
          <a:prstGeom prst="rect">
            <a:avLst/>
          </a:prstGeom>
        </p:spPr>
        <p:txBody>
          <a:bodyPr vert="horz" wrap="square" lIns="0" tIns="25167" rIns="0" bIns="0" rtlCol="0">
            <a:spAutoFit/>
          </a:bodyPr>
          <a:lstStyle/>
          <a:p>
            <a:pPr marL="25168" marR="10067" defTabSz="1812066">
              <a:lnSpc>
                <a:spcPct val="112900"/>
              </a:lnSpc>
              <a:spcBef>
                <a:spcPts val="198"/>
              </a:spcBef>
            </a:pPr>
            <a:r>
              <a:rPr sz="1982" dirty="0">
                <a:solidFill>
                  <a:prstClr val="black"/>
                </a:solidFill>
                <a:latin typeface="Microsoft Sans Serif"/>
                <a:cs typeface="Microsoft Sans Serif"/>
              </a:rPr>
              <a:t>fp16:</a:t>
            </a:r>
            <a:r>
              <a:rPr sz="1982" spc="129" dirty="0">
                <a:solidFill>
                  <a:prstClr val="black"/>
                </a:solidFill>
                <a:latin typeface="Microsoft Sans Serif"/>
                <a:cs typeface="Microsoft Sans Serif"/>
              </a:rPr>
              <a:t> </a:t>
            </a:r>
            <a:r>
              <a:rPr sz="1982" spc="-10" dirty="0">
                <a:solidFill>
                  <a:prstClr val="black"/>
                </a:solidFill>
                <a:latin typeface="Microsoft Sans Serif"/>
                <a:cs typeface="Microsoft Sans Serif"/>
              </a:rPr>
              <a:t>half</a:t>
            </a:r>
            <a:r>
              <a:rPr sz="1982" dirty="0">
                <a:solidFill>
                  <a:prstClr val="black"/>
                </a:solidFill>
                <a:latin typeface="Microsoft Sans Serif"/>
                <a:cs typeface="Microsoft Sans Serif"/>
              </a:rPr>
              <a:t> precision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float</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number as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defined</a:t>
            </a:r>
            <a:r>
              <a:rPr sz="1982" spc="10" dirty="0">
                <a:solidFill>
                  <a:prstClr val="black"/>
                </a:solidFill>
                <a:latin typeface="Microsoft Sans Serif"/>
                <a:cs typeface="Microsoft Sans Serif"/>
              </a:rPr>
              <a:t> </a:t>
            </a:r>
            <a:r>
              <a:rPr sz="1982" spc="-30" dirty="0">
                <a:solidFill>
                  <a:prstClr val="black"/>
                </a:solidFill>
                <a:latin typeface="Microsoft Sans Serif"/>
                <a:cs typeface="Microsoft Sans Serif"/>
              </a:rPr>
              <a:t>by </a:t>
            </a:r>
            <a:r>
              <a:rPr sz="1982" spc="-495" dirty="0">
                <a:solidFill>
                  <a:prstClr val="black"/>
                </a:solidFill>
                <a:latin typeface="Microsoft Sans Serif"/>
                <a:cs typeface="Microsoft Sans Serif"/>
              </a:rPr>
              <a:t> </a:t>
            </a:r>
            <a:r>
              <a:rPr sz="1982" spc="-10" dirty="0">
                <a:solidFill>
                  <a:prstClr val="black"/>
                </a:solidFill>
                <a:latin typeface="Microsoft Sans Serif"/>
                <a:cs typeface="Microsoft Sans Serif"/>
              </a:rPr>
              <a:t>occupying</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16</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bits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2</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bytes</a:t>
            </a:r>
            <a:endParaRPr sz="1982">
              <a:solidFill>
                <a:prstClr val="black"/>
              </a:solidFill>
              <a:latin typeface="Microsoft Sans Serif"/>
              <a:cs typeface="Microsoft Sans Serif"/>
            </a:endParaRPr>
          </a:p>
        </p:txBody>
      </p:sp>
      <p:sp>
        <p:nvSpPr>
          <p:cNvPr id="15" name="object 15"/>
          <p:cNvSpPr txBox="1"/>
          <p:nvPr/>
        </p:nvSpPr>
        <p:spPr>
          <a:xfrm>
            <a:off x="6520000" y="2411315"/>
            <a:ext cx="1299874" cy="330433"/>
          </a:xfrm>
          <a:prstGeom prst="rect">
            <a:avLst/>
          </a:prstGeom>
        </p:spPr>
        <p:txBody>
          <a:bodyPr vert="horz" wrap="square" lIns="0" tIns="25167" rIns="0" bIns="0" rtlCol="0">
            <a:spAutoFit/>
          </a:bodyPr>
          <a:lstStyle/>
          <a:p>
            <a:pPr marL="75503" defTabSz="1812066">
              <a:spcBef>
                <a:spcPts val="198"/>
              </a:spcBef>
            </a:pPr>
            <a:r>
              <a:rPr sz="1090" dirty="0">
                <a:solidFill>
                  <a:srgbClr val="FFFFFF"/>
                </a:solidFill>
                <a:latin typeface="Microsoft Sans Serif"/>
                <a:cs typeface="Microsoft Sans Serif"/>
                <a:hlinkClick r:id="rId5"/>
              </a:rPr>
              <a:t>IEEE_754-2008</a:t>
            </a:r>
            <a:r>
              <a:rPr sz="1090" spc="367" dirty="0">
                <a:solidFill>
                  <a:srgbClr val="FFFFFF"/>
                </a:solidFill>
                <a:latin typeface="Microsoft Sans Serif"/>
                <a:cs typeface="Microsoft Sans Serif"/>
              </a:rPr>
              <a:t> </a:t>
            </a:r>
            <a:r>
              <a:rPr sz="2973" baseline="-11111" dirty="0">
                <a:solidFill>
                  <a:prstClr val="black"/>
                </a:solidFill>
                <a:latin typeface="Microsoft Sans Serif"/>
                <a:cs typeface="Microsoft Sans Serif"/>
              </a:rPr>
              <a:t>,</a:t>
            </a:r>
            <a:endParaRPr sz="2973" baseline="-11111">
              <a:solidFill>
                <a:prstClr val="black"/>
              </a:solidFill>
              <a:latin typeface="Microsoft Sans Serif"/>
              <a:cs typeface="Microsoft Sans Serif"/>
            </a:endParaRPr>
          </a:p>
        </p:txBody>
      </p:sp>
      <p:pic>
        <p:nvPicPr>
          <p:cNvPr id="16" name="object 16"/>
          <p:cNvPicPr/>
          <p:nvPr/>
        </p:nvPicPr>
        <p:blipFill>
          <a:blip r:embed="rId4" cstate="print"/>
          <a:stretch>
            <a:fillRect/>
          </a:stretch>
        </p:blipFill>
        <p:spPr>
          <a:xfrm>
            <a:off x="844293" y="3348970"/>
            <a:ext cx="142443" cy="142443"/>
          </a:xfrm>
          <a:prstGeom prst="rect">
            <a:avLst/>
          </a:prstGeom>
        </p:spPr>
      </p:pic>
      <p:sp>
        <p:nvSpPr>
          <p:cNvPr id="17" name="object 17"/>
          <p:cNvSpPr txBox="1"/>
          <p:nvPr/>
        </p:nvSpPr>
        <p:spPr>
          <a:xfrm>
            <a:off x="1098832" y="3180785"/>
            <a:ext cx="7383988" cy="1135140"/>
          </a:xfrm>
          <a:prstGeom prst="rect">
            <a:avLst/>
          </a:prstGeom>
        </p:spPr>
        <p:txBody>
          <a:bodyPr vert="horz" wrap="square" lIns="0" tIns="25167" rIns="0" bIns="0" rtlCol="0">
            <a:spAutoFit/>
          </a:bodyPr>
          <a:lstStyle/>
          <a:p>
            <a:pPr marL="25168" marR="10067" defTabSz="1812066">
              <a:lnSpc>
                <a:spcPct val="112900"/>
              </a:lnSpc>
              <a:spcBef>
                <a:spcPts val="198"/>
              </a:spcBef>
            </a:pPr>
            <a:r>
              <a:rPr sz="1982" dirty="0">
                <a:solidFill>
                  <a:prstClr val="black"/>
                </a:solidFill>
                <a:latin typeface="Microsoft Sans Serif"/>
                <a:cs typeface="Microsoft Sans Serif"/>
              </a:rPr>
              <a:t>bf16</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30" dirty="0">
                <a:solidFill>
                  <a:prstClr val="black"/>
                </a:solidFill>
                <a:latin typeface="Microsoft Sans Serif"/>
                <a:cs typeface="Microsoft Sans Serif"/>
              </a:rPr>
              <a:t> </a:t>
            </a:r>
            <a:r>
              <a:rPr sz="1982" spc="-10" dirty="0">
                <a:solidFill>
                  <a:prstClr val="black"/>
                </a:solidFill>
                <a:latin typeface="Microsoft Sans Serif"/>
                <a:cs typeface="Microsoft Sans Serif"/>
              </a:rPr>
              <a:t>brain</a:t>
            </a:r>
            <a:r>
              <a:rPr sz="1982" spc="30" dirty="0">
                <a:solidFill>
                  <a:prstClr val="black"/>
                </a:solidFill>
                <a:latin typeface="Microsoft Sans Serif"/>
                <a:cs typeface="Microsoft Sans Serif"/>
              </a:rPr>
              <a:t> </a:t>
            </a:r>
            <a:r>
              <a:rPr sz="1982" spc="-10" dirty="0">
                <a:solidFill>
                  <a:prstClr val="black"/>
                </a:solidFill>
                <a:latin typeface="Microsoft Sans Serif"/>
                <a:cs typeface="Microsoft Sans Serif"/>
              </a:rPr>
              <a:t>floating</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point</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16,</a:t>
            </a:r>
            <a:r>
              <a:rPr sz="1982" spc="30" dirty="0">
                <a:solidFill>
                  <a:prstClr val="black"/>
                </a:solidFill>
                <a:latin typeface="Microsoft Sans Serif"/>
                <a:cs typeface="Microsoft Sans Serif"/>
              </a:rPr>
              <a:t> </a:t>
            </a:r>
            <a:r>
              <a:rPr sz="1982" spc="-20" dirty="0">
                <a:solidFill>
                  <a:prstClr val="black"/>
                </a:solidFill>
                <a:latin typeface="Microsoft Sans Serif"/>
                <a:cs typeface="Microsoft Sans Serif"/>
              </a:rPr>
              <a:t>developed</a:t>
            </a:r>
            <a:r>
              <a:rPr sz="1982" spc="30" dirty="0">
                <a:solidFill>
                  <a:prstClr val="black"/>
                </a:solidFill>
                <a:latin typeface="Microsoft Sans Serif"/>
                <a:cs typeface="Microsoft Sans Serif"/>
              </a:rPr>
              <a:t> </a:t>
            </a:r>
            <a:r>
              <a:rPr sz="1982" spc="-30" dirty="0">
                <a:solidFill>
                  <a:prstClr val="black"/>
                </a:solidFill>
                <a:latin typeface="Microsoft Sans Serif"/>
                <a:cs typeface="Microsoft Sans Serif"/>
              </a:rPr>
              <a:t>by</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Google</a:t>
            </a:r>
            <a:r>
              <a:rPr sz="1982" spc="30" dirty="0">
                <a:solidFill>
                  <a:prstClr val="black"/>
                </a:solidFill>
                <a:latin typeface="Microsoft Sans Serif"/>
                <a:cs typeface="Microsoft Sans Serif"/>
              </a:rPr>
              <a:t> </a:t>
            </a:r>
            <a:r>
              <a:rPr sz="1982" spc="-10" dirty="0">
                <a:solidFill>
                  <a:prstClr val="black"/>
                </a:solidFill>
                <a:latin typeface="Microsoft Sans Serif"/>
                <a:cs typeface="Microsoft Sans Serif"/>
              </a:rPr>
              <a:t>Brain</a:t>
            </a:r>
            <a:r>
              <a:rPr sz="1982" spc="30" dirty="0">
                <a:solidFill>
                  <a:prstClr val="black"/>
                </a:solidFill>
                <a:latin typeface="Microsoft Sans Serif"/>
                <a:cs typeface="Microsoft Sans Serif"/>
              </a:rPr>
              <a:t> </a:t>
            </a:r>
            <a:r>
              <a:rPr sz="1982" dirty="0">
                <a:solidFill>
                  <a:prstClr val="black"/>
                </a:solidFill>
                <a:latin typeface="Microsoft Sans Serif"/>
                <a:cs typeface="Microsoft Sans Serif"/>
              </a:rPr>
              <a:t>project, </a:t>
            </a:r>
            <a:r>
              <a:rPr sz="1982" spc="-495" dirty="0">
                <a:solidFill>
                  <a:prstClr val="black"/>
                </a:solidFill>
                <a:latin typeface="Microsoft Sans Serif"/>
                <a:cs typeface="Microsoft Sans Serif"/>
              </a:rPr>
              <a:t> </a:t>
            </a:r>
            <a:r>
              <a:rPr sz="1982" spc="-10" dirty="0">
                <a:solidFill>
                  <a:prstClr val="black"/>
                </a:solidFill>
                <a:latin typeface="Microsoft Sans Serif"/>
                <a:cs typeface="Microsoft Sans Serif"/>
              </a:rPr>
              <a:t>occupying</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16</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bits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2</a:t>
            </a:r>
            <a:r>
              <a:rPr sz="1982" spc="20" dirty="0">
                <a:solidFill>
                  <a:prstClr val="black"/>
                </a:solidFill>
                <a:latin typeface="Microsoft Sans Serif"/>
                <a:cs typeface="Microsoft Sans Serif"/>
              </a:rPr>
              <a:t> </a:t>
            </a:r>
            <a:r>
              <a:rPr sz="1982" spc="-10" dirty="0">
                <a:solidFill>
                  <a:prstClr val="black"/>
                </a:solidFill>
                <a:latin typeface="Microsoft Sans Serif"/>
                <a:cs typeface="Microsoft Sans Serif"/>
              </a:rPr>
              <a:t>bytes</a:t>
            </a:r>
            <a:endParaRPr sz="1982">
              <a:solidFill>
                <a:prstClr val="black"/>
              </a:solidFill>
              <a:latin typeface="Microsoft Sans Serif"/>
              <a:cs typeface="Microsoft Sans Serif"/>
            </a:endParaRPr>
          </a:p>
          <a:p>
            <a:pPr marL="25168" defTabSz="1812066">
              <a:spcBef>
                <a:spcPts val="892"/>
              </a:spcBef>
            </a:pPr>
            <a:r>
              <a:rPr sz="1982" dirty="0">
                <a:solidFill>
                  <a:prstClr val="black"/>
                </a:solidFill>
                <a:latin typeface="Microsoft Sans Serif"/>
                <a:cs typeface="Microsoft Sans Serif"/>
              </a:rPr>
              <a:t>int8:</a:t>
            </a:r>
            <a:r>
              <a:rPr sz="1982" spc="139" dirty="0">
                <a:solidFill>
                  <a:prstClr val="black"/>
                </a:solidFill>
                <a:latin typeface="Microsoft Sans Serif"/>
                <a:cs typeface="Microsoft Sans Serif"/>
              </a:rPr>
              <a:t> </a:t>
            </a:r>
            <a:r>
              <a:rPr sz="1982" dirty="0">
                <a:solidFill>
                  <a:prstClr val="black"/>
                </a:solidFill>
                <a:latin typeface="Microsoft Sans Serif"/>
                <a:cs typeface="Microsoft Sans Serif"/>
              </a:rPr>
              <a:t>integer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from</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-128</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to</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127,</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occupying</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8</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bits</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1</a:t>
            </a:r>
            <a:r>
              <a:rPr sz="1982" spc="10" dirty="0">
                <a:solidFill>
                  <a:prstClr val="black"/>
                </a:solidFill>
                <a:latin typeface="Microsoft Sans Serif"/>
                <a:cs typeface="Microsoft Sans Serif"/>
              </a:rPr>
              <a:t> </a:t>
            </a:r>
            <a:r>
              <a:rPr sz="1982" spc="-10" dirty="0">
                <a:solidFill>
                  <a:prstClr val="black"/>
                </a:solidFill>
                <a:latin typeface="Microsoft Sans Serif"/>
                <a:cs typeface="Microsoft Sans Serif"/>
              </a:rPr>
              <a:t>byte</a:t>
            </a:r>
            <a:endParaRPr sz="1982">
              <a:solidFill>
                <a:prstClr val="black"/>
              </a:solidFill>
              <a:latin typeface="Microsoft Sans Serif"/>
              <a:cs typeface="Microsoft Sans Serif"/>
            </a:endParaRPr>
          </a:p>
        </p:txBody>
      </p:sp>
      <p:pic>
        <p:nvPicPr>
          <p:cNvPr id="18" name="object 18"/>
          <p:cNvPicPr/>
          <p:nvPr/>
        </p:nvPicPr>
        <p:blipFill>
          <a:blip r:embed="rId6" cstate="print"/>
          <a:stretch>
            <a:fillRect/>
          </a:stretch>
        </p:blipFill>
        <p:spPr>
          <a:xfrm>
            <a:off x="844293" y="4106167"/>
            <a:ext cx="142443" cy="142443"/>
          </a:xfrm>
          <a:prstGeom prst="rect">
            <a:avLst/>
          </a:prstGeom>
        </p:spPr>
      </p:pic>
      <p:sp>
        <p:nvSpPr>
          <p:cNvPr id="21" name="object 21"/>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25168"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37" dirty="0">
                <a:solidFill>
                  <a:prstClr val="black"/>
                </a:solidFill>
              </a:rPr>
              <a:t> </a:t>
            </a:r>
            <a:r>
              <a:rPr spc="-10" dirty="0">
                <a:solidFill>
                  <a:prstClr val="black"/>
                </a:solidFill>
              </a:rPr>
              <a:t>6</a:t>
            </a:r>
            <a:r>
              <a:rPr spc="1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49737" y="1"/>
            <a:ext cx="1731488" cy="426885"/>
          </a:xfrm>
          <a:prstGeom prst="rect">
            <a:avLst/>
          </a:prstGeom>
        </p:spPr>
        <p:txBody>
          <a:bodyPr vert="horz" wrap="square" lIns="0" tIns="30200" rIns="0" bIns="0" rtlCol="0">
            <a:spAutoFit/>
          </a:bodyPr>
          <a:lstStyle/>
          <a:p>
            <a:pPr marL="25168" defTabSz="1812066">
              <a:spcBef>
                <a:spcPts val="238"/>
              </a:spcBef>
            </a:pPr>
            <a:r>
              <a:rPr sz="2576" b="1" spc="20" dirty="0">
                <a:solidFill>
                  <a:prstClr val="black"/>
                </a:solidFill>
                <a:latin typeface="Arial"/>
                <a:cs typeface="Arial"/>
              </a:rPr>
              <a:t>FP32/FP16</a:t>
            </a:r>
            <a:endParaRPr sz="2576">
              <a:solidFill>
                <a:prstClr val="black"/>
              </a:solidFill>
              <a:latin typeface="Arial"/>
              <a:cs typeface="Arial"/>
            </a:endParaRPr>
          </a:p>
        </p:txBody>
      </p:sp>
      <p:pic>
        <p:nvPicPr>
          <p:cNvPr id="3" name="object 3"/>
          <p:cNvPicPr/>
          <p:nvPr/>
        </p:nvPicPr>
        <p:blipFill>
          <a:blip r:embed="rId2" cstate="print"/>
          <a:stretch>
            <a:fillRect/>
          </a:stretch>
        </p:blipFill>
        <p:spPr>
          <a:xfrm>
            <a:off x="696775" y="869047"/>
            <a:ext cx="7771706" cy="2795456"/>
          </a:xfrm>
          <a:prstGeom prst="rect">
            <a:avLst/>
          </a:prstGeom>
        </p:spPr>
      </p:pic>
      <p:sp>
        <p:nvSpPr>
          <p:cNvPr id="4" name="object 4"/>
          <p:cNvSpPr txBox="1"/>
          <p:nvPr/>
        </p:nvSpPr>
        <p:spPr>
          <a:xfrm>
            <a:off x="524571" y="3806404"/>
            <a:ext cx="5296389" cy="1950689"/>
          </a:xfrm>
          <a:prstGeom prst="rect">
            <a:avLst/>
          </a:prstGeom>
        </p:spPr>
        <p:txBody>
          <a:bodyPr vert="horz" wrap="square" lIns="0" tIns="31459" rIns="0" bIns="0" rtlCol="0">
            <a:spAutoFit/>
          </a:bodyPr>
          <a:lstStyle/>
          <a:p>
            <a:pPr marL="2855263" defTabSz="1812066">
              <a:spcBef>
                <a:spcPts val="248"/>
              </a:spcBef>
            </a:pPr>
            <a:r>
              <a:rPr sz="1585" spc="20" dirty="0">
                <a:solidFill>
                  <a:prstClr val="black"/>
                </a:solidFill>
                <a:latin typeface="Microsoft Sans Serif"/>
                <a:cs typeface="Microsoft Sans Serif"/>
              </a:rPr>
              <a:t>Source:</a:t>
            </a:r>
            <a:r>
              <a:rPr sz="1585" spc="109" dirty="0">
                <a:solidFill>
                  <a:prstClr val="black"/>
                </a:solidFill>
                <a:latin typeface="Microsoft Sans Serif"/>
                <a:cs typeface="Microsoft Sans Serif"/>
              </a:rPr>
              <a:t> </a:t>
            </a:r>
            <a:r>
              <a:rPr sz="1585" spc="20" dirty="0">
                <a:solidFill>
                  <a:prstClr val="black"/>
                </a:solidFill>
                <a:latin typeface="Microsoft Sans Serif"/>
                <a:cs typeface="Microsoft Sans Serif"/>
                <a:hlinkClick r:id="rId3"/>
              </a:rPr>
              <a:t>Maxime</a:t>
            </a:r>
            <a:r>
              <a:rPr sz="1585" spc="10" dirty="0">
                <a:solidFill>
                  <a:prstClr val="black"/>
                </a:solidFill>
                <a:latin typeface="Microsoft Sans Serif"/>
                <a:cs typeface="Microsoft Sans Serif"/>
                <a:hlinkClick r:id="rId3"/>
              </a:rPr>
              <a:t> </a:t>
            </a:r>
            <a:r>
              <a:rPr sz="1585" spc="20" dirty="0">
                <a:solidFill>
                  <a:prstClr val="black"/>
                </a:solidFill>
                <a:latin typeface="Microsoft Sans Serif"/>
                <a:cs typeface="Microsoft Sans Serif"/>
                <a:hlinkClick r:id="rId3"/>
              </a:rPr>
              <a:t>Labonne</a:t>
            </a:r>
            <a:endParaRPr sz="1585" dirty="0">
              <a:solidFill>
                <a:prstClr val="black"/>
              </a:solidFill>
              <a:latin typeface="Microsoft Sans Serif"/>
              <a:cs typeface="Microsoft Sans Serif"/>
            </a:endParaRPr>
          </a:p>
          <a:p>
            <a:pPr defTabSz="1812066"/>
            <a:endParaRPr sz="1982" dirty="0">
              <a:solidFill>
                <a:prstClr val="black"/>
              </a:solidFill>
              <a:latin typeface="Microsoft Sans Serif"/>
              <a:cs typeface="Microsoft Sans Serif"/>
            </a:endParaRPr>
          </a:p>
          <a:p>
            <a:pPr defTabSz="1812066">
              <a:spcBef>
                <a:spcPts val="20"/>
              </a:spcBef>
            </a:pPr>
            <a:endParaRPr sz="2279" dirty="0">
              <a:solidFill>
                <a:prstClr val="black"/>
              </a:solidFill>
              <a:latin typeface="Microsoft Sans Serif"/>
              <a:cs typeface="Microsoft Sans Serif"/>
            </a:endParaRPr>
          </a:p>
          <a:p>
            <a:pPr marL="50335" defTabSz="1812066"/>
            <a:r>
              <a:rPr sz="1982" spc="-99" dirty="0">
                <a:solidFill>
                  <a:prstClr val="black"/>
                </a:solidFill>
                <a:latin typeface="Microsoft Sans Serif"/>
                <a:cs typeface="Microsoft Sans Serif"/>
              </a:rPr>
              <a:t>You</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can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represent</a:t>
            </a:r>
            <a:r>
              <a:rPr sz="1982" spc="10" dirty="0">
                <a:solidFill>
                  <a:prstClr val="black"/>
                </a:solidFill>
                <a:latin typeface="Microsoft Sans Serif"/>
                <a:cs typeface="Microsoft Sans Serif"/>
              </a:rPr>
              <a:t> </a:t>
            </a:r>
            <a:r>
              <a:rPr sz="1982" spc="-20" dirty="0">
                <a:solidFill>
                  <a:prstClr val="black"/>
                </a:solidFill>
                <a:latin typeface="Microsoft Sans Serif"/>
                <a:cs typeface="Microsoft Sans Serif"/>
              </a:rPr>
              <a:t>every</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float</a:t>
            </a:r>
            <a:r>
              <a:rPr sz="1982" spc="10" dirty="0">
                <a:solidFill>
                  <a:prstClr val="black"/>
                </a:solidFill>
                <a:latin typeface="Microsoft Sans Serif"/>
                <a:cs typeface="Microsoft Sans Serif"/>
              </a:rPr>
              <a:t> </a:t>
            </a:r>
            <a:r>
              <a:rPr sz="1982" spc="-20" dirty="0">
                <a:solidFill>
                  <a:prstClr val="black"/>
                </a:solidFill>
                <a:latin typeface="Microsoft Sans Serif"/>
                <a:cs typeface="Microsoft Sans Serif"/>
              </a:rPr>
              <a:t>like</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this:</a:t>
            </a:r>
          </a:p>
          <a:p>
            <a:pPr defTabSz="1812066">
              <a:spcBef>
                <a:spcPts val="99"/>
              </a:spcBef>
            </a:pPr>
            <a:endParaRPr sz="2378" dirty="0">
              <a:solidFill>
                <a:prstClr val="black"/>
              </a:solidFill>
              <a:latin typeface="Microsoft Sans Serif"/>
              <a:cs typeface="Microsoft Sans Serif"/>
            </a:endParaRPr>
          </a:p>
          <a:p>
            <a:pPr marL="2890498" defTabSz="1812066">
              <a:spcBef>
                <a:spcPts val="10"/>
              </a:spcBef>
            </a:pPr>
            <a:r>
              <a:rPr sz="2180" spc="59" dirty="0">
                <a:solidFill>
                  <a:prstClr val="black"/>
                </a:solidFill>
                <a:latin typeface="Tahoma"/>
                <a:cs typeface="Tahoma"/>
              </a:rPr>
              <a:t>(</a:t>
            </a:r>
            <a:r>
              <a:rPr sz="2180" i="1" spc="59" dirty="0">
                <a:solidFill>
                  <a:prstClr val="black"/>
                </a:solidFill>
                <a:latin typeface="Georgia"/>
                <a:cs typeface="Georgia"/>
              </a:rPr>
              <a:t>−</a:t>
            </a:r>
            <a:r>
              <a:rPr sz="1982" spc="59" dirty="0">
                <a:solidFill>
                  <a:prstClr val="black"/>
                </a:solidFill>
                <a:latin typeface="Microsoft Sans Serif"/>
                <a:cs typeface="Microsoft Sans Serif"/>
              </a:rPr>
              <a:t>1</a:t>
            </a:r>
            <a:r>
              <a:rPr sz="2180" spc="59" dirty="0">
                <a:solidFill>
                  <a:prstClr val="black"/>
                </a:solidFill>
                <a:latin typeface="Tahoma"/>
                <a:cs typeface="Tahoma"/>
              </a:rPr>
              <a:t>)</a:t>
            </a:r>
            <a:r>
              <a:rPr sz="2081" i="1" spc="87" baseline="35714" dirty="0">
                <a:solidFill>
                  <a:srgbClr val="3A70FE"/>
                </a:solidFill>
                <a:latin typeface="Arial"/>
                <a:cs typeface="Arial"/>
              </a:rPr>
              <a:t>S</a:t>
            </a:r>
            <a:r>
              <a:rPr sz="2081" i="1" spc="341" baseline="35714" dirty="0">
                <a:solidFill>
                  <a:srgbClr val="3A70FE"/>
                </a:solidFill>
                <a:latin typeface="Arial"/>
                <a:cs typeface="Arial"/>
              </a:rPr>
              <a:t> </a:t>
            </a:r>
            <a:r>
              <a:rPr sz="2180" i="1" spc="-10" dirty="0">
                <a:solidFill>
                  <a:prstClr val="black"/>
                </a:solidFill>
                <a:latin typeface="Georgia"/>
                <a:cs typeface="Georgia"/>
              </a:rPr>
              <a:t>·</a:t>
            </a:r>
            <a:r>
              <a:rPr sz="2180" i="1" spc="-69" dirty="0">
                <a:solidFill>
                  <a:prstClr val="black"/>
                </a:solidFill>
                <a:latin typeface="Georgia"/>
                <a:cs typeface="Georgia"/>
              </a:rPr>
              <a:t> </a:t>
            </a:r>
            <a:r>
              <a:rPr sz="1982" spc="79" dirty="0">
                <a:solidFill>
                  <a:prstClr val="black"/>
                </a:solidFill>
                <a:latin typeface="Microsoft Sans Serif"/>
                <a:cs typeface="Microsoft Sans Serif"/>
              </a:rPr>
              <a:t>2</a:t>
            </a:r>
            <a:r>
              <a:rPr sz="2081" i="1" spc="119" baseline="35714" dirty="0">
                <a:solidFill>
                  <a:srgbClr val="31C386"/>
                </a:solidFill>
                <a:latin typeface="Arial"/>
                <a:cs typeface="Arial"/>
              </a:rPr>
              <a:t>e</a:t>
            </a:r>
            <a:r>
              <a:rPr sz="2378" i="1" spc="119" baseline="31250" dirty="0">
                <a:solidFill>
                  <a:prstClr val="black"/>
                </a:solidFill>
                <a:latin typeface="Arial"/>
                <a:cs typeface="Arial"/>
              </a:rPr>
              <a:t>−</a:t>
            </a:r>
            <a:r>
              <a:rPr sz="2081" i="1" spc="119" baseline="35714" dirty="0">
                <a:solidFill>
                  <a:prstClr val="black"/>
                </a:solidFill>
                <a:latin typeface="Arial"/>
                <a:cs typeface="Arial"/>
              </a:rPr>
              <a:t>bias</a:t>
            </a:r>
            <a:r>
              <a:rPr sz="2081" i="1" spc="297" baseline="35714" dirty="0">
                <a:solidFill>
                  <a:prstClr val="black"/>
                </a:solidFill>
                <a:latin typeface="Arial"/>
                <a:cs typeface="Arial"/>
              </a:rPr>
              <a:t> </a:t>
            </a:r>
            <a:r>
              <a:rPr sz="2180" i="1" spc="-10" dirty="0">
                <a:solidFill>
                  <a:prstClr val="black"/>
                </a:solidFill>
                <a:latin typeface="Georgia"/>
                <a:cs typeface="Georgia"/>
              </a:rPr>
              <a:t>·</a:t>
            </a:r>
            <a:r>
              <a:rPr sz="2180" i="1" spc="-69" dirty="0">
                <a:solidFill>
                  <a:prstClr val="black"/>
                </a:solidFill>
                <a:latin typeface="Georgia"/>
                <a:cs typeface="Georgia"/>
              </a:rPr>
              <a:t> </a:t>
            </a:r>
            <a:r>
              <a:rPr sz="1982" spc="-69" dirty="0">
                <a:solidFill>
                  <a:prstClr val="black"/>
                </a:solidFill>
                <a:latin typeface="Microsoft Sans Serif"/>
                <a:cs typeface="Microsoft Sans Serif"/>
              </a:rPr>
              <a:t>1</a:t>
            </a:r>
            <a:r>
              <a:rPr sz="2180" i="1" spc="-69" dirty="0">
                <a:solidFill>
                  <a:prstClr val="black"/>
                </a:solidFill>
                <a:latin typeface="Verdana"/>
                <a:cs typeface="Verdana"/>
              </a:rPr>
              <a:t>.</a:t>
            </a:r>
            <a:r>
              <a:rPr sz="1982" i="1" spc="-69" dirty="0">
                <a:solidFill>
                  <a:srgbClr val="FF7FEC"/>
                </a:solidFill>
                <a:latin typeface="Arial"/>
                <a:cs typeface="Arial"/>
              </a:rPr>
              <a:t>m</a:t>
            </a:r>
            <a:endParaRPr sz="1982" dirty="0">
              <a:solidFill>
                <a:prstClr val="black"/>
              </a:solidFill>
              <a:latin typeface="Arial"/>
              <a:cs typeface="Arial"/>
            </a:endParaRPr>
          </a:p>
        </p:txBody>
      </p:sp>
      <p:sp>
        <p:nvSpPr>
          <p:cNvPr id="7" name="object 7"/>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25168"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37" dirty="0">
                <a:solidFill>
                  <a:prstClr val="black"/>
                </a:solidFill>
              </a:rPr>
              <a:t> </a:t>
            </a:r>
            <a:r>
              <a:rPr spc="-10" dirty="0">
                <a:solidFill>
                  <a:prstClr val="black"/>
                </a:solidFill>
              </a:rPr>
              <a:t>7</a:t>
            </a:r>
            <a:r>
              <a:rPr spc="1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
        <p:nvSpPr>
          <p:cNvPr id="8" name="TextBox 7">
            <a:extLst>
              <a:ext uri="{FF2B5EF4-FFF2-40B4-BE49-F238E27FC236}">
                <a16:creationId xmlns:a16="http://schemas.microsoft.com/office/drawing/2014/main" id="{40A0B1FD-DA71-4A30-9281-77D419162C3A}"/>
              </a:ext>
            </a:extLst>
          </p:cNvPr>
          <p:cNvSpPr txBox="1"/>
          <p:nvPr/>
        </p:nvSpPr>
        <p:spPr>
          <a:xfrm>
            <a:off x="6017079" y="6020652"/>
            <a:ext cx="3586238" cy="369332"/>
          </a:xfrm>
          <a:prstGeom prst="rect">
            <a:avLst/>
          </a:prstGeom>
          <a:noFill/>
        </p:spPr>
        <p:txBody>
          <a:bodyPr wrap="square" rtlCol="0">
            <a:spAutoFit/>
          </a:bodyPr>
          <a:lstStyle/>
          <a:p>
            <a:r>
              <a:rPr lang="en-US" dirty="0"/>
              <a:t>see Lecture 8…</a:t>
            </a:r>
            <a:endParaRPr lang="de-DE" dirty="0"/>
          </a:p>
        </p:txBody>
      </p:sp>
    </p:spTree>
  </p:cSld>
  <p:clrMapOvr>
    <a:masterClrMapping/>
  </p:clrMapOvr>
  <p:transition>
    <p:cut/>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1572" y="336709"/>
            <a:ext cx="3634111" cy="426885"/>
          </a:xfrm>
          <a:prstGeom prst="rect">
            <a:avLst/>
          </a:prstGeom>
        </p:spPr>
        <p:txBody>
          <a:bodyPr vert="horz" wrap="square" lIns="0" tIns="30200" rIns="0" bIns="0" rtlCol="0">
            <a:spAutoFit/>
          </a:bodyPr>
          <a:lstStyle/>
          <a:p>
            <a:pPr marL="25168">
              <a:spcBef>
                <a:spcPts val="238"/>
              </a:spcBef>
            </a:pPr>
            <a:r>
              <a:rPr lang="en-US" spc="20" dirty="0"/>
              <a:t>Space requirements</a:t>
            </a:r>
            <a:endParaRPr dirty="0"/>
          </a:p>
        </p:txBody>
      </p:sp>
      <p:pic>
        <p:nvPicPr>
          <p:cNvPr id="3" name="object 3"/>
          <p:cNvPicPr/>
          <p:nvPr/>
        </p:nvPicPr>
        <p:blipFill>
          <a:blip r:embed="rId2" cstate="print"/>
          <a:stretch>
            <a:fillRect/>
          </a:stretch>
        </p:blipFill>
        <p:spPr>
          <a:xfrm>
            <a:off x="844293" y="2255591"/>
            <a:ext cx="142443" cy="142443"/>
          </a:xfrm>
          <a:prstGeom prst="rect">
            <a:avLst/>
          </a:prstGeom>
        </p:spPr>
      </p:pic>
      <p:pic>
        <p:nvPicPr>
          <p:cNvPr id="4" name="object 4"/>
          <p:cNvPicPr/>
          <p:nvPr/>
        </p:nvPicPr>
        <p:blipFill>
          <a:blip r:embed="rId2" cstate="print"/>
          <a:stretch>
            <a:fillRect/>
          </a:stretch>
        </p:blipFill>
        <p:spPr>
          <a:xfrm>
            <a:off x="844293" y="2671801"/>
            <a:ext cx="142443" cy="142443"/>
          </a:xfrm>
          <a:prstGeom prst="rect">
            <a:avLst/>
          </a:prstGeom>
        </p:spPr>
      </p:pic>
      <p:pic>
        <p:nvPicPr>
          <p:cNvPr id="5" name="object 5"/>
          <p:cNvPicPr/>
          <p:nvPr/>
        </p:nvPicPr>
        <p:blipFill>
          <a:blip r:embed="rId2" cstate="print"/>
          <a:stretch>
            <a:fillRect/>
          </a:stretch>
        </p:blipFill>
        <p:spPr>
          <a:xfrm>
            <a:off x="844293" y="3088013"/>
            <a:ext cx="142443" cy="142443"/>
          </a:xfrm>
          <a:prstGeom prst="rect">
            <a:avLst/>
          </a:prstGeom>
        </p:spPr>
      </p:pic>
      <p:sp>
        <p:nvSpPr>
          <p:cNvPr id="8" name="object 8"/>
          <p:cNvSpPr txBox="1"/>
          <p:nvPr/>
        </p:nvSpPr>
        <p:spPr>
          <a:xfrm>
            <a:off x="413276" y="1426183"/>
            <a:ext cx="8159224" cy="4074213"/>
          </a:xfrm>
          <a:prstGeom prst="rect">
            <a:avLst/>
          </a:prstGeom>
        </p:spPr>
        <p:txBody>
          <a:bodyPr vert="horz" wrap="square" lIns="0" tIns="25167" rIns="0" bIns="0" rtlCol="0">
            <a:spAutoFit/>
          </a:bodyPr>
          <a:lstStyle/>
          <a:p>
            <a:pPr marL="100670" defTabSz="1812066">
              <a:spcBef>
                <a:spcPts val="198"/>
              </a:spcBef>
            </a:pPr>
            <a:r>
              <a:rPr lang="en-US" sz="1982" spc="-10" dirty="0">
                <a:solidFill>
                  <a:prstClr val="black"/>
                </a:solidFill>
                <a:latin typeface="Microsoft Sans Serif"/>
                <a:cs typeface="Microsoft Sans Serif"/>
              </a:rPr>
              <a:t>Model p</a:t>
            </a:r>
            <a:r>
              <a:rPr sz="1982" spc="-10" dirty="0">
                <a:solidFill>
                  <a:prstClr val="black"/>
                </a:solidFill>
                <a:latin typeface="Microsoft Sans Serif"/>
                <a:cs typeface="Microsoft Sans Serif"/>
              </a:rPr>
              <a:t>arameter</a:t>
            </a:r>
            <a:r>
              <a:rPr sz="1982" dirty="0">
                <a:solidFill>
                  <a:prstClr val="black"/>
                </a:solidFill>
                <a:latin typeface="Microsoft Sans Serif"/>
                <a:cs typeface="Microsoft Sans Serif"/>
              </a:rPr>
              <a:t> </a:t>
            </a:r>
            <a:r>
              <a:rPr sz="1982" spc="-10" dirty="0">
                <a:solidFill>
                  <a:prstClr val="black"/>
                </a:solidFill>
                <a:latin typeface="Microsoft Sans Serif"/>
                <a:cs typeface="Microsoft Sans Serif"/>
              </a:rPr>
              <a:t>size</a:t>
            </a:r>
            <a:r>
              <a:rPr sz="1982" dirty="0">
                <a:solidFill>
                  <a:prstClr val="black"/>
                </a:solidFill>
                <a:latin typeface="Microsoft Sans Serif"/>
                <a:cs typeface="Microsoft Sans Serif"/>
              </a:rPr>
              <a:t> depends</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on chosen</a:t>
            </a:r>
            <a:r>
              <a:rPr sz="1982" spc="10" dirty="0">
                <a:solidFill>
                  <a:prstClr val="black"/>
                </a:solidFill>
                <a:latin typeface="Microsoft Sans Serif"/>
                <a:cs typeface="Microsoft Sans Serif"/>
              </a:rPr>
              <a:t> </a:t>
            </a:r>
            <a:r>
              <a:rPr sz="1982" dirty="0">
                <a:solidFill>
                  <a:prstClr val="black"/>
                </a:solidFill>
                <a:latin typeface="Microsoft Sans Serif"/>
                <a:cs typeface="Microsoft Sans Serif"/>
              </a:rPr>
              <a:t>representation:</a:t>
            </a:r>
          </a:p>
          <a:p>
            <a:pPr defTabSz="1812066">
              <a:spcBef>
                <a:spcPts val="40"/>
              </a:spcBef>
            </a:pPr>
            <a:endParaRPr sz="2378" dirty="0">
              <a:solidFill>
                <a:prstClr val="black"/>
              </a:solidFill>
              <a:latin typeface="Microsoft Sans Serif"/>
              <a:cs typeface="Microsoft Sans Serif"/>
            </a:endParaRPr>
          </a:p>
          <a:p>
            <a:pPr marL="649324" marR="135905" defTabSz="1812066">
              <a:lnSpc>
                <a:spcPct val="125299"/>
              </a:lnSpc>
            </a:pPr>
            <a:r>
              <a:rPr sz="1982" dirty="0">
                <a:solidFill>
                  <a:prstClr val="black"/>
                </a:solidFill>
                <a:latin typeface="Microsoft Sans Serif"/>
                <a:cs typeface="Microsoft Sans Serif"/>
              </a:rPr>
              <a:t>Pure fp32: </a:t>
            </a:r>
            <a:r>
              <a:rPr sz="1982" i="1" spc="20" dirty="0">
                <a:solidFill>
                  <a:prstClr val="black"/>
                </a:solidFill>
                <a:latin typeface="Arial"/>
                <a:cs typeface="Arial"/>
              </a:rPr>
              <a:t>Mem</a:t>
            </a:r>
            <a:r>
              <a:rPr sz="2081" i="1" spc="30" baseline="-11904" dirty="0">
                <a:solidFill>
                  <a:prstClr val="black"/>
                </a:solidFill>
                <a:latin typeface="Arial"/>
                <a:cs typeface="Arial"/>
              </a:rPr>
              <a:t>model</a:t>
            </a:r>
            <a:r>
              <a:rPr sz="2081" i="1" spc="44" baseline="-11904" dirty="0">
                <a:solidFill>
                  <a:prstClr val="black"/>
                </a:solidFill>
                <a:latin typeface="Arial"/>
                <a:cs typeface="Arial"/>
              </a:rPr>
              <a:t> </a:t>
            </a:r>
            <a:r>
              <a:rPr sz="2180" spc="89" dirty="0">
                <a:solidFill>
                  <a:prstClr val="black"/>
                </a:solidFill>
                <a:latin typeface="Tahoma"/>
                <a:cs typeface="Tahoma"/>
              </a:rPr>
              <a:t>= </a:t>
            </a:r>
            <a:r>
              <a:rPr sz="1982" dirty="0">
                <a:solidFill>
                  <a:prstClr val="black"/>
                </a:solidFill>
                <a:latin typeface="Microsoft Sans Serif"/>
                <a:cs typeface="Microsoft Sans Serif"/>
              </a:rPr>
              <a:t>4 </a:t>
            </a:r>
            <a:r>
              <a:rPr sz="1982" i="1" dirty="0">
                <a:solidFill>
                  <a:prstClr val="black"/>
                </a:solidFill>
                <a:latin typeface="Arial"/>
                <a:cs typeface="Arial"/>
              </a:rPr>
              <a:t>bytes</a:t>
            </a:r>
            <a:r>
              <a:rPr sz="2180" i="1" dirty="0">
                <a:solidFill>
                  <a:prstClr val="black"/>
                </a:solidFill>
                <a:latin typeface="Verdana"/>
                <a:cs typeface="Verdana"/>
              </a:rPr>
              <a:t>/</a:t>
            </a:r>
            <a:r>
              <a:rPr sz="1982" i="1" dirty="0">
                <a:solidFill>
                  <a:prstClr val="black"/>
                </a:solidFill>
                <a:latin typeface="Arial"/>
                <a:cs typeface="Arial"/>
              </a:rPr>
              <a:t>param </a:t>
            </a:r>
            <a:r>
              <a:rPr sz="2180" i="1" spc="-10" dirty="0">
                <a:solidFill>
                  <a:prstClr val="black"/>
                </a:solidFill>
                <a:latin typeface="Georgia"/>
                <a:cs typeface="Georgia"/>
              </a:rPr>
              <a:t>· </a:t>
            </a:r>
            <a:r>
              <a:rPr sz="1982" i="1" spc="20" dirty="0">
                <a:solidFill>
                  <a:prstClr val="black"/>
                </a:solidFill>
                <a:latin typeface="Arial"/>
                <a:cs typeface="Arial"/>
              </a:rPr>
              <a:t>N</a:t>
            </a:r>
            <a:r>
              <a:rPr sz="2081" i="1" spc="30" baseline="-11904" dirty="0">
                <a:solidFill>
                  <a:prstClr val="black"/>
                </a:solidFill>
                <a:latin typeface="Arial"/>
                <a:cs typeface="Arial"/>
              </a:rPr>
              <a:t>params </a:t>
            </a:r>
            <a:r>
              <a:rPr sz="2081" i="1" spc="44" baseline="-11904" dirty="0">
                <a:solidFill>
                  <a:prstClr val="black"/>
                </a:solidFill>
                <a:latin typeface="Arial"/>
                <a:cs typeface="Arial"/>
              </a:rPr>
              <a:t> </a:t>
            </a:r>
            <a:r>
              <a:rPr sz="1982" dirty="0">
                <a:solidFill>
                  <a:prstClr val="black"/>
                </a:solidFill>
                <a:latin typeface="Microsoft Sans Serif"/>
                <a:cs typeface="Microsoft Sans Serif"/>
              </a:rPr>
              <a:t>fp16</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or</a:t>
            </a:r>
            <a:r>
              <a:rPr sz="1982" spc="20" dirty="0">
                <a:solidFill>
                  <a:prstClr val="black"/>
                </a:solidFill>
                <a:latin typeface="Microsoft Sans Serif"/>
                <a:cs typeface="Microsoft Sans Serif"/>
              </a:rPr>
              <a:t> </a:t>
            </a:r>
            <a:r>
              <a:rPr sz="1982" dirty="0">
                <a:solidFill>
                  <a:prstClr val="black"/>
                </a:solidFill>
                <a:latin typeface="Microsoft Sans Serif"/>
                <a:cs typeface="Microsoft Sans Serif"/>
              </a:rPr>
              <a:t>bf16:</a:t>
            </a:r>
            <a:r>
              <a:rPr sz="1982" spc="159" dirty="0">
                <a:solidFill>
                  <a:prstClr val="black"/>
                </a:solidFill>
                <a:latin typeface="Microsoft Sans Serif"/>
                <a:cs typeface="Microsoft Sans Serif"/>
              </a:rPr>
              <a:t> </a:t>
            </a:r>
            <a:r>
              <a:rPr sz="1982" i="1" spc="20" dirty="0">
                <a:solidFill>
                  <a:prstClr val="black"/>
                </a:solidFill>
                <a:latin typeface="Arial"/>
                <a:cs typeface="Arial"/>
              </a:rPr>
              <a:t>Mem</a:t>
            </a:r>
            <a:r>
              <a:rPr sz="2081" i="1" spc="30" baseline="-11904" dirty="0">
                <a:solidFill>
                  <a:prstClr val="black"/>
                </a:solidFill>
                <a:latin typeface="Arial"/>
                <a:cs typeface="Arial"/>
              </a:rPr>
              <a:t>model</a:t>
            </a:r>
            <a:r>
              <a:rPr sz="2081" i="1" spc="73" baseline="-11904" dirty="0">
                <a:solidFill>
                  <a:prstClr val="black"/>
                </a:solidFill>
                <a:latin typeface="Arial"/>
                <a:cs typeface="Arial"/>
              </a:rPr>
              <a:t> </a:t>
            </a:r>
            <a:r>
              <a:rPr sz="2180" spc="89" dirty="0">
                <a:solidFill>
                  <a:prstClr val="black"/>
                </a:solidFill>
                <a:latin typeface="Tahoma"/>
                <a:cs typeface="Tahoma"/>
              </a:rPr>
              <a:t>=</a:t>
            </a:r>
            <a:r>
              <a:rPr sz="2180" spc="-79" dirty="0">
                <a:solidFill>
                  <a:prstClr val="black"/>
                </a:solidFill>
                <a:latin typeface="Tahoma"/>
                <a:cs typeface="Tahoma"/>
              </a:rPr>
              <a:t> </a:t>
            </a:r>
            <a:r>
              <a:rPr sz="1982" dirty="0">
                <a:solidFill>
                  <a:prstClr val="black"/>
                </a:solidFill>
                <a:latin typeface="Microsoft Sans Serif"/>
                <a:cs typeface="Microsoft Sans Serif"/>
              </a:rPr>
              <a:t>2</a:t>
            </a:r>
            <a:r>
              <a:rPr sz="1982" spc="30" dirty="0">
                <a:solidFill>
                  <a:prstClr val="black"/>
                </a:solidFill>
                <a:latin typeface="Microsoft Sans Serif"/>
                <a:cs typeface="Microsoft Sans Serif"/>
              </a:rPr>
              <a:t> </a:t>
            </a:r>
            <a:r>
              <a:rPr sz="1982" i="1" dirty="0">
                <a:solidFill>
                  <a:prstClr val="black"/>
                </a:solidFill>
                <a:latin typeface="Arial"/>
                <a:cs typeface="Arial"/>
              </a:rPr>
              <a:t>bytes</a:t>
            </a:r>
            <a:r>
              <a:rPr sz="2180" i="1" dirty="0">
                <a:solidFill>
                  <a:prstClr val="black"/>
                </a:solidFill>
                <a:latin typeface="Verdana"/>
                <a:cs typeface="Verdana"/>
              </a:rPr>
              <a:t>/</a:t>
            </a:r>
            <a:r>
              <a:rPr sz="1982" i="1" dirty="0">
                <a:solidFill>
                  <a:prstClr val="black"/>
                </a:solidFill>
                <a:latin typeface="Arial"/>
                <a:cs typeface="Arial"/>
              </a:rPr>
              <a:t>param</a:t>
            </a:r>
            <a:r>
              <a:rPr sz="1982" i="1" spc="-40" dirty="0">
                <a:solidFill>
                  <a:prstClr val="black"/>
                </a:solidFill>
                <a:latin typeface="Arial"/>
                <a:cs typeface="Arial"/>
              </a:rPr>
              <a:t> </a:t>
            </a:r>
            <a:r>
              <a:rPr sz="2180" i="1" spc="-10" dirty="0">
                <a:solidFill>
                  <a:prstClr val="black"/>
                </a:solidFill>
                <a:latin typeface="Georgia"/>
                <a:cs typeface="Georgia"/>
              </a:rPr>
              <a:t>·</a:t>
            </a:r>
            <a:r>
              <a:rPr sz="2180" i="1" spc="-50" dirty="0">
                <a:solidFill>
                  <a:prstClr val="black"/>
                </a:solidFill>
                <a:latin typeface="Georgia"/>
                <a:cs typeface="Georgia"/>
              </a:rPr>
              <a:t> </a:t>
            </a:r>
            <a:r>
              <a:rPr sz="1982" i="1" spc="20" dirty="0">
                <a:solidFill>
                  <a:prstClr val="black"/>
                </a:solidFill>
                <a:latin typeface="Arial"/>
                <a:cs typeface="Arial"/>
              </a:rPr>
              <a:t>N</a:t>
            </a:r>
            <a:r>
              <a:rPr sz="2081" i="1" spc="30" baseline="-11904" dirty="0">
                <a:solidFill>
                  <a:prstClr val="black"/>
                </a:solidFill>
                <a:latin typeface="Arial"/>
                <a:cs typeface="Arial"/>
              </a:rPr>
              <a:t>params </a:t>
            </a:r>
            <a:r>
              <a:rPr sz="2081" i="1" spc="-535" baseline="-11904" dirty="0">
                <a:solidFill>
                  <a:prstClr val="black"/>
                </a:solidFill>
                <a:latin typeface="Arial"/>
                <a:cs typeface="Arial"/>
              </a:rPr>
              <a:t> </a:t>
            </a:r>
            <a:r>
              <a:rPr sz="1982" dirty="0">
                <a:solidFill>
                  <a:prstClr val="black"/>
                </a:solidFill>
                <a:latin typeface="Microsoft Sans Serif"/>
                <a:cs typeface="Microsoft Sans Serif"/>
              </a:rPr>
              <a:t>int8:</a:t>
            </a:r>
            <a:r>
              <a:rPr sz="1982" spc="139" dirty="0">
                <a:solidFill>
                  <a:prstClr val="black"/>
                </a:solidFill>
                <a:latin typeface="Microsoft Sans Serif"/>
                <a:cs typeface="Microsoft Sans Serif"/>
              </a:rPr>
              <a:t> </a:t>
            </a:r>
            <a:r>
              <a:rPr sz="1982" i="1" spc="20" dirty="0">
                <a:solidFill>
                  <a:prstClr val="black"/>
                </a:solidFill>
                <a:latin typeface="Arial"/>
                <a:cs typeface="Arial"/>
              </a:rPr>
              <a:t>Mem</a:t>
            </a:r>
            <a:r>
              <a:rPr sz="2081" i="1" spc="30" baseline="-11904" dirty="0">
                <a:solidFill>
                  <a:prstClr val="black"/>
                </a:solidFill>
                <a:latin typeface="Arial"/>
                <a:cs typeface="Arial"/>
              </a:rPr>
              <a:t>model</a:t>
            </a:r>
            <a:r>
              <a:rPr sz="2081" i="1" spc="59" baseline="-11904" dirty="0">
                <a:solidFill>
                  <a:prstClr val="black"/>
                </a:solidFill>
                <a:latin typeface="Arial"/>
                <a:cs typeface="Arial"/>
              </a:rPr>
              <a:t> </a:t>
            </a:r>
            <a:r>
              <a:rPr sz="2180" spc="89" dirty="0">
                <a:solidFill>
                  <a:prstClr val="black"/>
                </a:solidFill>
                <a:latin typeface="Tahoma"/>
                <a:cs typeface="Tahoma"/>
              </a:rPr>
              <a:t>=</a:t>
            </a:r>
            <a:r>
              <a:rPr sz="2180" spc="-79" dirty="0">
                <a:solidFill>
                  <a:prstClr val="black"/>
                </a:solidFill>
                <a:latin typeface="Tahoma"/>
                <a:cs typeface="Tahoma"/>
              </a:rPr>
              <a:t> </a:t>
            </a:r>
            <a:r>
              <a:rPr sz="1982" dirty="0">
                <a:solidFill>
                  <a:prstClr val="black"/>
                </a:solidFill>
                <a:latin typeface="Microsoft Sans Serif"/>
                <a:cs typeface="Microsoft Sans Serif"/>
              </a:rPr>
              <a:t>1</a:t>
            </a:r>
            <a:r>
              <a:rPr sz="1982" spc="20" dirty="0">
                <a:solidFill>
                  <a:prstClr val="black"/>
                </a:solidFill>
                <a:latin typeface="Microsoft Sans Serif"/>
                <a:cs typeface="Microsoft Sans Serif"/>
              </a:rPr>
              <a:t> </a:t>
            </a:r>
            <a:r>
              <a:rPr sz="1982" i="1" dirty="0">
                <a:solidFill>
                  <a:prstClr val="black"/>
                </a:solidFill>
                <a:latin typeface="Arial"/>
                <a:cs typeface="Arial"/>
              </a:rPr>
              <a:t>byte</a:t>
            </a:r>
            <a:r>
              <a:rPr sz="2180" i="1" dirty="0">
                <a:solidFill>
                  <a:prstClr val="black"/>
                </a:solidFill>
                <a:latin typeface="Verdana"/>
                <a:cs typeface="Verdana"/>
              </a:rPr>
              <a:t>/</a:t>
            </a:r>
            <a:r>
              <a:rPr sz="1982" i="1" dirty="0">
                <a:solidFill>
                  <a:prstClr val="black"/>
                </a:solidFill>
                <a:latin typeface="Arial"/>
                <a:cs typeface="Arial"/>
              </a:rPr>
              <a:t>param</a:t>
            </a:r>
            <a:r>
              <a:rPr sz="1982" i="1" spc="-40" dirty="0">
                <a:solidFill>
                  <a:prstClr val="black"/>
                </a:solidFill>
                <a:latin typeface="Arial"/>
                <a:cs typeface="Arial"/>
              </a:rPr>
              <a:t> </a:t>
            </a:r>
            <a:r>
              <a:rPr sz="2180" i="1" spc="-10" dirty="0">
                <a:solidFill>
                  <a:prstClr val="black"/>
                </a:solidFill>
                <a:latin typeface="Georgia"/>
                <a:cs typeface="Georgia"/>
              </a:rPr>
              <a:t>·</a:t>
            </a:r>
            <a:r>
              <a:rPr sz="2180" i="1" spc="-50" dirty="0">
                <a:solidFill>
                  <a:prstClr val="black"/>
                </a:solidFill>
                <a:latin typeface="Georgia"/>
                <a:cs typeface="Georgia"/>
              </a:rPr>
              <a:t> </a:t>
            </a:r>
            <a:r>
              <a:rPr sz="1982" i="1" spc="20" dirty="0">
                <a:solidFill>
                  <a:prstClr val="black"/>
                </a:solidFill>
                <a:latin typeface="Arial"/>
                <a:cs typeface="Arial"/>
              </a:rPr>
              <a:t>N</a:t>
            </a:r>
            <a:r>
              <a:rPr sz="2081" i="1" spc="30" baseline="-11904" dirty="0">
                <a:solidFill>
                  <a:prstClr val="black"/>
                </a:solidFill>
                <a:latin typeface="Arial"/>
                <a:cs typeface="Arial"/>
              </a:rPr>
              <a:t>params</a:t>
            </a:r>
            <a:endParaRPr sz="2081" baseline="-11904" dirty="0">
              <a:solidFill>
                <a:prstClr val="black"/>
              </a:solidFill>
              <a:latin typeface="Arial"/>
              <a:cs typeface="Arial"/>
            </a:endParaRPr>
          </a:p>
          <a:p>
            <a:pPr marL="100670" defTabSz="1812066">
              <a:spcBef>
                <a:spcPts val="1110"/>
              </a:spcBef>
            </a:pPr>
            <a:r>
              <a:rPr lang="pt-BR" sz="1982" dirty="0">
                <a:solidFill>
                  <a:prstClr val="black"/>
                </a:solidFill>
                <a:latin typeface="Microsoft Sans Serif"/>
                <a:cs typeface="Microsoft Sans Serif"/>
              </a:rPr>
              <a:t>Optimizer states, e.g., AdamW:</a:t>
            </a:r>
            <a:r>
              <a:rPr lang="pt-BR" sz="1982" spc="20" dirty="0">
                <a:solidFill>
                  <a:prstClr val="black"/>
                </a:solidFill>
                <a:latin typeface="Microsoft Sans Serif"/>
                <a:cs typeface="Microsoft Sans Serif"/>
              </a:rPr>
              <a:t> </a:t>
            </a:r>
            <a:r>
              <a:rPr lang="pt-BR" sz="1982" i="1" spc="30" dirty="0">
                <a:solidFill>
                  <a:prstClr val="black"/>
                </a:solidFill>
                <a:latin typeface="Arial"/>
                <a:cs typeface="Arial"/>
              </a:rPr>
              <a:t>Mem</a:t>
            </a:r>
            <a:r>
              <a:rPr lang="pt-BR" sz="2081" spc="44" baseline="-11904" dirty="0">
                <a:solidFill>
                  <a:prstClr val="black"/>
                </a:solidFill>
                <a:latin typeface="Microsoft Sans Serif"/>
                <a:cs typeface="Microsoft Sans Serif"/>
              </a:rPr>
              <a:t>AdamW</a:t>
            </a:r>
            <a:r>
              <a:rPr lang="pt-BR" sz="2081" spc="489" baseline="-11904" dirty="0">
                <a:solidFill>
                  <a:prstClr val="black"/>
                </a:solidFill>
                <a:latin typeface="Microsoft Sans Serif"/>
                <a:cs typeface="Microsoft Sans Serif"/>
              </a:rPr>
              <a:t> </a:t>
            </a:r>
            <a:r>
              <a:rPr lang="pt-BR" sz="2180" spc="89" dirty="0">
                <a:solidFill>
                  <a:prstClr val="black"/>
                </a:solidFill>
                <a:latin typeface="Tahoma"/>
                <a:cs typeface="Tahoma"/>
              </a:rPr>
              <a:t>=</a:t>
            </a:r>
            <a:r>
              <a:rPr lang="pt-BR" sz="2180" spc="-69" dirty="0">
                <a:solidFill>
                  <a:prstClr val="black"/>
                </a:solidFill>
                <a:latin typeface="Tahoma"/>
                <a:cs typeface="Tahoma"/>
              </a:rPr>
              <a:t> </a:t>
            </a:r>
            <a:r>
              <a:rPr lang="pt-BR" sz="1982" dirty="0">
                <a:solidFill>
                  <a:prstClr val="black"/>
                </a:solidFill>
                <a:latin typeface="Microsoft Sans Serif"/>
                <a:cs typeface="Microsoft Sans Serif"/>
              </a:rPr>
              <a:t>8</a:t>
            </a:r>
            <a:r>
              <a:rPr lang="pt-BR" sz="1982" spc="20" dirty="0">
                <a:solidFill>
                  <a:prstClr val="black"/>
                </a:solidFill>
                <a:latin typeface="Microsoft Sans Serif"/>
                <a:cs typeface="Microsoft Sans Serif"/>
              </a:rPr>
              <a:t> </a:t>
            </a:r>
            <a:r>
              <a:rPr lang="pt-BR" sz="1982" i="1" dirty="0">
                <a:solidFill>
                  <a:prstClr val="black"/>
                </a:solidFill>
                <a:latin typeface="Arial"/>
                <a:cs typeface="Arial"/>
              </a:rPr>
              <a:t>bytes</a:t>
            </a:r>
            <a:r>
              <a:rPr lang="pt-BR" sz="2180" i="1" dirty="0">
                <a:solidFill>
                  <a:prstClr val="black"/>
                </a:solidFill>
                <a:latin typeface="Verdana"/>
                <a:cs typeface="Verdana"/>
              </a:rPr>
              <a:t>/</a:t>
            </a:r>
            <a:r>
              <a:rPr lang="pt-BR" sz="1982" i="1" dirty="0">
                <a:solidFill>
                  <a:prstClr val="black"/>
                </a:solidFill>
                <a:latin typeface="Arial"/>
                <a:cs typeface="Arial"/>
              </a:rPr>
              <a:t>param</a:t>
            </a:r>
            <a:r>
              <a:rPr lang="pt-BR" sz="1982" i="1" spc="-40" dirty="0">
                <a:solidFill>
                  <a:prstClr val="black"/>
                </a:solidFill>
                <a:latin typeface="Arial"/>
                <a:cs typeface="Arial"/>
              </a:rPr>
              <a:t> </a:t>
            </a:r>
            <a:r>
              <a:rPr lang="pt-BR" sz="2180" i="1" spc="-10" dirty="0">
                <a:solidFill>
                  <a:prstClr val="black"/>
                </a:solidFill>
                <a:latin typeface="Georgia"/>
                <a:cs typeface="Georgia"/>
              </a:rPr>
              <a:t>·</a:t>
            </a:r>
            <a:r>
              <a:rPr lang="pt-BR" sz="2180" i="1" spc="-40" dirty="0">
                <a:solidFill>
                  <a:prstClr val="black"/>
                </a:solidFill>
                <a:latin typeface="Georgia"/>
                <a:cs typeface="Georgia"/>
              </a:rPr>
              <a:t> </a:t>
            </a:r>
            <a:r>
              <a:rPr lang="pt-BR" sz="1982" i="1" spc="20" dirty="0">
                <a:solidFill>
                  <a:prstClr val="black"/>
                </a:solidFill>
                <a:latin typeface="Arial"/>
                <a:cs typeface="Arial"/>
              </a:rPr>
              <a:t>N</a:t>
            </a:r>
            <a:r>
              <a:rPr lang="pt-BR" sz="2081" i="1" spc="30" baseline="-11904" dirty="0">
                <a:solidFill>
                  <a:prstClr val="black"/>
                </a:solidFill>
                <a:latin typeface="Arial"/>
                <a:cs typeface="Arial"/>
              </a:rPr>
              <a:t>params</a:t>
            </a:r>
          </a:p>
          <a:p>
            <a:pPr marL="100670" defTabSz="1812066">
              <a:spcBef>
                <a:spcPts val="1110"/>
              </a:spcBef>
            </a:pPr>
            <a:r>
              <a:rPr lang="pt-BR" sz="2081" i="1" spc="30" baseline="-11904" dirty="0">
                <a:solidFill>
                  <a:prstClr val="black"/>
                </a:solidFill>
                <a:latin typeface="Arial"/>
                <a:cs typeface="Arial"/>
              </a:rPr>
              <a:t>      - </a:t>
            </a:r>
            <a:r>
              <a:rPr lang="pt-BR" sz="1982" dirty="0">
                <a:solidFill>
                  <a:prstClr val="black"/>
                </a:solidFill>
                <a:latin typeface="Microsoft Sans Serif"/>
                <a:cs typeface="Microsoft Sans Serif"/>
              </a:rPr>
              <a:t>Momentum:</a:t>
            </a:r>
            <a:r>
              <a:rPr lang="pt-BR" sz="1982" spc="119" dirty="0">
                <a:solidFill>
                  <a:prstClr val="black"/>
                </a:solidFill>
                <a:latin typeface="Microsoft Sans Serif"/>
                <a:cs typeface="Microsoft Sans Serif"/>
              </a:rPr>
              <a:t> </a:t>
            </a:r>
            <a:r>
              <a:rPr lang="pt-BR" sz="1982" dirty="0">
                <a:solidFill>
                  <a:prstClr val="black"/>
                </a:solidFill>
                <a:latin typeface="Microsoft Sans Serif"/>
                <a:cs typeface="Microsoft Sans Serif"/>
              </a:rPr>
              <a:t>4</a:t>
            </a:r>
            <a:r>
              <a:rPr lang="pt-BR" sz="1982" spc="-10" dirty="0">
                <a:solidFill>
                  <a:prstClr val="black"/>
                </a:solidFill>
                <a:latin typeface="Microsoft Sans Serif"/>
                <a:cs typeface="Microsoft Sans Serif"/>
              </a:rPr>
              <a:t> bytes/param</a:t>
            </a:r>
          </a:p>
          <a:p>
            <a:pPr marL="100670" defTabSz="1812066">
              <a:spcBef>
                <a:spcPts val="1110"/>
              </a:spcBef>
            </a:pPr>
            <a:r>
              <a:rPr lang="pt-BR" sz="1982" spc="-10" dirty="0">
                <a:solidFill>
                  <a:prstClr val="black"/>
                </a:solidFill>
                <a:latin typeface="Microsoft Sans Serif"/>
                <a:cs typeface="Microsoft Sans Serif"/>
              </a:rPr>
              <a:t>     - </a:t>
            </a:r>
            <a:r>
              <a:rPr lang="pt-BR" sz="1982" spc="-20" dirty="0">
                <a:solidFill>
                  <a:prstClr val="black"/>
                </a:solidFill>
                <a:latin typeface="Microsoft Sans Serif"/>
                <a:cs typeface="Microsoft Sans Serif"/>
              </a:rPr>
              <a:t>Variance:</a:t>
            </a:r>
            <a:r>
              <a:rPr lang="pt-BR" sz="1982" spc="129" dirty="0">
                <a:solidFill>
                  <a:prstClr val="black"/>
                </a:solidFill>
                <a:latin typeface="Microsoft Sans Serif"/>
                <a:cs typeface="Microsoft Sans Serif"/>
              </a:rPr>
              <a:t> </a:t>
            </a:r>
            <a:r>
              <a:rPr lang="pt-BR" sz="1982" dirty="0">
                <a:solidFill>
                  <a:prstClr val="black"/>
                </a:solidFill>
                <a:latin typeface="Microsoft Sans Serif"/>
                <a:cs typeface="Microsoft Sans Serif"/>
              </a:rPr>
              <a:t>4</a:t>
            </a:r>
            <a:r>
              <a:rPr lang="pt-BR" sz="1982" spc="10" dirty="0">
                <a:solidFill>
                  <a:prstClr val="black"/>
                </a:solidFill>
                <a:latin typeface="Microsoft Sans Serif"/>
                <a:cs typeface="Microsoft Sans Serif"/>
              </a:rPr>
              <a:t> </a:t>
            </a:r>
            <a:r>
              <a:rPr lang="pt-BR" sz="1982" spc="-10" dirty="0">
                <a:solidFill>
                  <a:prstClr val="black"/>
                </a:solidFill>
                <a:latin typeface="Microsoft Sans Serif"/>
                <a:cs typeface="Microsoft Sans Serif"/>
              </a:rPr>
              <a:t>bytes/param</a:t>
            </a:r>
          </a:p>
          <a:p>
            <a:pPr marL="100670" defTabSz="1812066">
              <a:spcBef>
                <a:spcPts val="1110"/>
              </a:spcBef>
            </a:pPr>
            <a:r>
              <a:rPr lang="en-US" sz="1982" spc="-10" dirty="0">
                <a:solidFill>
                  <a:prstClr val="black"/>
                </a:solidFill>
                <a:latin typeface="Microsoft Sans Serif"/>
                <a:cs typeface="Microsoft Sans Serif"/>
              </a:rPr>
              <a:t>Gradients: They</a:t>
            </a:r>
            <a:r>
              <a:rPr lang="en-US" sz="1982" spc="20" dirty="0">
                <a:solidFill>
                  <a:prstClr val="black"/>
                </a:solidFill>
                <a:latin typeface="Microsoft Sans Serif"/>
                <a:cs typeface="Microsoft Sans Serif"/>
              </a:rPr>
              <a:t> </a:t>
            </a:r>
            <a:r>
              <a:rPr lang="en-US" sz="1982" dirty="0">
                <a:solidFill>
                  <a:prstClr val="black"/>
                </a:solidFill>
                <a:latin typeface="Microsoft Sans Serif"/>
                <a:cs typeface="Microsoft Sans Serif"/>
              </a:rPr>
              <a:t>are</a:t>
            </a:r>
            <a:r>
              <a:rPr lang="en-US" sz="1982" spc="30" dirty="0">
                <a:solidFill>
                  <a:prstClr val="black"/>
                </a:solidFill>
                <a:latin typeface="Microsoft Sans Serif"/>
                <a:cs typeface="Microsoft Sans Serif"/>
              </a:rPr>
              <a:t> </a:t>
            </a:r>
            <a:r>
              <a:rPr lang="en-US" sz="1982" spc="-10" dirty="0">
                <a:solidFill>
                  <a:prstClr val="black"/>
                </a:solidFill>
                <a:latin typeface="Microsoft Sans Serif"/>
                <a:cs typeface="Microsoft Sans Serif"/>
              </a:rPr>
              <a:t>usually</a:t>
            </a:r>
            <a:r>
              <a:rPr lang="en-US"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stored</a:t>
            </a:r>
            <a:r>
              <a:rPr lang="en-US" sz="1982" spc="20" dirty="0">
                <a:solidFill>
                  <a:prstClr val="black"/>
                </a:solidFill>
                <a:latin typeface="Microsoft Sans Serif"/>
                <a:cs typeface="Microsoft Sans Serif"/>
              </a:rPr>
              <a:t> </a:t>
            </a:r>
            <a:r>
              <a:rPr lang="en-US" sz="1982" spc="-10" dirty="0">
                <a:solidFill>
                  <a:prstClr val="black"/>
                </a:solidFill>
                <a:latin typeface="Microsoft Sans Serif"/>
                <a:cs typeface="Microsoft Sans Serif"/>
              </a:rPr>
              <a:t>in</a:t>
            </a:r>
            <a:r>
              <a:rPr lang="en-US"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the</a:t>
            </a:r>
            <a:r>
              <a:rPr lang="en-US"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same</a:t>
            </a:r>
            <a:r>
              <a:rPr lang="en-US" sz="1982" spc="20" dirty="0">
                <a:solidFill>
                  <a:prstClr val="black"/>
                </a:solidFill>
                <a:latin typeface="Microsoft Sans Serif"/>
                <a:cs typeface="Microsoft Sans Serif"/>
              </a:rPr>
              <a:t> </a:t>
            </a:r>
            <a:r>
              <a:rPr lang="en-US" sz="1982" dirty="0">
                <a:solidFill>
                  <a:prstClr val="black"/>
                </a:solidFill>
                <a:latin typeface="Microsoft Sans Serif"/>
                <a:cs typeface="Microsoft Sans Serif"/>
              </a:rPr>
              <a:t>datatype</a:t>
            </a:r>
            <a:r>
              <a:rPr lang="en-US"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as</a:t>
            </a:r>
            <a:r>
              <a:rPr lang="en-US" sz="1982" spc="30" dirty="0">
                <a:solidFill>
                  <a:prstClr val="black"/>
                </a:solidFill>
                <a:latin typeface="Microsoft Sans Serif"/>
                <a:cs typeface="Microsoft Sans Serif"/>
              </a:rPr>
              <a:t> </a:t>
            </a:r>
            <a:r>
              <a:rPr lang="en-US" sz="1982" dirty="0">
                <a:solidFill>
                  <a:prstClr val="black"/>
                </a:solidFill>
                <a:latin typeface="Microsoft Sans Serif"/>
                <a:cs typeface="Microsoft Sans Serif"/>
              </a:rPr>
              <a:t>the</a:t>
            </a:r>
            <a:r>
              <a:rPr lang="en-US" sz="1982" spc="20" dirty="0">
                <a:solidFill>
                  <a:prstClr val="black"/>
                </a:solidFill>
                <a:latin typeface="Microsoft Sans Serif"/>
                <a:cs typeface="Microsoft Sans Serif"/>
              </a:rPr>
              <a:t> </a:t>
            </a:r>
            <a:r>
              <a:rPr lang="en-US" sz="1982" dirty="0">
                <a:solidFill>
                  <a:prstClr val="black"/>
                </a:solidFill>
                <a:latin typeface="Microsoft Sans Serif"/>
                <a:cs typeface="Microsoft Sans Serif"/>
              </a:rPr>
              <a:t>model</a:t>
            </a:r>
            <a:r>
              <a:rPr lang="en-US" sz="1982" spc="30" dirty="0">
                <a:solidFill>
                  <a:prstClr val="black"/>
                </a:solidFill>
                <a:latin typeface="Microsoft Sans Serif"/>
                <a:cs typeface="Microsoft Sans Serif"/>
              </a:rPr>
              <a:t> </a:t>
            </a:r>
            <a:r>
              <a:rPr lang="en-US" sz="1982" spc="-10" dirty="0">
                <a:solidFill>
                  <a:prstClr val="black"/>
                </a:solidFill>
                <a:latin typeface="Microsoft Sans Serif"/>
                <a:cs typeface="Microsoft Sans Serif"/>
              </a:rPr>
              <a:t>parameters.</a:t>
            </a:r>
            <a:endParaRPr lang="en-US" sz="1982" dirty="0">
              <a:solidFill>
                <a:prstClr val="black"/>
              </a:solidFill>
              <a:latin typeface="Microsoft Sans Serif"/>
              <a:cs typeface="Microsoft Sans Serif"/>
            </a:endParaRPr>
          </a:p>
        </p:txBody>
      </p:sp>
      <p:sp>
        <p:nvSpPr>
          <p:cNvPr id="11" name="object 11"/>
          <p:cNvSpPr txBox="1">
            <a:spLocks noGrp="1"/>
          </p:cNvSpPr>
          <p:nvPr>
            <p:ph type="sldNum" sz="quarter" idx="7"/>
          </p:nvPr>
        </p:nvSpPr>
        <p:spPr>
          <a:xfrm>
            <a:off x="12506046" y="13098878"/>
            <a:ext cx="5540893" cy="186798"/>
          </a:xfrm>
          <a:prstGeom prst="rect">
            <a:avLst/>
          </a:prstGeom>
        </p:spPr>
        <p:txBody>
          <a:bodyPr vert="horz" wrap="square" lIns="0" tIns="18875" rIns="0" bIns="0" rtlCol="0">
            <a:spAutoFit/>
          </a:bodyPr>
          <a:lstStyle/>
          <a:p>
            <a:pPr marL="25168" defTabSz="1812066">
              <a:spcBef>
                <a:spcPts val="149"/>
              </a:spcBef>
            </a:pPr>
            <a:r>
              <a:rPr spc="-30" dirty="0">
                <a:solidFill>
                  <a:prstClr val="black"/>
                </a:solidFill>
              </a:rPr>
              <a:t>Training</a:t>
            </a:r>
            <a:r>
              <a:rPr spc="10" dirty="0">
                <a:solidFill>
                  <a:prstClr val="black"/>
                </a:solidFill>
              </a:rPr>
              <a:t> </a:t>
            </a:r>
            <a:r>
              <a:rPr spc="-10" dirty="0">
                <a:solidFill>
                  <a:prstClr val="black"/>
                </a:solidFill>
              </a:rPr>
              <a:t>Large</a:t>
            </a:r>
            <a:r>
              <a:rPr spc="20" dirty="0">
                <a:solidFill>
                  <a:prstClr val="black"/>
                </a:solidFill>
              </a:rPr>
              <a:t> </a:t>
            </a:r>
            <a:r>
              <a:rPr spc="-10" dirty="0">
                <a:solidFill>
                  <a:prstClr val="black"/>
                </a:solidFill>
              </a:rPr>
              <a:t>Language</a:t>
            </a:r>
            <a:r>
              <a:rPr spc="20" dirty="0">
                <a:solidFill>
                  <a:prstClr val="black"/>
                </a:solidFill>
              </a:rPr>
              <a:t> </a:t>
            </a:r>
            <a:r>
              <a:rPr spc="-10" dirty="0">
                <a:solidFill>
                  <a:prstClr val="black"/>
                </a:solidFill>
              </a:rPr>
              <a:t>Models</a:t>
            </a:r>
            <a:r>
              <a:rPr spc="327" dirty="0">
                <a:solidFill>
                  <a:prstClr val="black"/>
                </a:solidFill>
              </a:rPr>
              <a:t> </a:t>
            </a:r>
            <a:r>
              <a:rPr spc="277" dirty="0">
                <a:solidFill>
                  <a:prstClr val="black"/>
                </a:solidFill>
              </a:rPr>
              <a:t>–</a:t>
            </a:r>
            <a:r>
              <a:rPr spc="337" dirty="0">
                <a:solidFill>
                  <a:prstClr val="black"/>
                </a:solidFill>
              </a:rPr>
              <a:t> </a:t>
            </a:r>
            <a:r>
              <a:rPr spc="-10" dirty="0">
                <a:solidFill>
                  <a:prstClr val="black"/>
                </a:solidFill>
              </a:rPr>
              <a:t>10</a:t>
            </a:r>
            <a:r>
              <a:rPr spc="10" dirty="0">
                <a:solidFill>
                  <a:prstClr val="black"/>
                </a:solidFill>
              </a:rPr>
              <a:t> </a:t>
            </a:r>
            <a:r>
              <a:rPr dirty="0">
                <a:solidFill>
                  <a:prstClr val="black"/>
                </a:solidFill>
              </a:rPr>
              <a:t>/</a:t>
            </a:r>
            <a:r>
              <a:rPr spc="20" dirty="0">
                <a:solidFill>
                  <a:prstClr val="black"/>
                </a:solidFill>
              </a:rPr>
              <a:t> </a:t>
            </a:r>
            <a:r>
              <a:rPr spc="-10" dirty="0">
                <a:solidFill>
                  <a:prstClr val="black"/>
                </a:solidFill>
              </a:rPr>
              <a:t>13</a:t>
            </a:r>
          </a:p>
        </p:txBody>
      </p:sp>
    </p:spTree>
  </p:cSld>
  <p:clrMapOvr>
    <a:masterClrMapping/>
  </p:clrMapOvr>
  <p:transition>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FC9492-1EF2-40B7-B34D-38C0271F766E}"/>
              </a:ext>
            </a:extLst>
          </p:cNvPr>
          <p:cNvSpPr>
            <a:spLocks noGrp="1"/>
          </p:cNvSpPr>
          <p:nvPr>
            <p:ph type="title"/>
          </p:nvPr>
        </p:nvSpPr>
        <p:spPr/>
        <p:txBody>
          <a:bodyPr/>
          <a:lstStyle/>
          <a:p>
            <a:r>
              <a:rPr lang="en-US" dirty="0"/>
              <a:t>Example numbers</a:t>
            </a:r>
            <a:endParaRPr lang="de-DE" dirty="0"/>
          </a:p>
        </p:txBody>
      </p:sp>
      <p:sp>
        <p:nvSpPr>
          <p:cNvPr id="8" name="Rectangle 3">
            <a:extLst>
              <a:ext uri="{FF2B5EF4-FFF2-40B4-BE49-F238E27FC236}">
                <a16:creationId xmlns:a16="http://schemas.microsoft.com/office/drawing/2014/main" id="{8A05E36E-8694-4157-ACA9-8AA0451260B9}"/>
              </a:ext>
            </a:extLst>
          </p:cNvPr>
          <p:cNvSpPr>
            <a:spLocks noGrp="1" noChangeArrowheads="1"/>
          </p:cNvSpPr>
          <p:nvPr>
            <p:ph idx="1"/>
          </p:nvPr>
        </p:nvSpPr>
        <p:spPr bwMode="auto">
          <a:xfrm>
            <a:off x="284589" y="1785998"/>
            <a:ext cx="312025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dirty="0" err="1">
                <a:ln>
                  <a:noFill/>
                </a:ln>
                <a:solidFill>
                  <a:schemeClr val="tx1"/>
                </a:solidFill>
                <a:effectLst/>
              </a:rPr>
              <a:t>Typical</a:t>
            </a:r>
            <a:r>
              <a:rPr kumimoji="0" lang="de-DE" altLang="de-DE" sz="1600" b="0" i="0" u="none" strike="noStrike" cap="none" normalizeH="0" baseline="0" dirty="0">
                <a:ln>
                  <a:noFill/>
                </a:ln>
                <a:solidFill>
                  <a:schemeClr val="tx1"/>
                </a:solidFill>
                <a:effectLst/>
              </a:rPr>
              <a:t> FLOPs </a:t>
            </a:r>
            <a:r>
              <a:rPr kumimoji="0" lang="de-DE" altLang="de-DE" sz="1600" b="0" i="0" u="none" strike="noStrike" cap="none" normalizeH="0" baseline="0" dirty="0" err="1">
                <a:ln>
                  <a:noFill/>
                </a:ln>
                <a:solidFill>
                  <a:schemeClr val="tx1"/>
                </a:solidFill>
                <a:effectLst/>
              </a:rPr>
              <a:t>capacity</a:t>
            </a:r>
            <a:r>
              <a:rPr kumimoji="0" lang="de-DE" altLang="de-DE" sz="1600" b="0" i="0" u="none" strike="noStrike" cap="none" normalizeH="0" baseline="0" dirty="0">
                <a:ln>
                  <a:noFill/>
                </a:ln>
                <a:solidFill>
                  <a:schemeClr val="tx1"/>
                </a:solidFill>
                <a:effectLst/>
              </a:rPr>
              <a:t> </a:t>
            </a:r>
            <a:r>
              <a:rPr kumimoji="0" lang="de-DE" altLang="de-DE" sz="1600" b="0" i="0" u="none" strike="noStrike" cap="none" normalizeH="0" baseline="0" dirty="0" err="1">
                <a:ln>
                  <a:noFill/>
                </a:ln>
                <a:solidFill>
                  <a:schemeClr val="tx1"/>
                </a:solidFill>
                <a:effectLst/>
              </a:rPr>
              <a:t>for</a:t>
            </a:r>
            <a:r>
              <a:rPr kumimoji="0" lang="de-DE" altLang="de-DE" sz="1600" b="0" i="0" u="none" strike="noStrike" cap="none" normalizeH="0" baseline="0" dirty="0">
                <a:ln>
                  <a:noFill/>
                </a:ln>
                <a:solidFill>
                  <a:schemeClr val="tx1"/>
                </a:solidFill>
                <a:effectLst/>
              </a:rPr>
              <a:t> different Devices at FP32 </a:t>
            </a:r>
            <a:r>
              <a:rPr kumimoji="0" lang="de-DE" altLang="de-DE" sz="1600" b="0" i="0" u="none" strike="noStrike" cap="none" normalizeH="0" baseline="0" dirty="0" err="1">
                <a:ln>
                  <a:noFill/>
                </a:ln>
                <a:solidFill>
                  <a:schemeClr val="tx1"/>
                </a:solidFill>
                <a:effectLst/>
              </a:rPr>
              <a:t>precision</a:t>
            </a:r>
            <a:r>
              <a:rPr kumimoji="0" lang="de-DE" altLang="de-DE" sz="1600" b="0" i="0" u="none" strike="noStrike" cap="none" normalizeH="0" baseline="0" dirty="0">
                <a:ln>
                  <a:noFill/>
                </a:ln>
                <a:solidFill>
                  <a:schemeClr val="tx1"/>
                </a:solidFill>
                <a:effectLst/>
              </a:rPr>
              <a:t> </a:t>
            </a:r>
            <a:br>
              <a:rPr kumimoji="0" lang="de-DE" altLang="de-DE" sz="1600" b="0" i="0" u="none" strike="noStrike" cap="none" normalizeH="0" baseline="0" dirty="0">
                <a:ln>
                  <a:noFill/>
                </a:ln>
                <a:solidFill>
                  <a:schemeClr val="tx1"/>
                </a:solidFill>
                <a:effectLst/>
              </a:rPr>
            </a:br>
            <a:r>
              <a:rPr kumimoji="0" lang="de-DE" altLang="de-DE" sz="1600" b="0" i="0" u="none" strike="noStrike" cap="none" normalizeH="0" baseline="0" dirty="0">
                <a:ln>
                  <a:noFill/>
                </a:ln>
                <a:solidFill>
                  <a:schemeClr val="tx1"/>
                </a:solidFill>
                <a:effectLst/>
              </a:rPr>
              <a:t>(1GFLOP = 1 Billion FLOPs = 1E+9 FLOPs)</a:t>
            </a:r>
            <a:br>
              <a:rPr kumimoji="0" lang="de-DE" altLang="de-DE" sz="1600" b="0" i="0" u="none" strike="noStrike" cap="none" normalizeH="0" baseline="0" dirty="0">
                <a:ln>
                  <a:noFill/>
                </a:ln>
                <a:solidFill>
                  <a:schemeClr val="tx1"/>
                </a:solidFill>
                <a:effectLst/>
              </a:rPr>
            </a:br>
            <a:br>
              <a:rPr kumimoji="0" lang="de-DE" altLang="de-DE" sz="1600" b="0" i="0" u="none" strike="noStrike" cap="none" normalizeH="0" baseline="0" dirty="0">
                <a:ln>
                  <a:noFill/>
                </a:ln>
                <a:solidFill>
                  <a:schemeClr val="tx1"/>
                </a:solidFill>
                <a:effectLst/>
              </a:rPr>
            </a:br>
            <a:r>
              <a:rPr kumimoji="0" lang="de-DE" altLang="de-DE" sz="1600" b="0" i="0" u="none" strike="noStrike" cap="none" normalizeH="0" baseline="0" dirty="0">
                <a:ln>
                  <a:noFill/>
                </a:ln>
                <a:solidFill>
                  <a:schemeClr val="tx1"/>
                </a:solidFill>
                <a:effectLst/>
              </a:rPr>
              <a:t>1. 💻 A Modern </a:t>
            </a:r>
            <a:r>
              <a:rPr kumimoji="0" lang="de-DE" altLang="de-DE" sz="1600" b="0" i="0" u="none" strike="noStrike" cap="none" normalizeH="0" baseline="0" dirty="0" err="1">
                <a:ln>
                  <a:noFill/>
                </a:ln>
                <a:solidFill>
                  <a:schemeClr val="tx1"/>
                </a:solidFill>
                <a:effectLst/>
              </a:rPr>
              <a:t>mid</a:t>
            </a:r>
            <a:r>
              <a:rPr kumimoji="0" lang="de-DE" altLang="de-DE" sz="1600" b="0" i="0" u="none" strike="noStrike" cap="none" normalizeH="0" baseline="0" dirty="0">
                <a:ln>
                  <a:noFill/>
                </a:ln>
                <a:solidFill>
                  <a:schemeClr val="tx1"/>
                </a:solidFill>
                <a:effectLst/>
              </a:rPr>
              <a:t>-size </a:t>
            </a:r>
            <a:r>
              <a:rPr kumimoji="0" lang="de-DE" altLang="de-DE" sz="1600" b="0" i="0" u="none" strike="noStrike" cap="none" normalizeH="0" baseline="0" dirty="0" err="1">
                <a:ln>
                  <a:noFill/>
                </a:ln>
                <a:solidFill>
                  <a:schemeClr val="tx1"/>
                </a:solidFill>
                <a:effectLst/>
              </a:rPr>
              <a:t>laptop</a:t>
            </a:r>
            <a:r>
              <a:rPr kumimoji="0" lang="de-DE" altLang="de-DE" sz="1600" b="0" i="0" u="none" strike="noStrike" cap="none" normalizeH="0" baseline="0" dirty="0">
                <a:ln>
                  <a:noFill/>
                </a:ln>
                <a:solidFill>
                  <a:schemeClr val="tx1"/>
                </a:solidFill>
                <a:effectLst/>
              </a:rPr>
              <a:t> ~ 100 GFLOPs </a:t>
            </a:r>
            <a:br>
              <a:rPr kumimoji="0" lang="de-DE" altLang="de-DE" sz="1600" b="0" i="0" u="none" strike="noStrike" cap="none" normalizeH="0" baseline="0" dirty="0">
                <a:ln>
                  <a:noFill/>
                </a:ln>
                <a:solidFill>
                  <a:schemeClr val="tx1"/>
                </a:solidFill>
                <a:effectLst/>
              </a:rPr>
            </a:br>
            <a:br>
              <a:rPr kumimoji="0" lang="de-DE" altLang="de-DE" sz="1600" b="0" i="0" u="none" strike="noStrike" cap="none" normalizeH="0" baseline="0" dirty="0">
                <a:ln>
                  <a:noFill/>
                </a:ln>
                <a:solidFill>
                  <a:schemeClr val="tx1"/>
                </a:solidFill>
                <a:effectLst/>
              </a:rPr>
            </a:br>
            <a:r>
              <a:rPr kumimoji="0" lang="de-DE" altLang="de-DE" sz="1600" b="0" i="0" u="none" strike="noStrike" cap="none" normalizeH="0" baseline="0" dirty="0">
                <a:ln>
                  <a:noFill/>
                </a:ln>
                <a:solidFill>
                  <a:schemeClr val="tx1"/>
                </a:solidFill>
                <a:effectLst/>
              </a:rPr>
              <a:t>2. 📱 Apple iPhone 14 Pro ~ 2000 GFLOPs </a:t>
            </a:r>
            <a:br>
              <a:rPr kumimoji="0" lang="de-DE" altLang="de-DE" sz="1600" b="0" i="0" u="none" strike="noStrike" cap="none" normalizeH="0" baseline="0" dirty="0">
                <a:ln>
                  <a:noFill/>
                </a:ln>
                <a:solidFill>
                  <a:schemeClr val="tx1"/>
                </a:solidFill>
                <a:effectLst/>
              </a:rPr>
            </a:br>
            <a:br>
              <a:rPr kumimoji="0" lang="de-DE" altLang="de-DE" sz="1600" b="0" i="0" u="none" strike="noStrike" cap="none" normalizeH="0" baseline="0" dirty="0">
                <a:ln>
                  <a:noFill/>
                </a:ln>
                <a:solidFill>
                  <a:schemeClr val="tx1"/>
                </a:solidFill>
                <a:effectLst/>
              </a:rPr>
            </a:br>
            <a:r>
              <a:rPr kumimoji="0" lang="de-DE" altLang="de-DE" sz="1600" b="0" i="0" u="none" strike="noStrike" cap="none" normalizeH="0" baseline="0" dirty="0">
                <a:ln>
                  <a:noFill/>
                </a:ln>
                <a:solidFill>
                  <a:schemeClr val="tx1"/>
                </a:solidFill>
                <a:effectLst/>
              </a:rPr>
              <a:t>3. 🎮 Sony PlayStation 5 ~ 10000 GFLOPs </a:t>
            </a:r>
            <a:br>
              <a:rPr kumimoji="0" lang="de-DE" altLang="de-DE" sz="1600" b="0" i="0" u="none" strike="noStrike" cap="none" normalizeH="0" baseline="0" dirty="0">
                <a:ln>
                  <a:noFill/>
                </a:ln>
                <a:solidFill>
                  <a:schemeClr val="tx1"/>
                </a:solidFill>
                <a:effectLst/>
              </a:rPr>
            </a:br>
            <a:endParaRPr kumimoji="0" lang="de-DE" altLang="de-DE" sz="1600" b="0" i="0" u="none" strike="noStrike" cap="none" normalizeH="0" baseline="0" dirty="0">
              <a:ln>
                <a:noFill/>
              </a:ln>
              <a:solidFill>
                <a:schemeClr val="tx1"/>
              </a:solidFill>
              <a:effectLst/>
            </a:endParaRPr>
          </a:p>
          <a:p>
            <a:pPr marL="0" indent="0" eaLnBrk="0" fontAlgn="base" hangingPunct="0">
              <a:lnSpc>
                <a:spcPct val="100000"/>
              </a:lnSpc>
              <a:spcBef>
                <a:spcPct val="0"/>
              </a:spcBef>
              <a:spcAft>
                <a:spcPct val="0"/>
              </a:spcAft>
              <a:buNone/>
            </a:pPr>
            <a:r>
              <a:rPr lang="de-DE" altLang="de-DE" sz="1600" dirty="0"/>
              <a:t>4. 🖥️ Nvidia A100 GPU </a:t>
            </a:r>
            <a:br>
              <a:rPr lang="de-DE" altLang="de-DE" sz="1600" dirty="0"/>
            </a:br>
            <a:r>
              <a:rPr lang="de-DE" altLang="de-DE" sz="1600" dirty="0"/>
              <a:t>~ 10,000 GFLOPs </a:t>
            </a:r>
            <a:br>
              <a:rPr kumimoji="0" lang="de-DE" altLang="de-DE" sz="1600" b="0" i="0" u="none" strike="noStrike" cap="none" normalizeH="0" baseline="0" dirty="0">
                <a:ln>
                  <a:noFill/>
                </a:ln>
                <a:solidFill>
                  <a:schemeClr val="tx1"/>
                </a:solidFill>
                <a:effectLst/>
              </a:rPr>
            </a:br>
            <a:endParaRPr kumimoji="0" lang="de-DE" altLang="de-DE"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dirty="0">
                <a:ln>
                  <a:noFill/>
                </a:ln>
                <a:solidFill>
                  <a:schemeClr val="tx1"/>
                </a:solidFill>
                <a:effectLst/>
              </a:rPr>
              <a:t>5. 🖥️ Nvidia H100 NVL GPU </a:t>
            </a:r>
            <a:br>
              <a:rPr kumimoji="0" lang="de-DE" altLang="de-DE" sz="1600" b="0" i="0" u="none" strike="noStrike" cap="none" normalizeH="0" baseline="0" dirty="0">
                <a:ln>
                  <a:noFill/>
                </a:ln>
                <a:solidFill>
                  <a:schemeClr val="tx1"/>
                </a:solidFill>
                <a:effectLst/>
              </a:rPr>
            </a:br>
            <a:r>
              <a:rPr kumimoji="0" lang="de-DE" altLang="de-DE" sz="1600" b="0" i="0" u="none" strike="noStrike" cap="none" normalizeH="0" baseline="0" dirty="0">
                <a:ln>
                  <a:noFill/>
                </a:ln>
                <a:solidFill>
                  <a:schemeClr val="tx1"/>
                </a:solidFill>
                <a:effectLst/>
              </a:rPr>
              <a:t>~ 134,000 GFLOPs </a:t>
            </a:r>
            <a:endParaRPr kumimoji="0" lang="de-DE" altLang="de-DE" sz="3600" b="0" i="0" u="none" strike="noStrike" cap="none" normalizeH="0" baseline="0" dirty="0">
              <a:ln>
                <a:noFill/>
              </a:ln>
              <a:solidFill>
                <a:schemeClr val="tx1"/>
              </a:solidFill>
              <a:effectLst/>
            </a:endParaRPr>
          </a:p>
        </p:txBody>
      </p:sp>
      <p:sp>
        <p:nvSpPr>
          <p:cNvPr id="10" name="TextBox 9">
            <a:extLst>
              <a:ext uri="{FF2B5EF4-FFF2-40B4-BE49-F238E27FC236}">
                <a16:creationId xmlns:a16="http://schemas.microsoft.com/office/drawing/2014/main" id="{E1AEC99D-E58D-4190-9D05-45985B022EA1}"/>
              </a:ext>
            </a:extLst>
          </p:cNvPr>
          <p:cNvSpPr txBox="1"/>
          <p:nvPr/>
        </p:nvSpPr>
        <p:spPr>
          <a:xfrm>
            <a:off x="4151506" y="1904528"/>
            <a:ext cx="4572000" cy="3539430"/>
          </a:xfrm>
          <a:prstGeom prst="rect">
            <a:avLst/>
          </a:prstGeom>
          <a:noFill/>
        </p:spPr>
        <p:txBody>
          <a:bodyPr wrap="square">
            <a:spAutoFit/>
          </a:bodyPr>
          <a:lstStyle/>
          <a:p>
            <a:r>
              <a:rPr lang="en-US" sz="1600" dirty="0"/>
              <a:t>Using the </a:t>
            </a:r>
            <a:r>
              <a:rPr lang="en-US" sz="1600" b="1" dirty="0"/>
              <a:t>6ND</a:t>
            </a:r>
            <a:r>
              <a:rPr lang="en-US" sz="1600" dirty="0"/>
              <a:t> formula for Training computations:</a:t>
            </a:r>
          </a:p>
          <a:p>
            <a:pPr>
              <a:buFont typeface="+mj-lt"/>
              <a:buAutoNum type="arabicPeriod"/>
            </a:pPr>
            <a:r>
              <a:rPr lang="en-US" sz="1600" dirty="0"/>
              <a:t> The original </a:t>
            </a:r>
            <a:r>
              <a:rPr lang="en-US" sz="1600" b="1" dirty="0">
                <a:hlinkClick r:id="rId3"/>
              </a:rPr>
              <a:t>Transformer</a:t>
            </a:r>
            <a:r>
              <a:rPr lang="en-US" sz="1600" dirty="0"/>
              <a:t> model (for English to German task) would have consumed 39 PFLOPs (E15) for 1 Epoch, assuming 10 Epochs we get 390 PFLOPs. </a:t>
            </a:r>
            <a:r>
              <a:rPr lang="en-US" sz="1600" i="1" dirty="0"/>
              <a:t>(=</a:t>
            </a:r>
            <a:r>
              <a:rPr lang="en-US" sz="1600" b="1" i="1" dirty="0"/>
              <a:t>45 days</a:t>
            </a:r>
            <a:r>
              <a:rPr lang="en-US" sz="1600" i="1" dirty="0"/>
              <a:t> training time on a Midsize Laptop)</a:t>
            </a:r>
            <a:endParaRPr lang="en-US" sz="1600" dirty="0"/>
          </a:p>
          <a:p>
            <a:pPr>
              <a:buFont typeface="+mj-lt"/>
              <a:buAutoNum type="arabicPeriod"/>
            </a:pPr>
            <a:r>
              <a:rPr lang="en-US" sz="1600" b="1" dirty="0"/>
              <a:t> GPT-1</a:t>
            </a:r>
            <a:r>
              <a:rPr lang="en-US" sz="1600" dirty="0"/>
              <a:t> would have consumed 420 PFLOPs for 1 Epoch, assuming </a:t>
            </a:r>
            <a:r>
              <a:rPr lang="en-US" sz="1600" dirty="0">
                <a:hlinkClick r:id="rId4"/>
              </a:rPr>
              <a:t>100 Epochs</a:t>
            </a:r>
            <a:r>
              <a:rPr lang="en-US" sz="1600" dirty="0"/>
              <a:t> we get 42 EFLOPs (E18). </a:t>
            </a:r>
            <a:r>
              <a:rPr lang="en-US" sz="1600" i="1" dirty="0"/>
              <a:t>(=</a:t>
            </a:r>
            <a:r>
              <a:rPr lang="en-US" sz="1600" b="1" i="1" dirty="0"/>
              <a:t>13 years</a:t>
            </a:r>
            <a:r>
              <a:rPr lang="en-US" sz="1600" i="1" dirty="0"/>
              <a:t> training time on a Midsize Laptop)</a:t>
            </a:r>
            <a:endParaRPr lang="en-US" sz="1600" dirty="0"/>
          </a:p>
          <a:p>
            <a:pPr>
              <a:buFont typeface="+mj-lt"/>
              <a:buAutoNum type="arabicPeriod"/>
            </a:pPr>
            <a:r>
              <a:rPr lang="en-US" sz="1600" b="1" dirty="0"/>
              <a:t> GPT-2</a:t>
            </a:r>
            <a:r>
              <a:rPr lang="en-US" sz="1600" dirty="0"/>
              <a:t> would have consumed 250 EFLOPs for 1 Epoch, assuming </a:t>
            </a:r>
            <a:r>
              <a:rPr lang="en-US" sz="1600" dirty="0">
                <a:hlinkClick r:id="rId4"/>
              </a:rPr>
              <a:t>20 Epochs</a:t>
            </a:r>
            <a:r>
              <a:rPr lang="en-US" sz="1600" dirty="0"/>
              <a:t> we get 5 ZFLOPs (E21). </a:t>
            </a:r>
            <a:br>
              <a:rPr lang="en-US" sz="1600" dirty="0"/>
            </a:br>
            <a:r>
              <a:rPr lang="en-US" sz="1600" i="1" dirty="0"/>
              <a:t>(= </a:t>
            </a:r>
            <a:r>
              <a:rPr lang="en-US" sz="1600" b="1" i="1" dirty="0"/>
              <a:t>1600 years</a:t>
            </a:r>
            <a:r>
              <a:rPr lang="en-US" sz="1600" i="1" dirty="0"/>
              <a:t> training time on a Midsize Laptop)</a:t>
            </a:r>
            <a:endParaRPr lang="en-US" sz="1600" dirty="0"/>
          </a:p>
          <a:p>
            <a:pPr>
              <a:buFont typeface="+mj-lt"/>
              <a:buAutoNum type="arabicPeriod"/>
            </a:pPr>
            <a:r>
              <a:rPr lang="en-US" sz="1600" dirty="0"/>
              <a:t> The more recent </a:t>
            </a:r>
            <a:r>
              <a:rPr lang="en-US" sz="1600" b="1" dirty="0"/>
              <a:t>PALM</a:t>
            </a:r>
            <a:r>
              <a:rPr lang="en-US" sz="1600" dirty="0"/>
              <a:t> model would have consumed 2.5 YFLOPs (E24) assuming Epoch = 1. </a:t>
            </a:r>
            <a:br>
              <a:rPr lang="en-US" sz="1600" dirty="0"/>
            </a:br>
            <a:r>
              <a:rPr lang="en-US" sz="1600" i="1" dirty="0"/>
              <a:t>(= </a:t>
            </a:r>
            <a:r>
              <a:rPr lang="en-US" sz="1600" b="1" i="1" dirty="0"/>
              <a:t>800,000 years</a:t>
            </a:r>
            <a:r>
              <a:rPr lang="en-US" sz="1600" i="1" dirty="0"/>
              <a:t> training time on a Midsize Laptop!)</a:t>
            </a:r>
            <a:endParaRPr lang="en-US" sz="1600" dirty="0"/>
          </a:p>
        </p:txBody>
      </p:sp>
      <p:sp>
        <p:nvSpPr>
          <p:cNvPr id="12" name="TextBox 11">
            <a:extLst>
              <a:ext uri="{FF2B5EF4-FFF2-40B4-BE49-F238E27FC236}">
                <a16:creationId xmlns:a16="http://schemas.microsoft.com/office/drawing/2014/main" id="{CC383AD4-6B8B-4D71-8C42-C004A9885CEE}"/>
              </a:ext>
            </a:extLst>
          </p:cNvPr>
          <p:cNvSpPr txBox="1"/>
          <p:nvPr/>
        </p:nvSpPr>
        <p:spPr>
          <a:xfrm>
            <a:off x="4572000" y="6231264"/>
            <a:ext cx="4572000" cy="523220"/>
          </a:xfrm>
          <a:prstGeom prst="rect">
            <a:avLst/>
          </a:prstGeom>
          <a:noFill/>
        </p:spPr>
        <p:txBody>
          <a:bodyPr wrap="square">
            <a:spAutoFit/>
          </a:bodyPr>
          <a:lstStyle/>
          <a:p>
            <a:r>
              <a:rPr lang="de-DE" sz="1400" dirty="0"/>
              <a:t>https://medium.com/@georgeanil/visualizing-size-of-large-language-models-ec576caa5557</a:t>
            </a:r>
          </a:p>
        </p:txBody>
      </p:sp>
    </p:spTree>
    <p:extLst>
      <p:ext uri="{BB962C8B-B14F-4D97-AF65-F5344CB8AC3E}">
        <p14:creationId xmlns:p14="http://schemas.microsoft.com/office/powerpoint/2010/main" val="3146133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C9DB2-BFBD-4622-9F31-968661A125C6}"/>
              </a:ext>
            </a:extLst>
          </p:cNvPr>
          <p:cNvSpPr>
            <a:spLocks noGrp="1"/>
          </p:cNvSpPr>
          <p:nvPr>
            <p:ph type="title"/>
          </p:nvPr>
        </p:nvSpPr>
        <p:spPr/>
        <p:txBody>
          <a:bodyPr/>
          <a:lstStyle/>
          <a:p>
            <a:r>
              <a:rPr lang="en-US" dirty="0"/>
              <a:t>Task: Compute estimation</a:t>
            </a:r>
            <a:endParaRPr lang="de-DE" dirty="0"/>
          </a:p>
        </p:txBody>
      </p:sp>
      <p:sp>
        <p:nvSpPr>
          <p:cNvPr id="3" name="Content Placeholder 2">
            <a:extLst>
              <a:ext uri="{FF2B5EF4-FFF2-40B4-BE49-F238E27FC236}">
                <a16:creationId xmlns:a16="http://schemas.microsoft.com/office/drawing/2014/main" id="{1118A733-D5E1-4A8F-9C07-2FDB0656FBF3}"/>
              </a:ext>
            </a:extLst>
          </p:cNvPr>
          <p:cNvSpPr>
            <a:spLocks noGrp="1"/>
          </p:cNvSpPr>
          <p:nvPr>
            <p:ph idx="1"/>
          </p:nvPr>
        </p:nvSpPr>
        <p:spPr/>
        <p:txBody>
          <a:bodyPr/>
          <a:lstStyle/>
          <a:p>
            <a:r>
              <a:rPr lang="en-US" dirty="0"/>
              <a:t>GPT-4 (??)</a:t>
            </a:r>
          </a:p>
          <a:p>
            <a:pPr lvl="1"/>
            <a:r>
              <a:rPr lang="en-US" dirty="0"/>
              <a:t>1.8 T parameters</a:t>
            </a:r>
          </a:p>
          <a:p>
            <a:pPr lvl="1"/>
            <a:r>
              <a:rPr lang="en-US" dirty="0"/>
              <a:t>13 T tokens</a:t>
            </a:r>
          </a:p>
          <a:p>
            <a:pPr lvl="1">
              <a:buFont typeface="Wingdings" panose="05000000000000000000" pitchFamily="2" charset="2"/>
              <a:buChar char="à"/>
            </a:pPr>
            <a:r>
              <a:rPr lang="en-US" dirty="0">
                <a:sym typeface="Wingdings" panose="05000000000000000000" pitchFamily="2" charset="2"/>
              </a:rPr>
              <a:t>Estimated FLOPs needed = ?</a:t>
            </a:r>
          </a:p>
          <a:p>
            <a:pPr lvl="1">
              <a:buFont typeface="Wingdings" panose="05000000000000000000" pitchFamily="2" charset="2"/>
              <a:buChar char="à"/>
            </a:pPr>
            <a:endParaRPr lang="en-US" dirty="0">
              <a:sym typeface="Wingdings" panose="05000000000000000000" pitchFamily="2" charset="2"/>
            </a:endParaRPr>
          </a:p>
          <a:p>
            <a:pPr lvl="1"/>
            <a:r>
              <a:rPr lang="en-US" dirty="0">
                <a:sym typeface="Wingdings" panose="05000000000000000000" pitchFamily="2" charset="2"/>
              </a:rPr>
              <a:t>H100 = 134 TFLOPs</a:t>
            </a:r>
          </a:p>
          <a:p>
            <a:pPr lvl="1"/>
            <a:r>
              <a:rPr lang="en-US" dirty="0">
                <a:sym typeface="Wingdings" panose="05000000000000000000" pitchFamily="2" charset="2"/>
              </a:rPr>
              <a:t>Assuming 100k H100 GPUs:</a:t>
            </a:r>
          </a:p>
          <a:p>
            <a:pPr marL="457200" lvl="1" indent="0">
              <a:buNone/>
            </a:pPr>
            <a:r>
              <a:rPr lang="en-US" dirty="0">
                <a:sym typeface="Wingdings" panose="05000000000000000000" pitchFamily="2" charset="2"/>
              </a:rPr>
              <a:t>-&gt; Duration: ?</a:t>
            </a:r>
            <a:endParaRPr lang="en-US" dirty="0"/>
          </a:p>
        </p:txBody>
      </p:sp>
      <p:sp>
        <p:nvSpPr>
          <p:cNvPr id="4" name="Slide Number Placeholder 3">
            <a:extLst>
              <a:ext uri="{FF2B5EF4-FFF2-40B4-BE49-F238E27FC236}">
                <a16:creationId xmlns:a16="http://schemas.microsoft.com/office/drawing/2014/main" id="{E313989F-6938-4618-A2DB-827D54C4AB1E}"/>
              </a:ext>
            </a:extLst>
          </p:cNvPr>
          <p:cNvSpPr>
            <a:spLocks noGrp="1"/>
          </p:cNvSpPr>
          <p:nvPr>
            <p:ph type="sldNum" sz="quarter" idx="12"/>
          </p:nvPr>
        </p:nvSpPr>
        <p:spPr/>
        <p:txBody>
          <a:bodyPr/>
          <a:lstStyle/>
          <a:p>
            <a:fld id="{688715A2-DFA4-4904-9A43-9D7FEC79ECC7}" type="slidenum">
              <a:rPr lang="de-DE" smtClean="0"/>
              <a:t>27</a:t>
            </a:fld>
            <a:endParaRPr lang="de-DE"/>
          </a:p>
        </p:txBody>
      </p:sp>
    </p:spTree>
    <p:extLst>
      <p:ext uri="{BB962C8B-B14F-4D97-AF65-F5344CB8AC3E}">
        <p14:creationId xmlns:p14="http://schemas.microsoft.com/office/powerpoint/2010/main" val="234161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b="1" dirty="0"/>
              <a:t>Scaling </a:t>
            </a:r>
            <a:r>
              <a:rPr lang="en-US" b="1" dirty="0"/>
              <a:t>laws</a:t>
            </a:r>
          </a:p>
          <a:p>
            <a:pPr marL="514350" indent="-514350">
              <a:buFont typeface="+mj-lt"/>
              <a:buAutoNum type="arabicPeriod"/>
            </a:pPr>
            <a:r>
              <a:rPr lang="en-US"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8715A2-DFA4-4904-9A43-9D7FEC79ECC7}"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2561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6418" y="581700"/>
            <a:ext cx="2595973" cy="426885"/>
          </a:xfrm>
          <a:prstGeom prst="rect">
            <a:avLst/>
          </a:prstGeom>
        </p:spPr>
        <p:txBody>
          <a:bodyPr vert="horz" wrap="square" lIns="0" tIns="30200" rIns="0" bIns="0" rtlCol="0">
            <a:spAutoFit/>
          </a:bodyPr>
          <a:lstStyle/>
          <a:p>
            <a:pPr marL="25168">
              <a:spcBef>
                <a:spcPts val="238"/>
              </a:spcBef>
            </a:pPr>
            <a:r>
              <a:rPr spc="20" dirty="0"/>
              <a:t>SCALING</a:t>
            </a:r>
            <a:r>
              <a:rPr spc="-89" dirty="0"/>
              <a:t> </a:t>
            </a:r>
            <a:r>
              <a:rPr spc="-20" dirty="0"/>
              <a:t>LAWS</a:t>
            </a:r>
          </a:p>
        </p:txBody>
      </p:sp>
      <p:sp>
        <p:nvSpPr>
          <p:cNvPr id="7" name="object 7"/>
          <p:cNvSpPr txBox="1"/>
          <p:nvPr/>
        </p:nvSpPr>
        <p:spPr>
          <a:xfrm>
            <a:off x="6901890" y="698568"/>
            <a:ext cx="1268415" cy="193151"/>
          </a:xfrm>
          <a:prstGeom prst="rect">
            <a:avLst/>
          </a:prstGeom>
        </p:spPr>
        <p:txBody>
          <a:bodyPr vert="horz" wrap="square" lIns="0" tIns="25167" rIns="0" bIns="0" rtlCol="0">
            <a:spAutoFit/>
          </a:bodyPr>
          <a:lstStyle/>
          <a:p>
            <a:pPr marL="25168">
              <a:spcBef>
                <a:spcPts val="198"/>
              </a:spcBef>
            </a:pPr>
            <a:r>
              <a:rPr sz="1090" spc="-10" dirty="0">
                <a:solidFill>
                  <a:srgbClr val="FFFFFF"/>
                </a:solidFill>
                <a:latin typeface="Microsoft Sans Serif"/>
                <a:cs typeface="Microsoft Sans Serif"/>
                <a:hlinkClick r:id="rId2"/>
              </a:rPr>
              <a:t>Kaplan </a:t>
            </a:r>
            <a:r>
              <a:rPr sz="1090" dirty="0">
                <a:solidFill>
                  <a:srgbClr val="FFFFFF"/>
                </a:solidFill>
                <a:latin typeface="Microsoft Sans Serif"/>
                <a:cs typeface="Microsoft Sans Serif"/>
                <a:hlinkClick r:id="rId2"/>
              </a:rPr>
              <a:t>et</a:t>
            </a:r>
            <a:r>
              <a:rPr sz="1090" spc="-10" dirty="0">
                <a:solidFill>
                  <a:srgbClr val="FFFFFF"/>
                </a:solidFill>
                <a:latin typeface="Microsoft Sans Serif"/>
                <a:cs typeface="Microsoft Sans Serif"/>
                <a:hlinkClick r:id="rId2"/>
              </a:rPr>
              <a:t> al.</a:t>
            </a:r>
            <a:r>
              <a:rPr sz="1090" spc="59" dirty="0">
                <a:solidFill>
                  <a:srgbClr val="FFFFFF"/>
                </a:solidFill>
                <a:latin typeface="Microsoft Sans Serif"/>
                <a:cs typeface="Microsoft Sans Serif"/>
                <a:hlinkClick r:id="rId2"/>
              </a:rPr>
              <a:t> </a:t>
            </a:r>
            <a:r>
              <a:rPr sz="1090" spc="-10" dirty="0">
                <a:solidFill>
                  <a:srgbClr val="FFFFFF"/>
                </a:solidFill>
                <a:latin typeface="Microsoft Sans Serif"/>
                <a:cs typeface="Microsoft Sans Serif"/>
                <a:hlinkClick r:id="rId2"/>
              </a:rPr>
              <a:t>(2020)</a:t>
            </a:r>
            <a:endParaRPr sz="1090">
              <a:latin typeface="Microsoft Sans Serif"/>
              <a:cs typeface="Microsoft Sans Serif"/>
            </a:endParaRPr>
          </a:p>
        </p:txBody>
      </p:sp>
      <p:pic>
        <p:nvPicPr>
          <p:cNvPr id="8" name="object 8"/>
          <p:cNvPicPr/>
          <p:nvPr/>
        </p:nvPicPr>
        <p:blipFill>
          <a:blip r:embed="rId3" cstate="print"/>
          <a:stretch>
            <a:fillRect/>
          </a:stretch>
        </p:blipFill>
        <p:spPr>
          <a:xfrm>
            <a:off x="844293" y="1713594"/>
            <a:ext cx="142443" cy="142443"/>
          </a:xfrm>
          <a:prstGeom prst="rect">
            <a:avLst/>
          </a:prstGeom>
        </p:spPr>
      </p:pic>
      <p:pic>
        <p:nvPicPr>
          <p:cNvPr id="9" name="object 9"/>
          <p:cNvPicPr/>
          <p:nvPr/>
        </p:nvPicPr>
        <p:blipFill>
          <a:blip r:embed="rId4" cstate="print"/>
          <a:stretch>
            <a:fillRect/>
          </a:stretch>
        </p:blipFill>
        <p:spPr>
          <a:xfrm>
            <a:off x="1421069" y="2132398"/>
            <a:ext cx="114761" cy="114761"/>
          </a:xfrm>
          <a:prstGeom prst="rect">
            <a:avLst/>
          </a:prstGeom>
        </p:spPr>
      </p:pic>
      <p:pic>
        <p:nvPicPr>
          <p:cNvPr id="10" name="object 10"/>
          <p:cNvPicPr/>
          <p:nvPr/>
        </p:nvPicPr>
        <p:blipFill>
          <a:blip r:embed="rId5" cstate="print"/>
          <a:stretch>
            <a:fillRect/>
          </a:stretch>
        </p:blipFill>
        <p:spPr>
          <a:xfrm>
            <a:off x="1421069" y="2473408"/>
            <a:ext cx="114761" cy="114761"/>
          </a:xfrm>
          <a:prstGeom prst="rect">
            <a:avLst/>
          </a:prstGeom>
        </p:spPr>
      </p:pic>
      <p:pic>
        <p:nvPicPr>
          <p:cNvPr id="11" name="object 11"/>
          <p:cNvPicPr/>
          <p:nvPr/>
        </p:nvPicPr>
        <p:blipFill>
          <a:blip r:embed="rId6" cstate="print"/>
          <a:stretch>
            <a:fillRect/>
          </a:stretch>
        </p:blipFill>
        <p:spPr>
          <a:xfrm>
            <a:off x="844293" y="2861938"/>
            <a:ext cx="142443" cy="142443"/>
          </a:xfrm>
          <a:prstGeom prst="rect">
            <a:avLst/>
          </a:prstGeom>
        </p:spPr>
      </p:pic>
      <p:pic>
        <p:nvPicPr>
          <p:cNvPr id="12" name="object 12"/>
          <p:cNvPicPr/>
          <p:nvPr/>
        </p:nvPicPr>
        <p:blipFill>
          <a:blip r:embed="rId7" cstate="print"/>
          <a:stretch>
            <a:fillRect/>
          </a:stretch>
        </p:blipFill>
        <p:spPr>
          <a:xfrm>
            <a:off x="1421069" y="3280741"/>
            <a:ext cx="114761" cy="114761"/>
          </a:xfrm>
          <a:prstGeom prst="rect">
            <a:avLst/>
          </a:prstGeom>
        </p:spPr>
      </p:pic>
      <p:pic>
        <p:nvPicPr>
          <p:cNvPr id="13" name="object 13"/>
          <p:cNvPicPr/>
          <p:nvPr/>
        </p:nvPicPr>
        <p:blipFill>
          <a:blip r:embed="rId4" cstate="print"/>
          <a:stretch>
            <a:fillRect/>
          </a:stretch>
        </p:blipFill>
        <p:spPr>
          <a:xfrm>
            <a:off x="1421069" y="3621729"/>
            <a:ext cx="114761" cy="114759"/>
          </a:xfrm>
          <a:prstGeom prst="rect">
            <a:avLst/>
          </a:prstGeom>
        </p:spPr>
      </p:pic>
      <p:pic>
        <p:nvPicPr>
          <p:cNvPr id="14" name="object 14"/>
          <p:cNvPicPr/>
          <p:nvPr/>
        </p:nvPicPr>
        <p:blipFill>
          <a:blip r:embed="rId7" cstate="print"/>
          <a:stretch>
            <a:fillRect/>
          </a:stretch>
        </p:blipFill>
        <p:spPr>
          <a:xfrm>
            <a:off x="1421069" y="3962740"/>
            <a:ext cx="114761" cy="114761"/>
          </a:xfrm>
          <a:prstGeom prst="rect">
            <a:avLst/>
          </a:prstGeom>
        </p:spPr>
      </p:pic>
      <p:pic>
        <p:nvPicPr>
          <p:cNvPr id="15" name="object 15"/>
          <p:cNvPicPr/>
          <p:nvPr/>
        </p:nvPicPr>
        <p:blipFill>
          <a:blip r:embed="rId6" cstate="print"/>
          <a:stretch>
            <a:fillRect/>
          </a:stretch>
        </p:blipFill>
        <p:spPr>
          <a:xfrm>
            <a:off x="844293" y="4351270"/>
            <a:ext cx="142443" cy="142443"/>
          </a:xfrm>
          <a:prstGeom prst="rect">
            <a:avLst/>
          </a:prstGeom>
        </p:spPr>
      </p:pic>
      <p:pic>
        <p:nvPicPr>
          <p:cNvPr id="16" name="object 16"/>
          <p:cNvPicPr/>
          <p:nvPr/>
        </p:nvPicPr>
        <p:blipFill>
          <a:blip r:embed="rId7" cstate="print"/>
          <a:stretch>
            <a:fillRect/>
          </a:stretch>
        </p:blipFill>
        <p:spPr>
          <a:xfrm>
            <a:off x="1421069" y="4770071"/>
            <a:ext cx="114761" cy="114761"/>
          </a:xfrm>
          <a:prstGeom prst="rect">
            <a:avLst/>
          </a:prstGeom>
        </p:spPr>
      </p:pic>
      <p:sp>
        <p:nvSpPr>
          <p:cNvPr id="17" name="object 17"/>
          <p:cNvSpPr txBox="1"/>
          <p:nvPr/>
        </p:nvSpPr>
        <p:spPr>
          <a:xfrm>
            <a:off x="1098831" y="1495252"/>
            <a:ext cx="7377696" cy="3818973"/>
          </a:xfrm>
          <a:prstGeom prst="rect">
            <a:avLst/>
          </a:prstGeom>
        </p:spPr>
        <p:txBody>
          <a:bodyPr vert="horz" wrap="square" lIns="0" tIns="50334" rIns="0" bIns="0" rtlCol="0">
            <a:spAutoFit/>
          </a:bodyPr>
          <a:lstStyle/>
          <a:p>
            <a:pPr marL="573821" marR="125838" indent="-549912">
              <a:lnSpc>
                <a:spcPct val="121200"/>
              </a:lnSpc>
              <a:spcBef>
                <a:spcPts val="396"/>
              </a:spcBef>
            </a:pPr>
            <a:r>
              <a:rPr sz="1982" spc="-10" dirty="0">
                <a:latin typeface="Microsoft Sans Serif"/>
                <a:cs typeface="Microsoft Sans Serif"/>
              </a:rPr>
              <a:t>Performance</a:t>
            </a:r>
            <a:r>
              <a:rPr sz="1982" spc="10" dirty="0">
                <a:latin typeface="Microsoft Sans Serif"/>
                <a:cs typeface="Microsoft Sans Serif"/>
              </a:rPr>
              <a:t> </a:t>
            </a:r>
            <a:r>
              <a:rPr sz="1982" dirty="0">
                <a:latin typeface="Microsoft Sans Serif"/>
                <a:cs typeface="Microsoft Sans Serif"/>
              </a:rPr>
              <a:t>depends</a:t>
            </a:r>
            <a:r>
              <a:rPr sz="1982" spc="20" dirty="0">
                <a:latin typeface="Microsoft Sans Serif"/>
                <a:cs typeface="Microsoft Sans Serif"/>
              </a:rPr>
              <a:t> </a:t>
            </a:r>
            <a:r>
              <a:rPr sz="1982" dirty="0">
                <a:latin typeface="Microsoft Sans Serif"/>
                <a:cs typeface="Microsoft Sans Serif"/>
              </a:rPr>
              <a:t>strongly</a:t>
            </a:r>
            <a:r>
              <a:rPr sz="1982" spc="20" dirty="0">
                <a:latin typeface="Microsoft Sans Serif"/>
                <a:cs typeface="Microsoft Sans Serif"/>
              </a:rPr>
              <a:t> </a:t>
            </a:r>
            <a:r>
              <a:rPr sz="1982" dirty="0">
                <a:latin typeface="Microsoft Sans Serif"/>
                <a:cs typeface="Microsoft Sans Serif"/>
              </a:rPr>
              <a:t>on</a:t>
            </a:r>
            <a:r>
              <a:rPr sz="1982" spc="10" dirty="0">
                <a:latin typeface="Microsoft Sans Serif"/>
                <a:cs typeface="Microsoft Sans Serif"/>
              </a:rPr>
              <a:t> </a:t>
            </a:r>
            <a:r>
              <a:rPr sz="1982" spc="-10" dirty="0">
                <a:latin typeface="Microsoft Sans Serif"/>
                <a:cs typeface="Microsoft Sans Serif"/>
              </a:rPr>
              <a:t>scale,</a:t>
            </a:r>
            <a:r>
              <a:rPr sz="1982" spc="20" dirty="0">
                <a:latin typeface="Microsoft Sans Serif"/>
                <a:cs typeface="Microsoft Sans Serif"/>
              </a:rPr>
              <a:t> </a:t>
            </a:r>
            <a:r>
              <a:rPr sz="1982" spc="-10" dirty="0">
                <a:latin typeface="Microsoft Sans Serif"/>
                <a:cs typeface="Microsoft Sans Serif"/>
              </a:rPr>
              <a:t>weakly</a:t>
            </a:r>
            <a:r>
              <a:rPr sz="1982" spc="20" dirty="0">
                <a:latin typeface="Microsoft Sans Serif"/>
                <a:cs typeface="Microsoft Sans Serif"/>
              </a:rPr>
              <a:t> </a:t>
            </a:r>
            <a:r>
              <a:rPr sz="1982" dirty="0">
                <a:latin typeface="Microsoft Sans Serif"/>
                <a:cs typeface="Microsoft Sans Serif"/>
              </a:rPr>
              <a:t>on</a:t>
            </a:r>
            <a:r>
              <a:rPr sz="1982" spc="10" dirty="0">
                <a:latin typeface="Microsoft Sans Serif"/>
                <a:cs typeface="Microsoft Sans Serif"/>
              </a:rPr>
              <a:t> </a:t>
            </a:r>
            <a:r>
              <a:rPr sz="1982" dirty="0">
                <a:latin typeface="Microsoft Sans Serif"/>
                <a:cs typeface="Microsoft Sans Serif"/>
              </a:rPr>
              <a:t>model</a:t>
            </a:r>
            <a:r>
              <a:rPr sz="1982" spc="20" dirty="0">
                <a:latin typeface="Microsoft Sans Serif"/>
                <a:cs typeface="Microsoft Sans Serif"/>
              </a:rPr>
              <a:t> </a:t>
            </a:r>
            <a:r>
              <a:rPr sz="1982" dirty="0">
                <a:latin typeface="Microsoft Sans Serif"/>
                <a:cs typeface="Microsoft Sans Serif"/>
              </a:rPr>
              <a:t>shape </a:t>
            </a:r>
            <a:r>
              <a:rPr sz="1982" spc="-495" dirty="0">
                <a:latin typeface="Microsoft Sans Serif"/>
                <a:cs typeface="Microsoft Sans Serif"/>
              </a:rPr>
              <a:t> </a:t>
            </a:r>
            <a:r>
              <a:rPr sz="1982" dirty="0">
                <a:latin typeface="Microsoft Sans Serif"/>
                <a:cs typeface="Microsoft Sans Serif"/>
              </a:rPr>
              <a:t>Scale</a:t>
            </a:r>
            <a:r>
              <a:rPr sz="1982" spc="59" dirty="0">
                <a:latin typeface="Microsoft Sans Serif"/>
                <a:cs typeface="Microsoft Sans Serif"/>
              </a:rPr>
              <a:t> </a:t>
            </a:r>
            <a:r>
              <a:rPr sz="1982" dirty="0">
                <a:latin typeface="Microsoft Sans Serif"/>
                <a:cs typeface="Microsoft Sans Serif"/>
              </a:rPr>
              <a:t>means:</a:t>
            </a:r>
            <a:r>
              <a:rPr sz="1982" spc="198" dirty="0">
                <a:latin typeface="Microsoft Sans Serif"/>
                <a:cs typeface="Microsoft Sans Serif"/>
              </a:rPr>
              <a:t> </a:t>
            </a:r>
            <a:r>
              <a:rPr sz="1982" dirty="0">
                <a:latin typeface="Microsoft Sans Serif"/>
                <a:cs typeface="Microsoft Sans Serif"/>
              </a:rPr>
              <a:t>parameters</a:t>
            </a:r>
            <a:r>
              <a:rPr sz="1982" spc="59" dirty="0">
                <a:latin typeface="Microsoft Sans Serif"/>
                <a:cs typeface="Microsoft Sans Serif"/>
              </a:rPr>
              <a:t> </a:t>
            </a:r>
            <a:r>
              <a:rPr sz="1982" i="1" spc="69" dirty="0">
                <a:latin typeface="Arial"/>
                <a:cs typeface="Arial"/>
              </a:rPr>
              <a:t>N</a:t>
            </a:r>
            <a:r>
              <a:rPr sz="1982" spc="69" dirty="0">
                <a:latin typeface="Microsoft Sans Serif"/>
                <a:cs typeface="Microsoft Sans Serif"/>
              </a:rPr>
              <a:t>, </a:t>
            </a:r>
            <a:r>
              <a:rPr sz="1982" dirty="0">
                <a:latin typeface="Microsoft Sans Serif"/>
                <a:cs typeface="Microsoft Sans Serif"/>
              </a:rPr>
              <a:t>data</a:t>
            </a:r>
            <a:r>
              <a:rPr sz="1982" spc="69" dirty="0">
                <a:latin typeface="Microsoft Sans Serif"/>
                <a:cs typeface="Microsoft Sans Serif"/>
              </a:rPr>
              <a:t> </a:t>
            </a:r>
            <a:r>
              <a:rPr sz="1982" i="1" spc="40" dirty="0">
                <a:latin typeface="Arial"/>
                <a:cs typeface="Arial"/>
              </a:rPr>
              <a:t>D</a:t>
            </a:r>
            <a:r>
              <a:rPr sz="1982" spc="40" dirty="0">
                <a:latin typeface="Microsoft Sans Serif"/>
                <a:cs typeface="Microsoft Sans Serif"/>
              </a:rPr>
              <a:t>,</a:t>
            </a:r>
            <a:r>
              <a:rPr sz="1982" spc="69" dirty="0">
                <a:latin typeface="Microsoft Sans Serif"/>
                <a:cs typeface="Microsoft Sans Serif"/>
              </a:rPr>
              <a:t> </a:t>
            </a:r>
            <a:r>
              <a:rPr sz="1982" dirty="0">
                <a:latin typeface="Microsoft Sans Serif"/>
                <a:cs typeface="Microsoft Sans Serif"/>
              </a:rPr>
              <a:t>and</a:t>
            </a:r>
            <a:r>
              <a:rPr sz="1982" spc="59" dirty="0">
                <a:latin typeface="Microsoft Sans Serif"/>
                <a:cs typeface="Microsoft Sans Serif"/>
              </a:rPr>
              <a:t> </a:t>
            </a:r>
            <a:r>
              <a:rPr sz="1982" dirty="0">
                <a:latin typeface="Microsoft Sans Serif"/>
                <a:cs typeface="Microsoft Sans Serif"/>
              </a:rPr>
              <a:t>compute</a:t>
            </a:r>
            <a:r>
              <a:rPr sz="1982" spc="69" dirty="0">
                <a:latin typeface="Microsoft Sans Serif"/>
                <a:cs typeface="Microsoft Sans Serif"/>
              </a:rPr>
              <a:t> </a:t>
            </a:r>
            <a:r>
              <a:rPr sz="1982" i="1" dirty="0">
                <a:latin typeface="Arial"/>
                <a:cs typeface="Arial"/>
              </a:rPr>
              <a:t>C </a:t>
            </a:r>
            <a:r>
              <a:rPr sz="1982" i="1" spc="10" dirty="0">
                <a:latin typeface="Arial"/>
                <a:cs typeface="Arial"/>
              </a:rPr>
              <a:t> </a:t>
            </a:r>
            <a:r>
              <a:rPr sz="1982" dirty="0">
                <a:latin typeface="Microsoft Sans Serif"/>
                <a:cs typeface="Microsoft Sans Serif"/>
              </a:rPr>
              <a:t>Shape</a:t>
            </a:r>
            <a:r>
              <a:rPr sz="1982" spc="10" dirty="0">
                <a:latin typeface="Microsoft Sans Serif"/>
                <a:cs typeface="Microsoft Sans Serif"/>
              </a:rPr>
              <a:t> </a:t>
            </a:r>
            <a:r>
              <a:rPr sz="1982" dirty="0">
                <a:latin typeface="Microsoft Sans Serif"/>
                <a:cs typeface="Microsoft Sans Serif"/>
              </a:rPr>
              <a:t>means:</a:t>
            </a:r>
            <a:r>
              <a:rPr sz="1982" spc="149" dirty="0">
                <a:latin typeface="Microsoft Sans Serif"/>
                <a:cs typeface="Microsoft Sans Serif"/>
              </a:rPr>
              <a:t> </a:t>
            </a:r>
            <a:r>
              <a:rPr sz="1982" dirty="0">
                <a:latin typeface="Microsoft Sans Serif"/>
                <a:cs typeface="Microsoft Sans Serif"/>
              </a:rPr>
              <a:t>depth</a:t>
            </a:r>
            <a:r>
              <a:rPr sz="1982" spc="20" dirty="0">
                <a:latin typeface="Microsoft Sans Serif"/>
                <a:cs typeface="Microsoft Sans Serif"/>
              </a:rPr>
              <a:t> </a:t>
            </a:r>
            <a:r>
              <a:rPr sz="1982" dirty="0">
                <a:latin typeface="Microsoft Sans Serif"/>
                <a:cs typeface="Microsoft Sans Serif"/>
              </a:rPr>
              <a:t>and</a:t>
            </a:r>
            <a:r>
              <a:rPr sz="1982" spc="10" dirty="0">
                <a:latin typeface="Microsoft Sans Serif"/>
                <a:cs typeface="Microsoft Sans Serif"/>
              </a:rPr>
              <a:t> </a:t>
            </a:r>
            <a:r>
              <a:rPr sz="1982" dirty="0">
                <a:latin typeface="Microsoft Sans Serif"/>
                <a:cs typeface="Microsoft Sans Serif"/>
              </a:rPr>
              <a:t>width</a:t>
            </a:r>
          </a:p>
          <a:p>
            <a:pPr marL="25168">
              <a:spcBef>
                <a:spcPts val="892"/>
              </a:spcBef>
            </a:pPr>
            <a:r>
              <a:rPr sz="1982" dirty="0">
                <a:latin typeface="Microsoft Sans Serif"/>
                <a:cs typeface="Microsoft Sans Serif"/>
              </a:rPr>
              <a:t>Smooth</a:t>
            </a:r>
            <a:r>
              <a:rPr sz="1982" spc="-30" dirty="0">
                <a:latin typeface="Microsoft Sans Serif"/>
                <a:cs typeface="Microsoft Sans Serif"/>
              </a:rPr>
              <a:t> </a:t>
            </a:r>
            <a:r>
              <a:rPr sz="1982" spc="-10" dirty="0">
                <a:latin typeface="Microsoft Sans Serif"/>
                <a:cs typeface="Microsoft Sans Serif"/>
              </a:rPr>
              <a:t>power</a:t>
            </a:r>
            <a:r>
              <a:rPr sz="1982" spc="-20" dirty="0">
                <a:latin typeface="Microsoft Sans Serif"/>
                <a:cs typeface="Microsoft Sans Serif"/>
              </a:rPr>
              <a:t> laws</a:t>
            </a:r>
            <a:endParaRPr sz="1982" dirty="0">
              <a:latin typeface="Microsoft Sans Serif"/>
              <a:cs typeface="Microsoft Sans Serif"/>
            </a:endParaRPr>
          </a:p>
          <a:p>
            <a:pPr marL="573821">
              <a:spcBef>
                <a:spcPts val="704"/>
              </a:spcBef>
            </a:pPr>
            <a:r>
              <a:rPr sz="1982" spc="-10" dirty="0">
                <a:latin typeface="Microsoft Sans Serif"/>
                <a:cs typeface="Microsoft Sans Serif"/>
              </a:rPr>
              <a:t>Performance</a:t>
            </a:r>
            <a:r>
              <a:rPr sz="1982" spc="20" dirty="0">
                <a:latin typeface="Microsoft Sans Serif"/>
                <a:cs typeface="Microsoft Sans Serif"/>
              </a:rPr>
              <a:t> </a:t>
            </a:r>
            <a:r>
              <a:rPr sz="1982" dirty="0">
                <a:latin typeface="Microsoft Sans Serif"/>
                <a:cs typeface="Microsoft Sans Serif"/>
              </a:rPr>
              <a:t>has</a:t>
            </a:r>
            <a:r>
              <a:rPr sz="1982" spc="30" dirty="0">
                <a:latin typeface="Microsoft Sans Serif"/>
                <a:cs typeface="Microsoft Sans Serif"/>
              </a:rPr>
              <a:t> </a:t>
            </a:r>
            <a:r>
              <a:rPr sz="1982" spc="-20" dirty="0">
                <a:latin typeface="Microsoft Sans Serif"/>
                <a:cs typeface="Microsoft Sans Serif"/>
              </a:rPr>
              <a:t>power-law</a:t>
            </a:r>
            <a:r>
              <a:rPr sz="1982" spc="20" dirty="0">
                <a:latin typeface="Microsoft Sans Serif"/>
                <a:cs typeface="Microsoft Sans Serif"/>
              </a:rPr>
              <a:t> </a:t>
            </a:r>
            <a:r>
              <a:rPr sz="1982" spc="-10" dirty="0">
                <a:latin typeface="Microsoft Sans Serif"/>
                <a:cs typeface="Microsoft Sans Serif"/>
              </a:rPr>
              <a:t>relation</a:t>
            </a:r>
            <a:r>
              <a:rPr sz="1982" spc="30" dirty="0">
                <a:latin typeface="Microsoft Sans Serif"/>
                <a:cs typeface="Microsoft Sans Serif"/>
              </a:rPr>
              <a:t> </a:t>
            </a:r>
            <a:r>
              <a:rPr sz="1982" dirty="0">
                <a:latin typeface="Microsoft Sans Serif"/>
                <a:cs typeface="Microsoft Sans Serif"/>
              </a:rPr>
              <a:t>with</a:t>
            </a:r>
            <a:r>
              <a:rPr sz="1982" spc="20" dirty="0">
                <a:latin typeface="Microsoft Sans Serif"/>
                <a:cs typeface="Microsoft Sans Serif"/>
              </a:rPr>
              <a:t> </a:t>
            </a:r>
            <a:r>
              <a:rPr sz="1982" dirty="0">
                <a:latin typeface="Microsoft Sans Serif"/>
                <a:cs typeface="Microsoft Sans Serif"/>
              </a:rPr>
              <a:t>each</a:t>
            </a:r>
            <a:r>
              <a:rPr sz="1982" spc="30" dirty="0">
                <a:latin typeface="Microsoft Sans Serif"/>
                <a:cs typeface="Microsoft Sans Serif"/>
              </a:rPr>
              <a:t> </a:t>
            </a:r>
            <a:r>
              <a:rPr sz="1982" spc="-10" dirty="0">
                <a:latin typeface="Microsoft Sans Serif"/>
                <a:cs typeface="Microsoft Sans Serif"/>
              </a:rPr>
              <a:t>factor</a:t>
            </a:r>
            <a:r>
              <a:rPr sz="1982" spc="20" dirty="0">
                <a:latin typeface="Microsoft Sans Serif"/>
                <a:cs typeface="Microsoft Sans Serif"/>
              </a:rPr>
              <a:t> </a:t>
            </a:r>
            <a:r>
              <a:rPr sz="1982" i="1" spc="69" dirty="0">
                <a:latin typeface="Arial"/>
                <a:cs typeface="Arial"/>
              </a:rPr>
              <a:t>N</a:t>
            </a:r>
            <a:r>
              <a:rPr sz="1982" spc="69" dirty="0">
                <a:latin typeface="Microsoft Sans Serif"/>
                <a:cs typeface="Microsoft Sans Serif"/>
              </a:rPr>
              <a:t>,</a:t>
            </a:r>
            <a:r>
              <a:rPr sz="1982" spc="30" dirty="0">
                <a:latin typeface="Microsoft Sans Serif"/>
                <a:cs typeface="Microsoft Sans Serif"/>
              </a:rPr>
              <a:t> </a:t>
            </a:r>
            <a:r>
              <a:rPr sz="1982" i="1" spc="40" dirty="0">
                <a:latin typeface="Arial"/>
                <a:cs typeface="Arial"/>
              </a:rPr>
              <a:t>D</a:t>
            </a:r>
            <a:r>
              <a:rPr sz="1982" spc="40" dirty="0">
                <a:latin typeface="Microsoft Sans Serif"/>
                <a:cs typeface="Microsoft Sans Serif"/>
              </a:rPr>
              <a:t>,</a:t>
            </a:r>
            <a:r>
              <a:rPr sz="1982" spc="20" dirty="0">
                <a:latin typeface="Microsoft Sans Serif"/>
                <a:cs typeface="Microsoft Sans Serif"/>
              </a:rPr>
              <a:t> </a:t>
            </a:r>
            <a:r>
              <a:rPr sz="1982" i="1" dirty="0">
                <a:latin typeface="Arial"/>
                <a:cs typeface="Arial"/>
              </a:rPr>
              <a:t>C</a:t>
            </a:r>
            <a:endParaRPr sz="1982" dirty="0">
              <a:latin typeface="Arial"/>
              <a:cs typeface="Arial"/>
            </a:endParaRPr>
          </a:p>
          <a:p>
            <a:pPr marL="573821">
              <a:spcBef>
                <a:spcPts val="307"/>
              </a:spcBef>
            </a:pPr>
            <a:r>
              <a:rPr sz="1982" dirty="0">
                <a:latin typeface="Microsoft Sans Serif"/>
                <a:cs typeface="Microsoft Sans Serif"/>
              </a:rPr>
              <a:t>When</a:t>
            </a:r>
            <a:r>
              <a:rPr sz="1982" spc="10" dirty="0">
                <a:latin typeface="Microsoft Sans Serif"/>
                <a:cs typeface="Microsoft Sans Serif"/>
              </a:rPr>
              <a:t> </a:t>
            </a:r>
            <a:r>
              <a:rPr sz="1982" dirty="0">
                <a:latin typeface="Microsoft Sans Serif"/>
                <a:cs typeface="Microsoft Sans Serif"/>
              </a:rPr>
              <a:t>not</a:t>
            </a:r>
            <a:r>
              <a:rPr sz="1982" spc="10" dirty="0">
                <a:latin typeface="Microsoft Sans Serif"/>
                <a:cs typeface="Microsoft Sans Serif"/>
              </a:rPr>
              <a:t> </a:t>
            </a:r>
            <a:r>
              <a:rPr sz="1982" spc="-10" dirty="0">
                <a:latin typeface="Microsoft Sans Serif"/>
                <a:cs typeface="Microsoft Sans Serif"/>
              </a:rPr>
              <a:t>bottlenecked</a:t>
            </a:r>
            <a:r>
              <a:rPr sz="1982" spc="10" dirty="0">
                <a:latin typeface="Microsoft Sans Serif"/>
                <a:cs typeface="Microsoft Sans Serif"/>
              </a:rPr>
              <a:t> </a:t>
            </a:r>
            <a:r>
              <a:rPr sz="1982" spc="-30" dirty="0">
                <a:latin typeface="Microsoft Sans Serif"/>
                <a:cs typeface="Microsoft Sans Serif"/>
              </a:rPr>
              <a:t>by</a:t>
            </a:r>
            <a:r>
              <a:rPr sz="1982" spc="10" dirty="0">
                <a:latin typeface="Microsoft Sans Serif"/>
                <a:cs typeface="Microsoft Sans Serif"/>
              </a:rPr>
              <a:t> </a:t>
            </a:r>
            <a:r>
              <a:rPr sz="1982" dirty="0">
                <a:latin typeface="Microsoft Sans Serif"/>
                <a:cs typeface="Microsoft Sans Serif"/>
              </a:rPr>
              <a:t>the</a:t>
            </a:r>
            <a:r>
              <a:rPr sz="1982" spc="10" dirty="0">
                <a:latin typeface="Microsoft Sans Serif"/>
                <a:cs typeface="Microsoft Sans Serif"/>
              </a:rPr>
              <a:t> </a:t>
            </a:r>
            <a:r>
              <a:rPr sz="1982" dirty="0">
                <a:latin typeface="Microsoft Sans Serif"/>
                <a:cs typeface="Microsoft Sans Serif"/>
              </a:rPr>
              <a:t>other</a:t>
            </a:r>
            <a:r>
              <a:rPr sz="1982" spc="20" dirty="0">
                <a:latin typeface="Microsoft Sans Serif"/>
                <a:cs typeface="Microsoft Sans Serif"/>
              </a:rPr>
              <a:t> </a:t>
            </a:r>
            <a:r>
              <a:rPr sz="1982" spc="-10" dirty="0">
                <a:latin typeface="Microsoft Sans Serif"/>
                <a:cs typeface="Microsoft Sans Serif"/>
              </a:rPr>
              <a:t>two</a:t>
            </a:r>
            <a:endParaRPr sz="1982" dirty="0">
              <a:latin typeface="Microsoft Sans Serif"/>
              <a:cs typeface="Microsoft Sans Serif"/>
            </a:endParaRPr>
          </a:p>
          <a:p>
            <a:pPr marL="573821">
              <a:spcBef>
                <a:spcPts val="307"/>
              </a:spcBef>
            </a:pPr>
            <a:r>
              <a:rPr sz="1982" spc="-50" dirty="0">
                <a:latin typeface="Microsoft Sans Serif"/>
                <a:cs typeface="Microsoft Sans Serif"/>
              </a:rPr>
              <a:t>Trend</a:t>
            </a:r>
            <a:r>
              <a:rPr sz="1982" spc="10" dirty="0">
                <a:latin typeface="Microsoft Sans Serif"/>
                <a:cs typeface="Microsoft Sans Serif"/>
              </a:rPr>
              <a:t> </a:t>
            </a:r>
            <a:r>
              <a:rPr sz="1982" dirty="0">
                <a:latin typeface="Microsoft Sans Serif"/>
                <a:cs typeface="Microsoft Sans Serif"/>
              </a:rPr>
              <a:t>spanning</a:t>
            </a:r>
            <a:r>
              <a:rPr sz="1982" spc="10" dirty="0">
                <a:latin typeface="Microsoft Sans Serif"/>
                <a:cs typeface="Microsoft Sans Serif"/>
              </a:rPr>
              <a:t> </a:t>
            </a:r>
            <a:r>
              <a:rPr sz="1982" dirty="0">
                <a:latin typeface="Microsoft Sans Serif"/>
                <a:cs typeface="Microsoft Sans Serif"/>
              </a:rPr>
              <a:t>more</a:t>
            </a:r>
            <a:r>
              <a:rPr sz="1982" spc="10" dirty="0">
                <a:latin typeface="Microsoft Sans Serif"/>
                <a:cs typeface="Microsoft Sans Serif"/>
              </a:rPr>
              <a:t> </a:t>
            </a:r>
            <a:r>
              <a:rPr sz="1982" dirty="0">
                <a:latin typeface="Microsoft Sans Serif"/>
                <a:cs typeface="Microsoft Sans Serif"/>
              </a:rPr>
              <a:t>than</a:t>
            </a:r>
            <a:r>
              <a:rPr sz="1982" spc="10" dirty="0">
                <a:latin typeface="Microsoft Sans Serif"/>
                <a:cs typeface="Microsoft Sans Serif"/>
              </a:rPr>
              <a:t> </a:t>
            </a:r>
            <a:r>
              <a:rPr sz="1982" spc="-10" dirty="0">
                <a:latin typeface="Microsoft Sans Serif"/>
                <a:cs typeface="Microsoft Sans Serif"/>
              </a:rPr>
              <a:t>six</a:t>
            </a:r>
            <a:r>
              <a:rPr sz="1982" spc="20" dirty="0">
                <a:latin typeface="Microsoft Sans Serif"/>
                <a:cs typeface="Microsoft Sans Serif"/>
              </a:rPr>
              <a:t> </a:t>
            </a:r>
            <a:r>
              <a:rPr sz="1982" dirty="0">
                <a:latin typeface="Microsoft Sans Serif"/>
                <a:cs typeface="Microsoft Sans Serif"/>
              </a:rPr>
              <a:t>orders</a:t>
            </a:r>
            <a:r>
              <a:rPr sz="1982" spc="10" dirty="0">
                <a:latin typeface="Microsoft Sans Serif"/>
                <a:cs typeface="Microsoft Sans Serif"/>
              </a:rPr>
              <a:t> </a:t>
            </a:r>
            <a:r>
              <a:rPr sz="1982" dirty="0">
                <a:latin typeface="Microsoft Sans Serif"/>
                <a:cs typeface="Microsoft Sans Serif"/>
              </a:rPr>
              <a:t>of</a:t>
            </a:r>
            <a:r>
              <a:rPr sz="1982" spc="10" dirty="0">
                <a:latin typeface="Microsoft Sans Serif"/>
                <a:cs typeface="Microsoft Sans Serif"/>
              </a:rPr>
              <a:t> </a:t>
            </a:r>
            <a:r>
              <a:rPr sz="1982" dirty="0">
                <a:latin typeface="Microsoft Sans Serif"/>
                <a:cs typeface="Microsoft Sans Serif"/>
              </a:rPr>
              <a:t>magnitude</a:t>
            </a:r>
          </a:p>
          <a:p>
            <a:pPr marL="25168">
              <a:spcBef>
                <a:spcPts val="902"/>
              </a:spcBef>
            </a:pPr>
            <a:r>
              <a:rPr sz="1982" spc="-10" dirty="0">
                <a:latin typeface="Microsoft Sans Serif"/>
                <a:cs typeface="Microsoft Sans Serif"/>
              </a:rPr>
              <a:t>Universality</a:t>
            </a:r>
            <a:r>
              <a:rPr sz="1982" spc="-2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lang="en-US" sz="1982" spc="-10" dirty="0">
                <a:latin typeface="Microsoft Sans Serif"/>
                <a:cs typeface="Microsoft Sans Serif"/>
              </a:rPr>
              <a:t>limits</a:t>
            </a:r>
            <a:endParaRPr sz="1982" dirty="0">
              <a:latin typeface="Microsoft Sans Serif"/>
              <a:cs typeface="Microsoft Sans Serif"/>
            </a:endParaRPr>
          </a:p>
          <a:p>
            <a:pPr marL="573821">
              <a:spcBef>
                <a:spcPts val="704"/>
              </a:spcBef>
            </a:pPr>
            <a:r>
              <a:rPr sz="1982" spc="-10" dirty="0">
                <a:latin typeface="Microsoft Sans Serif"/>
                <a:cs typeface="Microsoft Sans Serif"/>
              </a:rPr>
              <a:t>Performance</a:t>
            </a:r>
            <a:r>
              <a:rPr sz="1982" spc="10" dirty="0">
                <a:latin typeface="Microsoft Sans Serif"/>
                <a:cs typeface="Microsoft Sans Serif"/>
              </a:rPr>
              <a:t> </a:t>
            </a:r>
            <a:r>
              <a:rPr sz="1982" dirty="0">
                <a:latin typeface="Microsoft Sans Serif"/>
                <a:cs typeface="Microsoft Sans Serif"/>
              </a:rPr>
              <a:t>enters</a:t>
            </a:r>
            <a:r>
              <a:rPr sz="1982" spc="20" dirty="0">
                <a:latin typeface="Microsoft Sans Serif"/>
                <a:cs typeface="Microsoft Sans Serif"/>
              </a:rPr>
              <a:t> </a:t>
            </a:r>
            <a:r>
              <a:rPr sz="1982" dirty="0">
                <a:latin typeface="Microsoft Sans Serif"/>
                <a:cs typeface="Microsoft Sans Serif"/>
              </a:rPr>
              <a:t>regime</a:t>
            </a:r>
            <a:r>
              <a:rPr sz="1982" spc="2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spc="-10" dirty="0">
                <a:latin typeface="Microsoft Sans Serif"/>
                <a:cs typeface="Microsoft Sans Serif"/>
              </a:rPr>
              <a:t>diminishing</a:t>
            </a:r>
            <a:r>
              <a:rPr sz="1982" spc="20" dirty="0">
                <a:latin typeface="Microsoft Sans Serif"/>
                <a:cs typeface="Microsoft Sans Serif"/>
              </a:rPr>
              <a:t> </a:t>
            </a:r>
            <a:r>
              <a:rPr sz="1982" spc="10" dirty="0">
                <a:latin typeface="Microsoft Sans Serif"/>
                <a:cs typeface="Microsoft Sans Serif"/>
              </a:rPr>
              <a:t>returns </a:t>
            </a:r>
            <a:r>
              <a:rPr sz="1982" spc="-10" dirty="0">
                <a:latin typeface="Microsoft Sans Serif"/>
                <a:cs typeface="Microsoft Sans Serif"/>
              </a:rPr>
              <a:t>if</a:t>
            </a:r>
            <a:r>
              <a:rPr sz="1982" spc="20" dirty="0">
                <a:latin typeface="Microsoft Sans Serif"/>
                <a:cs typeface="Microsoft Sans Serif"/>
              </a:rPr>
              <a:t> </a:t>
            </a:r>
            <a:r>
              <a:rPr sz="1982" i="1" dirty="0">
                <a:latin typeface="Arial"/>
                <a:cs typeface="Arial"/>
              </a:rPr>
              <a:t>N</a:t>
            </a:r>
            <a:r>
              <a:rPr sz="1982" i="1" spc="149" dirty="0">
                <a:latin typeface="Arial"/>
                <a:cs typeface="Arial"/>
              </a:rPr>
              <a:t> </a:t>
            </a:r>
            <a:r>
              <a:rPr sz="1982" dirty="0">
                <a:latin typeface="Microsoft Sans Serif"/>
                <a:cs typeface="Microsoft Sans Serif"/>
              </a:rPr>
              <a:t>or</a:t>
            </a:r>
            <a:r>
              <a:rPr sz="1982" spc="20" dirty="0">
                <a:latin typeface="Microsoft Sans Serif"/>
                <a:cs typeface="Microsoft Sans Serif"/>
              </a:rPr>
              <a:t> </a:t>
            </a:r>
            <a:r>
              <a:rPr sz="1982" i="1" dirty="0">
                <a:latin typeface="Arial"/>
                <a:cs typeface="Arial"/>
              </a:rPr>
              <a:t>D</a:t>
            </a:r>
            <a:endParaRPr sz="1982" dirty="0">
              <a:latin typeface="Arial"/>
              <a:cs typeface="Arial"/>
            </a:endParaRPr>
          </a:p>
          <a:p>
            <a:pPr marL="573821">
              <a:spcBef>
                <a:spcPts val="307"/>
              </a:spcBef>
            </a:pPr>
            <a:r>
              <a:rPr sz="1982" dirty="0">
                <a:latin typeface="Microsoft Sans Serif"/>
                <a:cs typeface="Microsoft Sans Serif"/>
              </a:rPr>
              <a:t>held </a:t>
            </a:r>
            <a:r>
              <a:rPr sz="1982" spc="-20" dirty="0">
                <a:latin typeface="Microsoft Sans Serif"/>
                <a:cs typeface="Microsoft Sans Serif"/>
              </a:rPr>
              <a:t>fixed</a:t>
            </a:r>
            <a:r>
              <a:rPr sz="1982" spc="10" dirty="0">
                <a:latin typeface="Microsoft Sans Serif"/>
                <a:cs typeface="Microsoft Sans Serif"/>
              </a:rPr>
              <a:t> </a:t>
            </a:r>
            <a:r>
              <a:rPr sz="1982" spc="-10" dirty="0">
                <a:latin typeface="Microsoft Sans Serif"/>
                <a:cs typeface="Microsoft Sans Serif"/>
              </a:rPr>
              <a:t>while</a:t>
            </a:r>
            <a:r>
              <a:rPr sz="1982" spc="10" dirty="0">
                <a:latin typeface="Microsoft Sans Serif"/>
                <a:cs typeface="Microsoft Sans Serif"/>
              </a:rPr>
              <a:t> </a:t>
            </a:r>
            <a:r>
              <a:rPr sz="1982" dirty="0">
                <a:latin typeface="Microsoft Sans Serif"/>
                <a:cs typeface="Microsoft Sans Serif"/>
              </a:rPr>
              <a:t>the other</a:t>
            </a:r>
            <a:r>
              <a:rPr sz="1982" spc="10" dirty="0">
                <a:latin typeface="Microsoft Sans Serif"/>
                <a:cs typeface="Microsoft Sans Serif"/>
              </a:rPr>
              <a:t> </a:t>
            </a:r>
            <a:r>
              <a:rPr sz="1982" dirty="0">
                <a:latin typeface="Microsoft Sans Serif"/>
                <a:cs typeface="Microsoft Sans Serif"/>
              </a:rPr>
              <a:t>increases</a:t>
            </a:r>
          </a:p>
        </p:txBody>
      </p:sp>
      <p:sp>
        <p:nvSpPr>
          <p:cNvPr id="20" name="object 20"/>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2</a:t>
            </a:r>
            <a:r>
              <a:rPr spc="10" dirty="0"/>
              <a:t> </a:t>
            </a:r>
            <a:r>
              <a:rPr dirty="0"/>
              <a:t>/</a:t>
            </a:r>
            <a:r>
              <a:rPr spc="20" dirty="0"/>
              <a:t> </a:t>
            </a:r>
            <a:r>
              <a:rPr spc="-10" dirty="0"/>
              <a:t>14</a:t>
            </a:r>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BA177-ECCB-46EF-BC81-F279DE83BB3A}"/>
              </a:ext>
            </a:extLst>
          </p:cNvPr>
          <p:cNvSpPr>
            <a:spLocks noGrp="1"/>
          </p:cNvSpPr>
          <p:nvPr>
            <p:ph type="title"/>
          </p:nvPr>
        </p:nvSpPr>
        <p:spPr/>
        <p:txBody>
          <a:bodyPr/>
          <a:lstStyle/>
          <a:p>
            <a:r>
              <a:rPr lang="en-US" dirty="0"/>
              <a:t>Project updates</a:t>
            </a:r>
          </a:p>
        </p:txBody>
      </p:sp>
      <p:sp>
        <p:nvSpPr>
          <p:cNvPr id="3" name="Content Placeholder 2">
            <a:extLst>
              <a:ext uri="{FF2B5EF4-FFF2-40B4-BE49-F238E27FC236}">
                <a16:creationId xmlns:a16="http://schemas.microsoft.com/office/drawing/2014/main" id="{A1DCF314-3B08-46FD-8AAE-602EB0D7C0A3}"/>
              </a:ext>
            </a:extLst>
          </p:cNvPr>
          <p:cNvSpPr>
            <a:spLocks noGrp="1"/>
          </p:cNvSpPr>
          <p:nvPr>
            <p:ph idx="1"/>
          </p:nvPr>
        </p:nvSpPr>
        <p:spPr/>
        <p:txBody>
          <a:bodyPr/>
          <a:lstStyle/>
          <a:p>
            <a:pPr marL="514350" indent="-514350">
              <a:buFont typeface="+mj-lt"/>
              <a:buAutoNum type="arabicPeriod"/>
            </a:pPr>
            <a:r>
              <a:rPr lang="en-US" dirty="0"/>
              <a:t>Custom projects: Upload proposal asap to initiate approval process</a:t>
            </a:r>
          </a:p>
          <a:p>
            <a:pPr marL="514350" indent="-514350">
              <a:buFont typeface="+mj-lt"/>
              <a:buAutoNum type="arabicPeriod"/>
            </a:pPr>
            <a:r>
              <a:rPr lang="en-US" dirty="0"/>
              <a:t>New project option: </a:t>
            </a:r>
            <a:r>
              <a:rPr lang="en-US" dirty="0" err="1"/>
              <a:t>ScholarlyLLM</a:t>
            </a:r>
            <a:r>
              <a:rPr lang="en-US" dirty="0"/>
              <a:t> (</a:t>
            </a:r>
            <a:r>
              <a:rPr lang="en-US" dirty="0" err="1"/>
              <a:t>Färber</a:t>
            </a:r>
            <a:r>
              <a:rPr lang="en-US" dirty="0"/>
              <a:t>)</a:t>
            </a:r>
          </a:p>
          <a:p>
            <a:pPr marL="514350" indent="-514350">
              <a:buFont typeface="+mj-lt"/>
              <a:buAutoNum type="arabicPeriod"/>
            </a:pPr>
            <a:r>
              <a:rPr lang="en-US" dirty="0" err="1"/>
              <a:t>Avertisement</a:t>
            </a:r>
            <a:r>
              <a:rPr lang="en-US" dirty="0"/>
              <a:t>: </a:t>
            </a:r>
            <a:r>
              <a:rPr lang="en-US" dirty="0" err="1"/>
              <a:t>SaxonLLM</a:t>
            </a:r>
            <a:r>
              <a:rPr lang="en-US" dirty="0"/>
              <a:t> (Razniewski)</a:t>
            </a:r>
          </a:p>
          <a:p>
            <a:pPr marL="514350" indent="-514350">
              <a:buFont typeface="+mj-lt"/>
              <a:buAutoNum type="arabicPeriod"/>
            </a:pPr>
            <a:r>
              <a:rPr lang="en-US" dirty="0"/>
              <a:t>Advertisement: Long lists (Razniewski)</a:t>
            </a:r>
          </a:p>
        </p:txBody>
      </p:sp>
      <p:sp>
        <p:nvSpPr>
          <p:cNvPr id="4" name="Slide Number Placeholder 3">
            <a:extLst>
              <a:ext uri="{FF2B5EF4-FFF2-40B4-BE49-F238E27FC236}">
                <a16:creationId xmlns:a16="http://schemas.microsoft.com/office/drawing/2014/main" id="{4990098C-03AC-4ED3-8C51-CE67A092626A}"/>
              </a:ext>
            </a:extLst>
          </p:cNvPr>
          <p:cNvSpPr>
            <a:spLocks noGrp="1"/>
          </p:cNvSpPr>
          <p:nvPr>
            <p:ph type="sldNum" sz="quarter" idx="12"/>
          </p:nvPr>
        </p:nvSpPr>
        <p:spPr/>
        <p:txBody>
          <a:bodyPr/>
          <a:lstStyle/>
          <a:p>
            <a:fld id="{688715A2-DFA4-4904-9A43-9D7FEC79ECC7}" type="slidenum">
              <a:rPr lang="de-DE" smtClean="0"/>
              <a:t>3</a:t>
            </a:fld>
            <a:endParaRPr lang="de-DE"/>
          </a:p>
        </p:txBody>
      </p:sp>
    </p:spTree>
    <p:extLst>
      <p:ext uri="{BB962C8B-B14F-4D97-AF65-F5344CB8AC3E}">
        <p14:creationId xmlns:p14="http://schemas.microsoft.com/office/powerpoint/2010/main" val="35626705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7273" y="205789"/>
            <a:ext cx="2595973" cy="426885"/>
          </a:xfrm>
          <a:prstGeom prst="rect">
            <a:avLst/>
          </a:prstGeom>
        </p:spPr>
        <p:txBody>
          <a:bodyPr vert="horz" wrap="square" lIns="0" tIns="30200" rIns="0" bIns="0" rtlCol="0">
            <a:spAutoFit/>
          </a:bodyPr>
          <a:lstStyle/>
          <a:p>
            <a:pPr marL="25168">
              <a:spcBef>
                <a:spcPts val="238"/>
              </a:spcBef>
            </a:pPr>
            <a:r>
              <a:rPr spc="20" dirty="0"/>
              <a:t>SCALING</a:t>
            </a:r>
            <a:r>
              <a:rPr spc="-89" dirty="0"/>
              <a:t> </a:t>
            </a:r>
            <a:r>
              <a:rPr spc="-20" dirty="0"/>
              <a:t>LAWS</a:t>
            </a:r>
          </a:p>
        </p:txBody>
      </p:sp>
      <p:pic>
        <p:nvPicPr>
          <p:cNvPr id="3" name="object 3"/>
          <p:cNvPicPr/>
          <p:nvPr/>
        </p:nvPicPr>
        <p:blipFill>
          <a:blip r:embed="rId3" cstate="print"/>
          <a:stretch>
            <a:fillRect/>
          </a:stretch>
        </p:blipFill>
        <p:spPr>
          <a:xfrm>
            <a:off x="844293" y="1014858"/>
            <a:ext cx="142443" cy="142443"/>
          </a:xfrm>
          <a:prstGeom prst="rect">
            <a:avLst/>
          </a:prstGeom>
        </p:spPr>
      </p:pic>
      <p:pic>
        <p:nvPicPr>
          <p:cNvPr id="4" name="object 4"/>
          <p:cNvPicPr/>
          <p:nvPr/>
        </p:nvPicPr>
        <p:blipFill>
          <a:blip r:embed="rId4" cstate="print"/>
          <a:stretch>
            <a:fillRect/>
          </a:stretch>
        </p:blipFill>
        <p:spPr>
          <a:xfrm>
            <a:off x="1421069" y="1433662"/>
            <a:ext cx="114761" cy="114761"/>
          </a:xfrm>
          <a:prstGeom prst="rect">
            <a:avLst/>
          </a:prstGeom>
        </p:spPr>
      </p:pic>
      <p:pic>
        <p:nvPicPr>
          <p:cNvPr id="5" name="object 5"/>
          <p:cNvPicPr/>
          <p:nvPr/>
        </p:nvPicPr>
        <p:blipFill>
          <a:blip r:embed="rId5" cstate="print"/>
          <a:stretch>
            <a:fillRect/>
          </a:stretch>
        </p:blipFill>
        <p:spPr>
          <a:xfrm>
            <a:off x="1421069" y="1774648"/>
            <a:ext cx="114761" cy="114761"/>
          </a:xfrm>
          <a:prstGeom prst="rect">
            <a:avLst/>
          </a:prstGeom>
        </p:spPr>
      </p:pic>
      <p:pic>
        <p:nvPicPr>
          <p:cNvPr id="6" name="object 6"/>
          <p:cNvPicPr/>
          <p:nvPr/>
        </p:nvPicPr>
        <p:blipFill>
          <a:blip r:embed="rId4" cstate="print"/>
          <a:stretch>
            <a:fillRect/>
          </a:stretch>
        </p:blipFill>
        <p:spPr>
          <a:xfrm>
            <a:off x="1421069" y="2115661"/>
            <a:ext cx="114761" cy="114761"/>
          </a:xfrm>
          <a:prstGeom prst="rect">
            <a:avLst/>
          </a:prstGeom>
        </p:spPr>
      </p:pic>
      <p:pic>
        <p:nvPicPr>
          <p:cNvPr id="7" name="object 7"/>
          <p:cNvPicPr/>
          <p:nvPr/>
        </p:nvPicPr>
        <p:blipFill>
          <a:blip r:embed="rId3" cstate="print"/>
          <a:stretch>
            <a:fillRect/>
          </a:stretch>
        </p:blipFill>
        <p:spPr>
          <a:xfrm>
            <a:off x="844293" y="2845177"/>
            <a:ext cx="142443" cy="142443"/>
          </a:xfrm>
          <a:prstGeom prst="rect">
            <a:avLst/>
          </a:prstGeom>
        </p:spPr>
      </p:pic>
      <p:pic>
        <p:nvPicPr>
          <p:cNvPr id="8" name="object 8"/>
          <p:cNvPicPr/>
          <p:nvPr/>
        </p:nvPicPr>
        <p:blipFill>
          <a:blip r:embed="rId4" cstate="print"/>
          <a:stretch>
            <a:fillRect/>
          </a:stretch>
        </p:blipFill>
        <p:spPr>
          <a:xfrm>
            <a:off x="1421069" y="3264004"/>
            <a:ext cx="114761" cy="114761"/>
          </a:xfrm>
          <a:prstGeom prst="rect">
            <a:avLst/>
          </a:prstGeom>
        </p:spPr>
      </p:pic>
      <p:pic>
        <p:nvPicPr>
          <p:cNvPr id="9" name="object 9"/>
          <p:cNvPicPr/>
          <p:nvPr/>
        </p:nvPicPr>
        <p:blipFill>
          <a:blip r:embed="rId6" cstate="print"/>
          <a:stretch>
            <a:fillRect/>
          </a:stretch>
        </p:blipFill>
        <p:spPr>
          <a:xfrm>
            <a:off x="1421069" y="4286966"/>
            <a:ext cx="114761" cy="114761"/>
          </a:xfrm>
          <a:prstGeom prst="rect">
            <a:avLst/>
          </a:prstGeom>
        </p:spPr>
      </p:pic>
      <p:pic>
        <p:nvPicPr>
          <p:cNvPr id="10" name="object 10"/>
          <p:cNvPicPr/>
          <p:nvPr/>
        </p:nvPicPr>
        <p:blipFill>
          <a:blip r:embed="rId3" cstate="print"/>
          <a:stretch>
            <a:fillRect/>
          </a:stretch>
        </p:blipFill>
        <p:spPr>
          <a:xfrm>
            <a:off x="844293" y="5016482"/>
            <a:ext cx="142443" cy="142443"/>
          </a:xfrm>
          <a:prstGeom prst="rect">
            <a:avLst/>
          </a:prstGeom>
        </p:spPr>
      </p:pic>
      <p:pic>
        <p:nvPicPr>
          <p:cNvPr id="11" name="object 11"/>
          <p:cNvPicPr/>
          <p:nvPr/>
        </p:nvPicPr>
        <p:blipFill>
          <a:blip r:embed="rId4" cstate="print"/>
          <a:stretch>
            <a:fillRect/>
          </a:stretch>
        </p:blipFill>
        <p:spPr>
          <a:xfrm>
            <a:off x="1421069" y="5435311"/>
            <a:ext cx="114761" cy="114761"/>
          </a:xfrm>
          <a:prstGeom prst="rect">
            <a:avLst/>
          </a:prstGeom>
        </p:spPr>
      </p:pic>
      <p:pic>
        <p:nvPicPr>
          <p:cNvPr id="12" name="object 12"/>
          <p:cNvPicPr/>
          <p:nvPr/>
        </p:nvPicPr>
        <p:blipFill>
          <a:blip r:embed="rId5" cstate="print"/>
          <a:stretch>
            <a:fillRect/>
          </a:stretch>
        </p:blipFill>
        <p:spPr>
          <a:xfrm>
            <a:off x="1421069" y="5776298"/>
            <a:ext cx="114761" cy="114761"/>
          </a:xfrm>
          <a:prstGeom prst="rect">
            <a:avLst/>
          </a:prstGeom>
        </p:spPr>
      </p:pic>
      <p:sp>
        <p:nvSpPr>
          <p:cNvPr id="13" name="object 13"/>
          <p:cNvSpPr txBox="1"/>
          <p:nvPr/>
        </p:nvSpPr>
        <p:spPr>
          <a:xfrm>
            <a:off x="1098831" y="796540"/>
            <a:ext cx="7326106" cy="5173371"/>
          </a:xfrm>
          <a:prstGeom prst="rect">
            <a:avLst/>
          </a:prstGeom>
        </p:spPr>
        <p:txBody>
          <a:bodyPr vert="horz" wrap="square" lIns="0" tIns="113251" rIns="0" bIns="0" rtlCol="0">
            <a:spAutoFit/>
          </a:bodyPr>
          <a:lstStyle/>
          <a:p>
            <a:pPr marL="25168">
              <a:spcBef>
                <a:spcPts val="892"/>
              </a:spcBef>
            </a:pPr>
            <a:r>
              <a:rPr sz="1982" spc="-10" dirty="0">
                <a:latin typeface="Microsoft Sans Serif"/>
                <a:cs typeface="Microsoft Sans Serif"/>
              </a:rPr>
              <a:t>Universality </a:t>
            </a:r>
            <a:r>
              <a:rPr sz="1982" dirty="0">
                <a:latin typeface="Microsoft Sans Serif"/>
                <a:cs typeface="Microsoft Sans Serif"/>
              </a:rPr>
              <a:t>of </a:t>
            </a:r>
            <a:r>
              <a:rPr sz="1982" spc="-10" dirty="0">
                <a:latin typeface="Microsoft Sans Serif"/>
                <a:cs typeface="Microsoft Sans Serif"/>
              </a:rPr>
              <a:t>training</a:t>
            </a:r>
            <a:endParaRPr sz="1982" dirty="0">
              <a:latin typeface="Microsoft Sans Serif"/>
              <a:cs typeface="Microsoft Sans Serif"/>
            </a:endParaRPr>
          </a:p>
          <a:p>
            <a:pPr marL="573821">
              <a:spcBef>
                <a:spcPts val="704"/>
              </a:spcBef>
            </a:pPr>
            <a:r>
              <a:rPr sz="1982" spc="-40" dirty="0">
                <a:latin typeface="Microsoft Sans Serif"/>
                <a:cs typeface="Microsoft Sans Serif"/>
              </a:rPr>
              <a:t>Training</a:t>
            </a:r>
            <a:r>
              <a:rPr sz="1982" spc="10" dirty="0">
                <a:latin typeface="Microsoft Sans Serif"/>
                <a:cs typeface="Microsoft Sans Serif"/>
              </a:rPr>
              <a:t> </a:t>
            </a:r>
            <a:r>
              <a:rPr sz="1982" dirty="0">
                <a:latin typeface="Microsoft Sans Serif"/>
                <a:cs typeface="Microsoft Sans Serif"/>
              </a:rPr>
              <a:t>curves</a:t>
            </a:r>
            <a:r>
              <a:rPr sz="1982" spc="10" dirty="0">
                <a:latin typeface="Microsoft Sans Serif"/>
                <a:cs typeface="Microsoft Sans Serif"/>
              </a:rPr>
              <a:t> </a:t>
            </a:r>
            <a:r>
              <a:rPr sz="1982" spc="-20" dirty="0">
                <a:latin typeface="Microsoft Sans Serif"/>
                <a:cs typeface="Microsoft Sans Serif"/>
              </a:rPr>
              <a:t>follow</a:t>
            </a:r>
            <a:r>
              <a:rPr sz="1982" spc="10" dirty="0">
                <a:latin typeface="Microsoft Sans Serif"/>
                <a:cs typeface="Microsoft Sans Serif"/>
              </a:rPr>
              <a:t> </a:t>
            </a:r>
            <a:r>
              <a:rPr sz="1982" spc="-10" dirty="0">
                <a:latin typeface="Microsoft Sans Serif"/>
                <a:cs typeface="Microsoft Sans Serif"/>
              </a:rPr>
              <a:t>predictable</a:t>
            </a:r>
            <a:r>
              <a:rPr sz="1982" spc="10" dirty="0">
                <a:latin typeface="Microsoft Sans Serif"/>
                <a:cs typeface="Microsoft Sans Serif"/>
              </a:rPr>
              <a:t> </a:t>
            </a:r>
            <a:r>
              <a:rPr sz="1982" spc="-10" dirty="0">
                <a:latin typeface="Microsoft Sans Serif"/>
                <a:cs typeface="Microsoft Sans Serif"/>
              </a:rPr>
              <a:t>power-laws</a:t>
            </a:r>
            <a:endParaRPr sz="1982" dirty="0">
              <a:latin typeface="Microsoft Sans Serif"/>
              <a:cs typeface="Microsoft Sans Serif"/>
            </a:endParaRPr>
          </a:p>
          <a:p>
            <a:pPr marL="573821">
              <a:spcBef>
                <a:spcPts val="307"/>
              </a:spcBef>
            </a:pPr>
            <a:r>
              <a:rPr sz="1982" dirty="0">
                <a:latin typeface="Microsoft Sans Serif"/>
                <a:cs typeface="Microsoft Sans Serif"/>
              </a:rPr>
              <a:t>Their parameters</a:t>
            </a:r>
            <a:r>
              <a:rPr sz="1982" spc="10" dirty="0">
                <a:latin typeface="Microsoft Sans Serif"/>
                <a:cs typeface="Microsoft Sans Serif"/>
              </a:rPr>
              <a:t> </a:t>
            </a:r>
            <a:r>
              <a:rPr sz="1982" dirty="0">
                <a:latin typeface="Microsoft Sans Serif"/>
                <a:cs typeface="Microsoft Sans Serif"/>
              </a:rPr>
              <a:t>are roughly</a:t>
            </a:r>
            <a:r>
              <a:rPr sz="1982" spc="10" dirty="0">
                <a:latin typeface="Microsoft Sans Serif"/>
                <a:cs typeface="Microsoft Sans Serif"/>
              </a:rPr>
              <a:t> </a:t>
            </a:r>
            <a:r>
              <a:rPr sz="1982" dirty="0">
                <a:latin typeface="Microsoft Sans Serif"/>
                <a:cs typeface="Microsoft Sans Serif"/>
              </a:rPr>
              <a:t>independent of</a:t>
            </a:r>
            <a:r>
              <a:rPr sz="1982" spc="10" dirty="0">
                <a:latin typeface="Microsoft Sans Serif"/>
                <a:cs typeface="Microsoft Sans Serif"/>
              </a:rPr>
              <a:t> </a:t>
            </a:r>
            <a:r>
              <a:rPr sz="1982" dirty="0">
                <a:latin typeface="Microsoft Sans Serif"/>
                <a:cs typeface="Microsoft Sans Serif"/>
              </a:rPr>
              <a:t>model </a:t>
            </a:r>
            <a:r>
              <a:rPr sz="1982" spc="-10" dirty="0">
                <a:latin typeface="Microsoft Sans Serif"/>
                <a:cs typeface="Microsoft Sans Serif"/>
              </a:rPr>
              <a:t>size</a:t>
            </a:r>
            <a:endParaRPr sz="1982" dirty="0">
              <a:latin typeface="Microsoft Sans Serif"/>
              <a:cs typeface="Microsoft Sans Serif"/>
            </a:endParaRPr>
          </a:p>
          <a:p>
            <a:pPr marL="573821" marR="143455">
              <a:lnSpc>
                <a:spcPct val="112900"/>
              </a:lnSpc>
            </a:pPr>
            <a:r>
              <a:rPr sz="1982" dirty="0">
                <a:latin typeface="Microsoft Sans Serif"/>
                <a:cs typeface="Microsoft Sans Serif"/>
              </a:rPr>
              <a:t>It</a:t>
            </a:r>
            <a:r>
              <a:rPr sz="1982" spc="20" dirty="0">
                <a:latin typeface="Microsoft Sans Serif"/>
                <a:cs typeface="Microsoft Sans Serif"/>
              </a:rPr>
              <a:t> </a:t>
            </a:r>
            <a:r>
              <a:rPr sz="1982" spc="-10" dirty="0">
                <a:latin typeface="Microsoft Sans Serif"/>
                <a:cs typeface="Microsoft Sans Serif"/>
              </a:rPr>
              <a:t>is</a:t>
            </a:r>
            <a:r>
              <a:rPr sz="1982" spc="20" dirty="0">
                <a:latin typeface="Microsoft Sans Serif"/>
                <a:cs typeface="Microsoft Sans Serif"/>
              </a:rPr>
              <a:t> </a:t>
            </a:r>
            <a:r>
              <a:rPr sz="1982" spc="-10" dirty="0">
                <a:latin typeface="Microsoft Sans Serif"/>
                <a:cs typeface="Microsoft Sans Serif"/>
              </a:rPr>
              <a:t>possible</a:t>
            </a:r>
            <a:r>
              <a:rPr sz="1982" spc="20" dirty="0">
                <a:latin typeface="Microsoft Sans Serif"/>
                <a:cs typeface="Microsoft Sans Serif"/>
              </a:rPr>
              <a:t> </a:t>
            </a:r>
            <a:r>
              <a:rPr sz="1982" dirty="0">
                <a:latin typeface="Microsoft Sans Serif"/>
                <a:cs typeface="Microsoft Sans Serif"/>
              </a:rPr>
              <a:t>to</a:t>
            </a:r>
            <a:r>
              <a:rPr sz="1982" spc="20" dirty="0">
                <a:latin typeface="Microsoft Sans Serif"/>
                <a:cs typeface="Microsoft Sans Serif"/>
              </a:rPr>
              <a:t> </a:t>
            </a:r>
            <a:r>
              <a:rPr sz="1982" dirty="0">
                <a:latin typeface="Microsoft Sans Serif"/>
                <a:cs typeface="Microsoft Sans Serif"/>
              </a:rPr>
              <a:t>predict</a:t>
            </a:r>
            <a:r>
              <a:rPr sz="1982" spc="20" dirty="0">
                <a:latin typeface="Microsoft Sans Serif"/>
                <a:cs typeface="Microsoft Sans Serif"/>
              </a:rPr>
              <a:t> </a:t>
            </a:r>
            <a:r>
              <a:rPr sz="1982" spc="-30" dirty="0">
                <a:latin typeface="Microsoft Sans Serif"/>
                <a:cs typeface="Microsoft Sans Serif"/>
              </a:rPr>
              <a:t>by</a:t>
            </a:r>
            <a:r>
              <a:rPr sz="1982" spc="20" dirty="0">
                <a:latin typeface="Microsoft Sans Serif"/>
                <a:cs typeface="Microsoft Sans Serif"/>
              </a:rPr>
              <a:t> </a:t>
            </a:r>
            <a:r>
              <a:rPr sz="1982" spc="-10" dirty="0">
                <a:latin typeface="Microsoft Sans Serif"/>
                <a:cs typeface="Microsoft Sans Serif"/>
              </a:rPr>
              <a:t>extrapolating</a:t>
            </a:r>
            <a:r>
              <a:rPr sz="1982" spc="20" dirty="0">
                <a:latin typeface="Microsoft Sans Serif"/>
                <a:cs typeface="Microsoft Sans Serif"/>
              </a:rPr>
              <a:t> </a:t>
            </a:r>
            <a:r>
              <a:rPr sz="1982" dirty="0">
                <a:latin typeface="Microsoft Sans Serif"/>
                <a:cs typeface="Microsoft Sans Serif"/>
              </a:rPr>
              <a:t>the</a:t>
            </a:r>
            <a:r>
              <a:rPr sz="1982" spc="20" dirty="0">
                <a:latin typeface="Microsoft Sans Serif"/>
                <a:cs typeface="Microsoft Sans Serif"/>
              </a:rPr>
              <a:t> </a:t>
            </a:r>
            <a:r>
              <a:rPr sz="1982" dirty="0">
                <a:latin typeface="Microsoft Sans Serif"/>
                <a:cs typeface="Microsoft Sans Serif"/>
              </a:rPr>
              <a:t>early</a:t>
            </a:r>
            <a:r>
              <a:rPr sz="1982" spc="20" dirty="0">
                <a:latin typeface="Microsoft Sans Serif"/>
                <a:cs typeface="Microsoft Sans Serif"/>
              </a:rPr>
              <a:t> part </a:t>
            </a:r>
            <a:r>
              <a:rPr sz="1982" dirty="0">
                <a:latin typeface="Microsoft Sans Serif"/>
                <a:cs typeface="Microsoft Sans Serif"/>
              </a:rPr>
              <a:t>of</a:t>
            </a:r>
            <a:r>
              <a:rPr sz="1982" spc="20" dirty="0">
                <a:latin typeface="Microsoft Sans Serif"/>
                <a:cs typeface="Microsoft Sans Serif"/>
              </a:rPr>
              <a:t> </a:t>
            </a:r>
            <a:r>
              <a:rPr sz="1982" dirty="0">
                <a:latin typeface="Microsoft Sans Serif"/>
                <a:cs typeface="Microsoft Sans Serif"/>
              </a:rPr>
              <a:t>the </a:t>
            </a:r>
            <a:r>
              <a:rPr sz="1982" spc="-495" dirty="0">
                <a:latin typeface="Microsoft Sans Serif"/>
                <a:cs typeface="Microsoft Sans Serif"/>
              </a:rPr>
              <a:t> </a:t>
            </a:r>
            <a:r>
              <a:rPr sz="1982" spc="-10" dirty="0">
                <a:latin typeface="Microsoft Sans Serif"/>
                <a:cs typeface="Microsoft Sans Serif"/>
              </a:rPr>
              <a:t>training</a:t>
            </a:r>
            <a:r>
              <a:rPr sz="1982" spc="10" dirty="0">
                <a:latin typeface="Microsoft Sans Serif"/>
                <a:cs typeface="Microsoft Sans Serif"/>
              </a:rPr>
              <a:t> </a:t>
            </a:r>
            <a:r>
              <a:rPr sz="1982" dirty="0">
                <a:latin typeface="Microsoft Sans Serif"/>
                <a:cs typeface="Microsoft Sans Serif"/>
              </a:rPr>
              <a:t>curve</a:t>
            </a:r>
          </a:p>
          <a:p>
            <a:pPr marL="25168">
              <a:spcBef>
                <a:spcPts val="902"/>
              </a:spcBef>
            </a:pPr>
            <a:r>
              <a:rPr sz="1982" spc="-40" dirty="0">
                <a:latin typeface="Microsoft Sans Serif"/>
                <a:cs typeface="Microsoft Sans Serif"/>
              </a:rPr>
              <a:t>Transfer</a:t>
            </a:r>
            <a:r>
              <a:rPr sz="1982" dirty="0">
                <a:latin typeface="Microsoft Sans Serif"/>
                <a:cs typeface="Microsoft Sans Serif"/>
              </a:rPr>
              <a:t> </a:t>
            </a:r>
            <a:r>
              <a:rPr sz="1982" spc="-20" dirty="0">
                <a:latin typeface="Microsoft Sans Serif"/>
                <a:cs typeface="Microsoft Sans Serif"/>
              </a:rPr>
              <a:t>improves</a:t>
            </a:r>
            <a:r>
              <a:rPr sz="1982" dirty="0">
                <a:latin typeface="Microsoft Sans Serif"/>
                <a:cs typeface="Microsoft Sans Serif"/>
              </a:rPr>
              <a:t> with</a:t>
            </a:r>
            <a:r>
              <a:rPr sz="1982" spc="10" dirty="0">
                <a:latin typeface="Microsoft Sans Serif"/>
                <a:cs typeface="Microsoft Sans Serif"/>
              </a:rPr>
              <a:t> </a:t>
            </a:r>
            <a:r>
              <a:rPr sz="1982" dirty="0">
                <a:latin typeface="Microsoft Sans Serif"/>
                <a:cs typeface="Microsoft Sans Serif"/>
              </a:rPr>
              <a:t>test performance</a:t>
            </a:r>
          </a:p>
          <a:p>
            <a:pPr marL="573821" marR="231540">
              <a:lnSpc>
                <a:spcPct val="112900"/>
              </a:lnSpc>
              <a:spcBef>
                <a:spcPts val="396"/>
              </a:spcBef>
            </a:pPr>
            <a:r>
              <a:rPr sz="1982" dirty="0">
                <a:latin typeface="Microsoft Sans Serif"/>
                <a:cs typeface="Microsoft Sans Serif"/>
              </a:rPr>
              <a:t>When</a:t>
            </a:r>
            <a:r>
              <a:rPr sz="1982" spc="20" dirty="0">
                <a:latin typeface="Microsoft Sans Serif"/>
                <a:cs typeface="Microsoft Sans Serif"/>
              </a:rPr>
              <a:t> </a:t>
            </a:r>
            <a:r>
              <a:rPr sz="1982" spc="-20" dirty="0">
                <a:latin typeface="Microsoft Sans Serif"/>
                <a:cs typeface="Microsoft Sans Serif"/>
              </a:rPr>
              <a:t>evaluating</a:t>
            </a:r>
            <a:r>
              <a:rPr sz="1982" spc="3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spc="-20" dirty="0">
                <a:latin typeface="Microsoft Sans Serif"/>
                <a:cs typeface="Microsoft Sans Serif"/>
              </a:rPr>
              <a:t>text</a:t>
            </a:r>
            <a:r>
              <a:rPr sz="1982" spc="30" dirty="0">
                <a:latin typeface="Microsoft Sans Serif"/>
                <a:cs typeface="Microsoft Sans Serif"/>
              </a:rPr>
              <a:t> </a:t>
            </a:r>
            <a:r>
              <a:rPr sz="1982" dirty="0">
                <a:latin typeface="Microsoft Sans Serif"/>
                <a:cs typeface="Microsoft Sans Serif"/>
              </a:rPr>
              <a:t>with</a:t>
            </a:r>
            <a:r>
              <a:rPr sz="1982" spc="20" dirty="0">
                <a:latin typeface="Microsoft Sans Serif"/>
                <a:cs typeface="Microsoft Sans Serif"/>
              </a:rPr>
              <a:t> </a:t>
            </a:r>
            <a:r>
              <a:rPr sz="1982" spc="-10" dirty="0">
                <a:latin typeface="Microsoft Sans Serif"/>
                <a:cs typeface="Microsoft Sans Serif"/>
              </a:rPr>
              <a:t>different</a:t>
            </a:r>
            <a:r>
              <a:rPr sz="1982" spc="30" dirty="0">
                <a:latin typeface="Microsoft Sans Serif"/>
                <a:cs typeface="Microsoft Sans Serif"/>
              </a:rPr>
              <a:t> </a:t>
            </a:r>
            <a:r>
              <a:rPr sz="1982" spc="-10" dirty="0">
                <a:latin typeface="Microsoft Sans Serif"/>
                <a:cs typeface="Microsoft Sans Serif"/>
              </a:rPr>
              <a:t>distribution</a:t>
            </a:r>
            <a:r>
              <a:rPr sz="1982" spc="20" dirty="0">
                <a:latin typeface="Microsoft Sans Serif"/>
                <a:cs typeface="Microsoft Sans Serif"/>
              </a:rPr>
              <a:t> </a:t>
            </a:r>
            <a:r>
              <a:rPr sz="1982" dirty="0">
                <a:latin typeface="Microsoft Sans Serif"/>
                <a:cs typeface="Microsoft Sans Serif"/>
              </a:rPr>
              <a:t>from </a:t>
            </a:r>
            <a:r>
              <a:rPr sz="1982" spc="10" dirty="0">
                <a:latin typeface="Microsoft Sans Serif"/>
                <a:cs typeface="Microsoft Sans Serif"/>
              </a:rPr>
              <a:t> </a:t>
            </a:r>
            <a:r>
              <a:rPr sz="1982" spc="-10" dirty="0">
                <a:latin typeface="Microsoft Sans Serif"/>
                <a:cs typeface="Microsoft Sans Serif"/>
              </a:rPr>
              <a:t>training</a:t>
            </a:r>
            <a:r>
              <a:rPr sz="1982" spc="10" dirty="0">
                <a:latin typeface="Microsoft Sans Serif"/>
                <a:cs typeface="Microsoft Sans Serif"/>
              </a:rPr>
              <a:t> </a:t>
            </a:r>
            <a:r>
              <a:rPr sz="1982" spc="-20" dirty="0">
                <a:latin typeface="Microsoft Sans Serif"/>
                <a:cs typeface="Microsoft Sans Serif"/>
              </a:rPr>
              <a:t>text,</a:t>
            </a:r>
            <a:r>
              <a:rPr sz="1982" spc="20" dirty="0">
                <a:latin typeface="Microsoft Sans Serif"/>
                <a:cs typeface="Microsoft Sans Serif"/>
              </a:rPr>
              <a:t> </a:t>
            </a:r>
            <a:r>
              <a:rPr sz="1982" dirty="0">
                <a:latin typeface="Microsoft Sans Serif"/>
                <a:cs typeface="Microsoft Sans Serif"/>
              </a:rPr>
              <a:t>results</a:t>
            </a:r>
            <a:r>
              <a:rPr sz="1982" spc="20" dirty="0">
                <a:latin typeface="Microsoft Sans Serif"/>
                <a:cs typeface="Microsoft Sans Serif"/>
              </a:rPr>
              <a:t> </a:t>
            </a:r>
            <a:r>
              <a:rPr sz="1982" dirty="0">
                <a:latin typeface="Microsoft Sans Serif"/>
                <a:cs typeface="Microsoft Sans Serif"/>
              </a:rPr>
              <a:t>are</a:t>
            </a:r>
            <a:r>
              <a:rPr sz="1982" spc="20" dirty="0">
                <a:latin typeface="Microsoft Sans Serif"/>
                <a:cs typeface="Microsoft Sans Serif"/>
              </a:rPr>
              <a:t> </a:t>
            </a:r>
            <a:r>
              <a:rPr sz="1982" dirty="0">
                <a:latin typeface="Microsoft Sans Serif"/>
                <a:cs typeface="Microsoft Sans Serif"/>
              </a:rPr>
              <a:t>strongly</a:t>
            </a:r>
            <a:r>
              <a:rPr sz="1982" spc="20" dirty="0">
                <a:latin typeface="Microsoft Sans Serif"/>
                <a:cs typeface="Microsoft Sans Serif"/>
              </a:rPr>
              <a:t> </a:t>
            </a:r>
            <a:r>
              <a:rPr sz="1982" dirty="0">
                <a:latin typeface="Microsoft Sans Serif"/>
                <a:cs typeface="Microsoft Sans Serif"/>
              </a:rPr>
              <a:t>correlated</a:t>
            </a:r>
            <a:r>
              <a:rPr sz="1982" spc="20" dirty="0">
                <a:latin typeface="Microsoft Sans Serif"/>
                <a:cs typeface="Microsoft Sans Serif"/>
              </a:rPr>
              <a:t> </a:t>
            </a:r>
            <a:r>
              <a:rPr sz="1982" dirty="0">
                <a:latin typeface="Microsoft Sans Serif"/>
                <a:cs typeface="Microsoft Sans Serif"/>
              </a:rPr>
              <a:t>to</a:t>
            </a:r>
            <a:r>
              <a:rPr sz="1982" spc="20" dirty="0">
                <a:latin typeface="Microsoft Sans Serif"/>
                <a:cs typeface="Microsoft Sans Serif"/>
              </a:rPr>
              <a:t> </a:t>
            </a:r>
            <a:r>
              <a:rPr sz="1982" dirty="0">
                <a:latin typeface="Microsoft Sans Serif"/>
                <a:cs typeface="Microsoft Sans Serif"/>
              </a:rPr>
              <a:t>those</a:t>
            </a:r>
            <a:r>
              <a:rPr sz="1982" spc="2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dirty="0">
                <a:latin typeface="Microsoft Sans Serif"/>
                <a:cs typeface="Microsoft Sans Serif"/>
              </a:rPr>
              <a:t>the </a:t>
            </a:r>
            <a:r>
              <a:rPr sz="1982" spc="-495" dirty="0">
                <a:latin typeface="Microsoft Sans Serif"/>
                <a:cs typeface="Microsoft Sans Serif"/>
              </a:rPr>
              <a:t> </a:t>
            </a:r>
            <a:r>
              <a:rPr sz="1982" spc="-10" dirty="0">
                <a:latin typeface="Microsoft Sans Serif"/>
                <a:cs typeface="Microsoft Sans Serif"/>
              </a:rPr>
              <a:t>validation</a:t>
            </a:r>
            <a:r>
              <a:rPr sz="1982" spc="10" dirty="0">
                <a:latin typeface="Microsoft Sans Serif"/>
                <a:cs typeface="Microsoft Sans Serif"/>
              </a:rPr>
              <a:t> </a:t>
            </a:r>
            <a:r>
              <a:rPr sz="1982" dirty="0">
                <a:latin typeface="Microsoft Sans Serif"/>
                <a:cs typeface="Microsoft Sans Serif"/>
              </a:rPr>
              <a:t>set</a:t>
            </a:r>
          </a:p>
          <a:p>
            <a:pPr marL="573821" marR="10067">
              <a:lnSpc>
                <a:spcPct val="112900"/>
              </a:lnSpc>
            </a:pPr>
            <a:r>
              <a:rPr sz="1982" spc="-40" dirty="0">
                <a:latin typeface="Microsoft Sans Serif"/>
                <a:cs typeface="Microsoft Sans Serif"/>
              </a:rPr>
              <a:t>Transfer</a:t>
            </a:r>
            <a:r>
              <a:rPr sz="1982" spc="20" dirty="0">
                <a:latin typeface="Microsoft Sans Serif"/>
                <a:cs typeface="Microsoft Sans Serif"/>
              </a:rPr>
              <a:t> </a:t>
            </a:r>
            <a:r>
              <a:rPr sz="1982" dirty="0">
                <a:latin typeface="Microsoft Sans Serif"/>
                <a:cs typeface="Microsoft Sans Serif"/>
              </a:rPr>
              <a:t>to</a:t>
            </a:r>
            <a:r>
              <a:rPr sz="1982" spc="20" dirty="0">
                <a:latin typeface="Microsoft Sans Serif"/>
                <a:cs typeface="Microsoft Sans Serif"/>
              </a:rPr>
              <a:t> </a:t>
            </a:r>
            <a:r>
              <a:rPr sz="1982" spc="-10" dirty="0">
                <a:latin typeface="Microsoft Sans Serif"/>
                <a:cs typeface="Microsoft Sans Serif"/>
              </a:rPr>
              <a:t>different</a:t>
            </a:r>
            <a:r>
              <a:rPr sz="1982" spc="20" dirty="0">
                <a:latin typeface="Microsoft Sans Serif"/>
                <a:cs typeface="Microsoft Sans Serif"/>
              </a:rPr>
              <a:t> </a:t>
            </a:r>
            <a:r>
              <a:rPr sz="1982" spc="-10" dirty="0">
                <a:latin typeface="Microsoft Sans Serif"/>
                <a:cs typeface="Microsoft Sans Serif"/>
              </a:rPr>
              <a:t>distribution</a:t>
            </a:r>
            <a:r>
              <a:rPr sz="1982" spc="20" dirty="0">
                <a:latin typeface="Microsoft Sans Serif"/>
                <a:cs typeface="Microsoft Sans Serif"/>
              </a:rPr>
              <a:t> </a:t>
            </a:r>
            <a:r>
              <a:rPr sz="1982" dirty="0">
                <a:latin typeface="Microsoft Sans Serif"/>
                <a:cs typeface="Microsoft Sans Serif"/>
              </a:rPr>
              <a:t>incurs</a:t>
            </a:r>
            <a:r>
              <a:rPr sz="1982" spc="2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dirty="0">
                <a:latin typeface="Microsoft Sans Serif"/>
                <a:cs typeface="Microsoft Sans Serif"/>
              </a:rPr>
              <a:t>constant</a:t>
            </a:r>
            <a:r>
              <a:rPr sz="1982" spc="30" dirty="0">
                <a:latin typeface="Microsoft Sans Serif"/>
                <a:cs typeface="Microsoft Sans Serif"/>
              </a:rPr>
              <a:t> </a:t>
            </a:r>
            <a:r>
              <a:rPr sz="1982" dirty="0">
                <a:latin typeface="Microsoft Sans Serif"/>
                <a:cs typeface="Microsoft Sans Serif"/>
              </a:rPr>
              <a:t>penalty</a:t>
            </a:r>
            <a:r>
              <a:rPr sz="1982" spc="20" dirty="0">
                <a:latin typeface="Microsoft Sans Serif"/>
                <a:cs typeface="Microsoft Sans Serif"/>
              </a:rPr>
              <a:t> </a:t>
            </a:r>
            <a:r>
              <a:rPr sz="1982" spc="-20" dirty="0">
                <a:latin typeface="Microsoft Sans Serif"/>
                <a:cs typeface="Microsoft Sans Serif"/>
              </a:rPr>
              <a:t>but </a:t>
            </a:r>
            <a:r>
              <a:rPr sz="1982" spc="-495" dirty="0">
                <a:latin typeface="Microsoft Sans Serif"/>
                <a:cs typeface="Microsoft Sans Serif"/>
              </a:rPr>
              <a:t> </a:t>
            </a:r>
            <a:r>
              <a:rPr sz="1982" spc="-20" dirty="0">
                <a:latin typeface="Microsoft Sans Serif"/>
                <a:cs typeface="Microsoft Sans Serif"/>
              </a:rPr>
              <a:t>improves</a:t>
            </a:r>
            <a:r>
              <a:rPr sz="1982" spc="20" dirty="0">
                <a:latin typeface="Microsoft Sans Serif"/>
                <a:cs typeface="Microsoft Sans Serif"/>
              </a:rPr>
              <a:t> </a:t>
            </a:r>
            <a:r>
              <a:rPr sz="1982" spc="-10" dirty="0">
                <a:latin typeface="Microsoft Sans Serif"/>
                <a:cs typeface="Microsoft Sans Serif"/>
              </a:rPr>
              <a:t>in</a:t>
            </a:r>
            <a:r>
              <a:rPr sz="1982" spc="20" dirty="0">
                <a:latin typeface="Microsoft Sans Serif"/>
                <a:cs typeface="Microsoft Sans Serif"/>
              </a:rPr>
              <a:t> </a:t>
            </a:r>
            <a:r>
              <a:rPr sz="1982" spc="-10" dirty="0">
                <a:latin typeface="Microsoft Sans Serif"/>
                <a:cs typeface="Microsoft Sans Serif"/>
              </a:rPr>
              <a:t>line</a:t>
            </a:r>
            <a:r>
              <a:rPr sz="1982" spc="20" dirty="0">
                <a:latin typeface="Microsoft Sans Serif"/>
                <a:cs typeface="Microsoft Sans Serif"/>
              </a:rPr>
              <a:t> </a:t>
            </a:r>
            <a:r>
              <a:rPr sz="1982" dirty="0">
                <a:latin typeface="Microsoft Sans Serif"/>
                <a:cs typeface="Microsoft Sans Serif"/>
              </a:rPr>
              <a:t>with</a:t>
            </a:r>
            <a:r>
              <a:rPr sz="1982" spc="20" dirty="0">
                <a:latin typeface="Microsoft Sans Serif"/>
                <a:cs typeface="Microsoft Sans Serif"/>
              </a:rPr>
              <a:t> </a:t>
            </a:r>
            <a:r>
              <a:rPr sz="1982" dirty="0">
                <a:latin typeface="Microsoft Sans Serif"/>
                <a:cs typeface="Microsoft Sans Serif"/>
              </a:rPr>
              <a:t>performance</a:t>
            </a:r>
            <a:r>
              <a:rPr sz="1982" spc="2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spc="-10" dirty="0">
                <a:latin typeface="Microsoft Sans Serif"/>
                <a:cs typeface="Microsoft Sans Serif"/>
              </a:rPr>
              <a:t>training</a:t>
            </a:r>
            <a:r>
              <a:rPr sz="1982" spc="20" dirty="0">
                <a:latin typeface="Microsoft Sans Serif"/>
                <a:cs typeface="Microsoft Sans Serif"/>
              </a:rPr>
              <a:t> </a:t>
            </a:r>
            <a:r>
              <a:rPr sz="1982" dirty="0">
                <a:latin typeface="Microsoft Sans Serif"/>
                <a:cs typeface="Microsoft Sans Serif"/>
              </a:rPr>
              <a:t>set</a:t>
            </a:r>
          </a:p>
          <a:p>
            <a:pPr marL="25168">
              <a:spcBef>
                <a:spcPts val="902"/>
              </a:spcBef>
            </a:pPr>
            <a:r>
              <a:rPr sz="1982" dirty="0">
                <a:latin typeface="Microsoft Sans Serif"/>
                <a:cs typeface="Microsoft Sans Serif"/>
              </a:rPr>
              <a:t>Sample</a:t>
            </a:r>
            <a:r>
              <a:rPr sz="1982" spc="-69" dirty="0">
                <a:latin typeface="Microsoft Sans Serif"/>
                <a:cs typeface="Microsoft Sans Serif"/>
              </a:rPr>
              <a:t> </a:t>
            </a:r>
            <a:r>
              <a:rPr sz="1982" dirty="0">
                <a:latin typeface="Microsoft Sans Serif"/>
                <a:cs typeface="Microsoft Sans Serif"/>
              </a:rPr>
              <a:t>efficiency</a:t>
            </a:r>
          </a:p>
          <a:p>
            <a:pPr marL="573821" marR="20134">
              <a:lnSpc>
                <a:spcPct val="112900"/>
              </a:lnSpc>
              <a:spcBef>
                <a:spcPts val="386"/>
              </a:spcBef>
            </a:pPr>
            <a:r>
              <a:rPr sz="1982" dirty="0">
                <a:latin typeface="Microsoft Sans Serif"/>
                <a:cs typeface="Microsoft Sans Serif"/>
              </a:rPr>
              <a:t>Large</a:t>
            </a:r>
            <a:r>
              <a:rPr sz="1982" spc="10" dirty="0">
                <a:latin typeface="Microsoft Sans Serif"/>
                <a:cs typeface="Microsoft Sans Serif"/>
              </a:rPr>
              <a:t> </a:t>
            </a:r>
            <a:r>
              <a:rPr sz="1982" dirty="0">
                <a:latin typeface="Microsoft Sans Serif"/>
                <a:cs typeface="Microsoft Sans Serif"/>
              </a:rPr>
              <a:t>models</a:t>
            </a:r>
            <a:r>
              <a:rPr sz="1982" spc="10" dirty="0">
                <a:latin typeface="Microsoft Sans Serif"/>
                <a:cs typeface="Microsoft Sans Serif"/>
              </a:rPr>
              <a:t> </a:t>
            </a:r>
            <a:r>
              <a:rPr sz="1982" dirty="0">
                <a:latin typeface="Microsoft Sans Serif"/>
                <a:cs typeface="Microsoft Sans Serif"/>
              </a:rPr>
              <a:t>are</a:t>
            </a:r>
            <a:r>
              <a:rPr sz="1982" spc="10" dirty="0">
                <a:latin typeface="Microsoft Sans Serif"/>
                <a:cs typeface="Microsoft Sans Serif"/>
              </a:rPr>
              <a:t> </a:t>
            </a:r>
            <a:r>
              <a:rPr sz="1982" dirty="0">
                <a:latin typeface="Microsoft Sans Serif"/>
                <a:cs typeface="Microsoft Sans Serif"/>
              </a:rPr>
              <a:t>more</a:t>
            </a:r>
            <a:r>
              <a:rPr sz="1982" spc="20" dirty="0">
                <a:latin typeface="Microsoft Sans Serif"/>
                <a:cs typeface="Microsoft Sans Serif"/>
              </a:rPr>
              <a:t> </a:t>
            </a:r>
            <a:r>
              <a:rPr sz="1982" dirty="0">
                <a:latin typeface="Microsoft Sans Serif"/>
                <a:cs typeface="Microsoft Sans Serif"/>
              </a:rPr>
              <a:t>sample-efficient</a:t>
            </a:r>
            <a:r>
              <a:rPr sz="1982" spc="10" dirty="0">
                <a:latin typeface="Microsoft Sans Serif"/>
                <a:cs typeface="Microsoft Sans Serif"/>
              </a:rPr>
              <a:t> </a:t>
            </a:r>
            <a:r>
              <a:rPr sz="1982" dirty="0">
                <a:latin typeface="Microsoft Sans Serif"/>
                <a:cs typeface="Microsoft Sans Serif"/>
              </a:rPr>
              <a:t>than</a:t>
            </a:r>
            <a:r>
              <a:rPr sz="1982" spc="10" dirty="0">
                <a:latin typeface="Microsoft Sans Serif"/>
                <a:cs typeface="Microsoft Sans Serif"/>
              </a:rPr>
              <a:t> </a:t>
            </a:r>
            <a:r>
              <a:rPr sz="1982" spc="-10" dirty="0">
                <a:latin typeface="Microsoft Sans Serif"/>
                <a:cs typeface="Microsoft Sans Serif"/>
              </a:rPr>
              <a:t>small</a:t>
            </a:r>
            <a:r>
              <a:rPr sz="1982" spc="20" dirty="0">
                <a:latin typeface="Microsoft Sans Serif"/>
                <a:cs typeface="Microsoft Sans Serif"/>
              </a:rPr>
              <a:t> </a:t>
            </a:r>
            <a:r>
              <a:rPr sz="1982" dirty="0">
                <a:latin typeface="Microsoft Sans Serif"/>
                <a:cs typeface="Microsoft Sans Serif"/>
              </a:rPr>
              <a:t>models </a:t>
            </a:r>
            <a:r>
              <a:rPr sz="1982" spc="10" dirty="0">
                <a:latin typeface="Microsoft Sans Serif"/>
                <a:cs typeface="Microsoft Sans Serif"/>
              </a:rPr>
              <a:t> </a:t>
            </a:r>
            <a:r>
              <a:rPr sz="1982" spc="-10" dirty="0">
                <a:latin typeface="Microsoft Sans Serif"/>
                <a:cs typeface="Microsoft Sans Serif"/>
              </a:rPr>
              <a:t>They</a:t>
            </a:r>
            <a:r>
              <a:rPr sz="1982" dirty="0">
                <a:latin typeface="Microsoft Sans Serif"/>
                <a:cs typeface="Microsoft Sans Serif"/>
              </a:rPr>
              <a:t> reach</a:t>
            </a:r>
            <a:r>
              <a:rPr sz="1982" spc="10" dirty="0">
                <a:latin typeface="Microsoft Sans Serif"/>
                <a:cs typeface="Microsoft Sans Serif"/>
              </a:rPr>
              <a:t> </a:t>
            </a:r>
            <a:r>
              <a:rPr sz="1982" dirty="0">
                <a:latin typeface="Microsoft Sans Serif"/>
                <a:cs typeface="Microsoft Sans Serif"/>
              </a:rPr>
              <a:t>same</a:t>
            </a:r>
            <a:r>
              <a:rPr sz="1982" spc="10" dirty="0">
                <a:latin typeface="Microsoft Sans Serif"/>
                <a:cs typeface="Microsoft Sans Serif"/>
              </a:rPr>
              <a:t> </a:t>
            </a:r>
            <a:r>
              <a:rPr sz="1982" dirty="0">
                <a:latin typeface="Microsoft Sans Serif"/>
                <a:cs typeface="Microsoft Sans Serif"/>
              </a:rPr>
              <a:t>performance with</a:t>
            </a:r>
            <a:r>
              <a:rPr sz="1982" spc="10" dirty="0">
                <a:latin typeface="Microsoft Sans Serif"/>
                <a:cs typeface="Microsoft Sans Serif"/>
              </a:rPr>
              <a:t> </a:t>
            </a:r>
            <a:r>
              <a:rPr sz="1982" spc="-30" dirty="0">
                <a:latin typeface="Microsoft Sans Serif"/>
                <a:cs typeface="Microsoft Sans Serif"/>
              </a:rPr>
              <a:t>fewer</a:t>
            </a:r>
            <a:r>
              <a:rPr sz="1982" spc="10" dirty="0">
                <a:latin typeface="Microsoft Sans Serif"/>
                <a:cs typeface="Microsoft Sans Serif"/>
              </a:rPr>
              <a:t> </a:t>
            </a:r>
            <a:r>
              <a:rPr sz="1982" dirty="0">
                <a:latin typeface="Microsoft Sans Serif"/>
                <a:cs typeface="Microsoft Sans Serif"/>
              </a:rPr>
              <a:t>optimization steps</a:t>
            </a:r>
          </a:p>
        </p:txBody>
      </p:sp>
      <p:sp>
        <p:nvSpPr>
          <p:cNvPr id="16" name="object 16"/>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3</a:t>
            </a:r>
            <a:r>
              <a:rPr spc="10" dirty="0"/>
              <a:t> </a:t>
            </a:r>
            <a:r>
              <a:rPr dirty="0"/>
              <a:t>/</a:t>
            </a:r>
            <a:r>
              <a:rPr spc="20" dirty="0"/>
              <a:t> </a:t>
            </a:r>
            <a:r>
              <a:rPr spc="-10" dirty="0"/>
              <a:t>14</a:t>
            </a:r>
          </a:p>
        </p:txBody>
      </p:sp>
    </p:spTree>
  </p:cSld>
  <p:clrMapOvr>
    <a:masterClrMapping/>
  </p:clrMapOvr>
  <p:transition>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315A05B-D9BE-4C86-877A-1957646D58D0}"/>
              </a:ext>
            </a:extLst>
          </p:cNvPr>
          <p:cNvPicPr>
            <a:picLocks noChangeAspect="1"/>
          </p:cNvPicPr>
          <p:nvPr/>
        </p:nvPicPr>
        <p:blipFill>
          <a:blip r:embed="rId2"/>
          <a:stretch>
            <a:fillRect/>
          </a:stretch>
        </p:blipFill>
        <p:spPr>
          <a:xfrm>
            <a:off x="0" y="1424145"/>
            <a:ext cx="9144000" cy="4009710"/>
          </a:xfrm>
          <a:prstGeom prst="rect">
            <a:avLst/>
          </a:prstGeom>
        </p:spPr>
      </p:pic>
    </p:spTree>
    <p:extLst>
      <p:ext uri="{BB962C8B-B14F-4D97-AF65-F5344CB8AC3E}">
        <p14:creationId xmlns:p14="http://schemas.microsoft.com/office/powerpoint/2010/main" val="829522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9737" y="123266"/>
            <a:ext cx="4502371" cy="426885"/>
          </a:xfrm>
          <a:prstGeom prst="rect">
            <a:avLst/>
          </a:prstGeom>
        </p:spPr>
        <p:txBody>
          <a:bodyPr vert="horz" wrap="square" lIns="0" tIns="30200" rIns="0" bIns="0" rtlCol="0">
            <a:spAutoFit/>
          </a:bodyPr>
          <a:lstStyle/>
          <a:p>
            <a:pPr marL="25168">
              <a:spcBef>
                <a:spcPts val="238"/>
              </a:spcBef>
            </a:pPr>
            <a:r>
              <a:rPr sz="2576" b="1" dirty="0">
                <a:latin typeface="Arial"/>
                <a:cs typeface="Arial"/>
              </a:rPr>
              <a:t>POWER</a:t>
            </a:r>
            <a:r>
              <a:rPr sz="2576" b="1" spc="-20" dirty="0">
                <a:latin typeface="Arial"/>
                <a:cs typeface="Arial"/>
              </a:rPr>
              <a:t> </a:t>
            </a:r>
            <a:r>
              <a:rPr sz="2576" b="1" spc="-30" dirty="0">
                <a:latin typeface="Arial"/>
                <a:cs typeface="Arial"/>
              </a:rPr>
              <a:t>LAW</a:t>
            </a:r>
            <a:r>
              <a:rPr sz="2576" b="1" spc="-20" dirty="0">
                <a:latin typeface="Arial"/>
                <a:cs typeface="Arial"/>
              </a:rPr>
              <a:t> </a:t>
            </a:r>
            <a:r>
              <a:rPr sz="2576" b="1" spc="20" dirty="0">
                <a:latin typeface="Arial"/>
                <a:cs typeface="Arial"/>
              </a:rPr>
              <a:t>(GPT3</a:t>
            </a:r>
            <a:r>
              <a:rPr sz="2576" b="1" spc="-20" dirty="0">
                <a:latin typeface="Arial"/>
                <a:cs typeface="Arial"/>
              </a:rPr>
              <a:t> </a:t>
            </a:r>
            <a:r>
              <a:rPr sz="2576" b="1" spc="-30" dirty="0">
                <a:latin typeface="Arial"/>
                <a:cs typeface="Arial"/>
              </a:rPr>
              <a:t>PAPER)</a:t>
            </a:r>
            <a:endParaRPr sz="2576" dirty="0">
              <a:latin typeface="Arial"/>
              <a:cs typeface="Arial"/>
            </a:endParaRPr>
          </a:p>
        </p:txBody>
      </p:sp>
      <p:pic>
        <p:nvPicPr>
          <p:cNvPr id="3" name="object 3"/>
          <p:cNvPicPr/>
          <p:nvPr/>
        </p:nvPicPr>
        <p:blipFill>
          <a:blip r:embed="rId2" cstate="print"/>
          <a:stretch>
            <a:fillRect/>
          </a:stretch>
        </p:blipFill>
        <p:spPr>
          <a:xfrm>
            <a:off x="1198715" y="892780"/>
            <a:ext cx="6858593" cy="5249295"/>
          </a:xfrm>
          <a:prstGeom prst="rect">
            <a:avLst/>
          </a:prstGeom>
        </p:spPr>
      </p:pic>
      <p:sp>
        <p:nvSpPr>
          <p:cNvPr id="6" name="object 6"/>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4</a:t>
            </a:r>
            <a:r>
              <a:rPr spc="10" dirty="0"/>
              <a:t> </a:t>
            </a:r>
            <a:r>
              <a:rPr dirty="0"/>
              <a:t>/</a:t>
            </a:r>
            <a:r>
              <a:rPr spc="20" dirty="0"/>
              <a:t> </a:t>
            </a:r>
            <a:r>
              <a:rPr spc="-10" dirty="0"/>
              <a:t>14</a:t>
            </a:r>
          </a:p>
        </p:txBody>
      </p:sp>
    </p:spTree>
  </p:cSld>
  <p:clrMapOvr>
    <a:masterClrMapping/>
  </p:clrMapOvr>
  <p:transition>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9737" y="165362"/>
            <a:ext cx="2595973" cy="426885"/>
          </a:xfrm>
          <a:prstGeom prst="rect">
            <a:avLst/>
          </a:prstGeom>
        </p:spPr>
        <p:txBody>
          <a:bodyPr vert="horz" wrap="square" lIns="0" tIns="30200" rIns="0" bIns="0" rtlCol="0">
            <a:spAutoFit/>
          </a:bodyPr>
          <a:lstStyle/>
          <a:p>
            <a:pPr marL="25168">
              <a:spcBef>
                <a:spcPts val="238"/>
              </a:spcBef>
            </a:pPr>
            <a:r>
              <a:rPr spc="20" dirty="0"/>
              <a:t>SCALING</a:t>
            </a:r>
            <a:r>
              <a:rPr spc="-89" dirty="0"/>
              <a:t> </a:t>
            </a:r>
            <a:r>
              <a:rPr spc="-20" dirty="0"/>
              <a:t>LAWS</a:t>
            </a:r>
          </a:p>
        </p:txBody>
      </p:sp>
      <p:pic>
        <p:nvPicPr>
          <p:cNvPr id="3" name="object 3"/>
          <p:cNvPicPr/>
          <p:nvPr/>
        </p:nvPicPr>
        <p:blipFill>
          <a:blip r:embed="rId2" cstate="print"/>
          <a:stretch>
            <a:fillRect/>
          </a:stretch>
        </p:blipFill>
        <p:spPr>
          <a:xfrm>
            <a:off x="844293" y="1001974"/>
            <a:ext cx="142443" cy="142443"/>
          </a:xfrm>
          <a:prstGeom prst="rect">
            <a:avLst/>
          </a:prstGeom>
        </p:spPr>
      </p:pic>
      <p:pic>
        <p:nvPicPr>
          <p:cNvPr id="4" name="object 4"/>
          <p:cNvPicPr/>
          <p:nvPr/>
        </p:nvPicPr>
        <p:blipFill>
          <a:blip r:embed="rId3" cstate="print"/>
          <a:stretch>
            <a:fillRect/>
          </a:stretch>
        </p:blipFill>
        <p:spPr>
          <a:xfrm>
            <a:off x="1421069" y="1420775"/>
            <a:ext cx="114761" cy="114761"/>
          </a:xfrm>
          <a:prstGeom prst="rect">
            <a:avLst/>
          </a:prstGeom>
        </p:spPr>
      </p:pic>
      <p:pic>
        <p:nvPicPr>
          <p:cNvPr id="5" name="object 5"/>
          <p:cNvPicPr/>
          <p:nvPr/>
        </p:nvPicPr>
        <p:blipFill>
          <a:blip r:embed="rId4" cstate="print"/>
          <a:stretch>
            <a:fillRect/>
          </a:stretch>
        </p:blipFill>
        <p:spPr>
          <a:xfrm>
            <a:off x="844293" y="2491303"/>
            <a:ext cx="142443" cy="142443"/>
          </a:xfrm>
          <a:prstGeom prst="rect">
            <a:avLst/>
          </a:prstGeom>
        </p:spPr>
      </p:pic>
      <p:pic>
        <p:nvPicPr>
          <p:cNvPr id="6" name="object 6"/>
          <p:cNvPicPr/>
          <p:nvPr/>
        </p:nvPicPr>
        <p:blipFill>
          <a:blip r:embed="rId5" cstate="print"/>
          <a:stretch>
            <a:fillRect/>
          </a:stretch>
        </p:blipFill>
        <p:spPr>
          <a:xfrm>
            <a:off x="1421069" y="2910133"/>
            <a:ext cx="114761" cy="114761"/>
          </a:xfrm>
          <a:prstGeom prst="rect">
            <a:avLst/>
          </a:prstGeom>
        </p:spPr>
      </p:pic>
      <p:pic>
        <p:nvPicPr>
          <p:cNvPr id="7" name="object 7"/>
          <p:cNvPicPr/>
          <p:nvPr/>
        </p:nvPicPr>
        <p:blipFill>
          <a:blip r:embed="rId6" cstate="print"/>
          <a:stretch>
            <a:fillRect/>
          </a:stretch>
        </p:blipFill>
        <p:spPr>
          <a:xfrm>
            <a:off x="1421069" y="4615094"/>
            <a:ext cx="114761" cy="114761"/>
          </a:xfrm>
          <a:prstGeom prst="rect">
            <a:avLst/>
          </a:prstGeom>
        </p:spPr>
      </p:pic>
      <p:sp>
        <p:nvSpPr>
          <p:cNvPr id="8" name="object 8"/>
          <p:cNvSpPr txBox="1"/>
          <p:nvPr/>
        </p:nvSpPr>
        <p:spPr>
          <a:xfrm>
            <a:off x="549737" y="783630"/>
            <a:ext cx="7918786" cy="5354894"/>
          </a:xfrm>
          <a:prstGeom prst="rect">
            <a:avLst/>
          </a:prstGeom>
        </p:spPr>
        <p:txBody>
          <a:bodyPr vert="horz" wrap="square" lIns="0" tIns="113251" rIns="0" bIns="0" rtlCol="0">
            <a:spAutoFit/>
          </a:bodyPr>
          <a:lstStyle/>
          <a:p>
            <a:pPr marL="573821">
              <a:spcBef>
                <a:spcPts val="892"/>
              </a:spcBef>
            </a:pPr>
            <a:r>
              <a:rPr sz="1982" spc="-10" dirty="0">
                <a:latin typeface="Microsoft Sans Serif"/>
                <a:cs typeface="Microsoft Sans Serif"/>
              </a:rPr>
              <a:t>Convergence</a:t>
            </a:r>
            <a:r>
              <a:rPr sz="1982" dirty="0">
                <a:latin typeface="Microsoft Sans Serif"/>
                <a:cs typeface="Microsoft Sans Serif"/>
              </a:rPr>
              <a:t> </a:t>
            </a:r>
            <a:r>
              <a:rPr sz="1982" spc="-10" dirty="0">
                <a:latin typeface="Microsoft Sans Serif"/>
                <a:cs typeface="Microsoft Sans Serif"/>
              </a:rPr>
              <a:t>is</a:t>
            </a:r>
            <a:r>
              <a:rPr sz="1982" spc="10" dirty="0">
                <a:latin typeface="Microsoft Sans Serif"/>
                <a:cs typeface="Microsoft Sans Serif"/>
              </a:rPr>
              <a:t> </a:t>
            </a:r>
            <a:r>
              <a:rPr sz="1982" spc="-10" dirty="0">
                <a:latin typeface="Microsoft Sans Serif"/>
                <a:cs typeface="Microsoft Sans Serif"/>
              </a:rPr>
              <a:t>inefficient</a:t>
            </a:r>
            <a:endParaRPr sz="1982">
              <a:latin typeface="Microsoft Sans Serif"/>
              <a:cs typeface="Microsoft Sans Serif"/>
            </a:endParaRPr>
          </a:p>
          <a:p>
            <a:pPr marL="1122475" marR="10067">
              <a:lnSpc>
                <a:spcPct val="112900"/>
              </a:lnSpc>
              <a:spcBef>
                <a:spcPts val="396"/>
              </a:spcBef>
            </a:pPr>
            <a:r>
              <a:rPr sz="1982" dirty="0">
                <a:latin typeface="Microsoft Sans Serif"/>
                <a:cs typeface="Microsoft Sans Serif"/>
              </a:rPr>
              <a:t>When</a:t>
            </a:r>
            <a:r>
              <a:rPr sz="1982" spc="20" dirty="0">
                <a:latin typeface="Microsoft Sans Serif"/>
                <a:cs typeface="Microsoft Sans Serif"/>
              </a:rPr>
              <a:t> </a:t>
            </a:r>
            <a:r>
              <a:rPr sz="1982" i="1" dirty="0">
                <a:latin typeface="Arial"/>
                <a:cs typeface="Arial"/>
              </a:rPr>
              <a:t>C</a:t>
            </a:r>
            <a:r>
              <a:rPr sz="1982" i="1" spc="119" dirty="0">
                <a:latin typeface="Arial"/>
                <a:cs typeface="Arial"/>
              </a:rPr>
              <a:t> </a:t>
            </a:r>
            <a:r>
              <a:rPr sz="1982" spc="-10" dirty="0">
                <a:latin typeface="Microsoft Sans Serif"/>
                <a:cs typeface="Microsoft Sans Serif"/>
              </a:rPr>
              <a:t>is</a:t>
            </a:r>
            <a:r>
              <a:rPr sz="1982" spc="20" dirty="0">
                <a:latin typeface="Microsoft Sans Serif"/>
                <a:cs typeface="Microsoft Sans Serif"/>
              </a:rPr>
              <a:t> </a:t>
            </a:r>
            <a:r>
              <a:rPr sz="1982" spc="-20" dirty="0">
                <a:latin typeface="Microsoft Sans Serif"/>
                <a:cs typeface="Microsoft Sans Serif"/>
              </a:rPr>
              <a:t>fixed</a:t>
            </a:r>
            <a:r>
              <a:rPr sz="1982" spc="30" dirty="0">
                <a:latin typeface="Microsoft Sans Serif"/>
                <a:cs typeface="Microsoft Sans Serif"/>
              </a:rPr>
              <a:t> </a:t>
            </a:r>
            <a:r>
              <a:rPr sz="1982" spc="-20" dirty="0">
                <a:latin typeface="Microsoft Sans Serif"/>
                <a:cs typeface="Microsoft Sans Serif"/>
              </a:rPr>
              <a:t>but</a:t>
            </a:r>
            <a:r>
              <a:rPr sz="1982" spc="20" dirty="0">
                <a:latin typeface="Microsoft Sans Serif"/>
                <a:cs typeface="Microsoft Sans Serif"/>
              </a:rPr>
              <a:t> </a:t>
            </a:r>
            <a:r>
              <a:rPr sz="1982" i="1" dirty="0">
                <a:latin typeface="Arial"/>
                <a:cs typeface="Arial"/>
              </a:rPr>
              <a:t>N</a:t>
            </a:r>
            <a:r>
              <a:rPr sz="1982" i="1" spc="149" dirty="0">
                <a:latin typeface="Arial"/>
                <a:cs typeface="Arial"/>
              </a:rPr>
              <a:t> </a:t>
            </a:r>
            <a:r>
              <a:rPr sz="1982" dirty="0">
                <a:latin typeface="Microsoft Sans Serif"/>
                <a:cs typeface="Microsoft Sans Serif"/>
              </a:rPr>
              <a:t>and</a:t>
            </a:r>
            <a:r>
              <a:rPr sz="1982" spc="20" dirty="0">
                <a:latin typeface="Microsoft Sans Serif"/>
                <a:cs typeface="Microsoft Sans Serif"/>
              </a:rPr>
              <a:t> </a:t>
            </a:r>
            <a:r>
              <a:rPr sz="1982" i="1" dirty="0">
                <a:latin typeface="Arial"/>
                <a:cs typeface="Arial"/>
              </a:rPr>
              <a:t>D</a:t>
            </a:r>
            <a:r>
              <a:rPr sz="1982" i="1" spc="89" dirty="0">
                <a:latin typeface="Arial"/>
                <a:cs typeface="Arial"/>
              </a:rPr>
              <a:t> </a:t>
            </a:r>
            <a:r>
              <a:rPr sz="1982" dirty="0">
                <a:latin typeface="Microsoft Sans Serif"/>
                <a:cs typeface="Microsoft Sans Serif"/>
              </a:rPr>
              <a:t>are</a:t>
            </a:r>
            <a:r>
              <a:rPr sz="1982" spc="20" dirty="0">
                <a:latin typeface="Microsoft Sans Serif"/>
                <a:cs typeface="Microsoft Sans Serif"/>
              </a:rPr>
              <a:t> </a:t>
            </a:r>
            <a:r>
              <a:rPr sz="1982" dirty="0">
                <a:latin typeface="Microsoft Sans Serif"/>
                <a:cs typeface="Microsoft Sans Serif"/>
              </a:rPr>
              <a:t>not,</a:t>
            </a:r>
            <a:r>
              <a:rPr sz="1982" spc="20" dirty="0">
                <a:latin typeface="Microsoft Sans Serif"/>
                <a:cs typeface="Microsoft Sans Serif"/>
              </a:rPr>
              <a:t> </a:t>
            </a:r>
            <a:r>
              <a:rPr sz="1982" spc="-10" dirty="0">
                <a:latin typeface="Microsoft Sans Serif"/>
                <a:cs typeface="Microsoft Sans Serif"/>
              </a:rPr>
              <a:t>optimal</a:t>
            </a:r>
            <a:r>
              <a:rPr sz="1982" spc="30" dirty="0">
                <a:latin typeface="Microsoft Sans Serif"/>
                <a:cs typeface="Microsoft Sans Serif"/>
              </a:rPr>
              <a:t> </a:t>
            </a:r>
            <a:r>
              <a:rPr sz="1982" dirty="0">
                <a:latin typeface="Microsoft Sans Serif"/>
                <a:cs typeface="Microsoft Sans Serif"/>
              </a:rPr>
              <a:t>performance</a:t>
            </a:r>
            <a:r>
              <a:rPr sz="1982" spc="20" dirty="0">
                <a:latin typeface="Microsoft Sans Serif"/>
                <a:cs typeface="Microsoft Sans Serif"/>
              </a:rPr>
              <a:t> </a:t>
            </a:r>
            <a:r>
              <a:rPr sz="1982" spc="-10" dirty="0">
                <a:latin typeface="Microsoft Sans Serif"/>
                <a:cs typeface="Microsoft Sans Serif"/>
              </a:rPr>
              <a:t>is </a:t>
            </a:r>
            <a:r>
              <a:rPr sz="1982" spc="-495" dirty="0">
                <a:latin typeface="Microsoft Sans Serif"/>
                <a:cs typeface="Microsoft Sans Serif"/>
              </a:rPr>
              <a:t> </a:t>
            </a:r>
            <a:r>
              <a:rPr sz="1982" spc="-10" dirty="0">
                <a:latin typeface="Microsoft Sans Serif"/>
                <a:cs typeface="Microsoft Sans Serif"/>
              </a:rPr>
              <a:t>achived</a:t>
            </a:r>
            <a:r>
              <a:rPr sz="1982" spc="10" dirty="0">
                <a:latin typeface="Microsoft Sans Serif"/>
                <a:cs typeface="Microsoft Sans Serif"/>
              </a:rPr>
              <a:t> </a:t>
            </a:r>
            <a:r>
              <a:rPr sz="1982" spc="-30" dirty="0">
                <a:latin typeface="Microsoft Sans Serif"/>
                <a:cs typeface="Microsoft Sans Serif"/>
              </a:rPr>
              <a:t>by</a:t>
            </a:r>
            <a:r>
              <a:rPr sz="1982" spc="20" dirty="0">
                <a:latin typeface="Microsoft Sans Serif"/>
                <a:cs typeface="Microsoft Sans Serif"/>
              </a:rPr>
              <a:t> </a:t>
            </a:r>
            <a:r>
              <a:rPr sz="1982" spc="-10" dirty="0">
                <a:latin typeface="Microsoft Sans Serif"/>
                <a:cs typeface="Microsoft Sans Serif"/>
              </a:rPr>
              <a:t>training</a:t>
            </a:r>
            <a:r>
              <a:rPr sz="1982" spc="20" dirty="0">
                <a:latin typeface="Microsoft Sans Serif"/>
                <a:cs typeface="Microsoft Sans Serif"/>
              </a:rPr>
              <a:t> </a:t>
            </a:r>
            <a:r>
              <a:rPr sz="1982" dirty="0">
                <a:latin typeface="Microsoft Sans Serif"/>
                <a:cs typeface="Microsoft Sans Serif"/>
              </a:rPr>
              <a:t>very</a:t>
            </a:r>
            <a:r>
              <a:rPr sz="1982" spc="20" dirty="0">
                <a:latin typeface="Microsoft Sans Serif"/>
                <a:cs typeface="Microsoft Sans Serif"/>
              </a:rPr>
              <a:t> </a:t>
            </a:r>
            <a:r>
              <a:rPr sz="1982" dirty="0">
                <a:latin typeface="Microsoft Sans Serif"/>
                <a:cs typeface="Microsoft Sans Serif"/>
              </a:rPr>
              <a:t>large</a:t>
            </a:r>
            <a:r>
              <a:rPr sz="1982" spc="10" dirty="0">
                <a:latin typeface="Microsoft Sans Serif"/>
                <a:cs typeface="Microsoft Sans Serif"/>
              </a:rPr>
              <a:t> </a:t>
            </a:r>
            <a:r>
              <a:rPr sz="1982" dirty="0">
                <a:latin typeface="Microsoft Sans Serif"/>
                <a:cs typeface="Microsoft Sans Serif"/>
              </a:rPr>
              <a:t>models</a:t>
            </a:r>
            <a:r>
              <a:rPr sz="1982" spc="20" dirty="0">
                <a:latin typeface="Microsoft Sans Serif"/>
                <a:cs typeface="Microsoft Sans Serif"/>
              </a:rPr>
              <a:t> </a:t>
            </a:r>
            <a:r>
              <a:rPr sz="1982" dirty="0">
                <a:latin typeface="Microsoft Sans Serif"/>
                <a:cs typeface="Microsoft Sans Serif"/>
              </a:rPr>
              <a:t>and</a:t>
            </a:r>
            <a:r>
              <a:rPr sz="1982" spc="20" dirty="0">
                <a:latin typeface="Microsoft Sans Serif"/>
                <a:cs typeface="Microsoft Sans Serif"/>
              </a:rPr>
              <a:t> </a:t>
            </a:r>
            <a:r>
              <a:rPr sz="1982" dirty="0">
                <a:latin typeface="Microsoft Sans Serif"/>
                <a:cs typeface="Microsoft Sans Serif"/>
              </a:rPr>
              <a:t>stopping </a:t>
            </a:r>
            <a:r>
              <a:rPr sz="1982" spc="10" dirty="0">
                <a:latin typeface="Microsoft Sans Serif"/>
                <a:cs typeface="Microsoft Sans Serif"/>
              </a:rPr>
              <a:t> </a:t>
            </a:r>
            <a:r>
              <a:rPr sz="1982" spc="-10" dirty="0">
                <a:latin typeface="Microsoft Sans Serif"/>
                <a:cs typeface="Microsoft Sans Serif"/>
              </a:rPr>
              <a:t>significantly</a:t>
            </a:r>
            <a:r>
              <a:rPr sz="1982" spc="20" dirty="0">
                <a:latin typeface="Microsoft Sans Serif"/>
                <a:cs typeface="Microsoft Sans Serif"/>
              </a:rPr>
              <a:t> </a:t>
            </a:r>
            <a:r>
              <a:rPr sz="1982" spc="10" dirty="0">
                <a:latin typeface="Microsoft Sans Serif"/>
                <a:cs typeface="Microsoft Sans Serif"/>
              </a:rPr>
              <a:t>short</a:t>
            </a:r>
            <a:r>
              <a:rPr sz="1982" spc="2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spc="-10" dirty="0">
                <a:latin typeface="Microsoft Sans Serif"/>
                <a:cs typeface="Microsoft Sans Serif"/>
              </a:rPr>
              <a:t>convergence</a:t>
            </a:r>
            <a:endParaRPr sz="1982">
              <a:latin typeface="Microsoft Sans Serif"/>
              <a:cs typeface="Microsoft Sans Serif"/>
            </a:endParaRPr>
          </a:p>
          <a:p>
            <a:pPr marL="573821">
              <a:spcBef>
                <a:spcPts val="902"/>
              </a:spcBef>
            </a:pPr>
            <a:r>
              <a:rPr sz="1982" dirty="0">
                <a:latin typeface="Microsoft Sans Serif"/>
                <a:cs typeface="Microsoft Sans Serif"/>
              </a:rPr>
              <a:t>Optimal</a:t>
            </a:r>
            <a:r>
              <a:rPr sz="1982" spc="-40" dirty="0">
                <a:latin typeface="Microsoft Sans Serif"/>
                <a:cs typeface="Microsoft Sans Serif"/>
              </a:rPr>
              <a:t> </a:t>
            </a:r>
            <a:r>
              <a:rPr sz="1982" dirty="0">
                <a:latin typeface="Microsoft Sans Serif"/>
                <a:cs typeface="Microsoft Sans Serif"/>
              </a:rPr>
              <a:t>batch</a:t>
            </a:r>
            <a:r>
              <a:rPr sz="1982" spc="-40" dirty="0">
                <a:latin typeface="Microsoft Sans Serif"/>
                <a:cs typeface="Microsoft Sans Serif"/>
              </a:rPr>
              <a:t> </a:t>
            </a:r>
            <a:r>
              <a:rPr sz="1982" spc="-10" dirty="0">
                <a:latin typeface="Microsoft Sans Serif"/>
                <a:cs typeface="Microsoft Sans Serif"/>
              </a:rPr>
              <a:t>size</a:t>
            </a:r>
            <a:endParaRPr sz="1982">
              <a:latin typeface="Microsoft Sans Serif"/>
              <a:cs typeface="Microsoft Sans Serif"/>
            </a:endParaRPr>
          </a:p>
          <a:p>
            <a:pPr marL="1122475" marR="95637">
              <a:lnSpc>
                <a:spcPct val="112900"/>
              </a:lnSpc>
              <a:spcBef>
                <a:spcPts val="396"/>
              </a:spcBef>
            </a:pPr>
            <a:r>
              <a:rPr sz="1982" dirty="0">
                <a:latin typeface="Microsoft Sans Serif"/>
                <a:cs typeface="Microsoft Sans Serif"/>
              </a:rPr>
              <a:t>“Optimal batch </a:t>
            </a:r>
            <a:r>
              <a:rPr sz="1982" spc="-10" dirty="0">
                <a:latin typeface="Microsoft Sans Serif"/>
                <a:cs typeface="Microsoft Sans Serif"/>
              </a:rPr>
              <a:t>size:</a:t>
            </a:r>
            <a:r>
              <a:rPr sz="1982" dirty="0">
                <a:latin typeface="Microsoft Sans Serif"/>
                <a:cs typeface="Microsoft Sans Serif"/>
              </a:rPr>
              <a:t> The </a:t>
            </a:r>
            <a:r>
              <a:rPr sz="1982" spc="-10" dirty="0">
                <a:latin typeface="Microsoft Sans Serif"/>
                <a:cs typeface="Microsoft Sans Serif"/>
              </a:rPr>
              <a:t>ideal </a:t>
            </a:r>
            <a:r>
              <a:rPr sz="1982" dirty="0">
                <a:latin typeface="Microsoft Sans Serif"/>
                <a:cs typeface="Microsoft Sans Serif"/>
              </a:rPr>
              <a:t>batch </a:t>
            </a:r>
            <a:r>
              <a:rPr sz="1982" spc="-10" dirty="0">
                <a:latin typeface="Microsoft Sans Serif"/>
                <a:cs typeface="Microsoft Sans Serif"/>
              </a:rPr>
              <a:t>size </a:t>
            </a:r>
            <a:r>
              <a:rPr sz="1982" spc="-30" dirty="0">
                <a:latin typeface="Microsoft Sans Serif"/>
                <a:cs typeface="Microsoft Sans Serif"/>
              </a:rPr>
              <a:t>for </a:t>
            </a:r>
            <a:r>
              <a:rPr sz="1982" spc="-10" dirty="0">
                <a:latin typeface="Microsoft Sans Serif"/>
                <a:cs typeface="Microsoft Sans Serif"/>
              </a:rPr>
              <a:t>training </a:t>
            </a:r>
            <a:r>
              <a:rPr sz="1982" dirty="0">
                <a:latin typeface="Microsoft Sans Serif"/>
                <a:cs typeface="Microsoft Sans Serif"/>
              </a:rPr>
              <a:t>these </a:t>
            </a:r>
            <a:r>
              <a:rPr sz="1982" spc="10" dirty="0">
                <a:latin typeface="Microsoft Sans Serif"/>
                <a:cs typeface="Microsoft Sans Serif"/>
              </a:rPr>
              <a:t> </a:t>
            </a:r>
            <a:r>
              <a:rPr sz="1982" dirty="0">
                <a:latin typeface="Microsoft Sans Serif"/>
                <a:cs typeface="Microsoft Sans Serif"/>
              </a:rPr>
              <a:t>models</a:t>
            </a:r>
            <a:r>
              <a:rPr sz="1982" spc="20" dirty="0">
                <a:latin typeface="Microsoft Sans Serif"/>
                <a:cs typeface="Microsoft Sans Serif"/>
              </a:rPr>
              <a:t> </a:t>
            </a:r>
            <a:r>
              <a:rPr sz="1982" spc="-10" dirty="0">
                <a:latin typeface="Microsoft Sans Serif"/>
                <a:cs typeface="Microsoft Sans Serif"/>
              </a:rPr>
              <a:t>is</a:t>
            </a:r>
            <a:r>
              <a:rPr sz="1982" spc="20" dirty="0">
                <a:latin typeface="Microsoft Sans Serif"/>
                <a:cs typeface="Microsoft Sans Serif"/>
              </a:rPr>
              <a:t> </a:t>
            </a:r>
            <a:r>
              <a:rPr sz="1982" dirty="0">
                <a:latin typeface="Microsoft Sans Serif"/>
                <a:cs typeface="Microsoft Sans Serif"/>
              </a:rPr>
              <a:t>roughly</a:t>
            </a:r>
            <a:r>
              <a:rPr sz="1982" spc="2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spc="-10" dirty="0">
                <a:latin typeface="Microsoft Sans Serif"/>
                <a:cs typeface="Microsoft Sans Serif"/>
              </a:rPr>
              <a:t>power</a:t>
            </a:r>
            <a:r>
              <a:rPr sz="1982" spc="2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dirty="0">
                <a:latin typeface="Microsoft Sans Serif"/>
                <a:cs typeface="Microsoft Sans Serif"/>
              </a:rPr>
              <a:t>the</a:t>
            </a:r>
            <a:r>
              <a:rPr sz="1982" spc="20" dirty="0">
                <a:latin typeface="Microsoft Sans Serif"/>
                <a:cs typeface="Microsoft Sans Serif"/>
              </a:rPr>
              <a:t> </a:t>
            </a:r>
            <a:r>
              <a:rPr sz="1982" dirty="0">
                <a:latin typeface="Microsoft Sans Serif"/>
                <a:cs typeface="Microsoft Sans Serif"/>
              </a:rPr>
              <a:t>loss</a:t>
            </a:r>
            <a:r>
              <a:rPr sz="1982" spc="20" dirty="0">
                <a:latin typeface="Microsoft Sans Serif"/>
                <a:cs typeface="Microsoft Sans Serif"/>
              </a:rPr>
              <a:t> </a:t>
            </a:r>
            <a:r>
              <a:rPr sz="1982" spc="-50" dirty="0">
                <a:latin typeface="Microsoft Sans Serif"/>
                <a:cs typeface="Microsoft Sans Serif"/>
              </a:rPr>
              <a:t>only,</a:t>
            </a:r>
            <a:r>
              <a:rPr sz="1982" spc="20" dirty="0">
                <a:latin typeface="Microsoft Sans Serif"/>
                <a:cs typeface="Microsoft Sans Serif"/>
              </a:rPr>
              <a:t> </a:t>
            </a:r>
            <a:r>
              <a:rPr sz="1982" dirty="0">
                <a:latin typeface="Microsoft Sans Serif"/>
                <a:cs typeface="Microsoft Sans Serif"/>
              </a:rPr>
              <a:t>and</a:t>
            </a:r>
            <a:r>
              <a:rPr sz="1982" spc="20" dirty="0">
                <a:latin typeface="Microsoft Sans Serif"/>
                <a:cs typeface="Microsoft Sans Serif"/>
              </a:rPr>
              <a:t> </a:t>
            </a:r>
            <a:r>
              <a:rPr sz="1982" spc="-10" dirty="0">
                <a:latin typeface="Microsoft Sans Serif"/>
                <a:cs typeface="Microsoft Sans Serif"/>
              </a:rPr>
              <a:t>continues</a:t>
            </a:r>
            <a:r>
              <a:rPr sz="1982" spc="30" dirty="0">
                <a:latin typeface="Microsoft Sans Serif"/>
                <a:cs typeface="Microsoft Sans Serif"/>
              </a:rPr>
              <a:t> </a:t>
            </a:r>
            <a:r>
              <a:rPr sz="1982" dirty="0">
                <a:latin typeface="Microsoft Sans Serif"/>
                <a:cs typeface="Microsoft Sans Serif"/>
              </a:rPr>
              <a:t>to </a:t>
            </a:r>
            <a:r>
              <a:rPr sz="1982" spc="-503" dirty="0">
                <a:latin typeface="Microsoft Sans Serif"/>
                <a:cs typeface="Microsoft Sans Serif"/>
              </a:rPr>
              <a:t> </a:t>
            </a:r>
            <a:r>
              <a:rPr sz="1982" dirty="0">
                <a:latin typeface="Microsoft Sans Serif"/>
                <a:cs typeface="Microsoft Sans Serif"/>
              </a:rPr>
              <a:t>be</a:t>
            </a:r>
            <a:r>
              <a:rPr sz="1982" spc="10" dirty="0">
                <a:latin typeface="Microsoft Sans Serif"/>
                <a:cs typeface="Microsoft Sans Serif"/>
              </a:rPr>
              <a:t> </a:t>
            </a:r>
            <a:r>
              <a:rPr sz="1982" dirty="0">
                <a:latin typeface="Microsoft Sans Serif"/>
                <a:cs typeface="Microsoft Sans Serif"/>
              </a:rPr>
              <a:t>determinable</a:t>
            </a:r>
            <a:r>
              <a:rPr sz="1982" spc="20" dirty="0">
                <a:latin typeface="Microsoft Sans Serif"/>
                <a:cs typeface="Microsoft Sans Serif"/>
              </a:rPr>
              <a:t> </a:t>
            </a:r>
            <a:r>
              <a:rPr sz="1982" spc="-30" dirty="0">
                <a:latin typeface="Microsoft Sans Serif"/>
                <a:cs typeface="Microsoft Sans Serif"/>
              </a:rPr>
              <a:t>by</a:t>
            </a:r>
            <a:r>
              <a:rPr sz="1982" spc="20" dirty="0">
                <a:latin typeface="Microsoft Sans Serif"/>
                <a:cs typeface="Microsoft Sans Serif"/>
              </a:rPr>
              <a:t> </a:t>
            </a:r>
            <a:r>
              <a:rPr sz="1982" dirty="0">
                <a:latin typeface="Microsoft Sans Serif"/>
                <a:cs typeface="Microsoft Sans Serif"/>
              </a:rPr>
              <a:t>measuring</a:t>
            </a:r>
            <a:r>
              <a:rPr sz="1982" spc="20" dirty="0">
                <a:latin typeface="Microsoft Sans Serif"/>
                <a:cs typeface="Microsoft Sans Serif"/>
              </a:rPr>
              <a:t> </a:t>
            </a:r>
            <a:r>
              <a:rPr sz="1982" dirty="0">
                <a:latin typeface="Microsoft Sans Serif"/>
                <a:cs typeface="Microsoft Sans Serif"/>
              </a:rPr>
              <a:t>the</a:t>
            </a:r>
            <a:r>
              <a:rPr sz="1982" spc="10" dirty="0">
                <a:latin typeface="Microsoft Sans Serif"/>
                <a:cs typeface="Microsoft Sans Serif"/>
              </a:rPr>
              <a:t> </a:t>
            </a:r>
            <a:r>
              <a:rPr sz="1982" spc="-10" dirty="0">
                <a:latin typeface="Microsoft Sans Serif"/>
                <a:cs typeface="Microsoft Sans Serif"/>
              </a:rPr>
              <a:t>gradient</a:t>
            </a:r>
            <a:r>
              <a:rPr sz="1982" spc="20" dirty="0">
                <a:latin typeface="Microsoft Sans Serif"/>
                <a:cs typeface="Microsoft Sans Serif"/>
              </a:rPr>
              <a:t> </a:t>
            </a:r>
            <a:r>
              <a:rPr sz="1982" dirty="0">
                <a:latin typeface="Microsoft Sans Serif"/>
                <a:cs typeface="Microsoft Sans Serif"/>
              </a:rPr>
              <a:t>noise</a:t>
            </a:r>
            <a:r>
              <a:rPr sz="1982" spc="20" dirty="0">
                <a:latin typeface="Microsoft Sans Serif"/>
                <a:cs typeface="Microsoft Sans Serif"/>
              </a:rPr>
              <a:t> </a:t>
            </a:r>
            <a:r>
              <a:rPr sz="1982" dirty="0">
                <a:latin typeface="Microsoft Sans Serif"/>
                <a:cs typeface="Microsoft Sans Serif"/>
              </a:rPr>
              <a:t>scale </a:t>
            </a:r>
            <a:r>
              <a:rPr sz="1982" spc="10" dirty="0">
                <a:latin typeface="Microsoft Sans Serif"/>
                <a:cs typeface="Microsoft Sans Serif"/>
              </a:rPr>
              <a:t> </a:t>
            </a:r>
            <a:r>
              <a:rPr sz="1982" spc="-30" dirty="0">
                <a:latin typeface="Microsoft Sans Serif"/>
                <a:cs typeface="Microsoft Sans Serif"/>
              </a:rPr>
              <a:t>[MKAT18];</a:t>
            </a:r>
            <a:r>
              <a:rPr sz="1982" spc="20" dirty="0">
                <a:latin typeface="Microsoft Sans Serif"/>
                <a:cs typeface="Microsoft Sans Serif"/>
              </a:rPr>
              <a:t> </a:t>
            </a:r>
            <a:r>
              <a:rPr sz="1982" spc="-10" dirty="0">
                <a:latin typeface="Microsoft Sans Serif"/>
                <a:cs typeface="Microsoft Sans Serif"/>
              </a:rPr>
              <a:t>it</a:t>
            </a:r>
            <a:r>
              <a:rPr sz="1982" spc="30" dirty="0">
                <a:latin typeface="Microsoft Sans Serif"/>
                <a:cs typeface="Microsoft Sans Serif"/>
              </a:rPr>
              <a:t> </a:t>
            </a:r>
            <a:r>
              <a:rPr sz="1982" spc="-10" dirty="0">
                <a:latin typeface="Microsoft Sans Serif"/>
                <a:cs typeface="Microsoft Sans Serif"/>
              </a:rPr>
              <a:t>is</a:t>
            </a:r>
            <a:r>
              <a:rPr sz="1982" spc="20" dirty="0">
                <a:latin typeface="Microsoft Sans Serif"/>
                <a:cs typeface="Microsoft Sans Serif"/>
              </a:rPr>
              <a:t> </a:t>
            </a:r>
            <a:r>
              <a:rPr sz="1982" dirty="0">
                <a:latin typeface="Microsoft Sans Serif"/>
                <a:cs typeface="Microsoft Sans Serif"/>
              </a:rPr>
              <a:t>roughly</a:t>
            </a:r>
            <a:r>
              <a:rPr sz="1982" spc="30" dirty="0">
                <a:latin typeface="Microsoft Sans Serif"/>
                <a:cs typeface="Microsoft Sans Serif"/>
              </a:rPr>
              <a:t> </a:t>
            </a:r>
            <a:r>
              <a:rPr sz="1982" dirty="0">
                <a:latin typeface="Microsoft Sans Serif"/>
                <a:cs typeface="Microsoft Sans Serif"/>
              </a:rPr>
              <a:t>1-2</a:t>
            </a:r>
            <a:r>
              <a:rPr sz="1982" spc="20" dirty="0">
                <a:latin typeface="Microsoft Sans Serif"/>
                <a:cs typeface="Microsoft Sans Serif"/>
              </a:rPr>
              <a:t> </a:t>
            </a:r>
            <a:r>
              <a:rPr sz="1982" spc="-10" dirty="0">
                <a:latin typeface="Microsoft Sans Serif"/>
                <a:cs typeface="Microsoft Sans Serif"/>
              </a:rPr>
              <a:t>million</a:t>
            </a:r>
            <a:r>
              <a:rPr sz="1982" spc="30" dirty="0">
                <a:latin typeface="Microsoft Sans Serif"/>
                <a:cs typeface="Microsoft Sans Serif"/>
              </a:rPr>
              <a:t> </a:t>
            </a:r>
            <a:r>
              <a:rPr sz="1982" spc="-10" dirty="0">
                <a:latin typeface="Microsoft Sans Serif"/>
                <a:cs typeface="Microsoft Sans Serif"/>
              </a:rPr>
              <a:t>tokens</a:t>
            </a:r>
            <a:r>
              <a:rPr sz="1982" spc="20" dirty="0">
                <a:latin typeface="Microsoft Sans Serif"/>
                <a:cs typeface="Microsoft Sans Serif"/>
              </a:rPr>
              <a:t> </a:t>
            </a:r>
            <a:r>
              <a:rPr sz="1982" dirty="0">
                <a:latin typeface="Microsoft Sans Serif"/>
                <a:cs typeface="Microsoft Sans Serif"/>
              </a:rPr>
              <a:t>at</a:t>
            </a:r>
            <a:r>
              <a:rPr sz="1982" spc="30" dirty="0">
                <a:latin typeface="Microsoft Sans Serif"/>
                <a:cs typeface="Microsoft Sans Serif"/>
              </a:rPr>
              <a:t> </a:t>
            </a:r>
            <a:r>
              <a:rPr sz="1982" spc="-10" dirty="0">
                <a:latin typeface="Microsoft Sans Serif"/>
                <a:cs typeface="Microsoft Sans Serif"/>
              </a:rPr>
              <a:t>convergence</a:t>
            </a:r>
            <a:r>
              <a:rPr sz="1982" spc="20" dirty="0">
                <a:latin typeface="Microsoft Sans Serif"/>
                <a:cs typeface="Microsoft Sans Serif"/>
              </a:rPr>
              <a:t> </a:t>
            </a:r>
            <a:r>
              <a:rPr sz="1982" spc="-30" dirty="0">
                <a:latin typeface="Microsoft Sans Serif"/>
                <a:cs typeface="Microsoft Sans Serif"/>
              </a:rPr>
              <a:t>for </a:t>
            </a:r>
            <a:r>
              <a:rPr sz="1982" spc="-495" dirty="0">
                <a:latin typeface="Microsoft Sans Serif"/>
                <a:cs typeface="Microsoft Sans Serif"/>
              </a:rPr>
              <a:t> </a:t>
            </a:r>
            <a:r>
              <a:rPr sz="1982" dirty="0">
                <a:latin typeface="Microsoft Sans Serif"/>
                <a:cs typeface="Microsoft Sans Serif"/>
              </a:rPr>
              <a:t>the</a:t>
            </a:r>
            <a:r>
              <a:rPr sz="1982" spc="10" dirty="0">
                <a:latin typeface="Microsoft Sans Serif"/>
                <a:cs typeface="Microsoft Sans Serif"/>
              </a:rPr>
              <a:t> </a:t>
            </a:r>
            <a:r>
              <a:rPr sz="1982" dirty="0">
                <a:latin typeface="Microsoft Sans Serif"/>
                <a:cs typeface="Microsoft Sans Serif"/>
              </a:rPr>
              <a:t>largest</a:t>
            </a:r>
            <a:r>
              <a:rPr sz="1982" spc="20" dirty="0">
                <a:latin typeface="Microsoft Sans Serif"/>
                <a:cs typeface="Microsoft Sans Serif"/>
              </a:rPr>
              <a:t> </a:t>
            </a:r>
            <a:r>
              <a:rPr sz="1982" dirty="0">
                <a:latin typeface="Microsoft Sans Serif"/>
                <a:cs typeface="Microsoft Sans Serif"/>
              </a:rPr>
              <a:t>models</a:t>
            </a:r>
            <a:r>
              <a:rPr sz="1982" spc="20" dirty="0">
                <a:latin typeface="Microsoft Sans Serif"/>
                <a:cs typeface="Microsoft Sans Serif"/>
              </a:rPr>
              <a:t> </a:t>
            </a:r>
            <a:r>
              <a:rPr sz="1982" spc="-10" dirty="0">
                <a:latin typeface="Microsoft Sans Serif"/>
                <a:cs typeface="Microsoft Sans Serif"/>
              </a:rPr>
              <a:t>we</a:t>
            </a:r>
            <a:r>
              <a:rPr sz="1982" spc="20" dirty="0">
                <a:latin typeface="Microsoft Sans Serif"/>
                <a:cs typeface="Microsoft Sans Serif"/>
              </a:rPr>
              <a:t> </a:t>
            </a:r>
            <a:r>
              <a:rPr sz="1982" dirty="0">
                <a:latin typeface="Microsoft Sans Serif"/>
                <a:cs typeface="Microsoft Sans Serif"/>
              </a:rPr>
              <a:t>can</a:t>
            </a:r>
            <a:r>
              <a:rPr sz="1982" spc="20" dirty="0">
                <a:latin typeface="Microsoft Sans Serif"/>
                <a:cs typeface="Microsoft Sans Serif"/>
              </a:rPr>
              <a:t> </a:t>
            </a:r>
            <a:r>
              <a:rPr sz="1982" spc="-40" dirty="0">
                <a:latin typeface="Microsoft Sans Serif"/>
                <a:cs typeface="Microsoft Sans Serif"/>
              </a:rPr>
              <a:t>train.”</a:t>
            </a:r>
            <a:endParaRPr sz="1982">
              <a:latin typeface="Microsoft Sans Serif"/>
              <a:cs typeface="Microsoft Sans Serif"/>
            </a:endParaRPr>
          </a:p>
          <a:p>
            <a:pPr marL="1122475" marR="83053">
              <a:lnSpc>
                <a:spcPct val="112900"/>
              </a:lnSpc>
            </a:pPr>
            <a:r>
              <a:rPr sz="1982" spc="-10" dirty="0">
                <a:latin typeface="Microsoft Sans Serif"/>
                <a:cs typeface="Microsoft Sans Serif"/>
              </a:rPr>
              <a:t>gradient</a:t>
            </a:r>
            <a:r>
              <a:rPr sz="1982" spc="10" dirty="0">
                <a:latin typeface="Microsoft Sans Serif"/>
                <a:cs typeface="Microsoft Sans Serif"/>
              </a:rPr>
              <a:t> </a:t>
            </a:r>
            <a:r>
              <a:rPr sz="1982" dirty="0">
                <a:latin typeface="Microsoft Sans Serif"/>
                <a:cs typeface="Microsoft Sans Serif"/>
              </a:rPr>
              <a:t>noise</a:t>
            </a:r>
            <a:r>
              <a:rPr sz="1982" spc="10" dirty="0">
                <a:latin typeface="Microsoft Sans Serif"/>
                <a:cs typeface="Microsoft Sans Serif"/>
              </a:rPr>
              <a:t> </a:t>
            </a:r>
            <a:r>
              <a:rPr sz="1982" dirty="0">
                <a:latin typeface="Microsoft Sans Serif"/>
                <a:cs typeface="Microsoft Sans Serif"/>
              </a:rPr>
              <a:t>scale</a:t>
            </a:r>
            <a:r>
              <a:rPr sz="1982" spc="20" dirty="0">
                <a:latin typeface="Microsoft Sans Serif"/>
                <a:cs typeface="Microsoft Sans Serif"/>
              </a:rPr>
              <a:t> </a:t>
            </a:r>
            <a:r>
              <a:rPr sz="1982" dirty="0">
                <a:latin typeface="Microsoft Sans Serif"/>
                <a:cs typeface="Microsoft Sans Serif"/>
              </a:rPr>
              <a:t>=</a:t>
            </a:r>
            <a:r>
              <a:rPr sz="1982" spc="1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dirty="0">
                <a:latin typeface="Microsoft Sans Serif"/>
                <a:cs typeface="Microsoft Sans Serif"/>
              </a:rPr>
              <a:t>measure</a:t>
            </a:r>
            <a:r>
              <a:rPr sz="1982" spc="1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dirty="0">
                <a:latin typeface="Microsoft Sans Serif"/>
                <a:cs typeface="Microsoft Sans Serif"/>
              </a:rPr>
              <a:t>the</a:t>
            </a:r>
            <a:r>
              <a:rPr sz="1982" spc="10" dirty="0">
                <a:latin typeface="Microsoft Sans Serif"/>
                <a:cs typeface="Microsoft Sans Serif"/>
              </a:rPr>
              <a:t> </a:t>
            </a:r>
            <a:r>
              <a:rPr sz="1982" dirty="0">
                <a:latin typeface="Microsoft Sans Serif"/>
                <a:cs typeface="Microsoft Sans Serif"/>
              </a:rPr>
              <a:t>signal-to-noise</a:t>
            </a:r>
            <a:r>
              <a:rPr sz="1982" spc="20" dirty="0">
                <a:latin typeface="Microsoft Sans Serif"/>
                <a:cs typeface="Microsoft Sans Serif"/>
              </a:rPr>
              <a:t> </a:t>
            </a:r>
            <a:r>
              <a:rPr sz="1982" spc="-10" dirty="0">
                <a:latin typeface="Microsoft Sans Serif"/>
                <a:cs typeface="Microsoft Sans Serif"/>
              </a:rPr>
              <a:t>ratio </a:t>
            </a:r>
            <a:r>
              <a:rPr sz="1982" spc="-495" dirty="0">
                <a:latin typeface="Microsoft Sans Serif"/>
                <a:cs typeface="Microsoft Sans Serif"/>
              </a:rPr>
              <a:t> </a:t>
            </a:r>
            <a:r>
              <a:rPr sz="1982" dirty="0">
                <a:latin typeface="Microsoft Sans Serif"/>
                <a:cs typeface="Microsoft Sans Serif"/>
              </a:rPr>
              <a:t>of</a:t>
            </a:r>
            <a:r>
              <a:rPr sz="1982" spc="10" dirty="0">
                <a:latin typeface="Microsoft Sans Serif"/>
                <a:cs typeface="Microsoft Sans Serif"/>
              </a:rPr>
              <a:t> </a:t>
            </a:r>
            <a:r>
              <a:rPr sz="1982" spc="-10" dirty="0">
                <a:latin typeface="Microsoft Sans Serif"/>
                <a:cs typeface="Microsoft Sans Serif"/>
              </a:rPr>
              <a:t>gradient</a:t>
            </a:r>
            <a:r>
              <a:rPr sz="1982" spc="20" dirty="0">
                <a:latin typeface="Microsoft Sans Serif"/>
                <a:cs typeface="Microsoft Sans Serif"/>
              </a:rPr>
              <a:t> </a:t>
            </a:r>
            <a:r>
              <a:rPr sz="1982" dirty="0">
                <a:latin typeface="Microsoft Sans Serif"/>
                <a:cs typeface="Microsoft Sans Serif"/>
              </a:rPr>
              <a:t>across</a:t>
            </a:r>
            <a:r>
              <a:rPr sz="1982" spc="20" dirty="0">
                <a:latin typeface="Microsoft Sans Serif"/>
                <a:cs typeface="Microsoft Sans Serif"/>
              </a:rPr>
              <a:t> </a:t>
            </a:r>
            <a:r>
              <a:rPr sz="1982" spc="-10" dirty="0">
                <a:latin typeface="Microsoft Sans Serif"/>
                <a:cs typeface="Microsoft Sans Serif"/>
              </a:rPr>
              <a:t>training</a:t>
            </a:r>
            <a:r>
              <a:rPr sz="1982" spc="20" dirty="0">
                <a:latin typeface="Microsoft Sans Serif"/>
                <a:cs typeface="Microsoft Sans Serif"/>
              </a:rPr>
              <a:t> </a:t>
            </a:r>
            <a:r>
              <a:rPr sz="1982" spc="-10" dirty="0">
                <a:latin typeface="Microsoft Sans Serif"/>
                <a:cs typeface="Microsoft Sans Serif"/>
              </a:rPr>
              <a:t>examples</a:t>
            </a:r>
            <a:endParaRPr sz="1982">
              <a:latin typeface="Microsoft Sans Serif"/>
              <a:cs typeface="Microsoft Sans Serif"/>
            </a:endParaRPr>
          </a:p>
          <a:p>
            <a:pPr>
              <a:spcBef>
                <a:spcPts val="30"/>
              </a:spcBef>
            </a:pPr>
            <a:endParaRPr sz="1982">
              <a:latin typeface="Microsoft Sans Serif"/>
              <a:cs typeface="Microsoft Sans Serif"/>
            </a:endParaRPr>
          </a:p>
          <a:p>
            <a:pPr marL="25168" marR="177432">
              <a:lnSpc>
                <a:spcPct val="112900"/>
              </a:lnSpc>
            </a:pPr>
            <a:r>
              <a:rPr sz="1982" b="1" dirty="0">
                <a:latin typeface="Arial"/>
                <a:cs typeface="Arial"/>
              </a:rPr>
              <a:t>Larger language models will </a:t>
            </a:r>
            <a:r>
              <a:rPr sz="1982" b="1" spc="-10" dirty="0">
                <a:latin typeface="Arial"/>
                <a:cs typeface="Arial"/>
              </a:rPr>
              <a:t>perform</a:t>
            </a:r>
            <a:r>
              <a:rPr sz="1982" b="1" dirty="0">
                <a:latin typeface="Arial"/>
                <a:cs typeface="Arial"/>
              </a:rPr>
              <a:t> better and be more sample </a:t>
            </a:r>
            <a:r>
              <a:rPr sz="1982" b="1" spc="-525" dirty="0">
                <a:latin typeface="Arial"/>
                <a:cs typeface="Arial"/>
              </a:rPr>
              <a:t> </a:t>
            </a:r>
            <a:r>
              <a:rPr sz="1982" b="1" dirty="0">
                <a:latin typeface="Arial"/>
                <a:cs typeface="Arial"/>
              </a:rPr>
              <a:t>efficient</a:t>
            </a:r>
            <a:r>
              <a:rPr sz="1982" b="1" spc="-10" dirty="0">
                <a:latin typeface="Arial"/>
                <a:cs typeface="Arial"/>
              </a:rPr>
              <a:t> </a:t>
            </a:r>
            <a:r>
              <a:rPr sz="1982" b="1" dirty="0">
                <a:latin typeface="Arial"/>
                <a:cs typeface="Arial"/>
              </a:rPr>
              <a:t>than current models.</a:t>
            </a:r>
            <a:endParaRPr sz="1982">
              <a:latin typeface="Arial"/>
              <a:cs typeface="Arial"/>
            </a:endParaRPr>
          </a:p>
        </p:txBody>
      </p:sp>
      <p:sp>
        <p:nvSpPr>
          <p:cNvPr id="11" name="object 11"/>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5</a:t>
            </a:r>
            <a:r>
              <a:rPr spc="10" dirty="0"/>
              <a:t> </a:t>
            </a:r>
            <a:r>
              <a:rPr dirty="0"/>
              <a:t>/</a:t>
            </a:r>
            <a:r>
              <a:rPr spc="20" dirty="0"/>
              <a:t> </a:t>
            </a:r>
            <a:r>
              <a:rPr spc="-10" dirty="0"/>
              <a:t>14</a:t>
            </a:r>
          </a:p>
        </p:txBody>
      </p:sp>
    </p:spTree>
  </p:cSld>
  <p:clrMapOvr>
    <a:masterClrMapping/>
  </p:clrMapOvr>
  <p:transition>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9738" y="1"/>
            <a:ext cx="3591325" cy="426885"/>
          </a:xfrm>
          <a:prstGeom prst="rect">
            <a:avLst/>
          </a:prstGeom>
        </p:spPr>
        <p:txBody>
          <a:bodyPr vert="horz" wrap="square" lIns="0" tIns="30200" rIns="0" bIns="0" rtlCol="0">
            <a:spAutoFit/>
          </a:bodyPr>
          <a:lstStyle/>
          <a:p>
            <a:pPr marL="25168">
              <a:spcBef>
                <a:spcPts val="238"/>
              </a:spcBef>
            </a:pPr>
            <a:r>
              <a:rPr spc="20" dirty="0"/>
              <a:t>OPTIMAL</a:t>
            </a:r>
            <a:r>
              <a:rPr spc="-50" dirty="0"/>
              <a:t> </a:t>
            </a:r>
            <a:r>
              <a:rPr spc="-40" dirty="0"/>
              <a:t>BATCH</a:t>
            </a:r>
            <a:r>
              <a:rPr spc="-50" dirty="0"/>
              <a:t> </a:t>
            </a:r>
            <a:r>
              <a:rPr spc="20" dirty="0"/>
              <a:t>SIZE</a:t>
            </a:r>
          </a:p>
        </p:txBody>
      </p:sp>
      <p:pic>
        <p:nvPicPr>
          <p:cNvPr id="3" name="object 3"/>
          <p:cNvPicPr/>
          <p:nvPr/>
        </p:nvPicPr>
        <p:blipFill>
          <a:blip r:embed="rId3" cstate="print"/>
          <a:stretch>
            <a:fillRect/>
          </a:stretch>
        </p:blipFill>
        <p:spPr>
          <a:xfrm>
            <a:off x="1063960" y="830354"/>
            <a:ext cx="6936656" cy="2932947"/>
          </a:xfrm>
          <a:prstGeom prst="rect">
            <a:avLst/>
          </a:prstGeom>
        </p:spPr>
      </p:pic>
      <p:pic>
        <p:nvPicPr>
          <p:cNvPr id="4" name="object 4"/>
          <p:cNvPicPr/>
          <p:nvPr/>
        </p:nvPicPr>
        <p:blipFill>
          <a:blip r:embed="rId4" cstate="print"/>
          <a:stretch>
            <a:fillRect/>
          </a:stretch>
        </p:blipFill>
        <p:spPr>
          <a:xfrm>
            <a:off x="844293" y="4325750"/>
            <a:ext cx="142443" cy="142443"/>
          </a:xfrm>
          <a:prstGeom prst="rect">
            <a:avLst/>
          </a:prstGeom>
        </p:spPr>
      </p:pic>
      <p:sp>
        <p:nvSpPr>
          <p:cNvPr id="5" name="object 5"/>
          <p:cNvSpPr txBox="1"/>
          <p:nvPr/>
        </p:nvSpPr>
        <p:spPr>
          <a:xfrm>
            <a:off x="1098831" y="4086735"/>
            <a:ext cx="7426774" cy="1956711"/>
          </a:xfrm>
          <a:prstGeom prst="rect">
            <a:avLst/>
          </a:prstGeom>
        </p:spPr>
        <p:txBody>
          <a:bodyPr vert="horz" wrap="square" lIns="0" tIns="25167" rIns="0" bIns="0" rtlCol="0">
            <a:spAutoFit/>
          </a:bodyPr>
          <a:lstStyle/>
          <a:p>
            <a:pPr marL="25168" marR="10067">
              <a:lnSpc>
                <a:spcPct val="125299"/>
              </a:lnSpc>
              <a:spcBef>
                <a:spcPts val="198"/>
              </a:spcBef>
            </a:pPr>
            <a:r>
              <a:rPr sz="1982" dirty="0">
                <a:latin typeface="Microsoft Sans Serif"/>
                <a:cs typeface="Microsoft Sans Serif"/>
              </a:rPr>
              <a:t>Estimate</a:t>
            </a:r>
            <a:r>
              <a:rPr sz="1982" spc="10" dirty="0">
                <a:latin typeface="Microsoft Sans Serif"/>
                <a:cs typeface="Microsoft Sans Serif"/>
              </a:rPr>
              <a:t> </a:t>
            </a:r>
            <a:r>
              <a:rPr sz="1982" spc="-10" dirty="0">
                <a:latin typeface="Microsoft Sans Serif"/>
                <a:cs typeface="Microsoft Sans Serif"/>
              </a:rPr>
              <a:t>gradient</a:t>
            </a:r>
            <a:r>
              <a:rPr sz="1982" spc="20" dirty="0">
                <a:latin typeface="Microsoft Sans Serif"/>
                <a:cs typeface="Microsoft Sans Serif"/>
              </a:rPr>
              <a:t> </a:t>
            </a:r>
            <a:r>
              <a:rPr sz="1982" dirty="0">
                <a:latin typeface="Microsoft Sans Serif"/>
                <a:cs typeface="Microsoft Sans Serif"/>
              </a:rPr>
              <a:t>as</a:t>
            </a:r>
            <a:r>
              <a:rPr sz="1982" spc="20" dirty="0">
                <a:latin typeface="Microsoft Sans Serif"/>
                <a:cs typeface="Microsoft Sans Serif"/>
              </a:rPr>
              <a:t> </a:t>
            </a:r>
            <a:r>
              <a:rPr sz="1982" dirty="0">
                <a:latin typeface="Microsoft Sans Serif"/>
                <a:cs typeface="Microsoft Sans Serif"/>
              </a:rPr>
              <a:t>accurately</a:t>
            </a:r>
            <a:r>
              <a:rPr sz="1982" spc="10" dirty="0">
                <a:latin typeface="Microsoft Sans Serif"/>
                <a:cs typeface="Microsoft Sans Serif"/>
              </a:rPr>
              <a:t> </a:t>
            </a:r>
            <a:r>
              <a:rPr sz="1982" dirty="0">
                <a:latin typeface="Microsoft Sans Serif"/>
                <a:cs typeface="Microsoft Sans Serif"/>
              </a:rPr>
              <a:t>as</a:t>
            </a:r>
            <a:r>
              <a:rPr sz="1982" spc="20" dirty="0">
                <a:latin typeface="Microsoft Sans Serif"/>
                <a:cs typeface="Microsoft Sans Serif"/>
              </a:rPr>
              <a:t> </a:t>
            </a:r>
            <a:r>
              <a:rPr sz="1982" spc="-10" dirty="0">
                <a:latin typeface="Microsoft Sans Serif"/>
                <a:cs typeface="Microsoft Sans Serif"/>
              </a:rPr>
              <a:t>possible</a:t>
            </a:r>
            <a:r>
              <a:rPr sz="1982" spc="20" dirty="0">
                <a:latin typeface="Microsoft Sans Serif"/>
                <a:cs typeface="Microsoft Sans Serif"/>
              </a:rPr>
              <a:t> </a:t>
            </a:r>
            <a:r>
              <a:rPr sz="2180" i="1" spc="-20" dirty="0">
                <a:latin typeface="Arial"/>
                <a:cs typeface="Arial"/>
              </a:rPr>
              <a:t>→</a:t>
            </a:r>
            <a:r>
              <a:rPr sz="2180" i="1" spc="-69" dirty="0">
                <a:latin typeface="Arial"/>
                <a:cs typeface="Arial"/>
              </a:rPr>
              <a:t> </a:t>
            </a:r>
            <a:r>
              <a:rPr sz="1982" dirty="0">
                <a:latin typeface="Microsoft Sans Serif"/>
                <a:cs typeface="Microsoft Sans Serif"/>
              </a:rPr>
              <a:t>large</a:t>
            </a:r>
            <a:r>
              <a:rPr sz="1982" spc="20" dirty="0">
                <a:latin typeface="Microsoft Sans Serif"/>
                <a:cs typeface="Microsoft Sans Serif"/>
              </a:rPr>
              <a:t> </a:t>
            </a:r>
            <a:r>
              <a:rPr sz="1982" dirty="0">
                <a:latin typeface="Microsoft Sans Serif"/>
                <a:cs typeface="Microsoft Sans Serif"/>
              </a:rPr>
              <a:t>batch </a:t>
            </a:r>
            <a:r>
              <a:rPr sz="1982" spc="10" dirty="0">
                <a:latin typeface="Microsoft Sans Serif"/>
                <a:cs typeface="Microsoft Sans Serif"/>
              </a:rPr>
              <a:t> </a:t>
            </a:r>
            <a:r>
              <a:rPr sz="1982" dirty="0">
                <a:latin typeface="Microsoft Sans Serif"/>
                <a:cs typeface="Microsoft Sans Serif"/>
              </a:rPr>
              <a:t>Increase</a:t>
            </a:r>
            <a:r>
              <a:rPr sz="1982" spc="20" dirty="0">
                <a:latin typeface="Microsoft Sans Serif"/>
                <a:cs typeface="Microsoft Sans Serif"/>
              </a:rPr>
              <a:t> </a:t>
            </a:r>
            <a:r>
              <a:rPr sz="1982" spc="-10" dirty="0">
                <a:latin typeface="Microsoft Sans Serif"/>
                <a:cs typeface="Microsoft Sans Serif"/>
              </a:rPr>
              <a:t>training</a:t>
            </a:r>
            <a:r>
              <a:rPr sz="1982" spc="20" dirty="0">
                <a:latin typeface="Microsoft Sans Serif"/>
                <a:cs typeface="Microsoft Sans Serif"/>
              </a:rPr>
              <a:t> </a:t>
            </a:r>
            <a:r>
              <a:rPr sz="1982" dirty="0">
                <a:latin typeface="Microsoft Sans Serif"/>
                <a:cs typeface="Microsoft Sans Serif"/>
              </a:rPr>
              <a:t>speed</a:t>
            </a:r>
            <a:r>
              <a:rPr sz="1982" spc="20" dirty="0">
                <a:latin typeface="Microsoft Sans Serif"/>
                <a:cs typeface="Microsoft Sans Serif"/>
              </a:rPr>
              <a:t> </a:t>
            </a:r>
            <a:r>
              <a:rPr sz="1982" dirty="0">
                <a:latin typeface="Microsoft Sans Serif"/>
                <a:cs typeface="Microsoft Sans Serif"/>
              </a:rPr>
              <a:t>as</a:t>
            </a:r>
            <a:r>
              <a:rPr sz="1982" spc="20" dirty="0">
                <a:latin typeface="Microsoft Sans Serif"/>
                <a:cs typeface="Microsoft Sans Serif"/>
              </a:rPr>
              <a:t> </a:t>
            </a:r>
            <a:r>
              <a:rPr sz="1982" spc="-10" dirty="0">
                <a:latin typeface="Microsoft Sans Serif"/>
                <a:cs typeface="Microsoft Sans Serif"/>
              </a:rPr>
              <a:t>much</a:t>
            </a:r>
            <a:r>
              <a:rPr sz="1982" spc="20" dirty="0">
                <a:latin typeface="Microsoft Sans Serif"/>
                <a:cs typeface="Microsoft Sans Serif"/>
              </a:rPr>
              <a:t> </a:t>
            </a:r>
            <a:r>
              <a:rPr sz="1982" dirty="0">
                <a:latin typeface="Microsoft Sans Serif"/>
                <a:cs typeface="Microsoft Sans Serif"/>
              </a:rPr>
              <a:t>as</a:t>
            </a:r>
            <a:r>
              <a:rPr sz="1982" spc="20" dirty="0">
                <a:latin typeface="Microsoft Sans Serif"/>
                <a:cs typeface="Microsoft Sans Serif"/>
              </a:rPr>
              <a:t> </a:t>
            </a:r>
            <a:r>
              <a:rPr sz="1982" spc="-10" dirty="0">
                <a:latin typeface="Microsoft Sans Serif"/>
                <a:cs typeface="Microsoft Sans Serif"/>
              </a:rPr>
              <a:t>possible</a:t>
            </a:r>
            <a:r>
              <a:rPr sz="1982" spc="20" dirty="0">
                <a:latin typeface="Microsoft Sans Serif"/>
                <a:cs typeface="Microsoft Sans Serif"/>
              </a:rPr>
              <a:t> </a:t>
            </a:r>
            <a:r>
              <a:rPr sz="2180" i="1" spc="-20" dirty="0">
                <a:latin typeface="Arial"/>
                <a:cs typeface="Arial"/>
              </a:rPr>
              <a:t>→</a:t>
            </a:r>
            <a:r>
              <a:rPr sz="2180" i="1" spc="-59" dirty="0">
                <a:latin typeface="Arial"/>
                <a:cs typeface="Arial"/>
              </a:rPr>
              <a:t> </a:t>
            </a:r>
            <a:r>
              <a:rPr sz="1982" dirty="0">
                <a:latin typeface="Microsoft Sans Serif"/>
                <a:cs typeface="Microsoft Sans Serif"/>
              </a:rPr>
              <a:t>large</a:t>
            </a:r>
            <a:r>
              <a:rPr sz="1982" spc="20" dirty="0">
                <a:latin typeface="Microsoft Sans Serif"/>
                <a:cs typeface="Microsoft Sans Serif"/>
              </a:rPr>
              <a:t> </a:t>
            </a:r>
            <a:r>
              <a:rPr sz="1982" dirty="0">
                <a:latin typeface="Microsoft Sans Serif"/>
                <a:cs typeface="Microsoft Sans Serif"/>
              </a:rPr>
              <a:t>step</a:t>
            </a:r>
            <a:r>
              <a:rPr sz="1982" spc="20" dirty="0">
                <a:latin typeface="Microsoft Sans Serif"/>
                <a:cs typeface="Microsoft Sans Serif"/>
              </a:rPr>
              <a:t> </a:t>
            </a:r>
            <a:r>
              <a:rPr sz="1982" spc="-10" dirty="0">
                <a:latin typeface="Microsoft Sans Serif"/>
                <a:cs typeface="Microsoft Sans Serif"/>
              </a:rPr>
              <a:t>size</a:t>
            </a:r>
            <a:endParaRPr sz="1982">
              <a:latin typeface="Microsoft Sans Serif"/>
              <a:cs typeface="Microsoft Sans Serif"/>
            </a:endParaRPr>
          </a:p>
          <a:p>
            <a:pPr marL="25168" marR="10067">
              <a:lnSpc>
                <a:spcPct val="108700"/>
              </a:lnSpc>
              <a:spcBef>
                <a:spcPts val="654"/>
              </a:spcBef>
            </a:pPr>
            <a:r>
              <a:rPr sz="1982" dirty="0">
                <a:latin typeface="Microsoft Sans Serif"/>
                <a:cs typeface="Microsoft Sans Serif"/>
              </a:rPr>
              <a:t>Based</a:t>
            </a:r>
            <a:r>
              <a:rPr sz="1982" spc="1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dirty="0">
                <a:latin typeface="Microsoft Sans Serif"/>
                <a:cs typeface="Microsoft Sans Serif"/>
              </a:rPr>
              <a:t>the</a:t>
            </a:r>
            <a:r>
              <a:rPr sz="1982" spc="20" dirty="0">
                <a:latin typeface="Microsoft Sans Serif"/>
                <a:cs typeface="Microsoft Sans Serif"/>
              </a:rPr>
              <a:t> </a:t>
            </a:r>
            <a:r>
              <a:rPr sz="1982" dirty="0">
                <a:latin typeface="Microsoft Sans Serif"/>
                <a:cs typeface="Microsoft Sans Serif"/>
              </a:rPr>
              <a:t>estimated</a:t>
            </a:r>
            <a:r>
              <a:rPr sz="1982" spc="20" dirty="0">
                <a:latin typeface="Microsoft Sans Serif"/>
                <a:cs typeface="Microsoft Sans Serif"/>
              </a:rPr>
              <a:t> </a:t>
            </a:r>
            <a:r>
              <a:rPr sz="1982" spc="-10" dirty="0">
                <a:latin typeface="Microsoft Sans Serif"/>
                <a:cs typeface="Microsoft Sans Serif"/>
              </a:rPr>
              <a:t>gradient,</a:t>
            </a:r>
            <a:r>
              <a:rPr sz="1982" spc="20" dirty="0">
                <a:latin typeface="Microsoft Sans Serif"/>
                <a:cs typeface="Microsoft Sans Serif"/>
              </a:rPr>
              <a:t> </a:t>
            </a:r>
            <a:r>
              <a:rPr sz="1982" dirty="0">
                <a:latin typeface="Microsoft Sans Serif"/>
                <a:cs typeface="Microsoft Sans Serif"/>
              </a:rPr>
              <a:t>choose</a:t>
            </a:r>
            <a:r>
              <a:rPr sz="1982" spc="2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dirty="0">
                <a:latin typeface="Microsoft Sans Serif"/>
                <a:cs typeface="Microsoft Sans Serif"/>
              </a:rPr>
              <a:t>step</a:t>
            </a:r>
            <a:r>
              <a:rPr sz="1982" spc="20" dirty="0">
                <a:latin typeface="Microsoft Sans Serif"/>
                <a:cs typeface="Microsoft Sans Serif"/>
              </a:rPr>
              <a:t> </a:t>
            </a:r>
            <a:r>
              <a:rPr sz="1982" spc="-10" dirty="0">
                <a:latin typeface="Microsoft Sans Serif"/>
                <a:cs typeface="Microsoft Sans Serif"/>
              </a:rPr>
              <a:t>size</a:t>
            </a:r>
            <a:r>
              <a:rPr sz="1982" spc="20" dirty="0">
                <a:latin typeface="Microsoft Sans Serif"/>
                <a:cs typeface="Microsoft Sans Serif"/>
              </a:rPr>
              <a:t> </a:t>
            </a:r>
            <a:r>
              <a:rPr sz="1982" dirty="0">
                <a:latin typeface="Microsoft Sans Serif"/>
                <a:cs typeface="Microsoft Sans Serif"/>
              </a:rPr>
              <a:t>such</a:t>
            </a:r>
            <a:r>
              <a:rPr sz="1982" spc="20" dirty="0">
                <a:latin typeface="Microsoft Sans Serif"/>
                <a:cs typeface="Microsoft Sans Serif"/>
              </a:rPr>
              <a:t> </a:t>
            </a:r>
            <a:r>
              <a:rPr sz="1982" dirty="0">
                <a:latin typeface="Microsoft Sans Serif"/>
                <a:cs typeface="Microsoft Sans Serif"/>
              </a:rPr>
              <a:t>that</a:t>
            </a:r>
            <a:r>
              <a:rPr sz="1982" spc="20" dirty="0">
                <a:latin typeface="Microsoft Sans Serif"/>
                <a:cs typeface="Microsoft Sans Serif"/>
              </a:rPr>
              <a:t> </a:t>
            </a:r>
            <a:r>
              <a:rPr sz="1982" dirty="0">
                <a:latin typeface="Microsoft Sans Serif"/>
                <a:cs typeface="Microsoft Sans Serif"/>
              </a:rPr>
              <a:t>the </a:t>
            </a:r>
            <a:r>
              <a:rPr sz="1982" spc="-495" dirty="0">
                <a:latin typeface="Microsoft Sans Serif"/>
                <a:cs typeface="Microsoft Sans Serif"/>
              </a:rPr>
              <a:t> </a:t>
            </a:r>
            <a:r>
              <a:rPr sz="1982" dirty="0">
                <a:latin typeface="Microsoft Sans Serif"/>
                <a:cs typeface="Microsoft Sans Serif"/>
              </a:rPr>
              <a:t>cost</a:t>
            </a:r>
            <a:r>
              <a:rPr sz="1982" spc="2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dirty="0">
                <a:latin typeface="Microsoft Sans Serif"/>
                <a:cs typeface="Microsoft Sans Serif"/>
              </a:rPr>
              <a:t>the</a:t>
            </a:r>
            <a:r>
              <a:rPr sz="1982" spc="20" dirty="0">
                <a:latin typeface="Microsoft Sans Serif"/>
                <a:cs typeface="Microsoft Sans Serif"/>
              </a:rPr>
              <a:t> </a:t>
            </a:r>
            <a:r>
              <a:rPr sz="1982" spc="-10" dirty="0">
                <a:latin typeface="Microsoft Sans Serif"/>
                <a:cs typeface="Microsoft Sans Serif"/>
              </a:rPr>
              <a:t>landing</a:t>
            </a:r>
            <a:r>
              <a:rPr sz="1982" spc="20" dirty="0">
                <a:latin typeface="Microsoft Sans Serif"/>
                <a:cs typeface="Microsoft Sans Serif"/>
              </a:rPr>
              <a:t> </a:t>
            </a:r>
            <a:r>
              <a:rPr sz="1982" dirty="0">
                <a:latin typeface="Microsoft Sans Serif"/>
                <a:cs typeface="Microsoft Sans Serif"/>
              </a:rPr>
              <a:t>position</a:t>
            </a:r>
            <a:r>
              <a:rPr sz="1982" spc="20" dirty="0">
                <a:latin typeface="Microsoft Sans Serif"/>
                <a:cs typeface="Microsoft Sans Serif"/>
              </a:rPr>
              <a:t> </a:t>
            </a:r>
            <a:r>
              <a:rPr sz="1982" dirty="0">
                <a:latin typeface="Microsoft Sans Serif"/>
                <a:cs typeface="Microsoft Sans Serif"/>
              </a:rPr>
              <a:t>does</a:t>
            </a:r>
            <a:r>
              <a:rPr sz="1982" spc="20" dirty="0">
                <a:latin typeface="Microsoft Sans Serif"/>
                <a:cs typeface="Microsoft Sans Serif"/>
              </a:rPr>
              <a:t> </a:t>
            </a:r>
            <a:r>
              <a:rPr sz="1982" dirty="0">
                <a:latin typeface="Microsoft Sans Serif"/>
                <a:cs typeface="Microsoft Sans Serif"/>
              </a:rPr>
              <a:t>not</a:t>
            </a:r>
            <a:r>
              <a:rPr sz="1982" spc="20" dirty="0">
                <a:latin typeface="Microsoft Sans Serif"/>
                <a:cs typeface="Microsoft Sans Serif"/>
              </a:rPr>
              <a:t> </a:t>
            </a:r>
            <a:r>
              <a:rPr sz="1982" spc="-10" dirty="0">
                <a:latin typeface="Microsoft Sans Serif"/>
                <a:cs typeface="Microsoft Sans Serif"/>
              </a:rPr>
              <a:t>deviate</a:t>
            </a:r>
            <a:r>
              <a:rPr sz="1982" spc="20" dirty="0">
                <a:latin typeface="Microsoft Sans Serif"/>
                <a:cs typeface="Microsoft Sans Serif"/>
              </a:rPr>
              <a:t> </a:t>
            </a:r>
            <a:r>
              <a:rPr sz="1982" dirty="0">
                <a:latin typeface="Microsoft Sans Serif"/>
                <a:cs typeface="Microsoft Sans Serif"/>
              </a:rPr>
              <a:t>too</a:t>
            </a:r>
            <a:r>
              <a:rPr sz="1982" spc="20" dirty="0">
                <a:latin typeface="Microsoft Sans Serif"/>
                <a:cs typeface="Microsoft Sans Serif"/>
              </a:rPr>
              <a:t> </a:t>
            </a:r>
            <a:r>
              <a:rPr sz="1982" spc="-10" dirty="0">
                <a:latin typeface="Microsoft Sans Serif"/>
                <a:cs typeface="Microsoft Sans Serif"/>
              </a:rPr>
              <a:t>much</a:t>
            </a:r>
            <a:r>
              <a:rPr sz="1982" spc="20" dirty="0">
                <a:latin typeface="Microsoft Sans Serif"/>
                <a:cs typeface="Microsoft Sans Serif"/>
              </a:rPr>
              <a:t> </a:t>
            </a:r>
            <a:r>
              <a:rPr sz="1982" dirty="0">
                <a:latin typeface="Microsoft Sans Serif"/>
                <a:cs typeface="Microsoft Sans Serif"/>
              </a:rPr>
              <a:t>from</a:t>
            </a:r>
            <a:r>
              <a:rPr sz="1982" spc="20" dirty="0">
                <a:latin typeface="Microsoft Sans Serif"/>
                <a:cs typeface="Microsoft Sans Serif"/>
              </a:rPr>
              <a:t> </a:t>
            </a:r>
            <a:r>
              <a:rPr sz="1982" dirty="0">
                <a:latin typeface="Microsoft Sans Serif"/>
                <a:cs typeface="Microsoft Sans Serif"/>
              </a:rPr>
              <a:t>the </a:t>
            </a:r>
            <a:r>
              <a:rPr sz="1982" spc="10" dirty="0">
                <a:latin typeface="Microsoft Sans Serif"/>
                <a:cs typeface="Microsoft Sans Serif"/>
              </a:rPr>
              <a:t> </a:t>
            </a:r>
            <a:r>
              <a:rPr sz="1982" dirty="0">
                <a:latin typeface="Microsoft Sans Serif"/>
                <a:cs typeface="Microsoft Sans Serif"/>
              </a:rPr>
              <a:t>cost</a:t>
            </a:r>
            <a:r>
              <a:rPr sz="1982" spc="10" dirty="0">
                <a:latin typeface="Microsoft Sans Serif"/>
                <a:cs typeface="Microsoft Sans Serif"/>
              </a:rPr>
              <a:t> </a:t>
            </a:r>
            <a:r>
              <a:rPr sz="1982" dirty="0">
                <a:latin typeface="Microsoft Sans Serif"/>
                <a:cs typeface="Microsoft Sans Serif"/>
              </a:rPr>
              <a:t>of</a:t>
            </a:r>
            <a:r>
              <a:rPr sz="1982" spc="20" dirty="0">
                <a:latin typeface="Microsoft Sans Serif"/>
                <a:cs typeface="Microsoft Sans Serif"/>
              </a:rPr>
              <a:t> </a:t>
            </a:r>
            <a:r>
              <a:rPr sz="1982" dirty="0">
                <a:latin typeface="Microsoft Sans Serif"/>
                <a:cs typeface="Microsoft Sans Serif"/>
              </a:rPr>
              <a:t>the</a:t>
            </a:r>
            <a:r>
              <a:rPr sz="1982" spc="20" dirty="0">
                <a:latin typeface="Microsoft Sans Serif"/>
                <a:cs typeface="Microsoft Sans Serif"/>
              </a:rPr>
              <a:t> </a:t>
            </a:r>
            <a:r>
              <a:rPr sz="1982" spc="-10" dirty="0">
                <a:latin typeface="Microsoft Sans Serif"/>
                <a:cs typeface="Microsoft Sans Serif"/>
              </a:rPr>
              <a:t>ideal</a:t>
            </a:r>
            <a:r>
              <a:rPr sz="1982" spc="20" dirty="0">
                <a:latin typeface="Microsoft Sans Serif"/>
                <a:cs typeface="Microsoft Sans Serif"/>
              </a:rPr>
              <a:t> </a:t>
            </a:r>
            <a:r>
              <a:rPr sz="1982" spc="-10" dirty="0">
                <a:latin typeface="Microsoft Sans Serif"/>
                <a:cs typeface="Microsoft Sans Serif"/>
              </a:rPr>
              <a:t>landing</a:t>
            </a:r>
            <a:r>
              <a:rPr sz="1982" spc="20" dirty="0">
                <a:latin typeface="Microsoft Sans Serif"/>
                <a:cs typeface="Microsoft Sans Serif"/>
              </a:rPr>
              <a:t> </a:t>
            </a:r>
            <a:r>
              <a:rPr sz="1982" dirty="0">
                <a:latin typeface="Microsoft Sans Serif"/>
                <a:cs typeface="Microsoft Sans Serif"/>
              </a:rPr>
              <a:t>position</a:t>
            </a:r>
            <a:r>
              <a:rPr sz="1982" spc="20" dirty="0">
                <a:latin typeface="Microsoft Sans Serif"/>
                <a:cs typeface="Microsoft Sans Serif"/>
              </a:rPr>
              <a:t> </a:t>
            </a:r>
            <a:r>
              <a:rPr sz="2180" i="1" spc="-20" dirty="0">
                <a:latin typeface="Arial"/>
                <a:cs typeface="Arial"/>
              </a:rPr>
              <a:t>→</a:t>
            </a:r>
            <a:r>
              <a:rPr sz="2180" i="1" spc="-59" dirty="0">
                <a:latin typeface="Arial"/>
                <a:cs typeface="Arial"/>
              </a:rPr>
              <a:t> </a:t>
            </a:r>
            <a:r>
              <a:rPr sz="1982" spc="-10" dirty="0">
                <a:latin typeface="Microsoft Sans Serif"/>
                <a:cs typeface="Microsoft Sans Serif"/>
              </a:rPr>
              <a:t>small</a:t>
            </a:r>
            <a:r>
              <a:rPr sz="1982" spc="20" dirty="0">
                <a:latin typeface="Microsoft Sans Serif"/>
                <a:cs typeface="Microsoft Sans Serif"/>
              </a:rPr>
              <a:t> </a:t>
            </a:r>
            <a:r>
              <a:rPr sz="1982" dirty="0">
                <a:latin typeface="Microsoft Sans Serif"/>
                <a:cs typeface="Microsoft Sans Serif"/>
              </a:rPr>
              <a:t>step</a:t>
            </a:r>
            <a:r>
              <a:rPr sz="1982" spc="20" dirty="0">
                <a:latin typeface="Microsoft Sans Serif"/>
                <a:cs typeface="Microsoft Sans Serif"/>
              </a:rPr>
              <a:t> </a:t>
            </a:r>
            <a:r>
              <a:rPr sz="1982" spc="-10" dirty="0">
                <a:latin typeface="Microsoft Sans Serif"/>
                <a:cs typeface="Microsoft Sans Serif"/>
              </a:rPr>
              <a:t>size</a:t>
            </a:r>
            <a:endParaRPr sz="1982">
              <a:latin typeface="Microsoft Sans Serif"/>
              <a:cs typeface="Microsoft Sans Serif"/>
            </a:endParaRPr>
          </a:p>
        </p:txBody>
      </p:sp>
      <p:pic>
        <p:nvPicPr>
          <p:cNvPr id="6" name="object 6"/>
          <p:cNvPicPr/>
          <p:nvPr/>
        </p:nvPicPr>
        <p:blipFill>
          <a:blip r:embed="rId5" cstate="print"/>
          <a:stretch>
            <a:fillRect/>
          </a:stretch>
        </p:blipFill>
        <p:spPr>
          <a:xfrm>
            <a:off x="844293" y="4741960"/>
            <a:ext cx="142443" cy="142443"/>
          </a:xfrm>
          <a:prstGeom prst="rect">
            <a:avLst/>
          </a:prstGeom>
        </p:spPr>
      </p:pic>
      <p:pic>
        <p:nvPicPr>
          <p:cNvPr id="7" name="object 7"/>
          <p:cNvPicPr/>
          <p:nvPr/>
        </p:nvPicPr>
        <p:blipFill>
          <a:blip r:embed="rId4" cstate="print"/>
          <a:stretch>
            <a:fillRect/>
          </a:stretch>
        </p:blipFill>
        <p:spPr>
          <a:xfrm>
            <a:off x="844293" y="5158171"/>
            <a:ext cx="142443" cy="142445"/>
          </a:xfrm>
          <a:prstGeom prst="rect">
            <a:avLst/>
          </a:prstGeom>
        </p:spPr>
      </p:pic>
      <p:sp>
        <p:nvSpPr>
          <p:cNvPr id="10" name="object 10"/>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6</a:t>
            </a:r>
            <a:r>
              <a:rPr spc="10" dirty="0"/>
              <a:t> </a:t>
            </a:r>
            <a:r>
              <a:rPr dirty="0"/>
              <a:t>/</a:t>
            </a:r>
            <a:r>
              <a:rPr spc="20" dirty="0"/>
              <a:t> </a:t>
            </a:r>
            <a:r>
              <a:rPr spc="-10" dirty="0"/>
              <a:t>14</a:t>
            </a:r>
          </a:p>
        </p:txBody>
      </p:sp>
    </p:spTree>
  </p:cSld>
  <p:clrMapOvr>
    <a:masterClrMapping/>
  </p:clrMapOvr>
  <p:transition>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9738" y="336709"/>
            <a:ext cx="6079662" cy="426885"/>
          </a:xfrm>
          <a:prstGeom prst="rect">
            <a:avLst/>
          </a:prstGeom>
        </p:spPr>
        <p:txBody>
          <a:bodyPr vert="horz" wrap="square" lIns="0" tIns="30200" rIns="0" bIns="0" rtlCol="0">
            <a:spAutoFit/>
          </a:bodyPr>
          <a:lstStyle/>
          <a:p>
            <a:pPr marL="25168">
              <a:spcBef>
                <a:spcPts val="238"/>
              </a:spcBef>
            </a:pPr>
            <a:r>
              <a:rPr spc="20" dirty="0"/>
              <a:t>OPTIMAL</a:t>
            </a:r>
            <a:r>
              <a:rPr spc="-50" dirty="0"/>
              <a:t> </a:t>
            </a:r>
            <a:r>
              <a:rPr spc="-40" dirty="0"/>
              <a:t>BATCH</a:t>
            </a:r>
            <a:r>
              <a:rPr spc="-50" dirty="0"/>
              <a:t> </a:t>
            </a:r>
            <a:r>
              <a:rPr spc="20" dirty="0"/>
              <a:t>SIZE</a:t>
            </a:r>
          </a:p>
        </p:txBody>
      </p:sp>
      <p:pic>
        <p:nvPicPr>
          <p:cNvPr id="3" name="object 3"/>
          <p:cNvPicPr/>
          <p:nvPr/>
        </p:nvPicPr>
        <p:blipFill>
          <a:blip r:embed="rId3" cstate="print"/>
          <a:stretch>
            <a:fillRect/>
          </a:stretch>
        </p:blipFill>
        <p:spPr>
          <a:xfrm>
            <a:off x="844293" y="1203118"/>
            <a:ext cx="142443" cy="142443"/>
          </a:xfrm>
          <a:prstGeom prst="rect">
            <a:avLst/>
          </a:prstGeom>
        </p:spPr>
      </p:pic>
      <p:sp>
        <p:nvSpPr>
          <p:cNvPr id="4" name="object 4"/>
          <p:cNvSpPr txBox="1"/>
          <p:nvPr/>
        </p:nvSpPr>
        <p:spPr>
          <a:xfrm>
            <a:off x="1064353" y="1092469"/>
            <a:ext cx="7011519" cy="659562"/>
          </a:xfrm>
          <a:prstGeom prst="rect">
            <a:avLst/>
          </a:prstGeom>
        </p:spPr>
        <p:txBody>
          <a:bodyPr vert="horz" wrap="square" lIns="0" tIns="11325" rIns="0" bIns="0" rtlCol="0">
            <a:spAutoFit/>
          </a:bodyPr>
          <a:lstStyle/>
          <a:p>
            <a:pPr marL="25168" marR="10067">
              <a:lnSpc>
                <a:spcPct val="104600"/>
              </a:lnSpc>
              <a:spcBef>
                <a:spcPts val="89"/>
              </a:spcBef>
            </a:pPr>
            <a:r>
              <a:rPr sz="1982" spc="-10" dirty="0">
                <a:latin typeface="Microsoft Sans Serif"/>
                <a:cs typeface="Microsoft Sans Serif"/>
              </a:rPr>
              <a:t>Exploit</a:t>
            </a:r>
            <a:r>
              <a:rPr sz="1982" spc="20" dirty="0">
                <a:latin typeface="Microsoft Sans Serif"/>
                <a:cs typeface="Microsoft Sans Serif"/>
              </a:rPr>
              <a:t> </a:t>
            </a:r>
            <a:r>
              <a:rPr sz="1982" dirty="0">
                <a:latin typeface="Microsoft Sans Serif"/>
                <a:cs typeface="Microsoft Sans Serif"/>
              </a:rPr>
              <a:t>stochasticity</a:t>
            </a:r>
            <a:r>
              <a:rPr sz="1982" spc="20" dirty="0">
                <a:latin typeface="Microsoft Sans Serif"/>
                <a:cs typeface="Microsoft Sans Serif"/>
              </a:rPr>
              <a:t> </a:t>
            </a:r>
            <a:r>
              <a:rPr sz="1982" dirty="0">
                <a:latin typeface="Microsoft Sans Serif"/>
                <a:cs typeface="Microsoft Sans Serif"/>
              </a:rPr>
              <a:t>(epoch</a:t>
            </a:r>
            <a:r>
              <a:rPr sz="1982" spc="20" dirty="0">
                <a:latin typeface="Microsoft Sans Serif"/>
                <a:cs typeface="Microsoft Sans Serif"/>
              </a:rPr>
              <a:t> </a:t>
            </a:r>
            <a:r>
              <a:rPr sz="1982" dirty="0">
                <a:latin typeface="Microsoft Sans Serif"/>
                <a:cs typeface="Microsoft Sans Serif"/>
              </a:rPr>
              <a:t>batches</a:t>
            </a:r>
            <a:r>
              <a:rPr sz="1982" spc="20" dirty="0">
                <a:latin typeface="Microsoft Sans Serif"/>
                <a:cs typeface="Microsoft Sans Serif"/>
              </a:rPr>
              <a:t> </a:t>
            </a:r>
            <a:r>
              <a:rPr sz="1982" spc="-10" dirty="0">
                <a:latin typeface="Microsoft Sans Serif"/>
                <a:cs typeface="Microsoft Sans Serif"/>
              </a:rPr>
              <a:t>would</a:t>
            </a:r>
            <a:r>
              <a:rPr sz="1982" spc="20" dirty="0">
                <a:latin typeface="Microsoft Sans Serif"/>
                <a:cs typeface="Microsoft Sans Serif"/>
              </a:rPr>
              <a:t> </a:t>
            </a:r>
            <a:r>
              <a:rPr sz="1982" dirty="0">
                <a:latin typeface="Microsoft Sans Serif"/>
                <a:cs typeface="Microsoft Sans Serif"/>
              </a:rPr>
              <a:t>not</a:t>
            </a:r>
            <a:r>
              <a:rPr sz="1982" spc="20" dirty="0">
                <a:latin typeface="Microsoft Sans Serif"/>
                <a:cs typeface="Microsoft Sans Serif"/>
              </a:rPr>
              <a:t> </a:t>
            </a:r>
            <a:r>
              <a:rPr sz="1982" dirty="0">
                <a:latin typeface="Microsoft Sans Serif"/>
                <a:cs typeface="Microsoft Sans Serif"/>
              </a:rPr>
              <a:t>be</a:t>
            </a:r>
            <a:r>
              <a:rPr sz="1982" spc="2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dirty="0">
                <a:latin typeface="Microsoft Sans Serif"/>
                <a:cs typeface="Microsoft Sans Serif"/>
              </a:rPr>
              <a:t>good</a:t>
            </a:r>
            <a:r>
              <a:rPr sz="1982" spc="20" dirty="0">
                <a:latin typeface="Microsoft Sans Serif"/>
                <a:cs typeface="Microsoft Sans Serif"/>
              </a:rPr>
              <a:t> </a:t>
            </a:r>
            <a:r>
              <a:rPr sz="1982" dirty="0">
                <a:latin typeface="Microsoft Sans Serif"/>
                <a:cs typeface="Microsoft Sans Serif"/>
              </a:rPr>
              <a:t>thing </a:t>
            </a:r>
            <a:r>
              <a:rPr sz="1982" spc="-495" dirty="0">
                <a:latin typeface="Microsoft Sans Serif"/>
                <a:cs typeface="Microsoft Sans Serif"/>
              </a:rPr>
              <a:t> </a:t>
            </a:r>
            <a:r>
              <a:rPr sz="1982" spc="-30" dirty="0">
                <a:latin typeface="Microsoft Sans Serif"/>
                <a:cs typeface="Microsoft Sans Serif"/>
              </a:rPr>
              <a:t>even</a:t>
            </a:r>
            <a:r>
              <a:rPr sz="1982" spc="20" dirty="0">
                <a:latin typeface="Microsoft Sans Serif"/>
                <a:cs typeface="Microsoft Sans Serif"/>
              </a:rPr>
              <a:t> </a:t>
            </a:r>
            <a:r>
              <a:rPr sz="1982" spc="-10" dirty="0">
                <a:latin typeface="Microsoft Sans Serif"/>
                <a:cs typeface="Microsoft Sans Serif"/>
              </a:rPr>
              <a:t>if</a:t>
            </a:r>
            <a:r>
              <a:rPr sz="1982" spc="20" dirty="0">
                <a:latin typeface="Microsoft Sans Serif"/>
                <a:cs typeface="Microsoft Sans Serif"/>
              </a:rPr>
              <a:t> </a:t>
            </a:r>
            <a:r>
              <a:rPr sz="1982" spc="-10" dirty="0">
                <a:latin typeface="Microsoft Sans Serif"/>
                <a:cs typeface="Microsoft Sans Serif"/>
              </a:rPr>
              <a:t>we</a:t>
            </a:r>
            <a:r>
              <a:rPr sz="1982" spc="30" dirty="0">
                <a:latin typeface="Microsoft Sans Serif"/>
                <a:cs typeface="Microsoft Sans Serif"/>
              </a:rPr>
              <a:t> </a:t>
            </a:r>
            <a:r>
              <a:rPr sz="1982" dirty="0">
                <a:latin typeface="Microsoft Sans Serif"/>
                <a:cs typeface="Microsoft Sans Serif"/>
              </a:rPr>
              <a:t>could</a:t>
            </a:r>
            <a:r>
              <a:rPr sz="1982" spc="20" dirty="0">
                <a:latin typeface="Microsoft Sans Serif"/>
                <a:cs typeface="Microsoft Sans Serif"/>
              </a:rPr>
              <a:t> </a:t>
            </a:r>
            <a:r>
              <a:rPr sz="1982" dirty="0">
                <a:latin typeface="Microsoft Sans Serif"/>
                <a:cs typeface="Microsoft Sans Serif"/>
              </a:rPr>
              <a:t>compute</a:t>
            </a:r>
            <a:r>
              <a:rPr sz="1982" spc="20" dirty="0">
                <a:latin typeface="Microsoft Sans Serif"/>
                <a:cs typeface="Microsoft Sans Serif"/>
              </a:rPr>
              <a:t> </a:t>
            </a:r>
            <a:r>
              <a:rPr sz="1982" dirty="0">
                <a:latin typeface="Microsoft Sans Serif"/>
                <a:cs typeface="Microsoft Sans Serif"/>
              </a:rPr>
              <a:t>them</a:t>
            </a:r>
            <a:r>
              <a:rPr sz="1982" spc="30" dirty="0">
                <a:latin typeface="Microsoft Sans Serif"/>
                <a:cs typeface="Microsoft Sans Serif"/>
              </a:rPr>
              <a:t> </a:t>
            </a:r>
            <a:r>
              <a:rPr sz="1982" spc="-10" dirty="0">
                <a:latin typeface="Microsoft Sans Serif"/>
                <a:cs typeface="Microsoft Sans Serif"/>
              </a:rPr>
              <a:t>efficiently)</a:t>
            </a:r>
            <a:r>
              <a:rPr sz="1982" spc="20" dirty="0">
                <a:latin typeface="Microsoft Sans Serif"/>
                <a:cs typeface="Microsoft Sans Serif"/>
              </a:rPr>
              <a:t> </a:t>
            </a:r>
            <a:r>
              <a:rPr sz="2180" i="1" spc="-20" dirty="0">
                <a:latin typeface="Arial"/>
                <a:cs typeface="Arial"/>
              </a:rPr>
              <a:t>→</a:t>
            </a:r>
            <a:r>
              <a:rPr sz="2180" i="1" spc="-59" dirty="0">
                <a:latin typeface="Arial"/>
                <a:cs typeface="Arial"/>
              </a:rPr>
              <a:t> </a:t>
            </a:r>
            <a:r>
              <a:rPr sz="1982" spc="-10" dirty="0">
                <a:latin typeface="Microsoft Sans Serif"/>
                <a:cs typeface="Microsoft Sans Serif"/>
              </a:rPr>
              <a:t>small</a:t>
            </a:r>
            <a:r>
              <a:rPr sz="1982" spc="30" dirty="0">
                <a:latin typeface="Microsoft Sans Serif"/>
                <a:cs typeface="Microsoft Sans Serif"/>
              </a:rPr>
              <a:t> </a:t>
            </a:r>
            <a:r>
              <a:rPr sz="1982" dirty="0">
                <a:latin typeface="Microsoft Sans Serif"/>
                <a:cs typeface="Microsoft Sans Serif"/>
              </a:rPr>
              <a:t>step</a:t>
            </a:r>
            <a:r>
              <a:rPr sz="1982" spc="20" dirty="0">
                <a:latin typeface="Microsoft Sans Serif"/>
                <a:cs typeface="Microsoft Sans Serif"/>
              </a:rPr>
              <a:t> </a:t>
            </a:r>
            <a:r>
              <a:rPr sz="1982" spc="-10" dirty="0">
                <a:latin typeface="Microsoft Sans Serif"/>
                <a:cs typeface="Microsoft Sans Serif"/>
              </a:rPr>
              <a:t>size</a:t>
            </a:r>
            <a:endParaRPr sz="1982" dirty="0">
              <a:latin typeface="Microsoft Sans Serif"/>
              <a:cs typeface="Microsoft Sans Serif"/>
            </a:endParaRPr>
          </a:p>
        </p:txBody>
      </p:sp>
      <p:sp>
        <p:nvSpPr>
          <p:cNvPr id="7" name="object 7"/>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7</a:t>
            </a:r>
            <a:r>
              <a:rPr spc="10" dirty="0"/>
              <a:t> </a:t>
            </a:r>
            <a:r>
              <a:rPr dirty="0"/>
              <a:t>/</a:t>
            </a:r>
            <a:r>
              <a:rPr spc="20" dirty="0"/>
              <a:t> </a:t>
            </a:r>
            <a:r>
              <a:rPr spc="-10" dirty="0"/>
              <a:t>14</a:t>
            </a:r>
          </a:p>
        </p:txBody>
      </p:sp>
    </p:spTree>
  </p:cSld>
  <p:clrMapOvr>
    <a:masterClrMapping/>
  </p:clrMapOvr>
  <p:transition>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9737" y="301062"/>
            <a:ext cx="7424257" cy="426885"/>
          </a:xfrm>
          <a:prstGeom prst="rect">
            <a:avLst/>
          </a:prstGeom>
        </p:spPr>
        <p:txBody>
          <a:bodyPr vert="horz" wrap="square" lIns="0" tIns="30200" rIns="0" bIns="0" rtlCol="0">
            <a:spAutoFit/>
          </a:bodyPr>
          <a:lstStyle/>
          <a:p>
            <a:pPr marL="25168">
              <a:spcBef>
                <a:spcPts val="238"/>
              </a:spcBef>
            </a:pPr>
            <a:r>
              <a:rPr sz="2576" b="1" spc="20" dirty="0">
                <a:latin typeface="Arial"/>
                <a:cs typeface="Arial"/>
              </a:rPr>
              <a:t>SCALING</a:t>
            </a:r>
            <a:r>
              <a:rPr sz="2576" b="1" dirty="0">
                <a:latin typeface="Arial"/>
                <a:cs typeface="Arial"/>
              </a:rPr>
              <a:t> </a:t>
            </a:r>
            <a:r>
              <a:rPr sz="2576" b="1" spc="-30" dirty="0">
                <a:latin typeface="Arial"/>
                <a:cs typeface="Arial"/>
              </a:rPr>
              <a:t>LAW</a:t>
            </a:r>
            <a:r>
              <a:rPr sz="2576" b="1" spc="10" dirty="0">
                <a:latin typeface="Arial"/>
                <a:cs typeface="Arial"/>
              </a:rPr>
              <a:t> </a:t>
            </a:r>
            <a:r>
              <a:rPr sz="2576" b="1" spc="20" dirty="0">
                <a:latin typeface="Arial"/>
                <a:cs typeface="Arial"/>
              </a:rPr>
              <a:t>FOR</a:t>
            </a:r>
            <a:r>
              <a:rPr sz="2576" b="1" dirty="0">
                <a:latin typeface="Arial"/>
                <a:cs typeface="Arial"/>
              </a:rPr>
              <a:t> </a:t>
            </a:r>
            <a:r>
              <a:rPr sz="2576" b="1" spc="20" dirty="0">
                <a:latin typeface="Arial"/>
                <a:cs typeface="Arial"/>
              </a:rPr>
              <a:t>NEXT</a:t>
            </a:r>
            <a:r>
              <a:rPr sz="2576" b="1" spc="10" dirty="0">
                <a:latin typeface="Arial"/>
                <a:cs typeface="Arial"/>
              </a:rPr>
              <a:t> WORD </a:t>
            </a:r>
            <a:r>
              <a:rPr sz="2576" b="1" spc="20" dirty="0">
                <a:latin typeface="Arial"/>
                <a:cs typeface="Arial"/>
              </a:rPr>
              <a:t>PREDICTION</a:t>
            </a:r>
            <a:endParaRPr sz="2576" dirty="0">
              <a:latin typeface="Arial"/>
              <a:cs typeface="Arial"/>
            </a:endParaRPr>
          </a:p>
        </p:txBody>
      </p:sp>
      <p:pic>
        <p:nvPicPr>
          <p:cNvPr id="3" name="object 3"/>
          <p:cNvPicPr/>
          <p:nvPr/>
        </p:nvPicPr>
        <p:blipFill>
          <a:blip r:embed="rId3" cstate="print"/>
          <a:stretch>
            <a:fillRect/>
          </a:stretch>
        </p:blipFill>
        <p:spPr>
          <a:xfrm>
            <a:off x="844293" y="2448872"/>
            <a:ext cx="142443" cy="142443"/>
          </a:xfrm>
          <a:prstGeom prst="rect">
            <a:avLst/>
          </a:prstGeom>
        </p:spPr>
      </p:pic>
      <p:sp>
        <p:nvSpPr>
          <p:cNvPr id="4" name="object 4"/>
          <p:cNvSpPr txBox="1"/>
          <p:nvPr/>
        </p:nvSpPr>
        <p:spPr>
          <a:xfrm>
            <a:off x="1048497" y="2296610"/>
            <a:ext cx="3586294" cy="358348"/>
          </a:xfrm>
          <a:prstGeom prst="rect">
            <a:avLst/>
          </a:prstGeom>
        </p:spPr>
        <p:txBody>
          <a:bodyPr vert="horz" wrap="square" lIns="0" tIns="22650" rIns="0" bIns="0" rtlCol="0">
            <a:spAutoFit/>
          </a:bodyPr>
          <a:lstStyle/>
          <a:p>
            <a:pPr marL="75503">
              <a:spcBef>
                <a:spcPts val="178"/>
              </a:spcBef>
            </a:pPr>
            <a:r>
              <a:rPr sz="1982" i="1" dirty="0">
                <a:latin typeface="Arial"/>
                <a:cs typeface="Arial"/>
              </a:rPr>
              <a:t>L</a:t>
            </a:r>
            <a:r>
              <a:rPr sz="2180" dirty="0">
                <a:latin typeface="Tahoma"/>
                <a:cs typeface="Tahoma"/>
              </a:rPr>
              <a:t>(</a:t>
            </a:r>
            <a:r>
              <a:rPr sz="1982" i="1" spc="149" dirty="0">
                <a:latin typeface="Arial"/>
                <a:cs typeface="Arial"/>
              </a:rPr>
              <a:t>N</a:t>
            </a:r>
            <a:r>
              <a:rPr sz="2180" i="1" spc="-10" dirty="0">
                <a:latin typeface="Arial"/>
                <a:cs typeface="Arial"/>
              </a:rPr>
              <a:t>,</a:t>
            </a:r>
            <a:r>
              <a:rPr sz="2180" i="1" spc="-248" dirty="0">
                <a:latin typeface="Arial"/>
                <a:cs typeface="Arial"/>
              </a:rPr>
              <a:t> </a:t>
            </a:r>
            <a:r>
              <a:rPr sz="1982" i="1" spc="79" dirty="0">
                <a:latin typeface="Arial"/>
                <a:cs typeface="Arial"/>
              </a:rPr>
              <a:t>D</a:t>
            </a:r>
            <a:r>
              <a:rPr sz="2180" dirty="0">
                <a:latin typeface="Tahoma"/>
                <a:cs typeface="Tahoma"/>
              </a:rPr>
              <a:t>)</a:t>
            </a:r>
            <a:r>
              <a:rPr sz="2180" spc="-79" dirty="0">
                <a:latin typeface="Tahoma"/>
                <a:cs typeface="Tahoma"/>
              </a:rPr>
              <a:t> </a:t>
            </a:r>
            <a:r>
              <a:rPr sz="2180" spc="89" dirty="0">
                <a:latin typeface="Tahoma"/>
                <a:cs typeface="Tahoma"/>
              </a:rPr>
              <a:t>=</a:t>
            </a:r>
            <a:r>
              <a:rPr sz="2180" spc="-89" dirty="0">
                <a:latin typeface="Tahoma"/>
                <a:cs typeface="Tahoma"/>
              </a:rPr>
              <a:t> </a:t>
            </a:r>
            <a:r>
              <a:rPr sz="1982" dirty="0">
                <a:latin typeface="Microsoft Sans Serif"/>
                <a:cs typeface="Microsoft Sans Serif"/>
              </a:rPr>
              <a:t>1</a:t>
            </a:r>
            <a:r>
              <a:rPr sz="2180" i="1" spc="-10" dirty="0">
                <a:latin typeface="Arial"/>
                <a:cs typeface="Arial"/>
              </a:rPr>
              <a:t>.</a:t>
            </a:r>
            <a:r>
              <a:rPr sz="1982" dirty="0">
                <a:latin typeface="Microsoft Sans Serif"/>
                <a:cs typeface="Microsoft Sans Serif"/>
              </a:rPr>
              <a:t>61</a:t>
            </a:r>
            <a:r>
              <a:rPr sz="1982" spc="-50" dirty="0">
                <a:latin typeface="Microsoft Sans Serif"/>
                <a:cs typeface="Microsoft Sans Serif"/>
              </a:rPr>
              <a:t> </a:t>
            </a:r>
            <a:r>
              <a:rPr sz="2180" spc="89" dirty="0">
                <a:latin typeface="Tahoma"/>
                <a:cs typeface="Tahoma"/>
              </a:rPr>
              <a:t>+</a:t>
            </a:r>
            <a:r>
              <a:rPr sz="2180" spc="30" dirty="0">
                <a:latin typeface="Tahoma"/>
                <a:cs typeface="Tahoma"/>
              </a:rPr>
              <a:t> </a:t>
            </a:r>
            <a:r>
              <a:rPr sz="2081" u="sng" spc="44" baseline="35714" dirty="0">
                <a:uFill>
                  <a:solidFill>
                    <a:srgbClr val="000000"/>
                  </a:solidFill>
                </a:uFill>
                <a:latin typeface="Microsoft Sans Serif"/>
                <a:cs typeface="Microsoft Sans Serif"/>
              </a:rPr>
              <a:t>406</a:t>
            </a:r>
            <a:r>
              <a:rPr sz="2378" i="1" u="sng" spc="-14" baseline="31250" dirty="0">
                <a:uFill>
                  <a:solidFill>
                    <a:srgbClr val="000000"/>
                  </a:solidFill>
                </a:uFill>
                <a:latin typeface="Sitka Text"/>
                <a:cs typeface="Sitka Text"/>
              </a:rPr>
              <a:t>.</a:t>
            </a:r>
            <a:r>
              <a:rPr sz="2081" u="sng" spc="44" baseline="35714" dirty="0">
                <a:uFill>
                  <a:solidFill>
                    <a:srgbClr val="000000"/>
                  </a:solidFill>
                </a:uFill>
                <a:latin typeface="Microsoft Sans Serif"/>
                <a:cs typeface="Microsoft Sans Serif"/>
              </a:rPr>
              <a:t>4</a:t>
            </a:r>
            <a:r>
              <a:rPr sz="2081" baseline="35714" dirty="0">
                <a:latin typeface="Microsoft Sans Serif"/>
                <a:cs typeface="Microsoft Sans Serif"/>
              </a:rPr>
              <a:t> </a:t>
            </a:r>
            <a:r>
              <a:rPr sz="2081" spc="-30" baseline="35714" dirty="0">
                <a:latin typeface="Microsoft Sans Serif"/>
                <a:cs typeface="Microsoft Sans Serif"/>
              </a:rPr>
              <a:t> </a:t>
            </a:r>
            <a:r>
              <a:rPr sz="2180" spc="89" dirty="0">
                <a:latin typeface="Tahoma"/>
                <a:cs typeface="Tahoma"/>
              </a:rPr>
              <a:t>+</a:t>
            </a:r>
            <a:r>
              <a:rPr sz="2180" spc="30" dirty="0">
                <a:latin typeface="Tahoma"/>
                <a:cs typeface="Tahoma"/>
              </a:rPr>
              <a:t> </a:t>
            </a:r>
            <a:r>
              <a:rPr sz="2081" u="sng" spc="44" baseline="35714" dirty="0">
                <a:uFill>
                  <a:solidFill>
                    <a:srgbClr val="000000"/>
                  </a:solidFill>
                </a:uFill>
                <a:latin typeface="Microsoft Sans Serif"/>
                <a:cs typeface="Microsoft Sans Serif"/>
              </a:rPr>
              <a:t>410</a:t>
            </a:r>
            <a:r>
              <a:rPr sz="2378" i="1" u="sng" spc="-14" baseline="31250" dirty="0">
                <a:uFill>
                  <a:solidFill>
                    <a:srgbClr val="000000"/>
                  </a:solidFill>
                </a:uFill>
                <a:latin typeface="Sitka Text"/>
                <a:cs typeface="Sitka Text"/>
              </a:rPr>
              <a:t>.</a:t>
            </a:r>
            <a:r>
              <a:rPr sz="2081" u="sng" spc="44" baseline="35714" dirty="0">
                <a:uFill>
                  <a:solidFill>
                    <a:srgbClr val="000000"/>
                  </a:solidFill>
                </a:uFill>
                <a:latin typeface="Microsoft Sans Serif"/>
                <a:cs typeface="Microsoft Sans Serif"/>
              </a:rPr>
              <a:t>7</a:t>
            </a:r>
            <a:endParaRPr sz="2081" baseline="35714">
              <a:latin typeface="Microsoft Sans Serif"/>
              <a:cs typeface="Microsoft Sans Serif"/>
            </a:endParaRPr>
          </a:p>
        </p:txBody>
      </p:sp>
      <p:sp>
        <p:nvSpPr>
          <p:cNvPr id="5" name="object 5"/>
          <p:cNvSpPr txBox="1"/>
          <p:nvPr/>
        </p:nvSpPr>
        <p:spPr>
          <a:xfrm>
            <a:off x="1048497" y="2393898"/>
            <a:ext cx="4202884" cy="685543"/>
          </a:xfrm>
          <a:prstGeom prst="rect">
            <a:avLst/>
          </a:prstGeom>
        </p:spPr>
        <p:txBody>
          <a:bodyPr vert="horz" wrap="square" lIns="0" tIns="71726" rIns="0" bIns="0" rtlCol="0">
            <a:spAutoFit/>
          </a:bodyPr>
          <a:lstStyle/>
          <a:p>
            <a:pPr marL="2185805">
              <a:spcBef>
                <a:spcPts val="565"/>
              </a:spcBef>
              <a:tabLst>
                <a:tab pos="3054087" algn="l"/>
              </a:tabLst>
            </a:pPr>
            <a:r>
              <a:rPr sz="2081" i="1" spc="44" baseline="-19841" dirty="0">
                <a:latin typeface="Arial"/>
                <a:cs typeface="Arial"/>
              </a:rPr>
              <a:t>N</a:t>
            </a:r>
            <a:r>
              <a:rPr sz="1090" spc="30" dirty="0">
                <a:latin typeface="Microsoft Sans Serif"/>
                <a:cs typeface="Microsoft Sans Serif"/>
              </a:rPr>
              <a:t>0</a:t>
            </a:r>
            <a:r>
              <a:rPr sz="1189" i="1" spc="30" dirty="0">
                <a:latin typeface="Verdana"/>
                <a:cs typeface="Verdana"/>
              </a:rPr>
              <a:t>.</a:t>
            </a:r>
            <a:r>
              <a:rPr sz="1090" spc="30" dirty="0">
                <a:latin typeface="Microsoft Sans Serif"/>
                <a:cs typeface="Microsoft Sans Serif"/>
              </a:rPr>
              <a:t>34	</a:t>
            </a:r>
            <a:r>
              <a:rPr sz="2081" i="1" spc="30" baseline="-19841" dirty="0">
                <a:latin typeface="Arial"/>
                <a:cs typeface="Arial"/>
              </a:rPr>
              <a:t>D</a:t>
            </a:r>
            <a:r>
              <a:rPr sz="1090" spc="20" dirty="0">
                <a:latin typeface="Microsoft Sans Serif"/>
                <a:cs typeface="Microsoft Sans Serif"/>
              </a:rPr>
              <a:t>0</a:t>
            </a:r>
            <a:r>
              <a:rPr sz="1189" i="1" spc="20" dirty="0">
                <a:latin typeface="Verdana"/>
                <a:cs typeface="Verdana"/>
              </a:rPr>
              <a:t>.</a:t>
            </a:r>
            <a:r>
              <a:rPr sz="1090" spc="20" dirty="0">
                <a:latin typeface="Microsoft Sans Serif"/>
                <a:cs typeface="Microsoft Sans Serif"/>
              </a:rPr>
              <a:t>28</a:t>
            </a:r>
            <a:endParaRPr sz="1090">
              <a:latin typeface="Microsoft Sans Serif"/>
              <a:cs typeface="Microsoft Sans Serif"/>
            </a:endParaRPr>
          </a:p>
          <a:p>
            <a:pPr marL="75503">
              <a:spcBef>
                <a:spcPts val="454"/>
              </a:spcBef>
            </a:pPr>
            <a:r>
              <a:rPr sz="1982" i="1" dirty="0">
                <a:latin typeface="Arial"/>
                <a:cs typeface="Arial"/>
              </a:rPr>
              <a:t>L</a:t>
            </a:r>
            <a:r>
              <a:rPr sz="2180" dirty="0">
                <a:latin typeface="Tahoma"/>
                <a:cs typeface="Tahoma"/>
              </a:rPr>
              <a:t>(</a:t>
            </a:r>
            <a:r>
              <a:rPr sz="1982" i="1" spc="149" dirty="0">
                <a:latin typeface="Arial"/>
                <a:cs typeface="Arial"/>
              </a:rPr>
              <a:t>N</a:t>
            </a:r>
            <a:r>
              <a:rPr sz="2180" i="1" spc="-10" dirty="0">
                <a:latin typeface="Arial"/>
                <a:cs typeface="Arial"/>
              </a:rPr>
              <a:t>,</a:t>
            </a:r>
            <a:r>
              <a:rPr sz="2180" i="1" spc="-248" dirty="0">
                <a:latin typeface="Arial"/>
                <a:cs typeface="Arial"/>
              </a:rPr>
              <a:t> </a:t>
            </a:r>
            <a:r>
              <a:rPr sz="1982" i="1" spc="79" dirty="0">
                <a:latin typeface="Arial"/>
                <a:cs typeface="Arial"/>
              </a:rPr>
              <a:t>D</a:t>
            </a:r>
            <a:r>
              <a:rPr sz="2180" dirty="0">
                <a:latin typeface="Tahoma"/>
                <a:cs typeface="Tahoma"/>
              </a:rPr>
              <a:t>)</a:t>
            </a:r>
            <a:r>
              <a:rPr sz="2180" spc="-129" dirty="0">
                <a:latin typeface="Tahoma"/>
                <a:cs typeface="Tahoma"/>
              </a:rPr>
              <a:t> </a:t>
            </a:r>
            <a:r>
              <a:rPr sz="1982" spc="-10" dirty="0">
                <a:latin typeface="Microsoft Sans Serif"/>
                <a:cs typeface="Microsoft Sans Serif"/>
              </a:rPr>
              <a:t>is</a:t>
            </a:r>
            <a:r>
              <a:rPr sz="1982" spc="20" dirty="0">
                <a:latin typeface="Microsoft Sans Serif"/>
                <a:cs typeface="Microsoft Sans Serif"/>
              </a:rPr>
              <a:t> </a:t>
            </a:r>
            <a:r>
              <a:rPr sz="1982" dirty="0">
                <a:latin typeface="Microsoft Sans Serif"/>
                <a:cs typeface="Microsoft Sans Serif"/>
              </a:rPr>
              <a:t>cross</a:t>
            </a:r>
            <a:r>
              <a:rPr sz="1982" spc="20" dirty="0">
                <a:latin typeface="Microsoft Sans Serif"/>
                <a:cs typeface="Microsoft Sans Serif"/>
              </a:rPr>
              <a:t> </a:t>
            </a:r>
            <a:r>
              <a:rPr sz="1982" dirty="0">
                <a:latin typeface="Microsoft Sans Serif"/>
                <a:cs typeface="Microsoft Sans Serif"/>
              </a:rPr>
              <a:t>entro</a:t>
            </a:r>
            <a:r>
              <a:rPr sz="1982" spc="-69" dirty="0">
                <a:latin typeface="Microsoft Sans Serif"/>
                <a:cs typeface="Microsoft Sans Serif"/>
              </a:rPr>
              <a:t>p</a:t>
            </a:r>
            <a:r>
              <a:rPr sz="1982" dirty="0">
                <a:latin typeface="Microsoft Sans Serif"/>
                <a:cs typeface="Microsoft Sans Serif"/>
              </a:rPr>
              <a:t>y</a:t>
            </a:r>
            <a:r>
              <a:rPr sz="1982" spc="2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dirty="0">
                <a:latin typeface="Microsoft Sans Serif"/>
                <a:cs typeface="Microsoft Sans Serif"/>
              </a:rPr>
              <a:t>n</a:t>
            </a:r>
            <a:r>
              <a:rPr sz="1982" spc="-50" dirty="0">
                <a:latin typeface="Microsoft Sans Serif"/>
                <a:cs typeface="Microsoft Sans Serif"/>
              </a:rPr>
              <a:t>e</a:t>
            </a:r>
            <a:r>
              <a:rPr sz="1982" dirty="0">
                <a:latin typeface="Microsoft Sans Serif"/>
                <a:cs typeface="Microsoft Sans Serif"/>
              </a:rPr>
              <a:t>w</a:t>
            </a:r>
            <a:r>
              <a:rPr sz="1982" spc="20" dirty="0">
                <a:latin typeface="Microsoft Sans Serif"/>
                <a:cs typeface="Microsoft Sans Serif"/>
              </a:rPr>
              <a:t> </a:t>
            </a:r>
            <a:r>
              <a:rPr sz="1982" dirty="0">
                <a:latin typeface="Microsoft Sans Serif"/>
                <a:cs typeface="Microsoft Sans Serif"/>
              </a:rPr>
              <a:t>t</a:t>
            </a:r>
            <a:r>
              <a:rPr sz="1982" spc="-69" dirty="0">
                <a:latin typeface="Microsoft Sans Serif"/>
                <a:cs typeface="Microsoft Sans Serif"/>
              </a:rPr>
              <a:t>e</a:t>
            </a:r>
            <a:r>
              <a:rPr sz="1982" dirty="0">
                <a:latin typeface="Microsoft Sans Serif"/>
                <a:cs typeface="Microsoft Sans Serif"/>
              </a:rPr>
              <a:t>xt</a:t>
            </a:r>
            <a:endParaRPr sz="1982">
              <a:latin typeface="Microsoft Sans Serif"/>
              <a:cs typeface="Microsoft Sans Serif"/>
            </a:endParaRPr>
          </a:p>
        </p:txBody>
      </p:sp>
      <p:pic>
        <p:nvPicPr>
          <p:cNvPr id="6" name="object 6"/>
          <p:cNvPicPr/>
          <p:nvPr/>
        </p:nvPicPr>
        <p:blipFill>
          <a:blip r:embed="rId4" cstate="print"/>
          <a:stretch>
            <a:fillRect/>
          </a:stretch>
        </p:blipFill>
        <p:spPr>
          <a:xfrm>
            <a:off x="844293" y="2865084"/>
            <a:ext cx="142443" cy="142443"/>
          </a:xfrm>
          <a:prstGeom prst="rect">
            <a:avLst/>
          </a:prstGeom>
        </p:spPr>
      </p:pic>
      <p:sp>
        <p:nvSpPr>
          <p:cNvPr id="9" name="object 9"/>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8</a:t>
            </a:r>
            <a:r>
              <a:rPr spc="10" dirty="0"/>
              <a:t> </a:t>
            </a:r>
            <a:r>
              <a:rPr dirty="0"/>
              <a:t>/</a:t>
            </a:r>
            <a:r>
              <a:rPr spc="20" dirty="0"/>
              <a:t> </a:t>
            </a:r>
            <a:r>
              <a:rPr spc="-10" dirty="0"/>
              <a:t>14</a:t>
            </a:r>
          </a:p>
        </p:txBody>
      </p:sp>
    </p:spTree>
  </p:cSld>
  <p:clrMapOvr>
    <a:masterClrMapping/>
  </p:clrMapOvr>
  <p:transition>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3604" y="253824"/>
            <a:ext cx="4277127" cy="426885"/>
          </a:xfrm>
          <a:prstGeom prst="rect">
            <a:avLst/>
          </a:prstGeom>
        </p:spPr>
        <p:txBody>
          <a:bodyPr vert="horz" wrap="square" lIns="0" tIns="30200" rIns="0" bIns="0" rtlCol="0">
            <a:spAutoFit/>
          </a:bodyPr>
          <a:lstStyle/>
          <a:p>
            <a:pPr marL="25168">
              <a:spcBef>
                <a:spcPts val="238"/>
              </a:spcBef>
            </a:pPr>
            <a:r>
              <a:rPr spc="20" dirty="0"/>
              <a:t>COMPUTE-OPTIMAL</a:t>
            </a:r>
            <a:r>
              <a:rPr spc="-59" dirty="0"/>
              <a:t> </a:t>
            </a:r>
            <a:r>
              <a:rPr spc="20" dirty="0"/>
              <a:t>LLMs</a:t>
            </a:r>
          </a:p>
        </p:txBody>
      </p:sp>
      <p:sp>
        <p:nvSpPr>
          <p:cNvPr id="3" name="object 3"/>
          <p:cNvSpPr txBox="1"/>
          <p:nvPr/>
        </p:nvSpPr>
        <p:spPr>
          <a:xfrm>
            <a:off x="458298" y="949472"/>
            <a:ext cx="7782886" cy="330433"/>
          </a:xfrm>
          <a:prstGeom prst="rect">
            <a:avLst/>
          </a:prstGeom>
        </p:spPr>
        <p:txBody>
          <a:bodyPr vert="horz" wrap="square" lIns="0" tIns="25167" rIns="0" bIns="0" rtlCol="0">
            <a:spAutoFit/>
          </a:bodyPr>
          <a:lstStyle/>
          <a:p>
            <a:pPr marL="25168">
              <a:spcBef>
                <a:spcPts val="198"/>
              </a:spcBef>
            </a:pPr>
            <a:r>
              <a:rPr sz="1982" spc="-20" dirty="0">
                <a:latin typeface="Microsoft Sans Serif"/>
                <a:cs typeface="Microsoft Sans Serif"/>
              </a:rPr>
              <a:t>Given</a:t>
            </a:r>
            <a:r>
              <a:rPr sz="1982" spc="10" dirty="0">
                <a:latin typeface="Microsoft Sans Serif"/>
                <a:cs typeface="Microsoft Sans Serif"/>
              </a:rPr>
              <a:t> </a:t>
            </a:r>
            <a:r>
              <a:rPr sz="1982" dirty="0">
                <a:latin typeface="Microsoft Sans Serif"/>
                <a:cs typeface="Microsoft Sans Serif"/>
              </a:rPr>
              <a:t>a</a:t>
            </a:r>
            <a:r>
              <a:rPr sz="1982" spc="20" dirty="0">
                <a:latin typeface="Microsoft Sans Serif"/>
                <a:cs typeface="Microsoft Sans Serif"/>
              </a:rPr>
              <a:t> </a:t>
            </a:r>
            <a:r>
              <a:rPr sz="1982" spc="-20" dirty="0">
                <a:latin typeface="Microsoft Sans Serif"/>
                <a:cs typeface="Microsoft Sans Serif"/>
              </a:rPr>
              <a:t>fixed</a:t>
            </a:r>
            <a:r>
              <a:rPr sz="1982" spc="20" dirty="0">
                <a:latin typeface="Microsoft Sans Serif"/>
                <a:cs typeface="Microsoft Sans Serif"/>
              </a:rPr>
              <a:t> </a:t>
            </a:r>
            <a:r>
              <a:rPr sz="1982" dirty="0">
                <a:latin typeface="Microsoft Sans Serif"/>
                <a:cs typeface="Microsoft Sans Serif"/>
              </a:rPr>
              <a:t>FLOPs</a:t>
            </a:r>
            <a:r>
              <a:rPr sz="1982" spc="20" dirty="0">
                <a:latin typeface="Microsoft Sans Serif"/>
                <a:cs typeface="Microsoft Sans Serif"/>
              </a:rPr>
              <a:t> </a:t>
            </a:r>
            <a:r>
              <a:rPr sz="1982" spc="-10" dirty="0">
                <a:latin typeface="Microsoft Sans Serif"/>
                <a:cs typeface="Microsoft Sans Serif"/>
              </a:rPr>
              <a:t>budget,</a:t>
            </a:r>
            <a:r>
              <a:rPr sz="1982" spc="20" dirty="0">
                <a:latin typeface="Microsoft Sans Serif"/>
                <a:cs typeface="Microsoft Sans Serif"/>
              </a:rPr>
              <a:t> </a:t>
            </a:r>
            <a:r>
              <a:rPr sz="1982" spc="-10" dirty="0">
                <a:latin typeface="Microsoft Sans Serif"/>
                <a:cs typeface="Microsoft Sans Serif"/>
              </a:rPr>
              <a:t>how</a:t>
            </a:r>
            <a:r>
              <a:rPr sz="1982" spc="20" dirty="0">
                <a:latin typeface="Microsoft Sans Serif"/>
                <a:cs typeface="Microsoft Sans Serif"/>
              </a:rPr>
              <a:t> </a:t>
            </a:r>
            <a:r>
              <a:rPr sz="1982" dirty="0">
                <a:latin typeface="Microsoft Sans Serif"/>
                <a:cs typeface="Microsoft Sans Serif"/>
              </a:rPr>
              <a:t>should</a:t>
            </a:r>
            <a:r>
              <a:rPr sz="1982" spc="20" dirty="0">
                <a:latin typeface="Microsoft Sans Serif"/>
                <a:cs typeface="Microsoft Sans Serif"/>
              </a:rPr>
              <a:t> </a:t>
            </a:r>
            <a:r>
              <a:rPr sz="1982" spc="-10" dirty="0">
                <a:latin typeface="Microsoft Sans Serif"/>
                <a:cs typeface="Microsoft Sans Serif"/>
              </a:rPr>
              <a:t>we</a:t>
            </a:r>
            <a:r>
              <a:rPr sz="1982" spc="20" dirty="0">
                <a:latin typeface="Microsoft Sans Serif"/>
                <a:cs typeface="Microsoft Sans Serif"/>
              </a:rPr>
              <a:t> </a:t>
            </a:r>
            <a:r>
              <a:rPr sz="1982" dirty="0">
                <a:latin typeface="Microsoft Sans Serif"/>
                <a:cs typeface="Microsoft Sans Serif"/>
              </a:rPr>
              <a:t>trade-off</a:t>
            </a:r>
            <a:r>
              <a:rPr sz="1982" spc="20" dirty="0">
                <a:latin typeface="Microsoft Sans Serif"/>
                <a:cs typeface="Microsoft Sans Serif"/>
              </a:rPr>
              <a:t> </a:t>
            </a:r>
            <a:r>
              <a:rPr sz="1982" dirty="0">
                <a:latin typeface="Microsoft Sans Serif"/>
                <a:cs typeface="Microsoft Sans Serif"/>
              </a:rPr>
              <a:t>model</a:t>
            </a:r>
            <a:r>
              <a:rPr sz="1982" spc="20" dirty="0">
                <a:latin typeface="Microsoft Sans Serif"/>
                <a:cs typeface="Microsoft Sans Serif"/>
              </a:rPr>
              <a:t> </a:t>
            </a:r>
            <a:r>
              <a:rPr sz="1982" spc="-10" dirty="0">
                <a:latin typeface="Microsoft Sans Serif"/>
                <a:cs typeface="Microsoft Sans Serif"/>
              </a:rPr>
              <a:t>size</a:t>
            </a:r>
            <a:r>
              <a:rPr sz="1982" spc="20" dirty="0">
                <a:latin typeface="Microsoft Sans Serif"/>
                <a:cs typeface="Microsoft Sans Serif"/>
              </a:rPr>
              <a:t> </a:t>
            </a:r>
            <a:r>
              <a:rPr sz="1982" dirty="0">
                <a:latin typeface="Microsoft Sans Serif"/>
                <a:cs typeface="Microsoft Sans Serif"/>
              </a:rPr>
              <a:t>and</a:t>
            </a:r>
          </a:p>
        </p:txBody>
      </p:sp>
      <p:sp>
        <p:nvSpPr>
          <p:cNvPr id="4" name="object 4"/>
          <p:cNvSpPr txBox="1"/>
          <p:nvPr/>
        </p:nvSpPr>
        <p:spPr>
          <a:xfrm>
            <a:off x="458298" y="1290484"/>
            <a:ext cx="3880745" cy="330433"/>
          </a:xfrm>
          <a:prstGeom prst="rect">
            <a:avLst/>
          </a:prstGeom>
        </p:spPr>
        <p:txBody>
          <a:bodyPr vert="horz" wrap="square" lIns="0" tIns="25167" rIns="0" bIns="0" rtlCol="0">
            <a:spAutoFit/>
          </a:bodyPr>
          <a:lstStyle/>
          <a:p>
            <a:pPr marL="25168">
              <a:spcBef>
                <a:spcPts val="198"/>
              </a:spcBef>
            </a:pPr>
            <a:r>
              <a:rPr sz="1982" spc="-20" dirty="0">
                <a:latin typeface="Microsoft Sans Serif"/>
                <a:cs typeface="Microsoft Sans Serif"/>
              </a:rPr>
              <a:t>text</a:t>
            </a:r>
            <a:r>
              <a:rPr sz="1982" spc="-10" dirty="0">
                <a:latin typeface="Microsoft Sans Serif"/>
                <a:cs typeface="Microsoft Sans Serif"/>
              </a:rPr>
              <a:t> size</a:t>
            </a:r>
            <a:r>
              <a:rPr sz="1982" dirty="0">
                <a:latin typeface="Microsoft Sans Serif"/>
                <a:cs typeface="Microsoft Sans Serif"/>
              </a:rPr>
              <a:t> to</a:t>
            </a:r>
            <a:r>
              <a:rPr sz="1982" spc="-10" dirty="0">
                <a:latin typeface="Microsoft Sans Serif"/>
                <a:cs typeface="Microsoft Sans Serif"/>
              </a:rPr>
              <a:t> optimize</a:t>
            </a:r>
            <a:r>
              <a:rPr sz="1982" dirty="0">
                <a:latin typeface="Microsoft Sans Serif"/>
                <a:cs typeface="Microsoft Sans Serif"/>
              </a:rPr>
              <a:t> performance?</a:t>
            </a:r>
          </a:p>
        </p:txBody>
      </p:sp>
      <p:sp>
        <p:nvSpPr>
          <p:cNvPr id="9" name="object 9"/>
          <p:cNvSpPr txBox="1"/>
          <p:nvPr/>
        </p:nvSpPr>
        <p:spPr>
          <a:xfrm>
            <a:off x="4600731" y="1354507"/>
            <a:ext cx="1374117" cy="193151"/>
          </a:xfrm>
          <a:prstGeom prst="rect">
            <a:avLst/>
          </a:prstGeom>
        </p:spPr>
        <p:txBody>
          <a:bodyPr vert="horz" wrap="square" lIns="0" tIns="25167" rIns="0" bIns="0" rtlCol="0">
            <a:spAutoFit/>
          </a:bodyPr>
          <a:lstStyle/>
          <a:p>
            <a:pPr marL="25168">
              <a:spcBef>
                <a:spcPts val="198"/>
              </a:spcBef>
            </a:pPr>
            <a:r>
              <a:rPr sz="1090" dirty="0">
                <a:solidFill>
                  <a:srgbClr val="FFFFFF"/>
                </a:solidFill>
                <a:latin typeface="Microsoft Sans Serif"/>
                <a:cs typeface="Microsoft Sans Serif"/>
                <a:hlinkClick r:id="rId2"/>
              </a:rPr>
              <a:t>Hoffmann</a:t>
            </a:r>
            <a:r>
              <a:rPr sz="1090" spc="-30" dirty="0">
                <a:solidFill>
                  <a:srgbClr val="FFFFFF"/>
                </a:solidFill>
                <a:latin typeface="Microsoft Sans Serif"/>
                <a:cs typeface="Microsoft Sans Serif"/>
                <a:hlinkClick r:id="rId2"/>
              </a:rPr>
              <a:t> </a:t>
            </a:r>
            <a:r>
              <a:rPr sz="1090" dirty="0">
                <a:solidFill>
                  <a:srgbClr val="FFFFFF"/>
                </a:solidFill>
                <a:latin typeface="Microsoft Sans Serif"/>
                <a:cs typeface="Microsoft Sans Serif"/>
                <a:hlinkClick r:id="rId2"/>
              </a:rPr>
              <a:t>et</a:t>
            </a:r>
            <a:r>
              <a:rPr sz="1090" spc="-20" dirty="0">
                <a:solidFill>
                  <a:srgbClr val="FFFFFF"/>
                </a:solidFill>
                <a:latin typeface="Microsoft Sans Serif"/>
                <a:cs typeface="Microsoft Sans Serif"/>
                <a:hlinkClick r:id="rId2"/>
              </a:rPr>
              <a:t> </a:t>
            </a:r>
            <a:r>
              <a:rPr sz="1090" spc="-10" dirty="0">
                <a:solidFill>
                  <a:srgbClr val="FFFFFF"/>
                </a:solidFill>
                <a:latin typeface="Microsoft Sans Serif"/>
                <a:cs typeface="Microsoft Sans Serif"/>
                <a:hlinkClick r:id="rId2"/>
              </a:rPr>
              <a:t>al.,</a:t>
            </a:r>
            <a:r>
              <a:rPr sz="1090" spc="-30" dirty="0">
                <a:solidFill>
                  <a:srgbClr val="FFFFFF"/>
                </a:solidFill>
                <a:latin typeface="Microsoft Sans Serif"/>
                <a:cs typeface="Microsoft Sans Serif"/>
                <a:hlinkClick r:id="rId2"/>
              </a:rPr>
              <a:t> </a:t>
            </a:r>
            <a:r>
              <a:rPr sz="1090" spc="-10" dirty="0">
                <a:solidFill>
                  <a:srgbClr val="FFFFFF"/>
                </a:solidFill>
                <a:latin typeface="Microsoft Sans Serif"/>
                <a:cs typeface="Microsoft Sans Serif"/>
                <a:hlinkClick r:id="rId2"/>
              </a:rPr>
              <a:t>2022</a:t>
            </a:r>
            <a:endParaRPr sz="1090">
              <a:latin typeface="Microsoft Sans Serif"/>
              <a:cs typeface="Microsoft Sans Serif"/>
            </a:endParaRPr>
          </a:p>
        </p:txBody>
      </p:sp>
      <p:pic>
        <p:nvPicPr>
          <p:cNvPr id="10" name="object 10"/>
          <p:cNvPicPr/>
          <p:nvPr/>
        </p:nvPicPr>
        <p:blipFill>
          <a:blip r:embed="rId3" cstate="print"/>
          <a:stretch>
            <a:fillRect/>
          </a:stretch>
        </p:blipFill>
        <p:spPr>
          <a:xfrm>
            <a:off x="752853" y="2267827"/>
            <a:ext cx="142443" cy="142443"/>
          </a:xfrm>
          <a:prstGeom prst="rect">
            <a:avLst/>
          </a:prstGeom>
        </p:spPr>
      </p:pic>
      <p:pic>
        <p:nvPicPr>
          <p:cNvPr id="11" name="object 11"/>
          <p:cNvPicPr/>
          <p:nvPr/>
        </p:nvPicPr>
        <p:blipFill>
          <a:blip r:embed="rId4" cstate="print"/>
          <a:stretch>
            <a:fillRect/>
          </a:stretch>
        </p:blipFill>
        <p:spPr>
          <a:xfrm>
            <a:off x="752853" y="2684039"/>
            <a:ext cx="142443" cy="142443"/>
          </a:xfrm>
          <a:prstGeom prst="rect">
            <a:avLst/>
          </a:prstGeom>
        </p:spPr>
      </p:pic>
      <p:pic>
        <p:nvPicPr>
          <p:cNvPr id="12" name="object 12"/>
          <p:cNvPicPr/>
          <p:nvPr/>
        </p:nvPicPr>
        <p:blipFill>
          <a:blip r:embed="rId5" cstate="print"/>
          <a:stretch>
            <a:fillRect/>
          </a:stretch>
        </p:blipFill>
        <p:spPr>
          <a:xfrm>
            <a:off x="1329629" y="3102866"/>
            <a:ext cx="114761" cy="114761"/>
          </a:xfrm>
          <a:prstGeom prst="rect">
            <a:avLst/>
          </a:prstGeom>
        </p:spPr>
      </p:pic>
      <p:pic>
        <p:nvPicPr>
          <p:cNvPr id="13" name="object 13"/>
          <p:cNvPicPr/>
          <p:nvPr/>
        </p:nvPicPr>
        <p:blipFill>
          <a:blip r:embed="rId6" cstate="print"/>
          <a:stretch>
            <a:fillRect/>
          </a:stretch>
        </p:blipFill>
        <p:spPr>
          <a:xfrm>
            <a:off x="1329629" y="3443853"/>
            <a:ext cx="114761" cy="114761"/>
          </a:xfrm>
          <a:prstGeom prst="rect">
            <a:avLst/>
          </a:prstGeom>
        </p:spPr>
      </p:pic>
      <p:sp>
        <p:nvSpPr>
          <p:cNvPr id="14" name="object 14"/>
          <p:cNvSpPr txBox="1">
            <a:spLocks noGrp="1"/>
          </p:cNvSpPr>
          <p:nvPr>
            <p:ph type="body" idx="1"/>
          </p:nvPr>
        </p:nvSpPr>
        <p:spPr>
          <a:xfrm>
            <a:off x="1083759" y="2072570"/>
            <a:ext cx="7699379" cy="1595977"/>
          </a:xfrm>
          <a:prstGeom prst="rect">
            <a:avLst/>
          </a:prstGeom>
        </p:spPr>
        <p:txBody>
          <a:bodyPr vert="horz" wrap="square" lIns="0" tIns="31459" rIns="0" bIns="0" rtlCol="0">
            <a:spAutoFit/>
          </a:bodyPr>
          <a:lstStyle/>
          <a:p>
            <a:pPr marL="25168" marR="10067">
              <a:lnSpc>
                <a:spcPct val="132900"/>
              </a:lnSpc>
              <a:spcBef>
                <a:spcPts val="248"/>
              </a:spcBef>
            </a:pPr>
            <a:r>
              <a:rPr dirty="0"/>
              <a:t>Find</a:t>
            </a:r>
            <a:r>
              <a:rPr spc="20" dirty="0"/>
              <a:t> </a:t>
            </a:r>
            <a:r>
              <a:rPr i="1" dirty="0">
                <a:latin typeface="Arial"/>
                <a:cs typeface="Arial"/>
              </a:rPr>
              <a:t>N</a:t>
            </a:r>
            <a:r>
              <a:rPr i="1" spc="149" dirty="0">
                <a:latin typeface="Arial"/>
                <a:cs typeface="Arial"/>
              </a:rPr>
              <a:t> </a:t>
            </a:r>
            <a:r>
              <a:rPr dirty="0"/>
              <a:t>and</a:t>
            </a:r>
            <a:r>
              <a:rPr spc="30" dirty="0"/>
              <a:t> </a:t>
            </a:r>
            <a:r>
              <a:rPr i="1" dirty="0">
                <a:latin typeface="Arial"/>
                <a:cs typeface="Arial"/>
              </a:rPr>
              <a:t>D</a:t>
            </a:r>
            <a:r>
              <a:rPr i="1" spc="79" dirty="0">
                <a:latin typeface="Arial"/>
                <a:cs typeface="Arial"/>
              </a:rPr>
              <a:t> </a:t>
            </a:r>
            <a:r>
              <a:rPr dirty="0"/>
              <a:t>so</a:t>
            </a:r>
            <a:r>
              <a:rPr spc="30" dirty="0"/>
              <a:t> </a:t>
            </a:r>
            <a:r>
              <a:rPr dirty="0"/>
              <a:t>that</a:t>
            </a:r>
            <a:r>
              <a:rPr spc="20" dirty="0"/>
              <a:t> </a:t>
            </a:r>
            <a:r>
              <a:rPr i="1" spc="20" dirty="0">
                <a:latin typeface="Arial"/>
                <a:cs typeface="Arial"/>
              </a:rPr>
              <a:t>FLOPs</a:t>
            </a:r>
            <a:r>
              <a:rPr sz="2180" spc="20" dirty="0">
                <a:latin typeface="Tahoma"/>
                <a:cs typeface="Tahoma"/>
              </a:rPr>
              <a:t>(</a:t>
            </a:r>
            <a:r>
              <a:rPr i="1" spc="20" dirty="0">
                <a:latin typeface="Arial"/>
                <a:cs typeface="Arial"/>
              </a:rPr>
              <a:t>N</a:t>
            </a:r>
            <a:r>
              <a:rPr sz="2180" i="1" spc="20" dirty="0">
                <a:latin typeface="Arial"/>
                <a:cs typeface="Arial"/>
              </a:rPr>
              <a:t>,</a:t>
            </a:r>
            <a:r>
              <a:rPr sz="2180" i="1" spc="-248" dirty="0">
                <a:latin typeface="Arial"/>
                <a:cs typeface="Arial"/>
              </a:rPr>
              <a:t> </a:t>
            </a:r>
            <a:r>
              <a:rPr i="1" spc="40" dirty="0">
                <a:latin typeface="Arial"/>
                <a:cs typeface="Arial"/>
              </a:rPr>
              <a:t>D</a:t>
            </a:r>
            <a:r>
              <a:rPr sz="2180" spc="40" dirty="0">
                <a:latin typeface="Tahoma"/>
                <a:cs typeface="Tahoma"/>
              </a:rPr>
              <a:t>)</a:t>
            </a:r>
            <a:r>
              <a:rPr sz="2180" spc="-69" dirty="0">
                <a:latin typeface="Tahoma"/>
                <a:cs typeface="Tahoma"/>
              </a:rPr>
              <a:t> </a:t>
            </a:r>
            <a:r>
              <a:rPr sz="2180" spc="89" dirty="0">
                <a:latin typeface="Tahoma"/>
                <a:cs typeface="Tahoma"/>
              </a:rPr>
              <a:t>=</a:t>
            </a:r>
            <a:r>
              <a:rPr sz="2180" spc="-89" dirty="0">
                <a:latin typeface="Tahoma"/>
                <a:cs typeface="Tahoma"/>
              </a:rPr>
              <a:t> </a:t>
            </a:r>
            <a:r>
              <a:rPr i="1" dirty="0">
                <a:latin typeface="Arial"/>
                <a:cs typeface="Arial"/>
              </a:rPr>
              <a:t>C</a:t>
            </a:r>
            <a:r>
              <a:rPr i="1" spc="119" dirty="0">
                <a:latin typeface="Arial"/>
                <a:cs typeface="Arial"/>
              </a:rPr>
              <a:t> </a:t>
            </a:r>
            <a:r>
              <a:rPr dirty="0"/>
              <a:t>and</a:t>
            </a:r>
            <a:r>
              <a:rPr spc="30" dirty="0"/>
              <a:t> </a:t>
            </a:r>
            <a:r>
              <a:rPr i="1" spc="30" dirty="0">
                <a:latin typeface="Arial"/>
                <a:cs typeface="Arial"/>
              </a:rPr>
              <a:t>L</a:t>
            </a:r>
            <a:r>
              <a:rPr sz="2180" spc="30" dirty="0">
                <a:latin typeface="Tahoma"/>
                <a:cs typeface="Tahoma"/>
              </a:rPr>
              <a:t>(</a:t>
            </a:r>
            <a:r>
              <a:rPr i="1" spc="30" dirty="0">
                <a:latin typeface="Arial"/>
                <a:cs typeface="Arial"/>
              </a:rPr>
              <a:t>N</a:t>
            </a:r>
            <a:r>
              <a:rPr sz="2180" i="1" spc="30" dirty="0">
                <a:latin typeface="Arial"/>
                <a:cs typeface="Arial"/>
              </a:rPr>
              <a:t>,</a:t>
            </a:r>
            <a:r>
              <a:rPr sz="2180" i="1" spc="-248" dirty="0">
                <a:latin typeface="Arial"/>
                <a:cs typeface="Arial"/>
              </a:rPr>
              <a:t> </a:t>
            </a:r>
            <a:r>
              <a:rPr i="1" spc="40" dirty="0">
                <a:latin typeface="Arial"/>
                <a:cs typeface="Arial"/>
              </a:rPr>
              <a:t>D</a:t>
            </a:r>
            <a:r>
              <a:rPr sz="2180" spc="40" dirty="0">
                <a:latin typeface="Tahoma"/>
                <a:cs typeface="Tahoma"/>
              </a:rPr>
              <a:t>)</a:t>
            </a:r>
            <a:r>
              <a:rPr sz="2180" spc="-119" dirty="0">
                <a:latin typeface="Tahoma"/>
                <a:cs typeface="Tahoma"/>
              </a:rPr>
              <a:t> </a:t>
            </a:r>
            <a:r>
              <a:rPr spc="-10" dirty="0"/>
              <a:t>is</a:t>
            </a:r>
            <a:r>
              <a:rPr spc="20" dirty="0"/>
              <a:t> </a:t>
            </a:r>
            <a:r>
              <a:rPr spc="-10" dirty="0"/>
              <a:t>minimal </a:t>
            </a:r>
            <a:r>
              <a:rPr spc="-495" dirty="0"/>
              <a:t> </a:t>
            </a:r>
            <a:r>
              <a:rPr dirty="0"/>
              <a:t>Empirically</a:t>
            </a:r>
            <a:r>
              <a:rPr spc="10" dirty="0"/>
              <a:t> </a:t>
            </a:r>
            <a:r>
              <a:rPr dirty="0"/>
              <a:t>estimated</a:t>
            </a:r>
            <a:r>
              <a:rPr spc="20" dirty="0"/>
              <a:t> </a:t>
            </a:r>
            <a:r>
              <a:rPr i="1" dirty="0">
                <a:latin typeface="Arial"/>
                <a:cs typeface="Arial"/>
              </a:rPr>
              <a:t>N</a:t>
            </a:r>
            <a:r>
              <a:rPr i="1" spc="149" dirty="0">
                <a:latin typeface="Arial"/>
                <a:cs typeface="Arial"/>
              </a:rPr>
              <a:t> </a:t>
            </a:r>
            <a:r>
              <a:rPr dirty="0"/>
              <a:t>and</a:t>
            </a:r>
            <a:r>
              <a:rPr spc="10" dirty="0"/>
              <a:t> </a:t>
            </a:r>
            <a:r>
              <a:rPr i="1" dirty="0">
                <a:latin typeface="Arial"/>
                <a:cs typeface="Arial"/>
              </a:rPr>
              <a:t>D</a:t>
            </a:r>
            <a:r>
              <a:rPr i="1" spc="79" dirty="0">
                <a:latin typeface="Arial"/>
                <a:cs typeface="Arial"/>
              </a:rPr>
              <a:t> </a:t>
            </a:r>
            <a:r>
              <a:rPr dirty="0"/>
              <a:t>based</a:t>
            </a:r>
            <a:r>
              <a:rPr spc="20" dirty="0"/>
              <a:t> </a:t>
            </a:r>
            <a:r>
              <a:rPr dirty="0"/>
              <a:t>on</a:t>
            </a:r>
            <a:r>
              <a:rPr spc="20" dirty="0"/>
              <a:t> </a:t>
            </a:r>
            <a:r>
              <a:rPr dirty="0"/>
              <a:t>400</a:t>
            </a:r>
            <a:r>
              <a:rPr spc="10" dirty="0"/>
              <a:t> </a:t>
            </a:r>
            <a:r>
              <a:rPr spc="-10" dirty="0"/>
              <a:t>models.</a:t>
            </a:r>
            <a:endParaRPr sz="2180" dirty="0">
              <a:latin typeface="Arial"/>
              <a:cs typeface="Arial"/>
            </a:endParaRPr>
          </a:p>
          <a:p>
            <a:pPr marL="573821" marR="2282700">
              <a:lnSpc>
                <a:spcPct val="112900"/>
              </a:lnSpc>
              <a:spcBef>
                <a:spcPts val="396"/>
              </a:spcBef>
            </a:pPr>
            <a:r>
              <a:rPr dirty="0"/>
              <a:t>Ranging</a:t>
            </a:r>
            <a:r>
              <a:rPr spc="20" dirty="0"/>
              <a:t> </a:t>
            </a:r>
            <a:r>
              <a:rPr dirty="0"/>
              <a:t>from</a:t>
            </a:r>
            <a:r>
              <a:rPr spc="20" dirty="0"/>
              <a:t> </a:t>
            </a:r>
            <a:r>
              <a:rPr dirty="0"/>
              <a:t>70</a:t>
            </a:r>
            <a:r>
              <a:rPr spc="-198" dirty="0"/>
              <a:t> </a:t>
            </a:r>
            <a:r>
              <a:rPr dirty="0"/>
              <a:t>M</a:t>
            </a:r>
            <a:r>
              <a:rPr spc="20" dirty="0"/>
              <a:t> </a:t>
            </a:r>
            <a:r>
              <a:rPr dirty="0"/>
              <a:t>to</a:t>
            </a:r>
            <a:r>
              <a:rPr spc="20" dirty="0"/>
              <a:t> </a:t>
            </a:r>
            <a:r>
              <a:rPr dirty="0"/>
              <a:t>16</a:t>
            </a:r>
            <a:r>
              <a:rPr spc="-198" dirty="0"/>
              <a:t> </a:t>
            </a:r>
            <a:r>
              <a:rPr dirty="0"/>
              <a:t>B</a:t>
            </a:r>
            <a:r>
              <a:rPr spc="20" dirty="0"/>
              <a:t> </a:t>
            </a:r>
            <a:r>
              <a:rPr dirty="0"/>
              <a:t>pa</a:t>
            </a:r>
            <a:r>
              <a:rPr spc="-20" dirty="0"/>
              <a:t>r</a:t>
            </a:r>
            <a:r>
              <a:rPr dirty="0"/>
              <a:t>ameters  </a:t>
            </a:r>
            <a:r>
              <a:rPr spc="-248" dirty="0"/>
              <a:t>T</a:t>
            </a:r>
            <a:r>
              <a:rPr spc="-20" dirty="0"/>
              <a:t>r</a:t>
            </a:r>
            <a:r>
              <a:rPr dirty="0"/>
              <a:t>ained</a:t>
            </a:r>
            <a:r>
              <a:rPr spc="20" dirty="0"/>
              <a:t> </a:t>
            </a:r>
            <a:r>
              <a:rPr dirty="0"/>
              <a:t>on</a:t>
            </a:r>
            <a:r>
              <a:rPr spc="20" dirty="0"/>
              <a:t> </a:t>
            </a:r>
            <a:r>
              <a:rPr dirty="0"/>
              <a:t>5</a:t>
            </a:r>
            <a:r>
              <a:rPr spc="-198" dirty="0"/>
              <a:t> </a:t>
            </a:r>
            <a:r>
              <a:rPr dirty="0"/>
              <a:t>B</a:t>
            </a:r>
            <a:r>
              <a:rPr spc="20" dirty="0"/>
              <a:t> </a:t>
            </a:r>
            <a:r>
              <a:rPr dirty="0"/>
              <a:t>to</a:t>
            </a:r>
            <a:r>
              <a:rPr spc="20" dirty="0"/>
              <a:t> </a:t>
            </a:r>
            <a:r>
              <a:rPr dirty="0"/>
              <a:t>400</a:t>
            </a:r>
            <a:r>
              <a:rPr spc="-198" dirty="0"/>
              <a:t> </a:t>
            </a:r>
            <a:r>
              <a:rPr dirty="0"/>
              <a:t>B</a:t>
            </a:r>
            <a:r>
              <a:rPr spc="20" dirty="0"/>
              <a:t> </a:t>
            </a:r>
            <a:r>
              <a:rPr dirty="0"/>
              <a:t>to</a:t>
            </a:r>
            <a:r>
              <a:rPr spc="-50" dirty="0"/>
              <a:t>k</a:t>
            </a:r>
            <a:r>
              <a:rPr dirty="0"/>
              <a:t>ens</a:t>
            </a:r>
          </a:p>
        </p:txBody>
      </p:sp>
      <p:pic>
        <p:nvPicPr>
          <p:cNvPr id="15" name="object 15"/>
          <p:cNvPicPr/>
          <p:nvPr/>
        </p:nvPicPr>
        <p:blipFill>
          <a:blip r:embed="rId3" cstate="print"/>
          <a:stretch>
            <a:fillRect/>
          </a:stretch>
        </p:blipFill>
        <p:spPr>
          <a:xfrm>
            <a:off x="752853" y="3832382"/>
            <a:ext cx="142443" cy="142443"/>
          </a:xfrm>
          <a:prstGeom prst="rect">
            <a:avLst/>
          </a:prstGeom>
        </p:spPr>
      </p:pic>
      <p:sp>
        <p:nvSpPr>
          <p:cNvPr id="20" name="object 20"/>
          <p:cNvSpPr txBox="1"/>
          <p:nvPr/>
        </p:nvSpPr>
        <p:spPr>
          <a:xfrm>
            <a:off x="4608533" y="3766131"/>
            <a:ext cx="1205498" cy="193151"/>
          </a:xfrm>
          <a:prstGeom prst="rect">
            <a:avLst/>
          </a:prstGeom>
        </p:spPr>
        <p:txBody>
          <a:bodyPr vert="horz" wrap="square" lIns="0" tIns="25167" rIns="0" bIns="0" rtlCol="0">
            <a:spAutoFit/>
          </a:bodyPr>
          <a:lstStyle/>
          <a:p>
            <a:pPr marL="25168">
              <a:spcBef>
                <a:spcPts val="198"/>
              </a:spcBef>
            </a:pPr>
            <a:r>
              <a:rPr sz="1090" spc="-10" dirty="0">
                <a:solidFill>
                  <a:srgbClr val="FFFFFF"/>
                </a:solidFill>
                <a:latin typeface="Microsoft Sans Serif"/>
                <a:cs typeface="Microsoft Sans Serif"/>
                <a:hlinkClick r:id="rId7"/>
              </a:rPr>
              <a:t>Kaplan </a:t>
            </a:r>
            <a:r>
              <a:rPr sz="1090" dirty="0">
                <a:solidFill>
                  <a:srgbClr val="FFFFFF"/>
                </a:solidFill>
                <a:latin typeface="Microsoft Sans Serif"/>
                <a:cs typeface="Microsoft Sans Serif"/>
                <a:hlinkClick r:id="rId7"/>
              </a:rPr>
              <a:t>et</a:t>
            </a:r>
            <a:r>
              <a:rPr sz="1090" spc="-10" dirty="0">
                <a:solidFill>
                  <a:srgbClr val="FFFFFF"/>
                </a:solidFill>
                <a:latin typeface="Microsoft Sans Serif"/>
                <a:cs typeface="Microsoft Sans Serif"/>
                <a:hlinkClick r:id="rId7"/>
              </a:rPr>
              <a:t> al., 2020</a:t>
            </a:r>
            <a:endParaRPr sz="1090">
              <a:latin typeface="Microsoft Sans Serif"/>
              <a:cs typeface="Microsoft Sans Serif"/>
            </a:endParaRPr>
          </a:p>
        </p:txBody>
      </p:sp>
      <p:pic>
        <p:nvPicPr>
          <p:cNvPr id="21" name="object 21"/>
          <p:cNvPicPr/>
          <p:nvPr/>
        </p:nvPicPr>
        <p:blipFill>
          <a:blip r:embed="rId4" cstate="print"/>
          <a:stretch>
            <a:fillRect/>
          </a:stretch>
        </p:blipFill>
        <p:spPr>
          <a:xfrm>
            <a:off x="752853" y="4248593"/>
            <a:ext cx="142443" cy="142443"/>
          </a:xfrm>
          <a:prstGeom prst="rect">
            <a:avLst/>
          </a:prstGeom>
        </p:spPr>
      </p:pic>
      <p:pic>
        <p:nvPicPr>
          <p:cNvPr id="22" name="object 22"/>
          <p:cNvPicPr/>
          <p:nvPr/>
        </p:nvPicPr>
        <p:blipFill>
          <a:blip r:embed="rId8" cstate="print"/>
          <a:stretch>
            <a:fillRect/>
          </a:stretch>
        </p:blipFill>
        <p:spPr>
          <a:xfrm>
            <a:off x="1329629" y="4667422"/>
            <a:ext cx="114761" cy="114761"/>
          </a:xfrm>
          <a:prstGeom prst="rect">
            <a:avLst/>
          </a:prstGeom>
        </p:spPr>
      </p:pic>
      <p:pic>
        <p:nvPicPr>
          <p:cNvPr id="23" name="object 23"/>
          <p:cNvPicPr/>
          <p:nvPr/>
        </p:nvPicPr>
        <p:blipFill>
          <a:blip r:embed="rId9" cstate="print"/>
          <a:stretch>
            <a:fillRect/>
          </a:stretch>
        </p:blipFill>
        <p:spPr>
          <a:xfrm>
            <a:off x="1329629" y="5008408"/>
            <a:ext cx="114761" cy="114761"/>
          </a:xfrm>
          <a:prstGeom prst="rect">
            <a:avLst/>
          </a:prstGeom>
        </p:spPr>
      </p:pic>
      <p:pic>
        <p:nvPicPr>
          <p:cNvPr id="24" name="object 24"/>
          <p:cNvPicPr/>
          <p:nvPr/>
        </p:nvPicPr>
        <p:blipFill>
          <a:blip r:embed="rId6" cstate="print"/>
          <a:stretch>
            <a:fillRect/>
          </a:stretch>
        </p:blipFill>
        <p:spPr>
          <a:xfrm>
            <a:off x="1329629" y="5349395"/>
            <a:ext cx="114761" cy="114761"/>
          </a:xfrm>
          <a:prstGeom prst="rect">
            <a:avLst/>
          </a:prstGeom>
        </p:spPr>
      </p:pic>
      <p:sp>
        <p:nvSpPr>
          <p:cNvPr id="25" name="object 25"/>
          <p:cNvSpPr txBox="1"/>
          <p:nvPr/>
        </p:nvSpPr>
        <p:spPr>
          <a:xfrm>
            <a:off x="1083759" y="3636480"/>
            <a:ext cx="7444390" cy="2267630"/>
          </a:xfrm>
          <a:prstGeom prst="rect">
            <a:avLst/>
          </a:prstGeom>
        </p:spPr>
        <p:txBody>
          <a:bodyPr vert="horz" wrap="square" lIns="0" tIns="25167" rIns="0" bIns="0" rtlCol="0">
            <a:spAutoFit/>
          </a:bodyPr>
          <a:lstStyle/>
          <a:p>
            <a:pPr marL="25168" marR="3840574">
              <a:lnSpc>
                <a:spcPct val="137800"/>
              </a:lnSpc>
              <a:spcBef>
                <a:spcPts val="198"/>
              </a:spcBef>
            </a:pPr>
            <a:r>
              <a:rPr sz="1982" spc="-10" dirty="0">
                <a:latin typeface="Microsoft Sans Serif"/>
                <a:cs typeface="Microsoft Sans Serif"/>
              </a:rPr>
              <a:t>Different</a:t>
            </a:r>
            <a:r>
              <a:rPr sz="1982" dirty="0">
                <a:latin typeface="Microsoft Sans Serif"/>
                <a:cs typeface="Microsoft Sans Serif"/>
              </a:rPr>
              <a:t> results from</a:t>
            </a:r>
            <a:r>
              <a:rPr sz="1982" spc="10" dirty="0">
                <a:latin typeface="Microsoft Sans Serif"/>
                <a:cs typeface="Microsoft Sans Serif"/>
              </a:rPr>
              <a:t> </a:t>
            </a:r>
            <a:r>
              <a:rPr sz="1982" dirty="0">
                <a:latin typeface="Microsoft Sans Serif"/>
                <a:cs typeface="Microsoft Sans Serif"/>
              </a:rPr>
              <a:t>those of </a:t>
            </a:r>
            <a:r>
              <a:rPr sz="1982" spc="10" dirty="0">
                <a:latin typeface="Microsoft Sans Serif"/>
                <a:cs typeface="Microsoft Sans Serif"/>
              </a:rPr>
              <a:t> </a:t>
            </a:r>
            <a:r>
              <a:rPr sz="1982" dirty="0">
                <a:latin typeface="Microsoft Sans Serif"/>
                <a:cs typeface="Microsoft Sans Serif"/>
              </a:rPr>
              <a:t>Results </a:t>
            </a:r>
            <a:r>
              <a:rPr sz="1982" spc="-10" dirty="0">
                <a:latin typeface="Microsoft Sans Serif"/>
                <a:cs typeface="Microsoft Sans Serif"/>
              </a:rPr>
              <a:t>verified</a:t>
            </a:r>
            <a:r>
              <a:rPr sz="1982" dirty="0">
                <a:latin typeface="Microsoft Sans Serif"/>
                <a:cs typeface="Microsoft Sans Serif"/>
              </a:rPr>
              <a:t> using </a:t>
            </a:r>
            <a:r>
              <a:rPr sz="1982" spc="-10" dirty="0">
                <a:latin typeface="Microsoft Sans Serif"/>
                <a:cs typeface="Microsoft Sans Serif"/>
              </a:rPr>
              <a:t>Chinchilla</a:t>
            </a:r>
            <a:endParaRPr sz="1982" dirty="0">
              <a:latin typeface="Microsoft Sans Serif"/>
              <a:cs typeface="Microsoft Sans Serif"/>
            </a:endParaRPr>
          </a:p>
          <a:p>
            <a:pPr marL="573821" marR="10067">
              <a:lnSpc>
                <a:spcPct val="112900"/>
              </a:lnSpc>
              <a:spcBef>
                <a:spcPts val="386"/>
              </a:spcBef>
            </a:pPr>
            <a:r>
              <a:rPr sz="1982" spc="-10" dirty="0">
                <a:latin typeface="Microsoft Sans Serif"/>
                <a:cs typeface="Microsoft Sans Serif"/>
              </a:rPr>
              <a:t>Chinchilla</a:t>
            </a:r>
            <a:r>
              <a:rPr sz="1982" spc="20" dirty="0">
                <a:latin typeface="Microsoft Sans Serif"/>
                <a:cs typeface="Microsoft Sans Serif"/>
              </a:rPr>
              <a:t> </a:t>
            </a:r>
            <a:r>
              <a:rPr sz="1982" dirty="0">
                <a:latin typeface="Microsoft Sans Serif"/>
                <a:cs typeface="Microsoft Sans Serif"/>
              </a:rPr>
              <a:t>has</a:t>
            </a:r>
            <a:r>
              <a:rPr sz="1982" spc="30" dirty="0">
                <a:latin typeface="Microsoft Sans Serif"/>
                <a:cs typeface="Microsoft Sans Serif"/>
              </a:rPr>
              <a:t> </a:t>
            </a:r>
            <a:r>
              <a:rPr sz="1982" dirty="0">
                <a:latin typeface="Microsoft Sans Serif"/>
                <a:cs typeface="Microsoft Sans Serif"/>
              </a:rPr>
              <a:t>70</a:t>
            </a:r>
            <a:r>
              <a:rPr sz="1982" spc="-198" dirty="0">
                <a:latin typeface="Microsoft Sans Serif"/>
                <a:cs typeface="Microsoft Sans Serif"/>
              </a:rPr>
              <a:t> </a:t>
            </a:r>
            <a:r>
              <a:rPr sz="1982" dirty="0">
                <a:latin typeface="Microsoft Sans Serif"/>
                <a:cs typeface="Microsoft Sans Serif"/>
              </a:rPr>
              <a:t>B</a:t>
            </a:r>
            <a:r>
              <a:rPr sz="1982" spc="20" dirty="0">
                <a:latin typeface="Microsoft Sans Serif"/>
                <a:cs typeface="Microsoft Sans Serif"/>
              </a:rPr>
              <a:t> </a:t>
            </a:r>
            <a:r>
              <a:rPr sz="1982" dirty="0">
                <a:latin typeface="Microsoft Sans Serif"/>
                <a:cs typeface="Microsoft Sans Serif"/>
              </a:rPr>
              <a:t>parameters</a:t>
            </a:r>
            <a:r>
              <a:rPr sz="1982" spc="30" dirty="0">
                <a:latin typeface="Microsoft Sans Serif"/>
                <a:cs typeface="Microsoft Sans Serif"/>
              </a:rPr>
              <a:t> </a:t>
            </a:r>
            <a:r>
              <a:rPr sz="1982" dirty="0">
                <a:latin typeface="Microsoft Sans Serif"/>
                <a:cs typeface="Microsoft Sans Serif"/>
              </a:rPr>
              <a:t>and</a:t>
            </a:r>
            <a:r>
              <a:rPr sz="1982" spc="30" dirty="0">
                <a:latin typeface="Microsoft Sans Serif"/>
                <a:cs typeface="Microsoft Sans Serif"/>
              </a:rPr>
              <a:t> </a:t>
            </a:r>
            <a:r>
              <a:rPr sz="1982" spc="-10" dirty="0">
                <a:latin typeface="Microsoft Sans Serif"/>
                <a:cs typeface="Microsoft Sans Serif"/>
              </a:rPr>
              <a:t>is</a:t>
            </a:r>
            <a:r>
              <a:rPr sz="1982" spc="20" dirty="0">
                <a:latin typeface="Microsoft Sans Serif"/>
                <a:cs typeface="Microsoft Sans Serif"/>
              </a:rPr>
              <a:t> </a:t>
            </a:r>
            <a:r>
              <a:rPr sz="1982" spc="-10" dirty="0">
                <a:latin typeface="Microsoft Sans Serif"/>
                <a:cs typeface="Microsoft Sans Serif"/>
              </a:rPr>
              <a:t>trained</a:t>
            </a:r>
            <a:r>
              <a:rPr sz="1982" spc="30" dirty="0">
                <a:latin typeface="Microsoft Sans Serif"/>
                <a:cs typeface="Microsoft Sans Serif"/>
              </a:rPr>
              <a:t> </a:t>
            </a:r>
            <a:r>
              <a:rPr sz="1982" dirty="0">
                <a:latin typeface="Microsoft Sans Serif"/>
                <a:cs typeface="Microsoft Sans Serif"/>
              </a:rPr>
              <a:t>on</a:t>
            </a:r>
            <a:r>
              <a:rPr sz="1982" spc="20" dirty="0">
                <a:latin typeface="Microsoft Sans Serif"/>
                <a:cs typeface="Microsoft Sans Serif"/>
              </a:rPr>
              <a:t> </a:t>
            </a:r>
            <a:r>
              <a:rPr sz="1982" dirty="0">
                <a:latin typeface="Microsoft Sans Serif"/>
                <a:cs typeface="Microsoft Sans Serif"/>
              </a:rPr>
              <a:t>1.4</a:t>
            </a:r>
            <a:r>
              <a:rPr sz="1982" spc="-188" dirty="0">
                <a:latin typeface="Microsoft Sans Serif"/>
                <a:cs typeface="Microsoft Sans Serif"/>
              </a:rPr>
              <a:t> </a:t>
            </a:r>
            <a:r>
              <a:rPr sz="1982" dirty="0">
                <a:latin typeface="Microsoft Sans Serif"/>
                <a:cs typeface="Microsoft Sans Serif"/>
              </a:rPr>
              <a:t>T</a:t>
            </a:r>
            <a:r>
              <a:rPr sz="1982" spc="20" dirty="0">
                <a:latin typeface="Microsoft Sans Serif"/>
                <a:cs typeface="Microsoft Sans Serif"/>
              </a:rPr>
              <a:t> </a:t>
            </a:r>
            <a:r>
              <a:rPr sz="1982" spc="-10" dirty="0">
                <a:latin typeface="Microsoft Sans Serif"/>
                <a:cs typeface="Microsoft Sans Serif"/>
              </a:rPr>
              <a:t>tokens </a:t>
            </a:r>
            <a:r>
              <a:rPr sz="1982" spc="-495" dirty="0">
                <a:latin typeface="Microsoft Sans Serif"/>
                <a:cs typeface="Microsoft Sans Serif"/>
              </a:rPr>
              <a:t> </a:t>
            </a:r>
            <a:r>
              <a:rPr sz="1982" dirty="0">
                <a:latin typeface="Microsoft Sans Serif"/>
                <a:cs typeface="Microsoft Sans Serif"/>
              </a:rPr>
              <a:t>4x</a:t>
            </a:r>
            <a:r>
              <a:rPr sz="1982" spc="10" dirty="0">
                <a:latin typeface="Microsoft Sans Serif"/>
                <a:cs typeface="Microsoft Sans Serif"/>
              </a:rPr>
              <a:t> </a:t>
            </a:r>
            <a:r>
              <a:rPr sz="1982" dirty="0">
                <a:latin typeface="Microsoft Sans Serif"/>
                <a:cs typeface="Microsoft Sans Serif"/>
              </a:rPr>
              <a:t>less</a:t>
            </a:r>
            <a:r>
              <a:rPr sz="1982" spc="20" dirty="0">
                <a:latin typeface="Microsoft Sans Serif"/>
                <a:cs typeface="Microsoft Sans Serif"/>
              </a:rPr>
              <a:t> </a:t>
            </a:r>
            <a:r>
              <a:rPr sz="1982" dirty="0">
                <a:latin typeface="Microsoft Sans Serif"/>
                <a:cs typeface="Microsoft Sans Serif"/>
              </a:rPr>
              <a:t>parameters</a:t>
            </a:r>
            <a:r>
              <a:rPr sz="1982" spc="10" dirty="0">
                <a:latin typeface="Microsoft Sans Serif"/>
                <a:cs typeface="Microsoft Sans Serif"/>
              </a:rPr>
              <a:t> </a:t>
            </a:r>
            <a:r>
              <a:rPr sz="1982" dirty="0">
                <a:latin typeface="Microsoft Sans Serif"/>
                <a:cs typeface="Microsoft Sans Serif"/>
              </a:rPr>
              <a:t>and</a:t>
            </a:r>
            <a:r>
              <a:rPr sz="1982" spc="20" dirty="0">
                <a:latin typeface="Microsoft Sans Serif"/>
                <a:cs typeface="Microsoft Sans Serif"/>
              </a:rPr>
              <a:t> </a:t>
            </a:r>
            <a:r>
              <a:rPr sz="1982" dirty="0">
                <a:latin typeface="Microsoft Sans Serif"/>
                <a:cs typeface="Microsoft Sans Serif"/>
              </a:rPr>
              <a:t>4x</a:t>
            </a:r>
            <a:r>
              <a:rPr sz="1982" spc="20" dirty="0">
                <a:latin typeface="Microsoft Sans Serif"/>
                <a:cs typeface="Microsoft Sans Serif"/>
              </a:rPr>
              <a:t> </a:t>
            </a:r>
            <a:r>
              <a:rPr sz="1982" dirty="0">
                <a:latin typeface="Microsoft Sans Serif"/>
                <a:cs typeface="Microsoft Sans Serif"/>
              </a:rPr>
              <a:t>more</a:t>
            </a:r>
            <a:r>
              <a:rPr sz="1982" spc="10" dirty="0">
                <a:latin typeface="Microsoft Sans Serif"/>
                <a:cs typeface="Microsoft Sans Serif"/>
              </a:rPr>
              <a:t> </a:t>
            </a:r>
            <a:r>
              <a:rPr sz="1982" spc="-10" dirty="0">
                <a:latin typeface="Microsoft Sans Serif"/>
                <a:cs typeface="Microsoft Sans Serif"/>
              </a:rPr>
              <a:t>tokens</a:t>
            </a:r>
            <a:r>
              <a:rPr sz="1982" spc="20" dirty="0">
                <a:latin typeface="Microsoft Sans Serif"/>
                <a:cs typeface="Microsoft Sans Serif"/>
              </a:rPr>
              <a:t> </a:t>
            </a:r>
            <a:r>
              <a:rPr sz="1982" dirty="0">
                <a:latin typeface="Microsoft Sans Serif"/>
                <a:cs typeface="Microsoft Sans Serif"/>
              </a:rPr>
              <a:t>than</a:t>
            </a:r>
            <a:r>
              <a:rPr sz="1982" spc="20" dirty="0">
                <a:latin typeface="Microsoft Sans Serif"/>
                <a:cs typeface="Microsoft Sans Serif"/>
              </a:rPr>
              <a:t> </a:t>
            </a:r>
            <a:r>
              <a:rPr sz="1982" dirty="0">
                <a:latin typeface="Microsoft Sans Serif"/>
                <a:cs typeface="Microsoft Sans Serif"/>
              </a:rPr>
              <a:t>Gopher </a:t>
            </a:r>
            <a:r>
              <a:rPr sz="1982" spc="10" dirty="0">
                <a:latin typeface="Microsoft Sans Serif"/>
                <a:cs typeface="Microsoft Sans Serif"/>
              </a:rPr>
              <a:t> </a:t>
            </a:r>
            <a:r>
              <a:rPr sz="1982" spc="-10" dirty="0">
                <a:latin typeface="Microsoft Sans Serif"/>
                <a:cs typeface="Microsoft Sans Serif"/>
              </a:rPr>
              <a:t>Chinchilla</a:t>
            </a:r>
            <a:r>
              <a:rPr sz="1982" spc="30" dirty="0">
                <a:latin typeface="Microsoft Sans Serif"/>
                <a:cs typeface="Microsoft Sans Serif"/>
              </a:rPr>
              <a:t> </a:t>
            </a:r>
            <a:r>
              <a:rPr sz="1982" dirty="0">
                <a:latin typeface="Microsoft Sans Serif"/>
                <a:cs typeface="Microsoft Sans Serif"/>
              </a:rPr>
              <a:t>outruns</a:t>
            </a:r>
            <a:r>
              <a:rPr sz="1982" spc="30" dirty="0">
                <a:latin typeface="Microsoft Sans Serif"/>
                <a:cs typeface="Microsoft Sans Serif"/>
              </a:rPr>
              <a:t> </a:t>
            </a:r>
            <a:r>
              <a:rPr sz="1982" dirty="0">
                <a:latin typeface="Microsoft Sans Serif"/>
                <a:cs typeface="Microsoft Sans Serif"/>
              </a:rPr>
              <a:t>Gopher</a:t>
            </a:r>
            <a:r>
              <a:rPr sz="1982" spc="30" dirty="0">
                <a:latin typeface="Microsoft Sans Serif"/>
                <a:cs typeface="Microsoft Sans Serif"/>
              </a:rPr>
              <a:t> </a:t>
            </a:r>
            <a:r>
              <a:rPr sz="1982" dirty="0">
                <a:latin typeface="Microsoft Sans Serif"/>
                <a:cs typeface="Microsoft Sans Serif"/>
              </a:rPr>
              <a:t>and</a:t>
            </a:r>
            <a:r>
              <a:rPr sz="1982" spc="40" dirty="0">
                <a:latin typeface="Microsoft Sans Serif"/>
                <a:cs typeface="Microsoft Sans Serif"/>
              </a:rPr>
              <a:t> </a:t>
            </a:r>
            <a:r>
              <a:rPr sz="1982" dirty="0">
                <a:latin typeface="Microsoft Sans Serif"/>
                <a:cs typeface="Microsoft Sans Serif"/>
              </a:rPr>
              <a:t>has</a:t>
            </a:r>
            <a:r>
              <a:rPr sz="1982" spc="30" dirty="0">
                <a:latin typeface="Microsoft Sans Serif"/>
                <a:cs typeface="Microsoft Sans Serif"/>
              </a:rPr>
              <a:t> </a:t>
            </a:r>
            <a:r>
              <a:rPr sz="1982" dirty="0">
                <a:latin typeface="Microsoft Sans Serif"/>
                <a:cs typeface="Microsoft Sans Serif"/>
              </a:rPr>
              <a:t>reduced</a:t>
            </a:r>
            <a:r>
              <a:rPr sz="1982" spc="30" dirty="0">
                <a:latin typeface="Microsoft Sans Serif"/>
                <a:cs typeface="Microsoft Sans Serif"/>
              </a:rPr>
              <a:t> </a:t>
            </a:r>
            <a:r>
              <a:rPr sz="1982" spc="10" dirty="0">
                <a:latin typeface="Microsoft Sans Serif"/>
                <a:cs typeface="Microsoft Sans Serif"/>
              </a:rPr>
              <a:t>memory</a:t>
            </a:r>
            <a:r>
              <a:rPr sz="1982" spc="40" dirty="0">
                <a:latin typeface="Microsoft Sans Serif"/>
                <a:cs typeface="Microsoft Sans Serif"/>
              </a:rPr>
              <a:t> </a:t>
            </a:r>
            <a:r>
              <a:rPr sz="1982" spc="-10" dirty="0">
                <a:latin typeface="Microsoft Sans Serif"/>
                <a:cs typeface="Microsoft Sans Serif"/>
              </a:rPr>
              <a:t>footprint </a:t>
            </a:r>
            <a:r>
              <a:rPr sz="1982" spc="-495" dirty="0">
                <a:latin typeface="Microsoft Sans Serif"/>
                <a:cs typeface="Microsoft Sans Serif"/>
              </a:rPr>
              <a:t> </a:t>
            </a:r>
            <a:r>
              <a:rPr sz="1982" dirty="0">
                <a:latin typeface="Microsoft Sans Serif"/>
                <a:cs typeface="Microsoft Sans Serif"/>
              </a:rPr>
              <a:t>and</a:t>
            </a:r>
            <a:r>
              <a:rPr sz="1982" spc="10" dirty="0">
                <a:latin typeface="Microsoft Sans Serif"/>
                <a:cs typeface="Microsoft Sans Serif"/>
              </a:rPr>
              <a:t> </a:t>
            </a:r>
            <a:r>
              <a:rPr sz="1982" spc="-10" dirty="0">
                <a:latin typeface="Microsoft Sans Serif"/>
                <a:cs typeface="Microsoft Sans Serif"/>
              </a:rPr>
              <a:t>inference</a:t>
            </a:r>
            <a:r>
              <a:rPr sz="1982" spc="20" dirty="0">
                <a:latin typeface="Microsoft Sans Serif"/>
                <a:cs typeface="Microsoft Sans Serif"/>
              </a:rPr>
              <a:t> </a:t>
            </a:r>
            <a:r>
              <a:rPr sz="1982" dirty="0">
                <a:latin typeface="Microsoft Sans Serif"/>
                <a:cs typeface="Microsoft Sans Serif"/>
              </a:rPr>
              <a:t>cost</a:t>
            </a:r>
          </a:p>
        </p:txBody>
      </p:sp>
      <p:sp>
        <p:nvSpPr>
          <p:cNvPr id="26" name="object 26"/>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endParaRPr sz="3567"/>
          </a:p>
        </p:txBody>
      </p:sp>
      <p:sp>
        <p:nvSpPr>
          <p:cNvPr id="28" name="object 28"/>
          <p:cNvSpPr txBox="1">
            <a:spLocks noGrp="1"/>
          </p:cNvSpPr>
          <p:nvPr>
            <p:ph type="sldNum" sz="quarter" idx="7"/>
          </p:nvPr>
        </p:nvSpPr>
        <p:spPr>
          <a:xfrm>
            <a:off x="12414608" y="1343415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9</a:t>
            </a:r>
            <a:r>
              <a:rPr spc="10" dirty="0"/>
              <a:t> </a:t>
            </a:r>
            <a:r>
              <a:rPr dirty="0"/>
              <a:t>/</a:t>
            </a:r>
            <a:r>
              <a:rPr spc="20" dirty="0"/>
              <a:t> </a:t>
            </a:r>
            <a:r>
              <a:rPr spc="-10" dirty="0"/>
              <a:t>14</a:t>
            </a:r>
          </a:p>
        </p:txBody>
      </p:sp>
    </p:spTree>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6143" y="280856"/>
            <a:ext cx="8476837" cy="778901"/>
          </a:xfrm>
          <a:prstGeom prst="rect">
            <a:avLst/>
          </a:prstGeom>
        </p:spPr>
        <p:txBody>
          <a:bodyPr vert="horz" wrap="square" lIns="0" tIns="85568" rIns="0" bIns="0" rtlCol="0">
            <a:spAutoFit/>
          </a:bodyPr>
          <a:lstStyle/>
          <a:p>
            <a:pPr marL="25168" marR="10067">
              <a:lnSpc>
                <a:spcPts val="2675"/>
              </a:lnSpc>
              <a:spcBef>
                <a:spcPts val="674"/>
              </a:spcBef>
            </a:pPr>
            <a:r>
              <a:rPr spc="20" dirty="0"/>
              <a:t>COMPUTE-OPTIMAL</a:t>
            </a:r>
            <a:r>
              <a:rPr dirty="0"/>
              <a:t> </a:t>
            </a:r>
            <a:r>
              <a:rPr spc="20" dirty="0"/>
              <a:t>LLMs:</a:t>
            </a:r>
            <a:r>
              <a:rPr spc="178" dirty="0"/>
              <a:t> </a:t>
            </a:r>
            <a:r>
              <a:rPr spc="20" dirty="0"/>
              <a:t>ARE</a:t>
            </a:r>
            <a:r>
              <a:rPr dirty="0"/>
              <a:t> </a:t>
            </a:r>
            <a:r>
              <a:rPr spc="20" dirty="0"/>
              <a:t>GPT3</a:t>
            </a:r>
            <a:r>
              <a:rPr spc="10" dirty="0"/>
              <a:t> </a:t>
            </a:r>
            <a:r>
              <a:rPr spc="20" dirty="0"/>
              <a:t>ETC</a:t>
            </a:r>
            <a:r>
              <a:rPr spc="10" dirty="0"/>
              <a:t> </a:t>
            </a:r>
            <a:r>
              <a:rPr spc="-10" dirty="0"/>
              <a:t>TOO </a:t>
            </a:r>
            <a:r>
              <a:rPr spc="-684" dirty="0"/>
              <a:t> </a:t>
            </a:r>
            <a:r>
              <a:rPr spc="20" dirty="0"/>
              <a:t>LARGE?</a:t>
            </a:r>
          </a:p>
        </p:txBody>
      </p:sp>
      <p:pic>
        <p:nvPicPr>
          <p:cNvPr id="3" name="object 3"/>
          <p:cNvPicPr/>
          <p:nvPr/>
        </p:nvPicPr>
        <p:blipFill>
          <a:blip r:embed="rId3" cstate="print"/>
          <a:stretch>
            <a:fillRect/>
          </a:stretch>
        </p:blipFill>
        <p:spPr>
          <a:xfrm>
            <a:off x="646254" y="1331251"/>
            <a:ext cx="7847260" cy="4139644"/>
          </a:xfrm>
          <a:prstGeom prst="rect">
            <a:avLst/>
          </a:prstGeom>
        </p:spPr>
      </p:pic>
      <p:sp>
        <p:nvSpPr>
          <p:cNvPr id="7" name="object 7"/>
          <p:cNvSpPr txBox="1"/>
          <p:nvPr/>
        </p:nvSpPr>
        <p:spPr>
          <a:xfrm>
            <a:off x="6818370" y="6179552"/>
            <a:ext cx="2234189" cy="193151"/>
          </a:xfrm>
          <a:prstGeom prst="rect">
            <a:avLst/>
          </a:prstGeom>
        </p:spPr>
        <p:txBody>
          <a:bodyPr vert="horz" wrap="square" lIns="0" tIns="25167" rIns="0" bIns="0" rtlCol="0">
            <a:spAutoFit/>
          </a:bodyPr>
          <a:lstStyle/>
          <a:p>
            <a:pPr marL="25168">
              <a:spcBef>
                <a:spcPts val="198"/>
              </a:spcBef>
            </a:pPr>
            <a:r>
              <a:rPr sz="1090" u="sng" dirty="0">
                <a:solidFill>
                  <a:srgbClr val="FFFFFF"/>
                </a:solidFill>
                <a:uFill>
                  <a:solidFill>
                    <a:srgbClr val="7F7F7F"/>
                  </a:solidFill>
                </a:uFill>
                <a:latin typeface="Times New Roman"/>
                <a:cs typeface="Times New Roman"/>
              </a:rPr>
              <a:t>     </a:t>
            </a:r>
            <a:r>
              <a:rPr sz="1090" u="sng" spc="-99" dirty="0">
                <a:solidFill>
                  <a:srgbClr val="FFFFFF"/>
                </a:solidFill>
                <a:uFill>
                  <a:solidFill>
                    <a:srgbClr val="7F7F7F"/>
                  </a:solidFill>
                </a:uFill>
                <a:latin typeface="Times New Roman"/>
                <a:cs typeface="Times New Roman"/>
              </a:rPr>
              <a:t> </a:t>
            </a:r>
            <a:r>
              <a:rPr sz="1090" u="sng" dirty="0">
                <a:solidFill>
                  <a:srgbClr val="FFFFFF"/>
                </a:solidFill>
                <a:uFill>
                  <a:solidFill>
                    <a:srgbClr val="7F7F7F"/>
                  </a:solidFill>
                </a:uFill>
                <a:latin typeface="Microsoft Sans Serif"/>
                <a:cs typeface="Microsoft Sans Serif"/>
                <a:hlinkClick r:id="rId4"/>
              </a:rPr>
              <a:t>Source:</a:t>
            </a:r>
            <a:r>
              <a:rPr sz="1090" u="sng" spc="50" dirty="0">
                <a:solidFill>
                  <a:srgbClr val="FFFFFF"/>
                </a:solidFill>
                <a:uFill>
                  <a:solidFill>
                    <a:srgbClr val="7F7F7F"/>
                  </a:solidFill>
                </a:uFill>
                <a:latin typeface="Microsoft Sans Serif"/>
                <a:cs typeface="Microsoft Sans Serif"/>
                <a:hlinkClick r:id="rId4"/>
              </a:rPr>
              <a:t> </a:t>
            </a:r>
            <a:r>
              <a:rPr sz="1090" u="sng" dirty="0">
                <a:solidFill>
                  <a:srgbClr val="FFFFFF"/>
                </a:solidFill>
                <a:uFill>
                  <a:solidFill>
                    <a:srgbClr val="7F7F7F"/>
                  </a:solidFill>
                </a:uFill>
                <a:latin typeface="Microsoft Sans Serif"/>
                <a:cs typeface="Microsoft Sans Serif"/>
                <a:hlinkClick r:id="rId4"/>
              </a:rPr>
              <a:t>Hoffmann</a:t>
            </a:r>
            <a:r>
              <a:rPr sz="1090" u="sng" spc="-20" dirty="0">
                <a:solidFill>
                  <a:srgbClr val="FFFFFF"/>
                </a:solidFill>
                <a:uFill>
                  <a:solidFill>
                    <a:srgbClr val="7F7F7F"/>
                  </a:solidFill>
                </a:uFill>
                <a:latin typeface="Microsoft Sans Serif"/>
                <a:cs typeface="Microsoft Sans Serif"/>
                <a:hlinkClick r:id="rId4"/>
              </a:rPr>
              <a:t> </a:t>
            </a:r>
            <a:r>
              <a:rPr sz="1090" u="sng" dirty="0">
                <a:solidFill>
                  <a:srgbClr val="FFFFFF"/>
                </a:solidFill>
                <a:uFill>
                  <a:solidFill>
                    <a:srgbClr val="7F7F7F"/>
                  </a:solidFill>
                </a:uFill>
                <a:latin typeface="Microsoft Sans Serif"/>
                <a:cs typeface="Microsoft Sans Serif"/>
                <a:hlinkClick r:id="rId4"/>
              </a:rPr>
              <a:t>et</a:t>
            </a:r>
            <a:r>
              <a:rPr sz="1090" u="sng" spc="-10" dirty="0">
                <a:solidFill>
                  <a:srgbClr val="FFFFFF"/>
                </a:solidFill>
                <a:uFill>
                  <a:solidFill>
                    <a:srgbClr val="7F7F7F"/>
                  </a:solidFill>
                </a:uFill>
                <a:latin typeface="Microsoft Sans Serif"/>
                <a:cs typeface="Microsoft Sans Serif"/>
                <a:hlinkClick r:id="rId4"/>
              </a:rPr>
              <a:t> al., 20</a:t>
            </a:r>
            <a:r>
              <a:rPr lang="en-US" sz="1090" u="sng" spc="-10" dirty="0">
                <a:solidFill>
                  <a:srgbClr val="FFFFFF"/>
                </a:solidFill>
                <a:uFill>
                  <a:solidFill>
                    <a:srgbClr val="7F7F7F"/>
                  </a:solidFill>
                </a:uFill>
                <a:latin typeface="Microsoft Sans Serif"/>
                <a:cs typeface="Microsoft Sans Serif"/>
                <a:hlinkClick r:id="rId4"/>
              </a:rPr>
              <a:t>2</a:t>
            </a:r>
            <a:r>
              <a:rPr sz="1090" u="sng" spc="-10" dirty="0">
                <a:solidFill>
                  <a:srgbClr val="FFFFFF"/>
                </a:solidFill>
                <a:uFill>
                  <a:solidFill>
                    <a:srgbClr val="7F7F7F"/>
                  </a:solidFill>
                </a:uFill>
                <a:latin typeface="Microsoft Sans Serif"/>
                <a:cs typeface="Microsoft Sans Serif"/>
                <a:hlinkClick r:id="rId4"/>
              </a:rPr>
              <a:t>2</a:t>
            </a:r>
            <a:r>
              <a:rPr lang="en-US" sz="1090" u="sng" spc="-10" dirty="0">
                <a:solidFill>
                  <a:srgbClr val="FFFFFF"/>
                </a:solidFill>
                <a:uFill>
                  <a:solidFill>
                    <a:srgbClr val="7F7F7F"/>
                  </a:solidFill>
                </a:uFill>
                <a:latin typeface="Microsoft Sans Serif"/>
                <a:cs typeface="Microsoft Sans Serif"/>
              </a:rPr>
              <a:t>2</a:t>
            </a:r>
            <a:r>
              <a:rPr sz="1090" u="sng" spc="-10" dirty="0">
                <a:solidFill>
                  <a:srgbClr val="FFFFFF"/>
                </a:solidFill>
                <a:uFill>
                  <a:solidFill>
                    <a:srgbClr val="7F7F7F"/>
                  </a:solidFill>
                </a:uFill>
                <a:latin typeface="Microsoft Sans Serif"/>
                <a:cs typeface="Microsoft Sans Serif"/>
              </a:rPr>
              <a:t>2</a:t>
            </a:r>
            <a:r>
              <a:rPr sz="1090" u="sng" spc="-30" dirty="0">
                <a:solidFill>
                  <a:srgbClr val="FFFFFF"/>
                </a:solidFill>
                <a:uFill>
                  <a:solidFill>
                    <a:srgbClr val="7F7F7F"/>
                  </a:solidFill>
                </a:uFill>
                <a:latin typeface="Microsoft Sans Serif"/>
                <a:cs typeface="Microsoft Sans Serif"/>
              </a:rPr>
              <a:t> </a:t>
            </a:r>
            <a:endParaRPr sz="1090" dirty="0">
              <a:latin typeface="Microsoft Sans Serif"/>
              <a:cs typeface="Microsoft Sans Serif"/>
            </a:endParaRPr>
          </a:p>
        </p:txBody>
      </p:sp>
      <p:sp>
        <p:nvSpPr>
          <p:cNvPr id="8" name="object 8"/>
          <p:cNvSpPr/>
          <p:nvPr/>
        </p:nvSpPr>
        <p:spPr>
          <a:xfrm>
            <a:off x="4195" y="6521290"/>
            <a:ext cx="9131836" cy="0"/>
          </a:xfrm>
          <a:custGeom>
            <a:avLst/>
            <a:gdLst/>
            <a:ahLst/>
            <a:cxnLst/>
            <a:rect l="l" t="t" r="r" b="b"/>
            <a:pathLst>
              <a:path w="4608195">
                <a:moveTo>
                  <a:pt x="0" y="0"/>
                </a:moveTo>
                <a:lnTo>
                  <a:pt x="4608004" y="0"/>
                </a:lnTo>
              </a:path>
            </a:pathLst>
          </a:custGeom>
          <a:ln w="6324">
            <a:solidFill>
              <a:srgbClr val="000000"/>
            </a:solidFill>
          </a:ln>
        </p:spPr>
        <p:txBody>
          <a:bodyPr wrap="square" lIns="0" tIns="0" rIns="0" bIns="0" rtlCol="0"/>
          <a:lstStyle/>
          <a:p>
            <a:endParaRPr sz="3567"/>
          </a:p>
        </p:txBody>
      </p:sp>
      <p:sp>
        <p:nvSpPr>
          <p:cNvPr id="10" name="object 10"/>
          <p:cNvSpPr txBox="1">
            <a:spLocks noGrp="1"/>
          </p:cNvSpPr>
          <p:nvPr>
            <p:ph type="sldNum" sz="quarter" idx="7"/>
          </p:nvPr>
        </p:nvSpPr>
        <p:spPr>
          <a:xfrm>
            <a:off x="12506048" y="13098878"/>
            <a:ext cx="5391536" cy="186798"/>
          </a:xfrm>
          <a:prstGeom prst="rect">
            <a:avLst/>
          </a:prstGeom>
        </p:spPr>
        <p:txBody>
          <a:bodyPr vert="horz" wrap="square" lIns="0" tIns="18875" rIns="0" bIns="0" rtlCol="0">
            <a:spAutoFit/>
          </a:bodyPr>
          <a:lstStyle/>
          <a:p>
            <a:pPr marL="25168">
              <a:spcBef>
                <a:spcPts val="149"/>
              </a:spcBef>
            </a:pPr>
            <a:r>
              <a:rPr spc="-30" dirty="0"/>
              <a:t>Training</a:t>
            </a:r>
            <a:r>
              <a:rPr spc="10" dirty="0"/>
              <a:t> </a:t>
            </a:r>
            <a:r>
              <a:rPr spc="-10" dirty="0"/>
              <a:t>Large</a:t>
            </a:r>
            <a:r>
              <a:rPr spc="20" dirty="0"/>
              <a:t> </a:t>
            </a:r>
            <a:r>
              <a:rPr spc="-10" dirty="0"/>
              <a:t>Language</a:t>
            </a:r>
            <a:r>
              <a:rPr spc="20" dirty="0"/>
              <a:t> </a:t>
            </a:r>
            <a:r>
              <a:rPr spc="-10" dirty="0"/>
              <a:t>Models</a:t>
            </a:r>
            <a:r>
              <a:rPr spc="327" dirty="0"/>
              <a:t> </a:t>
            </a:r>
            <a:r>
              <a:rPr spc="277" dirty="0"/>
              <a:t>–</a:t>
            </a:r>
            <a:r>
              <a:rPr spc="337" dirty="0"/>
              <a:t> </a:t>
            </a:r>
            <a:r>
              <a:rPr spc="-10" dirty="0"/>
              <a:t>10</a:t>
            </a:r>
            <a:r>
              <a:rPr spc="10" dirty="0"/>
              <a:t> </a:t>
            </a:r>
            <a:r>
              <a:rPr dirty="0"/>
              <a:t>/</a:t>
            </a:r>
            <a:r>
              <a:rPr spc="20" dirty="0"/>
              <a:t> </a:t>
            </a:r>
            <a:r>
              <a:rPr spc="-10" dirty="0"/>
              <a:t>14</a:t>
            </a:r>
          </a:p>
        </p:txBody>
      </p:sp>
      <p:sp>
        <p:nvSpPr>
          <p:cNvPr id="12" name="TextBox 11">
            <a:extLst>
              <a:ext uri="{FF2B5EF4-FFF2-40B4-BE49-F238E27FC236}">
                <a16:creationId xmlns:a16="http://schemas.microsoft.com/office/drawing/2014/main" id="{5820684A-CF57-4FA3-87F3-109748A9C3E4}"/>
              </a:ext>
            </a:extLst>
          </p:cNvPr>
          <p:cNvSpPr txBox="1"/>
          <p:nvPr/>
        </p:nvSpPr>
        <p:spPr>
          <a:xfrm>
            <a:off x="510540" y="5349180"/>
            <a:ext cx="8275320" cy="830997"/>
          </a:xfrm>
          <a:prstGeom prst="rect">
            <a:avLst/>
          </a:prstGeom>
          <a:noFill/>
        </p:spPr>
        <p:txBody>
          <a:bodyPr wrap="square">
            <a:spAutoFit/>
          </a:bodyPr>
          <a:lstStyle/>
          <a:p>
            <a:r>
              <a:rPr lang="de-DE" sz="1600" dirty="0" err="1"/>
              <a:t>Specifically</a:t>
            </a:r>
            <a:r>
              <a:rPr lang="de-DE" sz="1600" dirty="0"/>
              <a:t>, </a:t>
            </a:r>
            <a:r>
              <a:rPr lang="de-DE" sz="1600" dirty="0" err="1"/>
              <a:t>given</a:t>
            </a:r>
            <a:r>
              <a:rPr lang="de-DE" sz="1600" dirty="0"/>
              <a:t> a 10x </a:t>
            </a:r>
            <a:r>
              <a:rPr lang="de-DE" sz="1600" dirty="0" err="1"/>
              <a:t>increased</a:t>
            </a:r>
            <a:r>
              <a:rPr lang="de-DE" sz="1600" dirty="0"/>
              <a:t> </a:t>
            </a:r>
            <a:r>
              <a:rPr lang="de-DE" sz="1600" dirty="0" err="1"/>
              <a:t>computational</a:t>
            </a:r>
            <a:r>
              <a:rPr lang="de-DE" sz="1600" dirty="0"/>
              <a:t> </a:t>
            </a:r>
            <a:r>
              <a:rPr lang="de-DE" sz="1600" dirty="0" err="1"/>
              <a:t>budget</a:t>
            </a:r>
            <a:r>
              <a:rPr lang="de-DE" sz="1600" dirty="0"/>
              <a:t>, </a:t>
            </a:r>
            <a:r>
              <a:rPr lang="de-DE" sz="1600" dirty="0" err="1"/>
              <a:t>they</a:t>
            </a:r>
            <a:r>
              <a:rPr lang="de-DE" sz="1600" dirty="0"/>
              <a:t> </a:t>
            </a:r>
            <a:r>
              <a:rPr lang="de-DE" sz="1600" dirty="0" err="1"/>
              <a:t>suggests</a:t>
            </a:r>
            <a:r>
              <a:rPr lang="de-DE" sz="1600" dirty="0"/>
              <a:t> </a:t>
            </a:r>
            <a:r>
              <a:rPr lang="de-DE" sz="1600" dirty="0" err="1"/>
              <a:t>that</a:t>
            </a:r>
            <a:r>
              <a:rPr lang="de-DE" sz="1600" dirty="0"/>
              <a:t> </a:t>
            </a:r>
            <a:r>
              <a:rPr lang="de-DE" sz="1600" dirty="0" err="1"/>
              <a:t>the</a:t>
            </a:r>
            <a:r>
              <a:rPr lang="de-DE" sz="1600" dirty="0"/>
              <a:t> </a:t>
            </a:r>
            <a:r>
              <a:rPr lang="de-DE" sz="1600" dirty="0" err="1"/>
              <a:t>size</a:t>
            </a:r>
            <a:r>
              <a:rPr lang="de-DE" sz="1600" dirty="0"/>
              <a:t> of </a:t>
            </a:r>
            <a:r>
              <a:rPr lang="de-DE" sz="1600" dirty="0" err="1"/>
              <a:t>the</a:t>
            </a:r>
            <a:r>
              <a:rPr lang="de-DE" sz="1600" dirty="0"/>
              <a:t> </a:t>
            </a:r>
            <a:r>
              <a:rPr lang="de-DE" sz="1600" dirty="0" err="1"/>
              <a:t>model</a:t>
            </a:r>
            <a:r>
              <a:rPr lang="de-DE" sz="1600" dirty="0"/>
              <a:t> </a:t>
            </a:r>
            <a:r>
              <a:rPr lang="de-DE" sz="1600" dirty="0" err="1"/>
              <a:t>should</a:t>
            </a:r>
            <a:r>
              <a:rPr lang="de-DE" sz="1600" dirty="0"/>
              <a:t> </a:t>
            </a:r>
            <a:r>
              <a:rPr lang="de-DE" sz="1600" dirty="0" err="1"/>
              <a:t>increase</a:t>
            </a:r>
            <a:r>
              <a:rPr lang="de-DE" sz="1600" dirty="0"/>
              <a:t> 5.5x </a:t>
            </a:r>
            <a:r>
              <a:rPr lang="de-DE" sz="1600" dirty="0" err="1"/>
              <a:t>while</a:t>
            </a:r>
            <a:r>
              <a:rPr lang="de-DE" sz="1600" dirty="0"/>
              <a:t> </a:t>
            </a:r>
            <a:r>
              <a:rPr lang="de-DE" sz="1600" dirty="0" err="1"/>
              <a:t>the</a:t>
            </a:r>
            <a:r>
              <a:rPr lang="de-DE" sz="1600" dirty="0"/>
              <a:t> </a:t>
            </a:r>
            <a:r>
              <a:rPr lang="de-DE" sz="1600" dirty="0" err="1"/>
              <a:t>number</a:t>
            </a:r>
            <a:r>
              <a:rPr lang="de-DE" sz="1600" dirty="0"/>
              <a:t> of </a:t>
            </a:r>
            <a:r>
              <a:rPr lang="de-DE" sz="1600" dirty="0" err="1"/>
              <a:t>training</a:t>
            </a:r>
            <a:r>
              <a:rPr lang="de-DE" sz="1600" dirty="0"/>
              <a:t> </a:t>
            </a:r>
            <a:r>
              <a:rPr lang="de-DE" sz="1600" dirty="0" err="1"/>
              <a:t>tokens</a:t>
            </a:r>
            <a:r>
              <a:rPr lang="de-DE" sz="1600" dirty="0"/>
              <a:t> </a:t>
            </a:r>
            <a:r>
              <a:rPr lang="de-DE" sz="1600" dirty="0" err="1"/>
              <a:t>should</a:t>
            </a:r>
            <a:r>
              <a:rPr lang="de-DE" sz="1600" dirty="0"/>
              <a:t> </a:t>
            </a:r>
            <a:r>
              <a:rPr lang="de-DE" sz="1600" dirty="0" err="1"/>
              <a:t>only</a:t>
            </a:r>
            <a:r>
              <a:rPr lang="de-DE" sz="1600" dirty="0"/>
              <a:t> </a:t>
            </a:r>
            <a:r>
              <a:rPr lang="de-DE" sz="1600" dirty="0" err="1"/>
              <a:t>increase</a:t>
            </a:r>
            <a:r>
              <a:rPr lang="de-DE" sz="1600" dirty="0"/>
              <a:t> 1.8x. </a:t>
            </a:r>
            <a:r>
              <a:rPr lang="de-DE" sz="1600" dirty="0" err="1"/>
              <a:t>Instead</a:t>
            </a:r>
            <a:r>
              <a:rPr lang="de-DE" sz="1600" dirty="0"/>
              <a:t>, </a:t>
            </a:r>
            <a:r>
              <a:rPr lang="de-DE" sz="1600" dirty="0" err="1"/>
              <a:t>we</a:t>
            </a:r>
            <a:r>
              <a:rPr lang="de-DE" sz="1600" dirty="0"/>
              <a:t> find </a:t>
            </a:r>
            <a:r>
              <a:rPr lang="de-DE" sz="1600" dirty="0" err="1"/>
              <a:t>that</a:t>
            </a:r>
            <a:r>
              <a:rPr lang="de-DE" sz="1600" dirty="0"/>
              <a:t> </a:t>
            </a:r>
            <a:r>
              <a:rPr lang="de-DE" sz="1600" dirty="0" err="1"/>
              <a:t>model</a:t>
            </a:r>
            <a:r>
              <a:rPr lang="de-DE" sz="1600" dirty="0"/>
              <a:t> </a:t>
            </a:r>
            <a:r>
              <a:rPr lang="de-DE" sz="1600" dirty="0" err="1"/>
              <a:t>size</a:t>
            </a:r>
            <a:r>
              <a:rPr lang="de-DE" sz="1600" dirty="0"/>
              <a:t> and </a:t>
            </a:r>
            <a:r>
              <a:rPr lang="de-DE" sz="1600" dirty="0" err="1"/>
              <a:t>the</a:t>
            </a:r>
            <a:r>
              <a:rPr lang="de-DE" sz="1600" dirty="0"/>
              <a:t> </a:t>
            </a:r>
            <a:r>
              <a:rPr lang="de-DE" sz="1600" dirty="0" err="1"/>
              <a:t>number</a:t>
            </a:r>
            <a:r>
              <a:rPr lang="de-DE" sz="1600" dirty="0"/>
              <a:t> of </a:t>
            </a:r>
            <a:r>
              <a:rPr lang="de-DE" sz="1600" dirty="0" err="1"/>
              <a:t>training</a:t>
            </a:r>
            <a:r>
              <a:rPr lang="de-DE" sz="1600" dirty="0"/>
              <a:t> </a:t>
            </a:r>
            <a:r>
              <a:rPr lang="de-DE" sz="1600" dirty="0" err="1"/>
              <a:t>tokens</a:t>
            </a:r>
            <a:r>
              <a:rPr lang="de-DE" sz="1600" dirty="0"/>
              <a:t> </a:t>
            </a:r>
            <a:r>
              <a:rPr lang="de-DE" sz="1600" dirty="0" err="1"/>
              <a:t>should</a:t>
            </a:r>
            <a:r>
              <a:rPr lang="de-DE" sz="1600" dirty="0"/>
              <a:t> </a:t>
            </a:r>
            <a:r>
              <a:rPr lang="de-DE" sz="1600" dirty="0" err="1"/>
              <a:t>be</a:t>
            </a:r>
            <a:r>
              <a:rPr lang="de-DE" sz="1600" dirty="0"/>
              <a:t> </a:t>
            </a:r>
            <a:r>
              <a:rPr lang="de-DE" sz="1600" dirty="0" err="1"/>
              <a:t>scaled</a:t>
            </a:r>
            <a:r>
              <a:rPr lang="de-DE" sz="1600" dirty="0"/>
              <a:t> in </a:t>
            </a:r>
            <a:r>
              <a:rPr lang="de-DE" sz="1600" dirty="0" err="1"/>
              <a:t>equal</a:t>
            </a:r>
            <a:r>
              <a:rPr lang="de-DE" sz="1600" dirty="0"/>
              <a:t> </a:t>
            </a:r>
            <a:r>
              <a:rPr lang="de-DE" sz="1600" dirty="0" err="1"/>
              <a:t>proportions</a:t>
            </a:r>
            <a:r>
              <a:rPr lang="de-DE" sz="1600" dirty="0"/>
              <a:t>.</a:t>
            </a:r>
          </a:p>
        </p:txBody>
      </p:sp>
    </p:spTree>
  </p:cSld>
  <p:clrMapOvr>
    <a:masterClrMapping/>
  </p:clrMapOvr>
  <p:transition>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dirty="0"/>
              <a:t>Scaling </a:t>
            </a:r>
            <a:r>
              <a:rPr lang="en-US" dirty="0"/>
              <a:t>laws</a:t>
            </a:r>
          </a:p>
          <a:p>
            <a:pPr marL="514350" indent="-514350">
              <a:buFont typeface="+mj-lt"/>
              <a:buAutoNum type="arabicPeriod"/>
            </a:pPr>
            <a:r>
              <a:rPr lang="en-US" b="1"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39</a:t>
            </a:fld>
            <a:endParaRPr lang="de-DE"/>
          </a:p>
        </p:txBody>
      </p:sp>
    </p:spTree>
    <p:extLst>
      <p:ext uri="{BB962C8B-B14F-4D97-AF65-F5344CB8AC3E}">
        <p14:creationId xmlns:p14="http://schemas.microsoft.com/office/powerpoint/2010/main" val="412428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420E4-9823-48D5-B43C-04843EFA3FCB}"/>
              </a:ext>
            </a:extLst>
          </p:cNvPr>
          <p:cNvSpPr>
            <a:spLocks noGrp="1"/>
          </p:cNvSpPr>
          <p:nvPr>
            <p:ph type="title"/>
          </p:nvPr>
        </p:nvSpPr>
        <p:spPr/>
        <p:txBody>
          <a:bodyPr>
            <a:normAutofit/>
          </a:bodyPr>
          <a:lstStyle/>
          <a:p>
            <a:r>
              <a:rPr lang="en-US" sz="4000" dirty="0"/>
              <a:t>Advertisement – Saxon LLM project</a:t>
            </a:r>
            <a:endParaRPr lang="de-DE" sz="4000" dirty="0"/>
          </a:p>
        </p:txBody>
      </p:sp>
      <p:sp>
        <p:nvSpPr>
          <p:cNvPr id="3" name="Content Placeholder 2">
            <a:extLst>
              <a:ext uri="{FF2B5EF4-FFF2-40B4-BE49-F238E27FC236}">
                <a16:creationId xmlns:a16="http://schemas.microsoft.com/office/drawing/2014/main" id="{A7436437-4837-4280-85AD-A43E152B2090}"/>
              </a:ext>
            </a:extLst>
          </p:cNvPr>
          <p:cNvSpPr>
            <a:spLocks noGrp="1"/>
          </p:cNvSpPr>
          <p:nvPr>
            <p:ph idx="1"/>
          </p:nvPr>
        </p:nvSpPr>
        <p:spPr/>
        <p:txBody>
          <a:bodyPr/>
          <a:lstStyle/>
          <a:p>
            <a:endParaRPr lang="en-US" dirty="0"/>
          </a:p>
          <a:p>
            <a:r>
              <a:rPr lang="en-US" dirty="0"/>
              <a:t>Now more guidelines and dataset pointers online</a:t>
            </a:r>
          </a:p>
          <a:p>
            <a:endParaRPr lang="en-US" dirty="0"/>
          </a:p>
          <a:p>
            <a:r>
              <a:rPr lang="en-US" dirty="0"/>
              <a:t>Humorous and serious at the same time</a:t>
            </a:r>
          </a:p>
          <a:p>
            <a:endParaRPr lang="en-US" dirty="0"/>
          </a:p>
          <a:p>
            <a:r>
              <a:rPr lang="en-US" dirty="0"/>
              <a:t>Exceptional outreach potential</a:t>
            </a:r>
          </a:p>
          <a:p>
            <a:endParaRPr lang="en-US" dirty="0"/>
          </a:p>
        </p:txBody>
      </p:sp>
      <p:sp>
        <p:nvSpPr>
          <p:cNvPr id="4" name="Slide Number Placeholder 3">
            <a:extLst>
              <a:ext uri="{FF2B5EF4-FFF2-40B4-BE49-F238E27FC236}">
                <a16:creationId xmlns:a16="http://schemas.microsoft.com/office/drawing/2014/main" id="{0B6C2D82-EED0-4ED0-AB63-D937FE73B226}"/>
              </a:ext>
            </a:extLst>
          </p:cNvPr>
          <p:cNvSpPr>
            <a:spLocks noGrp="1"/>
          </p:cNvSpPr>
          <p:nvPr>
            <p:ph type="sldNum" sz="quarter" idx="12"/>
          </p:nvPr>
        </p:nvSpPr>
        <p:spPr/>
        <p:txBody>
          <a:bodyPr/>
          <a:lstStyle/>
          <a:p>
            <a:fld id="{688715A2-DFA4-4904-9A43-9D7FEC79ECC7}" type="slidenum">
              <a:rPr lang="de-DE" smtClean="0"/>
              <a:t>4</a:t>
            </a:fld>
            <a:endParaRPr lang="de-DE"/>
          </a:p>
        </p:txBody>
      </p:sp>
      <p:pic>
        <p:nvPicPr>
          <p:cNvPr id="6" name="Picture 5">
            <a:extLst>
              <a:ext uri="{FF2B5EF4-FFF2-40B4-BE49-F238E27FC236}">
                <a16:creationId xmlns:a16="http://schemas.microsoft.com/office/drawing/2014/main" id="{0F6DECF9-7B28-45EE-838A-88C2C11431D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080917" y="365126"/>
            <a:ext cx="1063083" cy="1195968"/>
          </a:xfrm>
          <a:prstGeom prst="rect">
            <a:avLst/>
          </a:prstGeom>
        </p:spPr>
      </p:pic>
    </p:spTree>
    <p:extLst>
      <p:ext uri="{BB962C8B-B14F-4D97-AF65-F5344CB8AC3E}">
        <p14:creationId xmlns:p14="http://schemas.microsoft.com/office/powerpoint/2010/main" val="25565611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E75567E-B607-4A1B-9AA2-CFBBF7A98465}"/>
              </a:ext>
            </a:extLst>
          </p:cNvPr>
          <p:cNvSpPr>
            <a:spLocks noGrp="1"/>
          </p:cNvSpPr>
          <p:nvPr>
            <p:ph type="sldNum" sz="quarter" idx="12"/>
          </p:nvPr>
        </p:nvSpPr>
        <p:spPr/>
        <p:txBody>
          <a:bodyPr/>
          <a:lstStyle/>
          <a:p>
            <a:fld id="{688715A2-DFA4-4904-9A43-9D7FEC79ECC7}" type="slidenum">
              <a:rPr lang="de-DE" smtClean="0"/>
              <a:t>40</a:t>
            </a:fld>
            <a:endParaRPr lang="de-DE"/>
          </a:p>
        </p:txBody>
      </p:sp>
      <p:pic>
        <p:nvPicPr>
          <p:cNvPr id="6" name="Picture 5">
            <a:extLst>
              <a:ext uri="{FF2B5EF4-FFF2-40B4-BE49-F238E27FC236}">
                <a16:creationId xmlns:a16="http://schemas.microsoft.com/office/drawing/2014/main" id="{18497151-CE13-46A5-8A44-B01A0FFDA6A8}"/>
              </a:ext>
            </a:extLst>
          </p:cNvPr>
          <p:cNvPicPr>
            <a:picLocks noChangeAspect="1"/>
          </p:cNvPicPr>
          <p:nvPr/>
        </p:nvPicPr>
        <p:blipFill>
          <a:blip r:embed="rId2"/>
          <a:stretch>
            <a:fillRect/>
          </a:stretch>
        </p:blipFill>
        <p:spPr>
          <a:xfrm>
            <a:off x="0" y="864809"/>
            <a:ext cx="9144000" cy="5128381"/>
          </a:xfrm>
          <a:prstGeom prst="rect">
            <a:avLst/>
          </a:prstGeom>
        </p:spPr>
      </p:pic>
    </p:spTree>
    <p:extLst>
      <p:ext uri="{BB962C8B-B14F-4D97-AF65-F5344CB8AC3E}">
        <p14:creationId xmlns:p14="http://schemas.microsoft.com/office/powerpoint/2010/main" val="3650060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B70214-F29B-4F37-A08A-856863E8B6EE}"/>
              </a:ext>
            </a:extLst>
          </p:cNvPr>
          <p:cNvSpPr>
            <a:spLocks noGrp="1"/>
          </p:cNvSpPr>
          <p:nvPr>
            <p:ph type="sldNum" sz="quarter" idx="12"/>
          </p:nvPr>
        </p:nvSpPr>
        <p:spPr/>
        <p:txBody>
          <a:bodyPr/>
          <a:lstStyle/>
          <a:p>
            <a:fld id="{688715A2-DFA4-4904-9A43-9D7FEC79ECC7}" type="slidenum">
              <a:rPr lang="de-DE" smtClean="0"/>
              <a:t>41</a:t>
            </a:fld>
            <a:endParaRPr lang="de-DE"/>
          </a:p>
        </p:txBody>
      </p:sp>
      <p:pic>
        <p:nvPicPr>
          <p:cNvPr id="6" name="Picture 5">
            <a:extLst>
              <a:ext uri="{FF2B5EF4-FFF2-40B4-BE49-F238E27FC236}">
                <a16:creationId xmlns:a16="http://schemas.microsoft.com/office/drawing/2014/main" id="{DAB87484-0D60-4D76-B6A8-DD97D8FA8A2C}"/>
              </a:ext>
            </a:extLst>
          </p:cNvPr>
          <p:cNvPicPr>
            <a:picLocks noChangeAspect="1"/>
          </p:cNvPicPr>
          <p:nvPr/>
        </p:nvPicPr>
        <p:blipFill>
          <a:blip r:embed="rId3"/>
          <a:stretch>
            <a:fillRect/>
          </a:stretch>
        </p:blipFill>
        <p:spPr>
          <a:xfrm>
            <a:off x="0" y="864809"/>
            <a:ext cx="9144000" cy="5128381"/>
          </a:xfrm>
          <a:prstGeom prst="rect">
            <a:avLst/>
          </a:prstGeom>
        </p:spPr>
      </p:pic>
      <p:sp>
        <p:nvSpPr>
          <p:cNvPr id="7" name="TextBox 6">
            <a:extLst>
              <a:ext uri="{FF2B5EF4-FFF2-40B4-BE49-F238E27FC236}">
                <a16:creationId xmlns:a16="http://schemas.microsoft.com/office/drawing/2014/main" id="{9946BE18-2B59-411B-92FC-075BF1D4C4CC}"/>
              </a:ext>
            </a:extLst>
          </p:cNvPr>
          <p:cNvSpPr txBox="1"/>
          <p:nvPr/>
        </p:nvSpPr>
        <p:spPr>
          <a:xfrm>
            <a:off x="4088780" y="6065260"/>
            <a:ext cx="4092497" cy="738664"/>
          </a:xfrm>
          <a:prstGeom prst="rect">
            <a:avLst/>
          </a:prstGeom>
          <a:noFill/>
        </p:spPr>
        <p:txBody>
          <a:bodyPr wrap="square">
            <a:spAutoFit/>
          </a:bodyPr>
          <a:lstStyle/>
          <a:p>
            <a:r>
              <a:rPr lang="en-US" sz="1400" i="1" dirty="0"/>
              <a:t>build a probability model of the objective function and use it to select the most promising hyperparameters to evaluate in the true objective function.</a:t>
            </a:r>
          </a:p>
        </p:txBody>
      </p:sp>
    </p:spTree>
    <p:extLst>
      <p:ext uri="{BB962C8B-B14F-4D97-AF65-F5344CB8AC3E}">
        <p14:creationId xmlns:p14="http://schemas.microsoft.com/office/powerpoint/2010/main" val="12441923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C412B-EE0F-4C92-8A0D-F7EE6A7D2CBA}"/>
              </a:ext>
            </a:extLst>
          </p:cNvPr>
          <p:cNvSpPr>
            <a:spLocks noGrp="1"/>
          </p:cNvSpPr>
          <p:nvPr>
            <p:ph type="title"/>
          </p:nvPr>
        </p:nvSpPr>
        <p:spPr/>
        <p:txBody>
          <a:bodyPr/>
          <a:lstStyle/>
          <a:p>
            <a:endParaRPr lang="de-DE" dirty="0"/>
          </a:p>
        </p:txBody>
      </p:sp>
      <p:sp>
        <p:nvSpPr>
          <p:cNvPr id="4" name="Slide Number Placeholder 3">
            <a:extLst>
              <a:ext uri="{FF2B5EF4-FFF2-40B4-BE49-F238E27FC236}">
                <a16:creationId xmlns:a16="http://schemas.microsoft.com/office/drawing/2014/main" id="{0DC80B4D-902A-46D9-9D3F-4205554C5350}"/>
              </a:ext>
            </a:extLst>
          </p:cNvPr>
          <p:cNvSpPr>
            <a:spLocks noGrp="1"/>
          </p:cNvSpPr>
          <p:nvPr>
            <p:ph type="sldNum" sz="quarter" idx="12"/>
          </p:nvPr>
        </p:nvSpPr>
        <p:spPr/>
        <p:txBody>
          <a:bodyPr/>
          <a:lstStyle/>
          <a:p>
            <a:fld id="{688715A2-DFA4-4904-9A43-9D7FEC79ECC7}" type="slidenum">
              <a:rPr lang="de-DE" smtClean="0"/>
              <a:t>42</a:t>
            </a:fld>
            <a:endParaRPr lang="de-DE"/>
          </a:p>
        </p:txBody>
      </p:sp>
      <p:pic>
        <p:nvPicPr>
          <p:cNvPr id="6" name="Picture 5">
            <a:extLst>
              <a:ext uri="{FF2B5EF4-FFF2-40B4-BE49-F238E27FC236}">
                <a16:creationId xmlns:a16="http://schemas.microsoft.com/office/drawing/2014/main" id="{DE88AF1E-1506-46C0-B431-7EEF18D61C61}"/>
              </a:ext>
            </a:extLst>
          </p:cNvPr>
          <p:cNvPicPr>
            <a:picLocks noChangeAspect="1"/>
          </p:cNvPicPr>
          <p:nvPr/>
        </p:nvPicPr>
        <p:blipFill>
          <a:blip r:embed="rId3"/>
          <a:stretch>
            <a:fillRect/>
          </a:stretch>
        </p:blipFill>
        <p:spPr>
          <a:xfrm>
            <a:off x="0" y="0"/>
            <a:ext cx="9144000" cy="2088902"/>
          </a:xfrm>
          <a:prstGeom prst="rect">
            <a:avLst/>
          </a:prstGeom>
        </p:spPr>
      </p:pic>
      <p:pic>
        <p:nvPicPr>
          <p:cNvPr id="8" name="Picture 7">
            <a:extLst>
              <a:ext uri="{FF2B5EF4-FFF2-40B4-BE49-F238E27FC236}">
                <a16:creationId xmlns:a16="http://schemas.microsoft.com/office/drawing/2014/main" id="{543CFC17-4D3B-41B2-B0DC-C8903FA92D0A}"/>
              </a:ext>
            </a:extLst>
          </p:cNvPr>
          <p:cNvPicPr>
            <a:picLocks noChangeAspect="1"/>
          </p:cNvPicPr>
          <p:nvPr/>
        </p:nvPicPr>
        <p:blipFill>
          <a:blip r:embed="rId4"/>
          <a:stretch>
            <a:fillRect/>
          </a:stretch>
        </p:blipFill>
        <p:spPr>
          <a:xfrm>
            <a:off x="0" y="2546507"/>
            <a:ext cx="9144000" cy="3549181"/>
          </a:xfrm>
          <a:prstGeom prst="rect">
            <a:avLst/>
          </a:prstGeom>
        </p:spPr>
      </p:pic>
    </p:spTree>
    <p:extLst>
      <p:ext uri="{BB962C8B-B14F-4D97-AF65-F5344CB8AC3E}">
        <p14:creationId xmlns:p14="http://schemas.microsoft.com/office/powerpoint/2010/main" val="6416011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22B8B-395E-4963-8B3E-2A5E410C888D}"/>
              </a:ext>
            </a:extLst>
          </p:cNvPr>
          <p:cNvSpPr>
            <a:spLocks noGrp="1"/>
          </p:cNvSpPr>
          <p:nvPr>
            <p:ph type="title"/>
          </p:nvPr>
        </p:nvSpPr>
        <p:spPr/>
        <p:txBody>
          <a:bodyPr/>
          <a:lstStyle/>
          <a:p>
            <a:r>
              <a:rPr lang="en-US" dirty="0"/>
              <a:t>Practical points</a:t>
            </a:r>
            <a:endParaRPr lang="de-DE" dirty="0"/>
          </a:p>
        </p:txBody>
      </p:sp>
      <p:sp>
        <p:nvSpPr>
          <p:cNvPr id="3" name="Content Placeholder 2">
            <a:extLst>
              <a:ext uri="{FF2B5EF4-FFF2-40B4-BE49-F238E27FC236}">
                <a16:creationId xmlns:a16="http://schemas.microsoft.com/office/drawing/2014/main" id="{154D842D-EEFA-4152-B4C5-3FFC97492ABA}"/>
              </a:ext>
            </a:extLst>
          </p:cNvPr>
          <p:cNvSpPr>
            <a:spLocks noGrp="1"/>
          </p:cNvSpPr>
          <p:nvPr>
            <p:ph idx="1"/>
          </p:nvPr>
        </p:nvSpPr>
        <p:spPr>
          <a:xfrm>
            <a:off x="628650" y="1825626"/>
            <a:ext cx="7886700" cy="2802916"/>
          </a:xfrm>
        </p:spPr>
        <p:txBody>
          <a:bodyPr>
            <a:normAutofit fontScale="77500" lnSpcReduction="20000"/>
          </a:bodyPr>
          <a:lstStyle/>
          <a:p>
            <a:r>
              <a:rPr lang="en-US" dirty="0"/>
              <a:t>Python library </a:t>
            </a:r>
            <a:r>
              <a:rPr lang="en-US" i="1" dirty="0" err="1"/>
              <a:t>hyperopt</a:t>
            </a:r>
            <a:endParaRPr lang="en-US" dirty="0"/>
          </a:p>
          <a:p>
            <a:r>
              <a:rPr lang="en-US" dirty="0"/>
              <a:t>Hyperparameter search extremely expensive</a:t>
            </a:r>
          </a:p>
          <a:p>
            <a:r>
              <a:rPr lang="en-US" dirty="0"/>
              <a:t>Many works: Just follow previous work</a:t>
            </a:r>
          </a:p>
          <a:p>
            <a:endParaRPr lang="en-US" dirty="0"/>
          </a:p>
          <a:p>
            <a:r>
              <a:rPr lang="en-US" dirty="0"/>
              <a:t>Model comparisons:</a:t>
            </a:r>
          </a:p>
          <a:p>
            <a:pPr lvl="1"/>
            <a:r>
              <a:rPr lang="en-US" dirty="0"/>
              <a:t>Effort on hyperparameter search a way to “cheat” advantages</a:t>
            </a:r>
          </a:p>
          <a:p>
            <a:pPr lvl="1"/>
            <a:endParaRPr lang="de-DE" dirty="0"/>
          </a:p>
          <a:p>
            <a:pPr marL="0" indent="0">
              <a:buNone/>
            </a:pPr>
            <a:r>
              <a:rPr lang="de-DE" dirty="0"/>
              <a:t>ACL </a:t>
            </a:r>
            <a:r>
              <a:rPr lang="de-DE" dirty="0" err="1"/>
              <a:t>reviewer</a:t>
            </a:r>
            <a:r>
              <a:rPr lang="de-DE" dirty="0"/>
              <a:t> </a:t>
            </a:r>
            <a:r>
              <a:rPr lang="de-DE" dirty="0" err="1"/>
              <a:t>guidelines</a:t>
            </a:r>
            <a:r>
              <a:rPr lang="de-DE" dirty="0"/>
              <a:t>:</a:t>
            </a:r>
            <a:endParaRPr lang="en-US" dirty="0"/>
          </a:p>
        </p:txBody>
      </p:sp>
      <p:sp>
        <p:nvSpPr>
          <p:cNvPr id="4" name="Slide Number Placeholder 3">
            <a:extLst>
              <a:ext uri="{FF2B5EF4-FFF2-40B4-BE49-F238E27FC236}">
                <a16:creationId xmlns:a16="http://schemas.microsoft.com/office/drawing/2014/main" id="{E56F9161-A5E9-42FE-8F5D-942525339E8F}"/>
              </a:ext>
            </a:extLst>
          </p:cNvPr>
          <p:cNvSpPr>
            <a:spLocks noGrp="1"/>
          </p:cNvSpPr>
          <p:nvPr>
            <p:ph type="sldNum" sz="quarter" idx="12"/>
          </p:nvPr>
        </p:nvSpPr>
        <p:spPr/>
        <p:txBody>
          <a:bodyPr/>
          <a:lstStyle/>
          <a:p>
            <a:fld id="{688715A2-DFA4-4904-9A43-9D7FEC79ECC7}" type="slidenum">
              <a:rPr lang="de-DE" smtClean="0"/>
              <a:t>43</a:t>
            </a:fld>
            <a:endParaRPr lang="de-DE"/>
          </a:p>
        </p:txBody>
      </p:sp>
      <p:pic>
        <p:nvPicPr>
          <p:cNvPr id="6" name="Picture 5">
            <a:extLst>
              <a:ext uri="{FF2B5EF4-FFF2-40B4-BE49-F238E27FC236}">
                <a16:creationId xmlns:a16="http://schemas.microsoft.com/office/drawing/2014/main" id="{F543DC58-2A2F-4FC7-B6C8-963AC3A58B47}"/>
              </a:ext>
            </a:extLst>
          </p:cNvPr>
          <p:cNvPicPr>
            <a:picLocks noChangeAspect="1"/>
          </p:cNvPicPr>
          <p:nvPr/>
        </p:nvPicPr>
        <p:blipFill>
          <a:blip r:embed="rId3"/>
          <a:stretch>
            <a:fillRect/>
          </a:stretch>
        </p:blipFill>
        <p:spPr>
          <a:xfrm>
            <a:off x="691375" y="4628542"/>
            <a:ext cx="6943493" cy="1979220"/>
          </a:xfrm>
          <a:prstGeom prst="rect">
            <a:avLst/>
          </a:prstGeom>
        </p:spPr>
      </p:pic>
      <p:sp>
        <p:nvSpPr>
          <p:cNvPr id="7" name="Freeform: Shape 6">
            <a:extLst>
              <a:ext uri="{FF2B5EF4-FFF2-40B4-BE49-F238E27FC236}">
                <a16:creationId xmlns:a16="http://schemas.microsoft.com/office/drawing/2014/main" id="{CC4BC747-2068-4167-8CC7-01700B07386A}"/>
              </a:ext>
            </a:extLst>
          </p:cNvPr>
          <p:cNvSpPr/>
          <p:nvPr/>
        </p:nvSpPr>
        <p:spPr>
          <a:xfrm>
            <a:off x="2222746" y="5865180"/>
            <a:ext cx="4537537" cy="699171"/>
          </a:xfrm>
          <a:custGeom>
            <a:avLst/>
            <a:gdLst>
              <a:gd name="connsiteX0" fmla="*/ 4460552 w 4537537"/>
              <a:gd name="connsiteY0" fmla="*/ 44966 h 699171"/>
              <a:gd name="connsiteX1" fmla="*/ 4133449 w 4537537"/>
              <a:gd name="connsiteY1" fmla="*/ 30098 h 699171"/>
              <a:gd name="connsiteX2" fmla="*/ 4021937 w 4537537"/>
              <a:gd name="connsiteY2" fmla="*/ 22664 h 699171"/>
              <a:gd name="connsiteX3" fmla="*/ 1137488 w 4537537"/>
              <a:gd name="connsiteY3" fmla="*/ 15230 h 699171"/>
              <a:gd name="connsiteX4" fmla="*/ 223088 w 4537537"/>
              <a:gd name="connsiteY4" fmla="*/ 22664 h 699171"/>
              <a:gd name="connsiteX5" fmla="*/ 126444 w 4537537"/>
              <a:gd name="connsiteY5" fmla="*/ 52400 h 699171"/>
              <a:gd name="connsiteX6" fmla="*/ 96708 w 4537537"/>
              <a:gd name="connsiteY6" fmla="*/ 59835 h 699171"/>
              <a:gd name="connsiteX7" fmla="*/ 74405 w 4537537"/>
              <a:gd name="connsiteY7" fmla="*/ 82137 h 699171"/>
              <a:gd name="connsiteX8" fmla="*/ 52103 w 4537537"/>
              <a:gd name="connsiteY8" fmla="*/ 97005 h 699171"/>
              <a:gd name="connsiteX9" fmla="*/ 14932 w 4537537"/>
              <a:gd name="connsiteY9" fmla="*/ 163913 h 699171"/>
              <a:gd name="connsiteX10" fmla="*/ 7498 w 4537537"/>
              <a:gd name="connsiteY10" fmla="*/ 201083 h 699171"/>
              <a:gd name="connsiteX11" fmla="*/ 64 w 4537537"/>
              <a:gd name="connsiteY11" fmla="*/ 275425 h 699171"/>
              <a:gd name="connsiteX12" fmla="*/ 14932 w 4537537"/>
              <a:gd name="connsiteY12" fmla="*/ 453844 h 699171"/>
              <a:gd name="connsiteX13" fmla="*/ 37234 w 4537537"/>
              <a:gd name="connsiteY13" fmla="*/ 505883 h 699171"/>
              <a:gd name="connsiteX14" fmla="*/ 52103 w 4537537"/>
              <a:gd name="connsiteY14" fmla="*/ 520752 h 699171"/>
              <a:gd name="connsiteX15" fmla="*/ 66971 w 4537537"/>
              <a:gd name="connsiteY15" fmla="*/ 543054 h 699171"/>
              <a:gd name="connsiteX16" fmla="*/ 96708 w 4537537"/>
              <a:gd name="connsiteY16" fmla="*/ 557922 h 699171"/>
              <a:gd name="connsiteX17" fmla="*/ 171049 w 4537537"/>
              <a:gd name="connsiteY17" fmla="*/ 595093 h 699171"/>
              <a:gd name="connsiteX18" fmla="*/ 230522 w 4537537"/>
              <a:gd name="connsiteY18" fmla="*/ 617396 h 699171"/>
              <a:gd name="connsiteX19" fmla="*/ 513020 w 4537537"/>
              <a:gd name="connsiteY19" fmla="*/ 624830 h 699171"/>
              <a:gd name="connsiteX20" fmla="*/ 780649 w 4537537"/>
              <a:gd name="connsiteY20" fmla="*/ 662000 h 699171"/>
              <a:gd name="connsiteX21" fmla="*/ 914464 w 4537537"/>
              <a:gd name="connsiteY21" fmla="*/ 684303 h 699171"/>
              <a:gd name="connsiteX22" fmla="*/ 1107752 w 4537537"/>
              <a:gd name="connsiteY22" fmla="*/ 699171 h 699171"/>
              <a:gd name="connsiteX23" fmla="*/ 1769391 w 4537537"/>
              <a:gd name="connsiteY23" fmla="*/ 691737 h 699171"/>
              <a:gd name="connsiteX24" fmla="*/ 1828864 w 4537537"/>
              <a:gd name="connsiteY24" fmla="*/ 676869 h 699171"/>
              <a:gd name="connsiteX25" fmla="*/ 1940376 w 4537537"/>
              <a:gd name="connsiteY25" fmla="*/ 662000 h 699171"/>
              <a:gd name="connsiteX26" fmla="*/ 1962678 w 4537537"/>
              <a:gd name="connsiteY26" fmla="*/ 647132 h 699171"/>
              <a:gd name="connsiteX27" fmla="*/ 1970113 w 4537537"/>
              <a:gd name="connsiteY27" fmla="*/ 572791 h 699171"/>
              <a:gd name="connsiteX28" fmla="*/ 1940376 w 4537537"/>
              <a:gd name="connsiteY28" fmla="*/ 543054 h 699171"/>
              <a:gd name="connsiteX29" fmla="*/ 1962678 w 4537537"/>
              <a:gd name="connsiteY29" fmla="*/ 483581 h 699171"/>
              <a:gd name="connsiteX30" fmla="*/ 1984981 w 4537537"/>
              <a:gd name="connsiteY30" fmla="*/ 453844 h 699171"/>
              <a:gd name="connsiteX31" fmla="*/ 2014717 w 4537537"/>
              <a:gd name="connsiteY31" fmla="*/ 438976 h 699171"/>
              <a:gd name="connsiteX32" fmla="*/ 2037020 w 4537537"/>
              <a:gd name="connsiteY32" fmla="*/ 424108 h 699171"/>
              <a:gd name="connsiteX33" fmla="*/ 2193137 w 4537537"/>
              <a:gd name="connsiteY33" fmla="*/ 386937 h 699171"/>
              <a:gd name="connsiteX34" fmla="*/ 2393859 w 4537537"/>
              <a:gd name="connsiteY34" fmla="*/ 357200 h 699171"/>
              <a:gd name="connsiteX35" fmla="*/ 3152142 w 4537537"/>
              <a:gd name="connsiteY35" fmla="*/ 364635 h 699171"/>
              <a:gd name="connsiteX36" fmla="*/ 3798913 w 4537537"/>
              <a:gd name="connsiteY36" fmla="*/ 372069 h 699171"/>
              <a:gd name="connsiteX37" fmla="*/ 3992200 w 4537537"/>
              <a:gd name="connsiteY37" fmla="*/ 394371 h 699171"/>
              <a:gd name="connsiteX38" fmla="*/ 4081410 w 4537537"/>
              <a:gd name="connsiteY38" fmla="*/ 401805 h 699171"/>
              <a:gd name="connsiteX39" fmla="*/ 4185488 w 4537537"/>
              <a:gd name="connsiteY39" fmla="*/ 416674 h 699171"/>
              <a:gd name="connsiteX40" fmla="*/ 4259830 w 4537537"/>
              <a:gd name="connsiteY40" fmla="*/ 424108 h 699171"/>
              <a:gd name="connsiteX41" fmla="*/ 4438249 w 4537537"/>
              <a:gd name="connsiteY41" fmla="*/ 409240 h 699171"/>
              <a:gd name="connsiteX42" fmla="*/ 4467986 w 4537537"/>
              <a:gd name="connsiteY42" fmla="*/ 386937 h 699171"/>
              <a:gd name="connsiteX43" fmla="*/ 4505156 w 4537537"/>
              <a:gd name="connsiteY43" fmla="*/ 364635 h 699171"/>
              <a:gd name="connsiteX44" fmla="*/ 4520025 w 4537537"/>
              <a:gd name="connsiteY44" fmla="*/ 342332 h 699171"/>
              <a:gd name="connsiteX45" fmla="*/ 4527459 w 4537537"/>
              <a:gd name="connsiteY45" fmla="*/ 208518 h 699171"/>
              <a:gd name="connsiteX46" fmla="*/ 4497722 w 4537537"/>
              <a:gd name="connsiteY46" fmla="*/ 163913 h 699171"/>
              <a:gd name="connsiteX47" fmla="*/ 4482854 w 4537537"/>
              <a:gd name="connsiteY47" fmla="*/ 141610 h 699171"/>
              <a:gd name="connsiteX48" fmla="*/ 4423381 w 4537537"/>
              <a:gd name="connsiteY48" fmla="*/ 111874 h 699171"/>
              <a:gd name="connsiteX49" fmla="*/ 4371342 w 4537537"/>
              <a:gd name="connsiteY49" fmla="*/ 82137 h 699171"/>
              <a:gd name="connsiteX50" fmla="*/ 4326737 w 4537537"/>
              <a:gd name="connsiteY50" fmla="*/ 67269 h 69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537537" h="699171">
                <a:moveTo>
                  <a:pt x="4460552" y="44966"/>
                </a:moveTo>
                <a:lnTo>
                  <a:pt x="4133449" y="30098"/>
                </a:lnTo>
                <a:cubicBezTo>
                  <a:pt x="4096256" y="27973"/>
                  <a:pt x="4059190" y="22849"/>
                  <a:pt x="4021937" y="22664"/>
                </a:cubicBezTo>
                <a:lnTo>
                  <a:pt x="1137488" y="15230"/>
                </a:lnTo>
                <a:cubicBezTo>
                  <a:pt x="787357" y="-5366"/>
                  <a:pt x="813515" y="-7105"/>
                  <a:pt x="223088" y="22664"/>
                </a:cubicBezTo>
                <a:cubicBezTo>
                  <a:pt x="189426" y="24361"/>
                  <a:pt x="158779" y="42889"/>
                  <a:pt x="126444" y="52400"/>
                </a:cubicBezTo>
                <a:cubicBezTo>
                  <a:pt x="116642" y="55283"/>
                  <a:pt x="106620" y="57357"/>
                  <a:pt x="96708" y="59835"/>
                </a:cubicBezTo>
                <a:cubicBezTo>
                  <a:pt x="89274" y="67269"/>
                  <a:pt x="82482" y="75407"/>
                  <a:pt x="74405" y="82137"/>
                </a:cubicBezTo>
                <a:cubicBezTo>
                  <a:pt x="67541" y="87857"/>
                  <a:pt x="58421" y="90687"/>
                  <a:pt x="52103" y="97005"/>
                </a:cubicBezTo>
                <a:cubicBezTo>
                  <a:pt x="32579" y="116529"/>
                  <a:pt x="22785" y="137735"/>
                  <a:pt x="14932" y="163913"/>
                </a:cubicBezTo>
                <a:cubicBezTo>
                  <a:pt x="11301" y="176016"/>
                  <a:pt x="9976" y="188693"/>
                  <a:pt x="7498" y="201083"/>
                </a:cubicBezTo>
                <a:cubicBezTo>
                  <a:pt x="5020" y="225864"/>
                  <a:pt x="-668" y="250532"/>
                  <a:pt x="64" y="275425"/>
                </a:cubicBezTo>
                <a:cubicBezTo>
                  <a:pt x="1818" y="335078"/>
                  <a:pt x="8574" y="394504"/>
                  <a:pt x="14932" y="453844"/>
                </a:cubicBezTo>
                <a:cubicBezTo>
                  <a:pt x="17472" y="477552"/>
                  <a:pt x="22873" y="487932"/>
                  <a:pt x="37234" y="505883"/>
                </a:cubicBezTo>
                <a:cubicBezTo>
                  <a:pt x="41613" y="511356"/>
                  <a:pt x="47724" y="515279"/>
                  <a:pt x="52103" y="520752"/>
                </a:cubicBezTo>
                <a:cubicBezTo>
                  <a:pt x="57684" y="527729"/>
                  <a:pt x="60107" y="537334"/>
                  <a:pt x="66971" y="543054"/>
                </a:cubicBezTo>
                <a:cubicBezTo>
                  <a:pt x="75485" y="550149"/>
                  <a:pt x="87020" y="552540"/>
                  <a:pt x="96708" y="557922"/>
                </a:cubicBezTo>
                <a:cubicBezTo>
                  <a:pt x="186676" y="607905"/>
                  <a:pt x="82268" y="555636"/>
                  <a:pt x="171049" y="595093"/>
                </a:cubicBezTo>
                <a:cubicBezTo>
                  <a:pt x="192966" y="604833"/>
                  <a:pt x="205670" y="616212"/>
                  <a:pt x="230522" y="617396"/>
                </a:cubicBezTo>
                <a:cubicBezTo>
                  <a:pt x="324614" y="621877"/>
                  <a:pt x="418854" y="622352"/>
                  <a:pt x="513020" y="624830"/>
                </a:cubicBezTo>
                <a:cubicBezTo>
                  <a:pt x="622492" y="636993"/>
                  <a:pt x="632056" y="637234"/>
                  <a:pt x="780649" y="662000"/>
                </a:cubicBezTo>
                <a:cubicBezTo>
                  <a:pt x="825254" y="669434"/>
                  <a:pt x="869698" y="677908"/>
                  <a:pt x="914464" y="684303"/>
                </a:cubicBezTo>
                <a:cubicBezTo>
                  <a:pt x="967601" y="691894"/>
                  <a:pt x="1060830" y="696238"/>
                  <a:pt x="1107752" y="699171"/>
                </a:cubicBezTo>
                <a:lnTo>
                  <a:pt x="1769391" y="691737"/>
                </a:lnTo>
                <a:cubicBezTo>
                  <a:pt x="1789816" y="691105"/>
                  <a:pt x="1808826" y="680876"/>
                  <a:pt x="1828864" y="676869"/>
                </a:cubicBezTo>
                <a:cubicBezTo>
                  <a:pt x="1845951" y="673452"/>
                  <a:pt x="1925918" y="663807"/>
                  <a:pt x="1940376" y="662000"/>
                </a:cubicBezTo>
                <a:cubicBezTo>
                  <a:pt x="1947810" y="657044"/>
                  <a:pt x="1956958" y="653996"/>
                  <a:pt x="1962678" y="647132"/>
                </a:cubicBezTo>
                <a:cubicBezTo>
                  <a:pt x="1981184" y="624926"/>
                  <a:pt x="1983592" y="599748"/>
                  <a:pt x="1970113" y="572791"/>
                </a:cubicBezTo>
                <a:cubicBezTo>
                  <a:pt x="1963844" y="560253"/>
                  <a:pt x="1950288" y="552966"/>
                  <a:pt x="1940376" y="543054"/>
                </a:cubicBezTo>
                <a:cubicBezTo>
                  <a:pt x="1947511" y="514515"/>
                  <a:pt x="1946481" y="509497"/>
                  <a:pt x="1962678" y="483581"/>
                </a:cubicBezTo>
                <a:cubicBezTo>
                  <a:pt x="1969245" y="473074"/>
                  <a:pt x="1975573" y="461908"/>
                  <a:pt x="1984981" y="453844"/>
                </a:cubicBezTo>
                <a:cubicBezTo>
                  <a:pt x="1993395" y="446632"/>
                  <a:pt x="2005095" y="444474"/>
                  <a:pt x="2014717" y="438976"/>
                </a:cubicBezTo>
                <a:cubicBezTo>
                  <a:pt x="2022475" y="434543"/>
                  <a:pt x="2028681" y="427315"/>
                  <a:pt x="2037020" y="424108"/>
                </a:cubicBezTo>
                <a:cubicBezTo>
                  <a:pt x="2089689" y="403851"/>
                  <a:pt x="2137534" y="395716"/>
                  <a:pt x="2193137" y="386937"/>
                </a:cubicBezTo>
                <a:lnTo>
                  <a:pt x="2393859" y="357200"/>
                </a:lnTo>
                <a:lnTo>
                  <a:pt x="3152142" y="364635"/>
                </a:lnTo>
                <a:cubicBezTo>
                  <a:pt x="3367735" y="366917"/>
                  <a:pt x="3583443" y="364442"/>
                  <a:pt x="3798913" y="372069"/>
                </a:cubicBezTo>
                <a:cubicBezTo>
                  <a:pt x="3863729" y="374363"/>
                  <a:pt x="3927568" y="388985"/>
                  <a:pt x="3992200" y="394371"/>
                </a:cubicBezTo>
                <a:lnTo>
                  <a:pt x="4081410" y="401805"/>
                </a:lnTo>
                <a:cubicBezTo>
                  <a:pt x="4223467" y="416011"/>
                  <a:pt x="4070153" y="402258"/>
                  <a:pt x="4185488" y="416674"/>
                </a:cubicBezTo>
                <a:cubicBezTo>
                  <a:pt x="4210200" y="419763"/>
                  <a:pt x="4235049" y="421630"/>
                  <a:pt x="4259830" y="424108"/>
                </a:cubicBezTo>
                <a:cubicBezTo>
                  <a:pt x="4319303" y="419152"/>
                  <a:pt x="4379499" y="419731"/>
                  <a:pt x="4438249" y="409240"/>
                </a:cubicBezTo>
                <a:cubicBezTo>
                  <a:pt x="4450447" y="407062"/>
                  <a:pt x="4457677" y="393810"/>
                  <a:pt x="4467986" y="386937"/>
                </a:cubicBezTo>
                <a:cubicBezTo>
                  <a:pt x="4480008" y="378922"/>
                  <a:pt x="4492766" y="372069"/>
                  <a:pt x="4505156" y="364635"/>
                </a:cubicBezTo>
                <a:cubicBezTo>
                  <a:pt x="4510112" y="357201"/>
                  <a:pt x="4516396" y="350497"/>
                  <a:pt x="4520025" y="342332"/>
                </a:cubicBezTo>
                <a:cubicBezTo>
                  <a:pt x="4540857" y="295461"/>
                  <a:pt x="4542805" y="263763"/>
                  <a:pt x="4527459" y="208518"/>
                </a:cubicBezTo>
                <a:cubicBezTo>
                  <a:pt x="4522676" y="191300"/>
                  <a:pt x="4507634" y="178781"/>
                  <a:pt x="4497722" y="163913"/>
                </a:cubicBezTo>
                <a:cubicBezTo>
                  <a:pt x="4492766" y="156479"/>
                  <a:pt x="4491330" y="144435"/>
                  <a:pt x="4482854" y="141610"/>
                </a:cubicBezTo>
                <a:cubicBezTo>
                  <a:pt x="4451605" y="131194"/>
                  <a:pt x="4458492" y="135281"/>
                  <a:pt x="4423381" y="111874"/>
                </a:cubicBezTo>
                <a:cubicBezTo>
                  <a:pt x="4353233" y="65109"/>
                  <a:pt x="4426991" y="105986"/>
                  <a:pt x="4371342" y="82137"/>
                </a:cubicBezTo>
                <a:cubicBezTo>
                  <a:pt x="4331478" y="65053"/>
                  <a:pt x="4355234" y="67269"/>
                  <a:pt x="4326737" y="6726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890488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dirty="0"/>
              <a:t>Scaling </a:t>
            </a:r>
            <a:r>
              <a:rPr lang="en-US" dirty="0"/>
              <a:t>laws</a:t>
            </a:r>
          </a:p>
          <a:p>
            <a:pPr marL="514350" indent="-514350">
              <a:buFont typeface="+mj-lt"/>
              <a:buAutoNum type="arabicPeriod"/>
            </a:pPr>
            <a:r>
              <a:rPr lang="en-US" dirty="0"/>
              <a:t>Hyperparameter optimization</a:t>
            </a:r>
          </a:p>
          <a:p>
            <a:pPr marL="514350" indent="-514350">
              <a:buFont typeface="+mj-lt"/>
              <a:buAutoNum type="arabicPeriod"/>
            </a:pPr>
            <a:r>
              <a:rPr lang="en-US" b="1"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44</a:t>
            </a:fld>
            <a:endParaRPr lang="de-DE"/>
          </a:p>
        </p:txBody>
      </p:sp>
    </p:spTree>
    <p:extLst>
      <p:ext uri="{BB962C8B-B14F-4D97-AF65-F5344CB8AC3E}">
        <p14:creationId xmlns:p14="http://schemas.microsoft.com/office/powerpoint/2010/main" val="1461959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5AA7-3F2C-4FEA-B1CA-BCF46CA640CB}"/>
              </a:ext>
            </a:extLst>
          </p:cNvPr>
          <p:cNvSpPr>
            <a:spLocks noGrp="1"/>
          </p:cNvSpPr>
          <p:nvPr>
            <p:ph type="title"/>
          </p:nvPr>
        </p:nvSpPr>
        <p:spPr/>
        <p:txBody>
          <a:bodyPr/>
          <a:lstStyle/>
          <a:p>
            <a:r>
              <a:rPr lang="en-US" dirty="0"/>
              <a:t>ML fundamentals: Dataset splits</a:t>
            </a:r>
            <a:endParaRPr lang="de-DE" dirty="0"/>
          </a:p>
        </p:txBody>
      </p:sp>
      <p:sp>
        <p:nvSpPr>
          <p:cNvPr id="3" name="Content Placeholder 2">
            <a:extLst>
              <a:ext uri="{FF2B5EF4-FFF2-40B4-BE49-F238E27FC236}">
                <a16:creationId xmlns:a16="http://schemas.microsoft.com/office/drawing/2014/main" id="{F09421EB-4F11-407F-AA39-0590CEFBBB6D}"/>
              </a:ext>
            </a:extLst>
          </p:cNvPr>
          <p:cNvSpPr>
            <a:spLocks noGrp="1"/>
          </p:cNvSpPr>
          <p:nvPr>
            <p:ph idx="1"/>
          </p:nvPr>
        </p:nvSpPr>
        <p:spPr/>
        <p:txBody>
          <a:bodyPr/>
          <a:lstStyle/>
          <a:p>
            <a:endParaRPr lang="en-US" dirty="0"/>
          </a:p>
          <a:p>
            <a:r>
              <a:rPr lang="de-DE" dirty="0"/>
              <a:t>Train/</a:t>
            </a:r>
            <a:r>
              <a:rPr lang="de-DE" dirty="0" err="1"/>
              <a:t>validation</a:t>
            </a:r>
            <a:r>
              <a:rPr lang="de-DE" dirty="0"/>
              <a:t>/</a:t>
            </a:r>
            <a:r>
              <a:rPr lang="de-DE" dirty="0" err="1"/>
              <a:t>test</a:t>
            </a:r>
            <a:endParaRPr lang="de-DE" dirty="0"/>
          </a:p>
          <a:p>
            <a:r>
              <a:rPr lang="de-DE" dirty="0"/>
              <a:t>80%/10%/10% </a:t>
            </a:r>
            <a:r>
              <a:rPr lang="de-DE" dirty="0" err="1"/>
              <a:t>or</a:t>
            </a:r>
            <a:r>
              <a:rPr lang="de-DE" dirty="0"/>
              <a:t> 33%/33%/33%</a:t>
            </a:r>
          </a:p>
          <a:p>
            <a:endParaRPr lang="de-DE" dirty="0"/>
          </a:p>
          <a:p>
            <a:pPr marL="0" indent="0">
              <a:buNone/>
            </a:pPr>
            <a:r>
              <a:rPr lang="de-DE" dirty="0" err="1"/>
              <a:t>Evaluate</a:t>
            </a:r>
            <a:r>
              <a:rPr lang="de-DE" dirty="0"/>
              <a:t> on </a:t>
            </a:r>
            <a:r>
              <a:rPr lang="de-DE" dirty="0" err="1"/>
              <a:t>data</a:t>
            </a:r>
            <a:r>
              <a:rPr lang="de-DE" dirty="0"/>
              <a:t> not </a:t>
            </a:r>
            <a:r>
              <a:rPr lang="de-DE" dirty="0" err="1"/>
              <a:t>seen</a:t>
            </a:r>
            <a:r>
              <a:rPr lang="de-DE" dirty="0"/>
              <a:t> </a:t>
            </a:r>
            <a:r>
              <a:rPr lang="de-DE" dirty="0" err="1"/>
              <a:t>during</a:t>
            </a:r>
            <a:r>
              <a:rPr lang="de-DE" dirty="0"/>
              <a:t> </a:t>
            </a:r>
            <a:r>
              <a:rPr lang="de-DE" dirty="0" err="1"/>
              <a:t>training</a:t>
            </a:r>
            <a:r>
              <a:rPr lang="de-DE" dirty="0"/>
              <a:t>!</a:t>
            </a:r>
          </a:p>
          <a:p>
            <a:r>
              <a:rPr lang="de-DE" dirty="0"/>
              <a:t>Validation: </a:t>
            </a:r>
            <a:r>
              <a:rPr lang="de-DE" dirty="0" err="1"/>
              <a:t>For</a:t>
            </a:r>
            <a:r>
              <a:rPr lang="de-DE" dirty="0"/>
              <a:t> </a:t>
            </a:r>
            <a:r>
              <a:rPr lang="de-DE" dirty="0" err="1"/>
              <a:t>determining</a:t>
            </a:r>
            <a:r>
              <a:rPr lang="de-DE" dirty="0"/>
              <a:t> </a:t>
            </a:r>
            <a:r>
              <a:rPr lang="de-DE" dirty="0" err="1"/>
              <a:t>hyperparameters</a:t>
            </a:r>
            <a:endParaRPr lang="de-DE" dirty="0"/>
          </a:p>
          <a:p>
            <a:r>
              <a:rPr lang="de-DE" dirty="0"/>
              <a:t>Test: </a:t>
            </a:r>
            <a:r>
              <a:rPr lang="de-DE" dirty="0" err="1"/>
              <a:t>For</a:t>
            </a:r>
            <a:r>
              <a:rPr lang="de-DE" dirty="0"/>
              <a:t> </a:t>
            </a:r>
            <a:r>
              <a:rPr lang="de-DE" dirty="0" err="1"/>
              <a:t>deciding</a:t>
            </a:r>
            <a:r>
              <a:rPr lang="de-DE" dirty="0"/>
              <a:t> </a:t>
            </a:r>
            <a:r>
              <a:rPr lang="de-DE" dirty="0" err="1"/>
              <a:t>when</a:t>
            </a:r>
            <a:r>
              <a:rPr lang="de-DE" dirty="0"/>
              <a:t> </a:t>
            </a:r>
            <a:r>
              <a:rPr lang="de-DE" dirty="0" err="1"/>
              <a:t>to</a:t>
            </a:r>
            <a:r>
              <a:rPr lang="de-DE" dirty="0"/>
              <a:t> </a:t>
            </a:r>
            <a:r>
              <a:rPr lang="de-DE" dirty="0" err="1"/>
              <a:t>stop</a:t>
            </a:r>
            <a:r>
              <a:rPr lang="de-DE" dirty="0"/>
              <a:t> </a:t>
            </a:r>
            <a:r>
              <a:rPr lang="de-DE" dirty="0" err="1"/>
              <a:t>training</a:t>
            </a:r>
            <a:endParaRPr lang="de-DE" dirty="0"/>
          </a:p>
        </p:txBody>
      </p:sp>
      <p:sp>
        <p:nvSpPr>
          <p:cNvPr id="4" name="Slide Number Placeholder 3">
            <a:extLst>
              <a:ext uri="{FF2B5EF4-FFF2-40B4-BE49-F238E27FC236}">
                <a16:creationId xmlns:a16="http://schemas.microsoft.com/office/drawing/2014/main" id="{3FC40719-6BC9-4C60-8575-FD604E9BFD54}"/>
              </a:ext>
            </a:extLst>
          </p:cNvPr>
          <p:cNvSpPr>
            <a:spLocks noGrp="1"/>
          </p:cNvSpPr>
          <p:nvPr>
            <p:ph type="sldNum" sz="quarter" idx="12"/>
          </p:nvPr>
        </p:nvSpPr>
        <p:spPr/>
        <p:txBody>
          <a:bodyPr/>
          <a:lstStyle/>
          <a:p>
            <a:fld id="{688715A2-DFA4-4904-9A43-9D7FEC79ECC7}" type="slidenum">
              <a:rPr lang="de-DE" smtClean="0"/>
              <a:t>45</a:t>
            </a:fld>
            <a:endParaRPr lang="de-DE"/>
          </a:p>
        </p:txBody>
      </p:sp>
    </p:spTree>
    <p:extLst>
      <p:ext uri="{BB962C8B-B14F-4D97-AF65-F5344CB8AC3E}">
        <p14:creationId xmlns:p14="http://schemas.microsoft.com/office/powerpoint/2010/main" val="1936085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4F1CC-45B5-41C5-BFA9-6B000337F6CE}"/>
              </a:ext>
            </a:extLst>
          </p:cNvPr>
          <p:cNvSpPr>
            <a:spLocks noGrp="1"/>
          </p:cNvSpPr>
          <p:nvPr>
            <p:ph type="title"/>
          </p:nvPr>
        </p:nvSpPr>
        <p:spPr/>
        <p:txBody>
          <a:bodyPr/>
          <a:lstStyle/>
          <a:p>
            <a:r>
              <a:rPr lang="en-US" dirty="0"/>
              <a:t>Train vs. test loss</a:t>
            </a:r>
            <a:endParaRPr lang="de-DE" dirty="0"/>
          </a:p>
        </p:txBody>
      </p:sp>
      <p:pic>
        <p:nvPicPr>
          <p:cNvPr id="8" name="Content Placeholder 7">
            <a:extLst>
              <a:ext uri="{FF2B5EF4-FFF2-40B4-BE49-F238E27FC236}">
                <a16:creationId xmlns:a16="http://schemas.microsoft.com/office/drawing/2014/main" id="{7193260D-F142-4310-95E5-EB853BA8A1A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0458"/>
          <a:stretch/>
        </p:blipFill>
        <p:spPr>
          <a:xfrm>
            <a:off x="817756" y="1397619"/>
            <a:ext cx="7225990" cy="4313527"/>
          </a:xfrm>
        </p:spPr>
      </p:pic>
      <p:sp>
        <p:nvSpPr>
          <p:cNvPr id="4" name="Slide Number Placeholder 3">
            <a:extLst>
              <a:ext uri="{FF2B5EF4-FFF2-40B4-BE49-F238E27FC236}">
                <a16:creationId xmlns:a16="http://schemas.microsoft.com/office/drawing/2014/main" id="{881D1AC3-0224-4FB6-8AC8-8893F0A42A49}"/>
              </a:ext>
            </a:extLst>
          </p:cNvPr>
          <p:cNvSpPr>
            <a:spLocks noGrp="1"/>
          </p:cNvSpPr>
          <p:nvPr>
            <p:ph type="sldNum" sz="quarter" idx="12"/>
          </p:nvPr>
        </p:nvSpPr>
        <p:spPr/>
        <p:txBody>
          <a:bodyPr/>
          <a:lstStyle/>
          <a:p>
            <a:fld id="{688715A2-DFA4-4904-9A43-9D7FEC79ECC7}" type="slidenum">
              <a:rPr lang="de-DE" smtClean="0"/>
              <a:t>46</a:t>
            </a:fld>
            <a:endParaRPr lang="de-DE"/>
          </a:p>
        </p:txBody>
      </p:sp>
      <p:sp>
        <p:nvSpPr>
          <p:cNvPr id="3" name="TextBox 2">
            <a:extLst>
              <a:ext uri="{FF2B5EF4-FFF2-40B4-BE49-F238E27FC236}">
                <a16:creationId xmlns:a16="http://schemas.microsoft.com/office/drawing/2014/main" id="{7A8F88B0-9372-4C60-8946-520E48646DE5}"/>
              </a:ext>
            </a:extLst>
          </p:cNvPr>
          <p:cNvSpPr txBox="1"/>
          <p:nvPr/>
        </p:nvSpPr>
        <p:spPr>
          <a:xfrm>
            <a:off x="743415" y="5649951"/>
            <a:ext cx="5315414" cy="646331"/>
          </a:xfrm>
          <a:prstGeom prst="rect">
            <a:avLst/>
          </a:prstGeom>
          <a:noFill/>
        </p:spPr>
        <p:txBody>
          <a:bodyPr wrap="square" rtlCol="0">
            <a:spAutoFit/>
          </a:bodyPr>
          <a:lstStyle/>
          <a:p>
            <a:r>
              <a:rPr lang="en-US" dirty="0"/>
              <a:t>Training loss decreases forever (memorization)</a:t>
            </a:r>
          </a:p>
          <a:p>
            <a:r>
              <a:rPr lang="en-US" dirty="0"/>
              <a:t>When test loss increases, the model starts overfitting</a:t>
            </a:r>
            <a:endParaRPr lang="de-DE" dirty="0"/>
          </a:p>
        </p:txBody>
      </p:sp>
    </p:spTree>
    <p:extLst>
      <p:ext uri="{BB962C8B-B14F-4D97-AF65-F5344CB8AC3E}">
        <p14:creationId xmlns:p14="http://schemas.microsoft.com/office/powerpoint/2010/main" val="3485114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D6D98-9AC0-40EF-8B0A-A1DD15135CF5}"/>
              </a:ext>
            </a:extLst>
          </p:cNvPr>
          <p:cNvSpPr>
            <a:spLocks noGrp="1"/>
          </p:cNvSpPr>
          <p:nvPr>
            <p:ph type="title"/>
          </p:nvPr>
        </p:nvSpPr>
        <p:spPr/>
        <p:txBody>
          <a:bodyPr/>
          <a:lstStyle/>
          <a:p>
            <a:r>
              <a:rPr lang="en-US" dirty="0"/>
              <a:t>Grokking</a:t>
            </a:r>
            <a:endParaRPr lang="de-DE" dirty="0"/>
          </a:p>
        </p:txBody>
      </p:sp>
      <p:pic>
        <p:nvPicPr>
          <p:cNvPr id="6" name="Content Placeholder 5">
            <a:extLst>
              <a:ext uri="{FF2B5EF4-FFF2-40B4-BE49-F238E27FC236}">
                <a16:creationId xmlns:a16="http://schemas.microsoft.com/office/drawing/2014/main" id="{5EF3634F-4CCD-46DE-849D-27F6D2781F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6416" y="2148468"/>
            <a:ext cx="8710770" cy="3792881"/>
          </a:xfrm>
        </p:spPr>
      </p:pic>
      <p:sp>
        <p:nvSpPr>
          <p:cNvPr id="4" name="Slide Number Placeholder 3">
            <a:extLst>
              <a:ext uri="{FF2B5EF4-FFF2-40B4-BE49-F238E27FC236}">
                <a16:creationId xmlns:a16="http://schemas.microsoft.com/office/drawing/2014/main" id="{A49C4E4D-1B1B-4816-8740-50806B0517D6}"/>
              </a:ext>
            </a:extLst>
          </p:cNvPr>
          <p:cNvSpPr>
            <a:spLocks noGrp="1"/>
          </p:cNvSpPr>
          <p:nvPr>
            <p:ph type="sldNum" sz="quarter" idx="12"/>
          </p:nvPr>
        </p:nvSpPr>
        <p:spPr/>
        <p:txBody>
          <a:bodyPr/>
          <a:lstStyle/>
          <a:p>
            <a:fld id="{688715A2-DFA4-4904-9A43-9D7FEC79ECC7}" type="slidenum">
              <a:rPr lang="de-DE" smtClean="0"/>
              <a:t>47</a:t>
            </a:fld>
            <a:endParaRPr lang="de-DE"/>
          </a:p>
        </p:txBody>
      </p:sp>
    </p:spTree>
    <p:extLst>
      <p:ext uri="{BB962C8B-B14F-4D97-AF65-F5344CB8AC3E}">
        <p14:creationId xmlns:p14="http://schemas.microsoft.com/office/powerpoint/2010/main" val="36674059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D3C70-CE8F-47B8-B885-F511DE2174F7}"/>
              </a:ext>
            </a:extLst>
          </p:cNvPr>
          <p:cNvSpPr>
            <a:spLocks noGrp="1"/>
          </p:cNvSpPr>
          <p:nvPr>
            <p:ph type="title"/>
          </p:nvPr>
        </p:nvSpPr>
        <p:spPr/>
        <p:txBody>
          <a:bodyPr/>
          <a:lstStyle/>
          <a:p>
            <a:endParaRPr lang="de-DE"/>
          </a:p>
        </p:txBody>
      </p:sp>
      <p:sp>
        <p:nvSpPr>
          <p:cNvPr id="3" name="Content Placeholder 2">
            <a:extLst>
              <a:ext uri="{FF2B5EF4-FFF2-40B4-BE49-F238E27FC236}">
                <a16:creationId xmlns:a16="http://schemas.microsoft.com/office/drawing/2014/main" id="{C52D0EB4-6918-4368-81BD-57172CF84986}"/>
              </a:ext>
            </a:extLst>
          </p:cNvPr>
          <p:cNvSpPr>
            <a:spLocks noGrp="1"/>
          </p:cNvSpPr>
          <p:nvPr>
            <p:ph idx="1"/>
          </p:nvPr>
        </p:nvSpPr>
        <p:spPr>
          <a:xfrm>
            <a:off x="628650" y="4576295"/>
            <a:ext cx="7886700" cy="1600667"/>
          </a:xfrm>
        </p:spPr>
        <p:txBody>
          <a:bodyPr>
            <a:normAutofit fontScale="62500" lnSpcReduction="20000"/>
          </a:bodyPr>
          <a:lstStyle/>
          <a:p>
            <a:r>
              <a:rPr lang="en-US" dirty="0"/>
              <a:t>Possibly related to transition from memorization to generalization</a:t>
            </a:r>
          </a:p>
          <a:p>
            <a:r>
              <a:rPr lang="en-US" dirty="0"/>
              <a:t>Related to </a:t>
            </a:r>
            <a:r>
              <a:rPr lang="en-US" dirty="0" err="1"/>
              <a:t>overparametrization</a:t>
            </a:r>
            <a:r>
              <a:rPr lang="en-US" dirty="0"/>
              <a:t> (N&gt;&gt;D)</a:t>
            </a:r>
          </a:p>
          <a:p>
            <a:r>
              <a:rPr lang="en-US" dirty="0"/>
              <a:t>Active area of research</a:t>
            </a:r>
          </a:p>
          <a:p>
            <a:pPr marL="0" indent="0">
              <a:buNone/>
            </a:pPr>
            <a:endParaRPr lang="en-US" dirty="0"/>
          </a:p>
          <a:p>
            <a:pPr marL="0" indent="0">
              <a:buNone/>
            </a:pPr>
            <a:r>
              <a:rPr lang="en-US" dirty="0">
                <a:sym typeface="Wingdings" panose="05000000000000000000" pitchFamily="2" charset="2"/>
              </a:rPr>
              <a:t> </a:t>
            </a:r>
            <a:r>
              <a:rPr lang="en-US" dirty="0"/>
              <a:t>Do not stop immediately when validation loss </a:t>
            </a:r>
            <a:r>
              <a:rPr lang="en-US" dirty="0" err="1"/>
              <a:t>increaseses</a:t>
            </a:r>
            <a:endParaRPr lang="en-US" dirty="0"/>
          </a:p>
          <a:p>
            <a:endParaRPr lang="de-DE" dirty="0"/>
          </a:p>
        </p:txBody>
      </p:sp>
      <p:sp>
        <p:nvSpPr>
          <p:cNvPr id="4" name="Slide Number Placeholder 3">
            <a:extLst>
              <a:ext uri="{FF2B5EF4-FFF2-40B4-BE49-F238E27FC236}">
                <a16:creationId xmlns:a16="http://schemas.microsoft.com/office/drawing/2014/main" id="{2FC88701-B238-4775-AE02-9887623FCD63}"/>
              </a:ext>
            </a:extLst>
          </p:cNvPr>
          <p:cNvSpPr>
            <a:spLocks noGrp="1"/>
          </p:cNvSpPr>
          <p:nvPr>
            <p:ph type="sldNum" sz="quarter" idx="12"/>
          </p:nvPr>
        </p:nvSpPr>
        <p:spPr/>
        <p:txBody>
          <a:bodyPr/>
          <a:lstStyle/>
          <a:p>
            <a:fld id="{688715A2-DFA4-4904-9A43-9D7FEC79ECC7}" type="slidenum">
              <a:rPr lang="de-DE" smtClean="0"/>
              <a:t>48</a:t>
            </a:fld>
            <a:endParaRPr lang="de-DE"/>
          </a:p>
        </p:txBody>
      </p:sp>
      <p:pic>
        <p:nvPicPr>
          <p:cNvPr id="6" name="Picture 5">
            <a:extLst>
              <a:ext uri="{FF2B5EF4-FFF2-40B4-BE49-F238E27FC236}">
                <a16:creationId xmlns:a16="http://schemas.microsoft.com/office/drawing/2014/main" id="{32BB3EEF-B31C-49FD-A238-F6E4A3D505D8}"/>
              </a:ext>
            </a:extLst>
          </p:cNvPr>
          <p:cNvPicPr>
            <a:picLocks noChangeAspect="1"/>
          </p:cNvPicPr>
          <p:nvPr/>
        </p:nvPicPr>
        <p:blipFill rotWithShape="1">
          <a:blip r:embed="rId2"/>
          <a:srcRect b="30483"/>
          <a:stretch/>
        </p:blipFill>
        <p:spPr>
          <a:xfrm>
            <a:off x="0" y="0"/>
            <a:ext cx="9144000" cy="2111298"/>
          </a:xfrm>
          <a:prstGeom prst="rect">
            <a:avLst/>
          </a:prstGeom>
        </p:spPr>
      </p:pic>
      <p:pic>
        <p:nvPicPr>
          <p:cNvPr id="8" name="Picture 7">
            <a:extLst>
              <a:ext uri="{FF2B5EF4-FFF2-40B4-BE49-F238E27FC236}">
                <a16:creationId xmlns:a16="http://schemas.microsoft.com/office/drawing/2014/main" id="{C6877B69-D53B-44C6-A635-590B363A5079}"/>
              </a:ext>
            </a:extLst>
          </p:cNvPr>
          <p:cNvPicPr>
            <a:picLocks noChangeAspect="1"/>
          </p:cNvPicPr>
          <p:nvPr/>
        </p:nvPicPr>
        <p:blipFill>
          <a:blip r:embed="rId3"/>
          <a:stretch>
            <a:fillRect/>
          </a:stretch>
        </p:blipFill>
        <p:spPr>
          <a:xfrm>
            <a:off x="1803477" y="2000091"/>
            <a:ext cx="5537045" cy="2266803"/>
          </a:xfrm>
          <a:prstGeom prst="rect">
            <a:avLst/>
          </a:prstGeom>
        </p:spPr>
      </p:pic>
      <p:sp>
        <p:nvSpPr>
          <p:cNvPr id="9" name="Freeform: Shape 8">
            <a:extLst>
              <a:ext uri="{FF2B5EF4-FFF2-40B4-BE49-F238E27FC236}">
                <a16:creationId xmlns:a16="http://schemas.microsoft.com/office/drawing/2014/main" id="{2261CA1A-E947-4079-BB6A-94C6BDD0ECE3}"/>
              </a:ext>
            </a:extLst>
          </p:cNvPr>
          <p:cNvSpPr/>
          <p:nvPr/>
        </p:nvSpPr>
        <p:spPr>
          <a:xfrm>
            <a:off x="1851102" y="2564780"/>
            <a:ext cx="5374888" cy="817757"/>
          </a:xfrm>
          <a:custGeom>
            <a:avLst/>
            <a:gdLst>
              <a:gd name="connsiteX0" fmla="*/ 535259 w 5374888"/>
              <a:gd name="connsiteY0" fmla="*/ 44605 h 817757"/>
              <a:gd name="connsiteX1" fmla="*/ 327103 w 5374888"/>
              <a:gd name="connsiteY1" fmla="*/ 89210 h 817757"/>
              <a:gd name="connsiteX2" fmla="*/ 215591 w 5374888"/>
              <a:gd name="connsiteY2" fmla="*/ 126381 h 817757"/>
              <a:gd name="connsiteX3" fmla="*/ 185854 w 5374888"/>
              <a:gd name="connsiteY3" fmla="*/ 141249 h 817757"/>
              <a:gd name="connsiteX4" fmla="*/ 163552 w 5374888"/>
              <a:gd name="connsiteY4" fmla="*/ 148683 h 817757"/>
              <a:gd name="connsiteX5" fmla="*/ 89210 w 5374888"/>
              <a:gd name="connsiteY5" fmla="*/ 185854 h 817757"/>
              <a:gd name="connsiteX6" fmla="*/ 59474 w 5374888"/>
              <a:gd name="connsiteY6" fmla="*/ 208157 h 817757"/>
              <a:gd name="connsiteX7" fmla="*/ 22303 w 5374888"/>
              <a:gd name="connsiteY7" fmla="*/ 245327 h 817757"/>
              <a:gd name="connsiteX8" fmla="*/ 0 w 5374888"/>
              <a:gd name="connsiteY8" fmla="*/ 252761 h 817757"/>
              <a:gd name="connsiteX9" fmla="*/ 14869 w 5374888"/>
              <a:gd name="connsiteY9" fmla="*/ 624469 h 817757"/>
              <a:gd name="connsiteX10" fmla="*/ 37171 w 5374888"/>
              <a:gd name="connsiteY10" fmla="*/ 683942 h 817757"/>
              <a:gd name="connsiteX11" fmla="*/ 89210 w 5374888"/>
              <a:gd name="connsiteY11" fmla="*/ 698810 h 817757"/>
              <a:gd name="connsiteX12" fmla="*/ 364274 w 5374888"/>
              <a:gd name="connsiteY12" fmla="*/ 706244 h 817757"/>
              <a:gd name="connsiteX13" fmla="*/ 394010 w 5374888"/>
              <a:gd name="connsiteY13" fmla="*/ 713679 h 817757"/>
              <a:gd name="connsiteX14" fmla="*/ 468352 w 5374888"/>
              <a:gd name="connsiteY14" fmla="*/ 728547 h 817757"/>
              <a:gd name="connsiteX15" fmla="*/ 520391 w 5374888"/>
              <a:gd name="connsiteY15" fmla="*/ 743415 h 817757"/>
              <a:gd name="connsiteX16" fmla="*/ 639337 w 5374888"/>
              <a:gd name="connsiteY16" fmla="*/ 750849 h 817757"/>
              <a:gd name="connsiteX17" fmla="*/ 743415 w 5374888"/>
              <a:gd name="connsiteY17" fmla="*/ 765718 h 817757"/>
              <a:gd name="connsiteX18" fmla="*/ 832625 w 5374888"/>
              <a:gd name="connsiteY18" fmla="*/ 780586 h 817757"/>
              <a:gd name="connsiteX19" fmla="*/ 892098 w 5374888"/>
              <a:gd name="connsiteY19" fmla="*/ 788020 h 817757"/>
              <a:gd name="connsiteX20" fmla="*/ 1085386 w 5374888"/>
              <a:gd name="connsiteY20" fmla="*/ 817757 h 817757"/>
              <a:gd name="connsiteX21" fmla="*/ 1620644 w 5374888"/>
              <a:gd name="connsiteY21" fmla="*/ 795454 h 817757"/>
              <a:gd name="connsiteX22" fmla="*/ 1888274 w 5374888"/>
              <a:gd name="connsiteY22" fmla="*/ 758283 h 817757"/>
              <a:gd name="connsiteX23" fmla="*/ 1955181 w 5374888"/>
              <a:gd name="connsiteY23" fmla="*/ 750849 h 817757"/>
              <a:gd name="connsiteX24" fmla="*/ 3204118 w 5374888"/>
              <a:gd name="connsiteY24" fmla="*/ 743415 h 817757"/>
              <a:gd name="connsiteX25" fmla="*/ 3271025 w 5374888"/>
              <a:gd name="connsiteY25" fmla="*/ 728547 h 817757"/>
              <a:gd name="connsiteX26" fmla="*/ 3300761 w 5374888"/>
              <a:gd name="connsiteY26" fmla="*/ 713679 h 817757"/>
              <a:gd name="connsiteX27" fmla="*/ 3345366 w 5374888"/>
              <a:gd name="connsiteY27" fmla="*/ 683942 h 817757"/>
              <a:gd name="connsiteX28" fmla="*/ 3397405 w 5374888"/>
              <a:gd name="connsiteY28" fmla="*/ 654205 h 817757"/>
              <a:gd name="connsiteX29" fmla="*/ 3568391 w 5374888"/>
              <a:gd name="connsiteY29" fmla="*/ 631903 h 817757"/>
              <a:gd name="connsiteX30" fmla="*/ 3612996 w 5374888"/>
              <a:gd name="connsiteY30" fmla="*/ 617035 h 817757"/>
              <a:gd name="connsiteX31" fmla="*/ 3665035 w 5374888"/>
              <a:gd name="connsiteY31" fmla="*/ 609600 h 817757"/>
              <a:gd name="connsiteX32" fmla="*/ 3783981 w 5374888"/>
              <a:gd name="connsiteY32" fmla="*/ 587298 h 817757"/>
              <a:gd name="connsiteX33" fmla="*/ 3828586 w 5374888"/>
              <a:gd name="connsiteY33" fmla="*/ 572430 h 817757"/>
              <a:gd name="connsiteX34" fmla="*/ 3895493 w 5374888"/>
              <a:gd name="connsiteY34" fmla="*/ 564996 h 817757"/>
              <a:gd name="connsiteX35" fmla="*/ 5270810 w 5374888"/>
              <a:gd name="connsiteY35" fmla="*/ 557561 h 817757"/>
              <a:gd name="connsiteX36" fmla="*/ 5360020 w 5374888"/>
              <a:gd name="connsiteY36" fmla="*/ 512957 h 817757"/>
              <a:gd name="connsiteX37" fmla="*/ 5367454 w 5374888"/>
              <a:gd name="connsiteY37" fmla="*/ 468352 h 817757"/>
              <a:gd name="connsiteX38" fmla="*/ 5374888 w 5374888"/>
              <a:gd name="connsiteY38" fmla="*/ 408879 h 817757"/>
              <a:gd name="connsiteX39" fmla="*/ 5367454 w 5374888"/>
              <a:gd name="connsiteY39" fmla="*/ 275064 h 817757"/>
              <a:gd name="connsiteX40" fmla="*/ 5345152 w 5374888"/>
              <a:gd name="connsiteY40" fmla="*/ 237893 h 817757"/>
              <a:gd name="connsiteX41" fmla="*/ 5337718 w 5374888"/>
              <a:gd name="connsiteY41" fmla="*/ 208157 h 817757"/>
              <a:gd name="connsiteX42" fmla="*/ 5270810 w 5374888"/>
              <a:gd name="connsiteY42" fmla="*/ 126381 h 817757"/>
              <a:gd name="connsiteX43" fmla="*/ 5241074 w 5374888"/>
              <a:gd name="connsiteY43" fmla="*/ 104079 h 817757"/>
              <a:gd name="connsiteX44" fmla="*/ 5196469 w 5374888"/>
              <a:gd name="connsiteY44" fmla="*/ 74342 h 817757"/>
              <a:gd name="connsiteX45" fmla="*/ 5099825 w 5374888"/>
              <a:gd name="connsiteY45" fmla="*/ 29737 h 817757"/>
              <a:gd name="connsiteX46" fmla="*/ 5070088 w 5374888"/>
              <a:gd name="connsiteY46" fmla="*/ 14869 h 817757"/>
              <a:gd name="connsiteX47" fmla="*/ 5003181 w 5374888"/>
              <a:gd name="connsiteY47" fmla="*/ 0 h 817757"/>
              <a:gd name="connsiteX48" fmla="*/ 4713249 w 5374888"/>
              <a:gd name="connsiteY48" fmla="*/ 7435 h 817757"/>
              <a:gd name="connsiteX49" fmla="*/ 4638908 w 5374888"/>
              <a:gd name="connsiteY49" fmla="*/ 14869 h 817757"/>
              <a:gd name="connsiteX50" fmla="*/ 4453054 w 5374888"/>
              <a:gd name="connsiteY50" fmla="*/ 22303 h 817757"/>
              <a:gd name="connsiteX51" fmla="*/ 3754244 w 5374888"/>
              <a:gd name="connsiteY51" fmla="*/ 14869 h 817757"/>
              <a:gd name="connsiteX52" fmla="*/ 3360235 w 5374888"/>
              <a:gd name="connsiteY52" fmla="*/ 0 h 817757"/>
              <a:gd name="connsiteX53" fmla="*/ 2839844 w 5374888"/>
              <a:gd name="connsiteY53" fmla="*/ 22303 h 817757"/>
              <a:gd name="connsiteX54" fmla="*/ 981308 w 5374888"/>
              <a:gd name="connsiteY54" fmla="*/ 22303 h 817757"/>
              <a:gd name="connsiteX55" fmla="*/ 929269 w 5374888"/>
              <a:gd name="connsiteY55" fmla="*/ 29737 h 817757"/>
              <a:gd name="connsiteX56" fmla="*/ 535259 w 5374888"/>
              <a:gd name="connsiteY56" fmla="*/ 44605 h 81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374888" h="817757">
                <a:moveTo>
                  <a:pt x="535259" y="44605"/>
                </a:moveTo>
                <a:cubicBezTo>
                  <a:pt x="434898" y="54517"/>
                  <a:pt x="390572" y="57475"/>
                  <a:pt x="327103" y="89210"/>
                </a:cubicBezTo>
                <a:cubicBezTo>
                  <a:pt x="258909" y="123308"/>
                  <a:pt x="341676" y="84353"/>
                  <a:pt x="215591" y="126381"/>
                </a:cubicBezTo>
                <a:cubicBezTo>
                  <a:pt x="205077" y="129885"/>
                  <a:pt x="196040" y="136884"/>
                  <a:pt x="185854" y="141249"/>
                </a:cubicBezTo>
                <a:cubicBezTo>
                  <a:pt x="178651" y="144336"/>
                  <a:pt x="170986" y="146205"/>
                  <a:pt x="163552" y="148683"/>
                </a:cubicBezTo>
                <a:cubicBezTo>
                  <a:pt x="91570" y="202670"/>
                  <a:pt x="183146" y="138886"/>
                  <a:pt x="89210" y="185854"/>
                </a:cubicBezTo>
                <a:cubicBezTo>
                  <a:pt x="78128" y="191395"/>
                  <a:pt x="68735" y="199925"/>
                  <a:pt x="59474" y="208157"/>
                </a:cubicBezTo>
                <a:cubicBezTo>
                  <a:pt x="46378" y="219798"/>
                  <a:pt x="38926" y="239786"/>
                  <a:pt x="22303" y="245327"/>
                </a:cubicBezTo>
                <a:lnTo>
                  <a:pt x="0" y="252761"/>
                </a:lnTo>
                <a:cubicBezTo>
                  <a:pt x="4956" y="376664"/>
                  <a:pt x="7990" y="500658"/>
                  <a:pt x="14869" y="624469"/>
                </a:cubicBezTo>
                <a:cubicBezTo>
                  <a:pt x="15437" y="634693"/>
                  <a:pt x="28097" y="677892"/>
                  <a:pt x="37171" y="683942"/>
                </a:cubicBezTo>
                <a:cubicBezTo>
                  <a:pt x="52182" y="693949"/>
                  <a:pt x="71211" y="697583"/>
                  <a:pt x="89210" y="698810"/>
                </a:cubicBezTo>
                <a:cubicBezTo>
                  <a:pt x="180719" y="705049"/>
                  <a:pt x="272586" y="703766"/>
                  <a:pt x="364274" y="706244"/>
                </a:cubicBezTo>
                <a:cubicBezTo>
                  <a:pt x="374186" y="708722"/>
                  <a:pt x="384020" y="711538"/>
                  <a:pt x="394010" y="713679"/>
                </a:cubicBezTo>
                <a:cubicBezTo>
                  <a:pt x="418720" y="718974"/>
                  <a:pt x="443752" y="722759"/>
                  <a:pt x="468352" y="728547"/>
                </a:cubicBezTo>
                <a:cubicBezTo>
                  <a:pt x="485913" y="732679"/>
                  <a:pt x="502502" y="741082"/>
                  <a:pt x="520391" y="743415"/>
                </a:cubicBezTo>
                <a:cubicBezTo>
                  <a:pt x="559783" y="748553"/>
                  <a:pt x="599688" y="748371"/>
                  <a:pt x="639337" y="750849"/>
                </a:cubicBezTo>
                <a:cubicBezTo>
                  <a:pt x="787883" y="775606"/>
                  <a:pt x="557339" y="737806"/>
                  <a:pt x="743415" y="765718"/>
                </a:cubicBezTo>
                <a:cubicBezTo>
                  <a:pt x="773228" y="770190"/>
                  <a:pt x="802812" y="776114"/>
                  <a:pt x="832625" y="780586"/>
                </a:cubicBezTo>
                <a:cubicBezTo>
                  <a:pt x="852383" y="783550"/>
                  <a:pt x="872507" y="784102"/>
                  <a:pt x="892098" y="788020"/>
                </a:cubicBezTo>
                <a:cubicBezTo>
                  <a:pt x="1062869" y="822173"/>
                  <a:pt x="896474" y="804262"/>
                  <a:pt x="1085386" y="817757"/>
                </a:cubicBezTo>
                <a:cubicBezTo>
                  <a:pt x="1263805" y="810323"/>
                  <a:pt x="1442558" y="808646"/>
                  <a:pt x="1620644" y="795454"/>
                </a:cubicBezTo>
                <a:cubicBezTo>
                  <a:pt x="1710464" y="788801"/>
                  <a:pt x="1798759" y="768229"/>
                  <a:pt x="1888274" y="758283"/>
                </a:cubicBezTo>
                <a:cubicBezTo>
                  <a:pt x="1910576" y="755805"/>
                  <a:pt x="1932743" y="751103"/>
                  <a:pt x="1955181" y="750849"/>
                </a:cubicBezTo>
                <a:lnTo>
                  <a:pt x="3204118" y="743415"/>
                </a:lnTo>
                <a:cubicBezTo>
                  <a:pt x="3214210" y="741397"/>
                  <a:pt x="3259028" y="733046"/>
                  <a:pt x="3271025" y="728547"/>
                </a:cubicBezTo>
                <a:cubicBezTo>
                  <a:pt x="3281401" y="724656"/>
                  <a:pt x="3291258" y="719381"/>
                  <a:pt x="3300761" y="713679"/>
                </a:cubicBezTo>
                <a:cubicBezTo>
                  <a:pt x="3316084" y="704485"/>
                  <a:pt x="3332730" y="696577"/>
                  <a:pt x="3345366" y="683942"/>
                </a:cubicBezTo>
                <a:cubicBezTo>
                  <a:pt x="3363486" y="665823"/>
                  <a:pt x="3365504" y="659902"/>
                  <a:pt x="3397405" y="654205"/>
                </a:cubicBezTo>
                <a:cubicBezTo>
                  <a:pt x="3453988" y="644101"/>
                  <a:pt x="3568391" y="631903"/>
                  <a:pt x="3568391" y="631903"/>
                </a:cubicBezTo>
                <a:cubicBezTo>
                  <a:pt x="3583259" y="626947"/>
                  <a:pt x="3597725" y="620559"/>
                  <a:pt x="3612996" y="617035"/>
                </a:cubicBezTo>
                <a:cubicBezTo>
                  <a:pt x="3630070" y="613095"/>
                  <a:pt x="3647772" y="612602"/>
                  <a:pt x="3665035" y="609600"/>
                </a:cubicBezTo>
                <a:cubicBezTo>
                  <a:pt x="3704778" y="602688"/>
                  <a:pt x="3744645" y="596238"/>
                  <a:pt x="3783981" y="587298"/>
                </a:cubicBezTo>
                <a:cubicBezTo>
                  <a:pt x="3799264" y="583825"/>
                  <a:pt x="3813218" y="575504"/>
                  <a:pt x="3828586" y="572430"/>
                </a:cubicBezTo>
                <a:cubicBezTo>
                  <a:pt x="3850590" y="568029"/>
                  <a:pt x="3873055" y="565227"/>
                  <a:pt x="3895493" y="564996"/>
                </a:cubicBezTo>
                <a:lnTo>
                  <a:pt x="5270810" y="557561"/>
                </a:lnTo>
                <a:cubicBezTo>
                  <a:pt x="5283115" y="552947"/>
                  <a:pt x="5347738" y="535065"/>
                  <a:pt x="5360020" y="512957"/>
                </a:cubicBezTo>
                <a:cubicBezTo>
                  <a:pt x="5367340" y="499781"/>
                  <a:pt x="5365322" y="483274"/>
                  <a:pt x="5367454" y="468352"/>
                </a:cubicBezTo>
                <a:cubicBezTo>
                  <a:pt x="5370279" y="448574"/>
                  <a:pt x="5372410" y="428703"/>
                  <a:pt x="5374888" y="408879"/>
                </a:cubicBezTo>
                <a:cubicBezTo>
                  <a:pt x="5372410" y="364274"/>
                  <a:pt x="5375108" y="319077"/>
                  <a:pt x="5367454" y="275064"/>
                </a:cubicBezTo>
                <a:cubicBezTo>
                  <a:pt x="5364978" y="260828"/>
                  <a:pt x="5351020" y="251097"/>
                  <a:pt x="5345152" y="237893"/>
                </a:cubicBezTo>
                <a:cubicBezTo>
                  <a:pt x="5341003" y="228557"/>
                  <a:pt x="5342866" y="216982"/>
                  <a:pt x="5337718" y="208157"/>
                </a:cubicBezTo>
                <a:cubicBezTo>
                  <a:pt x="5325074" y="186481"/>
                  <a:pt x="5294400" y="146601"/>
                  <a:pt x="5270810" y="126381"/>
                </a:cubicBezTo>
                <a:cubicBezTo>
                  <a:pt x="5261403" y="118318"/>
                  <a:pt x="5251224" y="111184"/>
                  <a:pt x="5241074" y="104079"/>
                </a:cubicBezTo>
                <a:cubicBezTo>
                  <a:pt x="5226435" y="93831"/>
                  <a:pt x="5211984" y="83208"/>
                  <a:pt x="5196469" y="74342"/>
                </a:cubicBezTo>
                <a:cubicBezTo>
                  <a:pt x="5131657" y="37306"/>
                  <a:pt x="5153603" y="53638"/>
                  <a:pt x="5099825" y="29737"/>
                </a:cubicBezTo>
                <a:cubicBezTo>
                  <a:pt x="5089698" y="25236"/>
                  <a:pt x="5080680" y="18128"/>
                  <a:pt x="5070088" y="14869"/>
                </a:cubicBezTo>
                <a:cubicBezTo>
                  <a:pt x="5048252" y="8150"/>
                  <a:pt x="5025483" y="4956"/>
                  <a:pt x="5003181" y="0"/>
                </a:cubicBezTo>
                <a:lnTo>
                  <a:pt x="4713249" y="7435"/>
                </a:lnTo>
                <a:cubicBezTo>
                  <a:pt x="4688366" y="8451"/>
                  <a:pt x="4663771" y="13448"/>
                  <a:pt x="4638908" y="14869"/>
                </a:cubicBezTo>
                <a:cubicBezTo>
                  <a:pt x="4577008" y="18406"/>
                  <a:pt x="4515005" y="19825"/>
                  <a:pt x="4453054" y="22303"/>
                </a:cubicBezTo>
                <a:lnTo>
                  <a:pt x="3754244" y="14869"/>
                </a:lnTo>
                <a:cubicBezTo>
                  <a:pt x="3622842" y="12187"/>
                  <a:pt x="3491665" y="0"/>
                  <a:pt x="3360235" y="0"/>
                </a:cubicBezTo>
                <a:cubicBezTo>
                  <a:pt x="3227574" y="0"/>
                  <a:pt x="2998985" y="13462"/>
                  <a:pt x="2839844" y="22303"/>
                </a:cubicBezTo>
                <a:cubicBezTo>
                  <a:pt x="1972054" y="12553"/>
                  <a:pt x="2050008" y="9581"/>
                  <a:pt x="981308" y="22303"/>
                </a:cubicBezTo>
                <a:cubicBezTo>
                  <a:pt x="963787" y="22512"/>
                  <a:pt x="946789" y="29424"/>
                  <a:pt x="929269" y="29737"/>
                </a:cubicBezTo>
                <a:cubicBezTo>
                  <a:pt x="807864" y="31905"/>
                  <a:pt x="635620" y="34693"/>
                  <a:pt x="535259" y="44605"/>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68881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87DA0-C53E-4BF8-82B0-219B10C145A8}"/>
              </a:ext>
            </a:extLst>
          </p:cNvPr>
          <p:cNvSpPr>
            <a:spLocks noGrp="1"/>
          </p:cNvSpPr>
          <p:nvPr>
            <p:ph type="title"/>
          </p:nvPr>
        </p:nvSpPr>
        <p:spPr/>
        <p:txBody>
          <a:bodyPr/>
          <a:lstStyle/>
          <a:p>
            <a:r>
              <a:rPr lang="en-US" dirty="0"/>
              <a:t>Variant: Double descent</a:t>
            </a:r>
            <a:endParaRPr lang="de-DE" dirty="0"/>
          </a:p>
        </p:txBody>
      </p:sp>
      <p:pic>
        <p:nvPicPr>
          <p:cNvPr id="6" name="Content Placeholder 5">
            <a:extLst>
              <a:ext uri="{FF2B5EF4-FFF2-40B4-BE49-F238E27FC236}">
                <a16:creationId xmlns:a16="http://schemas.microsoft.com/office/drawing/2014/main" id="{DCDA4582-F192-41D5-B38B-79191B58DAC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8650" y="2174414"/>
            <a:ext cx="7886700" cy="3653760"/>
          </a:xfrm>
        </p:spPr>
      </p:pic>
      <p:sp>
        <p:nvSpPr>
          <p:cNvPr id="4" name="Slide Number Placeholder 3">
            <a:extLst>
              <a:ext uri="{FF2B5EF4-FFF2-40B4-BE49-F238E27FC236}">
                <a16:creationId xmlns:a16="http://schemas.microsoft.com/office/drawing/2014/main" id="{3E62AF89-32A4-4679-AFD2-409FD89C4E83}"/>
              </a:ext>
            </a:extLst>
          </p:cNvPr>
          <p:cNvSpPr>
            <a:spLocks noGrp="1"/>
          </p:cNvSpPr>
          <p:nvPr>
            <p:ph type="sldNum" sz="quarter" idx="12"/>
          </p:nvPr>
        </p:nvSpPr>
        <p:spPr/>
        <p:txBody>
          <a:bodyPr/>
          <a:lstStyle/>
          <a:p>
            <a:fld id="{688715A2-DFA4-4904-9A43-9D7FEC79ECC7}" type="slidenum">
              <a:rPr lang="de-DE" smtClean="0"/>
              <a:t>49</a:t>
            </a:fld>
            <a:endParaRPr lang="de-DE"/>
          </a:p>
        </p:txBody>
      </p:sp>
      <p:sp>
        <p:nvSpPr>
          <p:cNvPr id="3" name="TextBox 2">
            <a:extLst>
              <a:ext uri="{FF2B5EF4-FFF2-40B4-BE49-F238E27FC236}">
                <a16:creationId xmlns:a16="http://schemas.microsoft.com/office/drawing/2014/main" id="{F1327F77-0E4A-4258-85DD-0DD02FE7CAD9}"/>
              </a:ext>
            </a:extLst>
          </p:cNvPr>
          <p:cNvSpPr txBox="1"/>
          <p:nvPr/>
        </p:nvSpPr>
        <p:spPr>
          <a:xfrm>
            <a:off x="1040780" y="6293803"/>
            <a:ext cx="7166518" cy="369332"/>
          </a:xfrm>
          <a:prstGeom prst="rect">
            <a:avLst/>
          </a:prstGeom>
          <a:noFill/>
        </p:spPr>
        <p:txBody>
          <a:bodyPr wrap="square" rtlCol="0">
            <a:spAutoFit/>
          </a:bodyPr>
          <a:lstStyle/>
          <a:p>
            <a:r>
              <a:rPr lang="en-US" dirty="0"/>
              <a:t>Transition from under-parameterized to over-parameterized model</a:t>
            </a:r>
            <a:endParaRPr lang="de-DE" dirty="0"/>
          </a:p>
        </p:txBody>
      </p:sp>
    </p:spTree>
    <p:extLst>
      <p:ext uri="{BB962C8B-B14F-4D97-AF65-F5344CB8AC3E}">
        <p14:creationId xmlns:p14="http://schemas.microsoft.com/office/powerpoint/2010/main" val="3458102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93AC2-8875-46C2-A5E1-ED435CAC7832}"/>
              </a:ext>
            </a:extLst>
          </p:cNvPr>
          <p:cNvSpPr>
            <a:spLocks noGrp="1"/>
          </p:cNvSpPr>
          <p:nvPr>
            <p:ph type="sldNum" sz="quarter" idx="12"/>
          </p:nvPr>
        </p:nvSpPr>
        <p:spPr/>
        <p:txBody>
          <a:bodyPr/>
          <a:lstStyle/>
          <a:p>
            <a:fld id="{688715A2-DFA4-4904-9A43-9D7FEC79ECC7}" type="slidenum">
              <a:rPr lang="de-DE" smtClean="0"/>
              <a:t>5</a:t>
            </a:fld>
            <a:endParaRPr lang="de-DE"/>
          </a:p>
        </p:txBody>
      </p:sp>
      <p:pic>
        <p:nvPicPr>
          <p:cNvPr id="6" name="Picture 5">
            <a:extLst>
              <a:ext uri="{FF2B5EF4-FFF2-40B4-BE49-F238E27FC236}">
                <a16:creationId xmlns:a16="http://schemas.microsoft.com/office/drawing/2014/main" id="{C51AA1CC-B64D-486C-BF9E-608AA519BFE5}"/>
              </a:ext>
            </a:extLst>
          </p:cNvPr>
          <p:cNvPicPr>
            <a:picLocks noChangeAspect="1"/>
          </p:cNvPicPr>
          <p:nvPr/>
        </p:nvPicPr>
        <p:blipFill rotWithShape="1">
          <a:blip r:embed="rId2"/>
          <a:srcRect l="1" r="1249" b="21238"/>
          <a:stretch/>
        </p:blipFill>
        <p:spPr>
          <a:xfrm>
            <a:off x="325091" y="437228"/>
            <a:ext cx="8387729" cy="5287917"/>
          </a:xfrm>
          <a:prstGeom prst="rect">
            <a:avLst/>
          </a:prstGeom>
        </p:spPr>
      </p:pic>
    </p:spTree>
    <p:extLst>
      <p:ext uri="{BB962C8B-B14F-4D97-AF65-F5344CB8AC3E}">
        <p14:creationId xmlns:p14="http://schemas.microsoft.com/office/powerpoint/2010/main" val="20386852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dirty="0"/>
              <a:t>Scaling </a:t>
            </a:r>
            <a:r>
              <a:rPr lang="en-US" dirty="0"/>
              <a:t>laws</a:t>
            </a:r>
          </a:p>
          <a:p>
            <a:pPr marL="514350" indent="-514350">
              <a:buFont typeface="+mj-lt"/>
              <a:buAutoNum type="arabicPeriod"/>
            </a:pPr>
            <a:r>
              <a:rPr lang="en-US"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b="1"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50</a:t>
            </a:fld>
            <a:endParaRPr lang="de-DE"/>
          </a:p>
        </p:txBody>
      </p:sp>
    </p:spTree>
    <p:extLst>
      <p:ext uri="{BB962C8B-B14F-4D97-AF65-F5344CB8AC3E}">
        <p14:creationId xmlns:p14="http://schemas.microsoft.com/office/powerpoint/2010/main" val="21874774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E5690-146A-45A0-B033-5C75456A28F3}"/>
              </a:ext>
            </a:extLst>
          </p:cNvPr>
          <p:cNvSpPr>
            <a:spLocks noGrp="1"/>
          </p:cNvSpPr>
          <p:nvPr>
            <p:ph type="title"/>
          </p:nvPr>
        </p:nvSpPr>
        <p:spPr/>
        <p:txBody>
          <a:bodyPr/>
          <a:lstStyle/>
          <a:p>
            <a:r>
              <a:rPr lang="en-US" dirty="0"/>
              <a:t>Training optimizations</a:t>
            </a:r>
            <a:endParaRPr lang="de-DE" dirty="0"/>
          </a:p>
        </p:txBody>
      </p:sp>
      <p:sp>
        <p:nvSpPr>
          <p:cNvPr id="3" name="Content Placeholder 2">
            <a:extLst>
              <a:ext uri="{FF2B5EF4-FFF2-40B4-BE49-F238E27FC236}">
                <a16:creationId xmlns:a16="http://schemas.microsoft.com/office/drawing/2014/main" id="{54FBFF2D-255C-451C-A904-CDBB730A95BA}"/>
              </a:ext>
            </a:extLst>
          </p:cNvPr>
          <p:cNvSpPr>
            <a:spLocks noGrp="1"/>
          </p:cNvSpPr>
          <p:nvPr>
            <p:ph idx="1"/>
          </p:nvPr>
        </p:nvSpPr>
        <p:spPr/>
        <p:txBody>
          <a:bodyPr/>
          <a:lstStyle/>
          <a:p>
            <a:r>
              <a:rPr lang="en-US" dirty="0"/>
              <a:t>Quantization (next lecture)</a:t>
            </a:r>
          </a:p>
          <a:p>
            <a:r>
              <a:rPr lang="en-US" dirty="0"/>
              <a:t>Do not start from scratch</a:t>
            </a:r>
          </a:p>
          <a:p>
            <a:pPr lvl="1"/>
            <a:r>
              <a:rPr lang="en-US" dirty="0"/>
              <a:t>Fine-tuning (next lecture)</a:t>
            </a:r>
          </a:p>
          <a:p>
            <a:pPr lvl="1"/>
            <a:r>
              <a:rPr lang="en-US" b="1" dirty="0"/>
              <a:t>Knowledge distillation</a:t>
            </a:r>
          </a:p>
          <a:p>
            <a:r>
              <a:rPr lang="en-US" dirty="0"/>
              <a:t>Mixture of experts</a:t>
            </a:r>
          </a:p>
        </p:txBody>
      </p:sp>
      <p:sp>
        <p:nvSpPr>
          <p:cNvPr id="4" name="Slide Number Placeholder 3">
            <a:extLst>
              <a:ext uri="{FF2B5EF4-FFF2-40B4-BE49-F238E27FC236}">
                <a16:creationId xmlns:a16="http://schemas.microsoft.com/office/drawing/2014/main" id="{521D45D5-2BBB-4CC0-A8AF-C7DFCAE1AE28}"/>
              </a:ext>
            </a:extLst>
          </p:cNvPr>
          <p:cNvSpPr>
            <a:spLocks noGrp="1"/>
          </p:cNvSpPr>
          <p:nvPr>
            <p:ph type="sldNum" sz="quarter" idx="12"/>
          </p:nvPr>
        </p:nvSpPr>
        <p:spPr/>
        <p:txBody>
          <a:bodyPr/>
          <a:lstStyle/>
          <a:p>
            <a:fld id="{688715A2-DFA4-4904-9A43-9D7FEC79ECC7}" type="slidenum">
              <a:rPr lang="de-DE" smtClean="0"/>
              <a:t>51</a:t>
            </a:fld>
            <a:endParaRPr lang="de-DE"/>
          </a:p>
        </p:txBody>
      </p:sp>
    </p:spTree>
    <p:extLst>
      <p:ext uri="{BB962C8B-B14F-4D97-AF65-F5344CB8AC3E}">
        <p14:creationId xmlns:p14="http://schemas.microsoft.com/office/powerpoint/2010/main" val="20170437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51A1D-541F-4E10-8758-748AA88D1BBB}"/>
              </a:ext>
            </a:extLst>
          </p:cNvPr>
          <p:cNvSpPr>
            <a:spLocks noGrp="1"/>
          </p:cNvSpPr>
          <p:nvPr>
            <p:ph type="title"/>
          </p:nvPr>
        </p:nvSpPr>
        <p:spPr/>
        <p:txBody>
          <a:bodyPr/>
          <a:lstStyle/>
          <a:p>
            <a:r>
              <a:rPr lang="en-US" dirty="0"/>
              <a:t>Knowledge distillation settings</a:t>
            </a:r>
            <a:endParaRPr lang="de-DE" dirty="0"/>
          </a:p>
        </p:txBody>
      </p:sp>
      <p:sp>
        <p:nvSpPr>
          <p:cNvPr id="3" name="Content Placeholder 2">
            <a:extLst>
              <a:ext uri="{FF2B5EF4-FFF2-40B4-BE49-F238E27FC236}">
                <a16:creationId xmlns:a16="http://schemas.microsoft.com/office/drawing/2014/main" id="{09D08E66-76B4-4BD7-B035-9D47942F7F6A}"/>
              </a:ext>
            </a:extLst>
          </p:cNvPr>
          <p:cNvSpPr>
            <a:spLocks noGrp="1"/>
          </p:cNvSpPr>
          <p:nvPr>
            <p:ph idx="1"/>
          </p:nvPr>
        </p:nvSpPr>
        <p:spPr/>
        <p:txBody>
          <a:bodyPr>
            <a:normAutofit fontScale="92500" lnSpcReduction="20000"/>
          </a:bodyPr>
          <a:lstStyle/>
          <a:p>
            <a:endParaRPr lang="en-US" dirty="0"/>
          </a:p>
          <a:p>
            <a:endParaRPr lang="de-DE" dirty="0"/>
          </a:p>
          <a:p>
            <a:endParaRPr lang="de-DE" dirty="0"/>
          </a:p>
          <a:p>
            <a:endParaRPr lang="de-DE" dirty="0"/>
          </a:p>
          <a:p>
            <a:endParaRPr lang="de-DE" dirty="0"/>
          </a:p>
          <a:p>
            <a:endParaRPr lang="de-DE" dirty="0"/>
          </a:p>
          <a:p>
            <a:endParaRPr lang="de-DE" dirty="0"/>
          </a:p>
          <a:p>
            <a:r>
              <a:rPr lang="de-DE" dirty="0" err="1"/>
              <a:t>Purposes</a:t>
            </a:r>
            <a:r>
              <a:rPr lang="de-DE" dirty="0"/>
              <a:t>:</a:t>
            </a:r>
          </a:p>
          <a:p>
            <a:pPr lvl="1"/>
            <a:r>
              <a:rPr lang="de-DE" dirty="0"/>
              <a:t>Replication</a:t>
            </a:r>
          </a:p>
          <a:p>
            <a:pPr lvl="1"/>
            <a:r>
              <a:rPr lang="de-DE" dirty="0" err="1"/>
              <a:t>Compression</a:t>
            </a:r>
            <a:endParaRPr lang="de-DE" dirty="0"/>
          </a:p>
          <a:p>
            <a:pPr lvl="1"/>
            <a:r>
              <a:rPr lang="de-DE" dirty="0" err="1"/>
              <a:t>Improvement</a:t>
            </a:r>
            <a:endParaRPr lang="de-DE" dirty="0"/>
          </a:p>
        </p:txBody>
      </p:sp>
      <p:sp>
        <p:nvSpPr>
          <p:cNvPr id="4" name="Slide Number Placeholder 3">
            <a:extLst>
              <a:ext uri="{FF2B5EF4-FFF2-40B4-BE49-F238E27FC236}">
                <a16:creationId xmlns:a16="http://schemas.microsoft.com/office/drawing/2014/main" id="{DCFCB1B2-2272-422A-AD86-C7D745D98A7A}"/>
              </a:ext>
            </a:extLst>
          </p:cNvPr>
          <p:cNvSpPr>
            <a:spLocks noGrp="1"/>
          </p:cNvSpPr>
          <p:nvPr>
            <p:ph type="sldNum" sz="quarter" idx="12"/>
          </p:nvPr>
        </p:nvSpPr>
        <p:spPr/>
        <p:txBody>
          <a:bodyPr/>
          <a:lstStyle/>
          <a:p>
            <a:fld id="{688715A2-DFA4-4904-9A43-9D7FEC79ECC7}" type="slidenum">
              <a:rPr lang="de-DE" smtClean="0"/>
              <a:t>52</a:t>
            </a:fld>
            <a:endParaRPr lang="de-DE"/>
          </a:p>
        </p:txBody>
      </p:sp>
      <p:pic>
        <p:nvPicPr>
          <p:cNvPr id="8" name="Picture 7">
            <a:extLst>
              <a:ext uri="{FF2B5EF4-FFF2-40B4-BE49-F238E27FC236}">
                <a16:creationId xmlns:a16="http://schemas.microsoft.com/office/drawing/2014/main" id="{825112BC-1F29-4716-8C68-3549B9131491}"/>
              </a:ext>
            </a:extLst>
          </p:cNvPr>
          <p:cNvPicPr>
            <a:picLocks noChangeAspect="1"/>
          </p:cNvPicPr>
          <p:nvPr/>
        </p:nvPicPr>
        <p:blipFill>
          <a:blip r:embed="rId3"/>
          <a:stretch>
            <a:fillRect/>
          </a:stretch>
        </p:blipFill>
        <p:spPr>
          <a:xfrm>
            <a:off x="1276350" y="1825625"/>
            <a:ext cx="6210300" cy="2867025"/>
          </a:xfrm>
          <a:prstGeom prst="rect">
            <a:avLst/>
          </a:prstGeom>
        </p:spPr>
      </p:pic>
      <p:sp>
        <p:nvSpPr>
          <p:cNvPr id="10" name="TextBox 9">
            <a:extLst>
              <a:ext uri="{FF2B5EF4-FFF2-40B4-BE49-F238E27FC236}">
                <a16:creationId xmlns:a16="http://schemas.microsoft.com/office/drawing/2014/main" id="{C13A0911-4A3A-4A21-BC1A-973662380BE1}"/>
              </a:ext>
            </a:extLst>
          </p:cNvPr>
          <p:cNvSpPr txBox="1"/>
          <p:nvPr/>
        </p:nvSpPr>
        <p:spPr>
          <a:xfrm>
            <a:off x="4456771" y="6365121"/>
            <a:ext cx="4572000" cy="369332"/>
          </a:xfrm>
          <a:prstGeom prst="rect">
            <a:avLst/>
          </a:prstGeom>
          <a:noFill/>
        </p:spPr>
        <p:txBody>
          <a:bodyPr wrap="square">
            <a:spAutoFit/>
          </a:bodyPr>
          <a:lstStyle/>
          <a:p>
            <a:r>
              <a:rPr lang="de-DE" dirty="0"/>
              <a:t>https://arxiv.org/pdf/2402.13116</a:t>
            </a:r>
          </a:p>
        </p:txBody>
      </p:sp>
    </p:spTree>
    <p:extLst>
      <p:ext uri="{BB962C8B-B14F-4D97-AF65-F5344CB8AC3E}">
        <p14:creationId xmlns:p14="http://schemas.microsoft.com/office/powerpoint/2010/main" val="31766419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C5BF2E-AD42-4778-B229-5C531E3B48D3}"/>
              </a:ext>
            </a:extLst>
          </p:cNvPr>
          <p:cNvSpPr>
            <a:spLocks noGrp="1"/>
          </p:cNvSpPr>
          <p:nvPr>
            <p:ph type="sldNum" sz="quarter" idx="12"/>
          </p:nvPr>
        </p:nvSpPr>
        <p:spPr/>
        <p:txBody>
          <a:bodyPr/>
          <a:lstStyle/>
          <a:p>
            <a:fld id="{688715A2-DFA4-4904-9A43-9D7FEC79ECC7}" type="slidenum">
              <a:rPr lang="de-DE" smtClean="0"/>
              <a:t>53</a:t>
            </a:fld>
            <a:endParaRPr lang="de-DE"/>
          </a:p>
        </p:txBody>
      </p:sp>
      <p:pic>
        <p:nvPicPr>
          <p:cNvPr id="6" name="Picture 5">
            <a:extLst>
              <a:ext uri="{FF2B5EF4-FFF2-40B4-BE49-F238E27FC236}">
                <a16:creationId xmlns:a16="http://schemas.microsoft.com/office/drawing/2014/main" id="{1E80251E-6E12-4BFA-8EE3-2AF7555C5A99}"/>
              </a:ext>
            </a:extLst>
          </p:cNvPr>
          <p:cNvPicPr>
            <a:picLocks noChangeAspect="1"/>
          </p:cNvPicPr>
          <p:nvPr/>
        </p:nvPicPr>
        <p:blipFill rotWithShape="1">
          <a:blip r:embed="rId2"/>
          <a:srcRect t="4892"/>
          <a:stretch/>
        </p:blipFill>
        <p:spPr>
          <a:xfrm>
            <a:off x="0" y="1052622"/>
            <a:ext cx="9144000" cy="5010465"/>
          </a:xfrm>
          <a:prstGeom prst="rect">
            <a:avLst/>
          </a:prstGeom>
        </p:spPr>
      </p:pic>
    </p:spTree>
    <p:extLst>
      <p:ext uri="{BB962C8B-B14F-4D97-AF65-F5344CB8AC3E}">
        <p14:creationId xmlns:p14="http://schemas.microsoft.com/office/powerpoint/2010/main" val="24260489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6D4EB-817F-4860-985C-91112E5DF334}"/>
              </a:ext>
            </a:extLst>
          </p:cNvPr>
          <p:cNvSpPr>
            <a:spLocks noGrp="1"/>
          </p:cNvSpPr>
          <p:nvPr>
            <p:ph type="title"/>
          </p:nvPr>
        </p:nvSpPr>
        <p:spPr/>
        <p:txBody>
          <a:bodyPr/>
          <a:lstStyle/>
          <a:p>
            <a:r>
              <a:rPr lang="en-US" dirty="0"/>
              <a:t>Why does distillation work?</a:t>
            </a:r>
            <a:endParaRPr lang="de-DE" dirty="0"/>
          </a:p>
        </p:txBody>
      </p:sp>
      <p:sp>
        <p:nvSpPr>
          <p:cNvPr id="3" name="Content Placeholder 2">
            <a:extLst>
              <a:ext uri="{FF2B5EF4-FFF2-40B4-BE49-F238E27FC236}">
                <a16:creationId xmlns:a16="http://schemas.microsoft.com/office/drawing/2014/main" id="{7FBAA929-DCB6-4C85-8E44-2A1F8E1615E4}"/>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Overparameterized teacher model (compression)</a:t>
            </a:r>
          </a:p>
          <a:p>
            <a:pPr marL="514350" indent="-514350">
              <a:buFont typeface="+mj-lt"/>
              <a:buAutoNum type="arabicPeriod"/>
            </a:pPr>
            <a:r>
              <a:rPr lang="en-US" dirty="0"/>
              <a:t>When training directly on a dataset, the model learns from one-hot or hard labels (e.g., "cat" = 1, "dog" = 0). These labels provide limited information. During distillation, the student can learn from the soft predictions of the teacher (the probabilities assigned to each class). These probabilities encode additional information about the relationships between classes.</a:t>
            </a:r>
          </a:p>
          <a:p>
            <a:pPr lvl="1"/>
            <a:r>
              <a:rPr lang="en-US" dirty="0"/>
              <a:t>E.g., if the teacher predicts P(cat)=0.8, P(dog)=0.15, P(rabbit)=0.05, the student learns that "dog" is more similar to "cat" than "rabbit," a nuance unavailable in hard labels.</a:t>
            </a:r>
          </a:p>
          <a:p>
            <a:pPr marL="514350" indent="-514350">
              <a:buFont typeface="+mj-lt"/>
              <a:buAutoNum type="arabicPeriod"/>
            </a:pPr>
            <a:r>
              <a:rPr lang="en-US" dirty="0"/>
              <a:t>The teacher’s soft predictions act as a form of regularization for the student. The teacher smooths out noisy patterns in the data by distilling robust and generalizable patterns into its outputs. As a result, the student avoids overfitting to noisy or spurious correlations in the training data.</a:t>
            </a:r>
            <a:endParaRPr lang="de-DE" dirty="0"/>
          </a:p>
        </p:txBody>
      </p:sp>
      <p:sp>
        <p:nvSpPr>
          <p:cNvPr id="4" name="Slide Number Placeholder 3">
            <a:extLst>
              <a:ext uri="{FF2B5EF4-FFF2-40B4-BE49-F238E27FC236}">
                <a16:creationId xmlns:a16="http://schemas.microsoft.com/office/drawing/2014/main" id="{C5245029-6F88-4F60-B43B-58C9879799C5}"/>
              </a:ext>
            </a:extLst>
          </p:cNvPr>
          <p:cNvSpPr>
            <a:spLocks noGrp="1"/>
          </p:cNvSpPr>
          <p:nvPr>
            <p:ph type="sldNum" sz="quarter" idx="12"/>
          </p:nvPr>
        </p:nvSpPr>
        <p:spPr/>
        <p:txBody>
          <a:bodyPr/>
          <a:lstStyle/>
          <a:p>
            <a:fld id="{688715A2-DFA4-4904-9A43-9D7FEC79ECC7}" type="slidenum">
              <a:rPr lang="de-DE" smtClean="0"/>
              <a:t>54</a:t>
            </a:fld>
            <a:endParaRPr lang="de-DE"/>
          </a:p>
        </p:txBody>
      </p:sp>
    </p:spTree>
    <p:extLst>
      <p:ext uri="{BB962C8B-B14F-4D97-AF65-F5344CB8AC3E}">
        <p14:creationId xmlns:p14="http://schemas.microsoft.com/office/powerpoint/2010/main" val="8734614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dirty="0"/>
              <a:t>Scaling </a:t>
            </a:r>
            <a:r>
              <a:rPr lang="en-US" dirty="0"/>
              <a:t>laws</a:t>
            </a:r>
          </a:p>
          <a:p>
            <a:pPr marL="514350" indent="-514350">
              <a:buFont typeface="+mj-lt"/>
              <a:buAutoNum type="arabicPeriod"/>
            </a:pPr>
            <a:r>
              <a:rPr lang="en-US"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b="1" dirty="0"/>
              <a:t>Mixture of experts</a:t>
            </a:r>
          </a:p>
          <a:p>
            <a:pPr marL="514350" indent="-514350">
              <a:buFont typeface="+mj-lt"/>
              <a:buAutoNum type="arabicPeriod"/>
            </a:pPr>
            <a:r>
              <a:rPr lang="en-US"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55</a:t>
            </a:fld>
            <a:endParaRPr lang="de-DE"/>
          </a:p>
        </p:txBody>
      </p:sp>
    </p:spTree>
    <p:extLst>
      <p:ext uri="{BB962C8B-B14F-4D97-AF65-F5344CB8AC3E}">
        <p14:creationId xmlns:p14="http://schemas.microsoft.com/office/powerpoint/2010/main" val="35072986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6795A-32F0-453D-A2D6-7921F987A728}"/>
              </a:ext>
            </a:extLst>
          </p:cNvPr>
          <p:cNvSpPr>
            <a:spLocks noGrp="1"/>
          </p:cNvSpPr>
          <p:nvPr>
            <p:ph type="title"/>
          </p:nvPr>
        </p:nvSpPr>
        <p:spPr/>
        <p:txBody>
          <a:bodyPr/>
          <a:lstStyle/>
          <a:p>
            <a:r>
              <a:rPr lang="en-US" dirty="0"/>
              <a:t>Mixture of experts (</a:t>
            </a:r>
            <a:r>
              <a:rPr lang="en-US" dirty="0" err="1"/>
              <a:t>MoE</a:t>
            </a:r>
            <a:r>
              <a:rPr lang="en-US" dirty="0"/>
              <a:t>)</a:t>
            </a:r>
            <a:endParaRPr lang="de-DE" dirty="0"/>
          </a:p>
        </p:txBody>
      </p:sp>
      <p:sp>
        <p:nvSpPr>
          <p:cNvPr id="4" name="Slide Number Placeholder 3">
            <a:extLst>
              <a:ext uri="{FF2B5EF4-FFF2-40B4-BE49-F238E27FC236}">
                <a16:creationId xmlns:a16="http://schemas.microsoft.com/office/drawing/2014/main" id="{F2C69F3A-D152-4CF8-85F7-679558C3D9DD}"/>
              </a:ext>
            </a:extLst>
          </p:cNvPr>
          <p:cNvSpPr>
            <a:spLocks noGrp="1"/>
          </p:cNvSpPr>
          <p:nvPr>
            <p:ph type="sldNum" sz="quarter" idx="12"/>
          </p:nvPr>
        </p:nvSpPr>
        <p:spPr/>
        <p:txBody>
          <a:bodyPr/>
          <a:lstStyle/>
          <a:p>
            <a:fld id="{688715A2-DFA4-4904-9A43-9D7FEC79ECC7}" type="slidenum">
              <a:rPr lang="de-DE" smtClean="0"/>
              <a:t>56</a:t>
            </a:fld>
            <a:endParaRPr lang="de-DE"/>
          </a:p>
        </p:txBody>
      </p:sp>
      <p:sp>
        <p:nvSpPr>
          <p:cNvPr id="6" name="TextBox 5">
            <a:extLst>
              <a:ext uri="{FF2B5EF4-FFF2-40B4-BE49-F238E27FC236}">
                <a16:creationId xmlns:a16="http://schemas.microsoft.com/office/drawing/2014/main" id="{0AEF5CFD-F080-4D5A-AC0C-4C4989B8ED74}"/>
              </a:ext>
            </a:extLst>
          </p:cNvPr>
          <p:cNvSpPr txBox="1"/>
          <p:nvPr/>
        </p:nvSpPr>
        <p:spPr>
          <a:xfrm>
            <a:off x="3869473" y="6176963"/>
            <a:ext cx="4572000" cy="646331"/>
          </a:xfrm>
          <a:prstGeom prst="rect">
            <a:avLst/>
          </a:prstGeom>
          <a:noFill/>
        </p:spPr>
        <p:txBody>
          <a:bodyPr wrap="square">
            <a:spAutoFit/>
          </a:bodyPr>
          <a:lstStyle/>
          <a:p>
            <a:r>
              <a:rPr lang="de-DE"/>
              <a:t>https://newsletter.maartengrootendorst.com/p/a-visual-guide-to-mixture-of-experts</a:t>
            </a:r>
            <a:endParaRPr lang="de-DE" dirty="0"/>
          </a:p>
        </p:txBody>
      </p:sp>
      <p:pic>
        <p:nvPicPr>
          <p:cNvPr id="3074" name="Picture 2">
            <a:extLst>
              <a:ext uri="{FF2B5EF4-FFF2-40B4-BE49-F238E27FC236}">
                <a16:creationId xmlns:a16="http://schemas.microsoft.com/office/drawing/2014/main" id="{C7BBF78C-CD30-45B3-86B3-5B9A18DB6E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23807"/>
            <a:ext cx="9144000" cy="400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1787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D9AA6-92F2-4A20-963D-74035BAF6C27}"/>
              </a:ext>
            </a:extLst>
          </p:cNvPr>
          <p:cNvSpPr>
            <a:spLocks noGrp="1"/>
          </p:cNvSpPr>
          <p:nvPr>
            <p:ph type="title"/>
          </p:nvPr>
        </p:nvSpPr>
        <p:spPr/>
        <p:txBody>
          <a:bodyPr/>
          <a:lstStyle/>
          <a:p>
            <a:r>
              <a:rPr lang="en-US" dirty="0"/>
              <a:t>Dense feed-forward neural net</a:t>
            </a:r>
            <a:endParaRPr lang="de-DE" dirty="0"/>
          </a:p>
        </p:txBody>
      </p:sp>
      <p:sp>
        <p:nvSpPr>
          <p:cNvPr id="3" name="Content Placeholder 2">
            <a:extLst>
              <a:ext uri="{FF2B5EF4-FFF2-40B4-BE49-F238E27FC236}">
                <a16:creationId xmlns:a16="http://schemas.microsoft.com/office/drawing/2014/main" id="{8E07F872-93F4-4000-8051-BCA1293B9F2F}"/>
              </a:ext>
            </a:extLst>
          </p:cNvPr>
          <p:cNvSpPr>
            <a:spLocks noGrp="1"/>
          </p:cNvSpPr>
          <p:nvPr>
            <p:ph idx="1"/>
          </p:nvPr>
        </p:nvSpPr>
        <p:spPr/>
        <p:txBody>
          <a:bodyPr/>
          <a:lstStyle/>
          <a:p>
            <a:endParaRPr lang="de-DE" dirty="0"/>
          </a:p>
        </p:txBody>
      </p:sp>
      <p:sp>
        <p:nvSpPr>
          <p:cNvPr id="4" name="Slide Number Placeholder 3">
            <a:extLst>
              <a:ext uri="{FF2B5EF4-FFF2-40B4-BE49-F238E27FC236}">
                <a16:creationId xmlns:a16="http://schemas.microsoft.com/office/drawing/2014/main" id="{E5D92411-5648-4EDA-A30F-FD218D187C88}"/>
              </a:ext>
            </a:extLst>
          </p:cNvPr>
          <p:cNvSpPr>
            <a:spLocks noGrp="1"/>
          </p:cNvSpPr>
          <p:nvPr>
            <p:ph type="sldNum" sz="quarter" idx="12"/>
          </p:nvPr>
        </p:nvSpPr>
        <p:spPr/>
        <p:txBody>
          <a:bodyPr/>
          <a:lstStyle/>
          <a:p>
            <a:fld id="{688715A2-DFA4-4904-9A43-9D7FEC79ECC7}" type="slidenum">
              <a:rPr lang="de-DE" smtClean="0"/>
              <a:t>57</a:t>
            </a:fld>
            <a:endParaRPr lang="de-DE"/>
          </a:p>
        </p:txBody>
      </p:sp>
      <p:pic>
        <p:nvPicPr>
          <p:cNvPr id="4098" name="Picture 2">
            <a:extLst>
              <a:ext uri="{FF2B5EF4-FFF2-40B4-BE49-F238E27FC236}">
                <a16:creationId xmlns:a16="http://schemas.microsoft.com/office/drawing/2014/main" id="{34D90521-3B9C-4D33-8179-C49526A75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95425"/>
            <a:ext cx="9144000" cy="5011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866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E6F67-CFD1-4D32-A561-632F1E18675B}"/>
              </a:ext>
            </a:extLst>
          </p:cNvPr>
          <p:cNvSpPr>
            <a:spLocks noGrp="1"/>
          </p:cNvSpPr>
          <p:nvPr>
            <p:ph type="title"/>
          </p:nvPr>
        </p:nvSpPr>
        <p:spPr/>
        <p:txBody>
          <a:bodyPr/>
          <a:lstStyle/>
          <a:p>
            <a:endParaRPr lang="de-DE"/>
          </a:p>
        </p:txBody>
      </p:sp>
      <p:sp>
        <p:nvSpPr>
          <p:cNvPr id="3" name="Content Placeholder 2">
            <a:extLst>
              <a:ext uri="{FF2B5EF4-FFF2-40B4-BE49-F238E27FC236}">
                <a16:creationId xmlns:a16="http://schemas.microsoft.com/office/drawing/2014/main" id="{52FA38CE-5ABF-48CA-8E12-BFF78D529C81}"/>
              </a:ext>
            </a:extLst>
          </p:cNvPr>
          <p:cNvSpPr>
            <a:spLocks noGrp="1"/>
          </p:cNvSpPr>
          <p:nvPr>
            <p:ph idx="1"/>
          </p:nvPr>
        </p:nvSpPr>
        <p:spPr/>
        <p:txBody>
          <a:bodyPr/>
          <a:lstStyle/>
          <a:p>
            <a:endParaRPr lang="de-DE"/>
          </a:p>
        </p:txBody>
      </p:sp>
      <p:sp>
        <p:nvSpPr>
          <p:cNvPr id="4" name="Slide Number Placeholder 3">
            <a:extLst>
              <a:ext uri="{FF2B5EF4-FFF2-40B4-BE49-F238E27FC236}">
                <a16:creationId xmlns:a16="http://schemas.microsoft.com/office/drawing/2014/main" id="{126BDA58-F97B-4CEE-ABB3-38664CD04F15}"/>
              </a:ext>
            </a:extLst>
          </p:cNvPr>
          <p:cNvSpPr>
            <a:spLocks noGrp="1"/>
          </p:cNvSpPr>
          <p:nvPr>
            <p:ph type="sldNum" sz="quarter" idx="12"/>
          </p:nvPr>
        </p:nvSpPr>
        <p:spPr/>
        <p:txBody>
          <a:bodyPr/>
          <a:lstStyle/>
          <a:p>
            <a:fld id="{688715A2-DFA4-4904-9A43-9D7FEC79ECC7}" type="slidenum">
              <a:rPr lang="de-DE" smtClean="0"/>
              <a:t>58</a:t>
            </a:fld>
            <a:endParaRPr lang="de-DE"/>
          </a:p>
        </p:txBody>
      </p:sp>
      <p:pic>
        <p:nvPicPr>
          <p:cNvPr id="5122" name="Picture 2">
            <a:extLst>
              <a:ext uri="{FF2B5EF4-FFF2-40B4-BE49-F238E27FC236}">
                <a16:creationId xmlns:a16="http://schemas.microsoft.com/office/drawing/2014/main" id="{5B3D33C4-4F28-4EBD-81EE-02161E3C84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83820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4066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D1D86-BE79-459F-B5A7-9757789CC673}"/>
              </a:ext>
            </a:extLst>
          </p:cNvPr>
          <p:cNvSpPr>
            <a:spLocks noGrp="1"/>
          </p:cNvSpPr>
          <p:nvPr>
            <p:ph type="title"/>
          </p:nvPr>
        </p:nvSpPr>
        <p:spPr/>
        <p:txBody>
          <a:bodyPr/>
          <a:lstStyle/>
          <a:p>
            <a:endParaRPr lang="de-DE"/>
          </a:p>
        </p:txBody>
      </p:sp>
      <p:sp>
        <p:nvSpPr>
          <p:cNvPr id="3" name="Content Placeholder 2">
            <a:extLst>
              <a:ext uri="{FF2B5EF4-FFF2-40B4-BE49-F238E27FC236}">
                <a16:creationId xmlns:a16="http://schemas.microsoft.com/office/drawing/2014/main" id="{4220BB78-3E0B-46EC-AA00-BFBF43E82A98}"/>
              </a:ext>
            </a:extLst>
          </p:cNvPr>
          <p:cNvSpPr>
            <a:spLocks noGrp="1"/>
          </p:cNvSpPr>
          <p:nvPr>
            <p:ph idx="1"/>
          </p:nvPr>
        </p:nvSpPr>
        <p:spPr/>
        <p:txBody>
          <a:bodyPr/>
          <a:lstStyle/>
          <a:p>
            <a:endParaRPr lang="de-DE"/>
          </a:p>
        </p:txBody>
      </p:sp>
      <p:sp>
        <p:nvSpPr>
          <p:cNvPr id="4" name="Slide Number Placeholder 3">
            <a:extLst>
              <a:ext uri="{FF2B5EF4-FFF2-40B4-BE49-F238E27FC236}">
                <a16:creationId xmlns:a16="http://schemas.microsoft.com/office/drawing/2014/main" id="{FC991E12-C2E8-4893-B84F-4F6C082D98D8}"/>
              </a:ext>
            </a:extLst>
          </p:cNvPr>
          <p:cNvSpPr>
            <a:spLocks noGrp="1"/>
          </p:cNvSpPr>
          <p:nvPr>
            <p:ph type="sldNum" sz="quarter" idx="12"/>
          </p:nvPr>
        </p:nvSpPr>
        <p:spPr/>
        <p:txBody>
          <a:bodyPr/>
          <a:lstStyle/>
          <a:p>
            <a:fld id="{688715A2-DFA4-4904-9A43-9D7FEC79ECC7}" type="slidenum">
              <a:rPr lang="de-DE" smtClean="0"/>
              <a:t>59</a:t>
            </a:fld>
            <a:endParaRPr lang="de-DE"/>
          </a:p>
        </p:txBody>
      </p:sp>
      <p:pic>
        <p:nvPicPr>
          <p:cNvPr id="6146" name="Picture 2">
            <a:extLst>
              <a:ext uri="{FF2B5EF4-FFF2-40B4-BE49-F238E27FC236}">
                <a16:creationId xmlns:a16="http://schemas.microsoft.com/office/drawing/2014/main" id="{18FCB161-6303-4478-985C-4594C38E6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163" y="0"/>
            <a:ext cx="8067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714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ACA63-C73B-4071-86B5-CF24FB79DD8D}"/>
              </a:ext>
            </a:extLst>
          </p:cNvPr>
          <p:cNvSpPr>
            <a:spLocks noGrp="1"/>
          </p:cNvSpPr>
          <p:nvPr>
            <p:ph type="title"/>
          </p:nvPr>
        </p:nvSpPr>
        <p:spPr/>
        <p:txBody>
          <a:bodyPr/>
          <a:lstStyle/>
          <a:p>
            <a:r>
              <a:rPr lang="en-US" dirty="0"/>
              <a:t>Saxon LLM - Resources</a:t>
            </a:r>
            <a:endParaRPr lang="de-DE" dirty="0"/>
          </a:p>
        </p:txBody>
      </p:sp>
      <p:sp>
        <p:nvSpPr>
          <p:cNvPr id="4" name="Slide Number Placeholder 3">
            <a:extLst>
              <a:ext uri="{FF2B5EF4-FFF2-40B4-BE49-F238E27FC236}">
                <a16:creationId xmlns:a16="http://schemas.microsoft.com/office/drawing/2014/main" id="{DC0D760B-3D05-423B-B26C-46CF0F5D8625}"/>
              </a:ext>
            </a:extLst>
          </p:cNvPr>
          <p:cNvSpPr>
            <a:spLocks noGrp="1"/>
          </p:cNvSpPr>
          <p:nvPr>
            <p:ph type="sldNum" sz="quarter" idx="12"/>
          </p:nvPr>
        </p:nvSpPr>
        <p:spPr/>
        <p:txBody>
          <a:bodyPr/>
          <a:lstStyle/>
          <a:p>
            <a:fld id="{688715A2-DFA4-4904-9A43-9D7FEC79ECC7}" type="slidenum">
              <a:rPr lang="de-DE" smtClean="0"/>
              <a:t>6</a:t>
            </a:fld>
            <a:endParaRPr lang="de-DE"/>
          </a:p>
        </p:txBody>
      </p:sp>
      <p:sp>
        <p:nvSpPr>
          <p:cNvPr id="5" name="Rectangle 1">
            <a:extLst>
              <a:ext uri="{FF2B5EF4-FFF2-40B4-BE49-F238E27FC236}">
                <a16:creationId xmlns:a16="http://schemas.microsoft.com/office/drawing/2014/main" id="{32F9100B-27DE-4CAC-9941-10489B20BCF6}"/>
              </a:ext>
            </a:extLst>
          </p:cNvPr>
          <p:cNvSpPr>
            <a:spLocks noGrp="1" noChangeArrowheads="1"/>
          </p:cNvSpPr>
          <p:nvPr>
            <p:ph idx="1"/>
          </p:nvPr>
        </p:nvSpPr>
        <p:spPr bwMode="auto">
          <a:xfrm>
            <a:off x="628650" y="1692968"/>
            <a:ext cx="8091604"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kumimoji="0" lang="de-DE" altLang="de-DE" sz="1800" b="0" i="0" u="none" strike="noStrike" cap="none" normalizeH="0" baseline="0" dirty="0">
                <a:ln>
                  <a:noFill/>
                </a:ln>
                <a:solidFill>
                  <a:schemeClr val="tx1"/>
                </a:solidFill>
                <a:effectLst/>
                <a:latin typeface="Arial" panose="020B0604020202020204" pitchFamily="34" charset="0"/>
              </a:rPr>
              <a:t>1. Text </a:t>
            </a:r>
            <a:r>
              <a:rPr kumimoji="0" lang="de-DE" altLang="de-DE" sz="1800" b="0" i="0" u="none" strike="noStrike" cap="none" normalizeH="0" baseline="0" dirty="0" err="1">
                <a:ln>
                  <a:noFill/>
                </a:ln>
                <a:solidFill>
                  <a:schemeClr val="tx1"/>
                </a:solidFill>
                <a:effectLst/>
                <a:latin typeface="Arial" panose="020B0604020202020204" pitchFamily="34" charset="0"/>
              </a:rPr>
              <a:t>resources</a:t>
            </a:r>
            <a:r>
              <a:rPr kumimoji="0" lang="de-DE" altLang="de-DE" sz="1800" b="0" i="0" u="none" strike="noStrike" cap="none" normalizeH="0" baseline="0" dirty="0">
                <a:ln>
                  <a:noFill/>
                </a:ln>
                <a:solidFill>
                  <a:schemeClr val="tx1"/>
                </a:solidFill>
                <a:effectLst/>
                <a:latin typeface="Arial" panose="020B0604020202020204" pitchFamily="34" charset="0"/>
              </a:rPr>
              <a:t>:</a:t>
            </a: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rPr>
              <a:t>A large </a:t>
            </a:r>
            <a:r>
              <a:rPr kumimoji="0" lang="de-DE" altLang="de-DE" sz="1400" b="0" i="0" u="none" strike="noStrike" cap="none" normalizeH="0" baseline="0" dirty="0" err="1">
                <a:ln>
                  <a:noFill/>
                </a:ln>
                <a:solidFill>
                  <a:schemeClr val="tx1"/>
                </a:solidFill>
                <a:effectLst/>
                <a:latin typeface="Arial" panose="020B0604020202020204" pitchFamily="34" charset="0"/>
              </a:rPr>
              <a:t>set</a:t>
            </a:r>
            <a:r>
              <a:rPr kumimoji="0" lang="de-DE" altLang="de-DE" sz="1400" b="0" i="0" u="none" strike="noStrike" cap="none" normalizeH="0" baseline="0" dirty="0">
                <a:ln>
                  <a:noFill/>
                </a:ln>
                <a:solidFill>
                  <a:schemeClr val="tx1"/>
                </a:solidFill>
                <a:effectLst/>
                <a:latin typeface="Arial" panose="020B0604020202020204" pitchFamily="34" charset="0"/>
              </a:rPr>
              <a:t> of </a:t>
            </a:r>
            <a:r>
              <a:rPr kumimoji="0" lang="de-DE" altLang="de-DE" sz="1400" b="0" i="0" u="none" strike="noStrike" cap="none" normalizeH="0" baseline="0" dirty="0" err="1">
                <a:ln>
                  <a:noFill/>
                </a:ln>
                <a:solidFill>
                  <a:schemeClr val="tx1"/>
                </a:solidFill>
                <a:effectLst/>
                <a:latin typeface="Arial" panose="020B0604020202020204" pitchFamily="34" charset="0"/>
              </a:rPr>
              <a:t>poems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a:ln>
                  <a:noFill/>
                </a:ln>
                <a:solidFill>
                  <a:schemeClr val="tx1"/>
                </a:solidFill>
                <a:effectLst/>
                <a:latin typeface="Arial" panose="020B0604020202020204" pitchFamily="34" charset="0"/>
                <a:hlinkClick r:id="rId2"/>
              </a:rPr>
              <a:t>https://www.sachsen-lese.de/streifzuege/mundartliches/</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rPr>
              <a:t>19 </a:t>
            </a:r>
            <a:r>
              <a:rPr kumimoji="0" lang="de-DE" altLang="de-DE" sz="1400" b="0" i="0" u="none" strike="noStrike" cap="none" normalizeH="0" baseline="0" dirty="0" err="1">
                <a:ln>
                  <a:noFill/>
                </a:ln>
                <a:solidFill>
                  <a:schemeClr val="tx1"/>
                </a:solidFill>
                <a:effectLst/>
                <a:latin typeface="Arial" panose="020B0604020202020204" pitchFamily="34" charset="0"/>
              </a:rPr>
              <a:t>encyclopedic</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articles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a:ln>
                  <a:noFill/>
                </a:ln>
                <a:solidFill>
                  <a:schemeClr val="tx1"/>
                </a:solidFill>
                <a:effectLst/>
                <a:latin typeface="Arial" panose="020B0604020202020204" pitchFamily="34" charset="0"/>
                <a:hlinkClick r:id="rId3"/>
              </a:rPr>
              <a:t>https://incubator.wikimedia.org/wiki/Wp/sxu/Main_Page</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rPr>
              <a:t>9 </a:t>
            </a:r>
            <a:r>
              <a:rPr kumimoji="0" lang="de-DE" altLang="de-DE" sz="1400" b="0" i="0" u="none" strike="noStrike" cap="none" normalizeH="0" baseline="0" dirty="0" err="1">
                <a:ln>
                  <a:noFill/>
                </a:ln>
                <a:solidFill>
                  <a:schemeClr val="tx1"/>
                </a:solidFill>
                <a:effectLst/>
                <a:latin typeface="Arial" panose="020B0604020202020204" pitchFamily="34" charset="0"/>
              </a:rPr>
              <a:t>poems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a:ln>
                  <a:noFill/>
                </a:ln>
                <a:solidFill>
                  <a:schemeClr val="tx1"/>
                </a:solidFill>
                <a:effectLst/>
                <a:latin typeface="Arial" panose="020B0604020202020204" pitchFamily="34" charset="0"/>
                <a:hlinkClick r:id="rId4"/>
              </a:rPr>
              <a:t>https://de.wikisource.org/wiki/Kategorie:Erzgebirgisch</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lvl="1" eaLnBrk="0" fontAlgn="base" hangingPunct="0">
              <a:lnSpc>
                <a:spcPct val="100000"/>
              </a:lnSpc>
              <a:spcBef>
                <a:spcPct val="0"/>
              </a:spcBef>
              <a:spcAft>
                <a:spcPct val="0"/>
              </a:spcAft>
            </a:pPr>
            <a:r>
              <a:rPr lang="de-DE" altLang="de-DE" sz="1400" dirty="0" err="1">
                <a:latin typeface="Arial" panose="020B0604020202020204" pitchFamily="34" charset="0"/>
              </a:rPr>
              <a:t>Various</a:t>
            </a:r>
            <a:r>
              <a:rPr lang="de-DE" altLang="de-DE" sz="1400" dirty="0">
                <a:latin typeface="Arial" panose="020B0604020202020204" pitchFamily="34" charset="0"/>
              </a:rPr>
              <a:t> </a:t>
            </a:r>
            <a:r>
              <a:rPr lang="de-DE" altLang="de-DE" sz="1400" dirty="0" err="1">
                <a:latin typeface="Arial" panose="020B0604020202020204" pitchFamily="34" charset="0"/>
              </a:rPr>
              <a:t>short</a:t>
            </a:r>
            <a:r>
              <a:rPr lang="de-DE" altLang="de-DE" sz="1400" dirty="0">
                <a:latin typeface="Arial" panose="020B0604020202020204" pitchFamily="34" charset="0"/>
              </a:rPr>
              <a:t> </a:t>
            </a:r>
            <a:r>
              <a:rPr lang="de-DE" altLang="de-DE" sz="1400" dirty="0" err="1">
                <a:latin typeface="Arial" panose="020B0604020202020204" pitchFamily="34" charset="0"/>
              </a:rPr>
              <a:t>phrases</a:t>
            </a:r>
            <a:r>
              <a:rPr lang="de-DE" altLang="de-DE" sz="1400" dirty="0">
                <a:latin typeface="Arial" panose="020B0604020202020204" pitchFamily="34" charset="0"/>
              </a:rPr>
              <a:t>: </a:t>
            </a:r>
            <a:r>
              <a:rPr kumimoji="0" lang="de-DE" altLang="de-DE" sz="1400" b="0" i="0" u="none" strike="noStrike" cap="none" normalizeH="0" baseline="0" dirty="0">
                <a:ln>
                  <a:noFill/>
                </a:ln>
                <a:solidFill>
                  <a:schemeClr val="tx1"/>
                </a:solidFill>
                <a:effectLst/>
                <a:latin typeface="Arial" panose="020B0604020202020204" pitchFamily="34" charset="0"/>
                <a:hlinkClick r:id="rId5"/>
              </a:rPr>
              <a:t>https://www.scribd.com/document/408398334/alltagsdeutsch-sachsisch</a:t>
            </a:r>
            <a:r>
              <a:rPr kumimoji="0" lang="de-DE" altLang="de-DE" sz="1400" b="0" i="0" u="none" strike="noStrike" cap="none" normalizeH="0" baseline="0" dirty="0">
                <a:ln>
                  <a:noFill/>
                </a:ln>
                <a:solidFill>
                  <a:schemeClr val="tx1"/>
                </a:solidFill>
                <a:effectLst/>
                <a:latin typeface="Arial" panose="020B0604020202020204" pitchFamily="34" charset="0"/>
              </a:rPr>
              <a:t> </a:t>
            </a:r>
          </a:p>
          <a:p>
            <a:pPr eaLnBrk="0" fontAlgn="base" hangingPunct="0">
              <a:lnSpc>
                <a:spcPct val="100000"/>
              </a:lnSpc>
              <a:spcBef>
                <a:spcPct val="0"/>
              </a:spcBef>
              <a:spcAft>
                <a:spcPct val="0"/>
              </a:spcAft>
            </a:pPr>
            <a:endParaRPr lang="de-DE" altLang="de-DE" sz="1800" dirty="0">
              <a:latin typeface="Arial" panose="020B0604020202020204" pitchFamily="34" charset="0"/>
            </a:endParaRPr>
          </a:p>
          <a:p>
            <a:pPr marL="0" indent="0" eaLnBrk="0" fontAlgn="base" hangingPunct="0">
              <a:lnSpc>
                <a:spcPct val="100000"/>
              </a:lnSpc>
              <a:spcBef>
                <a:spcPct val="0"/>
              </a:spcBef>
              <a:spcAft>
                <a:spcPct val="0"/>
              </a:spcAft>
              <a:buNone/>
            </a:pPr>
            <a:r>
              <a:rPr lang="de-DE" altLang="de-DE" sz="1800" dirty="0">
                <a:latin typeface="Arial" panose="020B0604020202020204" pitchFamily="34" charset="0"/>
              </a:rPr>
              <a:t>2. Rules (</a:t>
            </a:r>
            <a:r>
              <a:rPr lang="de-DE" altLang="de-DE" sz="1800" dirty="0" err="1">
                <a:latin typeface="Arial" panose="020B0604020202020204" pitchFamily="34" charset="0"/>
              </a:rPr>
              <a:t>for</a:t>
            </a:r>
            <a:r>
              <a:rPr lang="de-DE" altLang="de-DE" sz="1800" dirty="0">
                <a:latin typeface="Arial" panose="020B0604020202020204" pitchFamily="34" charset="0"/>
              </a:rPr>
              <a:t> </a:t>
            </a:r>
            <a:r>
              <a:rPr lang="de-DE" altLang="de-DE" sz="1800" dirty="0" err="1">
                <a:latin typeface="Arial" panose="020B0604020202020204" pitchFamily="34" charset="0"/>
              </a:rPr>
              <a:t>rule-based</a:t>
            </a:r>
            <a:r>
              <a:rPr lang="de-DE" altLang="de-DE" sz="1800" dirty="0">
                <a:latin typeface="Arial" panose="020B0604020202020204" pitchFamily="34" charset="0"/>
              </a:rPr>
              <a:t> </a:t>
            </a:r>
            <a:r>
              <a:rPr lang="de-DE" altLang="de-DE" sz="1800" dirty="0" err="1">
                <a:latin typeface="Arial" panose="020B0604020202020204" pitchFamily="34" charset="0"/>
              </a:rPr>
              <a:t>synthesizing</a:t>
            </a:r>
            <a:r>
              <a:rPr lang="de-DE" altLang="de-DE" sz="1800" dirty="0">
                <a:latin typeface="Arial" panose="020B0604020202020204" pitchFamily="34" charset="0"/>
              </a:rPr>
              <a:t>):</a:t>
            </a:r>
            <a:endParaRPr kumimoji="0" lang="de-DE" altLang="de-DE" sz="1800" b="0" i="0" u="none" strike="noStrike" cap="none" normalizeH="0" baseline="0" dirty="0">
              <a:ln>
                <a:noFill/>
              </a:ln>
              <a:solidFill>
                <a:schemeClr val="tx1"/>
              </a:solidFill>
              <a:effectLst/>
              <a:latin typeface="Arial" panose="020B0604020202020204" pitchFamily="34" charset="0"/>
            </a:endParaRP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hlinkClick r:id="rId6"/>
              </a:rPr>
              <a:t>https://praxistipps.focus.de/saechsisch-lernen-diese-basics-sollten-sie-wissen_157089</a:t>
            </a:r>
            <a:br>
              <a:rPr kumimoji="0" lang="de-DE" altLang="de-DE" sz="1800" b="0" i="0" u="none" strike="noStrike" cap="none" normalizeH="0" baseline="0" dirty="0">
                <a:ln>
                  <a:noFill/>
                </a:ln>
                <a:solidFill>
                  <a:schemeClr val="tx1"/>
                </a:solidFill>
                <a:effectLst/>
                <a:latin typeface="Arial" panose="020B0604020202020204" pitchFamily="34" charset="0"/>
              </a:rPr>
            </a:br>
            <a:endParaRPr kumimoji="0" lang="de-DE" altLang="de-DE" sz="1800" b="0" i="0" u="none" strike="noStrike" cap="none" normalizeH="0" baseline="0" dirty="0">
              <a:ln>
                <a:noFill/>
              </a:ln>
              <a:solidFill>
                <a:schemeClr val="tx1"/>
              </a:solidFill>
              <a:effectLst/>
              <a:latin typeface="Arial" panose="020B0604020202020204" pitchFamily="34" charset="0"/>
            </a:endParaRPr>
          </a:p>
          <a:p>
            <a:pPr marL="0" indent="0" eaLnBrk="0" fontAlgn="base" hangingPunct="0">
              <a:lnSpc>
                <a:spcPct val="100000"/>
              </a:lnSpc>
              <a:spcBef>
                <a:spcPct val="0"/>
              </a:spcBef>
              <a:spcAft>
                <a:spcPct val="0"/>
              </a:spcAft>
              <a:buNone/>
            </a:pPr>
            <a:r>
              <a:rPr lang="de-DE" altLang="de-DE" sz="1800" dirty="0">
                <a:latin typeface="Arial" panose="020B0604020202020204" pitchFamily="34" charset="0"/>
              </a:rPr>
              <a:t>3. </a:t>
            </a:r>
            <a:r>
              <a:rPr kumimoji="0" lang="de-DE" altLang="de-DE" sz="1800" b="0" i="0" u="none" strike="noStrike" cap="none" normalizeH="0" baseline="0" dirty="0">
                <a:ln>
                  <a:noFill/>
                </a:ln>
                <a:solidFill>
                  <a:schemeClr val="tx1"/>
                </a:solidFill>
                <a:effectLst/>
                <a:latin typeface="Arial" panose="020B0604020202020204" pitchFamily="34" charset="0"/>
              </a:rPr>
              <a:t>Audio </a:t>
            </a:r>
            <a:r>
              <a:rPr kumimoji="0" lang="de-DE" altLang="de-DE" sz="1800" b="0" i="0" u="none" strike="noStrike" cap="none" normalizeH="0" baseline="0" dirty="0" err="1">
                <a:ln>
                  <a:noFill/>
                </a:ln>
                <a:solidFill>
                  <a:schemeClr val="tx1"/>
                </a:solidFill>
                <a:effectLst/>
                <a:latin typeface="Arial" panose="020B0604020202020204" pitchFamily="34" charset="0"/>
              </a:rPr>
              <a:t>files</a:t>
            </a:r>
            <a:r>
              <a:rPr kumimoji="0" lang="de-DE" altLang="de-DE" sz="1800" b="0" i="0" u="none" strike="noStrike" cap="none" normalizeH="0" baseline="0" dirty="0">
                <a:ln>
                  <a:noFill/>
                </a:ln>
                <a:solidFill>
                  <a:schemeClr val="tx1"/>
                </a:solidFill>
                <a:effectLst/>
                <a:latin typeface="Arial" panose="020B0604020202020204" pitchFamily="34" charset="0"/>
              </a:rPr>
              <a:t> (</a:t>
            </a:r>
            <a:r>
              <a:rPr kumimoji="0" lang="de-DE" altLang="de-DE" sz="1800" b="0" i="0" u="none" strike="noStrike" cap="none" normalizeH="0" baseline="0" dirty="0" err="1">
                <a:ln>
                  <a:noFill/>
                </a:ln>
                <a:solidFill>
                  <a:schemeClr val="tx1"/>
                </a:solidFill>
                <a:effectLst/>
                <a:latin typeface="Arial" panose="020B0604020202020204" pitchFamily="34" charset="0"/>
              </a:rPr>
              <a:t>need</a:t>
            </a:r>
            <a:r>
              <a:rPr kumimoji="0" lang="de-DE" altLang="de-DE" sz="1800" b="0" i="0" u="none" strike="noStrike" cap="none" normalizeH="0" baseline="0" dirty="0">
                <a:ln>
                  <a:noFill/>
                </a:ln>
                <a:solidFill>
                  <a:schemeClr val="tx1"/>
                </a:solidFill>
                <a:effectLst/>
                <a:latin typeface="Arial" panose="020B0604020202020204" pitchFamily="34" charset="0"/>
              </a:rPr>
              <a:t> </a:t>
            </a:r>
            <a:r>
              <a:rPr kumimoji="0" lang="de-DE" altLang="de-DE" sz="1800" b="0" i="0" u="none" strike="noStrike" cap="none" normalizeH="0" baseline="0" dirty="0" err="1">
                <a:ln>
                  <a:noFill/>
                </a:ln>
                <a:solidFill>
                  <a:schemeClr val="tx1"/>
                </a:solidFill>
                <a:effectLst/>
                <a:latin typeface="Arial" panose="020B0604020202020204" pitchFamily="34" charset="0"/>
              </a:rPr>
              <a:t>transcription</a:t>
            </a:r>
            <a:r>
              <a:rPr kumimoji="0" lang="de-DE" altLang="de-DE" sz="1800" b="0" i="0" u="none" strike="noStrike" cap="none" normalizeH="0" baseline="0" dirty="0">
                <a:ln>
                  <a:noFill/>
                </a:ln>
                <a:solidFill>
                  <a:schemeClr val="tx1"/>
                </a:solidFill>
                <a:effectLst/>
                <a:latin typeface="Arial" panose="020B0604020202020204" pitchFamily="34" charset="0"/>
              </a:rPr>
              <a:t>):</a:t>
            </a: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hlinkClick r:id="rId7"/>
              </a:rPr>
              <a:t>https://www.regionalsprache.de/Audio/Catalogue.aspx</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search</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by</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location</a:t>
            </a:r>
            <a:r>
              <a:rPr kumimoji="0" lang="de-DE" altLang="de-DE" sz="1400" b="0" i="0" u="none" strike="noStrike" cap="none" normalizeH="0" baseline="0" dirty="0">
                <a:ln>
                  <a:noFill/>
                </a:ln>
                <a:solidFill>
                  <a:schemeClr val="tx1"/>
                </a:solidFill>
                <a:effectLst/>
                <a:latin typeface="Arial" panose="020B0604020202020204" pitchFamily="34" charset="0"/>
              </a:rPr>
              <a:t>, e.g., "Dresden")</a:t>
            </a:r>
          </a:p>
          <a:p>
            <a:pPr lvl="1" eaLnBrk="0" fontAlgn="base" hangingPunct="0">
              <a:lnSpc>
                <a:spcPct val="100000"/>
              </a:lnSpc>
              <a:spcBef>
                <a:spcPct val="0"/>
              </a:spcBef>
              <a:spcAft>
                <a:spcPct val="0"/>
              </a:spcAft>
            </a:pPr>
            <a:r>
              <a:rPr lang="de-DE" altLang="de-DE" sz="1400" dirty="0">
                <a:latin typeface="Arial" panose="020B0604020202020204" pitchFamily="34" charset="0"/>
                <a:hlinkClick r:id="rId8"/>
              </a:rPr>
              <a:t>https://dsa.info/sachsen/</a:t>
            </a:r>
            <a:endParaRPr lang="de-DE" altLang="de-DE" sz="1400" dirty="0">
              <a:latin typeface="Arial" panose="020B0604020202020204" pitchFamily="34" charset="0"/>
            </a:endParaRP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rPr>
              <a:t>Long </a:t>
            </a:r>
            <a:r>
              <a:rPr kumimoji="0" lang="de-DE" altLang="de-DE" sz="1400" b="0" i="0" u="none" strike="noStrike" cap="none" normalizeH="0" baseline="0" dirty="0" err="1">
                <a:ln>
                  <a:noFill/>
                </a:ln>
                <a:solidFill>
                  <a:schemeClr val="tx1"/>
                </a:solidFill>
                <a:effectLst/>
                <a:latin typeface="Arial" panose="020B0604020202020204" pitchFamily="34" charset="0"/>
              </a:rPr>
              <a:t>audio</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book</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for</a:t>
            </a:r>
            <a:r>
              <a:rPr kumimoji="0" lang="de-DE" altLang="de-DE" sz="1400" b="0" i="0" u="none" strike="noStrike" cap="none" normalizeH="0" baseline="0" dirty="0">
                <a:ln>
                  <a:noFill/>
                </a:ln>
                <a:solidFill>
                  <a:schemeClr val="tx1"/>
                </a:solidFill>
                <a:effectLst/>
                <a:latin typeface="Arial" panose="020B0604020202020204" pitchFamily="34" charset="0"/>
              </a:rPr>
              <a:t> 1 €, </a:t>
            </a:r>
            <a:r>
              <a:rPr kumimoji="0" lang="de-DE" altLang="de-DE" sz="1400" b="0" i="0" u="none" strike="noStrike" cap="none" normalizeH="0" baseline="0" dirty="0" err="1">
                <a:ln>
                  <a:noFill/>
                </a:ln>
                <a:solidFill>
                  <a:schemeClr val="tx1"/>
                </a:solidFill>
                <a:effectLst/>
                <a:latin typeface="Arial" panose="020B0604020202020204" pitchFamily="34" charset="0"/>
              </a:rPr>
              <a:t>perhaps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this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would</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be</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the</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biggest</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resource</a:t>
            </a:r>
            <a:r>
              <a:rPr kumimoji="0" lang="de-DE" altLang="de-DE" sz="1400" b="0" i="0" u="none" strike="noStrike" cap="none" normalizeH="0" baseline="0" dirty="0">
                <a:ln>
                  <a:noFill/>
                </a:ln>
                <a:solidFill>
                  <a:schemeClr val="tx1"/>
                </a:solidFill>
                <a:effectLst/>
                <a:latin typeface="Arial" panose="020B0604020202020204" pitchFamily="34" charset="0"/>
              </a:rPr>
              <a:t>: </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hlinkClick r:id="rId9"/>
              </a:rPr>
              <a:t>https://www.amazon.de/Winnetou-auf-s%C3%A4chsisch-Karl-May/dp/3866045093</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lvl="1" eaLnBrk="0" fontAlgn="base" hangingPunct="0">
              <a:lnSpc>
                <a:spcPct val="100000"/>
              </a:lnSpc>
              <a:spcBef>
                <a:spcPct val="0"/>
              </a:spcBef>
              <a:spcAft>
                <a:spcPct val="0"/>
              </a:spcAft>
            </a:pPr>
            <a:r>
              <a:rPr kumimoji="0" lang="de-DE" altLang="de-DE" sz="1400" b="0" i="0" u="none" strike="noStrike" cap="none" normalizeH="0" baseline="0" dirty="0">
                <a:ln>
                  <a:noFill/>
                </a:ln>
                <a:solidFill>
                  <a:schemeClr val="tx1"/>
                </a:solidFill>
                <a:effectLst/>
                <a:latin typeface="Arial" panose="020B0604020202020204" pitchFamily="34" charset="0"/>
              </a:rPr>
              <a:t>Other </a:t>
            </a:r>
            <a:r>
              <a:rPr kumimoji="0" lang="de-DE" altLang="de-DE" sz="1400" b="0" i="0" u="none" strike="noStrike" cap="none" normalizeH="0" baseline="0" dirty="0" err="1">
                <a:ln>
                  <a:noFill/>
                </a:ln>
                <a:solidFill>
                  <a:schemeClr val="tx1"/>
                </a:solidFill>
                <a:effectLst/>
                <a:latin typeface="Arial" panose="020B0604020202020204" pitchFamily="34" charset="0"/>
              </a:rPr>
              <a:t>audio</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err="1">
                <a:ln>
                  <a:noFill/>
                </a:ln>
                <a:solidFill>
                  <a:schemeClr val="tx1"/>
                </a:solidFill>
                <a:effectLst/>
                <a:latin typeface="Arial" panose="020B0604020202020204" pitchFamily="34" charset="0"/>
              </a:rPr>
              <a:t>files</a:t>
            </a:r>
            <a:r>
              <a:rPr kumimoji="0" lang="de-DE" altLang="de-DE" sz="1400" b="0" i="0" u="none" strike="noStrike" cap="none" normalizeH="0" baseline="0" dirty="0">
                <a:ln>
                  <a:noFill/>
                </a:ln>
                <a:solidFill>
                  <a:schemeClr val="tx1"/>
                </a:solidFill>
                <a:effectLst/>
                <a:latin typeface="Arial" panose="020B0604020202020204" pitchFamily="34" charset="0"/>
              </a:rPr>
              <a:t>: </a:t>
            </a:r>
            <a:r>
              <a:rPr kumimoji="0" lang="de-DE" altLang="de-DE" sz="1400" b="0" i="0" u="none" strike="noStrike" cap="none" normalizeH="0" baseline="0" dirty="0">
                <a:ln>
                  <a:noFill/>
                </a:ln>
                <a:solidFill>
                  <a:schemeClr val="tx1"/>
                </a:solidFill>
                <a:effectLst/>
                <a:latin typeface="Arial" panose="020B0604020202020204" pitchFamily="34" charset="0"/>
                <a:hlinkClick r:id="rId10"/>
              </a:rPr>
              <a:t>https://commons.wikimedia.org/wiki/Category:Obers%C3%A4chsisch?uselang=de</a:t>
            </a:r>
            <a:endParaRPr lang="de-DE" altLang="de-DE" sz="1400" dirty="0">
              <a:latin typeface="Arial" panose="020B0604020202020204" pitchFamily="34" charset="0"/>
            </a:endParaRPr>
          </a:p>
          <a:p>
            <a:pPr lvl="1" eaLnBrk="0" fontAlgn="base" hangingPunct="0">
              <a:lnSpc>
                <a:spcPct val="100000"/>
              </a:lnSpc>
              <a:spcBef>
                <a:spcPct val="0"/>
              </a:spcBef>
              <a:spcAft>
                <a:spcPct val="0"/>
              </a:spcAft>
            </a:pPr>
            <a:endParaRPr kumimoji="0" lang="de-DE" altLang="de-DE" sz="1800" b="0" i="0" u="none" strike="noStrike" cap="none" normalizeH="0" baseline="0" dirty="0">
              <a:ln>
                <a:noFill/>
              </a:ln>
              <a:solidFill>
                <a:schemeClr val="tx1"/>
              </a:solidFill>
              <a:effectLst/>
              <a:latin typeface="Arial" panose="020B0604020202020204" pitchFamily="34" charset="0"/>
            </a:endParaRPr>
          </a:p>
          <a:p>
            <a:pPr marL="0" indent="0" eaLnBrk="0" fontAlgn="base" hangingPunct="0">
              <a:lnSpc>
                <a:spcPct val="100000"/>
              </a:lnSpc>
              <a:spcBef>
                <a:spcPct val="0"/>
              </a:spcBef>
              <a:spcAft>
                <a:spcPct val="0"/>
              </a:spcAft>
              <a:buNone/>
            </a:pPr>
            <a:r>
              <a:rPr kumimoji="0" lang="de-DE" altLang="de-DE" sz="1800" b="0" i="0" u="none" strike="noStrike" cap="none" normalizeH="0" baseline="0" dirty="0">
                <a:ln>
                  <a:noFill/>
                </a:ln>
                <a:solidFill>
                  <a:schemeClr val="tx1"/>
                </a:solidFill>
                <a:effectLst/>
                <a:latin typeface="Arial" panose="020B0604020202020204" pitchFamily="34" charset="0"/>
              </a:rPr>
              <a:t>4. </a:t>
            </a:r>
            <a:r>
              <a:rPr kumimoji="0" lang="de-DE" altLang="de-DE" sz="1800" b="0" i="0" u="none" strike="noStrike" cap="none" normalizeH="0" baseline="0" dirty="0" err="1">
                <a:ln>
                  <a:noFill/>
                </a:ln>
                <a:solidFill>
                  <a:schemeClr val="tx1"/>
                </a:solidFill>
                <a:effectLst/>
                <a:latin typeface="Arial" panose="020B0604020202020204" pitchFamily="34" charset="0"/>
              </a:rPr>
              <a:t>Synthetic</a:t>
            </a:r>
            <a:r>
              <a:rPr kumimoji="0" lang="de-DE" altLang="de-DE" sz="1800" b="0" i="0" u="none" strike="noStrike" cap="none" normalizeH="0" baseline="0" dirty="0">
                <a:ln>
                  <a:noFill/>
                </a:ln>
                <a:solidFill>
                  <a:schemeClr val="tx1"/>
                </a:solidFill>
                <a:effectLst/>
                <a:latin typeface="Arial" panose="020B0604020202020204" pitchFamily="34" charset="0"/>
              </a:rPr>
              <a:t> </a:t>
            </a:r>
            <a:r>
              <a:rPr kumimoji="0" lang="de-DE" altLang="de-DE" sz="1800" b="0" i="0" u="none" strike="noStrike" cap="none" normalizeH="0" baseline="0" dirty="0" err="1">
                <a:ln>
                  <a:noFill/>
                </a:ln>
                <a:solidFill>
                  <a:schemeClr val="tx1"/>
                </a:solidFill>
                <a:effectLst/>
                <a:latin typeface="Arial" panose="020B0604020202020204" pitchFamily="34" charset="0"/>
              </a:rPr>
              <a:t>training</a:t>
            </a:r>
            <a:r>
              <a:rPr kumimoji="0" lang="de-DE" altLang="de-DE" sz="1800" b="0" i="0" u="none" strike="noStrike" cap="none" normalizeH="0" baseline="0" dirty="0">
                <a:ln>
                  <a:noFill/>
                </a:ln>
                <a:solidFill>
                  <a:schemeClr val="tx1"/>
                </a:solidFill>
                <a:effectLst/>
                <a:latin typeface="Arial" panose="020B0604020202020204" pitchFamily="34" charset="0"/>
              </a:rPr>
              <a:t> </a:t>
            </a:r>
            <a:r>
              <a:rPr kumimoji="0" lang="de-DE" altLang="de-DE" sz="1800" b="0" i="0" u="none" strike="noStrike" cap="none" normalizeH="0" baseline="0" dirty="0" err="1">
                <a:ln>
                  <a:noFill/>
                </a:ln>
                <a:solidFill>
                  <a:schemeClr val="tx1"/>
                </a:solidFill>
                <a:effectLst/>
                <a:latin typeface="Arial" panose="020B0604020202020204" pitchFamily="34" charset="0"/>
              </a:rPr>
              <a:t>data</a:t>
            </a:r>
            <a:r>
              <a:rPr kumimoji="0" lang="de-DE" altLang="de-DE" sz="1800" b="0" i="0" u="none" strike="noStrike" cap="none" normalizeH="0" baseline="0" dirty="0">
                <a:ln>
                  <a:noFill/>
                </a:ln>
                <a:solidFill>
                  <a:schemeClr val="tx1"/>
                </a:solidFill>
                <a:effectLst/>
                <a:latin typeface="Arial" panose="020B0604020202020204" pitchFamily="34" charset="0"/>
              </a:rPr>
              <a:t>: Prompt a strong </a:t>
            </a:r>
            <a:r>
              <a:rPr kumimoji="0" lang="de-DE" altLang="de-DE" sz="1800" b="0" i="0" u="none" strike="noStrike" cap="none" normalizeH="0" baseline="0" dirty="0" err="1">
                <a:ln>
                  <a:noFill/>
                </a:ln>
                <a:solidFill>
                  <a:schemeClr val="tx1"/>
                </a:solidFill>
                <a:effectLst/>
                <a:latin typeface="Arial" panose="020B0604020202020204" pitchFamily="34" charset="0"/>
              </a:rPr>
              <a:t>commercial</a:t>
            </a:r>
            <a:r>
              <a:rPr kumimoji="0" lang="de-DE" altLang="de-DE" sz="1800" b="0" i="0" u="none" strike="noStrike" cap="none" normalizeH="0" baseline="0" dirty="0">
                <a:ln>
                  <a:noFill/>
                </a:ln>
                <a:solidFill>
                  <a:schemeClr val="tx1"/>
                </a:solidFill>
                <a:effectLst/>
                <a:latin typeface="Arial" panose="020B0604020202020204" pitchFamily="34" charset="0"/>
              </a:rPr>
              <a:t> LLM?</a:t>
            </a:r>
          </a:p>
        </p:txBody>
      </p:sp>
    </p:spTree>
    <p:extLst>
      <p:ext uri="{BB962C8B-B14F-4D97-AF65-F5344CB8AC3E}">
        <p14:creationId xmlns:p14="http://schemas.microsoft.com/office/powerpoint/2010/main" val="3511164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AE2439-6C71-4014-915E-796D1B8C456D}"/>
              </a:ext>
            </a:extLst>
          </p:cNvPr>
          <p:cNvSpPr>
            <a:spLocks noGrp="1"/>
          </p:cNvSpPr>
          <p:nvPr>
            <p:ph type="sldNum" sz="quarter" idx="12"/>
          </p:nvPr>
        </p:nvSpPr>
        <p:spPr/>
        <p:txBody>
          <a:bodyPr/>
          <a:lstStyle/>
          <a:p>
            <a:fld id="{688715A2-DFA4-4904-9A43-9D7FEC79ECC7}" type="slidenum">
              <a:rPr lang="de-DE" smtClean="0"/>
              <a:t>60</a:t>
            </a:fld>
            <a:endParaRPr lang="de-DE"/>
          </a:p>
        </p:txBody>
      </p:sp>
      <p:pic>
        <p:nvPicPr>
          <p:cNvPr id="7170" name="Picture 2">
            <a:extLst>
              <a:ext uri="{FF2B5EF4-FFF2-40B4-BE49-F238E27FC236}">
                <a16:creationId xmlns:a16="http://schemas.microsoft.com/office/drawing/2014/main" id="{52DD8D71-7010-43D2-B492-23E9FA4EB2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089" y="200355"/>
            <a:ext cx="5754030" cy="407876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D5779118-2CF8-4082-BFD8-A961C86497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3210" y="4565277"/>
            <a:ext cx="5278244" cy="2156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050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7ADE7-4891-400F-8D14-61FA01714BDB}"/>
              </a:ext>
            </a:extLst>
          </p:cNvPr>
          <p:cNvSpPr>
            <a:spLocks noGrp="1"/>
          </p:cNvSpPr>
          <p:nvPr>
            <p:ph type="title"/>
          </p:nvPr>
        </p:nvSpPr>
        <p:spPr/>
        <p:txBody>
          <a:bodyPr/>
          <a:lstStyle/>
          <a:p>
            <a:r>
              <a:rPr lang="en-US" dirty="0" err="1"/>
              <a:t>MoE</a:t>
            </a:r>
            <a:r>
              <a:rPr lang="en-US" dirty="0"/>
              <a:t> - components</a:t>
            </a:r>
            <a:endParaRPr lang="de-DE" dirty="0"/>
          </a:p>
        </p:txBody>
      </p:sp>
      <p:sp>
        <p:nvSpPr>
          <p:cNvPr id="3" name="Content Placeholder 2">
            <a:extLst>
              <a:ext uri="{FF2B5EF4-FFF2-40B4-BE49-F238E27FC236}">
                <a16:creationId xmlns:a16="http://schemas.microsoft.com/office/drawing/2014/main" id="{C6D57492-B618-41DC-B1E3-6C4092087E85}"/>
              </a:ext>
            </a:extLst>
          </p:cNvPr>
          <p:cNvSpPr>
            <a:spLocks noGrp="1"/>
          </p:cNvSpPr>
          <p:nvPr>
            <p:ph idx="1"/>
          </p:nvPr>
        </p:nvSpPr>
        <p:spPr/>
        <p:txBody>
          <a:bodyPr/>
          <a:lstStyle/>
          <a:p>
            <a:r>
              <a:rPr lang="en-US" dirty="0"/>
              <a:t>Router – small dense NN</a:t>
            </a:r>
          </a:p>
          <a:p>
            <a:r>
              <a:rPr lang="en-US" dirty="0"/>
              <a:t>Expert – larger dense NN</a:t>
            </a:r>
          </a:p>
          <a:p>
            <a:r>
              <a:rPr lang="en-US" dirty="0"/>
              <a:t>Typically not just one, but several experts selected</a:t>
            </a:r>
          </a:p>
          <a:p>
            <a:endParaRPr lang="en-US" dirty="0"/>
          </a:p>
          <a:p>
            <a:r>
              <a:rPr lang="en-US" dirty="0"/>
              <a:t>Training: Need to train router and experts</a:t>
            </a:r>
          </a:p>
          <a:p>
            <a:pPr lvl="1"/>
            <a:r>
              <a:rPr lang="en-US" dirty="0"/>
              <a:t>Need to ensure that not always the same expert is selected (trained)</a:t>
            </a:r>
          </a:p>
          <a:p>
            <a:pPr lvl="1"/>
            <a:r>
              <a:rPr lang="en-US" dirty="0"/>
              <a:t>E.g., by adding some noise</a:t>
            </a:r>
          </a:p>
          <a:p>
            <a:pPr lvl="1"/>
            <a:r>
              <a:rPr lang="en-US" dirty="0"/>
              <a:t>Or defining max capacity</a:t>
            </a:r>
            <a:endParaRPr lang="de-DE" dirty="0"/>
          </a:p>
        </p:txBody>
      </p:sp>
      <p:sp>
        <p:nvSpPr>
          <p:cNvPr id="4" name="Slide Number Placeholder 3">
            <a:extLst>
              <a:ext uri="{FF2B5EF4-FFF2-40B4-BE49-F238E27FC236}">
                <a16:creationId xmlns:a16="http://schemas.microsoft.com/office/drawing/2014/main" id="{17124C35-B53D-4C0C-AE8A-B91E94B6AE0E}"/>
              </a:ext>
            </a:extLst>
          </p:cNvPr>
          <p:cNvSpPr>
            <a:spLocks noGrp="1"/>
          </p:cNvSpPr>
          <p:nvPr>
            <p:ph type="sldNum" sz="quarter" idx="12"/>
          </p:nvPr>
        </p:nvSpPr>
        <p:spPr/>
        <p:txBody>
          <a:bodyPr/>
          <a:lstStyle/>
          <a:p>
            <a:fld id="{688715A2-DFA4-4904-9A43-9D7FEC79ECC7}" type="slidenum">
              <a:rPr lang="de-DE" smtClean="0"/>
              <a:t>61</a:t>
            </a:fld>
            <a:endParaRPr lang="de-DE"/>
          </a:p>
        </p:txBody>
      </p:sp>
    </p:spTree>
    <p:extLst>
      <p:ext uri="{BB962C8B-B14F-4D97-AF65-F5344CB8AC3E}">
        <p14:creationId xmlns:p14="http://schemas.microsoft.com/office/powerpoint/2010/main" val="32313806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BC8C2-0C05-4E57-8BCF-9900C4CFC2DC}"/>
              </a:ext>
            </a:extLst>
          </p:cNvPr>
          <p:cNvSpPr>
            <a:spLocks noGrp="1"/>
          </p:cNvSpPr>
          <p:nvPr>
            <p:ph type="title"/>
          </p:nvPr>
        </p:nvSpPr>
        <p:spPr/>
        <p:txBody>
          <a:bodyPr/>
          <a:lstStyle/>
          <a:p>
            <a:r>
              <a:rPr lang="en-US" dirty="0" err="1"/>
              <a:t>MoE</a:t>
            </a:r>
            <a:r>
              <a:rPr lang="en-US" dirty="0"/>
              <a:t> - potential</a:t>
            </a:r>
            <a:endParaRPr lang="de-DE" dirty="0"/>
          </a:p>
        </p:txBody>
      </p:sp>
      <p:sp>
        <p:nvSpPr>
          <p:cNvPr id="3" name="Content Placeholder 2">
            <a:extLst>
              <a:ext uri="{FF2B5EF4-FFF2-40B4-BE49-F238E27FC236}">
                <a16:creationId xmlns:a16="http://schemas.microsoft.com/office/drawing/2014/main" id="{540FBCF3-3503-4812-8E00-390443DF2FE9}"/>
              </a:ext>
            </a:extLst>
          </p:cNvPr>
          <p:cNvSpPr>
            <a:spLocks noGrp="1"/>
          </p:cNvSpPr>
          <p:nvPr>
            <p:ph idx="1"/>
          </p:nvPr>
        </p:nvSpPr>
        <p:spPr/>
        <p:txBody>
          <a:bodyPr/>
          <a:lstStyle/>
          <a:p>
            <a:r>
              <a:rPr lang="en-US" dirty="0"/>
              <a:t>Still need to load all parameters (space)</a:t>
            </a:r>
          </a:p>
          <a:p>
            <a:r>
              <a:rPr lang="en-US" dirty="0"/>
              <a:t>But might need only a fraction during inference (time)</a:t>
            </a:r>
          </a:p>
          <a:p>
            <a:r>
              <a:rPr lang="en-US" dirty="0"/>
              <a:t>Popular model: </a:t>
            </a:r>
            <a:r>
              <a:rPr lang="en-US" dirty="0" err="1"/>
              <a:t>Mixtral</a:t>
            </a:r>
            <a:r>
              <a:rPr lang="en-US" dirty="0"/>
              <a:t> 8x7B</a:t>
            </a:r>
            <a:endParaRPr lang="de-DE" dirty="0"/>
          </a:p>
        </p:txBody>
      </p:sp>
      <p:sp>
        <p:nvSpPr>
          <p:cNvPr id="4" name="Slide Number Placeholder 3">
            <a:extLst>
              <a:ext uri="{FF2B5EF4-FFF2-40B4-BE49-F238E27FC236}">
                <a16:creationId xmlns:a16="http://schemas.microsoft.com/office/drawing/2014/main" id="{C41B4B28-D8AF-44C1-9308-9AECEE5B48F5}"/>
              </a:ext>
            </a:extLst>
          </p:cNvPr>
          <p:cNvSpPr>
            <a:spLocks noGrp="1"/>
          </p:cNvSpPr>
          <p:nvPr>
            <p:ph type="sldNum" sz="quarter" idx="12"/>
          </p:nvPr>
        </p:nvSpPr>
        <p:spPr/>
        <p:txBody>
          <a:bodyPr/>
          <a:lstStyle/>
          <a:p>
            <a:fld id="{688715A2-DFA4-4904-9A43-9D7FEC79ECC7}" type="slidenum">
              <a:rPr lang="de-DE" smtClean="0"/>
              <a:t>62</a:t>
            </a:fld>
            <a:endParaRPr lang="de-DE"/>
          </a:p>
        </p:txBody>
      </p:sp>
    </p:spTree>
    <p:extLst>
      <p:ext uri="{BB962C8B-B14F-4D97-AF65-F5344CB8AC3E}">
        <p14:creationId xmlns:p14="http://schemas.microsoft.com/office/powerpoint/2010/main" val="3628224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E1154-3973-41DA-9E9F-BB16F3E20C0E}"/>
              </a:ext>
            </a:extLst>
          </p:cNvPr>
          <p:cNvSpPr>
            <a:spLocks noGrp="1"/>
          </p:cNvSpPr>
          <p:nvPr>
            <p:ph type="title"/>
          </p:nvPr>
        </p:nvSpPr>
        <p:spPr/>
        <p:txBody>
          <a:bodyPr/>
          <a:lstStyle/>
          <a:p>
            <a:endParaRPr lang="de-DE"/>
          </a:p>
        </p:txBody>
      </p:sp>
      <p:sp>
        <p:nvSpPr>
          <p:cNvPr id="3" name="Content Placeholder 2">
            <a:extLst>
              <a:ext uri="{FF2B5EF4-FFF2-40B4-BE49-F238E27FC236}">
                <a16:creationId xmlns:a16="http://schemas.microsoft.com/office/drawing/2014/main" id="{8A206C4D-386F-47CE-9AC8-C4636157EB61}"/>
              </a:ext>
            </a:extLst>
          </p:cNvPr>
          <p:cNvSpPr>
            <a:spLocks noGrp="1"/>
          </p:cNvSpPr>
          <p:nvPr>
            <p:ph idx="1"/>
          </p:nvPr>
        </p:nvSpPr>
        <p:spPr/>
        <p:txBody>
          <a:bodyPr/>
          <a:lstStyle/>
          <a:p>
            <a:endParaRPr lang="de-DE"/>
          </a:p>
        </p:txBody>
      </p:sp>
      <p:sp>
        <p:nvSpPr>
          <p:cNvPr id="4" name="Slide Number Placeholder 3">
            <a:extLst>
              <a:ext uri="{FF2B5EF4-FFF2-40B4-BE49-F238E27FC236}">
                <a16:creationId xmlns:a16="http://schemas.microsoft.com/office/drawing/2014/main" id="{2E32CE1A-FDD5-4EC6-BCA4-39C69C93CE28}"/>
              </a:ext>
            </a:extLst>
          </p:cNvPr>
          <p:cNvSpPr>
            <a:spLocks noGrp="1"/>
          </p:cNvSpPr>
          <p:nvPr>
            <p:ph type="sldNum" sz="quarter" idx="12"/>
          </p:nvPr>
        </p:nvSpPr>
        <p:spPr/>
        <p:txBody>
          <a:bodyPr/>
          <a:lstStyle/>
          <a:p>
            <a:fld id="{688715A2-DFA4-4904-9A43-9D7FEC79ECC7}" type="slidenum">
              <a:rPr lang="de-DE" smtClean="0"/>
              <a:t>63</a:t>
            </a:fld>
            <a:endParaRPr lang="de-DE"/>
          </a:p>
        </p:txBody>
      </p:sp>
      <p:pic>
        <p:nvPicPr>
          <p:cNvPr id="8194" name="Picture 2">
            <a:extLst>
              <a:ext uri="{FF2B5EF4-FFF2-40B4-BE49-F238E27FC236}">
                <a16:creationId xmlns:a16="http://schemas.microsoft.com/office/drawing/2014/main" id="{ADDEAB79-2855-4713-AD35-51D404FEFD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6050"/>
            <a:ext cx="9144000" cy="656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010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Computational cost</a:t>
            </a:r>
          </a:p>
          <a:p>
            <a:pPr marL="514350" indent="-514350">
              <a:buFont typeface="+mj-lt"/>
              <a:buAutoNum type="arabicPeriod"/>
            </a:pPr>
            <a:r>
              <a:rPr lang="de-DE" dirty="0"/>
              <a:t>Scaling </a:t>
            </a:r>
            <a:r>
              <a:rPr lang="en-US" dirty="0"/>
              <a:t>laws</a:t>
            </a:r>
          </a:p>
          <a:p>
            <a:pPr marL="514350" indent="-514350">
              <a:buFont typeface="+mj-lt"/>
              <a:buAutoNum type="arabicPeriod"/>
            </a:pPr>
            <a:r>
              <a:rPr lang="en-US" dirty="0"/>
              <a:t>Hyperparameter optimization</a:t>
            </a:r>
          </a:p>
          <a:p>
            <a:pPr marL="514350" indent="-514350">
              <a:buFont typeface="+mj-lt"/>
              <a:buAutoNum type="arabicPeriod"/>
            </a:pPr>
            <a:r>
              <a:rPr lang="en-US" dirty="0"/>
              <a:t>Stopping criteria</a:t>
            </a:r>
          </a:p>
          <a:p>
            <a:pPr marL="514350" indent="-514350">
              <a:buFont typeface="+mj-lt"/>
              <a:buAutoNum type="arabicPeriod"/>
            </a:pPr>
            <a:r>
              <a:rPr lang="en-US" dirty="0"/>
              <a:t>Training optimizations</a:t>
            </a:r>
          </a:p>
          <a:p>
            <a:pPr marL="971550" lvl="1" indent="-514350">
              <a:buFont typeface="+mj-lt"/>
              <a:buAutoNum type="arabicPeriod"/>
            </a:pPr>
            <a:r>
              <a:rPr lang="en-US" dirty="0"/>
              <a:t>Knowledge distillation</a:t>
            </a:r>
          </a:p>
          <a:p>
            <a:pPr marL="971550" lvl="1" indent="-514350">
              <a:buFont typeface="+mj-lt"/>
              <a:buAutoNum type="arabicPeriod"/>
            </a:pPr>
            <a:r>
              <a:rPr lang="en-US" dirty="0"/>
              <a:t>Mixture of experts</a:t>
            </a:r>
          </a:p>
          <a:p>
            <a:pPr marL="514350" indent="-514350">
              <a:buFont typeface="+mj-lt"/>
              <a:buAutoNum type="arabicPeriod"/>
            </a:pPr>
            <a:r>
              <a:rPr lang="en-US" b="1" dirty="0"/>
              <a:t>Training stories</a:t>
            </a:r>
          </a:p>
          <a:p>
            <a:pPr marL="514350" indent="-514350">
              <a:buFont typeface="+mj-lt"/>
              <a:buAutoNum type="arabicPeriod"/>
            </a:pPr>
            <a:r>
              <a:rPr lang="en-US"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64</a:t>
            </a:fld>
            <a:endParaRPr lang="de-DE"/>
          </a:p>
        </p:txBody>
      </p:sp>
    </p:spTree>
    <p:extLst>
      <p:ext uri="{BB962C8B-B14F-4D97-AF65-F5344CB8AC3E}">
        <p14:creationId xmlns:p14="http://schemas.microsoft.com/office/powerpoint/2010/main" val="33471807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A15-FFF8-4910-8C17-B26EE0C36516}"/>
              </a:ext>
            </a:extLst>
          </p:cNvPr>
          <p:cNvPicPr>
            <a:picLocks noChangeAspect="1"/>
          </p:cNvPicPr>
          <p:nvPr/>
        </p:nvPicPr>
        <p:blipFill>
          <a:blip r:embed="rId2"/>
          <a:stretch>
            <a:fillRect/>
          </a:stretch>
        </p:blipFill>
        <p:spPr>
          <a:xfrm>
            <a:off x="0" y="1706543"/>
            <a:ext cx="9144000" cy="3444914"/>
          </a:xfrm>
          <a:prstGeom prst="rect">
            <a:avLst/>
          </a:prstGeom>
        </p:spPr>
      </p:pic>
      <p:sp>
        <p:nvSpPr>
          <p:cNvPr id="2" name="Title 1">
            <a:extLst>
              <a:ext uri="{FF2B5EF4-FFF2-40B4-BE49-F238E27FC236}">
                <a16:creationId xmlns:a16="http://schemas.microsoft.com/office/drawing/2014/main" id="{077877E3-179D-46B5-9615-A7E5F9F49FF0}"/>
              </a:ext>
            </a:extLst>
          </p:cNvPr>
          <p:cNvSpPr>
            <a:spLocks noGrp="1"/>
          </p:cNvSpPr>
          <p:nvPr>
            <p:ph type="title"/>
          </p:nvPr>
        </p:nvSpPr>
        <p:spPr/>
        <p:txBody>
          <a:bodyPr/>
          <a:lstStyle/>
          <a:p>
            <a:r>
              <a:rPr lang="en-US" dirty="0"/>
              <a:t>GPT-3</a:t>
            </a:r>
            <a:endParaRPr lang="de-DE" dirty="0"/>
          </a:p>
        </p:txBody>
      </p:sp>
      <p:sp>
        <p:nvSpPr>
          <p:cNvPr id="4" name="Slide Number Placeholder 3">
            <a:extLst>
              <a:ext uri="{FF2B5EF4-FFF2-40B4-BE49-F238E27FC236}">
                <a16:creationId xmlns:a16="http://schemas.microsoft.com/office/drawing/2014/main" id="{269133A1-8612-4FE1-B202-4656347D99AC}"/>
              </a:ext>
            </a:extLst>
          </p:cNvPr>
          <p:cNvSpPr>
            <a:spLocks noGrp="1"/>
          </p:cNvSpPr>
          <p:nvPr>
            <p:ph type="sldNum" sz="quarter" idx="12"/>
          </p:nvPr>
        </p:nvSpPr>
        <p:spPr/>
        <p:txBody>
          <a:bodyPr/>
          <a:lstStyle/>
          <a:p>
            <a:fld id="{688715A2-DFA4-4904-9A43-9D7FEC79ECC7}" type="slidenum">
              <a:rPr lang="de-DE" smtClean="0"/>
              <a:t>65</a:t>
            </a:fld>
            <a:endParaRPr lang="de-DE"/>
          </a:p>
        </p:txBody>
      </p:sp>
      <p:sp>
        <p:nvSpPr>
          <p:cNvPr id="6" name="TextBox 5">
            <a:extLst>
              <a:ext uri="{FF2B5EF4-FFF2-40B4-BE49-F238E27FC236}">
                <a16:creationId xmlns:a16="http://schemas.microsoft.com/office/drawing/2014/main" id="{4D3DC402-9105-4505-A61E-C172159D44F2}"/>
              </a:ext>
            </a:extLst>
          </p:cNvPr>
          <p:cNvSpPr txBox="1"/>
          <p:nvPr/>
        </p:nvSpPr>
        <p:spPr>
          <a:xfrm>
            <a:off x="4055326" y="6424290"/>
            <a:ext cx="4572000" cy="369332"/>
          </a:xfrm>
          <a:prstGeom prst="rect">
            <a:avLst/>
          </a:prstGeom>
          <a:noFill/>
        </p:spPr>
        <p:txBody>
          <a:bodyPr wrap="square">
            <a:spAutoFit/>
          </a:bodyPr>
          <a:lstStyle/>
          <a:p>
            <a:r>
              <a:rPr lang="de-DE" dirty="0"/>
              <a:t>https://arxiv.org/pdf/2005.14165</a:t>
            </a:r>
          </a:p>
        </p:txBody>
      </p:sp>
      <p:sp>
        <p:nvSpPr>
          <p:cNvPr id="3" name="Rectangle 2">
            <a:extLst>
              <a:ext uri="{FF2B5EF4-FFF2-40B4-BE49-F238E27FC236}">
                <a16:creationId xmlns:a16="http://schemas.microsoft.com/office/drawing/2014/main" id="{FB5DEF4E-1EDE-4654-889F-FBAABDD91F19}"/>
              </a:ext>
            </a:extLst>
          </p:cNvPr>
          <p:cNvSpPr/>
          <p:nvPr/>
        </p:nvSpPr>
        <p:spPr>
          <a:xfrm>
            <a:off x="116958" y="2232837"/>
            <a:ext cx="8835656" cy="14566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369B94D-5A23-4B53-9B41-68DE103C2FC8}"/>
              </a:ext>
            </a:extLst>
          </p:cNvPr>
          <p:cNvSpPr txBox="1"/>
          <p:nvPr/>
        </p:nvSpPr>
        <p:spPr>
          <a:xfrm>
            <a:off x="5422604" y="1462138"/>
            <a:ext cx="1541721" cy="830997"/>
          </a:xfrm>
          <a:prstGeom prst="rect">
            <a:avLst/>
          </a:prstGeom>
          <a:noFill/>
        </p:spPr>
        <p:txBody>
          <a:bodyPr wrap="square" rtlCol="0">
            <a:spAutoFit/>
          </a:bodyPr>
          <a:lstStyle/>
          <a:p>
            <a:r>
              <a:rPr lang="en-US" sz="4800" b="1" dirty="0">
                <a:solidFill>
                  <a:srgbClr val="FF0000"/>
                </a:solidFill>
              </a:rPr>
              <a:t>???</a:t>
            </a:r>
          </a:p>
        </p:txBody>
      </p:sp>
    </p:spTree>
    <p:extLst>
      <p:ext uri="{BB962C8B-B14F-4D97-AF65-F5344CB8AC3E}">
        <p14:creationId xmlns:p14="http://schemas.microsoft.com/office/powerpoint/2010/main" val="41199842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E9F59-E029-410B-B64E-E4D91B698BBC}"/>
              </a:ext>
            </a:extLst>
          </p:cNvPr>
          <p:cNvSpPr>
            <a:spLocks noGrp="1"/>
          </p:cNvSpPr>
          <p:nvPr>
            <p:ph type="title"/>
          </p:nvPr>
        </p:nvSpPr>
        <p:spPr/>
        <p:txBody>
          <a:bodyPr/>
          <a:lstStyle/>
          <a:p>
            <a:r>
              <a:rPr lang="en-US" dirty="0"/>
              <a:t>OPT</a:t>
            </a:r>
            <a:endParaRPr lang="de-DE" dirty="0"/>
          </a:p>
        </p:txBody>
      </p:sp>
      <p:sp>
        <p:nvSpPr>
          <p:cNvPr id="4" name="Slide Number Placeholder 3">
            <a:extLst>
              <a:ext uri="{FF2B5EF4-FFF2-40B4-BE49-F238E27FC236}">
                <a16:creationId xmlns:a16="http://schemas.microsoft.com/office/drawing/2014/main" id="{AEBBDBC1-5B99-4C4E-80ED-6322F4E8191F}"/>
              </a:ext>
            </a:extLst>
          </p:cNvPr>
          <p:cNvSpPr>
            <a:spLocks noGrp="1"/>
          </p:cNvSpPr>
          <p:nvPr>
            <p:ph type="sldNum" sz="quarter" idx="12"/>
          </p:nvPr>
        </p:nvSpPr>
        <p:spPr/>
        <p:txBody>
          <a:bodyPr/>
          <a:lstStyle/>
          <a:p>
            <a:fld id="{688715A2-DFA4-4904-9A43-9D7FEC79ECC7}" type="slidenum">
              <a:rPr lang="de-DE" smtClean="0"/>
              <a:t>66</a:t>
            </a:fld>
            <a:endParaRPr lang="de-DE"/>
          </a:p>
        </p:txBody>
      </p:sp>
      <p:sp>
        <p:nvSpPr>
          <p:cNvPr id="6" name="TextBox 5">
            <a:extLst>
              <a:ext uri="{FF2B5EF4-FFF2-40B4-BE49-F238E27FC236}">
                <a16:creationId xmlns:a16="http://schemas.microsoft.com/office/drawing/2014/main" id="{01CDAB49-CA96-4CFA-8FC2-CA8D601732C1}"/>
              </a:ext>
            </a:extLst>
          </p:cNvPr>
          <p:cNvSpPr txBox="1"/>
          <p:nvPr/>
        </p:nvSpPr>
        <p:spPr>
          <a:xfrm>
            <a:off x="4572000" y="6081991"/>
            <a:ext cx="4572000" cy="369332"/>
          </a:xfrm>
          <a:prstGeom prst="rect">
            <a:avLst/>
          </a:prstGeom>
          <a:noFill/>
        </p:spPr>
        <p:txBody>
          <a:bodyPr wrap="square">
            <a:spAutoFit/>
          </a:bodyPr>
          <a:lstStyle/>
          <a:p>
            <a:r>
              <a:rPr lang="de-DE" dirty="0"/>
              <a:t>https://arxiv.org/pdf/2205.01068</a:t>
            </a:r>
          </a:p>
        </p:txBody>
      </p:sp>
      <p:pic>
        <p:nvPicPr>
          <p:cNvPr id="8" name="Picture 7">
            <a:extLst>
              <a:ext uri="{FF2B5EF4-FFF2-40B4-BE49-F238E27FC236}">
                <a16:creationId xmlns:a16="http://schemas.microsoft.com/office/drawing/2014/main" id="{86E5B685-A5BF-4CCE-BE09-9DB29F7AFD38}"/>
              </a:ext>
            </a:extLst>
          </p:cNvPr>
          <p:cNvPicPr>
            <a:picLocks noChangeAspect="1"/>
          </p:cNvPicPr>
          <p:nvPr/>
        </p:nvPicPr>
        <p:blipFill>
          <a:blip r:embed="rId2"/>
          <a:stretch>
            <a:fillRect/>
          </a:stretch>
        </p:blipFill>
        <p:spPr>
          <a:xfrm>
            <a:off x="265867" y="2081708"/>
            <a:ext cx="2632670" cy="2628177"/>
          </a:xfrm>
          <a:prstGeom prst="rect">
            <a:avLst/>
          </a:prstGeom>
        </p:spPr>
      </p:pic>
      <p:pic>
        <p:nvPicPr>
          <p:cNvPr id="10" name="Picture 9">
            <a:extLst>
              <a:ext uri="{FF2B5EF4-FFF2-40B4-BE49-F238E27FC236}">
                <a16:creationId xmlns:a16="http://schemas.microsoft.com/office/drawing/2014/main" id="{52D92E48-12F5-49E4-BF1A-F9374A8341B2}"/>
              </a:ext>
            </a:extLst>
          </p:cNvPr>
          <p:cNvPicPr>
            <a:picLocks noChangeAspect="1"/>
          </p:cNvPicPr>
          <p:nvPr/>
        </p:nvPicPr>
        <p:blipFill>
          <a:blip r:embed="rId3"/>
          <a:stretch>
            <a:fillRect/>
          </a:stretch>
        </p:blipFill>
        <p:spPr>
          <a:xfrm>
            <a:off x="3022967" y="1690689"/>
            <a:ext cx="2312598" cy="3670913"/>
          </a:xfrm>
          <a:prstGeom prst="rect">
            <a:avLst/>
          </a:prstGeom>
        </p:spPr>
      </p:pic>
      <p:pic>
        <p:nvPicPr>
          <p:cNvPr id="12" name="Picture 11">
            <a:extLst>
              <a:ext uri="{FF2B5EF4-FFF2-40B4-BE49-F238E27FC236}">
                <a16:creationId xmlns:a16="http://schemas.microsoft.com/office/drawing/2014/main" id="{E8728C60-B79F-4B59-87D2-8F96CBD2296F}"/>
              </a:ext>
            </a:extLst>
          </p:cNvPr>
          <p:cNvPicPr>
            <a:picLocks noChangeAspect="1"/>
          </p:cNvPicPr>
          <p:nvPr/>
        </p:nvPicPr>
        <p:blipFill>
          <a:blip r:embed="rId4"/>
          <a:stretch>
            <a:fillRect/>
          </a:stretch>
        </p:blipFill>
        <p:spPr>
          <a:xfrm>
            <a:off x="5523264" y="1693827"/>
            <a:ext cx="2364740" cy="856615"/>
          </a:xfrm>
          <a:prstGeom prst="rect">
            <a:avLst/>
          </a:prstGeom>
        </p:spPr>
      </p:pic>
      <p:pic>
        <p:nvPicPr>
          <p:cNvPr id="14" name="Picture 13">
            <a:extLst>
              <a:ext uri="{FF2B5EF4-FFF2-40B4-BE49-F238E27FC236}">
                <a16:creationId xmlns:a16="http://schemas.microsoft.com/office/drawing/2014/main" id="{6B3F3C57-A37B-426C-BA51-959D82DADF03}"/>
              </a:ext>
            </a:extLst>
          </p:cNvPr>
          <p:cNvPicPr>
            <a:picLocks noChangeAspect="1"/>
          </p:cNvPicPr>
          <p:nvPr/>
        </p:nvPicPr>
        <p:blipFill>
          <a:blip r:embed="rId5"/>
          <a:stretch>
            <a:fillRect/>
          </a:stretch>
        </p:blipFill>
        <p:spPr>
          <a:xfrm>
            <a:off x="5586534" y="2532408"/>
            <a:ext cx="2238200" cy="2895600"/>
          </a:xfrm>
          <a:prstGeom prst="rect">
            <a:avLst/>
          </a:prstGeom>
        </p:spPr>
      </p:pic>
      <p:sp>
        <p:nvSpPr>
          <p:cNvPr id="9" name="Rectangle 8">
            <a:extLst>
              <a:ext uri="{FF2B5EF4-FFF2-40B4-BE49-F238E27FC236}">
                <a16:creationId xmlns:a16="http://schemas.microsoft.com/office/drawing/2014/main" id="{66670905-3A16-4C62-8281-BB548501A77F}"/>
              </a:ext>
            </a:extLst>
          </p:cNvPr>
          <p:cNvSpPr/>
          <p:nvPr/>
        </p:nvSpPr>
        <p:spPr>
          <a:xfrm>
            <a:off x="5586534" y="1616341"/>
            <a:ext cx="871416" cy="2620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613E6B7-212D-4D96-8CA4-123BD29F719D}"/>
              </a:ext>
            </a:extLst>
          </p:cNvPr>
          <p:cNvSpPr/>
          <p:nvPr/>
        </p:nvSpPr>
        <p:spPr>
          <a:xfrm>
            <a:off x="3080795" y="3624256"/>
            <a:ext cx="945400" cy="1963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F49E459-832A-4299-9012-0802F3E9F156}"/>
              </a:ext>
            </a:extLst>
          </p:cNvPr>
          <p:cNvSpPr/>
          <p:nvPr/>
        </p:nvSpPr>
        <p:spPr>
          <a:xfrm>
            <a:off x="5586533" y="4176517"/>
            <a:ext cx="1331717" cy="13104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78023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22CAE-7F00-4AEE-A0E6-EA6F0CECC2E4}"/>
              </a:ext>
            </a:extLst>
          </p:cNvPr>
          <p:cNvSpPr>
            <a:spLocks noGrp="1"/>
          </p:cNvSpPr>
          <p:nvPr>
            <p:ph type="title"/>
          </p:nvPr>
        </p:nvSpPr>
        <p:spPr/>
        <p:txBody>
          <a:bodyPr/>
          <a:lstStyle/>
          <a:p>
            <a:r>
              <a:rPr lang="en-US" dirty="0"/>
              <a:t>Group work</a:t>
            </a:r>
            <a:endParaRPr lang="de-DE" dirty="0"/>
          </a:p>
        </p:txBody>
      </p:sp>
      <p:sp>
        <p:nvSpPr>
          <p:cNvPr id="3" name="Content Placeholder 2">
            <a:extLst>
              <a:ext uri="{FF2B5EF4-FFF2-40B4-BE49-F238E27FC236}">
                <a16:creationId xmlns:a16="http://schemas.microsoft.com/office/drawing/2014/main" id="{C8E47BBA-3D57-43EF-96C3-C75B3C50C584}"/>
              </a:ext>
            </a:extLst>
          </p:cNvPr>
          <p:cNvSpPr>
            <a:spLocks noGrp="1"/>
          </p:cNvSpPr>
          <p:nvPr>
            <p:ph idx="1"/>
          </p:nvPr>
        </p:nvSpPr>
        <p:spPr/>
        <p:txBody>
          <a:bodyPr/>
          <a:lstStyle/>
          <a:p>
            <a:r>
              <a:rPr lang="en-US" dirty="0"/>
              <a:t>Discuss the following questions with your neighbor:</a:t>
            </a:r>
          </a:p>
          <a:p>
            <a:pPr marL="914400" lvl="1" indent="-457200">
              <a:buFont typeface="+mj-lt"/>
              <a:buAutoNum type="arabicPeriod"/>
            </a:pPr>
            <a:endParaRPr lang="en-US" dirty="0"/>
          </a:p>
          <a:p>
            <a:pPr marL="914400" lvl="1" indent="-457200">
              <a:buFont typeface="+mj-lt"/>
              <a:buAutoNum type="arabicPeriod"/>
            </a:pPr>
            <a:r>
              <a:rPr lang="en-US" dirty="0"/>
              <a:t>What is the relation between parameters, data, training time, and LLM performance?</a:t>
            </a:r>
          </a:p>
          <a:p>
            <a:pPr marL="914400" lvl="1" indent="-457200">
              <a:buFont typeface="+mj-lt"/>
              <a:buAutoNum type="arabicPeriod"/>
            </a:pPr>
            <a:endParaRPr lang="en-US" dirty="0"/>
          </a:p>
          <a:p>
            <a:pPr marL="914400" lvl="1" indent="-457200">
              <a:buFont typeface="+mj-lt"/>
              <a:buAutoNum type="arabicPeriod"/>
            </a:pPr>
            <a:r>
              <a:rPr lang="en-US" dirty="0"/>
              <a:t>What are grokking and double descent? Why do they happen?</a:t>
            </a:r>
          </a:p>
          <a:p>
            <a:pPr marL="514350" indent="-514350">
              <a:buFont typeface="+mj-lt"/>
              <a:buAutoNum type="arabicPeriod"/>
            </a:pPr>
            <a:endParaRPr lang="en-US" dirty="0"/>
          </a:p>
          <a:p>
            <a:pPr marL="914400" lvl="1" indent="-457200">
              <a:buFont typeface="+mj-lt"/>
              <a:buAutoNum type="arabicPeriod" startAt="3"/>
            </a:pPr>
            <a:r>
              <a:rPr lang="en-US" dirty="0"/>
              <a:t>Why is setting hyperparameters so challenging? </a:t>
            </a:r>
            <a:br>
              <a:rPr lang="en-US" dirty="0"/>
            </a:br>
            <a:r>
              <a:rPr lang="en-US" dirty="0"/>
              <a:t>What are possible strategies?</a:t>
            </a:r>
          </a:p>
          <a:p>
            <a:pPr marL="971550" lvl="1" indent="-514350">
              <a:buFont typeface="+mj-lt"/>
              <a:buAutoNum type="arabicPeriod" startAt="3"/>
            </a:pPr>
            <a:endParaRPr lang="en-US" dirty="0"/>
          </a:p>
          <a:p>
            <a:pPr marL="971550" lvl="1" indent="-514350">
              <a:buFont typeface="+mj-lt"/>
              <a:buAutoNum type="arabicPeriod" startAt="3"/>
            </a:pPr>
            <a:endParaRPr lang="en-US" dirty="0"/>
          </a:p>
          <a:p>
            <a:pPr marL="971550" lvl="1" indent="-514350">
              <a:buFont typeface="+mj-lt"/>
              <a:buAutoNum type="arabicPeriod" startAt="3"/>
            </a:pPr>
            <a:endParaRPr lang="de-DE" dirty="0"/>
          </a:p>
        </p:txBody>
      </p:sp>
      <p:sp>
        <p:nvSpPr>
          <p:cNvPr id="5" name="Slide Number Placeholder 4">
            <a:extLst>
              <a:ext uri="{FF2B5EF4-FFF2-40B4-BE49-F238E27FC236}">
                <a16:creationId xmlns:a16="http://schemas.microsoft.com/office/drawing/2014/main" id="{D80E35E2-2398-43AA-9EE0-73F39EE1840D}"/>
              </a:ext>
            </a:extLst>
          </p:cNvPr>
          <p:cNvSpPr>
            <a:spLocks noGrp="1"/>
          </p:cNvSpPr>
          <p:nvPr>
            <p:ph type="sldNum" sz="quarter" idx="12"/>
          </p:nvPr>
        </p:nvSpPr>
        <p:spPr/>
        <p:txBody>
          <a:bodyPr/>
          <a:lstStyle/>
          <a:p>
            <a:fld id="{688715A2-DFA4-4904-9A43-9D7FEC79ECC7}" type="slidenum">
              <a:rPr lang="de-DE" smtClean="0"/>
              <a:t>67</a:t>
            </a:fld>
            <a:endParaRPr lang="de-DE"/>
          </a:p>
        </p:txBody>
      </p:sp>
    </p:spTree>
    <p:extLst>
      <p:ext uri="{BB962C8B-B14F-4D97-AF65-F5344CB8AC3E}">
        <p14:creationId xmlns:p14="http://schemas.microsoft.com/office/powerpoint/2010/main" val="42347061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8841-8F27-4C34-91D9-91B26E35685F}"/>
              </a:ext>
            </a:extLst>
          </p:cNvPr>
          <p:cNvSpPr>
            <a:spLocks noGrp="1"/>
          </p:cNvSpPr>
          <p:nvPr>
            <p:ph type="title"/>
          </p:nvPr>
        </p:nvSpPr>
        <p:spPr/>
        <p:txBody>
          <a:bodyPr/>
          <a:lstStyle/>
          <a:p>
            <a:r>
              <a:rPr lang="en-US" dirty="0"/>
              <a:t>Take home – Lecture 7</a:t>
            </a:r>
            <a:endParaRPr lang="de-DE" dirty="0"/>
          </a:p>
        </p:txBody>
      </p:sp>
      <p:sp>
        <p:nvSpPr>
          <p:cNvPr id="3" name="Content Placeholder 2">
            <a:extLst>
              <a:ext uri="{FF2B5EF4-FFF2-40B4-BE49-F238E27FC236}">
                <a16:creationId xmlns:a16="http://schemas.microsoft.com/office/drawing/2014/main" id="{FEF4D695-0FE2-4D80-87C7-9A1557A23236}"/>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Model performance depends on all of parameters, data, training time, with diminishing returns</a:t>
            </a:r>
          </a:p>
          <a:p>
            <a:pPr marL="514350" indent="-514350">
              <a:buFont typeface="+mj-lt"/>
              <a:buAutoNum type="arabicPeriod"/>
            </a:pPr>
            <a:endParaRPr lang="en-US" dirty="0"/>
          </a:p>
          <a:p>
            <a:pPr marL="514350" indent="-514350">
              <a:buFont typeface="+mj-lt"/>
              <a:buAutoNum type="arabicPeriod"/>
            </a:pPr>
            <a:r>
              <a:rPr lang="en-US" dirty="0"/>
              <a:t>Hyperparameters are important, and messy</a:t>
            </a:r>
          </a:p>
          <a:p>
            <a:pPr marL="514350" indent="-514350">
              <a:buFont typeface="+mj-lt"/>
              <a:buAutoNum type="arabicPeriod"/>
            </a:pPr>
            <a:endParaRPr lang="en-US" dirty="0"/>
          </a:p>
          <a:p>
            <a:pPr marL="514350" indent="-514350">
              <a:buFont typeface="+mj-lt"/>
              <a:buAutoNum type="arabicPeriod"/>
            </a:pPr>
            <a:r>
              <a:rPr lang="en-US" dirty="0"/>
              <a:t>Training LLMs is extremely expensive </a:t>
            </a:r>
            <a:br>
              <a:rPr lang="en-US" dirty="0"/>
            </a:br>
            <a:r>
              <a:rPr lang="en-US" dirty="0">
                <a:sym typeface="Wingdings" panose="05000000000000000000" pitchFamily="2" charset="2"/>
              </a:rPr>
              <a:t> A range of optimizations exist</a:t>
            </a:r>
            <a:endParaRPr lang="en-US" dirty="0"/>
          </a:p>
          <a:p>
            <a:pPr marL="0" indent="0">
              <a:buNone/>
            </a:pPr>
            <a:endParaRPr lang="en-US" dirty="0"/>
          </a:p>
          <a:p>
            <a:pPr marL="0" indent="0">
              <a:buNone/>
            </a:pPr>
            <a:endParaRPr lang="en-US" dirty="0"/>
          </a:p>
          <a:p>
            <a:r>
              <a:rPr lang="en-US" dirty="0"/>
              <a:t>Lab today:</a:t>
            </a:r>
          </a:p>
          <a:p>
            <a:pPr lvl="1"/>
            <a:r>
              <a:rPr lang="en-US" dirty="0"/>
              <a:t>LLM Architectures</a:t>
            </a:r>
            <a:endParaRPr lang="de-DE" dirty="0"/>
          </a:p>
        </p:txBody>
      </p:sp>
      <p:sp>
        <p:nvSpPr>
          <p:cNvPr id="5" name="Slide Number Placeholder 4">
            <a:extLst>
              <a:ext uri="{FF2B5EF4-FFF2-40B4-BE49-F238E27FC236}">
                <a16:creationId xmlns:a16="http://schemas.microsoft.com/office/drawing/2014/main" id="{F345A7ED-F78E-4E74-A0DF-DA9CA3B6654C}"/>
              </a:ext>
            </a:extLst>
          </p:cNvPr>
          <p:cNvSpPr>
            <a:spLocks noGrp="1"/>
          </p:cNvSpPr>
          <p:nvPr>
            <p:ph type="sldNum" sz="quarter" idx="12"/>
          </p:nvPr>
        </p:nvSpPr>
        <p:spPr/>
        <p:txBody>
          <a:bodyPr/>
          <a:lstStyle/>
          <a:p>
            <a:fld id="{688715A2-DFA4-4904-9A43-9D7FEC79ECC7}" type="slidenum">
              <a:rPr lang="de-DE" smtClean="0"/>
              <a:t>68</a:t>
            </a:fld>
            <a:endParaRPr lang="de-DE"/>
          </a:p>
        </p:txBody>
      </p:sp>
    </p:spTree>
    <p:extLst>
      <p:ext uri="{BB962C8B-B14F-4D97-AF65-F5344CB8AC3E}">
        <p14:creationId xmlns:p14="http://schemas.microsoft.com/office/powerpoint/2010/main" val="143784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41DE-A708-49F2-A1C6-829ED9A651F7}"/>
              </a:ext>
            </a:extLst>
          </p:cNvPr>
          <p:cNvSpPr>
            <a:spLocks noGrp="1"/>
          </p:cNvSpPr>
          <p:nvPr>
            <p:ph type="title"/>
          </p:nvPr>
        </p:nvSpPr>
        <p:spPr/>
        <p:txBody>
          <a:bodyPr/>
          <a:lstStyle/>
          <a:p>
            <a:r>
              <a:rPr lang="en-US" dirty="0"/>
              <a:t>Advertisement – Long list creation</a:t>
            </a:r>
          </a:p>
        </p:txBody>
      </p:sp>
      <p:sp>
        <p:nvSpPr>
          <p:cNvPr id="4" name="Slide Number Placeholder 3">
            <a:extLst>
              <a:ext uri="{FF2B5EF4-FFF2-40B4-BE49-F238E27FC236}">
                <a16:creationId xmlns:a16="http://schemas.microsoft.com/office/drawing/2014/main" id="{38C3DB32-DDBA-4EF4-BBE5-17E03F2B788E}"/>
              </a:ext>
            </a:extLst>
          </p:cNvPr>
          <p:cNvSpPr>
            <a:spLocks noGrp="1"/>
          </p:cNvSpPr>
          <p:nvPr>
            <p:ph type="sldNum" sz="quarter" idx="12"/>
          </p:nvPr>
        </p:nvSpPr>
        <p:spPr/>
        <p:txBody>
          <a:bodyPr/>
          <a:lstStyle/>
          <a:p>
            <a:fld id="{688715A2-DFA4-4904-9A43-9D7FEC79ECC7}" type="slidenum">
              <a:rPr lang="de-DE" smtClean="0"/>
              <a:t>7</a:t>
            </a:fld>
            <a:endParaRPr lang="de-DE"/>
          </a:p>
        </p:txBody>
      </p:sp>
      <p:pic>
        <p:nvPicPr>
          <p:cNvPr id="7" name="Picture 6">
            <a:extLst>
              <a:ext uri="{FF2B5EF4-FFF2-40B4-BE49-F238E27FC236}">
                <a16:creationId xmlns:a16="http://schemas.microsoft.com/office/drawing/2014/main" id="{508B00FC-2F1D-4172-B7C9-F290CA6760AB}"/>
              </a:ext>
            </a:extLst>
          </p:cNvPr>
          <p:cNvPicPr>
            <a:picLocks noChangeAspect="1"/>
          </p:cNvPicPr>
          <p:nvPr/>
        </p:nvPicPr>
        <p:blipFill>
          <a:blip r:embed="rId2"/>
          <a:stretch>
            <a:fillRect/>
          </a:stretch>
        </p:blipFill>
        <p:spPr>
          <a:xfrm>
            <a:off x="208186" y="1625479"/>
            <a:ext cx="3924300" cy="4543425"/>
          </a:xfrm>
          <a:prstGeom prst="rect">
            <a:avLst/>
          </a:prstGeom>
        </p:spPr>
      </p:pic>
      <p:pic>
        <p:nvPicPr>
          <p:cNvPr id="9" name="Picture 8">
            <a:extLst>
              <a:ext uri="{FF2B5EF4-FFF2-40B4-BE49-F238E27FC236}">
                <a16:creationId xmlns:a16="http://schemas.microsoft.com/office/drawing/2014/main" id="{5414FE05-134C-4EF8-B331-AC11A9A51EF1}"/>
              </a:ext>
            </a:extLst>
          </p:cNvPr>
          <p:cNvPicPr>
            <a:picLocks noChangeAspect="1"/>
          </p:cNvPicPr>
          <p:nvPr/>
        </p:nvPicPr>
        <p:blipFill>
          <a:blip r:embed="rId3"/>
          <a:stretch>
            <a:fillRect/>
          </a:stretch>
        </p:blipFill>
        <p:spPr>
          <a:xfrm>
            <a:off x="5857875" y="4058903"/>
            <a:ext cx="3257549" cy="616925"/>
          </a:xfrm>
          <a:prstGeom prst="rect">
            <a:avLst/>
          </a:prstGeom>
        </p:spPr>
      </p:pic>
      <p:pic>
        <p:nvPicPr>
          <p:cNvPr id="10" name="Picture 9">
            <a:extLst>
              <a:ext uri="{FF2B5EF4-FFF2-40B4-BE49-F238E27FC236}">
                <a16:creationId xmlns:a16="http://schemas.microsoft.com/office/drawing/2014/main" id="{6424D35A-D8F9-405C-AB71-34DC0B94039A}"/>
              </a:ext>
            </a:extLst>
          </p:cNvPr>
          <p:cNvPicPr>
            <a:picLocks noChangeAspect="1"/>
          </p:cNvPicPr>
          <p:nvPr/>
        </p:nvPicPr>
        <p:blipFill>
          <a:blip r:embed="rId4"/>
          <a:stretch>
            <a:fillRect/>
          </a:stretch>
        </p:blipFill>
        <p:spPr>
          <a:xfrm>
            <a:off x="4942114" y="4834556"/>
            <a:ext cx="3257548" cy="797010"/>
          </a:xfrm>
          <a:prstGeom prst="rect">
            <a:avLst/>
          </a:prstGeom>
        </p:spPr>
      </p:pic>
      <p:pic>
        <p:nvPicPr>
          <p:cNvPr id="11" name="Picture 10">
            <a:extLst>
              <a:ext uri="{FF2B5EF4-FFF2-40B4-BE49-F238E27FC236}">
                <a16:creationId xmlns:a16="http://schemas.microsoft.com/office/drawing/2014/main" id="{A6FC879D-636C-4E9A-8266-365E60934EA5}"/>
              </a:ext>
            </a:extLst>
          </p:cNvPr>
          <p:cNvPicPr>
            <a:picLocks noChangeAspect="1"/>
          </p:cNvPicPr>
          <p:nvPr/>
        </p:nvPicPr>
        <p:blipFill>
          <a:blip r:embed="rId5"/>
          <a:stretch>
            <a:fillRect/>
          </a:stretch>
        </p:blipFill>
        <p:spPr>
          <a:xfrm>
            <a:off x="4806041" y="5790294"/>
            <a:ext cx="3529694" cy="636324"/>
          </a:xfrm>
          <a:prstGeom prst="rect">
            <a:avLst/>
          </a:prstGeom>
        </p:spPr>
      </p:pic>
      <p:pic>
        <p:nvPicPr>
          <p:cNvPr id="12" name="Picture 11">
            <a:extLst>
              <a:ext uri="{FF2B5EF4-FFF2-40B4-BE49-F238E27FC236}">
                <a16:creationId xmlns:a16="http://schemas.microsoft.com/office/drawing/2014/main" id="{530B60BF-8363-4EE0-A4EF-451A06DE3EFA}"/>
              </a:ext>
            </a:extLst>
          </p:cNvPr>
          <p:cNvPicPr>
            <a:picLocks noChangeAspect="1"/>
          </p:cNvPicPr>
          <p:nvPr/>
        </p:nvPicPr>
        <p:blipFill>
          <a:blip r:embed="rId6"/>
          <a:stretch>
            <a:fillRect/>
          </a:stretch>
        </p:blipFill>
        <p:spPr>
          <a:xfrm>
            <a:off x="4930548" y="3024475"/>
            <a:ext cx="2765652" cy="872717"/>
          </a:xfrm>
          <a:prstGeom prst="rect">
            <a:avLst/>
          </a:prstGeom>
        </p:spPr>
      </p:pic>
      <p:pic>
        <p:nvPicPr>
          <p:cNvPr id="13" name="Picture 12">
            <a:extLst>
              <a:ext uri="{FF2B5EF4-FFF2-40B4-BE49-F238E27FC236}">
                <a16:creationId xmlns:a16="http://schemas.microsoft.com/office/drawing/2014/main" id="{A6B198DC-FAD6-45E7-8AD7-E91FC1554637}"/>
              </a:ext>
            </a:extLst>
          </p:cNvPr>
          <p:cNvPicPr>
            <a:picLocks noChangeAspect="1"/>
          </p:cNvPicPr>
          <p:nvPr/>
        </p:nvPicPr>
        <p:blipFill>
          <a:blip r:embed="rId7"/>
          <a:stretch>
            <a:fillRect/>
          </a:stretch>
        </p:blipFill>
        <p:spPr>
          <a:xfrm>
            <a:off x="5406120" y="1979267"/>
            <a:ext cx="3529694" cy="844713"/>
          </a:xfrm>
          <a:prstGeom prst="rect">
            <a:avLst/>
          </a:prstGeom>
        </p:spPr>
      </p:pic>
      <p:sp>
        <p:nvSpPr>
          <p:cNvPr id="15" name="Rectangle 14">
            <a:extLst>
              <a:ext uri="{FF2B5EF4-FFF2-40B4-BE49-F238E27FC236}">
                <a16:creationId xmlns:a16="http://schemas.microsoft.com/office/drawing/2014/main" id="{9E35682A-93D0-45EF-8255-AAF571E39F0C}"/>
              </a:ext>
            </a:extLst>
          </p:cNvPr>
          <p:cNvSpPr/>
          <p:nvPr/>
        </p:nvSpPr>
        <p:spPr>
          <a:xfrm>
            <a:off x="3708000" y="2293731"/>
            <a:ext cx="502061" cy="369332"/>
          </a:xfrm>
          <a:prstGeom prst="rect">
            <a:avLst/>
          </a:prstGeom>
        </p:spPr>
        <p:txBody>
          <a:bodyPr wrap="none">
            <a:spAutoFit/>
          </a:bodyPr>
          <a:lstStyle/>
          <a:p>
            <a:r>
              <a:rPr lang="en-US" dirty="0"/>
              <a:t>😊</a:t>
            </a:r>
          </a:p>
        </p:txBody>
      </p:sp>
      <p:sp>
        <p:nvSpPr>
          <p:cNvPr id="16" name="Rectangle 15">
            <a:extLst>
              <a:ext uri="{FF2B5EF4-FFF2-40B4-BE49-F238E27FC236}">
                <a16:creationId xmlns:a16="http://schemas.microsoft.com/office/drawing/2014/main" id="{31D23F06-4A40-4972-878E-D5DC8F5D233A}"/>
              </a:ext>
            </a:extLst>
          </p:cNvPr>
          <p:cNvSpPr/>
          <p:nvPr/>
        </p:nvSpPr>
        <p:spPr>
          <a:xfrm>
            <a:off x="3708000" y="2948669"/>
            <a:ext cx="502061" cy="369332"/>
          </a:xfrm>
          <a:prstGeom prst="rect">
            <a:avLst/>
          </a:prstGeom>
        </p:spPr>
        <p:txBody>
          <a:bodyPr wrap="none">
            <a:spAutoFit/>
          </a:bodyPr>
          <a:lstStyle/>
          <a:p>
            <a:r>
              <a:rPr lang="en-US" dirty="0"/>
              <a:t>🙂</a:t>
            </a:r>
          </a:p>
        </p:txBody>
      </p:sp>
      <p:sp>
        <p:nvSpPr>
          <p:cNvPr id="17" name="Rectangle 16">
            <a:extLst>
              <a:ext uri="{FF2B5EF4-FFF2-40B4-BE49-F238E27FC236}">
                <a16:creationId xmlns:a16="http://schemas.microsoft.com/office/drawing/2014/main" id="{51E6B2DE-8D9C-40DB-8E50-A45967E9823F}"/>
              </a:ext>
            </a:extLst>
          </p:cNvPr>
          <p:cNvSpPr/>
          <p:nvPr/>
        </p:nvSpPr>
        <p:spPr>
          <a:xfrm>
            <a:off x="3708000" y="3684716"/>
            <a:ext cx="502061" cy="369332"/>
          </a:xfrm>
          <a:prstGeom prst="rect">
            <a:avLst/>
          </a:prstGeom>
        </p:spPr>
        <p:txBody>
          <a:bodyPr wrap="none">
            <a:spAutoFit/>
          </a:bodyPr>
          <a:lstStyle/>
          <a:p>
            <a:r>
              <a:rPr lang="en-US" dirty="0"/>
              <a:t>😐</a:t>
            </a:r>
          </a:p>
        </p:txBody>
      </p:sp>
      <p:sp>
        <p:nvSpPr>
          <p:cNvPr id="18" name="Rectangle 17">
            <a:extLst>
              <a:ext uri="{FF2B5EF4-FFF2-40B4-BE49-F238E27FC236}">
                <a16:creationId xmlns:a16="http://schemas.microsoft.com/office/drawing/2014/main" id="{06E6B0CF-CFF3-4BE5-854D-8F25F44BC32C}"/>
              </a:ext>
            </a:extLst>
          </p:cNvPr>
          <p:cNvSpPr/>
          <p:nvPr/>
        </p:nvSpPr>
        <p:spPr>
          <a:xfrm>
            <a:off x="3708000" y="4478007"/>
            <a:ext cx="502061" cy="369332"/>
          </a:xfrm>
          <a:prstGeom prst="rect">
            <a:avLst/>
          </a:prstGeom>
        </p:spPr>
        <p:txBody>
          <a:bodyPr wrap="none">
            <a:spAutoFit/>
          </a:bodyPr>
          <a:lstStyle/>
          <a:p>
            <a:r>
              <a:rPr lang="en-US" dirty="0"/>
              <a:t>🙁</a:t>
            </a:r>
          </a:p>
        </p:txBody>
      </p:sp>
      <p:sp>
        <p:nvSpPr>
          <p:cNvPr id="19" name="Rectangle 18">
            <a:extLst>
              <a:ext uri="{FF2B5EF4-FFF2-40B4-BE49-F238E27FC236}">
                <a16:creationId xmlns:a16="http://schemas.microsoft.com/office/drawing/2014/main" id="{E41E9815-BE78-4D1D-9218-4B2072E6AE55}"/>
              </a:ext>
            </a:extLst>
          </p:cNvPr>
          <p:cNvSpPr/>
          <p:nvPr/>
        </p:nvSpPr>
        <p:spPr>
          <a:xfrm>
            <a:off x="3708000" y="5265715"/>
            <a:ext cx="502061" cy="369332"/>
          </a:xfrm>
          <a:prstGeom prst="rect">
            <a:avLst/>
          </a:prstGeom>
        </p:spPr>
        <p:txBody>
          <a:bodyPr wrap="none">
            <a:spAutoFit/>
          </a:bodyPr>
          <a:lstStyle/>
          <a:p>
            <a:r>
              <a:rPr lang="en-US" dirty="0"/>
              <a:t>☹️</a:t>
            </a:r>
          </a:p>
        </p:txBody>
      </p:sp>
    </p:spTree>
    <p:extLst>
      <p:ext uri="{BB962C8B-B14F-4D97-AF65-F5344CB8AC3E}">
        <p14:creationId xmlns:p14="http://schemas.microsoft.com/office/powerpoint/2010/main" val="142446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41DE-A708-49F2-A1C6-829ED9A651F7}"/>
              </a:ext>
            </a:extLst>
          </p:cNvPr>
          <p:cNvSpPr>
            <a:spLocks noGrp="1"/>
          </p:cNvSpPr>
          <p:nvPr>
            <p:ph type="title"/>
          </p:nvPr>
        </p:nvSpPr>
        <p:spPr/>
        <p:txBody>
          <a:bodyPr/>
          <a:lstStyle/>
          <a:p>
            <a:r>
              <a:rPr lang="en-US" dirty="0"/>
              <a:t>Advertisement – Long list creation</a:t>
            </a:r>
          </a:p>
        </p:txBody>
      </p:sp>
      <p:sp>
        <p:nvSpPr>
          <p:cNvPr id="3" name="Content Placeholder 2">
            <a:extLst>
              <a:ext uri="{FF2B5EF4-FFF2-40B4-BE49-F238E27FC236}">
                <a16:creationId xmlns:a16="http://schemas.microsoft.com/office/drawing/2014/main" id="{52F72762-6C3B-4E38-918F-CFE116610410}"/>
              </a:ext>
            </a:extLst>
          </p:cNvPr>
          <p:cNvSpPr>
            <a:spLocks noGrp="1"/>
          </p:cNvSpPr>
          <p:nvPr>
            <p:ph idx="1"/>
          </p:nvPr>
        </p:nvSpPr>
        <p:spPr>
          <a:xfrm>
            <a:off x="628650" y="1825624"/>
            <a:ext cx="7886700" cy="4667249"/>
          </a:xfrm>
        </p:spPr>
        <p:txBody>
          <a:bodyPr>
            <a:normAutofit lnSpcReduction="10000"/>
          </a:bodyPr>
          <a:lstStyle/>
          <a:p>
            <a:pPr marL="0" indent="0">
              <a:buNone/>
            </a:pPr>
            <a:r>
              <a:rPr lang="en-US" dirty="0"/>
              <a:t>Possible questions to investigate</a:t>
            </a:r>
          </a:p>
          <a:p>
            <a:pPr marL="514350" indent="-514350">
              <a:buFont typeface="+mj-lt"/>
              <a:buAutoNum type="arabicPeriod"/>
            </a:pPr>
            <a:r>
              <a:rPr lang="en-US" dirty="0"/>
              <a:t>How much can </a:t>
            </a:r>
            <a:r>
              <a:rPr lang="en-US" dirty="0">
                <a:solidFill>
                  <a:srgbClr val="0070C0"/>
                </a:solidFill>
              </a:rPr>
              <a:t>prompt tuning </a:t>
            </a:r>
            <a:r>
              <a:rPr lang="en-US" dirty="0"/>
              <a:t>achieve?</a:t>
            </a:r>
          </a:p>
          <a:p>
            <a:pPr lvl="1"/>
            <a:r>
              <a:rPr lang="en-US" dirty="0"/>
              <a:t>E.g., [</a:t>
            </a:r>
            <a:r>
              <a:rPr lang="en-US" dirty="0" err="1"/>
              <a:t>GrIPS</a:t>
            </a:r>
            <a:r>
              <a:rPr lang="en-US" dirty="0"/>
              <a:t>: Gradient-free, Edit-based Instruction Search for Prompting Large Language Models, 2023]</a:t>
            </a:r>
          </a:p>
          <a:p>
            <a:pPr marL="514350" indent="-514350">
              <a:buFont typeface="+mj-lt"/>
              <a:buAutoNum type="arabicPeriod"/>
            </a:pPr>
            <a:r>
              <a:rPr lang="en-US" dirty="0"/>
              <a:t>How much can </a:t>
            </a:r>
            <a:r>
              <a:rPr lang="en-US" dirty="0">
                <a:solidFill>
                  <a:srgbClr val="0070C0"/>
                </a:solidFill>
              </a:rPr>
              <a:t>iterative/recursive prompting </a:t>
            </a:r>
            <a:r>
              <a:rPr lang="en-US" dirty="0"/>
              <a:t>achieve?</a:t>
            </a:r>
          </a:p>
          <a:p>
            <a:pPr lvl="1"/>
            <a:r>
              <a:rPr lang="en-US" dirty="0"/>
              <a:t>E.g., by year, region, starting letter, with randomness</a:t>
            </a:r>
          </a:p>
          <a:p>
            <a:pPr marL="514350" indent="-514350">
              <a:buFont typeface="+mj-lt"/>
              <a:buAutoNum type="arabicPeriod"/>
            </a:pPr>
            <a:r>
              <a:rPr lang="en-US" dirty="0"/>
              <a:t>Can LLMs themselves </a:t>
            </a:r>
            <a:r>
              <a:rPr lang="en-US" dirty="0">
                <a:solidFill>
                  <a:srgbClr val="0070C0"/>
                </a:solidFill>
              </a:rPr>
              <a:t>partition the task</a:t>
            </a:r>
            <a:r>
              <a:rPr lang="en-US" dirty="0"/>
              <a:t>?</a:t>
            </a:r>
          </a:p>
          <a:p>
            <a:pPr lvl="1"/>
            <a:r>
              <a:rPr lang="en-US" dirty="0"/>
              <a:t>E.g., defining subcategories, or full agent frameworks</a:t>
            </a:r>
          </a:p>
          <a:p>
            <a:pPr marL="514350" indent="-514350">
              <a:buFont typeface="+mj-lt"/>
              <a:buAutoNum type="arabicPeriod"/>
            </a:pPr>
            <a:r>
              <a:rPr lang="en-US" dirty="0"/>
              <a:t>Can LLMs be </a:t>
            </a:r>
            <a:r>
              <a:rPr lang="en-US" dirty="0">
                <a:solidFill>
                  <a:srgbClr val="0070C0"/>
                </a:solidFill>
              </a:rPr>
              <a:t>fine-tuned</a:t>
            </a:r>
            <a:r>
              <a:rPr lang="en-US" dirty="0"/>
              <a:t> for this task?</a:t>
            </a:r>
          </a:p>
          <a:p>
            <a:pPr marL="0" indent="0">
              <a:buNone/>
            </a:pPr>
            <a:r>
              <a:rPr lang="en-US" dirty="0"/>
              <a:t>Strong links to KAAI research – GPTKB.org project</a:t>
            </a:r>
          </a:p>
        </p:txBody>
      </p:sp>
      <p:sp>
        <p:nvSpPr>
          <p:cNvPr id="4" name="Slide Number Placeholder 3">
            <a:extLst>
              <a:ext uri="{FF2B5EF4-FFF2-40B4-BE49-F238E27FC236}">
                <a16:creationId xmlns:a16="http://schemas.microsoft.com/office/drawing/2014/main" id="{38C3DB32-DDBA-4EF4-BBE5-17E03F2B788E}"/>
              </a:ext>
            </a:extLst>
          </p:cNvPr>
          <p:cNvSpPr>
            <a:spLocks noGrp="1"/>
          </p:cNvSpPr>
          <p:nvPr>
            <p:ph type="sldNum" sz="quarter" idx="12"/>
          </p:nvPr>
        </p:nvSpPr>
        <p:spPr/>
        <p:txBody>
          <a:bodyPr/>
          <a:lstStyle/>
          <a:p>
            <a:fld id="{688715A2-DFA4-4904-9A43-9D7FEC79ECC7}" type="slidenum">
              <a:rPr lang="de-DE" smtClean="0"/>
              <a:t>8</a:t>
            </a:fld>
            <a:endParaRPr lang="de-DE"/>
          </a:p>
        </p:txBody>
      </p:sp>
    </p:spTree>
    <p:extLst>
      <p:ext uri="{BB962C8B-B14F-4D97-AF65-F5344CB8AC3E}">
        <p14:creationId xmlns:p14="http://schemas.microsoft.com/office/powerpoint/2010/main" val="217142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77A3E82F-3D3E-4AF3-9922-2EBE2E170D88}"/>
              </a:ext>
            </a:extLst>
          </p:cNvPr>
          <p:cNvSpPr>
            <a:spLocks noGrp="1"/>
          </p:cNvSpPr>
          <p:nvPr>
            <p:ph type="subTitle" idx="1"/>
          </p:nvPr>
        </p:nvSpPr>
        <p:spPr>
          <a:xfrm>
            <a:off x="1045029" y="3144838"/>
            <a:ext cx="6858000" cy="1655762"/>
          </a:xfrm>
        </p:spPr>
        <p:txBody>
          <a:bodyPr>
            <a:normAutofit/>
          </a:bodyPr>
          <a:lstStyle/>
          <a:p>
            <a:r>
              <a:rPr lang="en-US" sz="3600" dirty="0"/>
              <a:t>Backlog from last lecture</a:t>
            </a:r>
            <a:endParaRPr lang="de-DE" sz="3600" dirty="0"/>
          </a:p>
        </p:txBody>
      </p:sp>
      <p:sp>
        <p:nvSpPr>
          <p:cNvPr id="4" name="Slide Number Placeholder 3">
            <a:extLst>
              <a:ext uri="{FF2B5EF4-FFF2-40B4-BE49-F238E27FC236}">
                <a16:creationId xmlns:a16="http://schemas.microsoft.com/office/drawing/2014/main" id="{0BF7B7B6-1750-4797-813E-DD5E5F04F711}"/>
              </a:ext>
            </a:extLst>
          </p:cNvPr>
          <p:cNvSpPr>
            <a:spLocks noGrp="1"/>
          </p:cNvSpPr>
          <p:nvPr>
            <p:ph type="sldNum" sz="quarter" idx="12"/>
          </p:nvPr>
        </p:nvSpPr>
        <p:spPr/>
        <p:txBody>
          <a:bodyPr/>
          <a:lstStyle/>
          <a:p>
            <a:fld id="{688715A2-DFA4-4904-9A43-9D7FEC79ECC7}" type="slidenum">
              <a:rPr lang="de-DE" smtClean="0"/>
              <a:t>9</a:t>
            </a:fld>
            <a:endParaRPr lang="de-DE"/>
          </a:p>
        </p:txBody>
      </p:sp>
    </p:spTree>
    <p:extLst>
      <p:ext uri="{BB962C8B-B14F-4D97-AF65-F5344CB8AC3E}">
        <p14:creationId xmlns:p14="http://schemas.microsoft.com/office/powerpoint/2010/main" val="1019899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3319</Words>
  <Application>Microsoft Office PowerPoint</Application>
  <PresentationFormat>On-screen Show (4:3)</PresentationFormat>
  <Paragraphs>527</Paragraphs>
  <Slides>68</Slides>
  <Notes>30</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68</vt:i4>
      </vt:variant>
    </vt:vector>
  </HeadingPairs>
  <TitlesOfParts>
    <vt:vector size="82" baseType="lpstr">
      <vt:lpstr>Arial</vt:lpstr>
      <vt:lpstr>Arial MT</vt:lpstr>
      <vt:lpstr>Calibri</vt:lpstr>
      <vt:lpstr>Calibri Light</vt:lpstr>
      <vt:lpstr>Georgia</vt:lpstr>
      <vt:lpstr>Microsoft Sans Serif</vt:lpstr>
      <vt:lpstr>Sitka Text</vt:lpstr>
      <vt:lpstr>Tahoma</vt:lpstr>
      <vt:lpstr>Times New Roman</vt:lpstr>
      <vt:lpstr>Verdana</vt:lpstr>
      <vt:lpstr>Wingdings</vt:lpstr>
      <vt:lpstr>Office Theme</vt:lpstr>
      <vt:lpstr>1_Office Theme</vt:lpstr>
      <vt:lpstr>2_Office Theme</vt:lpstr>
      <vt:lpstr>Behind the Secrets of Large Language Models </vt:lpstr>
      <vt:lpstr>Acknowledgment/License</vt:lpstr>
      <vt:lpstr>Project updates</vt:lpstr>
      <vt:lpstr>Advertisement – Saxon LLM project</vt:lpstr>
      <vt:lpstr>PowerPoint Presentation</vt:lpstr>
      <vt:lpstr>Saxon LLM - Resources</vt:lpstr>
      <vt:lpstr>Advertisement – Long list creation</vt:lpstr>
      <vt:lpstr>Advertisement – Long list creation</vt:lpstr>
      <vt:lpstr>PowerPoint Presentation</vt:lpstr>
      <vt:lpstr>PowerPoint Presentation</vt:lpstr>
      <vt:lpstr>PowerPoint Presentation</vt:lpstr>
      <vt:lpstr>PowerPoint Presentation</vt:lpstr>
      <vt:lpstr>PowerPoint Presentation</vt:lpstr>
      <vt:lpstr>PowerPoint Presentation</vt:lpstr>
      <vt:lpstr>How to train an LLM</vt:lpstr>
      <vt:lpstr>Outline</vt:lpstr>
      <vt:lpstr>Key terminology</vt:lpstr>
      <vt:lpstr>PowerPoint Presentation</vt:lpstr>
      <vt:lpstr>COMPUTE REQUIREMENTS</vt:lpstr>
      <vt:lpstr>COMPUTE UNITS</vt:lpstr>
      <vt:lpstr>PARAMETER VS DATASET</vt:lpstr>
      <vt:lpstr>MEMORY REQUIREMENTS</vt:lpstr>
      <vt:lpstr>NUMBER REPRESENTATIONS</vt:lpstr>
      <vt:lpstr>PowerPoint Presentation</vt:lpstr>
      <vt:lpstr>Space requirements</vt:lpstr>
      <vt:lpstr>Example numbers</vt:lpstr>
      <vt:lpstr>Task: Compute estimation</vt:lpstr>
      <vt:lpstr>Outline</vt:lpstr>
      <vt:lpstr>SCALING LAWS</vt:lpstr>
      <vt:lpstr>SCALING LAWS</vt:lpstr>
      <vt:lpstr>PowerPoint Presentation</vt:lpstr>
      <vt:lpstr>PowerPoint Presentation</vt:lpstr>
      <vt:lpstr>SCALING LAWS</vt:lpstr>
      <vt:lpstr>OPTIMAL BATCH SIZE</vt:lpstr>
      <vt:lpstr>OPTIMAL BATCH SIZE</vt:lpstr>
      <vt:lpstr>PowerPoint Presentation</vt:lpstr>
      <vt:lpstr>COMPUTE-OPTIMAL LLMs</vt:lpstr>
      <vt:lpstr>COMPUTE-OPTIMAL LLMs: ARE GPT3 ETC TOO  LARGE?</vt:lpstr>
      <vt:lpstr>Outline</vt:lpstr>
      <vt:lpstr>PowerPoint Presentation</vt:lpstr>
      <vt:lpstr>PowerPoint Presentation</vt:lpstr>
      <vt:lpstr>PowerPoint Presentation</vt:lpstr>
      <vt:lpstr>Practical points</vt:lpstr>
      <vt:lpstr>Outline</vt:lpstr>
      <vt:lpstr>ML fundamentals: Dataset splits</vt:lpstr>
      <vt:lpstr>Train vs. test loss</vt:lpstr>
      <vt:lpstr>Grokking</vt:lpstr>
      <vt:lpstr>PowerPoint Presentation</vt:lpstr>
      <vt:lpstr>Variant: Double descent</vt:lpstr>
      <vt:lpstr>Outline</vt:lpstr>
      <vt:lpstr>Training optimizations</vt:lpstr>
      <vt:lpstr>Knowledge distillation settings</vt:lpstr>
      <vt:lpstr>PowerPoint Presentation</vt:lpstr>
      <vt:lpstr>Why does distillation work?</vt:lpstr>
      <vt:lpstr>Outline</vt:lpstr>
      <vt:lpstr>Mixture of experts (MoE)</vt:lpstr>
      <vt:lpstr>Dense feed-forward neural net</vt:lpstr>
      <vt:lpstr>PowerPoint Presentation</vt:lpstr>
      <vt:lpstr>PowerPoint Presentation</vt:lpstr>
      <vt:lpstr>PowerPoint Presentation</vt:lpstr>
      <vt:lpstr>MoE - components</vt:lpstr>
      <vt:lpstr>MoE - potential</vt:lpstr>
      <vt:lpstr>PowerPoint Presentation</vt:lpstr>
      <vt:lpstr>Outline</vt:lpstr>
      <vt:lpstr>GPT-3</vt:lpstr>
      <vt:lpstr>OPT</vt:lpstr>
      <vt:lpstr>Group work</vt:lpstr>
      <vt:lpstr>Take home – Lecture 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2024-12-13T08:02:53Z</dcterms:created>
  <dcterms:modified xsi:type="dcterms:W3CDTF">2024-12-13T08:03:00Z</dcterms:modified>
</cp:coreProperties>
</file>