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5" r:id="rId7"/>
    <p:sldId id="261" r:id="rId8"/>
    <p:sldId id="264" r:id="rId9"/>
    <p:sldId id="266" r:id="rId10"/>
    <p:sldId id="256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A34779-ED27-0732-C97B-C517288929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D8A2A51-51CB-CE88-1FA4-F00D0B6B7A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836BDE-5BBD-1D75-3451-523D01AF7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0859-E847-47CE-A1D9-93D56EBD9411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BE184A-A0FD-1471-84CC-2909E8111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569D61-E43A-4565-DF93-2F97D4D20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944F-48BB-43CC-969A-9759C5EB4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9797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5AFD8-6C91-FF6E-0626-7509852EB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1B06D72-CD9F-4C10-9A93-D8B49FA28C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B86F8E-D764-9E48-E1DB-9D62C48ED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0859-E847-47CE-A1D9-93D56EBD9411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30FA470-EDF3-1779-4AE6-C69F7C6D8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6C920FC-AF30-D699-81C8-F9E4F2C11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944F-48BB-43CC-969A-9759C5EB4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9527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D42F670-E23E-787C-E04B-D68779A9BA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B193BA1-3FF8-4C5B-69B2-27300AB1A7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300DB1E-9C91-2D67-75BB-03FA64A96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0859-E847-47CE-A1D9-93D56EBD9411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295AED-31F6-D71B-1F64-19A4195C5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5B866CE-E68C-9743-7A98-A307F0F1A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944F-48BB-43CC-969A-9759C5EB4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8902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597FA-475C-2EB9-CF5B-823726612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3C17E41-036F-B36E-6BE7-9D7ED45375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8F64D9-BCF8-21CE-42A6-4D23FF5C5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0859-E847-47CE-A1D9-93D56EBD9411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5851C7-FA66-D0CD-BDBF-2A3DCE49A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B6B296E-383A-56DF-7E2B-94463A08E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944F-48BB-43CC-969A-9759C5EB4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882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B5D86E-46CD-011D-39B9-524845FDC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7F00566-26D4-4E7B-C78D-5331DBE934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D4CCF2C-7363-7FDA-E45F-60279B406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0859-E847-47CE-A1D9-93D56EBD9411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F9BC70-2E83-9426-3877-0D103FD18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8F4221-28A9-D9A2-ACF9-AF8F67BB5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944F-48BB-43CC-969A-9759C5EB4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4848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93BDF-8F58-77B6-9E12-02C321360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746D85-A763-F64D-AAF6-C266BED6AA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5769C78-D1BA-C8F8-F796-8573A07F7A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1502FCF-C9E7-7684-DB8B-81B022880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0859-E847-47CE-A1D9-93D56EBD9411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F3DED8D-BEC1-88FB-6978-8E19DFF4C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80D95B8-CC33-5DBA-74EA-053FE7CD9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944F-48BB-43CC-969A-9759C5EB4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2620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57CFB5-30A4-457D-BC7C-3FB7095B5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27461D-7F4F-A4C4-9DB7-F81F27585B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824F894-7F2F-60A2-3905-274D208146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1EF8248-4B2F-27CD-47D0-0AF09E8607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6BA0DA8-9DA1-71C7-778E-5A6DB51E50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D98422F-3B69-A246-3BEE-96CEA530D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0859-E847-47CE-A1D9-93D56EBD9411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D823D0C-0F4A-6D61-B87F-DA3ABB492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8E8E5A9-1745-1BDE-9436-36495A13A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944F-48BB-43CC-969A-9759C5EB4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4000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D72E-0C42-F7D8-D0B2-7CF8FC0FF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43FE99A-818A-18F4-915C-C86209D46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0859-E847-47CE-A1D9-93D56EBD9411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53F84F0-4123-B313-341E-C34CE9358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BBC687C-D060-226D-63B9-737792599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944F-48BB-43CC-969A-9759C5EB4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9094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ECE304C-EE75-1996-BEC6-AF14869E3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0859-E847-47CE-A1D9-93D56EBD9411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EC40E28-C1D8-B8B7-19C2-33C659356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9CF0E2F-32A3-05D9-DB1B-17A26E986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944F-48BB-43CC-969A-9759C5EB4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857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DF34B5-9E01-3FF0-2B6C-66131C413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21C197-B4E9-1603-611F-F98A2B145B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63EF23B-725E-6C82-C1BD-974FD6AE9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570D4D6-7EA0-625A-ACEC-B163E7CCA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0859-E847-47CE-A1D9-93D56EBD9411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1C786B9-288B-571C-344D-7C762CA8C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3E22D21-E5E8-98ED-25F9-8F72B93CC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944F-48BB-43CC-969A-9759C5EB4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3968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55F0F6-F5FF-DD8E-F1B6-C26097CC7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FB755D2-9BB4-04CB-AECC-6E4E5C2B14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4B96E3A-D399-C37A-5D5B-B959F4C1D5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2A1B18B-089E-203C-7652-257822669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0859-E847-47CE-A1D9-93D56EBD9411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1B80B1A-AFE2-C0D0-FB5F-A6847524F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D53743F-8155-06CC-E9ED-4D4790ECE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944F-48BB-43CC-969A-9759C5EB4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7218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F0B403E-0556-2762-EFD6-967B295A5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C2ED391-4111-0053-8AD6-50B1F6CFB1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C3F771B-1C3B-9B19-4217-6B3C492541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2290859-E847-47CE-A1D9-93D56EBD9411}" type="datetimeFigureOut">
              <a:rPr lang="de-DE" smtClean="0"/>
              <a:t>18.11.2024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76D674-E230-92E7-5302-273DBAC871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5EED08-D129-A4F0-0B67-99B8B9CE7A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64944F-48BB-43CC-969A-9759C5EB4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001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 descr="Ein Bild, das Menschliches Gesicht, Person, Kleidung, Krawatte enthält.&#10;&#10;Automatisch generierte Beschreibung">
            <a:extLst>
              <a:ext uri="{FF2B5EF4-FFF2-40B4-BE49-F238E27FC236}">
                <a16:creationId xmlns:a16="http://schemas.microsoft.com/office/drawing/2014/main" id="{149C58ED-15A7-E72E-5209-FBD8D9480F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24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103D657-D858-6E65-824D-C12C1F5EFBA5}"/>
              </a:ext>
            </a:extLst>
          </p:cNvPr>
          <p:cNvSpPr txBox="1"/>
          <p:nvPr/>
        </p:nvSpPr>
        <p:spPr>
          <a:xfrm>
            <a:off x="0" y="769993"/>
            <a:ext cx="5468112" cy="3500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000" b="1" dirty="0" err="1"/>
              <a:t>Konfrontation</a:t>
            </a:r>
            <a:r>
              <a:rPr lang="en-US" sz="2000" b="1" dirty="0"/>
              <a:t> und </a:t>
            </a:r>
            <a:r>
              <a:rPr lang="en-US" sz="2000" b="1" dirty="0" err="1"/>
              <a:t>Konkurrenz</a:t>
            </a:r>
            <a:r>
              <a:rPr lang="en-US" sz="2000" b="1" dirty="0"/>
              <a:t>: </a:t>
            </a:r>
            <a:r>
              <a:rPr lang="en-US" sz="2000" b="1" dirty="0" err="1"/>
              <a:t>Vom</a:t>
            </a:r>
            <a:r>
              <a:rPr lang="en-US" sz="2000" b="1" dirty="0"/>
              <a:t> „</a:t>
            </a:r>
            <a:r>
              <a:rPr lang="en-US" sz="2000" b="1" dirty="0" err="1"/>
              <a:t>Kalten</a:t>
            </a:r>
            <a:r>
              <a:rPr lang="en-US" sz="2000" b="1" dirty="0"/>
              <a:t> Krieg“ bis „1968“</a:t>
            </a:r>
          </a:p>
          <a:p>
            <a:pPr indent="-228600" algn="ctr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indent="-228600" algn="ctr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indent="-228600" algn="ctr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000" b="1" dirty="0" err="1"/>
              <a:t>Verhältnis</a:t>
            </a:r>
            <a:r>
              <a:rPr lang="en-US" sz="2000" b="1" dirty="0"/>
              <a:t> der </a:t>
            </a:r>
            <a:r>
              <a:rPr lang="en-US" sz="2000" b="1" dirty="0" err="1"/>
              <a:t>beiden</a:t>
            </a:r>
            <a:r>
              <a:rPr lang="en-US" sz="2000" b="1" dirty="0"/>
              <a:t> </a:t>
            </a:r>
            <a:r>
              <a:rPr lang="en-US" sz="2000" b="1" dirty="0" err="1"/>
              <a:t>deutschen</a:t>
            </a:r>
            <a:r>
              <a:rPr lang="en-US" sz="2000" b="1" dirty="0"/>
              <a:t> </a:t>
            </a:r>
            <a:r>
              <a:rPr lang="en-US" sz="2000" b="1" dirty="0" err="1"/>
              <a:t>Staaten</a:t>
            </a:r>
            <a:r>
              <a:rPr lang="en-US" sz="2000" b="1" dirty="0"/>
              <a:t> </a:t>
            </a:r>
            <a:r>
              <a:rPr lang="en-US" sz="2000" b="1" dirty="0" err="1"/>
              <a:t>zur</a:t>
            </a:r>
            <a:r>
              <a:rPr lang="en-US" sz="2000" b="1" dirty="0"/>
              <a:t> </a:t>
            </a:r>
            <a:r>
              <a:rPr lang="en-US" sz="2000" b="1" dirty="0" err="1"/>
              <a:t>Tschechoslowakei</a:t>
            </a:r>
            <a:r>
              <a:rPr lang="en-US" sz="2000" b="1" dirty="0"/>
              <a:t> bis </a:t>
            </a:r>
            <a:r>
              <a:rPr lang="en-US" sz="2000" b="1" dirty="0" err="1"/>
              <a:t>zum</a:t>
            </a:r>
            <a:r>
              <a:rPr lang="en-US" sz="2000" b="1" dirty="0"/>
              <a:t> „Prager </a:t>
            </a:r>
            <a:r>
              <a:rPr lang="en-US" sz="2000" b="1" dirty="0" err="1"/>
              <a:t>Frühling</a:t>
            </a:r>
            <a:r>
              <a:rPr lang="en-US" sz="2000" b="1" dirty="0"/>
              <a:t>“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0FDAC75-4C54-BBCD-A6BA-BC976ABA1BB5}"/>
              </a:ext>
            </a:extLst>
          </p:cNvPr>
          <p:cNvSpPr txBox="1"/>
          <p:nvPr/>
        </p:nvSpPr>
        <p:spPr>
          <a:xfrm>
            <a:off x="241281" y="5688439"/>
            <a:ext cx="51445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Leonid Breschnew und Walter Ulbricht gegenüber Alexander </a:t>
            </a:r>
            <a:r>
              <a:rPr lang="de-DE" sz="1400" dirty="0" err="1"/>
              <a:t>Dubček</a:t>
            </a:r>
            <a:r>
              <a:rPr lang="de-DE" sz="1400" dirty="0"/>
              <a:t> in Bratislava (August 1968)</a:t>
            </a:r>
          </a:p>
          <a:p>
            <a:endParaRPr lang="de-DE" sz="1400" dirty="0"/>
          </a:p>
          <a:p>
            <a:r>
              <a:rPr lang="de-DE" sz="800" dirty="0"/>
              <a:t>https://www.bpb.de/cache/images/8/274418_original.jpg?824CC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7FE0EA4-9E1B-9DD7-7662-B1BC51E7445B}"/>
              </a:ext>
            </a:extLst>
          </p:cNvPr>
          <p:cNvSpPr txBox="1"/>
          <p:nvPr/>
        </p:nvSpPr>
        <p:spPr>
          <a:xfrm>
            <a:off x="106924" y="107997"/>
            <a:ext cx="4517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Tim </a:t>
            </a:r>
            <a:r>
              <a:rPr lang="de-DE" sz="1200" dirty="0" err="1"/>
              <a:t>Nitzschner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580703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B20AEAB9-140B-7AA9-B8D7-C4549253083E}"/>
              </a:ext>
            </a:extLst>
          </p:cNvPr>
          <p:cNvSpPr txBox="1"/>
          <p:nvPr/>
        </p:nvSpPr>
        <p:spPr>
          <a:xfrm>
            <a:off x="381000" y="630936"/>
            <a:ext cx="11429999" cy="4622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de-DE" b="1" dirty="0"/>
              <a:t>Literatur</a:t>
            </a:r>
          </a:p>
          <a:p>
            <a:pPr algn="just">
              <a:lnSpc>
                <a:spcPct val="150000"/>
              </a:lnSpc>
            </a:pPr>
            <a:endParaRPr lang="de-DE" dirty="0"/>
          </a:p>
          <a:p>
            <a:pPr indent="-457200" algn="just"/>
            <a:r>
              <a:rPr lang="de-DE" dirty="0"/>
              <a:t>Brandes, Detlef et al. (Hrsg.): Wendepunkte in den Beziehungen zwischen Deutschen, Tschechen und 	Slowaken 	1848-1989, Essen 2007.</a:t>
            </a:r>
          </a:p>
          <a:p>
            <a:pPr indent="-457200" algn="just"/>
            <a:endParaRPr lang="de-DE" dirty="0"/>
          </a:p>
          <a:p>
            <a:pPr indent="-457200" algn="just"/>
            <a:r>
              <a:rPr lang="de-DE" dirty="0"/>
              <a:t>Buchheim, Christoph et al. (Hrsg.): Die Tschechoslowakei und die beiden deutschen Staaten, Essen 2010.</a:t>
            </a:r>
          </a:p>
          <a:p>
            <a:pPr indent="-457200" algn="just"/>
            <a:endParaRPr lang="de-DE" dirty="0"/>
          </a:p>
          <a:p>
            <a:pPr indent="-457200" algn="just"/>
            <a:r>
              <a:rPr lang="de-DE" dirty="0"/>
              <a:t>Hofman, Birgit: Der „Prager Frühling“ und der Westen. Frankreich und die Bundesrepublik in der 	internationalen Krise um die Tschechoslowakei 1968, Göttingen 2015.</a:t>
            </a:r>
          </a:p>
          <a:p>
            <a:pPr indent="-457200" algn="just"/>
            <a:endParaRPr lang="de-DE" dirty="0"/>
          </a:p>
          <a:p>
            <a:pPr indent="-457200" algn="just"/>
            <a:r>
              <a:rPr lang="cs-CZ" dirty="0"/>
              <a:t>Kučera, Jaroslav: </a:t>
            </a:r>
            <a:r>
              <a:rPr lang="de-DE" dirty="0"/>
              <a:t>„Der Hai wird nie wieder so stark sein“. Tschechoslowakische Deutschlandpolitik 1945-	1948, Dresden 2001.</a:t>
            </a:r>
          </a:p>
          <a:p>
            <a:pPr indent="-457200" algn="just"/>
            <a:endParaRPr lang="de-DE" dirty="0"/>
          </a:p>
          <a:p>
            <a:pPr indent="-457200" algn="just"/>
            <a:r>
              <a:rPr lang="cs-CZ" dirty="0"/>
              <a:t>Řezník, Miloš</a:t>
            </a:r>
            <a:r>
              <a:rPr lang="de-DE" dirty="0"/>
              <a:t>; Rosenbaum, Katja (Hrsg.): DDR und </a:t>
            </a:r>
            <a:r>
              <a:rPr lang="cs-CZ" dirty="0"/>
              <a:t>Č</a:t>
            </a:r>
            <a:r>
              <a:rPr lang="de-DE" dirty="0"/>
              <a:t>S(S)R. Eine Beziehungsgeschichte am Anfang, München 2012.</a:t>
            </a:r>
          </a:p>
          <a:p>
            <a:pPr indent="-457200" algn="just">
              <a:lnSpc>
                <a:spcPct val="150000"/>
              </a:lnSpc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2909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540CC1FB-6B9D-B200-C2CA-41421D30A3A6}"/>
              </a:ext>
            </a:extLst>
          </p:cNvPr>
          <p:cNvSpPr txBox="1"/>
          <p:nvPr/>
        </p:nvSpPr>
        <p:spPr>
          <a:xfrm>
            <a:off x="429768" y="530352"/>
            <a:ext cx="963168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Gliederung:</a:t>
            </a:r>
          </a:p>
          <a:p>
            <a:endParaRPr lang="de-DE" b="1" dirty="0"/>
          </a:p>
          <a:p>
            <a:endParaRPr lang="de-DE" dirty="0"/>
          </a:p>
          <a:p>
            <a:pPr marL="342900" indent="-342900">
              <a:buAutoNum type="arabicPeriod"/>
            </a:pPr>
            <a:r>
              <a:rPr lang="de-DE" dirty="0"/>
              <a:t>Situation der Tschechoslowakei in der Nachkriegszeit</a:t>
            </a:r>
          </a:p>
          <a:p>
            <a:pPr marL="342900" indent="-342900">
              <a:buAutoNum type="arabicPeriod"/>
            </a:pPr>
            <a:endParaRPr lang="de-DE" dirty="0"/>
          </a:p>
          <a:p>
            <a:pPr marL="342900" indent="-342900">
              <a:buAutoNum type="arabicPeriod"/>
            </a:pPr>
            <a:r>
              <a:rPr lang="de-DE" dirty="0"/>
              <a:t>Tschechoslowakische Deutschlandpolitik bis zum Februarumsturz 1948</a:t>
            </a:r>
          </a:p>
          <a:p>
            <a:pPr marL="342900" indent="-342900">
              <a:buAutoNum type="arabicPeriod"/>
            </a:pPr>
            <a:endParaRPr lang="de-DE" dirty="0"/>
          </a:p>
          <a:p>
            <a:pPr marL="342900" indent="-342900">
              <a:buFontTx/>
              <a:buAutoNum type="arabicPeriod"/>
            </a:pPr>
            <a:r>
              <a:rPr lang="de-DE" dirty="0"/>
              <a:t>Beziehungen mit der DDR</a:t>
            </a:r>
          </a:p>
          <a:p>
            <a:pPr marL="342900" indent="-342900">
              <a:buAutoNum type="arabicPeriod"/>
            </a:pPr>
            <a:endParaRPr lang="de-DE" dirty="0"/>
          </a:p>
          <a:p>
            <a:pPr marL="342900" indent="-342900">
              <a:buAutoNum type="arabicPeriod"/>
            </a:pPr>
            <a:r>
              <a:rPr lang="de-DE" dirty="0"/>
              <a:t>Verhältnis zur Bundesrepublik</a:t>
            </a:r>
          </a:p>
          <a:p>
            <a:pPr marL="342900" indent="-342900">
              <a:buAutoNum type="arabicPeriod"/>
            </a:pPr>
            <a:endParaRPr lang="de-DE" dirty="0"/>
          </a:p>
          <a:p>
            <a:pPr marL="342900" indent="-342900">
              <a:buFontTx/>
              <a:buAutoNum type="arabicPeriod"/>
            </a:pPr>
            <a:r>
              <a:rPr lang="de-DE" dirty="0"/>
              <a:t>Reaktionen auf den „Prager Frühling“</a:t>
            </a:r>
          </a:p>
          <a:p>
            <a:pPr marL="342900" indent="-342900">
              <a:buFontTx/>
              <a:buAutoNum type="arabicPeriod"/>
            </a:pPr>
            <a:endParaRPr lang="de-DE" dirty="0"/>
          </a:p>
          <a:p>
            <a:pPr marL="342900" indent="-342900">
              <a:buFontTx/>
              <a:buAutoNum type="arabicPeriod"/>
            </a:pPr>
            <a:r>
              <a:rPr lang="de-DE" dirty="0"/>
              <a:t>Diskussionsfrage</a:t>
            </a:r>
          </a:p>
          <a:p>
            <a:pPr marL="342900" indent="-342900">
              <a:buAutoNum type="arabicPeriod"/>
            </a:pPr>
            <a:endParaRPr lang="de-DE" dirty="0"/>
          </a:p>
          <a:p>
            <a:pPr marL="342900" indent="-342900">
              <a:buAutoNum type="arabicPeriod"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5073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65A8B065-CB9D-AB8D-C211-8DAADE40569D}"/>
              </a:ext>
            </a:extLst>
          </p:cNvPr>
          <p:cNvSpPr txBox="1"/>
          <p:nvPr/>
        </p:nvSpPr>
        <p:spPr>
          <a:xfrm>
            <a:off x="234696" y="420624"/>
            <a:ext cx="9613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1. Situation der Tschechoslowakei in der Nachkriegszeit</a:t>
            </a:r>
          </a:p>
        </p:txBody>
      </p:sp>
      <p:pic>
        <p:nvPicPr>
          <p:cNvPr id="6" name="Grafik 5" descr="Ein Bild, das Transport, Militärfahrzeug, Gefechtsfahrzeug, Waffe enthält.&#10;&#10;Automatisch generierte Beschreibung">
            <a:extLst>
              <a:ext uri="{FF2B5EF4-FFF2-40B4-BE49-F238E27FC236}">
                <a16:creationId xmlns:a16="http://schemas.microsoft.com/office/drawing/2014/main" id="{D22E9141-5DDD-2E7A-CF21-5FF68B30BE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471" y="3095711"/>
            <a:ext cx="4099234" cy="2675087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46688A42-7990-FBB3-A1D7-B217C3A48F44}"/>
              </a:ext>
            </a:extLst>
          </p:cNvPr>
          <p:cNvSpPr txBox="1"/>
          <p:nvPr/>
        </p:nvSpPr>
        <p:spPr>
          <a:xfrm>
            <a:off x="7798471" y="5770798"/>
            <a:ext cx="40992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T-34 „Lidice“ des tschechoslowakischen Korps der Roten Armee</a:t>
            </a:r>
          </a:p>
          <a:p>
            <a:endParaRPr lang="de-DE" sz="1200" dirty="0"/>
          </a:p>
          <a:p>
            <a:r>
              <a:rPr lang="de-DE" sz="800" dirty="0"/>
              <a:t>https://www.vhu.cz/wp-content/uploads/2016/06/Tank-T-34-Lidice.jpg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0A41095-FDE0-9A8C-75B6-231704C5A910}"/>
              </a:ext>
            </a:extLst>
          </p:cNvPr>
          <p:cNvSpPr txBox="1"/>
          <p:nvPr/>
        </p:nvSpPr>
        <p:spPr>
          <a:xfrm>
            <a:off x="320944" y="1862036"/>
            <a:ext cx="75178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•  Wiedereinsetzung der Exilregierung in Kooperation mit der kommunistischen Partei</a:t>
            </a:r>
          </a:p>
          <a:p>
            <a:endParaRPr lang="de-DE" dirty="0"/>
          </a:p>
          <a:p>
            <a:r>
              <a:rPr lang="de-DE" dirty="0"/>
              <a:t>•  </a:t>
            </a:r>
            <a:r>
              <a:rPr lang="de-DE" dirty="0" err="1"/>
              <a:t>Kaschauer</a:t>
            </a:r>
            <a:r>
              <a:rPr lang="de-DE" dirty="0"/>
              <a:t> Programm April 1945</a:t>
            </a:r>
          </a:p>
          <a:p>
            <a:endParaRPr lang="de-DE" dirty="0"/>
          </a:p>
          <a:p>
            <a:r>
              <a:rPr lang="de-DE" dirty="0"/>
              <a:t>•  Zunehmende Entfremdung von den Westalliierten und Abhängigkeit von der UdSSR</a:t>
            </a:r>
          </a:p>
          <a:p>
            <a:endParaRPr lang="de-DE" dirty="0"/>
          </a:p>
          <a:p>
            <a:r>
              <a:rPr lang="de-DE" dirty="0"/>
              <a:t>• „Transfer“ der Sudetendeutschen (</a:t>
            </a:r>
            <a:r>
              <a:rPr lang="de-DE" i="1" dirty="0" err="1"/>
              <a:t>odsun</a:t>
            </a:r>
            <a:r>
              <a:rPr lang="de-DE" dirty="0"/>
              <a:t>); etwa 15.000-30.000 Todesfälle</a:t>
            </a:r>
          </a:p>
        </p:txBody>
      </p:sp>
      <p:pic>
        <p:nvPicPr>
          <p:cNvPr id="12" name="Grafik 11" descr="Ein Bild, das Menschliches Gesicht, Porträt, Person, Kleidung enthält.&#10;&#10;Automatisch generierte Beschreibung">
            <a:extLst>
              <a:ext uri="{FF2B5EF4-FFF2-40B4-BE49-F238E27FC236}">
                <a16:creationId xmlns:a16="http://schemas.microsoft.com/office/drawing/2014/main" id="{96B7D6E1-02A2-EF0E-28CF-204EEB2C4F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793" y="167350"/>
            <a:ext cx="2089912" cy="2675087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F5571936-B04B-15DE-9D4B-B614F5A7EC91}"/>
              </a:ext>
            </a:extLst>
          </p:cNvPr>
          <p:cNvSpPr txBox="1"/>
          <p:nvPr/>
        </p:nvSpPr>
        <p:spPr>
          <a:xfrm>
            <a:off x="7838766" y="1580553"/>
            <a:ext cx="200932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Edvard </a:t>
            </a:r>
            <a:r>
              <a:rPr lang="cs-CZ" sz="1200" dirty="0"/>
              <a:t>Beneš</a:t>
            </a:r>
            <a:r>
              <a:rPr lang="de-DE" sz="1200" dirty="0"/>
              <a:t>, Staatspräsident 1935-38 und 1945-48</a:t>
            </a:r>
          </a:p>
          <a:p>
            <a:endParaRPr lang="de-DE" sz="1200" dirty="0"/>
          </a:p>
          <a:p>
            <a:endParaRPr lang="de-DE" sz="1200" dirty="0"/>
          </a:p>
          <a:p>
            <a:r>
              <a:rPr lang="de-DE" sz="800" dirty="0"/>
              <a:t>https://en.wikipedia.org/wiki/Edvard_Bene%C5%A1</a:t>
            </a:r>
          </a:p>
        </p:txBody>
      </p:sp>
    </p:spTree>
    <p:extLst>
      <p:ext uri="{BB962C8B-B14F-4D97-AF65-F5344CB8AC3E}">
        <p14:creationId xmlns:p14="http://schemas.microsoft.com/office/powerpoint/2010/main" val="4049414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EBE03683-5E1F-C3A3-4811-ABAB79401012}"/>
              </a:ext>
            </a:extLst>
          </p:cNvPr>
          <p:cNvSpPr txBox="1"/>
          <p:nvPr/>
        </p:nvSpPr>
        <p:spPr>
          <a:xfrm>
            <a:off x="274320" y="393192"/>
            <a:ext cx="7923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2. Tschechoslowakische Deutschlandpolitik bis zum Februarumsturz 1948</a:t>
            </a:r>
          </a:p>
        </p:txBody>
      </p:sp>
      <p:pic>
        <p:nvPicPr>
          <p:cNvPr id="6" name="Grafik 5" descr="Ein Bild, das Text, Schrift, Papier, Buch enthält.&#10;&#10;Automatisch generierte Beschreibung">
            <a:extLst>
              <a:ext uri="{FF2B5EF4-FFF2-40B4-BE49-F238E27FC236}">
                <a16:creationId xmlns:a16="http://schemas.microsoft.com/office/drawing/2014/main" id="{E00713B4-4704-9654-B1B1-C4D0BC92E2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8989" y="952762"/>
            <a:ext cx="2935706" cy="416474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F2F1CAB-1F64-C5F1-20A0-EEF64D91A76C}"/>
              </a:ext>
            </a:extLst>
          </p:cNvPr>
          <p:cNvSpPr txBox="1"/>
          <p:nvPr/>
        </p:nvSpPr>
        <p:spPr>
          <a:xfrm>
            <a:off x="8758989" y="5117504"/>
            <a:ext cx="293570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400" dirty="0"/>
              <a:t>„Der Teufel spricht Deutsch“; Broschüre der Zeitung </a:t>
            </a:r>
            <a:r>
              <a:rPr lang="cs-CZ" sz="1400" i="1" dirty="0"/>
              <a:t>Svobodné slovo</a:t>
            </a:r>
            <a:r>
              <a:rPr lang="de-DE" sz="1400" dirty="0"/>
              <a:t> (Freies Wort)</a:t>
            </a:r>
          </a:p>
          <a:p>
            <a:endParaRPr lang="de-DE" dirty="0"/>
          </a:p>
          <a:p>
            <a:r>
              <a:rPr lang="de-DE" sz="800" dirty="0"/>
              <a:t>https://www.obalkyknih.cz/view?nbn=cnb000499200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161A0C2-0E77-13EE-5EDC-0E30BE8C3D2E}"/>
              </a:ext>
            </a:extLst>
          </p:cNvPr>
          <p:cNvSpPr txBox="1"/>
          <p:nvPr/>
        </p:nvSpPr>
        <p:spPr>
          <a:xfrm>
            <a:off x="566928" y="1764792"/>
            <a:ext cx="80467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• Deutschland nach wie vor als größte sicherheitspolitische Bedrohung wahrgenommen, trotz Besatzung</a:t>
            </a:r>
          </a:p>
          <a:p>
            <a:endParaRPr lang="de-DE" dirty="0"/>
          </a:p>
          <a:p>
            <a:r>
              <a:rPr lang="de-DE" dirty="0"/>
              <a:t>• geringer Handlungsspielraum: geringe Reparationen und keine Annektierung deutscher Gebiete in Schlesien </a:t>
            </a:r>
          </a:p>
          <a:p>
            <a:endParaRPr lang="de-DE" dirty="0"/>
          </a:p>
          <a:p>
            <a:r>
              <a:rPr lang="de-DE" dirty="0"/>
              <a:t>• ab 1947: Lockerung des Organisationsverbot von Vertriebenenverbänden in den westlichen Besatzungszonen → Befürchtung von Revanchismus</a:t>
            </a:r>
          </a:p>
          <a:p>
            <a:endParaRPr lang="de-DE" dirty="0"/>
          </a:p>
          <a:p>
            <a:r>
              <a:rPr lang="de-DE" dirty="0"/>
              <a:t>• Februarumsturz 1948: Außenpolitik weitgehend fortgeführt, aber 	</a:t>
            </a:r>
          </a:p>
          <a:p>
            <a:r>
              <a:rPr lang="de-DE" dirty="0"/>
              <a:t>vermehrter Kontakt zur SBZ durch KSČ-Regime</a:t>
            </a:r>
          </a:p>
        </p:txBody>
      </p:sp>
    </p:spTree>
    <p:extLst>
      <p:ext uri="{BB962C8B-B14F-4D97-AF65-F5344CB8AC3E}">
        <p14:creationId xmlns:p14="http://schemas.microsoft.com/office/powerpoint/2010/main" val="1689554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A9E30DED-B94D-ECE1-721A-DC66E1C222F5}"/>
              </a:ext>
            </a:extLst>
          </p:cNvPr>
          <p:cNvSpPr txBox="1"/>
          <p:nvPr/>
        </p:nvSpPr>
        <p:spPr>
          <a:xfrm>
            <a:off x="649224" y="499348"/>
            <a:ext cx="4361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3. Beziehungen mit der DDR</a:t>
            </a:r>
          </a:p>
        </p:txBody>
      </p:sp>
      <p:pic>
        <p:nvPicPr>
          <p:cNvPr id="6" name="Grafik 5" descr="Ein Bild, das Menschliches Gesicht, Person, Kleidung, Porträt enthält.&#10;&#10;Automatisch generierte Beschreibung">
            <a:extLst>
              <a:ext uri="{FF2B5EF4-FFF2-40B4-BE49-F238E27FC236}">
                <a16:creationId xmlns:a16="http://schemas.microsoft.com/office/drawing/2014/main" id="{BC109064-060C-4857-C0BD-9D8B1CE3FD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760" y="1442966"/>
            <a:ext cx="2148840" cy="286601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04E75061-20A2-D875-F586-A00C25DDB744}"/>
              </a:ext>
            </a:extLst>
          </p:cNvPr>
          <p:cNvSpPr txBox="1"/>
          <p:nvPr/>
        </p:nvSpPr>
        <p:spPr>
          <a:xfrm>
            <a:off x="9509760" y="4308980"/>
            <a:ext cx="21488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Klement Gottwald, Staatspräsident 1948-53</a:t>
            </a:r>
          </a:p>
          <a:p>
            <a:endParaRPr lang="de-DE" dirty="0"/>
          </a:p>
          <a:p>
            <a:r>
              <a:rPr lang="de-DE" sz="800" dirty="0"/>
              <a:t>https://en.wikipedia.org/wiki/Klement_Gottwald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B68752D-A47C-B19D-574B-8D012523E7AA}"/>
              </a:ext>
            </a:extLst>
          </p:cNvPr>
          <p:cNvSpPr txBox="1"/>
          <p:nvPr/>
        </p:nvSpPr>
        <p:spPr>
          <a:xfrm>
            <a:off x="649224" y="2060289"/>
            <a:ext cx="86502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• Klement Gottwald im Februar 1950: „Deutscher ist nicht gleich Deutscher“</a:t>
            </a:r>
          </a:p>
          <a:p>
            <a:endParaRPr lang="de-DE" dirty="0"/>
          </a:p>
          <a:p>
            <a:r>
              <a:rPr lang="de-DE" dirty="0"/>
              <a:t>• „Prager Deklaration“ im Juni 1950 zwischen DDR und </a:t>
            </a:r>
            <a:r>
              <a:rPr lang="cs-CZ" dirty="0"/>
              <a:t>ČSR</a:t>
            </a:r>
            <a:endParaRPr lang="de-DE" dirty="0"/>
          </a:p>
          <a:p>
            <a:endParaRPr lang="de-DE" dirty="0"/>
          </a:p>
          <a:p>
            <a:r>
              <a:rPr lang="de-DE" dirty="0"/>
              <a:t>• erhöhter kultureller Austausch, aber dennoch distanzierte Haltung der Bevölkerung</a:t>
            </a:r>
          </a:p>
          <a:p>
            <a:endParaRPr lang="de-DE" dirty="0"/>
          </a:p>
          <a:p>
            <a:r>
              <a:rPr lang="de-DE" dirty="0"/>
              <a:t>• engeres Verhältnis im Zuge der westdeutschen Wiederbewaffnung und der Gründung des Warschauer Paktes</a:t>
            </a:r>
          </a:p>
          <a:p>
            <a:endParaRPr lang="de-DE" dirty="0"/>
          </a:p>
          <a:p>
            <a:r>
              <a:rPr lang="de-DE" dirty="0"/>
              <a:t>• Verschlechterung der Beziehung in den 60er Jahren („Konfliktreiche Kooperation“)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3667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Text, Schwarzweiß, Schrift, weiß enthält.&#10;&#10;Automatisch generierte Beschreibung">
            <a:extLst>
              <a:ext uri="{FF2B5EF4-FFF2-40B4-BE49-F238E27FC236}">
                <a16:creationId xmlns:a16="http://schemas.microsoft.com/office/drawing/2014/main" id="{D00CD389-6F8F-ABB2-66B9-795864B1BE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30" y="1434164"/>
            <a:ext cx="10104339" cy="4787195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DC4EB84F-E439-CD7E-7F62-D9B8EDD89430}"/>
              </a:ext>
            </a:extLst>
          </p:cNvPr>
          <p:cNvSpPr txBox="1"/>
          <p:nvPr/>
        </p:nvSpPr>
        <p:spPr>
          <a:xfrm>
            <a:off x="989797" y="313475"/>
            <a:ext cx="10212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b="1" dirty="0"/>
              <a:t>Ausschnitt aus </a:t>
            </a:r>
            <a:r>
              <a:rPr lang="de-DE" b="1" i="1" dirty="0"/>
              <a:t>„Deklaration der Regierung der Tschechoslowakischen Republik und der provisorischen Regierung der Deutschen Demokratischen Republik“</a:t>
            </a:r>
            <a:r>
              <a:rPr lang="de-DE" b="1" dirty="0"/>
              <a:t> vom 23. Juni 1950: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67568F5-0487-637F-7A11-7092EB5BB590}"/>
              </a:ext>
            </a:extLst>
          </p:cNvPr>
          <p:cNvSpPr txBox="1"/>
          <p:nvPr/>
        </p:nvSpPr>
        <p:spPr>
          <a:xfrm>
            <a:off x="989797" y="6406025"/>
            <a:ext cx="9663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In: United </a:t>
            </a:r>
            <a:r>
              <a:rPr lang="de-DE" sz="1200" dirty="0" err="1"/>
              <a:t>Nations</a:t>
            </a:r>
            <a:r>
              <a:rPr lang="de-DE" sz="1200" dirty="0"/>
              <a:t>, Treaty Series, Vol. 504, 1964, S. 163-167.</a:t>
            </a:r>
          </a:p>
        </p:txBody>
      </p:sp>
    </p:spTree>
    <p:extLst>
      <p:ext uri="{BB962C8B-B14F-4D97-AF65-F5344CB8AC3E}">
        <p14:creationId xmlns:p14="http://schemas.microsoft.com/office/powerpoint/2010/main" val="1017071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B4236C3D-3BEA-619F-D6E0-C81527F6954A}"/>
              </a:ext>
            </a:extLst>
          </p:cNvPr>
          <p:cNvSpPr txBox="1"/>
          <p:nvPr/>
        </p:nvSpPr>
        <p:spPr>
          <a:xfrm>
            <a:off x="365760" y="365760"/>
            <a:ext cx="3574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4. Verhältnis zur Bundesrepublik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74E88AD-94BE-1DD9-05AA-81E43CC45797}"/>
              </a:ext>
            </a:extLst>
          </p:cNvPr>
          <p:cNvSpPr txBox="1"/>
          <p:nvPr/>
        </p:nvSpPr>
        <p:spPr>
          <a:xfrm>
            <a:off x="841248" y="1719072"/>
            <a:ext cx="106710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• lange Zeit keine diplomatischen Beziehungen zur BRD aufgrund der Hallstein-Doktrin</a:t>
            </a:r>
          </a:p>
          <a:p>
            <a:endParaRPr lang="de-DE" dirty="0"/>
          </a:p>
          <a:p>
            <a:r>
              <a:rPr lang="de-DE" dirty="0"/>
              <a:t>• Entspannungskurs erst in den 60er Jahren, aber Schwierigkeiten durch Einfluss der Vertriebenenverbände in der Politik (v.a. die </a:t>
            </a:r>
            <a:r>
              <a:rPr lang="de-DE" i="1" dirty="0"/>
              <a:t>Sudetendeutsche Landsmannschaft</a:t>
            </a:r>
            <a:r>
              <a:rPr lang="de-DE" dirty="0"/>
              <a:t>) </a:t>
            </a:r>
          </a:p>
          <a:p>
            <a:endParaRPr lang="de-DE" dirty="0"/>
          </a:p>
          <a:p>
            <a:r>
              <a:rPr lang="de-DE" dirty="0"/>
              <a:t>• 1967 Aufbau von Handelsbeziehungen</a:t>
            </a:r>
          </a:p>
          <a:p>
            <a:endParaRPr lang="de-DE" dirty="0"/>
          </a:p>
          <a:p>
            <a:r>
              <a:rPr lang="de-DE" dirty="0"/>
              <a:t>• wirklicher Wandel erst mit Willy Brandts „neuer Ostpolitik“</a:t>
            </a:r>
          </a:p>
        </p:txBody>
      </p:sp>
    </p:spTree>
    <p:extLst>
      <p:ext uri="{BB962C8B-B14F-4D97-AF65-F5344CB8AC3E}">
        <p14:creationId xmlns:p14="http://schemas.microsoft.com/office/powerpoint/2010/main" val="3640812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123744D0-2E97-4976-8C7E-A899B1144565}"/>
              </a:ext>
            </a:extLst>
          </p:cNvPr>
          <p:cNvSpPr txBox="1"/>
          <p:nvPr/>
        </p:nvSpPr>
        <p:spPr>
          <a:xfrm>
            <a:off x="310896" y="320040"/>
            <a:ext cx="5020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5. Reaktionen auf den „Prager Frühling“</a:t>
            </a:r>
          </a:p>
        </p:txBody>
      </p:sp>
      <p:pic>
        <p:nvPicPr>
          <p:cNvPr id="6" name="Grafik 5" descr="Ein Bild, das Text, Cartoon, Grafiken, Karminrot enthält.&#10;&#10;Automatisch generierte Beschreibung">
            <a:extLst>
              <a:ext uri="{FF2B5EF4-FFF2-40B4-BE49-F238E27FC236}">
                <a16:creationId xmlns:a16="http://schemas.microsoft.com/office/drawing/2014/main" id="{ACDAED19-BC06-AFF8-4CA3-2EE27C8590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0723" y="1163074"/>
            <a:ext cx="3556465" cy="237193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C0724D20-600F-D555-CA49-D93A0809332B}"/>
              </a:ext>
            </a:extLst>
          </p:cNvPr>
          <p:cNvSpPr txBox="1"/>
          <p:nvPr/>
        </p:nvSpPr>
        <p:spPr>
          <a:xfrm>
            <a:off x="8200724" y="3535006"/>
            <a:ext cx="35564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400" dirty="0"/>
              <a:t>Tschechisches Protestplakat gegen den Einmarsch der Truppen des Warschauer Paktes („Wo ist diese Konterrevolution?“)</a:t>
            </a:r>
          </a:p>
          <a:p>
            <a:pPr algn="just"/>
            <a:endParaRPr lang="de-DE" sz="1400" dirty="0"/>
          </a:p>
          <a:p>
            <a:pPr algn="just"/>
            <a:r>
              <a:rPr lang="de-DE" sz="800" dirty="0"/>
              <a:t>https://www.bpb.de/cache/images/7/274417_original.jpg?088EF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AB9D51E-2D54-5E49-CFDD-B1978AC2E550}"/>
              </a:ext>
            </a:extLst>
          </p:cNvPr>
          <p:cNvSpPr txBox="1"/>
          <p:nvPr/>
        </p:nvSpPr>
        <p:spPr>
          <a:xfrm>
            <a:off x="310896" y="1042416"/>
            <a:ext cx="772668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BRD:</a:t>
            </a:r>
          </a:p>
          <a:p>
            <a:endParaRPr lang="de-DE" dirty="0"/>
          </a:p>
          <a:p>
            <a:r>
              <a:rPr lang="de-DE" dirty="0"/>
              <a:t>• Diplomatische Zurückhaltung, aber Besuche westdeutscher Politiker in Prag</a:t>
            </a:r>
          </a:p>
          <a:p>
            <a:endParaRPr lang="de-DE" dirty="0"/>
          </a:p>
          <a:p>
            <a:r>
              <a:rPr lang="de-DE" dirty="0"/>
              <a:t>• Außenminister Brandt: „Das Beste, was wir für Prag tun können, ist nichts zu tun“</a:t>
            </a:r>
          </a:p>
          <a:p>
            <a:endParaRPr lang="de-DE" dirty="0"/>
          </a:p>
          <a:p>
            <a:r>
              <a:rPr lang="de-DE" b="1" dirty="0"/>
              <a:t>DDR:</a:t>
            </a:r>
          </a:p>
          <a:p>
            <a:endParaRPr lang="de-DE" dirty="0"/>
          </a:p>
          <a:p>
            <a:r>
              <a:rPr lang="de-DE" dirty="0"/>
              <a:t>• Misstrauen gegenüber tschechoslowakischem Reformkurs und vermehrter Kontaktaufnahme mit Westdeutschland</a:t>
            </a:r>
          </a:p>
          <a:p>
            <a:endParaRPr lang="de-DE" dirty="0"/>
          </a:p>
          <a:p>
            <a:r>
              <a:rPr lang="de-DE" dirty="0"/>
              <a:t>• Klassifizierung als „Konterrevolution“</a:t>
            </a:r>
          </a:p>
          <a:p>
            <a:endParaRPr lang="de-DE" dirty="0"/>
          </a:p>
          <a:p>
            <a:r>
              <a:rPr lang="de-DE" dirty="0"/>
              <a:t>• NVA-Truppen nicht an Intervention des Warschauer Paktes beteiligt, aber ideologische Unterstützung von Seiten der DDR</a:t>
            </a:r>
          </a:p>
        </p:txBody>
      </p:sp>
    </p:spTree>
    <p:extLst>
      <p:ext uri="{BB962C8B-B14F-4D97-AF65-F5344CB8AC3E}">
        <p14:creationId xmlns:p14="http://schemas.microsoft.com/office/powerpoint/2010/main" val="4043946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0496792B-30F6-D172-8676-6F516174A188}"/>
              </a:ext>
            </a:extLst>
          </p:cNvPr>
          <p:cNvSpPr txBox="1"/>
          <p:nvPr/>
        </p:nvSpPr>
        <p:spPr>
          <a:xfrm>
            <a:off x="411480" y="301752"/>
            <a:ext cx="625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6. Diskussionsfrage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47418DC-54DC-063A-32F2-48CB7A096ADE}"/>
              </a:ext>
            </a:extLst>
          </p:cNvPr>
          <p:cNvSpPr txBox="1"/>
          <p:nvPr/>
        </p:nvSpPr>
        <p:spPr>
          <a:xfrm>
            <a:off x="411480" y="2468880"/>
            <a:ext cx="1085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Inwiefern beeinflussten die historischen Missstände die Beziehungen zwischen der Tschechoslowakei und den deutschen Staaten im Vergleich zur ideologischen Komponente?</a:t>
            </a:r>
          </a:p>
        </p:txBody>
      </p:sp>
    </p:spTree>
    <p:extLst>
      <p:ext uri="{BB962C8B-B14F-4D97-AF65-F5344CB8AC3E}">
        <p14:creationId xmlns:p14="http://schemas.microsoft.com/office/powerpoint/2010/main" val="2904007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730</Words>
  <Application>Microsoft Office PowerPoint</Application>
  <PresentationFormat>Breitbild</PresentationFormat>
  <Paragraphs>104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762d47ae, efcf424b</dc:creator>
  <cp:lastModifiedBy>762d47ae, efcf424b</cp:lastModifiedBy>
  <cp:revision>31</cp:revision>
  <dcterms:created xsi:type="dcterms:W3CDTF">2024-11-16T09:30:42Z</dcterms:created>
  <dcterms:modified xsi:type="dcterms:W3CDTF">2024-11-17T23:36:25Z</dcterms:modified>
</cp:coreProperties>
</file>