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79" r:id="rId6"/>
    <p:sldId id="281" r:id="rId7"/>
    <p:sldId id="282" r:id="rId8"/>
    <p:sldId id="283" r:id="rId9"/>
    <p:sldId id="284" r:id="rId10"/>
    <p:sldId id="280" r:id="rId11"/>
    <p:sldId id="276" r:id="rId12"/>
    <p:sldId id="277" r:id="rId13"/>
  </p:sldIdLst>
  <p:sldSz cx="9144000" cy="6858000" type="screen4x3"/>
  <p:notesSz cx="6858000" cy="9144000"/>
  <p:embeddedFontLst>
    <p:embeddedFont>
      <p:font typeface="Open Sans" panose="020B060603050402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hYf68l0Dj6/BFfhiC2VO5kQb+S1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1495C53-73A2-48C7-BCE3-3C4473BEAFA3}">
  <a:tblStyle styleId="{71495C53-73A2-48C7-BCE3-3C4473BEAFA3}" styleName="Table_0">
    <a:wholeTbl>
      <a:tcTxStyle b="off" i="off">
        <a:font>
          <a:latin typeface="Open Sans"/>
          <a:ea typeface="Open Sans"/>
          <a:cs typeface="Open Sans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FF9"/>
          </a:solidFill>
        </a:fill>
      </a:tcStyle>
    </a:wholeTbl>
    <a:band1H>
      <a:tcTxStyle/>
      <a:tcStyle>
        <a:tcBdr/>
        <a:fill>
          <a:solidFill>
            <a:srgbClr val="CADEF3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DEF3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Open Sans"/>
          <a:ea typeface="Open Sans"/>
          <a:cs typeface="Open Sans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Open Sans"/>
          <a:ea typeface="Open Sans"/>
          <a:cs typeface="Open Sans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Open Sans"/>
          <a:ea typeface="Open Sans"/>
          <a:cs typeface="Open Sans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>
          <a:extLst>
            <a:ext uri="{FF2B5EF4-FFF2-40B4-BE49-F238E27FC236}">
              <a16:creationId xmlns:a16="http://schemas.microsoft.com/office/drawing/2014/main" id="{0ABB3A41-97AF-6269-0BFE-1DC8A178F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:notes">
            <a:extLst>
              <a:ext uri="{FF2B5EF4-FFF2-40B4-BE49-F238E27FC236}">
                <a16:creationId xmlns:a16="http://schemas.microsoft.com/office/drawing/2014/main" id="{D00E11F5-3D7F-9DAE-A4DB-9125615D194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8" name="Google Shape;88;p5:notes">
            <a:extLst>
              <a:ext uri="{FF2B5EF4-FFF2-40B4-BE49-F238E27FC236}">
                <a16:creationId xmlns:a16="http://schemas.microsoft.com/office/drawing/2014/main" id="{ED8F55F1-AEFA-19F1-FD67-752664B526B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7059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>
          <a:extLst>
            <a:ext uri="{FF2B5EF4-FFF2-40B4-BE49-F238E27FC236}">
              <a16:creationId xmlns:a16="http://schemas.microsoft.com/office/drawing/2014/main" id="{860009EF-FB62-4CE1-3771-A9DC0BBDF6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:notes">
            <a:extLst>
              <a:ext uri="{FF2B5EF4-FFF2-40B4-BE49-F238E27FC236}">
                <a16:creationId xmlns:a16="http://schemas.microsoft.com/office/drawing/2014/main" id="{914BEF35-F7B4-D5D0-7955-70314E0AC52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8" name="Google Shape;88;p5:notes">
            <a:extLst>
              <a:ext uri="{FF2B5EF4-FFF2-40B4-BE49-F238E27FC236}">
                <a16:creationId xmlns:a16="http://schemas.microsoft.com/office/drawing/2014/main" id="{C18386F7-FDBB-6254-D54F-278CF500CA4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6493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elfolie_TUD">
  <p:cSld name="1_Titelfolie_TUD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32ba7520f92_0_8"/>
          <p:cNvSpPr/>
          <p:nvPr/>
        </p:nvSpPr>
        <p:spPr>
          <a:xfrm>
            <a:off x="0" y="980790"/>
            <a:ext cx="9144000" cy="5877300"/>
          </a:xfrm>
          <a:prstGeom prst="rect">
            <a:avLst/>
          </a:prstGeom>
          <a:gradFill>
            <a:gsLst>
              <a:gs pos="0">
                <a:schemeClr val="dk2"/>
              </a:gs>
              <a:gs pos="14000">
                <a:schemeClr val="dk2"/>
              </a:gs>
              <a:gs pos="100000">
                <a:schemeClr val="accent2"/>
              </a:gs>
            </a:gsLst>
            <a:lin ang="150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Google Shape;19;g32ba7520f92_0_8"/>
          <p:cNvSpPr txBox="1">
            <a:spLocks noGrp="1"/>
          </p:cNvSpPr>
          <p:nvPr>
            <p:ph type="subTitle" idx="1"/>
          </p:nvPr>
        </p:nvSpPr>
        <p:spPr>
          <a:xfrm>
            <a:off x="766763" y="4494770"/>
            <a:ext cx="7981800" cy="1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C9B"/>
              </a:buClr>
              <a:buSzPts val="1600"/>
              <a:buNone/>
              <a:defRPr>
                <a:solidFill>
                  <a:srgbClr val="888C9B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Clr>
                <a:srgbClr val="888C9B"/>
              </a:buClr>
              <a:buSzPts val="1400"/>
              <a:buNone/>
              <a:defRPr>
                <a:solidFill>
                  <a:srgbClr val="888C9B"/>
                </a:solidFill>
              </a:defRPr>
            </a:lvl3pPr>
            <a:lvl4pPr lvl="3" algn="ctr">
              <a:spcBef>
                <a:spcPts val="300"/>
              </a:spcBef>
              <a:spcAft>
                <a:spcPts val="0"/>
              </a:spcAft>
              <a:buClr>
                <a:srgbClr val="888C9B"/>
              </a:buClr>
              <a:buSzPts val="1400"/>
              <a:buNone/>
              <a:defRPr>
                <a:solidFill>
                  <a:srgbClr val="888C9B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Clr>
                <a:srgbClr val="888C9B"/>
              </a:buClr>
              <a:buSzPts val="1400"/>
              <a:buNone/>
              <a:defRPr>
                <a:solidFill>
                  <a:srgbClr val="888C9B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888C9B"/>
              </a:buClr>
              <a:buSzPts val="3200"/>
              <a:buNone/>
              <a:defRPr>
                <a:solidFill>
                  <a:srgbClr val="888C9B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888C9B"/>
              </a:buClr>
              <a:buSzPts val="3200"/>
              <a:buNone/>
              <a:defRPr>
                <a:solidFill>
                  <a:srgbClr val="888C9B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C9B"/>
              </a:buClr>
              <a:buSzPts val="2000"/>
              <a:buNone/>
              <a:defRPr>
                <a:solidFill>
                  <a:srgbClr val="888C9B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C9B"/>
              </a:buClr>
              <a:buSzPts val="2000"/>
              <a:buNone/>
              <a:defRPr>
                <a:solidFill>
                  <a:srgbClr val="888C9B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g32ba7520f92_0_8"/>
          <p:cNvSpPr txBox="1">
            <a:spLocks noGrp="1"/>
          </p:cNvSpPr>
          <p:nvPr>
            <p:ph type="body" idx="2"/>
          </p:nvPr>
        </p:nvSpPr>
        <p:spPr>
          <a:xfrm>
            <a:off x="766763" y="2420838"/>
            <a:ext cx="7981800" cy="8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—"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4pPr>
            <a:lvl5pPr marL="2286000" lvl="4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g32ba7520f92_0_8"/>
          <p:cNvSpPr/>
          <p:nvPr/>
        </p:nvSpPr>
        <p:spPr>
          <a:xfrm>
            <a:off x="0" y="982794"/>
            <a:ext cx="9144000" cy="171600"/>
          </a:xfrm>
          <a:prstGeom prst="rect">
            <a:avLst/>
          </a:prstGeom>
          <a:solidFill>
            <a:schemeClr val="lt1">
              <a:alpha val="6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Google Shape;22;g32ba7520f92_0_8"/>
          <p:cNvSpPr txBox="1">
            <a:spLocks noGrp="1"/>
          </p:cNvSpPr>
          <p:nvPr>
            <p:ph type="title"/>
          </p:nvPr>
        </p:nvSpPr>
        <p:spPr>
          <a:xfrm>
            <a:off x="766763" y="3392202"/>
            <a:ext cx="7981800" cy="9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" name="Google Shape;23;g32ba7520f92_0_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23420" y="328250"/>
            <a:ext cx="1028282" cy="4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g32ba7520f92_0_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2257" y="349731"/>
            <a:ext cx="1489206" cy="433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el und Inhalt">
  <p:cSld name="1_Titel und Inhal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2ba7520f92_0_16"/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700" cy="8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g32ba7520f92_0_16"/>
          <p:cNvSpPr txBox="1">
            <a:spLocks noGrp="1"/>
          </p:cNvSpPr>
          <p:nvPr>
            <p:ph type="body" idx="1"/>
          </p:nvPr>
        </p:nvSpPr>
        <p:spPr>
          <a:xfrm>
            <a:off x="385763" y="1484313"/>
            <a:ext cx="8373300" cy="42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/>
            </a:lvl1pPr>
            <a:lvl2pPr marL="914400" lvl="1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—"/>
              <a:defRPr/>
            </a:lvl2pPr>
            <a:lvl3pPr marL="1371600" lvl="2" indent="-22860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3pPr>
            <a:lvl4pPr marL="1828800" lvl="3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4pPr>
            <a:lvl5pPr marL="2286000" lvl="4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>
  <p:cSld name="Zwei Inhalt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32ba7520f92_0_19"/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700" cy="8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g32ba7520f92_0_19"/>
          <p:cNvSpPr txBox="1">
            <a:spLocks noGrp="1"/>
          </p:cNvSpPr>
          <p:nvPr>
            <p:ph type="body" idx="1"/>
          </p:nvPr>
        </p:nvSpPr>
        <p:spPr>
          <a:xfrm>
            <a:off x="385763" y="1484314"/>
            <a:ext cx="4134000" cy="42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—"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4pPr>
            <a:lvl5pPr marL="2286000" lvl="4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g32ba7520f92_0_19"/>
          <p:cNvSpPr txBox="1">
            <a:spLocks noGrp="1"/>
          </p:cNvSpPr>
          <p:nvPr>
            <p:ph type="body" idx="2"/>
          </p:nvPr>
        </p:nvSpPr>
        <p:spPr>
          <a:xfrm>
            <a:off x="4624388" y="1484314"/>
            <a:ext cx="4134000" cy="42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—"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4pPr>
            <a:lvl5pPr marL="2286000" lvl="4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2ba7520f92_0_27"/>
          <p:cNvSpPr txBox="1">
            <a:spLocks noGrp="1"/>
          </p:cNvSpPr>
          <p:nvPr>
            <p:ph type="body" idx="1"/>
          </p:nvPr>
        </p:nvSpPr>
        <p:spPr>
          <a:xfrm>
            <a:off x="4241800" y="1484313"/>
            <a:ext cx="4506900" cy="42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—"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4pPr>
            <a:lvl5pPr marL="2286000" lvl="4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g32ba7520f92_0_27"/>
          <p:cNvSpPr>
            <a:spLocks noGrp="1"/>
          </p:cNvSpPr>
          <p:nvPr>
            <p:ph type="pic" idx="2"/>
          </p:nvPr>
        </p:nvSpPr>
        <p:spPr>
          <a:xfrm>
            <a:off x="395286" y="1484313"/>
            <a:ext cx="3739200" cy="1332000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g32ba7520f92_0_27"/>
          <p:cNvSpPr>
            <a:spLocks noGrp="1"/>
          </p:cNvSpPr>
          <p:nvPr>
            <p:ph type="pic" idx="3"/>
          </p:nvPr>
        </p:nvSpPr>
        <p:spPr>
          <a:xfrm>
            <a:off x="400526" y="2943181"/>
            <a:ext cx="3733200" cy="1332000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g32ba7520f92_0_27"/>
          <p:cNvSpPr>
            <a:spLocks noGrp="1"/>
          </p:cNvSpPr>
          <p:nvPr>
            <p:ph type="pic" idx="4"/>
          </p:nvPr>
        </p:nvSpPr>
        <p:spPr>
          <a:xfrm>
            <a:off x="400526" y="4402050"/>
            <a:ext cx="3733200" cy="1332000"/>
          </a:xfrm>
          <a:prstGeom prst="rect">
            <a:avLst/>
          </a:prstGeom>
          <a:noFill/>
          <a:ln>
            <a:noFill/>
          </a:ln>
        </p:spPr>
      </p:sp>
      <p:sp>
        <p:nvSpPr>
          <p:cNvPr id="41" name="Google Shape;41;g32ba7520f92_0_27"/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700" cy="8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Zwei Inhalte">
  <p:cSld name="1_Zwei Inhal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32ba7520f92_0_33"/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700" cy="8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g32ba7520f92_0_33"/>
          <p:cNvSpPr txBox="1">
            <a:spLocks noGrp="1"/>
          </p:cNvSpPr>
          <p:nvPr>
            <p:ph type="body" idx="1"/>
          </p:nvPr>
        </p:nvSpPr>
        <p:spPr>
          <a:xfrm>
            <a:off x="385763" y="1484314"/>
            <a:ext cx="2590800" cy="42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—"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4pPr>
            <a:lvl5pPr marL="2286000" lvl="4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g32ba7520f92_0_33"/>
          <p:cNvSpPr txBox="1">
            <a:spLocks noGrp="1"/>
          </p:cNvSpPr>
          <p:nvPr>
            <p:ph type="body" idx="2"/>
          </p:nvPr>
        </p:nvSpPr>
        <p:spPr>
          <a:xfrm>
            <a:off x="5793945" y="1484314"/>
            <a:ext cx="2587500" cy="42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—"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4pPr>
            <a:lvl5pPr marL="2286000" lvl="4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g32ba7520f92_0_33"/>
          <p:cNvSpPr txBox="1">
            <a:spLocks noGrp="1"/>
          </p:cNvSpPr>
          <p:nvPr>
            <p:ph type="body" idx="3"/>
          </p:nvPr>
        </p:nvSpPr>
        <p:spPr>
          <a:xfrm>
            <a:off x="3084513" y="1484314"/>
            <a:ext cx="2590800" cy="42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—"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4pPr>
            <a:lvl5pPr marL="2286000" lvl="4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>
  <p:cSld name="Vergleich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32ba7520f92_0_38"/>
          <p:cNvSpPr txBox="1"/>
          <p:nvPr/>
        </p:nvSpPr>
        <p:spPr>
          <a:xfrm>
            <a:off x="4624388" y="368299"/>
            <a:ext cx="4124400" cy="8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</a:pPr>
            <a:r>
              <a:rPr lang="de-DE" sz="2400" b="1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Titelmasterformat durch Klicken bearbeiten</a:t>
            </a:r>
            <a:endParaRPr/>
          </a:p>
        </p:txBody>
      </p:sp>
      <p:sp>
        <p:nvSpPr>
          <p:cNvPr id="49" name="Google Shape;49;g32ba7520f92_0_38"/>
          <p:cNvSpPr txBox="1">
            <a:spLocks noGrp="1"/>
          </p:cNvSpPr>
          <p:nvPr>
            <p:ph type="body" idx="1"/>
          </p:nvPr>
        </p:nvSpPr>
        <p:spPr>
          <a:xfrm>
            <a:off x="385763" y="1484314"/>
            <a:ext cx="4134000" cy="42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—"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4pPr>
            <a:lvl5pPr marL="2286000" lvl="4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g32ba7520f92_0_38"/>
          <p:cNvSpPr txBox="1">
            <a:spLocks noGrp="1"/>
          </p:cNvSpPr>
          <p:nvPr>
            <p:ph type="body" idx="2"/>
          </p:nvPr>
        </p:nvSpPr>
        <p:spPr>
          <a:xfrm>
            <a:off x="4624388" y="1484314"/>
            <a:ext cx="4134000" cy="42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—"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4pPr>
            <a:lvl5pPr marL="2286000" lvl="4" indent="-3429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g32ba7520f92_0_38"/>
          <p:cNvSpPr txBox="1">
            <a:spLocks noGrp="1"/>
          </p:cNvSpPr>
          <p:nvPr>
            <p:ph type="title"/>
          </p:nvPr>
        </p:nvSpPr>
        <p:spPr>
          <a:xfrm>
            <a:off x="395288" y="367505"/>
            <a:ext cx="4124400" cy="8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>
  <p:cSld name="Nur Titel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2ba7520f92_0_43"/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700" cy="8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Nur Titel">
  <p:cSld name="1_Nur Titel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2ba7520f92_0_45"/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700" cy="8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g32ba7520f92_0_45"/>
          <p:cNvSpPr>
            <a:spLocks noGrp="1"/>
          </p:cNvSpPr>
          <p:nvPr>
            <p:ph type="pic" idx="2"/>
          </p:nvPr>
        </p:nvSpPr>
        <p:spPr>
          <a:xfrm>
            <a:off x="0" y="1016000"/>
            <a:ext cx="9144000" cy="5076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>
  <p:cSld name="Leer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ba7520f92_0_48"/>
          <p:cNvSpPr>
            <a:spLocks noGrp="1"/>
          </p:cNvSpPr>
          <p:nvPr>
            <p:ph type="pic" idx="2"/>
          </p:nvPr>
        </p:nvSpPr>
        <p:spPr>
          <a:xfrm>
            <a:off x="0" y="1"/>
            <a:ext cx="9144000" cy="6092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2ba7520f92_0_0"/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700" cy="8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  <a:defRPr sz="2400" b="1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g32ba7520f92_0_0"/>
          <p:cNvSpPr txBox="1">
            <a:spLocks noGrp="1"/>
          </p:cNvSpPr>
          <p:nvPr>
            <p:ph type="body" idx="1"/>
          </p:nvPr>
        </p:nvSpPr>
        <p:spPr>
          <a:xfrm>
            <a:off x="385763" y="1484313"/>
            <a:ext cx="8373300" cy="42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30200" algn="l" rtl="0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—"/>
              <a:defRPr sz="16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−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−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 dirty="0"/>
          </a:p>
        </p:txBody>
      </p:sp>
      <p:sp>
        <p:nvSpPr>
          <p:cNvPr id="12" name="Google Shape;12;g32ba7520f92_0_0"/>
          <p:cNvSpPr txBox="1"/>
          <p:nvPr/>
        </p:nvSpPr>
        <p:spPr>
          <a:xfrm>
            <a:off x="2312987" y="6275708"/>
            <a:ext cx="4134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Open Sans"/>
              <a:buNone/>
            </a:pPr>
            <a:r>
              <a:rPr lang="de-DE" sz="800" b="0" i="0" u="none" strike="noStrike" cap="none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Die Ukraine von 2004 bis 2014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800" b="0" i="0" u="none" strike="noStrike" cap="none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Institut für Geschichte Henry Wehmeyer</a:t>
            </a:r>
            <a:endParaRPr sz="800" b="0" i="0" u="none" strike="noStrike" cap="none" dirty="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800" b="0" i="0" u="none" strike="noStrike" cap="none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Seminar Gewalt, Verflechtung, Versöhnung. 03.02.2025</a:t>
            </a:r>
          </a:p>
        </p:txBody>
      </p:sp>
      <p:cxnSp>
        <p:nvCxnSpPr>
          <p:cNvPr id="13" name="Google Shape;13;g32ba7520f92_0_0"/>
          <p:cNvCxnSpPr/>
          <p:nvPr/>
        </p:nvCxnSpPr>
        <p:spPr>
          <a:xfrm>
            <a:off x="0" y="6093296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" name="Google Shape;14;g32ba7520f92_0_0"/>
          <p:cNvSpPr txBox="1"/>
          <p:nvPr/>
        </p:nvSpPr>
        <p:spPr>
          <a:xfrm>
            <a:off x="6556376" y="6275708"/>
            <a:ext cx="691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Open Sans"/>
              <a:buNone/>
            </a:pPr>
            <a:br>
              <a:rPr lang="de-DE" sz="8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8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pen Sans"/>
              <a:buNone/>
            </a:pPr>
            <a:endParaRPr sz="8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Google Shape;15;g32ba7520f92_0_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070286" y="6273051"/>
            <a:ext cx="870085" cy="3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g32ba7520f92_0_0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88144" y="6288296"/>
            <a:ext cx="1135856" cy="33030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173">
          <p15:clr>
            <a:srgbClr val="F26B43"/>
          </p15:clr>
        </p15:guide>
        <p15:guide id="2" pos="243">
          <p15:clr>
            <a:srgbClr val="F26B43"/>
          </p15:clr>
        </p15:guide>
        <p15:guide id="3" pos="660">
          <p15:clr>
            <a:srgbClr val="F26B43"/>
          </p15:clr>
        </p15:guide>
        <p15:guide id="4" pos="726">
          <p15:clr>
            <a:srgbClr val="F26B43"/>
          </p15:clr>
        </p15:guide>
        <p15:guide id="5" pos="1146">
          <p15:clr>
            <a:srgbClr val="F26B43"/>
          </p15:clr>
        </p15:guide>
        <p15:guide id="6" pos="1212">
          <p15:clr>
            <a:srgbClr val="F26B43"/>
          </p15:clr>
        </p15:guide>
        <p15:guide id="7" pos="1701">
          <p15:clr>
            <a:srgbClr val="F26B43"/>
          </p15:clr>
        </p15:guide>
        <p15:guide id="8" pos="1632">
          <p15:clr>
            <a:srgbClr val="F26B43"/>
          </p15:clr>
        </p15:guide>
        <p15:guide id="9" pos="2184">
          <p15:clr>
            <a:srgbClr val="F26B43"/>
          </p15:clr>
        </p15:guide>
        <p15:guide id="10" pos="2117">
          <p15:clr>
            <a:srgbClr val="F26B43"/>
          </p15:clr>
        </p15:guide>
        <p15:guide id="11" pos="2604">
          <p15:clr>
            <a:srgbClr val="F26B43"/>
          </p15:clr>
        </p15:guide>
        <p15:guide id="12" pos="2672">
          <p15:clr>
            <a:srgbClr val="F26B43"/>
          </p15:clr>
        </p15:guide>
        <p15:guide id="13" pos="3089">
          <p15:clr>
            <a:srgbClr val="F26B43"/>
          </p15:clr>
        </p15:guide>
        <p15:guide id="14" pos="3158">
          <p15:clr>
            <a:srgbClr val="F26B43"/>
          </p15:clr>
        </p15:guide>
        <p15:guide id="15" pos="3575">
          <p15:clr>
            <a:srgbClr val="F26B43"/>
          </p15:clr>
        </p15:guide>
        <p15:guide id="16" pos="3642">
          <p15:clr>
            <a:srgbClr val="F26B43"/>
          </p15:clr>
        </p15:guide>
        <p15:guide id="17" pos="3887">
          <p15:clr>
            <a:srgbClr val="F26B43"/>
          </p15:clr>
        </p15:guide>
        <p15:guide id="18" pos="3818">
          <p15:clr>
            <a:srgbClr val="F26B43"/>
          </p15:clr>
        </p15:guide>
        <p15:guide id="19" pos="4061">
          <p15:clr>
            <a:srgbClr val="F26B43"/>
          </p15:clr>
        </p15:guide>
        <p15:guide id="20" pos="4130">
          <p15:clr>
            <a:srgbClr val="F26B43"/>
          </p15:clr>
        </p15:guide>
        <p15:guide id="21" pos="4545">
          <p15:clr>
            <a:srgbClr val="F26B43"/>
          </p15:clr>
        </p15:guide>
        <p15:guide id="22" pos="4614">
          <p15:clr>
            <a:srgbClr val="F26B43"/>
          </p15:clr>
        </p15:guide>
        <p15:guide id="23" pos="5031">
          <p15:clr>
            <a:srgbClr val="F26B43"/>
          </p15:clr>
        </p15:guide>
        <p15:guide id="24" pos="5100">
          <p15:clr>
            <a:srgbClr val="F26B43"/>
          </p15:clr>
        </p15:guide>
        <p15:guide id="25" pos="5586">
          <p15:clr>
            <a:srgbClr val="F26B43"/>
          </p15:clr>
        </p15:guide>
        <p15:guide id="26" pos="5517">
          <p15:clr>
            <a:srgbClr val="F26B43"/>
          </p15:clr>
        </p15:guide>
        <p15:guide id="27" orient="horz" pos="727">
          <p15:clr>
            <a:srgbClr val="F26B43"/>
          </p15:clr>
        </p15:guide>
        <p15:guide id="28" pos="416">
          <p15:clr>
            <a:srgbClr val="F26B43"/>
          </p15:clr>
        </p15:guide>
        <p15:guide id="29" pos="483">
          <p15:clr>
            <a:srgbClr val="F26B43"/>
          </p15:clr>
        </p15:guide>
        <p15:guide id="30" pos="903">
          <p15:clr>
            <a:srgbClr val="F26B43"/>
          </p15:clr>
        </p15:guide>
        <p15:guide id="31" pos="971">
          <p15:clr>
            <a:srgbClr val="F26B43"/>
          </p15:clr>
        </p15:guide>
        <p15:guide id="32" pos="1389">
          <p15:clr>
            <a:srgbClr val="F26B43"/>
          </p15:clr>
        </p15:guide>
        <p15:guide id="33" pos="1457">
          <p15:clr>
            <a:srgbClr val="F26B43"/>
          </p15:clr>
        </p15:guide>
        <p15:guide id="34" pos="1875">
          <p15:clr>
            <a:srgbClr val="F26B43"/>
          </p15:clr>
        </p15:guide>
        <p15:guide id="35" pos="1941">
          <p15:clr>
            <a:srgbClr val="F26B43"/>
          </p15:clr>
        </p15:guide>
        <p15:guide id="36" pos="2358">
          <p15:clr>
            <a:srgbClr val="F26B43"/>
          </p15:clr>
        </p15:guide>
        <p15:guide id="37" pos="2429">
          <p15:clr>
            <a:srgbClr val="F26B43"/>
          </p15:clr>
        </p15:guide>
        <p15:guide id="38" pos="2847">
          <p15:clr>
            <a:srgbClr val="F26B43"/>
          </p15:clr>
        </p15:guide>
        <p15:guide id="39" pos="2913">
          <p15:clr>
            <a:srgbClr val="F26B43"/>
          </p15:clr>
        </p15:guide>
        <p15:guide id="40" pos="3330">
          <p15:clr>
            <a:srgbClr val="F26B43"/>
          </p15:clr>
        </p15:guide>
        <p15:guide id="41" pos="3398">
          <p15:clr>
            <a:srgbClr val="F26B43"/>
          </p15:clr>
        </p15:guide>
        <p15:guide id="42" pos="4302">
          <p15:clr>
            <a:srgbClr val="F26B43"/>
          </p15:clr>
        </p15:guide>
        <p15:guide id="43" pos="4373">
          <p15:clr>
            <a:srgbClr val="F26B43"/>
          </p15:clr>
        </p15:guide>
        <p15:guide id="44" pos="4787">
          <p15:clr>
            <a:srgbClr val="F26B43"/>
          </p15:clr>
        </p15:guide>
        <p15:guide id="45" pos="4859">
          <p15:clr>
            <a:srgbClr val="F26B43"/>
          </p15:clr>
        </p15:guide>
        <p15:guide id="46" pos="5274">
          <p15:clr>
            <a:srgbClr val="F26B43"/>
          </p15:clr>
        </p15:guide>
        <p15:guide id="47" pos="5345">
          <p15:clr>
            <a:srgbClr val="F26B43"/>
          </p15:clr>
        </p15:guide>
        <p15:guide id="48" orient="horz" pos="3612">
          <p15:clr>
            <a:srgbClr val="F26B43"/>
          </p15:clr>
        </p15:guide>
        <p15:guide id="49" orient="horz" pos="3838">
          <p15:clr>
            <a:srgbClr val="F26B43"/>
          </p15:clr>
        </p15:guide>
        <p15:guide id="50" orient="horz" pos="935">
          <p15:clr>
            <a:srgbClr val="F26B43"/>
          </p15:clr>
        </p15:guide>
        <p15:guide id="51" orient="horz" pos="221">
          <p15:clr>
            <a:srgbClr val="F26B43"/>
          </p15:clr>
        </p15:guide>
        <p15:guide id="52" orient="horz" pos="3962">
          <p15:clr>
            <a:srgbClr val="F26B43"/>
          </p15:clr>
        </p15:guide>
        <p15:guide id="53" orient="horz" pos="4167">
          <p15:clr>
            <a:srgbClr val="F26B43"/>
          </p15:clr>
        </p15:guide>
        <p15:guide id="54" orient="horz" pos="619">
          <p15:clr>
            <a:srgbClr val="F26B43"/>
          </p15:clr>
        </p15:guide>
        <p15:guide id="55" orient="horz" pos="490">
          <p15:clr>
            <a:srgbClr val="F26B43"/>
          </p15:clr>
        </p15:guide>
        <p15:guide id="56" orient="horz" pos="40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Die_Zei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 txBox="1">
            <a:spLocks noGrp="1"/>
          </p:cNvSpPr>
          <p:nvPr>
            <p:ph type="subTitle" idx="1"/>
          </p:nvPr>
        </p:nvSpPr>
        <p:spPr>
          <a:xfrm>
            <a:off x="766763" y="4494770"/>
            <a:ext cx="7981949" cy="123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de-DE" dirty="0"/>
              <a:t>Gewalt, Verflechtung und Versöhnung.</a:t>
            </a:r>
            <a:br>
              <a:rPr lang="de-DE" dirty="0"/>
            </a:br>
            <a:r>
              <a:rPr lang="de-DE" dirty="0"/>
              <a:t>Deutschland und der Osten Europas nach 1945.</a:t>
            </a:r>
            <a:endParaRPr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de-DE" dirty="0"/>
              <a:t>03.02.2025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endParaRPr dirty="0"/>
          </a:p>
        </p:txBody>
      </p:sp>
      <p:sp>
        <p:nvSpPr>
          <p:cNvPr id="64" name="Google Shape;64;p1"/>
          <p:cNvSpPr txBox="1">
            <a:spLocks noGrp="1"/>
          </p:cNvSpPr>
          <p:nvPr>
            <p:ph type="body" idx="2"/>
          </p:nvPr>
        </p:nvSpPr>
        <p:spPr>
          <a:xfrm>
            <a:off x="766763" y="2420838"/>
            <a:ext cx="7981949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de-DE" dirty="0"/>
              <a:t>Henry Wehmeyer</a:t>
            </a:r>
            <a:endParaRPr dirty="0"/>
          </a:p>
        </p:txBody>
      </p:sp>
      <p:sp>
        <p:nvSpPr>
          <p:cNvPr id="65" name="Google Shape;65;p1"/>
          <p:cNvSpPr txBox="1">
            <a:spLocks noGrp="1"/>
          </p:cNvSpPr>
          <p:nvPr>
            <p:ph type="title"/>
          </p:nvPr>
        </p:nvSpPr>
        <p:spPr>
          <a:xfrm>
            <a:off x="766763" y="3392202"/>
            <a:ext cx="7981949" cy="972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</a:pPr>
            <a:r>
              <a:rPr lang="de-DE" dirty="0"/>
              <a:t>Die Ukraine von 2004 bis 2014</a:t>
            </a:r>
            <a:br>
              <a:rPr lang="de-DE" dirty="0"/>
            </a:br>
            <a:endParaRPr sz="2000" b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931F675-3E03-8111-C105-14028C7D6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Diskussionsfragen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44AC074-9452-EB76-4FFF-A729BFA787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dirty="0"/>
              <a:t>Handelt es sich bei den Ereignissen im November und Dezember 2004 tatsächlich um eine „Revolution“?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dirty="0"/>
              <a:t>Ist die Position der Ukraine seit 2004 vergleichbar mit der des geteilten Deutschlands in Hinblick auf die gegenüberstehenden Machtblöcke NATO/Russland?</a:t>
            </a:r>
          </a:p>
        </p:txBody>
      </p:sp>
    </p:spTree>
    <p:extLst>
      <p:ext uri="{BB962C8B-B14F-4D97-AF65-F5344CB8AC3E}">
        <p14:creationId xmlns:p14="http://schemas.microsoft.com/office/powerpoint/2010/main" val="3699511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1"/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677" cy="81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</a:pPr>
            <a:r>
              <a:rPr lang="de-DE"/>
              <a:t>Quellen</a:t>
            </a:r>
            <a:endParaRPr/>
          </a:p>
        </p:txBody>
      </p:sp>
      <p:sp>
        <p:nvSpPr>
          <p:cNvPr id="195" name="Google Shape;195;p21"/>
          <p:cNvSpPr txBox="1">
            <a:spLocks noGrp="1"/>
          </p:cNvSpPr>
          <p:nvPr>
            <p:ph type="body" idx="1"/>
          </p:nvPr>
        </p:nvSpPr>
        <p:spPr>
          <a:xfrm>
            <a:off x="385763" y="1484313"/>
            <a:ext cx="8373201" cy="4249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 panose="020B0604020202020204" pitchFamily="34" charset="0"/>
              <a:buChar char="•"/>
            </a:pPr>
            <a:r>
              <a:rPr lang="de-DE" sz="1800" b="0" i="0" u="none" strike="noStrike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Kappeler, Andreas (2014): Kleine Geschichte der Ukraine. 4. Überarbeitete und aktualisierte Auflage. München: C.H.Beck.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Scholl-Latour, Peter (2006): </a:t>
            </a:r>
            <a:r>
              <a:rPr lang="de-DE" sz="18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Rußland</a:t>
            </a: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im Zangengriff. 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Putins Imperium zwischen Nato, China und Islam</a:t>
            </a: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7. Auflage. Berlin: Propyläen.</a:t>
            </a:r>
            <a:endParaRPr lang="de-DE" sz="1800" b="0" i="0" u="none" strike="noStrike" dirty="0"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Umland, Andreas (2009): 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Orange Revolution als Scheidewe</a:t>
            </a: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g.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Demokratisierungsschub in der Ukraine, Restaurationsimpuls in Russland</a:t>
            </a: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In: Osteuropa. Bd. 59(11), S. 109-120.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 panose="020B0604020202020204" pitchFamily="34" charset="0"/>
              <a:buChar char="•"/>
            </a:pPr>
            <a:r>
              <a:rPr lang="de-DE" sz="1800" i="1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Amerikas unsichtbare Hände (2004).</a:t>
            </a:r>
            <a:r>
              <a:rPr lang="de-DE" sz="1800" i="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In: </a:t>
            </a:r>
            <a:r>
              <a:rPr lang="de-DE" sz="1800" i="1" u="none" strike="noStrike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 tooltip="Die Zei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Die Zeit</a:t>
            </a:r>
            <a:r>
              <a:rPr lang="de-DE" sz="1800" i="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Nr. 50(2).</a:t>
            </a:r>
            <a:endParaRPr sz="1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2"/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677" cy="81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</a:pPr>
            <a:r>
              <a:rPr lang="de-DE"/>
              <a:t>Bildquellen</a:t>
            </a:r>
            <a:endParaRPr/>
          </a:p>
        </p:txBody>
      </p:sp>
      <p:sp>
        <p:nvSpPr>
          <p:cNvPr id="201" name="Google Shape;201;p22"/>
          <p:cNvSpPr txBox="1">
            <a:spLocks noGrp="1"/>
          </p:cNvSpPr>
          <p:nvPr>
            <p:ph type="body" idx="1"/>
          </p:nvPr>
        </p:nvSpPr>
        <p:spPr>
          <a:xfrm>
            <a:off x="385763" y="1484313"/>
            <a:ext cx="8373201" cy="4249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https://de.m.wikipedia.org/wiki/Datei:Leonid_Kuchma.jpg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 panose="020B0604020202020204" pitchFamily="34" charset="0"/>
              <a:buChar char="•"/>
            </a:pPr>
            <a:r>
              <a:rPr lang="de-DE" dirty="0"/>
              <a:t>https://cdn.prod.www.spiegel.de/images/f1e877b1-0001-0004-0000-000000047377_w960_r1.778_fpx44.97_fpy41.61.webp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Centrum für angewandte Politikforschung: https://www.cap-lmu.de/publikationen/2005/ukraine.php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</a:rPr>
              <a:t>https://canadiandimension.com/images/articles/_resized/Orange_Revolution_2004_cropped.jpg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"/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677" cy="81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</a:pPr>
            <a:r>
              <a:rPr lang="de-DE" dirty="0"/>
              <a:t>Gliederung</a:t>
            </a:r>
            <a:endParaRPr b="0" dirty="0"/>
          </a:p>
        </p:txBody>
      </p:sp>
      <p:sp>
        <p:nvSpPr>
          <p:cNvPr id="71" name="Google Shape;71;p2"/>
          <p:cNvSpPr txBox="1">
            <a:spLocks noGrp="1"/>
          </p:cNvSpPr>
          <p:nvPr>
            <p:ph type="body" idx="1"/>
          </p:nvPr>
        </p:nvSpPr>
        <p:spPr>
          <a:xfrm>
            <a:off x="385763" y="1509205"/>
            <a:ext cx="8373201" cy="4224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AutoNum type="arabicPeriod"/>
            </a:pPr>
            <a:r>
              <a:rPr lang="de-DE" sz="2400" dirty="0"/>
              <a:t>Ausgangssituation in der Ukraine</a:t>
            </a:r>
            <a:endParaRPr dirty="0"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AutoNum type="arabicPeriod"/>
            </a:pPr>
            <a:r>
              <a:rPr lang="de-DE" sz="2400" dirty="0"/>
              <a:t>Präsidentschaftswahlen 2004</a:t>
            </a:r>
            <a:endParaRPr dirty="0"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AutoNum type="arabicPeriod"/>
            </a:pPr>
            <a:r>
              <a:rPr lang="de-DE" sz="2400" dirty="0"/>
              <a:t>Orange Revolution</a:t>
            </a:r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AutoNum type="arabicPeriod"/>
            </a:pPr>
            <a:r>
              <a:rPr lang="de-DE" sz="2400" dirty="0"/>
              <a:t>2010 bis zur Krim</a:t>
            </a:r>
            <a:endParaRPr dirty="0"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AutoNum type="arabicPeriod"/>
            </a:pPr>
            <a:r>
              <a:rPr lang="de-DE" sz="2400" dirty="0"/>
              <a:t>Diskussion</a:t>
            </a:r>
            <a:endParaRPr dirty="0"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AutoNum type="arabicPeriod"/>
            </a:pPr>
            <a:r>
              <a:rPr lang="de-DE" sz="2400" dirty="0"/>
              <a:t>Quellen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</a:pPr>
            <a:r>
              <a:rPr lang="de-DE" dirty="0"/>
              <a:t>1. Ausgangssituation in der Ukraine</a:t>
            </a:r>
            <a:br>
              <a:rPr lang="de-DE" dirty="0"/>
            </a:br>
            <a:br>
              <a:rPr lang="de-DE" dirty="0"/>
            </a:br>
            <a:endParaRPr dirty="0"/>
          </a:p>
        </p:txBody>
      </p:sp>
      <p:sp>
        <p:nvSpPr>
          <p:cNvPr id="77" name="Google Shape;77;p3"/>
          <p:cNvSpPr txBox="1">
            <a:spLocks noGrp="1"/>
          </p:cNvSpPr>
          <p:nvPr>
            <p:ph type="body" idx="1"/>
          </p:nvPr>
        </p:nvSpPr>
        <p:spPr>
          <a:xfrm>
            <a:off x="395287" y="1481891"/>
            <a:ext cx="4134000" cy="3823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681750" lvl="1" indent="-285750">
              <a:lnSpc>
                <a:spcPct val="150000"/>
              </a:lnSpc>
              <a:buSzPts val="1600"/>
              <a:buFont typeface="Arial" panose="020B0604020202020204" pitchFamily="34" charset="0"/>
              <a:buChar char="•"/>
            </a:pPr>
            <a:r>
              <a:rPr lang="de-DE" sz="1800" dirty="0"/>
              <a:t>1996: Verfassung der Ukraine</a:t>
            </a:r>
          </a:p>
          <a:p>
            <a:pPr marL="681750" lvl="1" indent="-285750">
              <a:lnSpc>
                <a:spcPct val="150000"/>
              </a:lnSpc>
              <a:buSzPts val="1600"/>
              <a:buFont typeface="Arial" panose="020B0604020202020204" pitchFamily="34" charset="0"/>
              <a:buChar char="•"/>
            </a:pPr>
            <a:r>
              <a:rPr lang="de-DE" sz="1800" dirty="0"/>
              <a:t>ab 1999 zweite, zunehmend autoritäre Amtszeit von Präsident Leonid Kutschma</a:t>
            </a:r>
          </a:p>
          <a:p>
            <a:pPr marL="681750" lvl="1" indent="-285750">
              <a:lnSpc>
                <a:spcPct val="150000"/>
              </a:lnSpc>
              <a:buSzPts val="1600"/>
              <a:buFont typeface="Arial" panose="020B0604020202020204" pitchFamily="34" charset="0"/>
              <a:buChar char="•"/>
            </a:pPr>
            <a:r>
              <a:rPr lang="de-DE" sz="1800" dirty="0"/>
              <a:t>90er Jahre: Wirtschaftlicher Kollaps, Abhängigkeit von russischen Energielieferungen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12358AC-B2E4-9B8A-872E-251BEE55F54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614715" y="4791410"/>
            <a:ext cx="3769201" cy="733331"/>
          </a:xfrm>
        </p:spPr>
        <p:txBody>
          <a:bodyPr/>
          <a:lstStyle/>
          <a:p>
            <a:r>
              <a:rPr lang="de-DE" sz="1400" i="1" dirty="0"/>
              <a:t>Briefmarke zur Verfassung der Ukraine 1997</a:t>
            </a:r>
          </a:p>
        </p:txBody>
      </p:sp>
      <p:pic>
        <p:nvPicPr>
          <p:cNvPr id="1030" name="Picture 6" descr="undefined">
            <a:extLst>
              <a:ext uri="{FF2B5EF4-FFF2-40B4-BE49-F238E27FC236}">
                <a16:creationId xmlns:a16="http://schemas.microsoft.com/office/drawing/2014/main" id="{2922F7EC-E86F-D874-DEAC-DEB664D14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715" y="1938068"/>
            <a:ext cx="3769201" cy="27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"/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677" cy="778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</a:pPr>
            <a:r>
              <a:rPr lang="de-DE" dirty="0"/>
              <a:t>2. Präsidentschaftswahlen 2004</a:t>
            </a:r>
            <a:br>
              <a:rPr lang="de-DE" dirty="0"/>
            </a:br>
            <a:endParaRPr dirty="0"/>
          </a:p>
        </p:txBody>
      </p:sp>
      <p:sp>
        <p:nvSpPr>
          <p:cNvPr id="91" name="Google Shape;91;p5"/>
          <p:cNvSpPr txBox="1">
            <a:spLocks noGrp="1"/>
          </p:cNvSpPr>
          <p:nvPr>
            <p:ph type="body" idx="1"/>
          </p:nvPr>
        </p:nvSpPr>
        <p:spPr>
          <a:xfrm>
            <a:off x="385762" y="1484314"/>
            <a:ext cx="4472085" cy="4249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21. November 2004: Stichwahl 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SzPts val="1600"/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49,42% für Janukowytsch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SzPts val="1600"/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46,69% für Juschtschenko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Wingdings" panose="05000000000000000000" pitchFamily="2" charset="2"/>
              <a:buChar char="à"/>
            </a:pP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Große Differenz zu Nachwahlbefragungen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Massive Wahlfälschung durch das Lager Janukowytschs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 panose="020B0604020202020204" pitchFamily="34" charset="0"/>
              <a:buChar char="•"/>
            </a:pPr>
            <a:endParaRPr sz="1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5"/>
          <p:cNvSpPr txBox="1">
            <a:spLocks noGrp="1"/>
          </p:cNvSpPr>
          <p:nvPr>
            <p:ph type="body" idx="2"/>
          </p:nvPr>
        </p:nvSpPr>
        <p:spPr>
          <a:xfrm>
            <a:off x="4857848" y="4674208"/>
            <a:ext cx="4133848" cy="708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r>
              <a:rPr lang="de-DE" sz="1400" i="1" dirty="0"/>
              <a:t>Wiktor Juschtschenko (l.) und Wiktor Janukowytsch (r.), 2010</a:t>
            </a:r>
            <a:endParaRPr sz="1400" i="1" dirty="0"/>
          </a:p>
        </p:txBody>
      </p:sp>
      <p:pic>
        <p:nvPicPr>
          <p:cNvPr id="2052" name="Picture 4" descr="Wiktor Juschtschenko (l.), Wiktor Janukowitsch (r.): Die beiden alten Widersacher kämpfen wieder um die Macht in der Ukraine">
            <a:extLst>
              <a:ext uri="{FF2B5EF4-FFF2-40B4-BE49-F238E27FC236}">
                <a16:creationId xmlns:a16="http://schemas.microsoft.com/office/drawing/2014/main" id="{EDDB0CEC-C531-AFD7-2964-28B336177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33" y="2192845"/>
            <a:ext cx="4133848" cy="232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>
          <a:extLst>
            <a:ext uri="{FF2B5EF4-FFF2-40B4-BE49-F238E27FC236}">
              <a16:creationId xmlns:a16="http://schemas.microsoft.com/office/drawing/2014/main" id="{70515D61-8CBD-C351-9E82-30D7608DF4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">
            <a:extLst>
              <a:ext uri="{FF2B5EF4-FFF2-40B4-BE49-F238E27FC236}">
                <a16:creationId xmlns:a16="http://schemas.microsoft.com/office/drawing/2014/main" id="{C987871A-1FF6-51EF-6DAB-592E198212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</a:pPr>
            <a:r>
              <a:rPr lang="de-DE" dirty="0"/>
              <a:t>3. Orange Revolution</a:t>
            </a:r>
            <a:br>
              <a:rPr lang="de-DE" dirty="0"/>
            </a:br>
            <a:br>
              <a:rPr lang="de-DE" dirty="0"/>
            </a:br>
            <a:endParaRPr dirty="0"/>
          </a:p>
        </p:txBody>
      </p:sp>
      <p:sp>
        <p:nvSpPr>
          <p:cNvPr id="91" name="Google Shape;91;p5">
            <a:extLst>
              <a:ext uri="{FF2B5EF4-FFF2-40B4-BE49-F238E27FC236}">
                <a16:creationId xmlns:a16="http://schemas.microsoft.com/office/drawing/2014/main" id="{6E6788E1-F3FF-3753-1464-11537288574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Proteste gegen Wahlfälschung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Etwa 100.000 Teilnehmer 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Peter Scholl-Latour: „Wie viele Hundertmillionen US-Dollar in das Unternehmen Ukraine geflossen sind, wird wohl nie publiziert werden.“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SzPts val="1600"/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Laut Zeit (2004, Nr. 50) 55 Millionen schon 2003 für „Demokratiebildung“ von </a:t>
            </a:r>
            <a:r>
              <a:rPr lang="de-DE" sz="18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USAid</a:t>
            </a: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(Auslandshilfe)</a:t>
            </a:r>
            <a:b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</a:br>
            <a:endParaRPr lang="de-DE" sz="1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28575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 panose="020B0604020202020204" pitchFamily="34" charset="0"/>
              <a:buChar char="•"/>
            </a:pPr>
            <a:endParaRPr lang="de-DE" sz="1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28575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 panose="020B0604020202020204" pitchFamily="34" charset="0"/>
              <a:buChar char="•"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7494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>
          <a:extLst>
            <a:ext uri="{FF2B5EF4-FFF2-40B4-BE49-F238E27FC236}">
              <a16:creationId xmlns:a16="http://schemas.microsoft.com/office/drawing/2014/main" id="{4B24F48C-0FBC-ED5E-3931-679248A4C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">
            <a:extLst>
              <a:ext uri="{FF2B5EF4-FFF2-40B4-BE49-F238E27FC236}">
                <a16:creationId xmlns:a16="http://schemas.microsoft.com/office/drawing/2014/main" id="{8F9B9404-8587-8BEA-ACD9-150BDD2AA18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5287" y="341833"/>
            <a:ext cx="8363677" cy="778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</a:pPr>
            <a:r>
              <a:rPr lang="de-DE" dirty="0"/>
              <a:t>3. Orange Revolution</a:t>
            </a:r>
            <a:br>
              <a:rPr lang="de-DE" dirty="0"/>
            </a:br>
            <a:br>
              <a:rPr lang="de-DE" dirty="0"/>
            </a:br>
            <a:endParaRPr dirty="0"/>
          </a:p>
        </p:txBody>
      </p:sp>
      <p:sp>
        <p:nvSpPr>
          <p:cNvPr id="91" name="Google Shape;91;p5">
            <a:extLst>
              <a:ext uri="{FF2B5EF4-FFF2-40B4-BE49-F238E27FC236}">
                <a16:creationId xmlns:a16="http://schemas.microsoft.com/office/drawing/2014/main" id="{5538B8C1-3EB6-51A7-11FE-B05573C05BA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85762" y="1484314"/>
            <a:ext cx="3796939" cy="4249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</a:pPr>
            <a:endParaRPr lang="de-DE" sz="1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28575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 panose="020B0604020202020204" pitchFamily="34" charset="0"/>
              <a:buChar char="•"/>
            </a:pPr>
            <a:endParaRPr lang="de-DE" sz="1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</a:endParaRPr>
          </a:p>
          <a:p>
            <a:pPr marL="28575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 panose="020B0604020202020204" pitchFamily="34" charset="0"/>
              <a:buChar char="•"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b="0" i="0" dirty="0">
              <a:solidFill>
                <a:srgbClr val="2021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5">
            <a:extLst>
              <a:ext uri="{FF2B5EF4-FFF2-40B4-BE49-F238E27FC236}">
                <a16:creationId xmlns:a16="http://schemas.microsoft.com/office/drawing/2014/main" id="{B9880ADD-2EE9-DD00-78DF-8F6485FF057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3237278" y="4708225"/>
            <a:ext cx="4133848" cy="708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r>
              <a:rPr lang="de-DE" sz="1400" i="1" dirty="0"/>
              <a:t>Orange Revolution 2004</a:t>
            </a:r>
            <a:endParaRPr sz="1400" i="1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EA3E554-0C3C-D94A-98A0-BC8EF5502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769" y="1783533"/>
            <a:ext cx="4248078" cy="265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Revisiting our secret role in Ukraine's 2004 Orange Revolution – Canadian  Dimension">
            <a:extLst>
              <a:ext uri="{FF2B5EF4-FFF2-40B4-BE49-F238E27FC236}">
                <a16:creationId xmlns:a16="http://schemas.microsoft.com/office/drawing/2014/main" id="{0671C428-78A7-435F-91C0-A69AB19AD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68" y="1783532"/>
            <a:ext cx="4034007" cy="265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040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64E15B-1813-28E2-D6F1-68E044E27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Die Folgen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8612C1F-B485-FE8A-D148-4362136E6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5350" y="1304100"/>
            <a:ext cx="8373300" cy="4249800"/>
          </a:xfrm>
        </p:spPr>
        <p:txBody>
          <a:bodyPr/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sz="1800" dirty="0"/>
              <a:t>Proteste trotz organisierten Gegenprotesten friedlich, keine Gewaltausbrüche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sz="1800" dirty="0"/>
              <a:t>27. November: Verurteilung der Wahlfälschungen durch die </a:t>
            </a:r>
            <a:r>
              <a:rPr lang="de-DE" sz="1800" dirty="0" err="1"/>
              <a:t>Verchovna</a:t>
            </a:r>
            <a:r>
              <a:rPr lang="de-DE" sz="1800" dirty="0"/>
              <a:t> Rada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sz="1800" dirty="0"/>
              <a:t>03. Dezember: Oberste Gericht erklärt die Stichwahlergebnisse für ungültig</a:t>
            </a:r>
          </a:p>
          <a:p>
            <a:pPr marL="514350" indent="-285750">
              <a:buFont typeface="Wingdings" panose="05000000000000000000" pitchFamily="2" charset="2"/>
              <a:buChar char="à"/>
            </a:pPr>
            <a:r>
              <a:rPr lang="de-DE" sz="1800" dirty="0">
                <a:sym typeface="Wingdings" panose="05000000000000000000" pitchFamily="2" charset="2"/>
              </a:rPr>
              <a:t>Wiederholung am 27. Dezember 2004. </a:t>
            </a:r>
          </a:p>
          <a:p>
            <a:pPr marL="514350" indent="-285750">
              <a:buFont typeface="Wingdings" panose="05000000000000000000" pitchFamily="2" charset="2"/>
              <a:buChar char="à"/>
            </a:pPr>
            <a:r>
              <a:rPr lang="de-DE" sz="1800" dirty="0">
                <a:sym typeface="Wingdings" panose="05000000000000000000" pitchFamily="2" charset="2"/>
              </a:rPr>
              <a:t>Sieg von Wiktor Juschtschenko (rund 52%)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anose="05000000000000000000" pitchFamily="2" charset="2"/>
              </a:rPr>
              <a:t>Danach Wirtschaftsschwäche und mangelnder Erfolg gegen Korruption</a:t>
            </a:r>
          </a:p>
        </p:txBody>
      </p:sp>
    </p:spTree>
    <p:extLst>
      <p:ext uri="{BB962C8B-B14F-4D97-AF65-F5344CB8AC3E}">
        <p14:creationId xmlns:p14="http://schemas.microsoft.com/office/powerpoint/2010/main" val="2097713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465E2-F1EA-4FF2-500D-FC092E177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5. 2010 bis zur Krim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FA64B1-4BB1-026A-16FF-6863B31A40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dirty="0"/>
              <a:t>2010: Wahl Wiktor Janukowytschs zum Präsidenten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dirty="0"/>
              <a:t>Abbau von Meinungsfreiheit und Aufbau autoritärer Regierung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dirty="0"/>
              <a:t>„Sowjetnostalgie“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dirty="0"/>
              <a:t>Kappeler: „Am 20. November 2013 meinte </a:t>
            </a:r>
            <a:r>
              <a:rPr lang="de-DE" dirty="0" err="1"/>
              <a:t>Azarov</a:t>
            </a:r>
            <a:r>
              <a:rPr lang="de-DE" dirty="0"/>
              <a:t>, das in Bezug auf den Gipfel in Vilnius „alles nach Plan“ laufe. […] Ein Tag später kam die Kehrtwende: Das ukrainische Ministerkabinett veröffentlichte einen Erlass, der die Aussetzung der Vorbereitungen […] des Assoziierungsabkommens mit der EU verkündete. Offensichtlich waren die russischen Wirtschaftssanktionen der Hauptgrund für diesen unerwarteten Rückzieher.“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de-DE" dirty="0"/>
              <a:t>Möglicher weiterer Grund: Russische Drohungen zur Besetzung von Krim und Südukraine</a:t>
            </a:r>
          </a:p>
          <a:p>
            <a:pPr marL="228600" indent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5578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D4A97-AA41-514A-AA8D-3259C8446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C0490F-D723-26FF-AF38-802D72BFB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5. 2010 bis zur Krim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868ED4-A99B-50DD-14C3-C454994396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dirty="0"/>
              <a:t>2013-2014: „Euromaidan“ </a:t>
            </a:r>
            <a:r>
              <a:rPr lang="de-DE" dirty="0">
                <a:sym typeface="Wingdings" panose="05000000000000000000" pitchFamily="2" charset="2"/>
              </a:rPr>
              <a:t> zunehmend gewaltsame Demonstrationen, beidseitig Verletzte, im Januar erste Tote.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EU und USA sanktionieren einzelne ukrainische Politiker, russische Medien sprechen von „vom Ausland gesteuerter Aktion gekaufter Söldner“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Absetzung Janukowytschs durch das ukrainische Parlament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Mehrheit in Ost- und Südukraine gegen den Euromaidan  Absetzung sei illegitim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Februar bis März: Besetzung und Referendum der Krim  Annexion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9522305"/>
      </p:ext>
    </p:extLst>
  </p:cSld>
  <p:clrMapOvr>
    <a:masterClrMapping/>
  </p:clrMapOvr>
</p:sld>
</file>

<file path=ppt/theme/theme1.xml><?xml version="1.0" encoding="utf-8"?>
<a:theme xmlns:a="http://schemas.openxmlformats.org/drawingml/2006/main" name="TUD_2018">
  <a:themeElements>
    <a:clrScheme name="TUD_Farben">
      <a:dk1>
        <a:srgbClr val="00305E"/>
      </a:dk1>
      <a:lt1>
        <a:srgbClr val="FFFFFF"/>
      </a:lt1>
      <a:dk2>
        <a:srgbClr val="00305E"/>
      </a:dk2>
      <a:lt2>
        <a:srgbClr val="727879"/>
      </a:lt2>
      <a:accent1>
        <a:srgbClr val="009EE0"/>
      </a:accent1>
      <a:accent2>
        <a:srgbClr val="006AB3"/>
      </a:accent2>
      <a:accent3>
        <a:srgbClr val="6AB023"/>
      </a:accent3>
      <a:accent4>
        <a:srgbClr val="007D40"/>
      </a:accent4>
      <a:accent5>
        <a:srgbClr val="93107E"/>
      </a:accent5>
      <a:accent6>
        <a:srgbClr val="54378A"/>
      </a:accent6>
      <a:hlink>
        <a:srgbClr val="009EE0"/>
      </a:hlink>
      <a:folHlink>
        <a:srgbClr val="006AB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641</Words>
  <Application>Microsoft Office PowerPoint</Application>
  <PresentationFormat>Bildschirmpräsentation (4:3)</PresentationFormat>
  <Paragraphs>78</Paragraphs>
  <Slides>12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Calibri</vt:lpstr>
      <vt:lpstr>Wingdings</vt:lpstr>
      <vt:lpstr>Arial</vt:lpstr>
      <vt:lpstr>Open Sans</vt:lpstr>
      <vt:lpstr>TUD_2018</vt:lpstr>
      <vt:lpstr>Die Ukraine von 2004 bis 2014 </vt:lpstr>
      <vt:lpstr>Gliederung</vt:lpstr>
      <vt:lpstr>1. Ausgangssituation in der Ukraine  </vt:lpstr>
      <vt:lpstr>2. Präsidentschaftswahlen 2004 </vt:lpstr>
      <vt:lpstr>3. Orange Revolution  </vt:lpstr>
      <vt:lpstr>3. Orange Revolution  </vt:lpstr>
      <vt:lpstr>4. Die Folgen</vt:lpstr>
      <vt:lpstr>5. 2010 bis zur Krim</vt:lpstr>
      <vt:lpstr>5. 2010 bis zur Krim</vt:lpstr>
      <vt:lpstr>Diskussionsfragen</vt:lpstr>
      <vt:lpstr>Quellen</vt:lpstr>
      <vt:lpstr>Bildquellen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be8d407d, a1145f83</dc:creator>
  <cp:lastModifiedBy>be8d407d, a1145f83</cp:lastModifiedBy>
  <cp:revision>7</cp:revision>
  <dcterms:created xsi:type="dcterms:W3CDTF">2023-06-13T12:15:36Z</dcterms:created>
  <dcterms:modified xsi:type="dcterms:W3CDTF">2025-02-03T11:06:17Z</dcterms:modified>
</cp:coreProperties>
</file>