
<file path=[Content_Types].xml><?xml version="1.0" encoding="utf-8"?>
<Types xmlns="http://schemas.openxmlformats.org/package/2006/content-types">
  <Default Extension="fntdata" ContentType="application/x-fontdata"/>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891" r:id="rId1"/>
  </p:sldMasterIdLst>
  <p:notesMasterIdLst>
    <p:notesMasterId r:id="rId8"/>
  </p:notesMasterIdLst>
  <p:handoutMasterIdLst>
    <p:handoutMasterId r:id="rId9"/>
  </p:handoutMasterIdLst>
  <p:sldIdLst>
    <p:sldId id="443" r:id="rId2"/>
    <p:sldId id="452" r:id="rId3"/>
    <p:sldId id="458" r:id="rId4"/>
    <p:sldId id="454" r:id="rId5"/>
    <p:sldId id="455" r:id="rId6"/>
    <p:sldId id="457" r:id="rId7"/>
  </p:sldIdLst>
  <p:sldSz cx="12192000" cy="6858000"/>
  <p:notesSz cx="6797675" cy="9926638"/>
  <p:embeddedFontLst>
    <p:embeddedFont>
      <p:font typeface="Open Sans" panose="020B0606030504020204" pitchFamily="34" charset="0"/>
      <p:regular r:id="rId10"/>
      <p:bold r:id="rId11"/>
      <p:italic r:id="rId12"/>
      <p:boldItalic r:id="rId13"/>
    </p:embeddedFont>
  </p:embeddedFontLst>
  <p:defaultTextStyle>
    <a:defPPr>
      <a:defRPr lang="de-DE"/>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2939B5E8-EF71-43FF-B7B6-C3DB42F2B419}">
          <p14:sldIdLst>
            <p14:sldId id="443"/>
            <p14:sldId id="452"/>
            <p14:sldId id="458"/>
            <p14:sldId id="454"/>
            <p14:sldId id="455"/>
            <p14:sldId id="4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nöfel,Anja" initials="K" lastIdx="10" clrIdx="0">
    <p:extLst>
      <p:ext uri="{19B8F6BF-5375-455C-9EA6-DF929625EA0E}">
        <p15:presenceInfo xmlns:p15="http://schemas.microsoft.com/office/powerpoint/2012/main" userId="S-1-5-21-1982228756-150042506-1537001085-18851" providerId="AD"/>
      </p:ext>
    </p:extLst>
  </p:cmAuthor>
  <p:cmAuthor id="2" name="Beatrice Schlegel" initials="BS" lastIdx="4" clrIdx="1">
    <p:extLst>
      <p:ext uri="{19B8F6BF-5375-455C-9EA6-DF929625EA0E}">
        <p15:presenceInfo xmlns:p15="http://schemas.microsoft.com/office/powerpoint/2012/main" userId="S-1-5-21-1982228756-150042506-1537001085-236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C356"/>
    <a:srgbClr val="13A983"/>
    <a:srgbClr val="BCCF02"/>
    <a:srgbClr val="000000"/>
    <a:srgbClr val="009BA4"/>
    <a:srgbClr val="28618C"/>
    <a:srgbClr val="539DC5"/>
    <a:srgbClr val="02ACA8"/>
    <a:srgbClr val="F07D00"/>
    <a:srgbClr val="E02D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inimized">
    <p:restoredLeft sz="22309" autoAdjust="0"/>
    <p:restoredTop sz="23448" autoAdjust="0"/>
  </p:normalViewPr>
  <p:slideViewPr>
    <p:cSldViewPr snapToGrid="0" snapToObjects="1">
      <p:cViewPr varScale="1">
        <p:scale>
          <a:sx n="18" d="100"/>
          <a:sy n="18" d="100"/>
        </p:scale>
        <p:origin x="760" y="3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6AC6211-610F-44E5-BF19-D3CDF6EDD281}" type="datetimeFigureOut">
              <a:rPr lang="de-DE" smtClean="0"/>
              <a:t>30.12.2024</a:t>
            </a:fld>
            <a:endParaRPr lang="de-DE"/>
          </a:p>
        </p:txBody>
      </p:sp>
      <p:sp>
        <p:nvSpPr>
          <p:cNvPr id="4" name="Fußzeilenplatzhalt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AD61AA8-FB04-42D1-9939-D1A1356F8086}" type="slidenum">
              <a:rPr lang="de-DE" smtClean="0"/>
              <a:t>‹Nr.›</a:t>
            </a:fld>
            <a:endParaRPr lang="de-DE"/>
          </a:p>
        </p:txBody>
      </p:sp>
    </p:spTree>
    <p:extLst>
      <p:ext uri="{BB962C8B-B14F-4D97-AF65-F5344CB8AC3E}">
        <p14:creationId xmlns:p14="http://schemas.microsoft.com/office/powerpoint/2010/main" val="11431560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47435D3-23A6-45D3-8DFA-7317DC1E7A64}" type="datetimeFigureOut">
              <a:rPr lang="de-DE" smtClean="0"/>
              <a:t>30.12.2024</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Edit text master format</a:t>
            </a:r>
          </a:p>
          <a:p>
            <a:pPr lvl="1"/>
            <a:r>
              <a:rPr lang="de-DE"/>
              <a:t>Second level</a:t>
            </a:r>
          </a:p>
          <a:p>
            <a:pPr lvl="2"/>
            <a:r>
              <a:rPr lang="de-DE"/>
              <a:t>Third level</a:t>
            </a:r>
          </a:p>
          <a:p>
            <a:pPr lvl="3"/>
            <a:r>
              <a:rPr lang="de-DE"/>
              <a:t>Fourth level</a:t>
            </a:r>
          </a:p>
          <a:p>
            <a:pPr lvl="4"/>
            <a:r>
              <a:rPr lang="de-DE"/>
              <a:t>Fifth level</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969AC09-DF60-43F4-96BF-67D4D9A74094}" type="slidenum">
              <a:rPr lang="de-DE" smtClean="0"/>
              <a:t>‹Nr.›</a:t>
            </a:fld>
            <a:endParaRPr lang="de-DE"/>
          </a:p>
        </p:txBody>
      </p:sp>
    </p:spTree>
    <p:extLst>
      <p:ext uri="{BB962C8B-B14F-4D97-AF65-F5344CB8AC3E}">
        <p14:creationId xmlns:p14="http://schemas.microsoft.com/office/powerpoint/2010/main" val="38331825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Welcome to the short keynote speech on the topic of learning, growing and succeeding together. Peer observation makes it possible. My name is Pauline Thamm. I am in my 9th semester of teacher training at vocational schools for health and care, as well as ethics and philosophy. I myself was a tutor at my faculty for several years and have been active with the TUTORING hybrid team since June 2023. </a:t>
            </a:r>
          </a:p>
        </p:txBody>
      </p:sp>
      <p:sp>
        <p:nvSpPr>
          <p:cNvPr id="4" name="Foliennummernplatzhalter 3"/>
          <p:cNvSpPr>
            <a:spLocks noGrp="1"/>
          </p:cNvSpPr>
          <p:nvPr>
            <p:ph type="sldNum" sz="quarter" idx="10"/>
          </p:nvPr>
        </p:nvSpPr>
        <p:spPr/>
        <p:txBody>
          <a:bodyPr/>
          <a:lstStyle/>
          <a:p>
            <a:fld id="{2969AC09-DF60-43F4-96BF-67D4D9A74094}" type="slidenum">
              <a:rPr lang="de-DE" smtClean="0"/>
              <a:t>1</a:t>
            </a:fld>
            <a:endParaRPr lang="de-DE"/>
          </a:p>
        </p:txBody>
      </p:sp>
    </p:spTree>
    <p:extLst>
      <p:ext uri="{BB962C8B-B14F-4D97-AF65-F5344CB8AC3E}">
        <p14:creationId xmlns:p14="http://schemas.microsoft.com/office/powerpoint/2010/main" val="1099205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I explain what a job shadowing is in general, I would like to tell you the advantages of why this offer is particularly interesting for you. On the one hand, you will gain expertise beyond the subject-specific. In particular, skills such as communication, collaboration, creativity and problem-solving strategies are all skills that are important in today's working world. And these are also discussed here. You will also gain valuable experience for your career in a leadership role, as a tutor or in your own teaching. This special offer provides you with professional and personal development alongside your studies, which we can achieve through regular reflection meetings with you. Likewise, the internship offers a platform for peer exchange, as well as a support offer, since we can support you specifically in the form of your strengths and weaknesses and also offer an exchange to talk about problems and find alternative courses of action. </a:t>
            </a:r>
          </a:p>
          <a:p>
            <a:endParaRPr lang="de-DE" dirty="0"/>
          </a:p>
        </p:txBody>
      </p:sp>
      <p:sp>
        <p:nvSpPr>
          <p:cNvPr id="4" name="Foliennummernplatzhalter 3"/>
          <p:cNvSpPr>
            <a:spLocks noGrp="1"/>
          </p:cNvSpPr>
          <p:nvPr>
            <p:ph type="sldNum" sz="quarter" idx="10"/>
          </p:nvPr>
        </p:nvSpPr>
        <p:spPr/>
        <p:txBody>
          <a:bodyPr/>
          <a:lstStyle/>
          <a:p>
            <a:fld id="{2969AC09-DF60-43F4-96BF-67D4D9A74094}" type="slidenum">
              <a:rPr lang="de-DE" smtClean="0"/>
              <a:t>2</a:t>
            </a:fld>
            <a:endParaRPr lang="de-DE"/>
          </a:p>
        </p:txBody>
      </p:sp>
    </p:spTree>
    <p:extLst>
      <p:ext uri="{BB962C8B-B14F-4D97-AF65-F5344CB8AC3E}">
        <p14:creationId xmlns:p14="http://schemas.microsoft.com/office/powerpoint/2010/main" val="2963113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 would now like to give you a brief overview, from a scientific perspective, of why we should let students observe tutorials or exercises. The Johari window that you can see here is mainly used to illustrate the so-called ‘blind spot’ that everyone has in their self-awareness. The blind spot refers to the part of the self that a person cannot see or perceive. It is only through objective observation by an outsider that this blind spot becomes transparent and visible, which we enable in our observation. The Johari Window is a communication model that is designed to graphically represent the differences between the areas of self-perception and external perception. It is divided into four areas: the public, the secret, the unknown and the blind spot. This blind spot can be reduced by means of the collegial feedback provided during the observation. The others, for example, say what they perceive in me, in my actions, my </a:t>
            </a:r>
            <a:r>
              <a:rPr lang="en-US" sz="1200" dirty="0" err="1"/>
              <a:t>behaviour</a:t>
            </a:r>
            <a:r>
              <a:rPr lang="en-US" sz="1200" dirty="0"/>
              <a:t>, and I discover good sides of myself that I didn't know about before or perhaps constructive sides that I would now like to work on. So the feedback in the collegial observation is a gift to you. But it also serves for self-revelation in the collaboration. And it is also important for being able to take others into consideration. For example, if I know that I am standing in front of a seminar group and I am always totally nervous and start to stutter, then it is sometimes good to reveal this in self-awareness and deal with it openly and to say right at the start: ‘Those who know me are aware that I am nervous before such a big presentation. Nevertheless, I do my best.’ Exactly, and here we again </a:t>
            </a:r>
            <a:r>
              <a:rPr lang="en-US" sz="1200" dirty="0" err="1"/>
              <a:t>summarise</a:t>
            </a:r>
            <a:r>
              <a:rPr lang="en-US" sz="1200" dirty="0"/>
              <a:t> the reasons why we do this and offer it. It also provides insights into the tutor's teaching activities. It also offers the opportunity to identify proven teaching strategies and to reflect on pedagogical approaches and to suggest improvements or adjustments in order to reduce precisely this blind spot that I have just explained. </a:t>
            </a:r>
          </a:p>
          <a:p>
            <a:endParaRPr lang="de-DE" sz="1000" dirty="0"/>
          </a:p>
        </p:txBody>
      </p:sp>
      <p:sp>
        <p:nvSpPr>
          <p:cNvPr id="4" name="Foliennummernplatzhalter 3"/>
          <p:cNvSpPr>
            <a:spLocks noGrp="1"/>
          </p:cNvSpPr>
          <p:nvPr>
            <p:ph type="sldNum" sz="quarter" idx="10"/>
          </p:nvPr>
        </p:nvSpPr>
        <p:spPr/>
        <p:txBody>
          <a:bodyPr/>
          <a:lstStyle/>
          <a:p>
            <a:fld id="{2969AC09-DF60-43F4-96BF-67D4D9A74094}" type="slidenum">
              <a:rPr lang="de-DE" smtClean="0"/>
              <a:t>3</a:t>
            </a:fld>
            <a:endParaRPr lang="de-DE"/>
          </a:p>
        </p:txBody>
      </p:sp>
    </p:spTree>
    <p:extLst>
      <p:ext uri="{BB962C8B-B14F-4D97-AF65-F5344CB8AC3E}">
        <p14:creationId xmlns:p14="http://schemas.microsoft.com/office/powerpoint/2010/main" val="2839457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Im</a:t>
            </a:r>
            <a:r>
              <a:rPr lang="en-US" dirty="0"/>
              <a:t> Bild </a:t>
            </a:r>
            <a:r>
              <a:rPr lang="en-US" dirty="0" err="1"/>
              <a:t>ersetzen</a:t>
            </a:r>
            <a:r>
              <a:rPr lang="en-US" dirty="0"/>
              <a:t>: </a:t>
            </a:r>
            <a:r>
              <a:rPr lang="en-US" dirty="0" err="1"/>
              <a:t>Erkenntnis</a:t>
            </a:r>
            <a:r>
              <a:rPr lang="en-US" dirty="0"/>
              <a:t> </a:t>
            </a:r>
            <a:r>
              <a:rPr lang="en-US" dirty="0">
                <a:sym typeface="Wingdings" panose="05000000000000000000" pitchFamily="2" charset="2"/>
              </a:rPr>
              <a:t> Insight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that we have learned about interesting and scientific reasons for sitting in on a tutorial, I would like to briefly present how a sit-in can work for us. A person participates in a tutorial as a guest and then provides feedback on the observed session. Each tutor who is being observed determines what should be observed. Only the selected aspects of the short survey are then the subject of this observation and the subsequent feedback discussion. The guest and the tutor then reflect on an equal footing on the teaching activity in the tutorial on the basis of a criteria-led protocol. In dialogue, we then develop new insights and thus expand your personal professionalism in tutoring.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2969AC09-DF60-43F4-96BF-67D4D9A74094}" type="slidenum">
              <a:rPr lang="de-DE" smtClean="0"/>
              <a:t>4</a:t>
            </a:fld>
            <a:endParaRPr lang="de-DE"/>
          </a:p>
        </p:txBody>
      </p:sp>
    </p:spTree>
    <p:extLst>
      <p:ext uri="{BB962C8B-B14F-4D97-AF65-F5344CB8AC3E}">
        <p14:creationId xmlns:p14="http://schemas.microsoft.com/office/powerpoint/2010/main" val="4197286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ym typeface="Wingdings" panose="05000000000000000000" pitchFamily="2" charset="2"/>
            </a:endParaRPr>
          </a:p>
          <a:p>
            <a:r>
              <a:rPr lang="en-US" dirty="0"/>
              <a:t>Bild: </a:t>
            </a:r>
            <a:br>
              <a:rPr lang="en-US" dirty="0"/>
            </a:br>
            <a:r>
              <a:rPr lang="en-US" dirty="0" err="1"/>
              <a:t>mitte</a:t>
            </a:r>
            <a:r>
              <a:rPr lang="en-US" dirty="0"/>
              <a:t>: Insight</a:t>
            </a:r>
            <a:br>
              <a:rPr lang="en-US" dirty="0"/>
            </a:br>
            <a:r>
              <a:rPr lang="en-US" dirty="0"/>
              <a:t>Clarity of purpose and structure of the content</a:t>
            </a:r>
          </a:p>
          <a:p>
            <a:r>
              <a:rPr lang="en-US" dirty="0"/>
              <a:t>Use of methods and media</a:t>
            </a:r>
          </a:p>
          <a:p>
            <a:r>
              <a:rPr lang="en-US" dirty="0"/>
              <a:t>Social interactions and learning climate</a:t>
            </a:r>
          </a:p>
          <a:p>
            <a:r>
              <a:rPr lang="en-US" dirty="0"/>
              <a:t>Presentation style</a:t>
            </a:r>
          </a:p>
          <a:p>
            <a:r>
              <a:rPr lang="en-US" dirty="0"/>
              <a:t>Leadership and personality</a:t>
            </a:r>
          </a:p>
          <a:p>
            <a:r>
              <a:rPr lang="en-US" dirty="0"/>
              <a:t>Feedback from the students</a:t>
            </a:r>
          </a:p>
          <a:p>
            <a:r>
              <a:rPr lang="en-US" dirty="0"/>
              <a:t>Intelligent practicing</a:t>
            </a:r>
          </a:p>
          <a:p>
            <a:endParaRPr lang="en-US" dirty="0"/>
          </a:p>
          <a:p>
            <a:endParaRPr lang="en-US" dirty="0"/>
          </a:p>
          <a:p>
            <a:r>
              <a:rPr lang="en-US" dirty="0"/>
              <a:t>Why did we just incorporate this little exercise? I want to show you that we can select a wide range of categories during our observation to support you in your self-awareness and how others perceive you, and thus </a:t>
            </a:r>
            <a:r>
              <a:rPr lang="en-US" dirty="0" err="1"/>
              <a:t>minimise</a:t>
            </a:r>
            <a:r>
              <a:rPr lang="en-US" dirty="0"/>
              <a:t> this blind spot in science so that the blind spot can be </a:t>
            </a:r>
            <a:r>
              <a:rPr lang="en-US" dirty="0" err="1"/>
              <a:t>recognised</a:t>
            </a:r>
            <a:r>
              <a:rPr lang="en-US" dirty="0"/>
              <a:t> and strengths, weaknesses and potential can be developed. Some examples from </a:t>
            </a:r>
            <a:r>
              <a:rPr lang="en-US" dirty="0" err="1"/>
              <a:t>Mentimeter</a:t>
            </a:r>
            <a:r>
              <a:rPr lang="en-US" dirty="0"/>
              <a:t> will also appear here again.</a:t>
            </a:r>
          </a:p>
          <a:p>
            <a:endParaRPr lang="en-US" dirty="0"/>
          </a:p>
          <a:p>
            <a:r>
              <a:rPr lang="en-US" dirty="0"/>
              <a:t>What is the purpose of each category?</a:t>
            </a:r>
            <a:br>
              <a:rPr lang="en-US" dirty="0"/>
            </a:br>
            <a:endParaRPr lang="en-US" dirty="0"/>
          </a:p>
          <a:p>
            <a:r>
              <a:rPr lang="en-US" dirty="0"/>
              <a:t>In ‘Clarity of purpose and structure of content’, we look at the structure of your tutorial and how you manage the time. Are the individual processes or phases logically linked and are they based on learning objectives, skills or simply performance expectations that you have of the participants? For example: ‘The participants should practice the topic you have chosen by completing the exercises.’ Your tutorial should therefore have a convincing, self-contained sequence of individual teaching steps. This also means that there should be no gaps, but rather that the transitions between the individual phases – let's say you start by teaching theory, then you incorporate a practice phase and at the end everything is reflected on in practice – that these are designed and also logically linked.</a:t>
            </a:r>
            <a:br>
              <a:rPr lang="en-US" dirty="0"/>
            </a:br>
            <a:endParaRPr lang="en-US" dirty="0"/>
          </a:p>
          <a:p>
            <a:r>
              <a:rPr lang="en-US" dirty="0"/>
              <a:t>What is the next category? Use of media, methods and social forms. The question is to what extent the sensibly selected social forms are carried out correctly, for example, individual work, partner work or group work forms. Under no circumstances should it be the task of the tutors to ask the participants everything during the tutorial. The tutor should not tell the participants anything that they can only learn by working on it themselves. The guiding principle is: ‘Encourage participation and </a:t>
            </a:r>
            <a:r>
              <a:rPr lang="en-US" dirty="0" err="1"/>
              <a:t>minimise</a:t>
            </a:r>
            <a:r>
              <a:rPr lang="en-US" dirty="0"/>
              <a:t> lecturing’. What we assess or observe is the orientation of the learning and working methods, the sensible choice and variety of methods, and the use of social forms that are appropriate to the topic and the desired goals. But also whether you have used media, for example worksheets, tasks, exercises, presentations, that are simply integrated in a purposeful way and are of a good scope.</a:t>
            </a:r>
          </a:p>
          <a:p>
            <a:r>
              <a:rPr lang="en-US" dirty="0"/>
              <a:t>Intelligent practice</a:t>
            </a:r>
          </a:p>
          <a:p>
            <a:r>
              <a:rPr lang="en-US" dirty="0"/>
              <a:t>In this category, we focus on activating prior knowledge, differentiating the difficulty of tasks and providing comprehensible explanations of exercises, tasks or subject knowledge for participants. When doing exercises, you provide comprehensible help, let your students explain results and show several solutions or strategies. You also make sure that the participants can contribute accordingly and that there is time for possible discussions, open questions or queries. This category is particularly interesting if you are guiding arithmetic exercises.</a:t>
            </a:r>
            <a:br>
              <a:rPr lang="en-US" dirty="0"/>
            </a:br>
            <a:endParaRPr lang="en-US" dirty="0"/>
          </a:p>
          <a:p>
            <a:r>
              <a:rPr lang="en-US" dirty="0"/>
              <a:t>In the category ‘feedback from students’, we observe the targeted use of feedback options. So you get feedback from your participants regarding your tutorial, for example, orally or personally, anonymously or in writing. Here it is observed whether you grasp the current learning level of the participants, i.e. how they are doing in your tutorial, whether they understand everything, but also whether you offer different methods or possibilities for testing here. There are many different possibilities, for example the ‘TU Dresden vote’ option, the ‘easy feedback’ platform, Kahoot, </a:t>
            </a:r>
            <a:r>
              <a:rPr lang="en-US" dirty="0" err="1"/>
              <a:t>Mentimeter</a:t>
            </a:r>
            <a:r>
              <a:rPr lang="en-US" dirty="0"/>
              <a:t>, as well as other methods such as a ‘target query’, a position line, the well-known sandwich method or a traffic light feedback.</a:t>
            </a:r>
            <a:br>
              <a:rPr lang="en-US" dirty="0"/>
            </a:br>
            <a:endParaRPr lang="en-US" dirty="0"/>
          </a:p>
          <a:p>
            <a:r>
              <a:rPr lang="en-US" dirty="0"/>
              <a:t>In the category of ‘leadership and personality’, we observe your </a:t>
            </a:r>
            <a:r>
              <a:rPr lang="en-US" dirty="0" err="1"/>
              <a:t>behaviour</a:t>
            </a:r>
            <a:r>
              <a:rPr lang="en-US" dirty="0"/>
              <a:t> as a tutor in front of students. This should be </a:t>
            </a:r>
            <a:r>
              <a:rPr lang="en-US" dirty="0" err="1"/>
              <a:t>characterised</a:t>
            </a:r>
            <a:r>
              <a:rPr lang="en-US" dirty="0"/>
              <a:t> by confidence, natural openness, willingness to work, friendliness, collegiality, patience and flexibility. So how do you act in front of the participants?</a:t>
            </a:r>
            <a:br>
              <a:rPr lang="en-US" dirty="0"/>
            </a:br>
            <a:endParaRPr lang="en-US" dirty="0"/>
          </a:p>
          <a:p>
            <a:r>
              <a:rPr lang="en-US" dirty="0"/>
              <a:t>In the last category, the presentation style, we observe what particularities, weaknesses and strengths are </a:t>
            </a:r>
            <a:r>
              <a:rPr lang="en-US" dirty="0" err="1"/>
              <a:t>recognisable</a:t>
            </a:r>
            <a:r>
              <a:rPr lang="en-US" dirty="0"/>
              <a:t> in terms of speaking speed, volume, voice modulation, as well as facial expressions and gestures, but also movement in space, as well as non-verbal and verbal expressiveness.</a:t>
            </a:r>
          </a:p>
          <a:p>
            <a:endParaRPr lang="de-DE" dirty="0"/>
          </a:p>
        </p:txBody>
      </p:sp>
      <p:sp>
        <p:nvSpPr>
          <p:cNvPr id="4" name="Foliennummernplatzhalter 3"/>
          <p:cNvSpPr>
            <a:spLocks noGrp="1"/>
          </p:cNvSpPr>
          <p:nvPr>
            <p:ph type="sldNum" sz="quarter" idx="10"/>
          </p:nvPr>
        </p:nvSpPr>
        <p:spPr/>
        <p:txBody>
          <a:bodyPr/>
          <a:lstStyle/>
          <a:p>
            <a:fld id="{2969AC09-DF60-43F4-96BF-67D4D9A74094}" type="slidenum">
              <a:rPr lang="de-DE" smtClean="0"/>
              <a:t>5</a:t>
            </a:fld>
            <a:endParaRPr lang="de-DE"/>
          </a:p>
        </p:txBody>
      </p:sp>
    </p:spTree>
    <p:extLst>
      <p:ext uri="{BB962C8B-B14F-4D97-AF65-F5344CB8AC3E}">
        <p14:creationId xmlns:p14="http://schemas.microsoft.com/office/powerpoint/2010/main" val="1727638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Bild: </a:t>
            </a:r>
          </a:p>
          <a:p>
            <a:r>
              <a:rPr lang="en-US" dirty="0"/>
              <a:t>Ask your questions </a:t>
            </a:r>
            <a:br>
              <a:rPr lang="en-US" dirty="0"/>
            </a:br>
            <a:r>
              <a:rPr lang="en-US" dirty="0"/>
              <a:t>How can I make an appointment?</a:t>
            </a:r>
            <a:br>
              <a:rPr lang="en-US" dirty="0"/>
            </a:br>
            <a:endParaRPr lang="en-US" dirty="0"/>
          </a:p>
          <a:p>
            <a:r>
              <a:rPr lang="en-US" dirty="0"/>
              <a:t>Link (bin </a:t>
            </a:r>
            <a:r>
              <a:rPr lang="en-US" dirty="0" err="1"/>
              <a:t>aber</a:t>
            </a:r>
            <a:r>
              <a:rPr lang="en-US" dirty="0"/>
              <a:t> </a:t>
            </a:r>
            <a:r>
              <a:rPr lang="en-US" dirty="0" err="1"/>
              <a:t>unsicher</a:t>
            </a:r>
            <a:r>
              <a:rPr lang="en-US" dirty="0"/>
              <a:t>, </a:t>
            </a:r>
            <a:r>
              <a:rPr lang="en-US" dirty="0" err="1"/>
              <a:t>ob</a:t>
            </a:r>
            <a:r>
              <a:rPr lang="en-US" dirty="0"/>
              <a:t> das der </a:t>
            </a:r>
            <a:r>
              <a:rPr lang="en-US" dirty="0" err="1"/>
              <a:t>gleiche</a:t>
            </a:r>
            <a:r>
              <a:rPr lang="en-US" dirty="0"/>
              <a:t> Link </a:t>
            </a:r>
            <a:r>
              <a:rPr lang="en-US" dirty="0" err="1"/>
              <a:t>bleibt</a:t>
            </a:r>
            <a:r>
              <a:rPr lang="en-US"/>
              <a:t>?): </a:t>
            </a:r>
            <a:br>
              <a:rPr lang="en-US"/>
            </a:br>
            <a:r>
              <a:rPr lang="en-US"/>
              <a:t>TUTORING: Didactic ideas online and offline for tutors 2024 - OPAL (sachsen.de)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Maybe a few questions are still unanswered at this point. If you are interested in this offer and would like to put into practice what you have just heard, then register here via our QR code for the ‘Collegial Work Observation’ course. We will then contact you as soon as possible and arrange an appointment. During the first appointment, we will sit quietly at the back of your tutorial and observe, followed by a reflection discussion. This can be quite individual. Usually it is 60 minutes, but of course it can extend from 30 to 90 minutes or 120 minutes, depending on how many observation points are to be observed. Because the more points are selected, the more speaking time you will need in the end, depending on your and our perception. But on average 60 minutes, so two appointments. This can be directly after the tutorial or on another selected day.</a:t>
            </a:r>
          </a:p>
          <a:p>
            <a:endParaRPr lang="de-DE" dirty="0"/>
          </a:p>
        </p:txBody>
      </p:sp>
      <p:sp>
        <p:nvSpPr>
          <p:cNvPr id="4" name="Foliennummernplatzhalter 3"/>
          <p:cNvSpPr>
            <a:spLocks noGrp="1"/>
          </p:cNvSpPr>
          <p:nvPr>
            <p:ph type="sldNum" sz="quarter" idx="10"/>
          </p:nvPr>
        </p:nvSpPr>
        <p:spPr/>
        <p:txBody>
          <a:bodyPr/>
          <a:lstStyle/>
          <a:p>
            <a:fld id="{2969AC09-DF60-43F4-96BF-67D4D9A74094}" type="slidenum">
              <a:rPr lang="de-DE" smtClean="0"/>
              <a:t>6</a:t>
            </a:fld>
            <a:endParaRPr lang="de-DE"/>
          </a:p>
        </p:txBody>
      </p:sp>
    </p:spTree>
    <p:extLst>
      <p:ext uri="{BB962C8B-B14F-4D97-AF65-F5344CB8AC3E}">
        <p14:creationId xmlns:p14="http://schemas.microsoft.com/office/powerpoint/2010/main" val="1884935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_TUD">
    <p:spTree>
      <p:nvGrpSpPr>
        <p:cNvPr id="1" name=""/>
        <p:cNvGrpSpPr/>
        <p:nvPr/>
      </p:nvGrpSpPr>
      <p:grpSpPr>
        <a:xfrm>
          <a:off x="0" y="0"/>
          <a:ext cx="0" cy="0"/>
          <a:chOff x="0" y="0"/>
          <a:chExt cx="0" cy="0"/>
        </a:xfrm>
      </p:grpSpPr>
      <p:sp>
        <p:nvSpPr>
          <p:cNvPr id="13" name="Rechteck 12"/>
          <p:cNvSpPr/>
          <p:nvPr/>
        </p:nvSpPr>
        <p:spPr>
          <a:xfrm>
            <a:off x="0" y="1025526"/>
            <a:ext cx="12192000" cy="5832476"/>
          </a:xfrm>
          <a:prstGeom prst="rect">
            <a:avLst/>
          </a:prstGeom>
          <a:gradFill>
            <a:gsLst>
              <a:gs pos="14000">
                <a:schemeClr val="tx2"/>
              </a:gs>
              <a:gs pos="100000">
                <a:schemeClr val="accent2"/>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 name="Untertitel 2"/>
          <p:cNvSpPr>
            <a:spLocks noGrp="1"/>
          </p:cNvSpPr>
          <p:nvPr>
            <p:ph type="subTitle" idx="1" hasCustomPrompt="1"/>
          </p:nvPr>
        </p:nvSpPr>
        <p:spPr>
          <a:xfrm>
            <a:off x="874714" y="4494775"/>
            <a:ext cx="10438871" cy="1334525"/>
          </a:xfrm>
        </p:spPr>
        <p:txBody>
          <a:bodyPr/>
          <a:lstStyle>
            <a:lvl1pPr marL="0" indent="0" algn="l">
              <a:buNone/>
              <a:defRPr>
                <a:solidFill>
                  <a:schemeClr val="bg1">
                    <a:alpha val="80000"/>
                  </a:schemeClr>
                </a:solidFill>
              </a:defRPr>
            </a:lvl1pPr>
            <a:lvl2pPr marL="457135" indent="0" algn="ctr">
              <a:buNone/>
              <a:defRPr>
                <a:solidFill>
                  <a:schemeClr val="tx1">
                    <a:tint val="75000"/>
                  </a:schemeClr>
                </a:solidFill>
              </a:defRPr>
            </a:lvl2pPr>
            <a:lvl3pPr marL="914269" indent="0" algn="ctr">
              <a:buNone/>
              <a:defRPr>
                <a:solidFill>
                  <a:schemeClr val="tx1">
                    <a:tint val="75000"/>
                  </a:schemeClr>
                </a:solidFill>
              </a:defRPr>
            </a:lvl3pPr>
            <a:lvl4pPr marL="1371402" indent="0" algn="ctr">
              <a:buNone/>
              <a:defRPr>
                <a:solidFill>
                  <a:schemeClr val="tx1">
                    <a:tint val="75000"/>
                  </a:schemeClr>
                </a:solidFill>
              </a:defRPr>
            </a:lvl4pPr>
            <a:lvl5pPr marL="1828534" indent="0" algn="ctr">
              <a:buNone/>
              <a:defRPr>
                <a:solidFill>
                  <a:schemeClr val="tx1">
                    <a:tint val="75000"/>
                  </a:schemeClr>
                </a:solidFill>
              </a:defRPr>
            </a:lvl5pPr>
            <a:lvl6pPr marL="2285670" indent="0" algn="ctr">
              <a:buNone/>
              <a:defRPr>
                <a:solidFill>
                  <a:schemeClr val="tx1">
                    <a:tint val="75000"/>
                  </a:schemeClr>
                </a:solidFill>
              </a:defRPr>
            </a:lvl6pPr>
            <a:lvl7pPr marL="2742803" indent="0" algn="ctr">
              <a:buNone/>
              <a:defRPr>
                <a:solidFill>
                  <a:schemeClr val="tx1">
                    <a:tint val="75000"/>
                  </a:schemeClr>
                </a:solidFill>
              </a:defRPr>
            </a:lvl7pPr>
            <a:lvl8pPr marL="3199936" indent="0" algn="ctr">
              <a:buNone/>
              <a:defRPr>
                <a:solidFill>
                  <a:schemeClr val="tx1">
                    <a:tint val="75000"/>
                  </a:schemeClr>
                </a:solidFill>
              </a:defRPr>
            </a:lvl8pPr>
            <a:lvl9pPr marL="3657070" indent="0" algn="ctr">
              <a:buNone/>
              <a:defRPr>
                <a:solidFill>
                  <a:schemeClr val="tx1">
                    <a:tint val="75000"/>
                  </a:schemeClr>
                </a:solidFill>
              </a:defRPr>
            </a:lvl9pPr>
          </a:lstStyle>
          <a:p>
            <a:r>
              <a:rPr lang="de-DE" dirty="0"/>
              <a:t>Formatvorlage des Untertitelmasters durch Klicken bearbeiten</a:t>
            </a:r>
            <a:br>
              <a:rPr lang="de-DE" dirty="0"/>
            </a:br>
            <a:r>
              <a:rPr lang="de-DE" dirty="0"/>
              <a:t>Ort oder Anlass des Vortrags // Samstag, 13. Januar 2018</a:t>
            </a:r>
          </a:p>
        </p:txBody>
      </p:sp>
      <p:sp>
        <p:nvSpPr>
          <p:cNvPr id="26" name="Textplatzhalter 25"/>
          <p:cNvSpPr>
            <a:spLocks noGrp="1"/>
          </p:cNvSpPr>
          <p:nvPr>
            <p:ph type="body" sz="quarter" idx="10" hasCustomPrompt="1"/>
          </p:nvPr>
        </p:nvSpPr>
        <p:spPr>
          <a:xfrm>
            <a:off x="874713" y="2420841"/>
            <a:ext cx="10438873" cy="828676"/>
          </a:xfrm>
          <a:ln>
            <a:noFill/>
          </a:ln>
        </p:spPr>
        <p:txBody>
          <a:bodyPr/>
          <a:lstStyle>
            <a:lvl1pPr>
              <a:spcBef>
                <a:spcPts val="0"/>
              </a:spcBef>
              <a:defRPr sz="1600">
                <a:solidFill>
                  <a:schemeClr val="bg1">
                    <a:alpha val="80000"/>
                  </a:schemeClr>
                </a:solidFill>
              </a:defRPr>
            </a:lvl1pPr>
          </a:lstStyle>
          <a:p>
            <a:pPr lvl="0"/>
            <a:r>
              <a:rPr lang="de-DE" dirty="0"/>
              <a:t>Vorname Name</a:t>
            </a:r>
            <a:br>
              <a:rPr lang="de-DE" dirty="0"/>
            </a:br>
            <a:r>
              <a:rPr lang="de-DE" dirty="0"/>
              <a:t>Struktureinheit  der TU Dresden</a:t>
            </a:r>
          </a:p>
        </p:txBody>
      </p:sp>
      <p:sp>
        <p:nvSpPr>
          <p:cNvPr id="4" name="Rechteck 3"/>
          <p:cNvSpPr/>
          <p:nvPr/>
        </p:nvSpPr>
        <p:spPr>
          <a:xfrm>
            <a:off x="0" y="1025525"/>
            <a:ext cx="12192000" cy="17145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0" name="Titel 1"/>
          <p:cNvSpPr>
            <a:spLocks noGrp="1"/>
          </p:cNvSpPr>
          <p:nvPr>
            <p:ph type="title" hasCustomPrompt="1"/>
          </p:nvPr>
        </p:nvSpPr>
        <p:spPr>
          <a:xfrm>
            <a:off x="874713" y="3392203"/>
            <a:ext cx="10438873" cy="972108"/>
          </a:xfrm>
          <a:ln>
            <a:noFill/>
          </a:ln>
        </p:spPr>
        <p:txBody>
          <a:bodyPr/>
          <a:lstStyle>
            <a:lvl1pPr>
              <a:defRPr sz="3200" b="1">
                <a:solidFill>
                  <a:schemeClr val="bg1"/>
                </a:solidFill>
              </a:defRPr>
            </a:lvl1pPr>
          </a:lstStyle>
          <a:p>
            <a:r>
              <a:rPr lang="de-DE" dirty="0"/>
              <a:t>Titelmasterformat</a:t>
            </a:r>
            <a:br>
              <a:rPr lang="de-DE" dirty="0"/>
            </a:br>
            <a:r>
              <a:rPr lang="de-DE" dirty="0"/>
              <a:t>durch Klicken bearbeiten</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92731" y="328249"/>
            <a:ext cx="1218534" cy="554589"/>
          </a:xfrm>
          <a:prstGeom prst="rect">
            <a:avLst/>
          </a:prstGeom>
        </p:spPr>
      </p:pic>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304" y="349731"/>
            <a:ext cx="1764738" cy="513188"/>
          </a:xfrm>
          <a:prstGeom prst="rect">
            <a:avLst/>
          </a:prstGeom>
        </p:spPr>
      </p:pic>
    </p:spTree>
    <p:extLst>
      <p:ext uri="{BB962C8B-B14F-4D97-AF65-F5344CB8AC3E}">
        <p14:creationId xmlns:p14="http://schemas.microsoft.com/office/powerpoint/2010/main" val="1330912023"/>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874712" y="346076"/>
            <a:ext cx="10580687" cy="509588"/>
          </a:xfrm>
        </p:spPr>
        <p:txBody>
          <a:bodyPr/>
          <a:lstStyle/>
          <a:p>
            <a:r>
              <a:rPr lang="de-DE"/>
              <a:t>Titelmasterformat durch Klicken bearbeiten</a:t>
            </a:r>
            <a:endParaRPr lang="de-DE" dirty="0"/>
          </a:p>
        </p:txBody>
      </p:sp>
    </p:spTree>
    <p:extLst>
      <p:ext uri="{BB962C8B-B14F-4D97-AF65-F5344CB8AC3E}">
        <p14:creationId xmlns:p14="http://schemas.microsoft.com/office/powerpoint/2010/main" val="1059847689"/>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Nur Titel">
    <p:spTree>
      <p:nvGrpSpPr>
        <p:cNvPr id="1" name=""/>
        <p:cNvGrpSpPr/>
        <p:nvPr/>
      </p:nvGrpSpPr>
      <p:grpSpPr>
        <a:xfrm>
          <a:off x="0" y="0"/>
          <a:ext cx="0" cy="0"/>
          <a:chOff x="0" y="0"/>
          <a:chExt cx="0" cy="0"/>
        </a:xfrm>
      </p:grpSpPr>
      <p:sp>
        <p:nvSpPr>
          <p:cNvPr id="2" name="Titel 1"/>
          <p:cNvSpPr>
            <a:spLocks noGrp="1"/>
          </p:cNvSpPr>
          <p:nvPr>
            <p:ph type="title"/>
          </p:nvPr>
        </p:nvSpPr>
        <p:spPr>
          <a:xfrm>
            <a:off x="874712" y="346076"/>
            <a:ext cx="10580687" cy="509588"/>
          </a:xfrm>
        </p:spPr>
        <p:txBody>
          <a:bodyPr/>
          <a:lstStyle/>
          <a:p>
            <a:r>
              <a:rPr lang="de-DE"/>
              <a:t>Titelmasterformat durch Klicken bearbeiten</a:t>
            </a:r>
            <a:endParaRPr lang="de-DE" dirty="0"/>
          </a:p>
        </p:txBody>
      </p:sp>
      <p:sp>
        <p:nvSpPr>
          <p:cNvPr id="7" name="Bildplatzhalter 6"/>
          <p:cNvSpPr>
            <a:spLocks noGrp="1"/>
          </p:cNvSpPr>
          <p:nvPr>
            <p:ph type="pic" sz="quarter" idx="10"/>
          </p:nvPr>
        </p:nvSpPr>
        <p:spPr>
          <a:xfrm>
            <a:off x="0" y="1030288"/>
            <a:ext cx="12192000" cy="5099050"/>
          </a:xfrm>
        </p:spPr>
        <p:txBody>
          <a:bodyPr/>
          <a:lstStyle/>
          <a:p>
            <a:r>
              <a:rPr lang="de-DE"/>
              <a:t>Bild durch Klicken auf Symbol hinzufügen</a:t>
            </a:r>
          </a:p>
        </p:txBody>
      </p:sp>
    </p:spTree>
    <p:extLst>
      <p:ext uri="{BB962C8B-B14F-4D97-AF65-F5344CB8AC3E}">
        <p14:creationId xmlns:p14="http://schemas.microsoft.com/office/powerpoint/2010/main" val="3258956533"/>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a:xfrm>
            <a:off x="0" y="6"/>
            <a:ext cx="12192000" cy="6129331"/>
          </a:xfrm>
        </p:spPr>
        <p:txBody>
          <a:bodyPr/>
          <a:lstStyle/>
          <a:p>
            <a:r>
              <a:rPr lang="de-DE"/>
              <a:t>Bild durch Klicken auf Symbol hinzufügen</a:t>
            </a:r>
          </a:p>
        </p:txBody>
      </p:sp>
    </p:spTree>
    <p:extLst>
      <p:ext uri="{BB962C8B-B14F-4D97-AF65-F5344CB8AC3E}">
        <p14:creationId xmlns:p14="http://schemas.microsoft.com/office/powerpoint/2010/main" val="2679611084"/>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folie_TUD">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874712" y="4494775"/>
            <a:ext cx="10438873" cy="1334525"/>
          </a:xfrm>
        </p:spPr>
        <p:txBody>
          <a:bodyPr/>
          <a:lstStyle>
            <a:lvl1pPr marL="0" indent="0" algn="l">
              <a:buNone/>
              <a:defRPr>
                <a:solidFill>
                  <a:schemeClr val="bg2"/>
                </a:solidFill>
              </a:defRPr>
            </a:lvl1pPr>
            <a:lvl2pPr marL="457135" indent="0" algn="ctr">
              <a:buNone/>
              <a:defRPr>
                <a:solidFill>
                  <a:schemeClr val="tx1">
                    <a:tint val="75000"/>
                  </a:schemeClr>
                </a:solidFill>
              </a:defRPr>
            </a:lvl2pPr>
            <a:lvl3pPr marL="914269" indent="0" algn="ctr">
              <a:buNone/>
              <a:defRPr>
                <a:solidFill>
                  <a:schemeClr val="tx1">
                    <a:tint val="75000"/>
                  </a:schemeClr>
                </a:solidFill>
              </a:defRPr>
            </a:lvl3pPr>
            <a:lvl4pPr marL="1371402" indent="0" algn="ctr">
              <a:buNone/>
              <a:defRPr>
                <a:solidFill>
                  <a:schemeClr val="tx1">
                    <a:tint val="75000"/>
                  </a:schemeClr>
                </a:solidFill>
              </a:defRPr>
            </a:lvl4pPr>
            <a:lvl5pPr marL="1828534" indent="0" algn="ctr">
              <a:buNone/>
              <a:defRPr>
                <a:solidFill>
                  <a:schemeClr val="tx1">
                    <a:tint val="75000"/>
                  </a:schemeClr>
                </a:solidFill>
              </a:defRPr>
            </a:lvl5pPr>
            <a:lvl6pPr marL="2285670" indent="0" algn="ctr">
              <a:buNone/>
              <a:defRPr>
                <a:solidFill>
                  <a:schemeClr val="tx1">
                    <a:tint val="75000"/>
                  </a:schemeClr>
                </a:solidFill>
              </a:defRPr>
            </a:lvl6pPr>
            <a:lvl7pPr marL="2742803" indent="0" algn="ctr">
              <a:buNone/>
              <a:defRPr>
                <a:solidFill>
                  <a:schemeClr val="tx1">
                    <a:tint val="75000"/>
                  </a:schemeClr>
                </a:solidFill>
              </a:defRPr>
            </a:lvl7pPr>
            <a:lvl8pPr marL="3199936" indent="0" algn="ctr">
              <a:buNone/>
              <a:defRPr>
                <a:solidFill>
                  <a:schemeClr val="tx1">
                    <a:tint val="75000"/>
                  </a:schemeClr>
                </a:solidFill>
              </a:defRPr>
            </a:lvl8pPr>
            <a:lvl9pPr marL="3657070" indent="0" algn="ctr">
              <a:buNone/>
              <a:defRPr>
                <a:solidFill>
                  <a:schemeClr val="tx1">
                    <a:tint val="75000"/>
                  </a:schemeClr>
                </a:solidFill>
              </a:defRPr>
            </a:lvl9pPr>
          </a:lstStyle>
          <a:p>
            <a:r>
              <a:rPr lang="de-DE" dirty="0"/>
              <a:t>Formatvorlage des Untertitelmasters durch Klicken bearbeiten</a:t>
            </a:r>
            <a:br>
              <a:rPr lang="de-DE" dirty="0"/>
            </a:br>
            <a:r>
              <a:rPr lang="de-DE" dirty="0"/>
              <a:t>Ort oder Anlass des Vortrags // Samstag, 13. Januar 2018</a:t>
            </a:r>
          </a:p>
        </p:txBody>
      </p:sp>
      <p:sp>
        <p:nvSpPr>
          <p:cNvPr id="26" name="Textplatzhalter 25"/>
          <p:cNvSpPr>
            <a:spLocks noGrp="1"/>
          </p:cNvSpPr>
          <p:nvPr>
            <p:ph type="body" sz="quarter" idx="10" hasCustomPrompt="1"/>
          </p:nvPr>
        </p:nvSpPr>
        <p:spPr>
          <a:xfrm>
            <a:off x="874713" y="2420841"/>
            <a:ext cx="10438873" cy="828676"/>
          </a:xfrm>
          <a:ln>
            <a:noFill/>
          </a:ln>
        </p:spPr>
        <p:txBody>
          <a:bodyPr/>
          <a:lstStyle>
            <a:lvl1pPr>
              <a:spcBef>
                <a:spcPts val="0"/>
              </a:spcBef>
              <a:defRPr sz="1600">
                <a:solidFill>
                  <a:schemeClr val="bg2"/>
                </a:solidFill>
              </a:defRPr>
            </a:lvl1pPr>
          </a:lstStyle>
          <a:p>
            <a:pPr lvl="0"/>
            <a:r>
              <a:rPr lang="de-DE" dirty="0"/>
              <a:t>Vorname Name</a:t>
            </a:r>
            <a:br>
              <a:rPr lang="de-DE" dirty="0"/>
            </a:br>
            <a:r>
              <a:rPr lang="de-DE" dirty="0"/>
              <a:t>Struktureinheit  der TU Dresden</a:t>
            </a:r>
          </a:p>
        </p:txBody>
      </p:sp>
      <p:sp>
        <p:nvSpPr>
          <p:cNvPr id="2" name="Titel 1"/>
          <p:cNvSpPr>
            <a:spLocks noGrp="1"/>
          </p:cNvSpPr>
          <p:nvPr>
            <p:ph type="title" hasCustomPrompt="1"/>
          </p:nvPr>
        </p:nvSpPr>
        <p:spPr>
          <a:xfrm>
            <a:off x="874713" y="3392203"/>
            <a:ext cx="10438873" cy="972108"/>
          </a:xfrm>
          <a:ln>
            <a:noFill/>
          </a:ln>
        </p:spPr>
        <p:txBody>
          <a:bodyPr/>
          <a:lstStyle>
            <a:lvl1pPr>
              <a:defRPr sz="3200" b="1">
                <a:solidFill>
                  <a:schemeClr val="tx2"/>
                </a:solidFill>
              </a:defRPr>
            </a:lvl1pPr>
          </a:lstStyle>
          <a:p>
            <a:r>
              <a:rPr lang="de-DE" dirty="0"/>
              <a:t>Titelmasterformat</a:t>
            </a:r>
            <a:br>
              <a:rPr lang="de-DE" dirty="0"/>
            </a:br>
            <a:r>
              <a:rPr lang="de-DE" dirty="0"/>
              <a:t>durch Klicken bearbeiten</a:t>
            </a:r>
          </a:p>
        </p:txBody>
      </p:sp>
      <p:cxnSp>
        <p:nvCxnSpPr>
          <p:cNvPr id="8" name="Gerade Verbindung 14"/>
          <p:cNvCxnSpPr/>
          <p:nvPr/>
        </p:nvCxnSpPr>
        <p:spPr>
          <a:xfrm>
            <a:off x="0" y="1026000"/>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4"/>
          <p:cNvCxnSpPr/>
          <p:nvPr/>
        </p:nvCxnSpPr>
        <p:spPr>
          <a:xfrm>
            <a:off x="0" y="1206000"/>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92731" y="328249"/>
            <a:ext cx="1218534" cy="554589"/>
          </a:xfrm>
          <a:prstGeom prst="rect">
            <a:avLst/>
          </a:prstGeom>
        </p:spPr>
      </p:pic>
      <p:pic>
        <p:nvPicPr>
          <p:cNvPr id="10" name="Grafik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304" y="349731"/>
            <a:ext cx="1764738" cy="513188"/>
          </a:xfrm>
          <a:prstGeom prst="rect">
            <a:avLst/>
          </a:prstGeom>
        </p:spPr>
      </p:pic>
    </p:spTree>
    <p:extLst>
      <p:ext uri="{BB962C8B-B14F-4D97-AF65-F5344CB8AC3E}">
        <p14:creationId xmlns:p14="http://schemas.microsoft.com/office/powerpoint/2010/main" val="1725198478"/>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lvl1pPr>
              <a:defRPr/>
            </a:lvl1pPr>
          </a:lstStyle>
          <a:p>
            <a:r>
              <a:rPr lang="de-DE"/>
              <a:t>Titelmasterformat durch Klicken bearbeiten</a:t>
            </a:r>
            <a:endParaRPr lang="de-DE" dirty="0"/>
          </a:p>
        </p:txBody>
      </p:sp>
      <p:sp>
        <p:nvSpPr>
          <p:cNvPr id="6" name="Inhaltsplatzhalter 5"/>
          <p:cNvSpPr>
            <a:spLocks noGrp="1"/>
          </p:cNvSpPr>
          <p:nvPr>
            <p:ph sz="quarter" idx="10"/>
          </p:nvPr>
        </p:nvSpPr>
        <p:spPr>
          <a:xfrm>
            <a:off x="874711" y="1484313"/>
            <a:ext cx="10580688" cy="4344987"/>
          </a:xfrm>
        </p:spPr>
        <p:txBody>
          <a:bodyPr/>
          <a:lstStyle>
            <a:lvl1pPr>
              <a:spcBef>
                <a:spcPts val="1200"/>
              </a:spcBef>
              <a:defRPr/>
            </a:lvl1pPr>
            <a:lvl3pPr>
              <a:spcBef>
                <a:spcPts val="1200"/>
              </a:spcBef>
              <a:defRPr/>
            </a:lvl3pPr>
          </a:lstStyle>
          <a:p>
            <a:pPr lvl="0"/>
            <a:r>
              <a:rPr lang="de-DE"/>
              <a:t>Formatvorlagen des Textmasters bearbeiten</a:t>
            </a:r>
          </a:p>
        </p:txBody>
      </p:sp>
    </p:spTree>
    <p:extLst>
      <p:ext uri="{BB962C8B-B14F-4D97-AF65-F5344CB8AC3E}">
        <p14:creationId xmlns:p14="http://schemas.microsoft.com/office/powerpoint/2010/main" val="3828119933"/>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p:cNvSpPr/>
          <p:nvPr/>
        </p:nvSpPr>
        <p:spPr>
          <a:xfrm>
            <a:off x="0" y="2"/>
            <a:ext cx="12192000" cy="6129336"/>
          </a:xfrm>
          <a:prstGeom prst="rect">
            <a:avLst/>
          </a:prstGeom>
          <a:gradFill>
            <a:gsLst>
              <a:gs pos="14000">
                <a:schemeClr val="tx2"/>
              </a:gs>
              <a:gs pos="100000">
                <a:schemeClr val="accent2"/>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el 1"/>
          <p:cNvSpPr>
            <a:spLocks noGrp="1"/>
          </p:cNvSpPr>
          <p:nvPr>
            <p:ph type="title"/>
          </p:nvPr>
        </p:nvSpPr>
        <p:spPr>
          <a:xfrm>
            <a:off x="874712" y="3387259"/>
            <a:ext cx="10580687" cy="1198491"/>
          </a:xfrm>
        </p:spPr>
        <p:txBody>
          <a:bodyPr/>
          <a:lstStyle>
            <a:lvl1pPr>
              <a:defRPr sz="3200" b="1">
                <a:solidFill>
                  <a:schemeClr val="bg1"/>
                </a:solidFill>
              </a:defRPr>
            </a:lvl1pPr>
          </a:lstStyle>
          <a:p>
            <a:r>
              <a:rPr lang="de-DE"/>
              <a:t>Titelmasterformat durch Klicken bearbeiten</a:t>
            </a:r>
            <a:endParaRPr lang="de-DE" dirty="0"/>
          </a:p>
        </p:txBody>
      </p:sp>
    </p:spTree>
    <p:extLst>
      <p:ext uri="{BB962C8B-B14F-4D97-AF65-F5344CB8AC3E}">
        <p14:creationId xmlns:p14="http://schemas.microsoft.com/office/powerpoint/2010/main" val="1247067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65749" y="1484313"/>
            <a:ext cx="6089649" cy="4344987"/>
          </a:xfrm>
        </p:spPr>
        <p:txBody>
          <a:bodyPr/>
          <a:lstStyle/>
          <a:p>
            <a:pPr lvl="0"/>
            <a:r>
              <a:rPr lang="de-DE"/>
              <a:t>Formatvorlagen des Textmasters bearbeiten</a:t>
            </a:r>
          </a:p>
        </p:txBody>
      </p:sp>
      <p:sp>
        <p:nvSpPr>
          <p:cNvPr id="9" name="Bildplatzhalter 7"/>
          <p:cNvSpPr>
            <a:spLocks noGrp="1"/>
          </p:cNvSpPr>
          <p:nvPr>
            <p:ph type="pic" sz="quarter" idx="13"/>
          </p:nvPr>
        </p:nvSpPr>
        <p:spPr>
          <a:xfrm>
            <a:off x="874711" y="1484313"/>
            <a:ext cx="4300539" cy="1332000"/>
          </a:xfrm>
        </p:spPr>
        <p:txBody>
          <a:bodyPr/>
          <a:lstStyle/>
          <a:p>
            <a:r>
              <a:rPr lang="de-DE"/>
              <a:t>Bild durch Klicken auf Symbol hinzufügen</a:t>
            </a:r>
            <a:endParaRPr lang="de-DE" dirty="0"/>
          </a:p>
        </p:txBody>
      </p:sp>
      <p:sp>
        <p:nvSpPr>
          <p:cNvPr id="10" name="Bildplatzhalter 7"/>
          <p:cNvSpPr>
            <a:spLocks noGrp="1"/>
          </p:cNvSpPr>
          <p:nvPr>
            <p:ph type="pic" sz="quarter" idx="14"/>
          </p:nvPr>
        </p:nvSpPr>
        <p:spPr>
          <a:xfrm>
            <a:off x="874712" y="2943181"/>
            <a:ext cx="4300537" cy="1332000"/>
          </a:xfrm>
        </p:spPr>
        <p:txBody>
          <a:bodyPr/>
          <a:lstStyle/>
          <a:p>
            <a:r>
              <a:rPr lang="de-DE"/>
              <a:t>Bild durch Klicken auf Symbol hinzufügen</a:t>
            </a:r>
            <a:endParaRPr lang="de-DE" dirty="0"/>
          </a:p>
        </p:txBody>
      </p:sp>
      <p:sp>
        <p:nvSpPr>
          <p:cNvPr id="11" name="Bildplatzhalter 7"/>
          <p:cNvSpPr>
            <a:spLocks noGrp="1"/>
          </p:cNvSpPr>
          <p:nvPr>
            <p:ph type="pic" sz="quarter" idx="15"/>
          </p:nvPr>
        </p:nvSpPr>
        <p:spPr>
          <a:xfrm>
            <a:off x="874710" y="4402050"/>
            <a:ext cx="4300537" cy="1427249"/>
          </a:xfrm>
        </p:spPr>
        <p:txBody>
          <a:bodyPr/>
          <a:lstStyle/>
          <a:p>
            <a:r>
              <a:rPr lang="de-DE"/>
              <a:t>Bild durch Klicken auf Symbol hinzufügen</a:t>
            </a:r>
            <a:endParaRPr lang="de-DE" dirty="0"/>
          </a:p>
        </p:txBody>
      </p:sp>
      <p:sp>
        <p:nvSpPr>
          <p:cNvPr id="4" name="Titel 3"/>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291138792"/>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DE" dirty="0"/>
          </a:p>
        </p:txBody>
      </p:sp>
      <p:sp>
        <p:nvSpPr>
          <p:cNvPr id="9" name="Bildplatzhalter 7"/>
          <p:cNvSpPr>
            <a:spLocks noGrp="1"/>
          </p:cNvSpPr>
          <p:nvPr>
            <p:ph type="pic" sz="quarter" idx="13"/>
          </p:nvPr>
        </p:nvSpPr>
        <p:spPr>
          <a:xfrm>
            <a:off x="6267449" y="1484314"/>
            <a:ext cx="5187950" cy="4344985"/>
          </a:xfrm>
        </p:spPr>
        <p:txBody>
          <a:bodyPr/>
          <a:lstStyle/>
          <a:p>
            <a:r>
              <a:rPr lang="de-DE"/>
              <a:t>Bild durch Klicken auf Symbol hinzufügen</a:t>
            </a:r>
            <a:endParaRPr lang="de-DE" dirty="0"/>
          </a:p>
        </p:txBody>
      </p:sp>
      <p:sp>
        <p:nvSpPr>
          <p:cNvPr id="7" name="Textplatzhalter 6"/>
          <p:cNvSpPr>
            <a:spLocks noGrp="1"/>
          </p:cNvSpPr>
          <p:nvPr>
            <p:ph type="body" sz="quarter" idx="14"/>
          </p:nvPr>
        </p:nvSpPr>
        <p:spPr>
          <a:xfrm>
            <a:off x="874713" y="1484314"/>
            <a:ext cx="5195887" cy="4344985"/>
          </a:xfrm>
        </p:spPr>
        <p:txBody>
          <a:bodyPr/>
          <a:lstStyle/>
          <a:p>
            <a:pPr lvl="0"/>
            <a:r>
              <a:rPr lang="de-DE"/>
              <a:t>Formatvorlagen des Textmasters bearbeiten</a:t>
            </a:r>
          </a:p>
        </p:txBody>
      </p:sp>
    </p:spTree>
    <p:extLst>
      <p:ext uri="{BB962C8B-B14F-4D97-AF65-F5344CB8AC3E}">
        <p14:creationId xmlns:p14="http://schemas.microsoft.com/office/powerpoint/2010/main" val="4170242763"/>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Titelmasterformat durch Klicken bearbeiten</a:t>
            </a:r>
          </a:p>
        </p:txBody>
      </p:sp>
      <p:sp>
        <p:nvSpPr>
          <p:cNvPr id="6" name="Textplatzhalter 5"/>
          <p:cNvSpPr>
            <a:spLocks noGrp="1"/>
          </p:cNvSpPr>
          <p:nvPr>
            <p:ph type="body" sz="quarter" idx="10"/>
          </p:nvPr>
        </p:nvSpPr>
        <p:spPr>
          <a:xfrm>
            <a:off x="874713" y="1484314"/>
            <a:ext cx="5195887" cy="4344985"/>
          </a:xfrm>
        </p:spPr>
        <p:txBody>
          <a:bodyPr/>
          <a:lstStyle/>
          <a:p>
            <a:pPr lvl="0"/>
            <a:r>
              <a:rPr lang="de-DE"/>
              <a:t>Formatvorlagen des Textmasters bearbeiten</a:t>
            </a:r>
          </a:p>
        </p:txBody>
      </p:sp>
      <p:sp>
        <p:nvSpPr>
          <p:cNvPr id="8" name="Textplatzhalter 7"/>
          <p:cNvSpPr>
            <a:spLocks noGrp="1"/>
          </p:cNvSpPr>
          <p:nvPr>
            <p:ph type="body" sz="quarter" idx="11"/>
          </p:nvPr>
        </p:nvSpPr>
        <p:spPr>
          <a:xfrm>
            <a:off x="6267449" y="1484315"/>
            <a:ext cx="5187950" cy="4344984"/>
          </a:xfrm>
        </p:spPr>
        <p:txBody>
          <a:bodyPr/>
          <a:lstStyle/>
          <a:p>
            <a:pPr lvl="0"/>
            <a:r>
              <a:rPr lang="de-DE"/>
              <a:t>Formatvorlagen des Textmasters bearbeiten</a:t>
            </a:r>
          </a:p>
        </p:txBody>
      </p:sp>
    </p:spTree>
    <p:extLst>
      <p:ext uri="{BB962C8B-B14F-4D97-AF65-F5344CB8AC3E}">
        <p14:creationId xmlns:p14="http://schemas.microsoft.com/office/powerpoint/2010/main" val="113661984"/>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74712" y="346075"/>
            <a:ext cx="10580687" cy="684213"/>
          </a:xfrm>
        </p:spPr>
        <p:txBody>
          <a:bodyPr/>
          <a:lstStyle/>
          <a:p>
            <a:r>
              <a:rPr lang="de-DE"/>
              <a:t>Titelmasterformat durch Klicken bearbeiten</a:t>
            </a:r>
            <a:endParaRPr lang="de-DE" dirty="0"/>
          </a:p>
        </p:txBody>
      </p:sp>
      <p:sp>
        <p:nvSpPr>
          <p:cNvPr id="6" name="Textplatzhalter 5"/>
          <p:cNvSpPr>
            <a:spLocks noGrp="1"/>
          </p:cNvSpPr>
          <p:nvPr>
            <p:ph type="body" sz="quarter" idx="10"/>
          </p:nvPr>
        </p:nvSpPr>
        <p:spPr>
          <a:xfrm>
            <a:off x="874712" y="1484314"/>
            <a:ext cx="3399576" cy="4344985"/>
          </a:xfrm>
        </p:spPr>
        <p:txBody>
          <a:bodyPr/>
          <a:lstStyle/>
          <a:p>
            <a:pPr lvl="0"/>
            <a:r>
              <a:rPr lang="de-DE"/>
              <a:t>Formatvorlagen des Textmasters bearbeiten</a:t>
            </a:r>
          </a:p>
        </p:txBody>
      </p:sp>
      <p:sp>
        <p:nvSpPr>
          <p:cNvPr id="7" name="Textplatzhalter 7"/>
          <p:cNvSpPr>
            <a:spLocks noGrp="1"/>
          </p:cNvSpPr>
          <p:nvPr>
            <p:ph type="body" sz="quarter" idx="11"/>
          </p:nvPr>
        </p:nvSpPr>
        <p:spPr>
          <a:xfrm>
            <a:off x="8070849" y="1484315"/>
            <a:ext cx="3384550" cy="4344984"/>
          </a:xfrm>
        </p:spPr>
        <p:txBody>
          <a:bodyPr/>
          <a:lstStyle/>
          <a:p>
            <a:pPr lvl="0"/>
            <a:r>
              <a:rPr lang="de-DE"/>
              <a:t>Formatvorlagen des Textmasters bearbeiten</a:t>
            </a:r>
          </a:p>
        </p:txBody>
      </p:sp>
      <p:sp>
        <p:nvSpPr>
          <p:cNvPr id="9" name="Textplatzhalter 5"/>
          <p:cNvSpPr>
            <a:spLocks noGrp="1"/>
          </p:cNvSpPr>
          <p:nvPr>
            <p:ph type="body" sz="quarter" idx="12"/>
          </p:nvPr>
        </p:nvSpPr>
        <p:spPr>
          <a:xfrm>
            <a:off x="4457700" y="1484315"/>
            <a:ext cx="3416300" cy="4344984"/>
          </a:xfrm>
        </p:spPr>
        <p:txBody>
          <a:bodyPr/>
          <a:lstStyle/>
          <a:p>
            <a:pPr lvl="0"/>
            <a:r>
              <a:rPr lang="de-DE"/>
              <a:t>Formatvorlagen des Textmasters bearbeiten</a:t>
            </a:r>
          </a:p>
        </p:txBody>
      </p:sp>
    </p:spTree>
    <p:extLst>
      <p:ext uri="{BB962C8B-B14F-4D97-AF65-F5344CB8AC3E}">
        <p14:creationId xmlns:p14="http://schemas.microsoft.com/office/powerpoint/2010/main" val="3543359633"/>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7" name="Titel 1"/>
          <p:cNvSpPr txBox="1">
            <a:spLocks/>
          </p:cNvSpPr>
          <p:nvPr/>
        </p:nvSpPr>
        <p:spPr>
          <a:xfrm>
            <a:off x="6267450" y="368305"/>
            <a:ext cx="5046135" cy="662147"/>
          </a:xfrm>
          <a:prstGeom prst="rect">
            <a:avLst/>
          </a:prstGeom>
          <a:ln>
            <a:noFill/>
          </a:ln>
        </p:spPr>
        <p:txBody>
          <a:bodyPr vert="horz" lIns="0" tIns="0" rIns="0" bIns="0" rtlCol="0" anchor="t" anchorCtr="0">
            <a:noAutofit/>
          </a:bodyPr>
          <a:lstStyle>
            <a:lvl1pPr algn="l" defTabSz="914400" rtl="0" eaLnBrk="1" latinLnBrk="0" hangingPunct="1">
              <a:spcBef>
                <a:spcPct val="0"/>
              </a:spcBef>
              <a:buNone/>
              <a:defRPr sz="2400" b="1" kern="1200" baseline="0">
                <a:solidFill>
                  <a:schemeClr val="tx2"/>
                </a:solidFill>
                <a:latin typeface="Open Sans" panose="020B0606030504020204" pitchFamily="34" charset="0"/>
                <a:ea typeface="+mj-ea"/>
                <a:cs typeface="+mj-cs"/>
              </a:defRPr>
            </a:lvl1pPr>
          </a:lstStyle>
          <a:p>
            <a:r>
              <a:rPr lang="de-DE" sz="2400" dirty="0"/>
              <a:t>Titelmasterformat durch Klicken bearbeiten</a:t>
            </a:r>
          </a:p>
        </p:txBody>
      </p:sp>
      <p:sp>
        <p:nvSpPr>
          <p:cNvPr id="8" name="Textplatzhalter 5"/>
          <p:cNvSpPr>
            <a:spLocks noGrp="1"/>
          </p:cNvSpPr>
          <p:nvPr>
            <p:ph type="body" sz="quarter" idx="10"/>
          </p:nvPr>
        </p:nvSpPr>
        <p:spPr>
          <a:xfrm>
            <a:off x="874712" y="1484314"/>
            <a:ext cx="5195887" cy="4344985"/>
          </a:xfrm>
        </p:spPr>
        <p:txBody>
          <a:bodyPr/>
          <a:lstStyle/>
          <a:p>
            <a:pPr lvl="0"/>
            <a:r>
              <a:rPr lang="de-DE"/>
              <a:t>Formatvorlagen des Textmasters bearbeiten</a:t>
            </a:r>
          </a:p>
        </p:txBody>
      </p:sp>
      <p:sp>
        <p:nvSpPr>
          <p:cNvPr id="9" name="Textplatzhalter 7"/>
          <p:cNvSpPr>
            <a:spLocks noGrp="1"/>
          </p:cNvSpPr>
          <p:nvPr>
            <p:ph type="body" sz="quarter" idx="11"/>
          </p:nvPr>
        </p:nvSpPr>
        <p:spPr>
          <a:xfrm>
            <a:off x="6267450" y="1484315"/>
            <a:ext cx="5187950" cy="4344984"/>
          </a:xfrm>
        </p:spPr>
        <p:txBody>
          <a:bodyPr/>
          <a:lstStyle/>
          <a:p>
            <a:pPr lvl="0"/>
            <a:r>
              <a:rPr lang="de-DE"/>
              <a:t>Formatvorlagen des Textmasters bearbeiten</a:t>
            </a:r>
          </a:p>
        </p:txBody>
      </p:sp>
      <p:sp>
        <p:nvSpPr>
          <p:cNvPr id="3" name="Titel 2"/>
          <p:cNvSpPr>
            <a:spLocks noGrp="1"/>
          </p:cNvSpPr>
          <p:nvPr>
            <p:ph type="title"/>
          </p:nvPr>
        </p:nvSpPr>
        <p:spPr>
          <a:xfrm>
            <a:off x="874712" y="367507"/>
            <a:ext cx="5195887" cy="662781"/>
          </a:xfrm>
        </p:spPr>
        <p:txBody>
          <a:bodyPr/>
          <a:lstStyle/>
          <a:p>
            <a:r>
              <a:rPr lang="de-DE"/>
              <a:t>Titelmasterformat durch Klicken bearbeiten</a:t>
            </a:r>
            <a:endParaRPr lang="de-DE" dirty="0"/>
          </a:p>
        </p:txBody>
      </p:sp>
    </p:spTree>
    <p:extLst>
      <p:ext uri="{BB962C8B-B14F-4D97-AF65-F5344CB8AC3E}">
        <p14:creationId xmlns:p14="http://schemas.microsoft.com/office/powerpoint/2010/main" val="2676531681"/>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74712" y="346075"/>
            <a:ext cx="10580687" cy="684213"/>
          </a:xfrm>
          <a:prstGeom prst="rect">
            <a:avLst/>
          </a:prstGeom>
          <a:ln>
            <a:noFill/>
          </a:ln>
        </p:spPr>
        <p:txBody>
          <a:bodyPr vert="horz" lIns="0" tIns="0" rIns="0" bIns="0" rtlCol="0" anchor="t" anchorCtr="0">
            <a:noAutofit/>
          </a:bodyPr>
          <a:lstStyle/>
          <a:p>
            <a:r>
              <a:rPr lang="de-DE" dirty="0"/>
              <a:t>This is a headline</a:t>
            </a:r>
            <a:br>
              <a:rPr lang="de-DE" dirty="0"/>
            </a:br>
            <a:r>
              <a:rPr lang="de-DE" dirty="0"/>
              <a:t>in two lines</a:t>
            </a:r>
          </a:p>
        </p:txBody>
      </p:sp>
      <p:sp>
        <p:nvSpPr>
          <p:cNvPr id="3" name="Textplatzhalter 2"/>
          <p:cNvSpPr>
            <a:spLocks noGrp="1"/>
          </p:cNvSpPr>
          <p:nvPr>
            <p:ph type="body" idx="1"/>
          </p:nvPr>
        </p:nvSpPr>
        <p:spPr>
          <a:xfrm>
            <a:off x="874712" y="1481138"/>
            <a:ext cx="10580687" cy="4360861"/>
          </a:xfrm>
          <a:prstGeom prst="rect">
            <a:avLst/>
          </a:prstGeom>
          <a:ln>
            <a:noFill/>
          </a:ln>
        </p:spPr>
        <p:txBody>
          <a:bodyPr vert="horz" lIns="0" tIns="0" rIns="0" bIns="0" rtlCol="0">
            <a:noAutofit/>
          </a:bodyPr>
          <a:lstStyle/>
          <a:p>
            <a:pPr lvl="0"/>
            <a:r>
              <a:rPr lang="de-DE" dirty="0"/>
              <a:t>First text level (16pt)</a:t>
            </a:r>
          </a:p>
          <a:p>
            <a:pPr lvl="1"/>
            <a:r>
              <a:rPr lang="de-DE" dirty="0"/>
              <a:t>Second text level for enumerations</a:t>
            </a:r>
          </a:p>
          <a:p>
            <a:pPr lvl="2"/>
            <a:r>
              <a:rPr lang="de-DE" dirty="0"/>
              <a:t>Third text layer with a lot of text (14pt)</a:t>
            </a:r>
          </a:p>
          <a:p>
            <a:pPr lvl="3"/>
            <a:r>
              <a:rPr lang="de-DE" dirty="0"/>
              <a:t>Fourth text level for enumerations with a lot of text</a:t>
            </a:r>
          </a:p>
          <a:p>
            <a:pPr lvl="4"/>
            <a:r>
              <a:rPr lang="de-DE" dirty="0"/>
              <a:t>Fifth level</a:t>
            </a:r>
          </a:p>
          <a:p>
            <a:pPr lvl="5"/>
            <a:r>
              <a:rPr lang="de-DE" dirty="0"/>
              <a:t>Intermediate page</a:t>
            </a:r>
          </a:p>
          <a:p>
            <a:pPr lvl="6"/>
            <a:r>
              <a:rPr lang="de-DE" dirty="0"/>
              <a:t>For the next presentation section</a:t>
            </a:r>
          </a:p>
        </p:txBody>
      </p:sp>
      <p:sp>
        <p:nvSpPr>
          <p:cNvPr id="4" name="Textfeld 3"/>
          <p:cNvSpPr txBox="1"/>
          <p:nvPr userDrawn="1"/>
        </p:nvSpPr>
        <p:spPr>
          <a:xfrm>
            <a:off x="5599587" y="6459817"/>
            <a:ext cx="5187950" cy="246221"/>
          </a:xfrm>
          <a:prstGeom prst="rect">
            <a:avLst/>
          </a:prstGeom>
          <a:noFill/>
        </p:spPr>
        <p:txBody>
          <a:bodyPr wrap="square" lIns="0" tIns="0" rIns="0" bIns="0" rtlCol="0" anchor="b">
            <a:spAutoFit/>
          </a:bodyPr>
          <a:lstStyle/>
          <a:p>
            <a:pPr algn="l"/>
            <a:r>
              <a:rPr lang="de-DE" sz="800" dirty="0">
                <a:solidFill>
                  <a:schemeClr val="bg2"/>
                </a:solidFill>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Centre for Continuing Education: TUTORING</a:t>
            </a:r>
          </a:p>
          <a:p>
            <a:pPr algn="l"/>
            <a:r>
              <a:rPr lang="de-DE" sz="800" dirty="0">
                <a:solidFill>
                  <a:schemeClr val="bg2"/>
                </a:solidFill>
                <a:latin typeface="Open Sans" panose="020B0606030504020204" pitchFamily="34" charset="0"/>
                <a:ea typeface="Open Sans" panose="020B0606030504020204" pitchFamily="34" charset="0"/>
                <a:cs typeface="Open Sans" panose="020B0606030504020204" pitchFamily="34" charset="0"/>
              </a:rPr>
              <a:t>Melanie Ludwig  </a:t>
            </a:r>
          </a:p>
        </p:txBody>
      </p:sp>
      <p:cxnSp>
        <p:nvCxnSpPr>
          <p:cNvPr id="8" name="Gerade Verbindung 14"/>
          <p:cNvCxnSpPr/>
          <p:nvPr/>
        </p:nvCxnSpPr>
        <p:spPr>
          <a:xfrm>
            <a:off x="0" y="6123216"/>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Grafik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973955" y="6336430"/>
            <a:ext cx="770373" cy="350618"/>
          </a:xfrm>
          <a:prstGeom prst="rect">
            <a:avLst/>
          </a:prstGeom>
        </p:spPr>
      </p:pic>
      <p:pic>
        <p:nvPicPr>
          <p:cNvPr id="10" name="Grafik 9"/>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06293" y="6336706"/>
            <a:ext cx="1115691" cy="324444"/>
          </a:xfrm>
          <a:prstGeom prst="rect">
            <a:avLst/>
          </a:prstGeom>
        </p:spPr>
      </p:pic>
      <p:pic>
        <p:nvPicPr>
          <p:cNvPr id="11" name="Grafik 1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073552" y="6336430"/>
            <a:ext cx="3074467" cy="350618"/>
          </a:xfrm>
          <a:prstGeom prst="rect">
            <a:avLst/>
          </a:prstGeom>
        </p:spPr>
      </p:pic>
    </p:spTree>
    <p:extLst>
      <p:ext uri="{BB962C8B-B14F-4D97-AF65-F5344CB8AC3E}">
        <p14:creationId xmlns:p14="http://schemas.microsoft.com/office/powerpoint/2010/main" val="2089890264"/>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Lst>
  <p:hf hdr="0"/>
  <p:txStyles>
    <p:titleStyle>
      <a:lvl1pPr algn="l" defTabSz="914269" rtl="0" eaLnBrk="1" latinLnBrk="0" hangingPunct="1">
        <a:spcBef>
          <a:spcPct val="0"/>
        </a:spcBef>
        <a:buNone/>
        <a:defRPr sz="2400" b="1" kern="1200" baseline="0">
          <a:solidFill>
            <a:schemeClr val="tx2"/>
          </a:solidFill>
          <a:latin typeface="Open Sans" panose="020B0606030504020204" pitchFamily="34" charset="0"/>
          <a:ea typeface="+mj-ea"/>
          <a:cs typeface="+mj-cs"/>
        </a:defRPr>
      </a:lvl1pPr>
    </p:titleStyle>
    <p:bodyStyle>
      <a:lvl1pPr marL="0" indent="0" algn="l" defTabSz="914269" rtl="0" eaLnBrk="1" latinLnBrk="0" hangingPunct="1">
        <a:spcBef>
          <a:spcPts val="600"/>
        </a:spcBef>
        <a:buFont typeface="Arial" panose="020B0604020202020204" pitchFamily="34" charset="0"/>
        <a:buNone/>
        <a:defRPr sz="1600" kern="1200">
          <a:solidFill>
            <a:schemeClr val="tx2"/>
          </a:solidFill>
          <a:latin typeface="Open Sans" panose="020B0606030504020204" pitchFamily="34" charset="0"/>
          <a:ea typeface="+mn-ea"/>
          <a:cs typeface="+mn-cs"/>
        </a:defRPr>
      </a:lvl1pPr>
      <a:lvl2pPr marL="395942" indent="-323953" algn="l" defTabSz="914269" rtl="0" eaLnBrk="1" latinLnBrk="0" hangingPunct="1">
        <a:spcBef>
          <a:spcPts val="300"/>
        </a:spcBef>
        <a:buFont typeface="Open Sans" panose="020B0606030504020204" pitchFamily="34" charset="0"/>
        <a:buChar char="—"/>
        <a:defRPr sz="1600" kern="1200">
          <a:solidFill>
            <a:schemeClr val="tx2"/>
          </a:solidFill>
          <a:latin typeface="Open Sans" panose="020B0606030504020204" pitchFamily="34" charset="0"/>
          <a:ea typeface="+mn-ea"/>
          <a:cs typeface="+mn-cs"/>
        </a:defRPr>
      </a:lvl2pPr>
      <a:lvl3pPr marL="0" indent="0" algn="l" defTabSz="914269" rtl="0" eaLnBrk="1" latinLnBrk="0" hangingPunct="1">
        <a:spcBef>
          <a:spcPts val="600"/>
        </a:spcBef>
        <a:buFont typeface="Arial" panose="020B0604020202020204" pitchFamily="34" charset="0"/>
        <a:buNone/>
        <a:defRPr sz="1400" kern="1200">
          <a:solidFill>
            <a:schemeClr val="tx2"/>
          </a:solidFill>
          <a:latin typeface="Open Sans" panose="020B0606030504020204" pitchFamily="34" charset="0"/>
          <a:ea typeface="+mn-ea"/>
          <a:cs typeface="+mn-cs"/>
        </a:defRPr>
      </a:lvl3pPr>
      <a:lvl4pPr marL="395942" indent="-215969" algn="l" defTabSz="914269" rtl="0" eaLnBrk="1" latinLnBrk="0" hangingPunct="1">
        <a:spcBef>
          <a:spcPts val="300"/>
        </a:spcBef>
        <a:buFont typeface="Symbol" panose="05050102010706020507" pitchFamily="18" charset="2"/>
        <a:buChar char="-"/>
        <a:defRPr sz="1400" kern="1200">
          <a:solidFill>
            <a:schemeClr val="tx2"/>
          </a:solidFill>
          <a:latin typeface="Open Sans" panose="020B0606030504020204" pitchFamily="34" charset="0"/>
          <a:ea typeface="+mn-ea"/>
          <a:cs typeface="+mn-cs"/>
        </a:defRPr>
      </a:lvl4pPr>
      <a:lvl5pPr marL="575916" indent="-179362" algn="l" defTabSz="914269" rtl="0" eaLnBrk="1" latinLnBrk="0" hangingPunct="1">
        <a:spcBef>
          <a:spcPts val="300"/>
        </a:spcBef>
        <a:buFont typeface="Symbol" panose="05050102010706020507" pitchFamily="18" charset="2"/>
        <a:buChar char="-"/>
        <a:defRPr sz="1400" kern="1200" baseline="0">
          <a:solidFill>
            <a:schemeClr val="tx2"/>
          </a:solidFill>
          <a:latin typeface="Open Sans" panose="020B0606030504020204" pitchFamily="34" charset="0"/>
          <a:ea typeface="+mn-ea"/>
          <a:cs typeface="+mn-cs"/>
        </a:defRPr>
      </a:lvl5pPr>
      <a:lvl6pPr marL="358723" indent="0" algn="l" defTabSz="914269" rtl="0" eaLnBrk="1" latinLnBrk="0" hangingPunct="1">
        <a:spcBef>
          <a:spcPts val="0"/>
        </a:spcBef>
        <a:buFont typeface="Arial" panose="020B0604020202020204" pitchFamily="34" charset="0"/>
        <a:buNone/>
        <a:defRPr sz="3200" b="1" kern="1200">
          <a:solidFill>
            <a:schemeClr val="bg1"/>
          </a:solidFill>
          <a:latin typeface="+mn-lt"/>
          <a:ea typeface="+mn-ea"/>
          <a:cs typeface="+mn-cs"/>
        </a:defRPr>
      </a:lvl6pPr>
      <a:lvl7pPr marL="358723" indent="0" algn="l" defTabSz="914269" rtl="0" eaLnBrk="1" latinLnBrk="0" hangingPunct="1">
        <a:spcBef>
          <a:spcPts val="0"/>
        </a:spcBef>
        <a:buFont typeface="Arial" panose="020B0604020202020204" pitchFamily="34" charset="0"/>
        <a:buNone/>
        <a:defRPr sz="3200" kern="1200">
          <a:solidFill>
            <a:schemeClr val="bg1"/>
          </a:solidFill>
          <a:latin typeface="+mn-lt"/>
          <a:ea typeface="+mn-ea"/>
          <a:cs typeface="+mn-cs"/>
        </a:defRPr>
      </a:lvl7pPr>
      <a:lvl8pPr marL="3428502" indent="-228566"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635" indent="-228566"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269" rtl="0" eaLnBrk="1" latinLnBrk="0" hangingPunct="1">
        <a:defRPr sz="1800" kern="1200">
          <a:solidFill>
            <a:schemeClr val="tx1"/>
          </a:solidFill>
          <a:latin typeface="+mn-lt"/>
          <a:ea typeface="+mn-ea"/>
          <a:cs typeface="+mn-cs"/>
        </a:defRPr>
      </a:lvl1pPr>
      <a:lvl2pPr marL="457135" algn="l" defTabSz="914269" rtl="0" eaLnBrk="1" latinLnBrk="0" hangingPunct="1">
        <a:defRPr sz="1800" kern="1200">
          <a:solidFill>
            <a:schemeClr val="tx1"/>
          </a:solidFill>
          <a:latin typeface="+mn-lt"/>
          <a:ea typeface="+mn-ea"/>
          <a:cs typeface="+mn-cs"/>
        </a:defRPr>
      </a:lvl2pPr>
      <a:lvl3pPr marL="914269" algn="l" defTabSz="914269" rtl="0" eaLnBrk="1" latinLnBrk="0" hangingPunct="1">
        <a:defRPr sz="1800" kern="1200">
          <a:solidFill>
            <a:schemeClr val="tx1"/>
          </a:solidFill>
          <a:latin typeface="+mn-lt"/>
          <a:ea typeface="+mn-ea"/>
          <a:cs typeface="+mn-cs"/>
        </a:defRPr>
      </a:lvl3pPr>
      <a:lvl4pPr marL="1371402" algn="l" defTabSz="914269" rtl="0" eaLnBrk="1" latinLnBrk="0" hangingPunct="1">
        <a:defRPr sz="1800" kern="1200">
          <a:solidFill>
            <a:schemeClr val="tx1"/>
          </a:solidFill>
          <a:latin typeface="+mn-lt"/>
          <a:ea typeface="+mn-ea"/>
          <a:cs typeface="+mn-cs"/>
        </a:defRPr>
      </a:lvl4pPr>
      <a:lvl5pPr marL="1828534" algn="l" defTabSz="914269" rtl="0" eaLnBrk="1" latinLnBrk="0" hangingPunct="1">
        <a:defRPr sz="1800" kern="1200">
          <a:solidFill>
            <a:schemeClr val="tx1"/>
          </a:solidFill>
          <a:latin typeface="+mn-lt"/>
          <a:ea typeface="+mn-ea"/>
          <a:cs typeface="+mn-cs"/>
        </a:defRPr>
      </a:lvl5pPr>
      <a:lvl6pPr marL="2285670" algn="l" defTabSz="914269" rtl="0" eaLnBrk="1" latinLnBrk="0" hangingPunct="1">
        <a:defRPr sz="1800" kern="1200">
          <a:solidFill>
            <a:schemeClr val="tx1"/>
          </a:solidFill>
          <a:latin typeface="+mn-lt"/>
          <a:ea typeface="+mn-ea"/>
          <a:cs typeface="+mn-cs"/>
        </a:defRPr>
      </a:lvl6pPr>
      <a:lvl7pPr marL="2742803" algn="l" defTabSz="914269" rtl="0" eaLnBrk="1" latinLnBrk="0" hangingPunct="1">
        <a:defRPr sz="1800" kern="1200">
          <a:solidFill>
            <a:schemeClr val="tx1"/>
          </a:solidFill>
          <a:latin typeface="+mn-lt"/>
          <a:ea typeface="+mn-ea"/>
          <a:cs typeface="+mn-cs"/>
        </a:defRPr>
      </a:lvl7pPr>
      <a:lvl8pPr marL="3199936" algn="l" defTabSz="914269" rtl="0" eaLnBrk="1" latinLnBrk="0" hangingPunct="1">
        <a:defRPr sz="1800" kern="1200">
          <a:solidFill>
            <a:schemeClr val="tx1"/>
          </a:solidFill>
          <a:latin typeface="+mn-lt"/>
          <a:ea typeface="+mn-ea"/>
          <a:cs typeface="+mn-cs"/>
        </a:defRPr>
      </a:lvl8pPr>
      <a:lvl9pPr marL="3657070" algn="l" defTabSz="91426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992">
          <p15:clr>
            <a:srgbClr val="F26B43"/>
          </p15:clr>
        </p15:guide>
        <p15:guide id="7" pos="1120">
          <p15:clr>
            <a:srgbClr val="F26B43"/>
          </p15:clr>
        </p15:guide>
        <p15:guide id="8" pos="1676">
          <p15:clr>
            <a:srgbClr val="F26B43"/>
          </p15:clr>
        </p15:guide>
        <p15:guide id="9" pos="1556">
          <p15:clr>
            <a:srgbClr val="F26B43"/>
          </p15:clr>
        </p15:guide>
        <p15:guide id="10" pos="2252">
          <p15:clr>
            <a:srgbClr val="F26B43"/>
          </p15:clr>
        </p15:guide>
        <p15:guide id="11" pos="2128">
          <p15:clr>
            <a:srgbClr val="F26B43"/>
          </p15:clr>
        </p15:guide>
        <p15:guide id="16" pos="3824">
          <p15:clr>
            <a:srgbClr val="F26B43"/>
          </p15:clr>
        </p15:guide>
        <p15:guide id="17" pos="3948">
          <p15:clr>
            <a:srgbClr val="F26B43"/>
          </p15:clr>
        </p15:guide>
        <p15:guide id="20" pos="4384">
          <p15:clr>
            <a:srgbClr val="F26B43"/>
          </p15:clr>
        </p15:guide>
        <p15:guide id="21" pos="4508">
          <p15:clr>
            <a:srgbClr val="F26B43"/>
          </p15:clr>
        </p15:guide>
        <p15:guide id="22" pos="6780">
          <p15:clr>
            <a:srgbClr val="F26B43"/>
          </p15:clr>
        </p15:guide>
        <p15:guide id="23" pos="6656">
          <p15:clr>
            <a:srgbClr val="F26B43"/>
          </p15:clr>
        </p15:guide>
        <p15:guide id="24" pos="4960">
          <p15:clr>
            <a:srgbClr val="F26B43"/>
          </p15:clr>
        </p15:guide>
        <p15:guide id="25" pos="5084">
          <p15:clr>
            <a:srgbClr val="F26B43"/>
          </p15:clr>
        </p15:guide>
        <p15:guide id="30" orient="horz" pos="538">
          <p15:clr>
            <a:srgbClr val="F26B43"/>
          </p15:clr>
        </p15:guide>
        <p15:guide id="31" pos="551">
          <p15:clr>
            <a:srgbClr val="F26B43"/>
          </p15:clr>
        </p15:guide>
        <p15:guide id="39" pos="6092">
          <p15:clr>
            <a:srgbClr val="F26B43"/>
          </p15:clr>
        </p15:guide>
        <p15:guide id="40" pos="6216">
          <p15:clr>
            <a:srgbClr val="F26B43"/>
          </p15:clr>
        </p15:guide>
        <p15:guide id="41" pos="2692">
          <p15:clr>
            <a:srgbClr val="F26B43"/>
          </p15:clr>
        </p15:guide>
        <p15:guide id="42" pos="2808">
          <p15:clr>
            <a:srgbClr val="F26B43"/>
          </p15:clr>
        </p15:guide>
        <p15:guide id="43" pos="3260">
          <p15:clr>
            <a:srgbClr val="F26B43"/>
          </p15:clr>
        </p15:guide>
        <p15:guide id="44" pos="3380">
          <p15:clr>
            <a:srgbClr val="F26B43"/>
          </p15:clr>
        </p15:guide>
        <p15:guide id="50" pos="5520">
          <p15:clr>
            <a:srgbClr val="F26B43"/>
          </p15:clr>
        </p15:guide>
        <p15:guide id="52" orient="horz" pos="933">
          <p15:clr>
            <a:srgbClr val="F26B43"/>
          </p15:clr>
        </p15:guide>
        <p15:guide id="53" orient="horz" pos="759">
          <p15:clr>
            <a:srgbClr val="F26B43"/>
          </p15:clr>
        </p15:guide>
        <p15:guide id="58" orient="horz" pos="218">
          <p15:clr>
            <a:srgbClr val="F26B43"/>
          </p15:clr>
        </p15:guide>
        <p15:guide id="59" orient="horz" pos="3680">
          <p15:clr>
            <a:srgbClr val="F26B43"/>
          </p15:clr>
        </p15:guide>
        <p15:guide id="60" orient="horz" pos="3861">
          <p15:clr>
            <a:srgbClr val="F26B43"/>
          </p15:clr>
        </p15:guide>
        <p15:guide id="62" orient="horz" pos="2130">
          <p15:clr>
            <a:srgbClr val="F26B43"/>
          </p15:clr>
        </p15:guide>
        <p15:guide id="65" pos="5648">
          <p15:clr>
            <a:srgbClr val="F26B43"/>
          </p15:clr>
        </p15:guide>
        <p15:guide id="66" orient="horz" pos="649">
          <p15:clr>
            <a:srgbClr val="F26B43"/>
          </p15:clr>
        </p15:guide>
        <p15:guide id="67" pos="7216">
          <p15:clr>
            <a:srgbClr val="F26B43"/>
          </p15:clr>
        </p15:guide>
        <p15:guide id="69" orient="horz" pos="3988">
          <p15:clr>
            <a:srgbClr val="F26B43"/>
          </p15:clr>
        </p15:guide>
        <p15:guide id="70" orient="horz" pos="4196">
          <p15:clr>
            <a:srgbClr val="F26B43"/>
          </p15:clr>
        </p15:guide>
        <p15:guide id="71" pos="318">
          <p15:clr>
            <a:srgbClr val="F26B43"/>
          </p15:clr>
        </p15:guide>
        <p15:guide id="72" orient="horz" pos="41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9.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7.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9.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6.m4a"/><Relationship Id="rId7" Type="http://schemas.openxmlformats.org/officeDocument/2006/relationships/image" Target="../media/image1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notesSlide" Target="../notesSlides/notesSlide5.xml"/><Relationship Id="rId5" Type="http://schemas.openxmlformats.org/officeDocument/2006/relationships/slideLayout" Target="../slideLayouts/slideLayout3.xml"/><Relationship Id="rId10" Type="http://schemas.openxmlformats.org/officeDocument/2006/relationships/image" Target="../media/image7.png"/><Relationship Id="rId4" Type="http://schemas.openxmlformats.org/officeDocument/2006/relationships/audio" Target="../media/media6.m4a"/><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14.png"/><Relationship Id="rId12" Type="http://schemas.openxmlformats.org/officeDocument/2006/relationships/hyperlink" Target="https://bildungsportal.sachsen.de/opal/auth/RepositoryEntry/22442737665/CourseNode/102071462061535" TargetMode="Externa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3.png"/><Relationship Id="rId11" Type="http://schemas.openxmlformats.org/officeDocument/2006/relationships/image" Target="../media/image17.svg"/><Relationship Id="rId5" Type="http://schemas.openxmlformats.org/officeDocument/2006/relationships/image" Target="../media/image6.png"/><Relationship Id="rId10" Type="http://schemas.openxmlformats.org/officeDocument/2006/relationships/image" Target="../media/image16.png"/><Relationship Id="rId4" Type="http://schemas.openxmlformats.org/officeDocument/2006/relationships/notesSlide" Target="../notesSlides/notesSlide6.xml"/><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8"/>
          <p:cNvSpPr>
            <a:spLocks noGrp="1"/>
          </p:cNvSpPr>
          <p:nvPr>
            <p:ph type="subTitle" idx="1"/>
          </p:nvPr>
        </p:nvSpPr>
        <p:spPr>
          <a:xfrm>
            <a:off x="8544003" y="5084858"/>
            <a:ext cx="3203712" cy="1239280"/>
          </a:xfrm>
        </p:spPr>
        <p:txBody>
          <a:bodyPr/>
          <a:lstStyle/>
          <a:p>
            <a:r>
              <a:rPr lang="de-DE" sz="1800" dirty="0"/>
              <a:t>TU Dresden</a:t>
            </a:r>
          </a:p>
          <a:p>
            <a:endParaRPr lang="de-DE" sz="1800" dirty="0"/>
          </a:p>
        </p:txBody>
      </p:sp>
      <p:sp>
        <p:nvSpPr>
          <p:cNvPr id="3" name="Textplatzhalter 2"/>
          <p:cNvSpPr>
            <a:spLocks noGrp="1"/>
          </p:cNvSpPr>
          <p:nvPr>
            <p:ph type="body" sz="quarter" idx="10"/>
          </p:nvPr>
        </p:nvSpPr>
        <p:spPr>
          <a:xfrm>
            <a:off x="999844" y="1869784"/>
            <a:ext cx="7966515" cy="794239"/>
          </a:xfrm>
        </p:spPr>
        <p:txBody>
          <a:bodyPr/>
          <a:lstStyle/>
          <a:p>
            <a:r>
              <a:rPr lang="de-DE" sz="1800" dirty="0"/>
              <a:t>Pauline Thamm</a:t>
            </a:r>
            <a:br>
              <a:rPr lang="de-DE" sz="1800" dirty="0"/>
            </a:br>
            <a:r>
              <a:rPr lang="de-DE" sz="1800" dirty="0"/>
              <a:t>Tutor from TEAM TUTORING hybrid </a:t>
            </a:r>
          </a:p>
        </p:txBody>
      </p:sp>
      <p:sp>
        <p:nvSpPr>
          <p:cNvPr id="5" name="Titel 4"/>
          <p:cNvSpPr>
            <a:spLocks noGrp="1"/>
          </p:cNvSpPr>
          <p:nvPr>
            <p:ph type="title"/>
          </p:nvPr>
        </p:nvSpPr>
        <p:spPr>
          <a:xfrm>
            <a:off x="1263315" y="3379887"/>
            <a:ext cx="9569999" cy="1434779"/>
          </a:xfrm>
        </p:spPr>
        <p:txBody>
          <a:bodyPr/>
          <a:lstStyle/>
          <a:p>
            <a:pPr algn="ctr"/>
            <a:r>
              <a:rPr lang="de-DE" dirty="0"/>
              <a:t>Peer observation: </a:t>
            </a:r>
            <a:br>
              <a:rPr lang="de-DE" dirty="0"/>
            </a:br>
            <a:r>
              <a:rPr lang="de-DE" dirty="0"/>
              <a:t>Learn, grow and succeed together!</a:t>
            </a:r>
            <a:endParaRPr lang="de-DE" sz="2000" b="0" dirty="0"/>
          </a:p>
        </p:txBody>
      </p:sp>
      <p:pic>
        <p:nvPicPr>
          <p:cNvPr id="6" name="Grafik 5"/>
          <p:cNvPicPr>
            <a:picLocks noChangeAspect="1"/>
          </p:cNvPicPr>
          <p:nvPr/>
        </p:nvPicPr>
        <p:blipFill>
          <a:blip r:embed="rId5"/>
          <a:stretch>
            <a:fillRect/>
          </a:stretch>
        </p:blipFill>
        <p:spPr>
          <a:xfrm>
            <a:off x="9155867" y="123988"/>
            <a:ext cx="1398480" cy="835064"/>
          </a:xfrm>
          <a:prstGeom prst="rect">
            <a:avLst/>
          </a:prstGeom>
        </p:spPr>
      </p:pic>
      <p:pic>
        <p:nvPicPr>
          <p:cNvPr id="7" name="Welcome">
            <a:hlinkClick r:id="" action="ppaction://media"/>
            <a:extLst>
              <a:ext uri="{FF2B5EF4-FFF2-40B4-BE49-F238E27FC236}">
                <a16:creationId xmlns:a16="http://schemas.microsoft.com/office/drawing/2014/main" id="{4701DF2B-5E40-C74D-3C23-F3C37490E0F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38115" y="5810333"/>
            <a:ext cx="609600" cy="609600"/>
          </a:xfrm>
          <a:prstGeom prst="rect">
            <a:avLst/>
          </a:prstGeom>
        </p:spPr>
      </p:pic>
    </p:spTree>
    <p:extLst>
      <p:ext uri="{BB962C8B-B14F-4D97-AF65-F5344CB8AC3E}">
        <p14:creationId xmlns:p14="http://schemas.microsoft.com/office/powerpoint/2010/main" val="2300938353"/>
      </p:ext>
    </p:extLst>
  </p:cSld>
  <p:clrMapOvr>
    <a:masterClrMapping/>
  </p:clrMapOvr>
  <mc:AlternateContent xmlns:mc="http://schemas.openxmlformats.org/markup-compatibility/2006" xmlns:p14="http://schemas.microsoft.com/office/powerpoint/2010/main">
    <mc:Choice Requires="p14">
      <p:transition spd="slow" p14:dur="2000" advTm="22498"/>
    </mc:Choice>
    <mc:Fallback xmlns="">
      <p:transition spd="slow" advTm="224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53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a:t>	Peer observation makes it possible!</a:t>
            </a:r>
          </a:p>
        </p:txBody>
      </p:sp>
      <p:sp>
        <p:nvSpPr>
          <p:cNvPr id="3" name="Inhaltsplatzhalter 2"/>
          <p:cNvSpPr>
            <a:spLocks noGrp="1"/>
          </p:cNvSpPr>
          <p:nvPr>
            <p:ph sz="quarter" idx="10"/>
          </p:nvPr>
        </p:nvSpPr>
        <p:spPr>
          <a:xfrm>
            <a:off x="3270430" y="1392847"/>
            <a:ext cx="10580688" cy="4344987"/>
          </a:xfrm>
        </p:spPr>
        <p:txBody>
          <a:bodyPr/>
          <a:lstStyle/>
          <a:p>
            <a:r>
              <a:rPr lang="de-DE" sz="2400" dirty="0"/>
              <a:t>Your advantages:</a:t>
            </a:r>
          </a:p>
          <a:p>
            <a:endParaRPr lang="de-DE" sz="1800" dirty="0"/>
          </a:p>
          <a:p>
            <a:pPr marL="285750" indent="-285750">
              <a:lnSpc>
                <a:spcPct val="150000"/>
              </a:lnSpc>
              <a:buFont typeface="Wingdings" panose="05000000000000000000" pitchFamily="2" charset="2"/>
              <a:buChar char="ü"/>
            </a:pPr>
            <a:r>
              <a:rPr lang="de-DE" sz="2000" dirty="0"/>
              <a:t>Increased expertise beyond the specialist field</a:t>
            </a:r>
          </a:p>
          <a:p>
            <a:pPr marL="285750" indent="-285750">
              <a:lnSpc>
                <a:spcPct val="150000"/>
              </a:lnSpc>
              <a:buFont typeface="Wingdings" panose="05000000000000000000" pitchFamily="2" charset="2"/>
              <a:buChar char="ü"/>
            </a:pPr>
            <a:r>
              <a:rPr lang="de-DE" sz="2000" dirty="0"/>
              <a:t>Professional and personal development during your studies</a:t>
            </a:r>
          </a:p>
          <a:p>
            <a:pPr marL="285750" indent="-285750">
              <a:lnSpc>
                <a:spcPct val="150000"/>
              </a:lnSpc>
              <a:buFont typeface="Wingdings" panose="05000000000000000000" pitchFamily="2" charset="2"/>
              <a:buChar char="ü"/>
            </a:pPr>
            <a:r>
              <a:rPr lang="de-DE" sz="2000" dirty="0"/>
              <a:t>Collegial exchange and support programme</a:t>
            </a:r>
          </a:p>
          <a:p>
            <a:pPr marL="285750" indent="-285750">
              <a:lnSpc>
                <a:spcPct val="150000"/>
              </a:lnSpc>
              <a:buFont typeface="Wingdings" panose="05000000000000000000" pitchFamily="2" charset="2"/>
              <a:buChar char="ü"/>
            </a:pPr>
            <a:r>
              <a:rPr lang="de-DE" sz="2000" dirty="0"/>
              <a:t>valuable experience for your career in a leadership role as a </a:t>
            </a:r>
            <a:br>
              <a:rPr lang="de-DE" sz="2000" dirty="0"/>
            </a:br>
            <a:r>
              <a:rPr lang="de-DE" sz="2000" dirty="0" err="1"/>
              <a:t>tutor </a:t>
            </a:r>
            <a:r>
              <a:rPr lang="de-DE" sz="2000" dirty="0"/>
              <a:t>or teacher</a:t>
            </a:r>
          </a:p>
        </p:txBody>
      </p:sp>
      <p:sp>
        <p:nvSpPr>
          <p:cNvPr id="5" name="Rechteck 4"/>
          <p:cNvSpPr/>
          <p:nvPr/>
        </p:nvSpPr>
        <p:spPr>
          <a:xfrm>
            <a:off x="5534526" y="6388768"/>
            <a:ext cx="2406316" cy="348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5"/>
          <a:stretch>
            <a:fillRect/>
          </a:stretch>
        </p:blipFill>
        <p:spPr>
          <a:xfrm>
            <a:off x="677381" y="1244977"/>
            <a:ext cx="2220801" cy="4059072"/>
          </a:xfrm>
          <a:prstGeom prst="rect">
            <a:avLst/>
          </a:prstGeom>
        </p:spPr>
      </p:pic>
      <p:pic>
        <p:nvPicPr>
          <p:cNvPr id="7" name="Grafik 6"/>
          <p:cNvPicPr>
            <a:picLocks noChangeAspect="1"/>
          </p:cNvPicPr>
          <p:nvPr/>
        </p:nvPicPr>
        <p:blipFill>
          <a:blip r:embed="rId6"/>
          <a:stretch>
            <a:fillRect/>
          </a:stretch>
        </p:blipFill>
        <p:spPr>
          <a:xfrm>
            <a:off x="9839609" y="6189516"/>
            <a:ext cx="993708" cy="593365"/>
          </a:xfrm>
          <a:prstGeom prst="rect">
            <a:avLst/>
          </a:prstGeom>
        </p:spPr>
      </p:pic>
      <p:sp>
        <p:nvSpPr>
          <p:cNvPr id="8" name="Rechteck 7"/>
          <p:cNvSpPr/>
          <p:nvPr/>
        </p:nvSpPr>
        <p:spPr>
          <a:xfrm>
            <a:off x="1937288" y="6189516"/>
            <a:ext cx="3425126" cy="5933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p:cNvPicPr>
            <a:picLocks noChangeAspect="1"/>
          </p:cNvPicPr>
          <p:nvPr/>
        </p:nvPicPr>
        <p:blipFill>
          <a:blip r:embed="rId7"/>
          <a:stretch>
            <a:fillRect/>
          </a:stretch>
        </p:blipFill>
        <p:spPr>
          <a:xfrm>
            <a:off x="1210274" y="5222035"/>
            <a:ext cx="423863" cy="190500"/>
          </a:xfrm>
          <a:prstGeom prst="rect">
            <a:avLst/>
          </a:prstGeom>
        </p:spPr>
      </p:pic>
      <p:pic>
        <p:nvPicPr>
          <p:cNvPr id="10" name="Aufgezeichneter Sound">
            <a:hlinkClick r:id="" action="ppaction://media"/>
            <a:extLst>
              <a:ext uri="{FF2B5EF4-FFF2-40B4-BE49-F238E27FC236}">
                <a16:creationId xmlns:a16="http://schemas.microsoft.com/office/drawing/2014/main" id="{969A9F51-5BB8-E6CB-361F-A52E1FE77C0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88917" y="210702"/>
            <a:ext cx="909464" cy="909464"/>
          </a:xfrm>
          <a:prstGeom prst="rect">
            <a:avLst/>
          </a:prstGeom>
        </p:spPr>
      </p:pic>
    </p:spTree>
    <p:extLst>
      <p:ext uri="{BB962C8B-B14F-4D97-AF65-F5344CB8AC3E}">
        <p14:creationId xmlns:p14="http://schemas.microsoft.com/office/powerpoint/2010/main" val="1687987036"/>
      </p:ext>
    </p:extLst>
  </p:cSld>
  <p:clrMapOvr>
    <a:masterClrMapping/>
  </p:clrMapOvr>
  <mc:AlternateContent xmlns:mc="http://schemas.openxmlformats.org/markup-compatibility/2006" xmlns:p14="http://schemas.microsoft.com/office/powerpoint/2010/main">
    <mc:Choice Requires="p14">
      <p:transition spd="slow" p14:dur="2000" advTm="74942"/>
    </mc:Choice>
    <mc:Fallback xmlns="">
      <p:transition spd="slow" advTm="749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4942"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a:t>Why should we sit in on tutorials or exercises?</a:t>
            </a:r>
          </a:p>
        </p:txBody>
      </p:sp>
      <p:sp>
        <p:nvSpPr>
          <p:cNvPr id="3" name="Inhaltsplatzhalter 2"/>
          <p:cNvSpPr>
            <a:spLocks noGrp="1"/>
          </p:cNvSpPr>
          <p:nvPr>
            <p:ph sz="quarter" idx="10"/>
          </p:nvPr>
        </p:nvSpPr>
        <p:spPr>
          <a:xfrm>
            <a:off x="465237" y="1718311"/>
            <a:ext cx="6648485" cy="4344987"/>
          </a:xfrm>
        </p:spPr>
        <p:txBody>
          <a:bodyPr/>
          <a:lstStyle/>
          <a:p>
            <a:pPr marL="342900" indent="-342900">
              <a:buFont typeface="+mj-lt"/>
              <a:buAutoNum type="arabicPeriod"/>
            </a:pPr>
            <a:r>
              <a:rPr lang="de-DE" sz="2000" dirty="0"/>
              <a:t>Provides insights into the teaching activities of the tutor </a:t>
            </a:r>
          </a:p>
          <a:p>
            <a:pPr marL="342900" indent="-342900">
              <a:buFont typeface="+mj-lt"/>
              <a:buAutoNum type="arabicPeriod"/>
            </a:pPr>
            <a:r>
              <a:rPr lang="de-DE" sz="2000" dirty="0"/>
              <a:t>Provides the opportunity to identify proven teaching strategies</a:t>
            </a:r>
          </a:p>
          <a:p>
            <a:pPr marL="342900" indent="-342900">
              <a:buFont typeface="+mj-lt"/>
              <a:buAutoNum type="arabicPeriod"/>
            </a:pPr>
            <a:r>
              <a:rPr lang="de-DE" sz="2000" dirty="0"/>
              <a:t>Provides an opportunity to reflect on pedagogical approaches and suggest improvements or adjustments to minimise the "blind spot" [1].</a:t>
            </a:r>
          </a:p>
          <a:p>
            <a:endParaRPr lang="de-DE" sz="1800" dirty="0"/>
          </a:p>
          <a:p>
            <a:endParaRPr lang="de-DE" sz="1800" dirty="0"/>
          </a:p>
          <a:p>
            <a:r>
              <a:rPr lang="de-DE" sz="1200" dirty="0"/>
              <a:t>[1] Luft, J. &amp; Ingham, H.: The </a:t>
            </a:r>
            <a:r>
              <a:rPr lang="de-DE" sz="1200" dirty="0" err="1"/>
              <a:t>Johari window</a:t>
            </a:r>
            <a:r>
              <a:rPr lang="de-DE" sz="1200" dirty="0"/>
              <a:t>, a </a:t>
            </a:r>
            <a:r>
              <a:rPr lang="de-DE" sz="1200" dirty="0" err="1"/>
              <a:t>graphic model of </a:t>
            </a:r>
            <a:r>
              <a:rPr lang="de-DE" sz="1200" dirty="0"/>
              <a:t>interpersonal </a:t>
            </a:r>
            <a:r>
              <a:rPr lang="de-DE" sz="1200" dirty="0" err="1"/>
              <a:t>awareness</a:t>
            </a:r>
            <a:r>
              <a:rPr lang="de-DE" sz="1200" dirty="0"/>
              <a:t>. In: </a:t>
            </a:r>
            <a:r>
              <a:rPr lang="de-DE" sz="1200" dirty="0" err="1"/>
              <a:t>Proceedings of the </a:t>
            </a:r>
            <a:r>
              <a:rPr lang="de-DE" sz="1200" dirty="0"/>
              <a:t>western </a:t>
            </a:r>
            <a:r>
              <a:rPr lang="de-DE" sz="1200" dirty="0" err="1"/>
              <a:t>training laboratory </a:t>
            </a:r>
            <a:r>
              <a:rPr lang="de-DE" sz="1200" dirty="0"/>
              <a:t>in </a:t>
            </a:r>
            <a:r>
              <a:rPr lang="de-DE" sz="1200" dirty="0" err="1"/>
              <a:t>group development</a:t>
            </a:r>
            <a:r>
              <a:rPr lang="de-DE" sz="1200" dirty="0"/>
              <a:t>, Los Angeles: UCLA, 1955.</a:t>
            </a:r>
          </a:p>
          <a:p>
            <a:endParaRPr lang="de-DE" sz="1800" dirty="0"/>
          </a:p>
        </p:txBody>
      </p:sp>
      <p:sp>
        <p:nvSpPr>
          <p:cNvPr id="5" name="Rechteck 4"/>
          <p:cNvSpPr/>
          <p:nvPr/>
        </p:nvSpPr>
        <p:spPr>
          <a:xfrm>
            <a:off x="5534526" y="6388768"/>
            <a:ext cx="2406316" cy="348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p:cNvPicPr>
            <a:picLocks noChangeAspect="1"/>
          </p:cNvPicPr>
          <p:nvPr/>
        </p:nvPicPr>
        <p:blipFill>
          <a:blip r:embed="rId5"/>
          <a:stretch>
            <a:fillRect/>
          </a:stretch>
        </p:blipFill>
        <p:spPr>
          <a:xfrm>
            <a:off x="9839609" y="6189516"/>
            <a:ext cx="993708" cy="593365"/>
          </a:xfrm>
          <a:prstGeom prst="rect">
            <a:avLst/>
          </a:prstGeom>
        </p:spPr>
      </p:pic>
      <p:sp>
        <p:nvSpPr>
          <p:cNvPr id="8" name="Rechteck 7"/>
          <p:cNvSpPr/>
          <p:nvPr/>
        </p:nvSpPr>
        <p:spPr>
          <a:xfrm>
            <a:off x="1937288" y="6189516"/>
            <a:ext cx="3425126" cy="5933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a:picLocks noChangeAspect="1"/>
          </p:cNvPicPr>
          <p:nvPr/>
        </p:nvPicPr>
        <p:blipFill>
          <a:blip r:embed="rId6"/>
          <a:stretch>
            <a:fillRect/>
          </a:stretch>
        </p:blipFill>
        <p:spPr>
          <a:xfrm>
            <a:off x="7248676" y="1106766"/>
            <a:ext cx="4544180" cy="4920015"/>
          </a:xfrm>
          <a:prstGeom prst="rect">
            <a:avLst/>
          </a:prstGeom>
        </p:spPr>
      </p:pic>
      <p:pic>
        <p:nvPicPr>
          <p:cNvPr id="9" name="Aufgezeichneter Sound">
            <a:hlinkClick r:id="" action="ppaction://media"/>
            <a:extLst>
              <a:ext uri="{FF2B5EF4-FFF2-40B4-BE49-F238E27FC236}">
                <a16:creationId xmlns:a16="http://schemas.microsoft.com/office/drawing/2014/main" id="{2B1E163A-86DC-34D6-E10F-B4091476460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945908" y="183340"/>
            <a:ext cx="846948" cy="846948"/>
          </a:xfrm>
          <a:prstGeom prst="rect">
            <a:avLst/>
          </a:prstGeom>
        </p:spPr>
      </p:pic>
    </p:spTree>
    <p:extLst>
      <p:ext uri="{BB962C8B-B14F-4D97-AF65-F5344CB8AC3E}">
        <p14:creationId xmlns:p14="http://schemas.microsoft.com/office/powerpoint/2010/main" val="3701115047"/>
      </p:ext>
    </p:extLst>
  </p:cSld>
  <p:clrMapOvr>
    <a:masterClrMapping/>
  </p:clrMapOvr>
  <mc:AlternateContent xmlns:mc="http://schemas.openxmlformats.org/markup-compatibility/2006" xmlns:p14="http://schemas.microsoft.com/office/powerpoint/2010/main">
    <mc:Choice Requires="p14">
      <p:transition spd="slow" p14:dur="2000" advTm="175094"/>
    </mc:Choice>
    <mc:Fallback xmlns="">
      <p:transition spd="slow" advTm="1750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6715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What is peer observation?</a:t>
            </a:r>
          </a:p>
        </p:txBody>
      </p:sp>
      <p:sp>
        <p:nvSpPr>
          <p:cNvPr id="3" name="Inhaltsplatzhalter 2"/>
          <p:cNvSpPr>
            <a:spLocks noGrp="1"/>
          </p:cNvSpPr>
          <p:nvPr>
            <p:ph sz="quarter" idx="10"/>
          </p:nvPr>
        </p:nvSpPr>
        <p:spPr>
          <a:xfrm>
            <a:off x="149306" y="1205343"/>
            <a:ext cx="12042694" cy="4344987"/>
          </a:xfrm>
        </p:spPr>
        <p:txBody>
          <a:bodyPr/>
          <a:lstStyle/>
          <a:p>
            <a:pPr marL="285750" indent="-285750">
              <a:lnSpc>
                <a:spcPct val="150000"/>
              </a:lnSpc>
              <a:buFont typeface="Courier New" panose="02070309020205020404" pitchFamily="49" charset="0"/>
              <a:buChar char="o"/>
            </a:pPr>
            <a:r>
              <a:rPr lang="de-DE" sz="1800" dirty="0"/>
              <a:t>One person takes part in your tutorial as a guest and then gives feedback </a:t>
            </a:r>
            <a:br>
              <a:rPr lang="de-DE" sz="1800" dirty="0"/>
            </a:br>
            <a:r>
              <a:rPr lang="de-DE" sz="1800" dirty="0"/>
              <a:t>feedback on the observed lesson.</a:t>
            </a:r>
          </a:p>
          <a:p>
            <a:pPr marL="285750" indent="-285750">
              <a:lnSpc>
                <a:spcPct val="150000"/>
              </a:lnSpc>
              <a:buFont typeface="Courier New" panose="02070309020205020404" pitchFamily="49" charset="0"/>
              <a:buChar char="o"/>
            </a:pPr>
            <a:r>
              <a:rPr lang="de-DE" sz="1800" dirty="0" err="1"/>
              <a:t>Each tutor </a:t>
            </a:r>
            <a:r>
              <a:rPr lang="de-DE" sz="1800" dirty="0"/>
              <a:t>who is observed determines what is to be observed. </a:t>
            </a:r>
            <a:br>
              <a:rPr lang="de-DE" sz="1800" dirty="0"/>
            </a:br>
            <a:r>
              <a:rPr lang="de-DE" sz="1800" dirty="0"/>
              <a:t>should be observed.  </a:t>
            </a:r>
          </a:p>
          <a:p>
            <a:pPr marL="285750" indent="-285750">
              <a:lnSpc>
                <a:spcPct val="150000"/>
              </a:lnSpc>
              <a:buFont typeface="Courier New" panose="02070309020205020404" pitchFamily="49" charset="0"/>
              <a:buChar char="o"/>
            </a:pPr>
            <a:r>
              <a:rPr lang="de-DE" sz="1800" dirty="0"/>
              <a:t>Only the selected aspects of the short survey are the subject of </a:t>
            </a:r>
            <a:br>
              <a:rPr lang="de-DE" sz="1800" dirty="0"/>
            </a:br>
            <a:r>
              <a:rPr lang="de-DE" sz="1800" dirty="0"/>
              <a:t>of the observation and the subsequent feedback discussion.</a:t>
            </a:r>
            <a:endParaRPr lang="de-DE" sz="1800" i="1" dirty="0"/>
          </a:p>
          <a:p>
            <a:pPr marL="285750" indent="-285750">
              <a:lnSpc>
                <a:spcPct val="150000"/>
              </a:lnSpc>
              <a:buFont typeface="Courier New" panose="02070309020205020404" pitchFamily="49" charset="0"/>
              <a:buChar char="o"/>
            </a:pPr>
            <a:r>
              <a:rPr lang="de-DE" sz="1800" dirty="0"/>
              <a:t>The guest and the </a:t>
            </a:r>
            <a:r>
              <a:rPr lang="de-DE" sz="1800" dirty="0" err="1"/>
              <a:t>tutor </a:t>
            </a:r>
            <a:r>
              <a:rPr lang="de-DE" sz="1800" dirty="0"/>
              <a:t>reflect "at eye level" on the teaching activity in the tutorial, using a </a:t>
            </a:r>
            <a:r>
              <a:rPr lang="de-DE" sz="1800" dirty="0" err="1"/>
              <a:t>criteria-led </a:t>
            </a:r>
            <a:r>
              <a:rPr lang="de-DE" sz="1800" dirty="0"/>
              <a:t>protocol.</a:t>
            </a:r>
          </a:p>
          <a:p>
            <a:pPr marL="285750" indent="-285750">
              <a:lnSpc>
                <a:spcPct val="150000"/>
              </a:lnSpc>
              <a:buFont typeface="Courier New" panose="02070309020205020404" pitchFamily="49" charset="0"/>
              <a:buChar char="o"/>
            </a:pPr>
            <a:r>
              <a:rPr lang="de-DE" sz="1800" dirty="0"/>
              <a:t>Through dialogue, we develop new insights and thus expand your personal professionalism </a:t>
            </a:r>
            <a:r>
              <a:rPr lang="de-DE" sz="1800" dirty="0" err="1"/>
              <a:t>in tutoring</a:t>
            </a:r>
            <a:r>
              <a:rPr lang="de-DE" sz="1800" dirty="0"/>
              <a:t>. </a:t>
            </a:r>
          </a:p>
          <a:p>
            <a:endParaRPr lang="de-DE" dirty="0"/>
          </a:p>
        </p:txBody>
      </p:sp>
      <p:sp>
        <p:nvSpPr>
          <p:cNvPr id="5" name="Rechteck 4"/>
          <p:cNvSpPr/>
          <p:nvPr/>
        </p:nvSpPr>
        <p:spPr>
          <a:xfrm>
            <a:off x="5534526" y="6388768"/>
            <a:ext cx="2406316" cy="348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5"/>
          <a:stretch>
            <a:fillRect/>
          </a:stretch>
        </p:blipFill>
        <p:spPr>
          <a:xfrm>
            <a:off x="8401050" y="0"/>
            <a:ext cx="3790950" cy="4067175"/>
          </a:xfrm>
          <a:prstGeom prst="rect">
            <a:avLst/>
          </a:prstGeom>
        </p:spPr>
      </p:pic>
      <p:pic>
        <p:nvPicPr>
          <p:cNvPr id="7" name="Grafik 6"/>
          <p:cNvPicPr>
            <a:picLocks noChangeAspect="1"/>
          </p:cNvPicPr>
          <p:nvPr/>
        </p:nvPicPr>
        <p:blipFill>
          <a:blip r:embed="rId6"/>
          <a:stretch>
            <a:fillRect/>
          </a:stretch>
        </p:blipFill>
        <p:spPr>
          <a:xfrm>
            <a:off x="9839609" y="6189516"/>
            <a:ext cx="993708" cy="593365"/>
          </a:xfrm>
          <a:prstGeom prst="rect">
            <a:avLst/>
          </a:prstGeom>
        </p:spPr>
      </p:pic>
      <p:sp>
        <p:nvSpPr>
          <p:cNvPr id="8" name="Rechteck 7"/>
          <p:cNvSpPr/>
          <p:nvPr/>
        </p:nvSpPr>
        <p:spPr>
          <a:xfrm>
            <a:off x="1937288" y="6189516"/>
            <a:ext cx="3425126" cy="5933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p:cNvPicPr>
            <a:picLocks noChangeAspect="1"/>
          </p:cNvPicPr>
          <p:nvPr/>
        </p:nvPicPr>
        <p:blipFill>
          <a:blip r:embed="rId7"/>
          <a:stretch>
            <a:fillRect/>
          </a:stretch>
        </p:blipFill>
        <p:spPr>
          <a:xfrm>
            <a:off x="10409454" y="130064"/>
            <a:ext cx="423863" cy="216011"/>
          </a:xfrm>
          <a:prstGeom prst="rect">
            <a:avLst/>
          </a:prstGeom>
        </p:spPr>
      </p:pic>
      <p:pic>
        <p:nvPicPr>
          <p:cNvPr id="10" name="Aufgezeichneter Sound">
            <a:hlinkClick r:id="" action="ppaction://media"/>
            <a:extLst>
              <a:ext uri="{FF2B5EF4-FFF2-40B4-BE49-F238E27FC236}">
                <a16:creationId xmlns:a16="http://schemas.microsoft.com/office/drawing/2014/main" id="{B7540169-AAA9-2230-B6AF-28780BCB2CB8}"/>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17288" y="112853"/>
            <a:ext cx="695934" cy="695934"/>
          </a:xfrm>
          <a:prstGeom prst="rect">
            <a:avLst/>
          </a:prstGeom>
        </p:spPr>
      </p:pic>
    </p:spTree>
    <p:extLst>
      <p:ext uri="{BB962C8B-B14F-4D97-AF65-F5344CB8AC3E}">
        <p14:creationId xmlns:p14="http://schemas.microsoft.com/office/powerpoint/2010/main" val="1185706432"/>
      </p:ext>
    </p:extLst>
  </p:cSld>
  <p:clrMapOvr>
    <a:masterClrMapping/>
  </p:clrMapOvr>
  <mc:AlternateContent xmlns:mc="http://schemas.openxmlformats.org/markup-compatibility/2006" xmlns:p14="http://schemas.microsoft.com/office/powerpoint/2010/main">
    <mc:Choice Requires="p14">
      <p:transition spd="slow" p14:dur="2000" advTm="59176"/>
    </mc:Choice>
    <mc:Fallback xmlns="">
      <p:transition spd="slow" advTm="591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17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7"/>
          <a:stretch>
            <a:fillRect/>
          </a:stretch>
        </p:blipFill>
        <p:spPr>
          <a:xfrm>
            <a:off x="1466929" y="40725"/>
            <a:ext cx="10598497" cy="6081105"/>
          </a:xfrm>
          <a:prstGeom prst="rect">
            <a:avLst/>
          </a:prstGeom>
        </p:spPr>
      </p:pic>
      <p:sp>
        <p:nvSpPr>
          <p:cNvPr id="2" name="Titel 1"/>
          <p:cNvSpPr>
            <a:spLocks noGrp="1"/>
          </p:cNvSpPr>
          <p:nvPr>
            <p:ph type="title"/>
          </p:nvPr>
        </p:nvSpPr>
        <p:spPr>
          <a:xfrm>
            <a:off x="151194" y="220016"/>
            <a:ext cx="10580687" cy="684213"/>
          </a:xfrm>
        </p:spPr>
        <p:txBody>
          <a:bodyPr/>
          <a:lstStyle/>
          <a:p>
            <a:r>
              <a:rPr lang="de-DE" dirty="0"/>
              <a:t>Possible focal points of observation </a:t>
            </a:r>
          </a:p>
        </p:txBody>
      </p:sp>
      <p:sp>
        <p:nvSpPr>
          <p:cNvPr id="5" name="Rechteck 4"/>
          <p:cNvSpPr/>
          <p:nvPr/>
        </p:nvSpPr>
        <p:spPr>
          <a:xfrm>
            <a:off x="5534526" y="6388768"/>
            <a:ext cx="2406316" cy="348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8"/>
          <a:stretch>
            <a:fillRect/>
          </a:stretch>
        </p:blipFill>
        <p:spPr>
          <a:xfrm>
            <a:off x="9839609" y="6189516"/>
            <a:ext cx="993708" cy="593365"/>
          </a:xfrm>
          <a:prstGeom prst="rect">
            <a:avLst/>
          </a:prstGeom>
        </p:spPr>
      </p:pic>
      <p:sp>
        <p:nvSpPr>
          <p:cNvPr id="8" name="Rechteck 7"/>
          <p:cNvSpPr/>
          <p:nvPr/>
        </p:nvSpPr>
        <p:spPr>
          <a:xfrm>
            <a:off x="1937288" y="6189516"/>
            <a:ext cx="3425126" cy="5933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p:cNvPicPr>
            <a:picLocks noChangeAspect="1"/>
          </p:cNvPicPr>
          <p:nvPr/>
        </p:nvPicPr>
        <p:blipFill>
          <a:blip r:embed="rId9"/>
          <a:stretch>
            <a:fillRect/>
          </a:stretch>
        </p:blipFill>
        <p:spPr>
          <a:xfrm>
            <a:off x="6766177" y="130064"/>
            <a:ext cx="423863" cy="216011"/>
          </a:xfrm>
          <a:prstGeom prst="rect">
            <a:avLst/>
          </a:prstGeom>
        </p:spPr>
      </p:pic>
      <p:pic>
        <p:nvPicPr>
          <p:cNvPr id="10" name="Aufgezeichneter Sound">
            <a:hlinkClick r:id="" action="ppaction://media"/>
            <a:extLst>
              <a:ext uri="{FF2B5EF4-FFF2-40B4-BE49-F238E27FC236}">
                <a16:creationId xmlns:a16="http://schemas.microsoft.com/office/drawing/2014/main" id="{55C35194-5553-E56F-705B-4FAE10CEF41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405937" y="105381"/>
            <a:ext cx="738432" cy="738432"/>
          </a:xfrm>
          <a:prstGeom prst="rect">
            <a:avLst/>
          </a:prstGeom>
        </p:spPr>
      </p:pic>
      <p:pic>
        <p:nvPicPr>
          <p:cNvPr id="11" name="Aufgezeichneter Sound">
            <a:hlinkClick r:id="" action="ppaction://media"/>
            <a:extLst>
              <a:ext uri="{FF2B5EF4-FFF2-40B4-BE49-F238E27FC236}">
                <a16:creationId xmlns:a16="http://schemas.microsoft.com/office/drawing/2014/main" id="{98A5D899-ABE9-3687-E2AB-798982179D4E}"/>
              </a:ext>
            </a:extLst>
          </p:cNvPr>
          <p:cNvPicPr>
            <a:picLocks noChangeAspect="1"/>
          </p:cNvPicPr>
          <p:nvPr>
            <a:audioFile r:link="rId4"/>
            <p:extLst>
              <p:ext uri="{DAA4B4D4-6D71-4841-9C94-3DE7FCFB9230}">
                <p14:media xmlns:p14="http://schemas.microsoft.com/office/powerpoint/2010/main" r:embed="rId3"/>
              </p:ext>
            </p:extLst>
          </p:nvPr>
        </p:nvPicPr>
        <p:blipFill>
          <a:blip r:embed="rId10"/>
          <a:stretch>
            <a:fillRect/>
          </a:stretch>
        </p:blipFill>
        <p:spPr>
          <a:xfrm>
            <a:off x="11402619" y="983113"/>
            <a:ext cx="662807" cy="662807"/>
          </a:xfrm>
          <a:prstGeom prst="rect">
            <a:avLst/>
          </a:prstGeom>
        </p:spPr>
      </p:pic>
    </p:spTree>
    <p:extLst>
      <p:ext uri="{BB962C8B-B14F-4D97-AF65-F5344CB8AC3E}">
        <p14:creationId xmlns:p14="http://schemas.microsoft.com/office/powerpoint/2010/main" val="68147885"/>
      </p:ext>
    </p:extLst>
  </p:cSld>
  <p:clrMapOvr>
    <a:masterClrMapping/>
  </p:clrMapOvr>
  <mc:AlternateContent xmlns:mc="http://schemas.openxmlformats.org/markup-compatibility/2006" xmlns:p14="http://schemas.microsoft.com/office/powerpoint/2010/main">
    <mc:Choice Requires="p14">
      <p:transition spd="slow" p14:dur="2000" advTm="36861"/>
    </mc:Choice>
    <mc:Fallback xmlns="">
      <p:transition spd="slow" advTm="368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861" fill="hold"/>
                                        <p:tgtEl>
                                          <p:spTgt spid="10"/>
                                        </p:tgtEl>
                                      </p:cBhvr>
                                    </p:cmd>
                                  </p:childTnLst>
                                </p:cTn>
                              </p:par>
                            </p:childTnLst>
                          </p:cTn>
                        </p:par>
                        <p:par>
                          <p:cTn id="7" fill="hold">
                            <p:stCondLst>
                              <p:cond delay="36861"/>
                            </p:stCondLst>
                            <p:childTnLst>
                              <p:par>
                                <p:cTn id="8" presetID="1" presetClass="mediacall" presetSubtype="0" fill="hold" nodeType="afterEffect">
                                  <p:stCondLst>
                                    <p:cond delay="0"/>
                                  </p:stCondLst>
                                  <p:childTnLst>
                                    <p:cmd type="call" cmd="playFrom(0.0)">
                                      <p:cBhvr>
                                        <p:cTn id="9" dur="320757"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10"/>
                </p:tgtEl>
              </p:cMediaNode>
            </p:audio>
            <p:audio>
              <p:cMediaNode vol="80000">
                <p:cTn id="11" fill="hold" display="0">
                  <p:stCondLst>
                    <p:cond delay="indefinite"/>
                  </p:stCondLst>
                  <p:endCondLst>
                    <p:cond evt="onStopAudio" delay="0">
                      <p:tgtEl>
                        <p:sldTgt/>
                      </p:tgtEl>
                    </p:cond>
                  </p:endCondLst>
                </p:cTn>
                <p:tgtEl>
                  <p:spTgt spid="1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5534526" y="6388768"/>
            <a:ext cx="2406316" cy="348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5"/>
          <a:stretch>
            <a:fillRect/>
          </a:stretch>
        </p:blipFill>
        <p:spPr>
          <a:xfrm>
            <a:off x="9839609" y="6189516"/>
            <a:ext cx="993708" cy="593365"/>
          </a:xfrm>
          <a:prstGeom prst="rect">
            <a:avLst/>
          </a:prstGeom>
        </p:spPr>
      </p:pic>
      <p:sp>
        <p:nvSpPr>
          <p:cNvPr id="7" name="Rechteck 6"/>
          <p:cNvSpPr/>
          <p:nvPr/>
        </p:nvSpPr>
        <p:spPr>
          <a:xfrm>
            <a:off x="1937288" y="6189516"/>
            <a:ext cx="3425126" cy="5933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p:cNvPicPr>
            <a:picLocks noChangeAspect="1"/>
          </p:cNvPicPr>
          <p:nvPr/>
        </p:nvPicPr>
        <p:blipFill rotWithShape="1">
          <a:blip r:embed="rId6"/>
          <a:srcRect b="56772"/>
          <a:stretch/>
        </p:blipFill>
        <p:spPr>
          <a:xfrm>
            <a:off x="6552017" y="1678894"/>
            <a:ext cx="5394096" cy="2437713"/>
          </a:xfrm>
          <a:prstGeom prst="rect">
            <a:avLst/>
          </a:prstGeom>
        </p:spPr>
      </p:pic>
      <p:pic>
        <p:nvPicPr>
          <p:cNvPr id="8" name="Grafik 7"/>
          <p:cNvPicPr>
            <a:picLocks noChangeAspect="1"/>
          </p:cNvPicPr>
          <p:nvPr/>
        </p:nvPicPr>
        <p:blipFill>
          <a:blip r:embed="rId7"/>
          <a:stretch>
            <a:fillRect/>
          </a:stretch>
        </p:blipFill>
        <p:spPr>
          <a:xfrm>
            <a:off x="2057077" y="156481"/>
            <a:ext cx="3985574" cy="2271349"/>
          </a:xfrm>
          <a:prstGeom prst="rect">
            <a:avLst/>
          </a:prstGeom>
        </p:spPr>
      </p:pic>
      <p:pic>
        <p:nvPicPr>
          <p:cNvPr id="10" name="Grafik 9"/>
          <p:cNvPicPr>
            <a:picLocks noChangeAspect="1"/>
          </p:cNvPicPr>
          <p:nvPr/>
        </p:nvPicPr>
        <p:blipFill>
          <a:blip r:embed="rId8"/>
          <a:stretch>
            <a:fillRect/>
          </a:stretch>
        </p:blipFill>
        <p:spPr>
          <a:xfrm>
            <a:off x="8688627" y="4116607"/>
            <a:ext cx="423863" cy="216011"/>
          </a:xfrm>
          <a:prstGeom prst="rect">
            <a:avLst/>
          </a:prstGeom>
        </p:spPr>
      </p:pic>
      <p:pic>
        <p:nvPicPr>
          <p:cNvPr id="4" name="Grafik 3"/>
          <p:cNvPicPr>
            <a:picLocks noChangeAspect="1"/>
          </p:cNvPicPr>
          <p:nvPr/>
        </p:nvPicPr>
        <p:blipFill>
          <a:blip r:embed="rId9"/>
          <a:stretch>
            <a:fillRect/>
          </a:stretch>
        </p:blipFill>
        <p:spPr>
          <a:xfrm>
            <a:off x="3117744" y="2635184"/>
            <a:ext cx="1967721" cy="1961722"/>
          </a:xfrm>
          <a:prstGeom prst="rect">
            <a:avLst/>
          </a:prstGeom>
        </p:spPr>
      </p:pic>
      <p:pic>
        <p:nvPicPr>
          <p:cNvPr id="13" name="Grafik 12" descr="Pfeil: Kurve gegen den Uhrzeigersinn Silhouette">
            <a:extLst>
              <a:ext uri="{FF2B5EF4-FFF2-40B4-BE49-F238E27FC236}">
                <a16:creationId xmlns:a16="http://schemas.microsoft.com/office/drawing/2014/main" id="{D780B30A-AF23-29F6-B151-05737931A8F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63163" flipV="1">
            <a:off x="5603991" y="2102540"/>
            <a:ext cx="914400" cy="914400"/>
          </a:xfrm>
          <a:prstGeom prst="rect">
            <a:avLst/>
          </a:prstGeom>
        </p:spPr>
      </p:pic>
      <p:pic>
        <p:nvPicPr>
          <p:cNvPr id="14" name="Grafik 13" descr="Pfeil: Kurve gegen den Uhrzeigersinn Silhouette">
            <a:extLst>
              <a:ext uri="{FF2B5EF4-FFF2-40B4-BE49-F238E27FC236}">
                <a16:creationId xmlns:a16="http://schemas.microsoft.com/office/drawing/2014/main" id="{8C42ADA9-6F0E-01DE-B9DC-CF78F991297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1336837" flipH="1" flipV="1">
            <a:off x="1510580" y="2102539"/>
            <a:ext cx="914400" cy="914400"/>
          </a:xfrm>
          <a:prstGeom prst="rect">
            <a:avLst/>
          </a:prstGeom>
        </p:spPr>
      </p:pic>
      <p:sp>
        <p:nvSpPr>
          <p:cNvPr id="11" name="Textfeld 10">
            <a:extLst>
              <a:ext uri="{FF2B5EF4-FFF2-40B4-BE49-F238E27FC236}">
                <a16:creationId xmlns:a16="http://schemas.microsoft.com/office/drawing/2014/main" id="{743AB39A-5E20-6889-85D1-08A35303F905}"/>
              </a:ext>
            </a:extLst>
          </p:cNvPr>
          <p:cNvSpPr txBox="1"/>
          <p:nvPr/>
        </p:nvSpPr>
        <p:spPr>
          <a:xfrm>
            <a:off x="2271250" y="5020598"/>
            <a:ext cx="3583860" cy="840230"/>
          </a:xfrm>
          <a:prstGeom prst="rect">
            <a:avLst/>
          </a:prstGeom>
          <a:noFill/>
        </p:spPr>
        <p:txBody>
          <a:bodyPr wrap="square">
            <a:spAutoFit/>
          </a:bodyPr>
          <a:lstStyle/>
          <a:p>
            <a:r>
              <a:rPr lang="de-DE" dirty="0">
                <a:hlinkClick r:id="rId12"/>
              </a:rPr>
              <a:t>TUTORING: Didactic ideas online and offline for tutors 2024 - OPAL (sachsen.de)</a:t>
            </a:r>
            <a:endParaRPr lang="de-DE" dirty="0"/>
          </a:p>
        </p:txBody>
      </p:sp>
      <p:pic>
        <p:nvPicPr>
          <p:cNvPr id="2" name="Aufgezeichneter Sound">
            <a:hlinkClick r:id="" action="ppaction://media"/>
            <a:extLst>
              <a:ext uri="{FF2B5EF4-FFF2-40B4-BE49-F238E27FC236}">
                <a16:creationId xmlns:a16="http://schemas.microsoft.com/office/drawing/2014/main" id="{4B0FFFEF-A910-4E05-8586-46CE12B3DF3B}"/>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11030552" y="156480"/>
            <a:ext cx="915561" cy="915561"/>
          </a:xfrm>
          <a:prstGeom prst="rect">
            <a:avLst/>
          </a:prstGeom>
        </p:spPr>
      </p:pic>
    </p:spTree>
    <p:extLst>
      <p:ext uri="{BB962C8B-B14F-4D97-AF65-F5344CB8AC3E}">
        <p14:creationId xmlns:p14="http://schemas.microsoft.com/office/powerpoint/2010/main" val="2013299278"/>
      </p:ext>
    </p:extLst>
  </p:cSld>
  <p:clrMapOvr>
    <a:masterClrMapping/>
  </p:clrMapOvr>
  <mc:AlternateContent xmlns:mc="http://schemas.openxmlformats.org/markup-compatibility/2006" xmlns:p14="http://schemas.microsoft.com/office/powerpoint/2010/main">
    <mc:Choice Requires="p14">
      <p:transition spd="slow" p14:dur="2000" advTm="70113"/>
    </mc:Choice>
    <mc:Fallback xmlns="">
      <p:transition spd="slow" advTm="701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p:stCondLst>
                              <p:cond delay="0"/>
                            </p:stCondLst>
                            <p:childTnLst>
                              <p:par>
                                <p:cTn id="16" presetID="1" presetClass="mediacall" presetSubtype="0" fill="hold" nodeType="afterEffect">
                                  <p:stCondLst>
                                    <p:cond delay="0"/>
                                  </p:stCondLst>
                                  <p:childTnLst>
                                    <p:cmd type="call" cmd="playFrom(0.0)">
                                      <p:cBhvr>
                                        <p:cTn id="17" dur="7011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8"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TUD_2018_16zu9">
  <a:themeElements>
    <a:clrScheme name="TUD_Farben">
      <a:dk1>
        <a:srgbClr val="00305E"/>
      </a:dk1>
      <a:lt1>
        <a:srgbClr val="FFFFFF"/>
      </a:lt1>
      <a:dk2>
        <a:srgbClr val="00305E"/>
      </a:dk2>
      <a:lt2>
        <a:srgbClr val="727879"/>
      </a:lt2>
      <a:accent1>
        <a:srgbClr val="009EE0"/>
      </a:accent1>
      <a:accent2>
        <a:srgbClr val="006AB3"/>
      </a:accent2>
      <a:accent3>
        <a:srgbClr val="6AB023"/>
      </a:accent3>
      <a:accent4>
        <a:srgbClr val="007D40"/>
      </a:accent4>
      <a:accent5>
        <a:srgbClr val="93107E"/>
      </a:accent5>
      <a:accent6>
        <a:srgbClr val="54378A"/>
      </a:accent6>
      <a:hlink>
        <a:srgbClr val="009EE0"/>
      </a:hlink>
      <a:folHlink>
        <a:srgbClr val="006AB3"/>
      </a:folHlink>
    </a:clrScheme>
    <a:fontScheme name="TUD_Open San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A3DDC62-2CE6-774E-8340-8260BC267E57}" vid="{CBF861B5-B793-E74B-9EAA-FF010F67C032}"/>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2025</Words>
  <Application>Microsoft Office PowerPoint</Application>
  <PresentationFormat>Breitbild</PresentationFormat>
  <Paragraphs>62</Paragraphs>
  <Slides>6</Slides>
  <Notes>6</Notes>
  <HiddenSlides>0</HiddenSlides>
  <MMClips>7</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6</vt:i4>
      </vt:variant>
    </vt:vector>
  </HeadingPairs>
  <TitlesOfParts>
    <vt:vector size="13" baseType="lpstr">
      <vt:lpstr>Arial</vt:lpstr>
      <vt:lpstr>Open Sans</vt:lpstr>
      <vt:lpstr>Calibri</vt:lpstr>
      <vt:lpstr>Wingdings</vt:lpstr>
      <vt:lpstr>Symbol</vt:lpstr>
      <vt:lpstr>Courier New</vt:lpstr>
      <vt:lpstr>TUD_2018_16zu9</vt:lpstr>
      <vt:lpstr>Peer observation:  Learn, grow and succeed together!</vt:lpstr>
      <vt:lpstr> Peer observation makes it possible!</vt:lpstr>
      <vt:lpstr>Why should we sit in on tutorials or exercises?</vt:lpstr>
      <vt:lpstr>What is peer observation?</vt:lpstr>
      <vt:lpstr>Possible focal points of observation </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Wege und Möglichkeiten des Online-Lehrens und -Lernens</dc:title>
  <dc:creator>Melanie Ludwig</dc:creator>
  <cp:keywords>, docId:A43763D0DD5B1FDCC3E2462360B250F5</cp:keywords>
  <cp:lastModifiedBy>Maja Gültekin</cp:lastModifiedBy>
  <cp:revision>274</cp:revision>
  <cp:lastPrinted>2022-09-26T13:27:00Z</cp:lastPrinted>
  <dcterms:created xsi:type="dcterms:W3CDTF">2020-09-30T15:17:16Z</dcterms:created>
  <dcterms:modified xsi:type="dcterms:W3CDTF">2024-12-30T09:42:55Z</dcterms:modified>
</cp:coreProperties>
</file>