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  <p:sldMasterId id="2147483659" r:id="rId2"/>
    <p:sldMasterId id="2147483662" r:id="rId3"/>
    <p:sldMasterId id="2147483650" r:id="rId4"/>
  </p:sldMasterIdLst>
  <p:notesMasterIdLst>
    <p:notesMasterId r:id="rId22"/>
  </p:notesMasterIdLst>
  <p:sldIdLst>
    <p:sldId id="256" r:id="rId5"/>
    <p:sldId id="311" r:id="rId6"/>
    <p:sldId id="277" r:id="rId7"/>
    <p:sldId id="281" r:id="rId8"/>
    <p:sldId id="280" r:id="rId9"/>
    <p:sldId id="278" r:id="rId10"/>
    <p:sldId id="279" r:id="rId11"/>
    <p:sldId id="282" r:id="rId12"/>
    <p:sldId id="283" r:id="rId13"/>
    <p:sldId id="284" r:id="rId14"/>
    <p:sldId id="285" r:id="rId15"/>
    <p:sldId id="286" r:id="rId16"/>
    <p:sldId id="312" r:id="rId17"/>
    <p:sldId id="313" r:id="rId18"/>
    <p:sldId id="314" r:id="rId19"/>
    <p:sldId id="315" r:id="rId20"/>
    <p:sldId id="266" r:id="rId21"/>
  </p:sldIdLst>
  <p:sldSz cx="9144000" cy="5143500" type="screen16x9"/>
  <p:notesSz cx="6797675" cy="9929813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Fira Sans" panose="020B0503050000020004" pitchFamily="34" charset="0"/>
      <p:regular r:id="rId27"/>
      <p:bold r:id="rId28"/>
      <p:italic r:id="rId29"/>
      <p:boldItalic r:id="rId30"/>
    </p:embeddedFont>
    <p:embeddedFont>
      <p:font typeface="Fira Sans Condensed" panose="020B0503050000020004" pitchFamily="34" charset="0"/>
      <p:regular r:id="rId31"/>
      <p:bold r:id="rId32"/>
      <p:italic r:id="rId33"/>
      <p:boldItalic r:id="rId34"/>
    </p:embeddedFont>
    <p:embeddedFont>
      <p:font typeface="Fira Sans Medium" panose="020B0603050000020004" pitchFamily="34" charset="0"/>
      <p:regular r:id="rId35"/>
      <p:italic r:id="rId36"/>
    </p:embeddedFont>
    <p:embeddedFont>
      <p:font typeface="Fira Sans SemiBold" panose="020B0603050000020004" pitchFamily="34" charset="0"/>
      <p:regular r:id="rId37"/>
      <p:bold r:id="rId38"/>
      <p:italic r:id="rId39"/>
      <p:boldItalic r:id="rId40"/>
    </p:embeddedFont>
    <p:embeddedFont>
      <p:font typeface="Quicksand" pitchFamily="2" charset="0"/>
      <p:regular r:id="rId41"/>
      <p:bold r:id="rId42"/>
    </p:embeddedFont>
    <p:embeddedFont>
      <p:font typeface="Quicksand SemiBold" panose="020B0604020202020204" charset="0"/>
      <p:regular r:id="rId43"/>
      <p:bold r:id="rId44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3A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56" autoAdjust="0"/>
    <p:restoredTop sz="81064" autoAdjust="0"/>
  </p:normalViewPr>
  <p:slideViewPr>
    <p:cSldViewPr showGuides="1">
      <p:cViewPr varScale="1">
        <p:scale>
          <a:sx n="73" d="100"/>
          <a:sy n="73" d="100"/>
        </p:scale>
        <p:origin x="1216" y="40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17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B6DFB8-654A-4675-9B2A-36288A49661E}" type="datetimeFigureOut">
              <a:rPr lang="de-DE" smtClean="0"/>
              <a:t>15.12.2021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1599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31599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FCB89A-93E9-4B8D-AC25-2FA6F80863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175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CB89A-93E9-4B8D-AC25-2FA6F8086388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99737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CB89A-93E9-4B8D-AC25-2FA6F8086388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38209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CB89A-93E9-4B8D-AC25-2FA6F8086388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43096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CB89A-93E9-4B8D-AC25-2FA6F8086388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2345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CB89A-93E9-4B8D-AC25-2FA6F8086388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1134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CB89A-93E9-4B8D-AC25-2FA6F8086388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5556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CB89A-93E9-4B8D-AC25-2FA6F8086388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97022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CB89A-93E9-4B8D-AC25-2FA6F8086388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56892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CB89A-93E9-4B8D-AC25-2FA6F8086388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29002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CB89A-93E9-4B8D-AC25-2FA6F8086388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99067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CB89A-93E9-4B8D-AC25-2FA6F8086388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27112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CB89A-93E9-4B8D-AC25-2FA6F8086388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8839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686508" y="411510"/>
            <a:ext cx="4325652" cy="1728192"/>
          </a:xfrm>
          <a:prstGeom prst="rect">
            <a:avLst/>
          </a:prstGeom>
        </p:spPr>
        <p:txBody>
          <a:bodyPr/>
          <a:lstStyle>
            <a:lvl1pPr>
              <a:defRPr b="0">
                <a:latin typeface="Quicksand SemiBold" pitchFamily="2" charset="0"/>
              </a:defRPr>
            </a:lvl1pPr>
          </a:lstStyle>
          <a:p>
            <a:r>
              <a:rPr lang="de-DE" dirty="0"/>
              <a:t>Thema der</a:t>
            </a:r>
            <a:br>
              <a:rPr lang="de-DE" dirty="0"/>
            </a:br>
            <a:r>
              <a:rPr lang="de-DE" dirty="0"/>
              <a:t>Präsentation</a:t>
            </a:r>
            <a:br>
              <a:rPr lang="de-DE" dirty="0"/>
            </a:br>
            <a:r>
              <a:rPr lang="de-DE" dirty="0"/>
              <a:t>in Kurzform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691680" y="2283718"/>
            <a:ext cx="4320480" cy="13684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Fira Sans Condensed" panose="020B0503050000020004" pitchFamily="34" charset="0"/>
              </a:defRPr>
            </a:lvl1pPr>
          </a:lstStyle>
          <a:p>
            <a:pPr lvl="0"/>
            <a:r>
              <a:rPr lang="de-DE" dirty="0"/>
              <a:t>Untertitel bzw. ausformulierte Thematik oder Fragestellung der Präsentation</a:t>
            </a:r>
          </a:p>
        </p:txBody>
      </p:sp>
    </p:spTree>
    <p:extLst>
      <p:ext uri="{BB962C8B-B14F-4D97-AF65-F5344CB8AC3E}">
        <p14:creationId xmlns:p14="http://schemas.microsoft.com/office/powerpoint/2010/main" val="333856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213A8F"/>
                </a:solidFill>
              </a:defRPr>
            </a:lvl1pPr>
          </a:lstStyle>
          <a:p>
            <a:r>
              <a:rPr lang="de-DE" dirty="0"/>
              <a:t>Themen</a:t>
            </a:r>
          </a:p>
        </p:txBody>
      </p:sp>
      <p:sp>
        <p:nvSpPr>
          <p:cNvPr id="4" name="Textplatzhalter 2"/>
          <p:cNvSpPr>
            <a:spLocks noGrp="1"/>
          </p:cNvSpPr>
          <p:nvPr>
            <p:ph idx="1" hasCustomPrompt="1"/>
          </p:nvPr>
        </p:nvSpPr>
        <p:spPr>
          <a:xfrm>
            <a:off x="6372200" y="1419622"/>
            <a:ext cx="2314600" cy="317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 baseline="0">
                <a:latin typeface="Fira Sans Condensed" panose="020B0503050000020004" pitchFamily="34" charset="0"/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</a:t>
            </a:r>
            <a:r>
              <a:rPr lang="de-DE" dirty="0" err="1"/>
              <a:t>erat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endParaRPr lang="de-DE" dirty="0"/>
          </a:p>
        </p:txBody>
      </p:sp>
      <p:sp>
        <p:nvSpPr>
          <p:cNvPr id="9" name="Tabellenplatzhalter 8"/>
          <p:cNvSpPr>
            <a:spLocks noGrp="1"/>
          </p:cNvSpPr>
          <p:nvPr>
            <p:ph type="tbl" sz="quarter" idx="13"/>
          </p:nvPr>
        </p:nvSpPr>
        <p:spPr>
          <a:xfrm>
            <a:off x="455787" y="1419622"/>
            <a:ext cx="5700389" cy="3168253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8" name="Textplatzhalter 5">
            <a:extLst>
              <a:ext uri="{FF2B5EF4-FFF2-40B4-BE49-F238E27FC236}">
                <a16:creationId xmlns:a16="http://schemas.microsoft.com/office/drawing/2014/main" id="{2A744E23-79DB-44C5-9F9D-907F4D0A6A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5787" y="4732338"/>
            <a:ext cx="2735262" cy="28733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213A8F"/>
                </a:solidFill>
                <a:latin typeface="Fira Sans SemiBold" panose="020B0603050000020004" pitchFamily="34" charset="0"/>
              </a:defRPr>
            </a:lvl1pPr>
          </a:lstStyle>
          <a:p>
            <a:pPr lvl="0"/>
            <a:r>
              <a:rPr lang="de-DE" dirty="0"/>
              <a:t>Thema</a:t>
            </a:r>
          </a:p>
        </p:txBody>
      </p:sp>
      <p:sp>
        <p:nvSpPr>
          <p:cNvPr id="11" name="Textplatzhalter 5">
            <a:extLst>
              <a:ext uri="{FF2B5EF4-FFF2-40B4-BE49-F238E27FC236}">
                <a16:creationId xmlns:a16="http://schemas.microsoft.com/office/drawing/2014/main" id="{5F0191F9-8C39-4500-A4AF-12719FFD865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64918" y="4731990"/>
            <a:ext cx="3023022" cy="28733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213A8F"/>
                </a:solidFill>
                <a:latin typeface="Fira Sans SemiBold" panose="020B0603050000020004" pitchFamily="34" charset="0"/>
              </a:defRPr>
            </a:lvl1pPr>
          </a:lstStyle>
          <a:p>
            <a:pPr lvl="0"/>
            <a:r>
              <a:rPr lang="de-DE" dirty="0"/>
              <a:t>Thema</a:t>
            </a:r>
          </a:p>
        </p:txBody>
      </p:sp>
      <p:sp>
        <p:nvSpPr>
          <p:cNvPr id="12" name="Textplatzhalter 5">
            <a:extLst>
              <a:ext uri="{FF2B5EF4-FFF2-40B4-BE49-F238E27FC236}">
                <a16:creationId xmlns:a16="http://schemas.microsoft.com/office/drawing/2014/main" id="{485A4B91-CD3F-4E43-8977-6E0BF6F8864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7863" y="4731990"/>
            <a:ext cx="2160241" cy="28733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213A8F"/>
                </a:solidFill>
                <a:latin typeface="Fira Sans SemiBold" panose="020B0603050000020004" pitchFamily="34" charset="0"/>
              </a:defRPr>
            </a:lvl1pPr>
          </a:lstStyle>
          <a:p>
            <a:pPr lvl="0"/>
            <a:fld id="{03BEDF69-1960-4C4C-9316-720BDB3B7664}" type="datetime1">
              <a:rPr lang="de-DE" smtClean="0"/>
              <a:t>21.01.2021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6521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213A8F"/>
                </a:solidFill>
              </a:defRPr>
            </a:lvl1pPr>
          </a:lstStyle>
          <a:p>
            <a:r>
              <a:rPr lang="de-DE" dirty="0"/>
              <a:t>Themen</a:t>
            </a:r>
          </a:p>
        </p:txBody>
      </p:sp>
      <p:sp>
        <p:nvSpPr>
          <p:cNvPr id="4" name="Textplatzhalter 2"/>
          <p:cNvSpPr>
            <a:spLocks noGrp="1"/>
          </p:cNvSpPr>
          <p:nvPr>
            <p:ph idx="1" hasCustomPrompt="1"/>
          </p:nvPr>
        </p:nvSpPr>
        <p:spPr>
          <a:xfrm>
            <a:off x="457200" y="2067694"/>
            <a:ext cx="4690864" cy="2526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Font typeface="+mj-lt"/>
              <a:buAutoNum type="arabicPeriod"/>
              <a:defRPr sz="2000" baseline="0">
                <a:latin typeface="Fira Sans Condensed" panose="020B0503050000020004" pitchFamily="34" charset="0"/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endParaRPr lang="de-DE" dirty="0"/>
          </a:p>
          <a:p>
            <a:pPr lvl="0"/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</a:t>
            </a:r>
            <a:r>
              <a:rPr lang="de-DE" dirty="0" err="1"/>
              <a:t>erat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endParaRPr lang="de-DE" dirty="0"/>
          </a:p>
        </p:txBody>
      </p:sp>
      <p:sp>
        <p:nvSpPr>
          <p:cNvPr id="8" name="Textplatzhalter 2"/>
          <p:cNvSpPr>
            <a:spLocks noGrp="1"/>
          </p:cNvSpPr>
          <p:nvPr>
            <p:ph idx="13" hasCustomPrompt="1"/>
          </p:nvPr>
        </p:nvSpPr>
        <p:spPr>
          <a:xfrm>
            <a:off x="457200" y="1419622"/>
            <a:ext cx="4690864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2200" baseline="0">
                <a:latin typeface="Fira Sans Medium" panose="020B0603050000020004" pitchFamily="34" charset="0"/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5364088" y="1419225"/>
            <a:ext cx="3311600" cy="316865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11" name="Textplatzhalter 5">
            <a:extLst>
              <a:ext uri="{FF2B5EF4-FFF2-40B4-BE49-F238E27FC236}">
                <a16:creationId xmlns:a16="http://schemas.microsoft.com/office/drawing/2014/main" id="{2AD00F36-53CC-49B2-969C-43F039544F1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5787" y="4732338"/>
            <a:ext cx="2735262" cy="28733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213A8F"/>
                </a:solidFill>
                <a:latin typeface="Fira Sans SemiBold" panose="020B0603050000020004" pitchFamily="34" charset="0"/>
              </a:defRPr>
            </a:lvl1pPr>
          </a:lstStyle>
          <a:p>
            <a:pPr lvl="0"/>
            <a:r>
              <a:rPr lang="de-DE" dirty="0"/>
              <a:t>Thema</a:t>
            </a:r>
          </a:p>
        </p:txBody>
      </p:sp>
      <p:sp>
        <p:nvSpPr>
          <p:cNvPr id="12" name="Textplatzhalter 5">
            <a:extLst>
              <a:ext uri="{FF2B5EF4-FFF2-40B4-BE49-F238E27FC236}">
                <a16:creationId xmlns:a16="http://schemas.microsoft.com/office/drawing/2014/main" id="{950428CD-B441-4347-8C2D-1FD427D2B9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64918" y="4731990"/>
            <a:ext cx="3023022" cy="28733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213A8F"/>
                </a:solidFill>
                <a:latin typeface="Fira Sans SemiBold" panose="020B0603050000020004" pitchFamily="34" charset="0"/>
              </a:defRPr>
            </a:lvl1pPr>
          </a:lstStyle>
          <a:p>
            <a:pPr lvl="0"/>
            <a:r>
              <a:rPr lang="de-DE" dirty="0"/>
              <a:t>Thema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C43D847A-D71E-4175-AAFE-F56AB840E7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47863" y="4731990"/>
            <a:ext cx="2160241" cy="28733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213A8F"/>
                </a:solidFill>
                <a:latin typeface="Fira Sans SemiBold" panose="020B0603050000020004" pitchFamily="34" charset="0"/>
              </a:defRPr>
            </a:lvl1pPr>
          </a:lstStyle>
          <a:p>
            <a:pPr lvl="0"/>
            <a:fld id="{B0D94282-94C1-49E4-8496-E064D381A0C5}" type="datetime1">
              <a:rPr lang="de-DE" smtClean="0"/>
              <a:t>21.01.2021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228173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e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213A8F"/>
                </a:solidFill>
              </a:defRPr>
            </a:lvl1pPr>
          </a:lstStyle>
          <a:p>
            <a:r>
              <a:rPr lang="de-DE" dirty="0"/>
              <a:t>Themen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455787" y="2067695"/>
            <a:ext cx="4692277" cy="2520280"/>
          </a:xfrm>
          <a:prstGeom prst="rect">
            <a:avLst/>
          </a:prstGeom>
        </p:spPr>
        <p:txBody>
          <a:bodyPr/>
          <a:lstStyle>
            <a:lvl1pPr marL="342900" indent="-342900">
              <a:buFontTx/>
              <a:buBlip>
                <a:blip r:embed="rId2"/>
              </a:buBlip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dirty="0"/>
              <a:t>Punkt 1</a:t>
            </a:r>
          </a:p>
          <a:p>
            <a:pPr lvl="0"/>
            <a:r>
              <a:rPr lang="de-DE" dirty="0"/>
              <a:t>Punkt 2</a:t>
            </a: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201A94CB-6567-4167-BD3D-C943A002186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57200" y="1419622"/>
            <a:ext cx="4690864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2200" baseline="0">
                <a:latin typeface="Fira Sans Medium" panose="020B0603050000020004" pitchFamily="34" charset="0"/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  <p:sp>
        <p:nvSpPr>
          <p:cNvPr id="11" name="Bildplatzhalter 8">
            <a:extLst>
              <a:ext uri="{FF2B5EF4-FFF2-40B4-BE49-F238E27FC236}">
                <a16:creationId xmlns:a16="http://schemas.microsoft.com/office/drawing/2014/main" id="{5F242638-C878-4056-B4F5-07A4C16C4FE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364088" y="1419225"/>
            <a:ext cx="3311600" cy="316865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09B4991C-3FC9-4FFF-8F50-28E7914F01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5787" y="4732338"/>
            <a:ext cx="2735262" cy="28733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213A8F"/>
                </a:solidFill>
                <a:latin typeface="Fira Sans SemiBold" panose="020B0603050000020004" pitchFamily="34" charset="0"/>
              </a:defRPr>
            </a:lvl1pPr>
          </a:lstStyle>
          <a:p>
            <a:pPr lvl="0"/>
            <a:r>
              <a:rPr lang="de-DE" dirty="0"/>
              <a:t>Thema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0B3AF6BE-429A-46E4-A748-B7FDF0AF235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64918" y="4731990"/>
            <a:ext cx="3023022" cy="28733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213A8F"/>
                </a:solidFill>
                <a:latin typeface="Fira Sans SemiBold" panose="020B0603050000020004" pitchFamily="34" charset="0"/>
              </a:defRPr>
            </a:lvl1pPr>
          </a:lstStyle>
          <a:p>
            <a:pPr lvl="0"/>
            <a:r>
              <a:rPr lang="de-DE" dirty="0"/>
              <a:t>Thema</a:t>
            </a:r>
          </a:p>
        </p:txBody>
      </p:sp>
      <p:sp>
        <p:nvSpPr>
          <p:cNvPr id="14" name="Textplatzhalter 5">
            <a:extLst>
              <a:ext uri="{FF2B5EF4-FFF2-40B4-BE49-F238E27FC236}">
                <a16:creationId xmlns:a16="http://schemas.microsoft.com/office/drawing/2014/main" id="{6209F4DD-273B-492D-9FD4-868776FAAA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7863" y="4731990"/>
            <a:ext cx="2160241" cy="28733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213A8F"/>
                </a:solidFill>
                <a:latin typeface="Fira Sans SemiBold" panose="020B0603050000020004" pitchFamily="34" charset="0"/>
              </a:defRPr>
            </a:lvl1pPr>
          </a:lstStyle>
          <a:p>
            <a:pPr lvl="0"/>
            <a:fld id="{B980A00E-E75B-4EE4-BBBF-7ABD2C2F46D3}" type="datetime1">
              <a:rPr lang="de-DE" smtClean="0"/>
              <a:t>21.01.2021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824413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04089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>
            <a:spLocks noGrp="1"/>
          </p:cNvSpPr>
          <p:nvPr>
            <p:ph idx="1" hasCustomPrompt="1"/>
          </p:nvPr>
        </p:nvSpPr>
        <p:spPr>
          <a:xfrm>
            <a:off x="457200" y="1203598"/>
            <a:ext cx="8229600" cy="33910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buFontTx/>
              <a:buBlip>
                <a:blip r:embed="rId2"/>
              </a:buBlip>
              <a:defRPr sz="2000" baseline="0">
                <a:latin typeface="Fira Sans Condensed" panose="020B0503050000020004" pitchFamily="34" charset="0"/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dolorePunkt</a:t>
            </a:r>
            <a:r>
              <a:rPr lang="de-DE" dirty="0"/>
              <a:t> 2</a:t>
            </a:r>
          </a:p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endParaRPr lang="de-DE" dirty="0"/>
          </a:p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endParaRPr lang="de-DE" dirty="0"/>
          </a:p>
        </p:txBody>
      </p:sp>
      <p:sp>
        <p:nvSpPr>
          <p:cNvPr id="8" name="Textplatzhalter 2"/>
          <p:cNvSpPr>
            <a:spLocks noGrp="1"/>
          </p:cNvSpPr>
          <p:nvPr>
            <p:ph idx="13" hasCustomPrompt="1"/>
          </p:nvPr>
        </p:nvSpPr>
        <p:spPr>
          <a:xfrm>
            <a:off x="457200" y="411510"/>
            <a:ext cx="8229600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2200" baseline="0">
                <a:latin typeface="Fira Sans Medium" panose="020B0603050000020004" pitchFamily="34" charset="0"/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endParaRPr lang="de-DE" dirty="0"/>
          </a:p>
          <a:p>
            <a:pPr lvl="0"/>
            <a:endParaRPr lang="de-DE" dirty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7654C26E-4513-481A-A43D-62F9F91F58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5787" y="4732338"/>
            <a:ext cx="2735262" cy="28733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213A8F"/>
                </a:solidFill>
                <a:latin typeface="Fira Sans SemiBold" panose="020B0603050000020004" pitchFamily="34" charset="0"/>
              </a:defRPr>
            </a:lvl1pPr>
          </a:lstStyle>
          <a:p>
            <a:pPr lvl="0"/>
            <a:r>
              <a:rPr lang="de-DE" dirty="0"/>
              <a:t>Thema</a:t>
            </a:r>
          </a:p>
        </p:txBody>
      </p:sp>
      <p:sp>
        <p:nvSpPr>
          <p:cNvPr id="11" name="Textplatzhalter 5">
            <a:extLst>
              <a:ext uri="{FF2B5EF4-FFF2-40B4-BE49-F238E27FC236}">
                <a16:creationId xmlns:a16="http://schemas.microsoft.com/office/drawing/2014/main" id="{8C3BC280-01F6-413E-AF32-84DC2E12B7F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64918" y="4731990"/>
            <a:ext cx="3023022" cy="28733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213A8F"/>
                </a:solidFill>
                <a:latin typeface="Fira Sans SemiBold" panose="020B0603050000020004" pitchFamily="34" charset="0"/>
              </a:defRPr>
            </a:lvl1pPr>
          </a:lstStyle>
          <a:p>
            <a:pPr lvl="0"/>
            <a:r>
              <a:rPr lang="de-DE" dirty="0"/>
              <a:t>Thema</a:t>
            </a:r>
          </a:p>
        </p:txBody>
      </p:sp>
      <p:sp>
        <p:nvSpPr>
          <p:cNvPr id="12" name="Textplatzhalter 5">
            <a:extLst>
              <a:ext uri="{FF2B5EF4-FFF2-40B4-BE49-F238E27FC236}">
                <a16:creationId xmlns:a16="http://schemas.microsoft.com/office/drawing/2014/main" id="{C35E2F7C-A457-49BD-AC97-D5030B5FD0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7863" y="4731990"/>
            <a:ext cx="2160241" cy="28733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213A8F"/>
                </a:solidFill>
                <a:latin typeface="Fira Sans SemiBold" panose="020B0603050000020004" pitchFamily="34" charset="0"/>
              </a:defRPr>
            </a:lvl1pPr>
          </a:lstStyle>
          <a:p>
            <a:pPr lvl="0"/>
            <a:fld id="{0B093951-CC61-418C-BB53-AA804C591422}" type="datetime1">
              <a:rPr lang="de-DE" smtClean="0"/>
              <a:t>21.01.2021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071854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>
            <a:spLocks noGrp="1"/>
          </p:cNvSpPr>
          <p:nvPr>
            <p:ph idx="1" hasCustomPrompt="1"/>
          </p:nvPr>
        </p:nvSpPr>
        <p:spPr>
          <a:xfrm>
            <a:off x="457200" y="1203598"/>
            <a:ext cx="8229600" cy="33910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buFontTx/>
              <a:buBlip>
                <a:blip r:embed="rId2"/>
              </a:buBlip>
              <a:defRPr sz="1800" baseline="0">
                <a:latin typeface="Fira Sans Condensed" panose="020B0503050000020004" pitchFamily="34" charset="0"/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dolorePunkt</a:t>
            </a:r>
            <a:r>
              <a:rPr lang="de-DE" dirty="0"/>
              <a:t> 2</a:t>
            </a:r>
          </a:p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endParaRPr lang="de-DE" dirty="0"/>
          </a:p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endParaRPr lang="de-DE" dirty="0"/>
          </a:p>
        </p:txBody>
      </p:sp>
      <p:sp>
        <p:nvSpPr>
          <p:cNvPr id="8" name="Textplatzhalter 2"/>
          <p:cNvSpPr>
            <a:spLocks noGrp="1"/>
          </p:cNvSpPr>
          <p:nvPr>
            <p:ph idx="13" hasCustomPrompt="1"/>
          </p:nvPr>
        </p:nvSpPr>
        <p:spPr>
          <a:xfrm>
            <a:off x="457200" y="411510"/>
            <a:ext cx="8229600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2200" baseline="0">
                <a:latin typeface="Fira Sans Medium" panose="020B0603050000020004" pitchFamily="34" charset="0"/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endParaRPr lang="de-DE" dirty="0"/>
          </a:p>
          <a:p>
            <a:pPr lvl="0"/>
            <a:endParaRPr lang="de-DE" dirty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7654C26E-4513-481A-A43D-62F9F91F58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5787" y="4732338"/>
            <a:ext cx="2735262" cy="28733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213A8F"/>
                </a:solidFill>
                <a:latin typeface="Fira Sans SemiBold" panose="020B0603050000020004" pitchFamily="34" charset="0"/>
              </a:defRPr>
            </a:lvl1pPr>
          </a:lstStyle>
          <a:p>
            <a:pPr lvl="0"/>
            <a:r>
              <a:rPr lang="de-DE" dirty="0"/>
              <a:t>Thema</a:t>
            </a:r>
          </a:p>
        </p:txBody>
      </p:sp>
      <p:sp>
        <p:nvSpPr>
          <p:cNvPr id="11" name="Textplatzhalter 5">
            <a:extLst>
              <a:ext uri="{FF2B5EF4-FFF2-40B4-BE49-F238E27FC236}">
                <a16:creationId xmlns:a16="http://schemas.microsoft.com/office/drawing/2014/main" id="{8C3BC280-01F6-413E-AF32-84DC2E12B7F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64918" y="4731990"/>
            <a:ext cx="3023022" cy="28733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213A8F"/>
                </a:solidFill>
                <a:latin typeface="Fira Sans SemiBold" panose="020B0603050000020004" pitchFamily="34" charset="0"/>
              </a:defRPr>
            </a:lvl1pPr>
          </a:lstStyle>
          <a:p>
            <a:pPr lvl="0"/>
            <a:r>
              <a:rPr lang="de-DE" dirty="0"/>
              <a:t>Thema</a:t>
            </a:r>
          </a:p>
        </p:txBody>
      </p:sp>
      <p:sp>
        <p:nvSpPr>
          <p:cNvPr id="12" name="Textplatzhalter 5">
            <a:extLst>
              <a:ext uri="{FF2B5EF4-FFF2-40B4-BE49-F238E27FC236}">
                <a16:creationId xmlns:a16="http://schemas.microsoft.com/office/drawing/2014/main" id="{C35E2F7C-A457-49BD-AC97-D5030B5FD0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7863" y="4731990"/>
            <a:ext cx="2160241" cy="28733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213A8F"/>
                </a:solidFill>
                <a:latin typeface="Fira Sans SemiBold" panose="020B0603050000020004" pitchFamily="34" charset="0"/>
              </a:defRPr>
            </a:lvl1pPr>
          </a:lstStyle>
          <a:p>
            <a:pPr lvl="0"/>
            <a:fld id="{0B093951-CC61-418C-BB53-AA804C591422}" type="datetime1">
              <a:rPr lang="de-DE" smtClean="0"/>
              <a:t>21.01.2021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70898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686508" y="411510"/>
            <a:ext cx="4973724" cy="1368152"/>
          </a:xfrm>
          <a:prstGeom prst="rect">
            <a:avLst/>
          </a:prstGeom>
        </p:spPr>
        <p:txBody>
          <a:bodyPr/>
          <a:lstStyle>
            <a:lvl1pPr>
              <a:defRPr>
                <a:latin typeface="Quicksand SemiBold" pitchFamily="2" charset="0"/>
              </a:defRPr>
            </a:lvl1pPr>
          </a:lstStyle>
          <a:p>
            <a:r>
              <a:rPr lang="de-DE" dirty="0"/>
              <a:t>Dankeschön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51520" y="2787774"/>
            <a:ext cx="3600400" cy="1944216"/>
          </a:xfrm>
          <a:prstGeom prst="rect">
            <a:avLst/>
          </a:prstGeom>
        </p:spPr>
        <p:txBody>
          <a:bodyPr/>
          <a:lstStyle>
            <a:lvl1pPr>
              <a:defRPr sz="1600" b="0">
                <a:solidFill>
                  <a:schemeClr val="tx1"/>
                </a:solidFill>
                <a:latin typeface="Fira Sans" panose="020B0503050000020004" pitchFamily="34" charset="0"/>
              </a:defRPr>
            </a:lvl1pPr>
          </a:lstStyle>
          <a:p>
            <a:pPr lvl="0"/>
            <a:r>
              <a:rPr lang="de-DE" dirty="0"/>
              <a:t>Untertitel bzw. ausformulierte Thematik oder Fragestellung der Präsentation</a:t>
            </a:r>
          </a:p>
        </p:txBody>
      </p:sp>
    </p:spTree>
    <p:extLst>
      <p:ext uri="{BB962C8B-B14F-4D97-AF65-F5344CB8AC3E}">
        <p14:creationId xmlns:p14="http://schemas.microsoft.com/office/powerpoint/2010/main" val="1528765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686508" y="411510"/>
            <a:ext cx="4973724" cy="1368152"/>
          </a:xfrm>
          <a:prstGeom prst="rect">
            <a:avLst/>
          </a:prstGeom>
        </p:spPr>
        <p:txBody>
          <a:bodyPr/>
          <a:lstStyle>
            <a:lvl1pPr>
              <a:defRPr b="0">
                <a:latin typeface="Quicksand SemiBold" pitchFamily="2" charset="0"/>
              </a:defRPr>
            </a:lvl1pPr>
          </a:lstStyle>
          <a:p>
            <a:r>
              <a:rPr lang="de-DE" dirty="0"/>
              <a:t>Dankeschön</a:t>
            </a:r>
          </a:p>
        </p:txBody>
      </p:sp>
      <p:sp>
        <p:nvSpPr>
          <p:cNvPr id="4" name="Textplatzhalter 6">
            <a:extLst>
              <a:ext uri="{FF2B5EF4-FFF2-40B4-BE49-F238E27FC236}">
                <a16:creationId xmlns:a16="http://schemas.microsoft.com/office/drawing/2014/main" id="{1300549D-0225-4BD7-B80F-D0ECB9882DF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1520" y="3075806"/>
            <a:ext cx="3600400" cy="1656184"/>
          </a:xfrm>
          <a:prstGeom prst="rect">
            <a:avLst/>
          </a:prstGeom>
        </p:spPr>
        <p:txBody>
          <a:bodyPr/>
          <a:lstStyle>
            <a:lvl1pPr>
              <a:defRPr sz="1600" b="0">
                <a:solidFill>
                  <a:schemeClr val="tx1"/>
                </a:solidFill>
                <a:latin typeface="Fira Sans" panose="020B0503050000020004" pitchFamily="34" charset="0"/>
              </a:defRPr>
            </a:lvl1pPr>
          </a:lstStyle>
          <a:p>
            <a:pPr lvl="0"/>
            <a:r>
              <a:rPr lang="de-DE" dirty="0"/>
              <a:t>Untertitel bzw. ausformulierte Thematik oder Fragestellung der Präsentation</a:t>
            </a:r>
          </a:p>
        </p:txBody>
      </p:sp>
    </p:spTree>
    <p:extLst>
      <p:ext uri="{BB962C8B-B14F-4D97-AF65-F5344CB8AC3E}">
        <p14:creationId xmlns:p14="http://schemas.microsoft.com/office/powerpoint/2010/main" val="1552931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tego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187624" y="411510"/>
            <a:ext cx="6984776" cy="1368152"/>
          </a:xfrm>
          <a:prstGeom prst="rect">
            <a:avLst/>
          </a:prstGeom>
        </p:spPr>
        <p:txBody>
          <a:bodyPr/>
          <a:lstStyle>
            <a:lvl1pPr>
              <a:defRPr b="0">
                <a:latin typeface="Quicksand SemiBold" pitchFamily="2" charset="0"/>
              </a:defRPr>
            </a:lvl1pPr>
          </a:lstStyle>
          <a:p>
            <a:r>
              <a:rPr lang="de-DE" dirty="0"/>
              <a:t>Opener Seite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50825" y="411163"/>
            <a:ext cx="792783" cy="1296987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Quicksand SemiBold" pitchFamily="2" charset="0"/>
              </a:defRPr>
            </a:lvl1pPr>
          </a:lstStyle>
          <a:p>
            <a:pPr lvl="0"/>
            <a:r>
              <a:rPr lang="de-DE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089128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213A8F"/>
                </a:solidFill>
                <a:latin typeface="Quicksand SemiBold" pitchFamily="2" charset="0"/>
              </a:defRPr>
            </a:lvl1pPr>
          </a:lstStyle>
          <a:p>
            <a:r>
              <a:rPr lang="de-DE" dirty="0"/>
              <a:t>Themen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55787" y="4732338"/>
            <a:ext cx="2735262" cy="28733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213A8F"/>
                </a:solidFill>
                <a:latin typeface="Fira Sans SemiBold" panose="020B0603050000020004" pitchFamily="34" charset="0"/>
              </a:defRPr>
            </a:lvl1pPr>
          </a:lstStyle>
          <a:p>
            <a:pPr lvl="0"/>
            <a:r>
              <a:rPr lang="de-DE" dirty="0"/>
              <a:t>Thema</a:t>
            </a:r>
          </a:p>
        </p:txBody>
      </p:sp>
      <p:sp>
        <p:nvSpPr>
          <p:cNvPr id="7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664918" y="4731990"/>
            <a:ext cx="3023022" cy="28733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213A8F"/>
                </a:solidFill>
                <a:latin typeface="Fira Sans SemiBold" panose="020B0603050000020004" pitchFamily="34" charset="0"/>
              </a:defRPr>
            </a:lvl1pPr>
          </a:lstStyle>
          <a:p>
            <a:pPr lvl="0"/>
            <a:r>
              <a:rPr lang="de-DE" dirty="0"/>
              <a:t>Thema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67544" y="1419622"/>
            <a:ext cx="8208912" cy="3168352"/>
          </a:xfrm>
          <a:prstGeom prst="rect">
            <a:avLst/>
          </a:prstGeom>
        </p:spPr>
        <p:txBody>
          <a:bodyPr/>
          <a:lstStyle>
            <a:lvl1pPr marL="342900" indent="-342900">
              <a:buFontTx/>
              <a:buBlip>
                <a:blip r:embed="rId2"/>
              </a:buBlip>
              <a:defRPr sz="2400"/>
            </a:lvl1pPr>
          </a:lstStyle>
          <a:p>
            <a:pPr lvl="0"/>
            <a:r>
              <a:rPr lang="de-DE" dirty="0"/>
              <a:t>Punkt 1</a:t>
            </a:r>
          </a:p>
          <a:p>
            <a:pPr lvl="0"/>
            <a:r>
              <a:rPr lang="de-DE" dirty="0"/>
              <a:t>Punkt 2</a:t>
            </a:r>
          </a:p>
        </p:txBody>
      </p:sp>
      <p:sp>
        <p:nvSpPr>
          <p:cNvPr id="10" name="Textplatzhalter 5"/>
          <p:cNvSpPr>
            <a:spLocks noGrp="1"/>
          </p:cNvSpPr>
          <p:nvPr>
            <p:ph type="body" sz="quarter" idx="14" hasCustomPrompt="1"/>
          </p:nvPr>
        </p:nvSpPr>
        <p:spPr>
          <a:xfrm>
            <a:off x="3347863" y="4731990"/>
            <a:ext cx="2160241" cy="28733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213A8F"/>
                </a:solidFill>
                <a:latin typeface="Fira Sans SemiBold" panose="020B0603050000020004" pitchFamily="34" charset="0"/>
              </a:defRPr>
            </a:lvl1pPr>
          </a:lstStyle>
          <a:p>
            <a:pPr lvl="0"/>
            <a:fld id="{CB253FF1-CED8-4C7E-9E0F-9F5F32840CE3}" type="datetime1">
              <a:rPr lang="de-DE" smtClean="0"/>
              <a:t>21.01.2021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44399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213A8F"/>
                </a:solidFill>
              </a:defRPr>
            </a:lvl1pPr>
          </a:lstStyle>
          <a:p>
            <a:r>
              <a:rPr lang="de-DE" dirty="0"/>
              <a:t>Themen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5" hasCustomPrompt="1"/>
          </p:nvPr>
        </p:nvSpPr>
        <p:spPr>
          <a:xfrm>
            <a:off x="467545" y="1131888"/>
            <a:ext cx="8208144" cy="791790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endParaRPr lang="de-DE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468313" y="1995489"/>
            <a:ext cx="8207375" cy="2592485"/>
          </a:xfrm>
          <a:prstGeom prst="rect">
            <a:avLst/>
          </a:prstGeom>
        </p:spPr>
        <p:txBody>
          <a:bodyPr/>
          <a:lstStyle>
            <a:lvl1pPr marL="342900" indent="-342900">
              <a:buFontTx/>
              <a:buBlip>
                <a:blip r:embed="rId2"/>
              </a:buBlip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dirty="0"/>
              <a:t>Punkt 1</a:t>
            </a:r>
          </a:p>
          <a:p>
            <a:pPr lvl="0"/>
            <a:r>
              <a:rPr lang="de-DE" dirty="0"/>
              <a:t>Punkt 2</a:t>
            </a:r>
          </a:p>
        </p:txBody>
      </p:sp>
      <p:sp>
        <p:nvSpPr>
          <p:cNvPr id="14" name="Textplatzhalter 5">
            <a:extLst>
              <a:ext uri="{FF2B5EF4-FFF2-40B4-BE49-F238E27FC236}">
                <a16:creationId xmlns:a16="http://schemas.microsoft.com/office/drawing/2014/main" id="{8C8B2C83-6AA0-477D-829D-65305D8540D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5787" y="4732338"/>
            <a:ext cx="2735262" cy="28733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213A8F"/>
                </a:solidFill>
                <a:latin typeface="Fira Sans SemiBold" panose="020B0603050000020004" pitchFamily="34" charset="0"/>
              </a:defRPr>
            </a:lvl1pPr>
          </a:lstStyle>
          <a:p>
            <a:pPr lvl="0"/>
            <a:r>
              <a:rPr lang="de-DE" dirty="0"/>
              <a:t>Thema</a:t>
            </a:r>
          </a:p>
        </p:txBody>
      </p:sp>
      <p:sp>
        <p:nvSpPr>
          <p:cNvPr id="15" name="Textplatzhalter 5">
            <a:extLst>
              <a:ext uri="{FF2B5EF4-FFF2-40B4-BE49-F238E27FC236}">
                <a16:creationId xmlns:a16="http://schemas.microsoft.com/office/drawing/2014/main" id="{C3D63D52-277F-4313-859D-6DC2910391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64918" y="4731990"/>
            <a:ext cx="3023022" cy="28733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213A8F"/>
                </a:solidFill>
                <a:latin typeface="Fira Sans SemiBold" panose="020B0603050000020004" pitchFamily="34" charset="0"/>
              </a:defRPr>
            </a:lvl1pPr>
          </a:lstStyle>
          <a:p>
            <a:pPr lvl="0"/>
            <a:r>
              <a:rPr lang="de-DE" dirty="0"/>
              <a:t>Thema</a:t>
            </a:r>
          </a:p>
        </p:txBody>
      </p:sp>
      <p:sp>
        <p:nvSpPr>
          <p:cNvPr id="16" name="Textplatzhalter 5">
            <a:extLst>
              <a:ext uri="{FF2B5EF4-FFF2-40B4-BE49-F238E27FC236}">
                <a16:creationId xmlns:a16="http://schemas.microsoft.com/office/drawing/2014/main" id="{194E1D19-28DF-410B-B63D-D7963F6052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7863" y="4731990"/>
            <a:ext cx="2160241" cy="28733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213A8F"/>
                </a:solidFill>
                <a:latin typeface="Fira Sans SemiBold" panose="020B0603050000020004" pitchFamily="34" charset="0"/>
              </a:defRPr>
            </a:lvl1pPr>
          </a:lstStyle>
          <a:p>
            <a:pPr lvl="0"/>
            <a:fld id="{495FB27F-ED49-4AE7-8557-A22302170018}" type="datetime1">
              <a:rPr lang="de-DE" smtClean="0"/>
              <a:t>21.01.2021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86047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ist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213A8F"/>
                </a:solidFill>
              </a:defRPr>
            </a:lvl1pPr>
          </a:lstStyle>
          <a:p>
            <a:r>
              <a:rPr lang="de-DE" dirty="0"/>
              <a:t>Themen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468313" y="1419622"/>
            <a:ext cx="8207375" cy="3168352"/>
          </a:xfrm>
          <a:prstGeom prst="rect">
            <a:avLst/>
          </a:prstGeom>
        </p:spPr>
        <p:txBody>
          <a:bodyPr/>
          <a:lstStyle>
            <a:lvl1pPr marL="342900" indent="-342900">
              <a:buFontTx/>
              <a:buBlip>
                <a:blip r:embed="rId2"/>
              </a:buBlip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dirty="0"/>
              <a:t>Punkt 1</a:t>
            </a:r>
          </a:p>
          <a:p>
            <a:pPr lvl="0"/>
            <a:r>
              <a:rPr lang="de-DE" dirty="0"/>
              <a:t>Punkt 2</a:t>
            </a:r>
          </a:p>
        </p:txBody>
      </p:sp>
      <p:sp>
        <p:nvSpPr>
          <p:cNvPr id="8" name="Textplatzhalter 5">
            <a:extLst>
              <a:ext uri="{FF2B5EF4-FFF2-40B4-BE49-F238E27FC236}">
                <a16:creationId xmlns:a16="http://schemas.microsoft.com/office/drawing/2014/main" id="{059F2900-496B-4A95-9AC5-88EE9A326C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5787" y="4732338"/>
            <a:ext cx="2735262" cy="28733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213A8F"/>
                </a:solidFill>
                <a:latin typeface="Fira Sans SemiBold" panose="020B0603050000020004" pitchFamily="34" charset="0"/>
              </a:defRPr>
            </a:lvl1pPr>
          </a:lstStyle>
          <a:p>
            <a:pPr lvl="0"/>
            <a:r>
              <a:rPr lang="de-DE" dirty="0"/>
              <a:t>Thema</a:t>
            </a:r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568D7733-6CC2-4205-BFC8-D1032E8722B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64918" y="4731990"/>
            <a:ext cx="3023022" cy="28733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213A8F"/>
                </a:solidFill>
                <a:latin typeface="Fira Sans SemiBold" panose="020B0603050000020004" pitchFamily="34" charset="0"/>
              </a:defRPr>
            </a:lvl1pPr>
          </a:lstStyle>
          <a:p>
            <a:pPr lvl="0"/>
            <a:r>
              <a:rPr lang="de-DE" dirty="0"/>
              <a:t>Thema</a:t>
            </a:r>
          </a:p>
        </p:txBody>
      </p:sp>
      <p:sp>
        <p:nvSpPr>
          <p:cNvPr id="11" name="Textplatzhalter 5">
            <a:extLst>
              <a:ext uri="{FF2B5EF4-FFF2-40B4-BE49-F238E27FC236}">
                <a16:creationId xmlns:a16="http://schemas.microsoft.com/office/drawing/2014/main" id="{4C72112F-078C-460D-9AF1-C504CB8A083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7863" y="4731990"/>
            <a:ext cx="2160241" cy="28733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213A8F"/>
                </a:solidFill>
                <a:latin typeface="Fira Sans SemiBold" panose="020B0603050000020004" pitchFamily="34" charset="0"/>
              </a:defRPr>
            </a:lvl1pPr>
          </a:lstStyle>
          <a:p>
            <a:pPr lvl="0"/>
            <a:fld id="{7819A493-EAE5-4DFE-A001-FEAAB5DDA501}" type="datetime1">
              <a:rPr lang="de-DE" smtClean="0"/>
              <a:t>21.01.2021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87775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213A8F"/>
                </a:solidFill>
              </a:defRPr>
            </a:lvl1pPr>
          </a:lstStyle>
          <a:p>
            <a:r>
              <a:rPr lang="de-DE" dirty="0"/>
              <a:t>Themen</a:t>
            </a:r>
          </a:p>
        </p:txBody>
      </p:sp>
      <p:sp>
        <p:nvSpPr>
          <p:cNvPr id="4" name="Textplatzhalter 2"/>
          <p:cNvSpPr>
            <a:spLocks noGrp="1"/>
          </p:cNvSpPr>
          <p:nvPr>
            <p:ph idx="1" hasCustomPrompt="1"/>
          </p:nvPr>
        </p:nvSpPr>
        <p:spPr>
          <a:xfrm>
            <a:off x="457200" y="2067694"/>
            <a:ext cx="8229600" cy="2526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2000" baseline="0">
                <a:latin typeface="Fira Sans Condensed" panose="020B0503050000020004" pitchFamily="34" charset="0"/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</a:t>
            </a:r>
            <a:r>
              <a:rPr lang="de-DE" dirty="0" err="1"/>
              <a:t>erat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</a:p>
        </p:txBody>
      </p:sp>
      <p:sp>
        <p:nvSpPr>
          <p:cNvPr id="8" name="Textplatzhalter 2"/>
          <p:cNvSpPr>
            <a:spLocks noGrp="1"/>
          </p:cNvSpPr>
          <p:nvPr>
            <p:ph idx="13" hasCustomPrompt="1"/>
          </p:nvPr>
        </p:nvSpPr>
        <p:spPr>
          <a:xfrm>
            <a:off x="457200" y="1419622"/>
            <a:ext cx="8229600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2200" baseline="0">
                <a:latin typeface="Fira Sans Medium" panose="020B0603050000020004" pitchFamily="34" charset="0"/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37E8B8E7-6F81-40EF-95A3-430E59A642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5787" y="4732338"/>
            <a:ext cx="2735262" cy="28733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213A8F"/>
                </a:solidFill>
                <a:latin typeface="Fira Sans SemiBold" panose="020B0603050000020004" pitchFamily="34" charset="0"/>
              </a:defRPr>
            </a:lvl1pPr>
          </a:lstStyle>
          <a:p>
            <a:pPr lvl="0"/>
            <a:r>
              <a:rPr lang="de-DE" dirty="0"/>
              <a:t>Thema</a:t>
            </a:r>
          </a:p>
        </p:txBody>
      </p:sp>
      <p:sp>
        <p:nvSpPr>
          <p:cNvPr id="11" name="Textplatzhalter 5">
            <a:extLst>
              <a:ext uri="{FF2B5EF4-FFF2-40B4-BE49-F238E27FC236}">
                <a16:creationId xmlns:a16="http://schemas.microsoft.com/office/drawing/2014/main" id="{3631ADB0-0ED1-40FE-B5DE-D3E500650AC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64918" y="4731990"/>
            <a:ext cx="3023022" cy="28733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213A8F"/>
                </a:solidFill>
                <a:latin typeface="Fira Sans SemiBold" panose="020B0603050000020004" pitchFamily="34" charset="0"/>
              </a:defRPr>
            </a:lvl1pPr>
          </a:lstStyle>
          <a:p>
            <a:pPr lvl="0"/>
            <a:r>
              <a:rPr lang="de-DE" dirty="0"/>
              <a:t>Thema</a:t>
            </a:r>
          </a:p>
        </p:txBody>
      </p:sp>
      <p:sp>
        <p:nvSpPr>
          <p:cNvPr id="12" name="Textplatzhalter 5">
            <a:extLst>
              <a:ext uri="{FF2B5EF4-FFF2-40B4-BE49-F238E27FC236}">
                <a16:creationId xmlns:a16="http://schemas.microsoft.com/office/drawing/2014/main" id="{9F7C0F8D-B5D2-4C6D-8DCC-5E9C3ACE3F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7863" y="4731990"/>
            <a:ext cx="2160241" cy="28733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213A8F"/>
                </a:solidFill>
                <a:latin typeface="Fira Sans SemiBold" panose="020B0603050000020004" pitchFamily="34" charset="0"/>
              </a:defRPr>
            </a:lvl1pPr>
          </a:lstStyle>
          <a:p>
            <a:pPr lvl="0"/>
            <a:fld id="{E772EDFF-BBBC-40D3-BD3A-6DB14EB872B3}" type="datetime1">
              <a:rPr lang="de-DE" smtClean="0"/>
              <a:t>21.01.2021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73917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+ Tex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213A8F"/>
                </a:solidFill>
              </a:defRPr>
            </a:lvl1pPr>
          </a:lstStyle>
          <a:p>
            <a:r>
              <a:rPr lang="de-DE" dirty="0"/>
              <a:t>Themen</a:t>
            </a:r>
          </a:p>
        </p:txBody>
      </p:sp>
      <p:sp>
        <p:nvSpPr>
          <p:cNvPr id="4" name="Textplatzhalter 2"/>
          <p:cNvSpPr>
            <a:spLocks noGrp="1"/>
          </p:cNvSpPr>
          <p:nvPr>
            <p:ph idx="1" hasCustomPrompt="1"/>
          </p:nvPr>
        </p:nvSpPr>
        <p:spPr>
          <a:xfrm>
            <a:off x="457200" y="1419622"/>
            <a:ext cx="8229600" cy="317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2000" baseline="0">
                <a:latin typeface="Fira Sans Condensed" panose="020B0503050000020004" pitchFamily="34" charset="0"/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</a:t>
            </a:r>
            <a:r>
              <a:rPr lang="de-DE" dirty="0" err="1"/>
              <a:t>erat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37E8B8E7-6F81-40EF-95A3-430E59A642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5787" y="4732338"/>
            <a:ext cx="2735262" cy="28733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213A8F"/>
                </a:solidFill>
                <a:latin typeface="Fira Sans SemiBold" panose="020B0603050000020004" pitchFamily="34" charset="0"/>
              </a:defRPr>
            </a:lvl1pPr>
          </a:lstStyle>
          <a:p>
            <a:pPr lvl="0"/>
            <a:r>
              <a:rPr lang="de-DE" dirty="0"/>
              <a:t>Thema</a:t>
            </a:r>
          </a:p>
        </p:txBody>
      </p:sp>
      <p:sp>
        <p:nvSpPr>
          <p:cNvPr id="11" name="Textplatzhalter 5">
            <a:extLst>
              <a:ext uri="{FF2B5EF4-FFF2-40B4-BE49-F238E27FC236}">
                <a16:creationId xmlns:a16="http://schemas.microsoft.com/office/drawing/2014/main" id="{3631ADB0-0ED1-40FE-B5DE-D3E500650AC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64918" y="4731990"/>
            <a:ext cx="3023022" cy="28733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213A8F"/>
                </a:solidFill>
                <a:latin typeface="Fira Sans SemiBold" panose="020B0603050000020004" pitchFamily="34" charset="0"/>
              </a:defRPr>
            </a:lvl1pPr>
          </a:lstStyle>
          <a:p>
            <a:pPr lvl="0"/>
            <a:r>
              <a:rPr lang="de-DE" dirty="0"/>
              <a:t>Thema</a:t>
            </a:r>
          </a:p>
        </p:txBody>
      </p:sp>
      <p:sp>
        <p:nvSpPr>
          <p:cNvPr id="12" name="Textplatzhalter 5">
            <a:extLst>
              <a:ext uri="{FF2B5EF4-FFF2-40B4-BE49-F238E27FC236}">
                <a16:creationId xmlns:a16="http://schemas.microsoft.com/office/drawing/2014/main" id="{9F7C0F8D-B5D2-4C6D-8DCC-5E9C3ACE3F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7863" y="4731990"/>
            <a:ext cx="2160241" cy="28733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213A8F"/>
                </a:solidFill>
                <a:latin typeface="Fira Sans SemiBold" panose="020B0603050000020004" pitchFamily="34" charset="0"/>
              </a:defRPr>
            </a:lvl1pPr>
          </a:lstStyle>
          <a:p>
            <a:pPr lvl="0"/>
            <a:fld id="{E772EDFF-BBBC-40D3-BD3A-6DB14EB872B3}" type="datetime1">
              <a:rPr lang="de-DE" smtClean="0"/>
              <a:t>21.01.2021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01483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jpeg"/><Relationship Id="rId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"/>
            <a:ext cx="9144000" cy="5142895"/>
          </a:xfrm>
          <a:prstGeom prst="rect">
            <a:avLst/>
          </a:prstGeom>
        </p:spPr>
      </p:pic>
      <p:sp>
        <p:nvSpPr>
          <p:cNvPr id="10" name="Titelplatzhalter 1"/>
          <p:cNvSpPr txBox="1">
            <a:spLocks/>
          </p:cNvSpPr>
          <p:nvPr userDrawn="1"/>
        </p:nvSpPr>
        <p:spPr>
          <a:xfrm>
            <a:off x="1763688" y="3507854"/>
            <a:ext cx="4325652" cy="17281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3200" b="1" i="0" u="none" strike="noStrike" kern="1200" baseline="0" smtClean="0">
                <a:solidFill>
                  <a:schemeClr val="bg1"/>
                </a:solidFill>
                <a:latin typeface="Quicksand" pitchFamily="50" charset="0"/>
                <a:ea typeface="+mj-ea"/>
                <a:cs typeface="+mj-cs"/>
              </a:defRPr>
            </a:lvl1pPr>
          </a:lstStyle>
          <a:p>
            <a:endParaRPr lang="de-DE" sz="1800" b="0" dirty="0">
              <a:latin typeface="Fira Sans Condensed" panose="020B0503050000020004" pitchFamily="34" charset="0"/>
            </a:endParaRPr>
          </a:p>
        </p:txBody>
      </p:sp>
      <p:pic>
        <p:nvPicPr>
          <p:cNvPr id="6" name="Picture 2" descr="Loge der Koordinierungsstelle Chancengleichheit Sachsen">
            <a:extLst>
              <a:ext uri="{FF2B5EF4-FFF2-40B4-BE49-F238E27FC236}">
                <a16:creationId xmlns:a16="http://schemas.microsoft.com/office/drawing/2014/main" id="{3EFF0EDC-6B8B-4F73-87AD-FFBD1B5AB7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284736"/>
            <a:ext cx="2229240" cy="437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9493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66" r:id="rId2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lang="de-DE" sz="3200" b="1" i="0" u="none" strike="noStrike" kern="1200" baseline="0" smtClean="0">
          <a:solidFill>
            <a:schemeClr val="bg1"/>
          </a:solidFill>
          <a:latin typeface="Quicksand" pitchFamily="50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"/>
            <a:ext cx="9144000" cy="5142895"/>
          </a:xfrm>
          <a:prstGeom prst="rect">
            <a:avLst/>
          </a:prstGeom>
        </p:spPr>
      </p:pic>
      <p:sp>
        <p:nvSpPr>
          <p:cNvPr id="10" name="Titelplatzhalter 1"/>
          <p:cNvSpPr txBox="1">
            <a:spLocks/>
          </p:cNvSpPr>
          <p:nvPr userDrawn="1"/>
        </p:nvSpPr>
        <p:spPr>
          <a:xfrm>
            <a:off x="1763688" y="3507854"/>
            <a:ext cx="4325652" cy="17281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3200" b="1" i="0" u="none" strike="noStrike" kern="1200" baseline="0" smtClean="0">
                <a:solidFill>
                  <a:schemeClr val="bg1"/>
                </a:solidFill>
                <a:latin typeface="Quicksand" pitchFamily="50" charset="0"/>
                <a:ea typeface="+mj-ea"/>
                <a:cs typeface="+mj-cs"/>
              </a:defRPr>
            </a:lvl1pPr>
          </a:lstStyle>
          <a:p>
            <a:endParaRPr lang="de-DE" sz="1800" b="0" dirty="0">
              <a:latin typeface="Fira Sans Condensed" panose="020B0503050000020004" pitchFamily="34" charset="0"/>
            </a:endParaRPr>
          </a:p>
        </p:txBody>
      </p:sp>
      <p:sp>
        <p:nvSpPr>
          <p:cNvPr id="8" name="Textplatzhalter 6" descr="Diese Maßnahme wird mitfinanziert mit Steuermitteln auf Grundlage des vom Sächsischen Landtag beschlossenen Haushalts.">
            <a:extLst>
              <a:ext uri="{FF2B5EF4-FFF2-40B4-BE49-F238E27FC236}">
                <a16:creationId xmlns:a16="http://schemas.microsoft.com/office/drawing/2014/main" id="{5536112E-2728-4739-925B-081277D94267}"/>
              </a:ext>
            </a:extLst>
          </p:cNvPr>
          <p:cNvSpPr txBox="1">
            <a:spLocks/>
          </p:cNvSpPr>
          <p:nvPr userDrawn="1"/>
        </p:nvSpPr>
        <p:spPr>
          <a:xfrm>
            <a:off x="6377372" y="4299942"/>
            <a:ext cx="1872208" cy="46805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800" b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800" dirty="0"/>
              <a:t>Diese Maßnahme wird mitfinanziert mit Steuermitteln auf Grundlage des vom Sächsischen Landtag beschlossenen Haushalts.</a:t>
            </a:r>
          </a:p>
        </p:txBody>
      </p:sp>
      <p:pic>
        <p:nvPicPr>
          <p:cNvPr id="9" name="Grafik 8" descr="Wappen Freistaat Sachsen&#10;">
            <a:extLst>
              <a:ext uri="{FF2B5EF4-FFF2-40B4-BE49-F238E27FC236}">
                <a16:creationId xmlns:a16="http://schemas.microsoft.com/office/drawing/2014/main" id="{180D55D0-BA1E-45AA-BE46-90458FCC449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608" y="4299942"/>
            <a:ext cx="303832" cy="468052"/>
          </a:xfrm>
          <a:prstGeom prst="rect">
            <a:avLst/>
          </a:prstGeom>
        </p:spPr>
      </p:pic>
      <p:pic>
        <p:nvPicPr>
          <p:cNvPr id="7" name="Picture 2" descr="Logo der Koordinierungsstelle Chancengleichheit Sachsen">
            <a:extLst>
              <a:ext uri="{FF2B5EF4-FFF2-40B4-BE49-F238E27FC236}">
                <a16:creationId xmlns:a16="http://schemas.microsoft.com/office/drawing/2014/main" id="{1AA72512-9914-4207-B5C9-A3369AFE4B6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372" y="3651870"/>
            <a:ext cx="2229240" cy="437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2328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lang="de-DE" sz="3200" b="1" i="0" u="none" strike="noStrike" kern="1200" baseline="0" smtClean="0">
          <a:solidFill>
            <a:schemeClr val="bg1"/>
          </a:solidFill>
          <a:latin typeface="Quicksand" pitchFamily="50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platzhalter 1"/>
          <p:cNvSpPr txBox="1">
            <a:spLocks/>
          </p:cNvSpPr>
          <p:nvPr userDrawn="1"/>
        </p:nvSpPr>
        <p:spPr>
          <a:xfrm>
            <a:off x="1763688" y="3507854"/>
            <a:ext cx="4325652" cy="17281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3200" b="1" i="0" u="none" strike="noStrike" kern="1200" baseline="0" smtClean="0">
                <a:solidFill>
                  <a:schemeClr val="bg1"/>
                </a:solidFill>
                <a:latin typeface="Quicksand" pitchFamily="50" charset="0"/>
                <a:ea typeface="+mj-ea"/>
                <a:cs typeface="+mj-cs"/>
              </a:defRPr>
            </a:lvl1pPr>
          </a:lstStyle>
          <a:p>
            <a:endParaRPr lang="de-DE" sz="1800" b="0" dirty="0">
              <a:latin typeface="Fira Sans Condensed" panose="020B0503050000020004" pitchFamily="34" charset="0"/>
            </a:endParaRPr>
          </a:p>
        </p:txBody>
      </p:sp>
      <p:sp>
        <p:nvSpPr>
          <p:cNvPr id="3" name="Rechteck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13A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8924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lang="de-DE" sz="3200" b="1" i="0" u="none" strike="noStrike" kern="1200" baseline="0" smtClean="0">
          <a:solidFill>
            <a:schemeClr val="bg1"/>
          </a:solidFill>
          <a:latin typeface="Quicksand" pitchFamily="50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Themengebiete</a:t>
            </a:r>
          </a:p>
        </p:txBody>
      </p:sp>
    </p:spTree>
    <p:extLst>
      <p:ext uri="{BB962C8B-B14F-4D97-AF65-F5344CB8AC3E}">
        <p14:creationId xmlns:p14="http://schemas.microsoft.com/office/powerpoint/2010/main" val="3723648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65" r:id="rId3"/>
    <p:sldLayoutId id="2147483656" r:id="rId4"/>
    <p:sldLayoutId id="2147483668" r:id="rId5"/>
    <p:sldLayoutId id="2147483661" r:id="rId6"/>
    <p:sldLayoutId id="2147483657" r:id="rId7"/>
    <p:sldLayoutId id="2147483664" r:id="rId8"/>
    <p:sldLayoutId id="2147483658" r:id="rId9"/>
    <p:sldLayoutId id="2147483655" r:id="rId10"/>
    <p:sldLayoutId id="2147483667" r:id="rId1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rgbClr val="213A8F"/>
          </a:solidFill>
          <a:latin typeface="Quicksand SemiBold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Fira Sans Condensed" panose="020B05030500000200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Fira Sans Condensed" panose="020B05030500000200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Fira Sans Condensed" panose="020B05030500000200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Fira Sans Condensed" panose="020B05030500000200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Fira Sans Condensed" panose="020B05030500000200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1691680" y="1059582"/>
            <a:ext cx="5117740" cy="1728192"/>
          </a:xfrm>
        </p:spPr>
        <p:txBody>
          <a:bodyPr/>
          <a:lstStyle/>
          <a:p>
            <a:r>
              <a:rPr lang="de-DE" dirty="0"/>
              <a:t>Inklusion und Barrierefreiheit in der Lehre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0"/>
          </p:nvPr>
        </p:nvSpPr>
        <p:spPr>
          <a:xfrm>
            <a:off x="1695072" y="2597790"/>
            <a:ext cx="4680520" cy="1368425"/>
          </a:xfrm>
        </p:spPr>
        <p:txBody>
          <a:bodyPr/>
          <a:lstStyle/>
          <a:p>
            <a:r>
              <a:rPr lang="de-DE" dirty="0"/>
              <a:t>Studierende mit Behinderungen und chronischen Erkrankungen in der digitalen Lehre und der Präsenzlehre</a:t>
            </a:r>
          </a:p>
          <a:p>
            <a:endParaRPr lang="de-DE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E6EE432-E826-4265-AF2F-2933E07F5B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081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19"/>
    </mc:Choice>
    <mc:Fallback>
      <p:transition spd="slow" advTm="117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24477B-84BA-4D40-AC0A-6FDF279C1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Teilleistungsstörungen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25F63D8-5A00-4B83-B6E6-952277DA929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5787" y="1087603"/>
            <a:ext cx="8207375" cy="3168352"/>
          </a:xfrm>
        </p:spPr>
        <p:txBody>
          <a:bodyPr/>
          <a:lstStyle/>
          <a:p>
            <a:pPr fontAlgn="t"/>
            <a:r>
              <a:rPr lang="de-DE" sz="1900" dirty="0"/>
              <a:t>Auf Rechtschreibprogramme und technische Hilfen (in der Einzelberatung) hinweisen</a:t>
            </a:r>
          </a:p>
          <a:p>
            <a:pPr fontAlgn="t"/>
            <a:r>
              <a:rPr lang="de-DE" sz="1900" dirty="0"/>
              <a:t>bei Präsentationen auf Übersichtlichkeit der Folien und auf ein kontrastreiches Schriftbild achten</a:t>
            </a:r>
          </a:p>
          <a:p>
            <a:pPr fontAlgn="t"/>
            <a:r>
              <a:rPr lang="de-DE" sz="1900" dirty="0"/>
              <a:t>Zeitdruck und Ablenkung vermeiden </a:t>
            </a:r>
          </a:p>
          <a:p>
            <a:pPr fontAlgn="t"/>
            <a:r>
              <a:rPr lang="de-DE" sz="1900" dirty="0"/>
              <a:t>eine die Konzentration fördernde, ruhige Arbeitsatmosphäre schaffen </a:t>
            </a:r>
          </a:p>
          <a:p>
            <a:pPr fontAlgn="t"/>
            <a:r>
              <a:rPr lang="de-DE" sz="1900" dirty="0"/>
              <a:t>vielfältige didaktische Methoden anwenden, unterschiedliche </a:t>
            </a:r>
          </a:p>
          <a:p>
            <a:pPr fontAlgn="t"/>
            <a:r>
              <a:rPr lang="de-DE" sz="1900" dirty="0"/>
              <a:t>Kanäle und Medien nutzen wie Audio/Video, Arbeitsformen mischen, Arbeit in Kleingruppen </a:t>
            </a:r>
          </a:p>
          <a:p>
            <a:pPr fontAlgn="t"/>
            <a:r>
              <a:rPr lang="de-DE" sz="1900" dirty="0"/>
              <a:t>frühzeitige Bekanntgabe von Literatur und Referatsthemen</a:t>
            </a:r>
          </a:p>
          <a:p>
            <a:pPr fontAlgn="t"/>
            <a:r>
              <a:rPr lang="de-DE" sz="1900" dirty="0"/>
              <a:t>Tonmitschnitte ermöglichen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98E4297-3152-4C1E-AC9B-4B2971E8C7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0CF1EC0-CDA8-42EB-A017-C4E6FE905D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7DFDDA2-E12B-43F0-8770-27380B4690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FE4A84A-A4D2-48EF-AC42-5194EB085A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426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9819"/>
    </mc:Choice>
    <mc:Fallback>
      <p:transition spd="slow" advTm="1498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65A5A0-7086-4378-A2B8-25273F7AC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Autismus-Spektrum-Störung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F97967F-C485-4594-B54E-6D13C4008A4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fontAlgn="t"/>
            <a:r>
              <a:rPr lang="de-DE" dirty="0"/>
              <a:t>Lassen Sie sich von einer anderen Art der Wahrnehmung und Informationsverarbeitung Studierender im Autismus-Spektrum nicht irritieren, gehen Sie nicht vom „Klischee-Autismus“ mit Inselbegabung aus</a:t>
            </a:r>
          </a:p>
          <a:p>
            <a:r>
              <a:rPr lang="de-DE" dirty="0"/>
              <a:t>eindeutige Sprache ohne Interpretationsspielraum, Metaphern, Ironie, Wortspiele etc. vermeiden</a:t>
            </a:r>
          </a:p>
          <a:p>
            <a:r>
              <a:rPr lang="de-DE" dirty="0"/>
              <a:t>klare und verbindliche Absprachen treffen, was Termine und Fristen anbelangt</a:t>
            </a:r>
          </a:p>
          <a:p>
            <a:r>
              <a:rPr lang="de-DE" dirty="0"/>
              <a:t>Gruppenarbeiten und mündliche Prüfungen sowie soziale Kontakte werden mitunter als herausfordernd erlebt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A52D374-9856-4FE2-BEF8-D6EBFE1710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93FDC2F-3F51-4BE9-B77B-97FBD2214CF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747E9A5-588C-48A5-B2A8-2A5D707EEE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3F43E45-ADE9-40ED-82D0-3422428A49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543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526"/>
    </mc:Choice>
    <mc:Fallback>
      <p:transition spd="slow" advTm="1025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734CF1-E1EF-4F99-8F4E-7F78C2C43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Autismus-Spektrum-Störung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385B7B5-8AD5-499D-B5A9-24C14C2088E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/>
              <a:t>geplante Abläufe einhalten und nicht spontan ändern, frühzeitig die Auseinandersetzung mit Außerplanmäßigem (z. B. Exkursionen) ermöglichen</a:t>
            </a:r>
          </a:p>
          <a:p>
            <a:r>
              <a:rPr lang="de-DE" dirty="0"/>
              <a:t>Präsentationen und Materialien gut strukturiert aufbereiten</a:t>
            </a:r>
          </a:p>
          <a:p>
            <a:r>
              <a:rPr lang="de-DE" dirty="0"/>
              <a:t>verlässliche Strukturen und Routinen in der Lehrveranstaltung ermöglichen (bzgl. Anfang, Ende, Pause, aber auch Sitzplatz)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93F3AAB-0D39-4AD4-84B5-E61311D34A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171F6D7-A0B7-4E4C-BFBB-56C9EB201DF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2D966C4-0B46-4FA4-9109-BB9FF6C20A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1DC79E4-ADD5-4B1A-8526-83EE9B7A1A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473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876"/>
    </mc:Choice>
    <mc:Fallback>
      <p:transition spd="slow" advTm="36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E6CCC-674E-2142-89E7-A3C622980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DE" dirty="0"/>
              <a:t>Studierende mit Behinderungen und chronischen Erk</a:t>
            </a:r>
            <a:r>
              <a:rPr lang="de-DE" dirty="0"/>
              <a:t>r</a:t>
            </a:r>
            <a:r>
              <a:rPr lang="en-DE" dirty="0"/>
              <a:t>ankungen und digitale Lehre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1C7C3F-F185-E04B-9A71-BB01CACA74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DE" dirty="0"/>
              <a:t>Digitale Lehre hat das Potential, Lehre und Studium zu flexibilisieren und orts- sowie zeitunabhängiger zu machen – davon können Studierende mit Behinderung und chronischen Erkrankungen profitieren </a:t>
            </a:r>
          </a:p>
          <a:p>
            <a:r>
              <a:rPr lang="en-DE" dirty="0"/>
              <a:t>Herausforderungen </a:t>
            </a:r>
          </a:p>
          <a:p>
            <a:pPr marL="800100" lvl="1" indent="-342900">
              <a:buFontTx/>
              <a:buChar char="-"/>
            </a:pPr>
            <a:r>
              <a:rPr lang="en-DE" dirty="0"/>
              <a:t>Die Bedarfe können sehr unterschiedlich sein. Sorgen Sie für genügend zeitlichen Vorlauf</a:t>
            </a:r>
            <a:r>
              <a:rPr lang="de-DE" dirty="0"/>
              <a:t>.</a:t>
            </a:r>
            <a:endParaRPr lang="en-DE" dirty="0"/>
          </a:p>
          <a:p>
            <a:pPr marL="800100" lvl="1" indent="-342900">
              <a:buFontTx/>
              <a:buChar char="-"/>
            </a:pPr>
            <a:r>
              <a:rPr lang="en-GB" dirty="0"/>
              <a:t>I</a:t>
            </a:r>
            <a:r>
              <a:rPr lang="en-DE" dirty="0"/>
              <a:t>st die technische Ausstattung ausreichend? (Ton- und Bildqualität, störungsfreier Hintergrund)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E671DF-D4BE-AA4C-90AD-4D4BC4C0D8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2CE3D1-6D59-E841-955D-BB96C5D6E7B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8B8EEAD-DDC2-BF47-AF02-94886A04AD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A5B0749-D8A7-439D-AFE9-35A0786AD8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16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765"/>
    </mc:Choice>
    <mc:Fallback>
      <p:transition spd="slow" advTm="1027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4D354-DC25-CB43-94AB-174099358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DE" dirty="0"/>
              <a:t>Studierende mit Behinderungen und chronischen Erk</a:t>
            </a:r>
            <a:r>
              <a:rPr lang="de-DE" dirty="0"/>
              <a:t>r</a:t>
            </a:r>
            <a:r>
              <a:rPr lang="en-DE" dirty="0"/>
              <a:t>ankungen und digitale Lehre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2A514E-21D4-9243-B4CA-27C4AEDECEC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9425" y="1094318"/>
            <a:ext cx="8207375" cy="3168352"/>
          </a:xfrm>
        </p:spPr>
        <p:txBody>
          <a:bodyPr/>
          <a:lstStyle/>
          <a:p>
            <a:r>
              <a:rPr lang="de-DE" dirty="0"/>
              <a:t>Informieren Sie die Teilnehmenden nach Möglichkeit bereits vorab darüber, wie Sie die Veranstaltungen gestalten, z.B. über die Arbeitsformen und zu erbringende Leistungen. </a:t>
            </a:r>
          </a:p>
          <a:p>
            <a:r>
              <a:rPr lang="de-DE" dirty="0"/>
              <a:t>Bei aufgezeichneten Lehrveranstaltungen sollten Sie zusätzlich auch schriftliche Materialien (z.B. Foliensatz vorab, Transskripte, Vortragsnotizen o.ä.) zur Verfügung stellen. </a:t>
            </a:r>
          </a:p>
          <a:p>
            <a:r>
              <a:rPr lang="de-DE" dirty="0"/>
              <a:t>Bieten Sie ggf. alternative und asynchrone Möglichkeiten der Teilnahme (z.B. Aufzeichnung der Sitzungen) und Leistungserbringung an. </a:t>
            </a:r>
            <a:endParaRPr lang="en-D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B01B36-7EB1-AE47-80CA-2928123AEB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81BF3C-DD69-0248-A852-DC315CDD3BB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055F2A3-65FA-C14C-9A8A-743C314572A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2FAD6A8-D075-43E0-A9C3-7906ACDED8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973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643"/>
    </mc:Choice>
    <mc:Fallback>
      <p:transition spd="slow" advTm="806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E7F1D-AE63-E447-8305-85A141111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DE" dirty="0"/>
              <a:t>Welche Vorteile hat digitale Barrierefreiehit und inklusive Lehre für Alle?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BC192E-815F-D145-8085-EDBA98DE7FD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9425" y="1419622"/>
            <a:ext cx="8207375" cy="3168352"/>
          </a:xfrm>
        </p:spPr>
        <p:txBody>
          <a:bodyPr/>
          <a:lstStyle/>
          <a:p>
            <a:r>
              <a:rPr lang="en-DE" dirty="0"/>
              <a:t>Wenn Sie zu Beginn der Veranstaltungen Offenheit </a:t>
            </a:r>
            <a:r>
              <a:rPr lang="de-DE" dirty="0"/>
              <a:t>für </a:t>
            </a:r>
            <a:r>
              <a:rPr lang="en-DE" dirty="0"/>
              <a:t>Anliegen von Studierenden in besonderen Lebenslagen formulieren, fühlen sich Studierenden “wahrgenommen” </a:t>
            </a:r>
          </a:p>
          <a:p>
            <a:r>
              <a:rPr lang="en-DE" dirty="0"/>
              <a:t>Verschiedenen Arbeitsformen sprechen verschiedenen Lerntypen an (betrifft auch: Aufbereitung von Informationen und Studienmaterial nach dem Zwei-Sinnes-Prinzip)</a:t>
            </a:r>
          </a:p>
          <a:p>
            <a:r>
              <a:rPr lang="en-DE" dirty="0"/>
              <a:t>Klare und erkennb</a:t>
            </a:r>
            <a:r>
              <a:rPr lang="de-DE" dirty="0"/>
              <a:t>a</a:t>
            </a:r>
            <a:r>
              <a:rPr lang="en-DE" dirty="0"/>
              <a:t>re Struktur der Lehr- und Lerninhalte (auch visuell) </a:t>
            </a:r>
          </a:p>
          <a:p>
            <a:r>
              <a:rPr lang="en-DE" dirty="0"/>
              <a:t>Konzentrationsschwächen durch Zusammenfassungen und Kernaussagen vorbeugen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635381-F371-4041-BADA-86AFB71BB2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738770-6F26-3544-BBB1-221536FF13A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795C25-B024-9746-8300-5B203B67F5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1F3A7D3-DA77-4996-BC84-5784FEB136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487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750"/>
    </mc:Choice>
    <mc:Fallback>
      <p:transition spd="slow" advTm="63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22B58-8F41-0D48-A68E-20EBE59FB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DE" dirty="0"/>
              <a:t>Welche Vorteile hat digitale Barrierefreiehit und inklusive Lehre für Alle?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554430-CCED-1646-AF43-F63F004027C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DE" dirty="0"/>
              <a:t>Achten Sie auf: Redever</a:t>
            </a:r>
            <a:r>
              <a:rPr lang="de-DE" dirty="0"/>
              <a:t>halt</a:t>
            </a:r>
            <a:r>
              <a:rPr lang="en-DE" dirty="0"/>
              <a:t>en, Lautstärke, Verständlichkeit, Geschwindigkeit und Lichverhältnisse, Erkennbarkeit, Farbgestaltung und Kontrast</a:t>
            </a:r>
          </a:p>
          <a:p>
            <a:r>
              <a:rPr lang="en-GB" dirty="0"/>
              <a:t>F</a:t>
            </a:r>
            <a:r>
              <a:rPr lang="en-DE" dirty="0"/>
              <a:t>rührzeitliche Bekanntgabe von Materialien, Literatur und Referatsthemen sind für alle nützlich </a:t>
            </a:r>
          </a:p>
          <a:p>
            <a:r>
              <a:rPr lang="en-DE" dirty="0"/>
              <a:t>Wissenschaftliche Arbeiten profitieren von der Nutzung der Formatvorlage </a:t>
            </a:r>
          </a:p>
          <a:p>
            <a:pPr marL="0" indent="0">
              <a:buNone/>
            </a:pPr>
            <a:endParaRPr lang="en-D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81C9B7-5B2A-E94C-8353-CFF50BA7F6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C2174C-F7F0-9A49-9321-561895E0985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B9F0298-7A35-5545-98A9-F3C81916409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6EF0163-5646-43F2-99EC-5C4031842E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826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835"/>
    </mc:Choice>
    <mc:Fallback>
      <p:transition spd="slow" advTm="47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Vielen Dank für die</a:t>
            </a:r>
            <a:br>
              <a:rPr lang="de-DE" dirty="0"/>
            </a:br>
            <a:r>
              <a:rPr lang="de-DE" dirty="0"/>
              <a:t>Aufmerksamkeit!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4294967295"/>
          </p:nvPr>
        </p:nvSpPr>
        <p:spPr>
          <a:xfrm>
            <a:off x="251520" y="2787774"/>
            <a:ext cx="3600400" cy="1944216"/>
          </a:xfrm>
          <a:prstGeom prst="rect">
            <a:avLst/>
          </a:prstGeom>
        </p:spPr>
        <p:txBody>
          <a:bodyPr anchor="b"/>
          <a:lstStyle/>
          <a:p>
            <a:r>
              <a:rPr lang="de-DE" b="1" dirty="0"/>
              <a:t>Dr.</a:t>
            </a:r>
            <a:r>
              <a:rPr lang="de-DE" b="1" baseline="30000" dirty="0"/>
              <a:t>in</a:t>
            </a:r>
            <a:r>
              <a:rPr lang="de-DE" b="1" dirty="0"/>
              <a:t> Stefanie Dreiack</a:t>
            </a:r>
          </a:p>
          <a:p>
            <a:pPr>
              <a:lnSpc>
                <a:spcPct val="150000"/>
              </a:lnSpc>
            </a:pPr>
            <a:r>
              <a:rPr lang="de-DE" b="1" dirty="0"/>
              <a:t>Telefon</a:t>
            </a:r>
          </a:p>
          <a:p>
            <a:r>
              <a:rPr lang="de-DE" dirty="0"/>
              <a:t>0341 9730152</a:t>
            </a:r>
          </a:p>
          <a:p>
            <a:pPr>
              <a:lnSpc>
                <a:spcPct val="150000"/>
              </a:lnSpc>
            </a:pPr>
            <a:r>
              <a:rPr lang="de-DE" b="1" dirty="0"/>
              <a:t>E-Mail</a:t>
            </a:r>
          </a:p>
          <a:p>
            <a:r>
              <a:rPr lang="de-DE" dirty="0"/>
              <a:t>stefanie.dreiack@kc-sachsen.de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3A7CF2C-752D-4B1F-A08E-E0FF56BA1E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589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34"/>
    </mc:Choice>
    <mc:Fallback>
      <p:transition spd="slow" advTm="56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A9576-ACC0-8D46-A043-C53B639A3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DE" dirty="0"/>
              <a:t>Schwierigkeiten im Bereich Studienorganisation und Lehre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3B3B3F-8172-5D40-95EF-83A6991EABE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8312" y="1310482"/>
            <a:ext cx="8207375" cy="3168352"/>
          </a:xfrm>
        </p:spPr>
        <p:txBody>
          <a:bodyPr/>
          <a:lstStyle/>
          <a:p>
            <a:r>
              <a:rPr lang="de-DE" dirty="0"/>
              <a:t>Gestaltung von Lehrveranstaltungen (Medien, Methoden und Interaktionsformen) </a:t>
            </a:r>
          </a:p>
          <a:p>
            <a:r>
              <a:rPr lang="de-DE" dirty="0"/>
              <a:t>Wiedereinstieg ins Studium nach längeren Pausen (z.B. nach Klinikaufenthalten) </a:t>
            </a:r>
          </a:p>
          <a:p>
            <a:r>
              <a:rPr lang="de-DE" dirty="0"/>
              <a:t>Dauer von Unterrichtseinheiten/fehlende oder zu kurze Pausen </a:t>
            </a:r>
          </a:p>
          <a:p>
            <a:r>
              <a:rPr lang="de-DE" dirty="0"/>
              <a:t>Selbstlernphasen (z.B. Strukturierung der Lernphasen, Einheiten von Terminen) </a:t>
            </a:r>
          </a:p>
          <a:p>
            <a:r>
              <a:rPr lang="de-DE" dirty="0"/>
              <a:t>Fehlende/mangelhafte Versorgung mit barrierefreier Literatur </a:t>
            </a:r>
          </a:p>
          <a:p>
            <a:r>
              <a:rPr lang="de-DE" dirty="0"/>
              <a:t>Fehlende/mangelhafte Barrierefreiheit von E-Learning-Angeboten </a:t>
            </a:r>
            <a:endParaRPr lang="en-D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0610AD-B450-A848-B38E-8F1A71EFA6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17ED86-5BBD-8540-9225-AEA0FF1B99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A529478-8730-D241-954B-D2B9E60517F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C41360D-7743-4506-BE05-0BF4CE220E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395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908"/>
    </mc:Choice>
    <mc:Fallback>
      <p:transition spd="slow" advTm="158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FAE00F-CFC6-46FF-B99C-7AAC73E63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Beeinträchtigungen der Mobilität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3D97D6A-E47F-4410-947E-9E67369CF6F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fontAlgn="t"/>
            <a:r>
              <a:rPr lang="de-DE" sz="2400" dirty="0"/>
              <a:t>Skripte von Veranstaltungen frühzeitig zur Verfügung stellen und/oder technische Aufzeichnungen ermöglichen, um Mitschriften zu ersetzen</a:t>
            </a:r>
          </a:p>
          <a:p>
            <a:pPr fontAlgn="t"/>
            <a:r>
              <a:rPr lang="de-DE" sz="2400" dirty="0"/>
              <a:t>Ausstattung des Seminarraums</a:t>
            </a:r>
          </a:p>
          <a:p>
            <a:pPr fontAlgn="t"/>
            <a:r>
              <a:rPr lang="de-DE" sz="2400" dirty="0"/>
              <a:t>Barrierefreiheit im LMS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D2A4E97-2E18-4B93-AED5-ADE1F8BEAF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8820111-9BE9-4C94-B0A6-265191ADFF0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AA22F57-0450-4A48-9E42-1A9CD10E2EB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8F969C4-44E1-4275-BD75-647987841F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963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263"/>
    </mc:Choice>
    <mc:Fallback>
      <p:transition spd="slow" advTm="162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AC04C9-AC5D-4575-95FA-DEB60831C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Sehbeeinträchtigungen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420379C-78A5-4E9D-83DB-C3D7449BD5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5787" y="1313260"/>
            <a:ext cx="8207375" cy="3168352"/>
          </a:xfrm>
        </p:spPr>
        <p:txBody>
          <a:bodyPr/>
          <a:lstStyle/>
          <a:p>
            <a:pPr fontAlgn="t"/>
            <a:r>
              <a:rPr lang="de-DE" sz="2400" dirty="0"/>
              <a:t>Flure, Büros, Eingänge müssen ohne Hindernisse zugänglich sein, </a:t>
            </a:r>
          </a:p>
          <a:p>
            <a:pPr fontAlgn="t"/>
            <a:r>
              <a:rPr lang="de-DE" sz="2400" dirty="0"/>
              <a:t>ungenaue Ortsangaben vermeiden</a:t>
            </a:r>
          </a:p>
          <a:p>
            <a:r>
              <a:rPr lang="de-DE" sz="2400" dirty="0"/>
              <a:t>grafische Darstellungen, Tafelbilder, Folien, etc. verbalisieren</a:t>
            </a:r>
          </a:p>
          <a:p>
            <a:pPr fontAlgn="t"/>
            <a:r>
              <a:rPr lang="de-DE" sz="2400" dirty="0"/>
              <a:t>auf nonverbale Signale verzichten </a:t>
            </a:r>
          </a:p>
          <a:p>
            <a:pPr fontAlgn="t"/>
            <a:r>
              <a:rPr lang="de-DE" sz="2400" dirty="0"/>
              <a:t>gezielte Ansprache, artikuliert und klar (ggf. auch mit Mikrofon), immer dem Publikum zugewandt sprechen</a:t>
            </a:r>
          </a:p>
          <a:p>
            <a:pPr marL="0" indent="0" fontAlgn="t">
              <a:buNone/>
            </a:pP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F710404-01CA-4755-8831-D2167A47C8E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3141C54-4716-417F-A88D-6F3CB491A15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C5B5E48-D016-423F-A855-399C45E966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9386B0D-AF30-4435-B64F-394FA8762D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660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921"/>
    </mc:Choice>
    <mc:Fallback>
      <p:transition spd="slow" advTm="143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8124E8-1DF5-464A-A1A6-ADD63C624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Sehbeeinträchtigungen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52BBCEA-D04F-40B1-A77B-AE069504B87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sz="2400" dirty="0"/>
              <a:t>angemessene Beleuchtung des Raumes</a:t>
            </a:r>
          </a:p>
          <a:p>
            <a:pPr fontAlgn="t"/>
            <a:r>
              <a:rPr lang="de-DE" sz="2400" dirty="0"/>
              <a:t>Barrierefreiheit im LMS</a:t>
            </a:r>
          </a:p>
          <a:p>
            <a:r>
              <a:rPr lang="de-DE" sz="2400" dirty="0"/>
              <a:t>Präsentationen und Materialien barrierefrei aufbereiten (z.B. auf starke Kontraste achten, auf bestimmte Farbkombinationen verzichten)</a:t>
            </a:r>
          </a:p>
          <a:p>
            <a:r>
              <a:rPr lang="de-DE" sz="2400" dirty="0"/>
              <a:t>Tonmitschnitte erlauben bzw. ermöglichen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452A5C1-2D94-4C71-B480-133C1C5493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07E40F4-6C66-4B15-89BF-86613676F4C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948C37EC-0692-4608-B236-8705594FEC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85A25E1-1739-46A1-B5A2-9BE2CB53E4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70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328"/>
    </mc:Choice>
    <mc:Fallback>
      <p:transition spd="slow" advTm="70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964190-334A-4309-9FCC-D5784A008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Hörbeeinträchtigungen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479262C-EADA-4141-9D0A-9267CFC933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fontAlgn="t"/>
            <a:r>
              <a:rPr lang="de-DE" sz="2200" dirty="0"/>
              <a:t>Wortmeldungen aus dem Raum wiederholen </a:t>
            </a:r>
          </a:p>
          <a:p>
            <a:pPr fontAlgn="t"/>
            <a:r>
              <a:rPr lang="de-DE" sz="2200" dirty="0"/>
              <a:t>wenn möglich auf Lautsprecher und Mikrofonanlagen bzw. Räume mit guter Akustik zurückgreifen (vor allem in Prüfungssituationen)</a:t>
            </a:r>
          </a:p>
          <a:p>
            <a:r>
              <a:rPr lang="de-DE" sz="2200" dirty="0"/>
              <a:t>Gesicht und Mund sollten immer sichtbar und nicht verdeckt sein</a:t>
            </a:r>
          </a:p>
          <a:p>
            <a:r>
              <a:rPr lang="de-DE" sz="2200" dirty="0"/>
              <a:t>in Veranstaltungen auf die Notwendigkeit störungsfreier Akustik hinweisen</a:t>
            </a:r>
          </a:p>
          <a:p>
            <a:pPr fontAlgn="t"/>
            <a:r>
              <a:rPr lang="de-DE" sz="2200" dirty="0"/>
              <a:t>wichtige Ansagen und Informationen immer auch schriftlich mitteilen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735C50A-B6BB-4ED0-856D-FE55DF59D5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613954B-267E-4FE9-849E-E6B69D4D117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062CB61-C819-499F-A84B-951305A3C0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29E6013-5501-447D-8035-AC83F99DD2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723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115"/>
    </mc:Choice>
    <mc:Fallback>
      <p:transition spd="slow" advTm="129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7CF86E-866E-40EA-89D7-C3D4EF805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Sprech- und Sprachbeeinträchtigungen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1533B7A-847A-44E5-98A1-735631EEAB2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fontAlgn="t"/>
            <a:r>
              <a:rPr lang="de-DE" dirty="0"/>
              <a:t>Ungeduld und Zeitdruck vermeiden, Studierenden aussprechen bzw. in Ruhe zu Wort kommen lassen</a:t>
            </a:r>
          </a:p>
          <a:p>
            <a:pPr fontAlgn="t"/>
            <a:r>
              <a:rPr lang="de-DE" dirty="0"/>
              <a:t>keine Unterbrechungen und Vervollständigung von Sätzen oder Wörtern</a:t>
            </a:r>
          </a:p>
          <a:p>
            <a:pPr fontAlgn="t"/>
            <a:r>
              <a:rPr lang="de-DE" dirty="0"/>
              <a:t>auf gut gemeinte Ratschläge bezüglich Aussprache und Redegeschwindigkeit verzichten</a:t>
            </a:r>
          </a:p>
          <a:p>
            <a:r>
              <a:rPr lang="de-DE" dirty="0"/>
              <a:t>durch freundlichen, gelassenen Blickkontakt während eines Wortbeitrages den Studierenden unterstützen</a:t>
            </a:r>
          </a:p>
          <a:p>
            <a:pPr fontAlgn="t"/>
            <a:r>
              <a:rPr lang="de-DE" dirty="0"/>
              <a:t>Gruppenarbeiten ermöglichen, bei denen nicht alle Studierenden mündlich präsentieren müssen</a:t>
            </a:r>
          </a:p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21C0317-58FE-4EE6-A97F-ED1EB2A6ED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7AD3408-1474-47CB-B87E-8AB3BF9970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97721ED-EDB7-4022-9B9B-50F3EB9994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F4FC916-5160-4255-8523-4D6BA626C4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960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169"/>
    </mc:Choice>
    <mc:Fallback>
      <p:transition spd="slow" advTm="1051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A665BF-3133-4A7C-ADAD-546D69A89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Chronische Erkrankungen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C242BA7-9344-4546-B0F3-B33E2336947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fontAlgn="t"/>
            <a:r>
              <a:rPr lang="de-DE" dirty="0"/>
              <a:t>Einkalkulieren eines höheren Pausenbedarfs, v.a. bei Blockveranstaltungen und Exkursionen, ggf. zusätzlichen Pausenraum buchen, pünktlich enden</a:t>
            </a:r>
          </a:p>
          <a:p>
            <a:pPr fontAlgn="t"/>
            <a:r>
              <a:rPr lang="de-DE" dirty="0"/>
              <a:t>frühzeitiges Bereitstellen von Lehrmaterialien, um krankheitsbedingte Abwesenheiten durch gute Vor- und Nachbereitung ausgleichen zu können</a:t>
            </a:r>
          </a:p>
          <a:p>
            <a:pPr fontAlgn="t"/>
            <a:r>
              <a:rPr lang="de-DE" dirty="0"/>
              <a:t>…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A114227-DC0D-4832-B0FC-4643F53391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44847F-1F72-4B1D-A2FE-DBA750CC64F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E4BDE9C-1FC0-4FA7-A675-0F7F682C06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16C26F0-7DDF-4D9C-8B7B-75C9D72D21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356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141"/>
    </mc:Choice>
    <mc:Fallback>
      <p:transition spd="slow" advTm="135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F293CD-0896-4C54-B4AF-F35E1B221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Psychische Erkrankungen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6FA01CC-F3B6-4818-919E-CBE61229D48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/>
              <a:t>Zeitüberziehungen in Lehrveranstaltungen vermeiden</a:t>
            </a:r>
          </a:p>
          <a:p>
            <a:r>
              <a:rPr lang="de-DE" dirty="0"/>
              <a:t>frühzeitiges Bereitstellen von Lehrmaterialien, um krankheitsbedingte Abwesenheiten durch gute Vor- und Nachbereitung ausgleichen zu können</a:t>
            </a:r>
          </a:p>
          <a:p>
            <a:pPr fontAlgn="t"/>
            <a:r>
              <a:rPr lang="de-DE" dirty="0"/>
              <a:t>Prüfungszeiträume abstimmen, um einen Prüfungsmarathon zu vermeiden</a:t>
            </a:r>
          </a:p>
          <a:p>
            <a:pPr fontAlgn="t"/>
            <a:r>
              <a:rPr lang="de-DE" dirty="0"/>
              <a:t>Strukturierter Studienalltag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9E2FAAD-2D24-4DAE-A1B1-BE49FC0D15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A22A02E-71BC-4729-9783-483EC11D59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1C4DA6F-6C66-4906-9420-267711497B1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CD02B56-5CFA-4033-B17F-EEA09C3D0B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941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282"/>
    </mc:Choice>
    <mc:Fallback>
      <p:transition spd="slow" advTm="662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869</Words>
  <Application>Microsoft Office PowerPoint</Application>
  <PresentationFormat>Bildschirmpräsentation (16:9)</PresentationFormat>
  <Paragraphs>99</Paragraphs>
  <Slides>17</Slides>
  <Notes>12</Notes>
  <HiddenSlides>0</HiddenSlides>
  <MMClips>17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4</vt:i4>
      </vt:variant>
      <vt:variant>
        <vt:lpstr>Folientitel</vt:lpstr>
      </vt:variant>
      <vt:variant>
        <vt:i4>17</vt:i4>
      </vt:variant>
    </vt:vector>
  </HeadingPairs>
  <TitlesOfParts>
    <vt:vector size="29" baseType="lpstr">
      <vt:lpstr>Fira Sans</vt:lpstr>
      <vt:lpstr>Arial</vt:lpstr>
      <vt:lpstr>Fira Sans Medium</vt:lpstr>
      <vt:lpstr>Calibri</vt:lpstr>
      <vt:lpstr>Quicksand SemiBold</vt:lpstr>
      <vt:lpstr>Quicksand</vt:lpstr>
      <vt:lpstr>Fira Sans SemiBold</vt:lpstr>
      <vt:lpstr>Fira Sans Condensed</vt:lpstr>
      <vt:lpstr>Larissa</vt:lpstr>
      <vt:lpstr>2_Larissa</vt:lpstr>
      <vt:lpstr>3_Larissa</vt:lpstr>
      <vt:lpstr>1_Larissa</vt:lpstr>
      <vt:lpstr>Inklusion und Barrierefreiheit in der Lehre</vt:lpstr>
      <vt:lpstr>Schwierigkeiten im Bereich Studienorganisation und Lehre </vt:lpstr>
      <vt:lpstr>Beeinträchtigungen der Mobilität</vt:lpstr>
      <vt:lpstr>Sehbeeinträchtigungen</vt:lpstr>
      <vt:lpstr>Sehbeeinträchtigungen</vt:lpstr>
      <vt:lpstr>Hörbeeinträchtigungen</vt:lpstr>
      <vt:lpstr>Sprech- und Sprachbeeinträchtigungen</vt:lpstr>
      <vt:lpstr>Chronische Erkrankungen</vt:lpstr>
      <vt:lpstr>Psychische Erkrankungen</vt:lpstr>
      <vt:lpstr>Teilleistungsstörungen</vt:lpstr>
      <vt:lpstr>Autismus-Spektrum-Störung</vt:lpstr>
      <vt:lpstr>Autismus-Spektrum-Störung</vt:lpstr>
      <vt:lpstr>Studierende mit Behinderungen und chronischen Erkrankungen und digitale Lehre </vt:lpstr>
      <vt:lpstr>Studierende mit Behinderungen und chronischen Erkrankungen und digitale Lehre </vt:lpstr>
      <vt:lpstr>Welche Vorteile hat digitale Barrierefreiehit und inklusive Lehre für Alle? </vt:lpstr>
      <vt:lpstr>Welche Vorteile hat digitale Barrierefreiehit und inklusive Lehre für Alle? </vt:lpstr>
      <vt:lpstr>Vielen Dank für die Aufmerksamkeit!</vt:lpstr>
    </vt:vector>
  </TitlesOfParts>
  <Company>MyCompany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Customer</dc:creator>
  <cp:lastModifiedBy>Dreiack, Stefanie</cp:lastModifiedBy>
  <cp:revision>125</cp:revision>
  <cp:lastPrinted>2021-03-08T12:55:56Z</cp:lastPrinted>
  <dcterms:created xsi:type="dcterms:W3CDTF">2021-01-04T12:08:57Z</dcterms:created>
  <dcterms:modified xsi:type="dcterms:W3CDTF">2021-12-15T11:22:53Z</dcterms:modified>
</cp:coreProperties>
</file>