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273" r:id="rId1"/>
  </p:sldMasterIdLst>
  <p:notesMasterIdLst>
    <p:notesMasterId r:id="rId30"/>
  </p:notesMasterIdLst>
  <p:sldIdLst>
    <p:sldId id="256" r:id="rId2"/>
    <p:sldId id="257" r:id="rId3"/>
    <p:sldId id="258" r:id="rId4"/>
    <p:sldId id="281" r:id="rId5"/>
    <p:sldId id="279" r:id="rId6"/>
    <p:sldId id="282" r:id="rId7"/>
    <p:sldId id="259" r:id="rId8"/>
    <p:sldId id="283" r:id="rId9"/>
    <p:sldId id="285" r:id="rId10"/>
    <p:sldId id="265" r:id="rId11"/>
    <p:sldId id="287" r:id="rId12"/>
    <p:sldId id="290" r:id="rId13"/>
    <p:sldId id="288" r:id="rId14"/>
    <p:sldId id="289" r:id="rId15"/>
    <p:sldId id="291" r:id="rId16"/>
    <p:sldId id="293" r:id="rId17"/>
    <p:sldId id="292" r:id="rId18"/>
    <p:sldId id="294" r:id="rId19"/>
    <p:sldId id="295" r:id="rId20"/>
    <p:sldId id="296" r:id="rId21"/>
    <p:sldId id="297" r:id="rId22"/>
    <p:sldId id="299" r:id="rId23"/>
    <p:sldId id="300" r:id="rId24"/>
    <p:sldId id="301" r:id="rId25"/>
    <p:sldId id="303" r:id="rId26"/>
    <p:sldId id="302" r:id="rId27"/>
    <p:sldId id="278" r:id="rId28"/>
    <p:sldId id="276" r:id="rId29"/>
  </p:sldIdLst>
  <p:sldSz cx="12192000" cy="6858000"/>
  <p:notesSz cx="6888163" cy="100187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ven Albrecht" initials="SV" lastIdx="1" clrIdx="0">
    <p:extLst>
      <p:ext uri="{19B8F6BF-5375-455C-9EA6-DF929625EA0E}">
        <p15:presenceInfo xmlns:p15="http://schemas.microsoft.com/office/powerpoint/2012/main" userId="Sven Albrech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202B0CA-FC54-4496-8BCA-5EF66A818D29}" styleName="Dunkle Formatvorlag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116" d="100"/>
          <a:sy n="116" d="100"/>
        </p:scale>
        <p:origin x="120" y="22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84500" cy="501650"/>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902075" y="0"/>
            <a:ext cx="2984500" cy="501650"/>
          </a:xfrm>
          <a:prstGeom prst="rect">
            <a:avLst/>
          </a:prstGeom>
        </p:spPr>
        <p:txBody>
          <a:bodyPr vert="horz" lIns="91440" tIns="45720" rIns="91440" bIns="45720" rtlCol="0"/>
          <a:lstStyle>
            <a:lvl1pPr algn="r">
              <a:defRPr sz="1200"/>
            </a:lvl1pPr>
          </a:lstStyle>
          <a:p>
            <a:fld id="{29266819-AB35-4BE2-B778-CD2090D3A15D}" type="datetimeFigureOut">
              <a:rPr lang="de-DE" smtClean="0"/>
              <a:t>20.06.2022</a:t>
            </a:fld>
            <a:endParaRPr lang="de-DE" dirty="0"/>
          </a:p>
        </p:txBody>
      </p:sp>
      <p:sp>
        <p:nvSpPr>
          <p:cNvPr id="4" name="Folienbildplatzhalt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8975" y="4821238"/>
            <a:ext cx="5510213" cy="3944937"/>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517063"/>
            <a:ext cx="2984500" cy="501650"/>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902075" y="9517063"/>
            <a:ext cx="2984500" cy="501650"/>
          </a:xfrm>
          <a:prstGeom prst="rect">
            <a:avLst/>
          </a:prstGeom>
        </p:spPr>
        <p:txBody>
          <a:bodyPr vert="horz" lIns="91440" tIns="45720" rIns="91440" bIns="45720" rtlCol="0" anchor="b"/>
          <a:lstStyle>
            <a:lvl1pPr algn="r">
              <a:defRPr sz="1200"/>
            </a:lvl1pPr>
          </a:lstStyle>
          <a:p>
            <a:fld id="{62A94D2E-8E3A-4503-85E2-D3F2EA4E4C0B}" type="slidenum">
              <a:rPr lang="de-DE" smtClean="0"/>
              <a:t>‹Nr.›</a:t>
            </a:fld>
            <a:endParaRPr lang="de-DE" dirty="0"/>
          </a:p>
        </p:txBody>
      </p:sp>
    </p:spTree>
    <p:extLst>
      <p:ext uri="{BB962C8B-B14F-4D97-AF65-F5344CB8AC3E}">
        <p14:creationId xmlns:p14="http://schemas.microsoft.com/office/powerpoint/2010/main" val="3014521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de-DE"/>
              <a:t>Mastertitelformat bearbeiten</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5FB279F2-EC32-430D-9612-53B3C101D34E}" type="datetime1">
              <a:rPr lang="de-DE" smtClean="0"/>
              <a:t>20.06.2022</a:t>
            </a:fld>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6026C539-7563-48DA-A220-5C86459102EC}" type="slidenum">
              <a:rPr lang="de-DE" smtClean="0"/>
              <a:t>‹Nr.›</a:t>
            </a:fld>
            <a:endParaRPr lang="de-DE" dirty="0"/>
          </a:p>
        </p:txBody>
      </p:sp>
    </p:spTree>
    <p:extLst>
      <p:ext uri="{BB962C8B-B14F-4D97-AF65-F5344CB8AC3E}">
        <p14:creationId xmlns:p14="http://schemas.microsoft.com/office/powerpoint/2010/main" val="1232662322"/>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bild mit Beschriftung">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dirty="0"/>
              <a:t>Bild durch Klicken auf Symbol hinzufügen</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838C5DAC-FB61-43DE-A733-A5124CB76876}" type="datetime1">
              <a:rPr lang="de-DE" smtClean="0"/>
              <a:t>20.06.2022</a:t>
            </a:fld>
            <a:endParaRPr lang="de-DE" dirty="0"/>
          </a:p>
        </p:txBody>
      </p:sp>
      <p:sp>
        <p:nvSpPr>
          <p:cNvPr id="6" name="Footer Placeholder 5"/>
          <p:cNvSpPr>
            <a:spLocks noGrp="1"/>
          </p:cNvSpPr>
          <p:nvPr>
            <p:ph type="ftr" sz="quarter" idx="11"/>
          </p:nvPr>
        </p:nvSpPr>
        <p:spPr/>
        <p:txBody>
          <a:bodyPr/>
          <a:lstStyle/>
          <a:p>
            <a:endParaRPr lang="de-DE" dirty="0"/>
          </a:p>
        </p:txBody>
      </p:sp>
      <p:sp>
        <p:nvSpPr>
          <p:cNvPr id="7" name="Slide Number Placeholder 6"/>
          <p:cNvSpPr>
            <a:spLocks noGrp="1"/>
          </p:cNvSpPr>
          <p:nvPr>
            <p:ph type="sldNum" sz="quarter" idx="12"/>
          </p:nvPr>
        </p:nvSpPr>
        <p:spPr/>
        <p:txBody>
          <a:bodyPr/>
          <a:lstStyle/>
          <a:p>
            <a:fld id="{6026C539-7563-48DA-A220-5C86459102EC}" type="slidenum">
              <a:rPr lang="de-DE" smtClean="0"/>
              <a:t>‹Nr.›</a:t>
            </a:fld>
            <a:endParaRPr lang="de-DE" dirty="0"/>
          </a:p>
        </p:txBody>
      </p:sp>
    </p:spTree>
    <p:extLst>
      <p:ext uri="{BB962C8B-B14F-4D97-AF65-F5344CB8AC3E}">
        <p14:creationId xmlns:p14="http://schemas.microsoft.com/office/powerpoint/2010/main" val="1035203962"/>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de-DE"/>
              <a:t>Mastertitelformat bearbeiten</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D2939BCF-2D76-465E-8FAE-231CA2FA0AA5}" type="datetime1">
              <a:rPr lang="de-DE" smtClean="0"/>
              <a:t>20.06.2022</a:t>
            </a:fld>
            <a:endParaRPr lang="de-DE" dirty="0"/>
          </a:p>
        </p:txBody>
      </p:sp>
      <p:sp>
        <p:nvSpPr>
          <p:cNvPr id="6" name="Footer Placeholder 5"/>
          <p:cNvSpPr>
            <a:spLocks noGrp="1"/>
          </p:cNvSpPr>
          <p:nvPr>
            <p:ph type="ftr" sz="quarter" idx="11"/>
          </p:nvPr>
        </p:nvSpPr>
        <p:spPr/>
        <p:txBody>
          <a:bodyPr/>
          <a:lstStyle/>
          <a:p>
            <a:endParaRPr lang="de-DE" dirty="0"/>
          </a:p>
        </p:txBody>
      </p:sp>
      <p:sp>
        <p:nvSpPr>
          <p:cNvPr id="7" name="Slide Number Placeholder 6"/>
          <p:cNvSpPr>
            <a:spLocks noGrp="1"/>
          </p:cNvSpPr>
          <p:nvPr>
            <p:ph type="sldNum" sz="quarter" idx="12"/>
          </p:nvPr>
        </p:nvSpPr>
        <p:spPr/>
        <p:txBody>
          <a:bodyPr/>
          <a:lstStyle/>
          <a:p>
            <a:fld id="{6026C539-7563-48DA-A220-5C86459102EC}" type="slidenum">
              <a:rPr lang="de-DE" smtClean="0"/>
              <a:t>‹Nr.›</a:t>
            </a:fld>
            <a:endParaRPr lang="de-DE" dirty="0"/>
          </a:p>
        </p:txBody>
      </p:sp>
    </p:spTree>
    <p:extLst>
      <p:ext uri="{BB962C8B-B14F-4D97-AF65-F5344CB8AC3E}">
        <p14:creationId xmlns:p14="http://schemas.microsoft.com/office/powerpoint/2010/main" val="3753482807"/>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de-DE"/>
              <a:t>Mastertitelformat bearbeiten</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935A4E30-1BE6-4F4C-9EAD-276FE9D51DA0}" type="datetime1">
              <a:rPr lang="de-DE" smtClean="0"/>
              <a:t>20.06.2022</a:t>
            </a:fld>
            <a:endParaRPr lang="de-DE" dirty="0"/>
          </a:p>
        </p:txBody>
      </p:sp>
      <p:sp>
        <p:nvSpPr>
          <p:cNvPr id="6" name="Footer Placeholder 5"/>
          <p:cNvSpPr>
            <a:spLocks noGrp="1"/>
          </p:cNvSpPr>
          <p:nvPr>
            <p:ph type="ftr" sz="quarter" idx="11"/>
          </p:nvPr>
        </p:nvSpPr>
        <p:spPr/>
        <p:txBody>
          <a:bodyPr/>
          <a:lstStyle/>
          <a:p>
            <a:endParaRPr lang="de-DE" dirty="0"/>
          </a:p>
        </p:txBody>
      </p:sp>
      <p:sp>
        <p:nvSpPr>
          <p:cNvPr id="7" name="Slide Number Placeholder 6"/>
          <p:cNvSpPr>
            <a:spLocks noGrp="1"/>
          </p:cNvSpPr>
          <p:nvPr>
            <p:ph type="sldNum" sz="quarter" idx="12"/>
          </p:nvPr>
        </p:nvSpPr>
        <p:spPr/>
        <p:txBody>
          <a:bodyPr/>
          <a:lstStyle/>
          <a:p>
            <a:fld id="{6026C539-7563-48DA-A220-5C86459102EC}" type="slidenum">
              <a:rPr lang="de-DE" smtClean="0"/>
              <a:t>‹Nr.›</a:t>
            </a:fld>
            <a:endParaRPr lang="de-DE"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277253051"/>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de-DE"/>
              <a:t>Mastertitelformat bearbeiten</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F5E1DAB9-7784-4915-BFF7-C0BFB6BB5991}" type="datetime1">
              <a:rPr lang="de-DE" smtClean="0"/>
              <a:t>20.06.2022</a:t>
            </a:fld>
            <a:endParaRPr lang="de-DE" dirty="0"/>
          </a:p>
        </p:txBody>
      </p:sp>
      <p:sp>
        <p:nvSpPr>
          <p:cNvPr id="6" name="Footer Placeholder 5"/>
          <p:cNvSpPr>
            <a:spLocks noGrp="1"/>
          </p:cNvSpPr>
          <p:nvPr>
            <p:ph type="ftr" sz="quarter" idx="11"/>
          </p:nvPr>
        </p:nvSpPr>
        <p:spPr/>
        <p:txBody>
          <a:bodyPr/>
          <a:lstStyle/>
          <a:p>
            <a:endParaRPr lang="de-DE" dirty="0"/>
          </a:p>
        </p:txBody>
      </p:sp>
      <p:sp>
        <p:nvSpPr>
          <p:cNvPr id="7" name="Slide Number Placeholder 6"/>
          <p:cNvSpPr>
            <a:spLocks noGrp="1"/>
          </p:cNvSpPr>
          <p:nvPr>
            <p:ph type="sldNum" sz="quarter" idx="12"/>
          </p:nvPr>
        </p:nvSpPr>
        <p:spPr/>
        <p:txBody>
          <a:bodyPr/>
          <a:lstStyle/>
          <a:p>
            <a:fld id="{6026C539-7563-48DA-A220-5C86459102EC}" type="slidenum">
              <a:rPr lang="de-DE" smtClean="0"/>
              <a:t>‹Nr.›</a:t>
            </a:fld>
            <a:endParaRPr lang="de-DE" dirty="0"/>
          </a:p>
        </p:txBody>
      </p:sp>
    </p:spTree>
    <p:extLst>
      <p:ext uri="{BB962C8B-B14F-4D97-AF65-F5344CB8AC3E}">
        <p14:creationId xmlns:p14="http://schemas.microsoft.com/office/powerpoint/2010/main" val="3104200846"/>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palte">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de-DE"/>
              <a:t>Mastertitelformat bearbeiten</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3" name="Date Placeholder 2"/>
          <p:cNvSpPr>
            <a:spLocks noGrp="1"/>
          </p:cNvSpPr>
          <p:nvPr>
            <p:ph type="dt" sz="half" idx="10"/>
          </p:nvPr>
        </p:nvSpPr>
        <p:spPr/>
        <p:txBody>
          <a:bodyPr/>
          <a:lstStyle/>
          <a:p>
            <a:fld id="{119B4CF2-C3A5-4051-BE14-0D5DA74B74EA}" type="datetime1">
              <a:rPr lang="de-DE" smtClean="0"/>
              <a:t>20.06.2022</a:t>
            </a:fld>
            <a:endParaRPr lang="de-DE" dirty="0"/>
          </a:p>
        </p:txBody>
      </p:sp>
      <p:sp>
        <p:nvSpPr>
          <p:cNvPr id="4" name="Footer Placeholder 3"/>
          <p:cNvSpPr>
            <a:spLocks noGrp="1"/>
          </p:cNvSpPr>
          <p:nvPr>
            <p:ph type="ftr" sz="quarter" idx="11"/>
          </p:nvPr>
        </p:nvSpPr>
        <p:spPr/>
        <p:txBody>
          <a:bodyPr/>
          <a:lstStyle/>
          <a:p>
            <a:endParaRPr lang="de-DE" dirty="0"/>
          </a:p>
        </p:txBody>
      </p:sp>
      <p:sp>
        <p:nvSpPr>
          <p:cNvPr id="5" name="Slide Number Placeholder 4"/>
          <p:cNvSpPr>
            <a:spLocks noGrp="1"/>
          </p:cNvSpPr>
          <p:nvPr>
            <p:ph type="sldNum" sz="quarter" idx="12"/>
          </p:nvPr>
        </p:nvSpPr>
        <p:spPr/>
        <p:txBody>
          <a:bodyPr/>
          <a:lstStyle/>
          <a:p>
            <a:fld id="{6026C539-7563-48DA-A220-5C86459102EC}" type="slidenum">
              <a:rPr lang="de-DE" smtClean="0"/>
              <a:t>‹Nr.›</a:t>
            </a:fld>
            <a:endParaRPr lang="de-DE" dirty="0"/>
          </a:p>
        </p:txBody>
      </p:sp>
    </p:spTree>
    <p:extLst>
      <p:ext uri="{BB962C8B-B14F-4D97-AF65-F5344CB8AC3E}">
        <p14:creationId xmlns:p14="http://schemas.microsoft.com/office/powerpoint/2010/main" val="1862503307"/>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Bildspalte">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de-DE"/>
              <a:t>Mastertitelformat bearbeiten</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dirty="0"/>
              <a:t>Bild durch Klicken auf Symbol hinzufügen</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dirty="0"/>
              <a:t>Bild durch Klicken auf Symbol hinzufügen</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dirty="0"/>
              <a:t>Bild durch Klicken auf Symbol hinzufügen</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3" name="Date Placeholder 2"/>
          <p:cNvSpPr>
            <a:spLocks noGrp="1"/>
          </p:cNvSpPr>
          <p:nvPr>
            <p:ph type="dt" sz="half" idx="10"/>
          </p:nvPr>
        </p:nvSpPr>
        <p:spPr/>
        <p:txBody>
          <a:bodyPr/>
          <a:lstStyle/>
          <a:p>
            <a:fld id="{EF074DFF-3B50-428F-B329-B67BF72D92D0}" type="datetime1">
              <a:rPr lang="de-DE" smtClean="0"/>
              <a:t>20.06.2022</a:t>
            </a:fld>
            <a:endParaRPr lang="de-DE" dirty="0"/>
          </a:p>
        </p:txBody>
      </p:sp>
      <p:sp>
        <p:nvSpPr>
          <p:cNvPr id="4" name="Footer Placeholder 3"/>
          <p:cNvSpPr>
            <a:spLocks noGrp="1"/>
          </p:cNvSpPr>
          <p:nvPr>
            <p:ph type="ftr" sz="quarter" idx="11"/>
          </p:nvPr>
        </p:nvSpPr>
        <p:spPr/>
        <p:txBody>
          <a:bodyPr/>
          <a:lstStyle/>
          <a:p>
            <a:endParaRPr lang="de-DE" dirty="0"/>
          </a:p>
        </p:txBody>
      </p:sp>
      <p:sp>
        <p:nvSpPr>
          <p:cNvPr id="5" name="Slide Number Placeholder 4"/>
          <p:cNvSpPr>
            <a:spLocks noGrp="1"/>
          </p:cNvSpPr>
          <p:nvPr>
            <p:ph type="sldNum" sz="quarter" idx="12"/>
          </p:nvPr>
        </p:nvSpPr>
        <p:spPr/>
        <p:txBody>
          <a:bodyPr/>
          <a:lstStyle/>
          <a:p>
            <a:fld id="{6026C539-7563-48DA-A220-5C86459102EC}" type="slidenum">
              <a:rPr lang="de-DE" smtClean="0"/>
              <a:t>‹Nr.›</a:t>
            </a:fld>
            <a:endParaRPr lang="de-DE" dirty="0"/>
          </a:p>
        </p:txBody>
      </p:sp>
    </p:spTree>
    <p:extLst>
      <p:ext uri="{BB962C8B-B14F-4D97-AF65-F5344CB8AC3E}">
        <p14:creationId xmlns:p14="http://schemas.microsoft.com/office/powerpoint/2010/main" val="3305537119"/>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de-DE"/>
              <a:t>Mastertitelformat bearbeiten</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F2E30627-D834-48DA-8D4D-F1B071ED0173}" type="datetime1">
              <a:rPr lang="de-DE" smtClean="0"/>
              <a:t>20.06.2022</a:t>
            </a:fld>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6026C539-7563-48DA-A220-5C86459102EC}" type="slidenum">
              <a:rPr lang="de-DE" smtClean="0"/>
              <a:t>‹Nr.›</a:t>
            </a:fld>
            <a:endParaRPr lang="de-DE" dirty="0"/>
          </a:p>
        </p:txBody>
      </p:sp>
    </p:spTree>
    <p:extLst>
      <p:ext uri="{BB962C8B-B14F-4D97-AF65-F5344CB8AC3E}">
        <p14:creationId xmlns:p14="http://schemas.microsoft.com/office/powerpoint/2010/main" val="3610912304"/>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de-DE"/>
              <a:t>Mastertitelformat bearbeiten</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7AAE9A5B-5DD0-4A39-A945-97E46EC07C09}" type="datetime1">
              <a:rPr lang="de-DE" smtClean="0"/>
              <a:t>20.06.2022</a:t>
            </a:fld>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6026C539-7563-48DA-A220-5C86459102EC}" type="slidenum">
              <a:rPr lang="de-DE" smtClean="0"/>
              <a:t>‹Nr.›</a:t>
            </a:fld>
            <a:endParaRPr lang="de-DE" dirty="0"/>
          </a:p>
        </p:txBody>
      </p:sp>
    </p:spTree>
    <p:extLst>
      <p:ext uri="{BB962C8B-B14F-4D97-AF65-F5344CB8AC3E}">
        <p14:creationId xmlns:p14="http://schemas.microsoft.com/office/powerpoint/2010/main" val="2681424203"/>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C30DAB02-F6E4-4577-8C69-CC0B2C686E91}" type="datetime1">
              <a:rPr lang="de-DE" smtClean="0"/>
              <a:t>20.06.2022</a:t>
            </a:fld>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6026C539-7563-48DA-A220-5C86459102EC}" type="slidenum">
              <a:rPr lang="de-DE" smtClean="0"/>
              <a:t>‹Nr.›</a:t>
            </a:fld>
            <a:endParaRPr lang="de-DE" dirty="0"/>
          </a:p>
        </p:txBody>
      </p:sp>
    </p:spTree>
    <p:extLst>
      <p:ext uri="{BB962C8B-B14F-4D97-AF65-F5344CB8AC3E}">
        <p14:creationId xmlns:p14="http://schemas.microsoft.com/office/powerpoint/2010/main" val="3820467594"/>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cSld name="1_Vergleich">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de-DE"/>
              <a:t>Mastertitelformat bearbeiten</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1024128" y="2967788"/>
            <a:ext cx="4754880" cy="334157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de-DE"/>
              <a:t>Mastertextformat bearbeiten</a:t>
            </a:r>
          </a:p>
        </p:txBody>
      </p:sp>
      <p:sp>
        <p:nvSpPr>
          <p:cNvPr id="6" name="Content Placeholder 5"/>
          <p:cNvSpPr>
            <a:spLocks noGrp="1"/>
          </p:cNvSpPr>
          <p:nvPr>
            <p:ph sz="quarter" idx="4"/>
          </p:nvPr>
        </p:nvSpPr>
        <p:spPr>
          <a:xfrm>
            <a:off x="5990888" y="2967788"/>
            <a:ext cx="4754880" cy="334157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B43EA58E-83DC-41FD-8EBC-3C5D23C95DD5}" type="datetime1">
              <a:rPr lang="de-DE" smtClean="0"/>
              <a:t>20.06.2022</a:t>
            </a:fld>
            <a:endParaRPr lang="de-DE" dirty="0"/>
          </a:p>
        </p:txBody>
      </p:sp>
      <p:sp>
        <p:nvSpPr>
          <p:cNvPr id="8" name="Footer Placeholder 7"/>
          <p:cNvSpPr>
            <a:spLocks noGrp="1"/>
          </p:cNvSpPr>
          <p:nvPr>
            <p:ph type="ftr" sz="quarter" idx="11"/>
          </p:nvPr>
        </p:nvSpPr>
        <p:spPr/>
        <p:txBody>
          <a:bodyPr/>
          <a:lstStyle/>
          <a:p>
            <a:endParaRPr lang="de-DE" dirty="0"/>
          </a:p>
        </p:txBody>
      </p:sp>
      <p:sp>
        <p:nvSpPr>
          <p:cNvPr id="9" name="Slide Number Placeholder 8"/>
          <p:cNvSpPr>
            <a:spLocks noGrp="1"/>
          </p:cNvSpPr>
          <p:nvPr>
            <p:ph type="sldNum" sz="quarter" idx="12"/>
          </p:nvPr>
        </p:nvSpPr>
        <p:spPr/>
        <p:txBody>
          <a:bodyPr/>
          <a:lstStyle/>
          <a:p>
            <a:fld id="{6026C539-7563-48DA-A220-5C86459102EC}" type="slidenum">
              <a:rPr lang="de-DE" smtClean="0"/>
              <a:t>‹Nr.›</a:t>
            </a:fld>
            <a:endParaRPr lang="de-DE" dirty="0"/>
          </a:p>
        </p:txBody>
      </p:sp>
    </p:spTree>
    <p:extLst>
      <p:ext uri="{BB962C8B-B14F-4D97-AF65-F5344CB8AC3E}">
        <p14:creationId xmlns:p14="http://schemas.microsoft.com/office/powerpoint/2010/main" val="1409522553"/>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de-DE"/>
              <a:t>Mastertitelformat bearbeiten</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0E1DBC03-BA2A-466D-83E1-E8F4EC7CA69F}" type="datetime1">
              <a:rPr lang="de-DE" smtClean="0"/>
              <a:t>20.06.2022</a:t>
            </a:fld>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6026C539-7563-48DA-A220-5C86459102EC}" type="slidenum">
              <a:rPr lang="de-DE" smtClean="0"/>
              <a:t>‹Nr.›</a:t>
            </a:fld>
            <a:endParaRPr lang="de-DE" dirty="0"/>
          </a:p>
        </p:txBody>
      </p:sp>
    </p:spTree>
    <p:extLst>
      <p:ext uri="{BB962C8B-B14F-4D97-AF65-F5344CB8AC3E}">
        <p14:creationId xmlns:p14="http://schemas.microsoft.com/office/powerpoint/2010/main" val="1270296633"/>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de-DE"/>
              <a:t>Mastertitelformat bearbeiten</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CBC16343-0B49-4BDF-A6C9-322EDFFE8A94}" type="datetime1">
              <a:rPr lang="de-DE" smtClean="0"/>
              <a:t>20.06.2022</a:t>
            </a:fld>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6026C539-7563-48DA-A220-5C86459102EC}" type="slidenum">
              <a:rPr lang="de-DE" smtClean="0"/>
              <a:t>‹Nr.›</a:t>
            </a:fld>
            <a:endParaRPr lang="de-DE" dirty="0"/>
          </a:p>
        </p:txBody>
      </p:sp>
    </p:spTree>
    <p:extLst>
      <p:ext uri="{BB962C8B-B14F-4D97-AF65-F5344CB8AC3E}">
        <p14:creationId xmlns:p14="http://schemas.microsoft.com/office/powerpoint/2010/main" val="367100076"/>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de-DE"/>
              <a:t>Mastertitelformat bearbeiten</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CD9B222B-6CC7-46F8-A33B-C825045E9CB3}" type="datetime1">
              <a:rPr lang="de-DE" smtClean="0"/>
              <a:t>20.06.2022</a:t>
            </a:fld>
            <a:endParaRPr lang="de-DE" dirty="0"/>
          </a:p>
        </p:txBody>
      </p:sp>
      <p:sp>
        <p:nvSpPr>
          <p:cNvPr id="6" name="Footer Placeholder 5"/>
          <p:cNvSpPr>
            <a:spLocks noGrp="1"/>
          </p:cNvSpPr>
          <p:nvPr>
            <p:ph type="ftr" sz="quarter" idx="11"/>
          </p:nvPr>
        </p:nvSpPr>
        <p:spPr/>
        <p:txBody>
          <a:bodyPr/>
          <a:lstStyle/>
          <a:p>
            <a:endParaRPr lang="de-DE" dirty="0"/>
          </a:p>
        </p:txBody>
      </p:sp>
      <p:sp>
        <p:nvSpPr>
          <p:cNvPr id="7" name="Slide Number Placeholder 6"/>
          <p:cNvSpPr>
            <a:spLocks noGrp="1"/>
          </p:cNvSpPr>
          <p:nvPr>
            <p:ph type="sldNum" sz="quarter" idx="12"/>
          </p:nvPr>
        </p:nvSpPr>
        <p:spPr/>
        <p:txBody>
          <a:bodyPr/>
          <a:lstStyle/>
          <a:p>
            <a:fld id="{6026C539-7563-48DA-A220-5C86459102EC}" type="slidenum">
              <a:rPr lang="de-DE" smtClean="0"/>
              <a:t>‹Nr.›</a:t>
            </a:fld>
            <a:endParaRPr lang="de-DE" dirty="0"/>
          </a:p>
        </p:txBody>
      </p:sp>
    </p:spTree>
    <p:extLst>
      <p:ext uri="{BB962C8B-B14F-4D97-AF65-F5344CB8AC3E}">
        <p14:creationId xmlns:p14="http://schemas.microsoft.com/office/powerpoint/2010/main" val="1056882862"/>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de-DE"/>
              <a:t>Mastertitelformat bearbeiten</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2" name="Content Placeholder 3"/>
          <p:cNvSpPr>
            <a:spLocks noGrp="1"/>
          </p:cNvSpPr>
          <p:nvPr>
            <p:ph sz="quarter" idx="13"/>
          </p:nvPr>
        </p:nvSpPr>
        <p:spPr>
          <a:xfrm>
            <a:off x="913774" y="3051012"/>
            <a:ext cx="5106027" cy="27401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3" name="Content Placeholder 5"/>
          <p:cNvSpPr>
            <a:spLocks noGrp="1"/>
          </p:cNvSpPr>
          <p:nvPr>
            <p:ph sz="quarter" idx="14"/>
          </p:nvPr>
        </p:nvSpPr>
        <p:spPr>
          <a:xfrm>
            <a:off x="6172200" y="3051012"/>
            <a:ext cx="5105401" cy="27401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DC931192-2F2E-4406-A381-3A5EA2C508CC}" type="datetime1">
              <a:rPr lang="de-DE" smtClean="0"/>
              <a:t>20.06.2022</a:t>
            </a:fld>
            <a:endParaRPr lang="de-DE" dirty="0"/>
          </a:p>
        </p:txBody>
      </p:sp>
      <p:sp>
        <p:nvSpPr>
          <p:cNvPr id="8" name="Footer Placeholder 7"/>
          <p:cNvSpPr>
            <a:spLocks noGrp="1"/>
          </p:cNvSpPr>
          <p:nvPr>
            <p:ph type="ftr" sz="quarter" idx="11"/>
          </p:nvPr>
        </p:nvSpPr>
        <p:spPr/>
        <p:txBody>
          <a:bodyPr/>
          <a:lstStyle/>
          <a:p>
            <a:endParaRPr lang="de-DE" dirty="0"/>
          </a:p>
        </p:txBody>
      </p:sp>
      <p:sp>
        <p:nvSpPr>
          <p:cNvPr id="9" name="Slide Number Placeholder 8"/>
          <p:cNvSpPr>
            <a:spLocks noGrp="1"/>
          </p:cNvSpPr>
          <p:nvPr>
            <p:ph type="sldNum" sz="quarter" idx="12"/>
          </p:nvPr>
        </p:nvSpPr>
        <p:spPr/>
        <p:txBody>
          <a:bodyPr/>
          <a:lstStyle/>
          <a:p>
            <a:fld id="{6026C539-7563-48DA-A220-5C86459102EC}" type="slidenum">
              <a:rPr lang="de-DE" smtClean="0"/>
              <a:t>‹Nr.›</a:t>
            </a:fld>
            <a:endParaRPr lang="de-DE" dirty="0"/>
          </a:p>
        </p:txBody>
      </p:sp>
    </p:spTree>
    <p:extLst>
      <p:ext uri="{BB962C8B-B14F-4D97-AF65-F5344CB8AC3E}">
        <p14:creationId xmlns:p14="http://schemas.microsoft.com/office/powerpoint/2010/main" val="250615700"/>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8E57DA74-7FC4-4BD3-9392-05787F62F41F}" type="datetime1">
              <a:rPr lang="de-DE" smtClean="0"/>
              <a:t>20.06.2022</a:t>
            </a:fld>
            <a:endParaRPr lang="de-DE" dirty="0"/>
          </a:p>
        </p:txBody>
      </p:sp>
      <p:sp>
        <p:nvSpPr>
          <p:cNvPr id="4" name="Footer Placeholder 3"/>
          <p:cNvSpPr>
            <a:spLocks noGrp="1"/>
          </p:cNvSpPr>
          <p:nvPr>
            <p:ph type="ftr" sz="quarter" idx="11"/>
          </p:nvPr>
        </p:nvSpPr>
        <p:spPr/>
        <p:txBody>
          <a:bodyPr/>
          <a:lstStyle/>
          <a:p>
            <a:endParaRPr lang="de-DE" dirty="0"/>
          </a:p>
        </p:txBody>
      </p:sp>
      <p:sp>
        <p:nvSpPr>
          <p:cNvPr id="5" name="Slide Number Placeholder 4"/>
          <p:cNvSpPr>
            <a:spLocks noGrp="1"/>
          </p:cNvSpPr>
          <p:nvPr>
            <p:ph type="sldNum" sz="quarter" idx="12"/>
          </p:nvPr>
        </p:nvSpPr>
        <p:spPr/>
        <p:txBody>
          <a:bodyPr/>
          <a:lstStyle/>
          <a:p>
            <a:fld id="{6026C539-7563-48DA-A220-5C86459102EC}" type="slidenum">
              <a:rPr lang="de-DE" smtClean="0"/>
              <a:t>‹Nr.›</a:t>
            </a:fld>
            <a:endParaRPr lang="de-DE" dirty="0"/>
          </a:p>
        </p:txBody>
      </p:sp>
    </p:spTree>
    <p:extLst>
      <p:ext uri="{BB962C8B-B14F-4D97-AF65-F5344CB8AC3E}">
        <p14:creationId xmlns:p14="http://schemas.microsoft.com/office/powerpoint/2010/main" val="1618247174"/>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FC7514E4-6166-4E13-BF1A-E6D2001FAC72}" type="datetime1">
              <a:rPr lang="de-DE" smtClean="0"/>
              <a:t>20.06.2022</a:t>
            </a:fld>
            <a:endParaRPr lang="de-DE" dirty="0"/>
          </a:p>
        </p:txBody>
      </p:sp>
      <p:sp>
        <p:nvSpPr>
          <p:cNvPr id="3" name="Footer Placeholder 2"/>
          <p:cNvSpPr>
            <a:spLocks noGrp="1"/>
          </p:cNvSpPr>
          <p:nvPr>
            <p:ph type="ftr" sz="quarter" idx="11"/>
          </p:nvPr>
        </p:nvSpPr>
        <p:spPr/>
        <p:txBody>
          <a:bodyPr/>
          <a:lstStyle/>
          <a:p>
            <a:endParaRPr lang="de-DE" dirty="0"/>
          </a:p>
        </p:txBody>
      </p:sp>
      <p:sp>
        <p:nvSpPr>
          <p:cNvPr id="4" name="Slide Number Placeholder 3"/>
          <p:cNvSpPr>
            <a:spLocks noGrp="1"/>
          </p:cNvSpPr>
          <p:nvPr>
            <p:ph type="sldNum" sz="quarter" idx="12"/>
          </p:nvPr>
        </p:nvSpPr>
        <p:spPr/>
        <p:txBody>
          <a:bodyPr/>
          <a:lstStyle/>
          <a:p>
            <a:fld id="{6026C539-7563-48DA-A220-5C86459102EC}" type="slidenum">
              <a:rPr lang="de-DE" smtClean="0"/>
              <a:t>‹Nr.›</a:t>
            </a:fld>
            <a:endParaRPr lang="de-DE" dirty="0"/>
          </a:p>
        </p:txBody>
      </p:sp>
    </p:spTree>
    <p:extLst>
      <p:ext uri="{BB962C8B-B14F-4D97-AF65-F5344CB8AC3E}">
        <p14:creationId xmlns:p14="http://schemas.microsoft.com/office/powerpoint/2010/main" val="2774762468"/>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de-DE"/>
              <a:t>Mastertitelformat bearbeiten</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8989508C-F5AC-4FA8-AA3A-1978C22F3AD2}" type="datetime1">
              <a:rPr lang="de-DE" smtClean="0"/>
              <a:t>20.06.2022</a:t>
            </a:fld>
            <a:endParaRPr lang="de-DE" dirty="0"/>
          </a:p>
        </p:txBody>
      </p:sp>
      <p:sp>
        <p:nvSpPr>
          <p:cNvPr id="6" name="Footer Placeholder 5"/>
          <p:cNvSpPr>
            <a:spLocks noGrp="1"/>
          </p:cNvSpPr>
          <p:nvPr>
            <p:ph type="ftr" sz="quarter" idx="11"/>
          </p:nvPr>
        </p:nvSpPr>
        <p:spPr/>
        <p:txBody>
          <a:bodyPr/>
          <a:lstStyle/>
          <a:p>
            <a:endParaRPr lang="de-DE" dirty="0"/>
          </a:p>
        </p:txBody>
      </p:sp>
      <p:sp>
        <p:nvSpPr>
          <p:cNvPr id="7" name="Slide Number Placeholder 6"/>
          <p:cNvSpPr>
            <a:spLocks noGrp="1"/>
          </p:cNvSpPr>
          <p:nvPr>
            <p:ph type="sldNum" sz="quarter" idx="12"/>
          </p:nvPr>
        </p:nvSpPr>
        <p:spPr/>
        <p:txBody>
          <a:bodyPr/>
          <a:lstStyle/>
          <a:p>
            <a:fld id="{6026C539-7563-48DA-A220-5C86459102EC}" type="slidenum">
              <a:rPr lang="de-DE" smtClean="0"/>
              <a:t>‹Nr.›</a:t>
            </a:fld>
            <a:endParaRPr lang="de-DE" dirty="0"/>
          </a:p>
        </p:txBody>
      </p:sp>
    </p:spTree>
    <p:extLst>
      <p:ext uri="{BB962C8B-B14F-4D97-AF65-F5344CB8AC3E}">
        <p14:creationId xmlns:p14="http://schemas.microsoft.com/office/powerpoint/2010/main" val="1952769449"/>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dirty="0"/>
              <a:t>Bild durch Klicken auf Symbol hinzufügen</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54E5D2FC-D29E-4297-92EC-2682DC1D4F00}" type="datetime1">
              <a:rPr lang="de-DE" smtClean="0"/>
              <a:t>20.06.2022</a:t>
            </a:fld>
            <a:endParaRPr lang="de-DE" dirty="0"/>
          </a:p>
        </p:txBody>
      </p:sp>
      <p:sp>
        <p:nvSpPr>
          <p:cNvPr id="6" name="Footer Placeholder 5"/>
          <p:cNvSpPr>
            <a:spLocks noGrp="1"/>
          </p:cNvSpPr>
          <p:nvPr>
            <p:ph type="ftr" sz="quarter" idx="11"/>
          </p:nvPr>
        </p:nvSpPr>
        <p:spPr/>
        <p:txBody>
          <a:bodyPr/>
          <a:lstStyle/>
          <a:p>
            <a:endParaRPr lang="de-DE" dirty="0"/>
          </a:p>
        </p:txBody>
      </p:sp>
      <p:sp>
        <p:nvSpPr>
          <p:cNvPr id="7" name="Slide Number Placeholder 6"/>
          <p:cNvSpPr>
            <a:spLocks noGrp="1"/>
          </p:cNvSpPr>
          <p:nvPr>
            <p:ph type="sldNum" sz="quarter" idx="12"/>
          </p:nvPr>
        </p:nvSpPr>
        <p:spPr/>
        <p:txBody>
          <a:bodyPr/>
          <a:lstStyle/>
          <a:p>
            <a:fld id="{6026C539-7563-48DA-A220-5C86459102EC}" type="slidenum">
              <a:rPr lang="de-DE" smtClean="0"/>
              <a:t>‹Nr.›</a:t>
            </a:fld>
            <a:endParaRPr lang="de-DE" dirty="0"/>
          </a:p>
        </p:txBody>
      </p:sp>
    </p:spTree>
    <p:extLst>
      <p:ext uri="{BB962C8B-B14F-4D97-AF65-F5344CB8AC3E}">
        <p14:creationId xmlns:p14="http://schemas.microsoft.com/office/powerpoint/2010/main" val="1056123044"/>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1">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21103D56-3490-4AC8-B3BF-DF8EE77033EA}" type="datetime1">
              <a:rPr lang="de-DE" smtClean="0"/>
              <a:t>20.06.2022</a:t>
            </a:fld>
            <a:endParaRPr lang="de-DE"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de-DE"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026C539-7563-48DA-A220-5C86459102EC}" type="slidenum">
              <a:rPr lang="de-DE" smtClean="0"/>
              <a:t>‹Nr.›</a:t>
            </a:fld>
            <a:endParaRPr lang="de-DE" dirty="0"/>
          </a:p>
        </p:txBody>
      </p:sp>
    </p:spTree>
    <p:extLst>
      <p:ext uri="{BB962C8B-B14F-4D97-AF65-F5344CB8AC3E}">
        <p14:creationId xmlns:p14="http://schemas.microsoft.com/office/powerpoint/2010/main" val="156408699"/>
      </p:ext>
    </p:extLst>
  </p:cSld>
  <p:clrMap bg1="lt1" tx1="dk1" bg2="lt2" tx2="dk2" accent1="accent1" accent2="accent2" accent3="accent3" accent4="accent4" accent5="accent5" accent6="accent6" hlink="hlink" folHlink="folHlink"/>
  <p:sldLayoutIdLst>
    <p:sldLayoutId id="2147484274" r:id="rId1"/>
    <p:sldLayoutId id="2147484275" r:id="rId2"/>
    <p:sldLayoutId id="2147484276" r:id="rId3"/>
    <p:sldLayoutId id="2147484277" r:id="rId4"/>
    <p:sldLayoutId id="2147484278" r:id="rId5"/>
    <p:sldLayoutId id="2147484279" r:id="rId6"/>
    <p:sldLayoutId id="2147484280" r:id="rId7"/>
    <p:sldLayoutId id="2147484281" r:id="rId8"/>
    <p:sldLayoutId id="2147484282" r:id="rId9"/>
    <p:sldLayoutId id="2147484283" r:id="rId10"/>
    <p:sldLayoutId id="2147484284" r:id="rId11"/>
    <p:sldLayoutId id="2147484285" r:id="rId12"/>
    <p:sldLayoutId id="2147484286" r:id="rId13"/>
    <p:sldLayoutId id="2147484287" r:id="rId14"/>
    <p:sldLayoutId id="2147484288" r:id="rId15"/>
    <p:sldLayoutId id="2147484289" r:id="rId16"/>
    <p:sldLayoutId id="2147484290" r:id="rId17"/>
    <p:sldLayoutId id="2147484291" r:id="rId18"/>
    <p:sldLayoutId id="2147484292" r:id="rId19"/>
  </p:sldLayoutIdLst>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hf hdr="0" ftr="0" dt="0"/>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image" Target="../media/image10.tmp"/><Relationship Id="rId1" Type="http://schemas.openxmlformats.org/officeDocument/2006/relationships/slideLayout" Target="../slideLayouts/slideLayout18.xml"/><Relationship Id="rId4" Type="http://schemas.openxmlformats.org/officeDocument/2006/relationships/image" Target="../media/image12.tmp"/></Relationships>
</file>

<file path=ppt/slides/_rels/slide2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slideLayout" Target="../slideLayouts/slideLayout18.xml"/><Relationship Id="rId7" Type="http://schemas.openxmlformats.org/officeDocument/2006/relationships/image" Target="../media/image16.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5.png"/><Relationship Id="rId4" Type="http://schemas.openxmlformats.org/officeDocument/2006/relationships/image" Target="../media/image13.jpg"/><Relationship Id="rId9"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3.jpg"/><Relationship Id="rId1" Type="http://schemas.openxmlformats.org/officeDocument/2006/relationships/slideLayout" Target="../slideLayouts/slideLayout18.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hyperlink" Target="https://www.schule-bw.de/faecher-und-schularten/mathematisch-naturwissenschaftliche-faecher/chemie/neuer-index.html/mat-seki/stoffe-eigenschaften/einf/teil2.html" TargetMode="Externa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D3A39948-95AB-407D-BE84-D2B9BDE329DD}"/>
              </a:ext>
            </a:extLst>
          </p:cNvPr>
          <p:cNvSpPr>
            <a:spLocks noGrp="1"/>
          </p:cNvSpPr>
          <p:nvPr>
            <p:ph type="title"/>
          </p:nvPr>
        </p:nvSpPr>
        <p:spPr>
          <a:xfrm>
            <a:off x="603115" y="576135"/>
            <a:ext cx="10752273" cy="2021149"/>
          </a:xfrm>
        </p:spPr>
        <p:txBody>
          <a:bodyPr>
            <a:normAutofit fontScale="90000"/>
          </a:bodyPr>
          <a:lstStyle/>
          <a:p>
            <a:pPr marL="180340" algn="l">
              <a:lnSpc>
                <a:spcPct val="100000"/>
              </a:lnSpc>
              <a:spcAft>
                <a:spcPts val="800"/>
              </a:spcAft>
            </a:pPr>
            <a:br>
              <a:rPr lang="de-DE" sz="1800" b="1" dirty="0">
                <a:effectLst/>
                <a:latin typeface="Arial" panose="020B0604020202020204" pitchFamily="34" charset="0"/>
                <a:ea typeface="Calibri" panose="020F0502020204030204" pitchFamily="34" charset="0"/>
                <a:cs typeface="Arial" panose="020B0604020202020204" pitchFamily="34" charset="0"/>
              </a:rPr>
            </a:br>
            <a:r>
              <a:rPr lang="de-DE" cap="none" dirty="0">
                <a:solidFill>
                  <a:srgbClr val="C00000"/>
                </a:solidFill>
                <a:effectLst/>
                <a:latin typeface="+mn-lt"/>
                <a:cs typeface="Calibri" panose="020F0502020204030204" pitchFamily="34" charset="0"/>
              </a:rPr>
              <a:t>Exemplarische Planung der fachspezifischen Methode  technisches Experiment</a:t>
            </a:r>
            <a:br>
              <a:rPr lang="de-DE" sz="1800" cap="none" dirty="0">
                <a:effectLst/>
                <a:latin typeface="Calibri" panose="020F0502020204030204" pitchFamily="34" charset="0"/>
                <a:ea typeface="Calibri" panose="020F0502020204030204" pitchFamily="34" charset="0"/>
                <a:cs typeface="Calibri" panose="020F0502020204030204" pitchFamily="34" charset="0"/>
              </a:rPr>
            </a:br>
            <a:br>
              <a:rPr lang="de-DE" sz="1800" cap="none" dirty="0">
                <a:effectLst/>
                <a:latin typeface="Calibri" panose="020F0502020204030204" pitchFamily="34" charset="0"/>
                <a:ea typeface="Calibri" panose="020F0502020204030204" pitchFamily="34" charset="0"/>
                <a:cs typeface="Calibri" panose="020F0502020204030204" pitchFamily="34" charset="0"/>
              </a:rPr>
            </a:br>
            <a:r>
              <a:rPr lang="de-DE" sz="2700" cap="none" dirty="0">
                <a:solidFill>
                  <a:srgbClr val="C00000"/>
                </a:solidFill>
                <a:ea typeface="+mn-ea"/>
                <a:cs typeface="Calibri" panose="020F0502020204030204" pitchFamily="34" charset="0"/>
              </a:rPr>
              <a:t>Untersuchungsgegenstand: Überprüfen der Eignung von verschiedenen Materialien (Metalle, Glas, Keramik) zur Herstellung der Schale einer Duftlampe</a:t>
            </a:r>
            <a:br>
              <a:rPr lang="de-DE" sz="1800" dirty="0">
                <a:effectLst/>
                <a:latin typeface="Arial" panose="020B0604020202020204" pitchFamily="34" charset="0"/>
                <a:ea typeface="Calibri" panose="020F0502020204030204" pitchFamily="34" charset="0"/>
                <a:cs typeface="Times New Roman" panose="02020603050405020304" pitchFamily="18" charset="0"/>
              </a:rPr>
            </a:br>
            <a:endParaRPr lang="de-DE" dirty="0"/>
          </a:p>
        </p:txBody>
      </p:sp>
      <p:pic>
        <p:nvPicPr>
          <p:cNvPr id="8" name="Inhaltsplatzhalter 7">
            <a:extLst>
              <a:ext uri="{FF2B5EF4-FFF2-40B4-BE49-F238E27FC236}">
                <a16:creationId xmlns:a16="http://schemas.microsoft.com/office/drawing/2014/main" id="{18BA60AC-18C0-44D2-9A89-13B79EE1B3D8}"/>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rcRect/>
          <a:stretch/>
        </p:blipFill>
        <p:spPr>
          <a:xfrm>
            <a:off x="836612" y="2954871"/>
            <a:ext cx="4435990" cy="3326993"/>
          </a:xfrm>
        </p:spPr>
      </p:pic>
      <p:sp>
        <p:nvSpPr>
          <p:cNvPr id="6" name="Textplatzhalter 5">
            <a:extLst>
              <a:ext uri="{FF2B5EF4-FFF2-40B4-BE49-F238E27FC236}">
                <a16:creationId xmlns:a16="http://schemas.microsoft.com/office/drawing/2014/main" id="{35F2A6A8-1F74-4A99-9357-3F38DC3AC2C7}"/>
              </a:ext>
            </a:extLst>
          </p:cNvPr>
          <p:cNvSpPr>
            <a:spLocks noGrp="1"/>
          </p:cNvSpPr>
          <p:nvPr>
            <p:ph sz="quarter" idx="4"/>
          </p:nvPr>
        </p:nvSpPr>
        <p:spPr>
          <a:xfrm>
            <a:off x="6013622" y="2840477"/>
            <a:ext cx="5341766" cy="3441387"/>
          </a:xfrm>
        </p:spPr>
        <p:txBody>
          <a:bodyPr anchor="b" anchorCtr="0">
            <a:noAutofit/>
          </a:bodyPr>
          <a:lstStyle/>
          <a:p>
            <a:pPr marL="0" indent="0">
              <a:buNone/>
            </a:pPr>
            <a:r>
              <a:rPr lang="de-DE" sz="1600" b="1" cap="none" dirty="0">
                <a:effectLst/>
              </a:rPr>
              <a:t>Technische Universität Dresden</a:t>
            </a:r>
          </a:p>
          <a:p>
            <a:pPr marL="0" indent="0">
              <a:buNone/>
            </a:pPr>
            <a:r>
              <a:rPr lang="de-DE" sz="1600" cap="none" dirty="0">
                <a:effectLst/>
              </a:rPr>
              <a:t>Fakultät Erziehungswissenschaften</a:t>
            </a:r>
          </a:p>
          <a:p>
            <a:pPr marL="0" indent="0">
              <a:buNone/>
            </a:pPr>
            <a:r>
              <a:rPr lang="de-DE" sz="1600" cap="none" dirty="0">
                <a:effectLst/>
              </a:rPr>
              <a:t>Institut für Berufspädagogik und Berufliche Didaktiken</a:t>
            </a:r>
          </a:p>
          <a:p>
            <a:pPr marL="0" indent="0">
              <a:buNone/>
            </a:pPr>
            <a:r>
              <a:rPr lang="de-DE" sz="1600" cap="none" dirty="0">
                <a:effectLst/>
              </a:rPr>
              <a:t>Fach Wirtschaft – Technik – Haushalt/Soziales</a:t>
            </a:r>
          </a:p>
          <a:p>
            <a:pPr marL="0" indent="0">
              <a:buNone/>
            </a:pPr>
            <a:endParaRPr lang="de-DE" sz="1600" cap="none" dirty="0">
              <a:effectLst/>
            </a:endParaRPr>
          </a:p>
          <a:p>
            <a:pPr marL="0" indent="0">
              <a:buNone/>
            </a:pPr>
            <a:r>
              <a:rPr lang="de-DE" sz="1600" b="1" cap="none" dirty="0">
                <a:effectLst/>
              </a:rPr>
              <a:t>Seminararbeit BQL-WTH-M12 – Fachdidaktische Prinzipien</a:t>
            </a:r>
          </a:p>
          <a:p>
            <a:pPr marL="0" indent="0">
              <a:buNone/>
            </a:pPr>
            <a:r>
              <a:rPr lang="de-DE" sz="1600" cap="none" dirty="0">
                <a:effectLst/>
                <a:ea typeface="Calibri" panose="020F0502020204030204" pitchFamily="34" charset="0"/>
              </a:rPr>
              <a:t>Albrecht, Sven  </a:t>
            </a:r>
          </a:p>
          <a:p>
            <a:pPr marL="0" indent="0">
              <a:buNone/>
            </a:pPr>
            <a:r>
              <a:rPr lang="de-DE" sz="1600" cap="none" dirty="0"/>
              <a:t>Dresden, 20.06.2022</a:t>
            </a:r>
          </a:p>
        </p:txBody>
      </p:sp>
      <p:pic>
        <p:nvPicPr>
          <p:cNvPr id="3" name="Audio 2">
            <a:hlinkClick r:id="" action="ppaction://media"/>
            <a:extLst>
              <a:ext uri="{FF2B5EF4-FFF2-40B4-BE49-F238E27FC236}">
                <a16:creationId xmlns:a16="http://schemas.microsoft.com/office/drawing/2014/main" id="{40718318-5538-5181-C07F-B20CACB38A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82593898"/>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E357C6-ECAB-496F-AA0F-32C81BB55000}"/>
              </a:ext>
            </a:extLst>
          </p:cNvPr>
          <p:cNvSpPr>
            <a:spLocks noGrp="1"/>
          </p:cNvSpPr>
          <p:nvPr>
            <p:ph type="title"/>
          </p:nvPr>
        </p:nvSpPr>
        <p:spPr>
          <a:xfrm>
            <a:off x="838200" y="470263"/>
            <a:ext cx="10515600" cy="1349828"/>
          </a:xfrm>
        </p:spPr>
        <p:txBody>
          <a:bodyPr>
            <a:normAutofit fontScale="90000"/>
          </a:bodyPr>
          <a:lstStyle/>
          <a:p>
            <a:pPr algn="l"/>
            <a:r>
              <a:rPr lang="de-DE" cap="none" dirty="0">
                <a:solidFill>
                  <a:srgbClr val="C00000"/>
                </a:solidFill>
              </a:rPr>
              <a:t>3. Darstellung</a:t>
            </a:r>
            <a:r>
              <a:rPr lang="de-DE" sz="3600" cap="none" dirty="0">
                <a:latin typeface="Calibri" panose="020F0502020204030204" pitchFamily="34" charset="0"/>
                <a:cs typeface="Calibri" panose="020F0502020204030204" pitchFamily="34" charset="0"/>
              </a:rPr>
              <a:t> </a:t>
            </a:r>
            <a:r>
              <a:rPr lang="de-DE" cap="none" dirty="0">
                <a:solidFill>
                  <a:srgbClr val="C00000"/>
                </a:solidFill>
              </a:rPr>
              <a:t>des Verlaufs mit didaktisch-methodischen und organisatorischen Hinweisen</a:t>
            </a:r>
            <a:br>
              <a:rPr lang="de-DE" sz="3600" cap="none" dirty="0">
                <a:latin typeface="Calibri" panose="020F0502020204030204" pitchFamily="34" charset="0"/>
                <a:cs typeface="Calibri" panose="020F0502020204030204" pitchFamily="34" charset="0"/>
              </a:rPr>
            </a:br>
            <a:endParaRPr lang="de-DE" cap="none" dirty="0">
              <a:solidFill>
                <a:srgbClr val="C00000"/>
              </a:solidFill>
            </a:endParaRPr>
          </a:p>
        </p:txBody>
      </p:sp>
      <p:sp>
        <p:nvSpPr>
          <p:cNvPr id="3" name="Inhaltsplatzhalter 2">
            <a:extLst>
              <a:ext uri="{FF2B5EF4-FFF2-40B4-BE49-F238E27FC236}">
                <a16:creationId xmlns:a16="http://schemas.microsoft.com/office/drawing/2014/main" id="{9A3F6DF4-029E-4067-860F-B6B82546D433}"/>
              </a:ext>
            </a:extLst>
          </p:cNvPr>
          <p:cNvSpPr>
            <a:spLocks noGrp="1"/>
          </p:cNvSpPr>
          <p:nvPr>
            <p:ph idx="1"/>
          </p:nvPr>
        </p:nvSpPr>
        <p:spPr>
          <a:xfrm>
            <a:off x="838200" y="1622855"/>
            <a:ext cx="10515600" cy="4764882"/>
          </a:xfrm>
        </p:spPr>
        <p:txBody>
          <a:bodyPr>
            <a:normAutofit fontScale="62500" lnSpcReduction="20000"/>
          </a:bodyPr>
          <a:lstStyle/>
          <a:p>
            <a:pPr marL="0" indent="0">
              <a:lnSpc>
                <a:spcPct val="157000"/>
              </a:lnSpc>
              <a:spcAft>
                <a:spcPts val="800"/>
              </a:spcAft>
              <a:buNone/>
            </a:pPr>
            <a:r>
              <a:rPr lang="de-DE" sz="3200" b="1" cap="none" spc="75" dirty="0">
                <a:solidFill>
                  <a:srgbClr val="C00000"/>
                </a:solidFill>
                <a:cs typeface="Times New Roman" panose="02020603050405020304" pitchFamily="18" charset="0"/>
              </a:rPr>
              <a:t>3.1. Organisatorischer Rahmen </a:t>
            </a:r>
          </a:p>
          <a:p>
            <a:pPr marL="0" indent="0">
              <a:lnSpc>
                <a:spcPct val="137000"/>
              </a:lnSpc>
              <a:spcAft>
                <a:spcPts val="800"/>
              </a:spcAft>
              <a:buNone/>
            </a:pPr>
            <a:r>
              <a:rPr lang="de-DE" sz="3600" cap="none" spc="75" dirty="0">
                <a:solidFill>
                  <a:srgbClr val="C00000"/>
                </a:solidFill>
                <a:cs typeface="Times New Roman" panose="02020603050405020304" pitchFamily="18" charset="0"/>
              </a:rPr>
              <a:t>Zeit</a:t>
            </a:r>
          </a:p>
          <a:p>
            <a:pPr>
              <a:spcAft>
                <a:spcPts val="800"/>
              </a:spcAft>
            </a:pPr>
            <a:r>
              <a:rPr lang="de-DE" sz="2900" cap="none" dirty="0"/>
              <a:t>Mittwoch 3./ 4. US (Doppelstunde) 09:35 Uhr bis 11:05 Uhr</a:t>
            </a:r>
          </a:p>
          <a:p>
            <a:pPr>
              <a:spcAft>
                <a:spcPts val="800"/>
              </a:spcAft>
            </a:pPr>
            <a:r>
              <a:rPr lang="de-DE" sz="2900" cap="none" dirty="0"/>
              <a:t>nach den geplanten 2 US verbleiben die S* für 2 weitere US in den Räumen der AL, da das Fach im 4 US-Block unterrichtet wird</a:t>
            </a:r>
          </a:p>
          <a:p>
            <a:pPr marL="0" indent="0">
              <a:lnSpc>
                <a:spcPct val="137000"/>
              </a:lnSpc>
              <a:spcAft>
                <a:spcPts val="800"/>
              </a:spcAft>
              <a:buNone/>
            </a:pPr>
            <a:r>
              <a:rPr lang="de-DE" sz="3600" cap="none" spc="75" dirty="0">
                <a:solidFill>
                  <a:srgbClr val="C00000"/>
                </a:solidFill>
                <a:cs typeface="Times New Roman" panose="02020603050405020304" pitchFamily="18" charset="0"/>
              </a:rPr>
              <a:t>Raum und Ausstattung</a:t>
            </a:r>
          </a:p>
          <a:p>
            <a:pPr>
              <a:lnSpc>
                <a:spcPct val="130000"/>
              </a:lnSpc>
              <a:spcAft>
                <a:spcPts val="800"/>
              </a:spcAft>
            </a:pPr>
            <a:r>
              <a:rPr lang="de-DE" sz="2900" cap="none" dirty="0"/>
              <a:t>Einführung im Klassenraum, dann Wechsel in Chemieraum</a:t>
            </a:r>
          </a:p>
          <a:p>
            <a:pPr>
              <a:lnSpc>
                <a:spcPct val="130000"/>
              </a:lnSpc>
              <a:spcAft>
                <a:spcPts val="800"/>
              </a:spcAft>
            </a:pPr>
            <a:r>
              <a:rPr lang="de-DE" sz="2900" cap="none" dirty="0"/>
              <a:t>Chemieraum mit technischer Ausstattung für Schülerarbeitsplätze inkl. Bunsenbrenner</a:t>
            </a:r>
          </a:p>
          <a:p>
            <a:pPr>
              <a:lnSpc>
                <a:spcPct val="130000"/>
              </a:lnSpc>
              <a:spcAft>
                <a:spcPts val="800"/>
              </a:spcAft>
            </a:pPr>
            <a:r>
              <a:rPr lang="de-DE" sz="2900" cap="none" dirty="0"/>
              <a:t>Magnettafel sowie interaktive Tafel zur Visualisierung</a:t>
            </a:r>
          </a:p>
        </p:txBody>
      </p:sp>
      <p:sp>
        <p:nvSpPr>
          <p:cNvPr id="4" name="Foliennummernplatzhalter 3">
            <a:extLst>
              <a:ext uri="{FF2B5EF4-FFF2-40B4-BE49-F238E27FC236}">
                <a16:creationId xmlns:a16="http://schemas.microsoft.com/office/drawing/2014/main" id="{2884D9A1-9BC6-4379-A00F-C7EC2EE7DC28}"/>
              </a:ext>
            </a:extLst>
          </p:cNvPr>
          <p:cNvSpPr>
            <a:spLocks noGrp="1"/>
          </p:cNvSpPr>
          <p:nvPr>
            <p:ph type="sldNum" sz="quarter" idx="12"/>
          </p:nvPr>
        </p:nvSpPr>
        <p:spPr/>
        <p:txBody>
          <a:bodyPr/>
          <a:lstStyle/>
          <a:p>
            <a:fld id="{6026C539-7563-48DA-A220-5C86459102EC}" type="slidenum">
              <a:rPr lang="de-DE" smtClean="0"/>
              <a:t>10</a:t>
            </a:fld>
            <a:endParaRPr lang="de-DE" dirty="0"/>
          </a:p>
        </p:txBody>
      </p:sp>
    </p:spTree>
    <p:extLst>
      <p:ext uri="{BB962C8B-B14F-4D97-AF65-F5344CB8AC3E}">
        <p14:creationId xmlns:p14="http://schemas.microsoft.com/office/powerpoint/2010/main" val="3697566021"/>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E357C6-ECAB-496F-AA0F-32C81BB55000}"/>
              </a:ext>
            </a:extLst>
          </p:cNvPr>
          <p:cNvSpPr>
            <a:spLocks noGrp="1"/>
          </p:cNvSpPr>
          <p:nvPr>
            <p:ph type="title"/>
          </p:nvPr>
        </p:nvSpPr>
        <p:spPr>
          <a:xfrm>
            <a:off x="838200" y="470263"/>
            <a:ext cx="10515600" cy="1349828"/>
          </a:xfrm>
        </p:spPr>
        <p:txBody>
          <a:bodyPr>
            <a:normAutofit fontScale="90000"/>
          </a:bodyPr>
          <a:lstStyle/>
          <a:p>
            <a:pPr algn="l"/>
            <a:r>
              <a:rPr lang="de-DE" cap="none" dirty="0">
                <a:solidFill>
                  <a:srgbClr val="C00000"/>
                </a:solidFill>
              </a:rPr>
              <a:t>3. Darstellung</a:t>
            </a:r>
            <a:r>
              <a:rPr lang="de-DE" sz="3600" cap="none" dirty="0">
                <a:latin typeface="Calibri" panose="020F0502020204030204" pitchFamily="34" charset="0"/>
                <a:cs typeface="Calibri" panose="020F0502020204030204" pitchFamily="34" charset="0"/>
              </a:rPr>
              <a:t> </a:t>
            </a:r>
            <a:r>
              <a:rPr lang="de-DE" cap="none" dirty="0">
                <a:solidFill>
                  <a:srgbClr val="C00000"/>
                </a:solidFill>
              </a:rPr>
              <a:t>des Verlaufs mit didaktisch-methodischen und organisatorischen Hinweisen</a:t>
            </a:r>
            <a:br>
              <a:rPr lang="de-DE" sz="3600" cap="none" dirty="0">
                <a:latin typeface="Calibri" panose="020F0502020204030204" pitchFamily="34" charset="0"/>
                <a:cs typeface="Calibri" panose="020F0502020204030204" pitchFamily="34" charset="0"/>
              </a:rPr>
            </a:br>
            <a:endParaRPr lang="de-DE" cap="none" dirty="0">
              <a:solidFill>
                <a:srgbClr val="C00000"/>
              </a:solidFill>
            </a:endParaRPr>
          </a:p>
        </p:txBody>
      </p:sp>
      <p:sp>
        <p:nvSpPr>
          <p:cNvPr id="3" name="Inhaltsplatzhalter 2">
            <a:extLst>
              <a:ext uri="{FF2B5EF4-FFF2-40B4-BE49-F238E27FC236}">
                <a16:creationId xmlns:a16="http://schemas.microsoft.com/office/drawing/2014/main" id="{9A3F6DF4-029E-4067-860F-B6B82546D433}"/>
              </a:ext>
            </a:extLst>
          </p:cNvPr>
          <p:cNvSpPr>
            <a:spLocks noGrp="1"/>
          </p:cNvSpPr>
          <p:nvPr>
            <p:ph idx="1"/>
          </p:nvPr>
        </p:nvSpPr>
        <p:spPr>
          <a:xfrm>
            <a:off x="838200" y="1647568"/>
            <a:ext cx="10515600" cy="4370055"/>
          </a:xfrm>
        </p:spPr>
        <p:txBody>
          <a:bodyPr>
            <a:normAutofit fontScale="92500"/>
          </a:bodyPr>
          <a:lstStyle/>
          <a:p>
            <a:pPr marL="0" indent="0">
              <a:lnSpc>
                <a:spcPct val="137000"/>
              </a:lnSpc>
              <a:spcAft>
                <a:spcPts val="800"/>
              </a:spcAft>
              <a:buNone/>
            </a:pPr>
            <a:r>
              <a:rPr lang="de-DE" sz="2200" b="1" cap="none" spc="75" dirty="0">
                <a:solidFill>
                  <a:srgbClr val="C00000"/>
                </a:solidFill>
                <a:cs typeface="Times New Roman" panose="02020603050405020304" pitchFamily="18" charset="0"/>
              </a:rPr>
              <a:t>3.1. Organisatorischer Rahmen </a:t>
            </a:r>
          </a:p>
          <a:p>
            <a:pPr marL="0" indent="0">
              <a:lnSpc>
                <a:spcPct val="137000"/>
              </a:lnSpc>
              <a:spcAft>
                <a:spcPts val="800"/>
              </a:spcAft>
              <a:buNone/>
            </a:pPr>
            <a:r>
              <a:rPr lang="de-DE" sz="2200" cap="none" spc="75" dirty="0">
                <a:solidFill>
                  <a:srgbClr val="C00000"/>
                </a:solidFill>
                <a:cs typeface="Times New Roman" panose="02020603050405020304" pitchFamily="18" charset="0"/>
              </a:rPr>
              <a:t>Schüler:innen</a:t>
            </a:r>
          </a:p>
          <a:p>
            <a:pPr>
              <a:spcAft>
                <a:spcPts val="800"/>
              </a:spcAft>
            </a:pPr>
            <a:r>
              <a:rPr lang="de-DE" sz="2200" cap="none" dirty="0"/>
              <a:t>17 Schüler der Klasse 7, die motorisch und kognitiv in der Lage sind, unter Anweisung die geplanten Experimente durchzuführen</a:t>
            </a:r>
          </a:p>
          <a:p>
            <a:pPr marL="0" indent="0">
              <a:lnSpc>
                <a:spcPct val="137000"/>
              </a:lnSpc>
              <a:spcAft>
                <a:spcPts val="800"/>
              </a:spcAft>
              <a:buNone/>
            </a:pPr>
            <a:r>
              <a:rPr lang="de-DE" sz="2200" cap="none" spc="75" dirty="0">
                <a:solidFill>
                  <a:srgbClr val="C00000"/>
                </a:solidFill>
                <a:cs typeface="Times New Roman" panose="02020603050405020304" pitchFamily="18" charset="0"/>
              </a:rPr>
              <a:t>Personal</a:t>
            </a:r>
          </a:p>
          <a:p>
            <a:pPr>
              <a:lnSpc>
                <a:spcPct val="130000"/>
              </a:lnSpc>
              <a:spcAft>
                <a:spcPts val="800"/>
              </a:spcAft>
            </a:pPr>
            <a:r>
              <a:rPr lang="de-DE" sz="2200" cap="none" dirty="0"/>
              <a:t>im Normalfall wird die Gruppe für die praktische Arbeit in zwei Gruppen geteilt, für das Experiment wird, zu Gunsten einer zweiten Lehrkraft im Experimentierraum auf die Teilung verzichtet (ein Anleiter/ Moderator und eine Expertin zur Unterstützung im Raum)</a:t>
            </a:r>
          </a:p>
        </p:txBody>
      </p:sp>
      <p:sp>
        <p:nvSpPr>
          <p:cNvPr id="4" name="Foliennummernplatzhalter 3">
            <a:extLst>
              <a:ext uri="{FF2B5EF4-FFF2-40B4-BE49-F238E27FC236}">
                <a16:creationId xmlns:a16="http://schemas.microsoft.com/office/drawing/2014/main" id="{2884D9A1-9BC6-4379-A00F-C7EC2EE7DC28}"/>
              </a:ext>
            </a:extLst>
          </p:cNvPr>
          <p:cNvSpPr>
            <a:spLocks noGrp="1"/>
          </p:cNvSpPr>
          <p:nvPr>
            <p:ph type="sldNum" sz="quarter" idx="12"/>
          </p:nvPr>
        </p:nvSpPr>
        <p:spPr/>
        <p:txBody>
          <a:bodyPr/>
          <a:lstStyle/>
          <a:p>
            <a:fld id="{6026C539-7563-48DA-A220-5C86459102EC}" type="slidenum">
              <a:rPr lang="de-DE" smtClean="0"/>
              <a:t>11</a:t>
            </a:fld>
            <a:endParaRPr lang="de-DE" dirty="0"/>
          </a:p>
        </p:txBody>
      </p:sp>
    </p:spTree>
    <p:extLst>
      <p:ext uri="{BB962C8B-B14F-4D97-AF65-F5344CB8AC3E}">
        <p14:creationId xmlns:p14="http://schemas.microsoft.com/office/powerpoint/2010/main" val="1459803881"/>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E357C6-ECAB-496F-AA0F-32C81BB55000}"/>
              </a:ext>
            </a:extLst>
          </p:cNvPr>
          <p:cNvSpPr>
            <a:spLocks noGrp="1"/>
          </p:cNvSpPr>
          <p:nvPr>
            <p:ph type="title"/>
          </p:nvPr>
        </p:nvSpPr>
        <p:spPr>
          <a:xfrm>
            <a:off x="838200" y="470263"/>
            <a:ext cx="10515600" cy="1349828"/>
          </a:xfrm>
        </p:spPr>
        <p:txBody>
          <a:bodyPr>
            <a:normAutofit fontScale="90000"/>
          </a:bodyPr>
          <a:lstStyle/>
          <a:p>
            <a:pPr algn="l"/>
            <a:r>
              <a:rPr lang="de-DE" cap="none" dirty="0">
                <a:solidFill>
                  <a:srgbClr val="C00000"/>
                </a:solidFill>
              </a:rPr>
              <a:t>3. Darstellung</a:t>
            </a:r>
            <a:r>
              <a:rPr lang="de-DE" sz="3600" cap="none" dirty="0">
                <a:latin typeface="Calibri" panose="020F0502020204030204" pitchFamily="34" charset="0"/>
                <a:cs typeface="Calibri" panose="020F0502020204030204" pitchFamily="34" charset="0"/>
              </a:rPr>
              <a:t> </a:t>
            </a:r>
            <a:r>
              <a:rPr lang="de-DE" cap="none" dirty="0">
                <a:solidFill>
                  <a:srgbClr val="C00000"/>
                </a:solidFill>
              </a:rPr>
              <a:t>des Verlaufs mit didaktisch-methodischen und organisatorischen Hinweisen</a:t>
            </a:r>
            <a:br>
              <a:rPr lang="de-DE" sz="3600" cap="none" dirty="0">
                <a:latin typeface="Calibri" panose="020F0502020204030204" pitchFamily="34" charset="0"/>
                <a:cs typeface="Calibri" panose="020F0502020204030204" pitchFamily="34" charset="0"/>
              </a:rPr>
            </a:br>
            <a:endParaRPr lang="de-DE" cap="none" dirty="0">
              <a:solidFill>
                <a:srgbClr val="C00000"/>
              </a:solidFill>
            </a:endParaRPr>
          </a:p>
        </p:txBody>
      </p:sp>
      <p:sp>
        <p:nvSpPr>
          <p:cNvPr id="3" name="Inhaltsplatzhalter 2">
            <a:extLst>
              <a:ext uri="{FF2B5EF4-FFF2-40B4-BE49-F238E27FC236}">
                <a16:creationId xmlns:a16="http://schemas.microsoft.com/office/drawing/2014/main" id="{9A3F6DF4-029E-4067-860F-B6B82546D433}"/>
              </a:ext>
            </a:extLst>
          </p:cNvPr>
          <p:cNvSpPr>
            <a:spLocks noGrp="1"/>
          </p:cNvSpPr>
          <p:nvPr>
            <p:ph idx="1"/>
          </p:nvPr>
        </p:nvSpPr>
        <p:spPr>
          <a:xfrm>
            <a:off x="838200" y="1647568"/>
            <a:ext cx="10515600" cy="4370055"/>
          </a:xfrm>
        </p:spPr>
        <p:txBody>
          <a:bodyPr>
            <a:normAutofit/>
          </a:bodyPr>
          <a:lstStyle/>
          <a:p>
            <a:pPr marL="0" indent="0">
              <a:lnSpc>
                <a:spcPct val="137000"/>
              </a:lnSpc>
              <a:spcAft>
                <a:spcPts val="800"/>
              </a:spcAft>
              <a:buNone/>
            </a:pPr>
            <a:r>
              <a:rPr lang="de-DE" b="1" cap="none" spc="75" dirty="0">
                <a:solidFill>
                  <a:srgbClr val="C00000"/>
                </a:solidFill>
                <a:cs typeface="Times New Roman" panose="02020603050405020304" pitchFamily="18" charset="0"/>
              </a:rPr>
              <a:t>3.2. Einordnung in die Unterrichtseinheit</a:t>
            </a:r>
          </a:p>
          <a:p>
            <a:pPr>
              <a:lnSpc>
                <a:spcPct val="130000"/>
              </a:lnSpc>
              <a:spcAft>
                <a:spcPts val="800"/>
              </a:spcAft>
            </a:pPr>
            <a:r>
              <a:rPr lang="de-DE" cap="none" dirty="0"/>
              <a:t>neben der theoretischen Einführung in das Themengebiet „Werkstoff Metall“, erfolgt parallel das praktische Arbeiten mit dem Werkstoff an einem neuen Werkstück, der Duftlampe.</a:t>
            </a:r>
          </a:p>
          <a:p>
            <a:pPr>
              <a:lnSpc>
                <a:spcPct val="130000"/>
              </a:lnSpc>
              <a:spcAft>
                <a:spcPts val="800"/>
              </a:spcAft>
            </a:pPr>
            <a:r>
              <a:rPr lang="de-DE" cap="none" dirty="0"/>
              <a:t>um den Experimentierraum effektiv für das Stoffgebiet zu nutzen, werden neben der Ermittlung der notwendigen Gebrauchseigenschaften für Teile des Werkstücks </a:t>
            </a:r>
            <a:r>
              <a:rPr lang="de-DE" i="1" cap="none" dirty="0">
                <a:solidFill>
                  <a:srgbClr val="00B0F0"/>
                </a:solidFill>
              </a:rPr>
              <a:t>(dem eigentlichen, auf das Werkstück bezogenen technischen Experiment) </a:t>
            </a:r>
            <a:r>
              <a:rPr lang="de-DE" cap="none" dirty="0"/>
              <a:t>weitere Eigenschaften von Metallen untersucht</a:t>
            </a:r>
          </a:p>
          <a:p>
            <a:pPr>
              <a:lnSpc>
                <a:spcPct val="130000"/>
              </a:lnSpc>
              <a:spcAft>
                <a:spcPts val="800"/>
              </a:spcAft>
            </a:pPr>
            <a:r>
              <a:rPr lang="de-DE" cap="none" dirty="0"/>
              <a:t>gleichzeitig wird durch den Vergleich dreier unterschiedlicher Metalle sowie den Werkstoffen Glas und Keramik eine Vielfalt an Entscheidungsmöglichkeiten angeboten</a:t>
            </a:r>
          </a:p>
        </p:txBody>
      </p:sp>
      <p:sp>
        <p:nvSpPr>
          <p:cNvPr id="4" name="Foliennummernplatzhalter 3">
            <a:extLst>
              <a:ext uri="{FF2B5EF4-FFF2-40B4-BE49-F238E27FC236}">
                <a16:creationId xmlns:a16="http://schemas.microsoft.com/office/drawing/2014/main" id="{2884D9A1-9BC6-4379-A00F-C7EC2EE7DC28}"/>
              </a:ext>
            </a:extLst>
          </p:cNvPr>
          <p:cNvSpPr>
            <a:spLocks noGrp="1"/>
          </p:cNvSpPr>
          <p:nvPr>
            <p:ph type="sldNum" sz="quarter" idx="12"/>
          </p:nvPr>
        </p:nvSpPr>
        <p:spPr/>
        <p:txBody>
          <a:bodyPr/>
          <a:lstStyle/>
          <a:p>
            <a:fld id="{6026C539-7563-48DA-A220-5C86459102EC}" type="slidenum">
              <a:rPr lang="de-DE" smtClean="0"/>
              <a:t>12</a:t>
            </a:fld>
            <a:endParaRPr lang="de-DE" dirty="0"/>
          </a:p>
        </p:txBody>
      </p:sp>
    </p:spTree>
    <p:extLst>
      <p:ext uri="{BB962C8B-B14F-4D97-AF65-F5344CB8AC3E}">
        <p14:creationId xmlns:p14="http://schemas.microsoft.com/office/powerpoint/2010/main" val="1127004438"/>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E357C6-ECAB-496F-AA0F-32C81BB55000}"/>
              </a:ext>
            </a:extLst>
          </p:cNvPr>
          <p:cNvSpPr>
            <a:spLocks noGrp="1"/>
          </p:cNvSpPr>
          <p:nvPr>
            <p:ph type="title"/>
          </p:nvPr>
        </p:nvSpPr>
        <p:spPr>
          <a:xfrm>
            <a:off x="838200" y="470263"/>
            <a:ext cx="10515600" cy="1349828"/>
          </a:xfrm>
        </p:spPr>
        <p:txBody>
          <a:bodyPr>
            <a:normAutofit fontScale="90000"/>
          </a:bodyPr>
          <a:lstStyle/>
          <a:p>
            <a:pPr algn="l"/>
            <a:r>
              <a:rPr lang="de-DE" cap="none" dirty="0">
                <a:solidFill>
                  <a:srgbClr val="C00000"/>
                </a:solidFill>
              </a:rPr>
              <a:t>3. Darstellung</a:t>
            </a:r>
            <a:r>
              <a:rPr lang="de-DE" sz="3600" cap="none" dirty="0">
                <a:latin typeface="Calibri" panose="020F0502020204030204" pitchFamily="34" charset="0"/>
                <a:cs typeface="Calibri" panose="020F0502020204030204" pitchFamily="34" charset="0"/>
              </a:rPr>
              <a:t> </a:t>
            </a:r>
            <a:r>
              <a:rPr lang="de-DE" cap="none" dirty="0">
                <a:solidFill>
                  <a:srgbClr val="C00000"/>
                </a:solidFill>
              </a:rPr>
              <a:t>des Verlaufs mit didaktisch-methodischen und organisatorischen Hinweisen</a:t>
            </a:r>
            <a:br>
              <a:rPr lang="de-DE" sz="3600" cap="none" dirty="0">
                <a:latin typeface="Calibri" panose="020F0502020204030204" pitchFamily="34" charset="0"/>
                <a:cs typeface="Calibri" panose="020F0502020204030204" pitchFamily="34" charset="0"/>
              </a:rPr>
            </a:br>
            <a:endParaRPr lang="de-DE" cap="none" dirty="0">
              <a:solidFill>
                <a:srgbClr val="C00000"/>
              </a:solidFill>
            </a:endParaRPr>
          </a:p>
        </p:txBody>
      </p:sp>
      <p:sp>
        <p:nvSpPr>
          <p:cNvPr id="3" name="Inhaltsplatzhalter 2">
            <a:extLst>
              <a:ext uri="{FF2B5EF4-FFF2-40B4-BE49-F238E27FC236}">
                <a16:creationId xmlns:a16="http://schemas.microsoft.com/office/drawing/2014/main" id="{9A3F6DF4-029E-4067-860F-B6B82546D433}"/>
              </a:ext>
            </a:extLst>
          </p:cNvPr>
          <p:cNvSpPr>
            <a:spLocks noGrp="1"/>
          </p:cNvSpPr>
          <p:nvPr>
            <p:ph idx="1"/>
          </p:nvPr>
        </p:nvSpPr>
        <p:spPr>
          <a:xfrm>
            <a:off x="838201" y="1598140"/>
            <a:ext cx="9936892" cy="4789597"/>
          </a:xfrm>
        </p:spPr>
        <p:txBody>
          <a:bodyPr>
            <a:normAutofit lnSpcReduction="10000"/>
          </a:bodyPr>
          <a:lstStyle/>
          <a:p>
            <a:pPr marL="0" indent="0">
              <a:lnSpc>
                <a:spcPct val="147000"/>
              </a:lnSpc>
              <a:spcAft>
                <a:spcPts val="800"/>
              </a:spcAft>
              <a:buNone/>
            </a:pPr>
            <a:r>
              <a:rPr lang="de-DE" sz="2200" b="1" cap="none" spc="75" dirty="0">
                <a:solidFill>
                  <a:srgbClr val="C00000"/>
                </a:solidFill>
                <a:cs typeface="Times New Roman" panose="02020603050405020304" pitchFamily="18" charset="0"/>
              </a:rPr>
              <a:t>3.3. Übersicht Verlaufsschema mit zeitlicher Planung</a:t>
            </a:r>
          </a:p>
          <a:p>
            <a:pPr marL="0" indent="0" algn="r">
              <a:spcAft>
                <a:spcPts val="800"/>
              </a:spcAft>
              <a:buNone/>
            </a:pPr>
            <a:endParaRPr lang="de-DE" sz="1700" cap="none" dirty="0">
              <a:solidFill>
                <a:schemeClr val="tx1">
                  <a:lumMod val="50000"/>
                  <a:lumOff val="50000"/>
                </a:schemeClr>
              </a:solidFill>
              <a:latin typeface="Calibri" panose="020F0502020204030204" pitchFamily="34" charset="0"/>
              <a:cs typeface="Calibri" panose="020F0502020204030204" pitchFamily="34" charset="0"/>
            </a:endParaRPr>
          </a:p>
          <a:p>
            <a:pPr marL="0" indent="0" algn="r">
              <a:spcAft>
                <a:spcPts val="800"/>
              </a:spcAft>
              <a:buNone/>
            </a:pPr>
            <a:endParaRPr lang="de-DE" sz="1700" cap="none" dirty="0">
              <a:solidFill>
                <a:schemeClr val="tx1">
                  <a:lumMod val="50000"/>
                  <a:lumOff val="50000"/>
                </a:schemeClr>
              </a:solidFill>
              <a:latin typeface="Calibri" panose="020F0502020204030204" pitchFamily="34" charset="0"/>
              <a:cs typeface="Calibri" panose="020F0502020204030204" pitchFamily="34" charset="0"/>
            </a:endParaRPr>
          </a:p>
          <a:p>
            <a:pPr marL="0" indent="0" algn="r">
              <a:spcAft>
                <a:spcPts val="800"/>
              </a:spcAft>
              <a:buNone/>
            </a:pPr>
            <a:endParaRPr lang="de-DE" sz="1700" cap="none" dirty="0">
              <a:solidFill>
                <a:schemeClr val="tx1">
                  <a:lumMod val="50000"/>
                  <a:lumOff val="50000"/>
                </a:schemeClr>
              </a:solidFill>
              <a:latin typeface="Calibri" panose="020F0502020204030204" pitchFamily="34" charset="0"/>
              <a:cs typeface="Calibri" panose="020F0502020204030204" pitchFamily="34" charset="0"/>
            </a:endParaRPr>
          </a:p>
          <a:p>
            <a:pPr marL="0" indent="0" algn="r">
              <a:spcAft>
                <a:spcPts val="800"/>
              </a:spcAft>
              <a:buNone/>
            </a:pPr>
            <a:endParaRPr lang="de-DE" sz="1700" cap="none" dirty="0">
              <a:solidFill>
                <a:schemeClr val="tx1">
                  <a:lumMod val="50000"/>
                  <a:lumOff val="50000"/>
                </a:schemeClr>
              </a:solidFill>
              <a:latin typeface="Calibri" panose="020F0502020204030204" pitchFamily="34" charset="0"/>
              <a:cs typeface="Calibri" panose="020F0502020204030204" pitchFamily="34" charset="0"/>
            </a:endParaRPr>
          </a:p>
          <a:p>
            <a:pPr marL="0" indent="0" algn="r">
              <a:spcAft>
                <a:spcPts val="800"/>
              </a:spcAft>
              <a:buNone/>
            </a:pPr>
            <a:endParaRPr lang="de-DE" sz="1700" cap="none" dirty="0">
              <a:solidFill>
                <a:schemeClr val="tx1">
                  <a:lumMod val="50000"/>
                  <a:lumOff val="50000"/>
                </a:schemeClr>
              </a:solidFill>
              <a:latin typeface="Calibri" panose="020F0502020204030204" pitchFamily="34" charset="0"/>
              <a:cs typeface="Calibri" panose="020F0502020204030204" pitchFamily="34" charset="0"/>
            </a:endParaRPr>
          </a:p>
          <a:p>
            <a:pPr marL="0" indent="0" algn="r">
              <a:spcAft>
                <a:spcPts val="800"/>
              </a:spcAft>
              <a:buNone/>
            </a:pPr>
            <a:endParaRPr lang="de-DE" sz="1700" cap="none" dirty="0">
              <a:solidFill>
                <a:schemeClr val="tx1">
                  <a:lumMod val="50000"/>
                  <a:lumOff val="50000"/>
                </a:schemeClr>
              </a:solidFill>
              <a:latin typeface="Calibri" panose="020F0502020204030204" pitchFamily="34" charset="0"/>
              <a:cs typeface="Calibri" panose="020F0502020204030204" pitchFamily="34" charset="0"/>
            </a:endParaRPr>
          </a:p>
          <a:p>
            <a:pPr marL="0" indent="0" algn="r">
              <a:spcAft>
                <a:spcPts val="800"/>
              </a:spcAft>
              <a:buNone/>
            </a:pPr>
            <a:endParaRPr lang="de-DE" sz="1700" cap="none" dirty="0">
              <a:solidFill>
                <a:schemeClr val="tx1">
                  <a:lumMod val="50000"/>
                  <a:lumOff val="50000"/>
                </a:schemeClr>
              </a:solidFill>
              <a:latin typeface="Calibri" panose="020F0502020204030204" pitchFamily="34" charset="0"/>
              <a:cs typeface="Calibri" panose="020F0502020204030204" pitchFamily="34" charset="0"/>
            </a:endParaRPr>
          </a:p>
          <a:p>
            <a:pPr marL="0" indent="0">
              <a:spcAft>
                <a:spcPts val="800"/>
              </a:spcAft>
              <a:buNone/>
            </a:pPr>
            <a:r>
              <a:rPr lang="de-DE" sz="1700" cap="none" dirty="0">
                <a:solidFill>
                  <a:schemeClr val="tx1">
                    <a:lumMod val="50000"/>
                    <a:lumOff val="50000"/>
                  </a:schemeClr>
                </a:solidFill>
                <a:latin typeface="Calibri" panose="020F0502020204030204" pitchFamily="34" charset="0"/>
                <a:cs typeface="Calibri" panose="020F0502020204030204" pitchFamily="34" charset="0"/>
              </a:rPr>
              <a:t>Pahl, J.-P.; Pahl, M.-S. (2021), S.467</a:t>
            </a:r>
            <a:endParaRPr lang="de-DE" sz="1700" cap="none" dirty="0"/>
          </a:p>
        </p:txBody>
      </p:sp>
      <p:sp>
        <p:nvSpPr>
          <p:cNvPr id="4" name="Foliennummernplatzhalter 3">
            <a:extLst>
              <a:ext uri="{FF2B5EF4-FFF2-40B4-BE49-F238E27FC236}">
                <a16:creationId xmlns:a16="http://schemas.microsoft.com/office/drawing/2014/main" id="{2884D9A1-9BC6-4379-A00F-C7EC2EE7DC28}"/>
              </a:ext>
            </a:extLst>
          </p:cNvPr>
          <p:cNvSpPr>
            <a:spLocks noGrp="1"/>
          </p:cNvSpPr>
          <p:nvPr>
            <p:ph type="sldNum" sz="quarter" idx="12"/>
          </p:nvPr>
        </p:nvSpPr>
        <p:spPr>
          <a:xfrm>
            <a:off x="11041233" y="6286929"/>
            <a:ext cx="764215" cy="365125"/>
          </a:xfrm>
        </p:spPr>
        <p:txBody>
          <a:bodyPr/>
          <a:lstStyle/>
          <a:p>
            <a:fld id="{6026C539-7563-48DA-A220-5C86459102EC}" type="slidenum">
              <a:rPr lang="de-DE" smtClean="0"/>
              <a:t>13</a:t>
            </a:fld>
            <a:endParaRPr lang="de-DE" dirty="0"/>
          </a:p>
        </p:txBody>
      </p:sp>
      <p:graphicFrame>
        <p:nvGraphicFramePr>
          <p:cNvPr id="5" name="Tabelle 5">
            <a:extLst>
              <a:ext uri="{FF2B5EF4-FFF2-40B4-BE49-F238E27FC236}">
                <a16:creationId xmlns:a16="http://schemas.microsoft.com/office/drawing/2014/main" id="{8B750847-0661-8E20-EBD6-6713AB2F5726}"/>
              </a:ext>
            </a:extLst>
          </p:cNvPr>
          <p:cNvGraphicFramePr>
            <a:graphicFrameLocks noGrp="1"/>
          </p:cNvGraphicFramePr>
          <p:nvPr>
            <p:extLst>
              <p:ext uri="{D42A27DB-BD31-4B8C-83A1-F6EECF244321}">
                <p14:modId xmlns:p14="http://schemas.microsoft.com/office/powerpoint/2010/main" val="1908399585"/>
              </p:ext>
            </p:extLst>
          </p:nvPr>
        </p:nvGraphicFramePr>
        <p:xfrm>
          <a:off x="947351" y="2232454"/>
          <a:ext cx="9761838" cy="3721316"/>
        </p:xfrm>
        <a:graphic>
          <a:graphicData uri="http://schemas.openxmlformats.org/drawingml/2006/table">
            <a:tbl>
              <a:tblPr firstRow="1" bandRow="1">
                <a:tableStyleId>{5C22544A-7EE6-4342-B048-85BDC9FD1C3A}</a:tableStyleId>
              </a:tblPr>
              <a:tblGrid>
                <a:gridCol w="5906530">
                  <a:extLst>
                    <a:ext uri="{9D8B030D-6E8A-4147-A177-3AD203B41FA5}">
                      <a16:colId xmlns:a16="http://schemas.microsoft.com/office/drawing/2014/main" val="2413612019"/>
                    </a:ext>
                  </a:extLst>
                </a:gridCol>
                <a:gridCol w="2192211">
                  <a:extLst>
                    <a:ext uri="{9D8B030D-6E8A-4147-A177-3AD203B41FA5}">
                      <a16:colId xmlns:a16="http://schemas.microsoft.com/office/drawing/2014/main" val="1898536005"/>
                    </a:ext>
                  </a:extLst>
                </a:gridCol>
                <a:gridCol w="1663097">
                  <a:extLst>
                    <a:ext uri="{9D8B030D-6E8A-4147-A177-3AD203B41FA5}">
                      <a16:colId xmlns:a16="http://schemas.microsoft.com/office/drawing/2014/main" val="2976977636"/>
                    </a:ext>
                  </a:extLst>
                </a:gridCol>
              </a:tblGrid>
              <a:tr h="449114">
                <a:tc>
                  <a:txBody>
                    <a:bodyPr/>
                    <a:lstStyle/>
                    <a:p>
                      <a:r>
                        <a:rPr lang="de-DE" dirty="0"/>
                        <a:t>Arbeitsschritt</a:t>
                      </a:r>
                    </a:p>
                  </a:txBody>
                  <a:tcPr/>
                </a:tc>
                <a:tc>
                  <a:txBody>
                    <a:bodyPr/>
                    <a:lstStyle/>
                    <a:p>
                      <a:r>
                        <a:rPr lang="de-DE" dirty="0"/>
                        <a:t>Zeitplanung</a:t>
                      </a:r>
                    </a:p>
                  </a:txBody>
                  <a:tcPr/>
                </a:tc>
                <a:tc>
                  <a:txBody>
                    <a:bodyPr/>
                    <a:lstStyle/>
                    <a:p>
                      <a:r>
                        <a:rPr lang="de-DE" dirty="0"/>
                        <a:t>Uhrzeit</a:t>
                      </a:r>
                    </a:p>
                  </a:txBody>
                  <a:tcPr/>
                </a:tc>
                <a:extLst>
                  <a:ext uri="{0D108BD9-81ED-4DB2-BD59-A6C34878D82A}">
                    <a16:rowId xmlns:a16="http://schemas.microsoft.com/office/drawing/2014/main" val="1254467598"/>
                  </a:ext>
                </a:extLst>
              </a:tr>
              <a:tr h="4491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cap="none" dirty="0"/>
                        <a:t>Problem erfassen</a:t>
                      </a:r>
                    </a:p>
                  </a:txBody>
                  <a:tcPr/>
                </a:tc>
                <a:tc>
                  <a:txBody>
                    <a:bodyPr/>
                    <a:lstStyle/>
                    <a:p>
                      <a:r>
                        <a:rPr lang="de-DE" dirty="0"/>
                        <a:t>15 min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09:35 – 09:50</a:t>
                      </a:r>
                    </a:p>
                  </a:txBody>
                  <a:tcPr/>
                </a:tc>
                <a:extLst>
                  <a:ext uri="{0D108BD9-81ED-4DB2-BD59-A6C34878D82A}">
                    <a16:rowId xmlns:a16="http://schemas.microsoft.com/office/drawing/2014/main" val="3954092489"/>
                  </a:ext>
                </a:extLst>
              </a:tr>
              <a:tr h="7005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cap="none" dirty="0"/>
                        <a:t>Problem präzisieren (Hypothesenbildung)</a:t>
                      </a:r>
                    </a:p>
                  </a:txBody>
                  <a:tcPr/>
                </a:tc>
                <a:tc>
                  <a:txBody>
                    <a:bodyPr/>
                    <a:lstStyle/>
                    <a:p>
                      <a:r>
                        <a:rPr lang="de-DE" dirty="0"/>
                        <a:t>10 min </a:t>
                      </a:r>
                    </a:p>
                    <a:p>
                      <a:r>
                        <a:rPr lang="de-DE" dirty="0"/>
                        <a:t>(inkl. Raumwechsel)</a:t>
                      </a:r>
                    </a:p>
                  </a:txBody>
                  <a:tcPr/>
                </a:tc>
                <a:tc>
                  <a:txBody>
                    <a:bodyPr/>
                    <a:lstStyle/>
                    <a:p>
                      <a:r>
                        <a:rPr lang="de-DE" dirty="0"/>
                        <a:t>09:50 – 10:00</a:t>
                      </a:r>
                    </a:p>
                  </a:txBody>
                  <a:tcPr/>
                </a:tc>
                <a:extLst>
                  <a:ext uri="{0D108BD9-81ED-4DB2-BD59-A6C34878D82A}">
                    <a16:rowId xmlns:a16="http://schemas.microsoft.com/office/drawing/2014/main" val="1097358516"/>
                  </a:ext>
                </a:extLst>
              </a:tr>
              <a:tr h="7751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cap="none" dirty="0"/>
                        <a:t>Planung des Experiments (angepasst an den Förderschwerpunkt Lernen)</a:t>
                      </a:r>
                    </a:p>
                  </a:txBody>
                  <a:tcPr/>
                </a:tc>
                <a:tc>
                  <a:txBody>
                    <a:bodyPr/>
                    <a:lstStyle/>
                    <a:p>
                      <a:r>
                        <a:rPr lang="de-DE" dirty="0"/>
                        <a:t>10 min</a:t>
                      </a:r>
                    </a:p>
                  </a:txBody>
                  <a:tcPr/>
                </a:tc>
                <a:tc>
                  <a:txBody>
                    <a:bodyPr/>
                    <a:lstStyle/>
                    <a:p>
                      <a:r>
                        <a:rPr lang="de-DE" dirty="0"/>
                        <a:t>10:00 – 10:10</a:t>
                      </a:r>
                    </a:p>
                  </a:txBody>
                  <a:tcPr/>
                </a:tc>
                <a:extLst>
                  <a:ext uri="{0D108BD9-81ED-4DB2-BD59-A6C34878D82A}">
                    <a16:rowId xmlns:a16="http://schemas.microsoft.com/office/drawing/2014/main" val="3642483674"/>
                  </a:ext>
                </a:extLst>
              </a:tr>
              <a:tr h="4491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cap="none" dirty="0"/>
                        <a:t>Technisches Experiment durchführen</a:t>
                      </a:r>
                    </a:p>
                  </a:txBody>
                  <a:tcPr/>
                </a:tc>
                <a:tc>
                  <a:txBody>
                    <a:bodyPr/>
                    <a:lstStyle/>
                    <a:p>
                      <a:r>
                        <a:rPr lang="de-DE" dirty="0"/>
                        <a:t>25 min</a:t>
                      </a:r>
                    </a:p>
                  </a:txBody>
                  <a:tcPr/>
                </a:tc>
                <a:tc>
                  <a:txBody>
                    <a:bodyPr/>
                    <a:lstStyle/>
                    <a:p>
                      <a:r>
                        <a:rPr lang="de-DE" dirty="0"/>
                        <a:t>10:10 – 10:35</a:t>
                      </a:r>
                    </a:p>
                  </a:txBody>
                  <a:tcPr/>
                </a:tc>
                <a:extLst>
                  <a:ext uri="{0D108BD9-81ED-4DB2-BD59-A6C34878D82A}">
                    <a16:rowId xmlns:a16="http://schemas.microsoft.com/office/drawing/2014/main" val="2957419222"/>
                  </a:ext>
                </a:extLst>
              </a:tr>
              <a:tr h="4491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cap="none" dirty="0"/>
                        <a:t>Versuch auswerten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15 min</a:t>
                      </a:r>
                    </a:p>
                  </a:txBody>
                  <a:tcPr/>
                </a:tc>
                <a:tc>
                  <a:txBody>
                    <a:bodyPr/>
                    <a:lstStyle/>
                    <a:p>
                      <a:r>
                        <a:rPr lang="de-DE" dirty="0"/>
                        <a:t>10:35 – 10:50</a:t>
                      </a:r>
                    </a:p>
                  </a:txBody>
                  <a:tcPr/>
                </a:tc>
                <a:extLst>
                  <a:ext uri="{0D108BD9-81ED-4DB2-BD59-A6C34878D82A}">
                    <a16:rowId xmlns:a16="http://schemas.microsoft.com/office/drawing/2014/main" val="304837980"/>
                  </a:ext>
                </a:extLst>
              </a:tr>
              <a:tr h="4491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cap="none" dirty="0"/>
                        <a:t>Zusammenfassung/Transfer/Ausblick</a:t>
                      </a:r>
                    </a:p>
                  </a:txBody>
                  <a:tcPr/>
                </a:tc>
                <a:tc>
                  <a:txBody>
                    <a:bodyPr/>
                    <a:lstStyle/>
                    <a:p>
                      <a:r>
                        <a:rPr lang="de-DE" dirty="0"/>
                        <a:t>15 min</a:t>
                      </a:r>
                    </a:p>
                  </a:txBody>
                  <a:tcPr/>
                </a:tc>
                <a:tc>
                  <a:txBody>
                    <a:bodyPr/>
                    <a:lstStyle/>
                    <a:p>
                      <a:r>
                        <a:rPr lang="de-DE" dirty="0"/>
                        <a:t>10:50 – 11:05 </a:t>
                      </a:r>
                    </a:p>
                  </a:txBody>
                  <a:tcPr/>
                </a:tc>
                <a:extLst>
                  <a:ext uri="{0D108BD9-81ED-4DB2-BD59-A6C34878D82A}">
                    <a16:rowId xmlns:a16="http://schemas.microsoft.com/office/drawing/2014/main" val="777811654"/>
                  </a:ext>
                </a:extLst>
              </a:tr>
            </a:tbl>
          </a:graphicData>
        </a:graphic>
      </p:graphicFrame>
    </p:spTree>
    <p:extLst>
      <p:ext uri="{BB962C8B-B14F-4D97-AF65-F5344CB8AC3E}">
        <p14:creationId xmlns:p14="http://schemas.microsoft.com/office/powerpoint/2010/main" val="3163779271"/>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E357C6-ECAB-496F-AA0F-32C81BB55000}"/>
              </a:ext>
            </a:extLst>
          </p:cNvPr>
          <p:cNvSpPr>
            <a:spLocks noGrp="1"/>
          </p:cNvSpPr>
          <p:nvPr>
            <p:ph type="title"/>
          </p:nvPr>
        </p:nvSpPr>
        <p:spPr>
          <a:xfrm>
            <a:off x="838200" y="470263"/>
            <a:ext cx="10515600" cy="1349828"/>
          </a:xfrm>
        </p:spPr>
        <p:txBody>
          <a:bodyPr>
            <a:normAutofit fontScale="90000"/>
          </a:bodyPr>
          <a:lstStyle/>
          <a:p>
            <a:pPr algn="l"/>
            <a:r>
              <a:rPr lang="de-DE" b="1" cap="none" spc="75" dirty="0">
                <a:solidFill>
                  <a:srgbClr val="C00000"/>
                </a:solidFill>
                <a:cs typeface="Times New Roman" panose="02020603050405020304" pitchFamily="18" charset="0"/>
              </a:rPr>
              <a:t>3.3. Verlauf</a:t>
            </a:r>
            <a:br>
              <a:rPr lang="de-DE" b="1" cap="none" spc="75" dirty="0">
                <a:solidFill>
                  <a:srgbClr val="C00000"/>
                </a:solidFill>
                <a:cs typeface="Times New Roman" panose="02020603050405020304" pitchFamily="18" charset="0"/>
              </a:rPr>
            </a:br>
            <a:br>
              <a:rPr lang="de-DE" sz="3600" cap="none" dirty="0">
                <a:latin typeface="Calibri" panose="020F0502020204030204" pitchFamily="34" charset="0"/>
                <a:cs typeface="Calibri" panose="020F0502020204030204" pitchFamily="34" charset="0"/>
              </a:rPr>
            </a:br>
            <a:endParaRPr lang="de-DE" cap="none" dirty="0">
              <a:solidFill>
                <a:srgbClr val="C00000"/>
              </a:solidFill>
            </a:endParaRPr>
          </a:p>
        </p:txBody>
      </p:sp>
      <p:sp>
        <p:nvSpPr>
          <p:cNvPr id="3" name="Inhaltsplatzhalter 2">
            <a:extLst>
              <a:ext uri="{FF2B5EF4-FFF2-40B4-BE49-F238E27FC236}">
                <a16:creationId xmlns:a16="http://schemas.microsoft.com/office/drawing/2014/main" id="{9A3F6DF4-029E-4067-860F-B6B82546D433}"/>
              </a:ext>
            </a:extLst>
          </p:cNvPr>
          <p:cNvSpPr>
            <a:spLocks noGrp="1"/>
          </p:cNvSpPr>
          <p:nvPr>
            <p:ph idx="1"/>
          </p:nvPr>
        </p:nvSpPr>
        <p:spPr>
          <a:xfrm>
            <a:off x="838200" y="1112108"/>
            <a:ext cx="6141086" cy="5275629"/>
          </a:xfrm>
        </p:spPr>
        <p:txBody>
          <a:bodyPr>
            <a:normAutofit fontScale="92500" lnSpcReduction="20000"/>
          </a:bodyPr>
          <a:lstStyle/>
          <a:p>
            <a:pPr marL="0" indent="0">
              <a:lnSpc>
                <a:spcPct val="147000"/>
              </a:lnSpc>
              <a:spcAft>
                <a:spcPts val="800"/>
              </a:spcAft>
              <a:buNone/>
            </a:pPr>
            <a:r>
              <a:rPr lang="de-DE" sz="2200" b="1" cap="none" spc="75" dirty="0">
                <a:solidFill>
                  <a:srgbClr val="C00000"/>
                </a:solidFill>
                <a:cs typeface="Times New Roman" panose="02020603050405020304" pitchFamily="18" charset="0"/>
              </a:rPr>
              <a:t>1. Problem erfassen </a:t>
            </a:r>
            <a:r>
              <a:rPr lang="de-DE" sz="2100" dirty="0"/>
              <a:t>(09:35 </a:t>
            </a:r>
            <a:r>
              <a:rPr lang="de-DE" sz="2000" dirty="0"/>
              <a:t>– 09:50)</a:t>
            </a:r>
            <a:endParaRPr lang="de-DE" sz="2200" b="1" cap="none" spc="75" dirty="0">
              <a:solidFill>
                <a:srgbClr val="C00000"/>
              </a:solidFill>
              <a:cs typeface="Times New Roman" panose="02020603050405020304" pitchFamily="18" charset="0"/>
            </a:endParaRPr>
          </a:p>
          <a:p>
            <a:pPr>
              <a:lnSpc>
                <a:spcPct val="130000"/>
              </a:lnSpc>
              <a:spcAft>
                <a:spcPts val="800"/>
              </a:spcAft>
            </a:pPr>
            <a:r>
              <a:rPr lang="de-DE" cap="none" dirty="0"/>
              <a:t>als erstes werden Funktion und Einsatzmöglichkeiten einer Duftlampe besprochen</a:t>
            </a:r>
          </a:p>
          <a:p>
            <a:pPr>
              <a:lnSpc>
                <a:spcPct val="130000"/>
              </a:lnSpc>
              <a:spcAft>
                <a:spcPts val="800"/>
              </a:spcAft>
            </a:pPr>
            <a:r>
              <a:rPr lang="de-DE" cap="none" dirty="0"/>
              <a:t>nachdem alle Teile (siehe Tafelbild rechts) im vorbereiteten Arbeitsblatt einer Stückliste zugeordnet worden sind (inklusive den jeweiligen Maßen), bleibt nur die Frage nach den Werkstoffen offen</a:t>
            </a:r>
          </a:p>
          <a:p>
            <a:pPr>
              <a:lnSpc>
                <a:spcPct val="130000"/>
              </a:lnSpc>
              <a:spcAft>
                <a:spcPts val="800"/>
              </a:spcAft>
            </a:pPr>
            <a:r>
              <a:rPr lang="de-DE" cap="none" dirty="0"/>
              <a:t>zunächst werden dazu alle Ideen unkommentiert an der Tafel gesammelt, mit dem Verweis der Vervollständigung der Materialliste nach dem Experiment</a:t>
            </a:r>
          </a:p>
          <a:p>
            <a:pPr>
              <a:lnSpc>
                <a:spcPct val="130000"/>
              </a:lnSpc>
              <a:spcAft>
                <a:spcPts val="800"/>
              </a:spcAft>
            </a:pPr>
            <a:r>
              <a:rPr lang="de-DE" cap="none" dirty="0"/>
              <a:t>näher eingegangen werden soll dann in Vorbereitung auf das Experiment auf Teil Nummer 3, die Schale</a:t>
            </a:r>
          </a:p>
          <a:p>
            <a:pPr marL="0" indent="0">
              <a:lnSpc>
                <a:spcPct val="147000"/>
              </a:lnSpc>
              <a:spcAft>
                <a:spcPts val="800"/>
              </a:spcAft>
              <a:buNone/>
            </a:pPr>
            <a:endParaRPr lang="de-DE" b="1" cap="none" spc="75" dirty="0">
              <a:solidFill>
                <a:srgbClr val="C00000"/>
              </a:solidFill>
              <a:cs typeface="Times New Roman" panose="02020603050405020304" pitchFamily="18" charset="0"/>
            </a:endParaRPr>
          </a:p>
        </p:txBody>
      </p:sp>
      <p:sp>
        <p:nvSpPr>
          <p:cNvPr id="4" name="Foliennummernplatzhalter 3">
            <a:extLst>
              <a:ext uri="{FF2B5EF4-FFF2-40B4-BE49-F238E27FC236}">
                <a16:creationId xmlns:a16="http://schemas.microsoft.com/office/drawing/2014/main" id="{2884D9A1-9BC6-4379-A00F-C7EC2EE7DC28}"/>
              </a:ext>
            </a:extLst>
          </p:cNvPr>
          <p:cNvSpPr>
            <a:spLocks noGrp="1"/>
          </p:cNvSpPr>
          <p:nvPr>
            <p:ph type="sldNum" sz="quarter" idx="12"/>
          </p:nvPr>
        </p:nvSpPr>
        <p:spPr/>
        <p:txBody>
          <a:bodyPr/>
          <a:lstStyle/>
          <a:p>
            <a:fld id="{6026C539-7563-48DA-A220-5C86459102EC}" type="slidenum">
              <a:rPr lang="de-DE" smtClean="0"/>
              <a:t>14</a:t>
            </a:fld>
            <a:endParaRPr lang="de-DE" dirty="0"/>
          </a:p>
        </p:txBody>
      </p:sp>
      <p:grpSp>
        <p:nvGrpSpPr>
          <p:cNvPr id="12" name="Gruppieren 11">
            <a:extLst>
              <a:ext uri="{FF2B5EF4-FFF2-40B4-BE49-F238E27FC236}">
                <a16:creationId xmlns:a16="http://schemas.microsoft.com/office/drawing/2014/main" id="{4E905A30-4224-CDDE-9DDB-DE2858235469}"/>
              </a:ext>
            </a:extLst>
          </p:cNvPr>
          <p:cNvGrpSpPr/>
          <p:nvPr/>
        </p:nvGrpSpPr>
        <p:grpSpPr>
          <a:xfrm>
            <a:off x="7242493" y="1653010"/>
            <a:ext cx="4389960" cy="3601407"/>
            <a:chOff x="6888266" y="568411"/>
            <a:chExt cx="4465534" cy="3187471"/>
          </a:xfrm>
        </p:grpSpPr>
        <p:grpSp>
          <p:nvGrpSpPr>
            <p:cNvPr id="10" name="Gruppieren 9">
              <a:extLst>
                <a:ext uri="{FF2B5EF4-FFF2-40B4-BE49-F238E27FC236}">
                  <a16:creationId xmlns:a16="http://schemas.microsoft.com/office/drawing/2014/main" id="{AC49372A-46CC-6C33-3517-4DCAA33B98C9}"/>
                </a:ext>
              </a:extLst>
            </p:cNvPr>
            <p:cNvGrpSpPr/>
            <p:nvPr/>
          </p:nvGrpSpPr>
          <p:grpSpPr>
            <a:xfrm>
              <a:off x="6888266" y="568411"/>
              <a:ext cx="4465534" cy="2860589"/>
              <a:chOff x="6812692" y="568411"/>
              <a:chExt cx="4465534" cy="2860589"/>
            </a:xfrm>
          </p:grpSpPr>
          <p:sp>
            <p:nvSpPr>
              <p:cNvPr id="7" name="Textfeld 6">
                <a:extLst>
                  <a:ext uri="{FF2B5EF4-FFF2-40B4-BE49-F238E27FC236}">
                    <a16:creationId xmlns:a16="http://schemas.microsoft.com/office/drawing/2014/main" id="{B211995C-D41F-E4B2-478C-4AB606A1037B}"/>
                  </a:ext>
                </a:extLst>
              </p:cNvPr>
              <p:cNvSpPr txBox="1"/>
              <p:nvPr/>
            </p:nvSpPr>
            <p:spPr>
              <a:xfrm>
                <a:off x="7043352" y="664870"/>
                <a:ext cx="4053016" cy="369332"/>
              </a:xfrm>
              <a:prstGeom prst="rect">
                <a:avLst/>
              </a:prstGeom>
              <a:noFill/>
            </p:spPr>
            <p:txBody>
              <a:bodyPr wrap="square" rtlCol="0">
                <a:spAutoFit/>
              </a:bodyPr>
              <a:lstStyle/>
              <a:p>
                <a:r>
                  <a:rPr lang="de-DE" dirty="0"/>
                  <a:t>Unser neues Werkstück – die Duftlampe</a:t>
                </a:r>
              </a:p>
            </p:txBody>
          </p:sp>
          <p:grpSp>
            <p:nvGrpSpPr>
              <p:cNvPr id="9" name="Gruppieren 8">
                <a:extLst>
                  <a:ext uri="{FF2B5EF4-FFF2-40B4-BE49-F238E27FC236}">
                    <a16:creationId xmlns:a16="http://schemas.microsoft.com/office/drawing/2014/main" id="{04A69223-F643-FC82-B083-271F52C61B01}"/>
                  </a:ext>
                </a:extLst>
              </p:cNvPr>
              <p:cNvGrpSpPr/>
              <p:nvPr/>
            </p:nvGrpSpPr>
            <p:grpSpPr>
              <a:xfrm>
                <a:off x="6812692" y="568411"/>
                <a:ext cx="4465534" cy="2860589"/>
                <a:chOff x="6812692" y="568411"/>
                <a:chExt cx="4465534" cy="2860589"/>
              </a:xfrm>
            </p:grpSpPr>
            <p:pic>
              <p:nvPicPr>
                <p:cNvPr id="6" name="Grafik 5">
                  <a:extLst>
                    <a:ext uri="{FF2B5EF4-FFF2-40B4-BE49-F238E27FC236}">
                      <a16:creationId xmlns:a16="http://schemas.microsoft.com/office/drawing/2014/main" id="{635DFA91-E9CE-1808-DD2C-6C8F43B2A5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2686" y="936767"/>
                  <a:ext cx="3507587" cy="2492233"/>
                </a:xfrm>
                <a:prstGeom prst="rect">
                  <a:avLst/>
                </a:prstGeom>
              </p:spPr>
            </p:pic>
            <p:sp>
              <p:nvSpPr>
                <p:cNvPr id="8" name="Rechteck: abgerundete Ecken 7">
                  <a:extLst>
                    <a:ext uri="{FF2B5EF4-FFF2-40B4-BE49-F238E27FC236}">
                      <a16:creationId xmlns:a16="http://schemas.microsoft.com/office/drawing/2014/main" id="{32CC37A6-E8EE-7CBA-3D6D-46AE6D8AA421}"/>
                    </a:ext>
                  </a:extLst>
                </p:cNvPr>
                <p:cNvSpPr/>
                <p:nvPr/>
              </p:nvSpPr>
              <p:spPr>
                <a:xfrm>
                  <a:off x="6812692" y="568411"/>
                  <a:ext cx="4465534" cy="286058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sp>
          <p:nvSpPr>
            <p:cNvPr id="11" name="Textfeld 10">
              <a:extLst>
                <a:ext uri="{FF2B5EF4-FFF2-40B4-BE49-F238E27FC236}">
                  <a16:creationId xmlns:a16="http://schemas.microsoft.com/office/drawing/2014/main" id="{A1E83F1E-7431-B31C-634F-99F2FE285CC1}"/>
                </a:ext>
              </a:extLst>
            </p:cNvPr>
            <p:cNvSpPr txBox="1"/>
            <p:nvPr/>
          </p:nvSpPr>
          <p:spPr>
            <a:xfrm>
              <a:off x="6979286" y="3429000"/>
              <a:ext cx="4225607" cy="326882"/>
            </a:xfrm>
            <a:prstGeom prst="rect">
              <a:avLst/>
            </a:prstGeom>
            <a:noFill/>
          </p:spPr>
          <p:txBody>
            <a:bodyPr wrap="square" rtlCol="0">
              <a:spAutoFit/>
            </a:bodyPr>
            <a:lstStyle/>
            <a:p>
              <a:pPr algn="r"/>
              <a:r>
                <a:rPr lang="de-DE" dirty="0">
                  <a:solidFill>
                    <a:schemeClr val="accent2">
                      <a:lumMod val="50000"/>
                    </a:schemeClr>
                  </a:solidFill>
                </a:rPr>
                <a:t>Tafelbild</a:t>
              </a:r>
            </a:p>
          </p:txBody>
        </p:sp>
      </p:grpSp>
    </p:spTree>
    <p:extLst>
      <p:ext uri="{BB962C8B-B14F-4D97-AF65-F5344CB8AC3E}">
        <p14:creationId xmlns:p14="http://schemas.microsoft.com/office/powerpoint/2010/main" val="1890595362"/>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E357C6-ECAB-496F-AA0F-32C81BB55000}"/>
              </a:ext>
            </a:extLst>
          </p:cNvPr>
          <p:cNvSpPr>
            <a:spLocks noGrp="1"/>
          </p:cNvSpPr>
          <p:nvPr>
            <p:ph type="title"/>
          </p:nvPr>
        </p:nvSpPr>
        <p:spPr>
          <a:xfrm>
            <a:off x="838200" y="470263"/>
            <a:ext cx="10515600" cy="1349828"/>
          </a:xfrm>
        </p:spPr>
        <p:txBody>
          <a:bodyPr>
            <a:normAutofit fontScale="90000"/>
          </a:bodyPr>
          <a:lstStyle/>
          <a:p>
            <a:pPr algn="l"/>
            <a:r>
              <a:rPr lang="de-DE" b="1" cap="none" spc="75" dirty="0">
                <a:solidFill>
                  <a:srgbClr val="C00000"/>
                </a:solidFill>
                <a:cs typeface="Times New Roman" panose="02020603050405020304" pitchFamily="18" charset="0"/>
              </a:rPr>
              <a:t>3.3. Verlauf</a:t>
            </a:r>
            <a:br>
              <a:rPr lang="de-DE" b="1" cap="none" spc="75" dirty="0">
                <a:solidFill>
                  <a:srgbClr val="C00000"/>
                </a:solidFill>
                <a:cs typeface="Times New Roman" panose="02020603050405020304" pitchFamily="18" charset="0"/>
              </a:rPr>
            </a:br>
            <a:br>
              <a:rPr lang="de-DE" sz="3600" cap="none" dirty="0">
                <a:latin typeface="Calibri" panose="020F0502020204030204" pitchFamily="34" charset="0"/>
                <a:cs typeface="Calibri" panose="020F0502020204030204" pitchFamily="34" charset="0"/>
              </a:rPr>
            </a:br>
            <a:endParaRPr lang="de-DE" cap="none" dirty="0">
              <a:solidFill>
                <a:srgbClr val="C00000"/>
              </a:solidFill>
            </a:endParaRPr>
          </a:p>
        </p:txBody>
      </p:sp>
      <p:sp>
        <p:nvSpPr>
          <p:cNvPr id="3" name="Inhaltsplatzhalter 2">
            <a:extLst>
              <a:ext uri="{FF2B5EF4-FFF2-40B4-BE49-F238E27FC236}">
                <a16:creationId xmlns:a16="http://schemas.microsoft.com/office/drawing/2014/main" id="{9A3F6DF4-029E-4067-860F-B6B82546D433}"/>
              </a:ext>
            </a:extLst>
          </p:cNvPr>
          <p:cNvSpPr>
            <a:spLocks noGrp="1"/>
          </p:cNvSpPr>
          <p:nvPr>
            <p:ph idx="1"/>
          </p:nvPr>
        </p:nvSpPr>
        <p:spPr>
          <a:xfrm>
            <a:off x="838200" y="1079157"/>
            <a:ext cx="10515600" cy="4938467"/>
          </a:xfrm>
        </p:spPr>
        <p:txBody>
          <a:bodyPr>
            <a:normAutofit/>
          </a:bodyPr>
          <a:lstStyle/>
          <a:p>
            <a:pPr marL="0" indent="0">
              <a:lnSpc>
                <a:spcPct val="147000"/>
              </a:lnSpc>
              <a:spcAft>
                <a:spcPts val="800"/>
              </a:spcAft>
              <a:buNone/>
            </a:pPr>
            <a:r>
              <a:rPr lang="de-DE" b="1" cap="none" spc="75" dirty="0">
                <a:solidFill>
                  <a:srgbClr val="C00000"/>
                </a:solidFill>
                <a:cs typeface="Times New Roman" panose="02020603050405020304" pitchFamily="18" charset="0"/>
              </a:rPr>
              <a:t>1. Problem erfassen </a:t>
            </a:r>
            <a:r>
              <a:rPr lang="de-DE" sz="2100" dirty="0"/>
              <a:t>(09:35 </a:t>
            </a:r>
            <a:r>
              <a:rPr lang="de-DE" sz="2000" dirty="0"/>
              <a:t>– 09:50)</a:t>
            </a:r>
            <a:endParaRPr lang="de-DE" b="1" cap="none" spc="75" dirty="0">
              <a:solidFill>
                <a:srgbClr val="C00000"/>
              </a:solidFill>
              <a:cs typeface="Times New Roman" panose="02020603050405020304" pitchFamily="18" charset="0"/>
            </a:endParaRPr>
          </a:p>
          <a:p>
            <a:pPr>
              <a:lnSpc>
                <a:spcPct val="130000"/>
              </a:lnSpc>
              <a:spcAft>
                <a:spcPts val="800"/>
              </a:spcAft>
            </a:pPr>
            <a:r>
              <a:rPr lang="de-DE" cap="none" dirty="0"/>
              <a:t>Welche Eigenschaften muss das Material für die Schale (Teil 3) besitzen, um …</a:t>
            </a:r>
          </a:p>
          <a:p>
            <a:pPr marL="0" indent="0">
              <a:lnSpc>
                <a:spcPct val="130000"/>
              </a:lnSpc>
              <a:spcAft>
                <a:spcPts val="800"/>
              </a:spcAft>
              <a:buNone/>
            </a:pPr>
            <a:r>
              <a:rPr lang="de-DE" cap="none" dirty="0"/>
              <a:t>	1. … die Funktion zu erfüllen (Flüssigkeit tragen und erhitzen)</a:t>
            </a:r>
          </a:p>
          <a:p>
            <a:pPr marL="0" indent="0">
              <a:lnSpc>
                <a:spcPct val="130000"/>
              </a:lnSpc>
              <a:spcAft>
                <a:spcPts val="800"/>
              </a:spcAft>
              <a:buNone/>
            </a:pPr>
            <a:r>
              <a:rPr lang="de-DE" cap="none" dirty="0"/>
              <a:t>	erwartbare Antworten: nicht brennbar, wärmeleitend, wasserdicht, nicht rostend 	(korrosionsbeständig), …</a:t>
            </a:r>
          </a:p>
          <a:p>
            <a:pPr marL="0" indent="0">
              <a:lnSpc>
                <a:spcPct val="130000"/>
              </a:lnSpc>
              <a:spcAft>
                <a:spcPts val="800"/>
              </a:spcAft>
              <a:buNone/>
            </a:pPr>
            <a:r>
              <a:rPr lang="de-DE" cap="none" dirty="0"/>
              <a:t>	2. … die Herstellung zu ermöglichen? </a:t>
            </a:r>
          </a:p>
          <a:p>
            <a:pPr marL="0" indent="0">
              <a:lnSpc>
                <a:spcPct val="130000"/>
              </a:lnSpc>
              <a:spcAft>
                <a:spcPts val="800"/>
              </a:spcAft>
              <a:buNone/>
            </a:pPr>
            <a:r>
              <a:rPr lang="de-DE" cap="none" dirty="0"/>
              <a:t>	erwartbare Antworten: umformbar, trennbar, …</a:t>
            </a:r>
          </a:p>
        </p:txBody>
      </p:sp>
      <p:sp>
        <p:nvSpPr>
          <p:cNvPr id="4" name="Foliennummernplatzhalter 3">
            <a:extLst>
              <a:ext uri="{FF2B5EF4-FFF2-40B4-BE49-F238E27FC236}">
                <a16:creationId xmlns:a16="http://schemas.microsoft.com/office/drawing/2014/main" id="{2884D9A1-9BC6-4379-A00F-C7EC2EE7DC28}"/>
              </a:ext>
            </a:extLst>
          </p:cNvPr>
          <p:cNvSpPr>
            <a:spLocks noGrp="1"/>
          </p:cNvSpPr>
          <p:nvPr>
            <p:ph type="sldNum" sz="quarter" idx="12"/>
          </p:nvPr>
        </p:nvSpPr>
        <p:spPr/>
        <p:txBody>
          <a:bodyPr/>
          <a:lstStyle/>
          <a:p>
            <a:fld id="{6026C539-7563-48DA-A220-5C86459102EC}" type="slidenum">
              <a:rPr lang="de-DE" smtClean="0"/>
              <a:t>15</a:t>
            </a:fld>
            <a:endParaRPr lang="de-DE" dirty="0"/>
          </a:p>
        </p:txBody>
      </p:sp>
    </p:spTree>
    <p:extLst>
      <p:ext uri="{BB962C8B-B14F-4D97-AF65-F5344CB8AC3E}">
        <p14:creationId xmlns:p14="http://schemas.microsoft.com/office/powerpoint/2010/main" val="1790777336"/>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E357C6-ECAB-496F-AA0F-32C81BB55000}"/>
              </a:ext>
            </a:extLst>
          </p:cNvPr>
          <p:cNvSpPr>
            <a:spLocks noGrp="1"/>
          </p:cNvSpPr>
          <p:nvPr>
            <p:ph type="title"/>
          </p:nvPr>
        </p:nvSpPr>
        <p:spPr>
          <a:xfrm>
            <a:off x="838200" y="470263"/>
            <a:ext cx="10515600" cy="1349828"/>
          </a:xfrm>
        </p:spPr>
        <p:txBody>
          <a:bodyPr>
            <a:normAutofit fontScale="90000"/>
          </a:bodyPr>
          <a:lstStyle/>
          <a:p>
            <a:pPr algn="l"/>
            <a:r>
              <a:rPr lang="de-DE" b="1" cap="none" spc="75" dirty="0">
                <a:solidFill>
                  <a:srgbClr val="C00000"/>
                </a:solidFill>
                <a:cs typeface="Times New Roman" panose="02020603050405020304" pitchFamily="18" charset="0"/>
              </a:rPr>
              <a:t>3.3. Verlauf</a:t>
            </a:r>
            <a:br>
              <a:rPr lang="de-DE" b="1" cap="none" spc="75" dirty="0">
                <a:solidFill>
                  <a:srgbClr val="C00000"/>
                </a:solidFill>
                <a:cs typeface="Times New Roman" panose="02020603050405020304" pitchFamily="18" charset="0"/>
              </a:rPr>
            </a:br>
            <a:br>
              <a:rPr lang="de-DE" sz="3600" cap="none" dirty="0">
                <a:latin typeface="Calibri" panose="020F0502020204030204" pitchFamily="34" charset="0"/>
                <a:cs typeface="Calibri" panose="020F0502020204030204" pitchFamily="34" charset="0"/>
              </a:rPr>
            </a:br>
            <a:endParaRPr lang="de-DE" cap="none" dirty="0">
              <a:solidFill>
                <a:srgbClr val="C00000"/>
              </a:solidFill>
            </a:endParaRPr>
          </a:p>
        </p:txBody>
      </p:sp>
      <p:sp>
        <p:nvSpPr>
          <p:cNvPr id="3" name="Inhaltsplatzhalter 2">
            <a:extLst>
              <a:ext uri="{FF2B5EF4-FFF2-40B4-BE49-F238E27FC236}">
                <a16:creationId xmlns:a16="http://schemas.microsoft.com/office/drawing/2014/main" id="{9A3F6DF4-029E-4067-860F-B6B82546D433}"/>
              </a:ext>
            </a:extLst>
          </p:cNvPr>
          <p:cNvSpPr>
            <a:spLocks noGrp="1"/>
          </p:cNvSpPr>
          <p:nvPr>
            <p:ph idx="1"/>
          </p:nvPr>
        </p:nvSpPr>
        <p:spPr>
          <a:xfrm>
            <a:off x="838200" y="1103871"/>
            <a:ext cx="10515600" cy="4913754"/>
          </a:xfrm>
        </p:spPr>
        <p:txBody>
          <a:bodyPr>
            <a:normAutofit/>
          </a:bodyPr>
          <a:lstStyle/>
          <a:p>
            <a:pPr marL="0" indent="0">
              <a:lnSpc>
                <a:spcPct val="147000"/>
              </a:lnSpc>
              <a:spcAft>
                <a:spcPts val="800"/>
              </a:spcAft>
              <a:buNone/>
            </a:pPr>
            <a:r>
              <a:rPr lang="de-DE" b="1" cap="none" spc="75" dirty="0">
                <a:solidFill>
                  <a:srgbClr val="C00000"/>
                </a:solidFill>
                <a:cs typeface="Times New Roman" panose="02020603050405020304" pitchFamily="18" charset="0"/>
              </a:rPr>
              <a:t>1. Problem erfassen </a:t>
            </a:r>
            <a:r>
              <a:rPr lang="de-DE" sz="2100" dirty="0"/>
              <a:t>(09:35 </a:t>
            </a:r>
            <a:r>
              <a:rPr lang="de-DE" sz="2000" dirty="0"/>
              <a:t>– 09:50)</a:t>
            </a:r>
            <a:endParaRPr lang="de-DE" b="1" cap="none" spc="75" dirty="0">
              <a:solidFill>
                <a:srgbClr val="C00000"/>
              </a:solidFill>
              <a:cs typeface="Times New Roman" panose="02020603050405020304" pitchFamily="18" charset="0"/>
            </a:endParaRPr>
          </a:p>
          <a:p>
            <a:pPr>
              <a:lnSpc>
                <a:spcPct val="130000"/>
              </a:lnSpc>
              <a:spcAft>
                <a:spcPts val="800"/>
              </a:spcAft>
            </a:pPr>
            <a:r>
              <a:rPr lang="de-DE" cap="none" dirty="0"/>
              <a:t>sortieren und präzisieren, ergänzen bzw. eingrenzen der Antworten auf die zu experimentell zu überprüfenden Eigenschaften (nicht brennbar, wärmeleitend, nicht wasserlöslich, umformbar)</a:t>
            </a:r>
          </a:p>
          <a:p>
            <a:pPr marL="0" indent="0">
              <a:lnSpc>
                <a:spcPct val="130000"/>
              </a:lnSpc>
              <a:spcAft>
                <a:spcPts val="800"/>
              </a:spcAft>
              <a:buNone/>
            </a:pPr>
            <a:r>
              <a:rPr lang="de-DE" cap="none" dirty="0"/>
              <a:t>	</a:t>
            </a:r>
          </a:p>
          <a:p>
            <a:pPr marL="0" indent="0">
              <a:lnSpc>
                <a:spcPct val="130000"/>
              </a:lnSpc>
              <a:spcAft>
                <a:spcPts val="800"/>
              </a:spcAft>
              <a:buNone/>
            </a:pPr>
            <a:r>
              <a:rPr lang="de-DE" cap="none" dirty="0"/>
              <a:t>	Welche Materialien kennst du, die dafür in Frage kommen?</a:t>
            </a:r>
          </a:p>
          <a:p>
            <a:pPr marL="457200" lvl="1" indent="0">
              <a:lnSpc>
                <a:spcPct val="130000"/>
              </a:lnSpc>
              <a:spcAft>
                <a:spcPts val="800"/>
              </a:spcAft>
              <a:buNone/>
            </a:pPr>
            <a:r>
              <a:rPr lang="de-DE" cap="none" dirty="0"/>
              <a:t>	</a:t>
            </a:r>
            <a:r>
              <a:rPr lang="de-DE" cap="none" dirty="0">
                <a:solidFill>
                  <a:srgbClr val="C00000"/>
                </a:solidFill>
              </a:rPr>
              <a:t>erwartbare Antworten: </a:t>
            </a:r>
            <a:r>
              <a:rPr lang="de-DE" cap="none" dirty="0"/>
              <a:t>Glas, Keramik, Eisen… - ggf. ergänzen, eingrenzen</a:t>
            </a:r>
          </a:p>
          <a:p>
            <a:pPr marL="457200" lvl="1" indent="0">
              <a:lnSpc>
                <a:spcPct val="130000"/>
              </a:lnSpc>
              <a:spcAft>
                <a:spcPts val="800"/>
              </a:spcAft>
              <a:buNone/>
            </a:pPr>
            <a:endParaRPr lang="de-DE" cap="none" dirty="0"/>
          </a:p>
        </p:txBody>
      </p:sp>
      <p:sp>
        <p:nvSpPr>
          <p:cNvPr id="4" name="Foliennummernplatzhalter 3">
            <a:extLst>
              <a:ext uri="{FF2B5EF4-FFF2-40B4-BE49-F238E27FC236}">
                <a16:creationId xmlns:a16="http://schemas.microsoft.com/office/drawing/2014/main" id="{2884D9A1-9BC6-4379-A00F-C7EC2EE7DC28}"/>
              </a:ext>
            </a:extLst>
          </p:cNvPr>
          <p:cNvSpPr>
            <a:spLocks noGrp="1"/>
          </p:cNvSpPr>
          <p:nvPr>
            <p:ph type="sldNum" sz="quarter" idx="12"/>
          </p:nvPr>
        </p:nvSpPr>
        <p:spPr/>
        <p:txBody>
          <a:bodyPr/>
          <a:lstStyle/>
          <a:p>
            <a:fld id="{6026C539-7563-48DA-A220-5C86459102EC}" type="slidenum">
              <a:rPr lang="de-DE" smtClean="0"/>
              <a:t>16</a:t>
            </a:fld>
            <a:endParaRPr lang="de-DE" dirty="0"/>
          </a:p>
        </p:txBody>
      </p:sp>
    </p:spTree>
    <p:extLst>
      <p:ext uri="{BB962C8B-B14F-4D97-AF65-F5344CB8AC3E}">
        <p14:creationId xmlns:p14="http://schemas.microsoft.com/office/powerpoint/2010/main" val="2589346009"/>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E357C6-ECAB-496F-AA0F-32C81BB55000}"/>
              </a:ext>
            </a:extLst>
          </p:cNvPr>
          <p:cNvSpPr>
            <a:spLocks noGrp="1"/>
          </p:cNvSpPr>
          <p:nvPr>
            <p:ph type="title"/>
          </p:nvPr>
        </p:nvSpPr>
        <p:spPr>
          <a:xfrm>
            <a:off x="838200" y="470263"/>
            <a:ext cx="10515600" cy="1349828"/>
          </a:xfrm>
        </p:spPr>
        <p:txBody>
          <a:bodyPr>
            <a:normAutofit fontScale="90000"/>
          </a:bodyPr>
          <a:lstStyle/>
          <a:p>
            <a:pPr algn="l"/>
            <a:r>
              <a:rPr lang="de-DE" b="1" cap="none" spc="75" dirty="0">
                <a:solidFill>
                  <a:srgbClr val="C00000"/>
                </a:solidFill>
                <a:cs typeface="Times New Roman" panose="02020603050405020304" pitchFamily="18" charset="0"/>
              </a:rPr>
              <a:t>3.3. Verlauf</a:t>
            </a:r>
            <a:br>
              <a:rPr lang="de-DE" b="1" cap="none" spc="75" dirty="0">
                <a:solidFill>
                  <a:srgbClr val="C00000"/>
                </a:solidFill>
                <a:cs typeface="Times New Roman" panose="02020603050405020304" pitchFamily="18" charset="0"/>
              </a:rPr>
            </a:br>
            <a:br>
              <a:rPr lang="de-DE" sz="3600" cap="none" dirty="0">
                <a:latin typeface="Calibri" panose="020F0502020204030204" pitchFamily="34" charset="0"/>
                <a:cs typeface="Calibri" panose="020F0502020204030204" pitchFamily="34" charset="0"/>
              </a:rPr>
            </a:br>
            <a:endParaRPr lang="de-DE" cap="none" dirty="0">
              <a:solidFill>
                <a:srgbClr val="C00000"/>
              </a:solidFill>
            </a:endParaRPr>
          </a:p>
        </p:txBody>
      </p:sp>
      <p:sp>
        <p:nvSpPr>
          <p:cNvPr id="3" name="Inhaltsplatzhalter 2">
            <a:extLst>
              <a:ext uri="{FF2B5EF4-FFF2-40B4-BE49-F238E27FC236}">
                <a16:creationId xmlns:a16="http://schemas.microsoft.com/office/drawing/2014/main" id="{9A3F6DF4-029E-4067-860F-B6B82546D433}"/>
              </a:ext>
            </a:extLst>
          </p:cNvPr>
          <p:cNvSpPr>
            <a:spLocks noGrp="1"/>
          </p:cNvSpPr>
          <p:nvPr>
            <p:ph idx="1"/>
          </p:nvPr>
        </p:nvSpPr>
        <p:spPr>
          <a:xfrm>
            <a:off x="764060" y="1095632"/>
            <a:ext cx="5051854" cy="4921992"/>
          </a:xfrm>
        </p:spPr>
        <p:txBody>
          <a:bodyPr>
            <a:normAutofit lnSpcReduction="10000"/>
          </a:bodyPr>
          <a:lstStyle/>
          <a:p>
            <a:pPr marL="0" indent="0" algn="r">
              <a:lnSpc>
                <a:spcPct val="147000"/>
              </a:lnSpc>
              <a:spcAft>
                <a:spcPts val="800"/>
              </a:spcAft>
              <a:buNone/>
            </a:pPr>
            <a:r>
              <a:rPr lang="de-DE" b="1" cap="none" spc="75" dirty="0">
                <a:solidFill>
                  <a:srgbClr val="C00000"/>
                </a:solidFill>
                <a:cs typeface="Times New Roman" panose="02020603050405020304" pitchFamily="18" charset="0"/>
              </a:rPr>
              <a:t>2. Problem präzisieren – Hypothese bilden </a:t>
            </a:r>
            <a:r>
              <a:rPr lang="de-DE" dirty="0"/>
              <a:t>(09:50 – 10:00)</a:t>
            </a:r>
          </a:p>
          <a:p>
            <a:pPr marL="0" indent="0">
              <a:lnSpc>
                <a:spcPct val="147000"/>
              </a:lnSpc>
              <a:spcAft>
                <a:spcPts val="800"/>
              </a:spcAft>
              <a:buNone/>
            </a:pPr>
            <a:r>
              <a:rPr lang="de-DE" b="1" cap="none" spc="75" dirty="0">
                <a:solidFill>
                  <a:srgbClr val="C00000"/>
                </a:solidFill>
                <a:cs typeface="Times New Roman" panose="02020603050405020304" pitchFamily="18" charset="0"/>
              </a:rPr>
              <a:t> </a:t>
            </a:r>
          </a:p>
          <a:p>
            <a:pPr>
              <a:lnSpc>
                <a:spcPct val="130000"/>
              </a:lnSpc>
              <a:spcAft>
                <a:spcPts val="800"/>
              </a:spcAft>
            </a:pPr>
            <a:r>
              <a:rPr lang="de-DE" cap="none" dirty="0"/>
              <a:t>wir wollen an einer Auswahl von Materialien experimentell überprüfen, welches der genannten Materialien (Tafelbild links) am besten für unsere Zwecke geeignet ist</a:t>
            </a:r>
          </a:p>
          <a:p>
            <a:pPr marL="0" indent="0">
              <a:lnSpc>
                <a:spcPct val="130000"/>
              </a:lnSpc>
              <a:spcAft>
                <a:spcPts val="800"/>
              </a:spcAft>
              <a:buNone/>
            </a:pPr>
            <a:r>
              <a:rPr lang="de-DE" cap="none" dirty="0"/>
              <a:t>     </a:t>
            </a:r>
            <a:r>
              <a:rPr lang="de-DE" cap="none" dirty="0">
                <a:solidFill>
                  <a:srgbClr val="C00000"/>
                </a:solidFill>
              </a:rPr>
              <a:t>Was ist deine Vermutung? – Notiere sie!</a:t>
            </a:r>
          </a:p>
          <a:p>
            <a:pPr>
              <a:lnSpc>
                <a:spcPct val="130000"/>
              </a:lnSpc>
              <a:spcAft>
                <a:spcPts val="800"/>
              </a:spcAft>
            </a:pPr>
            <a:r>
              <a:rPr lang="de-DE" cap="none" dirty="0"/>
              <a:t>zur Überprüfung wechseln wir in den Chemieraum</a:t>
            </a:r>
          </a:p>
          <a:p>
            <a:pPr>
              <a:lnSpc>
                <a:spcPct val="130000"/>
              </a:lnSpc>
              <a:spcAft>
                <a:spcPts val="800"/>
              </a:spcAft>
            </a:pPr>
            <a:endParaRPr lang="de-DE" cap="none" dirty="0"/>
          </a:p>
          <a:p>
            <a:pPr marL="457200" lvl="1" indent="0">
              <a:lnSpc>
                <a:spcPct val="130000"/>
              </a:lnSpc>
              <a:spcAft>
                <a:spcPts val="800"/>
              </a:spcAft>
              <a:buNone/>
            </a:pPr>
            <a:endParaRPr lang="de-DE" cap="none" dirty="0"/>
          </a:p>
        </p:txBody>
      </p:sp>
      <p:sp>
        <p:nvSpPr>
          <p:cNvPr id="15" name="Foliennummernplatzhalter 14">
            <a:extLst>
              <a:ext uri="{FF2B5EF4-FFF2-40B4-BE49-F238E27FC236}">
                <a16:creationId xmlns:a16="http://schemas.microsoft.com/office/drawing/2014/main" id="{5F05AB59-F6C1-C75E-A90C-35B7C7818B7C}"/>
              </a:ext>
            </a:extLst>
          </p:cNvPr>
          <p:cNvSpPr>
            <a:spLocks noGrp="1"/>
          </p:cNvSpPr>
          <p:nvPr>
            <p:ph type="sldNum" sz="quarter" idx="12"/>
          </p:nvPr>
        </p:nvSpPr>
        <p:spPr>
          <a:xfrm>
            <a:off x="11081795" y="6306770"/>
            <a:ext cx="764215" cy="365125"/>
          </a:xfrm>
        </p:spPr>
        <p:txBody>
          <a:bodyPr/>
          <a:lstStyle/>
          <a:p>
            <a:fld id="{6026C539-7563-48DA-A220-5C86459102EC}" type="slidenum">
              <a:rPr lang="de-DE" smtClean="0"/>
              <a:t>17</a:t>
            </a:fld>
            <a:endParaRPr lang="de-DE" dirty="0"/>
          </a:p>
        </p:txBody>
      </p:sp>
      <p:grpSp>
        <p:nvGrpSpPr>
          <p:cNvPr id="17" name="Gruppieren 16">
            <a:extLst>
              <a:ext uri="{FF2B5EF4-FFF2-40B4-BE49-F238E27FC236}">
                <a16:creationId xmlns:a16="http://schemas.microsoft.com/office/drawing/2014/main" id="{331883A5-BAE5-4225-92D5-9493ACACCEC8}"/>
              </a:ext>
            </a:extLst>
          </p:cNvPr>
          <p:cNvGrpSpPr/>
          <p:nvPr/>
        </p:nvGrpSpPr>
        <p:grpSpPr>
          <a:xfrm>
            <a:off x="6639697" y="959708"/>
            <a:ext cx="5206313" cy="5347062"/>
            <a:chOff x="6565557" y="848497"/>
            <a:chExt cx="5206313" cy="5347062"/>
          </a:xfrm>
        </p:grpSpPr>
        <p:grpSp>
          <p:nvGrpSpPr>
            <p:cNvPr id="11" name="Gruppieren 10">
              <a:extLst>
                <a:ext uri="{FF2B5EF4-FFF2-40B4-BE49-F238E27FC236}">
                  <a16:creationId xmlns:a16="http://schemas.microsoft.com/office/drawing/2014/main" id="{377EB3D5-6A80-A2EE-1D16-E7CDC00F95DE}"/>
                </a:ext>
              </a:extLst>
            </p:cNvPr>
            <p:cNvGrpSpPr/>
            <p:nvPr/>
          </p:nvGrpSpPr>
          <p:grpSpPr>
            <a:xfrm>
              <a:off x="6666470" y="1028343"/>
              <a:ext cx="4687330" cy="4801314"/>
              <a:chOff x="6301946" y="1291738"/>
              <a:chExt cx="4687330" cy="4801314"/>
            </a:xfrm>
          </p:grpSpPr>
          <p:pic>
            <p:nvPicPr>
              <p:cNvPr id="8" name="Grafik 7">
                <a:extLst>
                  <a:ext uri="{FF2B5EF4-FFF2-40B4-BE49-F238E27FC236}">
                    <a16:creationId xmlns:a16="http://schemas.microsoft.com/office/drawing/2014/main" id="{DEAB181F-ABC4-1E68-2496-F0C37A45E5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5623" y="1291738"/>
                <a:ext cx="3443653" cy="4591537"/>
              </a:xfrm>
              <a:prstGeom prst="rect">
                <a:avLst/>
              </a:prstGeom>
            </p:spPr>
          </p:pic>
          <p:sp>
            <p:nvSpPr>
              <p:cNvPr id="10" name="Textfeld 9">
                <a:extLst>
                  <a:ext uri="{FF2B5EF4-FFF2-40B4-BE49-F238E27FC236}">
                    <a16:creationId xmlns:a16="http://schemas.microsoft.com/office/drawing/2014/main" id="{C740228C-3ACF-A57C-B12B-2ACD7FE34B42}"/>
                  </a:ext>
                </a:extLst>
              </p:cNvPr>
              <p:cNvSpPr txBox="1"/>
              <p:nvPr/>
            </p:nvSpPr>
            <p:spPr>
              <a:xfrm>
                <a:off x="6301946" y="1291738"/>
                <a:ext cx="1243677" cy="4801314"/>
              </a:xfrm>
              <a:prstGeom prst="rect">
                <a:avLst/>
              </a:prstGeom>
              <a:noFill/>
            </p:spPr>
            <p:txBody>
              <a:bodyPr wrap="square" rtlCol="0">
                <a:spAutoFit/>
              </a:bodyPr>
              <a:lstStyle/>
              <a:p>
                <a:endParaRPr lang="de-DE" dirty="0"/>
              </a:p>
              <a:p>
                <a:r>
                  <a:rPr lang="de-DE" dirty="0"/>
                  <a:t>Eisen</a:t>
                </a:r>
              </a:p>
              <a:p>
                <a:endParaRPr lang="de-DE" dirty="0"/>
              </a:p>
              <a:p>
                <a:endParaRPr lang="de-DE" sz="1200" dirty="0"/>
              </a:p>
              <a:p>
                <a:endParaRPr lang="de-DE" dirty="0"/>
              </a:p>
              <a:p>
                <a:r>
                  <a:rPr lang="de-DE" dirty="0"/>
                  <a:t>Kupfer</a:t>
                </a:r>
              </a:p>
              <a:p>
                <a:endParaRPr lang="de-DE" sz="2400" dirty="0"/>
              </a:p>
              <a:p>
                <a:endParaRPr lang="de-DE" dirty="0"/>
              </a:p>
              <a:p>
                <a:r>
                  <a:rPr lang="de-DE" dirty="0"/>
                  <a:t>Aluminium</a:t>
                </a:r>
              </a:p>
              <a:p>
                <a:endParaRPr lang="de-DE" sz="2400" dirty="0"/>
              </a:p>
              <a:p>
                <a:endParaRPr lang="de-DE" dirty="0"/>
              </a:p>
              <a:p>
                <a:r>
                  <a:rPr lang="de-DE" dirty="0"/>
                  <a:t>Glas</a:t>
                </a:r>
              </a:p>
              <a:p>
                <a:endParaRPr lang="de-DE" dirty="0"/>
              </a:p>
              <a:p>
                <a:endParaRPr lang="de-DE" sz="800" dirty="0"/>
              </a:p>
              <a:p>
                <a:endParaRPr lang="de-DE" dirty="0"/>
              </a:p>
              <a:p>
                <a:r>
                  <a:rPr lang="de-DE" dirty="0"/>
                  <a:t>Keramik</a:t>
                </a:r>
              </a:p>
              <a:p>
                <a:endParaRPr lang="de-DE" dirty="0"/>
              </a:p>
            </p:txBody>
          </p:sp>
        </p:grpSp>
        <p:sp>
          <p:nvSpPr>
            <p:cNvPr id="13" name="Textfeld 12">
              <a:extLst>
                <a:ext uri="{FF2B5EF4-FFF2-40B4-BE49-F238E27FC236}">
                  <a16:creationId xmlns:a16="http://schemas.microsoft.com/office/drawing/2014/main" id="{A15ED36D-D415-6E5C-A31C-2349FC3C7FC1}"/>
                </a:ext>
              </a:extLst>
            </p:cNvPr>
            <p:cNvSpPr txBox="1"/>
            <p:nvPr/>
          </p:nvSpPr>
          <p:spPr>
            <a:xfrm>
              <a:off x="7504670" y="5826227"/>
              <a:ext cx="3849129" cy="369332"/>
            </a:xfrm>
            <a:prstGeom prst="rect">
              <a:avLst/>
            </a:prstGeom>
            <a:noFill/>
          </p:spPr>
          <p:txBody>
            <a:bodyPr wrap="square">
              <a:spAutoFit/>
            </a:bodyPr>
            <a:lstStyle/>
            <a:p>
              <a:r>
                <a:rPr lang="de-DE" cap="none" dirty="0">
                  <a:solidFill>
                    <a:schemeClr val="accent2">
                      <a:lumMod val="50000"/>
                    </a:schemeClr>
                  </a:solidFill>
                </a:rPr>
                <a:t>Tafelbild</a:t>
              </a:r>
              <a:endParaRPr lang="de-DE" dirty="0">
                <a:solidFill>
                  <a:schemeClr val="accent2">
                    <a:lumMod val="50000"/>
                  </a:schemeClr>
                </a:solidFill>
              </a:endParaRPr>
            </a:p>
          </p:txBody>
        </p:sp>
        <p:sp>
          <p:nvSpPr>
            <p:cNvPr id="16" name="Rechteck: abgerundete Ecken 15">
              <a:extLst>
                <a:ext uri="{FF2B5EF4-FFF2-40B4-BE49-F238E27FC236}">
                  <a16:creationId xmlns:a16="http://schemas.microsoft.com/office/drawing/2014/main" id="{DA4A9B3C-DC54-D3C4-57D7-0049E6780D3E}"/>
                </a:ext>
              </a:extLst>
            </p:cNvPr>
            <p:cNvSpPr/>
            <p:nvPr/>
          </p:nvSpPr>
          <p:spPr>
            <a:xfrm>
              <a:off x="6565557" y="848497"/>
              <a:ext cx="5206313" cy="503477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Tree>
    <p:extLst>
      <p:ext uri="{BB962C8B-B14F-4D97-AF65-F5344CB8AC3E}">
        <p14:creationId xmlns:p14="http://schemas.microsoft.com/office/powerpoint/2010/main" val="2182721390"/>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E357C6-ECAB-496F-AA0F-32C81BB55000}"/>
              </a:ext>
            </a:extLst>
          </p:cNvPr>
          <p:cNvSpPr>
            <a:spLocks noGrp="1"/>
          </p:cNvSpPr>
          <p:nvPr>
            <p:ph type="title"/>
          </p:nvPr>
        </p:nvSpPr>
        <p:spPr>
          <a:xfrm>
            <a:off x="838200" y="1"/>
            <a:ext cx="10515600" cy="1433384"/>
          </a:xfrm>
        </p:spPr>
        <p:txBody>
          <a:bodyPr>
            <a:normAutofit/>
          </a:bodyPr>
          <a:lstStyle/>
          <a:p>
            <a:pPr algn="l"/>
            <a:r>
              <a:rPr lang="de-DE" sz="3200" b="1" cap="none" spc="75" dirty="0">
                <a:solidFill>
                  <a:srgbClr val="C00000"/>
                </a:solidFill>
                <a:cs typeface="Times New Roman" panose="02020603050405020304" pitchFamily="18" charset="0"/>
              </a:rPr>
              <a:t>3.3. Verlauf</a:t>
            </a:r>
            <a:endParaRPr lang="de-DE" sz="3200" cap="none" dirty="0">
              <a:solidFill>
                <a:srgbClr val="C00000"/>
              </a:solidFill>
            </a:endParaRPr>
          </a:p>
        </p:txBody>
      </p:sp>
      <p:sp>
        <p:nvSpPr>
          <p:cNvPr id="3" name="Inhaltsplatzhalter 2">
            <a:extLst>
              <a:ext uri="{FF2B5EF4-FFF2-40B4-BE49-F238E27FC236}">
                <a16:creationId xmlns:a16="http://schemas.microsoft.com/office/drawing/2014/main" id="{9A3F6DF4-029E-4067-860F-B6B82546D433}"/>
              </a:ext>
            </a:extLst>
          </p:cNvPr>
          <p:cNvSpPr>
            <a:spLocks noGrp="1"/>
          </p:cNvSpPr>
          <p:nvPr>
            <p:ph idx="1"/>
          </p:nvPr>
        </p:nvSpPr>
        <p:spPr>
          <a:xfrm>
            <a:off x="838200" y="1079157"/>
            <a:ext cx="10440026" cy="5247502"/>
          </a:xfrm>
        </p:spPr>
        <p:txBody>
          <a:bodyPr>
            <a:normAutofit fontScale="92500"/>
          </a:bodyPr>
          <a:lstStyle/>
          <a:p>
            <a:pPr marL="0" indent="0">
              <a:lnSpc>
                <a:spcPct val="147000"/>
              </a:lnSpc>
              <a:spcAft>
                <a:spcPts val="800"/>
              </a:spcAft>
              <a:buNone/>
            </a:pPr>
            <a:r>
              <a:rPr lang="de-DE" b="1" cap="none" spc="75" dirty="0">
                <a:solidFill>
                  <a:srgbClr val="C00000"/>
                </a:solidFill>
                <a:cs typeface="Times New Roman" panose="02020603050405020304" pitchFamily="18" charset="0"/>
              </a:rPr>
              <a:t>3. Planung des Experiments angepasst an den Förderschwerpunkt Lernen </a:t>
            </a:r>
            <a:r>
              <a:rPr lang="de-DE" dirty="0"/>
              <a:t>(10:00 – 10:10)</a:t>
            </a:r>
          </a:p>
          <a:p>
            <a:pPr>
              <a:lnSpc>
                <a:spcPct val="130000"/>
              </a:lnSpc>
              <a:spcAft>
                <a:spcPts val="800"/>
              </a:spcAft>
            </a:pPr>
            <a:r>
              <a:rPr lang="de-DE" cap="none" dirty="0"/>
              <a:t>für die grundlegende Planung des Experiments fehlen den meisten S* die Erfahrungen und die kognitiven Fähigkeiten</a:t>
            </a:r>
          </a:p>
          <a:p>
            <a:pPr>
              <a:lnSpc>
                <a:spcPct val="130000"/>
              </a:lnSpc>
              <a:spcAft>
                <a:spcPts val="800"/>
              </a:spcAft>
            </a:pPr>
            <a:r>
              <a:rPr lang="de-DE" cap="none" dirty="0"/>
              <a:t>deshalb sind die Experimente vorkonfektioniert</a:t>
            </a:r>
          </a:p>
          <a:p>
            <a:pPr>
              <a:lnSpc>
                <a:spcPct val="130000"/>
              </a:lnSpc>
              <a:spcAft>
                <a:spcPts val="800"/>
              </a:spcAft>
            </a:pPr>
            <a:r>
              <a:rPr lang="de-DE" cap="none" dirty="0"/>
              <a:t>da es im Stoffgebiet generell um die Eigenschaften von Metallen geht, werden weitere Kriterien untersucht und erfasst (siehe Tafelbild Folie 19)</a:t>
            </a:r>
          </a:p>
          <a:p>
            <a:pPr>
              <a:lnSpc>
                <a:spcPct val="130000"/>
              </a:lnSpc>
              <a:spcAft>
                <a:spcPts val="800"/>
              </a:spcAft>
            </a:pPr>
            <a:r>
              <a:rPr lang="de-DE" cap="none" dirty="0"/>
              <a:t>die erforderlichen Handlungen werden gemeinsam mit Hilfe von Piktogrammen zugeordnet (siehe Tafelbild Folie 20)</a:t>
            </a:r>
          </a:p>
          <a:p>
            <a:pPr>
              <a:lnSpc>
                <a:spcPct val="130000"/>
              </a:lnSpc>
              <a:spcAft>
                <a:spcPts val="800"/>
              </a:spcAft>
            </a:pPr>
            <a:r>
              <a:rPr lang="de-DE" cap="none" dirty="0"/>
              <a:t>die vorbereiteten Protokolle enthalten Hinweise zum Arbeitsschutz, zu den benötigten Materialien und zur Durchführung der Experimente sowie Tabellen zur Ergebnissicherung (siehe Protokoll Folie 21)</a:t>
            </a:r>
          </a:p>
          <a:p>
            <a:pPr>
              <a:lnSpc>
                <a:spcPct val="130000"/>
              </a:lnSpc>
              <a:spcAft>
                <a:spcPts val="800"/>
              </a:spcAft>
            </a:pPr>
            <a:endParaRPr lang="de-DE" cap="none" dirty="0"/>
          </a:p>
          <a:p>
            <a:pPr marL="457200" lvl="1" indent="0">
              <a:lnSpc>
                <a:spcPct val="130000"/>
              </a:lnSpc>
              <a:spcAft>
                <a:spcPts val="800"/>
              </a:spcAft>
              <a:buNone/>
            </a:pPr>
            <a:endParaRPr lang="de-DE" cap="none" dirty="0"/>
          </a:p>
        </p:txBody>
      </p:sp>
      <p:sp>
        <p:nvSpPr>
          <p:cNvPr id="4" name="Foliennummernplatzhalter 3">
            <a:extLst>
              <a:ext uri="{FF2B5EF4-FFF2-40B4-BE49-F238E27FC236}">
                <a16:creationId xmlns:a16="http://schemas.microsoft.com/office/drawing/2014/main" id="{2884D9A1-9BC6-4379-A00F-C7EC2EE7DC28}"/>
              </a:ext>
            </a:extLst>
          </p:cNvPr>
          <p:cNvSpPr>
            <a:spLocks noGrp="1"/>
          </p:cNvSpPr>
          <p:nvPr>
            <p:ph type="sldNum" sz="quarter" idx="12"/>
          </p:nvPr>
        </p:nvSpPr>
        <p:spPr>
          <a:xfrm>
            <a:off x="11090660" y="6072745"/>
            <a:ext cx="764215" cy="365125"/>
          </a:xfrm>
        </p:spPr>
        <p:txBody>
          <a:bodyPr/>
          <a:lstStyle/>
          <a:p>
            <a:fld id="{6026C539-7563-48DA-A220-5C86459102EC}" type="slidenum">
              <a:rPr lang="de-DE" smtClean="0"/>
              <a:t>18</a:t>
            </a:fld>
            <a:endParaRPr lang="de-DE" dirty="0"/>
          </a:p>
        </p:txBody>
      </p:sp>
    </p:spTree>
    <p:extLst>
      <p:ext uri="{BB962C8B-B14F-4D97-AF65-F5344CB8AC3E}">
        <p14:creationId xmlns:p14="http://schemas.microsoft.com/office/powerpoint/2010/main" val="3390608922"/>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E357C6-ECAB-496F-AA0F-32C81BB55000}"/>
              </a:ext>
            </a:extLst>
          </p:cNvPr>
          <p:cNvSpPr>
            <a:spLocks noGrp="1"/>
          </p:cNvSpPr>
          <p:nvPr>
            <p:ph type="title"/>
          </p:nvPr>
        </p:nvSpPr>
        <p:spPr>
          <a:xfrm>
            <a:off x="838200" y="1"/>
            <a:ext cx="10515600" cy="1433384"/>
          </a:xfrm>
        </p:spPr>
        <p:txBody>
          <a:bodyPr>
            <a:normAutofit/>
          </a:bodyPr>
          <a:lstStyle/>
          <a:p>
            <a:pPr algn="l"/>
            <a:r>
              <a:rPr lang="de-DE" sz="3200" b="1" cap="none" spc="75" dirty="0">
                <a:solidFill>
                  <a:srgbClr val="C00000"/>
                </a:solidFill>
                <a:cs typeface="Times New Roman" panose="02020603050405020304" pitchFamily="18" charset="0"/>
              </a:rPr>
              <a:t>3.3. Verlauf</a:t>
            </a:r>
            <a:endParaRPr lang="de-DE" sz="3200" cap="none" dirty="0">
              <a:solidFill>
                <a:srgbClr val="C00000"/>
              </a:solidFill>
            </a:endParaRPr>
          </a:p>
        </p:txBody>
      </p:sp>
      <p:sp>
        <p:nvSpPr>
          <p:cNvPr id="3" name="Inhaltsplatzhalter 2">
            <a:extLst>
              <a:ext uri="{FF2B5EF4-FFF2-40B4-BE49-F238E27FC236}">
                <a16:creationId xmlns:a16="http://schemas.microsoft.com/office/drawing/2014/main" id="{9A3F6DF4-029E-4067-860F-B6B82546D433}"/>
              </a:ext>
            </a:extLst>
          </p:cNvPr>
          <p:cNvSpPr>
            <a:spLocks noGrp="1"/>
          </p:cNvSpPr>
          <p:nvPr>
            <p:ph idx="1"/>
          </p:nvPr>
        </p:nvSpPr>
        <p:spPr>
          <a:xfrm>
            <a:off x="838200" y="1079157"/>
            <a:ext cx="10348784" cy="4938467"/>
          </a:xfrm>
        </p:spPr>
        <p:txBody>
          <a:bodyPr>
            <a:normAutofit/>
          </a:bodyPr>
          <a:lstStyle/>
          <a:p>
            <a:pPr marL="0" indent="0">
              <a:lnSpc>
                <a:spcPct val="147000"/>
              </a:lnSpc>
              <a:spcAft>
                <a:spcPts val="800"/>
              </a:spcAft>
              <a:buNone/>
            </a:pPr>
            <a:r>
              <a:rPr lang="de-DE" b="1" cap="none" spc="75" dirty="0">
                <a:solidFill>
                  <a:srgbClr val="C00000"/>
                </a:solidFill>
                <a:cs typeface="Times New Roman" panose="02020603050405020304" pitchFamily="18" charset="0"/>
              </a:rPr>
              <a:t>3. Planung des Experiments angepasst an den Förderschwerpunkt Lernen </a:t>
            </a:r>
            <a:r>
              <a:rPr lang="de-DE" dirty="0"/>
              <a:t>(10:00 – 10:10)</a:t>
            </a:r>
          </a:p>
          <a:p>
            <a:pPr marL="0" indent="0">
              <a:lnSpc>
                <a:spcPct val="147000"/>
              </a:lnSpc>
              <a:spcAft>
                <a:spcPts val="800"/>
              </a:spcAft>
              <a:buNone/>
            </a:pPr>
            <a:endParaRPr lang="de-DE" cap="none" spc="75" dirty="0">
              <a:solidFill>
                <a:srgbClr val="C00000"/>
              </a:solidFill>
              <a:cs typeface="Times New Roman" panose="02020603050405020304" pitchFamily="18" charset="0"/>
            </a:endParaRPr>
          </a:p>
          <a:p>
            <a:pPr marL="0" indent="0">
              <a:lnSpc>
                <a:spcPct val="130000"/>
              </a:lnSpc>
              <a:spcAft>
                <a:spcPts val="800"/>
              </a:spcAft>
              <a:buNone/>
            </a:pPr>
            <a:endParaRPr lang="de-DE" cap="none" dirty="0"/>
          </a:p>
          <a:p>
            <a:pPr marL="457200" lvl="1" indent="0">
              <a:lnSpc>
                <a:spcPct val="130000"/>
              </a:lnSpc>
              <a:spcAft>
                <a:spcPts val="800"/>
              </a:spcAft>
              <a:buNone/>
            </a:pPr>
            <a:endParaRPr lang="de-DE" cap="none" dirty="0"/>
          </a:p>
        </p:txBody>
      </p:sp>
      <p:sp>
        <p:nvSpPr>
          <p:cNvPr id="4" name="Foliennummernplatzhalter 3">
            <a:extLst>
              <a:ext uri="{FF2B5EF4-FFF2-40B4-BE49-F238E27FC236}">
                <a16:creationId xmlns:a16="http://schemas.microsoft.com/office/drawing/2014/main" id="{2884D9A1-9BC6-4379-A00F-C7EC2EE7DC28}"/>
              </a:ext>
            </a:extLst>
          </p:cNvPr>
          <p:cNvSpPr>
            <a:spLocks noGrp="1"/>
          </p:cNvSpPr>
          <p:nvPr>
            <p:ph type="sldNum" sz="quarter" idx="12"/>
          </p:nvPr>
        </p:nvSpPr>
        <p:spPr/>
        <p:txBody>
          <a:bodyPr/>
          <a:lstStyle/>
          <a:p>
            <a:fld id="{6026C539-7563-48DA-A220-5C86459102EC}" type="slidenum">
              <a:rPr lang="de-DE" smtClean="0"/>
              <a:t>19</a:t>
            </a:fld>
            <a:endParaRPr lang="de-DE" dirty="0"/>
          </a:p>
        </p:txBody>
      </p:sp>
      <p:sp>
        <p:nvSpPr>
          <p:cNvPr id="13" name="Textfeld 12">
            <a:extLst>
              <a:ext uri="{FF2B5EF4-FFF2-40B4-BE49-F238E27FC236}">
                <a16:creationId xmlns:a16="http://schemas.microsoft.com/office/drawing/2014/main" id="{A15ED36D-D415-6E5C-A31C-2349FC3C7FC1}"/>
              </a:ext>
            </a:extLst>
          </p:cNvPr>
          <p:cNvSpPr txBox="1"/>
          <p:nvPr/>
        </p:nvSpPr>
        <p:spPr>
          <a:xfrm>
            <a:off x="6342898" y="6355471"/>
            <a:ext cx="3443653" cy="369332"/>
          </a:xfrm>
          <a:prstGeom prst="rect">
            <a:avLst/>
          </a:prstGeom>
          <a:noFill/>
        </p:spPr>
        <p:txBody>
          <a:bodyPr wrap="square">
            <a:spAutoFit/>
          </a:bodyPr>
          <a:lstStyle/>
          <a:p>
            <a:pPr algn="r"/>
            <a:r>
              <a:rPr lang="de-DE" cap="none" dirty="0">
                <a:solidFill>
                  <a:schemeClr val="accent2">
                    <a:lumMod val="50000"/>
                  </a:schemeClr>
                </a:solidFill>
              </a:rPr>
              <a:t>Tafelbild</a:t>
            </a:r>
            <a:endParaRPr lang="de-DE" dirty="0">
              <a:solidFill>
                <a:schemeClr val="accent2">
                  <a:lumMod val="50000"/>
                </a:schemeClr>
              </a:solidFill>
            </a:endParaRPr>
          </a:p>
        </p:txBody>
      </p:sp>
      <p:pic>
        <p:nvPicPr>
          <p:cNvPr id="6" name="Grafik 5">
            <a:extLst>
              <a:ext uri="{FF2B5EF4-FFF2-40B4-BE49-F238E27FC236}">
                <a16:creationId xmlns:a16="http://schemas.microsoft.com/office/drawing/2014/main" id="{5BA417B3-6E0B-F47B-39D8-C7FEE3E233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8627" y="1830267"/>
            <a:ext cx="8517924" cy="4368705"/>
          </a:xfrm>
          <a:prstGeom prst="rect">
            <a:avLst/>
          </a:prstGeom>
        </p:spPr>
      </p:pic>
      <p:sp>
        <p:nvSpPr>
          <p:cNvPr id="7" name="Rechteck: abgerundete Ecken 6">
            <a:extLst>
              <a:ext uri="{FF2B5EF4-FFF2-40B4-BE49-F238E27FC236}">
                <a16:creationId xmlns:a16="http://schemas.microsoft.com/office/drawing/2014/main" id="{0558804C-D4C0-9945-5D98-E67EFC50C3AC}"/>
              </a:ext>
            </a:extLst>
          </p:cNvPr>
          <p:cNvSpPr/>
          <p:nvPr/>
        </p:nvSpPr>
        <p:spPr>
          <a:xfrm>
            <a:off x="913774" y="1606377"/>
            <a:ext cx="9292907" cy="477794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952731185"/>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E357C6-ECAB-496F-AA0F-32C81BB55000}"/>
              </a:ext>
            </a:extLst>
          </p:cNvPr>
          <p:cNvSpPr>
            <a:spLocks noGrp="1"/>
          </p:cNvSpPr>
          <p:nvPr>
            <p:ph type="title"/>
          </p:nvPr>
        </p:nvSpPr>
        <p:spPr>
          <a:xfrm>
            <a:off x="913775" y="618518"/>
            <a:ext cx="10364451" cy="1036112"/>
          </a:xfrm>
        </p:spPr>
        <p:txBody>
          <a:bodyPr/>
          <a:lstStyle/>
          <a:p>
            <a:pPr algn="l"/>
            <a:r>
              <a:rPr lang="de-DE" cap="none" dirty="0">
                <a:solidFill>
                  <a:srgbClr val="C00000"/>
                </a:solidFill>
              </a:rPr>
              <a:t>Gliederung der Präsentation </a:t>
            </a:r>
          </a:p>
        </p:txBody>
      </p:sp>
      <p:sp>
        <p:nvSpPr>
          <p:cNvPr id="3" name="Inhaltsplatzhalter 2">
            <a:extLst>
              <a:ext uri="{FF2B5EF4-FFF2-40B4-BE49-F238E27FC236}">
                <a16:creationId xmlns:a16="http://schemas.microsoft.com/office/drawing/2014/main" id="{9A3F6DF4-029E-4067-860F-B6B82546D433}"/>
              </a:ext>
            </a:extLst>
          </p:cNvPr>
          <p:cNvSpPr>
            <a:spLocks noGrp="1"/>
          </p:cNvSpPr>
          <p:nvPr>
            <p:ph idx="1"/>
          </p:nvPr>
        </p:nvSpPr>
        <p:spPr/>
        <p:txBody>
          <a:bodyPr>
            <a:normAutofit/>
          </a:bodyPr>
          <a:lstStyle/>
          <a:p>
            <a:pPr marL="514350" indent="-514350">
              <a:buFont typeface="+mj-lt"/>
              <a:buAutoNum type="arabicPeriod"/>
            </a:pPr>
            <a:r>
              <a:rPr lang="de-DE" sz="2400" cap="none" dirty="0">
                <a:latin typeface="Calibri" panose="020F0502020204030204" pitchFamily="34" charset="0"/>
                <a:cs typeface="Calibri" panose="020F0502020204030204" pitchFamily="34" charset="0"/>
              </a:rPr>
              <a:t>Einordnung in den Lehrplan &amp; Lernbereich</a:t>
            </a:r>
          </a:p>
          <a:p>
            <a:pPr marL="514350" indent="-514350">
              <a:buFont typeface="+mj-lt"/>
              <a:buAutoNum type="arabicPeriod"/>
            </a:pPr>
            <a:r>
              <a:rPr lang="de-DE" sz="2400" cap="none" dirty="0">
                <a:latin typeface="Calibri" panose="020F0502020204030204" pitchFamily="34" charset="0"/>
                <a:cs typeface="Calibri" panose="020F0502020204030204" pitchFamily="34" charset="0"/>
              </a:rPr>
              <a:t>Anforderungen an Lernende und Lehrende</a:t>
            </a:r>
          </a:p>
          <a:p>
            <a:pPr marL="514350" indent="-514350">
              <a:buFont typeface="+mj-lt"/>
              <a:buAutoNum type="arabicPeriod"/>
            </a:pPr>
            <a:r>
              <a:rPr lang="de-DE" sz="2400" cap="none" dirty="0">
                <a:latin typeface="Calibri" panose="020F0502020204030204" pitchFamily="34" charset="0"/>
                <a:cs typeface="Calibri" panose="020F0502020204030204" pitchFamily="34" charset="0"/>
              </a:rPr>
              <a:t>Darstellung des Verlaufs mit didaktisch-methodischen und organisatorischen Hinweisen</a:t>
            </a:r>
          </a:p>
          <a:p>
            <a:pPr marL="514350" indent="-514350">
              <a:buFont typeface="+mj-lt"/>
              <a:buAutoNum type="arabicPeriod"/>
            </a:pPr>
            <a:r>
              <a:rPr lang="de-DE" sz="2400" cap="none" dirty="0">
                <a:latin typeface="Calibri" panose="020F0502020204030204" pitchFamily="34" charset="0"/>
                <a:cs typeface="Calibri" panose="020F0502020204030204" pitchFamily="34" charset="0"/>
              </a:rPr>
              <a:t>Literaturverzeichnis</a:t>
            </a:r>
          </a:p>
          <a:p>
            <a:pPr marL="0" indent="0">
              <a:buNone/>
            </a:pPr>
            <a:endParaRPr lang="de-DE" cap="none" dirty="0"/>
          </a:p>
        </p:txBody>
      </p:sp>
      <p:sp>
        <p:nvSpPr>
          <p:cNvPr id="4" name="Foliennummernplatzhalter 3">
            <a:extLst>
              <a:ext uri="{FF2B5EF4-FFF2-40B4-BE49-F238E27FC236}">
                <a16:creationId xmlns:a16="http://schemas.microsoft.com/office/drawing/2014/main" id="{68788E37-1F05-4C10-AFC6-BCFE1CC2AA8D}"/>
              </a:ext>
            </a:extLst>
          </p:cNvPr>
          <p:cNvSpPr>
            <a:spLocks noGrp="1"/>
          </p:cNvSpPr>
          <p:nvPr>
            <p:ph type="sldNum" sz="quarter" idx="12"/>
          </p:nvPr>
        </p:nvSpPr>
        <p:spPr/>
        <p:txBody>
          <a:bodyPr/>
          <a:lstStyle/>
          <a:p>
            <a:fld id="{6026C539-7563-48DA-A220-5C86459102EC}" type="slidenum">
              <a:rPr lang="de-DE" smtClean="0"/>
              <a:t>2</a:t>
            </a:fld>
            <a:endParaRPr lang="de-DE" dirty="0"/>
          </a:p>
        </p:txBody>
      </p:sp>
    </p:spTree>
    <p:extLst>
      <p:ext uri="{BB962C8B-B14F-4D97-AF65-F5344CB8AC3E}">
        <p14:creationId xmlns:p14="http://schemas.microsoft.com/office/powerpoint/2010/main" val="799128258"/>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E357C6-ECAB-496F-AA0F-32C81BB55000}"/>
              </a:ext>
            </a:extLst>
          </p:cNvPr>
          <p:cNvSpPr>
            <a:spLocks noGrp="1"/>
          </p:cNvSpPr>
          <p:nvPr>
            <p:ph type="title"/>
          </p:nvPr>
        </p:nvSpPr>
        <p:spPr>
          <a:xfrm>
            <a:off x="838200" y="1"/>
            <a:ext cx="10515600" cy="1433384"/>
          </a:xfrm>
        </p:spPr>
        <p:txBody>
          <a:bodyPr>
            <a:normAutofit/>
          </a:bodyPr>
          <a:lstStyle/>
          <a:p>
            <a:pPr algn="l"/>
            <a:r>
              <a:rPr lang="de-DE" sz="3200" b="1" cap="none" spc="75" dirty="0">
                <a:solidFill>
                  <a:srgbClr val="C00000"/>
                </a:solidFill>
                <a:cs typeface="Times New Roman" panose="02020603050405020304" pitchFamily="18" charset="0"/>
              </a:rPr>
              <a:t>3.3. Verlauf</a:t>
            </a:r>
            <a:endParaRPr lang="de-DE" sz="3200" cap="none" dirty="0">
              <a:solidFill>
                <a:srgbClr val="C00000"/>
              </a:solidFill>
            </a:endParaRPr>
          </a:p>
        </p:txBody>
      </p:sp>
      <p:sp>
        <p:nvSpPr>
          <p:cNvPr id="3" name="Inhaltsplatzhalter 2">
            <a:extLst>
              <a:ext uri="{FF2B5EF4-FFF2-40B4-BE49-F238E27FC236}">
                <a16:creationId xmlns:a16="http://schemas.microsoft.com/office/drawing/2014/main" id="{9A3F6DF4-029E-4067-860F-B6B82546D433}"/>
              </a:ext>
            </a:extLst>
          </p:cNvPr>
          <p:cNvSpPr>
            <a:spLocks noGrp="1"/>
          </p:cNvSpPr>
          <p:nvPr>
            <p:ph idx="1"/>
          </p:nvPr>
        </p:nvSpPr>
        <p:spPr>
          <a:xfrm>
            <a:off x="838200" y="1079158"/>
            <a:ext cx="10348784" cy="584886"/>
          </a:xfrm>
        </p:spPr>
        <p:txBody>
          <a:bodyPr>
            <a:normAutofit fontScale="25000" lnSpcReduction="20000"/>
          </a:bodyPr>
          <a:lstStyle/>
          <a:p>
            <a:pPr marL="0" indent="0">
              <a:lnSpc>
                <a:spcPct val="147000"/>
              </a:lnSpc>
              <a:spcAft>
                <a:spcPts val="800"/>
              </a:spcAft>
              <a:buNone/>
            </a:pPr>
            <a:r>
              <a:rPr lang="de-DE" sz="8000" b="1" cap="none" spc="75" dirty="0">
                <a:solidFill>
                  <a:srgbClr val="C00000"/>
                </a:solidFill>
                <a:cs typeface="Times New Roman" panose="02020603050405020304" pitchFamily="18" charset="0"/>
              </a:rPr>
              <a:t>3. Planung des Experiments angepasst an den Förderschwerpunkt Lernen </a:t>
            </a:r>
            <a:r>
              <a:rPr lang="de-DE" sz="8000" dirty="0"/>
              <a:t>(10:00 – 10:10)</a:t>
            </a:r>
          </a:p>
          <a:p>
            <a:pPr marL="0" indent="0">
              <a:lnSpc>
                <a:spcPct val="130000"/>
              </a:lnSpc>
              <a:spcAft>
                <a:spcPts val="800"/>
              </a:spcAft>
              <a:buNone/>
            </a:pPr>
            <a:endParaRPr lang="de-DE" cap="none" dirty="0"/>
          </a:p>
          <a:p>
            <a:pPr marL="457200" lvl="1" indent="0">
              <a:lnSpc>
                <a:spcPct val="130000"/>
              </a:lnSpc>
              <a:spcAft>
                <a:spcPts val="800"/>
              </a:spcAft>
              <a:buNone/>
            </a:pPr>
            <a:r>
              <a:rPr lang="de-DE" cap="none" dirty="0"/>
              <a:t>					</a:t>
            </a:r>
          </a:p>
        </p:txBody>
      </p:sp>
      <p:sp>
        <p:nvSpPr>
          <p:cNvPr id="4" name="Foliennummernplatzhalter 3">
            <a:extLst>
              <a:ext uri="{FF2B5EF4-FFF2-40B4-BE49-F238E27FC236}">
                <a16:creationId xmlns:a16="http://schemas.microsoft.com/office/drawing/2014/main" id="{2884D9A1-9BC6-4379-A00F-C7EC2EE7DC28}"/>
              </a:ext>
            </a:extLst>
          </p:cNvPr>
          <p:cNvSpPr>
            <a:spLocks noGrp="1"/>
          </p:cNvSpPr>
          <p:nvPr>
            <p:ph type="sldNum" sz="quarter" idx="12"/>
          </p:nvPr>
        </p:nvSpPr>
        <p:spPr/>
        <p:txBody>
          <a:bodyPr/>
          <a:lstStyle/>
          <a:p>
            <a:fld id="{6026C539-7563-48DA-A220-5C86459102EC}" type="slidenum">
              <a:rPr lang="de-DE" smtClean="0"/>
              <a:t>20</a:t>
            </a:fld>
            <a:endParaRPr lang="de-DE" dirty="0"/>
          </a:p>
        </p:txBody>
      </p:sp>
      <p:sp>
        <p:nvSpPr>
          <p:cNvPr id="8" name="Inhaltsplatzhalter 2">
            <a:extLst>
              <a:ext uri="{FF2B5EF4-FFF2-40B4-BE49-F238E27FC236}">
                <a16:creationId xmlns:a16="http://schemas.microsoft.com/office/drawing/2014/main" id="{9F48A454-2E2D-4999-90B0-1181C94DDC18}"/>
              </a:ext>
            </a:extLst>
          </p:cNvPr>
          <p:cNvSpPr txBox="1">
            <a:spLocks/>
          </p:cNvSpPr>
          <p:nvPr/>
        </p:nvSpPr>
        <p:spPr>
          <a:xfrm>
            <a:off x="4662616" y="1853514"/>
            <a:ext cx="6615610" cy="4283606"/>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a:lnSpc>
                <a:spcPct val="130000"/>
              </a:lnSpc>
              <a:spcAft>
                <a:spcPts val="800"/>
              </a:spcAft>
            </a:pPr>
            <a:r>
              <a:rPr lang="de-DE" cap="none" dirty="0"/>
              <a:t>im Unterrichtsgespräch werden gemeinsam die Piktogramme der durchzuführenden Handlung zur Ermittlung der jeweiligen Eigenschaft zugeordnet</a:t>
            </a:r>
          </a:p>
          <a:p>
            <a:pPr>
              <a:lnSpc>
                <a:spcPct val="130000"/>
              </a:lnSpc>
              <a:spcAft>
                <a:spcPts val="800"/>
              </a:spcAft>
            </a:pPr>
            <a:r>
              <a:rPr lang="de-DE" cap="none" dirty="0"/>
              <a:t>bei den letzten beiden Punkten (Brennbarkeit und Wärmeleitfähigkeit) werden noch einmal der Gebrauch und die Funktion sowie Sicherheitshinweise zum Bunsenbrenner wiederholt</a:t>
            </a:r>
          </a:p>
          <a:p>
            <a:pPr>
              <a:lnSpc>
                <a:spcPct val="130000"/>
              </a:lnSpc>
              <a:spcAft>
                <a:spcPts val="800"/>
              </a:spcAft>
            </a:pPr>
            <a:r>
              <a:rPr lang="de-DE" cap="none" dirty="0"/>
              <a:t>Keramik und Glas werden nur zum Vergleich der Wärmeleitfähigkeit herangezogen, die Möglichkeiten der Umformbarkeit werden im Anschluss besprochen (Gefahr durch Scherben und Splitter) </a:t>
            </a:r>
          </a:p>
          <a:p>
            <a:pPr>
              <a:lnSpc>
                <a:spcPct val="130000"/>
              </a:lnSpc>
              <a:spcAft>
                <a:spcPts val="800"/>
              </a:spcAft>
            </a:pPr>
            <a:r>
              <a:rPr lang="de-DE" cap="none" dirty="0"/>
              <a:t>sollte die Lehrkraft nicht über die entsprechende Qualifikation verfügen, können die letzten beiden Experimente auch als Demonstration stattfinden oder alternativ mit einem Teelicht durchgeführt werden	</a:t>
            </a:r>
          </a:p>
        </p:txBody>
      </p:sp>
      <p:grpSp>
        <p:nvGrpSpPr>
          <p:cNvPr id="10" name="Gruppieren 9">
            <a:extLst>
              <a:ext uri="{FF2B5EF4-FFF2-40B4-BE49-F238E27FC236}">
                <a16:creationId xmlns:a16="http://schemas.microsoft.com/office/drawing/2014/main" id="{408D9FA6-0B51-F67D-29DC-E7DBE063A42D}"/>
              </a:ext>
            </a:extLst>
          </p:cNvPr>
          <p:cNvGrpSpPr/>
          <p:nvPr/>
        </p:nvGrpSpPr>
        <p:grpSpPr>
          <a:xfrm>
            <a:off x="582821" y="1574113"/>
            <a:ext cx="3989173" cy="5097635"/>
            <a:chOff x="582821" y="1574113"/>
            <a:chExt cx="3989173" cy="5097635"/>
          </a:xfrm>
        </p:grpSpPr>
        <p:sp>
          <p:nvSpPr>
            <p:cNvPr id="13" name="Textfeld 12">
              <a:extLst>
                <a:ext uri="{FF2B5EF4-FFF2-40B4-BE49-F238E27FC236}">
                  <a16:creationId xmlns:a16="http://schemas.microsoft.com/office/drawing/2014/main" id="{A15ED36D-D415-6E5C-A31C-2349FC3C7FC1}"/>
                </a:ext>
              </a:extLst>
            </p:cNvPr>
            <p:cNvSpPr txBox="1"/>
            <p:nvPr/>
          </p:nvSpPr>
          <p:spPr>
            <a:xfrm>
              <a:off x="833559" y="6302416"/>
              <a:ext cx="3443653" cy="369332"/>
            </a:xfrm>
            <a:prstGeom prst="rect">
              <a:avLst/>
            </a:prstGeom>
            <a:noFill/>
          </p:spPr>
          <p:txBody>
            <a:bodyPr wrap="square">
              <a:spAutoFit/>
            </a:bodyPr>
            <a:lstStyle/>
            <a:p>
              <a:pPr algn="r"/>
              <a:r>
                <a:rPr lang="de-DE" cap="none" dirty="0">
                  <a:solidFill>
                    <a:schemeClr val="accent2">
                      <a:lumMod val="50000"/>
                    </a:schemeClr>
                  </a:solidFill>
                </a:rPr>
                <a:t>Tafelbild</a:t>
              </a:r>
              <a:endParaRPr lang="de-DE" dirty="0">
                <a:solidFill>
                  <a:schemeClr val="accent2">
                    <a:lumMod val="50000"/>
                  </a:schemeClr>
                </a:solidFill>
              </a:endParaRPr>
            </a:p>
          </p:txBody>
        </p:sp>
        <p:pic>
          <p:nvPicPr>
            <p:cNvPr id="6" name="Grafik 5">
              <a:extLst>
                <a:ext uri="{FF2B5EF4-FFF2-40B4-BE49-F238E27FC236}">
                  <a16:creationId xmlns:a16="http://schemas.microsoft.com/office/drawing/2014/main" id="{5BA417B3-6E0B-F47B-39D8-C7FEE3E2336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71427" y="1752365"/>
              <a:ext cx="3305785" cy="4407713"/>
            </a:xfrm>
            <a:prstGeom prst="rect">
              <a:avLst/>
            </a:prstGeom>
          </p:spPr>
        </p:pic>
        <p:sp>
          <p:nvSpPr>
            <p:cNvPr id="9" name="Rechteck: abgerundete Ecken 8">
              <a:extLst>
                <a:ext uri="{FF2B5EF4-FFF2-40B4-BE49-F238E27FC236}">
                  <a16:creationId xmlns:a16="http://schemas.microsoft.com/office/drawing/2014/main" id="{0BC1FE0C-F035-0A11-E5A8-DB99809D434C}"/>
                </a:ext>
              </a:extLst>
            </p:cNvPr>
            <p:cNvSpPr/>
            <p:nvPr/>
          </p:nvSpPr>
          <p:spPr>
            <a:xfrm>
              <a:off x="582821" y="1574113"/>
              <a:ext cx="3989173" cy="47283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Tree>
    <p:extLst>
      <p:ext uri="{BB962C8B-B14F-4D97-AF65-F5344CB8AC3E}">
        <p14:creationId xmlns:p14="http://schemas.microsoft.com/office/powerpoint/2010/main" val="2974972933"/>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E357C6-ECAB-496F-AA0F-32C81BB55000}"/>
              </a:ext>
            </a:extLst>
          </p:cNvPr>
          <p:cNvSpPr>
            <a:spLocks noGrp="1"/>
          </p:cNvSpPr>
          <p:nvPr>
            <p:ph type="title"/>
          </p:nvPr>
        </p:nvSpPr>
        <p:spPr>
          <a:xfrm>
            <a:off x="838200" y="1"/>
            <a:ext cx="10515600" cy="1433384"/>
          </a:xfrm>
        </p:spPr>
        <p:txBody>
          <a:bodyPr>
            <a:normAutofit/>
          </a:bodyPr>
          <a:lstStyle/>
          <a:p>
            <a:pPr algn="l"/>
            <a:r>
              <a:rPr lang="de-DE" sz="3200" b="1" cap="none" spc="75" dirty="0">
                <a:solidFill>
                  <a:srgbClr val="C00000"/>
                </a:solidFill>
                <a:cs typeface="Times New Roman" panose="02020603050405020304" pitchFamily="18" charset="0"/>
              </a:rPr>
              <a:t>3.3. Verlauf</a:t>
            </a:r>
            <a:endParaRPr lang="de-DE" sz="3200" cap="none" dirty="0">
              <a:solidFill>
                <a:srgbClr val="C00000"/>
              </a:solidFill>
            </a:endParaRPr>
          </a:p>
        </p:txBody>
      </p:sp>
      <p:sp>
        <p:nvSpPr>
          <p:cNvPr id="3" name="Inhaltsplatzhalter 2">
            <a:extLst>
              <a:ext uri="{FF2B5EF4-FFF2-40B4-BE49-F238E27FC236}">
                <a16:creationId xmlns:a16="http://schemas.microsoft.com/office/drawing/2014/main" id="{9A3F6DF4-029E-4067-860F-B6B82546D433}"/>
              </a:ext>
            </a:extLst>
          </p:cNvPr>
          <p:cNvSpPr>
            <a:spLocks noGrp="1"/>
          </p:cNvSpPr>
          <p:nvPr>
            <p:ph idx="1"/>
          </p:nvPr>
        </p:nvSpPr>
        <p:spPr>
          <a:xfrm>
            <a:off x="838200" y="1079158"/>
            <a:ext cx="10348784" cy="584886"/>
          </a:xfrm>
        </p:spPr>
        <p:txBody>
          <a:bodyPr>
            <a:normAutofit fontScale="25000" lnSpcReduction="20000"/>
          </a:bodyPr>
          <a:lstStyle/>
          <a:p>
            <a:pPr marL="0" indent="0">
              <a:lnSpc>
                <a:spcPct val="147000"/>
              </a:lnSpc>
              <a:spcAft>
                <a:spcPts val="800"/>
              </a:spcAft>
              <a:buNone/>
            </a:pPr>
            <a:r>
              <a:rPr lang="de-DE" sz="8000" b="1" cap="none" spc="75" dirty="0">
                <a:solidFill>
                  <a:srgbClr val="C00000"/>
                </a:solidFill>
                <a:cs typeface="Times New Roman" panose="02020603050405020304" pitchFamily="18" charset="0"/>
              </a:rPr>
              <a:t>3. Planung des Experiments angepasst an den Förderschwerpunkt Lernen </a:t>
            </a:r>
            <a:r>
              <a:rPr lang="de-DE" sz="8000" dirty="0"/>
              <a:t>(10:00 – 10:10)</a:t>
            </a:r>
          </a:p>
          <a:p>
            <a:pPr marL="0" indent="0">
              <a:lnSpc>
                <a:spcPct val="130000"/>
              </a:lnSpc>
              <a:spcAft>
                <a:spcPts val="800"/>
              </a:spcAft>
              <a:buNone/>
            </a:pPr>
            <a:endParaRPr lang="de-DE" cap="none" dirty="0"/>
          </a:p>
          <a:p>
            <a:pPr marL="457200" lvl="1" indent="0">
              <a:lnSpc>
                <a:spcPct val="130000"/>
              </a:lnSpc>
              <a:spcAft>
                <a:spcPts val="800"/>
              </a:spcAft>
              <a:buNone/>
            </a:pPr>
            <a:r>
              <a:rPr lang="de-DE" cap="none" dirty="0"/>
              <a:t>					</a:t>
            </a:r>
          </a:p>
        </p:txBody>
      </p:sp>
      <p:sp>
        <p:nvSpPr>
          <p:cNvPr id="4" name="Foliennummernplatzhalter 3">
            <a:extLst>
              <a:ext uri="{FF2B5EF4-FFF2-40B4-BE49-F238E27FC236}">
                <a16:creationId xmlns:a16="http://schemas.microsoft.com/office/drawing/2014/main" id="{2884D9A1-9BC6-4379-A00F-C7EC2EE7DC28}"/>
              </a:ext>
            </a:extLst>
          </p:cNvPr>
          <p:cNvSpPr>
            <a:spLocks noGrp="1"/>
          </p:cNvSpPr>
          <p:nvPr>
            <p:ph type="sldNum" sz="quarter" idx="12"/>
          </p:nvPr>
        </p:nvSpPr>
        <p:spPr>
          <a:xfrm>
            <a:off x="11186984" y="6492874"/>
            <a:ext cx="764215" cy="365125"/>
          </a:xfrm>
        </p:spPr>
        <p:txBody>
          <a:bodyPr/>
          <a:lstStyle/>
          <a:p>
            <a:fld id="{6026C539-7563-48DA-A220-5C86459102EC}" type="slidenum">
              <a:rPr lang="de-DE" smtClean="0"/>
              <a:t>21</a:t>
            </a:fld>
            <a:endParaRPr lang="de-DE" dirty="0"/>
          </a:p>
        </p:txBody>
      </p:sp>
      <p:grpSp>
        <p:nvGrpSpPr>
          <p:cNvPr id="19" name="Gruppieren 18">
            <a:extLst>
              <a:ext uri="{FF2B5EF4-FFF2-40B4-BE49-F238E27FC236}">
                <a16:creationId xmlns:a16="http://schemas.microsoft.com/office/drawing/2014/main" id="{2C077223-1A15-8573-F853-8852E8370246}"/>
              </a:ext>
            </a:extLst>
          </p:cNvPr>
          <p:cNvGrpSpPr/>
          <p:nvPr/>
        </p:nvGrpSpPr>
        <p:grpSpPr>
          <a:xfrm>
            <a:off x="137984" y="1707708"/>
            <a:ext cx="11808950" cy="4832185"/>
            <a:chOff x="137984" y="1707708"/>
            <a:chExt cx="11808950" cy="4832185"/>
          </a:xfrm>
        </p:grpSpPr>
        <p:grpSp>
          <p:nvGrpSpPr>
            <p:cNvPr id="18" name="Gruppieren 17">
              <a:extLst>
                <a:ext uri="{FF2B5EF4-FFF2-40B4-BE49-F238E27FC236}">
                  <a16:creationId xmlns:a16="http://schemas.microsoft.com/office/drawing/2014/main" id="{784E6E31-396E-1396-8231-7189FB19297D}"/>
                </a:ext>
              </a:extLst>
            </p:cNvPr>
            <p:cNvGrpSpPr/>
            <p:nvPr/>
          </p:nvGrpSpPr>
          <p:grpSpPr>
            <a:xfrm>
              <a:off x="137984" y="1707708"/>
              <a:ext cx="11808950" cy="4832185"/>
              <a:chOff x="137984" y="1559414"/>
              <a:chExt cx="11808950" cy="4832185"/>
            </a:xfrm>
          </p:grpSpPr>
          <p:pic>
            <p:nvPicPr>
              <p:cNvPr id="12" name="Grafik 11">
                <a:extLst>
                  <a:ext uri="{FF2B5EF4-FFF2-40B4-BE49-F238E27FC236}">
                    <a16:creationId xmlns:a16="http://schemas.microsoft.com/office/drawing/2014/main" id="{FBB7C634-4F79-F210-3FF6-A694F60FB9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9485" y="1762898"/>
                <a:ext cx="6047449" cy="3221641"/>
              </a:xfrm>
              <a:prstGeom prst="rect">
                <a:avLst/>
              </a:prstGeom>
            </p:spPr>
          </p:pic>
          <p:grpSp>
            <p:nvGrpSpPr>
              <p:cNvPr id="10" name="Gruppieren 9">
                <a:extLst>
                  <a:ext uri="{FF2B5EF4-FFF2-40B4-BE49-F238E27FC236}">
                    <a16:creationId xmlns:a16="http://schemas.microsoft.com/office/drawing/2014/main" id="{BF79A9E5-6E83-A0FF-7C58-0F318463CD3C}"/>
                  </a:ext>
                </a:extLst>
              </p:cNvPr>
              <p:cNvGrpSpPr/>
              <p:nvPr/>
            </p:nvGrpSpPr>
            <p:grpSpPr>
              <a:xfrm>
                <a:off x="137984" y="1559414"/>
                <a:ext cx="11608975" cy="4832185"/>
                <a:chOff x="820576" y="762915"/>
                <a:chExt cx="12390284" cy="5143545"/>
              </a:xfrm>
            </p:grpSpPr>
            <p:sp>
              <p:nvSpPr>
                <p:cNvPr id="13" name="Textfeld 12">
                  <a:extLst>
                    <a:ext uri="{FF2B5EF4-FFF2-40B4-BE49-F238E27FC236}">
                      <a16:creationId xmlns:a16="http://schemas.microsoft.com/office/drawing/2014/main" id="{A15ED36D-D415-6E5C-A31C-2349FC3C7FC1}"/>
                    </a:ext>
                  </a:extLst>
                </p:cNvPr>
                <p:cNvSpPr txBox="1"/>
                <p:nvPr/>
              </p:nvSpPr>
              <p:spPr>
                <a:xfrm>
                  <a:off x="942248" y="762915"/>
                  <a:ext cx="6027590" cy="393130"/>
                </a:xfrm>
                <a:prstGeom prst="rect">
                  <a:avLst/>
                </a:prstGeom>
                <a:noFill/>
              </p:spPr>
              <p:txBody>
                <a:bodyPr wrap="square">
                  <a:spAutoFit/>
                </a:bodyPr>
                <a:lstStyle/>
                <a:p>
                  <a:r>
                    <a:rPr lang="de-DE" cap="none" dirty="0">
                      <a:solidFill>
                        <a:schemeClr val="accent2">
                          <a:lumMod val="50000"/>
                        </a:schemeClr>
                      </a:solidFill>
                    </a:rPr>
                    <a:t>Protokoll oberer Teil</a:t>
                  </a:r>
                  <a:endParaRPr lang="de-DE" dirty="0">
                    <a:solidFill>
                      <a:schemeClr val="accent2">
                        <a:lumMod val="50000"/>
                      </a:schemeClr>
                    </a:solidFill>
                  </a:endParaRPr>
                </a:p>
              </p:txBody>
            </p:sp>
            <p:pic>
              <p:nvPicPr>
                <p:cNvPr id="9" name="Grafik 8">
                  <a:extLst>
                    <a:ext uri="{FF2B5EF4-FFF2-40B4-BE49-F238E27FC236}">
                      <a16:creationId xmlns:a16="http://schemas.microsoft.com/office/drawing/2014/main" id="{3A4C924D-896D-CC6B-1F09-75D62011C8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576" y="1179785"/>
                  <a:ext cx="6027590" cy="4726675"/>
                </a:xfrm>
                <a:prstGeom prst="rect">
                  <a:avLst/>
                </a:prstGeom>
              </p:spPr>
            </p:pic>
            <p:sp>
              <p:nvSpPr>
                <p:cNvPr id="17" name="Textfeld 16">
                  <a:extLst>
                    <a:ext uri="{FF2B5EF4-FFF2-40B4-BE49-F238E27FC236}">
                      <a16:creationId xmlns:a16="http://schemas.microsoft.com/office/drawing/2014/main" id="{DB9702D2-B728-14AB-2953-2F27A57B2CAE}"/>
                    </a:ext>
                  </a:extLst>
                </p:cNvPr>
                <p:cNvSpPr txBox="1"/>
                <p:nvPr/>
              </p:nvSpPr>
              <p:spPr>
                <a:xfrm>
                  <a:off x="7183270" y="762915"/>
                  <a:ext cx="6027590" cy="393130"/>
                </a:xfrm>
                <a:prstGeom prst="rect">
                  <a:avLst/>
                </a:prstGeom>
                <a:noFill/>
              </p:spPr>
              <p:txBody>
                <a:bodyPr wrap="square">
                  <a:spAutoFit/>
                </a:bodyPr>
                <a:lstStyle/>
                <a:p>
                  <a:r>
                    <a:rPr lang="de-DE" cap="none" dirty="0">
                      <a:solidFill>
                        <a:schemeClr val="accent2">
                          <a:lumMod val="50000"/>
                        </a:schemeClr>
                      </a:solidFill>
                    </a:rPr>
                    <a:t>Protokoll unterer Teil</a:t>
                  </a:r>
                  <a:endParaRPr lang="de-DE" dirty="0">
                    <a:solidFill>
                      <a:schemeClr val="accent2">
                        <a:lumMod val="50000"/>
                      </a:schemeClr>
                    </a:solidFill>
                  </a:endParaRPr>
                </a:p>
              </p:txBody>
            </p:sp>
          </p:grpSp>
          <p:pic>
            <p:nvPicPr>
              <p:cNvPr id="15" name="Grafik 14">
                <a:extLst>
                  <a:ext uri="{FF2B5EF4-FFF2-40B4-BE49-F238E27FC236}">
                    <a16:creationId xmlns:a16="http://schemas.microsoft.com/office/drawing/2014/main" id="{2A5BDD00-6A1B-DF9D-1AD7-0DE1ED7FBF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9485" y="4903342"/>
                <a:ext cx="6047449" cy="1488257"/>
              </a:xfrm>
              <a:prstGeom prst="rect">
                <a:avLst/>
              </a:prstGeom>
            </p:spPr>
          </p:pic>
        </p:grpSp>
        <p:sp>
          <p:nvSpPr>
            <p:cNvPr id="16" name="Textfeld 15">
              <a:extLst>
                <a:ext uri="{FF2B5EF4-FFF2-40B4-BE49-F238E27FC236}">
                  <a16:creationId xmlns:a16="http://schemas.microsoft.com/office/drawing/2014/main" id="{9DE2F29A-7D65-69F2-9065-7A7216996152}"/>
                </a:ext>
              </a:extLst>
            </p:cNvPr>
            <p:cNvSpPr txBox="1"/>
            <p:nvPr/>
          </p:nvSpPr>
          <p:spPr>
            <a:xfrm>
              <a:off x="2479820" y="3657599"/>
              <a:ext cx="2726494" cy="246221"/>
            </a:xfrm>
            <a:prstGeom prst="rect">
              <a:avLst/>
            </a:prstGeom>
            <a:noFill/>
          </p:spPr>
          <p:txBody>
            <a:bodyPr wrap="square" rtlCol="0">
              <a:spAutoFit/>
            </a:bodyPr>
            <a:lstStyle/>
            <a:p>
              <a:r>
                <a:rPr lang="de-DE" sz="1000" dirty="0"/>
                <a:t>, Keramikstab, feuerfestes Tablett als Unterlage</a:t>
              </a:r>
            </a:p>
          </p:txBody>
        </p:sp>
      </p:grpSp>
    </p:spTree>
    <p:extLst>
      <p:ext uri="{BB962C8B-B14F-4D97-AF65-F5344CB8AC3E}">
        <p14:creationId xmlns:p14="http://schemas.microsoft.com/office/powerpoint/2010/main" val="996999335"/>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E357C6-ECAB-496F-AA0F-32C81BB55000}"/>
              </a:ext>
            </a:extLst>
          </p:cNvPr>
          <p:cNvSpPr>
            <a:spLocks noGrp="1"/>
          </p:cNvSpPr>
          <p:nvPr>
            <p:ph type="title"/>
          </p:nvPr>
        </p:nvSpPr>
        <p:spPr>
          <a:xfrm>
            <a:off x="838200" y="1"/>
            <a:ext cx="10515600" cy="1433384"/>
          </a:xfrm>
        </p:spPr>
        <p:txBody>
          <a:bodyPr>
            <a:normAutofit/>
          </a:bodyPr>
          <a:lstStyle/>
          <a:p>
            <a:pPr algn="l"/>
            <a:r>
              <a:rPr lang="de-DE" sz="3200" b="1" cap="none" spc="75" dirty="0">
                <a:solidFill>
                  <a:srgbClr val="C00000"/>
                </a:solidFill>
                <a:cs typeface="Times New Roman" panose="02020603050405020304" pitchFamily="18" charset="0"/>
              </a:rPr>
              <a:t>3.3. Verlauf</a:t>
            </a:r>
            <a:endParaRPr lang="de-DE" sz="3200" cap="none" dirty="0">
              <a:solidFill>
                <a:srgbClr val="C00000"/>
              </a:solidFill>
            </a:endParaRPr>
          </a:p>
        </p:txBody>
      </p:sp>
      <p:sp>
        <p:nvSpPr>
          <p:cNvPr id="3" name="Inhaltsplatzhalter 2">
            <a:extLst>
              <a:ext uri="{FF2B5EF4-FFF2-40B4-BE49-F238E27FC236}">
                <a16:creationId xmlns:a16="http://schemas.microsoft.com/office/drawing/2014/main" id="{9A3F6DF4-029E-4067-860F-B6B82546D433}"/>
              </a:ext>
            </a:extLst>
          </p:cNvPr>
          <p:cNvSpPr>
            <a:spLocks noGrp="1"/>
          </p:cNvSpPr>
          <p:nvPr>
            <p:ph idx="1"/>
          </p:nvPr>
        </p:nvSpPr>
        <p:spPr>
          <a:xfrm>
            <a:off x="321275" y="1112107"/>
            <a:ext cx="11532973" cy="2397211"/>
          </a:xfrm>
        </p:spPr>
        <p:txBody>
          <a:bodyPr>
            <a:normAutofit fontScale="92500" lnSpcReduction="20000"/>
          </a:bodyPr>
          <a:lstStyle/>
          <a:p>
            <a:pPr marL="0" indent="0">
              <a:lnSpc>
                <a:spcPct val="147000"/>
              </a:lnSpc>
              <a:spcAft>
                <a:spcPts val="800"/>
              </a:spcAft>
              <a:buNone/>
            </a:pPr>
            <a:r>
              <a:rPr lang="de-DE" sz="2200" b="1" cap="none" spc="75" dirty="0">
                <a:solidFill>
                  <a:srgbClr val="C00000"/>
                </a:solidFill>
                <a:cs typeface="Times New Roman" panose="02020603050405020304" pitchFamily="18" charset="0"/>
              </a:rPr>
              <a:t>4. Technisches Experiment durchführen </a:t>
            </a:r>
            <a:r>
              <a:rPr lang="de-DE" sz="2200" dirty="0"/>
              <a:t>(10:10 – 10:35)</a:t>
            </a:r>
            <a:endParaRPr lang="de-DE" sz="2200" b="1" cap="none" spc="75" dirty="0">
              <a:solidFill>
                <a:srgbClr val="C00000"/>
              </a:solidFill>
              <a:cs typeface="Times New Roman" panose="02020603050405020304" pitchFamily="18" charset="0"/>
            </a:endParaRPr>
          </a:p>
          <a:p>
            <a:pPr>
              <a:lnSpc>
                <a:spcPct val="130000"/>
              </a:lnSpc>
              <a:spcAft>
                <a:spcPts val="800"/>
              </a:spcAft>
            </a:pPr>
            <a:r>
              <a:rPr lang="de-DE" cap="none" dirty="0"/>
              <a:t>die Arbeitsplätze der S* sind für die Partnerarbeit jeweils mit den abgebildeten Utensilien vorbereitet, so dass nach Freigabe durch die Lehrperson die eigenständige Partnerarbeit anhand des Protokolls starten kann </a:t>
            </a:r>
          </a:p>
          <a:p>
            <a:pPr>
              <a:lnSpc>
                <a:spcPct val="130000"/>
              </a:lnSpc>
              <a:spcAft>
                <a:spcPts val="800"/>
              </a:spcAft>
            </a:pPr>
            <a:r>
              <a:rPr lang="de-DE" cap="none" dirty="0"/>
              <a:t>die Zuordnung welche Utensilien für welches Experiment benötigt werden sind wie unten abgebildet exemplarisch der Reihenfolge nach auf dem Lehrertisch angeordnet (Differenzierung)</a:t>
            </a:r>
          </a:p>
          <a:p>
            <a:pPr>
              <a:lnSpc>
                <a:spcPct val="130000"/>
              </a:lnSpc>
              <a:spcAft>
                <a:spcPts val="800"/>
              </a:spcAft>
            </a:pPr>
            <a:endParaRPr lang="de-DE" cap="none" dirty="0"/>
          </a:p>
          <a:p>
            <a:pPr>
              <a:lnSpc>
                <a:spcPct val="130000"/>
              </a:lnSpc>
              <a:spcAft>
                <a:spcPts val="800"/>
              </a:spcAft>
            </a:pPr>
            <a:endParaRPr lang="de-DE" cap="none" dirty="0"/>
          </a:p>
          <a:p>
            <a:pPr>
              <a:lnSpc>
                <a:spcPct val="130000"/>
              </a:lnSpc>
              <a:spcAft>
                <a:spcPts val="800"/>
              </a:spcAft>
            </a:pPr>
            <a:endParaRPr lang="de-DE" cap="none" dirty="0"/>
          </a:p>
          <a:p>
            <a:pPr marL="0" indent="0">
              <a:lnSpc>
                <a:spcPct val="130000"/>
              </a:lnSpc>
              <a:spcAft>
                <a:spcPts val="800"/>
              </a:spcAft>
              <a:buNone/>
            </a:pPr>
            <a:endParaRPr lang="de-DE" cap="none" dirty="0"/>
          </a:p>
          <a:p>
            <a:pPr>
              <a:lnSpc>
                <a:spcPct val="130000"/>
              </a:lnSpc>
              <a:spcAft>
                <a:spcPts val="800"/>
              </a:spcAft>
            </a:pPr>
            <a:endParaRPr lang="de-DE" cap="none" dirty="0"/>
          </a:p>
          <a:p>
            <a:pPr marL="457200" lvl="1" indent="0">
              <a:lnSpc>
                <a:spcPct val="130000"/>
              </a:lnSpc>
              <a:spcAft>
                <a:spcPts val="800"/>
              </a:spcAft>
              <a:buNone/>
            </a:pPr>
            <a:endParaRPr lang="de-DE" cap="none" dirty="0"/>
          </a:p>
        </p:txBody>
      </p:sp>
      <p:sp>
        <p:nvSpPr>
          <p:cNvPr id="4" name="Foliennummernplatzhalter 3">
            <a:extLst>
              <a:ext uri="{FF2B5EF4-FFF2-40B4-BE49-F238E27FC236}">
                <a16:creationId xmlns:a16="http://schemas.microsoft.com/office/drawing/2014/main" id="{2884D9A1-9BC6-4379-A00F-C7EC2EE7DC28}"/>
              </a:ext>
            </a:extLst>
          </p:cNvPr>
          <p:cNvSpPr>
            <a:spLocks noGrp="1"/>
          </p:cNvSpPr>
          <p:nvPr>
            <p:ph type="sldNum" sz="quarter" idx="12"/>
          </p:nvPr>
        </p:nvSpPr>
        <p:spPr>
          <a:xfrm>
            <a:off x="11353800" y="6554393"/>
            <a:ext cx="764215" cy="365125"/>
          </a:xfrm>
        </p:spPr>
        <p:txBody>
          <a:bodyPr/>
          <a:lstStyle/>
          <a:p>
            <a:fld id="{6026C539-7563-48DA-A220-5C86459102EC}" type="slidenum">
              <a:rPr lang="de-DE" smtClean="0"/>
              <a:t>22</a:t>
            </a:fld>
            <a:endParaRPr lang="de-DE" dirty="0"/>
          </a:p>
        </p:txBody>
      </p:sp>
      <p:grpSp>
        <p:nvGrpSpPr>
          <p:cNvPr id="17" name="Gruppieren 16">
            <a:extLst>
              <a:ext uri="{FF2B5EF4-FFF2-40B4-BE49-F238E27FC236}">
                <a16:creationId xmlns:a16="http://schemas.microsoft.com/office/drawing/2014/main" id="{DDD84147-B79F-C3C0-7AB2-AB4656711146}"/>
              </a:ext>
            </a:extLst>
          </p:cNvPr>
          <p:cNvGrpSpPr/>
          <p:nvPr/>
        </p:nvGrpSpPr>
        <p:grpSpPr>
          <a:xfrm>
            <a:off x="171885" y="3726075"/>
            <a:ext cx="11848230" cy="1920819"/>
            <a:chOff x="172993" y="3674075"/>
            <a:chExt cx="11848230" cy="1920819"/>
          </a:xfrm>
        </p:grpSpPr>
        <p:pic>
          <p:nvPicPr>
            <p:cNvPr id="6" name="Grafik 5">
              <a:extLst>
                <a:ext uri="{FF2B5EF4-FFF2-40B4-BE49-F238E27FC236}">
                  <a16:creationId xmlns:a16="http://schemas.microsoft.com/office/drawing/2014/main" id="{71B4CB06-7A8E-5FBF-2C77-BCE5653D54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993" y="3674078"/>
              <a:ext cx="2113576" cy="1902317"/>
            </a:xfrm>
            <a:prstGeom prst="rect">
              <a:avLst/>
            </a:prstGeom>
          </p:spPr>
        </p:pic>
        <p:pic>
          <p:nvPicPr>
            <p:cNvPr id="8" name="Grafik 7">
              <a:extLst>
                <a:ext uri="{FF2B5EF4-FFF2-40B4-BE49-F238E27FC236}">
                  <a16:creationId xmlns:a16="http://schemas.microsoft.com/office/drawing/2014/main" id="{FDF2B07B-57EC-4AF3-B561-9DDAEBEC0F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2727273" y="3270033"/>
              <a:ext cx="1902317" cy="2710403"/>
            </a:xfrm>
            <a:prstGeom prst="rect">
              <a:avLst/>
            </a:prstGeom>
          </p:spPr>
        </p:pic>
        <p:pic>
          <p:nvPicPr>
            <p:cNvPr id="10" name="Grafik 9">
              <a:extLst>
                <a:ext uri="{FF2B5EF4-FFF2-40B4-BE49-F238E27FC236}">
                  <a16:creationId xmlns:a16="http://schemas.microsoft.com/office/drawing/2014/main" id="{D7E53127-9509-4230-43DA-FC3E702B10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5465747" y="3270034"/>
              <a:ext cx="1902316" cy="2710402"/>
            </a:xfrm>
            <a:prstGeom prst="rect">
              <a:avLst/>
            </a:prstGeom>
          </p:spPr>
        </p:pic>
        <p:pic>
          <p:nvPicPr>
            <p:cNvPr id="12" name="Grafik 11">
              <a:extLst>
                <a:ext uri="{FF2B5EF4-FFF2-40B4-BE49-F238E27FC236}">
                  <a16:creationId xmlns:a16="http://schemas.microsoft.com/office/drawing/2014/main" id="{EA70619C-3DE9-2B89-BF46-76EB423367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86165" y="3674075"/>
              <a:ext cx="2735058" cy="1919621"/>
            </a:xfrm>
            <a:prstGeom prst="rect">
              <a:avLst/>
            </a:prstGeom>
          </p:spPr>
        </p:pic>
        <p:pic>
          <p:nvPicPr>
            <p:cNvPr id="15" name="Grafik 14">
              <a:extLst>
                <a:ext uri="{FF2B5EF4-FFF2-40B4-BE49-F238E27FC236}">
                  <a16:creationId xmlns:a16="http://schemas.microsoft.com/office/drawing/2014/main" id="{80833193-5AE3-1F36-0878-3AF0780FF2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00178" y="3674075"/>
              <a:ext cx="1440614" cy="1920819"/>
            </a:xfrm>
            <a:prstGeom prst="rect">
              <a:avLst/>
            </a:prstGeom>
          </p:spPr>
        </p:pic>
      </p:grpSp>
      <p:graphicFrame>
        <p:nvGraphicFramePr>
          <p:cNvPr id="20" name="Tabelle 20">
            <a:extLst>
              <a:ext uri="{FF2B5EF4-FFF2-40B4-BE49-F238E27FC236}">
                <a16:creationId xmlns:a16="http://schemas.microsoft.com/office/drawing/2014/main" id="{A0FD3459-BE8D-41B7-B96C-DDBC2EF10DE8}"/>
              </a:ext>
            </a:extLst>
          </p:cNvPr>
          <p:cNvGraphicFramePr>
            <a:graphicFrameLocks noGrp="1"/>
          </p:cNvGraphicFramePr>
          <p:nvPr>
            <p:extLst>
              <p:ext uri="{D42A27DB-BD31-4B8C-83A1-F6EECF244321}">
                <p14:modId xmlns:p14="http://schemas.microsoft.com/office/powerpoint/2010/main" val="250110293"/>
              </p:ext>
            </p:extLst>
          </p:nvPr>
        </p:nvGraphicFramePr>
        <p:xfrm>
          <a:off x="169670" y="5646894"/>
          <a:ext cx="11850445" cy="889000"/>
        </p:xfrm>
        <a:graphic>
          <a:graphicData uri="http://schemas.openxmlformats.org/drawingml/2006/table">
            <a:tbl>
              <a:tblPr firstRow="1" bandRow="1">
                <a:tableStyleId>{5C22544A-7EE6-4342-B048-85BDC9FD1C3A}</a:tableStyleId>
              </a:tblPr>
              <a:tblGrid>
                <a:gridCol w="2144055">
                  <a:extLst>
                    <a:ext uri="{9D8B030D-6E8A-4147-A177-3AD203B41FA5}">
                      <a16:colId xmlns:a16="http://schemas.microsoft.com/office/drawing/2014/main" val="1364944568"/>
                    </a:ext>
                  </a:extLst>
                </a:gridCol>
                <a:gridCol w="2726725">
                  <a:extLst>
                    <a:ext uri="{9D8B030D-6E8A-4147-A177-3AD203B41FA5}">
                      <a16:colId xmlns:a16="http://schemas.microsoft.com/office/drawing/2014/main" val="1464363305"/>
                    </a:ext>
                  </a:extLst>
                </a:gridCol>
                <a:gridCol w="2751438">
                  <a:extLst>
                    <a:ext uri="{9D8B030D-6E8A-4147-A177-3AD203B41FA5}">
                      <a16:colId xmlns:a16="http://schemas.microsoft.com/office/drawing/2014/main" val="1637771348"/>
                    </a:ext>
                  </a:extLst>
                </a:gridCol>
                <a:gridCol w="1466335">
                  <a:extLst>
                    <a:ext uri="{9D8B030D-6E8A-4147-A177-3AD203B41FA5}">
                      <a16:colId xmlns:a16="http://schemas.microsoft.com/office/drawing/2014/main" val="2715124662"/>
                    </a:ext>
                  </a:extLst>
                </a:gridCol>
                <a:gridCol w="2761892">
                  <a:extLst>
                    <a:ext uri="{9D8B030D-6E8A-4147-A177-3AD203B41FA5}">
                      <a16:colId xmlns:a16="http://schemas.microsoft.com/office/drawing/2014/main" val="1731483487"/>
                    </a:ext>
                  </a:extLst>
                </a:gridCol>
              </a:tblGrid>
              <a:tr h="370840">
                <a:tc>
                  <a:txBody>
                    <a:bodyPr/>
                    <a:lstStyle/>
                    <a:p>
                      <a:r>
                        <a:rPr lang="de-DE" dirty="0"/>
                        <a:t>Experimente 1 – 4 </a:t>
                      </a:r>
                    </a:p>
                  </a:txBody>
                  <a:tcPr/>
                </a:tc>
                <a:tc>
                  <a:txBody>
                    <a:bodyPr/>
                    <a:lstStyle/>
                    <a:p>
                      <a:r>
                        <a:rPr lang="de-DE" dirty="0"/>
                        <a:t>Experiment 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Experiment 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Experiment 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Experimente 8 – 10 </a:t>
                      </a:r>
                    </a:p>
                  </a:txBody>
                  <a:tcPr/>
                </a:tc>
                <a:extLst>
                  <a:ext uri="{0D108BD9-81ED-4DB2-BD59-A6C34878D82A}">
                    <a16:rowId xmlns:a16="http://schemas.microsoft.com/office/drawing/2014/main" val="2729327796"/>
                  </a:ext>
                </a:extLst>
              </a:tr>
              <a:tr h="370840">
                <a:tc>
                  <a:txBody>
                    <a:bodyPr/>
                    <a:lstStyle/>
                    <a:p>
                      <a:r>
                        <a:rPr lang="de-DE" sz="1400" dirty="0"/>
                        <a:t>Farbe, Oberflächenglanz, Härte, </a:t>
                      </a:r>
                      <a:r>
                        <a:rPr lang="de-DE" sz="1400" dirty="0">
                          <a:solidFill>
                            <a:srgbClr val="C00000"/>
                          </a:solidFill>
                        </a:rPr>
                        <a:t>Verformbarkeit</a:t>
                      </a:r>
                    </a:p>
                  </a:txBody>
                  <a:tcPr/>
                </a:tc>
                <a:tc>
                  <a:txBody>
                    <a:bodyPr/>
                    <a:lstStyle/>
                    <a:p>
                      <a:pPr marL="0" algn="l" defTabSz="914400" rtl="0" eaLnBrk="1" latinLnBrk="0" hangingPunct="1"/>
                      <a:r>
                        <a:rPr lang="de-DE" sz="1400" kern="1200" dirty="0">
                          <a:solidFill>
                            <a:schemeClr val="dk1"/>
                          </a:solidFill>
                          <a:latin typeface="+mn-lt"/>
                          <a:ea typeface="+mn-ea"/>
                          <a:cs typeface="+mn-cs"/>
                        </a:rPr>
                        <a:t>Elektrische Leitfähigkeit</a:t>
                      </a:r>
                    </a:p>
                  </a:txBody>
                  <a:tcPr/>
                </a:tc>
                <a:tc>
                  <a:txBody>
                    <a:bodyPr/>
                    <a:lstStyle/>
                    <a:p>
                      <a:pPr marL="0" algn="l" defTabSz="914400" rtl="0" eaLnBrk="1" latinLnBrk="0" hangingPunct="1"/>
                      <a:r>
                        <a:rPr lang="de-DE" sz="1400" kern="1200" dirty="0">
                          <a:solidFill>
                            <a:schemeClr val="dk1"/>
                          </a:solidFill>
                          <a:latin typeface="+mn-lt"/>
                          <a:ea typeface="+mn-ea"/>
                          <a:cs typeface="+mn-cs"/>
                        </a:rPr>
                        <a:t>Magnetismus</a:t>
                      </a:r>
                    </a:p>
                  </a:txBody>
                  <a:tcPr/>
                </a:tc>
                <a:tc>
                  <a:txBody>
                    <a:bodyPr/>
                    <a:lstStyle/>
                    <a:p>
                      <a:pPr marL="0" algn="l" defTabSz="914400" rtl="0" eaLnBrk="1" latinLnBrk="0" hangingPunct="1"/>
                      <a:r>
                        <a:rPr lang="de-DE" sz="1400" kern="1200" dirty="0">
                          <a:solidFill>
                            <a:srgbClr val="C00000"/>
                          </a:solidFill>
                          <a:latin typeface="+mn-lt"/>
                          <a:ea typeface="+mn-ea"/>
                          <a:cs typeface="+mn-cs"/>
                        </a:rPr>
                        <a:t>Löslichkeit in Wasser</a:t>
                      </a:r>
                    </a:p>
                  </a:txBody>
                  <a:tcPr/>
                </a:tc>
                <a:tc>
                  <a:txBody>
                    <a:bodyPr/>
                    <a:lstStyle/>
                    <a:p>
                      <a:pPr marL="0" algn="l" defTabSz="914400" rtl="0" eaLnBrk="1" latinLnBrk="0" hangingPunct="1"/>
                      <a:r>
                        <a:rPr lang="de-DE" sz="1400" kern="1200" dirty="0">
                          <a:solidFill>
                            <a:srgbClr val="C00000"/>
                          </a:solidFill>
                          <a:latin typeface="+mn-lt"/>
                          <a:ea typeface="+mn-ea"/>
                          <a:cs typeface="+mn-cs"/>
                        </a:rPr>
                        <a:t>Brennbarkeit, Wärmeleitfähigkeit im Vergleich zu Keramik bzw. Glas</a:t>
                      </a:r>
                    </a:p>
                  </a:txBody>
                  <a:tcPr/>
                </a:tc>
                <a:extLst>
                  <a:ext uri="{0D108BD9-81ED-4DB2-BD59-A6C34878D82A}">
                    <a16:rowId xmlns:a16="http://schemas.microsoft.com/office/drawing/2014/main" val="3591550374"/>
                  </a:ext>
                </a:extLst>
              </a:tr>
            </a:tbl>
          </a:graphicData>
        </a:graphic>
      </p:graphicFrame>
      <p:pic>
        <p:nvPicPr>
          <p:cNvPr id="1026" name="Picture 2" descr="Schutzbrille">
            <a:extLst>
              <a:ext uri="{FF2B5EF4-FFF2-40B4-BE49-F238E27FC236}">
                <a16:creationId xmlns:a16="http://schemas.microsoft.com/office/drawing/2014/main" id="{D7081C16-991A-F947-BC66-EE34429C7AC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67756" y="3724877"/>
            <a:ext cx="721810" cy="600813"/>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6B5944E4-68B1-F84F-02DA-08C387C828C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01445170"/>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E357C6-ECAB-496F-AA0F-32C81BB55000}"/>
              </a:ext>
            </a:extLst>
          </p:cNvPr>
          <p:cNvSpPr>
            <a:spLocks noGrp="1"/>
          </p:cNvSpPr>
          <p:nvPr>
            <p:ph type="title"/>
          </p:nvPr>
        </p:nvSpPr>
        <p:spPr>
          <a:xfrm>
            <a:off x="838200" y="1"/>
            <a:ext cx="10515600" cy="1433384"/>
          </a:xfrm>
        </p:spPr>
        <p:txBody>
          <a:bodyPr>
            <a:normAutofit/>
          </a:bodyPr>
          <a:lstStyle/>
          <a:p>
            <a:pPr algn="l"/>
            <a:r>
              <a:rPr lang="de-DE" sz="3200" b="1" cap="none" spc="75" dirty="0">
                <a:solidFill>
                  <a:srgbClr val="C00000"/>
                </a:solidFill>
                <a:cs typeface="Times New Roman" panose="02020603050405020304" pitchFamily="18" charset="0"/>
              </a:rPr>
              <a:t>3.3. Verlauf</a:t>
            </a:r>
            <a:endParaRPr lang="de-DE" sz="3200" cap="none" dirty="0">
              <a:solidFill>
                <a:srgbClr val="C00000"/>
              </a:solidFill>
            </a:endParaRPr>
          </a:p>
        </p:txBody>
      </p:sp>
      <p:sp>
        <p:nvSpPr>
          <p:cNvPr id="3" name="Inhaltsplatzhalter 2">
            <a:extLst>
              <a:ext uri="{FF2B5EF4-FFF2-40B4-BE49-F238E27FC236}">
                <a16:creationId xmlns:a16="http://schemas.microsoft.com/office/drawing/2014/main" id="{9A3F6DF4-029E-4067-860F-B6B82546D433}"/>
              </a:ext>
            </a:extLst>
          </p:cNvPr>
          <p:cNvSpPr>
            <a:spLocks noGrp="1"/>
          </p:cNvSpPr>
          <p:nvPr>
            <p:ph idx="1"/>
          </p:nvPr>
        </p:nvSpPr>
        <p:spPr>
          <a:xfrm>
            <a:off x="321275" y="1070919"/>
            <a:ext cx="11532973" cy="2438400"/>
          </a:xfrm>
        </p:spPr>
        <p:txBody>
          <a:bodyPr>
            <a:normAutofit fontScale="92500"/>
          </a:bodyPr>
          <a:lstStyle/>
          <a:p>
            <a:pPr marL="0" indent="0">
              <a:lnSpc>
                <a:spcPct val="147000"/>
              </a:lnSpc>
              <a:spcAft>
                <a:spcPts val="800"/>
              </a:spcAft>
              <a:buNone/>
            </a:pPr>
            <a:r>
              <a:rPr lang="de-DE" sz="2200" b="1" cap="none" spc="75" dirty="0">
                <a:solidFill>
                  <a:srgbClr val="C00000"/>
                </a:solidFill>
                <a:cs typeface="Times New Roman" panose="02020603050405020304" pitchFamily="18" charset="0"/>
              </a:rPr>
              <a:t>4. Technisches Experiment durchführen </a:t>
            </a:r>
            <a:r>
              <a:rPr lang="de-DE" sz="2200" dirty="0"/>
              <a:t>(10:10 – 10:35)</a:t>
            </a:r>
            <a:endParaRPr lang="de-DE" sz="2200" b="1" cap="none" spc="75" dirty="0">
              <a:solidFill>
                <a:srgbClr val="C00000"/>
              </a:solidFill>
              <a:cs typeface="Times New Roman" panose="02020603050405020304" pitchFamily="18" charset="0"/>
            </a:endParaRPr>
          </a:p>
          <a:p>
            <a:pPr>
              <a:lnSpc>
                <a:spcPct val="130000"/>
              </a:lnSpc>
              <a:spcAft>
                <a:spcPts val="800"/>
              </a:spcAft>
            </a:pPr>
            <a:r>
              <a:rPr lang="de-DE" cap="none" dirty="0"/>
              <a:t>die S* arbeiten Experiment 1 bis 7 selbständig ab und führen dazu das Protokoll (bei Unsicherheiten mit Bleistift)</a:t>
            </a:r>
          </a:p>
          <a:p>
            <a:pPr>
              <a:lnSpc>
                <a:spcPct val="130000"/>
              </a:lnSpc>
              <a:spcAft>
                <a:spcPts val="800"/>
              </a:spcAft>
            </a:pPr>
            <a:r>
              <a:rPr lang="de-DE" cap="none" dirty="0"/>
              <a:t>vor dem Beginn der Experimente 8 bis 10 melden sich die Gruppen bei einer der Lehrpersonen, welche dann die Freigabe zum Experiment erteilt und bei Bedarf oder Unsicherheit unterstützt</a:t>
            </a:r>
          </a:p>
          <a:p>
            <a:pPr>
              <a:lnSpc>
                <a:spcPct val="130000"/>
              </a:lnSpc>
              <a:spcAft>
                <a:spcPts val="800"/>
              </a:spcAft>
            </a:pPr>
            <a:endParaRPr lang="de-DE" cap="none" dirty="0"/>
          </a:p>
          <a:p>
            <a:pPr>
              <a:lnSpc>
                <a:spcPct val="130000"/>
              </a:lnSpc>
              <a:spcAft>
                <a:spcPts val="800"/>
              </a:spcAft>
            </a:pPr>
            <a:endParaRPr lang="de-DE" cap="none" dirty="0"/>
          </a:p>
          <a:p>
            <a:pPr>
              <a:lnSpc>
                <a:spcPct val="130000"/>
              </a:lnSpc>
              <a:spcAft>
                <a:spcPts val="800"/>
              </a:spcAft>
            </a:pPr>
            <a:endParaRPr lang="de-DE" cap="none" dirty="0"/>
          </a:p>
          <a:p>
            <a:pPr marL="0" indent="0">
              <a:lnSpc>
                <a:spcPct val="130000"/>
              </a:lnSpc>
              <a:spcAft>
                <a:spcPts val="800"/>
              </a:spcAft>
              <a:buNone/>
            </a:pPr>
            <a:endParaRPr lang="de-DE" cap="none" dirty="0"/>
          </a:p>
          <a:p>
            <a:pPr>
              <a:lnSpc>
                <a:spcPct val="130000"/>
              </a:lnSpc>
              <a:spcAft>
                <a:spcPts val="800"/>
              </a:spcAft>
            </a:pPr>
            <a:endParaRPr lang="de-DE" cap="none" dirty="0"/>
          </a:p>
          <a:p>
            <a:pPr marL="457200" lvl="1" indent="0">
              <a:lnSpc>
                <a:spcPct val="130000"/>
              </a:lnSpc>
              <a:spcAft>
                <a:spcPts val="800"/>
              </a:spcAft>
              <a:buNone/>
            </a:pPr>
            <a:endParaRPr lang="de-DE" cap="none" dirty="0"/>
          </a:p>
        </p:txBody>
      </p:sp>
      <p:sp>
        <p:nvSpPr>
          <p:cNvPr id="4" name="Foliennummernplatzhalter 3">
            <a:extLst>
              <a:ext uri="{FF2B5EF4-FFF2-40B4-BE49-F238E27FC236}">
                <a16:creationId xmlns:a16="http://schemas.microsoft.com/office/drawing/2014/main" id="{2884D9A1-9BC6-4379-A00F-C7EC2EE7DC28}"/>
              </a:ext>
            </a:extLst>
          </p:cNvPr>
          <p:cNvSpPr>
            <a:spLocks noGrp="1"/>
          </p:cNvSpPr>
          <p:nvPr>
            <p:ph type="sldNum" sz="quarter" idx="12"/>
          </p:nvPr>
        </p:nvSpPr>
        <p:spPr>
          <a:xfrm>
            <a:off x="11353800" y="6554393"/>
            <a:ext cx="764215" cy="365125"/>
          </a:xfrm>
        </p:spPr>
        <p:txBody>
          <a:bodyPr/>
          <a:lstStyle/>
          <a:p>
            <a:fld id="{6026C539-7563-48DA-A220-5C86459102EC}" type="slidenum">
              <a:rPr lang="de-DE" smtClean="0"/>
              <a:t>23</a:t>
            </a:fld>
            <a:endParaRPr lang="de-DE" dirty="0"/>
          </a:p>
        </p:txBody>
      </p:sp>
      <p:grpSp>
        <p:nvGrpSpPr>
          <p:cNvPr id="5" name="Gruppieren 4">
            <a:extLst>
              <a:ext uri="{FF2B5EF4-FFF2-40B4-BE49-F238E27FC236}">
                <a16:creationId xmlns:a16="http://schemas.microsoft.com/office/drawing/2014/main" id="{53370BC8-8954-44CB-9301-DA3DDE5DC2A5}"/>
              </a:ext>
            </a:extLst>
          </p:cNvPr>
          <p:cNvGrpSpPr/>
          <p:nvPr/>
        </p:nvGrpSpPr>
        <p:grpSpPr>
          <a:xfrm>
            <a:off x="171884" y="3639928"/>
            <a:ext cx="11815284" cy="2006965"/>
            <a:chOff x="171884" y="3639928"/>
            <a:chExt cx="11815284" cy="2006965"/>
          </a:xfrm>
        </p:grpSpPr>
        <p:pic>
          <p:nvPicPr>
            <p:cNvPr id="6" name="Grafik 5">
              <a:extLst>
                <a:ext uri="{FF2B5EF4-FFF2-40B4-BE49-F238E27FC236}">
                  <a16:creationId xmlns:a16="http://schemas.microsoft.com/office/drawing/2014/main" id="{71B4CB06-7A8E-5FBF-2C77-BCE5653D54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884" y="3641125"/>
              <a:ext cx="2207965" cy="1987272"/>
            </a:xfrm>
            <a:prstGeom prst="rect">
              <a:avLst/>
            </a:prstGeom>
          </p:spPr>
        </p:pic>
        <p:pic>
          <p:nvPicPr>
            <p:cNvPr id="8" name="Grafik 7">
              <a:extLst>
                <a:ext uri="{FF2B5EF4-FFF2-40B4-BE49-F238E27FC236}">
                  <a16:creationId xmlns:a16="http://schemas.microsoft.com/office/drawing/2014/main" id="{FDF2B07B-57EC-4AF3-B561-9DDAEBEC0FF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6200000">
              <a:off x="2739547" y="3309913"/>
              <a:ext cx="1987269" cy="2649691"/>
            </a:xfrm>
            <a:prstGeom prst="rect">
              <a:avLst/>
            </a:prstGeom>
          </p:spPr>
        </p:pic>
        <p:pic>
          <p:nvPicPr>
            <p:cNvPr id="10" name="Grafik 9">
              <a:extLst>
                <a:ext uri="{FF2B5EF4-FFF2-40B4-BE49-F238E27FC236}">
                  <a16:creationId xmlns:a16="http://schemas.microsoft.com/office/drawing/2014/main" id="{D7E53127-9509-4230-43DA-FC3E702B10D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6200000">
              <a:off x="5423195" y="3309913"/>
              <a:ext cx="1987269" cy="2649692"/>
            </a:xfrm>
            <a:prstGeom prst="rect">
              <a:avLst/>
            </a:prstGeom>
          </p:spPr>
        </p:pic>
        <p:pic>
          <p:nvPicPr>
            <p:cNvPr id="12" name="Grafik 11">
              <a:extLst>
                <a:ext uri="{FF2B5EF4-FFF2-40B4-BE49-F238E27FC236}">
                  <a16:creationId xmlns:a16="http://schemas.microsoft.com/office/drawing/2014/main" id="{EA70619C-3DE9-2B89-BF46-76EB423367B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312810" y="3639928"/>
              <a:ext cx="2674358" cy="2005769"/>
            </a:xfrm>
            <a:prstGeom prst="rect">
              <a:avLst/>
            </a:prstGeom>
          </p:spPr>
        </p:pic>
        <p:pic>
          <p:nvPicPr>
            <p:cNvPr id="15" name="Grafik 14">
              <a:extLst>
                <a:ext uri="{FF2B5EF4-FFF2-40B4-BE49-F238E27FC236}">
                  <a16:creationId xmlns:a16="http://schemas.microsoft.com/office/drawing/2014/main" id="{80833193-5AE3-1F36-0878-3AF0780FF2F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775469" y="3641124"/>
              <a:ext cx="1504327" cy="2005769"/>
            </a:xfrm>
            <a:prstGeom prst="rect">
              <a:avLst/>
            </a:prstGeom>
          </p:spPr>
        </p:pic>
      </p:grpSp>
      <p:graphicFrame>
        <p:nvGraphicFramePr>
          <p:cNvPr id="20" name="Tabelle 20">
            <a:extLst>
              <a:ext uri="{FF2B5EF4-FFF2-40B4-BE49-F238E27FC236}">
                <a16:creationId xmlns:a16="http://schemas.microsoft.com/office/drawing/2014/main" id="{A0FD3459-BE8D-41B7-B96C-DDBC2EF10DE8}"/>
              </a:ext>
            </a:extLst>
          </p:cNvPr>
          <p:cNvGraphicFramePr>
            <a:graphicFrameLocks noGrp="1"/>
          </p:cNvGraphicFramePr>
          <p:nvPr>
            <p:extLst>
              <p:ext uri="{D42A27DB-BD31-4B8C-83A1-F6EECF244321}">
                <p14:modId xmlns:p14="http://schemas.microsoft.com/office/powerpoint/2010/main" val="2400222228"/>
              </p:ext>
            </p:extLst>
          </p:nvPr>
        </p:nvGraphicFramePr>
        <p:xfrm>
          <a:off x="169671" y="5646894"/>
          <a:ext cx="11817498" cy="889000"/>
        </p:xfrm>
        <a:graphic>
          <a:graphicData uri="http://schemas.openxmlformats.org/drawingml/2006/table">
            <a:tbl>
              <a:tblPr firstRow="1" bandRow="1">
                <a:tableStyleId>{5C22544A-7EE6-4342-B048-85BDC9FD1C3A}</a:tableStyleId>
              </a:tblPr>
              <a:tblGrid>
                <a:gridCol w="2213133">
                  <a:extLst>
                    <a:ext uri="{9D8B030D-6E8A-4147-A177-3AD203B41FA5}">
                      <a16:colId xmlns:a16="http://schemas.microsoft.com/office/drawing/2014/main" val="1364944568"/>
                    </a:ext>
                  </a:extLst>
                </a:gridCol>
                <a:gridCol w="2686284">
                  <a:extLst>
                    <a:ext uri="{9D8B030D-6E8A-4147-A177-3AD203B41FA5}">
                      <a16:colId xmlns:a16="http://schemas.microsoft.com/office/drawing/2014/main" val="1464363305"/>
                    </a:ext>
                  </a:extLst>
                </a:gridCol>
                <a:gridCol w="2699193">
                  <a:extLst>
                    <a:ext uri="{9D8B030D-6E8A-4147-A177-3AD203B41FA5}">
                      <a16:colId xmlns:a16="http://schemas.microsoft.com/office/drawing/2014/main" val="1637771348"/>
                    </a:ext>
                  </a:extLst>
                </a:gridCol>
                <a:gridCol w="1515762">
                  <a:extLst>
                    <a:ext uri="{9D8B030D-6E8A-4147-A177-3AD203B41FA5}">
                      <a16:colId xmlns:a16="http://schemas.microsoft.com/office/drawing/2014/main" val="2715124662"/>
                    </a:ext>
                  </a:extLst>
                </a:gridCol>
                <a:gridCol w="2703126">
                  <a:extLst>
                    <a:ext uri="{9D8B030D-6E8A-4147-A177-3AD203B41FA5}">
                      <a16:colId xmlns:a16="http://schemas.microsoft.com/office/drawing/2014/main" val="1731483487"/>
                    </a:ext>
                  </a:extLst>
                </a:gridCol>
              </a:tblGrid>
              <a:tr h="370840">
                <a:tc>
                  <a:txBody>
                    <a:bodyPr/>
                    <a:lstStyle/>
                    <a:p>
                      <a:r>
                        <a:rPr lang="de-DE" dirty="0"/>
                        <a:t>Experimente 1 – 4 </a:t>
                      </a:r>
                    </a:p>
                  </a:txBody>
                  <a:tcPr/>
                </a:tc>
                <a:tc>
                  <a:txBody>
                    <a:bodyPr/>
                    <a:lstStyle/>
                    <a:p>
                      <a:r>
                        <a:rPr lang="de-DE" dirty="0"/>
                        <a:t>Experiment 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Experiment 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Experiment 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Experimente 8 – 10 </a:t>
                      </a:r>
                    </a:p>
                  </a:txBody>
                  <a:tcPr/>
                </a:tc>
                <a:extLst>
                  <a:ext uri="{0D108BD9-81ED-4DB2-BD59-A6C34878D82A}">
                    <a16:rowId xmlns:a16="http://schemas.microsoft.com/office/drawing/2014/main" val="2729327796"/>
                  </a:ext>
                </a:extLst>
              </a:tr>
              <a:tr h="370840">
                <a:tc>
                  <a:txBody>
                    <a:bodyPr/>
                    <a:lstStyle/>
                    <a:p>
                      <a:r>
                        <a:rPr lang="de-DE" sz="1400" dirty="0"/>
                        <a:t>Farbe, Oberflächenglanz, Härte, </a:t>
                      </a:r>
                      <a:r>
                        <a:rPr lang="de-DE" sz="1400" dirty="0">
                          <a:solidFill>
                            <a:srgbClr val="C00000"/>
                          </a:solidFill>
                        </a:rPr>
                        <a:t>Verformbarkeit</a:t>
                      </a:r>
                    </a:p>
                  </a:txBody>
                  <a:tcPr/>
                </a:tc>
                <a:tc>
                  <a:txBody>
                    <a:bodyPr/>
                    <a:lstStyle/>
                    <a:p>
                      <a:pPr marL="0" algn="l" defTabSz="914400" rtl="0" eaLnBrk="1" latinLnBrk="0" hangingPunct="1"/>
                      <a:r>
                        <a:rPr lang="de-DE" sz="1400" kern="1200" dirty="0">
                          <a:solidFill>
                            <a:schemeClr val="dk1"/>
                          </a:solidFill>
                          <a:latin typeface="+mn-lt"/>
                          <a:ea typeface="+mn-ea"/>
                          <a:cs typeface="+mn-cs"/>
                        </a:rPr>
                        <a:t>Elektrische Leitfähigkeit</a:t>
                      </a:r>
                    </a:p>
                  </a:txBody>
                  <a:tcPr/>
                </a:tc>
                <a:tc>
                  <a:txBody>
                    <a:bodyPr/>
                    <a:lstStyle/>
                    <a:p>
                      <a:pPr marL="0" algn="l" defTabSz="914400" rtl="0" eaLnBrk="1" latinLnBrk="0" hangingPunct="1"/>
                      <a:r>
                        <a:rPr lang="de-DE" sz="1400" kern="1200" dirty="0">
                          <a:solidFill>
                            <a:schemeClr val="dk1"/>
                          </a:solidFill>
                          <a:latin typeface="+mn-lt"/>
                          <a:ea typeface="+mn-ea"/>
                          <a:cs typeface="+mn-cs"/>
                        </a:rPr>
                        <a:t>Magnetismus</a:t>
                      </a:r>
                    </a:p>
                  </a:txBody>
                  <a:tcPr/>
                </a:tc>
                <a:tc>
                  <a:txBody>
                    <a:bodyPr/>
                    <a:lstStyle/>
                    <a:p>
                      <a:pPr marL="0" algn="l" defTabSz="914400" rtl="0" eaLnBrk="1" latinLnBrk="0" hangingPunct="1"/>
                      <a:r>
                        <a:rPr lang="de-DE" sz="1400" kern="1200" dirty="0">
                          <a:solidFill>
                            <a:srgbClr val="C00000"/>
                          </a:solidFill>
                          <a:latin typeface="+mn-lt"/>
                          <a:ea typeface="+mn-ea"/>
                          <a:cs typeface="+mn-cs"/>
                        </a:rPr>
                        <a:t>Löslichkeit in Wasser</a:t>
                      </a:r>
                    </a:p>
                  </a:txBody>
                  <a:tcPr/>
                </a:tc>
                <a:tc>
                  <a:txBody>
                    <a:bodyPr/>
                    <a:lstStyle/>
                    <a:p>
                      <a:pPr marL="0" algn="l" defTabSz="914400" rtl="0" eaLnBrk="1" latinLnBrk="0" hangingPunct="1"/>
                      <a:r>
                        <a:rPr lang="de-DE" sz="1400" kern="1200" dirty="0">
                          <a:solidFill>
                            <a:srgbClr val="C00000"/>
                          </a:solidFill>
                          <a:latin typeface="+mn-lt"/>
                          <a:ea typeface="+mn-ea"/>
                          <a:cs typeface="+mn-cs"/>
                        </a:rPr>
                        <a:t>Brennbarkeit, Wärmeleitfähigkeit im Vergleich zu Keramik bzw. Glas</a:t>
                      </a:r>
                    </a:p>
                  </a:txBody>
                  <a:tcPr/>
                </a:tc>
                <a:extLst>
                  <a:ext uri="{0D108BD9-81ED-4DB2-BD59-A6C34878D82A}">
                    <a16:rowId xmlns:a16="http://schemas.microsoft.com/office/drawing/2014/main" val="3591550374"/>
                  </a:ext>
                </a:extLst>
              </a:tr>
            </a:tbl>
          </a:graphicData>
        </a:graphic>
      </p:graphicFrame>
    </p:spTree>
    <p:extLst>
      <p:ext uri="{BB962C8B-B14F-4D97-AF65-F5344CB8AC3E}">
        <p14:creationId xmlns:p14="http://schemas.microsoft.com/office/powerpoint/2010/main" val="4179275899"/>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E357C6-ECAB-496F-AA0F-32C81BB55000}"/>
              </a:ext>
            </a:extLst>
          </p:cNvPr>
          <p:cNvSpPr>
            <a:spLocks noGrp="1"/>
          </p:cNvSpPr>
          <p:nvPr>
            <p:ph type="title"/>
          </p:nvPr>
        </p:nvSpPr>
        <p:spPr>
          <a:xfrm>
            <a:off x="838200" y="1"/>
            <a:ext cx="10515600" cy="1433384"/>
          </a:xfrm>
        </p:spPr>
        <p:txBody>
          <a:bodyPr>
            <a:normAutofit/>
          </a:bodyPr>
          <a:lstStyle/>
          <a:p>
            <a:pPr algn="l"/>
            <a:r>
              <a:rPr lang="de-DE" sz="3200" b="1" cap="none" spc="75" dirty="0">
                <a:solidFill>
                  <a:srgbClr val="C00000"/>
                </a:solidFill>
                <a:cs typeface="Times New Roman" panose="02020603050405020304" pitchFamily="18" charset="0"/>
              </a:rPr>
              <a:t>3.3. Verlauf</a:t>
            </a:r>
            <a:endParaRPr lang="de-DE" sz="3200" cap="none" dirty="0">
              <a:solidFill>
                <a:srgbClr val="C00000"/>
              </a:solidFill>
            </a:endParaRPr>
          </a:p>
        </p:txBody>
      </p:sp>
      <p:sp>
        <p:nvSpPr>
          <p:cNvPr id="3" name="Inhaltsplatzhalter 2">
            <a:extLst>
              <a:ext uri="{FF2B5EF4-FFF2-40B4-BE49-F238E27FC236}">
                <a16:creationId xmlns:a16="http://schemas.microsoft.com/office/drawing/2014/main" id="{9A3F6DF4-029E-4067-860F-B6B82546D433}"/>
              </a:ext>
            </a:extLst>
          </p:cNvPr>
          <p:cNvSpPr>
            <a:spLocks noGrp="1"/>
          </p:cNvSpPr>
          <p:nvPr>
            <p:ph idx="1"/>
          </p:nvPr>
        </p:nvSpPr>
        <p:spPr>
          <a:xfrm>
            <a:off x="699459" y="1070919"/>
            <a:ext cx="10747845" cy="2438400"/>
          </a:xfrm>
        </p:spPr>
        <p:txBody>
          <a:bodyPr>
            <a:normAutofit fontScale="85000" lnSpcReduction="10000"/>
          </a:bodyPr>
          <a:lstStyle/>
          <a:p>
            <a:pPr marL="0" indent="0">
              <a:lnSpc>
                <a:spcPct val="147000"/>
              </a:lnSpc>
              <a:spcAft>
                <a:spcPts val="800"/>
              </a:spcAft>
              <a:buNone/>
            </a:pPr>
            <a:r>
              <a:rPr lang="de-DE" sz="2400" b="1" cap="none" spc="75" dirty="0">
                <a:solidFill>
                  <a:srgbClr val="C00000"/>
                </a:solidFill>
                <a:cs typeface="Times New Roman" panose="02020603050405020304" pitchFamily="18" charset="0"/>
              </a:rPr>
              <a:t>5. Versuche auswerten </a:t>
            </a:r>
            <a:r>
              <a:rPr lang="de-DE" sz="2400" dirty="0"/>
              <a:t>(10:35 – 10:50)</a:t>
            </a:r>
            <a:endParaRPr lang="de-DE" sz="2400" b="1" cap="none" spc="75" dirty="0">
              <a:solidFill>
                <a:srgbClr val="C00000"/>
              </a:solidFill>
              <a:cs typeface="Times New Roman" panose="02020603050405020304" pitchFamily="18" charset="0"/>
            </a:endParaRPr>
          </a:p>
          <a:p>
            <a:pPr>
              <a:lnSpc>
                <a:spcPct val="130000"/>
              </a:lnSpc>
              <a:spcAft>
                <a:spcPts val="800"/>
              </a:spcAft>
            </a:pPr>
            <a:r>
              <a:rPr lang="de-DE" cap="none" dirty="0"/>
              <a:t>nacheinander wird jeweils ein Ergebnis pro Gruppe vorgestellt, mit den anderen Gruppen abgeglichen und in die Tabelle an der Tafel übertragen – die S* können ihre Tabellen ergänzen oder korrigieren</a:t>
            </a:r>
          </a:p>
          <a:p>
            <a:pPr>
              <a:lnSpc>
                <a:spcPct val="130000"/>
              </a:lnSpc>
              <a:spcAft>
                <a:spcPts val="800"/>
              </a:spcAft>
            </a:pPr>
            <a:r>
              <a:rPr lang="de-DE" cap="none" dirty="0"/>
              <a:t>bezugnehmend auf die Ausgangsfragestellungen (siehe Folie 15) wird besprochen, welches der Materialien, die eingangs genannt wurden (Glas, Keramik, Eisen, Kupfer, Aluminium) die benötigten Eigenschaften am besten erfüllt.</a:t>
            </a:r>
          </a:p>
          <a:p>
            <a:pPr>
              <a:lnSpc>
                <a:spcPct val="130000"/>
              </a:lnSpc>
              <a:spcAft>
                <a:spcPts val="800"/>
              </a:spcAft>
            </a:pPr>
            <a:endParaRPr lang="de-DE" cap="none" dirty="0"/>
          </a:p>
          <a:p>
            <a:pPr>
              <a:lnSpc>
                <a:spcPct val="130000"/>
              </a:lnSpc>
              <a:spcAft>
                <a:spcPts val="800"/>
              </a:spcAft>
            </a:pPr>
            <a:endParaRPr lang="de-DE" cap="none" dirty="0"/>
          </a:p>
          <a:p>
            <a:pPr marL="0" indent="0">
              <a:lnSpc>
                <a:spcPct val="130000"/>
              </a:lnSpc>
              <a:spcAft>
                <a:spcPts val="800"/>
              </a:spcAft>
              <a:buNone/>
            </a:pPr>
            <a:endParaRPr lang="de-DE" cap="none" dirty="0"/>
          </a:p>
          <a:p>
            <a:pPr>
              <a:lnSpc>
                <a:spcPct val="130000"/>
              </a:lnSpc>
              <a:spcAft>
                <a:spcPts val="800"/>
              </a:spcAft>
            </a:pPr>
            <a:endParaRPr lang="de-DE" cap="none" dirty="0"/>
          </a:p>
          <a:p>
            <a:pPr marL="457200" lvl="1" indent="0">
              <a:lnSpc>
                <a:spcPct val="130000"/>
              </a:lnSpc>
              <a:spcAft>
                <a:spcPts val="800"/>
              </a:spcAft>
              <a:buNone/>
            </a:pPr>
            <a:endParaRPr lang="de-DE" cap="none" dirty="0"/>
          </a:p>
        </p:txBody>
      </p:sp>
      <p:sp>
        <p:nvSpPr>
          <p:cNvPr id="4" name="Foliennummernplatzhalter 3">
            <a:extLst>
              <a:ext uri="{FF2B5EF4-FFF2-40B4-BE49-F238E27FC236}">
                <a16:creationId xmlns:a16="http://schemas.microsoft.com/office/drawing/2014/main" id="{2884D9A1-9BC6-4379-A00F-C7EC2EE7DC28}"/>
              </a:ext>
            </a:extLst>
          </p:cNvPr>
          <p:cNvSpPr>
            <a:spLocks noGrp="1"/>
          </p:cNvSpPr>
          <p:nvPr>
            <p:ph type="sldNum" sz="quarter" idx="12"/>
          </p:nvPr>
        </p:nvSpPr>
        <p:spPr>
          <a:xfrm>
            <a:off x="11123138" y="6414347"/>
            <a:ext cx="764215" cy="365125"/>
          </a:xfrm>
        </p:spPr>
        <p:txBody>
          <a:bodyPr/>
          <a:lstStyle/>
          <a:p>
            <a:fld id="{6026C539-7563-48DA-A220-5C86459102EC}" type="slidenum">
              <a:rPr lang="de-DE" smtClean="0"/>
              <a:t>24</a:t>
            </a:fld>
            <a:endParaRPr lang="de-DE" dirty="0"/>
          </a:p>
        </p:txBody>
      </p:sp>
      <p:pic>
        <p:nvPicPr>
          <p:cNvPr id="13" name="Grafik 12">
            <a:extLst>
              <a:ext uri="{FF2B5EF4-FFF2-40B4-BE49-F238E27FC236}">
                <a16:creationId xmlns:a16="http://schemas.microsoft.com/office/drawing/2014/main" id="{65B6F3E2-FF37-1C87-C432-5D3E1345F3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9977" y="3659316"/>
            <a:ext cx="3963161" cy="2639623"/>
          </a:xfrm>
          <a:prstGeom prst="rect">
            <a:avLst/>
          </a:prstGeom>
        </p:spPr>
      </p:pic>
      <p:grpSp>
        <p:nvGrpSpPr>
          <p:cNvPr id="16" name="Gruppieren 15">
            <a:extLst>
              <a:ext uri="{FF2B5EF4-FFF2-40B4-BE49-F238E27FC236}">
                <a16:creationId xmlns:a16="http://schemas.microsoft.com/office/drawing/2014/main" id="{73C38EFE-11D5-F886-0549-EC82DBF336E0}"/>
              </a:ext>
            </a:extLst>
          </p:cNvPr>
          <p:cNvGrpSpPr/>
          <p:nvPr/>
        </p:nvGrpSpPr>
        <p:grpSpPr>
          <a:xfrm>
            <a:off x="838200" y="3443408"/>
            <a:ext cx="5990968" cy="3315548"/>
            <a:chOff x="535459" y="3352802"/>
            <a:chExt cx="6293709" cy="3472065"/>
          </a:xfrm>
        </p:grpSpPr>
        <p:pic>
          <p:nvPicPr>
            <p:cNvPr id="9" name="Grafik 8">
              <a:extLst>
                <a:ext uri="{FF2B5EF4-FFF2-40B4-BE49-F238E27FC236}">
                  <a16:creationId xmlns:a16="http://schemas.microsoft.com/office/drawing/2014/main" id="{30398F6D-B18B-84EE-B8CA-7F832B2CA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459" y="3534026"/>
              <a:ext cx="5886758" cy="2809108"/>
            </a:xfrm>
            <a:prstGeom prst="rect">
              <a:avLst/>
            </a:prstGeom>
          </p:spPr>
        </p:pic>
        <p:sp>
          <p:nvSpPr>
            <p:cNvPr id="14" name="Rechteck: abgerundete Ecken 13">
              <a:extLst>
                <a:ext uri="{FF2B5EF4-FFF2-40B4-BE49-F238E27FC236}">
                  <a16:creationId xmlns:a16="http://schemas.microsoft.com/office/drawing/2014/main" id="{6F7C7A1C-C5A9-0F71-52F3-509F2682D2D0}"/>
                </a:ext>
              </a:extLst>
            </p:cNvPr>
            <p:cNvSpPr/>
            <p:nvPr/>
          </p:nvSpPr>
          <p:spPr>
            <a:xfrm>
              <a:off x="535459" y="3352802"/>
              <a:ext cx="6293709" cy="315216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Textfeld 16">
              <a:extLst>
                <a:ext uri="{FF2B5EF4-FFF2-40B4-BE49-F238E27FC236}">
                  <a16:creationId xmlns:a16="http://schemas.microsoft.com/office/drawing/2014/main" id="{FD61A110-291A-FE5A-977B-55EE05967685}"/>
                </a:ext>
              </a:extLst>
            </p:cNvPr>
            <p:cNvSpPr txBox="1"/>
            <p:nvPr/>
          </p:nvSpPr>
          <p:spPr>
            <a:xfrm>
              <a:off x="3142564" y="6455535"/>
              <a:ext cx="3443653" cy="369332"/>
            </a:xfrm>
            <a:prstGeom prst="rect">
              <a:avLst/>
            </a:prstGeom>
            <a:noFill/>
          </p:spPr>
          <p:txBody>
            <a:bodyPr wrap="square">
              <a:spAutoFit/>
            </a:bodyPr>
            <a:lstStyle/>
            <a:p>
              <a:pPr algn="r"/>
              <a:r>
                <a:rPr lang="de-DE" cap="none" dirty="0">
                  <a:solidFill>
                    <a:schemeClr val="accent2">
                      <a:lumMod val="50000"/>
                    </a:schemeClr>
                  </a:solidFill>
                </a:rPr>
                <a:t>Tafelbild</a:t>
              </a:r>
              <a:endParaRPr lang="de-DE" dirty="0">
                <a:solidFill>
                  <a:schemeClr val="accent2">
                    <a:lumMod val="50000"/>
                  </a:schemeClr>
                </a:solidFill>
              </a:endParaRPr>
            </a:p>
          </p:txBody>
        </p:sp>
      </p:grpSp>
    </p:spTree>
    <p:extLst>
      <p:ext uri="{BB962C8B-B14F-4D97-AF65-F5344CB8AC3E}">
        <p14:creationId xmlns:p14="http://schemas.microsoft.com/office/powerpoint/2010/main" val="4156204278"/>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E357C6-ECAB-496F-AA0F-32C81BB55000}"/>
              </a:ext>
            </a:extLst>
          </p:cNvPr>
          <p:cNvSpPr>
            <a:spLocks noGrp="1"/>
          </p:cNvSpPr>
          <p:nvPr>
            <p:ph type="title"/>
          </p:nvPr>
        </p:nvSpPr>
        <p:spPr>
          <a:xfrm>
            <a:off x="838200" y="1"/>
            <a:ext cx="10515600" cy="1433384"/>
          </a:xfrm>
        </p:spPr>
        <p:txBody>
          <a:bodyPr>
            <a:normAutofit/>
          </a:bodyPr>
          <a:lstStyle/>
          <a:p>
            <a:pPr algn="l"/>
            <a:r>
              <a:rPr lang="de-DE" sz="3200" b="1" cap="none" spc="75" dirty="0">
                <a:solidFill>
                  <a:srgbClr val="C00000"/>
                </a:solidFill>
                <a:cs typeface="Times New Roman" panose="02020603050405020304" pitchFamily="18" charset="0"/>
              </a:rPr>
              <a:t>3.3. Verlauf</a:t>
            </a:r>
            <a:endParaRPr lang="de-DE" sz="3200" cap="none" dirty="0">
              <a:solidFill>
                <a:srgbClr val="C00000"/>
              </a:solidFill>
            </a:endParaRPr>
          </a:p>
        </p:txBody>
      </p:sp>
      <p:sp>
        <p:nvSpPr>
          <p:cNvPr id="3" name="Inhaltsplatzhalter 2">
            <a:extLst>
              <a:ext uri="{FF2B5EF4-FFF2-40B4-BE49-F238E27FC236}">
                <a16:creationId xmlns:a16="http://schemas.microsoft.com/office/drawing/2014/main" id="{9A3F6DF4-029E-4067-860F-B6B82546D433}"/>
              </a:ext>
            </a:extLst>
          </p:cNvPr>
          <p:cNvSpPr>
            <a:spLocks noGrp="1"/>
          </p:cNvSpPr>
          <p:nvPr>
            <p:ph idx="1"/>
          </p:nvPr>
        </p:nvSpPr>
        <p:spPr>
          <a:xfrm>
            <a:off x="699459" y="1070919"/>
            <a:ext cx="10747845" cy="5255740"/>
          </a:xfrm>
        </p:spPr>
        <p:txBody>
          <a:bodyPr>
            <a:normAutofit fontScale="92500" lnSpcReduction="20000"/>
          </a:bodyPr>
          <a:lstStyle/>
          <a:p>
            <a:pPr marL="0" indent="0">
              <a:lnSpc>
                <a:spcPct val="147000"/>
              </a:lnSpc>
              <a:spcAft>
                <a:spcPts val="800"/>
              </a:spcAft>
              <a:buNone/>
            </a:pPr>
            <a:r>
              <a:rPr lang="de-DE" sz="2200" b="1" cap="none" spc="75" dirty="0">
                <a:solidFill>
                  <a:srgbClr val="C00000"/>
                </a:solidFill>
                <a:cs typeface="Times New Roman" panose="02020603050405020304" pitchFamily="18" charset="0"/>
              </a:rPr>
              <a:t>5. Zusammenfassung/ Transfer/ Ausblick </a:t>
            </a:r>
            <a:r>
              <a:rPr lang="de-DE" sz="2200" dirty="0"/>
              <a:t>(10:50 – 11:05)</a:t>
            </a:r>
            <a:endParaRPr lang="de-DE" sz="2200" b="1" cap="none" spc="75" dirty="0">
              <a:solidFill>
                <a:srgbClr val="C00000"/>
              </a:solidFill>
              <a:cs typeface="Times New Roman" panose="02020603050405020304" pitchFamily="18" charset="0"/>
            </a:endParaRPr>
          </a:p>
          <a:p>
            <a:pPr>
              <a:lnSpc>
                <a:spcPct val="130000"/>
              </a:lnSpc>
              <a:spcAft>
                <a:spcPts val="800"/>
              </a:spcAft>
            </a:pPr>
            <a:r>
              <a:rPr lang="de-DE" cap="none" dirty="0"/>
              <a:t>vergleiche das Ergebnis mit deiner eingangs notierten Vermutung (Folie 17)</a:t>
            </a:r>
          </a:p>
          <a:p>
            <a:pPr>
              <a:lnSpc>
                <a:spcPct val="130000"/>
              </a:lnSpc>
              <a:spcAft>
                <a:spcPts val="800"/>
              </a:spcAft>
            </a:pPr>
            <a:r>
              <a:rPr lang="de-DE" cap="none" dirty="0"/>
              <a:t>da verschiedene Metalle in Frage kommen und auch Glas und Keramik nicht gänzlich ungeeignet erscheinen (S* kennen ggf. Duftlampen mit Glas- oder Keramikschalen) muss hier ausreichend Zeit zur Verfügung stehen, um die begründete Auswahl im Unterrichtsgespräch zu erarbeiten</a:t>
            </a:r>
          </a:p>
          <a:p>
            <a:pPr marL="0" indent="0">
              <a:lnSpc>
                <a:spcPct val="137000"/>
              </a:lnSpc>
              <a:spcAft>
                <a:spcPts val="800"/>
              </a:spcAft>
              <a:buNone/>
            </a:pPr>
            <a:r>
              <a:rPr lang="de-DE" sz="1900" cap="none" spc="75" dirty="0">
                <a:solidFill>
                  <a:srgbClr val="C00000"/>
                </a:solidFill>
                <a:cs typeface="Times New Roman" panose="02020603050405020304" pitchFamily="18" charset="0"/>
              </a:rPr>
              <a:t>Argumentationshilfen:</a:t>
            </a:r>
          </a:p>
          <a:p>
            <a:pPr>
              <a:lnSpc>
                <a:spcPct val="130000"/>
              </a:lnSpc>
              <a:spcAft>
                <a:spcPts val="800"/>
              </a:spcAft>
            </a:pPr>
            <a:r>
              <a:rPr lang="de-DE" cap="none" dirty="0"/>
              <a:t>Glas und Keramik fallen aus der Auswahl, wegen der schlechteren Wärmeleitfähigkeit und unseren Möglichkeiten der Umformbarkeit (hohe Temperaturen beim Prozess des Glasblasens, Brennen von Ton) </a:t>
            </a:r>
          </a:p>
          <a:p>
            <a:pPr>
              <a:lnSpc>
                <a:spcPct val="130000"/>
              </a:lnSpc>
              <a:spcAft>
                <a:spcPts val="800"/>
              </a:spcAft>
            </a:pPr>
            <a:r>
              <a:rPr lang="de-DE" cap="none" dirty="0"/>
              <a:t>Eisen ist aufgrund des Korrosionsprozesses eher ungeeignet</a:t>
            </a:r>
          </a:p>
          <a:p>
            <a:pPr>
              <a:lnSpc>
                <a:spcPct val="130000"/>
              </a:lnSpc>
              <a:spcAft>
                <a:spcPts val="800"/>
              </a:spcAft>
            </a:pPr>
            <a:r>
              <a:rPr lang="de-DE" cap="none" dirty="0"/>
              <a:t>Aluminium erfüllt die benötigten Eigenschaften, jedoch haben wir uns aufgrund des schöneren metallischen Glanzes für die Verwendung von Kupfer entschieden</a:t>
            </a:r>
          </a:p>
          <a:p>
            <a:pPr marL="0" indent="0">
              <a:lnSpc>
                <a:spcPct val="130000"/>
              </a:lnSpc>
              <a:spcAft>
                <a:spcPts val="800"/>
              </a:spcAft>
              <a:buNone/>
            </a:pPr>
            <a:endParaRPr lang="de-DE" cap="none" dirty="0"/>
          </a:p>
          <a:p>
            <a:pPr>
              <a:lnSpc>
                <a:spcPct val="130000"/>
              </a:lnSpc>
              <a:spcAft>
                <a:spcPts val="800"/>
              </a:spcAft>
            </a:pPr>
            <a:endParaRPr lang="de-DE" cap="none" dirty="0"/>
          </a:p>
          <a:p>
            <a:pPr marL="0" indent="0">
              <a:lnSpc>
                <a:spcPct val="130000"/>
              </a:lnSpc>
              <a:spcAft>
                <a:spcPts val="800"/>
              </a:spcAft>
              <a:buNone/>
            </a:pPr>
            <a:endParaRPr lang="de-DE" cap="none" dirty="0"/>
          </a:p>
          <a:p>
            <a:pPr>
              <a:lnSpc>
                <a:spcPct val="130000"/>
              </a:lnSpc>
              <a:spcAft>
                <a:spcPts val="800"/>
              </a:spcAft>
            </a:pPr>
            <a:endParaRPr lang="de-DE" cap="none" dirty="0"/>
          </a:p>
          <a:p>
            <a:pPr marL="457200" lvl="1" indent="0">
              <a:lnSpc>
                <a:spcPct val="130000"/>
              </a:lnSpc>
              <a:spcAft>
                <a:spcPts val="800"/>
              </a:spcAft>
              <a:buNone/>
            </a:pPr>
            <a:endParaRPr lang="de-DE" cap="none" dirty="0"/>
          </a:p>
        </p:txBody>
      </p:sp>
      <p:sp>
        <p:nvSpPr>
          <p:cNvPr id="4" name="Foliennummernplatzhalter 3">
            <a:extLst>
              <a:ext uri="{FF2B5EF4-FFF2-40B4-BE49-F238E27FC236}">
                <a16:creationId xmlns:a16="http://schemas.microsoft.com/office/drawing/2014/main" id="{2884D9A1-9BC6-4379-A00F-C7EC2EE7DC28}"/>
              </a:ext>
            </a:extLst>
          </p:cNvPr>
          <p:cNvSpPr>
            <a:spLocks noGrp="1"/>
          </p:cNvSpPr>
          <p:nvPr>
            <p:ph type="sldNum" sz="quarter" idx="12"/>
          </p:nvPr>
        </p:nvSpPr>
        <p:spPr>
          <a:xfrm>
            <a:off x="10711247" y="6224877"/>
            <a:ext cx="764215" cy="365125"/>
          </a:xfrm>
        </p:spPr>
        <p:txBody>
          <a:bodyPr/>
          <a:lstStyle/>
          <a:p>
            <a:fld id="{6026C539-7563-48DA-A220-5C86459102EC}" type="slidenum">
              <a:rPr lang="de-DE" smtClean="0"/>
              <a:t>25</a:t>
            </a:fld>
            <a:endParaRPr lang="de-DE" dirty="0"/>
          </a:p>
        </p:txBody>
      </p:sp>
    </p:spTree>
    <p:extLst>
      <p:ext uri="{BB962C8B-B14F-4D97-AF65-F5344CB8AC3E}">
        <p14:creationId xmlns:p14="http://schemas.microsoft.com/office/powerpoint/2010/main" val="3965761040"/>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E357C6-ECAB-496F-AA0F-32C81BB55000}"/>
              </a:ext>
            </a:extLst>
          </p:cNvPr>
          <p:cNvSpPr>
            <a:spLocks noGrp="1"/>
          </p:cNvSpPr>
          <p:nvPr>
            <p:ph type="title"/>
          </p:nvPr>
        </p:nvSpPr>
        <p:spPr>
          <a:xfrm>
            <a:off x="838200" y="1"/>
            <a:ext cx="10515600" cy="1433384"/>
          </a:xfrm>
        </p:spPr>
        <p:txBody>
          <a:bodyPr>
            <a:normAutofit/>
          </a:bodyPr>
          <a:lstStyle/>
          <a:p>
            <a:pPr algn="l"/>
            <a:r>
              <a:rPr lang="de-DE" sz="3200" b="1" cap="none" spc="75" dirty="0">
                <a:solidFill>
                  <a:srgbClr val="C00000"/>
                </a:solidFill>
                <a:cs typeface="Times New Roman" panose="02020603050405020304" pitchFamily="18" charset="0"/>
              </a:rPr>
              <a:t>3.3. Verlauf</a:t>
            </a:r>
            <a:endParaRPr lang="de-DE" sz="3200" cap="none" dirty="0">
              <a:solidFill>
                <a:srgbClr val="C00000"/>
              </a:solidFill>
            </a:endParaRPr>
          </a:p>
        </p:txBody>
      </p:sp>
      <p:sp>
        <p:nvSpPr>
          <p:cNvPr id="3" name="Inhaltsplatzhalter 2">
            <a:extLst>
              <a:ext uri="{FF2B5EF4-FFF2-40B4-BE49-F238E27FC236}">
                <a16:creationId xmlns:a16="http://schemas.microsoft.com/office/drawing/2014/main" id="{9A3F6DF4-029E-4067-860F-B6B82546D433}"/>
              </a:ext>
            </a:extLst>
          </p:cNvPr>
          <p:cNvSpPr>
            <a:spLocks noGrp="1"/>
          </p:cNvSpPr>
          <p:nvPr>
            <p:ph idx="1"/>
          </p:nvPr>
        </p:nvSpPr>
        <p:spPr>
          <a:xfrm>
            <a:off x="699459" y="1070919"/>
            <a:ext cx="6586289" cy="5571438"/>
          </a:xfrm>
        </p:spPr>
        <p:txBody>
          <a:bodyPr>
            <a:normAutofit fontScale="85000" lnSpcReduction="10000"/>
          </a:bodyPr>
          <a:lstStyle/>
          <a:p>
            <a:pPr marL="0" indent="0">
              <a:lnSpc>
                <a:spcPct val="147000"/>
              </a:lnSpc>
              <a:spcAft>
                <a:spcPts val="800"/>
              </a:spcAft>
              <a:buNone/>
            </a:pPr>
            <a:r>
              <a:rPr lang="de-DE" sz="2400" b="1" cap="none" spc="75" dirty="0">
                <a:solidFill>
                  <a:srgbClr val="C00000"/>
                </a:solidFill>
                <a:cs typeface="Times New Roman" panose="02020603050405020304" pitchFamily="18" charset="0"/>
              </a:rPr>
              <a:t>5. Zusammenfassung/ Transfer/ Ausblick </a:t>
            </a:r>
            <a:r>
              <a:rPr lang="de-DE" sz="2400" dirty="0"/>
              <a:t>(10:50 – 11:05)</a:t>
            </a:r>
            <a:endParaRPr lang="de-DE" sz="2400" b="1" cap="none" spc="75" dirty="0">
              <a:solidFill>
                <a:srgbClr val="C00000"/>
              </a:solidFill>
              <a:cs typeface="Times New Roman" panose="02020603050405020304" pitchFamily="18" charset="0"/>
            </a:endParaRPr>
          </a:p>
          <a:p>
            <a:pPr>
              <a:lnSpc>
                <a:spcPct val="130000"/>
              </a:lnSpc>
              <a:spcAft>
                <a:spcPts val="800"/>
              </a:spcAft>
            </a:pPr>
            <a:r>
              <a:rPr lang="de-DE" cap="none" dirty="0"/>
              <a:t>abschließend wird das plastische Modell des nächsten Werkstücks präsentiert</a:t>
            </a:r>
          </a:p>
          <a:p>
            <a:pPr>
              <a:lnSpc>
                <a:spcPct val="130000"/>
              </a:lnSpc>
              <a:spcAft>
                <a:spcPts val="800"/>
              </a:spcAft>
            </a:pPr>
            <a:r>
              <a:rPr lang="de-DE" cap="none" dirty="0"/>
              <a:t>die Materialliste wird in der Folgestunde ergänzt, wobei die Materialeigenschaften dabei wiederholt werden</a:t>
            </a:r>
          </a:p>
          <a:p>
            <a:pPr>
              <a:lnSpc>
                <a:spcPct val="130000"/>
              </a:lnSpc>
              <a:spcAft>
                <a:spcPts val="800"/>
              </a:spcAft>
            </a:pPr>
            <a:r>
              <a:rPr lang="de-DE" cap="none" dirty="0"/>
              <a:t>als didaktische Reserve kann das Eingehen auf die Fertigungsverfahren Trennen und Treiben von Kupfer eingegangen werden.</a:t>
            </a:r>
          </a:p>
          <a:p>
            <a:pPr>
              <a:lnSpc>
                <a:spcPct val="130000"/>
              </a:lnSpc>
              <a:spcAft>
                <a:spcPts val="800"/>
              </a:spcAft>
            </a:pPr>
            <a:r>
              <a:rPr lang="de-DE" cap="none" dirty="0"/>
              <a:t>vor Beendigung der Stunde werden die Versuchsutensilien, (ausgenommen den Bunsenbrennern) von den Schülern an vorgegebenen Orten abgestellt</a:t>
            </a:r>
          </a:p>
          <a:p>
            <a:pPr>
              <a:lnSpc>
                <a:spcPct val="130000"/>
              </a:lnSpc>
              <a:spcAft>
                <a:spcPts val="800"/>
              </a:spcAft>
            </a:pPr>
            <a:r>
              <a:rPr lang="de-DE" cap="none" dirty="0"/>
              <a:t>die  Klasse verlässt gemeinsam den Chemieraum, bringt die Sachen ins Klassenzimmer und geht zur Hofpause</a:t>
            </a:r>
          </a:p>
        </p:txBody>
      </p:sp>
      <p:sp>
        <p:nvSpPr>
          <p:cNvPr id="4" name="Foliennummernplatzhalter 3">
            <a:extLst>
              <a:ext uri="{FF2B5EF4-FFF2-40B4-BE49-F238E27FC236}">
                <a16:creationId xmlns:a16="http://schemas.microsoft.com/office/drawing/2014/main" id="{2884D9A1-9BC6-4379-A00F-C7EC2EE7DC28}"/>
              </a:ext>
            </a:extLst>
          </p:cNvPr>
          <p:cNvSpPr>
            <a:spLocks noGrp="1"/>
          </p:cNvSpPr>
          <p:nvPr>
            <p:ph type="sldNum" sz="quarter" idx="12"/>
          </p:nvPr>
        </p:nvSpPr>
        <p:spPr>
          <a:xfrm>
            <a:off x="10971692" y="6277232"/>
            <a:ext cx="764215" cy="365125"/>
          </a:xfrm>
        </p:spPr>
        <p:txBody>
          <a:bodyPr/>
          <a:lstStyle/>
          <a:p>
            <a:fld id="{6026C539-7563-48DA-A220-5C86459102EC}" type="slidenum">
              <a:rPr lang="de-DE" smtClean="0"/>
              <a:t>26</a:t>
            </a:fld>
            <a:endParaRPr lang="de-DE" dirty="0"/>
          </a:p>
        </p:txBody>
      </p:sp>
      <p:pic>
        <p:nvPicPr>
          <p:cNvPr id="6" name="Grafik 5">
            <a:extLst>
              <a:ext uri="{FF2B5EF4-FFF2-40B4-BE49-F238E27FC236}">
                <a16:creationId xmlns:a16="http://schemas.microsoft.com/office/drawing/2014/main" id="{0EBEB6E0-F873-957F-E69E-5F46AD7891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5861" y="1236622"/>
            <a:ext cx="3946680" cy="2960010"/>
          </a:xfrm>
          <a:prstGeom prst="rect">
            <a:avLst/>
          </a:prstGeom>
        </p:spPr>
      </p:pic>
      <p:sp>
        <p:nvSpPr>
          <p:cNvPr id="5" name="Textfeld 4">
            <a:extLst>
              <a:ext uri="{FF2B5EF4-FFF2-40B4-BE49-F238E27FC236}">
                <a16:creationId xmlns:a16="http://schemas.microsoft.com/office/drawing/2014/main" id="{484CFD32-B1FA-DA4A-34CA-326F846DAE60}"/>
              </a:ext>
            </a:extLst>
          </p:cNvPr>
          <p:cNvSpPr txBox="1"/>
          <p:nvPr/>
        </p:nvSpPr>
        <p:spPr>
          <a:xfrm>
            <a:off x="8163697" y="5205879"/>
            <a:ext cx="3328845" cy="1077218"/>
          </a:xfrm>
          <a:prstGeom prst="rect">
            <a:avLst/>
          </a:prstGeom>
          <a:noFill/>
        </p:spPr>
        <p:txBody>
          <a:bodyPr wrap="square" rtlCol="0">
            <a:spAutoFit/>
          </a:bodyPr>
          <a:lstStyle/>
          <a:p>
            <a:r>
              <a:rPr lang="de-DE" sz="1600" i="1" dirty="0"/>
              <a:t>Anmerkung: die Bunsenbrenner und die Materialien werden nach der Doppelstunde in der Hofpause von den Lehrkräften beräumt</a:t>
            </a:r>
          </a:p>
        </p:txBody>
      </p:sp>
    </p:spTree>
    <p:extLst>
      <p:ext uri="{BB962C8B-B14F-4D97-AF65-F5344CB8AC3E}">
        <p14:creationId xmlns:p14="http://schemas.microsoft.com/office/powerpoint/2010/main" val="4277784470"/>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a:extLst>
              <a:ext uri="{FF2B5EF4-FFF2-40B4-BE49-F238E27FC236}">
                <a16:creationId xmlns:a16="http://schemas.microsoft.com/office/drawing/2014/main" id="{912602B6-A489-4782-B0F0-2F9876B30F53}"/>
              </a:ext>
            </a:extLst>
          </p:cNvPr>
          <p:cNvSpPr txBox="1"/>
          <p:nvPr/>
        </p:nvSpPr>
        <p:spPr>
          <a:xfrm>
            <a:off x="607416" y="2023688"/>
            <a:ext cx="11384287" cy="3016210"/>
          </a:xfrm>
          <a:prstGeom prst="rect">
            <a:avLst/>
          </a:prstGeom>
          <a:noFill/>
        </p:spPr>
        <p:txBody>
          <a:bodyPr wrap="square" rtlCol="0">
            <a:spAutoFit/>
          </a:bodyPr>
          <a:lstStyle/>
          <a:p>
            <a:pPr algn="just">
              <a:spcBef>
                <a:spcPts val="1200"/>
              </a:spcBef>
            </a:pPr>
            <a:r>
              <a:rPr lang="de-DE" sz="1400" b="1" dirty="0">
                <a:cs typeface="Times New Roman" panose="02020603050405020304" pitchFamily="18" charset="0"/>
              </a:rPr>
              <a:t>Henseler, Kurt; Höpken, Gerd (1996). </a:t>
            </a:r>
            <a:r>
              <a:rPr lang="de-DE" sz="1400" dirty="0">
                <a:cs typeface="Times New Roman" panose="02020603050405020304" pitchFamily="18" charset="0"/>
              </a:rPr>
              <a:t>Methodik des Technikunterrichts, Bad Heilbrunn: Klinkhardt</a:t>
            </a:r>
          </a:p>
          <a:p>
            <a:pPr algn="just">
              <a:spcBef>
                <a:spcPts val="1200"/>
              </a:spcBef>
            </a:pPr>
            <a:r>
              <a:rPr lang="de-DE" sz="1400" b="1" dirty="0">
                <a:cs typeface="Times New Roman" panose="02020603050405020304" pitchFamily="18" charset="0"/>
              </a:rPr>
              <a:t>Hüttner, Andreas (</a:t>
            </a:r>
            <a:r>
              <a:rPr lang="de-DE" sz="1400" b="1" dirty="0"/>
              <a:t>2009). </a:t>
            </a:r>
            <a:r>
              <a:rPr lang="de-DE" sz="1400" dirty="0"/>
              <a:t>Technik unterrichten : </a:t>
            </a:r>
            <a:r>
              <a:rPr lang="de-DE" sz="1400" i="1" dirty="0"/>
              <a:t>Methoden und Unterrichtsverfahren im Technikunterricht.</a:t>
            </a:r>
            <a:r>
              <a:rPr lang="de-DE" sz="1400" dirty="0"/>
              <a:t>, Haan-Gruiten: Verlag Europa-Lehrmittel Nourney, Vollmer GmbH &amp; Co. KG</a:t>
            </a:r>
          </a:p>
          <a:p>
            <a:pPr algn="just">
              <a:spcBef>
                <a:spcPts val="1200"/>
              </a:spcBef>
            </a:pPr>
            <a:r>
              <a:rPr lang="de-DE" sz="1400" b="1" dirty="0">
                <a:cs typeface="Times New Roman" panose="02020603050405020304" pitchFamily="18" charset="0"/>
              </a:rPr>
              <a:t>Pahl, Jörg-Peter; Pahl, Maike-Svenja (2021). </a:t>
            </a:r>
            <a:r>
              <a:rPr lang="de-DE" sz="1400" b="0" i="0" dirty="0">
                <a:solidFill>
                  <a:srgbClr val="333333"/>
                </a:solidFill>
                <a:effectLst/>
                <a:latin typeface="VisSansBook"/>
              </a:rPr>
              <a:t>Ausbildungs- und Unterrichtsverfahren : </a:t>
            </a:r>
            <a:r>
              <a:rPr lang="de-DE" sz="1400" b="0" i="1" dirty="0">
                <a:solidFill>
                  <a:srgbClr val="333333"/>
                </a:solidFill>
                <a:effectLst/>
                <a:latin typeface="VisSansBook"/>
              </a:rPr>
              <a:t>Kompendium für Lehrkräfte in Schule und Betrieb.</a:t>
            </a:r>
            <a:r>
              <a:rPr lang="de-DE" sz="1400" i="1" dirty="0"/>
              <a:t> </a:t>
            </a:r>
            <a:r>
              <a:rPr lang="de-DE" sz="1400" dirty="0"/>
              <a:t>Bielefeld:</a:t>
            </a:r>
            <a:r>
              <a:rPr lang="de-DE" sz="1400" b="1" dirty="0">
                <a:cs typeface="Times New Roman" panose="02020603050405020304" pitchFamily="18" charset="0"/>
              </a:rPr>
              <a:t> </a:t>
            </a:r>
            <a:r>
              <a:rPr lang="de-DE" sz="1400" dirty="0"/>
              <a:t>wbv Media GmbH &amp; Co. KG, </a:t>
            </a:r>
          </a:p>
          <a:p>
            <a:pPr algn="just">
              <a:spcBef>
                <a:spcPts val="1200"/>
              </a:spcBef>
            </a:pPr>
            <a:r>
              <a:rPr lang="de-DE" sz="1400" b="1" dirty="0">
                <a:cs typeface="Times New Roman" panose="02020603050405020304" pitchFamily="18" charset="0"/>
              </a:rPr>
              <a:t>Sächsisches Staatsministerium für Kultus (2005,2010,2019). </a:t>
            </a:r>
            <a:r>
              <a:rPr lang="de-DE" sz="1400" i="1" dirty="0">
                <a:cs typeface="Times New Roman" panose="02020603050405020304" pitchFamily="18" charset="0"/>
              </a:rPr>
              <a:t>Lehrplan der Schule mit dem Förderschwerpunkt Lernen, Arbeitslehre – Sekundarstufe. </a:t>
            </a:r>
            <a:r>
              <a:rPr lang="de-DE" sz="1400" dirty="0">
                <a:cs typeface="Times New Roman" panose="02020603050405020304" pitchFamily="18" charset="0"/>
              </a:rPr>
              <a:t>Dresden: Saxonia Print.</a:t>
            </a:r>
          </a:p>
          <a:p>
            <a:pPr algn="just">
              <a:spcBef>
                <a:spcPts val="1200"/>
              </a:spcBef>
            </a:pPr>
            <a:r>
              <a:rPr lang="de-DE" sz="1400" dirty="0">
                <a:ea typeface="Calibri" panose="020F0502020204030204" pitchFamily="34" charset="0"/>
                <a:cs typeface="Times New Roman" panose="02020603050405020304" pitchFamily="18" charset="0"/>
              </a:rPr>
              <a:t>Alle Abbildungen ohne Verweis – Fotos Albrecht, Sven 2022</a:t>
            </a:r>
          </a:p>
          <a:p>
            <a:pPr algn="just">
              <a:spcBef>
                <a:spcPts val="1200"/>
              </a:spcBef>
            </a:pPr>
            <a:r>
              <a:rPr lang="de-DE" sz="1400" dirty="0">
                <a:effectLst/>
                <a:ea typeface="Calibri" panose="020F0502020204030204" pitchFamily="34" charset="0"/>
                <a:cs typeface="Times New Roman" panose="02020603050405020304" pitchFamily="18" charset="0"/>
              </a:rPr>
              <a:t>Abb. Piktogramm Schutzbrille (Folie 22)  </a:t>
            </a:r>
            <a:r>
              <a:rPr lang="de-DE" sz="1400" dirty="0">
                <a:solidFill>
                  <a:srgbClr val="333333"/>
                </a:solidFill>
                <a:latin typeface="VisSansBook"/>
                <a:hlinkClick r:id="rId2">
                  <a:extLst>
                    <a:ext uri="{A12FA001-AC4F-418D-AE19-62706E023703}">
                      <ahyp:hlinkClr xmlns:ahyp="http://schemas.microsoft.com/office/drawing/2018/hyperlinkcolor" val="tx"/>
                    </a:ext>
                  </a:extLst>
                </a:hlinkClick>
              </a:rPr>
              <a:t>https://www.schule-bw.de/faecher-und-schularten/mathematisch-naturwissenschaftliche-faecher/chemie/neuer-index.html/mat-seki/stoffe-eigenschaften/einf/teil2.html</a:t>
            </a:r>
            <a:r>
              <a:rPr lang="de-DE" sz="1400" dirty="0">
                <a:solidFill>
                  <a:srgbClr val="333333"/>
                </a:solidFill>
                <a:latin typeface="VisSansBook"/>
              </a:rPr>
              <a:t>  (Aufruf 18.06.202</a:t>
            </a:r>
            <a:endParaRPr lang="de-DE" sz="1400" dirty="0">
              <a:effectLst/>
              <a:ea typeface="Calibri" panose="020F0502020204030204" pitchFamily="34" charset="0"/>
              <a:cs typeface="Times New Roman" panose="02020603050405020304" pitchFamily="18" charset="0"/>
            </a:endParaRPr>
          </a:p>
        </p:txBody>
      </p:sp>
      <p:sp>
        <p:nvSpPr>
          <p:cNvPr id="8" name="Titel 1">
            <a:extLst>
              <a:ext uri="{FF2B5EF4-FFF2-40B4-BE49-F238E27FC236}">
                <a16:creationId xmlns:a16="http://schemas.microsoft.com/office/drawing/2014/main" id="{BB264EAB-F742-4241-83B7-3B55A33C0517}"/>
              </a:ext>
            </a:extLst>
          </p:cNvPr>
          <p:cNvSpPr txBox="1">
            <a:spLocks/>
          </p:cNvSpPr>
          <p:nvPr/>
        </p:nvSpPr>
        <p:spPr>
          <a:xfrm>
            <a:off x="607416" y="361877"/>
            <a:ext cx="10197945" cy="15452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600" dirty="0">
                <a:solidFill>
                  <a:srgbClr val="C00000"/>
                </a:solidFill>
              </a:rPr>
              <a:t>5. Literaturverzeichnis</a:t>
            </a:r>
          </a:p>
        </p:txBody>
      </p:sp>
      <p:sp>
        <p:nvSpPr>
          <p:cNvPr id="2" name="Foliennummernplatzhalter 1">
            <a:extLst>
              <a:ext uri="{FF2B5EF4-FFF2-40B4-BE49-F238E27FC236}">
                <a16:creationId xmlns:a16="http://schemas.microsoft.com/office/drawing/2014/main" id="{C34952F2-FE77-406B-9056-16B38B592713}"/>
              </a:ext>
            </a:extLst>
          </p:cNvPr>
          <p:cNvSpPr>
            <a:spLocks noGrp="1"/>
          </p:cNvSpPr>
          <p:nvPr>
            <p:ph type="sldNum" sz="quarter" idx="12"/>
          </p:nvPr>
        </p:nvSpPr>
        <p:spPr/>
        <p:txBody>
          <a:bodyPr/>
          <a:lstStyle/>
          <a:p>
            <a:fld id="{6026C539-7563-48DA-A220-5C86459102EC}" type="slidenum">
              <a:rPr lang="de-DE" smtClean="0"/>
              <a:t>27</a:t>
            </a:fld>
            <a:endParaRPr lang="de-DE" dirty="0"/>
          </a:p>
        </p:txBody>
      </p:sp>
    </p:spTree>
    <p:extLst>
      <p:ext uri="{BB962C8B-B14F-4D97-AF65-F5344CB8AC3E}">
        <p14:creationId xmlns:p14="http://schemas.microsoft.com/office/powerpoint/2010/main" val="2721162595"/>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BACDA994-4127-4366-A424-7815B5D509E7}"/>
              </a:ext>
            </a:extLst>
          </p:cNvPr>
          <p:cNvSpPr>
            <a:spLocks noGrp="1"/>
          </p:cNvSpPr>
          <p:nvPr>
            <p:ph type="title"/>
          </p:nvPr>
        </p:nvSpPr>
        <p:spPr>
          <a:xfrm>
            <a:off x="838200" y="365126"/>
            <a:ext cx="10515600" cy="2560954"/>
          </a:xfrm>
        </p:spPr>
        <p:txBody>
          <a:bodyPr>
            <a:noAutofit/>
          </a:bodyPr>
          <a:lstStyle/>
          <a:p>
            <a:r>
              <a:rPr lang="de-DE" sz="9600" cap="none" dirty="0">
                <a:solidFill>
                  <a:srgbClr val="C00000"/>
                </a:solidFill>
              </a:rPr>
              <a:t>Ende</a:t>
            </a:r>
          </a:p>
        </p:txBody>
      </p:sp>
      <p:sp>
        <p:nvSpPr>
          <p:cNvPr id="3" name="Inhaltsplatzhalter 2">
            <a:extLst>
              <a:ext uri="{FF2B5EF4-FFF2-40B4-BE49-F238E27FC236}">
                <a16:creationId xmlns:a16="http://schemas.microsoft.com/office/drawing/2014/main" id="{9A3F6DF4-029E-4067-860F-B6B82546D433}"/>
              </a:ext>
            </a:extLst>
          </p:cNvPr>
          <p:cNvSpPr>
            <a:spLocks noGrp="1"/>
          </p:cNvSpPr>
          <p:nvPr>
            <p:ph idx="1"/>
          </p:nvPr>
        </p:nvSpPr>
        <p:spPr>
          <a:xfrm>
            <a:off x="913775" y="2367093"/>
            <a:ext cx="10364452" cy="3955330"/>
          </a:xfrm>
        </p:spPr>
        <p:txBody>
          <a:bodyPr>
            <a:normAutofit/>
          </a:bodyPr>
          <a:lstStyle/>
          <a:p>
            <a:pPr marL="0" indent="0">
              <a:buNone/>
            </a:pPr>
            <a:endParaRPr lang="de-DE" dirty="0"/>
          </a:p>
          <a:p>
            <a:pPr marL="0" indent="0" algn="ctr">
              <a:buNone/>
            </a:pPr>
            <a:endParaRPr lang="de-DE" sz="3100" cap="none" dirty="0"/>
          </a:p>
          <a:p>
            <a:pPr marL="0" indent="0" algn="ctr">
              <a:buNone/>
            </a:pPr>
            <a:r>
              <a:rPr lang="de-DE" sz="3100" cap="none" dirty="0"/>
              <a:t>Vielen Dank für Ihre/ Eure Aufmerksamkeit!</a:t>
            </a:r>
          </a:p>
          <a:p>
            <a:pPr marL="0" indent="0" algn="ctr">
              <a:buNone/>
            </a:pPr>
            <a:endParaRPr lang="de-DE" sz="3100" cap="none" dirty="0"/>
          </a:p>
          <a:p>
            <a:pPr marL="0" indent="0">
              <a:buNone/>
            </a:pPr>
            <a:endParaRPr lang="de-DE" dirty="0"/>
          </a:p>
          <a:p>
            <a:pPr marL="0" indent="0">
              <a:buNone/>
            </a:pPr>
            <a:endParaRPr lang="de-DE" dirty="0"/>
          </a:p>
        </p:txBody>
      </p:sp>
      <p:sp>
        <p:nvSpPr>
          <p:cNvPr id="2" name="Foliennummernplatzhalter 1">
            <a:extLst>
              <a:ext uri="{FF2B5EF4-FFF2-40B4-BE49-F238E27FC236}">
                <a16:creationId xmlns:a16="http://schemas.microsoft.com/office/drawing/2014/main" id="{CEF13D2E-499A-4E53-A464-F58B7C8C367E}"/>
              </a:ext>
            </a:extLst>
          </p:cNvPr>
          <p:cNvSpPr>
            <a:spLocks noGrp="1"/>
          </p:cNvSpPr>
          <p:nvPr>
            <p:ph type="sldNum" sz="quarter" idx="12"/>
          </p:nvPr>
        </p:nvSpPr>
        <p:spPr/>
        <p:txBody>
          <a:bodyPr/>
          <a:lstStyle/>
          <a:p>
            <a:fld id="{6026C539-7563-48DA-A220-5C86459102EC}" type="slidenum">
              <a:rPr lang="de-DE" smtClean="0"/>
              <a:t>28</a:t>
            </a:fld>
            <a:endParaRPr lang="de-DE" dirty="0"/>
          </a:p>
        </p:txBody>
      </p:sp>
      <p:pic>
        <p:nvPicPr>
          <p:cNvPr id="4" name="Audio 3">
            <a:hlinkClick r:id="" action="ppaction://media"/>
            <a:extLst>
              <a:ext uri="{FF2B5EF4-FFF2-40B4-BE49-F238E27FC236}">
                <a16:creationId xmlns:a16="http://schemas.microsoft.com/office/drawing/2014/main" id="{059917E9-2646-66DB-2E76-54A72375F27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91944474"/>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E357C6-ECAB-496F-AA0F-32C81BB55000}"/>
              </a:ext>
            </a:extLst>
          </p:cNvPr>
          <p:cNvSpPr>
            <a:spLocks noGrp="1"/>
          </p:cNvSpPr>
          <p:nvPr>
            <p:ph type="title"/>
          </p:nvPr>
        </p:nvSpPr>
        <p:spPr>
          <a:xfrm>
            <a:off x="838200" y="622570"/>
            <a:ext cx="10515600" cy="1099226"/>
          </a:xfrm>
        </p:spPr>
        <p:txBody>
          <a:bodyPr>
            <a:normAutofit fontScale="90000"/>
          </a:bodyPr>
          <a:lstStyle/>
          <a:p>
            <a:pPr algn="l"/>
            <a:r>
              <a:rPr lang="de-DE" cap="none" dirty="0">
                <a:solidFill>
                  <a:srgbClr val="C00000"/>
                </a:solidFill>
              </a:rPr>
              <a:t>1. Einordnung in den Lernbereich</a:t>
            </a:r>
            <a:br>
              <a:rPr lang="de-DE" cap="none" dirty="0">
                <a:solidFill>
                  <a:srgbClr val="C00000"/>
                </a:solidFill>
              </a:rPr>
            </a:br>
            <a:r>
              <a:rPr lang="de-DE" sz="2200" cap="none" dirty="0">
                <a:cs typeface="Times New Roman" panose="02020603050405020304" pitchFamily="18" charset="0"/>
              </a:rPr>
              <a:t>Lehrplan der </a:t>
            </a:r>
            <a:r>
              <a:rPr lang="de-DE" sz="2200" cap="none" dirty="0">
                <a:ea typeface="Calibri" panose="020F0502020204030204" pitchFamily="34" charset="0"/>
                <a:cs typeface="Times New Roman" panose="02020603050405020304" pitchFamily="18" charset="0"/>
              </a:rPr>
              <a:t>Schule  mit dem Förderschwerpunkt Lernen/ Klassenstufe 7/ Fach AL</a:t>
            </a:r>
            <a:br>
              <a:rPr lang="de-DE" sz="4400" b="1" cap="none" dirty="0">
                <a:solidFill>
                  <a:srgbClr val="C00000"/>
                </a:solidFill>
                <a:ea typeface="Calibri" panose="020F0502020204030204" pitchFamily="34" charset="0"/>
                <a:cs typeface="Times New Roman" panose="02020603050405020304" pitchFamily="18" charset="0"/>
              </a:rPr>
            </a:br>
            <a:endParaRPr lang="de-DE" cap="none" dirty="0">
              <a:solidFill>
                <a:srgbClr val="C00000"/>
              </a:solidFill>
            </a:endParaRPr>
          </a:p>
        </p:txBody>
      </p:sp>
      <p:sp>
        <p:nvSpPr>
          <p:cNvPr id="3" name="Inhaltsplatzhalter 2">
            <a:extLst>
              <a:ext uri="{FF2B5EF4-FFF2-40B4-BE49-F238E27FC236}">
                <a16:creationId xmlns:a16="http://schemas.microsoft.com/office/drawing/2014/main" id="{9A3F6DF4-029E-4067-860F-B6B82546D433}"/>
              </a:ext>
            </a:extLst>
          </p:cNvPr>
          <p:cNvSpPr>
            <a:spLocks noGrp="1"/>
          </p:cNvSpPr>
          <p:nvPr>
            <p:ph idx="1"/>
          </p:nvPr>
        </p:nvSpPr>
        <p:spPr>
          <a:xfrm>
            <a:off x="838199" y="1907177"/>
            <a:ext cx="10515601" cy="4623598"/>
          </a:xfrm>
        </p:spPr>
        <p:txBody>
          <a:bodyPr>
            <a:noAutofit/>
          </a:bodyPr>
          <a:lstStyle/>
          <a:p>
            <a:pPr marL="0" indent="0">
              <a:buNone/>
            </a:pPr>
            <a:r>
              <a:rPr lang="de-DE" sz="2200" cap="none" dirty="0">
                <a:latin typeface="Calibri" panose="020F0502020204030204" pitchFamily="34" charset="0"/>
                <a:ea typeface="Calibri" panose="020F0502020204030204" pitchFamily="34" charset="0"/>
                <a:cs typeface="Calibri" panose="020F0502020204030204" pitchFamily="34" charset="0"/>
              </a:rPr>
              <a:t>I</a:t>
            </a:r>
            <a:r>
              <a:rPr lang="de-DE" sz="2200" cap="none" dirty="0">
                <a:effectLst/>
                <a:latin typeface="Calibri" panose="020F0502020204030204" pitchFamily="34" charset="0"/>
                <a:ea typeface="Calibri" panose="020F0502020204030204" pitchFamily="34" charset="0"/>
                <a:cs typeface="Calibri" panose="020F0502020204030204" pitchFamily="34" charset="0"/>
              </a:rPr>
              <a:t>n Anlehnung an den </a:t>
            </a:r>
            <a:r>
              <a:rPr lang="de-DE" sz="2200" cap="none" dirty="0">
                <a:latin typeface="Calibri" panose="020F0502020204030204" pitchFamily="34" charset="0"/>
                <a:ea typeface="Calibri" panose="020F0502020204030204" pitchFamily="34" charset="0"/>
                <a:cs typeface="Calibri" panose="020F0502020204030204" pitchFamily="34" charset="0"/>
              </a:rPr>
              <a:t>s</a:t>
            </a:r>
            <a:r>
              <a:rPr lang="de-DE" sz="2200" cap="none" dirty="0">
                <a:effectLst/>
                <a:latin typeface="Calibri" panose="020F0502020204030204" pitchFamily="34" charset="0"/>
                <a:ea typeface="Calibri" panose="020F0502020204030204" pitchFamily="34" charset="0"/>
                <a:cs typeface="Calibri" panose="020F0502020204030204" pitchFamily="34" charset="0"/>
              </a:rPr>
              <a:t>ächsischen Lehrplan lassen sich sowohl das geplante technische Experiment am Werkstoff Metall, als auch die später zur Anwendung kommenden Fertigungsverfahren „Trennen“ und „Umformen“  folgenden a</a:t>
            </a:r>
            <a:r>
              <a:rPr lang="de-DE" sz="2200" cap="none" dirty="0">
                <a:latin typeface="Calibri" panose="020F0502020204030204" pitchFamily="34" charset="0"/>
                <a:cs typeface="Calibri" panose="020F0502020204030204" pitchFamily="34" charset="0"/>
              </a:rPr>
              <a:t>llgemeinen fachlichen Zielen zuordnen: </a:t>
            </a:r>
          </a:p>
          <a:p>
            <a:pPr marL="0" indent="0">
              <a:buNone/>
            </a:pPr>
            <a:endParaRPr lang="de-DE" sz="2200" cap="none" dirty="0">
              <a:latin typeface="Calibri" panose="020F0502020204030204" pitchFamily="34" charset="0"/>
              <a:cs typeface="Calibri" panose="020F0502020204030204" pitchFamily="34" charset="0"/>
            </a:endParaRPr>
          </a:p>
          <a:p>
            <a:pPr marL="0" indent="0">
              <a:buNone/>
            </a:pPr>
            <a:r>
              <a:rPr lang="de-DE" sz="2200" cap="none" dirty="0">
                <a:solidFill>
                  <a:srgbClr val="C00000"/>
                </a:solidFill>
                <a:latin typeface="Calibri" panose="020F0502020204030204" pitchFamily="34" charset="0"/>
                <a:cs typeface="Calibri" panose="020F0502020204030204" pitchFamily="34" charset="0"/>
              </a:rPr>
              <a:t>a) bei der Vorbereitung und im Verlauf des Experiments:</a:t>
            </a:r>
          </a:p>
          <a:p>
            <a:r>
              <a:rPr lang="de-DE" sz="2200" cap="none" dirty="0">
                <a:latin typeface="Calibri" panose="020F0502020204030204" pitchFamily="34" charset="0"/>
                <a:cs typeface="Calibri" panose="020F0502020204030204" pitchFamily="34" charset="0"/>
              </a:rPr>
              <a:t>„Entwickeln motorischer Fähigkeiten sowie handwerklicher und technischer Fertigkeiten“</a:t>
            </a:r>
          </a:p>
          <a:p>
            <a:r>
              <a:rPr lang="de-DE" sz="2200" cap="none" dirty="0">
                <a:latin typeface="Calibri" panose="020F0502020204030204" pitchFamily="34" charset="0"/>
                <a:cs typeface="Calibri" panose="020F0502020204030204" pitchFamily="34" charset="0"/>
              </a:rPr>
              <a:t>„Entwickeln von Fähigkeiten zur selbstständigen Bewältigung der Anforderungen in der Lebens- und Arbeitswelt“ </a:t>
            </a:r>
          </a:p>
          <a:p>
            <a:pPr marL="0" indent="0" algn="r">
              <a:buNone/>
            </a:pPr>
            <a:r>
              <a:rPr lang="de-DE" sz="2200" cap="none" dirty="0">
                <a:latin typeface="Calibri" panose="020F0502020204030204" pitchFamily="34" charset="0"/>
                <a:cs typeface="Calibri" panose="020F0502020204030204" pitchFamily="34" charset="0"/>
              </a:rPr>
              <a:t>		</a:t>
            </a:r>
            <a:r>
              <a:rPr lang="de-DE" sz="2200" cap="none"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		</a:t>
            </a:r>
            <a:r>
              <a:rPr lang="de-DE" sz="1600" cap="none" dirty="0">
                <a:solidFill>
                  <a:schemeClr val="tx1">
                    <a:lumMod val="50000"/>
                    <a:lumOff val="50000"/>
                  </a:schemeClr>
                </a:solidFill>
                <a:effectLst/>
                <a:latin typeface="Calibri" panose="020F0502020204030204" pitchFamily="34" charset="0"/>
                <a:ea typeface="Calibri" panose="020F0502020204030204" pitchFamily="34" charset="0"/>
                <a:cs typeface="Calibri" panose="020F0502020204030204" pitchFamily="34" charset="0"/>
              </a:rPr>
              <a:t>Sächsisches Staatsministerium für Kultus 2005/ 2010/ 2019, S. 5</a:t>
            </a:r>
          </a:p>
        </p:txBody>
      </p:sp>
      <p:sp>
        <p:nvSpPr>
          <p:cNvPr id="4" name="Foliennummernplatzhalter 3">
            <a:extLst>
              <a:ext uri="{FF2B5EF4-FFF2-40B4-BE49-F238E27FC236}">
                <a16:creationId xmlns:a16="http://schemas.microsoft.com/office/drawing/2014/main" id="{90FD295E-BD18-4352-AFD7-35858572A535}"/>
              </a:ext>
            </a:extLst>
          </p:cNvPr>
          <p:cNvSpPr>
            <a:spLocks noGrp="1"/>
          </p:cNvSpPr>
          <p:nvPr>
            <p:ph type="sldNum" sz="quarter" idx="12"/>
          </p:nvPr>
        </p:nvSpPr>
        <p:spPr>
          <a:xfrm>
            <a:off x="10971693" y="6348212"/>
            <a:ext cx="764215" cy="365125"/>
          </a:xfrm>
        </p:spPr>
        <p:txBody>
          <a:bodyPr/>
          <a:lstStyle/>
          <a:p>
            <a:fld id="{6026C539-7563-48DA-A220-5C86459102EC}" type="slidenum">
              <a:rPr lang="de-DE" smtClean="0"/>
              <a:t>3</a:t>
            </a:fld>
            <a:endParaRPr lang="de-DE" dirty="0"/>
          </a:p>
        </p:txBody>
      </p:sp>
    </p:spTree>
    <p:extLst>
      <p:ext uri="{BB962C8B-B14F-4D97-AF65-F5344CB8AC3E}">
        <p14:creationId xmlns:p14="http://schemas.microsoft.com/office/powerpoint/2010/main" val="3706042943"/>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E357C6-ECAB-496F-AA0F-32C81BB55000}"/>
              </a:ext>
            </a:extLst>
          </p:cNvPr>
          <p:cNvSpPr>
            <a:spLocks noGrp="1"/>
          </p:cNvSpPr>
          <p:nvPr>
            <p:ph type="title"/>
          </p:nvPr>
        </p:nvSpPr>
        <p:spPr>
          <a:xfrm>
            <a:off x="838200" y="622570"/>
            <a:ext cx="10515600" cy="1099226"/>
          </a:xfrm>
        </p:spPr>
        <p:txBody>
          <a:bodyPr>
            <a:normAutofit fontScale="90000"/>
          </a:bodyPr>
          <a:lstStyle/>
          <a:p>
            <a:pPr algn="l"/>
            <a:r>
              <a:rPr lang="de-DE" cap="none" dirty="0">
                <a:solidFill>
                  <a:srgbClr val="C00000"/>
                </a:solidFill>
              </a:rPr>
              <a:t>1. Einordnung in den Lernbereich</a:t>
            </a:r>
            <a:br>
              <a:rPr lang="de-DE" cap="none" dirty="0">
                <a:solidFill>
                  <a:srgbClr val="C00000"/>
                </a:solidFill>
              </a:rPr>
            </a:br>
            <a:r>
              <a:rPr lang="de-DE" sz="2200" cap="none" dirty="0">
                <a:cs typeface="Times New Roman" panose="02020603050405020304" pitchFamily="18" charset="0"/>
              </a:rPr>
              <a:t>Lehrplan der </a:t>
            </a:r>
            <a:r>
              <a:rPr lang="de-DE" sz="2200" cap="none" dirty="0">
                <a:ea typeface="Calibri" panose="020F0502020204030204" pitchFamily="34" charset="0"/>
                <a:cs typeface="Times New Roman" panose="02020603050405020304" pitchFamily="18" charset="0"/>
              </a:rPr>
              <a:t>Schule  mit dem Förderschwerpunkt Lernen/ Klassenstufe 7/ Fach AL</a:t>
            </a:r>
            <a:br>
              <a:rPr lang="de-DE" sz="4400" b="1" cap="none" dirty="0">
                <a:solidFill>
                  <a:srgbClr val="C00000"/>
                </a:solidFill>
                <a:ea typeface="Calibri" panose="020F0502020204030204" pitchFamily="34" charset="0"/>
                <a:cs typeface="Times New Roman" panose="02020603050405020304" pitchFamily="18" charset="0"/>
              </a:rPr>
            </a:br>
            <a:endParaRPr lang="de-DE" cap="none" dirty="0">
              <a:solidFill>
                <a:srgbClr val="C00000"/>
              </a:solidFill>
            </a:endParaRPr>
          </a:p>
        </p:txBody>
      </p:sp>
      <p:sp>
        <p:nvSpPr>
          <p:cNvPr id="3" name="Inhaltsplatzhalter 2">
            <a:extLst>
              <a:ext uri="{FF2B5EF4-FFF2-40B4-BE49-F238E27FC236}">
                <a16:creationId xmlns:a16="http://schemas.microsoft.com/office/drawing/2014/main" id="{9A3F6DF4-029E-4067-860F-B6B82546D433}"/>
              </a:ext>
            </a:extLst>
          </p:cNvPr>
          <p:cNvSpPr>
            <a:spLocks noGrp="1"/>
          </p:cNvSpPr>
          <p:nvPr>
            <p:ph idx="1"/>
          </p:nvPr>
        </p:nvSpPr>
        <p:spPr>
          <a:xfrm>
            <a:off x="838199" y="2412273"/>
            <a:ext cx="10515601" cy="4118501"/>
          </a:xfrm>
        </p:spPr>
        <p:txBody>
          <a:bodyPr>
            <a:noAutofit/>
          </a:bodyPr>
          <a:lstStyle/>
          <a:p>
            <a:pPr marL="0" indent="0">
              <a:buNone/>
            </a:pPr>
            <a:r>
              <a:rPr lang="de-DE" sz="2200" cap="none" dirty="0">
                <a:solidFill>
                  <a:srgbClr val="C00000"/>
                </a:solidFill>
                <a:latin typeface="Calibri" panose="020F0502020204030204" pitchFamily="34" charset="0"/>
                <a:cs typeface="Calibri" panose="020F0502020204030204" pitchFamily="34" charset="0"/>
              </a:rPr>
              <a:t>b) während der Beobachtung und Ergebnissicherung des Experiments:</a:t>
            </a:r>
          </a:p>
          <a:p>
            <a:r>
              <a:rPr lang="de-DE" sz="2200" cap="none" dirty="0">
                <a:latin typeface="Calibri" panose="020F0502020204030204" pitchFamily="34" charset="0"/>
                <a:cs typeface="Calibri" panose="020F0502020204030204" pitchFamily="34" charset="0"/>
              </a:rPr>
              <a:t>„Im Lernbereich „Wirtschaft und Technik“ erwerben die Schüler anwendungsbereites Wissen über technologische Abläufe und Werkstoffe“</a:t>
            </a:r>
          </a:p>
          <a:p>
            <a:pPr marL="0" indent="0" algn="r">
              <a:buNone/>
            </a:pPr>
            <a:r>
              <a:rPr lang="de-DE" sz="2200" cap="none" dirty="0">
                <a:latin typeface="Calibri" panose="020F0502020204030204" pitchFamily="34" charset="0"/>
                <a:cs typeface="Calibri" panose="020F0502020204030204" pitchFamily="34" charset="0"/>
              </a:rPr>
              <a:t>		</a:t>
            </a:r>
            <a:r>
              <a:rPr lang="de-DE" sz="2200" cap="none"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		</a:t>
            </a:r>
            <a:r>
              <a:rPr lang="de-DE" sz="1600" cap="none" dirty="0">
                <a:solidFill>
                  <a:schemeClr val="tx1">
                    <a:lumMod val="50000"/>
                    <a:lumOff val="50000"/>
                  </a:schemeClr>
                </a:solidFill>
                <a:effectLst/>
                <a:latin typeface="Calibri" panose="020F0502020204030204" pitchFamily="34" charset="0"/>
                <a:ea typeface="Calibri" panose="020F0502020204030204" pitchFamily="34" charset="0"/>
                <a:cs typeface="Calibri" panose="020F0502020204030204" pitchFamily="34" charset="0"/>
              </a:rPr>
              <a:t>Sächsisches Staatsministerium für Kultus 2005/ 2010/ 2019, S. 5</a:t>
            </a:r>
          </a:p>
        </p:txBody>
      </p:sp>
      <p:sp>
        <p:nvSpPr>
          <p:cNvPr id="4" name="Foliennummernplatzhalter 3">
            <a:extLst>
              <a:ext uri="{FF2B5EF4-FFF2-40B4-BE49-F238E27FC236}">
                <a16:creationId xmlns:a16="http://schemas.microsoft.com/office/drawing/2014/main" id="{90FD295E-BD18-4352-AFD7-35858572A535}"/>
              </a:ext>
            </a:extLst>
          </p:cNvPr>
          <p:cNvSpPr>
            <a:spLocks noGrp="1"/>
          </p:cNvSpPr>
          <p:nvPr>
            <p:ph type="sldNum" sz="quarter" idx="12"/>
          </p:nvPr>
        </p:nvSpPr>
        <p:spPr>
          <a:xfrm>
            <a:off x="10971693" y="6348212"/>
            <a:ext cx="764215" cy="365125"/>
          </a:xfrm>
        </p:spPr>
        <p:txBody>
          <a:bodyPr/>
          <a:lstStyle/>
          <a:p>
            <a:fld id="{6026C539-7563-48DA-A220-5C86459102EC}" type="slidenum">
              <a:rPr lang="de-DE" smtClean="0"/>
              <a:t>4</a:t>
            </a:fld>
            <a:endParaRPr lang="de-DE" dirty="0"/>
          </a:p>
        </p:txBody>
      </p:sp>
    </p:spTree>
    <p:extLst>
      <p:ext uri="{BB962C8B-B14F-4D97-AF65-F5344CB8AC3E}">
        <p14:creationId xmlns:p14="http://schemas.microsoft.com/office/powerpoint/2010/main" val="2062098839"/>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E357C6-ECAB-496F-AA0F-32C81BB55000}"/>
              </a:ext>
            </a:extLst>
          </p:cNvPr>
          <p:cNvSpPr>
            <a:spLocks noGrp="1"/>
          </p:cNvSpPr>
          <p:nvPr>
            <p:ph type="title"/>
          </p:nvPr>
        </p:nvSpPr>
        <p:spPr>
          <a:xfrm>
            <a:off x="838200" y="622570"/>
            <a:ext cx="10515600" cy="1099226"/>
          </a:xfrm>
        </p:spPr>
        <p:txBody>
          <a:bodyPr>
            <a:normAutofit fontScale="90000"/>
          </a:bodyPr>
          <a:lstStyle/>
          <a:p>
            <a:pPr algn="l"/>
            <a:r>
              <a:rPr lang="de-DE" cap="none" dirty="0">
                <a:solidFill>
                  <a:srgbClr val="C00000"/>
                </a:solidFill>
              </a:rPr>
              <a:t>1. Einordnung in den Lernbereich</a:t>
            </a:r>
            <a:br>
              <a:rPr lang="de-DE" cap="none" dirty="0">
                <a:solidFill>
                  <a:srgbClr val="C00000"/>
                </a:solidFill>
              </a:rPr>
            </a:br>
            <a:r>
              <a:rPr lang="de-DE" sz="2200" cap="none" dirty="0">
                <a:cs typeface="Times New Roman" panose="02020603050405020304" pitchFamily="18" charset="0"/>
              </a:rPr>
              <a:t>Lehrplan der </a:t>
            </a:r>
            <a:r>
              <a:rPr lang="de-DE" sz="2200" cap="none" dirty="0">
                <a:ea typeface="Calibri" panose="020F0502020204030204" pitchFamily="34" charset="0"/>
                <a:cs typeface="Times New Roman" panose="02020603050405020304" pitchFamily="18" charset="0"/>
              </a:rPr>
              <a:t>Schule  mit dem Förderschwerpunkt Lernen/ Klassenstufe 7/ Fach AL</a:t>
            </a:r>
            <a:br>
              <a:rPr lang="de-DE" sz="4400" b="1" cap="none" dirty="0">
                <a:solidFill>
                  <a:srgbClr val="C00000"/>
                </a:solidFill>
                <a:ea typeface="Calibri" panose="020F0502020204030204" pitchFamily="34" charset="0"/>
                <a:cs typeface="Times New Roman" panose="02020603050405020304" pitchFamily="18" charset="0"/>
              </a:rPr>
            </a:br>
            <a:endParaRPr lang="de-DE" cap="none" dirty="0">
              <a:solidFill>
                <a:srgbClr val="C00000"/>
              </a:solidFill>
            </a:endParaRPr>
          </a:p>
        </p:txBody>
      </p:sp>
      <p:sp>
        <p:nvSpPr>
          <p:cNvPr id="3" name="Inhaltsplatzhalter 2">
            <a:extLst>
              <a:ext uri="{FF2B5EF4-FFF2-40B4-BE49-F238E27FC236}">
                <a16:creationId xmlns:a16="http://schemas.microsoft.com/office/drawing/2014/main" id="{9A3F6DF4-029E-4067-860F-B6B82546D433}"/>
              </a:ext>
            </a:extLst>
          </p:cNvPr>
          <p:cNvSpPr>
            <a:spLocks noGrp="1"/>
          </p:cNvSpPr>
          <p:nvPr>
            <p:ph idx="1"/>
          </p:nvPr>
        </p:nvSpPr>
        <p:spPr>
          <a:xfrm>
            <a:off x="838199" y="1637211"/>
            <a:ext cx="10515601" cy="4893564"/>
          </a:xfrm>
        </p:spPr>
        <p:txBody>
          <a:bodyPr>
            <a:noAutofit/>
          </a:bodyPr>
          <a:lstStyle/>
          <a:p>
            <a:pPr marL="0" indent="0">
              <a:buNone/>
            </a:pPr>
            <a:r>
              <a:rPr lang="de-DE" sz="2200" cap="none"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Im Lernbereich 1 „Wirtschaft und Technik“ (45 US)  finden </a:t>
            </a:r>
            <a:r>
              <a:rPr lang="de-DE" sz="2200" cap="none" dirty="0">
                <a:solidFill>
                  <a:srgbClr val="C00000"/>
                </a:solidFill>
                <a:latin typeface="Calibri" panose="020F0502020204030204" pitchFamily="34" charset="0"/>
                <a:ea typeface="Calibri" panose="020F0502020204030204" pitchFamily="34" charset="0"/>
                <a:cs typeface="Calibri" panose="020F0502020204030204" pitchFamily="34" charset="0"/>
              </a:rPr>
              <a:t>s</a:t>
            </a:r>
            <a:r>
              <a:rPr lang="de-DE" sz="2200" cap="none"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ich bezogen auf den geplanten Arbeitsprozess </a:t>
            </a:r>
            <a:r>
              <a:rPr lang="de-DE" sz="2200" cap="none" dirty="0">
                <a:solidFill>
                  <a:srgbClr val="C00000"/>
                </a:solidFill>
                <a:latin typeface="Calibri" panose="020F0502020204030204" pitchFamily="34" charset="0"/>
                <a:ea typeface="Calibri" panose="020F0502020204030204" pitchFamily="34" charset="0"/>
                <a:cs typeface="Calibri" panose="020F0502020204030204" pitchFamily="34" charset="0"/>
              </a:rPr>
              <a:t>f</a:t>
            </a:r>
            <a:r>
              <a:rPr lang="de-DE" sz="2200" cap="none"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olgende Formulierungen:</a:t>
            </a:r>
          </a:p>
          <a:p>
            <a:pPr marL="0" indent="0">
              <a:buNone/>
            </a:pPr>
            <a:endParaRPr lang="de-DE" sz="2200" cap="none" dirty="0">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p>
            <a:pPr marL="585788" lvl="1" indent="-457200">
              <a:buFont typeface="+mj-lt"/>
              <a:buAutoNum type="arabicPeriod"/>
            </a:pPr>
            <a:r>
              <a:rPr lang="de-DE" sz="2200" cap="none" dirty="0">
                <a:latin typeface="Calibri" panose="020F0502020204030204" pitchFamily="34" charset="0"/>
                <a:cs typeface="Calibri" panose="020F0502020204030204" pitchFamily="34" charset="0"/>
              </a:rPr>
              <a:t>„Übertragen der Kenntnisse zum Fertigungsprozess auf die Planung eines technischen Objektes aus mehreren Werkstoffen“ </a:t>
            </a:r>
          </a:p>
          <a:p>
            <a:pPr marL="814388" lvl="2"/>
            <a:r>
              <a:rPr lang="de-DE" sz="2000" cap="none" dirty="0">
                <a:latin typeface="Calibri" panose="020F0502020204030204" pitchFamily="34" charset="0"/>
                <a:cs typeface="Calibri" panose="020F0502020204030204" pitchFamily="34" charset="0"/>
              </a:rPr>
              <a:t>Bedarfsanalyse:  erwartete Gebrauchseigenschaften erfassen </a:t>
            </a:r>
          </a:p>
          <a:p>
            <a:pPr marL="814388" lvl="2"/>
            <a:r>
              <a:rPr lang="de-DE" sz="2000" cap="none" dirty="0">
                <a:latin typeface="Calibri" panose="020F0502020204030204" pitchFamily="34" charset="0"/>
                <a:cs typeface="Calibri" panose="020F0502020204030204" pitchFamily="34" charset="0"/>
              </a:rPr>
              <a:t>Werkstoffauswahl: Eigenschaften wie Oberflächenbeschaffenheit, Härte, Bearbeitbarkeit, Umweltverträglichkeit experimentell untersuchen &gt; Wahrnehmungsförderung			</a:t>
            </a:r>
            <a:r>
              <a:rPr lang="de-DE" sz="1200" cap="none" dirty="0">
                <a:solidFill>
                  <a:schemeClr val="tx1">
                    <a:lumMod val="50000"/>
                    <a:lumOff val="50000"/>
                  </a:schemeClr>
                </a:solidFill>
                <a:latin typeface="Calibri" panose="020F0502020204030204" pitchFamily="34" charset="0"/>
                <a:cs typeface="Calibri" panose="020F0502020204030204" pitchFamily="34" charset="0"/>
              </a:rPr>
              <a:t>		</a:t>
            </a:r>
          </a:p>
          <a:p>
            <a:pPr marL="128588" lvl="1" indent="0">
              <a:buNone/>
            </a:pPr>
            <a:r>
              <a:rPr lang="de-DE" sz="1400" cap="none"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				</a:t>
            </a:r>
          </a:p>
          <a:p>
            <a:pPr marL="128588" lvl="1" indent="0" algn="r">
              <a:buNone/>
            </a:pPr>
            <a:r>
              <a:rPr lang="de-DE" sz="1400" cap="none" dirty="0">
                <a:solidFill>
                  <a:schemeClr val="tx1">
                    <a:lumMod val="50000"/>
                    <a:lumOff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de-DE" sz="1600" cap="none" dirty="0">
                <a:solidFill>
                  <a:schemeClr val="tx1">
                    <a:lumMod val="50000"/>
                    <a:lumOff val="50000"/>
                  </a:schemeClr>
                </a:solidFill>
                <a:latin typeface="Calibri" panose="020F0502020204030204" pitchFamily="34" charset="0"/>
                <a:cs typeface="Calibri" panose="020F0502020204030204" pitchFamily="34" charset="0"/>
              </a:rPr>
              <a:t>Sächsisches Staatsministerium Für Kultus 05/ 2010/ 2019, S. 6</a:t>
            </a:r>
          </a:p>
        </p:txBody>
      </p:sp>
      <p:sp>
        <p:nvSpPr>
          <p:cNvPr id="4" name="Foliennummernplatzhalter 3">
            <a:extLst>
              <a:ext uri="{FF2B5EF4-FFF2-40B4-BE49-F238E27FC236}">
                <a16:creationId xmlns:a16="http://schemas.microsoft.com/office/drawing/2014/main" id="{90FD295E-BD18-4352-AFD7-35858572A535}"/>
              </a:ext>
            </a:extLst>
          </p:cNvPr>
          <p:cNvSpPr>
            <a:spLocks noGrp="1"/>
          </p:cNvSpPr>
          <p:nvPr>
            <p:ph type="sldNum" sz="quarter" idx="12"/>
          </p:nvPr>
        </p:nvSpPr>
        <p:spPr>
          <a:xfrm>
            <a:off x="11062651" y="6348212"/>
            <a:ext cx="764215" cy="365125"/>
          </a:xfrm>
        </p:spPr>
        <p:txBody>
          <a:bodyPr/>
          <a:lstStyle/>
          <a:p>
            <a:fld id="{6026C539-7563-48DA-A220-5C86459102EC}" type="slidenum">
              <a:rPr lang="de-DE" smtClean="0"/>
              <a:t>5</a:t>
            </a:fld>
            <a:endParaRPr lang="de-DE" dirty="0"/>
          </a:p>
        </p:txBody>
      </p:sp>
    </p:spTree>
    <p:extLst>
      <p:ext uri="{BB962C8B-B14F-4D97-AF65-F5344CB8AC3E}">
        <p14:creationId xmlns:p14="http://schemas.microsoft.com/office/powerpoint/2010/main" val="2001056672"/>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E357C6-ECAB-496F-AA0F-32C81BB55000}"/>
              </a:ext>
            </a:extLst>
          </p:cNvPr>
          <p:cNvSpPr>
            <a:spLocks noGrp="1"/>
          </p:cNvSpPr>
          <p:nvPr>
            <p:ph type="title"/>
          </p:nvPr>
        </p:nvSpPr>
        <p:spPr>
          <a:xfrm>
            <a:off x="838200" y="622570"/>
            <a:ext cx="10515600" cy="1099226"/>
          </a:xfrm>
        </p:spPr>
        <p:txBody>
          <a:bodyPr>
            <a:normAutofit fontScale="90000"/>
          </a:bodyPr>
          <a:lstStyle/>
          <a:p>
            <a:pPr algn="l"/>
            <a:r>
              <a:rPr lang="de-DE" cap="none" dirty="0">
                <a:solidFill>
                  <a:srgbClr val="C00000"/>
                </a:solidFill>
              </a:rPr>
              <a:t>1. Einordnung in den Lernbereich</a:t>
            </a:r>
            <a:br>
              <a:rPr lang="de-DE" cap="none" dirty="0">
                <a:solidFill>
                  <a:srgbClr val="C00000"/>
                </a:solidFill>
              </a:rPr>
            </a:br>
            <a:r>
              <a:rPr lang="de-DE" sz="2200" cap="none" dirty="0">
                <a:cs typeface="Times New Roman" panose="02020603050405020304" pitchFamily="18" charset="0"/>
              </a:rPr>
              <a:t>Lehrplan der </a:t>
            </a:r>
            <a:r>
              <a:rPr lang="de-DE" sz="2200" cap="none" dirty="0">
                <a:ea typeface="Calibri" panose="020F0502020204030204" pitchFamily="34" charset="0"/>
                <a:cs typeface="Times New Roman" panose="02020603050405020304" pitchFamily="18" charset="0"/>
              </a:rPr>
              <a:t>Schule  mit dem Förderschwerpunkt Lernen/ Klassenstufe 7/ Fach AL</a:t>
            </a:r>
            <a:br>
              <a:rPr lang="de-DE" sz="4400" b="1" cap="none" dirty="0">
                <a:solidFill>
                  <a:srgbClr val="C00000"/>
                </a:solidFill>
                <a:ea typeface="Calibri" panose="020F0502020204030204" pitchFamily="34" charset="0"/>
                <a:cs typeface="Times New Roman" panose="02020603050405020304" pitchFamily="18" charset="0"/>
              </a:rPr>
            </a:br>
            <a:endParaRPr lang="de-DE" cap="none" dirty="0">
              <a:solidFill>
                <a:srgbClr val="C00000"/>
              </a:solidFill>
            </a:endParaRPr>
          </a:p>
        </p:txBody>
      </p:sp>
      <p:sp>
        <p:nvSpPr>
          <p:cNvPr id="3" name="Inhaltsplatzhalter 2">
            <a:extLst>
              <a:ext uri="{FF2B5EF4-FFF2-40B4-BE49-F238E27FC236}">
                <a16:creationId xmlns:a16="http://schemas.microsoft.com/office/drawing/2014/main" id="{9A3F6DF4-029E-4067-860F-B6B82546D433}"/>
              </a:ext>
            </a:extLst>
          </p:cNvPr>
          <p:cNvSpPr>
            <a:spLocks noGrp="1"/>
          </p:cNvSpPr>
          <p:nvPr>
            <p:ph idx="1"/>
          </p:nvPr>
        </p:nvSpPr>
        <p:spPr>
          <a:xfrm>
            <a:off x="838199" y="1637211"/>
            <a:ext cx="10515601" cy="4893564"/>
          </a:xfrm>
        </p:spPr>
        <p:txBody>
          <a:bodyPr>
            <a:noAutofit/>
          </a:bodyPr>
          <a:lstStyle/>
          <a:p>
            <a:pPr marL="0" indent="0">
              <a:buNone/>
            </a:pPr>
            <a:r>
              <a:rPr lang="de-DE" sz="2200" cap="none"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…und für den weiteren Verlauf bezogen auf das herzustellende Produkt (Schale und Halterung Duftlampe):</a:t>
            </a:r>
          </a:p>
          <a:p>
            <a:pPr marL="0" indent="0">
              <a:buNone/>
            </a:pPr>
            <a:endParaRPr lang="de-DE" sz="2200" cap="none" dirty="0">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p>
            <a:pPr marL="585788" lvl="1" indent="-457200">
              <a:buFont typeface="+mj-lt"/>
              <a:buAutoNum type="arabicPeriod" startAt="2"/>
            </a:pPr>
            <a:r>
              <a:rPr lang="de-DE" sz="2200" cap="none" dirty="0">
                <a:latin typeface="Calibri" panose="020F0502020204030204" pitchFamily="34" charset="0"/>
                <a:cs typeface="Calibri" panose="020F0502020204030204" pitchFamily="34" charset="0"/>
              </a:rPr>
              <a:t>„Auswahl der Fertigungsverfahren – </a:t>
            </a:r>
            <a:r>
              <a:rPr lang="de-DE" sz="2200" cap="none" dirty="0">
                <a:solidFill>
                  <a:srgbClr val="C00000"/>
                </a:solidFill>
                <a:latin typeface="Calibri" panose="020F0502020204030204" pitchFamily="34" charset="0"/>
                <a:cs typeface="Calibri" panose="020F0502020204030204" pitchFamily="34" charset="0"/>
              </a:rPr>
              <a:t>Trennen, Umformen</a:t>
            </a:r>
            <a:r>
              <a:rPr lang="de-DE" sz="2200" cap="none" dirty="0">
                <a:latin typeface="Calibri" panose="020F0502020204030204" pitchFamily="34" charset="0"/>
                <a:cs typeface="Calibri" panose="020F0502020204030204" pitchFamily="34" charset="0"/>
              </a:rPr>
              <a:t>, Beschichten, Fügen“</a:t>
            </a:r>
          </a:p>
          <a:p>
            <a:pPr marL="585788" lvl="1" indent="-457200">
              <a:buFont typeface="+mj-lt"/>
              <a:buAutoNum type="arabicPeriod" startAt="2"/>
            </a:pPr>
            <a:endParaRPr lang="de-DE" sz="2200" cap="none" dirty="0">
              <a:latin typeface="Calibri" panose="020F0502020204030204" pitchFamily="34" charset="0"/>
              <a:cs typeface="Calibri" panose="020F0502020204030204" pitchFamily="34" charset="0"/>
            </a:endParaRPr>
          </a:p>
          <a:p>
            <a:pPr marL="585788" lvl="1" indent="-457200">
              <a:buFont typeface="+mj-lt"/>
              <a:buAutoNum type="arabicPeriod" startAt="2"/>
            </a:pPr>
            <a:r>
              <a:rPr lang="de-DE" sz="2200" cap="none" dirty="0">
                <a:latin typeface="Calibri" panose="020F0502020204030204" pitchFamily="34" charset="0"/>
                <a:cs typeface="Calibri" panose="020F0502020204030204" pitchFamily="34" charset="0"/>
              </a:rPr>
              <a:t>Die Fertigung soll „unter sachgerechtem Einsatz relevanter Verfahren“ durchgeführt werden. </a:t>
            </a:r>
            <a:r>
              <a:rPr lang="de-DE" sz="2200" cap="none" dirty="0">
                <a:solidFill>
                  <a:srgbClr val="C00000"/>
                </a:solidFill>
                <a:latin typeface="Calibri" panose="020F0502020204030204" pitchFamily="34" charset="0"/>
                <a:cs typeface="Calibri" panose="020F0502020204030204" pitchFamily="34" charset="0"/>
              </a:rPr>
              <a:t>Anwenden der Kenntnisse und Erfahrungen auf den Fertigungsprozess</a:t>
            </a:r>
            <a:r>
              <a:rPr lang="de-DE" sz="2200" cap="none" dirty="0">
                <a:latin typeface="Calibri" panose="020F0502020204030204" pitchFamily="34" charset="0"/>
                <a:cs typeface="Calibri" panose="020F0502020204030204" pitchFamily="34" charset="0"/>
              </a:rPr>
              <a:t>“ </a:t>
            </a:r>
            <a:r>
              <a:rPr lang="de-DE" sz="1400" cap="none"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				</a:t>
            </a:r>
          </a:p>
          <a:p>
            <a:pPr marL="128588" lvl="1" indent="0" algn="r">
              <a:buNone/>
            </a:pPr>
            <a:r>
              <a:rPr lang="de-DE" sz="1400" cap="none"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	</a:t>
            </a:r>
            <a:r>
              <a:rPr lang="de-DE" sz="1400" cap="none" dirty="0">
                <a:solidFill>
                  <a:schemeClr val="tx1">
                    <a:lumMod val="50000"/>
                    <a:lumOff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de-DE" sz="1600" cap="none" dirty="0">
                <a:solidFill>
                  <a:schemeClr val="tx1">
                    <a:lumMod val="50000"/>
                    <a:lumOff val="50000"/>
                  </a:schemeClr>
                </a:solidFill>
                <a:effectLst/>
                <a:latin typeface="Calibri" panose="020F0502020204030204" pitchFamily="34" charset="0"/>
                <a:ea typeface="Calibri" panose="020F0502020204030204" pitchFamily="34" charset="0"/>
                <a:cs typeface="Calibri" panose="020F0502020204030204" pitchFamily="34" charset="0"/>
              </a:rPr>
              <a:t>Sächsisches Staatsministerium Für Kultus 05/ 2010/ 2019, S. </a:t>
            </a:r>
            <a:r>
              <a:rPr lang="de-DE" sz="1600" cap="none"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6</a:t>
            </a:r>
            <a:endParaRPr lang="de-DE" sz="1600" cap="none" dirty="0">
              <a:solidFill>
                <a:schemeClr val="tx1">
                  <a:lumMod val="50000"/>
                  <a:lumOff val="50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Foliennummernplatzhalter 3">
            <a:extLst>
              <a:ext uri="{FF2B5EF4-FFF2-40B4-BE49-F238E27FC236}">
                <a16:creationId xmlns:a16="http://schemas.microsoft.com/office/drawing/2014/main" id="{90FD295E-BD18-4352-AFD7-35858572A535}"/>
              </a:ext>
            </a:extLst>
          </p:cNvPr>
          <p:cNvSpPr>
            <a:spLocks noGrp="1"/>
          </p:cNvSpPr>
          <p:nvPr>
            <p:ph type="sldNum" sz="quarter" idx="12"/>
          </p:nvPr>
        </p:nvSpPr>
        <p:spPr/>
        <p:txBody>
          <a:bodyPr/>
          <a:lstStyle/>
          <a:p>
            <a:fld id="{6026C539-7563-48DA-A220-5C86459102EC}" type="slidenum">
              <a:rPr lang="de-DE" smtClean="0"/>
              <a:t>6</a:t>
            </a:fld>
            <a:endParaRPr lang="de-DE" dirty="0"/>
          </a:p>
        </p:txBody>
      </p:sp>
    </p:spTree>
    <p:extLst>
      <p:ext uri="{BB962C8B-B14F-4D97-AF65-F5344CB8AC3E}">
        <p14:creationId xmlns:p14="http://schemas.microsoft.com/office/powerpoint/2010/main" val="2956471119"/>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E357C6-ECAB-496F-AA0F-32C81BB55000}"/>
              </a:ext>
            </a:extLst>
          </p:cNvPr>
          <p:cNvSpPr>
            <a:spLocks noGrp="1"/>
          </p:cNvSpPr>
          <p:nvPr>
            <p:ph type="title"/>
          </p:nvPr>
        </p:nvSpPr>
        <p:spPr>
          <a:xfrm>
            <a:off x="838200" y="757645"/>
            <a:ext cx="10515600" cy="809113"/>
          </a:xfrm>
        </p:spPr>
        <p:txBody>
          <a:bodyPr>
            <a:normAutofit/>
          </a:bodyPr>
          <a:lstStyle/>
          <a:p>
            <a:pPr algn="l"/>
            <a:r>
              <a:rPr lang="de-DE" cap="none" dirty="0">
                <a:solidFill>
                  <a:srgbClr val="C00000"/>
                </a:solidFill>
              </a:rPr>
              <a:t>2. Anforderungen an Lernende und Lehrende</a:t>
            </a:r>
          </a:p>
        </p:txBody>
      </p:sp>
      <p:sp>
        <p:nvSpPr>
          <p:cNvPr id="3" name="Inhaltsplatzhalter 2">
            <a:extLst>
              <a:ext uri="{FF2B5EF4-FFF2-40B4-BE49-F238E27FC236}">
                <a16:creationId xmlns:a16="http://schemas.microsoft.com/office/drawing/2014/main" id="{9A3F6DF4-029E-4067-860F-B6B82546D433}"/>
              </a:ext>
            </a:extLst>
          </p:cNvPr>
          <p:cNvSpPr>
            <a:spLocks noGrp="1"/>
          </p:cNvSpPr>
          <p:nvPr>
            <p:ph idx="1"/>
          </p:nvPr>
        </p:nvSpPr>
        <p:spPr>
          <a:xfrm>
            <a:off x="838200" y="1647568"/>
            <a:ext cx="10515600" cy="4579056"/>
          </a:xfrm>
        </p:spPr>
        <p:txBody>
          <a:bodyPr>
            <a:noAutofit/>
          </a:bodyPr>
          <a:lstStyle/>
          <a:p>
            <a:pPr marL="0" indent="0">
              <a:lnSpc>
                <a:spcPct val="127000"/>
              </a:lnSpc>
              <a:spcAft>
                <a:spcPts val="800"/>
              </a:spcAft>
              <a:buNone/>
            </a:pPr>
            <a:r>
              <a:rPr lang="de-DE" b="1" cap="none" spc="75" dirty="0">
                <a:solidFill>
                  <a:srgbClr val="C00000"/>
                </a:solidFill>
                <a:cs typeface="Times New Roman" panose="02020603050405020304" pitchFamily="18" charset="0"/>
              </a:rPr>
              <a:t>2.1. Anforderungen an die Lernenden</a:t>
            </a:r>
          </a:p>
          <a:p>
            <a:r>
              <a:rPr lang="de-DE" cap="none" dirty="0">
                <a:ea typeface="Calibri" panose="020F0502020204030204" pitchFamily="34" charset="0"/>
                <a:cs typeface="Times New Roman" panose="02020603050405020304" pitchFamily="18" charset="0"/>
              </a:rPr>
              <a:t>Experiment erfolgt in Partnerarbeit, deshalb ist Kooperations- und Kommunikationsfähigkeit erforderlich</a:t>
            </a:r>
          </a:p>
          <a:p>
            <a:r>
              <a:rPr lang="de-DE" cap="none" dirty="0">
                <a:ea typeface="Calibri" panose="020F0502020204030204" pitchFamily="34" charset="0"/>
                <a:cs typeface="Times New Roman" panose="02020603050405020304" pitchFamily="18" charset="0"/>
              </a:rPr>
              <a:t>d</a:t>
            </a:r>
            <a:r>
              <a:rPr lang="de-DE" cap="none" dirty="0">
                <a:effectLst/>
                <a:ea typeface="Calibri" panose="020F0502020204030204" pitchFamily="34" charset="0"/>
                <a:cs typeface="Times New Roman" panose="02020603050405020304" pitchFamily="18" charset="0"/>
              </a:rPr>
              <a:t>ie S* müssen die Sicherheitsvorschriften kennen und anwenden</a:t>
            </a:r>
          </a:p>
          <a:p>
            <a:r>
              <a:rPr lang="de-DE" cap="none" dirty="0">
                <a:ea typeface="Calibri" panose="020F0502020204030204" pitchFamily="34" charset="0"/>
                <a:cs typeface="Times New Roman" panose="02020603050405020304" pitchFamily="18" charset="0"/>
              </a:rPr>
              <a:t>bei Aufbau und Durchführung des Experiments sind die motorischen Fähigkeiten der S* gefragt</a:t>
            </a:r>
          </a:p>
          <a:p>
            <a:r>
              <a:rPr lang="de-DE" cap="none" dirty="0">
                <a:ea typeface="Calibri" panose="020F0502020204030204" pitchFamily="34" charset="0"/>
                <a:cs typeface="Times New Roman" panose="02020603050405020304" pitchFamily="18" charset="0"/>
              </a:rPr>
              <a:t>die S* sind gefordert, exakt zu beobachten und die Ergebnisse zu protokollieren</a:t>
            </a:r>
          </a:p>
          <a:p>
            <a:pPr marL="0" indent="0" algn="r">
              <a:buNone/>
            </a:pPr>
            <a:r>
              <a:rPr lang="de-DE" sz="2200" cap="none" dirty="0">
                <a:effectLst/>
                <a:ea typeface="Calibri" panose="020F0502020204030204" pitchFamily="34" charset="0"/>
                <a:cs typeface="Times New Roman" panose="02020603050405020304" pitchFamily="18" charset="0"/>
              </a:rPr>
              <a:t>				</a:t>
            </a:r>
            <a:r>
              <a:rPr lang="de-DE" sz="1600" cap="none" dirty="0">
                <a:solidFill>
                  <a:schemeClr val="tx1">
                    <a:lumMod val="50000"/>
                    <a:lumOff val="50000"/>
                  </a:schemeClr>
                </a:solidFill>
                <a:latin typeface="Calibri" panose="020F0502020204030204" pitchFamily="34" charset="0"/>
                <a:cs typeface="Calibri" panose="020F0502020204030204" pitchFamily="34" charset="0"/>
              </a:rPr>
              <a:t>Pahl, J.-P.; Pahl, M.-S. (2021), S.467</a:t>
            </a:r>
          </a:p>
        </p:txBody>
      </p:sp>
      <p:sp>
        <p:nvSpPr>
          <p:cNvPr id="5" name="Textfeld 4">
            <a:extLst>
              <a:ext uri="{FF2B5EF4-FFF2-40B4-BE49-F238E27FC236}">
                <a16:creationId xmlns:a16="http://schemas.microsoft.com/office/drawing/2014/main" id="{8BABF850-CCA6-48CE-98FB-FF25EFB314E4}"/>
              </a:ext>
            </a:extLst>
          </p:cNvPr>
          <p:cNvSpPr txBox="1"/>
          <p:nvPr/>
        </p:nvSpPr>
        <p:spPr>
          <a:xfrm>
            <a:off x="3126383" y="6237782"/>
            <a:ext cx="7916091" cy="338554"/>
          </a:xfrm>
          <a:prstGeom prst="rect">
            <a:avLst/>
          </a:prstGeom>
          <a:noFill/>
        </p:spPr>
        <p:txBody>
          <a:bodyPr wrap="square">
            <a:spAutoFit/>
          </a:bodyPr>
          <a:lstStyle/>
          <a:p>
            <a:pPr marL="0" indent="0" algn="r">
              <a:buNone/>
            </a:pPr>
            <a:r>
              <a:rPr lang="de-DE" sz="1600" dirty="0">
                <a:solidFill>
                  <a:schemeClr val="tx1">
                    <a:lumMod val="50000"/>
                    <a:lumOff val="50000"/>
                  </a:schemeClr>
                </a:solidFill>
              </a:rPr>
              <a:t>S* wird im Text als Kürzel für Schüler, Schülerinnen und Diverse verwendet</a:t>
            </a:r>
          </a:p>
        </p:txBody>
      </p:sp>
      <p:sp>
        <p:nvSpPr>
          <p:cNvPr id="4" name="Foliennummernplatzhalter 3">
            <a:extLst>
              <a:ext uri="{FF2B5EF4-FFF2-40B4-BE49-F238E27FC236}">
                <a16:creationId xmlns:a16="http://schemas.microsoft.com/office/drawing/2014/main" id="{F3AAA7FC-D927-4D58-9F0D-1BB8070F5776}"/>
              </a:ext>
            </a:extLst>
          </p:cNvPr>
          <p:cNvSpPr>
            <a:spLocks noGrp="1"/>
          </p:cNvSpPr>
          <p:nvPr>
            <p:ph type="sldNum" sz="quarter" idx="12"/>
          </p:nvPr>
        </p:nvSpPr>
        <p:spPr>
          <a:xfrm>
            <a:off x="11042474" y="6307434"/>
            <a:ext cx="764215" cy="365125"/>
          </a:xfrm>
        </p:spPr>
        <p:txBody>
          <a:bodyPr/>
          <a:lstStyle/>
          <a:p>
            <a:fld id="{6026C539-7563-48DA-A220-5C86459102EC}" type="slidenum">
              <a:rPr lang="de-DE" smtClean="0"/>
              <a:t>7</a:t>
            </a:fld>
            <a:endParaRPr lang="de-DE" dirty="0"/>
          </a:p>
        </p:txBody>
      </p:sp>
    </p:spTree>
    <p:extLst>
      <p:ext uri="{BB962C8B-B14F-4D97-AF65-F5344CB8AC3E}">
        <p14:creationId xmlns:p14="http://schemas.microsoft.com/office/powerpoint/2010/main" val="749553285"/>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E357C6-ECAB-496F-AA0F-32C81BB55000}"/>
              </a:ext>
            </a:extLst>
          </p:cNvPr>
          <p:cNvSpPr>
            <a:spLocks noGrp="1"/>
          </p:cNvSpPr>
          <p:nvPr>
            <p:ph type="title"/>
          </p:nvPr>
        </p:nvSpPr>
        <p:spPr>
          <a:xfrm>
            <a:off x="838200" y="757645"/>
            <a:ext cx="10515600" cy="809113"/>
          </a:xfrm>
        </p:spPr>
        <p:txBody>
          <a:bodyPr>
            <a:normAutofit/>
          </a:bodyPr>
          <a:lstStyle/>
          <a:p>
            <a:pPr algn="l"/>
            <a:r>
              <a:rPr lang="de-DE" cap="none" dirty="0">
                <a:solidFill>
                  <a:srgbClr val="C00000"/>
                </a:solidFill>
              </a:rPr>
              <a:t>2. Anforderungen an Lernende und Lehrende</a:t>
            </a:r>
          </a:p>
        </p:txBody>
      </p:sp>
      <p:sp>
        <p:nvSpPr>
          <p:cNvPr id="3" name="Inhaltsplatzhalter 2">
            <a:extLst>
              <a:ext uri="{FF2B5EF4-FFF2-40B4-BE49-F238E27FC236}">
                <a16:creationId xmlns:a16="http://schemas.microsoft.com/office/drawing/2014/main" id="{9A3F6DF4-029E-4067-860F-B6B82546D433}"/>
              </a:ext>
            </a:extLst>
          </p:cNvPr>
          <p:cNvSpPr>
            <a:spLocks noGrp="1"/>
          </p:cNvSpPr>
          <p:nvPr>
            <p:ph idx="1"/>
          </p:nvPr>
        </p:nvSpPr>
        <p:spPr>
          <a:xfrm>
            <a:off x="838200" y="1655805"/>
            <a:ext cx="10515600" cy="4570820"/>
          </a:xfrm>
        </p:spPr>
        <p:txBody>
          <a:bodyPr>
            <a:noAutofit/>
          </a:bodyPr>
          <a:lstStyle/>
          <a:p>
            <a:pPr marL="0" indent="0">
              <a:lnSpc>
                <a:spcPct val="127000"/>
              </a:lnSpc>
              <a:spcAft>
                <a:spcPts val="800"/>
              </a:spcAft>
              <a:buNone/>
            </a:pPr>
            <a:r>
              <a:rPr lang="de-DE" b="1" cap="none" spc="75" dirty="0">
                <a:solidFill>
                  <a:srgbClr val="C00000"/>
                </a:solidFill>
                <a:cs typeface="Times New Roman" panose="02020603050405020304" pitchFamily="18" charset="0"/>
              </a:rPr>
              <a:t>2.2. Anforderungen an die Lehrenden</a:t>
            </a:r>
          </a:p>
          <a:p>
            <a:r>
              <a:rPr lang="de-DE" sz="2200" cap="none" dirty="0">
                <a:cs typeface="Times New Roman" panose="02020603050405020304" pitchFamily="18" charset="0"/>
              </a:rPr>
              <a:t>Auswahl des technischen Problems richtet sich</a:t>
            </a:r>
          </a:p>
          <a:p>
            <a:pPr lvl="1"/>
            <a:r>
              <a:rPr lang="de-DE" cap="none" dirty="0">
                <a:cs typeface="Times New Roman" panose="02020603050405020304" pitchFamily="18" charset="0"/>
              </a:rPr>
              <a:t>auf allgemeine Eigenschaften der Werkstoffe Eisen, Kupfer und Aluminium (Wärmeleitfähigkeit, Leitfähigkeit von elektrischem Strom, metallischer Glanz, Magnetismus) – im Sinne der Einführung in das Stoffgebiet „Werkstoff Metall“</a:t>
            </a:r>
          </a:p>
          <a:p>
            <a:pPr lvl="1"/>
            <a:r>
              <a:rPr lang="de-DE" cap="none" dirty="0">
                <a:cs typeface="Times New Roman" panose="02020603050405020304" pitchFamily="18" charset="0"/>
              </a:rPr>
              <a:t>auf notwendige Eigenschaften für das Fertigungsverfahren (Umformbarkeit, Wärmeleitfähigkeit im Vergleich zu anderen Materialien) – im Sinne der Hinleitung zur Anfertigung eines Werkstücks</a:t>
            </a:r>
          </a:p>
          <a:p>
            <a:pPr marL="457200" lvl="1" indent="0">
              <a:buNone/>
            </a:pPr>
            <a:r>
              <a:rPr lang="de-DE" sz="2200" cap="none" dirty="0">
                <a:effectLst/>
                <a:ea typeface="Calibri" panose="020F0502020204030204" pitchFamily="34" charset="0"/>
                <a:cs typeface="Times New Roman" panose="02020603050405020304" pitchFamily="18" charset="0"/>
              </a:rPr>
              <a:t>	</a:t>
            </a:r>
            <a:endParaRPr lang="de-DE" sz="2200" cap="none" dirty="0">
              <a:ea typeface="Calibri" panose="020F0502020204030204" pitchFamily="34" charset="0"/>
              <a:cs typeface="Times New Roman" panose="02020603050405020304" pitchFamily="18" charset="0"/>
            </a:endParaRPr>
          </a:p>
          <a:p>
            <a:pPr marL="228600" lvl="1"/>
            <a:r>
              <a:rPr lang="de-DE" sz="2200" cap="none" dirty="0">
                <a:cs typeface="Times New Roman" panose="02020603050405020304" pitchFamily="18" charset="0"/>
              </a:rPr>
              <a:t>das Artikulationsschema wurde entsprechend den Erfordernissen des Förderschwerpunktes Lernen vereinfacht</a:t>
            </a:r>
          </a:p>
          <a:p>
            <a:pPr marL="0" indent="0" algn="r">
              <a:buNone/>
            </a:pPr>
            <a:r>
              <a:rPr lang="de-DE" sz="1600" cap="none" dirty="0">
                <a:solidFill>
                  <a:schemeClr val="tx1">
                    <a:lumMod val="50000"/>
                    <a:lumOff val="50000"/>
                  </a:schemeClr>
                </a:solidFill>
                <a:latin typeface="Calibri" panose="020F0502020204030204" pitchFamily="34" charset="0"/>
                <a:cs typeface="Calibri" panose="020F0502020204030204" pitchFamily="34" charset="0"/>
              </a:rPr>
              <a:t>Pahl, J.-P.; Pahl, M.-S.  (2021), S.467</a:t>
            </a:r>
          </a:p>
        </p:txBody>
      </p:sp>
      <p:sp>
        <p:nvSpPr>
          <p:cNvPr id="4" name="Foliennummernplatzhalter 3">
            <a:extLst>
              <a:ext uri="{FF2B5EF4-FFF2-40B4-BE49-F238E27FC236}">
                <a16:creationId xmlns:a16="http://schemas.microsoft.com/office/drawing/2014/main" id="{F3AAA7FC-D927-4D58-9F0D-1BB8070F5776}"/>
              </a:ext>
            </a:extLst>
          </p:cNvPr>
          <p:cNvSpPr>
            <a:spLocks noGrp="1"/>
          </p:cNvSpPr>
          <p:nvPr>
            <p:ph type="sldNum" sz="quarter" idx="12"/>
          </p:nvPr>
        </p:nvSpPr>
        <p:spPr>
          <a:xfrm>
            <a:off x="11090660" y="6226625"/>
            <a:ext cx="764215" cy="365125"/>
          </a:xfrm>
        </p:spPr>
        <p:txBody>
          <a:bodyPr/>
          <a:lstStyle/>
          <a:p>
            <a:fld id="{6026C539-7563-48DA-A220-5C86459102EC}" type="slidenum">
              <a:rPr lang="de-DE" smtClean="0"/>
              <a:t>8</a:t>
            </a:fld>
            <a:endParaRPr lang="de-DE" dirty="0"/>
          </a:p>
        </p:txBody>
      </p:sp>
    </p:spTree>
    <p:extLst>
      <p:ext uri="{BB962C8B-B14F-4D97-AF65-F5344CB8AC3E}">
        <p14:creationId xmlns:p14="http://schemas.microsoft.com/office/powerpoint/2010/main" val="2998113372"/>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E357C6-ECAB-496F-AA0F-32C81BB55000}"/>
              </a:ext>
            </a:extLst>
          </p:cNvPr>
          <p:cNvSpPr>
            <a:spLocks noGrp="1"/>
          </p:cNvSpPr>
          <p:nvPr>
            <p:ph type="title"/>
          </p:nvPr>
        </p:nvSpPr>
        <p:spPr>
          <a:xfrm>
            <a:off x="838200" y="757645"/>
            <a:ext cx="10515600" cy="809113"/>
          </a:xfrm>
        </p:spPr>
        <p:txBody>
          <a:bodyPr>
            <a:normAutofit/>
          </a:bodyPr>
          <a:lstStyle/>
          <a:p>
            <a:pPr algn="l"/>
            <a:r>
              <a:rPr lang="de-DE" cap="none" dirty="0">
                <a:solidFill>
                  <a:srgbClr val="C00000"/>
                </a:solidFill>
              </a:rPr>
              <a:t>2. Anforderungen an Lernende und Lehrende</a:t>
            </a:r>
          </a:p>
        </p:txBody>
      </p:sp>
      <p:sp>
        <p:nvSpPr>
          <p:cNvPr id="3" name="Inhaltsplatzhalter 2">
            <a:extLst>
              <a:ext uri="{FF2B5EF4-FFF2-40B4-BE49-F238E27FC236}">
                <a16:creationId xmlns:a16="http://schemas.microsoft.com/office/drawing/2014/main" id="{9A3F6DF4-029E-4067-860F-B6B82546D433}"/>
              </a:ext>
            </a:extLst>
          </p:cNvPr>
          <p:cNvSpPr>
            <a:spLocks noGrp="1"/>
          </p:cNvSpPr>
          <p:nvPr>
            <p:ph idx="1"/>
          </p:nvPr>
        </p:nvSpPr>
        <p:spPr>
          <a:xfrm>
            <a:off x="838200" y="1664043"/>
            <a:ext cx="10515600" cy="4562581"/>
          </a:xfrm>
        </p:spPr>
        <p:txBody>
          <a:bodyPr>
            <a:noAutofit/>
          </a:bodyPr>
          <a:lstStyle/>
          <a:p>
            <a:pPr marL="0" indent="0">
              <a:lnSpc>
                <a:spcPct val="127000"/>
              </a:lnSpc>
              <a:spcAft>
                <a:spcPts val="800"/>
              </a:spcAft>
              <a:buNone/>
            </a:pPr>
            <a:r>
              <a:rPr lang="de-DE" b="1" cap="none" spc="75" dirty="0">
                <a:solidFill>
                  <a:srgbClr val="C00000"/>
                </a:solidFill>
                <a:cs typeface="Times New Roman" panose="02020603050405020304" pitchFamily="18" charset="0"/>
              </a:rPr>
              <a:t>2.2. Anforderungen an die Lehrenden</a:t>
            </a:r>
          </a:p>
          <a:p>
            <a:pPr marL="228600" lvl="1"/>
            <a:r>
              <a:rPr lang="de-DE" sz="2200" cap="none" dirty="0">
                <a:cs typeface="Times New Roman" panose="02020603050405020304" pitchFamily="18" charset="0"/>
              </a:rPr>
              <a:t>es handelt sich um einfache, klar strukturierte Versuchsaufbauten, die Materialien sind vorbereitet für die Partnerarbeit</a:t>
            </a:r>
          </a:p>
          <a:p>
            <a:r>
              <a:rPr lang="de-DE" sz="2200" cap="none" dirty="0">
                <a:cs typeface="Times New Roman" panose="02020603050405020304" pitchFamily="18" charset="0"/>
              </a:rPr>
              <a:t>der Versuch ist im Vorfeld erprobt worden, die Gefährdungsbeurteilung wurde dokumentiert</a:t>
            </a:r>
          </a:p>
          <a:p>
            <a:r>
              <a:rPr lang="de-DE" sz="2200" cap="none" dirty="0">
                <a:cs typeface="Times New Roman" panose="02020603050405020304" pitchFamily="18" charset="0"/>
              </a:rPr>
              <a:t>sollte der Lehrende nicht über die entsprechende Qualifikation zum Einsatz der Schülerexperimentierplätze verfügen, kann der Teil des Experiments bei welchem die Arbeit mit dem Bunsenbrenner notwendig ist nur als Demonstration erfolgen, alternativ kann mit einem Teelicht gearbeitet werden.</a:t>
            </a:r>
            <a:r>
              <a:rPr lang="de-DE" sz="2200" cap="none" dirty="0">
                <a:effectLst/>
                <a:ea typeface="Calibri" panose="020F0502020204030204" pitchFamily="34" charset="0"/>
                <a:cs typeface="Times New Roman" panose="02020603050405020304" pitchFamily="18" charset="0"/>
              </a:rPr>
              <a:t>			</a:t>
            </a:r>
          </a:p>
          <a:p>
            <a:pPr marL="0" indent="0" algn="r">
              <a:buNone/>
            </a:pPr>
            <a:r>
              <a:rPr lang="de-DE" sz="1600" cap="none" dirty="0">
                <a:solidFill>
                  <a:schemeClr val="tx1">
                    <a:lumMod val="50000"/>
                    <a:lumOff val="50000"/>
                  </a:schemeClr>
                </a:solidFill>
                <a:latin typeface="Calibri" panose="020F0502020204030204" pitchFamily="34" charset="0"/>
                <a:cs typeface="Calibri" panose="020F0502020204030204" pitchFamily="34" charset="0"/>
              </a:rPr>
              <a:t>Pahl, J.-P.; Pahl, M.-S.  (2021), S.467</a:t>
            </a:r>
          </a:p>
        </p:txBody>
      </p:sp>
      <p:sp>
        <p:nvSpPr>
          <p:cNvPr id="4" name="Foliennummernplatzhalter 3">
            <a:extLst>
              <a:ext uri="{FF2B5EF4-FFF2-40B4-BE49-F238E27FC236}">
                <a16:creationId xmlns:a16="http://schemas.microsoft.com/office/drawing/2014/main" id="{F3AAA7FC-D927-4D58-9F0D-1BB8070F5776}"/>
              </a:ext>
            </a:extLst>
          </p:cNvPr>
          <p:cNvSpPr>
            <a:spLocks noGrp="1"/>
          </p:cNvSpPr>
          <p:nvPr>
            <p:ph type="sldNum" sz="quarter" idx="12"/>
          </p:nvPr>
        </p:nvSpPr>
        <p:spPr>
          <a:xfrm>
            <a:off x="11098897" y="6323909"/>
            <a:ext cx="764215" cy="365125"/>
          </a:xfrm>
        </p:spPr>
        <p:txBody>
          <a:bodyPr/>
          <a:lstStyle/>
          <a:p>
            <a:fld id="{6026C539-7563-48DA-A220-5C86459102EC}" type="slidenum">
              <a:rPr lang="de-DE" smtClean="0"/>
              <a:t>9</a:t>
            </a:fld>
            <a:endParaRPr lang="de-DE" dirty="0"/>
          </a:p>
        </p:txBody>
      </p:sp>
    </p:spTree>
    <p:extLst>
      <p:ext uri="{BB962C8B-B14F-4D97-AF65-F5344CB8AC3E}">
        <p14:creationId xmlns:p14="http://schemas.microsoft.com/office/powerpoint/2010/main" val="3501665285"/>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
</file>

<file path=ppt/theme/theme1.xml><?xml version="1.0" encoding="utf-8"?>
<a:theme xmlns:a="http://schemas.openxmlformats.org/drawingml/2006/main" name="Tropfen">
  <a:themeElements>
    <a:clrScheme name="Tropfen">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ropfen">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TM04033925[[fn=Tropfen]]</Template>
  <TotalTime>0</TotalTime>
  <Words>2446</Words>
  <Application>Microsoft Office PowerPoint</Application>
  <PresentationFormat>Breitbild</PresentationFormat>
  <Paragraphs>287</Paragraphs>
  <Slides>28</Slides>
  <Notes>0</Notes>
  <HiddenSlides>0</HiddenSlides>
  <MMClips>3</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28</vt:i4>
      </vt:variant>
    </vt:vector>
  </HeadingPairs>
  <TitlesOfParts>
    <vt:vector size="33" baseType="lpstr">
      <vt:lpstr>Arial</vt:lpstr>
      <vt:lpstr>Calibri</vt:lpstr>
      <vt:lpstr>Calibri Light</vt:lpstr>
      <vt:lpstr>VisSansBook</vt:lpstr>
      <vt:lpstr>Tropfen</vt:lpstr>
      <vt:lpstr> Exemplarische Planung der fachspezifischen Methode  technisches Experiment  Untersuchungsgegenstand: Überprüfen der Eignung von verschiedenen Materialien (Metalle, Glas, Keramik) zur Herstellung der Schale einer Duftlampe </vt:lpstr>
      <vt:lpstr>Gliederung der Präsentation </vt:lpstr>
      <vt:lpstr>1. Einordnung in den Lernbereich Lehrplan der Schule  mit dem Förderschwerpunkt Lernen/ Klassenstufe 7/ Fach AL </vt:lpstr>
      <vt:lpstr>1. Einordnung in den Lernbereich Lehrplan der Schule  mit dem Förderschwerpunkt Lernen/ Klassenstufe 7/ Fach AL </vt:lpstr>
      <vt:lpstr>1. Einordnung in den Lernbereich Lehrplan der Schule  mit dem Förderschwerpunkt Lernen/ Klassenstufe 7/ Fach AL </vt:lpstr>
      <vt:lpstr>1. Einordnung in den Lernbereich Lehrplan der Schule  mit dem Förderschwerpunkt Lernen/ Klassenstufe 7/ Fach AL </vt:lpstr>
      <vt:lpstr>2. Anforderungen an Lernende und Lehrende</vt:lpstr>
      <vt:lpstr>2. Anforderungen an Lernende und Lehrende</vt:lpstr>
      <vt:lpstr>2. Anforderungen an Lernende und Lehrende</vt:lpstr>
      <vt:lpstr>3. Darstellung des Verlaufs mit didaktisch-methodischen und organisatorischen Hinweisen </vt:lpstr>
      <vt:lpstr>3. Darstellung des Verlaufs mit didaktisch-methodischen und organisatorischen Hinweisen </vt:lpstr>
      <vt:lpstr>3. Darstellung des Verlaufs mit didaktisch-methodischen und organisatorischen Hinweisen </vt:lpstr>
      <vt:lpstr>3. Darstellung des Verlaufs mit didaktisch-methodischen und organisatorischen Hinweisen </vt:lpstr>
      <vt:lpstr>3.3. Verlauf  </vt:lpstr>
      <vt:lpstr>3.3. Verlauf  </vt:lpstr>
      <vt:lpstr>3.3. Verlauf  </vt:lpstr>
      <vt:lpstr>3.3. Verlauf  </vt:lpstr>
      <vt:lpstr>3.3. Verlauf</vt:lpstr>
      <vt:lpstr>3.3. Verlauf</vt:lpstr>
      <vt:lpstr>3.3. Verlauf</vt:lpstr>
      <vt:lpstr>3.3. Verlauf</vt:lpstr>
      <vt:lpstr>3.3. Verlauf</vt:lpstr>
      <vt:lpstr>3.3. Verlauf</vt:lpstr>
      <vt:lpstr>3.3. Verlauf</vt:lpstr>
      <vt:lpstr>3.3. Verlauf</vt:lpstr>
      <vt:lpstr>3.3. Verlauf</vt:lpstr>
      <vt:lpstr>PowerPoint-Präsentation</vt:lpstr>
      <vt:lpstr>Ende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Präsentation Unterrichtsentwurf Thema: Bearbeitung der Teile eines Werkstücks aus dem Werkstoff Holz in verschiedenen Fertigungsverfahren der Hauptgruppe Trennen</dc:title>
  <dc:creator>Sven Albrecht</dc:creator>
  <cp:lastModifiedBy>Sven Albrecht</cp:lastModifiedBy>
  <cp:revision>87</cp:revision>
  <cp:lastPrinted>2022-01-04T08:56:06Z</cp:lastPrinted>
  <dcterms:created xsi:type="dcterms:W3CDTF">2021-12-28T16:38:23Z</dcterms:created>
  <dcterms:modified xsi:type="dcterms:W3CDTF">2022-06-20T10:27:42Z</dcterms:modified>
</cp:coreProperties>
</file>