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63" r:id="rId6"/>
    <p:sldId id="280" r:id="rId7"/>
    <p:sldId id="274" r:id="rId8"/>
    <p:sldId id="260" r:id="rId9"/>
    <p:sldId id="272" r:id="rId10"/>
    <p:sldId id="271" r:id="rId11"/>
    <p:sldId id="264" r:id="rId12"/>
    <p:sldId id="261" r:id="rId13"/>
    <p:sldId id="268" r:id="rId14"/>
    <p:sldId id="269" r:id="rId15"/>
    <p:sldId id="276" r:id="rId16"/>
    <p:sldId id="279" r:id="rId17"/>
    <p:sldId id="26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0"/>
    <p:restoredTop sz="94638"/>
  </p:normalViewPr>
  <p:slideViewPr>
    <p:cSldViewPr snapToGrid="0" snapToObjects="1">
      <p:cViewPr varScale="1">
        <p:scale>
          <a:sx n="128" d="100"/>
          <a:sy n="128" d="100"/>
        </p:scale>
        <p:origin x="1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57126-8C7D-E44C-B2A0-A054FDE9F065}" type="datetimeFigureOut">
              <a:rPr lang="de-DE" smtClean="0"/>
              <a:t>07.07.20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40B35-7B44-3643-85D9-A8896DEE65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48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A688D-EE02-D948-AE1B-41D18E8EE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74B469-1F2A-0042-AC40-E54C8481F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E6DBBC-8AD5-404A-8B86-02F4F3F63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4F2FAF-1F9E-6D47-88E4-9077869B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53C7A7-7FB3-5545-A294-7A92057E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23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BAB2F-6DC3-C14E-B90F-41687EC2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EB0C0C-8F9F-BF44-B641-506BC84C9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8AEEC-E633-404D-B077-C8675CF5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C5DCE1-A62F-D94C-8BC5-B53C364A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5BCC9C-696A-AF42-B3C1-6A569C08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39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5B4517-96BC-B34F-888D-17B72FA22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AEDB88-F653-844B-B1C7-2ED6F0F91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E87FB6-9070-E046-ACCB-96823B2D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028C3E-A0DC-7E4C-8634-96B7ADC4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551B7F-3E7A-874D-9D1E-B85F6761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BCCCF-3CE0-944F-ACDF-08C45E4D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D6A7AC-81FC-6145-A2FE-BA48F572F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F43522-1D75-FE44-8049-B5742880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6D47B0-6AC8-C04B-9919-2D83A540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D1EF6B-52A6-7942-8C5A-D93EBBEB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71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B0A47-181C-FE46-A9CE-DB03B1E9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E23526-FA9A-7146-A8A2-18AE0B1EC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7CB415-53F2-F744-9370-6EC50F13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9BF83E-CB5E-2946-8A7A-636957C9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31C7F9-D779-0849-ADC7-0528BB67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89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DC422-5927-F24F-8EA9-BFC36973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7B93A6-765E-AD45-9701-B073A045F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C0CDE7-69D1-284C-AAFB-A60F3C008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A6EBF0-8CD0-0947-9DD6-B3165360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8C7DBB-27B3-614A-ADCF-DB587344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2C24A4-DA3C-7E40-B150-520D654F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87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2F267-B7A2-7B4D-8BA5-90F4A4F1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6BD712-C752-9147-B4F6-D8B521ABD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662ECA-EDBB-A94D-8B10-38C5A91BA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D23613-570E-E34D-85AF-D333341D2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FA79D70-D39B-C340-BA77-091478ACC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4E8F208-B201-8C48-8D6E-1FBEAE4D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E06E09-7A1F-4644-B67B-41C7333B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80753C7-1F4B-7441-B2E9-471F06E9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3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BA4B4-CF88-7F42-AADC-939DE93D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32C689-9B3E-BD41-8600-8067D164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414EB3-C90C-8047-A42A-0CB12CCD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F4E241-F9EA-4745-A95C-141C38D5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4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30E7D72-7487-D546-B575-AB251B48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7262A2-3C61-5241-9C68-96929E42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546B3A-8317-1546-8282-45A08F5B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67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78678-F50B-8F47-ADD9-42EEC6B2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580247-834A-554F-9C72-88FC01743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B1656-9C4E-A04A-848A-EF5E21CA0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C4F63E-D7ED-6D4B-B910-F80FFF799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9F5DDF-4ACF-F747-8698-DC9FC170F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7D0FCC-EB2C-C245-BA0E-A7CB2272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82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4DBB1-2BFB-434F-BA83-4E0CDF24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BE3C27-CF63-F14E-BF07-F5D4E37B9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80E2579-9AED-FD41-8B43-46888A8C7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E162E2-C8B4-3847-B81C-ADE84AFC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EC624D-7440-0546-9532-056E33B1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DC2586-8AFE-E843-8C07-0D2306C2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27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21BC02-64EC-E741-8DEE-B83E78BC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886AB9-8873-834A-BE3A-B941DA332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94E678-843F-A642-8689-9994078B3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8CD878-028B-B740-A3FD-9EA0818C5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98AC8E-C47C-4546-A9DD-53245B2A6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1299-CD27-904F-9CEC-9F9360CEE0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93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B1160-6B29-914D-ABED-AD348B3A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u="sng" dirty="0">
                <a:latin typeface="Batang" panose="02030600000101010101" pitchFamily="18" charset="-127"/>
                <a:ea typeface="Batang" panose="02030600000101010101" pitchFamily="18" charset="-127"/>
              </a:rPr>
              <a:t>Risikomaße – Eigenschaften, Übersicht, Klassifizierungen</a:t>
            </a:r>
            <a:br>
              <a:rPr lang="de-DE" sz="48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de-DE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440F1C-5F0F-004A-99A6-FC7E0C8676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Derivate und Risikomanagement</a:t>
            </a:r>
          </a:p>
          <a:p>
            <a:endParaRPr lang="de-DE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Robert Lange</a:t>
            </a:r>
          </a:p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3897104</a:t>
            </a:r>
          </a:p>
          <a:p>
            <a:endParaRPr lang="de-DE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457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369B5-13BB-EE4F-9D28-AFA569D2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2.2. Risiken im Gesamtmarkt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146623-7062-BC46-8EF4-BDA4EE50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C0EC4B-525D-884E-9817-1015A7AA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D63C21-E402-7946-8086-DEFE7B22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10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391ED2F-ACF3-FE4D-A5A1-2FE5C0192076}"/>
              </a:ext>
            </a:extLst>
          </p:cNvPr>
          <p:cNvSpPr txBox="1"/>
          <p:nvPr/>
        </p:nvSpPr>
        <p:spPr>
          <a:xfrm>
            <a:off x="838200" y="1960336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Risikoadjustierung?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A68B165-AA50-F641-BE2A-616110E960A2}"/>
              </a:ext>
            </a:extLst>
          </p:cNvPr>
          <p:cNvGrpSpPr/>
          <p:nvPr/>
        </p:nvGrpSpPr>
        <p:grpSpPr>
          <a:xfrm>
            <a:off x="2767192" y="1690688"/>
            <a:ext cx="7379540" cy="4727626"/>
            <a:chOff x="2767192" y="1690688"/>
            <a:chExt cx="7379540" cy="472762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CB0B4E9-C3C0-CF46-AFA0-6DDC330CB389}"/>
                </a:ext>
              </a:extLst>
            </p:cNvPr>
            <p:cNvSpPr/>
            <p:nvPr/>
          </p:nvSpPr>
          <p:spPr>
            <a:xfrm>
              <a:off x="4994987" y="2987821"/>
              <a:ext cx="2202026" cy="2071396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Real Asset 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(book ratio asset</a:t>
              </a:r>
              <a:r>
                <a:rPr lang="de-DE" dirty="0">
                  <a:solidFill>
                    <a:schemeClr val="tx1"/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)</a:t>
              </a:r>
            </a:p>
          </p:txBody>
        </p:sp>
        <p:sp>
          <p:nvSpPr>
            <p:cNvPr id="9" name="Dreieck 8">
              <a:extLst>
                <a:ext uri="{FF2B5EF4-FFF2-40B4-BE49-F238E27FC236}">
                  <a16:creationId xmlns:a16="http://schemas.microsoft.com/office/drawing/2014/main" id="{4DB6E5AF-F213-0246-9F8D-6A9A86B2C0F2}"/>
                </a:ext>
              </a:extLst>
            </p:cNvPr>
            <p:cNvSpPr/>
            <p:nvPr/>
          </p:nvSpPr>
          <p:spPr>
            <a:xfrm rot="13651823">
              <a:off x="6886342" y="2123452"/>
              <a:ext cx="1060704" cy="1404496"/>
            </a:xfrm>
            <a:prstGeom prst="triangle">
              <a:avLst/>
            </a:prstGeom>
            <a:solidFill>
              <a:schemeClr val="bg2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Dreieck 10">
              <a:extLst>
                <a:ext uri="{FF2B5EF4-FFF2-40B4-BE49-F238E27FC236}">
                  <a16:creationId xmlns:a16="http://schemas.microsoft.com/office/drawing/2014/main" id="{BC406B18-B88D-9643-9567-5A9C37B83320}"/>
                </a:ext>
              </a:extLst>
            </p:cNvPr>
            <p:cNvSpPr/>
            <p:nvPr/>
          </p:nvSpPr>
          <p:spPr>
            <a:xfrm rot="4767911">
              <a:off x="3785708" y="3545533"/>
              <a:ext cx="1060704" cy="1404496"/>
            </a:xfrm>
            <a:prstGeom prst="triangle">
              <a:avLst/>
            </a:prstGeom>
            <a:solidFill>
              <a:schemeClr val="bg2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Dreieck 11">
              <a:extLst>
                <a:ext uri="{FF2B5EF4-FFF2-40B4-BE49-F238E27FC236}">
                  <a16:creationId xmlns:a16="http://schemas.microsoft.com/office/drawing/2014/main" id="{BE8B049F-F560-EC4E-B995-02B4753890A0}"/>
                </a:ext>
              </a:extLst>
            </p:cNvPr>
            <p:cNvSpPr/>
            <p:nvPr/>
          </p:nvSpPr>
          <p:spPr>
            <a:xfrm rot="8891579">
              <a:off x="4694925" y="1794131"/>
              <a:ext cx="1060704" cy="1404496"/>
            </a:xfrm>
            <a:prstGeom prst="triangle">
              <a:avLst/>
            </a:prstGeom>
            <a:solidFill>
              <a:schemeClr val="bg2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Dreieck 12">
              <a:extLst>
                <a:ext uri="{FF2B5EF4-FFF2-40B4-BE49-F238E27FC236}">
                  <a16:creationId xmlns:a16="http://schemas.microsoft.com/office/drawing/2014/main" id="{576FBC89-93DB-7F4E-B3EF-D9DC24231F85}"/>
                </a:ext>
              </a:extLst>
            </p:cNvPr>
            <p:cNvSpPr/>
            <p:nvPr/>
          </p:nvSpPr>
          <p:spPr>
            <a:xfrm rot="17255724">
              <a:off x="7304665" y="3854179"/>
              <a:ext cx="1060704" cy="1404496"/>
            </a:xfrm>
            <a:prstGeom prst="triangle">
              <a:avLst/>
            </a:prstGeom>
            <a:solidFill>
              <a:schemeClr val="bg2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A2C570F-44B2-754A-9927-2B9F77680FA6}"/>
                </a:ext>
              </a:extLst>
            </p:cNvPr>
            <p:cNvSpPr txBox="1"/>
            <p:nvPr/>
          </p:nvSpPr>
          <p:spPr>
            <a:xfrm>
              <a:off x="7402070" y="2301573"/>
              <a:ext cx="27446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latin typeface="Batang" panose="02030600000101010101" pitchFamily="18" charset="-127"/>
                  <a:ea typeface="Batang" panose="02030600000101010101" pitchFamily="18" charset="-127"/>
                </a:rPr>
                <a:t>Constructed</a:t>
              </a:r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 Derivative</a:t>
              </a:r>
            </a:p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(Options, Futures)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297079C-BE1E-044D-A3CA-4BC5BB9D2A7F}"/>
                </a:ext>
              </a:extLst>
            </p:cNvPr>
            <p:cNvSpPr txBox="1"/>
            <p:nvPr/>
          </p:nvSpPr>
          <p:spPr>
            <a:xfrm>
              <a:off x="7891725" y="4323698"/>
              <a:ext cx="22076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latin typeface="Batang" panose="02030600000101010101" pitchFamily="18" charset="-127"/>
                  <a:ea typeface="Batang" panose="02030600000101010101" pitchFamily="18" charset="-127"/>
                </a:rPr>
                <a:t>Correlation</a:t>
              </a:r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 Asset </a:t>
              </a:r>
            </a:p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(ETF, </a:t>
              </a:r>
              <a:r>
                <a:rPr lang="de-DE" dirty="0" err="1">
                  <a:latin typeface="Batang" panose="02030600000101010101" pitchFamily="18" charset="-127"/>
                  <a:ea typeface="Batang" panose="02030600000101010101" pitchFamily="18" charset="-127"/>
                </a:rPr>
                <a:t>iShares</a:t>
              </a:r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)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4EB7DA0-45C0-8E4C-8A2B-4DFF2E41F2A6}"/>
                </a:ext>
              </a:extLst>
            </p:cNvPr>
            <p:cNvSpPr txBox="1"/>
            <p:nvPr/>
          </p:nvSpPr>
          <p:spPr>
            <a:xfrm>
              <a:off x="2767192" y="3973096"/>
              <a:ext cx="17540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Hedging </a:t>
              </a:r>
              <a:r>
                <a:rPr lang="de-DE" dirty="0" err="1">
                  <a:latin typeface="Batang" panose="02030600000101010101" pitchFamily="18" charset="-127"/>
                  <a:ea typeface="Batang" panose="02030600000101010101" pitchFamily="18" charset="-127"/>
                </a:rPr>
                <a:t>asset</a:t>
              </a:r>
              <a:endParaRPr lang="de-DE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(</a:t>
              </a:r>
              <a:r>
                <a:rPr lang="de-DE" dirty="0" err="1">
                  <a:latin typeface="Batang" panose="02030600000101010101" pitchFamily="18" charset="-127"/>
                  <a:ea typeface="Batang" panose="02030600000101010101" pitchFamily="18" charset="-127"/>
                </a:rPr>
                <a:t>CDO‘s</a:t>
              </a:r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)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B2FD5EB-F1D4-FF4E-987D-20A346F7C14C}"/>
                </a:ext>
              </a:extLst>
            </p:cNvPr>
            <p:cNvSpPr txBox="1"/>
            <p:nvPr/>
          </p:nvSpPr>
          <p:spPr>
            <a:xfrm>
              <a:off x="4057650" y="1690688"/>
              <a:ext cx="27895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Entity </a:t>
              </a:r>
              <a:r>
                <a:rPr lang="de-DE" dirty="0" err="1">
                  <a:latin typeface="Batang" panose="02030600000101010101" pitchFamily="18" charset="-127"/>
                  <a:ea typeface="Batang" panose="02030600000101010101" pitchFamily="18" charset="-127"/>
                </a:rPr>
                <a:t>risk</a:t>
              </a:r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 (</a:t>
              </a:r>
              <a:r>
                <a:rPr lang="de-DE" dirty="0" err="1">
                  <a:latin typeface="Batang" panose="02030600000101010101" pitchFamily="18" charset="-127"/>
                  <a:ea typeface="Batang" panose="02030600000101010101" pitchFamily="18" charset="-127"/>
                </a:rPr>
                <a:t>ressources</a:t>
              </a:r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,</a:t>
              </a:r>
            </a:p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Infrastructure)</a:t>
              </a:r>
            </a:p>
          </p:txBody>
        </p:sp>
        <p:sp>
          <p:nvSpPr>
            <p:cNvPr id="19" name="Dreieck 18">
              <a:extLst>
                <a:ext uri="{FF2B5EF4-FFF2-40B4-BE49-F238E27FC236}">
                  <a16:creationId xmlns:a16="http://schemas.microsoft.com/office/drawing/2014/main" id="{3642F1E9-B517-1942-A726-4DF64B47E36E}"/>
                </a:ext>
              </a:extLst>
            </p:cNvPr>
            <p:cNvSpPr/>
            <p:nvPr/>
          </p:nvSpPr>
          <p:spPr>
            <a:xfrm rot="795565">
              <a:off x="4952911" y="5006705"/>
              <a:ext cx="1060704" cy="1404496"/>
            </a:xfrm>
            <a:prstGeom prst="triangle">
              <a:avLst/>
            </a:prstGeom>
            <a:solidFill>
              <a:schemeClr val="bg2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FD7EB6CC-76EF-0540-8348-C01E3B8701F9}"/>
                </a:ext>
              </a:extLst>
            </p:cNvPr>
            <p:cNvSpPr txBox="1"/>
            <p:nvPr/>
          </p:nvSpPr>
          <p:spPr>
            <a:xfrm>
              <a:off x="5433114" y="5771983"/>
              <a:ext cx="26132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latin typeface="Batang" panose="02030600000101010101" pitchFamily="18" charset="-127"/>
                  <a:ea typeface="Batang" panose="02030600000101010101" pitchFamily="18" charset="-127"/>
                </a:rPr>
                <a:t>Strategy</a:t>
              </a:r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 </a:t>
              </a:r>
              <a:r>
                <a:rPr lang="de-DE" dirty="0" err="1">
                  <a:latin typeface="Batang" panose="02030600000101010101" pitchFamily="18" charset="-127"/>
                  <a:ea typeface="Batang" panose="02030600000101010101" pitchFamily="18" charset="-127"/>
                </a:rPr>
                <a:t>forecast</a:t>
              </a:r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 </a:t>
              </a:r>
              <a:r>
                <a:rPr lang="de-DE" dirty="0" err="1">
                  <a:latin typeface="Batang" panose="02030600000101010101" pitchFamily="18" charset="-127"/>
                  <a:ea typeface="Batang" panose="02030600000101010101" pitchFamily="18" charset="-127"/>
                </a:rPr>
                <a:t>risk</a:t>
              </a:r>
              <a:endParaRPr lang="de-DE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(</a:t>
              </a:r>
              <a:r>
                <a:rPr lang="de-DE" dirty="0" err="1">
                  <a:latin typeface="Batang" panose="02030600000101010101" pitchFamily="18" charset="-127"/>
                  <a:ea typeface="Batang" panose="02030600000101010101" pitchFamily="18" charset="-127"/>
                </a:rPr>
                <a:t>clients</a:t>
              </a:r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, </a:t>
              </a:r>
              <a:r>
                <a:rPr lang="de-DE" dirty="0" err="1">
                  <a:latin typeface="Batang" panose="02030600000101010101" pitchFamily="18" charset="-127"/>
                  <a:ea typeface="Batang" panose="02030600000101010101" pitchFamily="18" charset="-127"/>
                </a:rPr>
                <a:t>projects</a:t>
              </a:r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 etc.)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18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B404A-EE9F-B342-BB63-69DD76E4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3. Black Scholes Merton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D8067AB-22E9-8649-ABB6-CDC7E9651B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Analytisches Vorgehen anhand der Optionspreisformel des Black Scholes Merton Modells:</a:t>
                </a:r>
              </a:p>
              <a:p>
                <a:pPr marL="0" indent="0">
                  <a:buNone/>
                </a:pPr>
                <a:endParaRPr lang="de-DE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𝑐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𝐶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Batang" panose="02030600000101010101" pitchFamily="18" charset="-127"/>
                        </a:rPr>
                        <m:t>≔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Batang" panose="02030600000101010101" pitchFamily="18" charset="-127"/>
                        </a:rPr>
                        <m:t>∗</m:t>
                      </m:r>
                      <m:r>
                        <m:rPr>
                          <m:nor/>
                        </m:rPr>
                        <a:rPr lang="de-DE">
                          <a:latin typeface="Batang" panose="02030600000101010101" pitchFamily="18" charset="-127"/>
                          <a:ea typeface="Batang" panose="02030600000101010101" pitchFamily="18" charset="-127"/>
                          <a:sym typeface="Symbol" pitchFamily="2" charset="2"/>
                        </a:rPr>
                        <m:t>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Batang" panose="02030600000101010101" pitchFamily="18" charset="-127"/>
                        </a:rPr>
                        <m:t>)−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𝑟𝑇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Batang" panose="02030600000101010101" pitchFamily="18" charset="-127"/>
                        </a:rPr>
                        <m:t>∗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Batang" panose="02030600000101010101" pitchFamily="18" charset="-127"/>
                        </a:rPr>
                        <m:t>𝐾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Batang" panose="02030600000101010101" pitchFamily="18" charset="-127"/>
                        </a:rPr>
                        <m:t>∗</m:t>
                      </m:r>
                      <m:r>
                        <m:rPr>
                          <m:nor/>
                        </m:rPr>
                        <a:rPr lang="de-DE">
                          <a:latin typeface="Batang" panose="02030600000101010101" pitchFamily="18" charset="-127"/>
                          <a:ea typeface="Batang" panose="02030600000101010101" pitchFamily="18" charset="-127"/>
                          <a:sym typeface="Symbol" pitchFamily="2" charset="2"/>
                        </a:rPr>
                        <m:t>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Batang" panose="02030600000101010101" pitchFamily="18" charset="-127"/>
                        </a:rPr>
                        <m:t>)</m:t>
                      </m:r>
                    </m:oMath>
                  </m:oMathPara>
                </a14:m>
                <a:endParaRPr lang="de-DE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indent="0">
                  <a:buNone/>
                </a:pPr>
                <a:endParaRPr lang="de-DE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≔ 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Batang" panose="02030600000101010101" pitchFamily="18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  <a:ea typeface="Batang" panose="02030600000101010101" pitchFamily="18" charset="-127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Batang" panose="02030600000101010101" pitchFamily="18" charset="-127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Batang" panose="02030600000101010101" pitchFamily="18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Batang" panose="02030600000101010101" pitchFamily="18" charset="-127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Batang" panose="02030600000101010101" pitchFamily="18" charset="-127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</a:rPr>
                                      <m:t>𝐾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de-DE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+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Batang" panose="02030600000101010101" pitchFamily="18" charset="-127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Batang" panose="02030600000101010101" pitchFamily="18" charset="-127"/>
                              </a:rPr>
                              <m:t>𝑟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Batang" panose="02030600000101010101" pitchFamily="18" charset="-127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Batang" panose="02030600000101010101" pitchFamily="18" charset="-127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</a:rPr>
                                      <m:t>𝞼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Batang" panose="02030600000101010101" pitchFamily="18" charset="-127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Batang" panose="02030600000101010101" pitchFamily="18" charset="-127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𝑇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𝞼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Batang" panose="02030600000101010101" pitchFamily="18" charset="-127"/>
                              </a:rPr>
                            </m:ctrlPr>
                          </m:radPr>
                          <m:deg/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Batang" panose="02030600000101010101" pitchFamily="18" charset="-127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de-DE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≔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𝞼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radPr>
                      <m:deg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𝑇</m:t>
                        </m:r>
                      </m:e>
                    </m:rad>
                  </m:oMath>
                </a14:m>
                <a:endParaRPr lang="de-DE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D8067AB-22E9-8649-ABB6-CDC7E9651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C2B9CC-762C-5A45-914A-EBC56B09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620C51-EBFB-AC49-B91A-1B206123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827648-1412-1742-AC47-AA8E7546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65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88FD8-EFEE-3C43-A471-963F9BB4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3. Black Scholes Merton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6676BD-C751-6B49-A961-B225BD5F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D4B987-CEA5-A94B-8917-45ED86DE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Batang" panose="02030600000101010101" pitchFamily="18" charset="-127"/>
                <a:ea typeface="Batang" panose="02030600000101010101" pitchFamily="18" charset="-127"/>
              </a:rPr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776589-F3D4-C54B-A065-B38FFC7C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>
                <a:latin typeface="Batang" panose="02030600000101010101" pitchFamily="18" charset="-127"/>
                <a:ea typeface="Batang" panose="02030600000101010101" pitchFamily="18" charset="-127"/>
              </a:rPr>
              <a:t>12</a:t>
            </a:fld>
            <a:endParaRPr lang="de-DE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Inhaltsplatzhalter 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CD1A2902-A257-4848-80B4-D96A748171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5908" y="1690688"/>
            <a:ext cx="4947892" cy="435133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7888208-41D5-E24C-86B0-D87046E16C40}"/>
              </a:ext>
            </a:extLst>
          </p:cNvPr>
          <p:cNvGrpSpPr/>
          <p:nvPr/>
        </p:nvGrpSpPr>
        <p:grpSpPr>
          <a:xfrm>
            <a:off x="838200" y="1690688"/>
            <a:ext cx="3572511" cy="1950720"/>
            <a:chOff x="0" y="0"/>
            <a:chExt cx="3572679" cy="1950720"/>
          </a:xfrm>
        </p:grpSpPr>
        <p:sp>
          <p:nvSpPr>
            <p:cNvPr id="9" name="Textfeld 39">
              <a:extLst>
                <a:ext uri="{FF2B5EF4-FFF2-40B4-BE49-F238E27FC236}">
                  <a16:creationId xmlns:a16="http://schemas.microsoft.com/office/drawing/2014/main" id="{88E0D19A-982C-1541-A4AC-231C65648D00}"/>
                </a:ext>
              </a:extLst>
            </p:cNvPr>
            <p:cNvSpPr txBox="1"/>
            <p:nvPr/>
          </p:nvSpPr>
          <p:spPr>
            <a:xfrm>
              <a:off x="538480" y="533400"/>
              <a:ext cx="680688" cy="2743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000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1 day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943E6463-F60C-5B46-B810-E25A183DDEB4}"/>
                </a:ext>
              </a:extLst>
            </p:cNvPr>
            <p:cNvGrpSpPr/>
            <p:nvPr/>
          </p:nvGrpSpPr>
          <p:grpSpPr>
            <a:xfrm>
              <a:off x="0" y="0"/>
              <a:ext cx="3572679" cy="1950720"/>
              <a:chOff x="0" y="0"/>
              <a:chExt cx="3572679" cy="1950720"/>
            </a:xfrm>
          </p:grpSpPr>
          <p:sp>
            <p:nvSpPr>
              <p:cNvPr id="13" name="Textfeld 30">
                <a:extLst>
                  <a:ext uri="{FF2B5EF4-FFF2-40B4-BE49-F238E27FC236}">
                    <a16:creationId xmlns:a16="http://schemas.microsoft.com/office/drawing/2014/main" id="{000D0D14-D9AD-6840-B35E-56AB50F72840}"/>
                  </a:ext>
                </a:extLst>
              </p:cNvPr>
              <p:cNvSpPr txBox="1"/>
              <p:nvPr/>
            </p:nvSpPr>
            <p:spPr>
              <a:xfrm rot="18623693">
                <a:off x="510540" y="1196975"/>
                <a:ext cx="873760" cy="24197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10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Likelihood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D0436AAF-E912-FD4F-B4EA-465F79DE4CBA}"/>
                  </a:ext>
                </a:extLst>
              </p:cNvPr>
              <p:cNvGrpSpPr/>
              <p:nvPr/>
            </p:nvGrpSpPr>
            <p:grpSpPr>
              <a:xfrm>
                <a:off x="0" y="0"/>
                <a:ext cx="3572679" cy="1950720"/>
                <a:chOff x="0" y="0"/>
                <a:chExt cx="3572679" cy="1950720"/>
              </a:xfrm>
            </p:grpSpPr>
            <p:cxnSp>
              <p:nvCxnSpPr>
                <p:cNvPr id="15" name="Gerade Verbindung 14">
                  <a:extLst>
                    <a:ext uri="{FF2B5EF4-FFF2-40B4-BE49-F238E27FC236}">
                      <a16:creationId xmlns:a16="http://schemas.microsoft.com/office/drawing/2014/main" id="{64351530-C5A6-4444-94DC-4430938DDCC8}"/>
                    </a:ext>
                  </a:extLst>
                </p:cNvPr>
                <p:cNvCxnSpPr/>
                <p:nvPr/>
              </p:nvCxnSpPr>
              <p:spPr>
                <a:xfrm flipV="1">
                  <a:off x="579120" y="325120"/>
                  <a:ext cx="2875280" cy="11836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feld 31">
                  <a:extLst>
                    <a:ext uri="{FF2B5EF4-FFF2-40B4-BE49-F238E27FC236}">
                      <a16:creationId xmlns:a16="http://schemas.microsoft.com/office/drawing/2014/main" id="{65498143-0FBA-BD43-B7E5-B188590D4D28}"/>
                    </a:ext>
                  </a:extLst>
                </p:cNvPr>
                <p:cNvSpPr txBox="1"/>
                <p:nvPr/>
              </p:nvSpPr>
              <p:spPr>
                <a:xfrm>
                  <a:off x="0" y="1412240"/>
                  <a:ext cx="618643" cy="27432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de-DE" sz="1000">
                      <a:effectLst/>
                      <a:latin typeface="Batang" panose="02030600000101010101" pitchFamily="18" charset="-127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</a:t>
                  </a:r>
                  <a:r>
                    <a:rPr lang="de-DE" sz="1000" baseline="-25000">
                      <a:effectLst/>
                      <a:latin typeface="Batang" panose="02030600000101010101" pitchFamily="18" charset="-127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r>
                    <a:rPr lang="de-DE" sz="1000">
                      <a:effectLst/>
                      <a:latin typeface="Batang" panose="02030600000101010101" pitchFamily="18" charset="-127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- P</a:t>
                  </a:r>
                  <a:r>
                    <a:rPr lang="de-DE" sz="1000" baseline="-25000">
                      <a:effectLst/>
                      <a:latin typeface="Batang" panose="02030600000101010101" pitchFamily="18" charset="-127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</a:t>
                  </a:r>
                  <a:endParaRPr lang="de-DE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Textfeld 26">
                  <a:extLst>
                    <a:ext uri="{FF2B5EF4-FFF2-40B4-BE49-F238E27FC236}">
                      <a16:creationId xmlns:a16="http://schemas.microsoft.com/office/drawing/2014/main" id="{F32972BD-9F24-4C4A-B5B7-ADA857FB3102}"/>
                    </a:ext>
                  </a:extLst>
                </p:cNvPr>
                <p:cNvSpPr txBox="1"/>
                <p:nvPr/>
              </p:nvSpPr>
              <p:spPr>
                <a:xfrm>
                  <a:off x="1219200" y="274320"/>
                  <a:ext cx="680720" cy="27432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de-DE" sz="1000">
                      <a:effectLst/>
                      <a:latin typeface="Batang" panose="02030600000101010101" pitchFamily="18" charset="-127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 week</a:t>
                  </a:r>
                  <a:endParaRPr lang="de-DE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feld 27">
                  <a:extLst>
                    <a:ext uri="{FF2B5EF4-FFF2-40B4-BE49-F238E27FC236}">
                      <a16:creationId xmlns:a16="http://schemas.microsoft.com/office/drawing/2014/main" id="{014DCB22-D8FB-4D4A-B134-DCF7E901DE0D}"/>
                    </a:ext>
                  </a:extLst>
                </p:cNvPr>
                <p:cNvSpPr txBox="1"/>
                <p:nvPr/>
              </p:nvSpPr>
              <p:spPr>
                <a:xfrm>
                  <a:off x="1859280" y="0"/>
                  <a:ext cx="822960" cy="27432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de-DE" sz="1000">
                      <a:effectLst/>
                      <a:latin typeface="Batang" panose="02030600000101010101" pitchFamily="18" charset="-127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 weeks</a:t>
                  </a:r>
                  <a:endParaRPr lang="de-DE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Parallelogramm 18">
                  <a:extLst>
                    <a:ext uri="{FF2B5EF4-FFF2-40B4-BE49-F238E27FC236}">
                      <a16:creationId xmlns:a16="http://schemas.microsoft.com/office/drawing/2014/main" id="{37DA2559-4B62-6140-A623-50A3054E7AE4}"/>
                    </a:ext>
                  </a:extLst>
                </p:cNvPr>
                <p:cNvSpPr/>
                <p:nvPr/>
              </p:nvSpPr>
              <p:spPr>
                <a:xfrm rot="3809936">
                  <a:off x="1412240" y="-586740"/>
                  <a:ext cx="1232874" cy="3088005"/>
                </a:xfrm>
                <a:prstGeom prst="parallelogram">
                  <a:avLst/>
                </a:prstGeom>
                <a:solidFill>
                  <a:schemeClr val="accent1">
                    <a:alpha val="2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cxnSp>
              <p:nvCxnSpPr>
                <p:cNvPr id="20" name="Gerade Verbindung mit Pfeil 19">
                  <a:extLst>
                    <a:ext uri="{FF2B5EF4-FFF2-40B4-BE49-F238E27FC236}">
                      <a16:creationId xmlns:a16="http://schemas.microsoft.com/office/drawing/2014/main" id="{81862838-1008-EA43-90A1-6DC881862E3B}"/>
                    </a:ext>
                  </a:extLst>
                </p:cNvPr>
                <p:cNvCxnSpPr/>
                <p:nvPr/>
              </p:nvCxnSpPr>
              <p:spPr>
                <a:xfrm>
                  <a:off x="467360" y="1656080"/>
                  <a:ext cx="151312" cy="29464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 Verbindung mit Pfeil 20">
                  <a:extLst>
                    <a:ext uri="{FF2B5EF4-FFF2-40B4-BE49-F238E27FC236}">
                      <a16:creationId xmlns:a16="http://schemas.microsoft.com/office/drawing/2014/main" id="{B66C8D1B-2ED6-5B40-AFD0-8E8F39A003B2}"/>
                    </a:ext>
                  </a:extLst>
                </p:cNvPr>
                <p:cNvCxnSpPr/>
                <p:nvPr/>
              </p:nvCxnSpPr>
              <p:spPr>
                <a:xfrm flipH="1" flipV="1">
                  <a:off x="248920" y="1153160"/>
                  <a:ext cx="122831" cy="2590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Freihandform 21">
                  <a:extLst>
                    <a:ext uri="{FF2B5EF4-FFF2-40B4-BE49-F238E27FC236}">
                      <a16:creationId xmlns:a16="http://schemas.microsoft.com/office/drawing/2014/main" id="{FFD1327E-E11C-C94B-9656-0CE57C32C38C}"/>
                    </a:ext>
                  </a:extLst>
                </p:cNvPr>
                <p:cNvSpPr/>
                <p:nvPr/>
              </p:nvSpPr>
              <p:spPr>
                <a:xfrm rot="3313719">
                  <a:off x="1737528" y="520336"/>
                  <a:ext cx="969003" cy="587711"/>
                </a:xfrm>
                <a:custGeom>
                  <a:avLst/>
                  <a:gdLst>
                    <a:gd name="connsiteX0" fmla="*/ 0 w 660400"/>
                    <a:gd name="connsiteY0" fmla="*/ 711357 h 711357"/>
                    <a:gd name="connsiteX1" fmla="*/ 345440 w 660400"/>
                    <a:gd name="connsiteY1" fmla="*/ 157 h 711357"/>
                    <a:gd name="connsiteX2" fmla="*/ 660400 w 660400"/>
                    <a:gd name="connsiteY2" fmla="*/ 660557 h 711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0400" h="711357">
                      <a:moveTo>
                        <a:pt x="0" y="711357"/>
                      </a:moveTo>
                      <a:cubicBezTo>
                        <a:pt x="117686" y="359990"/>
                        <a:pt x="235373" y="8624"/>
                        <a:pt x="345440" y="157"/>
                      </a:cubicBezTo>
                      <a:cubicBezTo>
                        <a:pt x="455507" y="-8310"/>
                        <a:pt x="557953" y="326123"/>
                        <a:pt x="660400" y="66055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cxnSp>
              <p:nvCxnSpPr>
                <p:cNvPr id="23" name="Gerade Verbindung 22">
                  <a:extLst>
                    <a:ext uri="{FF2B5EF4-FFF2-40B4-BE49-F238E27FC236}">
                      <a16:creationId xmlns:a16="http://schemas.microsoft.com/office/drawing/2014/main" id="{A461F3DD-2E25-3F42-8F49-056E463ED720}"/>
                    </a:ext>
                  </a:extLst>
                </p:cNvPr>
                <p:cNvCxnSpPr/>
                <p:nvPr/>
              </p:nvCxnSpPr>
              <p:spPr>
                <a:xfrm>
                  <a:off x="1689947" y="548640"/>
                  <a:ext cx="611645" cy="7756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Freihandform 23">
                  <a:extLst>
                    <a:ext uri="{FF2B5EF4-FFF2-40B4-BE49-F238E27FC236}">
                      <a16:creationId xmlns:a16="http://schemas.microsoft.com/office/drawing/2014/main" id="{69D43FA9-5013-C743-87BD-3790371D12D1}"/>
                    </a:ext>
                  </a:extLst>
                </p:cNvPr>
                <p:cNvSpPr/>
                <p:nvPr/>
              </p:nvSpPr>
              <p:spPr>
                <a:xfrm rot="3245395">
                  <a:off x="2456940" y="436505"/>
                  <a:ext cx="985414" cy="273161"/>
                </a:xfrm>
                <a:custGeom>
                  <a:avLst/>
                  <a:gdLst>
                    <a:gd name="connsiteX0" fmla="*/ 0 w 965200"/>
                    <a:gd name="connsiteY0" fmla="*/ 498299 h 498299"/>
                    <a:gd name="connsiteX1" fmla="*/ 497840 w 965200"/>
                    <a:gd name="connsiteY1" fmla="*/ 459 h 498299"/>
                    <a:gd name="connsiteX2" fmla="*/ 965200 w 965200"/>
                    <a:gd name="connsiteY2" fmla="*/ 427179 h 498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5200" h="498299">
                      <a:moveTo>
                        <a:pt x="0" y="498299"/>
                      </a:moveTo>
                      <a:cubicBezTo>
                        <a:pt x="168486" y="255305"/>
                        <a:pt x="336973" y="12312"/>
                        <a:pt x="497840" y="459"/>
                      </a:cubicBezTo>
                      <a:cubicBezTo>
                        <a:pt x="658707" y="-11394"/>
                        <a:pt x="811953" y="207892"/>
                        <a:pt x="965200" y="42717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  <p:cxnSp>
              <p:nvCxnSpPr>
                <p:cNvPr id="25" name="Gerade Verbindung 24">
                  <a:extLst>
                    <a:ext uri="{FF2B5EF4-FFF2-40B4-BE49-F238E27FC236}">
                      <a16:creationId xmlns:a16="http://schemas.microsoft.com/office/drawing/2014/main" id="{2F9AD7FC-1C05-0843-83A4-723F512631B3}"/>
                    </a:ext>
                  </a:extLst>
                </p:cNvPr>
                <p:cNvCxnSpPr/>
                <p:nvPr/>
              </p:nvCxnSpPr>
              <p:spPr>
                <a:xfrm flipH="1" flipV="1">
                  <a:off x="2560320" y="264160"/>
                  <a:ext cx="599440" cy="7569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 Verbindung mit Pfeil 25">
                  <a:extLst>
                    <a:ext uri="{FF2B5EF4-FFF2-40B4-BE49-F238E27FC236}">
                      <a16:creationId xmlns:a16="http://schemas.microsoft.com/office/drawing/2014/main" id="{92A029D9-531E-EA4D-9A3C-928026621A24}"/>
                    </a:ext>
                  </a:extLst>
                </p:cNvPr>
                <p:cNvCxnSpPr/>
                <p:nvPr/>
              </p:nvCxnSpPr>
              <p:spPr>
                <a:xfrm flipV="1">
                  <a:off x="571500" y="960120"/>
                  <a:ext cx="454660" cy="548640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 Verbindung mit Pfeil 26">
                  <a:extLst>
                    <a:ext uri="{FF2B5EF4-FFF2-40B4-BE49-F238E27FC236}">
                      <a16:creationId xmlns:a16="http://schemas.microsoft.com/office/drawing/2014/main" id="{233B71A1-3E16-A24C-A83D-3C18DD08BED6}"/>
                    </a:ext>
                  </a:extLst>
                </p:cNvPr>
                <p:cNvCxnSpPr/>
                <p:nvPr/>
              </p:nvCxnSpPr>
              <p:spPr>
                <a:xfrm flipV="1">
                  <a:off x="2560320" y="1135380"/>
                  <a:ext cx="602087" cy="2417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feld 29">
                  <a:extLst>
                    <a:ext uri="{FF2B5EF4-FFF2-40B4-BE49-F238E27FC236}">
                      <a16:creationId xmlns:a16="http://schemas.microsoft.com/office/drawing/2014/main" id="{67B5E78B-127E-7047-A60D-23D056D7C366}"/>
                    </a:ext>
                  </a:extLst>
                </p:cNvPr>
                <p:cNvSpPr txBox="1"/>
                <p:nvPr/>
              </p:nvSpPr>
              <p:spPr>
                <a:xfrm rot="20286880">
                  <a:off x="2689860" y="1234440"/>
                  <a:ext cx="680720" cy="27432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de-DE" sz="1000">
                      <a:effectLst/>
                      <a:latin typeface="Batang" panose="02030600000101010101" pitchFamily="18" charset="-127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Time</a:t>
                  </a:r>
                  <a:endParaRPr lang="de-DE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9E1C526B-06C9-5641-8D5C-79DC67A35B04}"/>
                </a:ext>
              </a:extLst>
            </p:cNvPr>
            <p:cNvSpPr/>
            <p:nvPr/>
          </p:nvSpPr>
          <p:spPr>
            <a:xfrm rot="3245395">
              <a:off x="977900" y="1050290"/>
              <a:ext cx="924560" cy="210947"/>
            </a:xfrm>
            <a:custGeom>
              <a:avLst/>
              <a:gdLst>
                <a:gd name="connsiteX0" fmla="*/ 0 w 965200"/>
                <a:gd name="connsiteY0" fmla="*/ 498299 h 498299"/>
                <a:gd name="connsiteX1" fmla="*/ 497840 w 965200"/>
                <a:gd name="connsiteY1" fmla="*/ 459 h 498299"/>
                <a:gd name="connsiteX2" fmla="*/ 965200 w 965200"/>
                <a:gd name="connsiteY2" fmla="*/ 427179 h 49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5200" h="498299">
                  <a:moveTo>
                    <a:pt x="0" y="498299"/>
                  </a:moveTo>
                  <a:cubicBezTo>
                    <a:pt x="168486" y="255305"/>
                    <a:pt x="336973" y="12312"/>
                    <a:pt x="497840" y="459"/>
                  </a:cubicBezTo>
                  <a:cubicBezTo>
                    <a:pt x="658707" y="-11394"/>
                    <a:pt x="811953" y="207892"/>
                    <a:pt x="965200" y="42717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A786E6D1-8257-2C47-800F-4D9C5E93A846}"/>
                </a:ext>
              </a:extLst>
            </p:cNvPr>
            <p:cNvCxnSpPr/>
            <p:nvPr/>
          </p:nvCxnSpPr>
          <p:spPr>
            <a:xfrm>
              <a:off x="1066800" y="838200"/>
              <a:ext cx="579030" cy="7722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61C2FCF7-7A74-7D4D-85FE-3DDD410EFA3A}"/>
              </a:ext>
            </a:extLst>
          </p:cNvPr>
          <p:cNvGrpSpPr/>
          <p:nvPr/>
        </p:nvGrpSpPr>
        <p:grpSpPr>
          <a:xfrm>
            <a:off x="3543713" y="3426893"/>
            <a:ext cx="3166364" cy="2727960"/>
            <a:chOff x="0" y="0"/>
            <a:chExt cx="3166364" cy="2727960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AF7F1039-8BC2-0941-B2A0-83D8EB4255CA}"/>
                </a:ext>
              </a:extLst>
            </p:cNvPr>
            <p:cNvGrpSpPr/>
            <p:nvPr/>
          </p:nvGrpSpPr>
          <p:grpSpPr>
            <a:xfrm>
              <a:off x="0" y="0"/>
              <a:ext cx="2794000" cy="1971040"/>
              <a:chOff x="0" y="0"/>
              <a:chExt cx="2794000" cy="1971040"/>
            </a:xfrm>
          </p:grpSpPr>
          <p:cxnSp>
            <p:nvCxnSpPr>
              <p:cNvPr id="45" name="Gerade Verbindung 44">
                <a:extLst>
                  <a:ext uri="{FF2B5EF4-FFF2-40B4-BE49-F238E27FC236}">
                    <a16:creationId xmlns:a16="http://schemas.microsoft.com/office/drawing/2014/main" id="{E816BE53-78D1-6844-B02B-FEA8B15DFB5D}"/>
                  </a:ext>
                </a:extLst>
              </p:cNvPr>
              <p:cNvCxnSpPr/>
              <p:nvPr/>
            </p:nvCxnSpPr>
            <p:spPr>
              <a:xfrm flipH="1" flipV="1">
                <a:off x="2316480" y="960120"/>
                <a:ext cx="152400" cy="406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pieren 45">
                <a:extLst>
                  <a:ext uri="{FF2B5EF4-FFF2-40B4-BE49-F238E27FC236}">
                    <a16:creationId xmlns:a16="http://schemas.microsoft.com/office/drawing/2014/main" id="{FFECDCB8-D905-AF46-A969-0B5604018B71}"/>
                  </a:ext>
                </a:extLst>
              </p:cNvPr>
              <p:cNvGrpSpPr/>
              <p:nvPr/>
            </p:nvGrpSpPr>
            <p:grpSpPr>
              <a:xfrm>
                <a:off x="0" y="0"/>
                <a:ext cx="2794000" cy="1971040"/>
                <a:chOff x="0" y="0"/>
                <a:chExt cx="2794000" cy="1971040"/>
              </a:xfrm>
            </p:grpSpPr>
            <p:cxnSp>
              <p:nvCxnSpPr>
                <p:cNvPr id="47" name="Gerade Verbindung 46">
                  <a:extLst>
                    <a:ext uri="{FF2B5EF4-FFF2-40B4-BE49-F238E27FC236}">
                      <a16:creationId xmlns:a16="http://schemas.microsoft.com/office/drawing/2014/main" id="{6907CC31-29BE-074C-856E-6F70E41D0D03}"/>
                    </a:ext>
                  </a:extLst>
                </p:cNvPr>
                <p:cNvCxnSpPr/>
                <p:nvPr/>
              </p:nvCxnSpPr>
              <p:spPr>
                <a:xfrm flipV="1">
                  <a:off x="1717040" y="1437640"/>
                  <a:ext cx="213360" cy="50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Gruppieren 47">
                  <a:extLst>
                    <a:ext uri="{FF2B5EF4-FFF2-40B4-BE49-F238E27FC236}">
                      <a16:creationId xmlns:a16="http://schemas.microsoft.com/office/drawing/2014/main" id="{7186E215-F395-E44C-85E1-52582BFC08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794000" cy="1971040"/>
                  <a:chOff x="0" y="0"/>
                  <a:chExt cx="2794000" cy="1971040"/>
                </a:xfrm>
              </p:grpSpPr>
              <p:cxnSp>
                <p:nvCxnSpPr>
                  <p:cNvPr id="49" name="Gerade Verbindung 48">
                    <a:extLst>
                      <a:ext uri="{FF2B5EF4-FFF2-40B4-BE49-F238E27FC236}">
                        <a16:creationId xmlns:a16="http://schemas.microsoft.com/office/drawing/2014/main" id="{D06F23D3-6B63-5B46-9C00-A433368FF28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940560" y="1132840"/>
                    <a:ext cx="142240" cy="2032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Gerade Verbindung 49">
                    <a:extLst>
                      <a:ext uri="{FF2B5EF4-FFF2-40B4-BE49-F238E27FC236}">
                        <a16:creationId xmlns:a16="http://schemas.microsoft.com/office/drawing/2014/main" id="{482B6000-148D-F04B-8BE9-2A1E25F2748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74240" y="960120"/>
                    <a:ext cx="264160" cy="13208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" name="Gruppieren 50">
                    <a:extLst>
                      <a:ext uri="{FF2B5EF4-FFF2-40B4-BE49-F238E27FC236}">
                        <a16:creationId xmlns:a16="http://schemas.microsoft.com/office/drawing/2014/main" id="{DC395734-A9E3-944A-9980-428F8D1349E3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2794000" cy="1971040"/>
                    <a:chOff x="0" y="0"/>
                    <a:chExt cx="2794000" cy="1971040"/>
                  </a:xfrm>
                </p:grpSpPr>
                <p:cxnSp>
                  <p:nvCxnSpPr>
                    <p:cNvPr id="52" name="Gerade Verbindung 51">
                      <a:extLst>
                        <a:ext uri="{FF2B5EF4-FFF2-40B4-BE49-F238E27FC236}">
                          <a16:creationId xmlns:a16="http://schemas.microsoft.com/office/drawing/2014/main" id="{26A818D2-EEC0-5441-827E-FF29159FC8C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24560" y="1051560"/>
                      <a:ext cx="233680" cy="3556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3" name="Gruppieren 52">
                      <a:extLst>
                        <a:ext uri="{FF2B5EF4-FFF2-40B4-BE49-F238E27FC236}">
                          <a16:creationId xmlns:a16="http://schemas.microsoft.com/office/drawing/2014/main" id="{EBC359F7-5FA7-A543-BC51-E74712F757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8800" y="472440"/>
                      <a:ext cx="1767840" cy="1158240"/>
                      <a:chOff x="0" y="0"/>
                      <a:chExt cx="1767840" cy="1158240"/>
                    </a:xfrm>
                  </p:grpSpPr>
                  <p:cxnSp>
                    <p:nvCxnSpPr>
                      <p:cNvPr id="70" name="Gerade Verbindung 69">
                        <a:extLst>
                          <a:ext uri="{FF2B5EF4-FFF2-40B4-BE49-F238E27FC236}">
                            <a16:creationId xmlns:a16="http://schemas.microsoft.com/office/drawing/2014/main" id="{54C52447-A186-A24C-9AB2-8D4FA458EAE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0" y="0"/>
                        <a:ext cx="284480" cy="4572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Gerade Verbindung 70">
                        <a:extLst>
                          <a:ext uri="{FF2B5EF4-FFF2-40B4-BE49-F238E27FC236}">
                            <a16:creationId xmlns:a16="http://schemas.microsoft.com/office/drawing/2014/main" id="{2047C96C-E372-C047-B44B-986FA65ECE0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84480" y="294640"/>
                        <a:ext cx="294640" cy="16256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Gerade Verbindung 71">
                        <a:extLst>
                          <a:ext uri="{FF2B5EF4-FFF2-40B4-BE49-F238E27FC236}">
                            <a16:creationId xmlns:a16="http://schemas.microsoft.com/office/drawing/2014/main" id="{7E4DF9C6-505F-2441-85F0-67E6C438F903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579120" y="294640"/>
                        <a:ext cx="335280" cy="41656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Gerade Verbindung 72">
                        <a:extLst>
                          <a:ext uri="{FF2B5EF4-FFF2-40B4-BE49-F238E27FC236}">
                            <a16:creationId xmlns:a16="http://schemas.microsoft.com/office/drawing/2014/main" id="{3CD30423-4EA8-A445-B329-9DC56A41510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914400" y="355600"/>
                        <a:ext cx="233680" cy="3556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Gerade Verbindung 73">
                        <a:extLst>
                          <a:ext uri="{FF2B5EF4-FFF2-40B4-BE49-F238E27FC236}">
                            <a16:creationId xmlns:a16="http://schemas.microsoft.com/office/drawing/2014/main" id="{C33B27C6-ABFA-454A-8F0E-734B702E2E3B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1148080" y="355600"/>
                        <a:ext cx="243840" cy="51816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Gerade Verbindung 74">
                        <a:extLst>
                          <a:ext uri="{FF2B5EF4-FFF2-40B4-BE49-F238E27FC236}">
                            <a16:creationId xmlns:a16="http://schemas.microsoft.com/office/drawing/2014/main" id="{56A6B6E1-36AD-1049-B6CD-235BD54CA30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0" y="782320"/>
                        <a:ext cx="233680" cy="3556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Gerade Verbindung 75">
                        <a:extLst>
                          <a:ext uri="{FF2B5EF4-FFF2-40B4-BE49-F238E27FC236}">
                            <a16:creationId xmlns:a16="http://schemas.microsoft.com/office/drawing/2014/main" id="{7F029B15-5F0C-7844-AB8B-37EB6E0BF9E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513840" y="487680"/>
                        <a:ext cx="254000" cy="19304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Gerade Verbindung 76">
                        <a:extLst>
                          <a:ext uri="{FF2B5EF4-FFF2-40B4-BE49-F238E27FC236}">
                            <a16:creationId xmlns:a16="http://schemas.microsoft.com/office/drawing/2014/main" id="{0564EC15-56E7-3D41-B87B-5A09837202A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33680" y="782320"/>
                        <a:ext cx="142240" cy="1524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Gerade Verbindung 77">
                        <a:extLst>
                          <a:ext uri="{FF2B5EF4-FFF2-40B4-BE49-F238E27FC236}">
                            <a16:creationId xmlns:a16="http://schemas.microsoft.com/office/drawing/2014/main" id="{8DBFD9D3-173C-F541-8D1B-74440356373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833120" y="873760"/>
                        <a:ext cx="182880" cy="14224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" name="Gerade Verbindung 78">
                        <a:extLst>
                          <a:ext uri="{FF2B5EF4-FFF2-40B4-BE49-F238E27FC236}">
                            <a16:creationId xmlns:a16="http://schemas.microsoft.com/office/drawing/2014/main" id="{228DAABA-BA35-C844-A87E-4D5663A89563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589280" y="579120"/>
                        <a:ext cx="243840" cy="43688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" name="Gerade Verbindung 79">
                        <a:extLst>
                          <a:ext uri="{FF2B5EF4-FFF2-40B4-BE49-F238E27FC236}">
                            <a16:creationId xmlns:a16="http://schemas.microsoft.com/office/drawing/2014/main" id="{0201FD09-7257-834C-9997-7C0D53B3F5F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016000" y="873760"/>
                        <a:ext cx="142240" cy="1524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Gerade Verbindung 80">
                        <a:extLst>
                          <a:ext uri="{FF2B5EF4-FFF2-40B4-BE49-F238E27FC236}">
                            <a16:creationId xmlns:a16="http://schemas.microsoft.com/office/drawing/2014/main" id="{52D2DE5A-4669-8842-A917-03E39F03C4B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84480" y="1158240"/>
                        <a:ext cx="731520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Gerade Verbindung 81">
                        <a:extLst>
                          <a:ext uri="{FF2B5EF4-FFF2-40B4-BE49-F238E27FC236}">
                            <a16:creationId xmlns:a16="http://schemas.microsoft.com/office/drawing/2014/main" id="{3994F8F4-29B3-E442-95B0-3B0F7CBB997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0" y="792480"/>
                        <a:ext cx="284480" cy="36576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Gerade Verbindung 82">
                        <a:extLst>
                          <a:ext uri="{FF2B5EF4-FFF2-40B4-BE49-F238E27FC236}">
                            <a16:creationId xmlns:a16="http://schemas.microsoft.com/office/drawing/2014/main" id="{A1A30FFA-7307-7246-8E70-9FAAF94D4F0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371600" y="619760"/>
                        <a:ext cx="233680" cy="3556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Gerade Verbindung 83">
                        <a:extLst>
                          <a:ext uri="{FF2B5EF4-FFF2-40B4-BE49-F238E27FC236}">
                            <a16:creationId xmlns:a16="http://schemas.microsoft.com/office/drawing/2014/main" id="{EB3D03B0-4B4B-E548-A9C1-278CE8EE525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016000" y="873760"/>
                        <a:ext cx="609600" cy="28448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4" name="Gruppieren 53">
                      <a:extLst>
                        <a:ext uri="{FF2B5EF4-FFF2-40B4-BE49-F238E27FC236}">
                          <a16:creationId xmlns:a16="http://schemas.microsoft.com/office/drawing/2014/main" id="{FC4B630A-7834-3440-9A11-C35A810C95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794000" cy="1971040"/>
                      <a:chOff x="0" y="0"/>
                      <a:chExt cx="2794000" cy="1971040"/>
                    </a:xfrm>
                  </p:grpSpPr>
                  <p:sp>
                    <p:nvSpPr>
                      <p:cNvPr id="55" name="Textfeld 61">
                        <a:extLst>
                          <a:ext uri="{FF2B5EF4-FFF2-40B4-BE49-F238E27FC236}">
                            <a16:creationId xmlns:a16="http://schemas.microsoft.com/office/drawing/2014/main" id="{44DD9DB7-6E4B-9B4D-A9D3-5AF4F920659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0"/>
                        <a:ext cx="1310640" cy="33528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de-DE" sz="1200">
                            <a:effectLst/>
                            <a:latin typeface="Batang" panose="02030600000101010101" pitchFamily="18" charset="-127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Risk</a:t>
                        </a:r>
                        <a:endPara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6" name="Textfeld 60">
                        <a:extLst>
                          <a:ext uri="{FF2B5EF4-FFF2-40B4-BE49-F238E27FC236}">
                            <a16:creationId xmlns:a16="http://schemas.microsoft.com/office/drawing/2014/main" id="{FB4FA914-6B0C-EB41-8C63-9C9AAD4595B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28240" y="1686560"/>
                        <a:ext cx="365760" cy="28448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de-DE" sz="1000">
                            <a:effectLst/>
                            <a:latin typeface="Batang" panose="02030600000101010101" pitchFamily="18" charset="-127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</a:t>
                        </a:r>
                        <a:endPara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57" name="Gerade Verbindung mit Pfeil 56">
                        <a:extLst>
                          <a:ext uri="{FF2B5EF4-FFF2-40B4-BE49-F238E27FC236}">
                            <a16:creationId xmlns:a16="http://schemas.microsoft.com/office/drawing/2014/main" id="{D796A30A-2131-E042-AEFA-5AE9F8C9388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571500" y="5080"/>
                        <a:ext cx="0" cy="185928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Gerade Verbindung mit Pfeil 57">
                        <a:extLst>
                          <a:ext uri="{FF2B5EF4-FFF2-40B4-BE49-F238E27FC236}">
                            <a16:creationId xmlns:a16="http://schemas.microsoft.com/office/drawing/2014/main" id="{85AE3AEB-8CEE-0D4E-BB11-B6ECC4DD20B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7360" y="1739900"/>
                        <a:ext cx="2080260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9" name="Gruppieren 58">
                        <a:extLst>
                          <a:ext uri="{FF2B5EF4-FFF2-40B4-BE49-F238E27FC236}">
                            <a16:creationId xmlns:a16="http://schemas.microsoft.com/office/drawing/2014/main" id="{96F855F7-F1EC-3A4C-B8CD-429F79B34C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8960" y="477520"/>
                        <a:ext cx="2032000" cy="878840"/>
                        <a:chOff x="0" y="0"/>
                        <a:chExt cx="2032000" cy="878840"/>
                      </a:xfrm>
                    </p:grpSpPr>
                    <p:cxnSp>
                      <p:nvCxnSpPr>
                        <p:cNvPr id="60" name="Gerade Verbindung 59">
                          <a:extLst>
                            <a:ext uri="{FF2B5EF4-FFF2-40B4-BE49-F238E27FC236}">
                              <a16:creationId xmlns:a16="http://schemas.microsoft.com/office/drawing/2014/main" id="{6C0C3DF5-BD3E-D64D-AEE6-57EE5A5B45D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0" y="203200"/>
                          <a:ext cx="233680" cy="35560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" name="Gerade Verbindung 60">
                          <a:extLst>
                            <a:ext uri="{FF2B5EF4-FFF2-40B4-BE49-F238E27FC236}">
                              <a16:creationId xmlns:a16="http://schemas.microsoft.com/office/drawing/2014/main" id="{A6556797-FA93-FE48-AF34-A5F8F98954A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33680" y="203200"/>
                          <a:ext cx="152400" cy="15240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" name="Gerade Verbindung 61">
                          <a:extLst>
                            <a:ext uri="{FF2B5EF4-FFF2-40B4-BE49-F238E27FC236}">
                              <a16:creationId xmlns:a16="http://schemas.microsoft.com/office/drawing/2014/main" id="{D3CCC6A5-D1A2-5345-91E4-4E06849D3C2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386080" y="0"/>
                          <a:ext cx="233680" cy="35560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" name="Gerade Verbindung 62">
                          <a:extLst>
                            <a:ext uri="{FF2B5EF4-FFF2-40B4-BE49-F238E27FC236}">
                              <a16:creationId xmlns:a16="http://schemas.microsoft.com/office/drawing/2014/main" id="{183AE9F4-F2E1-BA4F-9DE7-9AD475379BD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19760" y="0"/>
                          <a:ext cx="294640" cy="35560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" name="Gerade Verbindung 63">
                          <a:extLst>
                            <a:ext uri="{FF2B5EF4-FFF2-40B4-BE49-F238E27FC236}">
                              <a16:creationId xmlns:a16="http://schemas.microsoft.com/office/drawing/2014/main" id="{744B0C81-0EA3-5749-9BCB-0B64C3DA0B5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148080" y="0"/>
                          <a:ext cx="233680" cy="29464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" name="Gerade Verbindung 64">
                          <a:extLst>
                            <a:ext uri="{FF2B5EF4-FFF2-40B4-BE49-F238E27FC236}">
                              <a16:creationId xmlns:a16="http://schemas.microsoft.com/office/drawing/2014/main" id="{321405A3-DC0D-5543-9309-43BEC1050A4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914400" y="0"/>
                          <a:ext cx="233680" cy="35560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" name="Gerade Verbindung 65">
                          <a:extLst>
                            <a:ext uri="{FF2B5EF4-FFF2-40B4-BE49-F238E27FC236}">
                              <a16:creationId xmlns:a16="http://schemas.microsoft.com/office/drawing/2014/main" id="{FBE83EB5-BC5B-7A4C-B26B-89B377AAD7E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 flipV="1">
                          <a:off x="1452880" y="203200"/>
                          <a:ext cx="172720" cy="31496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" name="Gerade Verbindung 66">
                          <a:extLst>
                            <a:ext uri="{FF2B5EF4-FFF2-40B4-BE49-F238E27FC236}">
                              <a16:creationId xmlns:a16="http://schemas.microsoft.com/office/drawing/2014/main" id="{1B0607C0-9657-5742-8313-EBA01E669E2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1371600" y="203200"/>
                          <a:ext cx="81280" cy="9144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" name="Gerade Verbindung 67">
                          <a:extLst>
                            <a:ext uri="{FF2B5EF4-FFF2-40B4-BE49-F238E27FC236}">
                              <a16:creationId xmlns:a16="http://schemas.microsoft.com/office/drawing/2014/main" id="{EF2C1A7E-9E86-4F4C-997F-4FA7567BBCD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1625600" y="355600"/>
                          <a:ext cx="203200" cy="16256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Gerade Verbindung 68">
                          <a:extLst>
                            <a:ext uri="{FF2B5EF4-FFF2-40B4-BE49-F238E27FC236}">
                              <a16:creationId xmlns:a16="http://schemas.microsoft.com/office/drawing/2014/main" id="{8BE3E9C9-80BE-5D44-9387-BE4A3E5BAFC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1595120" y="66040"/>
                          <a:ext cx="436880" cy="81280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</p:grpSp>
          </p:grpSp>
        </p:grpSp>
        <p:sp>
          <p:nvSpPr>
            <p:cNvPr id="44" name="Textfeld 95">
              <a:extLst>
                <a:ext uri="{FF2B5EF4-FFF2-40B4-BE49-F238E27FC236}">
                  <a16:creationId xmlns:a16="http://schemas.microsoft.com/office/drawing/2014/main" id="{BFCF6E3F-255C-CA46-BB87-E4614B475EB4}"/>
                </a:ext>
              </a:extLst>
            </p:cNvPr>
            <p:cNvSpPr txBox="1"/>
            <p:nvPr/>
          </p:nvSpPr>
          <p:spPr>
            <a:xfrm>
              <a:off x="375920" y="2169160"/>
              <a:ext cx="2790444" cy="558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200" dirty="0" err="1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Risk</a:t>
              </a:r>
              <a:r>
                <a:rPr lang="de-DE" sz="1200" dirty="0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de-DE" sz="1200" dirty="0" err="1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Greeks</a:t>
              </a:r>
              <a:r>
                <a:rPr lang="de-DE" sz="1200" dirty="0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 (BSM), </a:t>
              </a:r>
              <a:r>
                <a:rPr lang="de-DE" sz="1200" dirty="0" err="1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koheränte</a:t>
              </a:r>
              <a:r>
                <a:rPr lang="de-DE" sz="1200" dirty="0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 Risiken, digital </a:t>
              </a:r>
              <a:r>
                <a:rPr lang="de-DE" sz="1200" dirty="0" err="1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risk</a:t>
              </a:r>
              <a:r>
                <a:rPr lang="de-DE" sz="1200" dirty="0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de-DE" sz="1200" dirty="0" err="1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Machine</a:t>
              </a:r>
              <a:r>
                <a:rPr lang="de-DE" sz="1200" dirty="0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 Learning)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16C102F9-D28B-624A-8733-10A50373E785}"/>
              </a:ext>
            </a:extLst>
          </p:cNvPr>
          <p:cNvGrpSpPr/>
          <p:nvPr/>
        </p:nvGrpSpPr>
        <p:grpSpPr>
          <a:xfrm>
            <a:off x="612104" y="3704855"/>
            <a:ext cx="3166475" cy="2435859"/>
            <a:chOff x="58" y="0"/>
            <a:chExt cx="3166475" cy="2436283"/>
          </a:xfrm>
        </p:grpSpPr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33BF3F88-BA07-2143-8CD1-0DB41A5BFADA}"/>
                </a:ext>
              </a:extLst>
            </p:cNvPr>
            <p:cNvCxnSpPr/>
            <p:nvPr/>
          </p:nvCxnSpPr>
          <p:spPr>
            <a:xfrm>
              <a:off x="908050" y="1403350"/>
              <a:ext cx="0" cy="569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19B785E5-B42D-7948-AB25-CC4F8FC2908B}"/>
                </a:ext>
              </a:extLst>
            </p:cNvPr>
            <p:cNvGrpSpPr/>
            <p:nvPr/>
          </p:nvGrpSpPr>
          <p:grpSpPr>
            <a:xfrm>
              <a:off x="58" y="0"/>
              <a:ext cx="3166475" cy="2436283"/>
              <a:chOff x="58" y="0"/>
              <a:chExt cx="3166475" cy="2436283"/>
            </a:xfrm>
          </p:grpSpPr>
          <p:sp>
            <p:nvSpPr>
              <p:cNvPr id="88" name="Textfeld 209">
                <a:extLst>
                  <a:ext uri="{FF2B5EF4-FFF2-40B4-BE49-F238E27FC236}">
                    <a16:creationId xmlns:a16="http://schemas.microsoft.com/office/drawing/2014/main" id="{41C5B44E-6EBC-264B-AAA6-460317527981}"/>
                  </a:ext>
                </a:extLst>
              </p:cNvPr>
              <p:cNvSpPr txBox="1"/>
              <p:nvPr/>
            </p:nvSpPr>
            <p:spPr>
              <a:xfrm>
                <a:off x="666750" y="1168400"/>
                <a:ext cx="575734" cy="2368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CCC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Textfeld 207">
                <a:extLst>
                  <a:ext uri="{FF2B5EF4-FFF2-40B4-BE49-F238E27FC236}">
                    <a16:creationId xmlns:a16="http://schemas.microsoft.com/office/drawing/2014/main" id="{3B932037-A7C6-B34F-9411-CD3110ED8791}"/>
                  </a:ext>
                </a:extLst>
              </p:cNvPr>
              <p:cNvSpPr txBox="1"/>
              <p:nvPr/>
            </p:nvSpPr>
            <p:spPr>
              <a:xfrm>
                <a:off x="2616200" y="1974850"/>
                <a:ext cx="550333" cy="237067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Higher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Textfeld 201">
                <a:extLst>
                  <a:ext uri="{FF2B5EF4-FFF2-40B4-BE49-F238E27FC236}">
                    <a16:creationId xmlns:a16="http://schemas.microsoft.com/office/drawing/2014/main" id="{E48370E8-AB68-C544-A349-85D6AD2BAF2E}"/>
                  </a:ext>
                </a:extLst>
              </p:cNvPr>
              <p:cNvSpPr txBox="1"/>
              <p:nvPr/>
            </p:nvSpPr>
            <p:spPr>
              <a:xfrm>
                <a:off x="196850" y="1955800"/>
                <a:ext cx="499534" cy="237067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Lower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Textfeld 205">
                <a:extLst>
                  <a:ext uri="{FF2B5EF4-FFF2-40B4-BE49-F238E27FC236}">
                    <a16:creationId xmlns:a16="http://schemas.microsoft.com/office/drawing/2014/main" id="{F07622CE-62DB-A149-93BF-39C7FF4528F6}"/>
                  </a:ext>
                </a:extLst>
              </p:cNvPr>
              <p:cNvSpPr txBox="1"/>
              <p:nvPr/>
            </p:nvSpPr>
            <p:spPr>
              <a:xfrm>
                <a:off x="1219200" y="2190750"/>
                <a:ext cx="846455" cy="24553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Asset Return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feld 206">
                <a:extLst>
                  <a:ext uri="{FF2B5EF4-FFF2-40B4-BE49-F238E27FC236}">
                    <a16:creationId xmlns:a16="http://schemas.microsoft.com/office/drawing/2014/main" id="{7ECCE97B-F1DC-9945-9BDC-A764516BBDC5}"/>
                  </a:ext>
                </a:extLst>
              </p:cNvPr>
              <p:cNvSpPr txBox="1"/>
              <p:nvPr/>
            </p:nvSpPr>
            <p:spPr>
              <a:xfrm>
                <a:off x="692150" y="1974850"/>
                <a:ext cx="575734" cy="2368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Default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Textfeld 210">
                <a:extLst>
                  <a:ext uri="{FF2B5EF4-FFF2-40B4-BE49-F238E27FC236}">
                    <a16:creationId xmlns:a16="http://schemas.microsoft.com/office/drawing/2014/main" id="{13CA3C41-D864-8844-B371-72753F11840A}"/>
                  </a:ext>
                </a:extLst>
              </p:cNvPr>
              <p:cNvSpPr txBox="1"/>
              <p:nvPr/>
            </p:nvSpPr>
            <p:spPr>
              <a:xfrm>
                <a:off x="905934" y="899636"/>
                <a:ext cx="270933" cy="2368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Textfeld 211">
                <a:extLst>
                  <a:ext uri="{FF2B5EF4-FFF2-40B4-BE49-F238E27FC236}">
                    <a16:creationId xmlns:a16="http://schemas.microsoft.com/office/drawing/2014/main" id="{CAE395E1-F641-034F-9BC7-616B651D337B}"/>
                  </a:ext>
                </a:extLst>
              </p:cNvPr>
              <p:cNvSpPr txBox="1"/>
              <p:nvPr/>
            </p:nvSpPr>
            <p:spPr>
              <a:xfrm>
                <a:off x="1123950" y="533400"/>
                <a:ext cx="381000" cy="2368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BB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feld 212">
                <a:extLst>
                  <a:ext uri="{FF2B5EF4-FFF2-40B4-BE49-F238E27FC236}">
                    <a16:creationId xmlns:a16="http://schemas.microsoft.com/office/drawing/2014/main" id="{A3A7F68C-9C87-0647-9CF0-581E9E544D68}"/>
                  </a:ext>
                </a:extLst>
              </p:cNvPr>
              <p:cNvSpPr txBox="1"/>
              <p:nvPr/>
            </p:nvSpPr>
            <p:spPr>
              <a:xfrm>
                <a:off x="1506855" y="397596"/>
                <a:ext cx="448310" cy="216609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dirty="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BBB</a:t>
                </a:r>
                <a:endParaRPr lang="de-DE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feld 213">
                <a:extLst>
                  <a:ext uri="{FF2B5EF4-FFF2-40B4-BE49-F238E27FC236}">
                    <a16:creationId xmlns:a16="http://schemas.microsoft.com/office/drawing/2014/main" id="{E3EACB0F-CF5C-E244-9B71-765CA66D843E}"/>
                  </a:ext>
                </a:extLst>
              </p:cNvPr>
              <p:cNvSpPr txBox="1"/>
              <p:nvPr/>
            </p:nvSpPr>
            <p:spPr>
              <a:xfrm>
                <a:off x="1905000" y="566976"/>
                <a:ext cx="254000" cy="2368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feld 214">
                <a:extLst>
                  <a:ext uri="{FF2B5EF4-FFF2-40B4-BE49-F238E27FC236}">
                    <a16:creationId xmlns:a16="http://schemas.microsoft.com/office/drawing/2014/main" id="{2BB3623B-C8DD-8F48-A57B-D24CAC47236E}"/>
                  </a:ext>
                </a:extLst>
              </p:cNvPr>
              <p:cNvSpPr txBox="1"/>
              <p:nvPr/>
            </p:nvSpPr>
            <p:spPr>
              <a:xfrm>
                <a:off x="2235200" y="1229981"/>
                <a:ext cx="414866" cy="2368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AA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feld 215">
                <a:extLst>
                  <a:ext uri="{FF2B5EF4-FFF2-40B4-BE49-F238E27FC236}">
                    <a16:creationId xmlns:a16="http://schemas.microsoft.com/office/drawing/2014/main" id="{E7F001B7-8DDC-1243-A1B3-C7145D6A7915}"/>
                  </a:ext>
                </a:extLst>
              </p:cNvPr>
              <p:cNvSpPr txBox="1"/>
              <p:nvPr/>
            </p:nvSpPr>
            <p:spPr>
              <a:xfrm>
                <a:off x="2438400" y="1508738"/>
                <a:ext cx="414866" cy="2368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AAA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9" name="Gruppieren 98">
                <a:extLst>
                  <a:ext uri="{FF2B5EF4-FFF2-40B4-BE49-F238E27FC236}">
                    <a16:creationId xmlns:a16="http://schemas.microsoft.com/office/drawing/2014/main" id="{1F463741-51B2-FB47-B305-F4FDDE4ED9ED}"/>
                  </a:ext>
                </a:extLst>
              </p:cNvPr>
              <p:cNvGrpSpPr/>
              <p:nvPr/>
            </p:nvGrpSpPr>
            <p:grpSpPr>
              <a:xfrm>
                <a:off x="58" y="0"/>
                <a:ext cx="3086541" cy="2061210"/>
                <a:chOff x="58" y="0"/>
                <a:chExt cx="3086541" cy="2061210"/>
              </a:xfrm>
            </p:grpSpPr>
            <p:grpSp>
              <p:nvGrpSpPr>
                <p:cNvPr id="100" name="Gruppieren 99">
                  <a:extLst>
                    <a:ext uri="{FF2B5EF4-FFF2-40B4-BE49-F238E27FC236}">
                      <a16:creationId xmlns:a16="http://schemas.microsoft.com/office/drawing/2014/main" id="{653EE366-7193-B443-B9D4-CFCE2966E302}"/>
                    </a:ext>
                  </a:extLst>
                </p:cNvPr>
                <p:cNvGrpSpPr/>
                <p:nvPr/>
              </p:nvGrpSpPr>
              <p:grpSpPr>
                <a:xfrm>
                  <a:off x="58" y="0"/>
                  <a:ext cx="3086541" cy="2061210"/>
                  <a:chOff x="165162" y="0"/>
                  <a:chExt cx="3086541" cy="2062480"/>
                </a:xfrm>
              </p:grpSpPr>
              <p:cxnSp>
                <p:nvCxnSpPr>
                  <p:cNvPr id="109" name="Gerade Verbindung mit Pfeil 108">
                    <a:extLst>
                      <a:ext uri="{FF2B5EF4-FFF2-40B4-BE49-F238E27FC236}">
                        <a16:creationId xmlns:a16="http://schemas.microsoft.com/office/drawing/2014/main" id="{B2D398C7-1B40-CC41-9FCE-D8A67A0FD22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9260" y="0"/>
                    <a:ext cx="0" cy="206248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Gerade Verbindung mit Pfeil 109">
                    <a:extLst>
                      <a:ext uri="{FF2B5EF4-FFF2-40B4-BE49-F238E27FC236}">
                        <a16:creationId xmlns:a16="http://schemas.microsoft.com/office/drawing/2014/main" id="{EE40ED2C-1FAC-5B46-95D2-99B02805E39C}"/>
                      </a:ext>
                    </a:extLst>
                  </p:cNvPr>
                  <p:cNvCxnSpPr/>
                  <p:nvPr/>
                </p:nvCxnSpPr>
                <p:spPr>
                  <a:xfrm>
                    <a:off x="294640" y="1958340"/>
                    <a:ext cx="2957063" cy="655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Textfeld 191">
                    <a:extLst>
                      <a:ext uri="{FF2B5EF4-FFF2-40B4-BE49-F238E27FC236}">
                        <a16:creationId xmlns:a16="http://schemas.microsoft.com/office/drawing/2014/main" id="{0EAAA6A7-5293-744F-8895-9714EFB3F3FD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60916" y="741267"/>
                    <a:ext cx="716276" cy="26412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de-DE" sz="800">
                        <a:effectLst/>
                        <a:latin typeface="Batang" panose="02030600000101010101" pitchFamily="18" charset="-127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Likelihood</a:t>
                    </a:r>
                    <a:endParaRPr lang="de-DE" sz="12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12" name="Gerade Verbindung 111">
                    <a:extLst>
                      <a:ext uri="{FF2B5EF4-FFF2-40B4-BE49-F238E27FC236}">
                        <a16:creationId xmlns:a16="http://schemas.microsoft.com/office/drawing/2014/main" id="{EE3229E6-181F-E147-8670-FABE3A491C5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12566" y="1581748"/>
                    <a:ext cx="1975" cy="37659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Gerade Verbindung 112">
                    <a:extLst>
                      <a:ext uri="{FF2B5EF4-FFF2-40B4-BE49-F238E27FC236}">
                        <a16:creationId xmlns:a16="http://schemas.microsoft.com/office/drawing/2014/main" id="{811EACC2-CCC9-8F49-A2AD-BA7CB79F311C}"/>
                      </a:ext>
                    </a:extLst>
                  </p:cNvPr>
                  <p:cNvCxnSpPr/>
                  <p:nvPr/>
                </p:nvCxnSpPr>
                <p:spPr>
                  <a:xfrm>
                    <a:off x="2160493" y="804335"/>
                    <a:ext cx="0" cy="117919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1" name="Gruppieren 100">
                  <a:extLst>
                    <a:ext uri="{FF2B5EF4-FFF2-40B4-BE49-F238E27FC236}">
                      <a16:creationId xmlns:a16="http://schemas.microsoft.com/office/drawing/2014/main" id="{EFEF9734-4F5B-CF41-80FF-63E24AD3A15C}"/>
                    </a:ext>
                  </a:extLst>
                </p:cNvPr>
                <p:cNvGrpSpPr/>
                <p:nvPr/>
              </p:nvGrpSpPr>
              <p:grpSpPr>
                <a:xfrm>
                  <a:off x="287184" y="680877"/>
                  <a:ext cx="2734733" cy="1294396"/>
                  <a:chOff x="33184" y="-17623"/>
                  <a:chExt cx="2734733" cy="1294396"/>
                </a:xfrm>
              </p:grpSpPr>
              <p:cxnSp>
                <p:nvCxnSpPr>
                  <p:cNvPr id="102" name="Gerade Verbindung 101">
                    <a:extLst>
                      <a:ext uri="{FF2B5EF4-FFF2-40B4-BE49-F238E27FC236}">
                        <a16:creationId xmlns:a16="http://schemas.microsoft.com/office/drawing/2014/main" id="{3FC98114-2FF9-5F4D-B2C0-0241215E8DD6}"/>
                      </a:ext>
                    </a:extLst>
                  </p:cNvPr>
                  <p:cNvCxnSpPr/>
                  <p:nvPr/>
                </p:nvCxnSpPr>
                <p:spPr>
                  <a:xfrm>
                    <a:off x="2362200" y="1047750"/>
                    <a:ext cx="0" cy="22606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Gerade Verbindung 102">
                    <a:extLst>
                      <a:ext uri="{FF2B5EF4-FFF2-40B4-BE49-F238E27FC236}">
                        <a16:creationId xmlns:a16="http://schemas.microsoft.com/office/drawing/2014/main" id="{4D697FD7-99D8-C148-BBB3-9789DEB43477}"/>
                      </a:ext>
                    </a:extLst>
                  </p:cNvPr>
                  <p:cNvCxnSpPr/>
                  <p:nvPr/>
                </p:nvCxnSpPr>
                <p:spPr>
                  <a:xfrm>
                    <a:off x="2159000" y="768350"/>
                    <a:ext cx="0" cy="50186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4" name="Gruppieren 103">
                    <a:extLst>
                      <a:ext uri="{FF2B5EF4-FFF2-40B4-BE49-F238E27FC236}">
                        <a16:creationId xmlns:a16="http://schemas.microsoft.com/office/drawing/2014/main" id="{0988ED58-0FEC-0945-96F9-47F39FF47274}"/>
                      </a:ext>
                    </a:extLst>
                  </p:cNvPr>
                  <p:cNvGrpSpPr/>
                  <p:nvPr/>
                </p:nvGrpSpPr>
                <p:grpSpPr>
                  <a:xfrm>
                    <a:off x="33184" y="-17623"/>
                    <a:ext cx="2734733" cy="1294396"/>
                    <a:chOff x="33184" y="-17623"/>
                    <a:chExt cx="2734733" cy="1294396"/>
                  </a:xfrm>
                </p:grpSpPr>
                <p:cxnSp>
                  <p:nvCxnSpPr>
                    <p:cNvPr id="105" name="Gerade Verbindung 104">
                      <a:extLst>
                        <a:ext uri="{FF2B5EF4-FFF2-40B4-BE49-F238E27FC236}">
                          <a16:creationId xmlns:a16="http://schemas.microsoft.com/office/drawing/2014/main" id="{FF38E319-0D41-7F41-8599-2E8FFDCDD7B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85850" y="88900"/>
                      <a:ext cx="0" cy="118787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Gerade Verbindung 105">
                      <a:extLst>
                        <a:ext uri="{FF2B5EF4-FFF2-40B4-BE49-F238E27FC236}">
                          <a16:creationId xmlns:a16="http://schemas.microsoft.com/office/drawing/2014/main" id="{36D5F07B-DE69-8A43-9AC0-7E1E57CBE6B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3750" y="450850"/>
                      <a:ext cx="0" cy="82359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7" name="Textfeld 208">
                      <a:extLst>
                        <a:ext uri="{FF2B5EF4-FFF2-40B4-BE49-F238E27FC236}">
                          <a16:creationId xmlns:a16="http://schemas.microsoft.com/office/drawing/2014/main" id="{A7619DA8-5269-FC42-8D41-EBCDE1C747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200" y="704850"/>
                      <a:ext cx="575734" cy="23685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Batang" panose="02030600000101010101" pitchFamily="18" charset="-12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Default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8" name="Freihandform 107">
                      <a:extLst>
                        <a:ext uri="{FF2B5EF4-FFF2-40B4-BE49-F238E27FC236}">
                          <a16:creationId xmlns:a16="http://schemas.microsoft.com/office/drawing/2014/main" id="{DB9805DC-ACAE-0547-9805-D422F61AB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184" y="-17623"/>
                      <a:ext cx="2734733" cy="1274898"/>
                    </a:xfrm>
                    <a:custGeom>
                      <a:avLst/>
                      <a:gdLst>
                        <a:gd name="connsiteX0" fmla="*/ 0 w 2734733"/>
                        <a:gd name="connsiteY0" fmla="*/ 1274898 h 1274898"/>
                        <a:gd name="connsiteX1" fmla="*/ 584200 w 2734733"/>
                        <a:gd name="connsiteY1" fmla="*/ 970098 h 1274898"/>
                        <a:gd name="connsiteX2" fmla="*/ 1227667 w 2734733"/>
                        <a:gd name="connsiteY2" fmla="*/ 89565 h 1274898"/>
                        <a:gd name="connsiteX3" fmla="*/ 1617133 w 2734733"/>
                        <a:gd name="connsiteY3" fmla="*/ 131898 h 1274898"/>
                        <a:gd name="connsiteX4" fmla="*/ 2108200 w 2734733"/>
                        <a:gd name="connsiteY4" fmla="*/ 995498 h 1274898"/>
                        <a:gd name="connsiteX5" fmla="*/ 2734733 w 2734733"/>
                        <a:gd name="connsiteY5" fmla="*/ 1274898 h 1274898"/>
                        <a:gd name="connsiteX6" fmla="*/ 2734733 w 2734733"/>
                        <a:gd name="connsiteY6" fmla="*/ 1274898 h 1274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734733" h="1274898">
                          <a:moveTo>
                            <a:pt x="0" y="1274898"/>
                          </a:moveTo>
                          <a:cubicBezTo>
                            <a:pt x="189794" y="1221275"/>
                            <a:pt x="379589" y="1167653"/>
                            <a:pt x="584200" y="970098"/>
                          </a:cubicBezTo>
                          <a:cubicBezTo>
                            <a:pt x="788811" y="772543"/>
                            <a:pt x="1055512" y="229265"/>
                            <a:pt x="1227667" y="89565"/>
                          </a:cubicBezTo>
                          <a:cubicBezTo>
                            <a:pt x="1399822" y="-50135"/>
                            <a:pt x="1470378" y="-19091"/>
                            <a:pt x="1617133" y="131898"/>
                          </a:cubicBezTo>
                          <a:cubicBezTo>
                            <a:pt x="1763889" y="282887"/>
                            <a:pt x="1921933" y="804998"/>
                            <a:pt x="2108200" y="995498"/>
                          </a:cubicBezTo>
                          <a:cubicBezTo>
                            <a:pt x="2294467" y="1185998"/>
                            <a:pt x="2734733" y="1274898"/>
                            <a:pt x="2734733" y="1274898"/>
                          </a:cubicBezTo>
                          <a:lnTo>
                            <a:pt x="2734733" y="1274898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</p:grpSp>
      <p:cxnSp>
        <p:nvCxnSpPr>
          <p:cNvPr id="114" name="Gerade Verbindung 113">
            <a:extLst>
              <a:ext uri="{FF2B5EF4-FFF2-40B4-BE49-F238E27FC236}">
                <a16:creationId xmlns:a16="http://schemas.microsoft.com/office/drawing/2014/main" id="{F165C805-7F79-FA4B-A33D-FFE46CBF9E2E}"/>
              </a:ext>
            </a:extLst>
          </p:cNvPr>
          <p:cNvCxnSpPr>
            <a:cxnSpLocks/>
          </p:cNvCxnSpPr>
          <p:nvPr/>
        </p:nvCxnSpPr>
        <p:spPr>
          <a:xfrm>
            <a:off x="2293631" y="4318953"/>
            <a:ext cx="23839" cy="1360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12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DE583D-9463-0140-B8DE-E033F8E5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3.1. </a:t>
            </a:r>
            <a:r>
              <a:rPr lang="de-DE" dirty="0" err="1">
                <a:latin typeface="Batang" panose="02030600000101010101" pitchFamily="18" charset="-127"/>
                <a:ea typeface="Batang" panose="02030600000101010101" pitchFamily="18" charset="-127"/>
              </a:rPr>
              <a:t>Greeks</a:t>
            </a:r>
            <a:endParaRPr lang="de-DE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BF1AAB-61A3-4A4D-B5ED-D43EF9DD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8C0D7F-BBAC-3F46-B95F-C351C9E3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B845B5-676E-AF45-8DD2-8273CB52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13</a:t>
            </a:fld>
            <a:endParaRPr lang="de-DE"/>
          </a:p>
        </p:txBody>
      </p:sp>
      <p:pic>
        <p:nvPicPr>
          <p:cNvPr id="8" name="Inhaltsplatzhalter 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02E611EC-8532-4646-877A-BF1E925F9AD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5908" y="1608463"/>
            <a:ext cx="4947892" cy="45907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F8FD78B-3303-994B-A27B-14D8AE50EEAA}"/>
                  </a:ext>
                </a:extLst>
              </p:cNvPr>
              <p:cNvSpPr txBox="1"/>
              <p:nvPr/>
            </p:nvSpPr>
            <p:spPr>
              <a:xfrm>
                <a:off x="838200" y="1478985"/>
                <a:ext cx="5382986" cy="479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u="sng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First Order:</a:t>
                </a:r>
              </a:p>
              <a:p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  <a:r>
                  <a:rPr lang="de-DE" sz="1600" u="sng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Delta</a:t>
                </a:r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 </a:t>
                </a:r>
              </a:p>
              <a:p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𝐵𝑆𝑀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de-DE" sz="16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  <a:r>
                  <a:rPr lang="de-DE" sz="1600" u="sng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Vega</a:t>
                </a:r>
              </a:p>
              <a:p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𝐵𝑆𝑀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𝜕𝜎</m:t>
                        </m:r>
                      </m:den>
                    </m:f>
                  </m:oMath>
                </a14:m>
                <a:endParaRPr lang="de-DE" sz="16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  <a:r>
                  <a:rPr lang="de-DE" sz="1600" u="sng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Theta</a:t>
                </a:r>
              </a:p>
              <a:p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𝐵𝑆𝑚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𝜕𝜏</m:t>
                        </m:r>
                      </m:den>
                    </m:f>
                  </m:oMath>
                </a14:m>
                <a:endParaRPr lang="de-DE" sz="16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r>
                  <a:rPr lang="de-DE" sz="1600" u="sng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Second Order</a:t>
                </a:r>
                <a:r>
                  <a:rPr lang="de-DE" sz="1600" u="sng" baseline="300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*</a:t>
                </a:r>
                <a:r>
                  <a:rPr lang="de-DE" sz="1600" u="sng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:</a:t>
                </a:r>
              </a:p>
              <a:p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  <a:r>
                  <a:rPr lang="de-DE" sz="1600" u="sng" dirty="0" err="1">
                    <a:latin typeface="Batang" panose="02030600000101010101" pitchFamily="18" charset="-127"/>
                    <a:ea typeface="Batang" panose="02030600000101010101" pitchFamily="18" charset="-127"/>
                  </a:rPr>
                  <a:t>Veta</a:t>
                </a:r>
                <a:endParaRPr lang="de-DE" sz="1600" u="sng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𝑉𝑒𝑡𝑎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=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Batang" panose="02030600000101010101" pitchFamily="18" charset="-127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Batang" panose="02030600000101010101" pitchFamily="18" charset="-127"/>
                              </a:rPr>
                              <m:t>2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𝐵𝑆𝑀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𝜕𝜎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𝜕𝜏</m:t>
                        </m:r>
                      </m:den>
                    </m:f>
                  </m:oMath>
                </a14:m>
                <a:endParaRPr lang="de-DE" sz="16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  <a:r>
                  <a:rPr lang="de-DE" sz="1600" u="sng" dirty="0" err="1">
                    <a:latin typeface="Batang" panose="02030600000101010101" pitchFamily="18" charset="-127"/>
                    <a:ea typeface="Batang" panose="02030600000101010101" pitchFamily="18" charset="-127"/>
                  </a:rPr>
                  <a:t>Vanna</a:t>
                </a:r>
                <a:endParaRPr lang="de-DE" sz="1600" u="sng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𝑉𝑎𝑛𝑛𝑎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= 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Batang" panose="02030600000101010101" pitchFamily="18" charset="-127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Batang" panose="02030600000101010101" pitchFamily="18" charset="-127"/>
                              </a:rPr>
                              <m:t>2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𝐵𝑆𝑀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𝜕𝜎</m:t>
                        </m:r>
                      </m:den>
                    </m:f>
                  </m:oMath>
                </a14:m>
                <a:endParaRPr lang="de-DE" sz="16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  <a:r>
                  <a:rPr lang="de-DE" sz="1600" u="sng" dirty="0" err="1">
                    <a:latin typeface="Batang" panose="02030600000101010101" pitchFamily="18" charset="-127"/>
                    <a:ea typeface="Batang" panose="02030600000101010101" pitchFamily="18" charset="-127"/>
                  </a:rPr>
                  <a:t>Charm</a:t>
                </a:r>
                <a:endParaRPr lang="de-DE" sz="1600" u="sng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𝐶h𝑎𝑟𝑚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= 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Batang" panose="02030600000101010101" pitchFamily="18" charset="-127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Batang" panose="02030600000101010101" pitchFamily="18" charset="-127"/>
                              </a:rPr>
                              <m:t>2</m:t>
                            </m:r>
                          </m:sup>
                        </m:sSup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  <m:t>𝐵𝑆𝑀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𝜕𝜏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de-DE" sz="16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endParaRPr lang="de-DE" sz="16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r>
                  <a:rPr lang="de-DE" sz="1600" baseline="300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*</a:t>
                </a:r>
                <a:r>
                  <a:rPr lang="de-DE" sz="12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 Keine Fortführung – nach aktuellem Stand der Forschung</a:t>
                </a:r>
                <a:endParaRPr lang="de-DE" sz="1600" baseline="300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F8FD78B-3303-994B-A27B-14D8AE50E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78985"/>
                <a:ext cx="5382986" cy="4793235"/>
              </a:xfrm>
              <a:prstGeom prst="rect">
                <a:avLst/>
              </a:prstGeom>
              <a:blipFill>
                <a:blip r:embed="rId3"/>
                <a:stretch>
                  <a:fillRect l="-4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81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3BF2B-0F28-EA48-AB71-12E7C582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3.1. </a:t>
            </a:r>
            <a:r>
              <a:rPr lang="de-DE" dirty="0" err="1">
                <a:latin typeface="Batang" panose="02030600000101010101" pitchFamily="18" charset="-127"/>
                <a:ea typeface="Batang" panose="02030600000101010101" pitchFamily="18" charset="-127"/>
              </a:rPr>
              <a:t>Greeks</a:t>
            </a:r>
            <a:endParaRPr lang="de-DE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8A07D5B-6440-FA4F-945A-01742858A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0834"/>
                <a:ext cx="10515600" cy="45055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1800" u="sng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Continued Order:</a:t>
                </a:r>
              </a:p>
              <a:p>
                <a:pPr marL="0" indent="0">
                  <a:buNone/>
                </a:pPr>
                <a:r>
                  <a:rPr lang="de-DE" sz="1800" u="sng" dirty="0" err="1">
                    <a:latin typeface="Batang" panose="02030600000101010101" pitchFamily="18" charset="-127"/>
                    <a:ea typeface="Batang" panose="02030600000101010101" pitchFamily="18" charset="-127"/>
                  </a:rPr>
                  <a:t>Vonma</a:t>
                </a:r>
                <a:endParaRPr lang="de-DE" sz="1800" u="sng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indent="0">
                  <a:buNone/>
                </a:pPr>
                <a:r>
                  <a:rPr lang="de-DE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𝑉𝑜𝑛𝑚𝑎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= </m:t>
                    </m:r>
                    <m:f>
                      <m:f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𝑉𝑒𝑔𝑎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𝜕𝜎</m:t>
                        </m:r>
                      </m:den>
                    </m:f>
                  </m:oMath>
                </a14:m>
                <a:endParaRPr lang="de-DE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indent="0">
                  <a:buNone/>
                </a:pPr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  <a:r>
                  <a:rPr lang="de-DE" sz="1600" i="1" u="sng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Ultima</a:t>
                </a:r>
                <a:r>
                  <a:rPr lang="de-DE" sz="1600" i="1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𝑈𝑙𝑡𝑖𝑚𝑎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= 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𝑉𝑜𝑛𝑚𝑎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𝜕𝜎</m:t>
                        </m:r>
                      </m:den>
                    </m:f>
                  </m:oMath>
                </a14:m>
                <a:endParaRPr lang="de-DE" sz="16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indent="0">
                  <a:buNone/>
                </a:pPr>
                <a:r>
                  <a:rPr lang="de-DE" sz="1800" u="sng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Gamma</a:t>
                </a:r>
              </a:p>
              <a:p>
                <a:pPr marL="0" indent="0">
                  <a:buNone/>
                </a:pPr>
                <a:r>
                  <a:rPr lang="de-DE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de-DE" sz="1800" b="0" i="0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 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= </m:t>
                    </m:r>
                    <m:f>
                      <m:f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𝐷𝑒𝑙𝑡𝑎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de-DE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indent="0">
                  <a:buNone/>
                </a:pPr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  <a:r>
                  <a:rPr lang="de-DE" sz="1600" i="1" u="sng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Speed</a:t>
                </a:r>
                <a:r>
                  <a:rPr lang="de-DE" sz="1600" i="1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𝑆𝑝𝑒𝑒𝑑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= 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de-DE" sz="16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0" indent="0">
                  <a:buNone/>
                </a:pPr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  <a:r>
                  <a:rPr lang="de-DE" sz="1600" i="1" u="sng" dirty="0" err="1">
                    <a:latin typeface="Batang" panose="02030600000101010101" pitchFamily="18" charset="-127"/>
                    <a:ea typeface="Batang" panose="02030600000101010101" pitchFamily="18" charset="-127"/>
                  </a:rPr>
                  <a:t>Zomma</a:t>
                </a:r>
                <a:r>
                  <a:rPr lang="de-DE" sz="1600" i="1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𝑍𝑜𝑚𝑚𝑎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= 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𝜕𝜎</m:t>
                        </m:r>
                      </m:den>
                    </m:f>
                  </m:oMath>
                </a14:m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</a:p>
              <a:p>
                <a:pPr marL="0" indent="0">
                  <a:buNone/>
                </a:pPr>
                <a:r>
                  <a:rPr lang="de-DE" sz="16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  <a:r>
                  <a:rPr lang="de-DE" sz="1600" i="1" u="sng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Color</a:t>
                </a:r>
                <a:r>
                  <a:rPr lang="de-DE" sz="1600" i="1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	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𝐶𝑜𝑙𝑜𝑟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= 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Batang" panose="02030600000101010101" pitchFamily="18" charset="-127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𝜕𝜏</m:t>
                        </m:r>
                      </m:den>
                    </m:f>
                  </m:oMath>
                </a14:m>
                <a:endParaRPr lang="de-DE" sz="16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8A07D5B-6440-FA4F-945A-01742858A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0834"/>
                <a:ext cx="10515600" cy="4505516"/>
              </a:xfrm>
              <a:blipFill>
                <a:blip r:embed="rId2"/>
                <a:stretch>
                  <a:fillRect l="-483" t="-14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B96045-E488-5F41-ACBC-21FF9C5C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828794-A875-8F4E-BD61-6A957A78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409A81-267E-1648-B644-63154C80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14</a:t>
            </a:fld>
            <a:endParaRPr lang="de-DE"/>
          </a:p>
        </p:txBody>
      </p:sp>
      <p:pic>
        <p:nvPicPr>
          <p:cNvPr id="7" name="Inhaltsplatzhalter 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9C5EFDD3-4312-FF41-A3E7-51EDE3C7211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05908" y="1801430"/>
            <a:ext cx="4947892" cy="45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8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86FB4-5CC0-7E4B-A689-62215C57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4. Uniform </a:t>
            </a:r>
            <a:r>
              <a:rPr lang="de-DE" dirty="0" err="1">
                <a:latin typeface="Batang" panose="02030600000101010101" pitchFamily="18" charset="-127"/>
                <a:ea typeface="Batang" panose="02030600000101010101" pitchFamily="18" charset="-127"/>
              </a:rPr>
              <a:t>Convergence</a:t>
            </a:r>
            <a:endParaRPr lang="de-DE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0754C1E-D392-0B45-92BF-59228188BE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de-DE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Sequenz: spezifizierte Ansammlung von Objekten mit erlaubten Wiederholungen; Reihenfolge ist von Relevanz (endliche und unendliche Sequenz)</a:t>
                </a:r>
              </a:p>
              <a:p>
                <a:pPr lvl="1"/>
                <a:r>
                  <a:rPr lang="de-DE" sz="1400" dirty="0" err="1">
                    <a:latin typeface="Batang" panose="02030600000101010101" pitchFamily="18" charset="-127"/>
                    <a:ea typeface="Batang" panose="02030600000101010101" pitchFamily="18" charset="-127"/>
                  </a:rPr>
                  <a:t>Fibonacci</a:t>
                </a:r>
                <a:r>
                  <a:rPr lang="de-DE" sz="14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: </a:t>
                </a:r>
                <a:r>
                  <a:rPr lang="de-DE" sz="1400" dirty="0" err="1">
                    <a:latin typeface="Batang" panose="02030600000101010101" pitchFamily="18" charset="-127"/>
                    <a:ea typeface="Batang" panose="02030600000101010101" pitchFamily="18" charset="-127"/>
                  </a:rPr>
                  <a:t>Elemte</a:t>
                </a:r>
                <a:r>
                  <a:rPr lang="de-DE" sz="14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 sind die Summer der zwei vorhergehenden Elemente (0,1,1,2,3,5,8...)</a:t>
                </a:r>
              </a:p>
              <a:p>
                <a:pPr marL="222250" lvl="1" indent="-212725"/>
                <a:r>
                  <a:rPr lang="de-DE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Konvergenz: Annäherung an einen </a:t>
                </a:r>
                <a:r>
                  <a:rPr lang="de-DE" sz="1800" dirty="0" err="1">
                    <a:latin typeface="Batang" panose="02030600000101010101" pitchFamily="18" charset="-127"/>
                    <a:ea typeface="Batang" panose="02030600000101010101" pitchFamily="18" charset="-127"/>
                  </a:rPr>
                  <a:t>limitationalen</a:t>
                </a:r>
                <a:r>
                  <a:rPr lang="de-DE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 Wert </a:t>
                </a:r>
              </a:p>
              <a:p>
                <a:pPr marL="679450" lvl="2" indent="-212725"/>
                <a:r>
                  <a:rPr lang="de-DE" sz="14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Limit der Sequenz: </a:t>
                </a:r>
                <a:r>
                  <a:rPr lang="de-DE" sz="1400" dirty="0" err="1">
                    <a:latin typeface="Batang" panose="02030600000101010101" pitchFamily="18" charset="-127"/>
                    <a:ea typeface="Batang" panose="02030600000101010101" pitchFamily="18" charset="-127"/>
                  </a:rPr>
                  <a:t>Annnäherung</a:t>
                </a:r>
                <a:r>
                  <a:rPr lang="de-DE" sz="14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 an einen Punkt oder einen Funktionswert</a:t>
                </a:r>
              </a:p>
              <a:p>
                <a:pPr marL="222250" lvl="2" indent="-212725"/>
                <a:r>
                  <a:rPr lang="de-DE" sz="1800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Uniforme Konvergenz: Art von Konvergenz, bei der die Annäherung nicht punktuell geschieht sondern einer funktionalen Ebene f(x) entspricht</a:t>
                </a:r>
              </a:p>
              <a:p>
                <a:pPr marL="9525" lvl="2" indent="0">
                  <a:buNone/>
                </a:pPr>
                <a:endParaRPr lang="de-DE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222250" lvl="2" indent="-212725"/>
                <a:r>
                  <a:rPr lang="de-DE" sz="1800" u="sng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Formel</a:t>
                </a:r>
              </a:p>
              <a:p>
                <a:pPr marL="9525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  <a:ea typeface="Batang" panose="02030600000101010101" pitchFamily="18" charset="-127"/>
                        </a:rPr>
                        <m:t>f</m:t>
                      </m:r>
                      <m:d>
                        <m:dPr>
                          <m:ctrlPr>
                            <a:rPr lang="de-DE" sz="180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x</m:t>
                          </m:r>
                          <m:r>
                            <a:rPr lang="de-DE" sz="1800" b="0" i="0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n</m:t>
                          </m:r>
                        </m:e>
                      </m:d>
                      <m:r>
                        <a:rPr lang="de-DE" sz="1800" b="0" i="0" smtClean="0">
                          <a:latin typeface="Cambria Math" panose="02040503050406030204" pitchFamily="18" charset="0"/>
                          <a:ea typeface="Batang" panose="02030600000101010101" pitchFamily="18" charset="-127"/>
                        </a:rPr>
                        <m:t>=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de-DE" sz="1800" i="1" smtClean="0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de-DE" sz="1800" b="0" i="0" smtClean="0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</a:rPr>
                                <m:t>n</m:t>
                              </m:r>
                              <m:r>
                                <a:rPr lang="de-DE" sz="1800" b="0" i="0" smtClean="0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</a:rPr>
                                <m:t>x</m:t>
                              </m:r>
                              <m:r>
                                <a:rPr lang="de-DE" sz="1800" b="0" i="0" smtClean="0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DotumChe" panose="020B0609000101010101" pitchFamily="49" charset="-127"/>
                  <a:ea typeface="DotumChe" panose="020B0609000101010101" pitchFamily="49" charset="-127"/>
                </a:endParaRPr>
              </a:p>
              <a:p>
                <a:pPr marL="222250" lvl="2" indent="-212725"/>
                <a:r>
                  <a:rPr lang="de-DE" sz="1800" u="sng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Delta</a:t>
                </a:r>
              </a:p>
              <a:p>
                <a:pPr marL="9525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de-DE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de-DE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de-DE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de-DE" sz="1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de-DE" sz="1800" dirty="0">
                              <a:latin typeface="Batang" panose="02030600000101010101" pitchFamily="18" charset="-127"/>
                              <a:ea typeface="Batang" panose="02030600000101010101" pitchFamily="18" charset="-127"/>
                            </a:rPr>
                            <m:t> </m:t>
                          </m:r>
                        </m:num>
                        <m:den>
                          <m:r>
                            <a:rPr lang="de-DE" sz="1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de-DE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  <a:p>
                <a:pPr marL="222250" lvl="2" indent="-212725"/>
                <a:r>
                  <a:rPr lang="de-DE" sz="1800" u="sng" dirty="0">
                    <a:latin typeface="Batang" panose="02030600000101010101" pitchFamily="18" charset="-127"/>
                    <a:ea typeface="Batang" panose="02030600000101010101" pitchFamily="18" charset="-127"/>
                  </a:rPr>
                  <a:t>Gamma</a:t>
                </a:r>
              </a:p>
              <a:p>
                <a:pPr marL="9525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</a:rPr>
                              </m:ctrlPr>
                            </m:sSupPr>
                            <m:e>
                              <m:r>
                                <a:rPr lang="de-DE" sz="1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de-DE" sz="1800" i="0">
                                  <a:latin typeface="Cambria Math" panose="02040503050406030204" pitchFamily="18" charset="0"/>
                                  <a:ea typeface="Batang" panose="02030600000101010101" pitchFamily="18" charset="-127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de-DE" sz="1800" i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f</m:t>
                          </m:r>
                          <m:r>
                            <a:rPr lang="de-DE" sz="1800" i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sz="1800" i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x</m:t>
                          </m:r>
                          <m:r>
                            <a:rPr lang="de-DE" sz="1800" i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1800" i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n</m:t>
                          </m:r>
                          <m:r>
                            <a:rPr lang="de-DE" sz="1800" i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de-DE" sz="1800" dirty="0">
                              <a:latin typeface="Batang" panose="02030600000101010101" pitchFamily="18" charset="-127"/>
                              <a:ea typeface="Batang" panose="02030600000101010101" pitchFamily="18" charset="-127"/>
                            </a:rPr>
                            <m:t> </m:t>
                          </m:r>
                        </m:num>
                        <m:den>
                          <m:r>
                            <a:rPr lang="de-DE" sz="1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de-DE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800" b="0" i="0" smtClean="0">
                          <a:latin typeface="Cambria Math" panose="02040503050406030204" pitchFamily="18" charset="0"/>
                          <a:ea typeface="Batang" panose="02030600000101010101" pitchFamily="18" charset="-127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  <a:ea typeface="Batang" panose="02030600000101010101" pitchFamily="18" charset="-127"/>
                        </a:rPr>
                        <m:t>n</m:t>
                      </m:r>
                      <m:func>
                        <m:func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sin</m:t>
                          </m:r>
                        </m:fName>
                        <m:e>
                          <m:r>
                            <a:rPr lang="de-DE" sz="1800" b="0" i="0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n</m:t>
                          </m:r>
                          <m:r>
                            <a:rPr lang="de-DE" sz="1800" b="0" i="0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x</m:t>
                          </m:r>
                          <m:r>
                            <a:rPr lang="de-DE" sz="1800" b="0" i="0" smtClean="0">
                              <a:latin typeface="Cambria Math" panose="02040503050406030204" pitchFamily="18" charset="0"/>
                              <a:ea typeface="Batang" panose="02030600000101010101" pitchFamily="18" charset="-127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sz="1800" dirty="0">
                  <a:latin typeface="Batang" panose="02030600000101010101" pitchFamily="18" charset="-127"/>
                  <a:ea typeface="Batang" panose="02030600000101010101" pitchFamily="18" charset="-127"/>
                </a:endParaRP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0754C1E-D392-0B45-92BF-59228188BE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1" t="-20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AA5071-9E6F-DC41-A36E-FF9277D5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A1803D-8690-FD4F-AA02-D55EEF13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BAB750-0AC0-3641-B8A9-412428D6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15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A51193B-4064-244B-A079-91E8902C9C2E}"/>
              </a:ext>
            </a:extLst>
          </p:cNvPr>
          <p:cNvSpPr txBox="1"/>
          <p:nvPr/>
        </p:nvSpPr>
        <p:spPr>
          <a:xfrm>
            <a:off x="7650481" y="3850640"/>
            <a:ext cx="370332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u="sng" dirty="0">
                <a:latin typeface="Batang" panose="02030600000101010101" pitchFamily="18" charset="-127"/>
                <a:ea typeface="Batang" panose="02030600000101010101" pitchFamily="18" charset="-127"/>
              </a:rPr>
              <a:t>Problematik:</a:t>
            </a:r>
            <a:r>
              <a:rPr lang="de-DE" sz="17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>
                <a:latin typeface="Batang" panose="02030600000101010101" pitchFamily="18" charset="-127"/>
                <a:ea typeface="Batang" panose="02030600000101010101" pitchFamily="18" charset="-127"/>
              </a:rPr>
              <a:t>Unterschiedliche Entwicklung der Ableitungen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>
                <a:latin typeface="Batang" panose="02030600000101010101" pitchFamily="18" charset="-127"/>
                <a:ea typeface="Batang" panose="02030600000101010101" pitchFamily="18" charset="-127"/>
              </a:rPr>
              <a:t>Formel: tendiert gegen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>
                <a:latin typeface="Batang" panose="02030600000101010101" pitchFamily="18" charset="-127"/>
                <a:ea typeface="Batang" panose="02030600000101010101" pitchFamily="18" charset="-127"/>
              </a:rPr>
              <a:t>Delta: gleichbleibend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>
                <a:latin typeface="Batang" panose="02030600000101010101" pitchFamily="18" charset="-127"/>
                <a:ea typeface="Batang" panose="02030600000101010101" pitchFamily="18" charset="-127"/>
              </a:rPr>
              <a:t>Gamma: tendiert gegen unendlich</a:t>
            </a:r>
          </a:p>
        </p:txBody>
      </p:sp>
    </p:spTree>
    <p:extLst>
      <p:ext uri="{BB962C8B-B14F-4D97-AF65-F5344CB8AC3E}">
        <p14:creationId xmlns:p14="http://schemas.microsoft.com/office/powerpoint/2010/main" val="3861473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2BCAF-D096-7D47-B30E-E9BF7287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5. Risiko Matrix - </a:t>
            </a:r>
            <a:r>
              <a:rPr lang="de-DE" dirty="0" err="1">
                <a:latin typeface="Batang" panose="02030600000101010101" pitchFamily="18" charset="-127"/>
                <a:ea typeface="Batang" panose="02030600000101010101" pitchFamily="18" charset="-127"/>
              </a:rPr>
              <a:t>Heatmap</a:t>
            </a:r>
            <a:endParaRPr lang="de-DE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957CEB-98D3-2346-ACBF-172FAED5E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1B7358-59C6-DD42-8062-6141BD88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5C0059-5626-2C48-9541-A4620A73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16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37A3EB3-B465-1845-8E92-AF96DF52839E}"/>
              </a:ext>
            </a:extLst>
          </p:cNvPr>
          <p:cNvGrpSpPr/>
          <p:nvPr/>
        </p:nvGrpSpPr>
        <p:grpSpPr>
          <a:xfrm>
            <a:off x="3050687" y="4147035"/>
            <a:ext cx="2385231" cy="1889486"/>
            <a:chOff x="2165684" y="2656166"/>
            <a:chExt cx="2385231" cy="18894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255B65D2-3612-A54C-B6E4-84ECF5504BC7}"/>
                    </a:ext>
                  </a:extLst>
                </p:cNvPr>
                <p:cNvSpPr txBox="1"/>
                <p:nvPr/>
              </p:nvSpPr>
              <p:spPr>
                <a:xfrm>
                  <a:off x="2310063" y="2791326"/>
                  <a:ext cx="2077620" cy="1754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41</m:t>
                            </m:r>
                          </m:sub>
                        </m:sSub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42</m:t>
                            </m:r>
                          </m:sub>
                        </m:sSub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43</m:t>
                            </m:r>
                          </m:sub>
                        </m:sSub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44</m:t>
                            </m:r>
                          </m:sub>
                        </m:sSub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45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05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:endParaRPr lang="de-DE" dirty="0"/>
                </a:p>
              </p:txBody>
            </p:sp>
          </mc:Choice>
          <mc:Fallback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255B65D2-3612-A54C-B6E4-84ECF5504B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063" y="2791326"/>
                  <a:ext cx="2077620" cy="175432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Geschweifte Klammer links 7">
              <a:extLst>
                <a:ext uri="{FF2B5EF4-FFF2-40B4-BE49-F238E27FC236}">
                  <a16:creationId xmlns:a16="http://schemas.microsoft.com/office/drawing/2014/main" id="{52407D6B-2D50-924C-A354-AF21A061A8B2}"/>
                </a:ext>
              </a:extLst>
            </p:cNvPr>
            <p:cNvSpPr/>
            <p:nvPr/>
          </p:nvSpPr>
          <p:spPr>
            <a:xfrm>
              <a:off x="2165684" y="2662989"/>
              <a:ext cx="272716" cy="1780674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Geschweifte Klammer links 8">
              <a:extLst>
                <a:ext uri="{FF2B5EF4-FFF2-40B4-BE49-F238E27FC236}">
                  <a16:creationId xmlns:a16="http://schemas.microsoft.com/office/drawing/2014/main" id="{B804BADD-90B4-124E-A0F6-11F05EA33FBA}"/>
                </a:ext>
              </a:extLst>
            </p:cNvPr>
            <p:cNvSpPr/>
            <p:nvPr/>
          </p:nvSpPr>
          <p:spPr>
            <a:xfrm rot="10800000">
              <a:off x="4278199" y="2656166"/>
              <a:ext cx="272716" cy="1780674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7400CE6-5FD6-7D48-8F9E-3882A7F1AD60}"/>
              </a:ext>
            </a:extLst>
          </p:cNvPr>
          <p:cNvGrpSpPr/>
          <p:nvPr/>
        </p:nvGrpSpPr>
        <p:grpSpPr>
          <a:xfrm>
            <a:off x="7275716" y="4092629"/>
            <a:ext cx="2385231" cy="1889486"/>
            <a:chOff x="2165684" y="2656166"/>
            <a:chExt cx="2385231" cy="18894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7C1365F7-9FC0-E74B-BF7C-14FD556B3BCF}"/>
                    </a:ext>
                  </a:extLst>
                </p:cNvPr>
                <p:cNvSpPr txBox="1"/>
                <p:nvPr/>
              </p:nvSpPr>
              <p:spPr>
                <a:xfrm>
                  <a:off x="2310063" y="2791326"/>
                  <a:ext cx="2077620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41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43</m:t>
                            </m:r>
                          </m:sub>
                        </m:sSub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44</m:t>
                            </m:r>
                          </m:sub>
                        </m:sSub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45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04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05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  <a:p>
                  <a:endParaRPr lang="de-DE" dirty="0"/>
                </a:p>
              </p:txBody>
            </p:sp>
          </mc:Choice>
          <mc:Fallback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7C1365F7-9FC0-E74B-BF7C-14FD556B3B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063" y="2791326"/>
                  <a:ext cx="2077620" cy="175432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eschweifte Klammer links 12">
              <a:extLst>
                <a:ext uri="{FF2B5EF4-FFF2-40B4-BE49-F238E27FC236}">
                  <a16:creationId xmlns:a16="http://schemas.microsoft.com/office/drawing/2014/main" id="{45D21682-5A9B-554B-8638-C3EF13E1E71A}"/>
                </a:ext>
              </a:extLst>
            </p:cNvPr>
            <p:cNvSpPr/>
            <p:nvPr/>
          </p:nvSpPr>
          <p:spPr>
            <a:xfrm>
              <a:off x="2165684" y="2662989"/>
              <a:ext cx="272716" cy="1780674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Geschweifte Klammer links 13">
              <a:extLst>
                <a:ext uri="{FF2B5EF4-FFF2-40B4-BE49-F238E27FC236}">
                  <a16:creationId xmlns:a16="http://schemas.microsoft.com/office/drawing/2014/main" id="{DAF51322-B0D4-FA43-A993-261F7A9835E5}"/>
                </a:ext>
              </a:extLst>
            </p:cNvPr>
            <p:cNvSpPr/>
            <p:nvPr/>
          </p:nvSpPr>
          <p:spPr>
            <a:xfrm rot="10800000">
              <a:off x="4278199" y="2656166"/>
              <a:ext cx="272716" cy="1780674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138C349-3637-F94E-BFE9-4CD9B8A82140}"/>
              </a:ext>
            </a:extLst>
          </p:cNvPr>
          <p:cNvGrpSpPr/>
          <p:nvPr/>
        </p:nvGrpSpPr>
        <p:grpSpPr>
          <a:xfrm>
            <a:off x="1958010" y="1617013"/>
            <a:ext cx="8209720" cy="2435859"/>
            <a:chOff x="58" y="0"/>
            <a:chExt cx="3166475" cy="2436283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FF3D43B6-1182-504B-A7E1-6691FDC78C93}"/>
                </a:ext>
              </a:extLst>
            </p:cNvPr>
            <p:cNvGrpSpPr/>
            <p:nvPr/>
          </p:nvGrpSpPr>
          <p:grpSpPr>
            <a:xfrm>
              <a:off x="58" y="0"/>
              <a:ext cx="3166475" cy="2436283"/>
              <a:chOff x="58" y="0"/>
              <a:chExt cx="3166475" cy="2436283"/>
            </a:xfrm>
          </p:grpSpPr>
          <p:sp>
            <p:nvSpPr>
              <p:cNvPr id="18" name="Textfeld 209">
                <a:extLst>
                  <a:ext uri="{FF2B5EF4-FFF2-40B4-BE49-F238E27FC236}">
                    <a16:creationId xmlns:a16="http://schemas.microsoft.com/office/drawing/2014/main" id="{F0A4EC96-B98C-B144-A5D0-5A00179DF150}"/>
                  </a:ext>
                </a:extLst>
              </p:cNvPr>
              <p:cNvSpPr txBox="1"/>
              <p:nvPr/>
            </p:nvSpPr>
            <p:spPr>
              <a:xfrm>
                <a:off x="835817" y="1168837"/>
                <a:ext cx="575734" cy="2368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dirty="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CCC</a:t>
                </a:r>
                <a:endParaRPr lang="de-DE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de-DE" sz="800" dirty="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feld 207">
                <a:extLst>
                  <a:ext uri="{FF2B5EF4-FFF2-40B4-BE49-F238E27FC236}">
                    <a16:creationId xmlns:a16="http://schemas.microsoft.com/office/drawing/2014/main" id="{76E3F6AF-F309-F548-B6EF-93F208927202}"/>
                  </a:ext>
                </a:extLst>
              </p:cNvPr>
              <p:cNvSpPr txBox="1"/>
              <p:nvPr/>
            </p:nvSpPr>
            <p:spPr>
              <a:xfrm>
                <a:off x="2616200" y="1974850"/>
                <a:ext cx="550333" cy="237067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Higher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feld 201">
                <a:extLst>
                  <a:ext uri="{FF2B5EF4-FFF2-40B4-BE49-F238E27FC236}">
                    <a16:creationId xmlns:a16="http://schemas.microsoft.com/office/drawing/2014/main" id="{FCC76877-680B-E542-80A0-0659505F0CC2}"/>
                  </a:ext>
                </a:extLst>
              </p:cNvPr>
              <p:cNvSpPr txBox="1"/>
              <p:nvPr/>
            </p:nvSpPr>
            <p:spPr>
              <a:xfrm>
                <a:off x="196850" y="1955800"/>
                <a:ext cx="499534" cy="237067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Lower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feld 205">
                <a:extLst>
                  <a:ext uri="{FF2B5EF4-FFF2-40B4-BE49-F238E27FC236}">
                    <a16:creationId xmlns:a16="http://schemas.microsoft.com/office/drawing/2014/main" id="{B0837086-92D1-7B4C-B2E0-98934137B9B2}"/>
                  </a:ext>
                </a:extLst>
              </p:cNvPr>
              <p:cNvSpPr txBox="1"/>
              <p:nvPr/>
            </p:nvSpPr>
            <p:spPr>
              <a:xfrm>
                <a:off x="1219200" y="2190750"/>
                <a:ext cx="846455" cy="24553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Asset Return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feld 206">
                <a:extLst>
                  <a:ext uri="{FF2B5EF4-FFF2-40B4-BE49-F238E27FC236}">
                    <a16:creationId xmlns:a16="http://schemas.microsoft.com/office/drawing/2014/main" id="{B380C646-0353-2044-98EF-E16A3FCD0503}"/>
                  </a:ext>
                </a:extLst>
              </p:cNvPr>
              <p:cNvSpPr txBox="1"/>
              <p:nvPr/>
            </p:nvSpPr>
            <p:spPr>
              <a:xfrm>
                <a:off x="692150" y="1974850"/>
                <a:ext cx="575734" cy="2368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Default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feld 210">
                <a:extLst>
                  <a:ext uri="{FF2B5EF4-FFF2-40B4-BE49-F238E27FC236}">
                    <a16:creationId xmlns:a16="http://schemas.microsoft.com/office/drawing/2014/main" id="{E1EA731A-A120-A642-B371-7DFC2E1F1358}"/>
                  </a:ext>
                </a:extLst>
              </p:cNvPr>
              <p:cNvSpPr txBox="1"/>
              <p:nvPr/>
            </p:nvSpPr>
            <p:spPr>
              <a:xfrm>
                <a:off x="996951" y="911331"/>
                <a:ext cx="270933" cy="2368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dirty="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de-DE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de-DE" sz="800" dirty="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feld 211">
                <a:extLst>
                  <a:ext uri="{FF2B5EF4-FFF2-40B4-BE49-F238E27FC236}">
                    <a16:creationId xmlns:a16="http://schemas.microsoft.com/office/drawing/2014/main" id="{83DEBCC0-8D03-744D-B5BE-EB6DD683CAEB}"/>
                  </a:ext>
                </a:extLst>
              </p:cNvPr>
              <p:cNvSpPr txBox="1"/>
              <p:nvPr/>
            </p:nvSpPr>
            <p:spPr>
              <a:xfrm>
                <a:off x="1285163" y="534251"/>
                <a:ext cx="381000" cy="2368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dirty="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BB</a:t>
                </a:r>
                <a:endParaRPr lang="de-DE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feld 212">
                <a:extLst>
                  <a:ext uri="{FF2B5EF4-FFF2-40B4-BE49-F238E27FC236}">
                    <a16:creationId xmlns:a16="http://schemas.microsoft.com/office/drawing/2014/main" id="{35382912-CFF2-1648-BDCB-4495158DC1D5}"/>
                  </a:ext>
                </a:extLst>
              </p:cNvPr>
              <p:cNvSpPr txBox="1"/>
              <p:nvPr/>
            </p:nvSpPr>
            <p:spPr>
              <a:xfrm>
                <a:off x="1617345" y="385422"/>
                <a:ext cx="448310" cy="216609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dirty="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BBB</a:t>
                </a:r>
                <a:endParaRPr lang="de-DE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feld 213">
                <a:extLst>
                  <a:ext uri="{FF2B5EF4-FFF2-40B4-BE49-F238E27FC236}">
                    <a16:creationId xmlns:a16="http://schemas.microsoft.com/office/drawing/2014/main" id="{429AD254-77C6-564B-9975-E27A33976CA5}"/>
                  </a:ext>
                </a:extLst>
              </p:cNvPr>
              <p:cNvSpPr txBox="1"/>
              <p:nvPr/>
            </p:nvSpPr>
            <p:spPr>
              <a:xfrm>
                <a:off x="1938655" y="578870"/>
                <a:ext cx="254000" cy="2368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de-DE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feld 214">
                <a:extLst>
                  <a:ext uri="{FF2B5EF4-FFF2-40B4-BE49-F238E27FC236}">
                    <a16:creationId xmlns:a16="http://schemas.microsoft.com/office/drawing/2014/main" id="{4BDB9E05-57DD-3B4A-84AA-2E2355BBE930}"/>
                  </a:ext>
                </a:extLst>
              </p:cNvPr>
              <p:cNvSpPr txBox="1"/>
              <p:nvPr/>
            </p:nvSpPr>
            <p:spPr>
              <a:xfrm>
                <a:off x="2358517" y="1229994"/>
                <a:ext cx="414866" cy="2368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dirty="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AA</a:t>
                </a:r>
                <a:endParaRPr lang="de-DE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feld 215">
                <a:extLst>
                  <a:ext uri="{FF2B5EF4-FFF2-40B4-BE49-F238E27FC236}">
                    <a16:creationId xmlns:a16="http://schemas.microsoft.com/office/drawing/2014/main" id="{D05A2F38-9859-EC40-975C-E42A3C44D80B}"/>
                  </a:ext>
                </a:extLst>
              </p:cNvPr>
              <p:cNvSpPr txBox="1"/>
              <p:nvPr/>
            </p:nvSpPr>
            <p:spPr>
              <a:xfrm>
                <a:off x="2537221" y="1510556"/>
                <a:ext cx="414866" cy="23685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800" dirty="0">
                    <a:effectLst/>
                    <a:latin typeface="Batang" panose="02030600000101010101" pitchFamily="18" charset="-127"/>
                    <a:ea typeface="Calibri" panose="020F0502020204030204" pitchFamily="34" charset="0"/>
                    <a:cs typeface="Times New Roman" panose="02020603050405020304" pitchFamily="18" charset="0"/>
                  </a:rPr>
                  <a:t>AAA</a:t>
                </a:r>
                <a:endParaRPr lang="de-DE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39467163-D3C6-2344-82A6-26DCF2D4A725}"/>
                  </a:ext>
                </a:extLst>
              </p:cNvPr>
              <p:cNvGrpSpPr/>
              <p:nvPr/>
            </p:nvGrpSpPr>
            <p:grpSpPr>
              <a:xfrm>
                <a:off x="58" y="0"/>
                <a:ext cx="3086541" cy="2061210"/>
                <a:chOff x="58" y="0"/>
                <a:chExt cx="3086541" cy="2061210"/>
              </a:xfrm>
            </p:grpSpPr>
            <p:grpSp>
              <p:nvGrpSpPr>
                <p:cNvPr id="30" name="Gruppieren 29">
                  <a:extLst>
                    <a:ext uri="{FF2B5EF4-FFF2-40B4-BE49-F238E27FC236}">
                      <a16:creationId xmlns:a16="http://schemas.microsoft.com/office/drawing/2014/main" id="{F237E0C8-CF63-EE43-85CC-CB18BC1D5646}"/>
                    </a:ext>
                  </a:extLst>
                </p:cNvPr>
                <p:cNvGrpSpPr/>
                <p:nvPr/>
              </p:nvGrpSpPr>
              <p:grpSpPr>
                <a:xfrm>
                  <a:off x="58" y="0"/>
                  <a:ext cx="3086541" cy="2061210"/>
                  <a:chOff x="165162" y="0"/>
                  <a:chExt cx="3086541" cy="2062480"/>
                </a:xfrm>
              </p:grpSpPr>
              <p:cxnSp>
                <p:nvCxnSpPr>
                  <p:cNvPr id="39" name="Gerade Verbindung mit Pfeil 38">
                    <a:extLst>
                      <a:ext uri="{FF2B5EF4-FFF2-40B4-BE49-F238E27FC236}">
                        <a16:creationId xmlns:a16="http://schemas.microsoft.com/office/drawing/2014/main" id="{7B8409AB-A097-094F-A95F-8A2293A2ACC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9260" y="0"/>
                    <a:ext cx="0" cy="206248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Gerade Verbindung mit Pfeil 39">
                    <a:extLst>
                      <a:ext uri="{FF2B5EF4-FFF2-40B4-BE49-F238E27FC236}">
                        <a16:creationId xmlns:a16="http://schemas.microsoft.com/office/drawing/2014/main" id="{CD45E410-613D-7B43-8CDB-51D8F221A77C}"/>
                      </a:ext>
                    </a:extLst>
                  </p:cNvPr>
                  <p:cNvCxnSpPr/>
                  <p:nvPr/>
                </p:nvCxnSpPr>
                <p:spPr>
                  <a:xfrm>
                    <a:off x="294640" y="1958340"/>
                    <a:ext cx="2957063" cy="655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extfeld 191">
                    <a:extLst>
                      <a:ext uri="{FF2B5EF4-FFF2-40B4-BE49-F238E27FC236}">
                        <a16:creationId xmlns:a16="http://schemas.microsoft.com/office/drawing/2014/main" id="{383EB237-FA32-874D-80CC-E4566882B4C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60916" y="741267"/>
                    <a:ext cx="716276" cy="26412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endParaRPr lang="de-DE" sz="12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2" name="Gerade Verbindung 41">
                    <a:extLst>
                      <a:ext uri="{FF2B5EF4-FFF2-40B4-BE49-F238E27FC236}">
                        <a16:creationId xmlns:a16="http://schemas.microsoft.com/office/drawing/2014/main" id="{C89938AD-9A1C-734B-AA88-E8BB535976F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12566" y="1581748"/>
                    <a:ext cx="1975" cy="37659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Gerade Verbindung 42">
                    <a:extLst>
                      <a:ext uri="{FF2B5EF4-FFF2-40B4-BE49-F238E27FC236}">
                        <a16:creationId xmlns:a16="http://schemas.microsoft.com/office/drawing/2014/main" id="{4C3E2EF8-E8BD-864C-A03F-EEAAE97D99B1}"/>
                      </a:ext>
                    </a:extLst>
                  </p:cNvPr>
                  <p:cNvCxnSpPr/>
                  <p:nvPr/>
                </p:nvCxnSpPr>
                <p:spPr>
                  <a:xfrm>
                    <a:off x="2160493" y="804335"/>
                    <a:ext cx="0" cy="117919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uppieren 30">
                  <a:extLst>
                    <a:ext uri="{FF2B5EF4-FFF2-40B4-BE49-F238E27FC236}">
                      <a16:creationId xmlns:a16="http://schemas.microsoft.com/office/drawing/2014/main" id="{6809CB2C-74E2-6243-BF7D-1B3D200678A6}"/>
                    </a:ext>
                  </a:extLst>
                </p:cNvPr>
                <p:cNvGrpSpPr/>
                <p:nvPr/>
              </p:nvGrpSpPr>
              <p:grpSpPr>
                <a:xfrm>
                  <a:off x="264156" y="680877"/>
                  <a:ext cx="2757761" cy="1294396"/>
                  <a:chOff x="10156" y="-17623"/>
                  <a:chExt cx="2757761" cy="1294396"/>
                </a:xfrm>
              </p:grpSpPr>
              <p:cxnSp>
                <p:nvCxnSpPr>
                  <p:cNvPr id="32" name="Gerade Verbindung 31">
                    <a:extLst>
                      <a:ext uri="{FF2B5EF4-FFF2-40B4-BE49-F238E27FC236}">
                        <a16:creationId xmlns:a16="http://schemas.microsoft.com/office/drawing/2014/main" id="{245CDBEE-A4CF-7645-91F1-D3BBBAE8B583}"/>
                      </a:ext>
                    </a:extLst>
                  </p:cNvPr>
                  <p:cNvCxnSpPr/>
                  <p:nvPr/>
                </p:nvCxnSpPr>
                <p:spPr>
                  <a:xfrm>
                    <a:off x="2362200" y="1047750"/>
                    <a:ext cx="0" cy="22606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Gerade Verbindung 32">
                    <a:extLst>
                      <a:ext uri="{FF2B5EF4-FFF2-40B4-BE49-F238E27FC236}">
                        <a16:creationId xmlns:a16="http://schemas.microsoft.com/office/drawing/2014/main" id="{A1FF20FC-4E44-4741-BB8D-61D5D1A2E781}"/>
                      </a:ext>
                    </a:extLst>
                  </p:cNvPr>
                  <p:cNvCxnSpPr/>
                  <p:nvPr/>
                </p:nvCxnSpPr>
                <p:spPr>
                  <a:xfrm>
                    <a:off x="2159000" y="768350"/>
                    <a:ext cx="0" cy="50186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" name="Gruppieren 33">
                    <a:extLst>
                      <a:ext uri="{FF2B5EF4-FFF2-40B4-BE49-F238E27FC236}">
                        <a16:creationId xmlns:a16="http://schemas.microsoft.com/office/drawing/2014/main" id="{30C8EDB1-F877-E14D-9ADE-7F048C8BD1AD}"/>
                      </a:ext>
                    </a:extLst>
                  </p:cNvPr>
                  <p:cNvGrpSpPr/>
                  <p:nvPr/>
                </p:nvGrpSpPr>
                <p:grpSpPr>
                  <a:xfrm>
                    <a:off x="10156" y="-17623"/>
                    <a:ext cx="2757761" cy="1294396"/>
                    <a:chOff x="10156" y="-17623"/>
                    <a:chExt cx="2757761" cy="1294396"/>
                  </a:xfrm>
                </p:grpSpPr>
                <p:cxnSp>
                  <p:nvCxnSpPr>
                    <p:cNvPr id="35" name="Gerade Verbindung 34">
                      <a:extLst>
                        <a:ext uri="{FF2B5EF4-FFF2-40B4-BE49-F238E27FC236}">
                          <a16:creationId xmlns:a16="http://schemas.microsoft.com/office/drawing/2014/main" id="{2C496FD8-FCE2-1340-B68A-1B9F83D7DAB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85850" y="88900"/>
                      <a:ext cx="0" cy="118787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Textfeld 208">
                      <a:extLst>
                        <a:ext uri="{FF2B5EF4-FFF2-40B4-BE49-F238E27FC236}">
                          <a16:creationId xmlns:a16="http://schemas.microsoft.com/office/drawing/2014/main" id="{6431E0C2-995C-E642-A6F0-D4562CCE2F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166" y="694575"/>
                      <a:ext cx="575734" cy="23685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Batang" panose="02030600000101010101" pitchFamily="18" charset="-12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Default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" name="Freihandform 37">
                      <a:extLst>
                        <a:ext uri="{FF2B5EF4-FFF2-40B4-BE49-F238E27FC236}">
                          <a16:creationId xmlns:a16="http://schemas.microsoft.com/office/drawing/2014/main" id="{4EBCF623-BA61-B84A-BFC4-8F9F773283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56" y="-17623"/>
                      <a:ext cx="2757761" cy="1269707"/>
                    </a:xfrm>
                    <a:custGeom>
                      <a:avLst/>
                      <a:gdLst>
                        <a:gd name="connsiteX0" fmla="*/ 0 w 2734733"/>
                        <a:gd name="connsiteY0" fmla="*/ 1274898 h 1274898"/>
                        <a:gd name="connsiteX1" fmla="*/ 584200 w 2734733"/>
                        <a:gd name="connsiteY1" fmla="*/ 970098 h 1274898"/>
                        <a:gd name="connsiteX2" fmla="*/ 1227667 w 2734733"/>
                        <a:gd name="connsiteY2" fmla="*/ 89565 h 1274898"/>
                        <a:gd name="connsiteX3" fmla="*/ 1617133 w 2734733"/>
                        <a:gd name="connsiteY3" fmla="*/ 131898 h 1274898"/>
                        <a:gd name="connsiteX4" fmla="*/ 2108200 w 2734733"/>
                        <a:gd name="connsiteY4" fmla="*/ 995498 h 1274898"/>
                        <a:gd name="connsiteX5" fmla="*/ 2734733 w 2734733"/>
                        <a:gd name="connsiteY5" fmla="*/ 1274898 h 1274898"/>
                        <a:gd name="connsiteX6" fmla="*/ 2734733 w 2734733"/>
                        <a:gd name="connsiteY6" fmla="*/ 1274898 h 1274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734733" h="1274898">
                          <a:moveTo>
                            <a:pt x="0" y="1274898"/>
                          </a:moveTo>
                          <a:cubicBezTo>
                            <a:pt x="189794" y="1221275"/>
                            <a:pt x="379589" y="1167653"/>
                            <a:pt x="584200" y="970098"/>
                          </a:cubicBezTo>
                          <a:cubicBezTo>
                            <a:pt x="788811" y="772543"/>
                            <a:pt x="1055512" y="229265"/>
                            <a:pt x="1227667" y="89565"/>
                          </a:cubicBezTo>
                          <a:cubicBezTo>
                            <a:pt x="1399822" y="-50135"/>
                            <a:pt x="1470378" y="-19091"/>
                            <a:pt x="1617133" y="131898"/>
                          </a:cubicBezTo>
                          <a:cubicBezTo>
                            <a:pt x="1763889" y="282887"/>
                            <a:pt x="1921933" y="804998"/>
                            <a:pt x="2108200" y="995498"/>
                          </a:cubicBezTo>
                          <a:cubicBezTo>
                            <a:pt x="2294467" y="1185998"/>
                            <a:pt x="2734733" y="1274898"/>
                            <a:pt x="2734733" y="1274898"/>
                          </a:cubicBezTo>
                          <a:lnTo>
                            <a:pt x="2734733" y="1274898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de-DE"/>
                    </a:p>
                  </p:txBody>
                </p:sp>
                <p:cxnSp>
                  <p:nvCxnSpPr>
                    <p:cNvPr id="36" name="Gerade Verbindung 35">
                      <a:extLst>
                        <a:ext uri="{FF2B5EF4-FFF2-40B4-BE49-F238E27FC236}">
                          <a16:creationId xmlns:a16="http://schemas.microsoft.com/office/drawing/2014/main" id="{A7C57421-BB61-0F4E-94EC-FE5FF31A6D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3750" y="450850"/>
                      <a:ext cx="0" cy="82359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133E2364-C083-764C-AC07-EB59870447E4}"/>
                </a:ext>
              </a:extLst>
            </p:cNvPr>
            <p:cNvCxnSpPr/>
            <p:nvPr/>
          </p:nvCxnSpPr>
          <p:spPr>
            <a:xfrm>
              <a:off x="908050" y="1403350"/>
              <a:ext cx="0" cy="569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1B6ABFE9-029E-014B-9FDF-3E816EA71EA5}"/>
                  </a:ext>
                </a:extLst>
              </p:cNvPr>
              <p:cNvSpPr txBox="1"/>
              <p:nvPr/>
            </p:nvSpPr>
            <p:spPr>
              <a:xfrm>
                <a:off x="1966877" y="4805745"/>
                <a:ext cx="907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𝑅𝑀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1B6ABFE9-029E-014B-9FDF-3E816EA71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877" y="4805745"/>
                <a:ext cx="9079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684B1AA9-97AF-EB43-AC4D-6C1EEA28EEC5}"/>
                  </a:ext>
                </a:extLst>
              </p:cNvPr>
              <p:cNvSpPr txBox="1"/>
              <p:nvPr/>
            </p:nvSpPr>
            <p:spPr>
              <a:xfrm>
                <a:off x="6265530" y="4798300"/>
                <a:ext cx="913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𝑅𝑀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684B1AA9-97AF-EB43-AC4D-6C1EEA28E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530" y="4798300"/>
                <a:ext cx="9132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F3F9136E-73C1-7D4D-A9A0-410E6213F6C8}"/>
              </a:ext>
            </a:extLst>
          </p:cNvPr>
          <p:cNvCxnSpPr>
            <a:cxnSpLocks/>
          </p:cNvCxnSpPr>
          <p:nvPr/>
        </p:nvCxnSpPr>
        <p:spPr>
          <a:xfrm>
            <a:off x="6349402" y="2218939"/>
            <a:ext cx="0" cy="1373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39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228FD-7F10-8947-94CF-E255083F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FF6232-78A5-F845-B7F0-DF926F8F9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Bernstein, Peter L. (1998):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Against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Gods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remarkable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 Story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of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Risk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. New York/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Singapure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: John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Wiley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 &amp;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Sons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, Inc.</a:t>
            </a:r>
          </a:p>
          <a:p>
            <a:pPr marL="0" indent="0">
              <a:buNone/>
            </a:pPr>
            <a:endParaRPr lang="de-DE" sz="18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Duffie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, Darrell; Singleton, Kenneth J. (2003):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Credit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Risk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Pricing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, Measurement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and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 Management. Princeton University Press</a:t>
            </a:r>
          </a:p>
          <a:p>
            <a:pPr marL="0" indent="0">
              <a:buNone/>
            </a:pPr>
            <a:endParaRPr lang="de-DE" sz="18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Christoph Bruns; Frieder Meyer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Bullerdiek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 (2013): Professionelles Portfoliomanagement. Schäfer-Poeschel Verlag Stuttgart</a:t>
            </a:r>
          </a:p>
          <a:p>
            <a:pPr marL="0" indent="0">
              <a:buNone/>
            </a:pPr>
            <a:endParaRPr lang="de-DE" sz="18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John C. Hull (2000): Options, Futures &amp;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other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 Derivatives.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Prentice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-Hall International Inc.</a:t>
            </a:r>
          </a:p>
          <a:p>
            <a:pPr marL="0" indent="0">
              <a:buNone/>
            </a:pPr>
            <a:endParaRPr lang="de-DE" sz="18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Paul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Wilmott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; Jeff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Dewynne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; Sam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Howison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 (1993): Option </a:t>
            </a:r>
            <a:r>
              <a:rPr lang="de-DE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Pricing</a:t>
            </a:r>
            <a:r>
              <a:rPr lang="de-DE" sz="1800" dirty="0">
                <a:latin typeface="Batang" panose="02030600000101010101" pitchFamily="18" charset="-127"/>
                <a:ea typeface="Batang" panose="02030600000101010101" pitchFamily="18" charset="-127"/>
              </a:rPr>
              <a:t>. Oxford Financial Press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33ECBB-5A38-F64D-9E00-B55D0026F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525125-72CE-E445-B4BA-7A793A14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Batang" panose="02030600000101010101" pitchFamily="18" charset="-127"/>
                <a:ea typeface="Batang" panose="02030600000101010101" pitchFamily="18" charset="-127"/>
              </a:rPr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078631-DA69-0942-9857-31DB1490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>
                <a:latin typeface="Batang" panose="02030600000101010101" pitchFamily="18" charset="-127"/>
                <a:ea typeface="Batang" panose="02030600000101010101" pitchFamily="18" charset="-127"/>
              </a:rPr>
              <a:t>17</a:t>
            </a:fld>
            <a:endParaRPr lang="de-DE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579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ECC65-CBBB-7D40-BC3F-9137E0C1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5D1100-8E11-AD48-9851-196C56194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Einführung</a:t>
            </a:r>
          </a:p>
          <a:p>
            <a:pPr marL="514350" indent="-514350">
              <a:buAutoNum type="arabicPeriod"/>
            </a:pPr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Risikomaße</a:t>
            </a:r>
          </a:p>
          <a:p>
            <a:pPr marL="971550" lvl="1" indent="-514350">
              <a:buAutoNum type="arabicPeriod"/>
            </a:pPr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Quantitative Risiken</a:t>
            </a:r>
          </a:p>
          <a:p>
            <a:pPr marL="971550" lvl="1" indent="-514350">
              <a:buAutoNum type="arabicPeriod"/>
            </a:pPr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Risiken im Gesamtmarkt</a:t>
            </a:r>
          </a:p>
          <a:p>
            <a:pPr marL="514350" indent="-514350">
              <a:buAutoNum type="arabicPeriod"/>
            </a:pPr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Black Scholes Merton</a:t>
            </a:r>
          </a:p>
          <a:p>
            <a:pPr marL="971550" lvl="1" indent="-514350">
              <a:buAutoNum type="arabicPeriod"/>
            </a:pPr>
            <a:r>
              <a:rPr lang="de-DE" dirty="0" err="1">
                <a:latin typeface="Batang" panose="02030600000101010101" pitchFamily="18" charset="-127"/>
                <a:ea typeface="Batang" panose="02030600000101010101" pitchFamily="18" charset="-127"/>
              </a:rPr>
              <a:t>Greeks</a:t>
            </a:r>
            <a:endParaRPr lang="de-DE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514350" indent="-514350">
              <a:buAutoNum type="arabicPeriod"/>
            </a:pPr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Uniform </a:t>
            </a:r>
            <a:r>
              <a:rPr lang="de-DE" dirty="0" err="1">
                <a:latin typeface="Batang" panose="02030600000101010101" pitchFamily="18" charset="-127"/>
                <a:ea typeface="Batang" panose="02030600000101010101" pitchFamily="18" charset="-127"/>
              </a:rPr>
              <a:t>Convergence</a:t>
            </a:r>
            <a:endParaRPr lang="de-DE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514350" indent="-514350">
              <a:buAutoNum type="arabicPeriod"/>
            </a:pPr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Risiko </a:t>
            </a:r>
            <a:r>
              <a:rPr lang="de-DE" dirty="0" err="1">
                <a:latin typeface="Batang" panose="02030600000101010101" pitchFamily="18" charset="-127"/>
                <a:ea typeface="Batang" panose="02030600000101010101" pitchFamily="18" charset="-127"/>
              </a:rPr>
              <a:t>matrix</a:t>
            </a:r>
            <a:endParaRPr lang="de-DE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514350" indent="-514350">
              <a:buAutoNum type="arabicPeriod"/>
            </a:pPr>
            <a:endParaRPr lang="de-DE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514350" indent="-514350">
              <a:buAutoNum type="arabicPeriod"/>
            </a:pPr>
            <a:endParaRPr lang="de-DE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634676-FAF7-7A40-944A-0BEF3A8E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1EB5C3-A3BB-F848-8209-10887116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ABD432-023A-1847-BCC1-58909ACA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>
                <a:latin typeface="Batang" panose="02030600000101010101" pitchFamily="18" charset="-127"/>
                <a:ea typeface="Batang" panose="02030600000101010101" pitchFamily="18" charset="-127"/>
              </a:rPr>
              <a:t>2</a:t>
            </a:fld>
            <a:endParaRPr lang="de-DE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557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EE0F7-DC77-E541-A4DF-B8E58078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1. Einführung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6F4AA9-2016-D347-9406-58AE82A32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Wann entsteht Risiko?</a:t>
            </a:r>
          </a:p>
          <a:p>
            <a:r>
              <a:rPr lang="en-GB" sz="2400" dirty="0">
                <a:latin typeface="Batang" panose="02030600000101010101" pitchFamily="18" charset="-127"/>
                <a:ea typeface="Batang" panose="02030600000101010101" pitchFamily="18" charset="-127"/>
              </a:rPr>
              <a:t>“...when trade happens between minimum two counterparties which are engaging in a contract to deliver a service or liability over a given amount of time...“</a:t>
            </a:r>
          </a:p>
          <a:p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„...die Schulden des einen, ist das Vermögen des anderen...“</a:t>
            </a:r>
          </a:p>
          <a:p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Zeitlich sich weiterentwickelnder Ansatz von Definitionen über den Begriff Risiko</a:t>
            </a:r>
            <a:r>
              <a:rPr lang="de-DE" sz="2400" baseline="30000" dirty="0"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Ist die „Economy </a:t>
            </a:r>
            <a:r>
              <a:rPr lang="de-DE" sz="2400" dirty="0" err="1">
                <a:latin typeface="Batang" panose="02030600000101010101" pitchFamily="18" charset="-127"/>
                <a:ea typeface="Batang" panose="02030600000101010101" pitchFamily="18" charset="-127"/>
              </a:rPr>
              <a:t>of</a:t>
            </a: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de-DE" sz="2400" dirty="0" err="1">
                <a:latin typeface="Batang" panose="02030600000101010101" pitchFamily="18" charset="-127"/>
                <a:ea typeface="Batang" panose="02030600000101010101" pitchFamily="18" charset="-127"/>
              </a:rPr>
              <a:t>Scale</a:t>
            </a: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“ eine Risikovariable?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316E95-323B-E040-968D-E55AC337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5EAFAF-27D9-C846-9C16-B29B3EBA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Batang" panose="02030600000101010101" pitchFamily="18" charset="-127"/>
                <a:ea typeface="Batang" panose="02030600000101010101" pitchFamily="18" charset="-127"/>
              </a:rPr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09205C-78D9-7A4E-BF64-B58EF627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>
                <a:latin typeface="Batang" panose="02030600000101010101" pitchFamily="18" charset="-127"/>
                <a:ea typeface="Batang" panose="02030600000101010101" pitchFamily="18" charset="-127"/>
              </a:rPr>
              <a:t>3</a:t>
            </a:fld>
            <a:endParaRPr lang="de-DE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941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A4866-0E7B-A249-8F23-6EDF3E6B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1. Einführung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C9CFA7-7226-DD4B-9916-412A56A8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4FD834-8FC8-4144-B2D0-8F45F68E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20DB8C-DBD2-9F4A-AE76-E367F6FF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4</a:t>
            </a:fld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F55ECFF-43E1-6F49-BA00-8C8E7757BC9A}"/>
              </a:ext>
            </a:extLst>
          </p:cNvPr>
          <p:cNvGrpSpPr/>
          <p:nvPr/>
        </p:nvGrpSpPr>
        <p:grpSpPr>
          <a:xfrm>
            <a:off x="447869" y="2388637"/>
            <a:ext cx="10960360" cy="3247053"/>
            <a:chOff x="447869" y="2388637"/>
            <a:chExt cx="10960360" cy="3247053"/>
          </a:xfrm>
        </p:grpSpPr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68C94D76-94A1-E040-88E8-C18CFD04FB4D}"/>
                </a:ext>
              </a:extLst>
            </p:cNvPr>
            <p:cNvCxnSpPr/>
            <p:nvPr/>
          </p:nvCxnSpPr>
          <p:spPr>
            <a:xfrm>
              <a:off x="2948473" y="2388637"/>
              <a:ext cx="0" cy="3247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CEBA9649-300B-DA4B-B446-4110957E86F8}"/>
                </a:ext>
              </a:extLst>
            </p:cNvPr>
            <p:cNvCxnSpPr/>
            <p:nvPr/>
          </p:nvCxnSpPr>
          <p:spPr>
            <a:xfrm>
              <a:off x="8792547" y="2388637"/>
              <a:ext cx="0" cy="3247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E6F433A-EA6E-7441-BD91-8EF2C6C87DCE}"/>
                </a:ext>
              </a:extLst>
            </p:cNvPr>
            <p:cNvSpPr txBox="1"/>
            <p:nvPr/>
          </p:nvSpPr>
          <p:spPr>
            <a:xfrm>
              <a:off x="447869" y="2388637"/>
              <a:ext cx="21647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Counterparty A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4CDA7527-0A0D-F44E-8B8E-0AF1B242AAC5}"/>
                </a:ext>
              </a:extLst>
            </p:cNvPr>
            <p:cNvSpPr txBox="1"/>
            <p:nvPr/>
          </p:nvSpPr>
          <p:spPr>
            <a:xfrm>
              <a:off x="9243527" y="2388637"/>
              <a:ext cx="21647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Counterparty B</a:t>
              </a:r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F03CD1D1-80C2-B64D-B88C-FE3B143BC942}"/>
                </a:ext>
              </a:extLst>
            </p:cNvPr>
            <p:cNvCxnSpPr>
              <a:cxnSpLocks/>
            </p:cNvCxnSpPr>
            <p:nvPr/>
          </p:nvCxnSpPr>
          <p:spPr>
            <a:xfrm>
              <a:off x="3340359" y="2757969"/>
              <a:ext cx="5001209" cy="0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022E49CF-E87E-0746-9988-D5351CEE96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99453" y="4441371"/>
              <a:ext cx="4942116" cy="0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6CED74C-00D2-4741-8F96-DA05DBDFD398}"/>
                </a:ext>
              </a:extLst>
            </p:cNvPr>
            <p:cNvSpPr txBox="1"/>
            <p:nvPr/>
          </p:nvSpPr>
          <p:spPr>
            <a:xfrm>
              <a:off x="4609344" y="2881363"/>
              <a:ext cx="2860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Informationsasymmetrie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53C73FD-6034-AD41-B9F4-B803198E3BA3}"/>
                </a:ext>
              </a:extLst>
            </p:cNvPr>
            <p:cNvSpPr txBox="1"/>
            <p:nvPr/>
          </p:nvSpPr>
          <p:spPr>
            <a:xfrm>
              <a:off x="3410339" y="3292035"/>
              <a:ext cx="220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latin typeface="Batang" panose="02030600000101010101" pitchFamily="18" charset="-127"/>
                  <a:ea typeface="Batang" panose="02030600000101010101" pitchFamily="18" charset="-127"/>
                </a:rPr>
                <a:t>Bid</a:t>
              </a:r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 – </a:t>
              </a:r>
              <a:r>
                <a:rPr lang="de-DE" dirty="0" err="1">
                  <a:latin typeface="Batang" panose="02030600000101010101" pitchFamily="18" charset="-127"/>
                  <a:ea typeface="Batang" panose="02030600000101010101" pitchFamily="18" charset="-127"/>
                </a:rPr>
                <a:t>Ask</a:t>
              </a:r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 </a:t>
              </a:r>
              <a:r>
                <a:rPr lang="de-DE" dirty="0" err="1">
                  <a:latin typeface="Batang" panose="02030600000101010101" pitchFamily="18" charset="-127"/>
                  <a:ea typeface="Batang" panose="02030600000101010101" pitchFamily="18" charset="-127"/>
                </a:rPr>
                <a:t>Spreads</a:t>
              </a:r>
              <a:endParaRPr lang="de-DE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5EFA8DF7-98BF-3945-82B8-3EA17622276F}"/>
                </a:ext>
              </a:extLst>
            </p:cNvPr>
            <p:cNvSpPr txBox="1"/>
            <p:nvPr/>
          </p:nvSpPr>
          <p:spPr>
            <a:xfrm>
              <a:off x="1039292" y="2935880"/>
              <a:ext cx="1148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Investor</a:t>
              </a:r>
              <a:r>
                <a:rPr lang="de-DE" dirty="0"/>
                <a:t> 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4C99137-AAF2-7A43-BDBA-F823CCE34B72}"/>
                </a:ext>
              </a:extLst>
            </p:cNvPr>
            <p:cNvSpPr txBox="1"/>
            <p:nvPr/>
          </p:nvSpPr>
          <p:spPr>
            <a:xfrm>
              <a:off x="9405439" y="2935880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Institution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F482DD9C-DB75-9C48-8A0D-F95176E43426}"/>
                </a:ext>
              </a:extLst>
            </p:cNvPr>
            <p:cNvSpPr txBox="1"/>
            <p:nvPr/>
          </p:nvSpPr>
          <p:spPr>
            <a:xfrm>
              <a:off x="5772479" y="3294218"/>
              <a:ext cx="180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Preis Premium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FB82C40A-AE7B-B84B-A977-9B3297DE770F}"/>
                </a:ext>
              </a:extLst>
            </p:cNvPr>
            <p:cNvSpPr txBox="1"/>
            <p:nvPr/>
          </p:nvSpPr>
          <p:spPr>
            <a:xfrm>
              <a:off x="3549351" y="3784760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Bias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FB020FA4-8B19-454F-8777-90E2FC89E444}"/>
                </a:ext>
              </a:extLst>
            </p:cNvPr>
            <p:cNvSpPr txBox="1"/>
            <p:nvPr/>
          </p:nvSpPr>
          <p:spPr>
            <a:xfrm>
              <a:off x="6474636" y="3780003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Spekulation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D337399-2F01-CD42-AA9A-129E9455DE06}"/>
                </a:ext>
              </a:extLst>
            </p:cNvPr>
            <p:cNvSpPr txBox="1"/>
            <p:nvPr/>
          </p:nvSpPr>
          <p:spPr>
            <a:xfrm>
              <a:off x="4452493" y="3784760"/>
              <a:ext cx="1938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Verlustaversion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B1DBDAE-8B71-EA4B-A524-4AF06CD758BB}"/>
                </a:ext>
              </a:extLst>
            </p:cNvPr>
            <p:cNvSpPr txBox="1"/>
            <p:nvPr/>
          </p:nvSpPr>
          <p:spPr>
            <a:xfrm>
              <a:off x="3470595" y="4646115"/>
              <a:ext cx="4003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Falsche Trends (Herdenverhalten)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BAD047B0-F6F8-5F41-8C53-17480196187B}"/>
                </a:ext>
              </a:extLst>
            </p:cNvPr>
            <p:cNvSpPr txBox="1"/>
            <p:nvPr/>
          </p:nvSpPr>
          <p:spPr>
            <a:xfrm>
              <a:off x="6804367" y="5121662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Noise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6E600F07-8CDD-9A40-A4AD-90DD13519C50}"/>
                </a:ext>
              </a:extLst>
            </p:cNvPr>
            <p:cNvSpPr txBox="1"/>
            <p:nvPr/>
          </p:nvSpPr>
          <p:spPr>
            <a:xfrm>
              <a:off x="3938819" y="5121662"/>
              <a:ext cx="1561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Batang" panose="02030600000101010101" pitchFamily="18" charset="-127"/>
                  <a:ea typeface="Batang" panose="02030600000101010101" pitchFamily="18" charset="-127"/>
                </a:rPr>
                <a:t>Zielkonflikte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033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09D01-2A4C-7441-A44F-AAA8339F0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2. Risikomaße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AB64C1-B686-104F-B739-EC34BF431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Gesamtrisiko (Varianz, Volatilität, </a:t>
            </a:r>
            <a:r>
              <a:rPr lang="de-DE" dirty="0" err="1">
                <a:latin typeface="Batang" panose="02030600000101010101" pitchFamily="18" charset="-127"/>
                <a:ea typeface="Batang" panose="02030600000101010101" pitchFamily="18" charset="-127"/>
              </a:rPr>
              <a:t>Mean</a:t>
            </a:r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de-DE" dirty="0" err="1">
                <a:latin typeface="Batang" panose="02030600000101010101" pitchFamily="18" charset="-127"/>
                <a:ea typeface="Batang" panose="02030600000101010101" pitchFamily="18" charset="-127"/>
              </a:rPr>
              <a:t>Gini</a:t>
            </a:r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 Koeffizient)</a:t>
            </a:r>
          </a:p>
          <a:p>
            <a:r>
              <a:rPr lang="de-DE" dirty="0" err="1">
                <a:latin typeface="Batang" panose="02030600000101010101" pitchFamily="18" charset="-127"/>
                <a:ea typeface="Batang" panose="02030600000101010101" pitchFamily="18" charset="-127"/>
              </a:rPr>
              <a:t>Downside</a:t>
            </a:r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 Risiko (Semivarianz, LPM Maße, VAR, Ausfallwahrscheinlichkeiten)</a:t>
            </a:r>
          </a:p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Höhere Momente der Wahrscheinlichkeitsverteilung (Schiefe, Wölbung)</a:t>
            </a:r>
          </a:p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Gesamte Wahrscheinlichkeitsverteilung (stochastische Dominanz)</a:t>
            </a:r>
          </a:p>
          <a:p>
            <a:endParaRPr lang="de-DE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Gesamtrisiko:</a:t>
            </a:r>
          </a:p>
          <a:p>
            <a:pPr lvl="1"/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Portfolio Risiko (Residualvolatilität, Tracking Error)</a:t>
            </a:r>
          </a:p>
          <a:p>
            <a:pPr lvl="1"/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Marktrisiko (Beta Faktor, Duration, Konvexität)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B868C7-D842-2D40-9DE0-8CDAA010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Batang" panose="02030600000101010101" pitchFamily="18" charset="-127"/>
                <a:ea typeface="Batang" panose="02030600000101010101" pitchFamily="18" charset="-127"/>
              </a:rPr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B11564-BD5E-8249-B983-C979BF72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Batang" panose="02030600000101010101" pitchFamily="18" charset="-127"/>
                <a:ea typeface="Batang" panose="02030600000101010101" pitchFamily="18" charset="-127"/>
              </a:rPr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12BAD0-912E-6841-ACD7-A2A122BA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>
                <a:latin typeface="Batang" panose="02030600000101010101" pitchFamily="18" charset="-127"/>
                <a:ea typeface="Batang" panose="02030600000101010101" pitchFamily="18" charset="-127"/>
              </a:rPr>
              <a:t>5</a:t>
            </a:fld>
            <a:endParaRPr lang="de-DE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901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5FD03-30A9-2B4F-AF6E-CB22FCE5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2. Risikomaße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654C29-6932-4E41-B777-3EB7E849C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2112" lvl="1" indent="-342900"/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simultane Optimierung von Liquidität, Rendite und Risiko ist nur dann möglich wenn beide Werte dimensionsgleich sind</a:t>
            </a:r>
          </a:p>
          <a:p>
            <a:pPr marL="49212" lvl="1" indent="0">
              <a:buNone/>
            </a:pPr>
            <a:endParaRPr lang="de-DE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274638" lvl="1" indent="-257175"/>
            <a:r>
              <a:rPr lang="de-DE" sz="2800" dirty="0">
                <a:latin typeface="Batang" panose="02030600000101010101" pitchFamily="18" charset="-127"/>
                <a:ea typeface="Batang" panose="02030600000101010101" pitchFamily="18" charset="-127"/>
              </a:rPr>
              <a:t>Eigenschaften von Kreditrisiko:</a:t>
            </a:r>
          </a:p>
          <a:p>
            <a:pPr marL="731838" lvl="2" indent="-257175"/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Emissionsgrundlage</a:t>
            </a:r>
          </a:p>
          <a:p>
            <a:pPr marL="731838" lvl="2" indent="-257175"/>
            <a:r>
              <a:rPr lang="de-DE" sz="2400" dirty="0" err="1">
                <a:latin typeface="Batang" panose="02030600000101010101" pitchFamily="18" charset="-127"/>
                <a:ea typeface="Batang" panose="02030600000101010101" pitchFamily="18" charset="-127"/>
              </a:rPr>
              <a:t>Kreditstrutkur</a:t>
            </a: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pPr marL="731838" lvl="2" indent="-257175"/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Direktes Investment oder Abstraktion</a:t>
            </a:r>
          </a:p>
          <a:p>
            <a:pPr marL="474663" lvl="2" indent="0">
              <a:buNone/>
            </a:pP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(Real </a:t>
            </a:r>
            <a:r>
              <a:rPr lang="de-DE" sz="2400" dirty="0" err="1">
                <a:latin typeface="Batang" panose="02030600000101010101" pitchFamily="18" charset="-127"/>
                <a:ea typeface="Batang" panose="02030600000101010101" pitchFamily="18" charset="-127"/>
              </a:rPr>
              <a:t>asset</a:t>
            </a: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de-DE" sz="2400" dirty="0" err="1">
                <a:latin typeface="Batang" panose="02030600000101010101" pitchFamily="18" charset="-127"/>
                <a:ea typeface="Batang" panose="02030600000101010101" pitchFamily="18" charset="-127"/>
              </a:rPr>
              <a:t>Constructed</a:t>
            </a: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 Derivative, </a:t>
            </a:r>
            <a:r>
              <a:rPr lang="de-DE" sz="2400" dirty="0" err="1">
                <a:latin typeface="Batang" panose="02030600000101010101" pitchFamily="18" charset="-127"/>
                <a:ea typeface="Batang" panose="02030600000101010101" pitchFamily="18" charset="-127"/>
              </a:rPr>
              <a:t>Correlation</a:t>
            </a: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 Asset, Hedging Asset)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2A578D-F2C9-7740-93CA-824E48F7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4B6CFF-B997-DA4A-85C1-72E493F8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40E1E8-6079-4641-B6B0-9F0556A65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03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DE1C2-35E5-F049-A407-515DE927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2.1. Kohärente Risikomaße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DE2068-B691-7244-951E-29AEF2B5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de-DE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Subadditivität</a:t>
            </a:r>
            <a:r>
              <a:rPr lang="de-DE" sz="2000" dirty="0">
                <a:latin typeface="Batang" panose="02030600000101010101" pitchFamily="18" charset="-127"/>
                <a:ea typeface="Batang" panose="02030600000101010101" pitchFamily="18" charset="-127"/>
              </a:rPr>
              <a:t>: ...die Eigenschaft der </a:t>
            </a:r>
            <a:r>
              <a:rPr lang="de-DE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Subadditivität</a:t>
            </a:r>
            <a:r>
              <a:rPr lang="de-DE" sz="2000" dirty="0">
                <a:latin typeface="Batang" panose="02030600000101010101" pitchFamily="18" charset="-127"/>
                <a:ea typeface="Batang" panose="02030600000101010101" pitchFamily="18" charset="-127"/>
              </a:rPr>
              <a:t> veranschaulicht das Konzept der Diversifikation, welches besagt, dass das Einzelrisiko von zwei separat betrachteten Finanzpositionen stets größer/gleich dem Gesamtrisiko der Summe der beiden Positionen ist.</a:t>
            </a:r>
            <a:endParaRPr lang="de-DE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lvl="1" indent="0">
              <a:buNone/>
            </a:pPr>
            <a:endParaRPr lang="de-DE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de-DE" sz="2000" dirty="0">
                <a:latin typeface="Batang" panose="02030600000101010101" pitchFamily="18" charset="-127"/>
                <a:ea typeface="Batang" panose="02030600000101010101" pitchFamily="18" charset="-127"/>
              </a:rPr>
              <a:t>Positive Homogenität: ...liegt eine Position, die den x-fachen Wert aufweist, vor, so muss diese auch das x-fache Risiko aufweisen. Das Risiko muss damit proportional zu einem Faktor steigen.</a:t>
            </a:r>
          </a:p>
          <a:p>
            <a:pPr marL="457200" indent="-457200">
              <a:buAutoNum type="arabicPeriod"/>
            </a:pPr>
            <a:endParaRPr lang="de-DE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de-DE" sz="2000" dirty="0">
                <a:latin typeface="Batang" panose="02030600000101010101" pitchFamily="18" charset="-127"/>
                <a:ea typeface="Batang" panose="02030600000101010101" pitchFamily="18" charset="-127"/>
              </a:rPr>
              <a:t>Monotonie: ...besagt dass das Risiko einer Finanzposition X stets größer ist als bei einer Position Y, falls der Wert von X für jeden möglichen Umweltzustand immer kleiner ist als der Wert von Y.</a:t>
            </a:r>
          </a:p>
          <a:p>
            <a:pPr marL="457200" indent="-457200">
              <a:buAutoNum type="arabicPeriod"/>
            </a:pPr>
            <a:endParaRPr lang="de-DE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de-DE" sz="2000" dirty="0">
                <a:latin typeface="Batang" panose="02030600000101010101" pitchFamily="18" charset="-127"/>
                <a:ea typeface="Batang" panose="02030600000101010101" pitchFamily="18" charset="-127"/>
              </a:rPr>
              <a:t>Translationsinvarianz: ...dieses Axiom verdeutlicht die Tatsache, dass eine Investition in ein Referenzinstrument, charakterisiert durch die Rendite </a:t>
            </a:r>
            <a:r>
              <a:rPr lang="de-DE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r</a:t>
            </a:r>
            <a:r>
              <a:rPr lang="de-DE" sz="2000" dirty="0">
                <a:latin typeface="Batang" panose="02030600000101010101" pitchFamily="18" charset="-127"/>
                <a:ea typeface="Batang" panose="02030600000101010101" pitchFamily="18" charset="-127"/>
              </a:rPr>
              <a:t>&gt;0, das Risiko linear reduziert. Infolgedessen ist eine ursprünglich nicht akzeptable Finanzposition nun Element der Akzeptanzmenge.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878291-C9FB-3D44-958D-356F5E466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1F555D-8F93-BF43-8863-11277574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E6A79-776C-BD44-98A1-2CFEF0C3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6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A34C6-A72C-D043-9595-0535EA3F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2.2. Risiken im Gesamtmarkt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DF02B2-CB2F-BE4D-B190-CA1EE5F1C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Marktrisiko: Risiko einer unerwarteten Veränderung in Bezug auf die Preise oder Zinsen</a:t>
            </a:r>
          </a:p>
          <a:p>
            <a:pPr marL="514350" indent="-514350">
              <a:buAutoNum type="arabicPeriod"/>
            </a:pP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Kreditrisiko: Risiko einer Veränderung einer Bezugsgröße/Einflussvariable auf die Kreditqualität</a:t>
            </a:r>
          </a:p>
          <a:p>
            <a:pPr marL="514350" indent="-514350">
              <a:buAutoNum type="arabicPeriod"/>
            </a:pP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Liquiditätsrisiko: Risiko der Veränderung von Finanzierungskosten von bestehenden Positionen und Verlust der Refinanzierungsmöglichkeit</a:t>
            </a:r>
          </a:p>
          <a:p>
            <a:pPr marL="514350" indent="-514350">
              <a:buAutoNum type="arabicPeriod"/>
            </a:pP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Operationelles Risiko: Risiko von Betrug, Systemversagen, </a:t>
            </a:r>
            <a:r>
              <a:rPr lang="de-DE" sz="2400" dirty="0" err="1">
                <a:latin typeface="Batang" panose="02030600000101010101" pitchFamily="18" charset="-127"/>
                <a:ea typeface="Batang" panose="02030600000101010101" pitchFamily="18" charset="-127"/>
              </a:rPr>
              <a:t>Tradingfehler</a:t>
            </a: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de-DE" sz="2400" dirty="0" err="1">
                <a:latin typeface="Batang" panose="02030600000101010101" pitchFamily="18" charset="-127"/>
                <a:ea typeface="Batang" panose="02030600000101010101" pitchFamily="18" charset="-127"/>
              </a:rPr>
              <a:t>Mispricing</a:t>
            </a: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) – oder andere organisationsinterne Risiken</a:t>
            </a:r>
          </a:p>
          <a:p>
            <a:pPr marL="514350" indent="-514350">
              <a:buAutoNum type="arabicPeriod"/>
            </a:pPr>
            <a:r>
              <a:rPr lang="de-DE" sz="2400" dirty="0">
                <a:latin typeface="Batang" panose="02030600000101010101" pitchFamily="18" charset="-127"/>
                <a:ea typeface="Batang" panose="02030600000101010101" pitchFamily="18" charset="-127"/>
              </a:rPr>
              <a:t>Systematische Risiken: Systemrelevante Fehler und Kettenreaktionen (Liquiditätsrisiken, Defaults, Interventionen)</a:t>
            </a:r>
          </a:p>
          <a:p>
            <a:pPr marL="514350" indent="-514350">
              <a:buAutoNum type="arabicPeriod"/>
            </a:pPr>
            <a:endParaRPr lang="de-DE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514350" indent="-514350">
              <a:buAutoNum type="arabicPeriod"/>
            </a:pPr>
            <a:endParaRPr lang="de-DE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514350" indent="-514350">
              <a:buAutoNum type="arabicPeriod"/>
            </a:pPr>
            <a:endParaRPr lang="de-DE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de-DE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8AB890-6969-D446-B09E-7C7226CE9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AA238B-1B0A-9E4A-8419-A24320CF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Batang" panose="02030600000101010101" pitchFamily="18" charset="-127"/>
                <a:ea typeface="Batang" panose="02030600000101010101" pitchFamily="18" charset="-127"/>
              </a:rPr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70D49C-306D-764B-A5D9-3888D67D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>
                <a:latin typeface="Batang" panose="02030600000101010101" pitchFamily="18" charset="-127"/>
                <a:ea typeface="Batang" panose="02030600000101010101" pitchFamily="18" charset="-127"/>
              </a:rPr>
              <a:t>8</a:t>
            </a:fld>
            <a:endParaRPr lang="de-DE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4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491D9-E98B-0545-9BD9-39F656DB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tang" panose="02030600000101010101" pitchFamily="18" charset="-127"/>
                <a:ea typeface="Batang" panose="02030600000101010101" pitchFamily="18" charset="-127"/>
              </a:rPr>
              <a:t>2.2. Risiken im Gesamtmarkt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70ECD3-03B4-2E4A-9DB1-E678BCB37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65039" cy="4029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latin typeface="Batang" panose="02030600000101010101" pitchFamily="18" charset="-127"/>
                <a:ea typeface="Batang" panose="02030600000101010101" pitchFamily="18" charset="-127"/>
              </a:rPr>
              <a:t>Risikokorrelation und </a:t>
            </a:r>
            <a:r>
              <a:rPr lang="de-DE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Additivität</a:t>
            </a:r>
            <a:r>
              <a:rPr lang="de-DE" sz="2000" dirty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  <a:p>
            <a:r>
              <a:rPr lang="de-DE" sz="2000" dirty="0">
                <a:latin typeface="Batang" panose="02030600000101010101" pitchFamily="18" charset="-127"/>
                <a:ea typeface="Batang" panose="02030600000101010101" pitchFamily="18" charset="-127"/>
              </a:rPr>
              <a:t>Reverse </a:t>
            </a:r>
            <a:r>
              <a:rPr lang="de-DE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view</a:t>
            </a:r>
            <a:r>
              <a:rPr lang="de-DE" sz="2000" dirty="0">
                <a:latin typeface="Batang" panose="02030600000101010101" pitchFamily="18" charset="-127"/>
                <a:ea typeface="Batang" panose="02030600000101010101" pitchFamily="18" charset="-127"/>
              </a:rPr>
              <a:t>: Rendite ist abhängig von seiner Entstehung und demzufolge gleichbedeutend mit der Möglichkeit diese gegen Verluste abzusichern</a:t>
            </a:r>
          </a:p>
          <a:p>
            <a:pPr marL="0" indent="0">
              <a:buNone/>
            </a:pPr>
            <a:endParaRPr lang="de-DE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F810F4-8F41-9D46-9B7E-EB1E7ABE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13.07.2020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E1B22D-A8C3-5047-BFCA-C27AC97C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Risikomaße (Eigenschaften, Übersicht, Klassifizierung)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61DB51-E2D6-E34B-BCB2-84386232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1299-CD27-904F-9CEC-9F9360CEE01D}" type="slidenum">
              <a:rPr lang="de-DE" smtClean="0"/>
              <a:t>9</a:t>
            </a:fld>
            <a:endParaRPr lang="de-DE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6DE0ECC5-488F-C943-B25B-03CAB702872A}"/>
              </a:ext>
            </a:extLst>
          </p:cNvPr>
          <p:cNvGrpSpPr/>
          <p:nvPr/>
        </p:nvGrpSpPr>
        <p:grpSpPr>
          <a:xfrm>
            <a:off x="5603238" y="1825625"/>
            <a:ext cx="5618481" cy="3708400"/>
            <a:chOff x="-1" y="0"/>
            <a:chExt cx="5618481" cy="3708400"/>
          </a:xfrm>
        </p:grpSpPr>
        <p:sp>
          <p:nvSpPr>
            <p:cNvPr id="42" name="Textfeld 238">
              <a:extLst>
                <a:ext uri="{FF2B5EF4-FFF2-40B4-BE49-F238E27FC236}">
                  <a16:creationId xmlns:a16="http://schemas.microsoft.com/office/drawing/2014/main" id="{5F6D829E-9F5B-AE43-98C5-770A9B2C8B34}"/>
                </a:ext>
              </a:extLst>
            </p:cNvPr>
            <p:cNvSpPr txBox="1"/>
            <p:nvPr/>
          </p:nvSpPr>
          <p:spPr>
            <a:xfrm>
              <a:off x="2814320" y="0"/>
              <a:ext cx="924560" cy="2743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000" dirty="0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Marktrisiko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feld 240">
              <a:extLst>
                <a:ext uri="{FF2B5EF4-FFF2-40B4-BE49-F238E27FC236}">
                  <a16:creationId xmlns:a16="http://schemas.microsoft.com/office/drawing/2014/main" id="{BC330B1E-AAD6-5F41-A339-6C06705E33BF}"/>
                </a:ext>
              </a:extLst>
            </p:cNvPr>
            <p:cNvSpPr txBox="1"/>
            <p:nvPr/>
          </p:nvSpPr>
          <p:spPr>
            <a:xfrm>
              <a:off x="3820160" y="426720"/>
              <a:ext cx="924560" cy="2743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000" dirty="0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Kreditrisiko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feld 241">
              <a:extLst>
                <a:ext uri="{FF2B5EF4-FFF2-40B4-BE49-F238E27FC236}">
                  <a16:creationId xmlns:a16="http://schemas.microsoft.com/office/drawing/2014/main" id="{806F3D6A-39E8-7A42-A6EC-C68FE72FD598}"/>
                </a:ext>
              </a:extLst>
            </p:cNvPr>
            <p:cNvSpPr txBox="1"/>
            <p:nvPr/>
          </p:nvSpPr>
          <p:spPr>
            <a:xfrm>
              <a:off x="4297680" y="1889760"/>
              <a:ext cx="1168400" cy="2743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000" dirty="0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Liquiditätsrisiko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feld 242">
              <a:extLst>
                <a:ext uri="{FF2B5EF4-FFF2-40B4-BE49-F238E27FC236}">
                  <a16:creationId xmlns:a16="http://schemas.microsoft.com/office/drawing/2014/main" id="{7BADD22F-7764-324D-82C2-DC9A93727038}"/>
                </a:ext>
              </a:extLst>
            </p:cNvPr>
            <p:cNvSpPr txBox="1"/>
            <p:nvPr/>
          </p:nvSpPr>
          <p:spPr>
            <a:xfrm>
              <a:off x="3911600" y="3017520"/>
              <a:ext cx="1706880" cy="2743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000" dirty="0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Operationelles Risiko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feld 243">
              <a:extLst>
                <a:ext uri="{FF2B5EF4-FFF2-40B4-BE49-F238E27FC236}">
                  <a16:creationId xmlns:a16="http://schemas.microsoft.com/office/drawing/2014/main" id="{F231BD85-E7DF-8541-BF1F-806D806B5409}"/>
                </a:ext>
              </a:extLst>
            </p:cNvPr>
            <p:cNvSpPr txBox="1"/>
            <p:nvPr/>
          </p:nvSpPr>
          <p:spPr>
            <a:xfrm>
              <a:off x="2773680" y="3434080"/>
              <a:ext cx="1615440" cy="2743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000" dirty="0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Systematisches Risiko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feld 244">
              <a:extLst>
                <a:ext uri="{FF2B5EF4-FFF2-40B4-BE49-F238E27FC236}">
                  <a16:creationId xmlns:a16="http://schemas.microsoft.com/office/drawing/2014/main" id="{2989FB63-3BE6-D641-B471-51D916EA93CC}"/>
                </a:ext>
              </a:extLst>
            </p:cNvPr>
            <p:cNvSpPr txBox="1"/>
            <p:nvPr/>
          </p:nvSpPr>
          <p:spPr>
            <a:xfrm>
              <a:off x="518159" y="2926079"/>
              <a:ext cx="1422399" cy="60960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000" dirty="0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Regulatorische Risiken und Gesetzmäßigkeiten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feld 245">
              <a:extLst>
                <a:ext uri="{FF2B5EF4-FFF2-40B4-BE49-F238E27FC236}">
                  <a16:creationId xmlns:a16="http://schemas.microsoft.com/office/drawing/2014/main" id="{6615A818-6323-F949-B49A-CA7A73D5CF36}"/>
                </a:ext>
              </a:extLst>
            </p:cNvPr>
            <p:cNvSpPr txBox="1"/>
            <p:nvPr/>
          </p:nvSpPr>
          <p:spPr>
            <a:xfrm>
              <a:off x="-1" y="1635760"/>
              <a:ext cx="1290321" cy="7416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000" dirty="0"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Nicht einzuschätzendes Risiko der Gegenpartei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feld 246">
              <a:extLst>
                <a:ext uri="{FF2B5EF4-FFF2-40B4-BE49-F238E27FC236}">
                  <a16:creationId xmlns:a16="http://schemas.microsoft.com/office/drawing/2014/main" id="{EDD0E330-7695-1A46-98B0-C0F5F913C4A8}"/>
                </a:ext>
              </a:extLst>
            </p:cNvPr>
            <p:cNvSpPr txBox="1"/>
            <p:nvPr/>
          </p:nvSpPr>
          <p:spPr>
            <a:xfrm>
              <a:off x="518160" y="467360"/>
              <a:ext cx="975360" cy="4267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e-DE" sz="1000" dirty="0">
                  <a:effectLst/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Management </a:t>
              </a:r>
              <a:r>
                <a:rPr lang="de-DE" sz="1000" dirty="0">
                  <a:latin typeface="Batang" panose="02030600000101010101" pitchFamily="18" charset="-127"/>
                  <a:ea typeface="Calibri" panose="020F0502020204030204" pitchFamily="34" charset="0"/>
                  <a:cs typeface="Times New Roman" panose="02020603050405020304" pitchFamily="18" charset="0"/>
                </a:rPr>
                <a:t>Fehler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0A153EEA-FF95-0445-AB61-8F0E51F842A3}"/>
                </a:ext>
              </a:extLst>
            </p:cNvPr>
            <p:cNvGrpSpPr/>
            <p:nvPr/>
          </p:nvGrpSpPr>
          <p:grpSpPr>
            <a:xfrm>
              <a:off x="924560" y="0"/>
              <a:ext cx="3515360" cy="3606800"/>
              <a:chOff x="0" y="0"/>
              <a:chExt cx="3515360" cy="3606800"/>
            </a:xfrm>
          </p:grpSpPr>
          <p:cxnSp>
            <p:nvCxnSpPr>
              <p:cNvPr id="51" name="Gerade Verbindung 50">
                <a:extLst>
                  <a:ext uri="{FF2B5EF4-FFF2-40B4-BE49-F238E27FC236}">
                    <a16:creationId xmlns:a16="http://schemas.microsoft.com/office/drawing/2014/main" id="{793754D5-5404-C44F-94CD-E9CF2FE5E5BF}"/>
                  </a:ext>
                </a:extLst>
              </p:cNvPr>
              <p:cNvCxnSpPr/>
              <p:nvPr/>
            </p:nvCxnSpPr>
            <p:spPr>
              <a:xfrm flipH="1">
                <a:off x="0" y="1808480"/>
                <a:ext cx="1676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uppieren 51">
                <a:extLst>
                  <a:ext uri="{FF2B5EF4-FFF2-40B4-BE49-F238E27FC236}">
                    <a16:creationId xmlns:a16="http://schemas.microsoft.com/office/drawing/2014/main" id="{76F748F9-39DE-644D-9889-88B83C6DEE64}"/>
                  </a:ext>
                </a:extLst>
              </p:cNvPr>
              <p:cNvGrpSpPr/>
              <p:nvPr/>
            </p:nvGrpSpPr>
            <p:grpSpPr>
              <a:xfrm>
                <a:off x="518160" y="0"/>
                <a:ext cx="2997200" cy="3606800"/>
                <a:chOff x="0" y="0"/>
                <a:chExt cx="2997200" cy="3606800"/>
              </a:xfrm>
            </p:grpSpPr>
            <p:cxnSp>
              <p:nvCxnSpPr>
                <p:cNvPr id="69" name="Gerade Verbindung 68">
                  <a:extLst>
                    <a:ext uri="{FF2B5EF4-FFF2-40B4-BE49-F238E27FC236}">
                      <a16:creationId xmlns:a16="http://schemas.microsoft.com/office/drawing/2014/main" id="{5559BAA4-C6EB-2F47-BB61-9A2FF5699F31}"/>
                    </a:ext>
                  </a:extLst>
                </p:cNvPr>
                <p:cNvCxnSpPr/>
                <p:nvPr/>
              </p:nvCxnSpPr>
              <p:spPr>
                <a:xfrm>
                  <a:off x="1158240" y="0"/>
                  <a:ext cx="0" cy="18084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 Verbindung 69">
                  <a:extLst>
                    <a:ext uri="{FF2B5EF4-FFF2-40B4-BE49-F238E27FC236}">
                      <a16:creationId xmlns:a16="http://schemas.microsoft.com/office/drawing/2014/main" id="{CBEFA130-E99C-5B48-8F5A-58AB845ADD19}"/>
                    </a:ext>
                  </a:extLst>
                </p:cNvPr>
                <p:cNvCxnSpPr/>
                <p:nvPr/>
              </p:nvCxnSpPr>
              <p:spPr>
                <a:xfrm flipH="1">
                  <a:off x="0" y="1808480"/>
                  <a:ext cx="1158240" cy="12090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 Verbindung 70">
                  <a:extLst>
                    <a:ext uri="{FF2B5EF4-FFF2-40B4-BE49-F238E27FC236}">
                      <a16:creationId xmlns:a16="http://schemas.microsoft.com/office/drawing/2014/main" id="{7FAC32F0-C12B-7844-B688-DF14A72BD928}"/>
                    </a:ext>
                  </a:extLst>
                </p:cNvPr>
                <p:cNvCxnSpPr/>
                <p:nvPr/>
              </p:nvCxnSpPr>
              <p:spPr>
                <a:xfrm>
                  <a:off x="1158240" y="1808480"/>
                  <a:ext cx="183896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 Verbindung 71">
                  <a:extLst>
                    <a:ext uri="{FF2B5EF4-FFF2-40B4-BE49-F238E27FC236}">
                      <a16:creationId xmlns:a16="http://schemas.microsoft.com/office/drawing/2014/main" id="{D40C2C84-6D55-5743-9D4E-17C8B57BD574}"/>
                    </a:ext>
                  </a:extLst>
                </p:cNvPr>
                <p:cNvCxnSpPr/>
                <p:nvPr/>
              </p:nvCxnSpPr>
              <p:spPr>
                <a:xfrm>
                  <a:off x="101600" y="619760"/>
                  <a:ext cx="1056640" cy="1188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 Verbindung 72">
                  <a:extLst>
                    <a:ext uri="{FF2B5EF4-FFF2-40B4-BE49-F238E27FC236}">
                      <a16:creationId xmlns:a16="http://schemas.microsoft.com/office/drawing/2014/main" id="{43B9EDCA-1B04-4A44-BD1B-2F78D7CE744E}"/>
                    </a:ext>
                  </a:extLst>
                </p:cNvPr>
                <p:cNvCxnSpPr/>
                <p:nvPr/>
              </p:nvCxnSpPr>
              <p:spPr>
                <a:xfrm>
                  <a:off x="1158240" y="1798320"/>
                  <a:ext cx="0" cy="18084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Gerade Verbindung 73">
                  <a:extLst>
                    <a:ext uri="{FF2B5EF4-FFF2-40B4-BE49-F238E27FC236}">
                      <a16:creationId xmlns:a16="http://schemas.microsoft.com/office/drawing/2014/main" id="{C3CFA936-5DC9-6147-8C99-440E61D5363D}"/>
                    </a:ext>
                  </a:extLst>
                </p:cNvPr>
                <p:cNvCxnSpPr/>
                <p:nvPr/>
              </p:nvCxnSpPr>
              <p:spPr>
                <a:xfrm>
                  <a:off x="1158240" y="1808480"/>
                  <a:ext cx="1219200" cy="12598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Gerade Verbindung 52">
                <a:extLst>
                  <a:ext uri="{FF2B5EF4-FFF2-40B4-BE49-F238E27FC236}">
                    <a16:creationId xmlns:a16="http://schemas.microsoft.com/office/drawing/2014/main" id="{3255708A-2BEB-3342-8F73-9087F477126F}"/>
                  </a:ext>
                </a:extLst>
              </p:cNvPr>
              <p:cNvCxnSpPr/>
              <p:nvPr/>
            </p:nvCxnSpPr>
            <p:spPr>
              <a:xfrm>
                <a:off x="1676400" y="548640"/>
                <a:ext cx="213360" cy="6908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>
                <a:extLst>
                  <a:ext uri="{FF2B5EF4-FFF2-40B4-BE49-F238E27FC236}">
                    <a16:creationId xmlns:a16="http://schemas.microsoft.com/office/drawing/2014/main" id="{0F2A2813-BD16-E544-B6F4-831F49D34204}"/>
                  </a:ext>
                </a:extLst>
              </p:cNvPr>
              <p:cNvCxnSpPr/>
              <p:nvPr/>
            </p:nvCxnSpPr>
            <p:spPr>
              <a:xfrm flipH="1">
                <a:off x="1889760" y="701040"/>
                <a:ext cx="772160" cy="5384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>
                <a:extLst>
                  <a:ext uri="{FF2B5EF4-FFF2-40B4-BE49-F238E27FC236}">
                    <a16:creationId xmlns:a16="http://schemas.microsoft.com/office/drawing/2014/main" id="{4BB5CEFE-E5F1-E346-B0B5-69805D145D09}"/>
                  </a:ext>
                </a:extLst>
              </p:cNvPr>
              <p:cNvCxnSpPr/>
              <p:nvPr/>
            </p:nvCxnSpPr>
            <p:spPr>
              <a:xfrm flipH="1">
                <a:off x="2072640" y="701040"/>
                <a:ext cx="589280" cy="9347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>
                <a:extLst>
                  <a:ext uri="{FF2B5EF4-FFF2-40B4-BE49-F238E27FC236}">
                    <a16:creationId xmlns:a16="http://schemas.microsoft.com/office/drawing/2014/main" id="{987C8D73-84C4-A242-A7BD-56F063E9012C}"/>
                  </a:ext>
                </a:extLst>
              </p:cNvPr>
              <p:cNvCxnSpPr/>
              <p:nvPr/>
            </p:nvCxnSpPr>
            <p:spPr>
              <a:xfrm>
                <a:off x="2072640" y="1635760"/>
                <a:ext cx="955040" cy="1727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>
                <a:extLst>
                  <a:ext uri="{FF2B5EF4-FFF2-40B4-BE49-F238E27FC236}">
                    <a16:creationId xmlns:a16="http://schemas.microsoft.com/office/drawing/2014/main" id="{6C771265-99ED-AF43-977E-AE931F676E83}"/>
                  </a:ext>
                </a:extLst>
              </p:cNvPr>
              <p:cNvCxnSpPr/>
              <p:nvPr/>
            </p:nvCxnSpPr>
            <p:spPr>
              <a:xfrm flipH="1">
                <a:off x="2661920" y="1808480"/>
                <a:ext cx="325120" cy="2844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>
                <a:extLst>
                  <a:ext uri="{FF2B5EF4-FFF2-40B4-BE49-F238E27FC236}">
                    <a16:creationId xmlns:a16="http://schemas.microsoft.com/office/drawing/2014/main" id="{9782A462-BF8A-ED4F-8283-80760FA0E94C}"/>
                  </a:ext>
                </a:extLst>
              </p:cNvPr>
              <p:cNvCxnSpPr/>
              <p:nvPr/>
            </p:nvCxnSpPr>
            <p:spPr>
              <a:xfrm>
                <a:off x="2661920" y="2092960"/>
                <a:ext cx="50800" cy="76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>
                <a:extLst>
                  <a:ext uri="{FF2B5EF4-FFF2-40B4-BE49-F238E27FC236}">
                    <a16:creationId xmlns:a16="http://schemas.microsoft.com/office/drawing/2014/main" id="{98AB4ED9-0425-EA42-A661-5CBD3C53B3D0}"/>
                  </a:ext>
                </a:extLst>
              </p:cNvPr>
              <p:cNvCxnSpPr/>
              <p:nvPr/>
            </p:nvCxnSpPr>
            <p:spPr>
              <a:xfrm>
                <a:off x="2123440" y="2672080"/>
                <a:ext cx="589280" cy="1828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>
                <a:extLst>
                  <a:ext uri="{FF2B5EF4-FFF2-40B4-BE49-F238E27FC236}">
                    <a16:creationId xmlns:a16="http://schemas.microsoft.com/office/drawing/2014/main" id="{0725C58C-5274-0844-87CE-A48B3BEAF49A}"/>
                  </a:ext>
                </a:extLst>
              </p:cNvPr>
              <p:cNvCxnSpPr/>
              <p:nvPr/>
            </p:nvCxnSpPr>
            <p:spPr>
              <a:xfrm flipH="1">
                <a:off x="1676400" y="2672080"/>
                <a:ext cx="447040" cy="3962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>
                <a:extLst>
                  <a:ext uri="{FF2B5EF4-FFF2-40B4-BE49-F238E27FC236}">
                    <a16:creationId xmlns:a16="http://schemas.microsoft.com/office/drawing/2014/main" id="{9EDF0ACA-459C-3044-8312-93F5ED116A61}"/>
                  </a:ext>
                </a:extLst>
              </p:cNvPr>
              <p:cNvCxnSpPr/>
              <p:nvPr/>
            </p:nvCxnSpPr>
            <p:spPr>
              <a:xfrm>
                <a:off x="1463040" y="2377440"/>
                <a:ext cx="213360" cy="6908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>
                <a:extLst>
                  <a:ext uri="{FF2B5EF4-FFF2-40B4-BE49-F238E27FC236}">
                    <a16:creationId xmlns:a16="http://schemas.microsoft.com/office/drawing/2014/main" id="{86DB3B1B-1493-C342-9701-637E1F004F03}"/>
                  </a:ext>
                </a:extLst>
              </p:cNvPr>
              <p:cNvCxnSpPr/>
              <p:nvPr/>
            </p:nvCxnSpPr>
            <p:spPr>
              <a:xfrm flipV="1">
                <a:off x="782320" y="2377440"/>
                <a:ext cx="680720" cy="3657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>
                <a:extLst>
                  <a:ext uri="{FF2B5EF4-FFF2-40B4-BE49-F238E27FC236}">
                    <a16:creationId xmlns:a16="http://schemas.microsoft.com/office/drawing/2014/main" id="{49E07D8C-5565-304A-9AD6-5F482311F18C}"/>
                  </a:ext>
                </a:extLst>
              </p:cNvPr>
              <p:cNvCxnSpPr/>
              <p:nvPr/>
            </p:nvCxnSpPr>
            <p:spPr>
              <a:xfrm flipH="1">
                <a:off x="782320" y="2306320"/>
                <a:ext cx="172720" cy="4368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>
                <a:extLst>
                  <a:ext uri="{FF2B5EF4-FFF2-40B4-BE49-F238E27FC236}">
                    <a16:creationId xmlns:a16="http://schemas.microsoft.com/office/drawing/2014/main" id="{E0DEF772-46E4-2941-9530-BAFF8BFCBC3E}"/>
                  </a:ext>
                </a:extLst>
              </p:cNvPr>
              <p:cNvCxnSpPr/>
              <p:nvPr/>
            </p:nvCxnSpPr>
            <p:spPr>
              <a:xfrm>
                <a:off x="375920" y="1798320"/>
                <a:ext cx="579120" cy="50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 Verbindung 64">
                <a:extLst>
                  <a:ext uri="{FF2B5EF4-FFF2-40B4-BE49-F238E27FC236}">
                    <a16:creationId xmlns:a16="http://schemas.microsoft.com/office/drawing/2014/main" id="{9D2A806D-C909-0847-9DDC-ABB05F9DD141}"/>
                  </a:ext>
                </a:extLst>
              </p:cNvPr>
              <p:cNvCxnSpPr/>
              <p:nvPr/>
            </p:nvCxnSpPr>
            <p:spPr>
              <a:xfrm flipH="1">
                <a:off x="375920" y="1320800"/>
                <a:ext cx="406400" cy="4775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 Verbindung 65">
                <a:extLst>
                  <a:ext uri="{FF2B5EF4-FFF2-40B4-BE49-F238E27FC236}">
                    <a16:creationId xmlns:a16="http://schemas.microsoft.com/office/drawing/2014/main" id="{4AB10604-8C70-5F48-A6BB-10FDDA3E5744}"/>
                  </a:ext>
                </a:extLst>
              </p:cNvPr>
              <p:cNvCxnSpPr/>
              <p:nvPr/>
            </p:nvCxnSpPr>
            <p:spPr>
              <a:xfrm>
                <a:off x="731520" y="751840"/>
                <a:ext cx="50800" cy="5689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66">
                <a:extLst>
                  <a:ext uri="{FF2B5EF4-FFF2-40B4-BE49-F238E27FC236}">
                    <a16:creationId xmlns:a16="http://schemas.microsoft.com/office/drawing/2014/main" id="{C822BAB1-9A16-CA4C-9F2F-E2BD2D500D5C}"/>
                  </a:ext>
                </a:extLst>
              </p:cNvPr>
              <p:cNvCxnSpPr/>
              <p:nvPr/>
            </p:nvCxnSpPr>
            <p:spPr>
              <a:xfrm>
                <a:off x="731520" y="751840"/>
                <a:ext cx="792480" cy="701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67">
                <a:extLst>
                  <a:ext uri="{FF2B5EF4-FFF2-40B4-BE49-F238E27FC236}">
                    <a16:creationId xmlns:a16="http://schemas.microsoft.com/office/drawing/2014/main" id="{D90B9B2C-F466-5647-B1FB-A4F1DC4173EE}"/>
                  </a:ext>
                </a:extLst>
              </p:cNvPr>
              <p:cNvCxnSpPr/>
              <p:nvPr/>
            </p:nvCxnSpPr>
            <p:spPr>
              <a:xfrm flipH="1">
                <a:off x="1524000" y="548640"/>
                <a:ext cx="152400" cy="9042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6" name="Gerade Verbindung 75">
            <a:extLst>
              <a:ext uri="{FF2B5EF4-FFF2-40B4-BE49-F238E27FC236}">
                <a16:creationId xmlns:a16="http://schemas.microsoft.com/office/drawing/2014/main" id="{278C26C4-EAC0-1942-A61D-98DFD2A2061E}"/>
              </a:ext>
            </a:extLst>
          </p:cNvPr>
          <p:cNvCxnSpPr>
            <a:cxnSpLocks/>
          </p:cNvCxnSpPr>
          <p:nvPr/>
        </p:nvCxnSpPr>
        <p:spPr>
          <a:xfrm flipV="1">
            <a:off x="8204199" y="2360295"/>
            <a:ext cx="1107440" cy="1282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165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1204</Words>
  <Application>Microsoft Macintosh PowerPoint</Application>
  <PresentationFormat>Breitbild</PresentationFormat>
  <Paragraphs>253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Batang</vt:lpstr>
      <vt:lpstr>DotumChe</vt:lpstr>
      <vt:lpstr>Arial</vt:lpstr>
      <vt:lpstr>Calibri</vt:lpstr>
      <vt:lpstr>Calibri Light</vt:lpstr>
      <vt:lpstr>Cambria Math</vt:lpstr>
      <vt:lpstr>Office</vt:lpstr>
      <vt:lpstr>Risikomaße – Eigenschaften, Übersicht, Klassifizierungen </vt:lpstr>
      <vt:lpstr>Übersicht</vt:lpstr>
      <vt:lpstr>1. Einführung</vt:lpstr>
      <vt:lpstr>1. Einführung</vt:lpstr>
      <vt:lpstr>2. Risikomaße</vt:lpstr>
      <vt:lpstr>2. Risikomaße</vt:lpstr>
      <vt:lpstr>2.1. Kohärente Risikomaße</vt:lpstr>
      <vt:lpstr>2.2. Risiken im Gesamtmarkt</vt:lpstr>
      <vt:lpstr>2.2. Risiken im Gesamtmarkt </vt:lpstr>
      <vt:lpstr>2.2. Risiken im Gesamtmarkt</vt:lpstr>
      <vt:lpstr>3. Black Scholes Merton</vt:lpstr>
      <vt:lpstr>3. Black Scholes Merton</vt:lpstr>
      <vt:lpstr>3.1. Greeks</vt:lpstr>
      <vt:lpstr>3.1. Greeks</vt:lpstr>
      <vt:lpstr>4. Uniform Convergence</vt:lpstr>
      <vt:lpstr>5. Risiko Matrix - Heatmap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Risikomaße – Eigenschaften, Übersicht, Klassifizierung </dc:title>
  <dc:creator>Microsoft Office User</dc:creator>
  <cp:lastModifiedBy>ms566095</cp:lastModifiedBy>
  <cp:revision>16</cp:revision>
  <dcterms:created xsi:type="dcterms:W3CDTF">2020-06-30T14:05:07Z</dcterms:created>
  <dcterms:modified xsi:type="dcterms:W3CDTF">2020-07-13T06:48:51Z</dcterms:modified>
</cp:coreProperties>
</file>