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0" r:id="rId2"/>
    <p:sldId id="291" r:id="rId3"/>
    <p:sldId id="257" r:id="rId4"/>
    <p:sldId id="258" r:id="rId5"/>
    <p:sldId id="261" r:id="rId6"/>
    <p:sldId id="262" r:id="rId7"/>
    <p:sldId id="260" r:id="rId8"/>
    <p:sldId id="292" r:id="rId9"/>
    <p:sldId id="264" r:id="rId10"/>
    <p:sldId id="265" r:id="rId11"/>
    <p:sldId id="284" r:id="rId12"/>
    <p:sldId id="298" r:id="rId13"/>
    <p:sldId id="266" r:id="rId14"/>
    <p:sldId id="267" r:id="rId15"/>
    <p:sldId id="272" r:id="rId16"/>
    <p:sldId id="269" r:id="rId17"/>
    <p:sldId id="270" r:id="rId18"/>
    <p:sldId id="271" r:id="rId19"/>
    <p:sldId id="299" r:id="rId20"/>
    <p:sldId id="273" r:id="rId21"/>
    <p:sldId id="285" r:id="rId22"/>
    <p:sldId id="300" r:id="rId23"/>
    <p:sldId id="275" r:id="rId24"/>
    <p:sldId id="276" r:id="rId25"/>
    <p:sldId id="277" r:id="rId26"/>
    <p:sldId id="278" r:id="rId27"/>
    <p:sldId id="279" r:id="rId28"/>
    <p:sldId id="281" r:id="rId29"/>
    <p:sldId id="301" r:id="rId30"/>
    <p:sldId id="286" r:id="rId31"/>
    <p:sldId id="287" r:id="rId32"/>
    <p:sldId id="288" r:id="rId33"/>
    <p:sldId id="30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D5FB93A-ECD2-4B90-85BE-25992049BBB0}">
          <p14:sldIdLst>
            <p14:sldId id="290"/>
          </p14:sldIdLst>
        </p14:section>
        <p14:section name="1 Botley 1" id="{844DAC3E-9B48-44EB-B2A8-D3F720328A88}">
          <p14:sldIdLst>
            <p14:sldId id="291"/>
            <p14:sldId id="257"/>
            <p14:sldId id="258"/>
            <p14:sldId id="261"/>
            <p14:sldId id="262"/>
            <p14:sldId id="260"/>
            <p14:sldId id="292"/>
          </p14:sldIdLst>
        </p14:section>
        <p14:section name="2 Parcours" id="{EED2C344-5CC3-4BC2-A5CD-05E551D279AF}">
          <p14:sldIdLst>
            <p14:sldId id="264"/>
            <p14:sldId id="265"/>
            <p14:sldId id="284"/>
            <p14:sldId id="298"/>
          </p14:sldIdLst>
        </p14:section>
        <p14:section name="3 Botley 2" id="{908B8FE5-3A82-44D1-89F8-C0F4DCE2B477}">
          <p14:sldIdLst>
            <p14:sldId id="266"/>
            <p14:sldId id="267"/>
            <p14:sldId id="272"/>
            <p14:sldId id="269"/>
            <p14:sldId id="270"/>
            <p14:sldId id="271"/>
            <p14:sldId id="299"/>
          </p14:sldIdLst>
        </p14:section>
        <p14:section name="4 Zwilling" id="{854A5870-8719-4FDE-A370-6C1DB06FF248}">
          <p14:sldIdLst>
            <p14:sldId id="273"/>
            <p14:sldId id="285"/>
            <p14:sldId id="300"/>
          </p14:sldIdLst>
        </p14:section>
        <p14:section name="5 Botley3" id="{09B42BB7-B8A3-4A16-8729-3470C435E940}">
          <p14:sldIdLst>
            <p14:sldId id="275"/>
            <p14:sldId id="276"/>
            <p14:sldId id="277"/>
            <p14:sldId id="278"/>
            <p14:sldId id="279"/>
            <p14:sldId id="281"/>
            <p14:sldId id="301"/>
          </p14:sldIdLst>
        </p14:section>
        <p14:section name="6 Ladestation" id="{6BBF9B3F-CEF1-457C-BB7D-0A16E69DF36B}">
          <p14:sldIdLst>
            <p14:sldId id="286"/>
            <p14:sldId id="287"/>
            <p14:sldId id="288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 k" initials="jk" lastIdx="2" clrIdx="0">
    <p:extLst>
      <p:ext uri="{19B8F6BF-5375-455C-9EA6-DF929625EA0E}">
        <p15:presenceInfo xmlns:p15="http://schemas.microsoft.com/office/powerpoint/2012/main" userId="f872c3616296b5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00"/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B35EB-F021-4DCF-B85F-150C585EBAA9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FDA01-84EE-442F-BD24-A134D8EA35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1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0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5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8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0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0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0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7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tx1"/>
            </a:gs>
            <a:gs pos="3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D4C2-DBE3-4D6F-A316-CE326378AC51}" type="datetimeFigureOut">
              <a:rPr lang="de-DE" smtClean="0"/>
              <a:t>21.10.2021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68A85-2942-411B-9656-05E64D31C9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295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slide" Target="slide13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2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3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3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9.xml"/><Relationship Id="rId4" Type="http://schemas.openxmlformats.org/officeDocument/2006/relationships/slide" Target="slide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startet ihr?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7D8A0B2-9599-4595-9225-918F36CD531D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A3B473-9509-458B-AF39-90DBE03C5885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hlinkClick r:id="rId4" action="ppaction://hlinksldjump"/>
              <a:extLst>
                <a:ext uri="{FF2B5EF4-FFF2-40B4-BE49-F238E27FC236}">
                  <a16:creationId xmlns:a16="http://schemas.microsoft.com/office/drawing/2014/main" id="{58F79B72-B518-43A8-840D-42F8B5108E5F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12C1BFF-084A-4AB0-8F80-60E140AA9C3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A4831EA-36DF-497F-889E-639531E989C8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4A2CC261-7B6B-4542-8060-2F03D76BE94E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8783525-09F6-4481-B34F-666E0E0B1B56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22" name="Rechteck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13F46C6-C0A9-42EF-AC5B-884BB37442DC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7A7D7ABD-D8B9-4FA9-B361-6228D73307FF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D416B57-8D25-4C99-825E-DA7522697254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817F6BE-5146-4E12-B686-56144C1DC555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BB372A59-2AC5-48EE-84BB-2BF3CCB19AD9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92C2778-6B38-4AB1-B59A-3B941B7DF859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2266A162-1CD8-4DAC-9F37-66058CFC4A44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Textfeld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D1CBD107-57B5-4408-9D03-70C04B720E12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FD9C617-9614-4BC7-8E27-511CFF80CCB9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C7C790A-159A-4A6B-9A08-724883945165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70D32178-176E-4501-AA74-042D46EB2649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9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778954" y="489752"/>
            <a:ext cx="7633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2 - Roboter-Parcours</a:t>
            </a:r>
          </a:p>
          <a:p>
            <a:endParaRPr lang="de-DE" sz="4000" b="1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981075" y="1253655"/>
            <a:ext cx="694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Bildet Paare und teilt die Aufgaben unter euch auf!</a:t>
            </a:r>
          </a:p>
          <a:p>
            <a:r>
              <a:rPr lang="de-DE" sz="1600" i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Seid ihr zu dritt übernimmt einer die Aufgabe des Kontrolleurs!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62514E9-DF04-4AD8-9CD8-B8EEE5300676}"/>
              </a:ext>
            </a:extLst>
          </p:cNvPr>
          <p:cNvGrpSpPr/>
          <p:nvPr/>
        </p:nvGrpSpPr>
        <p:grpSpPr>
          <a:xfrm>
            <a:off x="1775502" y="2443480"/>
            <a:ext cx="5619078" cy="2744289"/>
            <a:chOff x="1785662" y="3134360"/>
            <a:chExt cx="5619078" cy="2744289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B1869B1-06A0-4D1E-9934-246B4BA6E7B8}"/>
                </a:ext>
              </a:extLst>
            </p:cNvPr>
            <p:cNvSpPr/>
            <p:nvPr/>
          </p:nvSpPr>
          <p:spPr>
            <a:xfrm>
              <a:off x="4895023" y="3139438"/>
              <a:ext cx="2509717" cy="2739211"/>
            </a:xfrm>
            <a:prstGeom prst="rect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b="1" kern="0" dirty="0">
                  <a:solidFill>
                    <a:schemeClr val="accent2">
                      <a:lumMod val="50000"/>
                    </a:schemeClr>
                  </a:solidFill>
                  <a:latin typeface="Roboto"/>
                  <a:ea typeface="Calibri" panose="020F0502020204030204" pitchFamily="34" charset="0"/>
                  <a:cs typeface="Calibri" panose="020F0502020204030204" pitchFamily="34" charset="0"/>
                </a:rPr>
                <a:t>Roboter</a:t>
              </a:r>
            </a:p>
            <a:p>
              <a:pPr>
                <a:spcAft>
                  <a:spcPts val="600"/>
                </a:spcAft>
              </a:pPr>
              <a:endParaRPr lang="de-DE" b="1" kern="0" dirty="0">
                <a:solidFill>
                  <a:schemeClr val="accent2">
                    <a:lumMod val="50000"/>
                  </a:schemeClr>
                </a:solidFill>
                <a:latin typeface="Roboto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kern="0" dirty="0">
                  <a:solidFill>
                    <a:schemeClr val="accent2">
                      <a:lumMod val="50000"/>
                    </a:schemeClr>
                  </a:solidFill>
                  <a:latin typeface="Roboto"/>
                  <a:ea typeface="Calibri" panose="020F0502020204030204" pitchFamily="34" charset="0"/>
                  <a:cs typeface="Calibri" panose="020F0502020204030204" pitchFamily="34" charset="0"/>
                </a:rPr>
                <a:t>Verbinde deine Augen. Lass sich von deinem Ingenieur durch den Parcours führen und befolge die Anweisungen.</a:t>
              </a:r>
            </a:p>
            <a:p>
              <a:endParaRPr lang="de-DE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95F457F-4796-4153-A669-E620064C436D}"/>
                </a:ext>
              </a:extLst>
            </p:cNvPr>
            <p:cNvGrpSpPr/>
            <p:nvPr/>
          </p:nvGrpSpPr>
          <p:grpSpPr>
            <a:xfrm>
              <a:off x="1785662" y="3134360"/>
              <a:ext cx="2509716" cy="2739211"/>
              <a:chOff x="1785662" y="3134360"/>
              <a:chExt cx="2509716" cy="2739211"/>
            </a:xfrm>
          </p:grpSpPr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1F25E28-D477-4BE9-A2C8-F0FD787B0DCE}"/>
                  </a:ext>
                </a:extLst>
              </p:cNvPr>
              <p:cNvSpPr txBox="1"/>
              <p:nvPr/>
            </p:nvSpPr>
            <p:spPr>
              <a:xfrm>
                <a:off x="1785662" y="3134360"/>
                <a:ext cx="2509716" cy="2739211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e-DE" b="1" dirty="0">
                    <a:solidFill>
                      <a:schemeClr val="accent2">
                        <a:lumMod val="50000"/>
                      </a:schemeClr>
                    </a:solidFill>
                    <a:latin typeface="WsC Druckschrift" pitchFamily="2" charset="0"/>
                  </a:rPr>
                  <a:t>Ingenieur</a:t>
                </a:r>
              </a:p>
              <a:p>
                <a:pPr>
                  <a:spcAft>
                    <a:spcPts val="600"/>
                  </a:spcAft>
                </a:pPr>
                <a:endParaRPr lang="de-DE" b="1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endParaRPr>
              </a:p>
              <a:p>
                <a:r>
                  <a:rPr lang="de-DE" dirty="0">
                    <a:solidFill>
                      <a:schemeClr val="accent2">
                        <a:lumMod val="50000"/>
                      </a:schemeClr>
                    </a:solidFill>
                    <a:latin typeface="WsC Druckschrift" pitchFamily="2" charset="0"/>
                  </a:rPr>
                  <a:t>Führe deinen blinden Roboter im Slalom um die Hütchen, herum um den Hocker, über die Hürde und lass ihn mit dem Fuß ein Tor schießen.</a:t>
                </a:r>
                <a:endParaRPr lang="de-DE" dirty="0"/>
              </a:p>
            </p:txBody>
          </p:sp>
          <p:pic>
            <p:nvPicPr>
              <p:cNvPr id="15" name="Grafik 14" descr="Polizei">
                <a:extLst>
                  <a:ext uri="{FF2B5EF4-FFF2-40B4-BE49-F238E27FC236}">
                    <a16:creationId xmlns:a16="http://schemas.microsoft.com/office/drawing/2014/main" id="{CC0E8854-3743-45CB-BA8D-9BC6693F6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21722" y="3149599"/>
                <a:ext cx="782319" cy="782319"/>
              </a:xfrm>
              <a:prstGeom prst="rect">
                <a:avLst/>
              </a:prstGeom>
            </p:spPr>
          </p:pic>
        </p:grpSp>
        <p:pic>
          <p:nvPicPr>
            <p:cNvPr id="17" name="Grafik 16" descr="Robot">
              <a:extLst>
                <a:ext uri="{FF2B5EF4-FFF2-40B4-BE49-F238E27FC236}">
                  <a16:creationId xmlns:a16="http://schemas.microsoft.com/office/drawing/2014/main" id="{E47A45E1-C14F-4E4A-B823-416812E6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76803" y="3180078"/>
              <a:ext cx="751840" cy="751840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F0713C6-33E2-4C43-B9EC-7B3933DEA99D}"/>
              </a:ext>
            </a:extLst>
          </p:cNvPr>
          <p:cNvGrpSpPr/>
          <p:nvPr/>
        </p:nvGrpSpPr>
        <p:grpSpPr>
          <a:xfrm>
            <a:off x="7994225" y="2392678"/>
            <a:ext cx="2509716" cy="2774475"/>
            <a:chOff x="8004385" y="3083558"/>
            <a:chExt cx="2509716" cy="2774475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61995B1-AD89-46B0-8268-6DA84CE3D5D4}"/>
                </a:ext>
              </a:extLst>
            </p:cNvPr>
            <p:cNvSpPr txBox="1"/>
            <p:nvPr/>
          </p:nvSpPr>
          <p:spPr>
            <a:xfrm>
              <a:off x="8004385" y="3149599"/>
              <a:ext cx="2509716" cy="2708434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600" b="1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rPr>
                <a:t>Kontrolleur</a:t>
              </a:r>
            </a:p>
            <a:p>
              <a:pPr>
                <a:spcAft>
                  <a:spcPts val="600"/>
                </a:spcAft>
              </a:pPr>
              <a:endParaRPr lang="de-DE" sz="16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endParaRPr>
            </a:p>
            <a:p>
              <a:r>
                <a:rPr lang="de-DE" sz="1600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rPr>
                <a:t>Überprüfe ob der Roboter die Befehle richtig verfolgt und ob der Ingenieur passende Anweisungen gibt. Erst wenn die beiden fertig sind, schätzt du sie ein.</a:t>
              </a:r>
            </a:p>
            <a:p>
              <a:r>
                <a:rPr lang="de-DE" sz="1600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rPr>
                <a:t> </a:t>
              </a:r>
            </a:p>
          </p:txBody>
        </p:sp>
        <p:pic>
          <p:nvPicPr>
            <p:cNvPr id="23" name="Grafik 22" descr="Augen">
              <a:extLst>
                <a:ext uri="{FF2B5EF4-FFF2-40B4-BE49-F238E27FC236}">
                  <a16:creationId xmlns:a16="http://schemas.microsoft.com/office/drawing/2014/main" id="{05DB155B-2080-4E40-8858-1A36172F1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91938" y="3083558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22A837AD-FFE5-48E5-9B18-1016FB2474A8}"/>
              </a:ext>
            </a:extLst>
          </p:cNvPr>
          <p:cNvSpPr txBox="1"/>
          <p:nvPr/>
        </p:nvSpPr>
        <p:spPr>
          <a:xfrm>
            <a:off x="4403790" y="5604345"/>
            <a:ext cx="3471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Los geht´s!</a:t>
            </a:r>
          </a:p>
        </p:txBody>
      </p:sp>
      <p:pic>
        <p:nvPicPr>
          <p:cNvPr id="29" name="Grafik 28" descr="Zurück RNL">
            <a:extLst>
              <a:ext uri="{FF2B5EF4-FFF2-40B4-BE49-F238E27FC236}">
                <a16:creationId xmlns:a16="http://schemas.microsoft.com/office/drawing/2014/main" id="{DCF6847C-1B59-4016-ABA7-5DC18A33C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2712720" y="5398303"/>
            <a:ext cx="1711392" cy="1042416"/>
          </a:xfrm>
          <a:prstGeom prst="rect">
            <a:avLst/>
          </a:prstGeom>
          <a:effectLst/>
        </p:spPr>
      </p:pic>
      <p:pic>
        <p:nvPicPr>
          <p:cNvPr id="32" name="Grafik 31" descr="Gehen">
            <a:extLst>
              <a:ext uri="{FF2B5EF4-FFF2-40B4-BE49-F238E27FC236}">
                <a16:creationId xmlns:a16="http://schemas.microsoft.com/office/drawing/2014/main" id="{BC2A4AA1-78C0-4910-8A31-739EAA1F32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sp>
        <p:nvSpPr>
          <p:cNvPr id="18" name="Interaktive Schaltfläche: Zurück oder Vorherige(r)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9E02FAA-48F0-44C1-9A92-EED8EC19E761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778954" y="489752"/>
            <a:ext cx="741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2 - Roboter-Parcours</a:t>
            </a:r>
          </a:p>
          <a:p>
            <a:endParaRPr lang="de-DE" sz="4000" b="1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4575918" y="1478506"/>
            <a:ext cx="341830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WsC Druckschrift" pitchFamily="2" charset="0"/>
              </a:rPr>
              <a:t>Tauscht die Aufgaben!</a:t>
            </a:r>
            <a:endParaRPr lang="de-DE" sz="2400" i="1" dirty="0">
              <a:solidFill>
                <a:srgbClr val="FF0000"/>
              </a:solidFill>
              <a:latin typeface="WsC Druckschrift" pitchFamily="2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62514E9-DF04-4AD8-9CD8-B8EEE5300676}"/>
              </a:ext>
            </a:extLst>
          </p:cNvPr>
          <p:cNvGrpSpPr/>
          <p:nvPr/>
        </p:nvGrpSpPr>
        <p:grpSpPr>
          <a:xfrm>
            <a:off x="1775502" y="2443480"/>
            <a:ext cx="5619078" cy="2744289"/>
            <a:chOff x="1785662" y="3134360"/>
            <a:chExt cx="5619078" cy="2744289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B1869B1-06A0-4D1E-9934-246B4BA6E7B8}"/>
                </a:ext>
              </a:extLst>
            </p:cNvPr>
            <p:cNvSpPr/>
            <p:nvPr/>
          </p:nvSpPr>
          <p:spPr>
            <a:xfrm>
              <a:off x="4895023" y="3139438"/>
              <a:ext cx="2509717" cy="2739211"/>
            </a:xfrm>
            <a:prstGeom prst="rect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b="1" kern="0" dirty="0">
                  <a:solidFill>
                    <a:schemeClr val="accent2">
                      <a:lumMod val="50000"/>
                    </a:schemeClr>
                  </a:solidFill>
                  <a:latin typeface="Roboto"/>
                  <a:ea typeface="Calibri" panose="020F0502020204030204" pitchFamily="34" charset="0"/>
                  <a:cs typeface="Calibri" panose="020F0502020204030204" pitchFamily="34" charset="0"/>
                </a:rPr>
                <a:t>Roboter</a:t>
              </a:r>
            </a:p>
            <a:p>
              <a:pPr>
                <a:spcAft>
                  <a:spcPts val="600"/>
                </a:spcAft>
              </a:pPr>
              <a:endParaRPr lang="de-DE" b="1" kern="0" dirty="0">
                <a:solidFill>
                  <a:schemeClr val="accent2">
                    <a:lumMod val="50000"/>
                  </a:schemeClr>
                </a:solidFill>
                <a:latin typeface="Roboto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kern="0" dirty="0">
                  <a:solidFill>
                    <a:schemeClr val="accent2">
                      <a:lumMod val="50000"/>
                    </a:schemeClr>
                  </a:solidFill>
                  <a:latin typeface="Roboto"/>
                  <a:ea typeface="Calibri" panose="020F0502020204030204" pitchFamily="34" charset="0"/>
                  <a:cs typeface="Calibri" panose="020F0502020204030204" pitchFamily="34" charset="0"/>
                </a:rPr>
                <a:t>Verbinde deine Augen. Lass sich von deinem Ingenieur durch den Parcours führen und befolge die Anweisungen.</a:t>
              </a:r>
            </a:p>
            <a:p>
              <a:endParaRPr lang="de-DE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95F457F-4796-4153-A669-E620064C436D}"/>
                </a:ext>
              </a:extLst>
            </p:cNvPr>
            <p:cNvGrpSpPr/>
            <p:nvPr/>
          </p:nvGrpSpPr>
          <p:grpSpPr>
            <a:xfrm>
              <a:off x="1785662" y="3134360"/>
              <a:ext cx="2509716" cy="2739211"/>
              <a:chOff x="1785662" y="3134360"/>
              <a:chExt cx="2509716" cy="2739211"/>
            </a:xfrm>
          </p:grpSpPr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1F25E28-D477-4BE9-A2C8-F0FD787B0DCE}"/>
                  </a:ext>
                </a:extLst>
              </p:cNvPr>
              <p:cNvSpPr txBox="1"/>
              <p:nvPr/>
            </p:nvSpPr>
            <p:spPr>
              <a:xfrm>
                <a:off x="1785662" y="3134360"/>
                <a:ext cx="2509716" cy="2739211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e-DE" b="1" dirty="0">
                    <a:solidFill>
                      <a:schemeClr val="accent2">
                        <a:lumMod val="50000"/>
                      </a:schemeClr>
                    </a:solidFill>
                    <a:latin typeface="WsC Druckschrift" pitchFamily="2" charset="0"/>
                  </a:rPr>
                  <a:t>Ingenieur</a:t>
                </a:r>
              </a:p>
              <a:p>
                <a:pPr>
                  <a:spcAft>
                    <a:spcPts val="600"/>
                  </a:spcAft>
                </a:pPr>
                <a:endParaRPr lang="de-DE" b="1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endParaRPr>
              </a:p>
              <a:p>
                <a:r>
                  <a:rPr lang="de-DE" dirty="0">
                    <a:solidFill>
                      <a:schemeClr val="accent2">
                        <a:lumMod val="50000"/>
                      </a:schemeClr>
                    </a:solidFill>
                    <a:latin typeface="WsC Druckschrift" pitchFamily="2" charset="0"/>
                  </a:rPr>
                  <a:t>Führe deinen blinden Roboter im Slalom um die Hütchen, herum um den Hocker, über die Hürde und lass ihn mit dem Fuß ein Tor schießen.</a:t>
                </a:r>
                <a:endParaRPr lang="de-DE" dirty="0"/>
              </a:p>
            </p:txBody>
          </p:sp>
          <p:pic>
            <p:nvPicPr>
              <p:cNvPr id="15" name="Grafik 14" descr="Polizei">
                <a:extLst>
                  <a:ext uri="{FF2B5EF4-FFF2-40B4-BE49-F238E27FC236}">
                    <a16:creationId xmlns:a16="http://schemas.microsoft.com/office/drawing/2014/main" id="{CC0E8854-3743-45CB-BA8D-9BC6693F6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21722" y="3149599"/>
                <a:ext cx="782319" cy="782319"/>
              </a:xfrm>
              <a:prstGeom prst="rect">
                <a:avLst/>
              </a:prstGeom>
            </p:spPr>
          </p:pic>
        </p:grpSp>
        <p:pic>
          <p:nvPicPr>
            <p:cNvPr id="17" name="Grafik 16" descr="Robot">
              <a:extLst>
                <a:ext uri="{FF2B5EF4-FFF2-40B4-BE49-F238E27FC236}">
                  <a16:creationId xmlns:a16="http://schemas.microsoft.com/office/drawing/2014/main" id="{E47A45E1-C14F-4E4A-B823-416812E6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76803" y="3180078"/>
              <a:ext cx="751840" cy="751840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F0713C6-33E2-4C43-B9EC-7B3933DEA99D}"/>
              </a:ext>
            </a:extLst>
          </p:cNvPr>
          <p:cNvGrpSpPr/>
          <p:nvPr/>
        </p:nvGrpSpPr>
        <p:grpSpPr>
          <a:xfrm>
            <a:off x="7994225" y="2392678"/>
            <a:ext cx="2509716" cy="2774475"/>
            <a:chOff x="8004385" y="3083558"/>
            <a:chExt cx="2509716" cy="2774475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61995B1-AD89-46B0-8268-6DA84CE3D5D4}"/>
                </a:ext>
              </a:extLst>
            </p:cNvPr>
            <p:cNvSpPr txBox="1"/>
            <p:nvPr/>
          </p:nvSpPr>
          <p:spPr>
            <a:xfrm>
              <a:off x="8004385" y="3149599"/>
              <a:ext cx="2509716" cy="2708434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600" b="1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rPr>
                <a:t>Kontrolleur</a:t>
              </a:r>
            </a:p>
            <a:p>
              <a:pPr>
                <a:spcAft>
                  <a:spcPts val="600"/>
                </a:spcAft>
              </a:pPr>
              <a:endParaRPr lang="de-DE" sz="16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endParaRPr>
            </a:p>
            <a:p>
              <a:r>
                <a:rPr lang="de-DE" sz="1600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rPr>
                <a:t>Überprüfe ob der Roboter die Befehle richtig verfolgt und ob der Ingenieur passende Anweisungen gibt. Erst wenn die beiden fertig sind, schätzt du sie ein.</a:t>
              </a:r>
            </a:p>
            <a:p>
              <a:r>
                <a:rPr lang="de-DE" sz="1600" dirty="0">
                  <a:solidFill>
                    <a:schemeClr val="accent2">
                      <a:lumMod val="50000"/>
                    </a:schemeClr>
                  </a:solidFill>
                  <a:latin typeface="WsC Druckschrift" pitchFamily="2" charset="0"/>
                </a:rPr>
                <a:t> </a:t>
              </a:r>
            </a:p>
          </p:txBody>
        </p:sp>
        <p:pic>
          <p:nvPicPr>
            <p:cNvPr id="23" name="Grafik 22" descr="Augen">
              <a:extLst>
                <a:ext uri="{FF2B5EF4-FFF2-40B4-BE49-F238E27FC236}">
                  <a16:creationId xmlns:a16="http://schemas.microsoft.com/office/drawing/2014/main" id="{05DB155B-2080-4E40-8858-1A36172F1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91938" y="3083558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22A837AD-FFE5-48E5-9B18-1016FB2474A8}"/>
              </a:ext>
            </a:extLst>
          </p:cNvPr>
          <p:cNvSpPr txBox="1"/>
          <p:nvPr/>
        </p:nvSpPr>
        <p:spPr>
          <a:xfrm>
            <a:off x="4403790" y="5604345"/>
            <a:ext cx="3471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Los geht´s!</a:t>
            </a:r>
          </a:p>
        </p:txBody>
      </p:sp>
      <p:pic>
        <p:nvPicPr>
          <p:cNvPr id="29" name="Grafik 28" descr="Zurück RNL">
            <a:extLst>
              <a:ext uri="{FF2B5EF4-FFF2-40B4-BE49-F238E27FC236}">
                <a16:creationId xmlns:a16="http://schemas.microsoft.com/office/drawing/2014/main" id="{DCF6847C-1B59-4016-ABA7-5DC18A33C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>
            <a:off x="2712720" y="5398303"/>
            <a:ext cx="1711392" cy="1042416"/>
          </a:xfrm>
          <a:prstGeom prst="rect">
            <a:avLst/>
          </a:prstGeom>
          <a:effectLst/>
        </p:spPr>
      </p:pic>
      <p:pic>
        <p:nvPicPr>
          <p:cNvPr id="32" name="Grafik 31" descr="Gehen">
            <a:extLst>
              <a:ext uri="{FF2B5EF4-FFF2-40B4-BE49-F238E27FC236}">
                <a16:creationId xmlns:a16="http://schemas.microsoft.com/office/drawing/2014/main" id="{BC2A4AA1-78C0-4910-8A31-739EAA1F32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sp>
        <p:nvSpPr>
          <p:cNvPr id="18" name="Interaktive Schaltfläche: Zurück oder Vorherige(r)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08F910F-6AEB-4060-A374-CA59C7616C9A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">
            <a:extLst>
              <a:ext uri="{FF2B5EF4-FFF2-40B4-BE49-F238E27FC236}">
                <a16:creationId xmlns:a16="http://schemas.microsoft.com/office/drawing/2014/main" id="{BFE84553-5A1B-4937-A83E-81DB39510A5D}"/>
              </a:ext>
            </a:extLst>
          </p:cNvPr>
          <p:cNvSpPr txBox="1"/>
          <p:nvPr/>
        </p:nvSpPr>
        <p:spPr>
          <a:xfrm>
            <a:off x="10036615" y="5419679"/>
            <a:ext cx="9346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Stopp! </a:t>
            </a:r>
            <a:r>
              <a:rPr lang="de-DE" sz="1100" dirty="0">
                <a:solidFill>
                  <a:srgbClr val="FF0000"/>
                </a:solidFill>
              </a:rPr>
              <a:t>Erst weiter wenn deine Lehrkraft es sagt.</a:t>
            </a:r>
          </a:p>
        </p:txBody>
      </p:sp>
    </p:spTree>
    <p:extLst>
      <p:ext uri="{BB962C8B-B14F-4D97-AF65-F5344CB8AC3E}">
        <p14:creationId xmlns:p14="http://schemas.microsoft.com/office/powerpoint/2010/main" val="2355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geht es weiter?</a:t>
            </a:r>
          </a:p>
        </p:txBody>
      </p:sp>
      <p:sp>
        <p:nvSpPr>
          <p:cNvPr id="30" name="Interaktive Schaltfläche: Zurück oder Vorherige(r)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B8D371-AA0D-492D-A9CF-D8CDE6115620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4681D93-E6C0-4A19-93D0-260230CFAF99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1C01D69-09A5-4534-8C57-9F289B02BDEF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6D6-2149-439D-842A-5EF091C4A5C0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C566CE7-A38C-43D7-BA83-59C0D84394D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89A9401-6C97-4BAE-8299-266A0E2A49BB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4A4371B-5D52-46D9-AC68-7A3C441D4699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6A322B7-C89B-4565-9B6B-DA1C6CE75F2F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7C848-9C8B-4B27-A3C1-CCB2F6D71528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4462E-B462-40A2-AF17-5510CB200B75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9E2A9E3-218A-40E3-BCDE-A6F5D8F9539F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286CDF1-3DD9-4EC8-83D5-5BC412277626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1B2B5-F6BB-4005-866E-CDBD830A98E5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E8CE3A6-B0A2-49BF-B1D2-9A7A99484087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0C215DD-9DDD-412B-A131-4B67839F7C99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FF588B-A807-44DE-9D20-0360441060E5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F823400-96EF-496D-8421-A03F68B11D54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B2CB2A5-E963-44D1-90E6-F756EB9F76EA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A13886-54AD-45BE-954B-D2838A9E91BD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0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EB64B-575C-4801-9A4D-2D7A0CB0380B}"/>
              </a:ext>
            </a:extLst>
          </p:cNvPr>
          <p:cNvSpPr txBox="1"/>
          <p:nvPr/>
        </p:nvSpPr>
        <p:spPr>
          <a:xfrm>
            <a:off x="1051611" y="427247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Interaktive Schaltfläche: Zurück oder Vorherige(r) 9">
            <a:hlinkClick r:id="rId4" action="ppaction://hlinksldjump"/>
            <a:extLst>
              <a:ext uri="{FF2B5EF4-FFF2-40B4-BE49-F238E27FC236}">
                <a16:creationId xmlns:a16="http://schemas.microsoft.com/office/drawing/2014/main" id="{02B56FB9-C601-4981-BD0F-B681576CDB4C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6A4D19-8ABF-41A1-85A5-D118A6AE4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4722" y="1789158"/>
            <a:ext cx="5062141" cy="37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fgabe 3">
            <a:hlinkClick r:id="" action="ppaction://media"/>
            <a:extLst>
              <a:ext uri="{FF2B5EF4-FFF2-40B4-BE49-F238E27FC236}">
                <a16:creationId xmlns:a16="http://schemas.microsoft.com/office/drawing/2014/main" id="{83AB4DA6-94EB-4B46-B79E-285E9C48D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9251" y="1301318"/>
            <a:ext cx="4876800" cy="4876800"/>
          </a:xfrm>
          <a:prstGeom prst="rect">
            <a:avLst/>
          </a:prstGeom>
        </p:spPr>
      </p:pic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Spielt das Video ab und erfüllt </a:t>
            </a:r>
          </a:p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Aufgabe.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DC80FE02-12B0-40EA-9141-5A76BF31C2F5}"/>
              </a:ext>
            </a:extLst>
          </p:cNvPr>
          <p:cNvSpPr/>
          <p:nvPr/>
        </p:nvSpPr>
        <p:spPr>
          <a:xfrm>
            <a:off x="3290603" y="4658667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sp>
        <p:nvSpPr>
          <p:cNvPr id="11" name="Interaktive Schaltfläche: Zurück oder Vorherige(r)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DB47E5-4670-4497-AAEB-0AF93F41E289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prechblase: rechteckig 11">
            <a:extLst>
              <a:ext uri="{FF2B5EF4-FFF2-40B4-BE49-F238E27FC236}">
                <a16:creationId xmlns:a16="http://schemas.microsoft.com/office/drawing/2014/main" id="{53C1358A-142A-4773-9C75-96E2C9A48378}"/>
              </a:ext>
            </a:extLst>
          </p:cNvPr>
          <p:cNvSpPr/>
          <p:nvPr/>
        </p:nvSpPr>
        <p:spPr>
          <a:xfrm>
            <a:off x="9037468" y="132195"/>
            <a:ext cx="1722269" cy="844346"/>
          </a:xfrm>
          <a:prstGeom prst="wedgeRectCallout">
            <a:avLst>
              <a:gd name="adj1" fmla="val 77806"/>
              <a:gd name="adj2" fmla="val 3190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mich, wenn du Hilfe brauchst.</a:t>
            </a:r>
          </a:p>
        </p:txBody>
      </p:sp>
      <p:sp>
        <p:nvSpPr>
          <p:cNvPr id="13" name="Sprechblase: rechteckig 12">
            <a:extLst>
              <a:ext uri="{FF2B5EF4-FFF2-40B4-BE49-F238E27FC236}">
                <a16:creationId xmlns:a16="http://schemas.microsoft.com/office/drawing/2014/main" id="{39782AF6-2866-4DA8-801E-12FBF282EE7F}"/>
              </a:ext>
            </a:extLst>
          </p:cNvPr>
          <p:cNvSpPr/>
          <p:nvPr/>
        </p:nvSpPr>
        <p:spPr>
          <a:xfrm>
            <a:off x="8540318" y="132196"/>
            <a:ext cx="2219419" cy="971052"/>
          </a:xfrm>
          <a:prstGeom prst="wedgeRectCallout">
            <a:avLst>
              <a:gd name="adj1" fmla="val 71536"/>
              <a:gd name="adj2" fmla="val 103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latin typeface="WsC Druckschrift" pitchFamily="2" charset="0"/>
              </a:rPr>
              <a:t>Bei einer Drehung bleibe ich auf dem gleichen Kästchen stehen.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9B08F5F-6B26-4C4E-B458-763999A7B153}"/>
              </a:ext>
            </a:extLst>
          </p:cNvPr>
          <p:cNvSpPr txBox="1"/>
          <p:nvPr/>
        </p:nvSpPr>
        <p:spPr>
          <a:xfrm>
            <a:off x="5024762" y="6488668"/>
            <a:ext cx="1242874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Zur Lösung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2BF532-A39B-4D00-8F71-0BA84A376E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0" t="71974" r="32783" b="16375"/>
          <a:stretch/>
        </p:blipFill>
        <p:spPr>
          <a:xfrm>
            <a:off x="6650853" y="6208147"/>
            <a:ext cx="2547893" cy="62824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33C3A33-FC08-4E1C-A34C-0316737E1910}"/>
              </a:ext>
            </a:extLst>
          </p:cNvPr>
          <p:cNvSpPr txBox="1"/>
          <p:nvPr/>
        </p:nvSpPr>
        <p:spPr>
          <a:xfrm>
            <a:off x="1051611" y="427247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2</a:t>
            </a:r>
          </a:p>
        </p:txBody>
      </p:sp>
    </p:spTree>
    <p:extLst>
      <p:ext uri="{BB962C8B-B14F-4D97-AF65-F5344CB8AC3E}">
        <p14:creationId xmlns:p14="http://schemas.microsoft.com/office/powerpoint/2010/main" val="29181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Grafik 10" descr="Ein Bild, das Boden, orange enthält.&#10;&#10;Automatisch generierte Beschreibung">
            <a:extLst>
              <a:ext uri="{FF2B5EF4-FFF2-40B4-BE49-F238E27FC236}">
                <a16:creationId xmlns:a16="http://schemas.microsoft.com/office/drawing/2014/main" id="{76BDC5AC-92B8-499E-9D02-D3695CB6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4445" r="25600" b="22859"/>
          <a:stretch/>
        </p:blipFill>
        <p:spPr>
          <a:xfrm rot="5400000">
            <a:off x="4394139" y="1850478"/>
            <a:ext cx="5743006" cy="3995135"/>
          </a:xfrm>
          <a:prstGeom prst="rect">
            <a:avLst/>
          </a:prstGeom>
        </p:spPr>
      </p:pic>
      <p:sp>
        <p:nvSpPr>
          <p:cNvPr id="8" name="Interaktive Schaltfläche: Zurück oder Vorherige(r)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88140E7-6992-4B1B-B035-FCFA7EBF7DFB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AEA265-B7B2-4DA8-8F0B-8F4DFC4C2F04}"/>
              </a:ext>
            </a:extLst>
          </p:cNvPr>
          <p:cNvSpPr txBox="1"/>
          <p:nvPr/>
        </p:nvSpPr>
        <p:spPr>
          <a:xfrm>
            <a:off x="1051611" y="427247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2</a:t>
            </a:r>
          </a:p>
        </p:txBody>
      </p:sp>
    </p:spTree>
    <p:extLst>
      <p:ext uri="{BB962C8B-B14F-4D97-AF65-F5344CB8AC3E}">
        <p14:creationId xmlns:p14="http://schemas.microsoft.com/office/powerpoint/2010/main" val="28852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Grafik 10" descr="Ein Bild, das Boden, orange enthält.&#10;&#10;Automatisch generierte Beschreibung">
            <a:extLst>
              <a:ext uri="{FF2B5EF4-FFF2-40B4-BE49-F238E27FC236}">
                <a16:creationId xmlns:a16="http://schemas.microsoft.com/office/drawing/2014/main" id="{76BDC5AC-92B8-499E-9D02-D3695CB6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4445" r="25600" b="22859"/>
          <a:stretch/>
        </p:blipFill>
        <p:spPr>
          <a:xfrm rot="5400000">
            <a:off x="4394139" y="1850478"/>
            <a:ext cx="5743006" cy="399513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39A4BC7-80D8-4DD2-85F8-E46C817A7B79}"/>
              </a:ext>
            </a:extLst>
          </p:cNvPr>
          <p:cNvSpPr/>
          <p:nvPr/>
        </p:nvSpPr>
        <p:spPr>
          <a:xfrm>
            <a:off x="7103734" y="1789157"/>
            <a:ext cx="412634" cy="400111"/>
          </a:xfrm>
          <a:prstGeom prst="ellipse">
            <a:avLst/>
          </a:prstGeom>
          <a:noFill/>
          <a:ln w="5715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A25DCDE-2F48-4290-B34C-7F06D3788EAC}"/>
              </a:ext>
            </a:extLst>
          </p:cNvPr>
          <p:cNvCxnSpPr/>
          <p:nvPr/>
        </p:nvCxnSpPr>
        <p:spPr>
          <a:xfrm flipH="1" flipV="1">
            <a:off x="7754112" y="1989213"/>
            <a:ext cx="1993392" cy="497955"/>
          </a:xfrm>
          <a:prstGeom prst="straightConnector1">
            <a:avLst/>
          </a:prstGeom>
          <a:ln w="76200">
            <a:solidFill>
              <a:srgbClr val="F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46942FB-A5F3-46EC-ACAA-7860E5160A77}"/>
              </a:ext>
            </a:extLst>
          </p:cNvPr>
          <p:cNvSpPr txBox="1"/>
          <p:nvPr/>
        </p:nvSpPr>
        <p:spPr>
          <a:xfrm>
            <a:off x="9747504" y="2102447"/>
            <a:ext cx="1727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WsC Druckschrift" pitchFamily="2" charset="0"/>
              </a:rPr>
              <a:t>Ball nicht vergessen!</a:t>
            </a:r>
          </a:p>
        </p:txBody>
      </p:sp>
      <p:sp>
        <p:nvSpPr>
          <p:cNvPr id="18" name="Interaktive Schaltfläche: Zurück oder Vorherige(r)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A2309BC-98BA-4CBE-B102-5C6FD155338A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C6E836-16ED-418C-AC31-F7143BBB7F1F}"/>
              </a:ext>
            </a:extLst>
          </p:cNvPr>
          <p:cNvSpPr txBox="1"/>
          <p:nvPr/>
        </p:nvSpPr>
        <p:spPr>
          <a:xfrm>
            <a:off x="1051611" y="427247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2</a:t>
            </a:r>
          </a:p>
        </p:txBody>
      </p:sp>
    </p:spTree>
    <p:extLst>
      <p:ext uri="{BB962C8B-B14F-4D97-AF65-F5344CB8AC3E}">
        <p14:creationId xmlns:p14="http://schemas.microsoft.com/office/powerpoint/2010/main" val="12545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Spielt das Video ab und erfüllt </a:t>
            </a:r>
          </a:p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Aufgabe.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DC80FE02-12B0-40EA-9141-5A76BF31C2F5}"/>
              </a:ext>
            </a:extLst>
          </p:cNvPr>
          <p:cNvSpPr/>
          <p:nvPr/>
        </p:nvSpPr>
        <p:spPr>
          <a:xfrm>
            <a:off x="3290603" y="4658667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pic>
        <p:nvPicPr>
          <p:cNvPr id="3" name="Aufgabe 4a">
            <a:hlinkClick r:id="" action="ppaction://media"/>
            <a:extLst>
              <a:ext uri="{FF2B5EF4-FFF2-40B4-BE49-F238E27FC236}">
                <a16:creationId xmlns:a16="http://schemas.microsoft.com/office/drawing/2014/main" id="{49CFDF0C-7382-464F-9694-62EB76FC65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741" y="1174734"/>
            <a:ext cx="4876800" cy="4876800"/>
          </a:xfrm>
          <a:prstGeom prst="rect">
            <a:avLst/>
          </a:prstGeom>
        </p:spPr>
      </p:pic>
      <p:sp>
        <p:nvSpPr>
          <p:cNvPr id="11" name="Interaktive Schaltfläche: Zurück oder Vorherige(r)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B7876AF-A1AE-47B0-8459-2E2F314DB907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prechblase: rechteckig 8">
            <a:extLst>
              <a:ext uri="{FF2B5EF4-FFF2-40B4-BE49-F238E27FC236}">
                <a16:creationId xmlns:a16="http://schemas.microsoft.com/office/drawing/2014/main" id="{7B8B07CA-7A43-4D04-AC4A-2A68A88DB674}"/>
              </a:ext>
            </a:extLst>
          </p:cNvPr>
          <p:cNvSpPr/>
          <p:nvPr/>
        </p:nvSpPr>
        <p:spPr>
          <a:xfrm>
            <a:off x="9037468" y="132195"/>
            <a:ext cx="1722269" cy="844346"/>
          </a:xfrm>
          <a:prstGeom prst="wedgeRectCallout">
            <a:avLst>
              <a:gd name="adj1" fmla="val 77806"/>
              <a:gd name="adj2" fmla="val 3190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mich, wenn du Hilfe brauchst.</a:t>
            </a:r>
          </a:p>
        </p:txBody>
      </p:sp>
      <p:sp>
        <p:nvSpPr>
          <p:cNvPr id="10" name="Sprechblase: rechteckig 9">
            <a:extLst>
              <a:ext uri="{FF2B5EF4-FFF2-40B4-BE49-F238E27FC236}">
                <a16:creationId xmlns:a16="http://schemas.microsoft.com/office/drawing/2014/main" id="{98EAFB22-55D0-497A-A786-80DF15AA96BC}"/>
              </a:ext>
            </a:extLst>
          </p:cNvPr>
          <p:cNvSpPr/>
          <p:nvPr/>
        </p:nvSpPr>
        <p:spPr>
          <a:xfrm>
            <a:off x="8673483" y="132196"/>
            <a:ext cx="2086254" cy="942002"/>
          </a:xfrm>
          <a:prstGeom prst="wedgeRectCallout">
            <a:avLst>
              <a:gd name="adj1" fmla="val 80650"/>
              <a:gd name="adj2" fmla="val 2013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latin typeface="WsC Druckschrift" pitchFamily="2" charset="0"/>
              </a:rPr>
              <a:t>Wenn der Ball liegen bleiben soll, muss ich mich rückwärts von ihm weg bewegen.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33104-FB38-48F4-AECF-CF050AD589D5}"/>
              </a:ext>
            </a:extLst>
          </p:cNvPr>
          <p:cNvSpPr txBox="1"/>
          <p:nvPr/>
        </p:nvSpPr>
        <p:spPr>
          <a:xfrm>
            <a:off x="1051611" y="427247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2</a:t>
            </a:r>
          </a:p>
        </p:txBody>
      </p:sp>
    </p:spTree>
    <p:extLst>
      <p:ext uri="{BB962C8B-B14F-4D97-AF65-F5344CB8AC3E}">
        <p14:creationId xmlns:p14="http://schemas.microsoft.com/office/powerpoint/2010/main" val="3852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713C431-82E3-47BF-8D8E-233F3525677A}"/>
              </a:ext>
            </a:extLst>
          </p:cNvPr>
          <p:cNvSpPr txBox="1"/>
          <p:nvPr/>
        </p:nvSpPr>
        <p:spPr>
          <a:xfrm>
            <a:off x="3881376" y="2459504"/>
            <a:ext cx="4429247" cy="193899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Wenn ihr noch nicht fertig seid, bekommt ihr in der nächsten Runde noch Zeit dafür.</a:t>
            </a:r>
          </a:p>
        </p:txBody>
      </p:sp>
      <p:pic>
        <p:nvPicPr>
          <p:cNvPr id="13" name="Grafik 12" descr="Daumen-hoch-Zeichen">
            <a:extLst>
              <a:ext uri="{FF2B5EF4-FFF2-40B4-BE49-F238E27FC236}">
                <a16:creationId xmlns:a16="http://schemas.microsoft.com/office/drawing/2014/main" id="{418DC379-A860-44CB-9D07-E449DA8D3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3423" y="3783100"/>
            <a:ext cx="914400" cy="914400"/>
          </a:xfrm>
          <a:prstGeom prst="rect">
            <a:avLst/>
          </a:prstGeom>
        </p:spPr>
      </p:pic>
      <p:sp>
        <p:nvSpPr>
          <p:cNvPr id="14" name="Interaktive Schaltfläche: Zurück oder Vorherige(r)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921D442-B550-4B10-A05A-C0EE81418264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BAE20551-EDCB-4E3D-B6FC-A8D4CF60F8CD}"/>
              </a:ext>
            </a:extLst>
          </p:cNvPr>
          <p:cNvSpPr txBox="1"/>
          <p:nvPr/>
        </p:nvSpPr>
        <p:spPr>
          <a:xfrm>
            <a:off x="10036615" y="5419679"/>
            <a:ext cx="9346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Stopp! </a:t>
            </a:r>
            <a:r>
              <a:rPr lang="de-DE" sz="1100" dirty="0">
                <a:solidFill>
                  <a:srgbClr val="FF0000"/>
                </a:solidFill>
              </a:rPr>
              <a:t>Erst weiter wenn deine Lehrkraft es sagt.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BB7350-94F6-4E4E-AB64-9A761D4BF81B}"/>
              </a:ext>
            </a:extLst>
          </p:cNvPr>
          <p:cNvSpPr txBox="1"/>
          <p:nvPr/>
        </p:nvSpPr>
        <p:spPr>
          <a:xfrm>
            <a:off x="1051611" y="427247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2</a:t>
            </a:r>
          </a:p>
        </p:txBody>
      </p:sp>
    </p:spTree>
    <p:extLst>
      <p:ext uri="{BB962C8B-B14F-4D97-AF65-F5344CB8AC3E}">
        <p14:creationId xmlns:p14="http://schemas.microsoft.com/office/powerpoint/2010/main" val="35471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geht es weiter?</a:t>
            </a:r>
          </a:p>
        </p:txBody>
      </p:sp>
      <p:sp>
        <p:nvSpPr>
          <p:cNvPr id="30" name="Interaktive Schaltfläche: Zurück oder Vorherige(r)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B8D371-AA0D-492D-A9CF-D8CDE6115620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4681D93-E6C0-4A19-93D0-260230CFAF99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1C01D69-09A5-4534-8C57-9F289B02BDEF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6D6-2149-439D-842A-5EF091C4A5C0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C566CE7-A38C-43D7-BA83-59C0D84394D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89A9401-6C97-4BAE-8299-266A0E2A49BB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4A4371B-5D52-46D9-AC68-7A3C441D4699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6A322B7-C89B-4565-9B6B-DA1C6CE75F2F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7C848-9C8B-4B27-A3C1-CCB2F6D71528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4462E-B462-40A2-AF17-5510CB200B75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9E2A9E3-218A-40E3-BCDE-A6F5D8F9539F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286CDF1-3DD9-4EC8-83D5-5BC412277626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1B2B5-F6BB-4005-866E-CDBD830A98E5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E8CE3A6-B0A2-49BF-B1D2-9A7A99484087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0C215DD-9DDD-412B-A131-4B67839F7C99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FF588B-A807-44DE-9D20-0360441060E5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F823400-96EF-496D-8421-A03F68B11D54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B2CB2A5-E963-44D1-90E6-F756EB9F76EA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A13886-54AD-45BE-954B-D2838A9E91BD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9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dirty="0">
                <a:latin typeface="WsC Druckschrift" pitchFamily="2" charset="0"/>
              </a:rPr>
              <a:t>Seid ihr heute das erste Mal an einer Station mit dem Botley?</a:t>
            </a:r>
          </a:p>
        </p:txBody>
      </p:sp>
      <p:sp>
        <p:nvSpPr>
          <p:cNvPr id="47" name="Textfeld 46">
            <a:hlinkClick r:id="rId4" action="ppaction://hlinksldjump"/>
            <a:extLst>
              <a:ext uri="{FF2B5EF4-FFF2-40B4-BE49-F238E27FC236}">
                <a16:creationId xmlns:a16="http://schemas.microsoft.com/office/drawing/2014/main" id="{05704874-9F14-490D-BE1B-CBD2C64EF95A}"/>
              </a:ext>
            </a:extLst>
          </p:cNvPr>
          <p:cNvSpPr txBox="1"/>
          <p:nvPr/>
        </p:nvSpPr>
        <p:spPr>
          <a:xfrm>
            <a:off x="1196725" y="4282914"/>
            <a:ext cx="854017" cy="861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accent2">
                    <a:lumMod val="50000"/>
                  </a:schemeClr>
                </a:solidFill>
              </a:rPr>
              <a:t>Ja</a:t>
            </a:r>
          </a:p>
        </p:txBody>
      </p:sp>
      <p:sp>
        <p:nvSpPr>
          <p:cNvPr id="48" name="Textfeld 47">
            <a:hlinkClick r:id="rId5" action="ppaction://hlinksldjump"/>
            <a:extLst>
              <a:ext uri="{FF2B5EF4-FFF2-40B4-BE49-F238E27FC236}">
                <a16:creationId xmlns:a16="http://schemas.microsoft.com/office/drawing/2014/main" id="{4892508B-FF57-4CA1-99BA-5AB420F957FF}"/>
              </a:ext>
            </a:extLst>
          </p:cNvPr>
          <p:cNvSpPr txBox="1"/>
          <p:nvPr/>
        </p:nvSpPr>
        <p:spPr>
          <a:xfrm>
            <a:off x="4159640" y="4016396"/>
            <a:ext cx="2850013" cy="163121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accent2">
                    <a:lumMod val="50000"/>
                  </a:schemeClr>
                </a:solidFill>
              </a:rPr>
              <a:t>Nein, das 2. Mal</a:t>
            </a:r>
          </a:p>
        </p:txBody>
      </p:sp>
      <p:sp>
        <p:nvSpPr>
          <p:cNvPr id="49" name="Textfeld 48">
            <a:hlinkClick r:id="rId6" action="ppaction://hlinksldjump"/>
            <a:extLst>
              <a:ext uri="{FF2B5EF4-FFF2-40B4-BE49-F238E27FC236}">
                <a16:creationId xmlns:a16="http://schemas.microsoft.com/office/drawing/2014/main" id="{E786D715-0B19-4C54-84AE-45445EFC6758}"/>
              </a:ext>
            </a:extLst>
          </p:cNvPr>
          <p:cNvSpPr txBox="1"/>
          <p:nvPr/>
        </p:nvSpPr>
        <p:spPr>
          <a:xfrm>
            <a:off x="8262603" y="4016396"/>
            <a:ext cx="2850013" cy="163121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accent2">
                    <a:lumMod val="50000"/>
                  </a:schemeClr>
                </a:solidFill>
              </a:rPr>
              <a:t>Nein, das 3. Mal</a:t>
            </a:r>
          </a:p>
        </p:txBody>
      </p:sp>
      <p:sp>
        <p:nvSpPr>
          <p:cNvPr id="50" name="Interaktive Schaltfläche: Zurück oder Vorherige(r) 49">
            <a:hlinkClick r:id="rId7" action="ppaction://hlinksldjump"/>
            <a:extLst>
              <a:ext uri="{FF2B5EF4-FFF2-40B4-BE49-F238E27FC236}">
                <a16:creationId xmlns:a16="http://schemas.microsoft.com/office/drawing/2014/main" id="{5B142726-32FE-412C-833A-56D03ADE5C6A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2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408373" y="54576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4 – Roboter-Zwilling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1450789" y="2082330"/>
            <a:ext cx="6943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Wählt, wer als erstes der Chef-Roboter sein darf.</a:t>
            </a:r>
          </a:p>
        </p:txBody>
      </p:sp>
      <p:pic>
        <p:nvPicPr>
          <p:cNvPr id="24" name="Grafik 23" descr="Gehen">
            <a:extLst>
              <a:ext uri="{FF2B5EF4-FFF2-40B4-BE49-F238E27FC236}">
                <a16:creationId xmlns:a16="http://schemas.microsoft.com/office/drawing/2014/main" id="{0AA7480F-1E5C-46E9-B391-38803138D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pic>
        <p:nvPicPr>
          <p:cNvPr id="8" name="Grafik 7" descr="Kapitän">
            <a:extLst>
              <a:ext uri="{FF2B5EF4-FFF2-40B4-BE49-F238E27FC236}">
                <a16:creationId xmlns:a16="http://schemas.microsoft.com/office/drawing/2014/main" id="{4BA1A632-300F-4482-BFB6-A0120BCD9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2835" y="2752724"/>
            <a:ext cx="3438525" cy="3438525"/>
          </a:xfrm>
          <a:prstGeom prst="rect">
            <a:avLst/>
          </a:prstGeom>
        </p:spPr>
      </p:pic>
      <p:sp>
        <p:nvSpPr>
          <p:cNvPr id="14" name="Interaktive Schaltfläche: Zurück oder Vorherige(r) 13">
            <a:hlinkClick r:id="rId6" action="ppaction://hlinksldjump"/>
            <a:extLst>
              <a:ext uri="{FF2B5EF4-FFF2-40B4-BE49-F238E27FC236}">
                <a16:creationId xmlns:a16="http://schemas.microsoft.com/office/drawing/2014/main" id="{E97D88F4-D663-421B-9FC0-E359C8154F82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1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408373" y="54576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4 – Roboter-Zwilling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641320" y="1552395"/>
            <a:ext cx="69437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Alles was der Chef-Roboter macht, müssen seine Zwillinge nachmachen.</a:t>
            </a:r>
          </a:p>
          <a:p>
            <a:endParaRPr lang="de-DE" sz="3000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  <a:p>
            <a:r>
              <a:rPr lang="de-DE" sz="3000" i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Ihr dürft alles nutzen, was ihr an euer Station findet.</a:t>
            </a:r>
          </a:p>
          <a:p>
            <a:endParaRPr lang="de-DE" sz="3000" i="1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Wechselt die Rollen.</a:t>
            </a:r>
          </a:p>
        </p:txBody>
      </p:sp>
      <p:pic>
        <p:nvPicPr>
          <p:cNvPr id="24" name="Grafik 23" descr="Gehen">
            <a:extLst>
              <a:ext uri="{FF2B5EF4-FFF2-40B4-BE49-F238E27FC236}">
                <a16:creationId xmlns:a16="http://schemas.microsoft.com/office/drawing/2014/main" id="{0AA7480F-1E5C-46E9-B391-38803138D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pic>
        <p:nvPicPr>
          <p:cNvPr id="6" name="Grafik 5" descr="Zwei Männer">
            <a:extLst>
              <a:ext uri="{FF2B5EF4-FFF2-40B4-BE49-F238E27FC236}">
                <a16:creationId xmlns:a16="http://schemas.microsoft.com/office/drawing/2014/main" id="{B1871B84-2EB5-4FED-A15D-2A4E89375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5045" y="3323970"/>
            <a:ext cx="1891237" cy="1891237"/>
          </a:xfrm>
          <a:prstGeom prst="rect">
            <a:avLst/>
          </a:prstGeom>
        </p:spPr>
      </p:pic>
      <p:pic>
        <p:nvPicPr>
          <p:cNvPr id="9" name="Grafik 8" descr="Zwei Frauen">
            <a:extLst>
              <a:ext uri="{FF2B5EF4-FFF2-40B4-BE49-F238E27FC236}">
                <a16:creationId xmlns:a16="http://schemas.microsoft.com/office/drawing/2014/main" id="{2CE3CE83-2DBF-45EB-8AAB-7D38406C7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0874" y="3323970"/>
            <a:ext cx="1891237" cy="1891237"/>
          </a:xfrm>
          <a:prstGeom prst="rect">
            <a:avLst/>
          </a:prstGeom>
        </p:spPr>
      </p:pic>
      <p:sp>
        <p:nvSpPr>
          <p:cNvPr id="12" name="Interaktive Schaltfläche: Zurück oder Vorherige(r)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40FE7CC-7C3F-4235-B446-A4DE75AB3B9B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A2639C7E-4205-425F-9685-232A4007047E}"/>
              </a:ext>
            </a:extLst>
          </p:cNvPr>
          <p:cNvSpPr txBox="1"/>
          <p:nvPr/>
        </p:nvSpPr>
        <p:spPr>
          <a:xfrm>
            <a:off x="10036615" y="5419679"/>
            <a:ext cx="9346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Stopp! </a:t>
            </a:r>
            <a:r>
              <a:rPr lang="de-DE" sz="1100" dirty="0">
                <a:solidFill>
                  <a:srgbClr val="FF0000"/>
                </a:solidFill>
              </a:rPr>
              <a:t>Erst weiter wenn deine Lehrkraft es sagt.</a:t>
            </a:r>
          </a:p>
        </p:txBody>
      </p:sp>
    </p:spTree>
    <p:extLst>
      <p:ext uri="{BB962C8B-B14F-4D97-AF65-F5344CB8AC3E}">
        <p14:creationId xmlns:p14="http://schemas.microsoft.com/office/powerpoint/2010/main" val="39439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geht es weiter?</a:t>
            </a:r>
          </a:p>
        </p:txBody>
      </p:sp>
      <p:sp>
        <p:nvSpPr>
          <p:cNvPr id="30" name="Interaktive Schaltfläche: Zurück oder Vorherige(r)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B8D371-AA0D-492D-A9CF-D8CDE6115620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4681D93-E6C0-4A19-93D0-260230CFAF99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1C01D69-09A5-4534-8C57-9F289B02BDEF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6D6-2149-439D-842A-5EF091C4A5C0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C566CE7-A38C-43D7-BA83-59C0D84394D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89A9401-6C97-4BAE-8299-266A0E2A49BB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4A4371B-5D52-46D9-AC68-7A3C441D4699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6A322B7-C89B-4565-9B6B-DA1C6CE75F2F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7C848-9C8B-4B27-A3C1-CCB2F6D71528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4462E-B462-40A2-AF17-5510CB200B75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9E2A9E3-218A-40E3-BCDE-A6F5D8F9539F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286CDF1-3DD9-4EC8-83D5-5BC412277626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1B2B5-F6BB-4005-866E-CDBD830A98E5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E8CE3A6-B0A2-49BF-B1D2-9A7A99484087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0C215DD-9DDD-412B-A131-4B67839F7C99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FF588B-A807-44DE-9D20-0360441060E5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F823400-96EF-496D-8421-A03F68B11D54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B2CB2A5-E963-44D1-90E6-F756EB9F76EA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A13886-54AD-45BE-954B-D2838A9E91BD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7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104E057-0F89-4CD5-84EE-CF2C306C68B8}"/>
              </a:ext>
            </a:extLst>
          </p:cNvPr>
          <p:cNvSpPr txBox="1"/>
          <p:nvPr/>
        </p:nvSpPr>
        <p:spPr>
          <a:xfrm>
            <a:off x="408373" y="1603357"/>
            <a:ext cx="729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Seid ihr mit der letzten Roboter-Aufgabe fertig geworden?</a:t>
            </a:r>
          </a:p>
        </p:txBody>
      </p:sp>
      <p:pic>
        <p:nvPicPr>
          <p:cNvPr id="12" name="Grafik 11" descr="Ein Bild, das Boden, orange enthält.&#10;&#10;Automatisch generierte Beschreibung">
            <a:extLst>
              <a:ext uri="{FF2B5EF4-FFF2-40B4-BE49-F238E27FC236}">
                <a16:creationId xmlns:a16="http://schemas.microsoft.com/office/drawing/2014/main" id="{ADAB205A-307F-4350-AC1A-1AF150DD4A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4445" r="25600" b="22859"/>
          <a:stretch/>
        </p:blipFill>
        <p:spPr>
          <a:xfrm rot="5400000">
            <a:off x="7142197" y="2066148"/>
            <a:ext cx="3482570" cy="2422658"/>
          </a:xfrm>
          <a:prstGeom prst="rect">
            <a:avLst/>
          </a:prstGeom>
        </p:spPr>
      </p:pic>
      <p:sp>
        <p:nvSpPr>
          <p:cNvPr id="13" name="Interaktive Schaltfläche: Leer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0290541-4AE2-45F6-9B8A-86608846C4D2}"/>
              </a:ext>
            </a:extLst>
          </p:cNvPr>
          <p:cNvSpPr/>
          <p:nvPr/>
        </p:nvSpPr>
        <p:spPr>
          <a:xfrm>
            <a:off x="4476750" y="2951946"/>
            <a:ext cx="1619250" cy="954107"/>
          </a:xfrm>
          <a:prstGeom prst="actionButtonBlank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latin typeface="WsC Druckschrift" pitchFamily="2" charset="0"/>
              </a:rPr>
              <a:t>Nein</a:t>
            </a:r>
          </a:p>
        </p:txBody>
      </p:sp>
      <p:sp>
        <p:nvSpPr>
          <p:cNvPr id="14" name="Interaktive Schaltfläche: Leer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3D564B9-8C82-48E2-9B33-368DE84C72F1}"/>
              </a:ext>
            </a:extLst>
          </p:cNvPr>
          <p:cNvSpPr/>
          <p:nvPr/>
        </p:nvSpPr>
        <p:spPr>
          <a:xfrm>
            <a:off x="1371600" y="2951945"/>
            <a:ext cx="1619250" cy="954107"/>
          </a:xfrm>
          <a:prstGeom prst="actionButtonBlank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dirty="0">
                <a:latin typeface="WsC Druckschrift" pitchFamily="2" charset="0"/>
              </a:rPr>
              <a:t>Ja</a:t>
            </a:r>
          </a:p>
        </p:txBody>
      </p:sp>
      <p:sp>
        <p:nvSpPr>
          <p:cNvPr id="15" name="Interaktive Schaltfläche: Zurück oder Vorherige(r) 14">
            <a:hlinkClick r:id="rId6" action="ppaction://hlinksldjump"/>
            <a:extLst>
              <a:ext uri="{FF2B5EF4-FFF2-40B4-BE49-F238E27FC236}">
                <a16:creationId xmlns:a16="http://schemas.microsoft.com/office/drawing/2014/main" id="{FC5E9CB1-5AED-4741-B952-B936CB6225B2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05E20F9-55B6-4646-8A18-6B7B5D45401C}"/>
              </a:ext>
            </a:extLst>
          </p:cNvPr>
          <p:cNvSpPr txBox="1"/>
          <p:nvPr/>
        </p:nvSpPr>
        <p:spPr>
          <a:xfrm>
            <a:off x="581947" y="62259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3</a:t>
            </a:r>
          </a:p>
        </p:txBody>
      </p:sp>
    </p:spTree>
    <p:extLst>
      <p:ext uri="{BB962C8B-B14F-4D97-AF65-F5344CB8AC3E}">
        <p14:creationId xmlns:p14="http://schemas.microsoft.com/office/powerpoint/2010/main" val="33223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Grafik 10" descr="Ein Bild, das Boden, orange enthält.&#10;&#10;Automatisch generierte Beschreibung">
            <a:extLst>
              <a:ext uri="{FF2B5EF4-FFF2-40B4-BE49-F238E27FC236}">
                <a16:creationId xmlns:a16="http://schemas.microsoft.com/office/drawing/2014/main" id="{76BDC5AC-92B8-499E-9D02-D3695CB6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4445" r="25600" b="22859"/>
          <a:stretch/>
        </p:blipFill>
        <p:spPr>
          <a:xfrm rot="5400000">
            <a:off x="4394139" y="1850478"/>
            <a:ext cx="5743006" cy="3995135"/>
          </a:xfrm>
          <a:prstGeom prst="rect">
            <a:avLst/>
          </a:prstGeom>
        </p:spPr>
      </p:pic>
      <p:sp>
        <p:nvSpPr>
          <p:cNvPr id="8" name="Interaktive Schaltfläche: Zurück oder Vorherige(r) 7">
            <a:hlinkClick r:id="rId5" action="ppaction://hlinksldjump"/>
            <a:extLst>
              <a:ext uri="{FF2B5EF4-FFF2-40B4-BE49-F238E27FC236}">
                <a16:creationId xmlns:a16="http://schemas.microsoft.com/office/drawing/2014/main" id="{00FE27AC-F20A-4C8F-ABB7-9FE1C5AA9B18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4A606A-5625-48B5-9B53-E6BF043B0DE4}"/>
              </a:ext>
            </a:extLst>
          </p:cNvPr>
          <p:cNvSpPr txBox="1"/>
          <p:nvPr/>
        </p:nvSpPr>
        <p:spPr>
          <a:xfrm>
            <a:off x="581947" y="62259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3</a:t>
            </a:r>
          </a:p>
        </p:txBody>
      </p:sp>
    </p:spTree>
    <p:extLst>
      <p:ext uri="{BB962C8B-B14F-4D97-AF65-F5344CB8AC3E}">
        <p14:creationId xmlns:p14="http://schemas.microsoft.com/office/powerpoint/2010/main" val="8008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Grafik 10" descr="Ein Bild, das Boden, orange enthält.&#10;&#10;Automatisch generierte Beschreibung">
            <a:extLst>
              <a:ext uri="{FF2B5EF4-FFF2-40B4-BE49-F238E27FC236}">
                <a16:creationId xmlns:a16="http://schemas.microsoft.com/office/drawing/2014/main" id="{76BDC5AC-92B8-499E-9D02-D3695CB6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4445" r="25600" b="22859"/>
          <a:stretch/>
        </p:blipFill>
        <p:spPr>
          <a:xfrm rot="5400000">
            <a:off x="4394139" y="1850478"/>
            <a:ext cx="5743006" cy="399513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39A4BC7-80D8-4DD2-85F8-E46C817A7B79}"/>
              </a:ext>
            </a:extLst>
          </p:cNvPr>
          <p:cNvSpPr/>
          <p:nvPr/>
        </p:nvSpPr>
        <p:spPr>
          <a:xfrm>
            <a:off x="7103734" y="1789157"/>
            <a:ext cx="412634" cy="400111"/>
          </a:xfrm>
          <a:prstGeom prst="ellipse">
            <a:avLst/>
          </a:prstGeom>
          <a:noFill/>
          <a:ln w="5715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A25DCDE-2F48-4290-B34C-7F06D3788EAC}"/>
              </a:ext>
            </a:extLst>
          </p:cNvPr>
          <p:cNvCxnSpPr/>
          <p:nvPr/>
        </p:nvCxnSpPr>
        <p:spPr>
          <a:xfrm flipH="1" flipV="1">
            <a:off x="7754112" y="1989213"/>
            <a:ext cx="1993392" cy="497955"/>
          </a:xfrm>
          <a:prstGeom prst="straightConnector1">
            <a:avLst/>
          </a:prstGeom>
          <a:ln w="76200">
            <a:solidFill>
              <a:srgbClr val="F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46942FB-A5F3-46EC-ACAA-7860E5160A77}"/>
              </a:ext>
            </a:extLst>
          </p:cNvPr>
          <p:cNvSpPr txBox="1"/>
          <p:nvPr/>
        </p:nvSpPr>
        <p:spPr>
          <a:xfrm>
            <a:off x="9747504" y="2102447"/>
            <a:ext cx="1727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WsC Druckschrift" pitchFamily="2" charset="0"/>
              </a:rPr>
              <a:t>Ball nicht vergessen!</a:t>
            </a:r>
          </a:p>
        </p:txBody>
      </p:sp>
      <p:sp>
        <p:nvSpPr>
          <p:cNvPr id="12" name="Interaktive Schaltfläche: Zurück oder Vorherige(r)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715532D-61D1-47C6-BC5C-7ACF9FFAEEA3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0AADE49-C810-453E-A1AC-C1CD2B0BB82D}"/>
              </a:ext>
            </a:extLst>
          </p:cNvPr>
          <p:cNvSpPr txBox="1"/>
          <p:nvPr/>
        </p:nvSpPr>
        <p:spPr>
          <a:xfrm>
            <a:off x="581947" y="62259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3</a:t>
            </a:r>
          </a:p>
        </p:txBody>
      </p:sp>
    </p:spTree>
    <p:extLst>
      <p:ext uri="{BB962C8B-B14F-4D97-AF65-F5344CB8AC3E}">
        <p14:creationId xmlns:p14="http://schemas.microsoft.com/office/powerpoint/2010/main" val="35871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Spielt das Video ab und erfüllt </a:t>
            </a:r>
          </a:p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Aufgabe.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DC80FE02-12B0-40EA-9141-5A76BF31C2F5}"/>
              </a:ext>
            </a:extLst>
          </p:cNvPr>
          <p:cNvSpPr/>
          <p:nvPr/>
        </p:nvSpPr>
        <p:spPr>
          <a:xfrm>
            <a:off x="3290603" y="4658667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pic>
        <p:nvPicPr>
          <p:cNvPr id="3" name="Aufgabe 4a">
            <a:hlinkClick r:id="" action="ppaction://media"/>
            <a:extLst>
              <a:ext uri="{FF2B5EF4-FFF2-40B4-BE49-F238E27FC236}">
                <a16:creationId xmlns:a16="http://schemas.microsoft.com/office/drawing/2014/main" id="{49CFDF0C-7382-464F-9694-62EB76FC65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741" y="1174734"/>
            <a:ext cx="4876800" cy="4876800"/>
          </a:xfrm>
          <a:prstGeom prst="rect">
            <a:avLst/>
          </a:prstGeom>
        </p:spPr>
      </p:pic>
      <p:sp>
        <p:nvSpPr>
          <p:cNvPr id="9" name="Interaktive Schaltfläche: Zurück oder Vorherige(r)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AFBDD08-AE62-4B1C-91BB-EE0344A8DAA1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28F25A-802F-44B7-AFB2-AD51A53401B3}"/>
              </a:ext>
            </a:extLst>
          </p:cNvPr>
          <p:cNvSpPr txBox="1"/>
          <p:nvPr/>
        </p:nvSpPr>
        <p:spPr>
          <a:xfrm>
            <a:off x="5024762" y="6488668"/>
            <a:ext cx="1242874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Zur Lösung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11B503-3F68-4951-BDD4-732A3FE9CC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t="73657" r="39676" b="16021"/>
          <a:stretch/>
        </p:blipFill>
        <p:spPr>
          <a:xfrm>
            <a:off x="6454066" y="6134725"/>
            <a:ext cx="3151574" cy="707886"/>
          </a:xfrm>
          <a:prstGeom prst="rect">
            <a:avLst/>
          </a:prstGeom>
        </p:spPr>
      </p:pic>
      <p:sp>
        <p:nvSpPr>
          <p:cNvPr id="12" name="Sprechblase: rechteckig 11">
            <a:extLst>
              <a:ext uri="{FF2B5EF4-FFF2-40B4-BE49-F238E27FC236}">
                <a16:creationId xmlns:a16="http://schemas.microsoft.com/office/drawing/2014/main" id="{E25BC79D-ABF2-4160-9871-112590682B15}"/>
              </a:ext>
            </a:extLst>
          </p:cNvPr>
          <p:cNvSpPr/>
          <p:nvPr/>
        </p:nvSpPr>
        <p:spPr>
          <a:xfrm>
            <a:off x="9037468" y="132195"/>
            <a:ext cx="1722269" cy="844346"/>
          </a:xfrm>
          <a:prstGeom prst="wedgeRectCallout">
            <a:avLst>
              <a:gd name="adj1" fmla="val 77806"/>
              <a:gd name="adj2" fmla="val 3190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mich, wenn du Hilfe brauchst.</a:t>
            </a:r>
          </a:p>
        </p:txBody>
      </p:sp>
      <p:sp>
        <p:nvSpPr>
          <p:cNvPr id="13" name="Sprechblase: rechteckig 12">
            <a:extLst>
              <a:ext uri="{FF2B5EF4-FFF2-40B4-BE49-F238E27FC236}">
                <a16:creationId xmlns:a16="http://schemas.microsoft.com/office/drawing/2014/main" id="{9E55307D-C24D-48D5-BD65-FFD49ACE0CCC}"/>
              </a:ext>
            </a:extLst>
          </p:cNvPr>
          <p:cNvSpPr/>
          <p:nvPr/>
        </p:nvSpPr>
        <p:spPr>
          <a:xfrm>
            <a:off x="8029853" y="132196"/>
            <a:ext cx="2803772" cy="844346"/>
          </a:xfrm>
          <a:prstGeom prst="wedgeRectCallout">
            <a:avLst>
              <a:gd name="adj1" fmla="val 66241"/>
              <a:gd name="adj2" fmla="val 3238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latin typeface="WsC Druckschrift" pitchFamily="2" charset="0"/>
              </a:rPr>
              <a:t>Wenn der Ball liegen bleiben soll, muss ich mich rückwärts von ihm Wegbewegen.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720DFE2-308F-4DC6-BC5B-081A57252DE3}"/>
              </a:ext>
            </a:extLst>
          </p:cNvPr>
          <p:cNvSpPr txBox="1"/>
          <p:nvPr/>
        </p:nvSpPr>
        <p:spPr>
          <a:xfrm>
            <a:off x="581947" y="62259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3</a:t>
            </a:r>
          </a:p>
        </p:txBody>
      </p:sp>
    </p:spTree>
    <p:extLst>
      <p:ext uri="{BB962C8B-B14F-4D97-AF65-F5344CB8AC3E}">
        <p14:creationId xmlns:p14="http://schemas.microsoft.com/office/powerpoint/2010/main" val="19197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Grafik 9" descr="Ein Bild, das Boden, LEGO, Spielzeug enthält.&#10;&#10;Automatisch generierte Beschreibung">
            <a:extLst>
              <a:ext uri="{FF2B5EF4-FFF2-40B4-BE49-F238E27FC236}">
                <a16:creationId xmlns:a16="http://schemas.microsoft.com/office/drawing/2014/main" id="{ACE6A546-9E2C-4F4C-9CBD-B8038366B8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24752" r="21717" b="23409"/>
          <a:stretch/>
        </p:blipFill>
        <p:spPr>
          <a:xfrm rot="5400000">
            <a:off x="4535637" y="1844757"/>
            <a:ext cx="5554732" cy="3681043"/>
          </a:xfrm>
          <a:prstGeom prst="rect">
            <a:avLst/>
          </a:prstGeom>
        </p:spPr>
      </p:pic>
      <p:sp>
        <p:nvSpPr>
          <p:cNvPr id="12" name="Interaktive Schaltfläche: Zurück oder Vorherige(r)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69A995-23B2-4772-AA53-9CDAAA3BAD23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9F4D50-731B-4AD6-B202-5ADC196E0523}"/>
              </a:ext>
            </a:extLst>
          </p:cNvPr>
          <p:cNvSpPr txBox="1"/>
          <p:nvPr/>
        </p:nvSpPr>
        <p:spPr>
          <a:xfrm>
            <a:off x="581947" y="62259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3</a:t>
            </a:r>
          </a:p>
        </p:txBody>
      </p:sp>
    </p:spTree>
    <p:extLst>
      <p:ext uri="{BB962C8B-B14F-4D97-AF65-F5344CB8AC3E}">
        <p14:creationId xmlns:p14="http://schemas.microsoft.com/office/powerpoint/2010/main" val="29133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Spielt das Video ab und erfüllt </a:t>
            </a:r>
          </a:p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Aufgabe.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DC80FE02-12B0-40EA-9141-5A76BF31C2F5}"/>
              </a:ext>
            </a:extLst>
          </p:cNvPr>
          <p:cNvSpPr/>
          <p:nvPr/>
        </p:nvSpPr>
        <p:spPr>
          <a:xfrm>
            <a:off x="3290603" y="4658667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pic>
        <p:nvPicPr>
          <p:cNvPr id="9" name="Aufgabe 5a">
            <a:hlinkClick r:id="" action="ppaction://media"/>
            <a:extLst>
              <a:ext uri="{FF2B5EF4-FFF2-40B4-BE49-F238E27FC236}">
                <a16:creationId xmlns:a16="http://schemas.microsoft.com/office/drawing/2014/main" id="{27762347-ECAC-415A-98C1-6ED2E8FB7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8287" y="1084871"/>
            <a:ext cx="4876800" cy="4876800"/>
          </a:xfrm>
          <a:prstGeom prst="rect">
            <a:avLst/>
          </a:prstGeom>
        </p:spPr>
      </p:pic>
      <p:sp>
        <p:nvSpPr>
          <p:cNvPr id="10" name="Interaktive Schaltfläche: Zurück oder Vorherige(r)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32970E6-7C7F-4850-A82D-423F7E777CB9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prechblase: rechteckig 10">
            <a:extLst>
              <a:ext uri="{FF2B5EF4-FFF2-40B4-BE49-F238E27FC236}">
                <a16:creationId xmlns:a16="http://schemas.microsoft.com/office/drawing/2014/main" id="{B86EBCE3-B711-4C46-85AD-1FAED650B0A5}"/>
              </a:ext>
            </a:extLst>
          </p:cNvPr>
          <p:cNvSpPr/>
          <p:nvPr/>
        </p:nvSpPr>
        <p:spPr>
          <a:xfrm>
            <a:off x="9037468" y="132195"/>
            <a:ext cx="1722269" cy="844346"/>
          </a:xfrm>
          <a:prstGeom prst="wedgeRectCallout">
            <a:avLst>
              <a:gd name="adj1" fmla="val 77806"/>
              <a:gd name="adj2" fmla="val 3190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mich, wenn du Hilfe brauchst.</a:t>
            </a:r>
          </a:p>
        </p:txBody>
      </p:sp>
      <p:sp>
        <p:nvSpPr>
          <p:cNvPr id="12" name="Sprechblase: rechteckig 11">
            <a:extLst>
              <a:ext uri="{FF2B5EF4-FFF2-40B4-BE49-F238E27FC236}">
                <a16:creationId xmlns:a16="http://schemas.microsoft.com/office/drawing/2014/main" id="{A292912E-69F5-4FBD-9F69-2F042783A71C}"/>
              </a:ext>
            </a:extLst>
          </p:cNvPr>
          <p:cNvSpPr/>
          <p:nvPr/>
        </p:nvSpPr>
        <p:spPr>
          <a:xfrm>
            <a:off x="8737599" y="87607"/>
            <a:ext cx="2190433" cy="907402"/>
          </a:xfrm>
          <a:prstGeom prst="wedgeRectCallout">
            <a:avLst>
              <a:gd name="adj1" fmla="val 66023"/>
              <a:gd name="adj2" fmla="val 2463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latin typeface="WsC Druckschrift" pitchFamily="2" charset="0"/>
              </a:rPr>
              <a:t>Ich muss auch außerhalb der Platten laufen.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F08C229-5861-4437-A54A-43E1790A8436}"/>
              </a:ext>
            </a:extLst>
          </p:cNvPr>
          <p:cNvSpPr txBox="1"/>
          <p:nvPr/>
        </p:nvSpPr>
        <p:spPr>
          <a:xfrm>
            <a:off x="5024762" y="6488668"/>
            <a:ext cx="1242874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Zur Lösung</a:t>
            </a:r>
          </a:p>
        </p:txBody>
      </p:sp>
      <p:pic>
        <p:nvPicPr>
          <p:cNvPr id="3" name="Grafik 2" descr="Ein Bild, das Boden, Spielzeug enthält.&#10;&#10;Automatisch generierte Beschreibung">
            <a:extLst>
              <a:ext uri="{FF2B5EF4-FFF2-40B4-BE49-F238E27FC236}">
                <a16:creationId xmlns:a16="http://schemas.microsoft.com/office/drawing/2014/main" id="{71552893-5FE6-4D84-BA1D-BBE7F59BA0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70680" r="24082" b="9422"/>
          <a:stretch/>
        </p:blipFill>
        <p:spPr>
          <a:xfrm>
            <a:off x="6594556" y="6051534"/>
            <a:ext cx="2824652" cy="730950"/>
          </a:xfrm>
          <a:prstGeom prst="rect">
            <a:avLst/>
          </a:prstGeom>
        </p:spPr>
      </p:pic>
      <p:sp>
        <p:nvSpPr>
          <p:cNvPr id="14" name="Textfeld 1">
            <a:extLst>
              <a:ext uri="{FF2B5EF4-FFF2-40B4-BE49-F238E27FC236}">
                <a16:creationId xmlns:a16="http://schemas.microsoft.com/office/drawing/2014/main" id="{C16801BD-CB15-4805-B9D8-5CE6EF5F05A5}"/>
              </a:ext>
            </a:extLst>
          </p:cNvPr>
          <p:cNvSpPr txBox="1"/>
          <p:nvPr/>
        </p:nvSpPr>
        <p:spPr>
          <a:xfrm>
            <a:off x="10036615" y="5419679"/>
            <a:ext cx="9346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Stopp! </a:t>
            </a:r>
            <a:r>
              <a:rPr lang="de-DE" sz="1100" dirty="0">
                <a:solidFill>
                  <a:srgbClr val="FF0000"/>
                </a:solidFill>
              </a:rPr>
              <a:t>Erst weiter wenn deine Lehrkraft es sagt.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F0DFE6C-2FDD-471C-AAB6-BF87DCBFD72A}"/>
              </a:ext>
            </a:extLst>
          </p:cNvPr>
          <p:cNvSpPr txBox="1"/>
          <p:nvPr/>
        </p:nvSpPr>
        <p:spPr>
          <a:xfrm>
            <a:off x="581947" y="622599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3</a:t>
            </a:r>
          </a:p>
        </p:txBody>
      </p:sp>
    </p:spTree>
    <p:extLst>
      <p:ext uri="{BB962C8B-B14F-4D97-AF65-F5344CB8AC3E}">
        <p14:creationId xmlns:p14="http://schemas.microsoft.com/office/powerpoint/2010/main" val="2190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geht es weiter?</a:t>
            </a:r>
          </a:p>
        </p:txBody>
      </p:sp>
      <p:sp>
        <p:nvSpPr>
          <p:cNvPr id="30" name="Interaktive Schaltfläche: Zurück oder Vorherige(r)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B8D371-AA0D-492D-A9CF-D8CDE6115620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4681D93-E6C0-4A19-93D0-260230CFAF99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1C01D69-09A5-4534-8C57-9F289B02BDEF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6D6-2149-439D-842A-5EF091C4A5C0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C566CE7-A38C-43D7-BA83-59C0D84394D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89A9401-6C97-4BAE-8299-266A0E2A49BB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4A4371B-5D52-46D9-AC68-7A3C441D4699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6A322B7-C89B-4565-9B6B-DA1C6CE75F2F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7C848-9C8B-4B27-A3C1-CCB2F6D71528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4462E-B462-40A2-AF17-5510CB200B75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9E2A9E3-218A-40E3-BCDE-A6F5D8F9539F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286CDF1-3DD9-4EC8-83D5-5BC412277626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1B2B5-F6BB-4005-866E-CDBD830A98E5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E8CE3A6-B0A2-49BF-B1D2-9A7A99484087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0C215DD-9DDD-412B-A131-4B67839F7C99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FF588B-A807-44DE-9D20-0360441060E5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F823400-96EF-496D-8421-A03F68B11D54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B2CB2A5-E963-44D1-90E6-F756EB9F76EA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A13886-54AD-45BE-954B-D2838A9E91BD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1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Interaktive Schaltfläche: Zurück oder Vorherige(r) 7">
            <a:hlinkClick r:id="rId4" action="ppaction://hlinksldjump"/>
            <a:extLst>
              <a:ext uri="{FF2B5EF4-FFF2-40B4-BE49-F238E27FC236}">
                <a16:creationId xmlns:a16="http://schemas.microsoft.com/office/drawing/2014/main" id="{1CC90073-FED7-4824-ACA7-3F9A1DC8C7BA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8FCD7B-10E4-406A-A20E-3A0942982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133" y="2078977"/>
            <a:ext cx="5135732" cy="38517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3BCFFFC-6771-4766-967B-6E505A051092}"/>
              </a:ext>
            </a:extLst>
          </p:cNvPr>
          <p:cNvSpPr txBox="1"/>
          <p:nvPr/>
        </p:nvSpPr>
        <p:spPr>
          <a:xfrm>
            <a:off x="1047565" y="554368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1</a:t>
            </a:r>
          </a:p>
        </p:txBody>
      </p:sp>
    </p:spTree>
    <p:extLst>
      <p:ext uri="{BB962C8B-B14F-4D97-AF65-F5344CB8AC3E}">
        <p14:creationId xmlns:p14="http://schemas.microsoft.com/office/powerpoint/2010/main" val="28122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408373" y="545769"/>
            <a:ext cx="797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6 – Roboter-Ladestation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536389" y="1765694"/>
            <a:ext cx="6943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Wählt, wer als erstes der Ingenieur ist.</a:t>
            </a:r>
          </a:p>
        </p:txBody>
      </p:sp>
      <p:pic>
        <p:nvPicPr>
          <p:cNvPr id="24" name="Grafik 23" descr="Gehen">
            <a:extLst>
              <a:ext uri="{FF2B5EF4-FFF2-40B4-BE49-F238E27FC236}">
                <a16:creationId xmlns:a16="http://schemas.microsoft.com/office/drawing/2014/main" id="{0AA7480F-1E5C-46E9-B391-38803138D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pic>
        <p:nvPicPr>
          <p:cNvPr id="6" name="Grafik 5" descr="Polizei">
            <a:extLst>
              <a:ext uri="{FF2B5EF4-FFF2-40B4-BE49-F238E27FC236}">
                <a16:creationId xmlns:a16="http://schemas.microsoft.com/office/drawing/2014/main" id="{65208F80-ACB9-4DD1-BFA4-2D5852122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242" y="2412251"/>
            <a:ext cx="3025515" cy="3025515"/>
          </a:xfrm>
          <a:prstGeom prst="rect">
            <a:avLst/>
          </a:prstGeom>
        </p:spPr>
      </p:pic>
      <p:sp>
        <p:nvSpPr>
          <p:cNvPr id="10" name="Interaktive Schaltfläche: Zurück oder Vorherige(r) 9">
            <a:hlinkClick r:id="rId6" action="ppaction://hlinksldjump"/>
            <a:extLst>
              <a:ext uri="{FF2B5EF4-FFF2-40B4-BE49-F238E27FC236}">
                <a16:creationId xmlns:a16="http://schemas.microsoft.com/office/drawing/2014/main" id="{AC4E17AA-A220-42B9-A5CD-6B804A86BA5E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5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408373" y="545769"/>
            <a:ext cx="7866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6 – Roboter-Ladestation</a:t>
            </a:r>
          </a:p>
          <a:p>
            <a:endParaRPr lang="de-DE" sz="4000" b="1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761241" y="1917438"/>
            <a:ext cx="6943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anderen sind Roboter und verbinden ihre Augen.</a:t>
            </a:r>
          </a:p>
        </p:txBody>
      </p:sp>
      <p:pic>
        <p:nvPicPr>
          <p:cNvPr id="24" name="Grafik 23" descr="Gehen">
            <a:extLst>
              <a:ext uri="{FF2B5EF4-FFF2-40B4-BE49-F238E27FC236}">
                <a16:creationId xmlns:a16="http://schemas.microsoft.com/office/drawing/2014/main" id="{0AA7480F-1E5C-46E9-B391-38803138D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pic>
        <p:nvPicPr>
          <p:cNvPr id="6" name="Grafik 5" descr="Augen">
            <a:extLst>
              <a:ext uri="{FF2B5EF4-FFF2-40B4-BE49-F238E27FC236}">
                <a16:creationId xmlns:a16="http://schemas.microsoft.com/office/drawing/2014/main" id="{6BE43700-5EBA-401F-8AC4-1E0187B23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103" y="1682769"/>
            <a:ext cx="4629462" cy="4629462"/>
          </a:xfrm>
          <a:prstGeom prst="rect">
            <a:avLst/>
          </a:prstGeom>
        </p:spPr>
      </p:pic>
      <p:sp>
        <p:nvSpPr>
          <p:cNvPr id="9" name="Bogen 8">
            <a:extLst>
              <a:ext uri="{FF2B5EF4-FFF2-40B4-BE49-F238E27FC236}">
                <a16:creationId xmlns:a16="http://schemas.microsoft.com/office/drawing/2014/main" id="{6E09F3E4-364A-4017-83CA-FB630FFB33A8}"/>
              </a:ext>
            </a:extLst>
          </p:cNvPr>
          <p:cNvSpPr/>
          <p:nvPr/>
        </p:nvSpPr>
        <p:spPr>
          <a:xfrm flipV="1">
            <a:off x="3960341" y="3161431"/>
            <a:ext cx="5174985" cy="839449"/>
          </a:xfrm>
          <a:prstGeom prst="arc">
            <a:avLst>
              <a:gd name="adj1" fmla="val 10937958"/>
              <a:gd name="adj2" fmla="val 0"/>
            </a:avLst>
          </a:prstGeom>
          <a:ln w="508000" cap="rnd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Zurück oder Vorherige(r)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6F62550-0246-49C3-804A-3DDAE28D64BC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408373" y="545769"/>
            <a:ext cx="8049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6 – Roboter-Ladestation</a:t>
            </a:r>
          </a:p>
          <a:p>
            <a:endParaRPr lang="de-DE" sz="4000" b="1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907103" y="1717350"/>
            <a:ext cx="81744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Der Ingenieur muss alle Roboter in die Aufladestation bringen. </a:t>
            </a:r>
          </a:p>
          <a:p>
            <a:endParaRPr lang="de-DE" sz="3000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Kein Roboter darf kaputt gehen!</a:t>
            </a:r>
          </a:p>
          <a:p>
            <a:endParaRPr lang="de-DE" sz="3000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  <a:p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Nur im Notfall wird gesprochen und das Code-Wort „</a:t>
            </a:r>
            <a:r>
              <a:rPr lang="de-DE" sz="3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Stopp“ </a:t>
            </a:r>
            <a:r>
              <a:rPr lang="de-DE" sz="3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genutzt.</a:t>
            </a:r>
          </a:p>
        </p:txBody>
      </p:sp>
      <p:pic>
        <p:nvPicPr>
          <p:cNvPr id="24" name="Grafik 23" descr="Gehen">
            <a:extLst>
              <a:ext uri="{FF2B5EF4-FFF2-40B4-BE49-F238E27FC236}">
                <a16:creationId xmlns:a16="http://schemas.microsoft.com/office/drawing/2014/main" id="{0AA7480F-1E5C-46E9-B391-38803138D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pic>
        <p:nvPicPr>
          <p:cNvPr id="6" name="Grafik 5" descr="Polizei">
            <a:extLst>
              <a:ext uri="{FF2B5EF4-FFF2-40B4-BE49-F238E27FC236}">
                <a16:creationId xmlns:a16="http://schemas.microsoft.com/office/drawing/2014/main" id="{522B7AB7-732B-4053-8892-1AC53EFA3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9873" y="1402556"/>
            <a:ext cx="1238094" cy="1238094"/>
          </a:xfrm>
          <a:prstGeom prst="rect">
            <a:avLst/>
          </a:prstGeom>
        </p:spPr>
      </p:pic>
      <p:pic>
        <p:nvPicPr>
          <p:cNvPr id="9" name="Grafik 8" descr="Robot">
            <a:extLst>
              <a:ext uri="{FF2B5EF4-FFF2-40B4-BE49-F238E27FC236}">
                <a16:creationId xmlns:a16="http://schemas.microsoft.com/office/drawing/2014/main" id="{D775E900-00DD-42AA-BD27-BBC34A1786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4377" y="3104345"/>
            <a:ext cx="914400" cy="914400"/>
          </a:xfrm>
          <a:prstGeom prst="rect">
            <a:avLst/>
          </a:prstGeom>
        </p:spPr>
      </p:pic>
      <p:pic>
        <p:nvPicPr>
          <p:cNvPr id="12" name="Grafik 11" descr="Robot">
            <a:extLst>
              <a:ext uri="{FF2B5EF4-FFF2-40B4-BE49-F238E27FC236}">
                <a16:creationId xmlns:a16="http://schemas.microsoft.com/office/drawing/2014/main" id="{B959F77E-EE8C-4A3F-B866-077A5127B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8177" y="3104345"/>
            <a:ext cx="914400" cy="914400"/>
          </a:xfrm>
          <a:prstGeom prst="rect">
            <a:avLst/>
          </a:prstGeom>
        </p:spPr>
      </p:pic>
      <p:pic>
        <p:nvPicPr>
          <p:cNvPr id="13" name="Grafik 12" descr="Robot">
            <a:extLst>
              <a:ext uri="{FF2B5EF4-FFF2-40B4-BE49-F238E27FC236}">
                <a16:creationId xmlns:a16="http://schemas.microsoft.com/office/drawing/2014/main" id="{ABFF4965-04C8-42F9-8F7F-5F23724C7F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30293" y="3104345"/>
            <a:ext cx="914400" cy="91440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E11DB72-CD7D-466E-8934-EBA183BA4F4C}"/>
              </a:ext>
            </a:extLst>
          </p:cNvPr>
          <p:cNvCxnSpPr>
            <a:cxnSpLocks/>
          </p:cNvCxnSpPr>
          <p:nvPr/>
        </p:nvCxnSpPr>
        <p:spPr>
          <a:xfrm flipH="1">
            <a:off x="9293903" y="2640650"/>
            <a:ext cx="251948" cy="4636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A9DB989-A701-4857-BAC0-961FAE5DC625}"/>
              </a:ext>
            </a:extLst>
          </p:cNvPr>
          <p:cNvCxnSpPr>
            <a:cxnSpLocks/>
          </p:cNvCxnSpPr>
          <p:nvPr/>
        </p:nvCxnSpPr>
        <p:spPr>
          <a:xfrm>
            <a:off x="10717967" y="2640649"/>
            <a:ext cx="398296" cy="4636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27BEFF5-F079-4E2C-89D6-8609777108F6}"/>
              </a:ext>
            </a:extLst>
          </p:cNvPr>
          <p:cNvCxnSpPr>
            <a:cxnSpLocks/>
          </p:cNvCxnSpPr>
          <p:nvPr/>
        </p:nvCxnSpPr>
        <p:spPr>
          <a:xfrm>
            <a:off x="10115951" y="2578155"/>
            <a:ext cx="0" cy="4742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Interaktive Schaltfläche: Zurück oder Vorherige(r)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A67F3E3-BFDD-4D3C-BF62-D66E0AD8B137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C7C5BED3-EC0A-4409-8C42-4D1D0AB2956D}"/>
              </a:ext>
            </a:extLst>
          </p:cNvPr>
          <p:cNvSpPr txBox="1"/>
          <p:nvPr/>
        </p:nvSpPr>
        <p:spPr>
          <a:xfrm>
            <a:off x="10036615" y="5419679"/>
            <a:ext cx="9346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Stopp! </a:t>
            </a:r>
            <a:r>
              <a:rPr lang="de-DE" sz="1100" dirty="0">
                <a:solidFill>
                  <a:srgbClr val="FF0000"/>
                </a:solidFill>
              </a:rPr>
              <a:t>Erst weiter wenn deine Lehrkraft es sagt.</a:t>
            </a:r>
          </a:p>
        </p:txBody>
      </p:sp>
    </p:spTree>
    <p:extLst>
      <p:ext uri="{BB962C8B-B14F-4D97-AF65-F5344CB8AC3E}">
        <p14:creationId xmlns:p14="http://schemas.microsoft.com/office/powerpoint/2010/main" val="11765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geht es weiter?</a:t>
            </a:r>
          </a:p>
        </p:txBody>
      </p:sp>
      <p:sp>
        <p:nvSpPr>
          <p:cNvPr id="30" name="Interaktive Schaltfläche: Zurück oder Vorherige(r)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B8D371-AA0D-492D-A9CF-D8CDE6115620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4681D93-E6C0-4A19-93D0-260230CFAF99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1C01D69-09A5-4534-8C57-9F289B02BDEF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6D6-2149-439D-842A-5EF091C4A5C0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C566CE7-A38C-43D7-BA83-59C0D84394D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89A9401-6C97-4BAE-8299-266A0E2A49BB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4A4371B-5D52-46D9-AC68-7A3C441D4699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6A322B7-C89B-4565-9B6B-DA1C6CE75F2F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7C848-9C8B-4B27-A3C1-CCB2F6D71528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4462E-B462-40A2-AF17-5510CB200B75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9E2A9E3-218A-40E3-BCDE-A6F5D8F9539F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286CDF1-3DD9-4EC8-83D5-5BC412277626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1B2B5-F6BB-4005-866E-CDBD830A98E5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E8CE3A6-B0A2-49BF-B1D2-9A7A99484087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0C215DD-9DDD-412B-A131-4B67839F7C99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FF588B-A807-44DE-9D20-0360441060E5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F823400-96EF-496D-8421-A03F68B11D54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B2CB2A5-E963-44D1-90E6-F756EB9F76EA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A13886-54AD-45BE-954B-D2838A9E91BD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7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fgabe 1">
            <a:hlinkClick r:id="" action="ppaction://media"/>
            <a:extLst>
              <a:ext uri="{FF2B5EF4-FFF2-40B4-BE49-F238E27FC236}">
                <a16:creationId xmlns:a16="http://schemas.microsoft.com/office/drawing/2014/main" id="{32658849-9E80-4DC0-871F-27D3BC57D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1596" y="1327952"/>
            <a:ext cx="4876800" cy="4876800"/>
          </a:xfrm>
          <a:prstGeom prst="rect">
            <a:avLst/>
          </a:prstGeom>
        </p:spPr>
      </p:pic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Spielt das Video ab und erfüllt </a:t>
            </a:r>
          </a:p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Aufgabe.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DC80FE02-12B0-40EA-9141-5A76BF31C2F5}"/>
              </a:ext>
            </a:extLst>
          </p:cNvPr>
          <p:cNvSpPr/>
          <p:nvPr/>
        </p:nvSpPr>
        <p:spPr>
          <a:xfrm>
            <a:off x="3290603" y="4658667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29933C6-382E-4982-865B-1228899500CF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prechblase: rechteckig 9">
            <a:extLst>
              <a:ext uri="{FF2B5EF4-FFF2-40B4-BE49-F238E27FC236}">
                <a16:creationId xmlns:a16="http://schemas.microsoft.com/office/drawing/2014/main" id="{0D6603E2-7FD6-473C-9CC4-2CA675893BD9}"/>
              </a:ext>
            </a:extLst>
          </p:cNvPr>
          <p:cNvSpPr/>
          <p:nvPr/>
        </p:nvSpPr>
        <p:spPr>
          <a:xfrm>
            <a:off x="9037468" y="132195"/>
            <a:ext cx="1722269" cy="844346"/>
          </a:xfrm>
          <a:prstGeom prst="wedgeRectCallout">
            <a:avLst>
              <a:gd name="adj1" fmla="val 77806"/>
              <a:gd name="adj2" fmla="val 3190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mich, wenn du Hilfe brauchst.</a:t>
            </a:r>
          </a:p>
        </p:txBody>
      </p:sp>
      <p:sp>
        <p:nvSpPr>
          <p:cNvPr id="11" name="Sprechblase: rechteckig 10">
            <a:extLst>
              <a:ext uri="{FF2B5EF4-FFF2-40B4-BE49-F238E27FC236}">
                <a16:creationId xmlns:a16="http://schemas.microsoft.com/office/drawing/2014/main" id="{CA9D284D-12F1-4948-AC60-4D2FEA51B5F0}"/>
              </a:ext>
            </a:extLst>
          </p:cNvPr>
          <p:cNvSpPr/>
          <p:nvPr/>
        </p:nvSpPr>
        <p:spPr>
          <a:xfrm>
            <a:off x="9037467" y="132196"/>
            <a:ext cx="1722269" cy="844345"/>
          </a:xfrm>
          <a:prstGeom prst="wedgeRectCallout">
            <a:avLst>
              <a:gd name="adj1" fmla="val 82905"/>
              <a:gd name="adj2" fmla="val 3343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latin typeface="WsC Druckschrift" pitchFamily="2" charset="0"/>
              </a:rPr>
              <a:t>Ich muss vorwärts laufen. </a:t>
            </a:r>
          </a:p>
          <a:p>
            <a:pPr algn="ctr"/>
            <a:r>
              <a:rPr lang="de-DE" sz="1500" dirty="0">
                <a:latin typeface="WsC Druckschrift" pitchFamily="2" charset="0"/>
              </a:rPr>
              <a:t>Aber wie oft?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12CA1F8-A2C4-4067-AC9B-67840F33929D}"/>
              </a:ext>
            </a:extLst>
          </p:cNvPr>
          <p:cNvSpPr txBox="1"/>
          <p:nvPr/>
        </p:nvSpPr>
        <p:spPr>
          <a:xfrm>
            <a:off x="5024762" y="6488668"/>
            <a:ext cx="1242874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Zur Lösung</a:t>
            </a:r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8838ECE-E8F8-40F7-8A1D-3BD3C3A257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3" t="67931" r="40500" b="14304"/>
          <a:stretch/>
        </p:blipFill>
        <p:spPr>
          <a:xfrm>
            <a:off x="6751947" y="6259889"/>
            <a:ext cx="596268" cy="53655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780E60A-0D6F-4B87-87AE-A653EBB1DA44}"/>
              </a:ext>
            </a:extLst>
          </p:cNvPr>
          <p:cNvSpPr txBox="1"/>
          <p:nvPr/>
        </p:nvSpPr>
        <p:spPr>
          <a:xfrm>
            <a:off x="981075" y="554368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1</a:t>
            </a:r>
          </a:p>
        </p:txBody>
      </p:sp>
    </p:spTree>
    <p:extLst>
      <p:ext uri="{BB962C8B-B14F-4D97-AF65-F5344CB8AC3E}">
        <p14:creationId xmlns:p14="http://schemas.microsoft.com/office/powerpoint/2010/main" val="37637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1D457D-609D-4A3C-9D55-87528B4F5AAC}"/>
              </a:ext>
            </a:extLst>
          </p:cNvPr>
          <p:cNvSpPr txBox="1"/>
          <p:nvPr/>
        </p:nvSpPr>
        <p:spPr>
          <a:xfrm>
            <a:off x="1047565" y="1589103"/>
            <a:ext cx="600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Baut die Station genauso auf: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D72E23-D3C4-4394-A241-42B17113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Interaktive Schaltfläche: Zurück oder Vorherige(r)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F860B97-7EE5-47EE-9A1C-A677B3032E67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Boden, Graffiti, farbig enthält.&#10;&#10;Automatisch generierte Beschreibung">
            <a:extLst>
              <a:ext uri="{FF2B5EF4-FFF2-40B4-BE49-F238E27FC236}">
                <a16:creationId xmlns:a16="http://schemas.microsoft.com/office/drawing/2014/main" id="{569815D8-E4C6-4DF1-90EA-91CB92E47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 rot="5400000">
            <a:off x="4465865" y="1378466"/>
            <a:ext cx="6391275" cy="410106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D876528-7AE6-471D-85F8-2C17ABB09841}"/>
              </a:ext>
            </a:extLst>
          </p:cNvPr>
          <p:cNvSpPr txBox="1"/>
          <p:nvPr/>
        </p:nvSpPr>
        <p:spPr>
          <a:xfrm>
            <a:off x="1047565" y="554368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1</a:t>
            </a:r>
          </a:p>
        </p:txBody>
      </p:sp>
    </p:spTree>
    <p:extLst>
      <p:ext uri="{BB962C8B-B14F-4D97-AF65-F5344CB8AC3E}">
        <p14:creationId xmlns:p14="http://schemas.microsoft.com/office/powerpoint/2010/main" val="22976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fgabe 2a">
            <a:hlinkClick r:id="" action="ppaction://media"/>
            <a:extLst>
              <a:ext uri="{FF2B5EF4-FFF2-40B4-BE49-F238E27FC236}">
                <a16:creationId xmlns:a16="http://schemas.microsoft.com/office/drawing/2014/main" id="{94D2B757-0BD7-4A7E-811B-757B5E5DF1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3742" y="1332732"/>
            <a:ext cx="4876800" cy="4876800"/>
          </a:xfrm>
          <a:prstGeom prst="rect">
            <a:avLst/>
          </a:prstGeom>
        </p:spPr>
      </p:pic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Spielt das Video ab und erfüllt </a:t>
            </a:r>
          </a:p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die Aufgabe.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DC80FE02-12B0-40EA-9141-5A76BF31C2F5}"/>
              </a:ext>
            </a:extLst>
          </p:cNvPr>
          <p:cNvSpPr/>
          <p:nvPr/>
        </p:nvSpPr>
        <p:spPr>
          <a:xfrm>
            <a:off x="3290603" y="4658667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sp>
        <p:nvSpPr>
          <p:cNvPr id="9" name="Interaktive Schaltfläche: Zurück oder Vorherige(r)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2F5782B-3502-4E5E-931E-22C10C3C3476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prechblase: rechteckig 9">
            <a:extLst>
              <a:ext uri="{FF2B5EF4-FFF2-40B4-BE49-F238E27FC236}">
                <a16:creationId xmlns:a16="http://schemas.microsoft.com/office/drawing/2014/main" id="{3A4C1B72-F3BA-4DA2-ABAA-3EB4011D88AD}"/>
              </a:ext>
            </a:extLst>
          </p:cNvPr>
          <p:cNvSpPr/>
          <p:nvPr/>
        </p:nvSpPr>
        <p:spPr>
          <a:xfrm>
            <a:off x="9037468" y="132195"/>
            <a:ext cx="1722269" cy="844346"/>
          </a:xfrm>
          <a:prstGeom prst="wedgeRectCallout">
            <a:avLst>
              <a:gd name="adj1" fmla="val 77806"/>
              <a:gd name="adj2" fmla="val 3190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mich, wenn du Hilfe brauchst.</a:t>
            </a:r>
          </a:p>
        </p:txBody>
      </p:sp>
      <p:sp>
        <p:nvSpPr>
          <p:cNvPr id="12" name="Sprechblase: rechteckig 11">
            <a:extLst>
              <a:ext uri="{FF2B5EF4-FFF2-40B4-BE49-F238E27FC236}">
                <a16:creationId xmlns:a16="http://schemas.microsoft.com/office/drawing/2014/main" id="{EF27D90E-A921-4C20-BDB2-3EA7D0C29EAC}"/>
              </a:ext>
            </a:extLst>
          </p:cNvPr>
          <p:cNvSpPr/>
          <p:nvPr/>
        </p:nvSpPr>
        <p:spPr>
          <a:xfrm>
            <a:off x="9037467" y="132621"/>
            <a:ext cx="1722269" cy="844346"/>
          </a:xfrm>
          <a:prstGeom prst="wedgeRectCallout">
            <a:avLst>
              <a:gd name="adj1" fmla="val 85483"/>
              <a:gd name="adj2" fmla="val 3658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latin typeface="WsC Druckschrift" pitchFamily="2" charset="0"/>
              </a:rPr>
              <a:t>Ich muss vorwärts laufen. </a:t>
            </a:r>
          </a:p>
          <a:p>
            <a:pPr algn="ctr"/>
            <a:r>
              <a:rPr lang="de-DE" sz="1500" dirty="0">
                <a:latin typeface="WsC Druckschrift" pitchFamily="2" charset="0"/>
              </a:rPr>
              <a:t>Aber wie oft?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64C600C-B725-4677-ABA4-A6B9ACB69B37}"/>
              </a:ext>
            </a:extLst>
          </p:cNvPr>
          <p:cNvSpPr txBox="1"/>
          <p:nvPr/>
        </p:nvSpPr>
        <p:spPr>
          <a:xfrm>
            <a:off x="5024762" y="6488668"/>
            <a:ext cx="1242874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chemeClr val="accent2">
                    <a:lumMod val="75000"/>
                  </a:schemeClr>
                </a:solidFill>
                <a:latin typeface="WsC Druckschrift" pitchFamily="2" charset="0"/>
              </a:rPr>
              <a:t>Zur Lösung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23117D-4FD7-48BC-973D-23AD9AFC5E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74563" r="50000" b="16431"/>
          <a:stretch/>
        </p:blipFill>
        <p:spPr>
          <a:xfrm>
            <a:off x="6569476" y="6250995"/>
            <a:ext cx="2349624" cy="58037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2C20EF0-433C-4FB4-AE51-0FF127020B4E}"/>
              </a:ext>
            </a:extLst>
          </p:cNvPr>
          <p:cNvSpPr txBox="1"/>
          <p:nvPr/>
        </p:nvSpPr>
        <p:spPr>
          <a:xfrm>
            <a:off x="1047565" y="554368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1</a:t>
            </a:r>
          </a:p>
        </p:txBody>
      </p:sp>
    </p:spTree>
    <p:extLst>
      <p:ext uri="{BB962C8B-B14F-4D97-AF65-F5344CB8AC3E}">
        <p14:creationId xmlns:p14="http://schemas.microsoft.com/office/powerpoint/2010/main" val="15832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CEBE5A-6F42-4041-AAC6-12FE8CDCFE37}"/>
              </a:ext>
            </a:extLst>
          </p:cNvPr>
          <p:cNvSpPr txBox="1"/>
          <p:nvPr/>
        </p:nvSpPr>
        <p:spPr>
          <a:xfrm>
            <a:off x="981075" y="1491448"/>
            <a:ext cx="3648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Wenn ihr noch Zeit an dieser Station habt…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9167F-C7AC-4D48-9C7E-20EF831B6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329" y="132195"/>
            <a:ext cx="1054447" cy="844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Aufgabe 2b">
            <a:hlinkClick r:id="" action="ppaction://media"/>
            <a:extLst>
              <a:ext uri="{FF2B5EF4-FFF2-40B4-BE49-F238E27FC236}">
                <a16:creationId xmlns:a16="http://schemas.microsoft.com/office/drawing/2014/main" id="{EC5856A8-2186-464D-93C1-6713FC56E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3805" y="1491448"/>
            <a:ext cx="4876800" cy="4876800"/>
          </a:xfrm>
          <a:prstGeom prst="rect">
            <a:avLst/>
          </a:prstGeom>
        </p:spPr>
      </p:pic>
      <p:sp>
        <p:nvSpPr>
          <p:cNvPr id="9" name="Sprechblase: rechteckig mit abgerundeten Ecken 8">
            <a:extLst>
              <a:ext uri="{FF2B5EF4-FFF2-40B4-BE49-F238E27FC236}">
                <a16:creationId xmlns:a16="http://schemas.microsoft.com/office/drawing/2014/main" id="{DC437058-A593-4027-9140-540FF42DF316}"/>
              </a:ext>
            </a:extLst>
          </p:cNvPr>
          <p:cNvSpPr/>
          <p:nvPr/>
        </p:nvSpPr>
        <p:spPr>
          <a:xfrm>
            <a:off x="3467598" y="4909352"/>
            <a:ext cx="1060704" cy="914400"/>
          </a:xfrm>
          <a:prstGeom prst="wedgeRoundRectCallout">
            <a:avLst>
              <a:gd name="adj1" fmla="val 120546"/>
              <a:gd name="adj2" fmla="val 86500"/>
              <a:gd name="adj3" fmla="val 16667"/>
            </a:avLst>
          </a:prstGeom>
          <a:solidFill>
            <a:srgbClr val="EA6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Klick</a:t>
            </a:r>
          </a:p>
        </p:txBody>
      </p:sp>
      <p:sp>
        <p:nvSpPr>
          <p:cNvPr id="10" name="Interaktive Schaltfläche: Zurück oder Vorherige(r)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4127AA2-B9F6-4E11-AC40-F86D720BA9F8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BFE84553-5A1B-4937-A83E-81DB39510A5D}"/>
              </a:ext>
            </a:extLst>
          </p:cNvPr>
          <p:cNvSpPr txBox="1"/>
          <p:nvPr/>
        </p:nvSpPr>
        <p:spPr>
          <a:xfrm>
            <a:off x="10000605" y="5526302"/>
            <a:ext cx="9346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Stopp! </a:t>
            </a:r>
            <a:r>
              <a:rPr lang="de-DE" sz="1100" dirty="0">
                <a:solidFill>
                  <a:srgbClr val="FF0000"/>
                </a:solidFill>
              </a:rPr>
              <a:t>Erst weiter wenn deine Lehrkraft es sagt.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DC8DDD-740F-4C8B-9228-26C70BCDC0B6}"/>
              </a:ext>
            </a:extLst>
          </p:cNvPr>
          <p:cNvSpPr txBox="1"/>
          <p:nvPr/>
        </p:nvSpPr>
        <p:spPr>
          <a:xfrm>
            <a:off x="1047565" y="554368"/>
            <a:ext cx="694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Botley Runde 1</a:t>
            </a:r>
          </a:p>
        </p:txBody>
      </p:sp>
    </p:spTree>
    <p:extLst>
      <p:ext uri="{BB962C8B-B14F-4D97-AF65-F5344CB8AC3E}">
        <p14:creationId xmlns:p14="http://schemas.microsoft.com/office/powerpoint/2010/main" val="22917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567C520-AFC3-4933-B83F-C950AB52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78" y="487131"/>
            <a:ext cx="3658762" cy="2929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0D647018-ACD0-4942-87F3-6CCB44E9732E}"/>
              </a:ext>
            </a:extLst>
          </p:cNvPr>
          <p:cNvSpPr/>
          <p:nvPr/>
        </p:nvSpPr>
        <p:spPr>
          <a:xfrm>
            <a:off x="4431459" y="73101"/>
            <a:ext cx="3725190" cy="1952896"/>
          </a:xfrm>
          <a:prstGeom prst="wedgeEllipseCallout">
            <a:avLst>
              <a:gd name="adj1" fmla="val -111323"/>
              <a:gd name="adj2" fmla="val 6471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dirty="0">
                <a:latin typeface="WsC Druckschrift" pitchFamily="2" charset="0"/>
              </a:rPr>
              <a:t>An welcher Station geht es weiter?</a:t>
            </a:r>
          </a:p>
        </p:txBody>
      </p:sp>
      <p:sp>
        <p:nvSpPr>
          <p:cNvPr id="30" name="Interaktive Schaltfläche: Zurück oder Vorherige(r)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B8D371-AA0D-492D-A9CF-D8CDE6115620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4681D93-E6C0-4A19-93D0-260230CFAF99}"/>
              </a:ext>
            </a:extLst>
          </p:cNvPr>
          <p:cNvGrpSpPr/>
          <p:nvPr/>
        </p:nvGrpSpPr>
        <p:grpSpPr>
          <a:xfrm>
            <a:off x="10694025" y="3013406"/>
            <a:ext cx="1537766" cy="2708434"/>
            <a:chOff x="10694025" y="3013406"/>
            <a:chExt cx="1537766" cy="270843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1C01D69-09A5-4534-8C57-9F289B02BDEF}"/>
                </a:ext>
              </a:extLst>
            </p:cNvPr>
            <p:cNvSpPr/>
            <p:nvPr/>
          </p:nvSpPr>
          <p:spPr>
            <a:xfrm>
              <a:off x="10705105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6D6-2149-439D-842A-5EF091C4A5C0}"/>
                </a:ext>
              </a:extLst>
            </p:cNvPr>
            <p:cNvSpPr txBox="1"/>
            <p:nvPr/>
          </p:nvSpPr>
          <p:spPr>
            <a:xfrm>
              <a:off x="1069402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C566CE7-A38C-43D7-BA83-59C0D84394DC}"/>
              </a:ext>
            </a:extLst>
          </p:cNvPr>
          <p:cNvGrpSpPr/>
          <p:nvPr/>
        </p:nvGrpSpPr>
        <p:grpSpPr>
          <a:xfrm>
            <a:off x="2289161" y="3043236"/>
            <a:ext cx="1537766" cy="2708434"/>
            <a:chOff x="2289161" y="3043236"/>
            <a:chExt cx="1537766" cy="270843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89A9401-6C97-4BAE-8299-266A0E2A49BB}"/>
                </a:ext>
              </a:extLst>
            </p:cNvPr>
            <p:cNvSpPr/>
            <p:nvPr/>
          </p:nvSpPr>
          <p:spPr>
            <a:xfrm>
              <a:off x="2327758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4A4371B-5D52-46D9-AC68-7A3C441D4699}"/>
                </a:ext>
              </a:extLst>
            </p:cNvPr>
            <p:cNvSpPr txBox="1"/>
            <p:nvPr/>
          </p:nvSpPr>
          <p:spPr>
            <a:xfrm>
              <a:off x="2289161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6A322B7-C89B-4565-9B6B-DA1C6CE75F2F}"/>
              </a:ext>
            </a:extLst>
          </p:cNvPr>
          <p:cNvGrpSpPr/>
          <p:nvPr/>
        </p:nvGrpSpPr>
        <p:grpSpPr>
          <a:xfrm>
            <a:off x="8693854" y="3043236"/>
            <a:ext cx="1537766" cy="2708434"/>
            <a:chOff x="8693854" y="3043236"/>
            <a:chExt cx="1537766" cy="2708434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7C848-9C8B-4B27-A3C1-CCB2F6D71528}"/>
                </a:ext>
              </a:extLst>
            </p:cNvPr>
            <p:cNvSpPr/>
            <p:nvPr/>
          </p:nvSpPr>
          <p:spPr>
            <a:xfrm>
              <a:off x="8693854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4462E-B462-40A2-AF17-5510CB200B75}"/>
                </a:ext>
              </a:extLst>
            </p:cNvPr>
            <p:cNvSpPr txBox="1"/>
            <p:nvPr/>
          </p:nvSpPr>
          <p:spPr>
            <a:xfrm>
              <a:off x="8693854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9E2A9E3-218A-40E3-BCDE-A6F5D8F9539F}"/>
              </a:ext>
            </a:extLst>
          </p:cNvPr>
          <p:cNvGrpSpPr/>
          <p:nvPr/>
        </p:nvGrpSpPr>
        <p:grpSpPr>
          <a:xfrm>
            <a:off x="6598033" y="3043236"/>
            <a:ext cx="1537766" cy="2708434"/>
            <a:chOff x="6598033" y="3043236"/>
            <a:chExt cx="1537766" cy="27084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286CDF1-3DD9-4EC8-83D5-5BC412277626}"/>
                </a:ext>
              </a:extLst>
            </p:cNvPr>
            <p:cNvSpPr/>
            <p:nvPr/>
          </p:nvSpPr>
          <p:spPr>
            <a:xfrm>
              <a:off x="6598033" y="3583457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DB91B2B5-F6BB-4005-866E-CDBD830A98E5}"/>
                </a:ext>
              </a:extLst>
            </p:cNvPr>
            <p:cNvSpPr txBox="1"/>
            <p:nvPr/>
          </p:nvSpPr>
          <p:spPr>
            <a:xfrm>
              <a:off x="65980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E8CE3A6-B0A2-49BF-B1D2-9A7A99484087}"/>
              </a:ext>
            </a:extLst>
          </p:cNvPr>
          <p:cNvGrpSpPr/>
          <p:nvPr/>
        </p:nvGrpSpPr>
        <p:grpSpPr>
          <a:xfrm>
            <a:off x="4351406" y="3013406"/>
            <a:ext cx="1545945" cy="2708434"/>
            <a:chOff x="4351406" y="3013406"/>
            <a:chExt cx="1545945" cy="2708434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0C215DD-9DDD-412B-A131-4B67839F7C99}"/>
                </a:ext>
              </a:extLst>
            </p:cNvPr>
            <p:cNvSpPr/>
            <p:nvPr/>
          </p:nvSpPr>
          <p:spPr>
            <a:xfrm>
              <a:off x="4351406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FF588B-A807-44DE-9D20-0360441060E5}"/>
                </a:ext>
              </a:extLst>
            </p:cNvPr>
            <p:cNvSpPr txBox="1"/>
            <p:nvPr/>
          </p:nvSpPr>
          <p:spPr>
            <a:xfrm>
              <a:off x="4359585" y="301340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F823400-96EF-496D-8421-A03F68B11D54}"/>
              </a:ext>
            </a:extLst>
          </p:cNvPr>
          <p:cNvGrpSpPr/>
          <p:nvPr/>
        </p:nvGrpSpPr>
        <p:grpSpPr>
          <a:xfrm>
            <a:off x="300933" y="3043236"/>
            <a:ext cx="1537766" cy="2708434"/>
            <a:chOff x="300933" y="3043236"/>
            <a:chExt cx="1537766" cy="270843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B2CB2A5-E963-44D1-90E6-F756EB9F76EA}"/>
                </a:ext>
              </a:extLst>
            </p:cNvPr>
            <p:cNvSpPr/>
            <p:nvPr/>
          </p:nvSpPr>
          <p:spPr>
            <a:xfrm>
              <a:off x="322799" y="3583205"/>
              <a:ext cx="1301837" cy="17733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A13886-54AD-45BE-954B-D2838A9E91BD}"/>
                </a:ext>
              </a:extLst>
            </p:cNvPr>
            <p:cNvSpPr txBox="1"/>
            <p:nvPr/>
          </p:nvSpPr>
          <p:spPr>
            <a:xfrm>
              <a:off x="300933" y="3043236"/>
              <a:ext cx="1537766" cy="270843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7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9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teraktive Schaltfläche: Nächste(r) oder Weiter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ECDEF7-5C31-40F0-867C-02008AF01C70}"/>
              </a:ext>
            </a:extLst>
          </p:cNvPr>
          <p:cNvSpPr/>
          <p:nvPr/>
        </p:nvSpPr>
        <p:spPr>
          <a:xfrm>
            <a:off x="10848975" y="5530326"/>
            <a:ext cx="1042416" cy="104241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92F911-3F68-45A6-8AF3-3376B1476BFB}"/>
              </a:ext>
            </a:extLst>
          </p:cNvPr>
          <p:cNvSpPr txBox="1"/>
          <p:nvPr/>
        </p:nvSpPr>
        <p:spPr>
          <a:xfrm>
            <a:off x="778954" y="489752"/>
            <a:ext cx="854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Station 2 – Roboter-Parcours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21F3-14F3-4797-AAE9-A72F8DC86D5A}"/>
              </a:ext>
            </a:extLst>
          </p:cNvPr>
          <p:cNvSpPr txBox="1"/>
          <p:nvPr/>
        </p:nvSpPr>
        <p:spPr>
          <a:xfrm>
            <a:off x="778954" y="2921168"/>
            <a:ext cx="6943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Denkt euch einen Befehl für „auf das Tor schießen“ aus.</a:t>
            </a:r>
          </a:p>
          <a:p>
            <a:endParaRPr lang="de-DE" sz="2000" i="1" dirty="0">
              <a:solidFill>
                <a:schemeClr val="accent2">
                  <a:lumMod val="50000"/>
                </a:schemeClr>
              </a:solidFill>
              <a:latin typeface="WsC Druckschrift" pitchFamily="2" charset="0"/>
            </a:endParaRPr>
          </a:p>
          <a:p>
            <a:r>
              <a:rPr lang="de-DE" sz="2000" i="1" dirty="0">
                <a:solidFill>
                  <a:schemeClr val="accent2">
                    <a:lumMod val="50000"/>
                  </a:schemeClr>
                </a:solidFill>
                <a:latin typeface="WsC Druckschrift" pitchFamily="2" charset="0"/>
              </a:rPr>
              <a:t>Achtung! Der Roboter kann nicht hören, aber fühlen.</a:t>
            </a:r>
          </a:p>
        </p:txBody>
      </p:sp>
      <p:pic>
        <p:nvPicPr>
          <p:cNvPr id="24" name="Grafik 23" descr="Gehen">
            <a:extLst>
              <a:ext uri="{FF2B5EF4-FFF2-40B4-BE49-F238E27FC236}">
                <a16:creationId xmlns:a16="http://schemas.microsoft.com/office/drawing/2014/main" id="{0AA7480F-1E5C-46E9-B391-38803138D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280" y="116840"/>
            <a:ext cx="914400" cy="914400"/>
          </a:xfrm>
          <a:prstGeom prst="rect">
            <a:avLst/>
          </a:prstGeom>
        </p:spPr>
      </p:pic>
      <p:sp>
        <p:nvSpPr>
          <p:cNvPr id="10" name="Interaktive Schaltfläche: Zurück oder Vorherige(r) 9">
            <a:hlinkClick r:id="rId4" action="ppaction://hlinksldjump"/>
            <a:extLst>
              <a:ext uri="{FF2B5EF4-FFF2-40B4-BE49-F238E27FC236}">
                <a16:creationId xmlns:a16="http://schemas.microsoft.com/office/drawing/2014/main" id="{AF3BBDB9-60C6-4387-B7EA-26C8BBF5F104}"/>
              </a:ext>
            </a:extLst>
          </p:cNvPr>
          <p:cNvSpPr/>
          <p:nvPr/>
        </p:nvSpPr>
        <p:spPr>
          <a:xfrm>
            <a:off x="408373" y="5530326"/>
            <a:ext cx="1042416" cy="1042416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838</Words>
  <Application>Microsoft Office PowerPoint</Application>
  <PresentationFormat>Breitbild</PresentationFormat>
  <Paragraphs>178</Paragraphs>
  <Slides>33</Slides>
  <Notes>0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WsC Druckschrift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 k</dc:creator>
  <cp:lastModifiedBy>j k</cp:lastModifiedBy>
  <cp:revision>29</cp:revision>
  <dcterms:created xsi:type="dcterms:W3CDTF">2021-01-25T08:10:37Z</dcterms:created>
  <dcterms:modified xsi:type="dcterms:W3CDTF">2021-10-21T09:41:41Z</dcterms:modified>
  <cp:contentStatus/>
</cp:coreProperties>
</file>