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C210A52-E88F-2CE9-7048-9858EFEAF41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C572AE24-B856-699D-7790-B8AB8780D33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10F84BF8-F74D-FD69-5AA8-193C39402C15}"/>
              </a:ext>
            </a:extLst>
          </p:cNvPr>
          <p:cNvSpPr>
            <a:spLocks noGrp="1"/>
          </p:cNvSpPr>
          <p:nvPr>
            <p:ph type="dt" sz="half" idx="10"/>
          </p:nvPr>
        </p:nvSpPr>
        <p:spPr/>
        <p:txBody>
          <a:bodyPr/>
          <a:lstStyle/>
          <a:p>
            <a:fld id="{9366CA0D-176D-4048-AD61-C7CE19D1B574}" type="datetimeFigureOut">
              <a:rPr lang="de-DE" smtClean="0"/>
              <a:t>22.05.2022</a:t>
            </a:fld>
            <a:endParaRPr lang="de-DE"/>
          </a:p>
        </p:txBody>
      </p:sp>
      <p:sp>
        <p:nvSpPr>
          <p:cNvPr id="5" name="Fußzeilenplatzhalter 4">
            <a:extLst>
              <a:ext uri="{FF2B5EF4-FFF2-40B4-BE49-F238E27FC236}">
                <a16:creationId xmlns:a16="http://schemas.microsoft.com/office/drawing/2014/main" id="{ACAFA991-5E94-35BD-1097-28ADA5AC3E7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6C67CC0-565B-CE1D-3882-C1C50FEE928A}"/>
              </a:ext>
            </a:extLst>
          </p:cNvPr>
          <p:cNvSpPr>
            <a:spLocks noGrp="1"/>
          </p:cNvSpPr>
          <p:nvPr>
            <p:ph type="sldNum" sz="quarter" idx="12"/>
          </p:nvPr>
        </p:nvSpPr>
        <p:spPr/>
        <p:txBody>
          <a:bodyPr/>
          <a:lstStyle/>
          <a:p>
            <a:fld id="{9D212C23-7874-46AF-9FD6-9CB55FD20B90}" type="slidenum">
              <a:rPr lang="de-DE" smtClean="0"/>
              <a:t>‹Nr.›</a:t>
            </a:fld>
            <a:endParaRPr lang="de-DE"/>
          </a:p>
        </p:txBody>
      </p:sp>
    </p:spTree>
    <p:extLst>
      <p:ext uri="{BB962C8B-B14F-4D97-AF65-F5344CB8AC3E}">
        <p14:creationId xmlns:p14="http://schemas.microsoft.com/office/powerpoint/2010/main" val="4263808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F62E95-A06D-94A2-FEB9-3A15F9215A80}"/>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8BFAEEFC-1653-E808-09FD-87A552393943}"/>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F4BFC3D-3649-F50D-CD6E-0AD0DDDFC6A7}"/>
              </a:ext>
            </a:extLst>
          </p:cNvPr>
          <p:cNvSpPr>
            <a:spLocks noGrp="1"/>
          </p:cNvSpPr>
          <p:nvPr>
            <p:ph type="dt" sz="half" idx="10"/>
          </p:nvPr>
        </p:nvSpPr>
        <p:spPr/>
        <p:txBody>
          <a:bodyPr/>
          <a:lstStyle/>
          <a:p>
            <a:fld id="{9366CA0D-176D-4048-AD61-C7CE19D1B574}" type="datetimeFigureOut">
              <a:rPr lang="de-DE" smtClean="0"/>
              <a:t>22.05.2022</a:t>
            </a:fld>
            <a:endParaRPr lang="de-DE"/>
          </a:p>
        </p:txBody>
      </p:sp>
      <p:sp>
        <p:nvSpPr>
          <p:cNvPr id="5" name="Fußzeilenplatzhalter 4">
            <a:extLst>
              <a:ext uri="{FF2B5EF4-FFF2-40B4-BE49-F238E27FC236}">
                <a16:creationId xmlns:a16="http://schemas.microsoft.com/office/drawing/2014/main" id="{97091511-E08D-E547-9662-2180B047108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4ACBECF-AD16-835D-613D-590E7D4A2994}"/>
              </a:ext>
            </a:extLst>
          </p:cNvPr>
          <p:cNvSpPr>
            <a:spLocks noGrp="1"/>
          </p:cNvSpPr>
          <p:nvPr>
            <p:ph type="sldNum" sz="quarter" idx="12"/>
          </p:nvPr>
        </p:nvSpPr>
        <p:spPr/>
        <p:txBody>
          <a:bodyPr/>
          <a:lstStyle/>
          <a:p>
            <a:fld id="{9D212C23-7874-46AF-9FD6-9CB55FD20B90}" type="slidenum">
              <a:rPr lang="de-DE" smtClean="0"/>
              <a:t>‹Nr.›</a:t>
            </a:fld>
            <a:endParaRPr lang="de-DE"/>
          </a:p>
        </p:txBody>
      </p:sp>
    </p:spTree>
    <p:extLst>
      <p:ext uri="{BB962C8B-B14F-4D97-AF65-F5344CB8AC3E}">
        <p14:creationId xmlns:p14="http://schemas.microsoft.com/office/powerpoint/2010/main" val="3229256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9DA7971C-2917-8DEF-68D2-E575C22D2708}"/>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20DA74CF-8F28-161F-8B57-3EBA22E792D8}"/>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ADCD262-D95B-B59F-FAED-7C2B31B1FD5C}"/>
              </a:ext>
            </a:extLst>
          </p:cNvPr>
          <p:cNvSpPr>
            <a:spLocks noGrp="1"/>
          </p:cNvSpPr>
          <p:nvPr>
            <p:ph type="dt" sz="half" idx="10"/>
          </p:nvPr>
        </p:nvSpPr>
        <p:spPr/>
        <p:txBody>
          <a:bodyPr/>
          <a:lstStyle/>
          <a:p>
            <a:fld id="{9366CA0D-176D-4048-AD61-C7CE19D1B574}" type="datetimeFigureOut">
              <a:rPr lang="de-DE" smtClean="0"/>
              <a:t>22.05.2022</a:t>
            </a:fld>
            <a:endParaRPr lang="de-DE"/>
          </a:p>
        </p:txBody>
      </p:sp>
      <p:sp>
        <p:nvSpPr>
          <p:cNvPr id="5" name="Fußzeilenplatzhalter 4">
            <a:extLst>
              <a:ext uri="{FF2B5EF4-FFF2-40B4-BE49-F238E27FC236}">
                <a16:creationId xmlns:a16="http://schemas.microsoft.com/office/drawing/2014/main" id="{B133ADBA-C986-5A50-22A0-EC38D8AF091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E4C73A5C-6055-D24C-49FA-AFF996D34B6C}"/>
              </a:ext>
            </a:extLst>
          </p:cNvPr>
          <p:cNvSpPr>
            <a:spLocks noGrp="1"/>
          </p:cNvSpPr>
          <p:nvPr>
            <p:ph type="sldNum" sz="quarter" idx="12"/>
          </p:nvPr>
        </p:nvSpPr>
        <p:spPr/>
        <p:txBody>
          <a:bodyPr/>
          <a:lstStyle/>
          <a:p>
            <a:fld id="{9D212C23-7874-46AF-9FD6-9CB55FD20B90}" type="slidenum">
              <a:rPr lang="de-DE" smtClean="0"/>
              <a:t>‹Nr.›</a:t>
            </a:fld>
            <a:endParaRPr lang="de-DE"/>
          </a:p>
        </p:txBody>
      </p:sp>
    </p:spTree>
    <p:extLst>
      <p:ext uri="{BB962C8B-B14F-4D97-AF65-F5344CB8AC3E}">
        <p14:creationId xmlns:p14="http://schemas.microsoft.com/office/powerpoint/2010/main" val="2201476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EF3ED6-00C1-69BD-E5CE-7ED1E599BF9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077D6600-5716-B116-0BC1-991819E18EB3}"/>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AB7EF1C-7AD1-5698-3121-5DD20DA31D47}"/>
              </a:ext>
            </a:extLst>
          </p:cNvPr>
          <p:cNvSpPr>
            <a:spLocks noGrp="1"/>
          </p:cNvSpPr>
          <p:nvPr>
            <p:ph type="dt" sz="half" idx="10"/>
          </p:nvPr>
        </p:nvSpPr>
        <p:spPr/>
        <p:txBody>
          <a:bodyPr/>
          <a:lstStyle/>
          <a:p>
            <a:fld id="{9366CA0D-176D-4048-AD61-C7CE19D1B574}" type="datetimeFigureOut">
              <a:rPr lang="de-DE" smtClean="0"/>
              <a:t>22.05.2022</a:t>
            </a:fld>
            <a:endParaRPr lang="de-DE"/>
          </a:p>
        </p:txBody>
      </p:sp>
      <p:sp>
        <p:nvSpPr>
          <p:cNvPr id="5" name="Fußzeilenplatzhalter 4">
            <a:extLst>
              <a:ext uri="{FF2B5EF4-FFF2-40B4-BE49-F238E27FC236}">
                <a16:creationId xmlns:a16="http://schemas.microsoft.com/office/drawing/2014/main" id="{5183DAFF-BC2D-7797-9849-48BE0FB15A9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A89CA2CB-5DE9-F134-A41B-0C1918EEB167}"/>
              </a:ext>
            </a:extLst>
          </p:cNvPr>
          <p:cNvSpPr>
            <a:spLocks noGrp="1"/>
          </p:cNvSpPr>
          <p:nvPr>
            <p:ph type="sldNum" sz="quarter" idx="12"/>
          </p:nvPr>
        </p:nvSpPr>
        <p:spPr/>
        <p:txBody>
          <a:bodyPr/>
          <a:lstStyle/>
          <a:p>
            <a:fld id="{9D212C23-7874-46AF-9FD6-9CB55FD20B90}" type="slidenum">
              <a:rPr lang="de-DE" smtClean="0"/>
              <a:t>‹Nr.›</a:t>
            </a:fld>
            <a:endParaRPr lang="de-DE"/>
          </a:p>
        </p:txBody>
      </p:sp>
    </p:spTree>
    <p:extLst>
      <p:ext uri="{BB962C8B-B14F-4D97-AF65-F5344CB8AC3E}">
        <p14:creationId xmlns:p14="http://schemas.microsoft.com/office/powerpoint/2010/main" val="3523605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93D00A-94FA-5C76-9D25-1C24A20589C4}"/>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DCBB9E05-99C4-05A0-649A-471AD622A9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D036EDB7-EB8B-1D0E-E6A4-924EEBD7CEB1}"/>
              </a:ext>
            </a:extLst>
          </p:cNvPr>
          <p:cNvSpPr>
            <a:spLocks noGrp="1"/>
          </p:cNvSpPr>
          <p:nvPr>
            <p:ph type="dt" sz="half" idx="10"/>
          </p:nvPr>
        </p:nvSpPr>
        <p:spPr/>
        <p:txBody>
          <a:bodyPr/>
          <a:lstStyle/>
          <a:p>
            <a:fld id="{9366CA0D-176D-4048-AD61-C7CE19D1B574}" type="datetimeFigureOut">
              <a:rPr lang="de-DE" smtClean="0"/>
              <a:t>22.05.2022</a:t>
            </a:fld>
            <a:endParaRPr lang="de-DE"/>
          </a:p>
        </p:txBody>
      </p:sp>
      <p:sp>
        <p:nvSpPr>
          <p:cNvPr id="5" name="Fußzeilenplatzhalter 4">
            <a:extLst>
              <a:ext uri="{FF2B5EF4-FFF2-40B4-BE49-F238E27FC236}">
                <a16:creationId xmlns:a16="http://schemas.microsoft.com/office/drawing/2014/main" id="{851BFC79-6F0C-CB50-969B-AA0069C4A3F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3B2BDAA-136A-DB1C-8868-2F5A3063953B}"/>
              </a:ext>
            </a:extLst>
          </p:cNvPr>
          <p:cNvSpPr>
            <a:spLocks noGrp="1"/>
          </p:cNvSpPr>
          <p:nvPr>
            <p:ph type="sldNum" sz="quarter" idx="12"/>
          </p:nvPr>
        </p:nvSpPr>
        <p:spPr/>
        <p:txBody>
          <a:bodyPr/>
          <a:lstStyle/>
          <a:p>
            <a:fld id="{9D212C23-7874-46AF-9FD6-9CB55FD20B90}" type="slidenum">
              <a:rPr lang="de-DE" smtClean="0"/>
              <a:t>‹Nr.›</a:t>
            </a:fld>
            <a:endParaRPr lang="de-DE"/>
          </a:p>
        </p:txBody>
      </p:sp>
    </p:spTree>
    <p:extLst>
      <p:ext uri="{BB962C8B-B14F-4D97-AF65-F5344CB8AC3E}">
        <p14:creationId xmlns:p14="http://schemas.microsoft.com/office/powerpoint/2010/main" val="591537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C01678-69ED-38C3-A5B2-B6346296B08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8606DB71-A99B-2B3B-6395-980B5CD0868C}"/>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6BB88D16-267C-B21C-DEB8-3E34DE007359}"/>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B7B4A1FB-349E-89F6-B1FF-11CD537A6DAD}"/>
              </a:ext>
            </a:extLst>
          </p:cNvPr>
          <p:cNvSpPr>
            <a:spLocks noGrp="1"/>
          </p:cNvSpPr>
          <p:nvPr>
            <p:ph type="dt" sz="half" idx="10"/>
          </p:nvPr>
        </p:nvSpPr>
        <p:spPr/>
        <p:txBody>
          <a:bodyPr/>
          <a:lstStyle/>
          <a:p>
            <a:fld id="{9366CA0D-176D-4048-AD61-C7CE19D1B574}" type="datetimeFigureOut">
              <a:rPr lang="de-DE" smtClean="0"/>
              <a:t>22.05.2022</a:t>
            </a:fld>
            <a:endParaRPr lang="de-DE"/>
          </a:p>
        </p:txBody>
      </p:sp>
      <p:sp>
        <p:nvSpPr>
          <p:cNvPr id="6" name="Fußzeilenplatzhalter 5">
            <a:extLst>
              <a:ext uri="{FF2B5EF4-FFF2-40B4-BE49-F238E27FC236}">
                <a16:creationId xmlns:a16="http://schemas.microsoft.com/office/drawing/2014/main" id="{EBD9B004-105D-51DB-F97B-A5E4855A5E24}"/>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35B99F7-2B1B-E291-FA52-C3CE61220666}"/>
              </a:ext>
            </a:extLst>
          </p:cNvPr>
          <p:cNvSpPr>
            <a:spLocks noGrp="1"/>
          </p:cNvSpPr>
          <p:nvPr>
            <p:ph type="sldNum" sz="quarter" idx="12"/>
          </p:nvPr>
        </p:nvSpPr>
        <p:spPr/>
        <p:txBody>
          <a:bodyPr/>
          <a:lstStyle/>
          <a:p>
            <a:fld id="{9D212C23-7874-46AF-9FD6-9CB55FD20B90}" type="slidenum">
              <a:rPr lang="de-DE" smtClean="0"/>
              <a:t>‹Nr.›</a:t>
            </a:fld>
            <a:endParaRPr lang="de-DE"/>
          </a:p>
        </p:txBody>
      </p:sp>
    </p:spTree>
    <p:extLst>
      <p:ext uri="{BB962C8B-B14F-4D97-AF65-F5344CB8AC3E}">
        <p14:creationId xmlns:p14="http://schemas.microsoft.com/office/powerpoint/2010/main" val="19067039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F6F085-F790-BDB5-C6B5-E73F87891CA8}"/>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D16A3B93-48E5-EECF-916E-BCB26AD55A8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B8704131-FCD1-A998-65BB-6AA1D377C23F}"/>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BF2CD6E8-5836-5926-9B8A-A2186ACDC5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C1F83C36-0119-F42A-C4D7-339D392ED2E2}"/>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8BD32409-1600-9FFC-53B2-1A5A6F81893B}"/>
              </a:ext>
            </a:extLst>
          </p:cNvPr>
          <p:cNvSpPr>
            <a:spLocks noGrp="1"/>
          </p:cNvSpPr>
          <p:nvPr>
            <p:ph type="dt" sz="half" idx="10"/>
          </p:nvPr>
        </p:nvSpPr>
        <p:spPr/>
        <p:txBody>
          <a:bodyPr/>
          <a:lstStyle/>
          <a:p>
            <a:fld id="{9366CA0D-176D-4048-AD61-C7CE19D1B574}" type="datetimeFigureOut">
              <a:rPr lang="de-DE" smtClean="0"/>
              <a:t>22.05.2022</a:t>
            </a:fld>
            <a:endParaRPr lang="de-DE"/>
          </a:p>
        </p:txBody>
      </p:sp>
      <p:sp>
        <p:nvSpPr>
          <p:cNvPr id="8" name="Fußzeilenplatzhalter 7">
            <a:extLst>
              <a:ext uri="{FF2B5EF4-FFF2-40B4-BE49-F238E27FC236}">
                <a16:creationId xmlns:a16="http://schemas.microsoft.com/office/drawing/2014/main" id="{48B05103-6C75-9430-05CB-18E0A2ADE671}"/>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2FAE9C9E-77B9-9E80-E77A-E9FA0AB6D5BD}"/>
              </a:ext>
            </a:extLst>
          </p:cNvPr>
          <p:cNvSpPr>
            <a:spLocks noGrp="1"/>
          </p:cNvSpPr>
          <p:nvPr>
            <p:ph type="sldNum" sz="quarter" idx="12"/>
          </p:nvPr>
        </p:nvSpPr>
        <p:spPr/>
        <p:txBody>
          <a:bodyPr/>
          <a:lstStyle/>
          <a:p>
            <a:fld id="{9D212C23-7874-46AF-9FD6-9CB55FD20B90}" type="slidenum">
              <a:rPr lang="de-DE" smtClean="0"/>
              <a:t>‹Nr.›</a:t>
            </a:fld>
            <a:endParaRPr lang="de-DE"/>
          </a:p>
        </p:txBody>
      </p:sp>
    </p:spTree>
    <p:extLst>
      <p:ext uri="{BB962C8B-B14F-4D97-AF65-F5344CB8AC3E}">
        <p14:creationId xmlns:p14="http://schemas.microsoft.com/office/powerpoint/2010/main" val="4220074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EB3EF46-2765-4799-5516-175E57C26CA4}"/>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D94A102C-03A2-29AC-EFBC-CFEDF47DFFBF}"/>
              </a:ext>
            </a:extLst>
          </p:cNvPr>
          <p:cNvSpPr>
            <a:spLocks noGrp="1"/>
          </p:cNvSpPr>
          <p:nvPr>
            <p:ph type="dt" sz="half" idx="10"/>
          </p:nvPr>
        </p:nvSpPr>
        <p:spPr/>
        <p:txBody>
          <a:bodyPr/>
          <a:lstStyle/>
          <a:p>
            <a:fld id="{9366CA0D-176D-4048-AD61-C7CE19D1B574}" type="datetimeFigureOut">
              <a:rPr lang="de-DE" smtClean="0"/>
              <a:t>22.05.2022</a:t>
            </a:fld>
            <a:endParaRPr lang="de-DE"/>
          </a:p>
        </p:txBody>
      </p:sp>
      <p:sp>
        <p:nvSpPr>
          <p:cNvPr id="4" name="Fußzeilenplatzhalter 3">
            <a:extLst>
              <a:ext uri="{FF2B5EF4-FFF2-40B4-BE49-F238E27FC236}">
                <a16:creationId xmlns:a16="http://schemas.microsoft.com/office/drawing/2014/main" id="{CFE7C639-159A-DA50-2510-0503800ADB6E}"/>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F61BC457-5E0C-4056-02EC-676AF7D4F0F8}"/>
              </a:ext>
            </a:extLst>
          </p:cNvPr>
          <p:cNvSpPr>
            <a:spLocks noGrp="1"/>
          </p:cNvSpPr>
          <p:nvPr>
            <p:ph type="sldNum" sz="quarter" idx="12"/>
          </p:nvPr>
        </p:nvSpPr>
        <p:spPr/>
        <p:txBody>
          <a:bodyPr/>
          <a:lstStyle/>
          <a:p>
            <a:fld id="{9D212C23-7874-46AF-9FD6-9CB55FD20B90}" type="slidenum">
              <a:rPr lang="de-DE" smtClean="0"/>
              <a:t>‹Nr.›</a:t>
            </a:fld>
            <a:endParaRPr lang="de-DE"/>
          </a:p>
        </p:txBody>
      </p:sp>
    </p:spTree>
    <p:extLst>
      <p:ext uri="{BB962C8B-B14F-4D97-AF65-F5344CB8AC3E}">
        <p14:creationId xmlns:p14="http://schemas.microsoft.com/office/powerpoint/2010/main" val="2462362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C0ECE632-ACB3-F8B1-0E51-76721151BE71}"/>
              </a:ext>
            </a:extLst>
          </p:cNvPr>
          <p:cNvSpPr>
            <a:spLocks noGrp="1"/>
          </p:cNvSpPr>
          <p:nvPr>
            <p:ph type="dt" sz="half" idx="10"/>
          </p:nvPr>
        </p:nvSpPr>
        <p:spPr/>
        <p:txBody>
          <a:bodyPr/>
          <a:lstStyle/>
          <a:p>
            <a:fld id="{9366CA0D-176D-4048-AD61-C7CE19D1B574}" type="datetimeFigureOut">
              <a:rPr lang="de-DE" smtClean="0"/>
              <a:t>22.05.2022</a:t>
            </a:fld>
            <a:endParaRPr lang="de-DE"/>
          </a:p>
        </p:txBody>
      </p:sp>
      <p:sp>
        <p:nvSpPr>
          <p:cNvPr id="3" name="Fußzeilenplatzhalter 2">
            <a:extLst>
              <a:ext uri="{FF2B5EF4-FFF2-40B4-BE49-F238E27FC236}">
                <a16:creationId xmlns:a16="http://schemas.microsoft.com/office/drawing/2014/main" id="{5742ACC7-C7ED-B9A9-2987-7C41E0A8B2DA}"/>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77C7648F-6561-C3A1-132E-150F4EE132AF}"/>
              </a:ext>
            </a:extLst>
          </p:cNvPr>
          <p:cNvSpPr>
            <a:spLocks noGrp="1"/>
          </p:cNvSpPr>
          <p:nvPr>
            <p:ph type="sldNum" sz="quarter" idx="12"/>
          </p:nvPr>
        </p:nvSpPr>
        <p:spPr/>
        <p:txBody>
          <a:bodyPr/>
          <a:lstStyle/>
          <a:p>
            <a:fld id="{9D212C23-7874-46AF-9FD6-9CB55FD20B90}" type="slidenum">
              <a:rPr lang="de-DE" smtClean="0"/>
              <a:t>‹Nr.›</a:t>
            </a:fld>
            <a:endParaRPr lang="de-DE"/>
          </a:p>
        </p:txBody>
      </p:sp>
    </p:spTree>
    <p:extLst>
      <p:ext uri="{BB962C8B-B14F-4D97-AF65-F5344CB8AC3E}">
        <p14:creationId xmlns:p14="http://schemas.microsoft.com/office/powerpoint/2010/main" val="2673657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8350C8F-F5A5-7C20-9C8B-F262848C9E8B}"/>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2DE8DC4A-7651-8E5B-ABEB-03E7FDF90D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AC3B0724-A5A2-AF8C-789F-8A73C7618B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CD6AA3C-F1CE-BF69-1955-C3571C99BC0D}"/>
              </a:ext>
            </a:extLst>
          </p:cNvPr>
          <p:cNvSpPr>
            <a:spLocks noGrp="1"/>
          </p:cNvSpPr>
          <p:nvPr>
            <p:ph type="dt" sz="half" idx="10"/>
          </p:nvPr>
        </p:nvSpPr>
        <p:spPr/>
        <p:txBody>
          <a:bodyPr/>
          <a:lstStyle/>
          <a:p>
            <a:fld id="{9366CA0D-176D-4048-AD61-C7CE19D1B574}" type="datetimeFigureOut">
              <a:rPr lang="de-DE" smtClean="0"/>
              <a:t>22.05.2022</a:t>
            </a:fld>
            <a:endParaRPr lang="de-DE"/>
          </a:p>
        </p:txBody>
      </p:sp>
      <p:sp>
        <p:nvSpPr>
          <p:cNvPr id="6" name="Fußzeilenplatzhalter 5">
            <a:extLst>
              <a:ext uri="{FF2B5EF4-FFF2-40B4-BE49-F238E27FC236}">
                <a16:creationId xmlns:a16="http://schemas.microsoft.com/office/drawing/2014/main" id="{D53D1127-0C18-ECA0-4BE6-9F87E48B54B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0FF84312-1DB7-B03C-5466-B302307C0FD2}"/>
              </a:ext>
            </a:extLst>
          </p:cNvPr>
          <p:cNvSpPr>
            <a:spLocks noGrp="1"/>
          </p:cNvSpPr>
          <p:nvPr>
            <p:ph type="sldNum" sz="quarter" idx="12"/>
          </p:nvPr>
        </p:nvSpPr>
        <p:spPr/>
        <p:txBody>
          <a:bodyPr/>
          <a:lstStyle/>
          <a:p>
            <a:fld id="{9D212C23-7874-46AF-9FD6-9CB55FD20B90}" type="slidenum">
              <a:rPr lang="de-DE" smtClean="0"/>
              <a:t>‹Nr.›</a:t>
            </a:fld>
            <a:endParaRPr lang="de-DE"/>
          </a:p>
        </p:txBody>
      </p:sp>
    </p:spTree>
    <p:extLst>
      <p:ext uri="{BB962C8B-B14F-4D97-AF65-F5344CB8AC3E}">
        <p14:creationId xmlns:p14="http://schemas.microsoft.com/office/powerpoint/2010/main" val="109539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B3F0473-E01A-2DB3-8A2A-FAED2BD7704C}"/>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86AE9423-8733-85A5-5EA7-309941DA62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D4DD63D2-E585-6261-D080-3F3D2BD8AC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80EB1F3C-C346-1990-8F5C-C80CDC302897}"/>
              </a:ext>
            </a:extLst>
          </p:cNvPr>
          <p:cNvSpPr>
            <a:spLocks noGrp="1"/>
          </p:cNvSpPr>
          <p:nvPr>
            <p:ph type="dt" sz="half" idx="10"/>
          </p:nvPr>
        </p:nvSpPr>
        <p:spPr/>
        <p:txBody>
          <a:bodyPr/>
          <a:lstStyle/>
          <a:p>
            <a:fld id="{9366CA0D-176D-4048-AD61-C7CE19D1B574}" type="datetimeFigureOut">
              <a:rPr lang="de-DE" smtClean="0"/>
              <a:t>22.05.2022</a:t>
            </a:fld>
            <a:endParaRPr lang="de-DE"/>
          </a:p>
        </p:txBody>
      </p:sp>
      <p:sp>
        <p:nvSpPr>
          <p:cNvPr id="6" name="Fußzeilenplatzhalter 5">
            <a:extLst>
              <a:ext uri="{FF2B5EF4-FFF2-40B4-BE49-F238E27FC236}">
                <a16:creationId xmlns:a16="http://schemas.microsoft.com/office/drawing/2014/main" id="{1372DE24-577C-19E7-C634-57F745C6C78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958A58A3-CC40-78E4-1536-FF640A9F7B75}"/>
              </a:ext>
            </a:extLst>
          </p:cNvPr>
          <p:cNvSpPr>
            <a:spLocks noGrp="1"/>
          </p:cNvSpPr>
          <p:nvPr>
            <p:ph type="sldNum" sz="quarter" idx="12"/>
          </p:nvPr>
        </p:nvSpPr>
        <p:spPr/>
        <p:txBody>
          <a:bodyPr/>
          <a:lstStyle/>
          <a:p>
            <a:fld id="{9D212C23-7874-46AF-9FD6-9CB55FD20B90}" type="slidenum">
              <a:rPr lang="de-DE" smtClean="0"/>
              <a:t>‹Nr.›</a:t>
            </a:fld>
            <a:endParaRPr lang="de-DE"/>
          </a:p>
        </p:txBody>
      </p:sp>
    </p:spTree>
    <p:extLst>
      <p:ext uri="{BB962C8B-B14F-4D97-AF65-F5344CB8AC3E}">
        <p14:creationId xmlns:p14="http://schemas.microsoft.com/office/powerpoint/2010/main" val="3460976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A4405151-6330-CC69-86EA-3F5A35649A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6BB7A459-C763-86C3-E982-2B8807FB11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3777B39-62A3-1543-1EE5-35E91A2F593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66CA0D-176D-4048-AD61-C7CE19D1B574}" type="datetimeFigureOut">
              <a:rPr lang="de-DE" smtClean="0"/>
              <a:t>22.05.2022</a:t>
            </a:fld>
            <a:endParaRPr lang="de-DE"/>
          </a:p>
        </p:txBody>
      </p:sp>
      <p:sp>
        <p:nvSpPr>
          <p:cNvPr id="5" name="Fußzeilenplatzhalter 4">
            <a:extLst>
              <a:ext uri="{FF2B5EF4-FFF2-40B4-BE49-F238E27FC236}">
                <a16:creationId xmlns:a16="http://schemas.microsoft.com/office/drawing/2014/main" id="{982E5B51-54A6-E376-742E-F8BF2994DB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EBBD76DA-59CC-44A1-F4B7-0C633CE085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212C23-7874-46AF-9FD6-9CB55FD20B90}" type="slidenum">
              <a:rPr lang="de-DE" smtClean="0"/>
              <a:t>‹Nr.›</a:t>
            </a:fld>
            <a:endParaRPr lang="de-DE"/>
          </a:p>
        </p:txBody>
      </p:sp>
    </p:spTree>
    <p:extLst>
      <p:ext uri="{BB962C8B-B14F-4D97-AF65-F5344CB8AC3E}">
        <p14:creationId xmlns:p14="http://schemas.microsoft.com/office/powerpoint/2010/main" val="36429116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7A2A4F-48B8-FF19-5F19-D01F9D507E24}"/>
              </a:ext>
            </a:extLst>
          </p:cNvPr>
          <p:cNvSpPr>
            <a:spLocks noGrp="1"/>
          </p:cNvSpPr>
          <p:nvPr>
            <p:ph type="ctrTitle"/>
          </p:nvPr>
        </p:nvSpPr>
        <p:spPr/>
        <p:txBody>
          <a:bodyPr/>
          <a:lstStyle/>
          <a:p>
            <a:r>
              <a:rPr lang="de-DE" dirty="0"/>
              <a:t>Leistungsermittlung und Bewertung</a:t>
            </a:r>
          </a:p>
        </p:txBody>
      </p:sp>
      <p:sp>
        <p:nvSpPr>
          <p:cNvPr id="3" name="Untertitel 2">
            <a:extLst>
              <a:ext uri="{FF2B5EF4-FFF2-40B4-BE49-F238E27FC236}">
                <a16:creationId xmlns:a16="http://schemas.microsoft.com/office/drawing/2014/main" id="{D780F600-2294-6AC8-9B4D-895D5AC2E67B}"/>
              </a:ext>
            </a:extLst>
          </p:cNvPr>
          <p:cNvSpPr>
            <a:spLocks noGrp="1"/>
          </p:cNvSpPr>
          <p:nvPr>
            <p:ph type="subTitle" idx="1"/>
          </p:nvPr>
        </p:nvSpPr>
        <p:spPr/>
        <p:txBody>
          <a:bodyPr/>
          <a:lstStyle/>
          <a:p>
            <a:r>
              <a:rPr lang="de-DE" dirty="0"/>
              <a:t>Wie kann man differenzieren?</a:t>
            </a:r>
          </a:p>
        </p:txBody>
      </p:sp>
    </p:spTree>
    <p:extLst>
      <p:ext uri="{BB962C8B-B14F-4D97-AF65-F5344CB8AC3E}">
        <p14:creationId xmlns:p14="http://schemas.microsoft.com/office/powerpoint/2010/main" val="11002385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C877E7-01F9-5779-C0B8-AE467845CE64}"/>
              </a:ext>
            </a:extLst>
          </p:cNvPr>
          <p:cNvSpPr>
            <a:spLocks noGrp="1"/>
          </p:cNvSpPr>
          <p:nvPr>
            <p:ph type="title"/>
          </p:nvPr>
        </p:nvSpPr>
        <p:spPr/>
        <p:txBody>
          <a:bodyPr/>
          <a:lstStyle/>
          <a:p>
            <a:r>
              <a:rPr lang="de-DE" dirty="0"/>
              <a:t>Formen der L-E und L-B</a:t>
            </a:r>
          </a:p>
        </p:txBody>
      </p:sp>
      <p:graphicFrame>
        <p:nvGraphicFramePr>
          <p:cNvPr id="4" name="Tabelle 4">
            <a:extLst>
              <a:ext uri="{FF2B5EF4-FFF2-40B4-BE49-F238E27FC236}">
                <a16:creationId xmlns:a16="http://schemas.microsoft.com/office/drawing/2014/main" id="{D26B7FCF-4B19-C52C-24E3-31C201A02D08}"/>
              </a:ext>
            </a:extLst>
          </p:cNvPr>
          <p:cNvGraphicFramePr>
            <a:graphicFrameLocks noGrp="1"/>
          </p:cNvGraphicFramePr>
          <p:nvPr>
            <p:ph idx="1"/>
            <p:extLst>
              <p:ext uri="{D42A27DB-BD31-4B8C-83A1-F6EECF244321}">
                <p14:modId xmlns:p14="http://schemas.microsoft.com/office/powerpoint/2010/main" val="1046316021"/>
              </p:ext>
            </p:extLst>
          </p:nvPr>
        </p:nvGraphicFramePr>
        <p:xfrm>
          <a:off x="838200" y="1478153"/>
          <a:ext cx="10515600" cy="5217160"/>
        </p:xfrm>
        <a:graphic>
          <a:graphicData uri="http://schemas.openxmlformats.org/drawingml/2006/table">
            <a:tbl>
              <a:tblPr firstRow="1" bandRow="1">
                <a:tableStyleId>{5C22544A-7EE6-4342-B048-85BDC9FD1C3A}</a:tableStyleId>
              </a:tblPr>
              <a:tblGrid>
                <a:gridCol w="2042160">
                  <a:extLst>
                    <a:ext uri="{9D8B030D-6E8A-4147-A177-3AD203B41FA5}">
                      <a16:colId xmlns:a16="http://schemas.microsoft.com/office/drawing/2014/main" val="360008150"/>
                    </a:ext>
                  </a:extLst>
                </a:gridCol>
                <a:gridCol w="8473440">
                  <a:extLst>
                    <a:ext uri="{9D8B030D-6E8A-4147-A177-3AD203B41FA5}">
                      <a16:colId xmlns:a16="http://schemas.microsoft.com/office/drawing/2014/main" val="4080163779"/>
                    </a:ext>
                  </a:extLst>
                </a:gridCol>
              </a:tblGrid>
              <a:tr h="370840">
                <a:tc>
                  <a:txBody>
                    <a:bodyPr/>
                    <a:lstStyle/>
                    <a:p>
                      <a:r>
                        <a:rPr lang="de-DE" dirty="0"/>
                        <a:t>Form</a:t>
                      </a:r>
                    </a:p>
                  </a:txBody>
                  <a:tcPr/>
                </a:tc>
                <a:tc>
                  <a:txBody>
                    <a:bodyPr/>
                    <a:lstStyle/>
                    <a:p>
                      <a:r>
                        <a:rPr lang="de-DE" dirty="0"/>
                        <a:t>Beschreibung</a:t>
                      </a:r>
                    </a:p>
                  </a:txBody>
                  <a:tcPr/>
                </a:tc>
                <a:extLst>
                  <a:ext uri="{0D108BD9-81ED-4DB2-BD59-A6C34878D82A}">
                    <a16:rowId xmlns:a16="http://schemas.microsoft.com/office/drawing/2014/main" val="1419161744"/>
                  </a:ext>
                </a:extLst>
              </a:tr>
              <a:tr h="370840">
                <a:tc>
                  <a:txBody>
                    <a:bodyPr/>
                    <a:lstStyle/>
                    <a:p>
                      <a:r>
                        <a:rPr lang="de-DE" dirty="0"/>
                        <a:t>Komplexe Leistung</a:t>
                      </a:r>
                    </a:p>
                  </a:txBody>
                  <a:tcPr/>
                </a:tc>
                <a:tc>
                  <a:txBody>
                    <a:bodyPr/>
                    <a:lstStyle/>
                    <a:p>
                      <a:r>
                        <a:rPr lang="de-DE" dirty="0"/>
                        <a:t>Komplexe Leistungen sollen in verschiedenen Sozialformen erbracht und bewertet werden. Bezogen auf der erweiterte Leistungsverständnis versteht man darunter eine Kombination aus fachlichen-inhaltlichen, methodischen-strategischen oder sozial-kommunikativen Leistungen mit mündlichen, schriftlichen und praktischen Anteilen.</a:t>
                      </a:r>
                    </a:p>
                    <a:p>
                      <a:r>
                        <a:rPr lang="de-DE" dirty="0"/>
                        <a:t>Beispiele: </a:t>
                      </a:r>
                    </a:p>
                    <a:p>
                      <a:pPr marL="285750" indent="-285750">
                        <a:buFont typeface="Arial" panose="020B0604020202020204" pitchFamily="34" charset="0"/>
                        <a:buChar char="•"/>
                      </a:pPr>
                      <a:r>
                        <a:rPr lang="de-DE" dirty="0"/>
                        <a:t>Dokumentation und Präsentation der Ergebnisse von Projekten</a:t>
                      </a:r>
                    </a:p>
                    <a:p>
                      <a:pPr marL="285750" indent="-285750">
                        <a:buFont typeface="Arial" panose="020B0604020202020204" pitchFamily="34" charset="0"/>
                        <a:buChar char="•"/>
                      </a:pPr>
                      <a:r>
                        <a:rPr lang="de-DE" dirty="0"/>
                        <a:t>Erarbeiten von Aufführungen, Inszenierungen, Lesetagebücher</a:t>
                      </a:r>
                    </a:p>
                    <a:p>
                      <a:pPr marL="285750" indent="-285750">
                        <a:buFont typeface="Arial" panose="020B0604020202020204" pitchFamily="34" charset="0"/>
                        <a:buChar char="•"/>
                      </a:pPr>
                      <a:r>
                        <a:rPr lang="de-DE" dirty="0"/>
                        <a:t>Führen von Portfolios</a:t>
                      </a:r>
                    </a:p>
                    <a:p>
                      <a:pPr marL="285750" indent="-285750">
                        <a:buFont typeface="Arial" panose="020B0604020202020204" pitchFamily="34" charset="0"/>
                        <a:buChar char="•"/>
                      </a:pPr>
                      <a:r>
                        <a:rPr lang="de-DE" dirty="0"/>
                        <a:t>Durchführen und Auswerten von Erkundungen, Exkursionen, Simulationen, Versuchen, Experimenten, Praktika.</a:t>
                      </a:r>
                    </a:p>
                  </a:txBody>
                  <a:tcPr/>
                </a:tc>
                <a:extLst>
                  <a:ext uri="{0D108BD9-81ED-4DB2-BD59-A6C34878D82A}">
                    <a16:rowId xmlns:a16="http://schemas.microsoft.com/office/drawing/2014/main" val="4046579377"/>
                  </a:ext>
                </a:extLst>
              </a:tr>
              <a:tr h="370840">
                <a:tc>
                  <a:txBody>
                    <a:bodyPr/>
                    <a:lstStyle/>
                    <a:p>
                      <a:r>
                        <a:rPr lang="de-DE" dirty="0"/>
                        <a:t>Portfolio</a:t>
                      </a:r>
                    </a:p>
                  </a:txBody>
                  <a:tcPr/>
                </a:tc>
                <a:tc>
                  <a:txBody>
                    <a:bodyPr/>
                    <a:lstStyle/>
                    <a:p>
                      <a:r>
                        <a:rPr lang="de-DE" dirty="0"/>
                        <a:t>Das Portfolio ist ein zielgerichtete Sammlung von Schülerarbeiten, welche die Anstrengungen des Lernenden, den Lernfortschritt und der Lernergebnisse auf mehreren Gebieten zeigt.  Der Lernende ist in der Gestaltung, der Art der Ausführung und der Bewertung stark eingebunden.</a:t>
                      </a:r>
                    </a:p>
                    <a:p>
                      <a:r>
                        <a:rPr lang="de-DE" dirty="0"/>
                        <a:t>Reflexionsbögen und Portfoliogespräche unter Einbeziehung anderer Schüler spielen eine wesentliche Rolle. Lernende lernen in der Portfolioarbeit Qualitätskriterien kennen und üben Perspektivwechsel.</a:t>
                      </a:r>
                    </a:p>
                  </a:txBody>
                  <a:tcPr/>
                </a:tc>
                <a:extLst>
                  <a:ext uri="{0D108BD9-81ED-4DB2-BD59-A6C34878D82A}">
                    <a16:rowId xmlns:a16="http://schemas.microsoft.com/office/drawing/2014/main" val="408438655"/>
                  </a:ext>
                </a:extLst>
              </a:tr>
            </a:tbl>
          </a:graphicData>
        </a:graphic>
      </p:graphicFrame>
    </p:spTree>
    <p:extLst>
      <p:ext uri="{BB962C8B-B14F-4D97-AF65-F5344CB8AC3E}">
        <p14:creationId xmlns:p14="http://schemas.microsoft.com/office/powerpoint/2010/main" val="36533992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C877E7-01F9-5779-C0B8-AE467845CE64}"/>
              </a:ext>
            </a:extLst>
          </p:cNvPr>
          <p:cNvSpPr>
            <a:spLocks noGrp="1"/>
          </p:cNvSpPr>
          <p:nvPr>
            <p:ph type="title"/>
          </p:nvPr>
        </p:nvSpPr>
        <p:spPr/>
        <p:txBody>
          <a:bodyPr/>
          <a:lstStyle/>
          <a:p>
            <a:r>
              <a:rPr lang="de-DE" dirty="0"/>
              <a:t>Formen der L-E und L-B</a:t>
            </a:r>
          </a:p>
        </p:txBody>
      </p:sp>
      <p:graphicFrame>
        <p:nvGraphicFramePr>
          <p:cNvPr id="4" name="Tabelle 4">
            <a:extLst>
              <a:ext uri="{FF2B5EF4-FFF2-40B4-BE49-F238E27FC236}">
                <a16:creationId xmlns:a16="http://schemas.microsoft.com/office/drawing/2014/main" id="{D26B7FCF-4B19-C52C-24E3-31C201A02D08}"/>
              </a:ext>
            </a:extLst>
          </p:cNvPr>
          <p:cNvGraphicFramePr>
            <a:graphicFrameLocks noGrp="1"/>
          </p:cNvGraphicFramePr>
          <p:nvPr>
            <p:ph idx="1"/>
            <p:extLst>
              <p:ext uri="{D42A27DB-BD31-4B8C-83A1-F6EECF244321}">
                <p14:modId xmlns:p14="http://schemas.microsoft.com/office/powerpoint/2010/main" val="4132181197"/>
              </p:ext>
            </p:extLst>
          </p:nvPr>
        </p:nvGraphicFramePr>
        <p:xfrm>
          <a:off x="838200" y="1478153"/>
          <a:ext cx="10515600" cy="4302760"/>
        </p:xfrm>
        <a:graphic>
          <a:graphicData uri="http://schemas.openxmlformats.org/drawingml/2006/table">
            <a:tbl>
              <a:tblPr firstRow="1" bandRow="1">
                <a:tableStyleId>{5C22544A-7EE6-4342-B048-85BDC9FD1C3A}</a:tableStyleId>
              </a:tblPr>
              <a:tblGrid>
                <a:gridCol w="2042160">
                  <a:extLst>
                    <a:ext uri="{9D8B030D-6E8A-4147-A177-3AD203B41FA5}">
                      <a16:colId xmlns:a16="http://schemas.microsoft.com/office/drawing/2014/main" val="360008150"/>
                    </a:ext>
                  </a:extLst>
                </a:gridCol>
                <a:gridCol w="8473440">
                  <a:extLst>
                    <a:ext uri="{9D8B030D-6E8A-4147-A177-3AD203B41FA5}">
                      <a16:colId xmlns:a16="http://schemas.microsoft.com/office/drawing/2014/main" val="4080163779"/>
                    </a:ext>
                  </a:extLst>
                </a:gridCol>
              </a:tblGrid>
              <a:tr h="370840">
                <a:tc>
                  <a:txBody>
                    <a:bodyPr/>
                    <a:lstStyle/>
                    <a:p>
                      <a:r>
                        <a:rPr lang="de-DE" dirty="0"/>
                        <a:t>Form</a:t>
                      </a:r>
                    </a:p>
                  </a:txBody>
                  <a:tcPr/>
                </a:tc>
                <a:tc>
                  <a:txBody>
                    <a:bodyPr/>
                    <a:lstStyle/>
                    <a:p>
                      <a:r>
                        <a:rPr lang="de-DE" dirty="0"/>
                        <a:t>Beschreibung</a:t>
                      </a:r>
                    </a:p>
                  </a:txBody>
                  <a:tcPr/>
                </a:tc>
                <a:extLst>
                  <a:ext uri="{0D108BD9-81ED-4DB2-BD59-A6C34878D82A}">
                    <a16:rowId xmlns:a16="http://schemas.microsoft.com/office/drawing/2014/main" val="1419161744"/>
                  </a:ext>
                </a:extLst>
              </a:tr>
              <a:tr h="370840">
                <a:tc>
                  <a:txBody>
                    <a:bodyPr/>
                    <a:lstStyle/>
                    <a:p>
                      <a:r>
                        <a:rPr lang="de-DE" dirty="0"/>
                        <a:t>Lerntagebuch</a:t>
                      </a:r>
                    </a:p>
                  </a:txBody>
                  <a:tcPr/>
                </a:tc>
                <a:tc>
                  <a:txBody>
                    <a:bodyPr/>
                    <a:lstStyle/>
                    <a:p>
                      <a:r>
                        <a:rPr lang="de-DE" dirty="0"/>
                        <a:t>Begleitend zum Unterricht reflektieren Schüler ihre Lernprozesse und Lernergebnisse in Form eines Lerntagebuches. Lerntagebücher sind private Dokumente der Lernenden. </a:t>
                      </a:r>
                    </a:p>
                  </a:txBody>
                  <a:tcPr/>
                </a:tc>
                <a:extLst>
                  <a:ext uri="{0D108BD9-81ED-4DB2-BD59-A6C34878D82A}">
                    <a16:rowId xmlns:a16="http://schemas.microsoft.com/office/drawing/2014/main" val="4046579377"/>
                  </a:ext>
                </a:extLst>
              </a:tr>
              <a:tr h="370840">
                <a:tc>
                  <a:txBody>
                    <a:bodyPr/>
                    <a:lstStyle/>
                    <a:p>
                      <a:r>
                        <a:rPr lang="de-DE" dirty="0"/>
                        <a:t>Lernjournal</a:t>
                      </a:r>
                    </a:p>
                  </a:txBody>
                  <a:tcPr/>
                </a:tc>
                <a:tc>
                  <a:txBody>
                    <a:bodyPr/>
                    <a:lstStyle/>
                    <a:p>
                      <a:r>
                        <a:rPr lang="de-DE" dirty="0"/>
                        <a:t>Das formalisierte Lernjournal ist auf den Dialog mit der Lehrkraft angelegtes Instrument. Lernende geben nach einer Unterrichtseinheit dem Lehrer Einblick in ihren Lernprozess.</a:t>
                      </a:r>
                    </a:p>
                  </a:txBody>
                  <a:tcPr/>
                </a:tc>
                <a:extLst>
                  <a:ext uri="{0D108BD9-81ED-4DB2-BD59-A6C34878D82A}">
                    <a16:rowId xmlns:a16="http://schemas.microsoft.com/office/drawing/2014/main" val="408438655"/>
                  </a:ext>
                </a:extLst>
              </a:tr>
              <a:tr h="370840">
                <a:tc>
                  <a:txBody>
                    <a:bodyPr/>
                    <a:lstStyle/>
                    <a:p>
                      <a:r>
                        <a:rPr lang="de-DE" dirty="0"/>
                        <a:t>Einschätzungs-bogen</a:t>
                      </a:r>
                    </a:p>
                  </a:txBody>
                  <a:tcPr/>
                </a:tc>
                <a:tc>
                  <a:txBody>
                    <a:bodyPr/>
                    <a:lstStyle/>
                    <a:p>
                      <a:r>
                        <a:rPr lang="de-DE" dirty="0"/>
                        <a:t>Lernende lernen, sich ihren Lernprozess bewusst zu machen und ihre Lernergebnisse allein oder gemeinsam mit anderen zu kontrollieren und einzuschätzen. </a:t>
                      </a:r>
                    </a:p>
                    <a:p>
                      <a:r>
                        <a:rPr lang="de-DE" dirty="0"/>
                        <a:t>Varianten:</a:t>
                      </a:r>
                    </a:p>
                    <a:p>
                      <a:pPr marL="285750" indent="-285750">
                        <a:buFont typeface="Arial" panose="020B0604020202020204" pitchFamily="34" charset="0"/>
                        <a:buChar char="•"/>
                      </a:pPr>
                      <a:r>
                        <a:rPr lang="de-DE" dirty="0"/>
                        <a:t>Selbsteinschätzung</a:t>
                      </a:r>
                    </a:p>
                    <a:p>
                      <a:pPr marL="285750" indent="-285750">
                        <a:buFont typeface="Arial" panose="020B0604020202020204" pitchFamily="34" charset="0"/>
                        <a:buChar char="•"/>
                      </a:pPr>
                      <a:r>
                        <a:rPr lang="de-DE" dirty="0"/>
                        <a:t>Vorher-Nachher-Selbsteinschätzung</a:t>
                      </a:r>
                    </a:p>
                    <a:p>
                      <a:pPr marL="285750" indent="-285750">
                        <a:buFont typeface="Arial" panose="020B0604020202020204" pitchFamily="34" charset="0"/>
                        <a:buChar char="•"/>
                      </a:pPr>
                      <a:r>
                        <a:rPr lang="de-DE" dirty="0"/>
                        <a:t>Selbst- und Partnerbewertung</a:t>
                      </a:r>
                    </a:p>
                  </a:txBody>
                  <a:tcPr/>
                </a:tc>
                <a:extLst>
                  <a:ext uri="{0D108BD9-81ED-4DB2-BD59-A6C34878D82A}">
                    <a16:rowId xmlns:a16="http://schemas.microsoft.com/office/drawing/2014/main" val="143124204"/>
                  </a:ext>
                </a:extLst>
              </a:tr>
              <a:tr h="370840">
                <a:tc>
                  <a:txBody>
                    <a:bodyPr/>
                    <a:lstStyle/>
                    <a:p>
                      <a:r>
                        <a:rPr lang="de-DE" dirty="0"/>
                        <a:t>Kompetenzraster</a:t>
                      </a:r>
                    </a:p>
                  </a:txBody>
                  <a:tcPr/>
                </a:tc>
                <a:tc>
                  <a:txBody>
                    <a:bodyPr/>
                    <a:lstStyle/>
                    <a:p>
                      <a:pPr marL="0" indent="0">
                        <a:buFont typeface="Arial" panose="020B0604020202020204" pitchFamily="34" charset="0"/>
                        <a:buNone/>
                      </a:pPr>
                      <a:r>
                        <a:rPr lang="de-DE" dirty="0"/>
                        <a:t>Hierbei handelt es sich um Bögen </a:t>
                      </a:r>
                      <a:r>
                        <a:rPr lang="de-DE" dirty="0" err="1"/>
                        <a:t>bzwe</a:t>
                      </a:r>
                      <a:r>
                        <a:rPr lang="de-DE" dirty="0"/>
                        <a:t>. Blätter mit vorformulierten Kategorien. Die Lehrer geben in Bezug auf diese Kategorien Kommentare zu Schülerarbeiten ab. </a:t>
                      </a:r>
                    </a:p>
                    <a:p>
                      <a:pPr marL="0" indent="0">
                        <a:buFont typeface="Arial" panose="020B0604020202020204" pitchFamily="34" charset="0"/>
                        <a:buNone/>
                      </a:pPr>
                      <a:r>
                        <a:rPr lang="de-DE" dirty="0"/>
                        <a:t>Er handelt sich hier um eine formalisierte produktbezogene Fremdbewertung.</a:t>
                      </a:r>
                    </a:p>
                  </a:txBody>
                  <a:tcPr/>
                </a:tc>
                <a:extLst>
                  <a:ext uri="{0D108BD9-81ED-4DB2-BD59-A6C34878D82A}">
                    <a16:rowId xmlns:a16="http://schemas.microsoft.com/office/drawing/2014/main" val="3384499784"/>
                  </a:ext>
                </a:extLst>
              </a:tr>
            </a:tbl>
          </a:graphicData>
        </a:graphic>
      </p:graphicFrame>
    </p:spTree>
    <p:extLst>
      <p:ext uri="{BB962C8B-B14F-4D97-AF65-F5344CB8AC3E}">
        <p14:creationId xmlns:p14="http://schemas.microsoft.com/office/powerpoint/2010/main" val="29861777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C877E7-01F9-5779-C0B8-AE467845CE64}"/>
              </a:ext>
            </a:extLst>
          </p:cNvPr>
          <p:cNvSpPr>
            <a:spLocks noGrp="1"/>
          </p:cNvSpPr>
          <p:nvPr>
            <p:ph type="title"/>
          </p:nvPr>
        </p:nvSpPr>
        <p:spPr/>
        <p:txBody>
          <a:bodyPr/>
          <a:lstStyle/>
          <a:p>
            <a:r>
              <a:rPr lang="de-DE" dirty="0"/>
              <a:t>Formen der L-E und L-B</a:t>
            </a:r>
          </a:p>
        </p:txBody>
      </p:sp>
      <p:graphicFrame>
        <p:nvGraphicFramePr>
          <p:cNvPr id="4" name="Tabelle 4">
            <a:extLst>
              <a:ext uri="{FF2B5EF4-FFF2-40B4-BE49-F238E27FC236}">
                <a16:creationId xmlns:a16="http://schemas.microsoft.com/office/drawing/2014/main" id="{D26B7FCF-4B19-C52C-24E3-31C201A02D08}"/>
              </a:ext>
            </a:extLst>
          </p:cNvPr>
          <p:cNvGraphicFramePr>
            <a:graphicFrameLocks noGrp="1"/>
          </p:cNvGraphicFramePr>
          <p:nvPr>
            <p:ph idx="1"/>
            <p:extLst>
              <p:ext uri="{D42A27DB-BD31-4B8C-83A1-F6EECF244321}">
                <p14:modId xmlns:p14="http://schemas.microsoft.com/office/powerpoint/2010/main" val="4002302432"/>
              </p:ext>
            </p:extLst>
          </p:nvPr>
        </p:nvGraphicFramePr>
        <p:xfrm>
          <a:off x="838200" y="1478153"/>
          <a:ext cx="10515600" cy="4577080"/>
        </p:xfrm>
        <a:graphic>
          <a:graphicData uri="http://schemas.openxmlformats.org/drawingml/2006/table">
            <a:tbl>
              <a:tblPr firstRow="1" bandRow="1">
                <a:tableStyleId>{5C22544A-7EE6-4342-B048-85BDC9FD1C3A}</a:tableStyleId>
              </a:tblPr>
              <a:tblGrid>
                <a:gridCol w="2042160">
                  <a:extLst>
                    <a:ext uri="{9D8B030D-6E8A-4147-A177-3AD203B41FA5}">
                      <a16:colId xmlns:a16="http://schemas.microsoft.com/office/drawing/2014/main" val="360008150"/>
                    </a:ext>
                  </a:extLst>
                </a:gridCol>
                <a:gridCol w="8473440">
                  <a:extLst>
                    <a:ext uri="{9D8B030D-6E8A-4147-A177-3AD203B41FA5}">
                      <a16:colId xmlns:a16="http://schemas.microsoft.com/office/drawing/2014/main" val="4080163779"/>
                    </a:ext>
                  </a:extLst>
                </a:gridCol>
              </a:tblGrid>
              <a:tr h="370840">
                <a:tc>
                  <a:txBody>
                    <a:bodyPr/>
                    <a:lstStyle/>
                    <a:p>
                      <a:r>
                        <a:rPr lang="de-DE" dirty="0"/>
                        <a:t>Form</a:t>
                      </a:r>
                    </a:p>
                  </a:txBody>
                  <a:tcPr/>
                </a:tc>
                <a:tc>
                  <a:txBody>
                    <a:bodyPr/>
                    <a:lstStyle/>
                    <a:p>
                      <a:r>
                        <a:rPr lang="de-DE" dirty="0"/>
                        <a:t>Beschreibung</a:t>
                      </a:r>
                    </a:p>
                  </a:txBody>
                  <a:tcPr/>
                </a:tc>
                <a:extLst>
                  <a:ext uri="{0D108BD9-81ED-4DB2-BD59-A6C34878D82A}">
                    <a16:rowId xmlns:a16="http://schemas.microsoft.com/office/drawing/2014/main" val="1419161744"/>
                  </a:ext>
                </a:extLst>
              </a:tr>
              <a:tr h="370840">
                <a:tc>
                  <a:txBody>
                    <a:bodyPr/>
                    <a:lstStyle/>
                    <a:p>
                      <a:r>
                        <a:rPr lang="de-DE" dirty="0"/>
                        <a:t>Zweiphasen- bzw. Zweistufenarbeit</a:t>
                      </a:r>
                    </a:p>
                  </a:txBody>
                  <a:tcPr/>
                </a:tc>
                <a:tc>
                  <a:txBody>
                    <a:bodyPr/>
                    <a:lstStyle/>
                    <a:p>
                      <a:pPr marL="0" indent="0">
                        <a:buFont typeface="Arial" panose="020B0604020202020204" pitchFamily="34" charset="0"/>
                        <a:buNone/>
                      </a:pPr>
                      <a:r>
                        <a:rPr lang="de-DE" dirty="0"/>
                        <a:t>Schüler erhalten ihre Arbeit, nachdem sie vom Lehrer durchgesehen und mit Hinweisen versehen – nicht aber bewertet – wurden, nochmals zurück, um daran weiterzuarbeiten.</a:t>
                      </a:r>
                    </a:p>
                    <a:p>
                      <a:pPr marL="0" indent="0">
                        <a:buFont typeface="Arial" panose="020B0604020202020204" pitchFamily="34" charset="0"/>
                        <a:buNone/>
                      </a:pPr>
                      <a:r>
                        <a:rPr lang="de-DE" dirty="0"/>
                        <a:t>Dabei geht es vor allem um das Finden der Möglichkeit, die Qualität der Arbeit zu steigern, wobei ein Maß an Selbstbeurteilungskompetenz erforderlich ist.</a:t>
                      </a:r>
                    </a:p>
                  </a:txBody>
                  <a:tcPr/>
                </a:tc>
                <a:extLst>
                  <a:ext uri="{0D108BD9-81ED-4DB2-BD59-A6C34878D82A}">
                    <a16:rowId xmlns:a16="http://schemas.microsoft.com/office/drawing/2014/main" val="110998819"/>
                  </a:ext>
                </a:extLst>
              </a:tr>
              <a:tr h="370840">
                <a:tc>
                  <a:txBody>
                    <a:bodyPr/>
                    <a:lstStyle/>
                    <a:p>
                      <a:r>
                        <a:rPr lang="de-DE" dirty="0"/>
                        <a:t>Beobachtungs-bogen</a:t>
                      </a:r>
                    </a:p>
                  </a:txBody>
                  <a:tcPr/>
                </a:tc>
                <a:tc>
                  <a:txBody>
                    <a:bodyPr/>
                    <a:lstStyle/>
                    <a:p>
                      <a:pPr marL="0" indent="0">
                        <a:buFont typeface="Arial" panose="020B0604020202020204" pitchFamily="34" charset="0"/>
                        <a:buNone/>
                      </a:pPr>
                      <a:r>
                        <a:rPr lang="de-DE" dirty="0"/>
                        <a:t>Lehrer beobachten das Lernverhalten von Schülern und geben nach vorher vereinbarten Kriterien und Maßstäben eine Einschätzung ab.</a:t>
                      </a:r>
                    </a:p>
                  </a:txBody>
                  <a:tcPr/>
                </a:tc>
                <a:extLst>
                  <a:ext uri="{0D108BD9-81ED-4DB2-BD59-A6C34878D82A}">
                    <a16:rowId xmlns:a16="http://schemas.microsoft.com/office/drawing/2014/main" val="3391632052"/>
                  </a:ext>
                </a:extLst>
              </a:tr>
              <a:tr h="370840">
                <a:tc>
                  <a:txBody>
                    <a:bodyPr/>
                    <a:lstStyle/>
                    <a:p>
                      <a:r>
                        <a:rPr lang="de-DE" dirty="0"/>
                        <a:t>Lernleistungs-bericht</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dirty="0"/>
                        <a:t>Lehrer bewerten die Lernleistung von Schülern nach vorher vereinbarten Kriterien und Maßstäben in einem Bericht. Über einen längeren Zeitraum angewandt, bildet sich so ein Entwicklungsergebnis ab. </a:t>
                      </a:r>
                    </a:p>
                    <a:p>
                      <a:pPr marL="0" indent="0">
                        <a:buFont typeface="Arial" panose="020B0604020202020204" pitchFamily="34" charset="0"/>
                        <a:buNone/>
                      </a:pPr>
                      <a:endParaRPr lang="de-DE" dirty="0"/>
                    </a:p>
                  </a:txBody>
                  <a:tcPr/>
                </a:tc>
                <a:extLst>
                  <a:ext uri="{0D108BD9-81ED-4DB2-BD59-A6C34878D82A}">
                    <a16:rowId xmlns:a16="http://schemas.microsoft.com/office/drawing/2014/main" val="775329086"/>
                  </a:ext>
                </a:extLst>
              </a:tr>
              <a:tr h="370840">
                <a:tc>
                  <a:txBody>
                    <a:bodyPr/>
                    <a:lstStyle/>
                    <a:p>
                      <a:r>
                        <a:rPr lang="de-DE" dirty="0"/>
                        <a:t>Lerngespräch</a:t>
                      </a:r>
                    </a:p>
                  </a:txBody>
                  <a:tcPr/>
                </a:tc>
                <a:tc>
                  <a:txBody>
                    <a:bodyPr/>
                    <a:lstStyle/>
                    <a:p>
                      <a:pPr marL="0" indent="0">
                        <a:buFont typeface="Arial" panose="020B0604020202020204" pitchFamily="34" charset="0"/>
                        <a:buNone/>
                      </a:pPr>
                      <a:r>
                        <a:rPr lang="de-DE" dirty="0"/>
                        <a:t>Hierbei ist die Entwicklung einer angstfreien sowie Selbstbewertung und </a:t>
                      </a:r>
                      <a:r>
                        <a:rPr lang="de-DE" dirty="0" err="1"/>
                        <a:t>Selbstrflexion</a:t>
                      </a:r>
                      <a:r>
                        <a:rPr lang="de-DE" dirty="0"/>
                        <a:t> fördernden Gesprächskultur wesentlich. Fremdbewertungen von Schüler und auch Eltern können einbezogen werden. Die Aufgabe des Lehrer als Berater und Lernhelfer erhält in diesem Zusammenhang eine </a:t>
                      </a:r>
                      <a:r>
                        <a:rPr lang="de-DE"/>
                        <a:t>besondere Bedeutung.</a:t>
                      </a:r>
                      <a:endParaRPr lang="de-DE" dirty="0"/>
                    </a:p>
                  </a:txBody>
                  <a:tcPr/>
                </a:tc>
                <a:extLst>
                  <a:ext uri="{0D108BD9-81ED-4DB2-BD59-A6C34878D82A}">
                    <a16:rowId xmlns:a16="http://schemas.microsoft.com/office/drawing/2014/main" val="2985169926"/>
                  </a:ext>
                </a:extLst>
              </a:tr>
            </a:tbl>
          </a:graphicData>
        </a:graphic>
      </p:graphicFrame>
    </p:spTree>
    <p:extLst>
      <p:ext uri="{BB962C8B-B14F-4D97-AF65-F5344CB8AC3E}">
        <p14:creationId xmlns:p14="http://schemas.microsoft.com/office/powerpoint/2010/main" val="2754489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E16ABC-F385-E795-7CF7-29A79386E014}"/>
              </a:ext>
            </a:extLst>
          </p:cNvPr>
          <p:cNvSpPr>
            <a:spLocks noGrp="1"/>
          </p:cNvSpPr>
          <p:nvPr>
            <p:ph type="title"/>
          </p:nvPr>
        </p:nvSpPr>
        <p:spPr/>
        <p:txBody>
          <a:bodyPr/>
          <a:lstStyle/>
          <a:p>
            <a:r>
              <a:rPr lang="de-DE" dirty="0"/>
              <a:t>Zielvorstellung Schulpolitik</a:t>
            </a:r>
          </a:p>
        </p:txBody>
      </p:sp>
      <p:sp>
        <p:nvSpPr>
          <p:cNvPr id="3" name="Inhaltsplatzhalter 2">
            <a:extLst>
              <a:ext uri="{FF2B5EF4-FFF2-40B4-BE49-F238E27FC236}">
                <a16:creationId xmlns:a16="http://schemas.microsoft.com/office/drawing/2014/main" id="{FE370481-7B95-05FF-AA7E-3A7E682F06AD}"/>
              </a:ext>
            </a:extLst>
          </p:cNvPr>
          <p:cNvSpPr>
            <a:spLocks noGrp="1"/>
          </p:cNvSpPr>
          <p:nvPr>
            <p:ph idx="1"/>
          </p:nvPr>
        </p:nvSpPr>
        <p:spPr/>
        <p:txBody>
          <a:bodyPr>
            <a:normAutofit fontScale="92500" lnSpcReduction="10000"/>
          </a:bodyPr>
          <a:lstStyle/>
          <a:p>
            <a:r>
              <a:rPr lang="de-DE" dirty="0"/>
              <a:t>Das schulische Lernen wird als Verknüpfung des Erwerb von intelligentem und anwendungsfähigen Wissen, der Entwicklung von Lern,- Methoden und Sozialkompetenz und Wertorientierung beschrieben (</a:t>
            </a:r>
            <a:r>
              <a:rPr lang="de-DE" b="1" i="1" dirty="0"/>
              <a:t>erweitertes Lernverständnis</a:t>
            </a:r>
            <a:r>
              <a:rPr lang="de-DE" dirty="0"/>
              <a:t>). Die Lernenden sollen sich solide Grundlagen lebenslanges Lernen aneignen. Das bedeutet, dass Lernende als selbständig, kooperativ und eigenverantwortlich Personen stärker als bisher in die schulische Arbeit einbezogen werden.</a:t>
            </a:r>
          </a:p>
          <a:p>
            <a:r>
              <a:rPr lang="de-DE" dirty="0"/>
              <a:t>Bestimmung von Leistungsermittlung und –</a:t>
            </a:r>
            <a:r>
              <a:rPr lang="de-DE" dirty="0" err="1"/>
              <a:t>bewertung</a:t>
            </a:r>
            <a:r>
              <a:rPr lang="de-DE" dirty="0"/>
              <a:t>:</a:t>
            </a:r>
          </a:p>
          <a:p>
            <a:pPr lvl="1"/>
            <a:r>
              <a:rPr lang="de-DE" dirty="0"/>
              <a:t>Leistungsermittlung handelt es sich um eine wertfreien Vorgang zur quantitativen Feststellung von Leistungen, welcher der Bewertung </a:t>
            </a:r>
            <a:r>
              <a:rPr lang="de-DE" dirty="0" err="1"/>
              <a:t>zeitlch</a:t>
            </a:r>
            <a:r>
              <a:rPr lang="de-DE" dirty="0"/>
              <a:t> vorausgeht. </a:t>
            </a:r>
          </a:p>
          <a:p>
            <a:pPr lvl="1"/>
            <a:r>
              <a:rPr lang="de-DE" dirty="0"/>
              <a:t>Unter Leistungsbewertung versteht man einen interpretativen Vorgang, </a:t>
            </a:r>
            <a:r>
              <a:rPr lang="de-DE" dirty="0" err="1"/>
              <a:t>be</a:t>
            </a:r>
            <a:r>
              <a:rPr lang="de-DE" dirty="0"/>
              <a:t> dem die „konkrete und detaillierte Einordnung einer beschriebenen Leistung in einen bestimmten Maßstab vorgenommen wird.</a:t>
            </a:r>
          </a:p>
        </p:txBody>
      </p:sp>
    </p:spTree>
    <p:extLst>
      <p:ext uri="{BB962C8B-B14F-4D97-AF65-F5344CB8AC3E}">
        <p14:creationId xmlns:p14="http://schemas.microsoft.com/office/powerpoint/2010/main" val="2228317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D4ADCF8-24F3-EBD5-D5D9-F51251BBA359}"/>
              </a:ext>
            </a:extLst>
          </p:cNvPr>
          <p:cNvSpPr>
            <a:spLocks noGrp="1"/>
          </p:cNvSpPr>
          <p:nvPr>
            <p:ph type="title"/>
          </p:nvPr>
        </p:nvSpPr>
        <p:spPr/>
        <p:txBody>
          <a:bodyPr/>
          <a:lstStyle/>
          <a:p>
            <a:r>
              <a:rPr lang="de-DE" dirty="0"/>
              <a:t>Ausgangslage</a:t>
            </a:r>
          </a:p>
        </p:txBody>
      </p:sp>
      <p:sp>
        <p:nvSpPr>
          <p:cNvPr id="3" name="Inhaltsplatzhalter 2">
            <a:extLst>
              <a:ext uri="{FF2B5EF4-FFF2-40B4-BE49-F238E27FC236}">
                <a16:creationId xmlns:a16="http://schemas.microsoft.com/office/drawing/2014/main" id="{1A911E71-02DE-EB27-32DB-B2DA71E839BF}"/>
              </a:ext>
            </a:extLst>
          </p:cNvPr>
          <p:cNvSpPr>
            <a:spLocks noGrp="1"/>
          </p:cNvSpPr>
          <p:nvPr>
            <p:ph idx="1"/>
          </p:nvPr>
        </p:nvSpPr>
        <p:spPr/>
        <p:txBody>
          <a:bodyPr/>
          <a:lstStyle/>
          <a:p>
            <a:r>
              <a:rPr lang="de-DE" dirty="0"/>
              <a:t>Etwas zu leisten und dafür Anerkennung zu erfahren, sind Grundbedürfnisse des Menschen.</a:t>
            </a:r>
          </a:p>
          <a:p>
            <a:r>
              <a:rPr lang="de-DE" dirty="0"/>
              <a:t>Im pädagogische Sinne ist Leistung zu verstehen als Anstrengung, die mit einem Lernvorgang sowohl im Aneignungs- als auch im Anwendungsprozess verbunden ist und sich in einem Ergebnis zeigt.</a:t>
            </a:r>
          </a:p>
          <a:p>
            <a:r>
              <a:rPr lang="de-DE" dirty="0"/>
              <a:t>Darum gibt es Leistungen in allen Dimensionen, in denen es auch Lernvorgänge gibt.</a:t>
            </a:r>
          </a:p>
          <a:p>
            <a:endParaRPr lang="de-DE" dirty="0"/>
          </a:p>
        </p:txBody>
      </p:sp>
    </p:spTree>
    <p:extLst>
      <p:ext uri="{BB962C8B-B14F-4D97-AF65-F5344CB8AC3E}">
        <p14:creationId xmlns:p14="http://schemas.microsoft.com/office/powerpoint/2010/main" val="4260390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389364-C5F6-F272-9E0D-4C41F29DA550}"/>
              </a:ext>
            </a:extLst>
          </p:cNvPr>
          <p:cNvSpPr>
            <a:spLocks noGrp="1"/>
          </p:cNvSpPr>
          <p:nvPr>
            <p:ph type="title"/>
          </p:nvPr>
        </p:nvSpPr>
        <p:spPr/>
        <p:txBody>
          <a:bodyPr/>
          <a:lstStyle/>
          <a:p>
            <a:r>
              <a:rPr lang="de-DE" dirty="0"/>
              <a:t>Funktionen L-Ermittlung und -Bewertung</a:t>
            </a:r>
          </a:p>
        </p:txBody>
      </p:sp>
      <p:sp>
        <p:nvSpPr>
          <p:cNvPr id="3" name="Inhaltsplatzhalter 2">
            <a:extLst>
              <a:ext uri="{FF2B5EF4-FFF2-40B4-BE49-F238E27FC236}">
                <a16:creationId xmlns:a16="http://schemas.microsoft.com/office/drawing/2014/main" id="{2EFA9202-18A2-89C5-9EBA-D0A96CFB9501}"/>
              </a:ext>
            </a:extLst>
          </p:cNvPr>
          <p:cNvSpPr>
            <a:spLocks noGrp="1"/>
          </p:cNvSpPr>
          <p:nvPr>
            <p:ph idx="1"/>
          </p:nvPr>
        </p:nvSpPr>
        <p:spPr/>
        <p:txBody>
          <a:bodyPr/>
          <a:lstStyle/>
          <a:p>
            <a:r>
              <a:rPr lang="de-DE" dirty="0"/>
              <a:t>Sie …</a:t>
            </a:r>
          </a:p>
          <a:p>
            <a:pPr lvl="1"/>
            <a:r>
              <a:rPr lang="de-DE" dirty="0"/>
              <a:t>Geben Rückmeldung zum Stand des Lernens und dienen der </a:t>
            </a:r>
            <a:r>
              <a:rPr lang="de-DE" dirty="0" err="1"/>
              <a:t>individuellenm</a:t>
            </a:r>
            <a:r>
              <a:rPr lang="de-DE" dirty="0"/>
              <a:t> Lernerfolgskontrolle</a:t>
            </a:r>
          </a:p>
          <a:p>
            <a:pPr lvl="1"/>
            <a:r>
              <a:rPr lang="de-DE" dirty="0"/>
              <a:t>sind Grundlage für individuelle Förderung</a:t>
            </a:r>
          </a:p>
          <a:p>
            <a:pPr lvl="1"/>
            <a:r>
              <a:rPr lang="de-DE" dirty="0"/>
              <a:t>sind Entscheidungshilfen im Hinblick auf Schullaufbahn</a:t>
            </a:r>
          </a:p>
          <a:p>
            <a:pPr lvl="1"/>
            <a:r>
              <a:rPr lang="de-DE" dirty="0"/>
              <a:t>geben Informationen über den Lernstand einer Klasse</a:t>
            </a:r>
          </a:p>
          <a:p>
            <a:pPr lvl="1"/>
            <a:r>
              <a:rPr lang="de-DE" dirty="0"/>
              <a:t>geben Aufschluss über die Wirksamkeit des Unterrichts.</a:t>
            </a:r>
          </a:p>
        </p:txBody>
      </p:sp>
    </p:spTree>
    <p:extLst>
      <p:ext uri="{BB962C8B-B14F-4D97-AF65-F5344CB8AC3E}">
        <p14:creationId xmlns:p14="http://schemas.microsoft.com/office/powerpoint/2010/main" val="2022364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5088CE-D6D5-AB22-D048-C18D624E5405}"/>
              </a:ext>
            </a:extLst>
          </p:cNvPr>
          <p:cNvSpPr>
            <a:spLocks noGrp="1"/>
          </p:cNvSpPr>
          <p:nvPr>
            <p:ph type="title"/>
          </p:nvPr>
        </p:nvSpPr>
        <p:spPr/>
        <p:txBody>
          <a:bodyPr/>
          <a:lstStyle/>
          <a:p>
            <a:r>
              <a:rPr lang="de-DE" dirty="0"/>
              <a:t>Objektive Maßstäbe zur L-B und L-E</a:t>
            </a:r>
          </a:p>
        </p:txBody>
      </p:sp>
      <p:sp>
        <p:nvSpPr>
          <p:cNvPr id="3" name="Inhaltsplatzhalter 2">
            <a:extLst>
              <a:ext uri="{FF2B5EF4-FFF2-40B4-BE49-F238E27FC236}">
                <a16:creationId xmlns:a16="http://schemas.microsoft.com/office/drawing/2014/main" id="{8B0D7FE2-3C6E-0F39-812B-DDCC9F6DB44B}"/>
              </a:ext>
            </a:extLst>
          </p:cNvPr>
          <p:cNvSpPr>
            <a:spLocks noGrp="1"/>
          </p:cNvSpPr>
          <p:nvPr>
            <p:ph idx="1"/>
          </p:nvPr>
        </p:nvSpPr>
        <p:spPr/>
        <p:txBody>
          <a:bodyPr/>
          <a:lstStyle/>
          <a:p>
            <a:r>
              <a:rPr lang="de-DE" b="1" dirty="0"/>
              <a:t>Sachliche Bezugsnormen </a:t>
            </a:r>
            <a:r>
              <a:rPr lang="de-DE" dirty="0"/>
              <a:t>legen die inhaltliche , auf den Lerngegenstand bezogenen Anforderungen fest und sind damit gruppenunabhängig</a:t>
            </a:r>
          </a:p>
          <a:p>
            <a:r>
              <a:rPr lang="de-DE" b="1" dirty="0"/>
              <a:t>Soziale Bezugsnormen </a:t>
            </a:r>
            <a:r>
              <a:rPr lang="de-DE" dirty="0"/>
              <a:t>setzen die Schülerleistungen ins Verhältnis zur Leistung der gesamten Lerngruppe, dessen Mitglied der Lernende ist.</a:t>
            </a:r>
          </a:p>
          <a:p>
            <a:r>
              <a:rPr lang="de-DE" b="1" dirty="0"/>
              <a:t>Individuelle Bezugsnorm </a:t>
            </a:r>
            <a:r>
              <a:rPr lang="de-DE" dirty="0"/>
              <a:t>beziehen sich auf Lernfortschritte des Lernenden.</a:t>
            </a:r>
          </a:p>
          <a:p>
            <a:pPr lvl="1"/>
            <a:r>
              <a:rPr lang="de-DE" dirty="0"/>
              <a:t>Diese Bezugsnorm ist nicht bei jeder Bewertung möglich /</a:t>
            </a:r>
            <a:r>
              <a:rPr lang="de-DE" dirty="0" err="1"/>
              <a:t>zwecksmäßig</a:t>
            </a:r>
            <a:endParaRPr lang="de-DE" dirty="0"/>
          </a:p>
        </p:txBody>
      </p:sp>
    </p:spTree>
    <p:extLst>
      <p:ext uri="{BB962C8B-B14F-4D97-AF65-F5344CB8AC3E}">
        <p14:creationId xmlns:p14="http://schemas.microsoft.com/office/powerpoint/2010/main" val="13050595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3A1D3F-88E5-D046-8383-DFA7C090CD7C}"/>
              </a:ext>
            </a:extLst>
          </p:cNvPr>
          <p:cNvSpPr>
            <a:spLocks noGrp="1"/>
          </p:cNvSpPr>
          <p:nvPr>
            <p:ph type="title"/>
          </p:nvPr>
        </p:nvSpPr>
        <p:spPr/>
        <p:txBody>
          <a:bodyPr/>
          <a:lstStyle/>
          <a:p>
            <a:r>
              <a:rPr lang="de-DE" dirty="0"/>
              <a:t>Erweitertes Leistungsverständnis</a:t>
            </a:r>
          </a:p>
        </p:txBody>
      </p:sp>
      <p:sp>
        <p:nvSpPr>
          <p:cNvPr id="3" name="Inhaltsplatzhalter 2">
            <a:extLst>
              <a:ext uri="{FF2B5EF4-FFF2-40B4-BE49-F238E27FC236}">
                <a16:creationId xmlns:a16="http://schemas.microsoft.com/office/drawing/2014/main" id="{0B2804F5-FE2B-48AD-6985-189E78BF9F8A}"/>
              </a:ext>
            </a:extLst>
          </p:cNvPr>
          <p:cNvSpPr>
            <a:spLocks noGrp="1"/>
          </p:cNvSpPr>
          <p:nvPr>
            <p:ph idx="1"/>
          </p:nvPr>
        </p:nvSpPr>
        <p:spPr/>
        <p:txBody>
          <a:bodyPr/>
          <a:lstStyle/>
          <a:p>
            <a:r>
              <a:rPr lang="de-DE" dirty="0"/>
              <a:t>Ausgangspunkt ist das erweiterte Lernverständnis</a:t>
            </a:r>
          </a:p>
          <a:p>
            <a:r>
              <a:rPr lang="de-DE" dirty="0"/>
              <a:t>Davon abgeleitet wird das erweiterte Leistungsverständnis mit folgenden Komponenten:</a:t>
            </a:r>
          </a:p>
          <a:p>
            <a:pPr lvl="1"/>
            <a:r>
              <a:rPr lang="de-DE" dirty="0"/>
              <a:t>Fachlich-inhaltliche Leistung (verstehen, erkennen, bewerten,…)</a:t>
            </a:r>
          </a:p>
          <a:p>
            <a:pPr lvl="1"/>
            <a:r>
              <a:rPr lang="de-DE" dirty="0"/>
              <a:t>Methodische-strategische Leistung (planen, organisieren, exzerpieren, …)</a:t>
            </a:r>
          </a:p>
          <a:p>
            <a:pPr lvl="1"/>
            <a:r>
              <a:rPr lang="de-DE" dirty="0"/>
              <a:t>Sozial-kommunikative Leistungen (zuhören, diskutieren, argumentieren, …)</a:t>
            </a:r>
          </a:p>
          <a:p>
            <a:pPr lvl="1"/>
            <a:r>
              <a:rPr lang="de-DE" dirty="0"/>
              <a:t>Persönliche Leistungen (Selbstvertrauen gewinnen, Werthaltungen aufbauen, …)</a:t>
            </a:r>
          </a:p>
        </p:txBody>
      </p:sp>
    </p:spTree>
    <p:extLst>
      <p:ext uri="{BB962C8B-B14F-4D97-AF65-F5344CB8AC3E}">
        <p14:creationId xmlns:p14="http://schemas.microsoft.com/office/powerpoint/2010/main" val="11360654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4665C3E-63E0-C2E3-8414-CA677587C99F}"/>
              </a:ext>
            </a:extLst>
          </p:cNvPr>
          <p:cNvSpPr>
            <a:spLocks noGrp="1"/>
          </p:cNvSpPr>
          <p:nvPr>
            <p:ph type="title"/>
          </p:nvPr>
        </p:nvSpPr>
        <p:spPr/>
        <p:txBody>
          <a:bodyPr/>
          <a:lstStyle/>
          <a:p>
            <a:r>
              <a:rPr lang="de-DE" dirty="0"/>
              <a:t>Veränderungen der L-E und LB</a:t>
            </a:r>
          </a:p>
        </p:txBody>
      </p:sp>
      <p:sp>
        <p:nvSpPr>
          <p:cNvPr id="4" name="Textplatzhalter 3">
            <a:extLst>
              <a:ext uri="{FF2B5EF4-FFF2-40B4-BE49-F238E27FC236}">
                <a16:creationId xmlns:a16="http://schemas.microsoft.com/office/drawing/2014/main" id="{4834CA45-AE5C-947D-D783-733990E66AC5}"/>
              </a:ext>
            </a:extLst>
          </p:cNvPr>
          <p:cNvSpPr>
            <a:spLocks noGrp="1"/>
          </p:cNvSpPr>
          <p:nvPr>
            <p:ph type="body" idx="1"/>
          </p:nvPr>
        </p:nvSpPr>
        <p:spPr/>
        <p:txBody>
          <a:bodyPr/>
          <a:lstStyle/>
          <a:p>
            <a:r>
              <a:rPr lang="de-DE" dirty="0"/>
              <a:t>von …</a:t>
            </a:r>
          </a:p>
        </p:txBody>
      </p:sp>
      <p:sp>
        <p:nvSpPr>
          <p:cNvPr id="5" name="Inhaltsplatzhalter 4">
            <a:extLst>
              <a:ext uri="{FF2B5EF4-FFF2-40B4-BE49-F238E27FC236}">
                <a16:creationId xmlns:a16="http://schemas.microsoft.com/office/drawing/2014/main" id="{E7151538-85C4-601B-2424-F97B6056C366}"/>
              </a:ext>
            </a:extLst>
          </p:cNvPr>
          <p:cNvSpPr>
            <a:spLocks noGrp="1"/>
          </p:cNvSpPr>
          <p:nvPr>
            <p:ph sz="half" idx="2"/>
          </p:nvPr>
        </p:nvSpPr>
        <p:spPr/>
        <p:txBody>
          <a:bodyPr>
            <a:normAutofit fontScale="77500" lnSpcReduction="20000"/>
          </a:bodyPr>
          <a:lstStyle/>
          <a:p>
            <a:r>
              <a:rPr lang="de-DE" dirty="0"/>
              <a:t>Verfahren, die vor allem Informationen über den Schüler liefern</a:t>
            </a:r>
          </a:p>
          <a:p>
            <a:endParaRPr lang="de-DE" sz="4100" dirty="0"/>
          </a:p>
          <a:p>
            <a:r>
              <a:rPr lang="de-DE" dirty="0"/>
              <a:t>einem konkurrenzorientierten Leistungsverständnis</a:t>
            </a:r>
          </a:p>
          <a:p>
            <a:endParaRPr lang="de-DE" dirty="0"/>
          </a:p>
          <a:p>
            <a:r>
              <a:rPr lang="de-DE" dirty="0"/>
              <a:t>Verfahren, die ausschließlich an Fremdbewertung orientiert sind</a:t>
            </a:r>
          </a:p>
          <a:p>
            <a:r>
              <a:rPr lang="de-DE" dirty="0"/>
              <a:t>nur ergebnisfixierten Verfahren</a:t>
            </a:r>
          </a:p>
        </p:txBody>
      </p:sp>
      <p:sp>
        <p:nvSpPr>
          <p:cNvPr id="6" name="Textplatzhalter 5">
            <a:extLst>
              <a:ext uri="{FF2B5EF4-FFF2-40B4-BE49-F238E27FC236}">
                <a16:creationId xmlns:a16="http://schemas.microsoft.com/office/drawing/2014/main" id="{0AE4A574-B28D-99C9-D295-6CAEC2290A11}"/>
              </a:ext>
            </a:extLst>
          </p:cNvPr>
          <p:cNvSpPr>
            <a:spLocks noGrp="1"/>
          </p:cNvSpPr>
          <p:nvPr>
            <p:ph type="body" sz="quarter" idx="3"/>
          </p:nvPr>
        </p:nvSpPr>
        <p:spPr/>
        <p:txBody>
          <a:bodyPr/>
          <a:lstStyle/>
          <a:p>
            <a:r>
              <a:rPr lang="de-DE" dirty="0"/>
              <a:t>hin zu …</a:t>
            </a:r>
          </a:p>
        </p:txBody>
      </p:sp>
      <p:sp>
        <p:nvSpPr>
          <p:cNvPr id="7" name="Inhaltsplatzhalter 6">
            <a:extLst>
              <a:ext uri="{FF2B5EF4-FFF2-40B4-BE49-F238E27FC236}">
                <a16:creationId xmlns:a16="http://schemas.microsoft.com/office/drawing/2014/main" id="{29EFC36C-A3BB-E451-9CF8-3C10B435523E}"/>
              </a:ext>
            </a:extLst>
          </p:cNvPr>
          <p:cNvSpPr>
            <a:spLocks noGrp="1"/>
          </p:cNvSpPr>
          <p:nvPr>
            <p:ph sz="quarter" idx="4"/>
          </p:nvPr>
        </p:nvSpPr>
        <p:spPr/>
        <p:txBody>
          <a:bodyPr>
            <a:normAutofit fontScale="77500" lnSpcReduction="20000"/>
          </a:bodyPr>
          <a:lstStyle/>
          <a:p>
            <a:r>
              <a:rPr lang="de-DE" dirty="0"/>
              <a:t>Verfahren, die zum Lernen ermutigen, die Selbstständigkeit fördern, die es ermöglichen, individuelle Lernstrategien und Lernangebote zu entwickeln.</a:t>
            </a:r>
          </a:p>
          <a:p>
            <a:r>
              <a:rPr lang="de-DE" dirty="0"/>
              <a:t>einem Verständnis, das an der Lösung gemeinsamer Aufgaben in lernenden Gruppen orientiert ist.</a:t>
            </a:r>
          </a:p>
          <a:p>
            <a:r>
              <a:rPr lang="de-DE" dirty="0"/>
              <a:t>Verfahren, welche Selbst- und Mitbewertung der Lernenden einbezieht</a:t>
            </a:r>
          </a:p>
          <a:p>
            <a:r>
              <a:rPr lang="de-DE" dirty="0"/>
              <a:t>Prozess- und ergebnisorientierten Verfahren</a:t>
            </a:r>
          </a:p>
        </p:txBody>
      </p:sp>
    </p:spTree>
    <p:extLst>
      <p:ext uri="{BB962C8B-B14F-4D97-AF65-F5344CB8AC3E}">
        <p14:creationId xmlns:p14="http://schemas.microsoft.com/office/powerpoint/2010/main" val="2681195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E82D5481-E38A-0253-A808-D723FA9DAC2B}"/>
              </a:ext>
            </a:extLst>
          </p:cNvPr>
          <p:cNvSpPr>
            <a:spLocks noGrp="1"/>
          </p:cNvSpPr>
          <p:nvPr>
            <p:ph type="title"/>
          </p:nvPr>
        </p:nvSpPr>
        <p:spPr/>
        <p:txBody>
          <a:bodyPr/>
          <a:lstStyle/>
          <a:p>
            <a:r>
              <a:rPr lang="de-DE" dirty="0"/>
              <a:t>Die neue Leistungskultur</a:t>
            </a:r>
          </a:p>
        </p:txBody>
      </p:sp>
      <p:sp>
        <p:nvSpPr>
          <p:cNvPr id="8" name="Inhaltsplatzhalter 7">
            <a:extLst>
              <a:ext uri="{FF2B5EF4-FFF2-40B4-BE49-F238E27FC236}">
                <a16:creationId xmlns:a16="http://schemas.microsoft.com/office/drawing/2014/main" id="{6150D58B-EA6E-B777-F7F7-2EC6224A6900}"/>
              </a:ext>
            </a:extLst>
          </p:cNvPr>
          <p:cNvSpPr>
            <a:spLocks noGrp="1"/>
          </p:cNvSpPr>
          <p:nvPr>
            <p:ph idx="1"/>
          </p:nvPr>
        </p:nvSpPr>
        <p:spPr/>
        <p:txBody>
          <a:bodyPr>
            <a:normAutofit/>
          </a:bodyPr>
          <a:lstStyle/>
          <a:p>
            <a:r>
              <a:rPr lang="de-DE" dirty="0"/>
              <a:t>Im Unterricht Situationen schaffen mit besonderen Lernanstrengungen aber möglichst ohne Leistungsdruck</a:t>
            </a:r>
          </a:p>
          <a:p>
            <a:r>
              <a:rPr lang="de-DE" dirty="0"/>
              <a:t>Für Lehrer und Lernende ist es selbstverständlich, dass Fehler nützlicher Bestandteil im Lernprozess sind</a:t>
            </a:r>
          </a:p>
          <a:p>
            <a:pPr lvl="1"/>
            <a:r>
              <a:rPr lang="de-DE" dirty="0"/>
              <a:t>weg von vermeintlich fehlerfreien Arbeitens, hinzu „natürliches“ Probieren</a:t>
            </a:r>
          </a:p>
          <a:p>
            <a:r>
              <a:rPr lang="de-DE" dirty="0"/>
              <a:t>Reflexion der Lernenden über ihr Lernen fördern</a:t>
            </a:r>
          </a:p>
          <a:p>
            <a:r>
              <a:rPr lang="de-DE" dirty="0"/>
              <a:t>Neben Fremdbewertung auch Selbstbewertung und Mitbewertung</a:t>
            </a:r>
          </a:p>
          <a:p>
            <a:r>
              <a:rPr lang="de-DE" dirty="0"/>
              <a:t>Teilergebnisse auf dem Weg zum Erreichen der Lernziele bewerten</a:t>
            </a:r>
          </a:p>
          <a:p>
            <a:pPr lvl="1"/>
            <a:r>
              <a:rPr lang="de-DE" dirty="0"/>
              <a:t>Prozessorientiert, meist verbal</a:t>
            </a:r>
          </a:p>
          <a:p>
            <a:endParaRPr lang="de-DE" dirty="0"/>
          </a:p>
          <a:p>
            <a:endParaRPr lang="de-DE" dirty="0"/>
          </a:p>
        </p:txBody>
      </p:sp>
    </p:spTree>
    <p:extLst>
      <p:ext uri="{BB962C8B-B14F-4D97-AF65-F5344CB8AC3E}">
        <p14:creationId xmlns:p14="http://schemas.microsoft.com/office/powerpoint/2010/main" val="1434415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C877E7-01F9-5779-C0B8-AE467845CE64}"/>
              </a:ext>
            </a:extLst>
          </p:cNvPr>
          <p:cNvSpPr>
            <a:spLocks noGrp="1"/>
          </p:cNvSpPr>
          <p:nvPr>
            <p:ph type="title"/>
          </p:nvPr>
        </p:nvSpPr>
        <p:spPr/>
        <p:txBody>
          <a:bodyPr/>
          <a:lstStyle/>
          <a:p>
            <a:r>
              <a:rPr lang="de-DE" dirty="0"/>
              <a:t>Formen der L-E und L-B</a:t>
            </a:r>
          </a:p>
        </p:txBody>
      </p:sp>
      <p:graphicFrame>
        <p:nvGraphicFramePr>
          <p:cNvPr id="4" name="Tabelle 4">
            <a:extLst>
              <a:ext uri="{FF2B5EF4-FFF2-40B4-BE49-F238E27FC236}">
                <a16:creationId xmlns:a16="http://schemas.microsoft.com/office/drawing/2014/main" id="{D26B7FCF-4B19-C52C-24E3-31C201A02D08}"/>
              </a:ext>
            </a:extLst>
          </p:cNvPr>
          <p:cNvGraphicFramePr>
            <a:graphicFrameLocks noGrp="1"/>
          </p:cNvGraphicFramePr>
          <p:nvPr>
            <p:ph idx="1"/>
            <p:extLst>
              <p:ext uri="{D42A27DB-BD31-4B8C-83A1-F6EECF244321}">
                <p14:modId xmlns:p14="http://schemas.microsoft.com/office/powerpoint/2010/main" val="2204899742"/>
              </p:ext>
            </p:extLst>
          </p:nvPr>
        </p:nvGraphicFramePr>
        <p:xfrm>
          <a:off x="838200" y="1478153"/>
          <a:ext cx="10515600" cy="5034280"/>
        </p:xfrm>
        <a:graphic>
          <a:graphicData uri="http://schemas.openxmlformats.org/drawingml/2006/table">
            <a:tbl>
              <a:tblPr firstRow="1" bandRow="1">
                <a:tableStyleId>{5C22544A-7EE6-4342-B048-85BDC9FD1C3A}</a:tableStyleId>
              </a:tblPr>
              <a:tblGrid>
                <a:gridCol w="2042160">
                  <a:extLst>
                    <a:ext uri="{9D8B030D-6E8A-4147-A177-3AD203B41FA5}">
                      <a16:colId xmlns:a16="http://schemas.microsoft.com/office/drawing/2014/main" val="360008150"/>
                    </a:ext>
                  </a:extLst>
                </a:gridCol>
                <a:gridCol w="8473440">
                  <a:extLst>
                    <a:ext uri="{9D8B030D-6E8A-4147-A177-3AD203B41FA5}">
                      <a16:colId xmlns:a16="http://schemas.microsoft.com/office/drawing/2014/main" val="4080163779"/>
                    </a:ext>
                  </a:extLst>
                </a:gridCol>
              </a:tblGrid>
              <a:tr h="370840">
                <a:tc>
                  <a:txBody>
                    <a:bodyPr/>
                    <a:lstStyle/>
                    <a:p>
                      <a:r>
                        <a:rPr lang="de-DE" dirty="0"/>
                        <a:t>Form</a:t>
                      </a:r>
                    </a:p>
                  </a:txBody>
                  <a:tcPr/>
                </a:tc>
                <a:tc>
                  <a:txBody>
                    <a:bodyPr/>
                    <a:lstStyle/>
                    <a:p>
                      <a:r>
                        <a:rPr lang="de-DE" dirty="0"/>
                        <a:t>Beschreibung</a:t>
                      </a:r>
                    </a:p>
                  </a:txBody>
                  <a:tcPr/>
                </a:tc>
                <a:extLst>
                  <a:ext uri="{0D108BD9-81ED-4DB2-BD59-A6C34878D82A}">
                    <a16:rowId xmlns:a16="http://schemas.microsoft.com/office/drawing/2014/main" val="1419161744"/>
                  </a:ext>
                </a:extLst>
              </a:tr>
              <a:tr h="370840">
                <a:tc>
                  <a:txBody>
                    <a:bodyPr/>
                    <a:lstStyle/>
                    <a:p>
                      <a:r>
                        <a:rPr lang="de-DE" dirty="0"/>
                        <a:t>Mündliche Leistungskontrolle</a:t>
                      </a:r>
                    </a:p>
                  </a:txBody>
                  <a:tcPr/>
                </a:tc>
                <a:tc>
                  <a:txBody>
                    <a:bodyPr/>
                    <a:lstStyle/>
                    <a:p>
                      <a:r>
                        <a:rPr lang="de-DE" dirty="0"/>
                        <a:t>Neben der Überprüfung von Lernzielen anhand von unmittelbaren zurückliegenden Lerninhalte </a:t>
                      </a:r>
                      <a:r>
                        <a:rPr lang="de-DE" dirty="0" err="1"/>
                        <a:t>solen</a:t>
                      </a:r>
                      <a:r>
                        <a:rPr lang="de-DE" dirty="0"/>
                        <a:t> verstärkt folgende Aspekte einbezogen werden:</a:t>
                      </a:r>
                    </a:p>
                    <a:p>
                      <a:pPr marL="285750" indent="-285750">
                        <a:buFont typeface="Arial" panose="020B0604020202020204" pitchFamily="34" charset="0"/>
                        <a:buChar char="•"/>
                      </a:pPr>
                      <a:r>
                        <a:rPr lang="de-DE" dirty="0"/>
                        <a:t>Reflexion von Lernwegen und Arbeitsmethoden</a:t>
                      </a:r>
                    </a:p>
                    <a:p>
                      <a:pPr marL="285750" indent="-285750">
                        <a:buFont typeface="Arial" panose="020B0604020202020204" pitchFamily="34" charset="0"/>
                        <a:buChar char="•"/>
                      </a:pPr>
                      <a:r>
                        <a:rPr lang="de-DE" dirty="0"/>
                        <a:t>Präsentationstechniken und Mediennutzung</a:t>
                      </a:r>
                    </a:p>
                    <a:p>
                      <a:pPr marL="285750" indent="-285750">
                        <a:buFont typeface="Arial" panose="020B0604020202020204" pitchFamily="34" charset="0"/>
                        <a:buChar char="•"/>
                      </a:pPr>
                      <a:r>
                        <a:rPr lang="de-DE" dirty="0"/>
                        <a:t>Darstellen des Weges zum Ziel</a:t>
                      </a:r>
                    </a:p>
                    <a:p>
                      <a:pPr marL="285750" indent="-285750">
                        <a:buFont typeface="Arial" panose="020B0604020202020204" pitchFamily="34" charset="0"/>
                        <a:buChar char="•"/>
                      </a:pPr>
                      <a:r>
                        <a:rPr lang="de-DE" dirty="0"/>
                        <a:t>Diskussion unterschiedlicher Lösungswege und Arbeitsergebnisse</a:t>
                      </a:r>
                    </a:p>
                  </a:txBody>
                  <a:tcPr/>
                </a:tc>
                <a:extLst>
                  <a:ext uri="{0D108BD9-81ED-4DB2-BD59-A6C34878D82A}">
                    <a16:rowId xmlns:a16="http://schemas.microsoft.com/office/drawing/2014/main" val="4046579377"/>
                  </a:ext>
                </a:extLst>
              </a:tr>
              <a:tr h="370840">
                <a:tc>
                  <a:txBody>
                    <a:bodyPr/>
                    <a:lstStyle/>
                    <a:p>
                      <a:r>
                        <a:rPr lang="de-DE" dirty="0"/>
                        <a:t>Kurzkontrollen</a:t>
                      </a:r>
                    </a:p>
                  </a:txBody>
                  <a:tcPr/>
                </a:tc>
                <a:tc>
                  <a:txBody>
                    <a:bodyPr/>
                    <a:lstStyle/>
                    <a:p>
                      <a:r>
                        <a:rPr lang="de-DE" dirty="0"/>
                        <a:t>Als Form der schriftlichen Leistungskontrolle werden begrenzte Stoffgebiete im Zusammenhang mit vorausgegangenen Stoff überprüft.</a:t>
                      </a:r>
                    </a:p>
                    <a:p>
                      <a:r>
                        <a:rPr lang="de-DE" dirty="0"/>
                        <a:t>Differenzierte Aufgabentypen sowie Aufgabenstellungen werden eingesetzt.</a:t>
                      </a:r>
                    </a:p>
                  </a:txBody>
                  <a:tcPr/>
                </a:tc>
                <a:extLst>
                  <a:ext uri="{0D108BD9-81ED-4DB2-BD59-A6C34878D82A}">
                    <a16:rowId xmlns:a16="http://schemas.microsoft.com/office/drawing/2014/main" val="408438655"/>
                  </a:ext>
                </a:extLst>
              </a:tr>
              <a:tr h="370840">
                <a:tc>
                  <a:txBody>
                    <a:bodyPr/>
                    <a:lstStyle/>
                    <a:p>
                      <a:r>
                        <a:rPr lang="de-DE" dirty="0"/>
                        <a:t>Klassenarbeiten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Gekennzeichnet durch größeren zeitlichen und inhaltlichen Umfang und höhere Komplexität. Differenzierte Aufgabentypen sowie Aufgabenstellungen werden eingesetzt. Orientierung der Auswahl erfolgt nach</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Bildungsstandards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EPA (Prüfungsanforderung in der Abiturprüfung)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schriftliche zentrale Prüfungen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Orientierungsarbeiten</a:t>
                      </a:r>
                    </a:p>
                  </a:txBody>
                  <a:tcPr/>
                </a:tc>
                <a:extLst>
                  <a:ext uri="{0D108BD9-81ED-4DB2-BD59-A6C34878D82A}">
                    <a16:rowId xmlns:a16="http://schemas.microsoft.com/office/drawing/2014/main" val="1923562211"/>
                  </a:ext>
                </a:extLst>
              </a:tr>
            </a:tbl>
          </a:graphicData>
        </a:graphic>
      </p:graphicFrame>
    </p:spTree>
    <p:extLst>
      <p:ext uri="{BB962C8B-B14F-4D97-AF65-F5344CB8AC3E}">
        <p14:creationId xmlns:p14="http://schemas.microsoft.com/office/powerpoint/2010/main" val="131566087"/>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1020</Words>
  <Application>Microsoft Office PowerPoint</Application>
  <PresentationFormat>Breitbild</PresentationFormat>
  <Paragraphs>110</Paragraphs>
  <Slides>12</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12</vt:i4>
      </vt:variant>
    </vt:vector>
  </HeadingPairs>
  <TitlesOfParts>
    <vt:vector size="16" baseType="lpstr">
      <vt:lpstr>Arial</vt:lpstr>
      <vt:lpstr>Calibri</vt:lpstr>
      <vt:lpstr>Calibri Light</vt:lpstr>
      <vt:lpstr>Office</vt:lpstr>
      <vt:lpstr>Leistungsermittlung und Bewertung</vt:lpstr>
      <vt:lpstr>Zielvorstellung Schulpolitik</vt:lpstr>
      <vt:lpstr>Ausgangslage</vt:lpstr>
      <vt:lpstr>Funktionen L-Ermittlung und -Bewertung</vt:lpstr>
      <vt:lpstr>Objektive Maßstäbe zur L-B und L-E</vt:lpstr>
      <vt:lpstr>Erweitertes Leistungsverständnis</vt:lpstr>
      <vt:lpstr>Veränderungen der L-E und LB</vt:lpstr>
      <vt:lpstr>Die neue Leistungskultur</vt:lpstr>
      <vt:lpstr>Formen der L-E und L-B</vt:lpstr>
      <vt:lpstr>Formen der L-E und L-B</vt:lpstr>
      <vt:lpstr>Formen der L-E und L-B</vt:lpstr>
      <vt:lpstr>Formen der L-E und L-B</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Leistungsermittlung und Bewertung</dc:title>
  <dc:creator>andreas thun</dc:creator>
  <cp:lastModifiedBy>andreas thun</cp:lastModifiedBy>
  <cp:revision>6</cp:revision>
  <dcterms:created xsi:type="dcterms:W3CDTF">2022-05-22T04:36:34Z</dcterms:created>
  <dcterms:modified xsi:type="dcterms:W3CDTF">2022-05-22T06:24:30Z</dcterms:modified>
</cp:coreProperties>
</file>