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28" r:id="rId16"/>
    <p:sldId id="329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Microsoft Sans Serif" panose="020B0604020202020204" pitchFamily="34" charset="0"/>
      <p:regular r:id="rId28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28"/>
            <p14:sldId id="329"/>
          </p14:sldIdLst>
        </p14:section>
        <p14:section name="Elemente des Corporate Design" id="{9B15DDF1-0A1C-4450-A2F2-FA4F67CF33BE}">
          <p14:sldIdLst/>
        </p14:section>
        <p14:section name="Vorlagedatei speichern" id="{94ED62BC-D27E-41F3-AF02-468A869E08D3}">
          <p14:sldIdLst/>
        </p14:section>
        <p14:section name="Hinweise zur Arbeit mit der Präsentationsvorlage" id="{274ED286-D647-4C8E-BE4C-8F6AF0A391F0}">
          <p14:sldIdLst/>
        </p14:section>
        <p14:section name="weitere Beispielseiten mit Inhalten der TU Dresden" id="{AD708181-2670-4EDC-AA8D-5A3C3905AC8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  <p:cmAuthor id="2" name="Jens Krzywinski" initials="JK" lastIdx="8" clrIdx="1">
    <p:extLst>
      <p:ext uri="{19B8F6BF-5375-455C-9EA6-DF929625EA0E}">
        <p15:presenceInfo xmlns:p15="http://schemas.microsoft.com/office/powerpoint/2012/main" userId="b014bbd2881abe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A983"/>
    <a:srgbClr val="009BA4"/>
    <a:srgbClr val="93C356"/>
    <a:srgbClr val="BCCF02"/>
    <a:srgbClr val="28618C"/>
    <a:srgbClr val="539DC5"/>
    <a:srgbClr val="02ACA8"/>
    <a:srgbClr val="F07D00"/>
    <a:srgbClr val="E0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193" autoAdjust="0"/>
  </p:normalViewPr>
  <p:slideViewPr>
    <p:cSldViewPr snapToGrid="0" snapToObjects="1">
      <p:cViewPr varScale="1">
        <p:scale>
          <a:sx n="62" d="100"/>
          <a:sy n="62" d="100"/>
        </p:scale>
        <p:origin x="636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4989A-37A8-472C-95E2-CA538930EF4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35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6318" r="16546" b="1112"/>
          <a:stretch/>
        </p:blipFill>
        <p:spPr>
          <a:xfrm>
            <a:off x="0" y="1025525"/>
            <a:ext cx="12222480" cy="6990715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>
              <a:defRPr lang="de-DE" altLang="en-US" baseline="0" smtClean="0"/>
            </a:lvl1pPr>
          </a:lstStyle>
          <a:p>
            <a:r>
              <a:rPr lang="de-DE" altLang="en-US" smtClean="0"/>
              <a:t>Titelmasterformat durch Klicken bearbeiten</a:t>
            </a:r>
          </a:p>
        </p:txBody>
      </p:sp>
      <p:sp>
        <p:nvSpPr>
          <p:cNvPr id="3075" name="Shape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/>
          <a:lstStyle>
            <a:lvl1pPr marL="274380" indent="-274380">
              <a:lnSpc>
                <a:spcPct val="150000"/>
              </a:lnSpc>
              <a:spcAft>
                <a:spcPts val="1306"/>
              </a:spcAft>
              <a:buFont typeface="Wingdings"/>
              <a:buChar char="§"/>
              <a:defRPr lang="de-DE" altLang="en-US" smtClean="0"/>
            </a:lvl1pPr>
            <a:lvl2pPr marL="808627" lvl="1" indent="-311010">
              <a:buFont typeface="Univers 45 Light"/>
              <a:buChar char="—"/>
              <a:defRPr lang="de-DE" altLang="en-US" smtClean="0"/>
            </a:lvl2pPr>
            <a:lvl3pPr lvl="2">
              <a:defRPr lang="de-DE" altLang="en-US" smtClean="0"/>
            </a:lvl3pPr>
            <a:lvl4pPr lvl="3">
              <a:defRPr lang="de-DE" altLang="en-US" smtClean="0"/>
            </a:lvl4pPr>
            <a:lvl5pPr lvl="4">
              <a:defRPr lang="de-DE" altLang="en-US" smtClean="0"/>
            </a:lvl5pPr>
            <a:lvl6pPr lvl="5">
              <a:defRPr lang="de-DE" altLang="en-US" smtClean="0"/>
            </a:lvl6pPr>
            <a:lvl7pPr lvl="6">
              <a:defRPr lang="de-DE" altLang="en-US" smtClean="0"/>
            </a:lvl7pPr>
            <a:lvl8pPr lvl="7">
              <a:defRPr lang="de-DE" altLang="en-US" smtClean="0"/>
            </a:lvl8pPr>
            <a:lvl9pPr lvl="8">
              <a:defRPr lang="de-DE" altLang="en-US" smtClean="0"/>
            </a:lvl9pPr>
          </a:lstStyle>
          <a:p>
            <a:r>
              <a:rPr lang="de-DE" altLang="en-US" dirty="0" smtClean="0"/>
              <a:t>Textmasterformate durch Klicken bearbeiten</a:t>
            </a:r>
          </a:p>
          <a:p>
            <a:pPr lvl="1"/>
            <a:r>
              <a:rPr lang="de-DE" altLang="en-US" dirty="0" smtClean="0"/>
              <a:t>Zweite Ebene</a:t>
            </a:r>
          </a:p>
          <a:p>
            <a:pPr lvl="2"/>
            <a:r>
              <a:rPr lang="de-DE" altLang="en-US" dirty="0" smtClean="0"/>
              <a:t>Dritte Ebene</a:t>
            </a:r>
          </a:p>
          <a:p>
            <a:pPr lvl="3"/>
            <a:r>
              <a:rPr lang="de-DE" altLang="en-US" dirty="0" smtClean="0"/>
              <a:t>Vierte Ebene</a:t>
            </a:r>
          </a:p>
          <a:p>
            <a:pPr lvl="4"/>
            <a:r>
              <a:rPr lang="de-DE" altLang="en-US" dirty="0" smtClean="0"/>
              <a:t>Fünfte Ebene</a:t>
            </a:r>
          </a:p>
        </p:txBody>
      </p:sp>
      <p:sp>
        <p:nvSpPr>
          <p:cNvPr id="3076" name="Shape"/>
          <p:cNvSpPr>
            <a:spLocks noGrp="1"/>
          </p:cNvSpPr>
          <p:nvPr>
            <p:ph type="sldNum" sz="quarter" idx="10"/>
          </p:nvPr>
        </p:nvSpPr>
        <p:spPr>
          <a:xfrm>
            <a:off x="5591496" y="6248054"/>
            <a:ext cx="5991368" cy="469986"/>
          </a:xfrm>
          <a:prstGeom prst="rect">
            <a:avLst/>
          </a:prstGeom>
          <a:ln>
            <a:noFill/>
          </a:ln>
        </p:spPr>
        <p:txBody>
          <a:bodyPr lIns="91440" tIns="45720" rIns="91440" bIns="45720"/>
          <a:lstStyle>
            <a:lvl1pPr>
              <a:defRPr lang="de-DE" altLang="en-US" smtClean="0"/>
            </a:lvl1pPr>
            <a:lvl2pPr marL="0" lvl="1" indent="0" algn="r" defTabSz="995233" latinLnBrk="0">
              <a:defRPr lang="de-DE" altLang="en-US" sz="1524" b="0" i="0" u="none" smtClean="0">
                <a:solidFill>
                  <a:schemeClr val="bg1">
                    <a:lumMod val="50000"/>
                  </a:schemeClr>
                </a:solidFill>
                <a:latin typeface="DIN-Bold"/>
                <a:ea typeface="+mn-ea"/>
              </a:defRPr>
            </a:lvl2pPr>
            <a:lvl3pPr marL="0" lvl="2" indent="0" algn="r" defTabSz="995233" latinLnBrk="0">
              <a:defRPr lang="de-DE" altLang="en-US" sz="1524" b="0" i="0" u="none" smtClean="0">
                <a:solidFill>
                  <a:schemeClr val="bg1">
                    <a:lumMod val="50000"/>
                  </a:schemeClr>
                </a:solidFill>
                <a:latin typeface="DIN-Bold"/>
                <a:ea typeface="+mn-ea"/>
              </a:defRPr>
            </a:lvl3pPr>
            <a:lvl4pPr marL="0" lvl="3" indent="0" algn="r" defTabSz="995233" latinLnBrk="0">
              <a:defRPr lang="de-DE" altLang="en-US" sz="1524" b="0" i="0" u="none" smtClean="0">
                <a:solidFill>
                  <a:schemeClr val="bg1">
                    <a:lumMod val="50000"/>
                  </a:schemeClr>
                </a:solidFill>
                <a:latin typeface="DIN-Bold"/>
                <a:ea typeface="+mn-ea"/>
              </a:defRPr>
            </a:lvl4pPr>
            <a:lvl5pPr marL="0" lvl="4" indent="0" algn="r" defTabSz="995233" latinLnBrk="0">
              <a:defRPr lang="de-DE" altLang="en-US" sz="1524" b="0" i="0" u="none" smtClean="0">
                <a:solidFill>
                  <a:schemeClr val="bg1">
                    <a:lumMod val="50000"/>
                  </a:schemeClr>
                </a:solidFill>
                <a:latin typeface="DIN-Bold"/>
                <a:ea typeface="+mn-ea"/>
              </a:defRPr>
            </a:lvl5pPr>
            <a:lvl6pPr marL="0" lvl="5" indent="0" algn="r" defTabSz="995233" latinLnBrk="0">
              <a:defRPr lang="de-DE" altLang="en-US" sz="1524" b="0" i="0" u="none" smtClean="0">
                <a:solidFill>
                  <a:schemeClr val="bg1">
                    <a:lumMod val="50000"/>
                  </a:schemeClr>
                </a:solidFill>
                <a:latin typeface="DIN-Bold"/>
                <a:ea typeface="+mn-ea"/>
              </a:defRPr>
            </a:lvl6pPr>
            <a:lvl7pPr marL="0" lvl="6" indent="0" algn="r" defTabSz="995233" latinLnBrk="0">
              <a:defRPr lang="de-DE" altLang="en-US" sz="1524" b="0" i="0" u="none" smtClean="0">
                <a:solidFill>
                  <a:schemeClr val="bg1">
                    <a:lumMod val="50000"/>
                  </a:schemeClr>
                </a:solidFill>
                <a:latin typeface="DIN-Bold"/>
                <a:ea typeface="+mn-ea"/>
              </a:defRPr>
            </a:lvl7pPr>
            <a:lvl8pPr marL="0" lvl="7" indent="0" algn="r" defTabSz="995233" latinLnBrk="0">
              <a:defRPr lang="de-DE" altLang="en-US" sz="1524" b="0" i="0" u="none" smtClean="0">
                <a:solidFill>
                  <a:schemeClr val="bg1">
                    <a:lumMod val="50000"/>
                  </a:schemeClr>
                </a:solidFill>
                <a:latin typeface="DIN-Bold"/>
                <a:ea typeface="+mn-ea"/>
              </a:defRPr>
            </a:lvl8pPr>
            <a:lvl9pPr marL="0" lvl="8" indent="0" algn="r" defTabSz="995233" latinLnBrk="0">
              <a:defRPr lang="de-DE" altLang="en-US" sz="1524" b="0" i="0" u="none" smtClean="0">
                <a:solidFill>
                  <a:schemeClr val="bg1">
                    <a:lumMod val="50000"/>
                  </a:schemeClr>
                </a:solidFill>
                <a:latin typeface="DIN-Bold"/>
                <a:ea typeface="+mn-ea"/>
              </a:defRPr>
            </a:lvl9pPr>
          </a:lstStyle>
          <a:p>
            <a:r>
              <a:rPr lang="de-DE" dirty="0" smtClean="0"/>
              <a:t>TECHNISCHES DESIGN I - DESIGNENSTWURFSPROZESS</a:t>
            </a:r>
          </a:p>
        </p:txBody>
      </p:sp>
    </p:spTree>
    <p:extLst>
      <p:ext uri="{BB962C8B-B14F-4D97-AF65-F5344CB8AC3E}">
        <p14:creationId xmlns:p14="http://schemas.microsoft.com/office/powerpoint/2010/main" val="99957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024" y="6336430"/>
            <a:ext cx="350618" cy="3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  <p:sldLayoutId id="214748390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19. </a:t>
            </a:r>
            <a:r>
              <a:rPr lang="de-DE" dirty="0" smtClean="0"/>
              <a:t>April 2018</a:t>
            </a:r>
          </a:p>
          <a:p>
            <a:endParaRPr lang="de-DE" dirty="0"/>
          </a:p>
          <a:p>
            <a:pPr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de-DE" altLang="en-US" dirty="0">
                <a:solidFill>
                  <a:schemeClr val="bg1"/>
                </a:solidFill>
              </a:rPr>
              <a:t>Jun.-Prof. Dr.-Ing. Jens Krzywinski  </a:t>
            </a:r>
          </a:p>
          <a:p>
            <a:pPr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de-DE" altLang="en-US" dirty="0">
                <a:solidFill>
                  <a:schemeClr val="bg1"/>
                </a:solidFill>
              </a:rPr>
              <a:t>jens.krzywinski@tu-dresden.de</a:t>
            </a:r>
          </a:p>
          <a:p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TU Dresden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TECHNISCHES DESIGN II</a:t>
            </a:r>
            <a:br>
              <a:rPr lang="de-DE" dirty="0"/>
            </a:br>
            <a:r>
              <a:rPr lang="de-DE" b="0" dirty="0"/>
              <a:t>DESIGNMETHODEN UND DESIGNFORSCHUNG</a:t>
            </a:r>
            <a:br>
              <a:rPr lang="de-DE" b="0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43" y="1175510"/>
            <a:ext cx="12956590" cy="568163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43" y="1175511"/>
            <a:ext cx="12956544" cy="568206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43" y="1175510"/>
            <a:ext cx="12956544" cy="568206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43" y="1175510"/>
            <a:ext cx="12956544" cy="568206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43" y="1175510"/>
            <a:ext cx="12956544" cy="568206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1 Design</a:t>
            </a:r>
            <a:r>
              <a:rPr lang="de-DE" altLang="en-US" dirty="0"/>
              <a:t>, </a:t>
            </a:r>
            <a:r>
              <a:rPr lang="de-DE" altLang="en-US" dirty="0" smtClean="0"/>
              <a:t>Status Quo und vorsichtiger Ausblick</a:t>
            </a:r>
          </a:p>
        </p:txBody>
      </p:sp>
      <p:sp>
        <p:nvSpPr>
          <p:cNvPr id="14340" name="Shape"/>
          <p:cNvSpPr>
            <a:spLocks noGrp="1"/>
          </p:cNvSpPr>
          <p:nvPr>
            <p:ph idx="1"/>
          </p:nvPr>
        </p:nvSpPr>
        <p:spPr>
          <a:xfrm>
            <a:off x="1393199" y="2721367"/>
            <a:ext cx="9816495" cy="3644592"/>
          </a:xfrm>
          <a:prstGeom prst="rect">
            <a:avLst/>
          </a:prstGeom>
        </p:spPr>
        <p:txBody>
          <a:bodyPr vert="horz" lIns="99527" tIns="49763" rIns="99527" bIns="49763" rtlCol="0">
            <a:noAutofit/>
          </a:bodyPr>
          <a:lstStyle/>
          <a:p>
            <a:pPr marL="0" indent="0">
              <a:buNone/>
            </a:pPr>
            <a:r>
              <a:rPr lang="de-DE" dirty="0" smtClean="0"/>
              <a:t>1.1 Design an der Schnittstelle von Mensch, Technik und Unternehmen</a:t>
            </a:r>
          </a:p>
          <a:p>
            <a:pPr marL="0" indent="0">
              <a:buNone/>
            </a:pPr>
            <a:r>
              <a:rPr lang="de-DE" dirty="0" smtClean="0"/>
              <a:t>1.2 Design heute – Personen.</a:t>
            </a:r>
          </a:p>
          <a:p>
            <a:pPr marL="0" indent="0">
              <a:buNone/>
            </a:pPr>
            <a:r>
              <a:rPr lang="de-DE" dirty="0" smtClean="0"/>
              <a:t>1.3 Design heute – Themen.</a:t>
            </a:r>
          </a:p>
          <a:p>
            <a:pPr marL="0" indent="0">
              <a:buNone/>
            </a:pPr>
            <a:r>
              <a:rPr lang="de-DE" dirty="0" smtClean="0"/>
              <a:t>1.4 </a:t>
            </a:r>
            <a:r>
              <a:rPr lang="de-DE" dirty="0"/>
              <a:t>Design – erlebenszentriert!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818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1.3 Design heute – </a:t>
            </a:r>
            <a:r>
              <a:rPr lang="de-DE" altLang="en-US" dirty="0"/>
              <a:t>T</a:t>
            </a:r>
            <a:r>
              <a:rPr lang="de-DE" altLang="en-US" dirty="0" smtClean="0"/>
              <a:t>hemen</a:t>
            </a:r>
            <a:r>
              <a:rPr lang="de-DE" altLang="en-US" dirty="0"/>
              <a:t>. </a:t>
            </a:r>
            <a:endParaRPr lang="de-DE" altLang="en-US" dirty="0" smtClean="0"/>
          </a:p>
        </p:txBody>
      </p:sp>
      <p:sp>
        <p:nvSpPr>
          <p:cNvPr id="14340" name="Shape"/>
          <p:cNvSpPr>
            <a:spLocks noGrp="1"/>
          </p:cNvSpPr>
          <p:nvPr>
            <p:ph idx="1"/>
          </p:nvPr>
        </p:nvSpPr>
        <p:spPr>
          <a:xfrm>
            <a:off x="1393199" y="3254895"/>
            <a:ext cx="9816495" cy="2263005"/>
          </a:xfrm>
          <a:prstGeom prst="rect">
            <a:avLst/>
          </a:prstGeom>
        </p:spPr>
        <p:txBody>
          <a:bodyPr vert="horz" lIns="99527" tIns="49763" rIns="99527" bIns="49763" numCol="2" rtlCol="0"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1.3.1	Interaction &amp; Information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1.3.2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Universal &amp; Integral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1.3.3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Concept &amp; Future Research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1.3.4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Strategic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1.3.5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Service &amp; Systems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1.3.6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Eco &amp; Sustainable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24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93422" y="2757725"/>
            <a:ext cx="9816150" cy="40085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en-US" dirty="0" smtClean="0"/>
              <a:t>Vorstellen eines euch bekannten Prozessmodells</a:t>
            </a:r>
          </a:p>
          <a:p>
            <a:pPr>
              <a:lnSpc>
                <a:spcPct val="100000"/>
              </a:lnSpc>
            </a:pPr>
            <a:r>
              <a:rPr lang="de-DE" altLang="en-US" dirty="0" smtClean="0"/>
              <a:t>Kurze Analyse von Stärken und Schwächen</a:t>
            </a:r>
          </a:p>
          <a:p>
            <a:pPr>
              <a:lnSpc>
                <a:spcPct val="100000"/>
              </a:lnSpc>
            </a:pPr>
            <a:endParaRPr lang="de-DE" altLang="en-US" dirty="0" smtClean="0"/>
          </a:p>
          <a:p>
            <a:pPr>
              <a:lnSpc>
                <a:spcPct val="100000"/>
              </a:lnSpc>
            </a:pPr>
            <a:r>
              <a:rPr lang="de-DE" altLang="en-US" dirty="0" smtClean="0"/>
              <a:t>Funktionieren 2 Modelle gemeinsam?</a:t>
            </a:r>
          </a:p>
          <a:p>
            <a:pPr>
              <a:lnSpc>
                <a:spcPct val="100000"/>
              </a:lnSpc>
            </a:pPr>
            <a:endParaRPr lang="de-DE" alt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sz="174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9527" tIns="49763" rIns="99527" bIns="49763" rtlCol="0" anchor="ctr" anchorCtr="0">
            <a:noAutofit/>
          </a:bodyPr>
          <a:lstStyle/>
          <a:p>
            <a:r>
              <a:rPr dirty="0" smtClean="0"/>
              <a:t>Diskussion erster Prozessmodelle</a:t>
            </a:r>
            <a:endParaRPr dirty="0"/>
          </a:p>
        </p:txBody>
      </p:sp>
      <p:grpSp>
        <p:nvGrpSpPr>
          <p:cNvPr id="40" name="Gruppieren 39"/>
          <p:cNvGrpSpPr/>
          <p:nvPr/>
        </p:nvGrpSpPr>
        <p:grpSpPr>
          <a:xfrm rot="21014405">
            <a:off x="6891801" y="2769995"/>
            <a:ext cx="5228216" cy="3362473"/>
            <a:chOff x="3616015" y="1494210"/>
            <a:chExt cx="6717047" cy="4320000"/>
          </a:xfrm>
        </p:grpSpPr>
        <p:pic>
          <p:nvPicPr>
            <p:cNvPr id="39" name="Picture 4" descr="http://uxpassion.com/wp-content/uploads/2011/05/design-process-frog-design-150x9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015" y="2877780"/>
              <a:ext cx="6717047" cy="1712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uppieren 3"/>
            <p:cNvGrpSpPr>
              <a:grpSpLocks noChangeAspect="1"/>
            </p:cNvGrpSpPr>
            <p:nvPr/>
          </p:nvGrpSpPr>
          <p:grpSpPr>
            <a:xfrm>
              <a:off x="3748953" y="1494210"/>
              <a:ext cx="6377822" cy="4320000"/>
              <a:chOff x="0" y="59980"/>
              <a:chExt cx="4321174" cy="2926935"/>
            </a:xfrm>
          </p:grpSpPr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1465723" y="910002"/>
                <a:ext cx="1391450" cy="752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524" dirty="0">
                    <a:latin typeface="Calluna Sans" pitchFamily="50" charset="0"/>
                  </a:rPr>
                  <a:t>Lösungsideen </a:t>
                </a:r>
                <a:r>
                  <a:rPr lang="de-DE" sz="1524" dirty="0">
                    <a:latin typeface="Calluna Sans" pitchFamily="50" charset="0"/>
                  </a:rPr>
                  <a:t/>
                </a:r>
                <a:br>
                  <a:rPr lang="de-DE" sz="1524" dirty="0">
                    <a:latin typeface="Calluna Sans" pitchFamily="50" charset="0"/>
                  </a:rPr>
                </a:br>
                <a:r>
                  <a:rPr lang="de-DE" sz="1524" dirty="0">
                    <a:latin typeface="Calluna Sans" pitchFamily="50" charset="0"/>
                  </a:rPr>
                  <a:t>ermitteln</a:t>
                </a:r>
                <a:endParaRPr lang="de-DE" sz="1524" dirty="0">
                  <a:latin typeface="Calluna Sans" pitchFamily="50" charset="0"/>
                </a:endParaRPr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941652" y="269047"/>
                <a:ext cx="1044734" cy="252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524" dirty="0">
                    <a:latin typeface="Calluna Sans" pitchFamily="50" charset="0"/>
                  </a:rPr>
                  <a:t>Ziel </a:t>
                </a:r>
                <a:br>
                  <a:rPr lang="de-DE" sz="1524" dirty="0">
                    <a:latin typeface="Calluna Sans" pitchFamily="50" charset="0"/>
                  </a:rPr>
                </a:br>
                <a:r>
                  <a:rPr lang="de-DE" sz="1524" dirty="0">
                    <a:latin typeface="Calluna Sans" pitchFamily="50" charset="0"/>
                  </a:rPr>
                  <a:t>analysieren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de-DE" sz="1524" dirty="0">
                    <a:latin typeface="Calluna Sans" pitchFamily="50" charset="0"/>
                  </a:rPr>
                  <a:t>Problem strukturieren</a:t>
                </a:r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 flipH="1">
                <a:off x="2856693" y="821901"/>
                <a:ext cx="0" cy="13298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334325" y="269048"/>
                <a:ext cx="1044734" cy="2522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524" dirty="0">
                    <a:latin typeface="Calluna Sans" pitchFamily="50" charset="0"/>
                  </a:rPr>
                  <a:t>Eigenschaften ermitteln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endParaRPr lang="de-DE" sz="1524" dirty="0">
                  <a:latin typeface="Calluna Sans" pitchFamily="50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de-DE" sz="1524" dirty="0">
                    <a:latin typeface="Calluna Sans" pitchFamily="50" charset="0"/>
                  </a:rPr>
                  <a:t>Entscheidungen </a:t>
                </a:r>
                <a:r>
                  <a:rPr lang="de-DE" sz="1524" dirty="0">
                    <a:latin typeface="Calluna Sans" pitchFamily="50" charset="0"/>
                  </a:rPr>
                  <a:t>herbeiführen</a:t>
                </a: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3515175" y="1256983"/>
                <a:ext cx="765146" cy="376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524" dirty="0" err="1">
                    <a:latin typeface="Calluna Sans" pitchFamily="50" charset="0"/>
                  </a:rPr>
                  <a:t>Zieler-reichung</a:t>
                </a:r>
                <a:r>
                  <a:rPr lang="de-DE" sz="1524" dirty="0">
                    <a:latin typeface="Calluna Sans" pitchFamily="50" charset="0"/>
                  </a:rPr>
                  <a:t/>
                </a:r>
                <a:br>
                  <a:rPr lang="de-DE" sz="1524" dirty="0">
                    <a:latin typeface="Calluna Sans" pitchFamily="50" charset="0"/>
                  </a:rPr>
                </a:br>
                <a:r>
                  <a:rPr lang="de-DE" sz="1524" dirty="0">
                    <a:latin typeface="Calluna Sans" pitchFamily="50" charset="0"/>
                  </a:rPr>
                  <a:t>absichern</a:t>
                </a:r>
                <a:endParaRPr lang="de-DE" sz="1524" dirty="0">
                  <a:latin typeface="Calluna Sans" pitchFamily="50" charset="0"/>
                </a:endParaRPr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 flipV="1">
                <a:off x="2856693" y="757348"/>
                <a:ext cx="0" cy="15333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1" name="Line 32"/>
              <p:cNvSpPr>
                <a:spLocks noChangeShapeType="1"/>
              </p:cNvSpPr>
              <p:nvPr/>
            </p:nvSpPr>
            <p:spPr bwMode="auto">
              <a:xfrm>
                <a:off x="1464019" y="815706"/>
                <a:ext cx="1392674" cy="22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2" name="Line 33"/>
              <p:cNvSpPr>
                <a:spLocks noChangeShapeType="1"/>
              </p:cNvSpPr>
              <p:nvPr/>
            </p:nvSpPr>
            <p:spPr bwMode="auto">
              <a:xfrm>
                <a:off x="1464019" y="2216926"/>
                <a:ext cx="13926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H="1" flipV="1">
                <a:off x="766505" y="1527934"/>
                <a:ext cx="697513" cy="6929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4" name="Line 45"/>
              <p:cNvSpPr>
                <a:spLocks noChangeShapeType="1"/>
              </p:cNvSpPr>
              <p:nvPr/>
            </p:nvSpPr>
            <p:spPr bwMode="auto">
              <a:xfrm flipV="1">
                <a:off x="766866" y="895141"/>
                <a:ext cx="628017" cy="6288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5" name="Line 46"/>
              <p:cNvSpPr>
                <a:spLocks noChangeShapeType="1"/>
              </p:cNvSpPr>
              <p:nvPr/>
            </p:nvSpPr>
            <p:spPr bwMode="auto">
              <a:xfrm flipV="1">
                <a:off x="2160188" y="895142"/>
                <a:ext cx="627369" cy="6272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6" name="Line 47"/>
              <p:cNvSpPr>
                <a:spLocks noChangeShapeType="1"/>
              </p:cNvSpPr>
              <p:nvPr/>
            </p:nvSpPr>
            <p:spPr bwMode="auto">
              <a:xfrm flipV="1">
                <a:off x="1462793" y="1593087"/>
                <a:ext cx="628547" cy="6283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7" name="Line 48"/>
              <p:cNvSpPr>
                <a:spLocks noChangeShapeType="1"/>
              </p:cNvSpPr>
              <p:nvPr/>
            </p:nvSpPr>
            <p:spPr bwMode="auto">
              <a:xfrm flipV="1">
                <a:off x="2856693" y="1593086"/>
                <a:ext cx="627754" cy="6283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 flipH="1">
                <a:off x="1464019" y="817938"/>
                <a:ext cx="0" cy="13298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19" name="Line 40"/>
              <p:cNvSpPr>
                <a:spLocks noChangeShapeType="1"/>
              </p:cNvSpPr>
              <p:nvPr/>
            </p:nvSpPr>
            <p:spPr bwMode="auto">
              <a:xfrm flipH="1" flipV="1">
                <a:off x="1464018" y="821130"/>
                <a:ext cx="1392674" cy="14003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sp>
            <p:nvSpPr>
              <p:cNvPr id="20" name="Line 40"/>
              <p:cNvSpPr>
                <a:spLocks noChangeShapeType="1"/>
              </p:cNvSpPr>
              <p:nvPr/>
            </p:nvSpPr>
            <p:spPr bwMode="auto">
              <a:xfrm flipH="1" flipV="1">
                <a:off x="2857173" y="828343"/>
                <a:ext cx="697513" cy="6929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 sz="1088"/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0" y="59980"/>
                <a:ext cx="4321174" cy="2926935"/>
                <a:chOff x="0" y="59980"/>
                <a:chExt cx="4321174" cy="2926935"/>
              </a:xfrm>
            </p:grpSpPr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auto">
                <a:xfrm>
                  <a:off x="1393318" y="756869"/>
                  <a:ext cx="1533617" cy="15291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88"/>
                </a:p>
              </p:txBody>
            </p:sp>
            <p:grpSp>
              <p:nvGrpSpPr>
                <p:cNvPr id="31" name="Gruppieren 30"/>
                <p:cNvGrpSpPr/>
                <p:nvPr/>
              </p:nvGrpSpPr>
              <p:grpSpPr>
                <a:xfrm>
                  <a:off x="0" y="59980"/>
                  <a:ext cx="4321174" cy="2926935"/>
                  <a:chOff x="0" y="59980"/>
                  <a:chExt cx="4321174" cy="2926935"/>
                </a:xfrm>
              </p:grpSpPr>
              <p:sp>
                <p:nvSpPr>
                  <p:cNvPr id="3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56868"/>
                    <a:ext cx="1533617" cy="152919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088"/>
                  </a:p>
                </p:txBody>
              </p:sp>
              <p:sp>
                <p:nvSpPr>
                  <p:cNvPr id="3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787557" y="756869"/>
                    <a:ext cx="1533617" cy="152919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088"/>
                  </a:p>
                </p:txBody>
              </p:sp>
              <p:sp>
                <p:nvSpPr>
                  <p:cNvPr id="3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696429" y="59980"/>
                    <a:ext cx="1533617" cy="152919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088"/>
                  </a:p>
                </p:txBody>
              </p:sp>
              <p:sp>
                <p:nvSpPr>
                  <p:cNvPr id="3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696889" y="1457720"/>
                    <a:ext cx="1533617" cy="152919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088"/>
                  </a:p>
                </p:txBody>
              </p:sp>
              <p:sp>
                <p:nvSpPr>
                  <p:cNvPr id="3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090207" y="1457720"/>
                    <a:ext cx="1533617" cy="152919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088"/>
                  </a:p>
                </p:txBody>
              </p:sp>
              <p:sp>
                <p:nvSpPr>
                  <p:cNvPr id="37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090207" y="59980"/>
                    <a:ext cx="1533617" cy="152919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 sz="1088"/>
                  </a:p>
                </p:txBody>
              </p:sp>
            </p:grpSp>
          </p:grpSp>
          <p:sp>
            <p:nvSpPr>
              <p:cNvPr id="22" name="Oval 50"/>
              <p:cNvSpPr>
                <a:spLocks noChangeArrowheads="1"/>
              </p:cNvSpPr>
              <p:nvPr/>
            </p:nvSpPr>
            <p:spPr bwMode="auto">
              <a:xfrm>
                <a:off x="696889" y="1454814"/>
                <a:ext cx="138274" cy="1382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de-DE" sz="1088"/>
              </a:p>
            </p:txBody>
          </p:sp>
          <p:sp>
            <p:nvSpPr>
              <p:cNvPr id="23" name="Oval 51"/>
              <p:cNvSpPr>
                <a:spLocks noChangeArrowheads="1"/>
              </p:cNvSpPr>
              <p:nvPr/>
            </p:nvSpPr>
            <p:spPr bwMode="auto">
              <a:xfrm>
                <a:off x="2787556" y="756869"/>
                <a:ext cx="138274" cy="1382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de-DE" sz="1088"/>
              </a:p>
            </p:txBody>
          </p:sp>
          <p:sp>
            <p:nvSpPr>
              <p:cNvPr id="24" name="Oval 52"/>
              <p:cNvSpPr>
                <a:spLocks noChangeArrowheads="1"/>
              </p:cNvSpPr>
              <p:nvPr/>
            </p:nvSpPr>
            <p:spPr bwMode="auto">
              <a:xfrm>
                <a:off x="1394883" y="756868"/>
                <a:ext cx="138274" cy="1382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de-DE" sz="1088"/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auto">
              <a:xfrm>
                <a:off x="1394883" y="2147790"/>
                <a:ext cx="138274" cy="1382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de-DE" sz="1088"/>
              </a:p>
            </p:txBody>
          </p:sp>
          <p:sp>
            <p:nvSpPr>
              <p:cNvPr id="26" name="Oval 54"/>
              <p:cNvSpPr>
                <a:spLocks noChangeArrowheads="1"/>
              </p:cNvSpPr>
              <p:nvPr/>
            </p:nvSpPr>
            <p:spPr bwMode="auto">
              <a:xfrm>
                <a:off x="3485550" y="1454863"/>
                <a:ext cx="138274" cy="1382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de-DE" sz="1088"/>
              </a:p>
            </p:txBody>
          </p:sp>
          <p:sp>
            <p:nvSpPr>
              <p:cNvPr id="27" name="Oval 55"/>
              <p:cNvSpPr>
                <a:spLocks noChangeArrowheads="1"/>
              </p:cNvSpPr>
              <p:nvPr/>
            </p:nvSpPr>
            <p:spPr bwMode="auto">
              <a:xfrm>
                <a:off x="2091339" y="1454813"/>
                <a:ext cx="138274" cy="1382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de-DE" sz="1088"/>
              </a:p>
            </p:txBody>
          </p:sp>
          <p:sp>
            <p:nvSpPr>
              <p:cNvPr id="28" name="Oval 56"/>
              <p:cNvSpPr>
                <a:spLocks noChangeArrowheads="1"/>
              </p:cNvSpPr>
              <p:nvPr/>
            </p:nvSpPr>
            <p:spPr bwMode="auto">
              <a:xfrm>
                <a:off x="2787557" y="2151752"/>
                <a:ext cx="138274" cy="1382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de-DE" sz="1088"/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87790" y="1429360"/>
                <a:ext cx="872299" cy="284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524" dirty="0">
                    <a:latin typeface="Calluna Sans" pitchFamily="50" charset="0"/>
                  </a:rPr>
                  <a:t>Ziel</a:t>
                </a:r>
                <a:br>
                  <a:rPr lang="de-DE" sz="1524" dirty="0">
                    <a:latin typeface="Calluna Sans" pitchFamily="50" charset="0"/>
                  </a:rPr>
                </a:br>
                <a:r>
                  <a:rPr lang="de-DE" sz="1524" dirty="0">
                    <a:latin typeface="Calluna Sans" pitchFamily="50" charset="0"/>
                  </a:rPr>
                  <a:t>planen</a:t>
                </a:r>
                <a:endParaRPr lang="de-DE" sz="1524" dirty="0">
                  <a:latin typeface="Calluna Sans" pitchFamily="50" charset="0"/>
                </a:endParaRPr>
              </a:p>
            </p:txBody>
          </p:sp>
        </p:grpSp>
      </p:grpSp>
      <p:sp>
        <p:nvSpPr>
          <p:cNvPr id="38" name="Textfeld 1"/>
          <p:cNvSpPr txBox="1">
            <a:spLocks noChangeArrowheads="1"/>
          </p:cNvSpPr>
          <p:nvPr/>
        </p:nvSpPr>
        <p:spPr bwMode="auto">
          <a:xfrm>
            <a:off x="7741897" y="6328915"/>
            <a:ext cx="3762051" cy="36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r" eaLnBrk="1" hangingPunct="1"/>
            <a:r>
              <a:rPr lang="de-DE" sz="871" b="0" dirty="0"/>
              <a:t>Münchner Vorgehensmodell</a:t>
            </a:r>
            <a:endParaRPr lang="de-DE" sz="871" b="0" dirty="0"/>
          </a:p>
          <a:p>
            <a:pPr algn="r" eaLnBrk="1" hangingPunct="1"/>
            <a:r>
              <a:rPr lang="de-DE" sz="871" b="0" dirty="0"/>
              <a:t>Designprozess </a:t>
            </a:r>
            <a:r>
              <a:rPr lang="de-DE" sz="871" b="0" dirty="0" err="1"/>
              <a:t>Frog</a:t>
            </a:r>
            <a:endParaRPr lang="de-DE" sz="871" b="0" dirty="0"/>
          </a:p>
        </p:txBody>
      </p:sp>
    </p:spTree>
    <p:extLst>
      <p:ext uri="{BB962C8B-B14F-4D97-AF65-F5344CB8AC3E}">
        <p14:creationId xmlns:p14="http://schemas.microsoft.com/office/powerpoint/2010/main" val="2902840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3 Designprozess grundsätzlich </a:t>
            </a:r>
          </a:p>
        </p:txBody>
      </p:sp>
      <p:sp>
        <p:nvSpPr>
          <p:cNvPr id="14340" name="Shape"/>
          <p:cNvSpPr>
            <a:spLocks noGrp="1"/>
          </p:cNvSpPr>
          <p:nvPr>
            <p:ph idx="1"/>
          </p:nvPr>
        </p:nvSpPr>
        <p:spPr>
          <a:xfrm>
            <a:off x="1393199" y="3254895"/>
            <a:ext cx="9816495" cy="2263005"/>
          </a:xfrm>
          <a:prstGeom prst="rect">
            <a:avLst/>
          </a:prstGeom>
        </p:spPr>
        <p:txBody>
          <a:bodyPr vert="horz" lIns="99527" tIns="49763" rIns="99527" bIns="49763" numCol="1" rtlCol="0">
            <a:noAutofit/>
          </a:bodyPr>
          <a:lstStyle/>
          <a:p>
            <a:pPr marL="0" indent="0">
              <a:buNone/>
            </a:pPr>
            <a:r>
              <a:rPr lang="de-DE" dirty="0"/>
              <a:t>3</a:t>
            </a:r>
            <a:r>
              <a:rPr lang="de-DE" dirty="0" smtClean="0"/>
              <a:t>.1	Prozessmodelle allgemein</a:t>
            </a:r>
          </a:p>
          <a:p>
            <a:pPr marL="0" indent="0">
              <a:buNone/>
            </a:pPr>
            <a:r>
              <a:rPr lang="de-DE" dirty="0"/>
              <a:t>3</a:t>
            </a:r>
            <a:r>
              <a:rPr lang="de-DE" dirty="0" smtClean="0"/>
              <a:t>.2	Beispiele allgemein</a:t>
            </a:r>
          </a:p>
          <a:p>
            <a:pPr marL="0" indent="0">
              <a:buNone/>
            </a:pPr>
            <a:r>
              <a:rPr lang="de-DE" dirty="0"/>
              <a:t>3</a:t>
            </a:r>
            <a:r>
              <a:rPr lang="de-DE" dirty="0" smtClean="0"/>
              <a:t>.3	Methoden und Werkzeuge</a:t>
            </a:r>
          </a:p>
          <a:p>
            <a:pPr marL="0" indent="0">
              <a:buNone/>
            </a:pPr>
            <a:r>
              <a:rPr lang="de-DE" dirty="0" smtClean="0"/>
              <a:t>3.4	Prozessbeispiel im Detail (Verpackungsmaschine)</a:t>
            </a:r>
          </a:p>
        </p:txBody>
      </p:sp>
    </p:spTree>
    <p:extLst>
      <p:ext uri="{BB962C8B-B14F-4D97-AF65-F5344CB8AC3E}">
        <p14:creationId xmlns:p14="http://schemas.microsoft.com/office/powerpoint/2010/main" val="37081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aswirtschaftslexikon.com/abbildungen/801-konstruk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81195"/>
            <a:ext cx="5530868" cy="52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3.1 Prozessmodelle I</a:t>
            </a:r>
          </a:p>
        </p:txBody>
      </p:sp>
      <p:sp>
        <p:nvSpPr>
          <p:cNvPr id="17411" name="Shape"/>
          <p:cNvSpPr>
            <a:spLocks noGrp="1"/>
          </p:cNvSpPr>
          <p:nvPr>
            <p:ph idx="1"/>
          </p:nvPr>
        </p:nvSpPr>
        <p:spPr>
          <a:xfrm>
            <a:off x="1393199" y="3037632"/>
            <a:ext cx="3370409" cy="3012060"/>
          </a:xfrm>
          <a:prstGeom prst="rect">
            <a:avLst/>
          </a:prstGeom>
        </p:spPr>
        <p:txBody>
          <a:bodyPr vert="horz" lIns="99527" tIns="49763" rIns="99527" bIns="49763" rtlCol="0">
            <a:noAutofit/>
          </a:bodyPr>
          <a:lstStyle/>
          <a:p>
            <a:r>
              <a:rPr lang="en-US" dirty="0" err="1" smtClean="0"/>
              <a:t>Konstruktionsmethodik</a:t>
            </a:r>
            <a:endParaRPr lang="en-US" dirty="0" smtClean="0"/>
          </a:p>
        </p:txBody>
      </p:sp>
      <p:sp>
        <p:nvSpPr>
          <p:cNvPr id="45" name="Textfeld 1"/>
          <p:cNvSpPr txBox="1">
            <a:spLocks noChangeArrowheads="1"/>
          </p:cNvSpPr>
          <p:nvPr/>
        </p:nvSpPr>
        <p:spPr bwMode="auto">
          <a:xfrm>
            <a:off x="7741897" y="6328914"/>
            <a:ext cx="3762051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r" eaLnBrk="1" hangingPunct="1"/>
            <a:r>
              <a:rPr lang="de-DE" sz="871" b="0" dirty="0"/>
              <a:t>VDI 2221</a:t>
            </a:r>
            <a:endParaRPr lang="de-DE" sz="871" b="0" dirty="0"/>
          </a:p>
        </p:txBody>
      </p:sp>
    </p:spTree>
    <p:extLst>
      <p:ext uri="{BB962C8B-B14F-4D97-AF65-F5344CB8AC3E}">
        <p14:creationId xmlns:p14="http://schemas.microsoft.com/office/powerpoint/2010/main" val="1504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xpassion.com/wp-content/uploads/2011/05/design-process-frog-design-150x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29" y="3132277"/>
            <a:ext cx="7311072" cy="18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4494323" y="1626351"/>
            <a:ext cx="6941847" cy="4702041"/>
            <a:chOff x="0" y="59980"/>
            <a:chExt cx="4321174" cy="2926935"/>
          </a:xfrm>
        </p:grpSpPr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465723" y="910002"/>
              <a:ext cx="1391450" cy="75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524" dirty="0">
                  <a:latin typeface="Calluna Sans" pitchFamily="50" charset="0"/>
                </a:rPr>
                <a:t>Lösungsideen </a:t>
              </a:r>
              <a:r>
                <a:rPr lang="de-DE" sz="1524" dirty="0">
                  <a:latin typeface="Calluna Sans" pitchFamily="50" charset="0"/>
                </a:rPr>
                <a:t/>
              </a:r>
              <a:br>
                <a:rPr lang="de-DE" sz="1524" dirty="0">
                  <a:latin typeface="Calluna Sans" pitchFamily="50" charset="0"/>
                </a:rPr>
              </a:br>
              <a:r>
                <a:rPr lang="de-DE" sz="1524" dirty="0">
                  <a:latin typeface="Calluna Sans" pitchFamily="50" charset="0"/>
                </a:rPr>
                <a:t>ermitteln</a:t>
              </a:r>
              <a:endParaRPr lang="de-DE" sz="1524" dirty="0">
                <a:latin typeface="Calluna Sans" pitchFamily="50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41652" y="269047"/>
              <a:ext cx="1044734" cy="252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524" dirty="0">
                  <a:latin typeface="Calluna Sans" pitchFamily="50" charset="0"/>
                </a:rPr>
                <a:t>Ziel </a:t>
              </a:r>
              <a:br>
                <a:rPr lang="de-DE" sz="1524" dirty="0">
                  <a:latin typeface="Calluna Sans" pitchFamily="50" charset="0"/>
                </a:rPr>
              </a:br>
              <a:r>
                <a:rPr lang="de-DE" sz="1524" dirty="0">
                  <a:latin typeface="Calluna Sans" pitchFamily="50" charset="0"/>
                </a:rPr>
                <a:t>analysieren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de-DE" sz="1524" dirty="0">
                  <a:latin typeface="Calluna Sans" pitchFamily="50" charset="0"/>
                </a:rPr>
                <a:t>Problem strukturieren</a:t>
              </a: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2856693" y="821901"/>
              <a:ext cx="0" cy="13298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2334325" y="269048"/>
              <a:ext cx="1044734" cy="252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524" dirty="0">
                  <a:latin typeface="Calluna Sans" pitchFamily="50" charset="0"/>
                </a:rPr>
                <a:t>Eigenschaften ermitteln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endParaRPr lang="de-DE" sz="1524" dirty="0">
                <a:latin typeface="Calluna Sans" pitchFamily="50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de-DE" sz="1524" dirty="0">
                  <a:latin typeface="Calluna Sans" pitchFamily="50" charset="0"/>
                </a:rPr>
                <a:t>Entscheidungen </a:t>
              </a:r>
              <a:r>
                <a:rPr lang="de-DE" sz="1524" dirty="0">
                  <a:latin typeface="Calluna Sans" pitchFamily="50" charset="0"/>
                </a:rPr>
                <a:t>herbeiführen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515175" y="1256983"/>
              <a:ext cx="765146" cy="37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524" dirty="0" err="1">
                  <a:latin typeface="Calluna Sans" pitchFamily="50" charset="0"/>
                </a:rPr>
                <a:t>Zieler-reichung</a:t>
              </a:r>
              <a:r>
                <a:rPr lang="de-DE" sz="1524" dirty="0">
                  <a:latin typeface="Calluna Sans" pitchFamily="50" charset="0"/>
                </a:rPr>
                <a:t/>
              </a:r>
              <a:br>
                <a:rPr lang="de-DE" sz="1524" dirty="0">
                  <a:latin typeface="Calluna Sans" pitchFamily="50" charset="0"/>
                </a:rPr>
              </a:br>
              <a:r>
                <a:rPr lang="de-DE" sz="1524" dirty="0">
                  <a:latin typeface="Calluna Sans" pitchFamily="50" charset="0"/>
                </a:rPr>
                <a:t>absichern</a:t>
              </a:r>
              <a:endParaRPr lang="de-DE" sz="1524" dirty="0">
                <a:latin typeface="Calluna Sans" pitchFamily="50" charset="0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 flipV="1">
              <a:off x="2856693" y="757348"/>
              <a:ext cx="0" cy="1533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1464019" y="815706"/>
              <a:ext cx="1392674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1464019" y="2216926"/>
              <a:ext cx="1392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 flipH="1" flipV="1">
              <a:off x="766505" y="1527934"/>
              <a:ext cx="697513" cy="6929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 flipV="1">
              <a:off x="766866" y="895141"/>
              <a:ext cx="628017" cy="6288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V="1">
              <a:off x="2160188" y="895142"/>
              <a:ext cx="627369" cy="627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 flipV="1">
              <a:off x="1462793" y="1593087"/>
              <a:ext cx="628547" cy="628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V="1">
              <a:off x="2856693" y="1593086"/>
              <a:ext cx="627754" cy="628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H="1">
              <a:off x="1464019" y="817938"/>
              <a:ext cx="0" cy="13298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 flipV="1">
              <a:off x="1464018" y="821130"/>
              <a:ext cx="1392674" cy="1400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 flipH="1" flipV="1">
              <a:off x="2857173" y="828343"/>
              <a:ext cx="697513" cy="6929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088"/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0" y="59980"/>
              <a:ext cx="4321174" cy="2926935"/>
              <a:chOff x="0" y="59980"/>
              <a:chExt cx="4321174" cy="2926935"/>
            </a:xfrm>
          </p:grpSpPr>
          <p:sp>
            <p:nvSpPr>
              <p:cNvPr id="37" name="Oval 21"/>
              <p:cNvSpPr>
                <a:spLocks noChangeArrowheads="1"/>
              </p:cNvSpPr>
              <p:nvPr/>
            </p:nvSpPr>
            <p:spPr bwMode="auto">
              <a:xfrm>
                <a:off x="1393318" y="756869"/>
                <a:ext cx="1533617" cy="152919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088"/>
              </a:p>
            </p:txBody>
          </p:sp>
          <p:grpSp>
            <p:nvGrpSpPr>
              <p:cNvPr id="38" name="Gruppieren 37"/>
              <p:cNvGrpSpPr/>
              <p:nvPr/>
            </p:nvGrpSpPr>
            <p:grpSpPr>
              <a:xfrm>
                <a:off x="0" y="59980"/>
                <a:ext cx="4321174" cy="2926935"/>
                <a:chOff x="0" y="59980"/>
                <a:chExt cx="4321174" cy="2926935"/>
              </a:xfrm>
            </p:grpSpPr>
            <p:sp>
              <p:nvSpPr>
                <p:cNvPr id="39" name="Oval 21"/>
                <p:cNvSpPr>
                  <a:spLocks noChangeArrowheads="1"/>
                </p:cNvSpPr>
                <p:nvPr/>
              </p:nvSpPr>
              <p:spPr bwMode="auto">
                <a:xfrm>
                  <a:off x="0" y="756868"/>
                  <a:ext cx="1533617" cy="15291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88"/>
                </a:p>
              </p:txBody>
            </p:sp>
            <p:sp>
              <p:nvSpPr>
                <p:cNvPr id="40" name="Oval 21"/>
                <p:cNvSpPr>
                  <a:spLocks noChangeArrowheads="1"/>
                </p:cNvSpPr>
                <p:nvPr/>
              </p:nvSpPr>
              <p:spPr bwMode="auto">
                <a:xfrm>
                  <a:off x="2787557" y="756869"/>
                  <a:ext cx="1533617" cy="15291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88"/>
                </a:p>
              </p:txBody>
            </p:sp>
            <p:sp>
              <p:nvSpPr>
                <p:cNvPr id="41" name="Oval 21"/>
                <p:cNvSpPr>
                  <a:spLocks noChangeArrowheads="1"/>
                </p:cNvSpPr>
                <p:nvPr/>
              </p:nvSpPr>
              <p:spPr bwMode="auto">
                <a:xfrm>
                  <a:off x="696429" y="59980"/>
                  <a:ext cx="1533617" cy="15291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88"/>
                </a:p>
              </p:txBody>
            </p:sp>
            <p:sp>
              <p:nvSpPr>
                <p:cNvPr id="42" name="Oval 21"/>
                <p:cNvSpPr>
                  <a:spLocks noChangeArrowheads="1"/>
                </p:cNvSpPr>
                <p:nvPr/>
              </p:nvSpPr>
              <p:spPr bwMode="auto">
                <a:xfrm>
                  <a:off x="696889" y="1457720"/>
                  <a:ext cx="1533617" cy="15291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88"/>
                </a:p>
              </p:txBody>
            </p:sp>
            <p:sp>
              <p:nvSpPr>
                <p:cNvPr id="43" name="Oval 21"/>
                <p:cNvSpPr>
                  <a:spLocks noChangeArrowheads="1"/>
                </p:cNvSpPr>
                <p:nvPr/>
              </p:nvSpPr>
              <p:spPr bwMode="auto">
                <a:xfrm>
                  <a:off x="2090207" y="1457720"/>
                  <a:ext cx="1533617" cy="15291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88"/>
                </a:p>
              </p:txBody>
            </p:sp>
            <p:sp>
              <p:nvSpPr>
                <p:cNvPr id="44" name="Oval 21"/>
                <p:cNvSpPr>
                  <a:spLocks noChangeArrowheads="1"/>
                </p:cNvSpPr>
                <p:nvPr/>
              </p:nvSpPr>
              <p:spPr bwMode="auto">
                <a:xfrm>
                  <a:off x="2090207" y="59980"/>
                  <a:ext cx="1533617" cy="15291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 sz="1088"/>
                </a:p>
              </p:txBody>
            </p:sp>
          </p:grpSp>
        </p:grpSp>
        <p:sp>
          <p:nvSpPr>
            <p:cNvPr id="26" name="Oval 50"/>
            <p:cNvSpPr>
              <a:spLocks noChangeArrowheads="1"/>
            </p:cNvSpPr>
            <p:nvPr/>
          </p:nvSpPr>
          <p:spPr bwMode="auto">
            <a:xfrm>
              <a:off x="696889" y="1454814"/>
              <a:ext cx="138274" cy="1382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 sz="1088"/>
            </a:p>
          </p:txBody>
        </p:sp>
        <p:sp>
          <p:nvSpPr>
            <p:cNvPr id="27" name="Oval 51"/>
            <p:cNvSpPr>
              <a:spLocks noChangeArrowheads="1"/>
            </p:cNvSpPr>
            <p:nvPr/>
          </p:nvSpPr>
          <p:spPr bwMode="auto">
            <a:xfrm>
              <a:off x="2787556" y="756869"/>
              <a:ext cx="138274" cy="1382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 sz="1088"/>
            </a:p>
          </p:txBody>
        </p:sp>
        <p:sp>
          <p:nvSpPr>
            <p:cNvPr id="28" name="Oval 52"/>
            <p:cNvSpPr>
              <a:spLocks noChangeArrowheads="1"/>
            </p:cNvSpPr>
            <p:nvPr/>
          </p:nvSpPr>
          <p:spPr bwMode="auto">
            <a:xfrm>
              <a:off x="1394883" y="756868"/>
              <a:ext cx="138274" cy="1382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 sz="1088"/>
            </a:p>
          </p:txBody>
        </p:sp>
        <p:sp>
          <p:nvSpPr>
            <p:cNvPr id="29" name="Oval 53"/>
            <p:cNvSpPr>
              <a:spLocks noChangeArrowheads="1"/>
            </p:cNvSpPr>
            <p:nvPr/>
          </p:nvSpPr>
          <p:spPr bwMode="auto">
            <a:xfrm>
              <a:off x="1394883" y="2147790"/>
              <a:ext cx="138274" cy="1382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 sz="1088"/>
            </a:p>
          </p:txBody>
        </p:sp>
        <p:sp>
          <p:nvSpPr>
            <p:cNvPr id="30" name="Oval 54"/>
            <p:cNvSpPr>
              <a:spLocks noChangeArrowheads="1"/>
            </p:cNvSpPr>
            <p:nvPr/>
          </p:nvSpPr>
          <p:spPr bwMode="auto">
            <a:xfrm>
              <a:off x="3485550" y="1454863"/>
              <a:ext cx="138274" cy="1382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 sz="1088"/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2091339" y="1454813"/>
              <a:ext cx="138274" cy="1382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 sz="1088"/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2787557" y="2151752"/>
              <a:ext cx="138274" cy="1382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 sz="1088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87790" y="1429360"/>
              <a:ext cx="872299" cy="284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524" dirty="0">
                  <a:latin typeface="Calluna Sans" pitchFamily="50" charset="0"/>
                </a:rPr>
                <a:t>Ziel</a:t>
              </a:r>
              <a:br>
                <a:rPr lang="de-DE" sz="1524" dirty="0">
                  <a:latin typeface="Calluna Sans" pitchFamily="50" charset="0"/>
                </a:rPr>
              </a:br>
              <a:r>
                <a:rPr lang="de-DE" sz="1524" dirty="0">
                  <a:latin typeface="Calluna Sans" pitchFamily="50" charset="0"/>
                </a:rPr>
                <a:t>planen</a:t>
              </a:r>
              <a:endParaRPr lang="de-DE" sz="1524" dirty="0">
                <a:latin typeface="Calluna Sans" pitchFamily="50" charset="0"/>
              </a:endParaRPr>
            </a:p>
          </p:txBody>
        </p:sp>
      </p:grpSp>
      <p:sp>
        <p:nvSpPr>
          <p:cNvPr id="17410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3.1 Prozessmodelle II</a:t>
            </a:r>
          </a:p>
        </p:txBody>
      </p:sp>
      <p:sp>
        <p:nvSpPr>
          <p:cNvPr id="17411" name="Shape"/>
          <p:cNvSpPr>
            <a:spLocks noGrp="1"/>
          </p:cNvSpPr>
          <p:nvPr>
            <p:ph idx="1"/>
          </p:nvPr>
        </p:nvSpPr>
        <p:spPr>
          <a:xfrm>
            <a:off x="1393199" y="3037632"/>
            <a:ext cx="3370409" cy="3012060"/>
          </a:xfrm>
          <a:prstGeom prst="rect">
            <a:avLst/>
          </a:prstGeom>
        </p:spPr>
        <p:txBody>
          <a:bodyPr vert="horz" lIns="99527" tIns="49763" rIns="99527" bIns="49763" rtlCol="0">
            <a:noAutofit/>
          </a:bodyPr>
          <a:lstStyle/>
          <a:p>
            <a:r>
              <a:rPr lang="en-US" dirty="0" err="1" smtClean="0"/>
              <a:t>Konstruktion</a:t>
            </a:r>
            <a:endParaRPr lang="en-US" dirty="0" smtClean="0"/>
          </a:p>
          <a:p>
            <a:r>
              <a:rPr lang="en-US" dirty="0" smtClean="0"/>
              <a:t>Design</a:t>
            </a:r>
          </a:p>
          <a:p>
            <a:r>
              <a:rPr lang="en-US" dirty="0" err="1" smtClean="0"/>
              <a:t>Produktentwicklung</a:t>
            </a:r>
            <a:endParaRPr lang="en-US" dirty="0" smtClean="0"/>
          </a:p>
        </p:txBody>
      </p:sp>
      <p:sp>
        <p:nvSpPr>
          <p:cNvPr id="45" name="Textfeld 1"/>
          <p:cNvSpPr txBox="1">
            <a:spLocks noChangeArrowheads="1"/>
          </p:cNvSpPr>
          <p:nvPr/>
        </p:nvSpPr>
        <p:spPr bwMode="auto">
          <a:xfrm>
            <a:off x="7741897" y="6328915"/>
            <a:ext cx="3762051" cy="36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r" eaLnBrk="1" hangingPunct="1"/>
            <a:r>
              <a:rPr lang="de-DE" sz="871" b="0" dirty="0"/>
              <a:t>Münchner Vorgehensmodell</a:t>
            </a:r>
            <a:endParaRPr lang="de-DE" sz="871" b="0" dirty="0"/>
          </a:p>
          <a:p>
            <a:pPr algn="r" eaLnBrk="1" hangingPunct="1"/>
            <a:r>
              <a:rPr lang="de-DE" sz="871" b="0" dirty="0"/>
              <a:t>Designprozess </a:t>
            </a:r>
            <a:r>
              <a:rPr lang="de-DE" sz="871" b="0" dirty="0" err="1"/>
              <a:t>Frog</a:t>
            </a:r>
            <a:endParaRPr lang="de-DE" sz="871" b="0" dirty="0"/>
          </a:p>
        </p:txBody>
      </p:sp>
    </p:spTree>
    <p:extLst>
      <p:ext uri="{BB962C8B-B14F-4D97-AF65-F5344CB8AC3E}">
        <p14:creationId xmlns:p14="http://schemas.microsoft.com/office/powerpoint/2010/main" val="10691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mportal.org/tl_files/plm/img/Forschung/2012%200002/Abbildung_2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0"/>
          <a:stretch/>
        </p:blipFill>
        <p:spPr bwMode="auto">
          <a:xfrm>
            <a:off x="4264135" y="2499736"/>
            <a:ext cx="7631693" cy="37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3.1 Prozessmodelle III</a:t>
            </a:r>
          </a:p>
        </p:txBody>
      </p:sp>
      <p:sp>
        <p:nvSpPr>
          <p:cNvPr id="17411" name="Shape"/>
          <p:cNvSpPr>
            <a:spLocks noGrp="1"/>
          </p:cNvSpPr>
          <p:nvPr>
            <p:ph idx="1"/>
          </p:nvPr>
        </p:nvSpPr>
        <p:spPr>
          <a:xfrm>
            <a:off x="1393199" y="3037632"/>
            <a:ext cx="3370409" cy="3012060"/>
          </a:xfrm>
          <a:prstGeom prst="rect">
            <a:avLst/>
          </a:prstGeom>
        </p:spPr>
        <p:txBody>
          <a:bodyPr vert="horz" lIns="99527" tIns="49763" rIns="99527" bIns="49763" rtlCol="0">
            <a:noAutofit/>
          </a:bodyPr>
          <a:lstStyle/>
          <a:p>
            <a:r>
              <a:rPr lang="en-US" dirty="0" err="1" smtClean="0"/>
              <a:t>Produktentwicklung</a:t>
            </a:r>
            <a:endParaRPr lang="en-US" dirty="0" smtClean="0"/>
          </a:p>
          <a:p>
            <a:r>
              <a:rPr lang="en-US" dirty="0" err="1" smtClean="0"/>
              <a:t>Mechatronik</a:t>
            </a:r>
            <a:endParaRPr lang="en-US" dirty="0" smtClean="0"/>
          </a:p>
        </p:txBody>
      </p:sp>
      <p:sp>
        <p:nvSpPr>
          <p:cNvPr id="45" name="Textfeld 1"/>
          <p:cNvSpPr txBox="1">
            <a:spLocks noChangeArrowheads="1"/>
          </p:cNvSpPr>
          <p:nvPr/>
        </p:nvSpPr>
        <p:spPr bwMode="auto">
          <a:xfrm>
            <a:off x="7741897" y="6328915"/>
            <a:ext cx="3762051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r" eaLnBrk="1" hangingPunct="1"/>
            <a:r>
              <a:rPr lang="de-DE" sz="871" b="0" dirty="0"/>
              <a:t>Erweitertes V-Modell für Model </a:t>
            </a:r>
            <a:r>
              <a:rPr lang="de-DE" sz="871" b="0" dirty="0" err="1"/>
              <a:t>Based</a:t>
            </a:r>
            <a:r>
              <a:rPr lang="de-DE" sz="871" b="0" dirty="0"/>
              <a:t> Systems </a:t>
            </a:r>
            <a:r>
              <a:rPr lang="de-DE" sz="871" b="0" dirty="0"/>
              <a:t>Engineering, Eigner</a:t>
            </a:r>
            <a:endParaRPr lang="de-DE" sz="871" b="0" dirty="0"/>
          </a:p>
        </p:txBody>
      </p:sp>
    </p:spTree>
    <p:extLst>
      <p:ext uri="{BB962C8B-B14F-4D97-AF65-F5344CB8AC3E}">
        <p14:creationId xmlns:p14="http://schemas.microsoft.com/office/powerpoint/2010/main" val="4446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ystec-gmbh.com/sites/all/files/images/vmod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88" y="1705249"/>
            <a:ext cx="6482659" cy="47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3.1 Prozessmodelle III</a:t>
            </a:r>
          </a:p>
        </p:txBody>
      </p:sp>
      <p:sp>
        <p:nvSpPr>
          <p:cNvPr id="17411" name="Shape"/>
          <p:cNvSpPr>
            <a:spLocks noGrp="1"/>
          </p:cNvSpPr>
          <p:nvPr>
            <p:ph idx="1"/>
          </p:nvPr>
        </p:nvSpPr>
        <p:spPr>
          <a:xfrm>
            <a:off x="1393199" y="3037632"/>
            <a:ext cx="3370409" cy="3012060"/>
          </a:xfrm>
          <a:prstGeom prst="rect">
            <a:avLst/>
          </a:prstGeom>
        </p:spPr>
        <p:txBody>
          <a:bodyPr vert="horz" lIns="99527" tIns="49763" rIns="99527" bIns="49763" rtlCol="0">
            <a:noAutofit/>
          </a:bodyPr>
          <a:lstStyle/>
          <a:p>
            <a:r>
              <a:rPr lang="en-US" dirty="0" err="1" smtClean="0"/>
              <a:t>Produktentwicklung</a:t>
            </a:r>
            <a:endParaRPr lang="en-US" dirty="0" smtClean="0"/>
          </a:p>
          <a:p>
            <a:r>
              <a:rPr lang="en-US" dirty="0" err="1" smtClean="0"/>
              <a:t>Mechatronik</a:t>
            </a:r>
            <a:endParaRPr lang="en-US" dirty="0" smtClean="0"/>
          </a:p>
        </p:txBody>
      </p:sp>
      <p:sp>
        <p:nvSpPr>
          <p:cNvPr id="45" name="Textfeld 1"/>
          <p:cNvSpPr txBox="1">
            <a:spLocks noChangeArrowheads="1"/>
          </p:cNvSpPr>
          <p:nvPr/>
        </p:nvSpPr>
        <p:spPr bwMode="auto">
          <a:xfrm>
            <a:off x="7741897" y="6328914"/>
            <a:ext cx="3762051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r" eaLnBrk="1" hangingPunct="1"/>
            <a:r>
              <a:rPr lang="de-DE" sz="871" b="0" dirty="0"/>
              <a:t>Dreistufiges V-Modell (Quelle: TU München)</a:t>
            </a:r>
          </a:p>
        </p:txBody>
      </p:sp>
    </p:spTree>
    <p:extLst>
      <p:ext uri="{BB962C8B-B14F-4D97-AF65-F5344CB8AC3E}">
        <p14:creationId xmlns:p14="http://schemas.microsoft.com/office/powerpoint/2010/main" val="21768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9" descr="http://blog.designerfromidaho.com/wp-content/uploads/2009/04/design-donut-solo-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3" y="1626873"/>
            <a:ext cx="4810134" cy="4702041"/>
          </a:xfrm>
          <a:prstGeom prst="rect">
            <a:avLst/>
          </a:prstGeom>
          <a:noFill/>
          <a:ln w="9525">
            <a:noFill/>
            <a:prstDash val="solid"/>
            <a:round/>
            <a:headEnd/>
            <a:tailEnd/>
          </a:ln>
          <a:extLst/>
        </p:spPr>
      </p:pic>
      <p:sp>
        <p:nvSpPr>
          <p:cNvPr id="17410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3.1 Prozessmodell zyklisch</a:t>
            </a:r>
          </a:p>
        </p:txBody>
      </p:sp>
      <p:sp>
        <p:nvSpPr>
          <p:cNvPr id="17411" name="Shape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9527" tIns="49763" rIns="99527" bIns="49763" rtlCol="0">
            <a:noAutofit/>
          </a:bodyPr>
          <a:lstStyle/>
          <a:p>
            <a:r>
              <a:rPr lang="en-US" dirty="0" err="1" smtClean="0"/>
              <a:t>Aufeinander</a:t>
            </a:r>
            <a:r>
              <a:rPr lang="en-US" dirty="0" smtClean="0"/>
              <a:t> </a:t>
            </a:r>
            <a:r>
              <a:rPr lang="en-US" dirty="0" err="1" smtClean="0"/>
              <a:t>aufbauend</a:t>
            </a:r>
            <a:endParaRPr lang="en-US" dirty="0" smtClean="0"/>
          </a:p>
          <a:p>
            <a:r>
              <a:rPr lang="en-US" dirty="0" err="1" smtClean="0"/>
              <a:t>Ineinandergreifend</a:t>
            </a:r>
            <a:endParaRPr lang="en-US" dirty="0" smtClean="0"/>
          </a:p>
          <a:p>
            <a:r>
              <a:rPr lang="en-US" dirty="0" err="1" smtClean="0"/>
              <a:t>Perspektivwechsel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26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5232" r="7434" b="6473"/>
          <a:stretch>
            <a:fillRect/>
          </a:stretch>
        </p:blipFill>
        <p:spPr bwMode="auto">
          <a:xfrm rot="1011818">
            <a:off x="7041069" y="1164232"/>
            <a:ext cx="4361197" cy="3803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410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9527" tIns="49763" rIns="99527" bIns="49763" rtlCol="0" anchor="t" anchorCtr="0">
            <a:noAutofit/>
          </a:bodyPr>
          <a:lstStyle/>
          <a:p>
            <a:r>
              <a:rPr lang="de-DE" altLang="en-US" dirty="0" smtClean="0"/>
              <a:t>3.1 Prozessmodell öffnen, schließen und ausrichten</a:t>
            </a:r>
          </a:p>
        </p:txBody>
      </p:sp>
      <p:sp>
        <p:nvSpPr>
          <p:cNvPr id="17411" name="Shape"/>
          <p:cNvSpPr>
            <a:spLocks noGrp="1"/>
          </p:cNvSpPr>
          <p:nvPr>
            <p:ph idx="1"/>
          </p:nvPr>
        </p:nvSpPr>
        <p:spPr>
          <a:xfrm>
            <a:off x="1393199" y="3037632"/>
            <a:ext cx="4937930" cy="3012060"/>
          </a:xfrm>
          <a:prstGeom prst="rect">
            <a:avLst/>
          </a:prstGeom>
        </p:spPr>
        <p:txBody>
          <a:bodyPr vert="horz" lIns="99527" tIns="49763" rIns="99527" bIns="49763" rtlCol="0">
            <a:noAutofit/>
          </a:bodyPr>
          <a:lstStyle/>
          <a:p>
            <a:r>
              <a:rPr lang="en-US" dirty="0" err="1" smtClean="0"/>
              <a:t>Trennen</a:t>
            </a:r>
            <a:r>
              <a:rPr lang="en-US" dirty="0" smtClean="0"/>
              <a:t> von </a:t>
            </a:r>
            <a:r>
              <a:rPr lang="en-US" dirty="0" err="1" smtClean="0"/>
              <a:t>Sammeln</a:t>
            </a:r>
            <a:r>
              <a:rPr lang="en-US" dirty="0" smtClean="0"/>
              <a:t> und </a:t>
            </a:r>
            <a:r>
              <a:rPr lang="en-US" dirty="0" err="1" smtClean="0"/>
              <a:t>Bewerten</a:t>
            </a:r>
            <a:endParaRPr lang="en-US" dirty="0" smtClean="0"/>
          </a:p>
          <a:p>
            <a:r>
              <a:rPr lang="en-US" dirty="0" err="1" smtClean="0"/>
              <a:t>Beides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Ausrichtung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vergessen</a:t>
            </a:r>
            <a:endParaRPr lang="en-US" dirty="0" smtClean="0"/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7741897" y="6328915"/>
            <a:ext cx="3762051" cy="36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r" eaLnBrk="1" hangingPunct="1"/>
            <a:r>
              <a:rPr lang="de-DE" sz="871" b="0" dirty="0"/>
              <a:t>Designprozess British Design Council</a:t>
            </a:r>
          </a:p>
          <a:p>
            <a:pPr algn="r" eaLnBrk="1" hangingPunct="1"/>
            <a:r>
              <a:rPr lang="de-DE" sz="871" b="0" dirty="0"/>
              <a:t>Prozessmodell Drechsel</a:t>
            </a:r>
            <a:endParaRPr lang="de-DE" sz="871" b="0" dirty="0"/>
          </a:p>
        </p:txBody>
      </p:sp>
      <p:pic>
        <p:nvPicPr>
          <p:cNvPr id="9218" name="Picture 2" descr="http://technischesdesign.wcms-file3.tu-dresden.de/blog/wp-content/uploads/double_diamond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46" y="4074390"/>
            <a:ext cx="4312903" cy="2351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68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182</Words>
  <Application>Microsoft Office PowerPoint</Application>
  <PresentationFormat>Breitbild</PresentationFormat>
  <Paragraphs>103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DIN-Bold</vt:lpstr>
      <vt:lpstr>Arial</vt:lpstr>
      <vt:lpstr>Symbol</vt:lpstr>
      <vt:lpstr>Wingdings</vt:lpstr>
      <vt:lpstr>Calibri</vt:lpstr>
      <vt:lpstr>Calluna Sans</vt:lpstr>
      <vt:lpstr>Open Sans</vt:lpstr>
      <vt:lpstr>Univers 45 Light</vt:lpstr>
      <vt:lpstr>Microsoft Sans Serif</vt:lpstr>
      <vt:lpstr>TUD_2018_16zu9</vt:lpstr>
      <vt:lpstr>TECHNISCHES DESIGN II DESIGNMETHODEN UND DESIGNFORSCHUNG </vt:lpstr>
      <vt:lpstr>Diskussion erster Prozessmodelle</vt:lpstr>
      <vt:lpstr>3 Designprozess grundsätzlich </vt:lpstr>
      <vt:lpstr>3.1 Prozessmodelle I</vt:lpstr>
      <vt:lpstr>3.1 Prozessmodelle II</vt:lpstr>
      <vt:lpstr>3.1 Prozessmodelle III</vt:lpstr>
      <vt:lpstr>3.1 Prozessmodelle III</vt:lpstr>
      <vt:lpstr>3.1 Prozessmodell zyklisch</vt:lpstr>
      <vt:lpstr>3.1 Prozessmodell öffnen, schließen und ausrichten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 Design, Status Quo und vorsichtiger Ausblick</vt:lpstr>
      <vt:lpstr>1.3 Design heute – Themen.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Frank Mühlbauer</dc:creator>
  <cp:lastModifiedBy>Jens Krzywinski</cp:lastModifiedBy>
  <cp:revision>79</cp:revision>
  <dcterms:created xsi:type="dcterms:W3CDTF">2018-03-12T15:23:23Z</dcterms:created>
  <dcterms:modified xsi:type="dcterms:W3CDTF">2018-04-19T10:58:00Z</dcterms:modified>
</cp:coreProperties>
</file>