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277" r:id="rId3"/>
    <p:sldId id="335" r:id="rId4"/>
    <p:sldId id="342" r:id="rId5"/>
    <p:sldId id="320" r:id="rId6"/>
    <p:sldId id="336" r:id="rId7"/>
    <p:sldId id="337" r:id="rId8"/>
    <p:sldId id="338" r:id="rId9"/>
    <p:sldId id="339" r:id="rId10"/>
    <p:sldId id="340" r:id="rId11"/>
    <p:sldId id="341" r:id="rId12"/>
    <p:sldId id="309" r:id="rId13"/>
    <p:sldId id="314" r:id="rId14"/>
    <p:sldId id="306" r:id="rId15"/>
    <p:sldId id="307" r:id="rId16"/>
    <p:sldId id="356" r:id="rId17"/>
    <p:sldId id="357" r:id="rId18"/>
    <p:sldId id="278" r:id="rId19"/>
    <p:sldId id="279" r:id="rId20"/>
    <p:sldId id="280" r:id="rId21"/>
    <p:sldId id="281" r:id="rId22"/>
    <p:sldId id="292" r:id="rId23"/>
    <p:sldId id="291" r:id="rId24"/>
    <p:sldId id="345" r:id="rId25"/>
    <p:sldId id="328" r:id="rId26"/>
    <p:sldId id="329" r:id="rId27"/>
    <p:sldId id="346" r:id="rId28"/>
    <p:sldId id="347" r:id="rId29"/>
    <p:sldId id="282" r:id="rId30"/>
    <p:sldId id="348" r:id="rId31"/>
    <p:sldId id="284" r:id="rId32"/>
    <p:sldId id="295" r:id="rId33"/>
    <p:sldId id="296" r:id="rId34"/>
    <p:sldId id="297" r:id="rId35"/>
    <p:sldId id="298" r:id="rId36"/>
    <p:sldId id="299" r:id="rId37"/>
    <p:sldId id="358" r:id="rId38"/>
    <p:sldId id="359" r:id="rId39"/>
    <p:sldId id="283" r:id="rId40"/>
    <p:sldId id="331" r:id="rId41"/>
    <p:sldId id="319" r:id="rId42"/>
    <p:sldId id="325" r:id="rId43"/>
    <p:sldId id="349" r:id="rId44"/>
    <p:sldId id="308" r:id="rId45"/>
    <p:sldId id="315" r:id="rId46"/>
    <p:sldId id="317" r:id="rId47"/>
    <p:sldId id="316" r:id="rId48"/>
    <p:sldId id="350" r:id="rId49"/>
    <p:sldId id="321" r:id="rId50"/>
    <p:sldId id="322" r:id="rId51"/>
    <p:sldId id="323" r:id="rId52"/>
    <p:sldId id="324" r:id="rId53"/>
    <p:sldId id="326" r:id="rId54"/>
    <p:sldId id="303" r:id="rId55"/>
    <p:sldId id="311" r:id="rId56"/>
    <p:sldId id="333" r:id="rId57"/>
    <p:sldId id="351" r:id="rId58"/>
    <p:sldId id="352" r:id="rId59"/>
    <p:sldId id="334" r:id="rId60"/>
    <p:sldId id="353" r:id="rId61"/>
    <p:sldId id="354" r:id="rId62"/>
    <p:sldId id="355" r:id="rId63"/>
    <p:sldId id="304" r:id="rId64"/>
    <p:sldId id="344" r:id="rId6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66"/>
    <a:srgbClr val="66FF33"/>
    <a:srgbClr val="001D4B"/>
    <a:srgbClr val="006600"/>
    <a:srgbClr val="008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0" autoAdjust="0"/>
    <p:restoredTop sz="92412" autoAdjust="0"/>
  </p:normalViewPr>
  <p:slideViewPr>
    <p:cSldViewPr>
      <p:cViewPr varScale="1">
        <p:scale>
          <a:sx n="114" d="100"/>
          <a:sy n="114" d="100"/>
        </p:scale>
        <p:origin x="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1.xml"/><Relationship Id="rId18" Type="http://schemas.openxmlformats.org/officeDocument/2006/relationships/slide" Target="slides/slide26.xml"/><Relationship Id="rId26" Type="http://schemas.openxmlformats.org/officeDocument/2006/relationships/slide" Target="slides/slide38.xml"/><Relationship Id="rId39" Type="http://schemas.openxmlformats.org/officeDocument/2006/relationships/slide" Target="slides/slide52.xml"/><Relationship Id="rId21" Type="http://schemas.openxmlformats.org/officeDocument/2006/relationships/slide" Target="slides/slide29.xml"/><Relationship Id="rId34" Type="http://schemas.openxmlformats.org/officeDocument/2006/relationships/slide" Target="slides/slide47.xml"/><Relationship Id="rId42" Type="http://schemas.openxmlformats.org/officeDocument/2006/relationships/slide" Target="slides/slide55.xml"/><Relationship Id="rId7" Type="http://schemas.openxmlformats.org/officeDocument/2006/relationships/slide" Target="slides/slide15.xml"/><Relationship Id="rId2" Type="http://schemas.openxmlformats.org/officeDocument/2006/relationships/slide" Target="slides/slide2.xml"/><Relationship Id="rId16" Type="http://schemas.openxmlformats.org/officeDocument/2006/relationships/slide" Target="slides/slide24.xml"/><Relationship Id="rId29" Type="http://schemas.openxmlformats.org/officeDocument/2006/relationships/slide" Target="slides/slide42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19.xml"/><Relationship Id="rId24" Type="http://schemas.openxmlformats.org/officeDocument/2006/relationships/slide" Target="slides/slide34.xml"/><Relationship Id="rId32" Type="http://schemas.openxmlformats.org/officeDocument/2006/relationships/slide" Target="slides/slide45.xml"/><Relationship Id="rId37" Type="http://schemas.openxmlformats.org/officeDocument/2006/relationships/slide" Target="slides/slide50.xml"/><Relationship Id="rId40" Type="http://schemas.openxmlformats.org/officeDocument/2006/relationships/slide" Target="slides/slide53.xml"/><Relationship Id="rId45" Type="http://schemas.openxmlformats.org/officeDocument/2006/relationships/slide" Target="slides/slide62.xml"/><Relationship Id="rId5" Type="http://schemas.openxmlformats.org/officeDocument/2006/relationships/slide" Target="slides/slide12.xml"/><Relationship Id="rId15" Type="http://schemas.openxmlformats.org/officeDocument/2006/relationships/slide" Target="slides/slide23.xml"/><Relationship Id="rId23" Type="http://schemas.openxmlformats.org/officeDocument/2006/relationships/slide" Target="slides/slide33.xml"/><Relationship Id="rId28" Type="http://schemas.openxmlformats.org/officeDocument/2006/relationships/slide" Target="slides/slide41.xml"/><Relationship Id="rId36" Type="http://schemas.openxmlformats.org/officeDocument/2006/relationships/slide" Target="slides/slide49.xml"/><Relationship Id="rId10" Type="http://schemas.openxmlformats.org/officeDocument/2006/relationships/slide" Target="slides/slide18.xml"/><Relationship Id="rId19" Type="http://schemas.openxmlformats.org/officeDocument/2006/relationships/slide" Target="slides/slide27.xml"/><Relationship Id="rId31" Type="http://schemas.openxmlformats.org/officeDocument/2006/relationships/slide" Target="slides/slide44.xml"/><Relationship Id="rId44" Type="http://schemas.openxmlformats.org/officeDocument/2006/relationships/slide" Target="slides/slide58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2.xml"/><Relationship Id="rId22" Type="http://schemas.openxmlformats.org/officeDocument/2006/relationships/slide" Target="slides/slide30.xml"/><Relationship Id="rId27" Type="http://schemas.openxmlformats.org/officeDocument/2006/relationships/slide" Target="slides/slide39.xml"/><Relationship Id="rId30" Type="http://schemas.openxmlformats.org/officeDocument/2006/relationships/slide" Target="slides/slide43.xml"/><Relationship Id="rId35" Type="http://schemas.openxmlformats.org/officeDocument/2006/relationships/slide" Target="slides/slide48.xml"/><Relationship Id="rId43" Type="http://schemas.openxmlformats.org/officeDocument/2006/relationships/slide" Target="slides/slide57.xml"/><Relationship Id="rId8" Type="http://schemas.openxmlformats.org/officeDocument/2006/relationships/slide" Target="slides/slide16.xml"/><Relationship Id="rId3" Type="http://schemas.openxmlformats.org/officeDocument/2006/relationships/slide" Target="slides/slide6.xml"/><Relationship Id="rId12" Type="http://schemas.openxmlformats.org/officeDocument/2006/relationships/slide" Target="slides/slide20.xml"/><Relationship Id="rId17" Type="http://schemas.openxmlformats.org/officeDocument/2006/relationships/slide" Target="slides/slide25.xml"/><Relationship Id="rId25" Type="http://schemas.openxmlformats.org/officeDocument/2006/relationships/slide" Target="slides/slide37.xml"/><Relationship Id="rId33" Type="http://schemas.openxmlformats.org/officeDocument/2006/relationships/slide" Target="slides/slide46.xml"/><Relationship Id="rId38" Type="http://schemas.openxmlformats.org/officeDocument/2006/relationships/slide" Target="slides/slide51.xml"/><Relationship Id="rId46" Type="http://schemas.openxmlformats.org/officeDocument/2006/relationships/slide" Target="slides/slide63.xml"/><Relationship Id="rId20" Type="http://schemas.openxmlformats.org/officeDocument/2006/relationships/slide" Target="slides/slide28.xml"/><Relationship Id="rId41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8733E2-41BD-49FE-945D-C52E8089A58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635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1DB570-558B-4497-9F67-CAA4559358C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60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B570-558B-4497-9F67-CAA4559358C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B8A49E-C1BA-4496-A02A-4A3C8EA6434E}" type="slidenum">
              <a:rPr lang="de-DE"/>
              <a:pPr/>
              <a:t>13</a:t>
            </a:fld>
            <a:endParaRPr lang="de-DE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Testing, Deployment usw. auf Erl S.359ff</a:t>
            </a:r>
          </a:p>
        </p:txBody>
      </p:sp>
    </p:spTree>
    <p:extLst>
      <p:ext uri="{BB962C8B-B14F-4D97-AF65-F5344CB8AC3E}">
        <p14:creationId xmlns:p14="http://schemas.microsoft.com/office/powerpoint/2010/main" val="393307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B570-558B-4497-9F67-CAA4559358CB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41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09674-7A91-43C0-B857-04CB8C0731FC}" type="slidenum">
              <a:rPr lang="de-DE"/>
              <a:pPr/>
              <a:t>18</a:t>
            </a:fld>
            <a:endParaRPr lang="de-DE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 Bild: Dipl Hendrik Müller</a:t>
            </a:r>
          </a:p>
        </p:txBody>
      </p:sp>
    </p:spTree>
    <p:extLst>
      <p:ext uri="{BB962C8B-B14F-4D97-AF65-F5344CB8AC3E}">
        <p14:creationId xmlns:p14="http://schemas.microsoft.com/office/powerpoint/2010/main" val="79373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F70F5A-B08C-4E68-8A8D-F06157D12683}" type="slidenum">
              <a:rPr lang="de-DE"/>
              <a:pPr/>
              <a:t>19</a:t>
            </a:fld>
            <a:endParaRPr lang="de-DE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Inhalt (ff): Dipl Müller (Ausarbeitung)</a:t>
            </a:r>
          </a:p>
        </p:txBody>
      </p:sp>
    </p:spTree>
    <p:extLst>
      <p:ext uri="{BB962C8B-B14F-4D97-AF65-F5344CB8AC3E}">
        <p14:creationId xmlns:p14="http://schemas.microsoft.com/office/powerpoint/2010/main" val="234982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0AB9F-4FF1-4602-844D-124380E1487D}" type="slidenum">
              <a:rPr lang="de-DE"/>
              <a:pPr/>
              <a:t>20</a:t>
            </a:fld>
            <a:endParaRPr lang="de-DE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Petrinetz: genauer: bipartiter gerichteter Graph</a:t>
            </a:r>
          </a:p>
        </p:txBody>
      </p:sp>
    </p:spTree>
    <p:extLst>
      <p:ext uri="{BB962C8B-B14F-4D97-AF65-F5344CB8AC3E}">
        <p14:creationId xmlns:p14="http://schemas.microsoft.com/office/powerpoint/2010/main" val="2181041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641FE-D68B-4F0E-8A3F-B7C689336DD1}" type="slidenum">
              <a:rPr lang="de-DE"/>
              <a:pPr/>
              <a:t>21</a:t>
            </a:fld>
            <a:endParaRPr lang="de-DE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Dipl Müller</a:t>
            </a:r>
          </a:p>
        </p:txBody>
      </p:sp>
    </p:spTree>
    <p:extLst>
      <p:ext uri="{BB962C8B-B14F-4D97-AF65-F5344CB8AC3E}">
        <p14:creationId xmlns:p14="http://schemas.microsoft.com/office/powerpoint/2010/main" val="223859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A6224-E915-4106-A189-7D09FB68EA97}" type="slidenum">
              <a:rPr lang="de-DE"/>
              <a:pPr/>
              <a:t>28</a:t>
            </a:fld>
            <a:endParaRPr lang="de-DE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Komposition, Choreograhpie und Orchestrierung von</a:t>
            </a:r>
          </a:p>
          <a:p>
            <a:r>
              <a:rPr lang="de-DE"/>
              <a:t>Web Services – Ein Überblick</a:t>
            </a:r>
          </a:p>
          <a:p>
            <a:r>
              <a:rPr lang="de-DE"/>
              <a:t>Manfred Reichert · Dietmar Stoll, Universität Ulm</a:t>
            </a:r>
          </a:p>
        </p:txBody>
      </p:sp>
    </p:spTree>
    <p:extLst>
      <p:ext uri="{BB962C8B-B14F-4D97-AF65-F5344CB8AC3E}">
        <p14:creationId xmlns:p14="http://schemas.microsoft.com/office/powerpoint/2010/main" val="987479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2BBD5-D102-466E-B225-97DBB4CC36AD}" type="slidenum">
              <a:rPr lang="de-DE"/>
              <a:pPr/>
              <a:t>29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Pfeile in beide Richtungen, oder besser nur in Richtung WS?</a:t>
            </a:r>
          </a:p>
        </p:txBody>
      </p:sp>
    </p:spTree>
    <p:extLst>
      <p:ext uri="{BB962C8B-B14F-4D97-AF65-F5344CB8AC3E}">
        <p14:creationId xmlns:p14="http://schemas.microsoft.com/office/powerpoint/2010/main" val="298765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D878A-CD5F-459D-9EEA-3BE7BB4D569B}" type="slidenum">
              <a:rPr lang="de-DE"/>
              <a:pPr/>
              <a:t>31</a:t>
            </a:fld>
            <a:endParaRPr lang="de-DE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uni ulm (wie 9)</a:t>
            </a:r>
          </a:p>
        </p:txBody>
      </p:sp>
    </p:spTree>
    <p:extLst>
      <p:ext uri="{BB962C8B-B14F-4D97-AF65-F5344CB8AC3E}">
        <p14:creationId xmlns:p14="http://schemas.microsoft.com/office/powerpoint/2010/main" val="3756817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04FD3-72EB-40B1-A77A-73BA49D6C4A2}" type="slidenum">
              <a:rPr lang="de-DE"/>
              <a:pPr/>
              <a:t>32</a:t>
            </a:fld>
            <a:endParaRPr lang="de-DE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1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/>
              <a:t>Anwendungen als Service im Abonnement über das Internet bezogen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Software läuft über den Browser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Daten werden beim Anbieter gespeichert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Anbieter übernimmt Wartung und Sicherheit (Updates)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959BA0-0996-4CBD-8657-1EC4EFA3A74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EC19F-098B-4EF8-8857-8210CE929C02}" type="slidenum">
              <a:rPr lang="de-DE"/>
              <a:pPr/>
              <a:t>34</a:t>
            </a:fld>
            <a:endParaRPr lang="de-DE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uni ulm</a:t>
            </a:r>
          </a:p>
        </p:txBody>
      </p:sp>
    </p:spTree>
    <p:extLst>
      <p:ext uri="{BB962C8B-B14F-4D97-AF65-F5344CB8AC3E}">
        <p14:creationId xmlns:p14="http://schemas.microsoft.com/office/powerpoint/2010/main" val="1625077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D31AA-B320-4A01-9371-7B6D2518EA5C}" type="slidenum">
              <a:rPr lang="de-DE"/>
              <a:pPr/>
              <a:t>35</a:t>
            </a:fld>
            <a:endParaRPr lang="de-DE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Aus Newcomer.. S. 246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6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DB570-558B-4497-9F67-CAA4559358CB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017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F3F38-E33D-43DA-AD98-2FD3F92B99A0}" type="slidenum">
              <a:rPr lang="de-DE"/>
              <a:pPr/>
              <a:t>42</a:t>
            </a:fld>
            <a:endParaRPr lang="de-DE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 (auch Beispiele): http://moodle.fhso.ch/file.php/24/GPWfM05-12-SOA-BPEL.ppt</a:t>
            </a:r>
          </a:p>
          <a:p>
            <a:r>
              <a:rPr lang="de-DE"/>
              <a:t>bzw. (HTML-Version v. Google) http://209.85.135.104/search?q=cache:WF6PtuOasI0J:moodle.fhso.ch/file.php/24/GPWfM05-12-SOA-BPEL.ppt+partner+links+bpel+myrole&amp;hl=de&amp;gl=de&amp;ct=clnk&amp;cd=1&amp;lr=lang_de&amp;client=firefox-a</a:t>
            </a:r>
          </a:p>
        </p:txBody>
      </p:sp>
    </p:spTree>
    <p:extLst>
      <p:ext uri="{BB962C8B-B14F-4D97-AF65-F5344CB8AC3E}">
        <p14:creationId xmlns:p14="http://schemas.microsoft.com/office/powerpoint/2010/main" val="1663149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32E4D-A2E6-4845-AE0D-2DDCCE1328F5}" type="slidenum">
              <a:rPr lang="de-DE"/>
              <a:pPr/>
              <a:t>43</a:t>
            </a:fld>
            <a:endParaRPr lang="de-DE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Icons dazu</a:t>
            </a:r>
          </a:p>
          <a:p>
            <a:r>
              <a:rPr lang="de-DE" b="1"/>
              <a:t>Empty raus?</a:t>
            </a:r>
          </a:p>
        </p:txBody>
      </p:sp>
    </p:spTree>
    <p:extLst>
      <p:ext uri="{BB962C8B-B14F-4D97-AF65-F5344CB8AC3E}">
        <p14:creationId xmlns:p14="http://schemas.microsoft.com/office/powerpoint/2010/main" val="96649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7E2B2-D029-4E08-A5E0-395BF6B072ED}" type="slidenum">
              <a:rPr lang="de-DE"/>
              <a:pPr/>
              <a:t>44</a:t>
            </a:fld>
            <a:endParaRPr lang="de-DE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Pick aus anderer Vorlesung: „Auswahl eines von mehreren alternativen Pfaden“</a:t>
            </a:r>
          </a:p>
        </p:txBody>
      </p:sp>
    </p:spTree>
    <p:extLst>
      <p:ext uri="{BB962C8B-B14F-4D97-AF65-F5344CB8AC3E}">
        <p14:creationId xmlns:p14="http://schemas.microsoft.com/office/powerpoint/2010/main" val="3088907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A10BC-77B4-4244-9FBF-7DEC32B55BAB}" type="slidenum">
              <a:rPr lang="de-DE"/>
              <a:pPr/>
              <a:t>47</a:t>
            </a:fld>
            <a:endParaRPr lang="de-DE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973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25AD-4E30-49D4-BC66-A2F667ECF982}" type="slidenum">
              <a:rPr lang="de-DE"/>
              <a:pPr/>
              <a:t>51</a:t>
            </a:fld>
            <a:endParaRPr lang="de-DE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Wenn nur eine Rolle angegeben: async. Komm.</a:t>
            </a:r>
          </a:p>
        </p:txBody>
      </p:sp>
    </p:spTree>
    <p:extLst>
      <p:ext uri="{BB962C8B-B14F-4D97-AF65-F5344CB8AC3E}">
        <p14:creationId xmlns:p14="http://schemas.microsoft.com/office/powerpoint/2010/main" val="2059337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23B74-9145-41EC-AE13-C46E04D0FEE6}" type="slidenum">
              <a:rPr lang="de-DE"/>
              <a:pPr/>
              <a:t>52</a:t>
            </a:fld>
            <a:endParaRPr lang="de-DE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Variable name entfernen?</a:t>
            </a:r>
          </a:p>
        </p:txBody>
      </p:sp>
    </p:spTree>
    <p:extLst>
      <p:ext uri="{BB962C8B-B14F-4D97-AF65-F5344CB8AC3E}">
        <p14:creationId xmlns:p14="http://schemas.microsoft.com/office/powerpoint/2010/main" val="1478324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DC25C-1EBB-4E67-AB38-A8011277A8AA}" type="slidenum">
              <a:rPr lang="de-DE"/>
              <a:pPr/>
              <a:t>53</a:t>
            </a:fld>
            <a:endParaRPr lang="de-DE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Genauere Infos zu Link-Element: Folie 29 von http://moodle.fhso.ch/file.php/24/GPWfM05-12-SOA-BPEL.ppt</a:t>
            </a:r>
          </a:p>
          <a:p>
            <a:r>
              <a:rPr lang="de-DE"/>
              <a:t>BPEL 2.0-Features siehe http://www.xml-clearinghouse.de/ws/XEBI2005/03_bpel.pdf Folie 15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02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/>
              <a:t>Anwendungen als Service im Abonnement über das Internet bezogen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Software läuft über den Browser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Daten werden beim Anbieter gespeichert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Anbieter übernimmt Wartung und Sicherheit (Updates)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F959BA0-0996-4CBD-8657-1EC4EFA3A74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461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 </a:t>
            </a:r>
            <a:r>
              <a:rPr lang="de-DE" b="1" dirty="0"/>
              <a:t>Service Engine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9E06-5361-4B52-A91E-38781677CD04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3388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1A522-2A0F-4D97-8EA5-5B06C14BE386}" type="slidenum">
              <a:rPr lang="de-DE"/>
              <a:pPr/>
              <a:t>55</a:t>
            </a:fld>
            <a:endParaRPr lang="de-DE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Oracle: kein funktionierender Download für Eclipse-Plugin gefunden, scheint nur für 3.0 zu funktionieren</a:t>
            </a:r>
          </a:p>
          <a:p>
            <a:r>
              <a:rPr lang="de-DE"/>
              <a:t>Active..: http://www.active-endpoints.com/active-bpel-designer.htm</a:t>
            </a:r>
          </a:p>
        </p:txBody>
      </p:sp>
    </p:spTree>
    <p:extLst>
      <p:ext uri="{BB962C8B-B14F-4D97-AF65-F5344CB8AC3E}">
        <p14:creationId xmlns:p14="http://schemas.microsoft.com/office/powerpoint/2010/main" val="1585956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037AC-9A8E-4434-AFD8-EB43212DAD45}" type="slidenum">
              <a:rPr lang="de-DE"/>
              <a:pPr/>
              <a:t>57</a:t>
            </a:fld>
            <a:endParaRPr lang="de-DE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Nachteil:</a:t>
            </a:r>
          </a:p>
          <a:p>
            <a:pPr>
              <a:buFontTx/>
              <a:buChar char="•"/>
            </a:pPr>
            <a:r>
              <a:rPr lang="de-DE" dirty="0"/>
              <a:t>Geringe Unterstützung für Choreographie</a:t>
            </a:r>
          </a:p>
          <a:p>
            <a:r>
              <a:rPr lang="de-DE" dirty="0"/>
              <a:t>Zu Nachteil: aus Newcomer „</a:t>
            </a:r>
            <a:r>
              <a:rPr lang="de-DE" dirty="0" err="1"/>
              <a:t>that</a:t>
            </a:r>
            <a:r>
              <a:rPr lang="de-DE" dirty="0"/>
              <a:t> a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handle </a:t>
            </a:r>
            <a:r>
              <a:rPr lang="de-DE" dirty="0" err="1"/>
              <a:t>everything</a:t>
            </a:r>
            <a:r>
              <a:rPr lang="de-DE" dirty="0"/>
              <a:t>, </a:t>
            </a:r>
            <a:r>
              <a:rPr lang="de-DE" dirty="0" err="1"/>
              <a:t>esp</a:t>
            </a:r>
            <a:r>
              <a:rPr lang="de-DE" dirty="0"/>
              <a:t>. Details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... </a:t>
            </a:r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expect</a:t>
            </a:r>
            <a:r>
              <a:rPr lang="de-DE" dirty="0"/>
              <a:t> WS-BPEL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universally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“ S. 248</a:t>
            </a:r>
          </a:p>
        </p:txBody>
      </p:sp>
    </p:spTree>
    <p:extLst>
      <p:ext uri="{BB962C8B-B14F-4D97-AF65-F5344CB8AC3E}">
        <p14:creationId xmlns:p14="http://schemas.microsoft.com/office/powerpoint/2010/main" val="2186077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426F0-AB3D-4601-A227-FA194C06C847}" type="slidenum">
              <a:rPr lang="de-DE"/>
              <a:pPr/>
              <a:t>62</a:t>
            </a:fld>
            <a:endParaRPr lang="de-DE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 (auch ff): http://www.ipd.uka.de/~ipd/institut/workflow/21ulmfachbeitrag-emisa2-2004.pdf</a:t>
            </a:r>
          </a:p>
          <a:p>
            <a:r>
              <a:rPr lang="de-DE"/>
              <a:t>ursprünglich: Chakraborty, D.; Joshi, A.: Dynamic Service Composition: State of the Art and Research</a:t>
            </a:r>
          </a:p>
          <a:p>
            <a:r>
              <a:rPr lang="de-DE"/>
              <a:t>Directions, Technical Report TR-CS-01-19, Dept. of Computer Science and</a:t>
            </a:r>
          </a:p>
          <a:p>
            <a:r>
              <a:rPr lang="de-DE"/>
              <a:t>Electrical Engineering, University of Maryland, 2001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738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14E30-D7AF-45E1-831D-8E43E5EBE493}" type="slidenum">
              <a:rPr lang="de-DE"/>
              <a:pPr/>
              <a:t>63</a:t>
            </a:fld>
            <a:endParaRPr lang="de-DE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bpm-guide??</a:t>
            </a:r>
          </a:p>
        </p:txBody>
      </p:sp>
    </p:spTree>
    <p:extLst>
      <p:ext uri="{BB962C8B-B14F-4D97-AF65-F5344CB8AC3E}">
        <p14:creationId xmlns:p14="http://schemas.microsoft.com/office/powerpoint/2010/main" val="2918976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0" i="0" u="none" strike="noStrike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899B-2319-4739-A3BE-B14D4096AA2A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04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93CFE-30C8-4631-83A7-970862FB3487}" type="slidenum">
              <a:rPr lang="de-DE"/>
              <a:pPr/>
              <a:t>6</a:t>
            </a:fld>
            <a:endParaRPr lang="de-DE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Erl 282 abb8.2</a:t>
            </a:r>
          </a:p>
        </p:txBody>
      </p:sp>
    </p:spTree>
    <p:extLst>
      <p:ext uri="{BB962C8B-B14F-4D97-AF65-F5344CB8AC3E}">
        <p14:creationId xmlns:p14="http://schemas.microsoft.com/office/powerpoint/2010/main" val="104152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B823-1CC3-4427-AAAB-256A24E937A0}" type="slidenum">
              <a:rPr lang="de-DE"/>
              <a:pPr/>
              <a:t>7</a:t>
            </a:fld>
            <a:endParaRPr lang="de-DE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Erl 282 abb8.2</a:t>
            </a:r>
          </a:p>
        </p:txBody>
      </p:sp>
    </p:spTree>
    <p:extLst>
      <p:ext uri="{BB962C8B-B14F-4D97-AF65-F5344CB8AC3E}">
        <p14:creationId xmlns:p14="http://schemas.microsoft.com/office/powerpoint/2010/main" val="57607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74E77-700F-4A6D-8816-4ADAE2D78238}" type="slidenum">
              <a:rPr lang="de-DE"/>
              <a:pPr/>
              <a:t>8</a:t>
            </a:fld>
            <a:endParaRPr lang="de-DE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Erl 337 abb9.2</a:t>
            </a:r>
          </a:p>
          <a:p>
            <a:endParaRPr lang="de-DE"/>
          </a:p>
          <a:p>
            <a:r>
              <a:rPr lang="de-DE"/>
              <a:t>ff. Erklärung der Aufgaben der Dienst-Schichten?</a:t>
            </a:r>
          </a:p>
        </p:txBody>
      </p:sp>
    </p:spTree>
    <p:extLst>
      <p:ext uri="{BB962C8B-B14F-4D97-AF65-F5344CB8AC3E}">
        <p14:creationId xmlns:p14="http://schemas.microsoft.com/office/powerpoint/2010/main" val="1536623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F518A-80D5-4D26-A607-087E2B496A54}" type="slidenum">
              <a:rPr lang="de-DE"/>
              <a:pPr/>
              <a:t>9</a:t>
            </a:fld>
            <a:endParaRPr lang="de-DE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59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6AEA4-7717-49EA-AEDC-A002C84E955B}" type="slidenum">
              <a:rPr lang="de-DE"/>
              <a:pPr/>
              <a:t>10</a:t>
            </a:fld>
            <a:endParaRPr lang="de-DE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99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CBED8-8500-448E-A01B-B227493CFB20}" type="slidenum">
              <a:rPr lang="de-DE"/>
              <a:pPr/>
              <a:t>11</a:t>
            </a:fld>
            <a:endParaRPr lang="de-DE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Quelle: Erl 337 abb9.2</a:t>
            </a:r>
          </a:p>
          <a:p>
            <a:endParaRPr lang="de-DE"/>
          </a:p>
          <a:p>
            <a:r>
              <a:rPr lang="de-DE"/>
              <a:t>ff. Erklärung der Aufgaben der Dienst-Schichten?</a:t>
            </a:r>
          </a:p>
        </p:txBody>
      </p:sp>
    </p:spTree>
    <p:extLst>
      <p:ext uri="{BB962C8B-B14F-4D97-AF65-F5344CB8AC3E}">
        <p14:creationId xmlns:p14="http://schemas.microsoft.com/office/powerpoint/2010/main" val="150054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Ort, Datum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126" name="Picture 6" descr="TU_Logo_90_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2680D573-5B28-4424-A6DE-28B1B36EEEC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1C6053B1-3463-B941-B8B4-4B546398C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4. SaaS - Entwicklung und Komposition von Diensten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A8BAABE-016B-4F20-BBFA-72792FC805E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BEED5408-3FEF-F64A-9BB4-D787C9AF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4. SaaS - Entwicklung und Komposition von Diensten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883025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1484313"/>
            <a:ext cx="3883025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Dr.-Ing. Iris Braun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C76EE03A-AB15-4AE0-B276-410830F60C4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AE7F1880-0842-AB43-AF70-48BA2E8E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4. 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94796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404813"/>
            <a:ext cx="6135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91845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9913" y="6324600"/>
            <a:ext cx="2057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de-DE"/>
              <a:t>Folie </a:t>
            </a:r>
            <a:fld id="{515B9C1B-523C-403C-8DA6-530B4622401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4105" name="Picture 9" descr="TU_Logo_90_HKS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D073E051-0353-D547-80BA-F4E3471A6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400" y="6324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000" smtClean="0">
                <a:solidFill>
                  <a:schemeClr val="bg2"/>
                </a:solidFill>
              </a:defRPr>
            </a:lvl1pPr>
          </a:lstStyle>
          <a:p>
            <a:r>
              <a:rPr lang="de-DE"/>
              <a:t>4. SaaS - Entwicklung und Komposition von Diensten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Vorlesung "SCC – </a:t>
            </a:r>
            <a:br>
              <a:rPr lang="de-DE" sz="2800" dirty="0"/>
            </a:br>
            <a:r>
              <a:rPr lang="de-DE" sz="2800" dirty="0"/>
              <a:t>Service </a:t>
            </a:r>
            <a:r>
              <a:rPr lang="de-DE" sz="2800" dirty="0" err="1"/>
              <a:t>and</a:t>
            </a:r>
            <a:r>
              <a:rPr lang="de-DE" sz="2800" dirty="0"/>
              <a:t> Cloud Computing"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77900" y="4038600"/>
            <a:ext cx="750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/>
          <a:lstStyle/>
          <a:p>
            <a:r>
              <a:rPr lang="de-DE" b="1" dirty="0">
                <a:solidFill>
                  <a:schemeClr val="bg1"/>
                </a:solidFill>
              </a:rPr>
              <a:t>5. SaaS - Entwicklung und Komposition von Diensten</a:t>
            </a:r>
          </a:p>
          <a:p>
            <a:r>
              <a:rPr lang="de-DE" dirty="0">
                <a:solidFill>
                  <a:schemeClr val="bg1"/>
                </a:solidFill>
              </a:rPr>
              <a:t>5.1 Design und Entwicklung von Diensten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Business-Dienste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533400" y="1600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533400" y="2895600"/>
            <a:ext cx="632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Service</a:t>
            </a:r>
          </a:p>
          <a:p>
            <a:r>
              <a:rPr lang="de-DE" sz="1800"/>
              <a:t>Interface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.NET-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93575" name="Rectangle 7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JEE-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93576" name="Rectangle 8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Legacy-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 flipV="1">
            <a:off x="7162800" y="4572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>
            <a:off x="7162800" y="1524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79" name="Text Box 11"/>
          <p:cNvSpPr txBox="1">
            <a:spLocks noChangeArrowheads="1"/>
          </p:cNvSpPr>
          <p:nvPr/>
        </p:nvSpPr>
        <p:spPr bwMode="auto">
          <a:xfrm>
            <a:off x="7223125" y="1781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93580" name="Text Box 12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93581" name="Rectangle 13"/>
          <p:cNvSpPr>
            <a:spLocks noChangeArrowheads="1"/>
          </p:cNvSpPr>
          <p:nvPr/>
        </p:nvSpPr>
        <p:spPr bwMode="auto">
          <a:xfrm>
            <a:off x="1828800" y="29718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Orchestrierungsdienste</a:t>
            </a:r>
          </a:p>
        </p:txBody>
      </p:sp>
      <p:sp>
        <p:nvSpPr>
          <p:cNvPr id="493582" name="Rectangle 14"/>
          <p:cNvSpPr>
            <a:spLocks noChangeArrowheads="1"/>
          </p:cNvSpPr>
          <p:nvPr/>
        </p:nvSpPr>
        <p:spPr bwMode="auto">
          <a:xfrm>
            <a:off x="1828800" y="35052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Business-Dienste</a:t>
            </a:r>
          </a:p>
        </p:txBody>
      </p:sp>
      <p:sp>
        <p:nvSpPr>
          <p:cNvPr id="493583" name="Rectangle 15"/>
          <p:cNvSpPr>
            <a:spLocks noChangeArrowheads="1"/>
          </p:cNvSpPr>
          <p:nvPr/>
        </p:nvSpPr>
        <p:spPr bwMode="auto">
          <a:xfrm>
            <a:off x="1828800" y="40386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Anwendungsdienste</a:t>
            </a:r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>
            <a:off x="2667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85" name="Line 17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86" name="Line 18"/>
          <p:cNvSpPr>
            <a:spLocks noChangeShapeType="1"/>
          </p:cNvSpPr>
          <p:nvPr/>
        </p:nvSpPr>
        <p:spPr bwMode="auto">
          <a:xfrm>
            <a:off x="33528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87" name="Line 19"/>
          <p:cNvSpPr>
            <a:spLocks noChangeShapeType="1"/>
          </p:cNvSpPr>
          <p:nvPr/>
        </p:nvSpPr>
        <p:spPr bwMode="auto">
          <a:xfrm flipH="1" flipV="1">
            <a:off x="3505200" y="190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88" name="Line 20"/>
          <p:cNvSpPr>
            <a:spLocks noChangeShapeType="1"/>
          </p:cNvSpPr>
          <p:nvPr/>
        </p:nvSpPr>
        <p:spPr bwMode="auto">
          <a:xfrm>
            <a:off x="3810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89" name="Line 21"/>
          <p:cNvSpPr>
            <a:spLocks noChangeShapeType="1"/>
          </p:cNvSpPr>
          <p:nvPr/>
        </p:nvSpPr>
        <p:spPr bwMode="auto">
          <a:xfrm>
            <a:off x="4114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0" name="Line 22"/>
          <p:cNvSpPr>
            <a:spLocks noChangeShapeType="1"/>
          </p:cNvSpPr>
          <p:nvPr/>
        </p:nvSpPr>
        <p:spPr bwMode="auto">
          <a:xfrm>
            <a:off x="33528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1" name="Line 23"/>
          <p:cNvSpPr>
            <a:spLocks noChangeShapeType="1"/>
          </p:cNvSpPr>
          <p:nvPr/>
        </p:nvSpPr>
        <p:spPr bwMode="auto">
          <a:xfrm flipV="1">
            <a:off x="3276600" y="198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>
            <a:off x="40386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3" name="Line 25"/>
          <p:cNvSpPr>
            <a:spLocks noChangeShapeType="1"/>
          </p:cNvSpPr>
          <p:nvPr/>
        </p:nvSpPr>
        <p:spPr bwMode="auto">
          <a:xfrm>
            <a:off x="40386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4" name="Line 26"/>
          <p:cNvSpPr>
            <a:spLocks noChangeShapeType="1"/>
          </p:cNvSpPr>
          <p:nvPr/>
        </p:nvSpPr>
        <p:spPr bwMode="auto">
          <a:xfrm>
            <a:off x="42672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5" name="Line 27"/>
          <p:cNvSpPr>
            <a:spLocks noChangeShapeType="1"/>
          </p:cNvSpPr>
          <p:nvPr/>
        </p:nvSpPr>
        <p:spPr bwMode="auto">
          <a:xfrm>
            <a:off x="4572000" y="1905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6" name="Line 28"/>
          <p:cNvSpPr>
            <a:spLocks noChangeShapeType="1"/>
          </p:cNvSpPr>
          <p:nvPr/>
        </p:nvSpPr>
        <p:spPr bwMode="auto">
          <a:xfrm>
            <a:off x="4419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7" name="Line 29"/>
          <p:cNvSpPr>
            <a:spLocks noChangeShapeType="1"/>
          </p:cNvSpPr>
          <p:nvPr/>
        </p:nvSpPr>
        <p:spPr bwMode="auto">
          <a:xfrm>
            <a:off x="4724400" y="2209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8" name="Line 30"/>
          <p:cNvSpPr>
            <a:spLocks noChangeShapeType="1"/>
          </p:cNvSpPr>
          <p:nvPr/>
        </p:nvSpPr>
        <p:spPr bwMode="auto">
          <a:xfrm>
            <a:off x="5257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599" name="Line 31"/>
          <p:cNvSpPr>
            <a:spLocks noChangeShapeType="1"/>
          </p:cNvSpPr>
          <p:nvPr/>
        </p:nvSpPr>
        <p:spPr bwMode="auto">
          <a:xfrm>
            <a:off x="4953000" y="1981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00" name="Line 32"/>
          <p:cNvSpPr>
            <a:spLocks noChangeShapeType="1"/>
          </p:cNvSpPr>
          <p:nvPr/>
        </p:nvSpPr>
        <p:spPr bwMode="auto">
          <a:xfrm>
            <a:off x="50292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01" name="Line 33"/>
          <p:cNvSpPr>
            <a:spLocks noChangeShapeType="1"/>
          </p:cNvSpPr>
          <p:nvPr/>
        </p:nvSpPr>
        <p:spPr bwMode="auto">
          <a:xfrm>
            <a:off x="5562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02" name="Rectangle 3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3" name="Rectangle 35"/>
          <p:cNvSpPr>
            <a:spLocks noChangeArrowheads="1"/>
          </p:cNvSpPr>
          <p:nvPr/>
        </p:nvSpPr>
        <p:spPr bwMode="auto">
          <a:xfrm>
            <a:off x="2819400" y="21336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4" name="Rectangle 36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5" name="Rectangle 37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6" name="Rectangle 38"/>
          <p:cNvSpPr>
            <a:spLocks noChangeArrowheads="1"/>
          </p:cNvSpPr>
          <p:nvPr/>
        </p:nvSpPr>
        <p:spPr bwMode="auto">
          <a:xfrm>
            <a:off x="4267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7" name="Rectangle 39"/>
          <p:cNvSpPr>
            <a:spLocks noChangeArrowheads="1"/>
          </p:cNvSpPr>
          <p:nvPr/>
        </p:nvSpPr>
        <p:spPr bwMode="auto">
          <a:xfrm>
            <a:off x="4572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8" name="Rectangle 40"/>
          <p:cNvSpPr>
            <a:spLocks noChangeArrowheads="1"/>
          </p:cNvSpPr>
          <p:nvPr/>
        </p:nvSpPr>
        <p:spPr bwMode="auto">
          <a:xfrm>
            <a:off x="44196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09" name="AutoShape 41"/>
          <p:cNvSpPr>
            <a:spLocks noChangeArrowheads="1"/>
          </p:cNvSpPr>
          <p:nvPr/>
        </p:nvSpPr>
        <p:spPr bwMode="auto">
          <a:xfrm rot="5400000">
            <a:off x="5067300" y="21336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0" name="Rectangle 42"/>
          <p:cNvSpPr>
            <a:spLocks noChangeArrowheads="1"/>
          </p:cNvSpPr>
          <p:nvPr/>
        </p:nvSpPr>
        <p:spPr bwMode="auto">
          <a:xfrm>
            <a:off x="5410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1" name="Rectangle 43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2" name="AutoShape 44"/>
          <p:cNvSpPr>
            <a:spLocks noChangeArrowheads="1"/>
          </p:cNvSpPr>
          <p:nvPr/>
        </p:nvSpPr>
        <p:spPr bwMode="auto">
          <a:xfrm>
            <a:off x="3962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3" name="AutoShape 45"/>
          <p:cNvSpPr>
            <a:spLocks noChangeArrowheads="1"/>
          </p:cNvSpPr>
          <p:nvPr/>
        </p:nvSpPr>
        <p:spPr bwMode="auto">
          <a:xfrm>
            <a:off x="4851400" y="18288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4" name="Rectangle 46"/>
          <p:cNvSpPr>
            <a:spLocks noChangeArrowheads="1"/>
          </p:cNvSpPr>
          <p:nvPr/>
        </p:nvSpPr>
        <p:spPr bwMode="auto">
          <a:xfrm>
            <a:off x="52578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5" name="AutoShape 47"/>
          <p:cNvSpPr>
            <a:spLocks noChangeArrowheads="1"/>
          </p:cNvSpPr>
          <p:nvPr/>
        </p:nvSpPr>
        <p:spPr bwMode="auto">
          <a:xfrm>
            <a:off x="3200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6" name="Rectangle 48"/>
          <p:cNvSpPr>
            <a:spLocks noChangeArrowheads="1"/>
          </p:cNvSpPr>
          <p:nvPr/>
        </p:nvSpPr>
        <p:spPr bwMode="auto">
          <a:xfrm>
            <a:off x="4191000" y="18288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17" name="Line 49"/>
          <p:cNvSpPr>
            <a:spLocks noChangeShapeType="1"/>
          </p:cNvSpPr>
          <p:nvPr/>
        </p:nvSpPr>
        <p:spPr bwMode="auto">
          <a:xfrm flipV="1">
            <a:off x="2209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18" name="Line 50"/>
          <p:cNvSpPr>
            <a:spLocks noChangeShapeType="1"/>
          </p:cNvSpPr>
          <p:nvPr/>
        </p:nvSpPr>
        <p:spPr bwMode="auto">
          <a:xfrm flipH="1" flipV="1">
            <a:off x="2667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19" name="Line 51"/>
          <p:cNvSpPr>
            <a:spLocks noChangeShapeType="1"/>
          </p:cNvSpPr>
          <p:nvPr/>
        </p:nvSpPr>
        <p:spPr bwMode="auto">
          <a:xfrm flipH="1">
            <a:off x="27432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0" name="Line 52"/>
          <p:cNvSpPr>
            <a:spLocks noChangeShapeType="1"/>
          </p:cNvSpPr>
          <p:nvPr/>
        </p:nvSpPr>
        <p:spPr bwMode="auto">
          <a:xfrm>
            <a:off x="34290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1" name="Line 53"/>
          <p:cNvSpPr>
            <a:spLocks noChangeShapeType="1"/>
          </p:cNvSpPr>
          <p:nvPr/>
        </p:nvSpPr>
        <p:spPr bwMode="auto">
          <a:xfrm>
            <a:off x="3505200" y="32766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2" name="Line 54"/>
          <p:cNvSpPr>
            <a:spLocks noChangeShapeType="1"/>
          </p:cNvSpPr>
          <p:nvPr/>
        </p:nvSpPr>
        <p:spPr bwMode="auto">
          <a:xfrm>
            <a:off x="3505200" y="3251200"/>
            <a:ext cx="2209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3" name="Line 55"/>
          <p:cNvSpPr>
            <a:spLocks noChangeShapeType="1"/>
          </p:cNvSpPr>
          <p:nvPr/>
        </p:nvSpPr>
        <p:spPr bwMode="auto">
          <a:xfrm flipV="1">
            <a:off x="35814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4" name="Line 56"/>
          <p:cNvSpPr>
            <a:spLocks noChangeShapeType="1"/>
          </p:cNvSpPr>
          <p:nvPr/>
        </p:nvSpPr>
        <p:spPr bwMode="auto">
          <a:xfrm flipH="1" flipV="1">
            <a:off x="4013200" y="3784600"/>
            <a:ext cx="254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5" name="Line 57"/>
          <p:cNvSpPr>
            <a:spLocks noChangeShapeType="1"/>
          </p:cNvSpPr>
          <p:nvPr/>
        </p:nvSpPr>
        <p:spPr bwMode="auto">
          <a:xfrm flipH="1" flipV="1">
            <a:off x="4038600" y="3784600"/>
            <a:ext cx="4572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6" name="Line 58"/>
          <p:cNvSpPr>
            <a:spLocks noChangeShapeType="1"/>
          </p:cNvSpPr>
          <p:nvPr/>
        </p:nvSpPr>
        <p:spPr bwMode="auto">
          <a:xfrm flipV="1">
            <a:off x="4572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7" name="Line 59"/>
          <p:cNvSpPr>
            <a:spLocks noChangeShapeType="1"/>
          </p:cNvSpPr>
          <p:nvPr/>
        </p:nvSpPr>
        <p:spPr bwMode="auto">
          <a:xfrm flipH="1" flipV="1">
            <a:off x="4876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8" name="Line 60"/>
          <p:cNvSpPr>
            <a:spLocks noChangeShapeType="1"/>
          </p:cNvSpPr>
          <p:nvPr/>
        </p:nvSpPr>
        <p:spPr bwMode="auto">
          <a:xfrm flipH="1" flipV="1">
            <a:off x="57912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29" name="Line 61"/>
          <p:cNvSpPr>
            <a:spLocks noChangeShapeType="1"/>
          </p:cNvSpPr>
          <p:nvPr/>
        </p:nvSpPr>
        <p:spPr bwMode="auto">
          <a:xfrm flipV="1">
            <a:off x="52578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3630" name="Oval 62"/>
          <p:cNvSpPr>
            <a:spLocks noChangeArrowheads="1"/>
          </p:cNvSpPr>
          <p:nvPr/>
        </p:nvSpPr>
        <p:spPr bwMode="auto">
          <a:xfrm>
            <a:off x="32766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1" name="Oval 63"/>
          <p:cNvSpPr>
            <a:spLocks noChangeArrowheads="1"/>
          </p:cNvSpPr>
          <p:nvPr/>
        </p:nvSpPr>
        <p:spPr bwMode="auto">
          <a:xfrm>
            <a:off x="2514600" y="3632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2" name="Oval 64"/>
          <p:cNvSpPr>
            <a:spLocks noChangeArrowheads="1"/>
          </p:cNvSpPr>
          <p:nvPr/>
        </p:nvSpPr>
        <p:spPr bwMode="auto">
          <a:xfrm>
            <a:off x="3886200" y="3632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3" name="Oval 65"/>
          <p:cNvSpPr>
            <a:spLocks noChangeArrowheads="1"/>
          </p:cNvSpPr>
          <p:nvPr/>
        </p:nvSpPr>
        <p:spPr bwMode="auto">
          <a:xfrm>
            <a:off x="4724400" y="3632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4" name="Oval 66"/>
          <p:cNvSpPr>
            <a:spLocks noChangeArrowheads="1"/>
          </p:cNvSpPr>
          <p:nvPr/>
        </p:nvSpPr>
        <p:spPr bwMode="auto">
          <a:xfrm>
            <a:off x="5638800" y="3632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5" name="Oval 67"/>
          <p:cNvSpPr>
            <a:spLocks noChangeArrowheads="1"/>
          </p:cNvSpPr>
          <p:nvPr/>
        </p:nvSpPr>
        <p:spPr bwMode="auto">
          <a:xfrm>
            <a:off x="2057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6" name="Oval 68"/>
          <p:cNvSpPr>
            <a:spLocks noChangeArrowheads="1"/>
          </p:cNvSpPr>
          <p:nvPr/>
        </p:nvSpPr>
        <p:spPr bwMode="auto">
          <a:xfrm>
            <a:off x="2819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7" name="Oval 69"/>
          <p:cNvSpPr>
            <a:spLocks noChangeArrowheads="1"/>
          </p:cNvSpPr>
          <p:nvPr/>
        </p:nvSpPr>
        <p:spPr bwMode="auto">
          <a:xfrm>
            <a:off x="35052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8" name="Oval 70"/>
          <p:cNvSpPr>
            <a:spLocks noChangeArrowheads="1"/>
          </p:cNvSpPr>
          <p:nvPr/>
        </p:nvSpPr>
        <p:spPr bwMode="auto">
          <a:xfrm>
            <a:off x="3911352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39" name="Oval 71"/>
          <p:cNvSpPr>
            <a:spLocks noChangeArrowheads="1"/>
          </p:cNvSpPr>
          <p:nvPr/>
        </p:nvSpPr>
        <p:spPr bwMode="auto">
          <a:xfrm>
            <a:off x="4419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40" name="Oval 72"/>
          <p:cNvSpPr>
            <a:spLocks noChangeArrowheads="1"/>
          </p:cNvSpPr>
          <p:nvPr/>
        </p:nvSpPr>
        <p:spPr bwMode="auto">
          <a:xfrm>
            <a:off x="5105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41" name="Oval 73"/>
          <p:cNvSpPr>
            <a:spLocks noChangeArrowheads="1"/>
          </p:cNvSpPr>
          <p:nvPr/>
        </p:nvSpPr>
        <p:spPr bwMode="auto">
          <a:xfrm>
            <a:off x="5943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3642" name="Rectangle 74"/>
          <p:cNvSpPr>
            <a:spLocks noChangeArrowheads="1"/>
          </p:cNvSpPr>
          <p:nvPr/>
        </p:nvSpPr>
        <p:spPr bwMode="auto">
          <a:xfrm>
            <a:off x="539750" y="1557338"/>
            <a:ext cx="4495800" cy="1828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2000" tIns="72000" rIns="72000" bIns="72000" anchor="ctr"/>
          <a:lstStyle/>
          <a:p>
            <a:pPr marL="290513" indent="-290513"/>
            <a:r>
              <a:rPr lang="de-DE" sz="1600" dirty="0"/>
              <a:t>Unterscheidung von Business-Diensten:</a:t>
            </a:r>
          </a:p>
          <a:p>
            <a:pPr marL="290513" indent="-290513">
              <a:buFontTx/>
              <a:buChar char="•"/>
            </a:pPr>
            <a:r>
              <a:rPr lang="de-DE" sz="1600" b="1" dirty="0"/>
              <a:t>Aufgabenzentriert</a:t>
            </a:r>
            <a:r>
              <a:rPr lang="de-DE" sz="1600" dirty="0"/>
              <a:t>: Dienst kapselt</a:t>
            </a:r>
          </a:p>
          <a:p>
            <a:pPr marL="290513" indent="-290513"/>
            <a:r>
              <a:rPr lang="de-DE" sz="1600" dirty="0"/>
              <a:t>	Geschäftslogik, wird benötigt wenn die</a:t>
            </a:r>
          </a:p>
          <a:p>
            <a:pPr marL="290513" indent="-290513"/>
            <a:r>
              <a:rPr lang="de-DE" sz="1600" dirty="0"/>
              <a:t>	Logik nicht Teil der Orchestrierung ist</a:t>
            </a:r>
          </a:p>
          <a:p>
            <a:pPr marL="290513" indent="-290513">
              <a:buFontTx/>
              <a:buChar char="•"/>
            </a:pPr>
            <a:r>
              <a:rPr lang="de-DE" sz="1600" b="1" dirty="0"/>
              <a:t>Entitätszentriert</a:t>
            </a:r>
            <a:r>
              <a:rPr lang="de-DE" sz="1600" dirty="0"/>
              <a:t>: Dienst kapselt eine</a:t>
            </a:r>
          </a:p>
          <a:p>
            <a:pPr marL="290513" indent="-290513"/>
            <a:r>
              <a:rPr lang="de-DE" sz="1600" dirty="0"/>
              <a:t>	bestimmte „</a:t>
            </a:r>
            <a:r>
              <a:rPr lang="de-DE" sz="1600" dirty="0" err="1"/>
              <a:t>business</a:t>
            </a:r>
            <a:r>
              <a:rPr lang="de-DE" sz="1600" dirty="0"/>
              <a:t> </a:t>
            </a:r>
            <a:r>
              <a:rPr lang="de-DE" sz="1600" dirty="0" err="1"/>
              <a:t>entity</a:t>
            </a:r>
            <a:r>
              <a:rPr lang="de-DE" sz="1600" dirty="0"/>
              <a:t>“, z.B. eine</a:t>
            </a:r>
          </a:p>
          <a:p>
            <a:pPr marL="290513" indent="-290513"/>
            <a:r>
              <a:rPr lang="de-DE" sz="1600" dirty="0"/>
              <a:t>	Bestellung oder Rechnung</a:t>
            </a:r>
            <a:endParaRPr lang="de-DE" sz="1600" baseline="-25000" dirty="0"/>
          </a:p>
        </p:txBody>
      </p:sp>
      <p:sp>
        <p:nvSpPr>
          <p:cNvPr id="7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8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10</a:t>
            </a:fld>
            <a:endParaRPr lang="de-DE"/>
          </a:p>
        </p:txBody>
      </p:sp>
      <p:sp>
        <p:nvSpPr>
          <p:cNvPr id="79" name="Fußzeilenplatzhalter 2">
            <a:extLst>
              <a:ext uri="{FF2B5EF4-FFF2-40B4-BE49-F238E27FC236}">
                <a16:creationId xmlns:a16="http://schemas.microsoft.com/office/drawing/2014/main" id="{89AD72A5-0541-0740-B626-749AD9FE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53710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Orchestrierungsdienste und Geschäftsprozesse</a:t>
            </a:r>
          </a:p>
        </p:txBody>
      </p:sp>
      <p:sp>
        <p:nvSpPr>
          <p:cNvPr id="485379" name="Rectangle 3"/>
          <p:cNvSpPr>
            <a:spLocks noChangeArrowheads="1"/>
          </p:cNvSpPr>
          <p:nvPr/>
        </p:nvSpPr>
        <p:spPr bwMode="auto">
          <a:xfrm>
            <a:off x="533400" y="1600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533400" y="2895600"/>
            <a:ext cx="632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Service</a:t>
            </a:r>
          </a:p>
          <a:p>
            <a:r>
              <a:rPr lang="de-DE" sz="1800"/>
              <a:t>Interface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5382" name="Rectangle 6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.NET-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5383" name="Rectangle 7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JEE-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5384" name="Rectangle 8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Legacy-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5385" name="Line 9"/>
          <p:cNvSpPr>
            <a:spLocks noChangeShapeType="1"/>
          </p:cNvSpPr>
          <p:nvPr/>
        </p:nvSpPr>
        <p:spPr bwMode="auto">
          <a:xfrm flipV="1">
            <a:off x="7162800" y="4572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86" name="Line 10"/>
          <p:cNvSpPr>
            <a:spLocks noChangeShapeType="1"/>
          </p:cNvSpPr>
          <p:nvPr/>
        </p:nvSpPr>
        <p:spPr bwMode="auto">
          <a:xfrm>
            <a:off x="7162800" y="1524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7223125" y="1781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5389" name="Rectangle 13"/>
          <p:cNvSpPr>
            <a:spLocks noChangeArrowheads="1"/>
          </p:cNvSpPr>
          <p:nvPr/>
        </p:nvSpPr>
        <p:spPr bwMode="auto">
          <a:xfrm>
            <a:off x="1828800" y="29718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Orchestrierungsdienste</a:t>
            </a:r>
          </a:p>
        </p:txBody>
      </p:sp>
      <p:sp>
        <p:nvSpPr>
          <p:cNvPr id="485390" name="Rectangle 14"/>
          <p:cNvSpPr>
            <a:spLocks noChangeArrowheads="1"/>
          </p:cNvSpPr>
          <p:nvPr/>
        </p:nvSpPr>
        <p:spPr bwMode="auto">
          <a:xfrm>
            <a:off x="1828800" y="35052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Business-Dienste</a:t>
            </a:r>
          </a:p>
        </p:txBody>
      </p:sp>
      <p:sp>
        <p:nvSpPr>
          <p:cNvPr id="485391" name="Rectangle 15"/>
          <p:cNvSpPr>
            <a:spLocks noChangeArrowheads="1"/>
          </p:cNvSpPr>
          <p:nvPr/>
        </p:nvSpPr>
        <p:spPr bwMode="auto">
          <a:xfrm>
            <a:off x="1828800" y="40386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Anwendungsdienste</a:t>
            </a: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33528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 flipH="1" flipV="1">
            <a:off x="3505200" y="190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6" name="Line 20"/>
          <p:cNvSpPr>
            <a:spLocks noChangeShapeType="1"/>
          </p:cNvSpPr>
          <p:nvPr/>
        </p:nvSpPr>
        <p:spPr bwMode="auto">
          <a:xfrm>
            <a:off x="3810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7" name="Line 21"/>
          <p:cNvSpPr>
            <a:spLocks noChangeShapeType="1"/>
          </p:cNvSpPr>
          <p:nvPr/>
        </p:nvSpPr>
        <p:spPr bwMode="auto">
          <a:xfrm>
            <a:off x="4114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8" name="Line 22"/>
          <p:cNvSpPr>
            <a:spLocks noChangeShapeType="1"/>
          </p:cNvSpPr>
          <p:nvPr/>
        </p:nvSpPr>
        <p:spPr bwMode="auto">
          <a:xfrm>
            <a:off x="33528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399" name="Line 23"/>
          <p:cNvSpPr>
            <a:spLocks noChangeShapeType="1"/>
          </p:cNvSpPr>
          <p:nvPr/>
        </p:nvSpPr>
        <p:spPr bwMode="auto">
          <a:xfrm flipV="1">
            <a:off x="3276600" y="198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0" name="Line 24"/>
          <p:cNvSpPr>
            <a:spLocks noChangeShapeType="1"/>
          </p:cNvSpPr>
          <p:nvPr/>
        </p:nvSpPr>
        <p:spPr bwMode="auto">
          <a:xfrm>
            <a:off x="40386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1" name="Line 25"/>
          <p:cNvSpPr>
            <a:spLocks noChangeShapeType="1"/>
          </p:cNvSpPr>
          <p:nvPr/>
        </p:nvSpPr>
        <p:spPr bwMode="auto">
          <a:xfrm>
            <a:off x="40386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2" name="Line 26"/>
          <p:cNvSpPr>
            <a:spLocks noChangeShapeType="1"/>
          </p:cNvSpPr>
          <p:nvPr/>
        </p:nvSpPr>
        <p:spPr bwMode="auto">
          <a:xfrm>
            <a:off x="42672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3" name="Line 27"/>
          <p:cNvSpPr>
            <a:spLocks noChangeShapeType="1"/>
          </p:cNvSpPr>
          <p:nvPr/>
        </p:nvSpPr>
        <p:spPr bwMode="auto">
          <a:xfrm>
            <a:off x="4572000" y="1905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4" name="Line 28"/>
          <p:cNvSpPr>
            <a:spLocks noChangeShapeType="1"/>
          </p:cNvSpPr>
          <p:nvPr/>
        </p:nvSpPr>
        <p:spPr bwMode="auto">
          <a:xfrm>
            <a:off x="4419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5" name="Line 29"/>
          <p:cNvSpPr>
            <a:spLocks noChangeShapeType="1"/>
          </p:cNvSpPr>
          <p:nvPr/>
        </p:nvSpPr>
        <p:spPr bwMode="auto">
          <a:xfrm>
            <a:off x="4724400" y="2209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6" name="Line 30"/>
          <p:cNvSpPr>
            <a:spLocks noChangeShapeType="1"/>
          </p:cNvSpPr>
          <p:nvPr/>
        </p:nvSpPr>
        <p:spPr bwMode="auto">
          <a:xfrm>
            <a:off x="5257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7" name="Line 31"/>
          <p:cNvSpPr>
            <a:spLocks noChangeShapeType="1"/>
          </p:cNvSpPr>
          <p:nvPr/>
        </p:nvSpPr>
        <p:spPr bwMode="auto">
          <a:xfrm>
            <a:off x="4953000" y="1981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8" name="Line 32"/>
          <p:cNvSpPr>
            <a:spLocks noChangeShapeType="1"/>
          </p:cNvSpPr>
          <p:nvPr/>
        </p:nvSpPr>
        <p:spPr bwMode="auto">
          <a:xfrm>
            <a:off x="50292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09" name="Line 33"/>
          <p:cNvSpPr>
            <a:spLocks noChangeShapeType="1"/>
          </p:cNvSpPr>
          <p:nvPr/>
        </p:nvSpPr>
        <p:spPr bwMode="auto">
          <a:xfrm>
            <a:off x="5562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10" name="Rectangle 3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1" name="Rectangle 35"/>
          <p:cNvSpPr>
            <a:spLocks noChangeArrowheads="1"/>
          </p:cNvSpPr>
          <p:nvPr/>
        </p:nvSpPr>
        <p:spPr bwMode="auto">
          <a:xfrm>
            <a:off x="2819400" y="21336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2" name="Rectangle 36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3" name="Rectangle 37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4" name="Rectangle 38"/>
          <p:cNvSpPr>
            <a:spLocks noChangeArrowheads="1"/>
          </p:cNvSpPr>
          <p:nvPr/>
        </p:nvSpPr>
        <p:spPr bwMode="auto">
          <a:xfrm>
            <a:off x="4267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5" name="Rectangle 39"/>
          <p:cNvSpPr>
            <a:spLocks noChangeArrowheads="1"/>
          </p:cNvSpPr>
          <p:nvPr/>
        </p:nvSpPr>
        <p:spPr bwMode="auto">
          <a:xfrm>
            <a:off x="4572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6" name="Rectangle 40"/>
          <p:cNvSpPr>
            <a:spLocks noChangeArrowheads="1"/>
          </p:cNvSpPr>
          <p:nvPr/>
        </p:nvSpPr>
        <p:spPr bwMode="auto">
          <a:xfrm>
            <a:off x="44196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7" name="AutoShape 41"/>
          <p:cNvSpPr>
            <a:spLocks noChangeArrowheads="1"/>
          </p:cNvSpPr>
          <p:nvPr/>
        </p:nvSpPr>
        <p:spPr bwMode="auto">
          <a:xfrm rot="5400000">
            <a:off x="5067300" y="21336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8" name="Rectangle 42"/>
          <p:cNvSpPr>
            <a:spLocks noChangeArrowheads="1"/>
          </p:cNvSpPr>
          <p:nvPr/>
        </p:nvSpPr>
        <p:spPr bwMode="auto">
          <a:xfrm>
            <a:off x="5410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19" name="Rectangle 43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0" name="AutoShape 44"/>
          <p:cNvSpPr>
            <a:spLocks noChangeArrowheads="1"/>
          </p:cNvSpPr>
          <p:nvPr/>
        </p:nvSpPr>
        <p:spPr bwMode="auto">
          <a:xfrm>
            <a:off x="3962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1" name="AutoShape 45"/>
          <p:cNvSpPr>
            <a:spLocks noChangeArrowheads="1"/>
          </p:cNvSpPr>
          <p:nvPr/>
        </p:nvSpPr>
        <p:spPr bwMode="auto">
          <a:xfrm>
            <a:off x="4851400" y="18288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2" name="Rectangle 46"/>
          <p:cNvSpPr>
            <a:spLocks noChangeArrowheads="1"/>
          </p:cNvSpPr>
          <p:nvPr/>
        </p:nvSpPr>
        <p:spPr bwMode="auto">
          <a:xfrm>
            <a:off x="52578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3" name="AutoShape 47"/>
          <p:cNvSpPr>
            <a:spLocks noChangeArrowheads="1"/>
          </p:cNvSpPr>
          <p:nvPr/>
        </p:nvSpPr>
        <p:spPr bwMode="auto">
          <a:xfrm>
            <a:off x="3200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4" name="Rectangle 48"/>
          <p:cNvSpPr>
            <a:spLocks noChangeArrowheads="1"/>
          </p:cNvSpPr>
          <p:nvPr/>
        </p:nvSpPr>
        <p:spPr bwMode="auto">
          <a:xfrm>
            <a:off x="4191000" y="18288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25" name="Line 49"/>
          <p:cNvSpPr>
            <a:spLocks noChangeShapeType="1"/>
          </p:cNvSpPr>
          <p:nvPr/>
        </p:nvSpPr>
        <p:spPr bwMode="auto">
          <a:xfrm flipV="1">
            <a:off x="2209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26" name="Line 50"/>
          <p:cNvSpPr>
            <a:spLocks noChangeShapeType="1"/>
          </p:cNvSpPr>
          <p:nvPr/>
        </p:nvSpPr>
        <p:spPr bwMode="auto">
          <a:xfrm flipH="1" flipV="1">
            <a:off x="2667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27" name="Line 51"/>
          <p:cNvSpPr>
            <a:spLocks noChangeShapeType="1"/>
          </p:cNvSpPr>
          <p:nvPr/>
        </p:nvSpPr>
        <p:spPr bwMode="auto">
          <a:xfrm flipH="1">
            <a:off x="27432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28" name="Line 52"/>
          <p:cNvSpPr>
            <a:spLocks noChangeShapeType="1"/>
          </p:cNvSpPr>
          <p:nvPr/>
        </p:nvSpPr>
        <p:spPr bwMode="auto">
          <a:xfrm>
            <a:off x="34290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29" name="Line 53"/>
          <p:cNvSpPr>
            <a:spLocks noChangeShapeType="1"/>
          </p:cNvSpPr>
          <p:nvPr/>
        </p:nvSpPr>
        <p:spPr bwMode="auto">
          <a:xfrm>
            <a:off x="3505200" y="32766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0" name="Line 54"/>
          <p:cNvSpPr>
            <a:spLocks noChangeShapeType="1"/>
          </p:cNvSpPr>
          <p:nvPr/>
        </p:nvSpPr>
        <p:spPr bwMode="auto">
          <a:xfrm>
            <a:off x="3505200" y="3251200"/>
            <a:ext cx="2209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1" name="Line 55"/>
          <p:cNvSpPr>
            <a:spLocks noChangeShapeType="1"/>
          </p:cNvSpPr>
          <p:nvPr/>
        </p:nvSpPr>
        <p:spPr bwMode="auto">
          <a:xfrm flipV="1">
            <a:off x="35814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2" name="Line 56"/>
          <p:cNvSpPr>
            <a:spLocks noChangeShapeType="1"/>
          </p:cNvSpPr>
          <p:nvPr/>
        </p:nvSpPr>
        <p:spPr bwMode="auto">
          <a:xfrm flipH="1" flipV="1">
            <a:off x="4013200" y="3784600"/>
            <a:ext cx="25400" cy="33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3" name="Line 57"/>
          <p:cNvSpPr>
            <a:spLocks noChangeShapeType="1"/>
          </p:cNvSpPr>
          <p:nvPr/>
        </p:nvSpPr>
        <p:spPr bwMode="auto">
          <a:xfrm flipH="1" flipV="1">
            <a:off x="4038600" y="3784600"/>
            <a:ext cx="4572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4" name="Line 58"/>
          <p:cNvSpPr>
            <a:spLocks noChangeShapeType="1"/>
          </p:cNvSpPr>
          <p:nvPr/>
        </p:nvSpPr>
        <p:spPr bwMode="auto">
          <a:xfrm flipV="1">
            <a:off x="4572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5" name="Line 59"/>
          <p:cNvSpPr>
            <a:spLocks noChangeShapeType="1"/>
          </p:cNvSpPr>
          <p:nvPr/>
        </p:nvSpPr>
        <p:spPr bwMode="auto">
          <a:xfrm flipH="1" flipV="1">
            <a:off x="4876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6" name="Line 60"/>
          <p:cNvSpPr>
            <a:spLocks noChangeShapeType="1"/>
          </p:cNvSpPr>
          <p:nvPr/>
        </p:nvSpPr>
        <p:spPr bwMode="auto">
          <a:xfrm flipH="1" flipV="1">
            <a:off x="57912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7" name="Line 61"/>
          <p:cNvSpPr>
            <a:spLocks noChangeShapeType="1"/>
          </p:cNvSpPr>
          <p:nvPr/>
        </p:nvSpPr>
        <p:spPr bwMode="auto">
          <a:xfrm flipV="1">
            <a:off x="52578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9" name="Oval 63"/>
          <p:cNvSpPr>
            <a:spLocks noChangeArrowheads="1"/>
          </p:cNvSpPr>
          <p:nvPr/>
        </p:nvSpPr>
        <p:spPr bwMode="auto">
          <a:xfrm>
            <a:off x="25146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0" name="Oval 64"/>
          <p:cNvSpPr>
            <a:spLocks noChangeArrowheads="1"/>
          </p:cNvSpPr>
          <p:nvPr/>
        </p:nvSpPr>
        <p:spPr bwMode="auto">
          <a:xfrm>
            <a:off x="38862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1" name="Oval 65"/>
          <p:cNvSpPr>
            <a:spLocks noChangeArrowheads="1"/>
          </p:cNvSpPr>
          <p:nvPr/>
        </p:nvSpPr>
        <p:spPr bwMode="auto">
          <a:xfrm>
            <a:off x="47244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2" name="Oval 66"/>
          <p:cNvSpPr>
            <a:spLocks noChangeArrowheads="1"/>
          </p:cNvSpPr>
          <p:nvPr/>
        </p:nvSpPr>
        <p:spPr bwMode="auto">
          <a:xfrm>
            <a:off x="56388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3" name="Oval 67"/>
          <p:cNvSpPr>
            <a:spLocks noChangeArrowheads="1"/>
          </p:cNvSpPr>
          <p:nvPr/>
        </p:nvSpPr>
        <p:spPr bwMode="auto">
          <a:xfrm>
            <a:off x="2057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4" name="Oval 68"/>
          <p:cNvSpPr>
            <a:spLocks noChangeArrowheads="1"/>
          </p:cNvSpPr>
          <p:nvPr/>
        </p:nvSpPr>
        <p:spPr bwMode="auto">
          <a:xfrm>
            <a:off x="2819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5" name="Oval 69"/>
          <p:cNvSpPr>
            <a:spLocks noChangeArrowheads="1"/>
          </p:cNvSpPr>
          <p:nvPr/>
        </p:nvSpPr>
        <p:spPr bwMode="auto">
          <a:xfrm>
            <a:off x="35052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6" name="Oval 70"/>
          <p:cNvSpPr>
            <a:spLocks noChangeArrowheads="1"/>
          </p:cNvSpPr>
          <p:nvPr/>
        </p:nvSpPr>
        <p:spPr bwMode="auto">
          <a:xfrm>
            <a:off x="38862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7" name="Oval 71"/>
          <p:cNvSpPr>
            <a:spLocks noChangeArrowheads="1"/>
          </p:cNvSpPr>
          <p:nvPr/>
        </p:nvSpPr>
        <p:spPr bwMode="auto">
          <a:xfrm>
            <a:off x="4419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8" name="Oval 72"/>
          <p:cNvSpPr>
            <a:spLocks noChangeArrowheads="1"/>
          </p:cNvSpPr>
          <p:nvPr/>
        </p:nvSpPr>
        <p:spPr bwMode="auto">
          <a:xfrm>
            <a:off x="5105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49" name="Oval 73"/>
          <p:cNvSpPr>
            <a:spLocks noChangeArrowheads="1"/>
          </p:cNvSpPr>
          <p:nvPr/>
        </p:nvSpPr>
        <p:spPr bwMode="auto">
          <a:xfrm>
            <a:off x="5943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56" name="AutoShape 80"/>
          <p:cNvSpPr>
            <a:spLocks noChangeArrowheads="1"/>
          </p:cNvSpPr>
          <p:nvPr/>
        </p:nvSpPr>
        <p:spPr bwMode="auto">
          <a:xfrm>
            <a:off x="2273300" y="1714500"/>
            <a:ext cx="3886200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5457" name="Line 81"/>
          <p:cNvSpPr>
            <a:spLocks noChangeShapeType="1"/>
          </p:cNvSpPr>
          <p:nvPr/>
        </p:nvSpPr>
        <p:spPr bwMode="auto">
          <a:xfrm>
            <a:off x="2324100" y="2374900"/>
            <a:ext cx="990600" cy="8382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58" name="Line 82"/>
          <p:cNvSpPr>
            <a:spLocks noChangeShapeType="1"/>
          </p:cNvSpPr>
          <p:nvPr/>
        </p:nvSpPr>
        <p:spPr bwMode="auto">
          <a:xfrm flipH="1">
            <a:off x="3429000" y="2387600"/>
            <a:ext cx="2667000" cy="812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5438" name="Oval 62"/>
          <p:cNvSpPr>
            <a:spLocks noChangeArrowheads="1"/>
          </p:cNvSpPr>
          <p:nvPr/>
        </p:nvSpPr>
        <p:spPr bwMode="auto">
          <a:xfrm>
            <a:off x="3276600" y="31242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11</a:t>
            </a:fld>
            <a:endParaRPr lang="de-DE"/>
          </a:p>
        </p:txBody>
      </p:sp>
      <p:sp>
        <p:nvSpPr>
          <p:cNvPr id="81" name="Fußzeilenplatzhalter 2">
            <a:extLst>
              <a:ext uri="{FF2B5EF4-FFF2-40B4-BE49-F238E27FC236}">
                <a16:creationId xmlns:a16="http://schemas.microsoft.com/office/drawing/2014/main" id="{EF07B841-0DA7-AA47-96AC-C9EDFE66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8328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Vorteile der Dienstklassifizierung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/>
              <a:t>Aufteilung ermöglicht unabhängige Weiterentwicklung von Geschäftsprozess-Logik und technologieabhängiger Anwendungslogik </a:t>
            </a:r>
            <a:r>
              <a:rPr lang="de-DE" dirty="0">
                <a:sym typeface="Symbol" pitchFamily="18" charset="2"/>
              </a:rPr>
              <a:t> lose Kopplung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Entwicklung der Anwendungslogik in Hinblick auf Service-Orientierung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Geschäftsprozess-Logik lässt sich getrennt betrachtet leichter auf das Geschäftsmodell des Unternehmens abstimmen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Agilität wird verbessert, indem Änderungen im Geschäftsprozess möglichst unabhängig von Implementierungen der Geschäfts- und Anwendungslogik realisierbar sind (Ziel der Orchestrierung)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12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FDE297CB-E611-804E-837B-BF019B0E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Entwicklungsschritte einer SOA</a:t>
            </a: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609600" y="1600200"/>
            <a:ext cx="320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800"/>
              <a:t>Serviceorientierte Analyse</a:t>
            </a:r>
          </a:p>
        </p:txBody>
      </p:sp>
      <p:sp>
        <p:nvSpPr>
          <p:cNvPr id="495626" name="Text Box 10"/>
          <p:cNvSpPr txBox="1">
            <a:spLocks noChangeArrowheads="1"/>
          </p:cNvSpPr>
          <p:nvPr/>
        </p:nvSpPr>
        <p:spPr bwMode="auto">
          <a:xfrm>
            <a:off x="4098925" y="1568450"/>
            <a:ext cx="4595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Entwicklung von „Service-Kandidaten“</a:t>
            </a:r>
          </a:p>
          <a:p>
            <a:r>
              <a:rPr lang="de-DE" sz="1800"/>
              <a:t>für die Service Layers</a:t>
            </a:r>
          </a:p>
        </p:txBody>
      </p:sp>
      <p:grpSp>
        <p:nvGrpSpPr>
          <p:cNvPr id="495637" name="Group 21"/>
          <p:cNvGrpSpPr>
            <a:grpSpLocks/>
          </p:cNvGrpSpPr>
          <p:nvPr/>
        </p:nvGrpSpPr>
        <p:grpSpPr bwMode="auto">
          <a:xfrm>
            <a:off x="609600" y="2133600"/>
            <a:ext cx="7535863" cy="762000"/>
            <a:chOff x="384" y="1344"/>
            <a:chExt cx="4747" cy="480"/>
          </a:xfrm>
        </p:grpSpPr>
        <p:sp>
          <p:nvSpPr>
            <p:cNvPr id="495621" name="Rectangle 5"/>
            <p:cNvSpPr>
              <a:spLocks noChangeArrowheads="1"/>
            </p:cNvSpPr>
            <p:nvPr/>
          </p:nvSpPr>
          <p:spPr bwMode="auto">
            <a:xfrm>
              <a:off x="384" y="148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800"/>
                <a:t>Serviceorientiertes Design</a:t>
              </a:r>
            </a:p>
          </p:txBody>
        </p:sp>
        <p:sp>
          <p:nvSpPr>
            <p:cNvPr id="495627" name="Text Box 11"/>
            <p:cNvSpPr txBox="1">
              <a:spLocks noChangeArrowheads="1"/>
            </p:cNvSpPr>
            <p:nvPr/>
          </p:nvSpPr>
          <p:spPr bwMode="auto">
            <a:xfrm>
              <a:off x="2592" y="1545"/>
              <a:ext cx="2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/>
                <a:t>Entwurf der notwendigen Dienste</a:t>
              </a:r>
            </a:p>
          </p:txBody>
        </p:sp>
        <p:sp>
          <p:nvSpPr>
            <p:cNvPr id="495632" name="Line 16"/>
            <p:cNvSpPr>
              <a:spLocks noChangeShapeType="1"/>
            </p:cNvSpPr>
            <p:nvPr/>
          </p:nvSpPr>
          <p:spPr bwMode="auto">
            <a:xfrm>
              <a:off x="1440" y="134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5638" name="Group 22"/>
          <p:cNvGrpSpPr>
            <a:grpSpLocks/>
          </p:cNvGrpSpPr>
          <p:nvPr/>
        </p:nvGrpSpPr>
        <p:grpSpPr bwMode="auto">
          <a:xfrm>
            <a:off x="609600" y="2895600"/>
            <a:ext cx="7258050" cy="838200"/>
            <a:chOff x="384" y="1824"/>
            <a:chExt cx="4572" cy="528"/>
          </a:xfrm>
        </p:grpSpPr>
        <p:sp>
          <p:nvSpPr>
            <p:cNvPr id="495622" name="Rectangle 6"/>
            <p:cNvSpPr>
              <a:spLocks noChangeArrowheads="1"/>
            </p:cNvSpPr>
            <p:nvPr/>
          </p:nvSpPr>
          <p:spPr bwMode="auto">
            <a:xfrm>
              <a:off x="384" y="196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800"/>
                <a:t>Service-Entwicklung</a:t>
              </a:r>
            </a:p>
          </p:txBody>
        </p:sp>
        <p:sp>
          <p:nvSpPr>
            <p:cNvPr id="495628" name="Text Box 12"/>
            <p:cNvSpPr txBox="1">
              <a:spLocks noChangeArrowheads="1"/>
            </p:cNvSpPr>
            <p:nvPr/>
          </p:nvSpPr>
          <p:spPr bwMode="auto">
            <a:xfrm>
              <a:off x="2592" y="1948"/>
              <a:ext cx="23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/>
                <a:t>Aspekte: Programmiersprache,</a:t>
              </a:r>
            </a:p>
            <a:p>
              <a:r>
                <a:rPr lang="de-DE" sz="1800"/>
                <a:t>Entwicklungsumgebung</a:t>
              </a:r>
            </a:p>
          </p:txBody>
        </p:sp>
        <p:sp>
          <p:nvSpPr>
            <p:cNvPr id="495633" name="Line 17"/>
            <p:cNvSpPr>
              <a:spLocks noChangeShapeType="1"/>
            </p:cNvSpPr>
            <p:nvPr/>
          </p:nvSpPr>
          <p:spPr bwMode="auto">
            <a:xfrm>
              <a:off x="1440" y="182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5639" name="Group 23"/>
          <p:cNvGrpSpPr>
            <a:grpSpLocks/>
          </p:cNvGrpSpPr>
          <p:nvPr/>
        </p:nvGrpSpPr>
        <p:grpSpPr bwMode="auto">
          <a:xfrm>
            <a:off x="609600" y="3657600"/>
            <a:ext cx="8301044" cy="762000"/>
            <a:chOff x="384" y="2304"/>
            <a:chExt cx="5229" cy="480"/>
          </a:xfrm>
        </p:grpSpPr>
        <p:sp>
          <p:nvSpPr>
            <p:cNvPr id="495623" name="Rectangle 7"/>
            <p:cNvSpPr>
              <a:spLocks noChangeArrowheads="1"/>
            </p:cNvSpPr>
            <p:nvPr/>
          </p:nvSpPr>
          <p:spPr bwMode="auto">
            <a:xfrm>
              <a:off x="384" y="244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800"/>
                <a:t>Service-Test</a:t>
              </a:r>
            </a:p>
          </p:txBody>
        </p:sp>
        <p:sp>
          <p:nvSpPr>
            <p:cNvPr id="495629" name="Text Box 13"/>
            <p:cNvSpPr txBox="1">
              <a:spLocks noChangeArrowheads="1"/>
            </p:cNvSpPr>
            <p:nvPr/>
          </p:nvSpPr>
          <p:spPr bwMode="auto">
            <a:xfrm>
              <a:off x="2580" y="2505"/>
              <a:ext cx="30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dirty="0"/>
                <a:t>Sehr komplex, Automatisierung sinnvoll</a:t>
              </a:r>
            </a:p>
          </p:txBody>
        </p:sp>
        <p:sp>
          <p:nvSpPr>
            <p:cNvPr id="495634" name="Line 18"/>
            <p:cNvSpPr>
              <a:spLocks noChangeShapeType="1"/>
            </p:cNvSpPr>
            <p:nvPr/>
          </p:nvSpPr>
          <p:spPr bwMode="auto">
            <a:xfrm>
              <a:off x="1440" y="230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5640" name="Group 24"/>
          <p:cNvGrpSpPr>
            <a:grpSpLocks/>
          </p:cNvGrpSpPr>
          <p:nvPr/>
        </p:nvGrpSpPr>
        <p:grpSpPr bwMode="auto">
          <a:xfrm>
            <a:off x="609600" y="4419600"/>
            <a:ext cx="7113588" cy="762000"/>
            <a:chOff x="384" y="2784"/>
            <a:chExt cx="4481" cy="480"/>
          </a:xfrm>
        </p:grpSpPr>
        <p:sp>
          <p:nvSpPr>
            <p:cNvPr id="495624" name="Rectangle 8"/>
            <p:cNvSpPr>
              <a:spLocks noChangeArrowheads="1"/>
            </p:cNvSpPr>
            <p:nvPr/>
          </p:nvSpPr>
          <p:spPr bwMode="auto">
            <a:xfrm>
              <a:off x="384" y="292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800"/>
                <a:t>Service-Deployment</a:t>
              </a:r>
            </a:p>
          </p:txBody>
        </p:sp>
        <p:sp>
          <p:nvSpPr>
            <p:cNvPr id="495630" name="Text Box 14"/>
            <p:cNvSpPr txBox="1">
              <a:spLocks noChangeArrowheads="1"/>
            </p:cNvSpPr>
            <p:nvPr/>
          </p:nvSpPr>
          <p:spPr bwMode="auto">
            <a:xfrm>
              <a:off x="2592" y="2985"/>
              <a:ext cx="2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/>
                <a:t>Installation und Konfiguration</a:t>
              </a:r>
            </a:p>
          </p:txBody>
        </p:sp>
        <p:sp>
          <p:nvSpPr>
            <p:cNvPr id="495635" name="Line 19"/>
            <p:cNvSpPr>
              <a:spLocks noChangeShapeType="1"/>
            </p:cNvSpPr>
            <p:nvPr/>
          </p:nvSpPr>
          <p:spPr bwMode="auto">
            <a:xfrm>
              <a:off x="1440" y="278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5641" name="Group 25"/>
          <p:cNvGrpSpPr>
            <a:grpSpLocks/>
          </p:cNvGrpSpPr>
          <p:nvPr/>
        </p:nvGrpSpPr>
        <p:grpSpPr bwMode="auto">
          <a:xfrm>
            <a:off x="609600" y="5181600"/>
            <a:ext cx="7129463" cy="838200"/>
            <a:chOff x="384" y="3264"/>
            <a:chExt cx="4491" cy="528"/>
          </a:xfrm>
        </p:grpSpPr>
        <p:sp>
          <p:nvSpPr>
            <p:cNvPr id="495625" name="Rectangle 9"/>
            <p:cNvSpPr>
              <a:spLocks noChangeArrowheads="1"/>
            </p:cNvSpPr>
            <p:nvPr/>
          </p:nvSpPr>
          <p:spPr bwMode="auto">
            <a:xfrm>
              <a:off x="384" y="3408"/>
              <a:ext cx="20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800"/>
                <a:t>Service-Administration</a:t>
              </a:r>
            </a:p>
          </p:txBody>
        </p:sp>
        <p:sp>
          <p:nvSpPr>
            <p:cNvPr id="495631" name="Text Box 15"/>
            <p:cNvSpPr txBox="1">
              <a:spLocks noChangeArrowheads="1"/>
            </p:cNvSpPr>
            <p:nvPr/>
          </p:nvSpPr>
          <p:spPr bwMode="auto">
            <a:xfrm>
              <a:off x="2592" y="3388"/>
              <a:ext cx="228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/>
                <a:t>Monitoring, Versionskontrolle,</a:t>
              </a:r>
            </a:p>
            <a:p>
              <a:r>
                <a:rPr lang="de-DE" sz="1800"/>
                <a:t>Wartung, Performance, ...</a:t>
              </a:r>
            </a:p>
          </p:txBody>
        </p:sp>
        <p:sp>
          <p:nvSpPr>
            <p:cNvPr id="495636" name="Line 20"/>
            <p:cNvSpPr>
              <a:spLocks noChangeShapeType="1"/>
            </p:cNvSpPr>
            <p:nvPr/>
          </p:nvSpPr>
          <p:spPr bwMode="auto">
            <a:xfrm>
              <a:off x="1440" y="3264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13</a:t>
            </a:fld>
            <a:endParaRPr lang="de-DE"/>
          </a:p>
        </p:txBody>
      </p:sp>
      <p:sp>
        <p:nvSpPr>
          <p:cNvPr id="29" name="Fußzeilenplatzhalter 2">
            <a:extLst>
              <a:ext uri="{FF2B5EF4-FFF2-40B4-BE49-F238E27FC236}">
                <a16:creationId xmlns:a16="http://schemas.microsoft.com/office/drawing/2014/main" id="{D539F12D-FEC2-8C4F-8E31-9E921C7B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2309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Analyse: Dienstmodellierung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Grundlegende Schritte der serviceorientierten Analyse:</a:t>
            </a:r>
          </a:p>
          <a:p>
            <a:pPr>
              <a:lnSpc>
                <a:spcPct val="90000"/>
              </a:lnSpc>
            </a:pPr>
            <a:endParaRPr lang="de-DE" sz="600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de-DE" dirty="0"/>
              <a:t>Umfang der Analyse festlegen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Nur einzelne wiederverwendbare Dienste entwickeln oder vollständige Geschäftsprozesse auf Basis von Diensten?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endParaRPr lang="de-DE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de-DE" dirty="0"/>
              <a:t>Existierende Systeme identifizieren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Welche davon können von Veränderungen betroffen sein?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endParaRPr lang="de-DE" dirty="0"/>
          </a:p>
          <a:p>
            <a:pPr>
              <a:lnSpc>
                <a:spcPct val="90000"/>
              </a:lnSpc>
              <a:buFontTx/>
              <a:buAutoNum type="arabicPeriod"/>
            </a:pPr>
            <a:r>
              <a:rPr lang="de-DE" dirty="0"/>
              <a:t>Dienstkandidaten (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candidates</a:t>
            </a:r>
            <a:r>
              <a:rPr lang="de-DE" dirty="0"/>
              <a:t>) modellieren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Geschäftsprozess zerlegen (z.B. mittels Flussdiagramm oder BPMN)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Einordnen der einzelnen Operationen in logische Kontexte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Wiederverwendbarkeit im Auge behalten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Business-Analysten einbeziehen (für Business-Dienste)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14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71F0421-EA30-4B41-836A-7E76AFEA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27348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Design: Dienstentwurf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36706" cy="4611687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de-DE" dirty="0"/>
              <a:t>Empfehlenswerte Vorgehensweise: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b="1" dirty="0"/>
              <a:t>Entitätszentrierte</a:t>
            </a:r>
            <a:r>
              <a:rPr lang="de-DE" dirty="0"/>
              <a:t> Businessdienste entwerfen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 err="1"/>
              <a:t>Entities</a:t>
            </a:r>
            <a:r>
              <a:rPr lang="de-DE" dirty="0"/>
              <a:t> relativ unabhängig von anderen Diensten, bilden gute Basis für ressourcen-orientierten Entwurf (REST)</a:t>
            </a:r>
          </a:p>
          <a:p>
            <a:pPr marL="800100" lvl="1" indent="-342900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b="1" dirty="0"/>
              <a:t>Anwendungsdienste</a:t>
            </a:r>
            <a:r>
              <a:rPr lang="de-DE" dirty="0"/>
              <a:t> entwerfen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Abstraktion der technischen Umgebung, wichtigste Eigenschaft: Wiederverwendbarkeit</a:t>
            </a:r>
          </a:p>
          <a:p>
            <a:pPr marL="800100" lvl="1" indent="-342900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b="1" dirty="0"/>
              <a:t>Aufgabenzentrierte</a:t>
            </a:r>
            <a:r>
              <a:rPr lang="de-DE" dirty="0"/>
              <a:t> Businessdienste entwerfen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Teilaktivitäten der Geschäftsprozesse, die einer bestimmten Aufgabe zuzuordnen sind (operationale Dienste SOAP) </a:t>
            </a:r>
          </a:p>
          <a:p>
            <a:pPr marL="800100" lvl="1" indent="-342900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de-DE" b="1" dirty="0"/>
              <a:t>Geschäftsprozessdienste</a:t>
            </a:r>
            <a:r>
              <a:rPr lang="de-DE" dirty="0"/>
              <a:t> entwerfen</a:t>
            </a:r>
          </a:p>
          <a:p>
            <a:pPr marL="800100" lvl="1" indent="-342900">
              <a:lnSpc>
                <a:spcPct val="90000"/>
              </a:lnSpc>
              <a:buFontTx/>
              <a:buChar char="–"/>
            </a:pPr>
            <a:r>
              <a:rPr lang="de-DE" dirty="0"/>
              <a:t>Akkurate Abbildung der Geschäftsprozesslogik, Verwendung von Aktivitäts-/Sequenzdiagrammen üblich (BPMN, WS-BPEL)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15</a:t>
            </a:fld>
            <a:endParaRPr lang="de-DE"/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D4D798F1-2CBE-A14B-AD92-BAEF7D65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97197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Vorlesung "SCC – </a:t>
            </a:r>
            <a:br>
              <a:rPr lang="de-DE" sz="2800" dirty="0"/>
            </a:br>
            <a:r>
              <a:rPr lang="de-DE" sz="2800" dirty="0"/>
              <a:t>Service </a:t>
            </a:r>
            <a:r>
              <a:rPr lang="de-DE" sz="2800" dirty="0" err="1"/>
              <a:t>and</a:t>
            </a:r>
            <a:r>
              <a:rPr lang="de-DE" sz="2800" dirty="0"/>
              <a:t> Cloud Computing"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77900" y="4038600"/>
            <a:ext cx="750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/>
          <a:lstStyle/>
          <a:p>
            <a:r>
              <a:rPr lang="de-DE" b="1" dirty="0">
                <a:solidFill>
                  <a:schemeClr val="bg1"/>
                </a:solidFill>
              </a:rPr>
              <a:t>5. SaaS - Entwicklung und Komposition von Diensten</a:t>
            </a:r>
          </a:p>
          <a:p>
            <a:r>
              <a:rPr lang="de-DE" dirty="0">
                <a:solidFill>
                  <a:schemeClr val="bg1"/>
                </a:solidFill>
              </a:rPr>
              <a:t>5.2.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133390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Wiederholung Software </a:t>
            </a:r>
            <a:r>
              <a:rPr lang="de-DE" dirty="0" err="1">
                <a:solidFill>
                  <a:schemeClr val="accent3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 a Service (SaaS)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Konzeption serviceorientierter Anwendungen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Abbildung von Geschäftsprozessen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Entwicklung von Diensten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Integration</a:t>
            </a:r>
          </a:p>
          <a:p>
            <a:pPr marL="342900" lvl="1" indent="-342900">
              <a:buFontTx/>
              <a:buChar char="•"/>
            </a:pPr>
            <a:r>
              <a:rPr lang="de-DE" dirty="0">
                <a:ea typeface="+mn-ea"/>
                <a:cs typeface="+mn-cs"/>
              </a:rPr>
              <a:t>Modellierung von Geschäftsprozessen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Komposition – Motivation, Begriffsdefinitionen</a:t>
            </a:r>
          </a:p>
          <a:p>
            <a:pPr>
              <a:buFontTx/>
              <a:buChar char="•"/>
            </a:pPr>
            <a:r>
              <a:rPr lang="de-DE" dirty="0"/>
              <a:t>Choreographie vs. Orchestration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Kompositionssprachen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BPEL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BPML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Server-Komponenten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Design-Werkzeuge</a:t>
            </a:r>
          </a:p>
          <a:p>
            <a:pPr marL="0" indent="0"/>
            <a:endParaRPr lang="de-DE" dirty="0">
              <a:solidFill>
                <a:srgbClr val="0B2A5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2680D573-5B28-4424-A6DE-28B1B36EEEC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241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Geschäftsprozesse im Internet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de-DE" b="1"/>
              <a:t>Geschäftsprozess:</a:t>
            </a:r>
            <a:r>
              <a:rPr lang="de-DE"/>
              <a:t> Anzahl von Aktivitäten, die einen Mehrwert für den Kunden generieren</a:t>
            </a:r>
          </a:p>
        </p:txBody>
      </p:sp>
      <p:pic>
        <p:nvPicPr>
          <p:cNvPr id="427012" name="Picture 4" descr="SOAExample_distrib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172325" cy="3835400"/>
          </a:xfrm>
          <a:prstGeom prst="rect">
            <a:avLst/>
          </a:prstGeom>
          <a:noFill/>
        </p:spPr>
      </p:pic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18</a:t>
            </a:fld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FB384D79-D922-584A-87EE-52665279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95697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Modellierung von Geschäftsprozessen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918450" cy="4611687"/>
          </a:xfrm>
        </p:spPr>
        <p:txBody>
          <a:bodyPr/>
          <a:lstStyle/>
          <a:p>
            <a:r>
              <a:rPr lang="de-DE"/>
              <a:t>Definierte Geschäftsprozess-Modellierung:</a:t>
            </a:r>
          </a:p>
          <a:p>
            <a:pPr>
              <a:buFontTx/>
              <a:buChar char="•"/>
            </a:pPr>
            <a:r>
              <a:rPr lang="de-DE"/>
              <a:t>Notwendig für die Zusammenarbeit von Business-Analysten und Softwareentwicklern</a:t>
            </a:r>
          </a:p>
          <a:p>
            <a:pPr>
              <a:buFontTx/>
              <a:buChar char="•"/>
            </a:pPr>
            <a:r>
              <a:rPr lang="de-DE"/>
              <a:t>Frühe Form: ER-(Entity-Relationship-)Diagramme</a:t>
            </a:r>
          </a:p>
          <a:p>
            <a:pPr lvl="1">
              <a:buFontTx/>
              <a:buChar char="–"/>
            </a:pPr>
            <a:r>
              <a:rPr lang="de-DE"/>
              <a:t>Datenmodellierung, nicht für komplexe Prozesse geeignet</a:t>
            </a:r>
          </a:p>
          <a:p>
            <a:pPr>
              <a:buFontTx/>
              <a:buChar char="•"/>
            </a:pPr>
            <a:r>
              <a:rPr lang="de-DE"/>
              <a:t>Flussdiagramme: Darstellung als Abfolge von Aktivitäten</a:t>
            </a:r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1316038" y="3810000"/>
            <a:ext cx="1676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Kunde</a:t>
            </a:r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1544638" y="4495800"/>
            <a:ext cx="1219200" cy="533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bucht</a:t>
            </a:r>
          </a:p>
        </p:txBody>
      </p:sp>
      <p:sp>
        <p:nvSpPr>
          <p:cNvPr id="429062" name="Rectangle 6"/>
          <p:cNvSpPr>
            <a:spLocks noChangeArrowheads="1"/>
          </p:cNvSpPr>
          <p:nvPr/>
        </p:nvSpPr>
        <p:spPr bwMode="auto">
          <a:xfrm>
            <a:off x="1316038" y="5334000"/>
            <a:ext cx="1676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Flug</a:t>
            </a:r>
          </a:p>
        </p:txBody>
      </p:sp>
      <p:sp>
        <p:nvSpPr>
          <p:cNvPr id="429063" name="Line 7"/>
          <p:cNvSpPr>
            <a:spLocks noChangeShapeType="1"/>
          </p:cNvSpPr>
          <p:nvPr/>
        </p:nvSpPr>
        <p:spPr bwMode="auto">
          <a:xfrm>
            <a:off x="2154238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2154238" y="5029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3068638" y="38100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E</a:t>
            </a:r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3092450" y="53340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E</a:t>
            </a:r>
          </a:p>
        </p:txBody>
      </p:sp>
      <p:sp>
        <p:nvSpPr>
          <p:cNvPr id="429067" name="Text Box 11"/>
          <p:cNvSpPr txBox="1">
            <a:spLocks noChangeArrowheads="1"/>
          </p:cNvSpPr>
          <p:nvPr/>
        </p:nvSpPr>
        <p:spPr bwMode="auto">
          <a:xfrm>
            <a:off x="3086100" y="457200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R</a:t>
            </a:r>
          </a:p>
        </p:txBody>
      </p:sp>
      <p:sp>
        <p:nvSpPr>
          <p:cNvPr id="429070" name="AutoShape 14"/>
          <p:cNvSpPr>
            <a:spLocks noChangeArrowheads="1"/>
          </p:cNvSpPr>
          <p:nvPr/>
        </p:nvSpPr>
        <p:spPr bwMode="auto">
          <a:xfrm>
            <a:off x="4419600" y="3446463"/>
            <a:ext cx="1524000" cy="304800"/>
          </a:xfrm>
          <a:prstGeom prst="roundRect">
            <a:avLst>
              <a:gd name="adj" fmla="val 389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Start</a:t>
            </a:r>
          </a:p>
        </p:txBody>
      </p:sp>
      <p:sp>
        <p:nvSpPr>
          <p:cNvPr id="429071" name="Rectangle 15"/>
          <p:cNvSpPr>
            <a:spLocks noChangeArrowheads="1"/>
          </p:cNvSpPr>
          <p:nvPr/>
        </p:nvSpPr>
        <p:spPr bwMode="auto">
          <a:xfrm>
            <a:off x="4343400" y="3933825"/>
            <a:ext cx="16764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Flug anzeigen</a:t>
            </a:r>
          </a:p>
        </p:txBody>
      </p:sp>
      <p:sp>
        <p:nvSpPr>
          <p:cNvPr id="429072" name="AutoShape 16"/>
          <p:cNvSpPr>
            <a:spLocks noChangeArrowheads="1"/>
          </p:cNvSpPr>
          <p:nvPr/>
        </p:nvSpPr>
        <p:spPr bwMode="auto">
          <a:xfrm>
            <a:off x="4343400" y="4508500"/>
            <a:ext cx="1676400" cy="504825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Preis OK</a:t>
            </a:r>
          </a:p>
        </p:txBody>
      </p:sp>
      <p:sp>
        <p:nvSpPr>
          <p:cNvPr id="429073" name="AutoShape 17"/>
          <p:cNvSpPr>
            <a:spLocks noChangeArrowheads="1"/>
          </p:cNvSpPr>
          <p:nvPr/>
        </p:nvSpPr>
        <p:spPr bwMode="auto">
          <a:xfrm>
            <a:off x="4427538" y="5876925"/>
            <a:ext cx="1524000" cy="304800"/>
          </a:xfrm>
          <a:prstGeom prst="roundRect">
            <a:avLst>
              <a:gd name="adj" fmla="val 389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Ende</a:t>
            </a: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>
            <a:off x="5181600" y="3751263"/>
            <a:ext cx="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75" name="Line 19"/>
          <p:cNvSpPr>
            <a:spLocks noChangeShapeType="1"/>
          </p:cNvSpPr>
          <p:nvPr/>
        </p:nvSpPr>
        <p:spPr bwMode="auto">
          <a:xfrm>
            <a:off x="5181600" y="429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>
            <a:off x="5181600" y="501332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77" name="Text Box 21"/>
          <p:cNvSpPr txBox="1">
            <a:spLocks noChangeArrowheads="1"/>
          </p:cNvSpPr>
          <p:nvPr/>
        </p:nvSpPr>
        <p:spPr bwMode="auto">
          <a:xfrm>
            <a:off x="5218113" y="4941888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Ja</a:t>
            </a:r>
          </a:p>
        </p:txBody>
      </p:sp>
      <p:sp>
        <p:nvSpPr>
          <p:cNvPr id="429078" name="Oval 22"/>
          <p:cNvSpPr>
            <a:spLocks noChangeArrowheads="1"/>
          </p:cNvSpPr>
          <p:nvPr/>
        </p:nvSpPr>
        <p:spPr bwMode="auto">
          <a:xfrm>
            <a:off x="6858000" y="4365625"/>
            <a:ext cx="762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Start</a:t>
            </a: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>
            <a:off x="6019800" y="4746625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80" name="Text Box 24"/>
          <p:cNvSpPr txBox="1">
            <a:spLocks noChangeArrowheads="1"/>
          </p:cNvSpPr>
          <p:nvPr/>
        </p:nvSpPr>
        <p:spPr bwMode="auto">
          <a:xfrm>
            <a:off x="5943600" y="4429125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Nein</a:t>
            </a:r>
          </a:p>
        </p:txBody>
      </p:sp>
      <p:sp>
        <p:nvSpPr>
          <p:cNvPr id="429081" name="Line 25"/>
          <p:cNvSpPr>
            <a:spLocks noChangeShapeType="1"/>
          </p:cNvSpPr>
          <p:nvPr/>
        </p:nvSpPr>
        <p:spPr bwMode="auto">
          <a:xfrm flipV="1">
            <a:off x="7235825" y="3598863"/>
            <a:ext cx="3175" cy="7667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82" name="Line 26"/>
          <p:cNvSpPr>
            <a:spLocks noChangeShapeType="1"/>
          </p:cNvSpPr>
          <p:nvPr/>
        </p:nvSpPr>
        <p:spPr bwMode="auto">
          <a:xfrm flipH="1">
            <a:off x="5943600" y="3598863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7599363" y="4556125"/>
            <a:ext cx="101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i="1">
                <a:solidFill>
                  <a:srgbClr val="001D4B"/>
                </a:solidFill>
              </a:rPr>
              <a:t>Sprung</a:t>
            </a:r>
          </a:p>
        </p:txBody>
      </p:sp>
      <p:sp>
        <p:nvSpPr>
          <p:cNvPr id="429084" name="Rectangle 28"/>
          <p:cNvSpPr>
            <a:spLocks noChangeArrowheads="1"/>
          </p:cNvSpPr>
          <p:nvPr/>
        </p:nvSpPr>
        <p:spPr bwMode="auto">
          <a:xfrm>
            <a:off x="4356100" y="5300663"/>
            <a:ext cx="167640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Flug buchen</a:t>
            </a:r>
          </a:p>
        </p:txBody>
      </p:sp>
      <p:sp>
        <p:nvSpPr>
          <p:cNvPr id="429085" name="Line 29"/>
          <p:cNvSpPr>
            <a:spLocks noChangeShapeType="1"/>
          </p:cNvSpPr>
          <p:nvPr/>
        </p:nvSpPr>
        <p:spPr bwMode="auto">
          <a:xfrm>
            <a:off x="5181600" y="56610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1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19</a:t>
            </a:fld>
            <a:endParaRPr lang="de-DE"/>
          </a:p>
        </p:txBody>
      </p:sp>
      <p:sp>
        <p:nvSpPr>
          <p:cNvPr id="32" name="Fußzeilenplatzhalter 2">
            <a:extLst>
              <a:ext uri="{FF2B5EF4-FFF2-40B4-BE49-F238E27FC236}">
                <a16:creationId xmlns:a16="http://schemas.microsoft.com/office/drawing/2014/main" id="{92776D57-D5DB-AC4E-95B5-EEEC23F5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22483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/>
              <a:t>Wiederholung Software </a:t>
            </a:r>
            <a:r>
              <a:rPr lang="de-DE" dirty="0" err="1"/>
              <a:t>as</a:t>
            </a:r>
            <a:r>
              <a:rPr lang="de-DE" dirty="0"/>
              <a:t> a Service (SaaS)</a:t>
            </a:r>
          </a:p>
          <a:p>
            <a:pPr>
              <a:buFontTx/>
              <a:buChar char="•"/>
            </a:pPr>
            <a:r>
              <a:rPr lang="de-DE" dirty="0"/>
              <a:t>Konzeption serviceorientierter Anwendungen</a:t>
            </a:r>
          </a:p>
          <a:p>
            <a:pPr lvl="1">
              <a:buFontTx/>
              <a:buChar char="–"/>
            </a:pPr>
            <a:r>
              <a:rPr lang="de-DE" dirty="0"/>
              <a:t>Abbildung von Geschäftsprozessen</a:t>
            </a:r>
          </a:p>
          <a:p>
            <a:pPr lvl="1">
              <a:buFontTx/>
              <a:buChar char="–"/>
            </a:pPr>
            <a:r>
              <a:rPr lang="de-DE" dirty="0"/>
              <a:t>Entwicklung von Diensten</a:t>
            </a:r>
          </a:p>
          <a:p>
            <a:pPr lvl="1">
              <a:buFontTx/>
              <a:buChar char="–"/>
            </a:pPr>
            <a:r>
              <a:rPr lang="de-DE" dirty="0"/>
              <a:t>Integration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Modellierung von Geschäftsprozessen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Komposition – Motivation, Begriffsdefinitionen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Choreographie vs. Orchestration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Kompositionssprachen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BPEL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BPML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Server-Komponenten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Design-Werkzeuge</a:t>
            </a:r>
          </a:p>
          <a:p>
            <a:pPr marL="0" indent="0"/>
            <a:endParaRPr lang="de-DE" dirty="0">
              <a:solidFill>
                <a:srgbClr val="0B2A5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2680D573-5B28-4424-A6DE-28B1B36EEECD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Modellierung von Geschäftsprozessen (2)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Präzisere Notationen: basierend auf Petri-Netzen</a:t>
            </a:r>
          </a:p>
          <a:p>
            <a:pPr>
              <a:buFontTx/>
              <a:buChar char="•"/>
            </a:pPr>
            <a:r>
              <a:rPr lang="de-DE"/>
              <a:t>1962 vom Mathematiker Carl Adam Petri vorgestellt</a:t>
            </a:r>
          </a:p>
          <a:p>
            <a:pPr>
              <a:buFontTx/>
              <a:buChar char="•"/>
            </a:pPr>
            <a:r>
              <a:rPr lang="de-DE"/>
              <a:t>Formales mathematisches Modell: gerichteter Graph</a:t>
            </a:r>
          </a:p>
          <a:p>
            <a:pPr>
              <a:buFontTx/>
              <a:buChar char="•"/>
            </a:pPr>
            <a:r>
              <a:rPr lang="de-DE"/>
              <a:t>Stellen (Places) und Übergänge (Transitions), die durch gerichtete Kanten verbunden sind</a:t>
            </a:r>
          </a:p>
          <a:p>
            <a:pPr>
              <a:buFontTx/>
              <a:buChar char="•"/>
            </a:pPr>
            <a:r>
              <a:rPr lang="de-DE"/>
              <a:t>Stellen können mit Marken belegt sein und eine Kapazität haben</a:t>
            </a:r>
          </a:p>
          <a:p>
            <a:pPr>
              <a:buFontTx/>
              <a:buChar char="•"/>
            </a:pPr>
            <a:r>
              <a:rPr lang="de-DE"/>
              <a:t>Mehrere Erweiterungen (verschiedene Marken, Zeit) </a:t>
            </a:r>
            <a:r>
              <a:rPr lang="de-DE">
                <a:sym typeface="Symbol" pitchFamily="18" charset="2"/>
              </a:rPr>
              <a:t> komplex</a:t>
            </a:r>
            <a:endParaRPr lang="de-DE"/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1663700" y="420528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11" name="Line 7"/>
          <p:cNvSpPr>
            <a:spLocks noChangeShapeType="1"/>
          </p:cNvSpPr>
          <p:nvPr/>
        </p:nvSpPr>
        <p:spPr bwMode="auto">
          <a:xfrm>
            <a:off x="2120900" y="4510088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1663700" y="481488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 flipV="1">
            <a:off x="2120900" y="4738688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2349500" y="4433888"/>
            <a:ext cx="152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>
            <a:off x="2501900" y="473868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2730500" y="4510088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1143000" y="4281488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p1</a:t>
            </a:r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1143000" y="4891088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p2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263900" y="4575175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p3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2425700" y="50434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t1</a:t>
            </a:r>
          </a:p>
        </p:txBody>
      </p:sp>
      <p:sp>
        <p:nvSpPr>
          <p:cNvPr id="431121" name="Oval 17"/>
          <p:cNvSpPr>
            <a:spLocks noChangeArrowheads="1"/>
          </p:cNvSpPr>
          <p:nvPr/>
        </p:nvSpPr>
        <p:spPr bwMode="auto">
          <a:xfrm>
            <a:off x="5870575" y="4191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22" name="Line 18"/>
          <p:cNvSpPr>
            <a:spLocks noChangeShapeType="1"/>
          </p:cNvSpPr>
          <p:nvPr/>
        </p:nvSpPr>
        <p:spPr bwMode="auto">
          <a:xfrm>
            <a:off x="6327775" y="44958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23" name="Oval 19"/>
          <p:cNvSpPr>
            <a:spLocks noChangeArrowheads="1"/>
          </p:cNvSpPr>
          <p:nvPr/>
        </p:nvSpPr>
        <p:spPr bwMode="auto">
          <a:xfrm>
            <a:off x="5870575" y="4800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24" name="Line 20"/>
          <p:cNvSpPr>
            <a:spLocks noChangeShapeType="1"/>
          </p:cNvSpPr>
          <p:nvPr/>
        </p:nvSpPr>
        <p:spPr bwMode="auto">
          <a:xfrm flipV="1">
            <a:off x="6327775" y="4724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75" y="4419600"/>
            <a:ext cx="152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431126" name="Line 22"/>
          <p:cNvSpPr>
            <a:spLocks noChangeShapeType="1"/>
          </p:cNvSpPr>
          <p:nvPr/>
        </p:nvSpPr>
        <p:spPr bwMode="auto">
          <a:xfrm>
            <a:off x="6708775" y="4724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1127" name="Oval 23"/>
          <p:cNvSpPr>
            <a:spLocks noChangeArrowheads="1"/>
          </p:cNvSpPr>
          <p:nvPr/>
        </p:nvSpPr>
        <p:spPr bwMode="auto">
          <a:xfrm>
            <a:off x="6937375" y="4495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31128" name="Text Box 24"/>
          <p:cNvSpPr txBox="1">
            <a:spLocks noChangeArrowheads="1"/>
          </p:cNvSpPr>
          <p:nvPr/>
        </p:nvSpPr>
        <p:spPr bwMode="auto">
          <a:xfrm>
            <a:off x="5349875" y="42672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p1</a:t>
            </a:r>
          </a:p>
        </p:txBody>
      </p:sp>
      <p:sp>
        <p:nvSpPr>
          <p:cNvPr id="431129" name="Text Box 25"/>
          <p:cNvSpPr txBox="1">
            <a:spLocks noChangeArrowheads="1"/>
          </p:cNvSpPr>
          <p:nvPr/>
        </p:nvSpPr>
        <p:spPr bwMode="auto">
          <a:xfrm>
            <a:off x="5349875" y="4876800"/>
            <a:ext cx="47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p2</a:t>
            </a:r>
          </a:p>
        </p:txBody>
      </p:sp>
      <p:sp>
        <p:nvSpPr>
          <p:cNvPr id="431130" name="Text Box 26"/>
          <p:cNvSpPr txBox="1">
            <a:spLocks noChangeArrowheads="1"/>
          </p:cNvSpPr>
          <p:nvPr/>
        </p:nvSpPr>
        <p:spPr bwMode="auto">
          <a:xfrm>
            <a:off x="7470775" y="4560888"/>
            <a:ext cx="47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p3</a:t>
            </a:r>
          </a:p>
        </p:txBody>
      </p:sp>
      <p:sp>
        <p:nvSpPr>
          <p:cNvPr id="431131" name="Text Box 27"/>
          <p:cNvSpPr txBox="1">
            <a:spLocks noChangeArrowheads="1"/>
          </p:cNvSpPr>
          <p:nvPr/>
        </p:nvSpPr>
        <p:spPr bwMode="auto">
          <a:xfrm>
            <a:off x="6632575" y="5029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>
                <a:solidFill>
                  <a:srgbClr val="001D4B"/>
                </a:solidFill>
              </a:rPr>
              <a:t>t1</a:t>
            </a:r>
          </a:p>
        </p:txBody>
      </p:sp>
      <p:sp>
        <p:nvSpPr>
          <p:cNvPr id="431132" name="AutoShape 28"/>
          <p:cNvSpPr>
            <a:spLocks noChangeArrowheads="1"/>
          </p:cNvSpPr>
          <p:nvPr/>
        </p:nvSpPr>
        <p:spPr bwMode="auto">
          <a:xfrm>
            <a:off x="4117975" y="4419600"/>
            <a:ext cx="838200" cy="685800"/>
          </a:xfrm>
          <a:prstGeom prst="rightArrow">
            <a:avLst>
              <a:gd name="adj1" fmla="val 50000"/>
              <a:gd name="adj2" fmla="val 54660"/>
            </a:avLst>
          </a:prstGeom>
          <a:gradFill rotWithShape="0">
            <a:gsLst>
              <a:gs pos="0">
                <a:schemeClr val="accent2">
                  <a:gamma/>
                  <a:tint val="2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de-DE"/>
          </a:p>
        </p:txBody>
      </p:sp>
      <p:sp>
        <p:nvSpPr>
          <p:cNvPr id="431134" name="Oval 30"/>
          <p:cNvSpPr>
            <a:spLocks noChangeArrowheads="1"/>
          </p:cNvSpPr>
          <p:nvPr/>
        </p:nvSpPr>
        <p:spPr bwMode="auto">
          <a:xfrm>
            <a:off x="1816100" y="4368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1135" name="Oval 31"/>
          <p:cNvSpPr>
            <a:spLocks noChangeArrowheads="1"/>
          </p:cNvSpPr>
          <p:nvPr/>
        </p:nvSpPr>
        <p:spPr bwMode="auto">
          <a:xfrm>
            <a:off x="1816100" y="49657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7099300" y="4648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20</a:t>
            </a:fld>
            <a:endParaRPr lang="de-DE"/>
          </a:p>
        </p:txBody>
      </p:sp>
      <p:sp>
        <p:nvSpPr>
          <p:cNvPr id="34" name="Fußzeilenplatzhalter 2">
            <a:extLst>
              <a:ext uri="{FF2B5EF4-FFF2-40B4-BE49-F238E27FC236}">
                <a16:creationId xmlns:a16="http://schemas.microsoft.com/office/drawing/2014/main" id="{8E20032E-6826-A547-A801-3011B454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753452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6" name="Picture 4" descr="BPMIHour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68961"/>
            <a:ext cx="3816350" cy="3244528"/>
          </a:xfrm>
          <a:prstGeom prst="rect">
            <a:avLst/>
          </a:prstGeom>
          <a:noFill/>
        </p:spPr>
      </p:pic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Modellierung von Geschäftsprozessen (3)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Darauf basierende Notationen zur Modellierung:</a:t>
            </a:r>
          </a:p>
          <a:p>
            <a:pPr>
              <a:buFontTx/>
              <a:buChar char="•"/>
            </a:pPr>
            <a:r>
              <a:rPr lang="de-DE" dirty="0"/>
              <a:t>Aktivitäts-Diagramme in UML (Unified Modeling Language ) der </a:t>
            </a:r>
            <a:r>
              <a:rPr lang="de-DE" dirty="0" err="1"/>
              <a:t>Object</a:t>
            </a:r>
            <a:r>
              <a:rPr lang="de-DE" dirty="0"/>
              <a:t> Management Group (OMG)</a:t>
            </a:r>
          </a:p>
          <a:p>
            <a:pPr lvl="1">
              <a:buFontTx/>
              <a:buChar char="–"/>
            </a:pPr>
            <a:r>
              <a:rPr lang="de-DE" dirty="0"/>
              <a:t>Zu eingeschränkt für die Modellierung komplexer Prozesse</a:t>
            </a:r>
          </a:p>
          <a:p>
            <a:pPr>
              <a:buFontTx/>
              <a:buChar char="•"/>
            </a:pP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Workflow Language (YAWL)</a:t>
            </a:r>
          </a:p>
          <a:p>
            <a:pPr lvl="1">
              <a:buFontTx/>
              <a:buChar char="–"/>
            </a:pPr>
            <a:r>
              <a:rPr lang="de-DE" dirty="0"/>
              <a:t>Erweitert </a:t>
            </a:r>
            <a:r>
              <a:rPr lang="de-DE" dirty="0" err="1"/>
              <a:t>Petrinetze</a:t>
            </a:r>
            <a:r>
              <a:rPr lang="de-DE" dirty="0"/>
              <a:t>, relativ komplex</a:t>
            </a:r>
          </a:p>
          <a:p>
            <a:pPr>
              <a:buFontTx/>
              <a:buChar char="•"/>
            </a:pPr>
            <a:r>
              <a:rPr lang="de-DE" dirty="0"/>
              <a:t>Business </a:t>
            </a:r>
            <a:r>
              <a:rPr lang="de-DE" dirty="0" err="1"/>
              <a:t>Process</a:t>
            </a:r>
            <a:r>
              <a:rPr lang="de-DE" dirty="0"/>
              <a:t> Modeling Notation</a:t>
            </a:r>
          </a:p>
          <a:p>
            <a:r>
              <a:rPr lang="de-DE" dirty="0"/>
              <a:t>	(BPMN) von BPMI.org</a:t>
            </a:r>
          </a:p>
          <a:p>
            <a:pPr lvl="1">
              <a:buFontTx/>
              <a:buChar char="–"/>
            </a:pPr>
            <a:r>
              <a:rPr lang="de-DE" dirty="0"/>
              <a:t>Basiert auf Flussdiagrammen</a:t>
            </a:r>
          </a:p>
          <a:p>
            <a:pPr lvl="1">
              <a:buFontTx/>
              <a:buChar char="–"/>
            </a:pPr>
            <a:r>
              <a:rPr lang="de-DE" dirty="0"/>
              <a:t>Mapping von BPMN auf BPEL</a:t>
            </a:r>
          </a:p>
          <a:p>
            <a:pPr lvl="1">
              <a:buFontTx/>
              <a:buChar char="–"/>
            </a:pPr>
            <a:r>
              <a:rPr lang="de-DE" dirty="0"/>
              <a:t>Breite Unterstützung durch</a:t>
            </a:r>
          </a:p>
          <a:p>
            <a:pPr lvl="1"/>
            <a:r>
              <a:rPr lang="de-DE" dirty="0"/>
              <a:t>	die Industrie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21</a:t>
            </a:fld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E751CA0-9504-AE45-9573-24FAFC2D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32728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Geschäftsprozess Szenario: Hotelbuchung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de-DE" dirty="0"/>
              <a:t>Kunde fragt im Reisebüro nach Hotelzimmer</a:t>
            </a:r>
          </a:p>
          <a:p>
            <a:pPr>
              <a:buFontTx/>
              <a:buAutoNum type="arabicPeriod"/>
            </a:pPr>
            <a:r>
              <a:rPr lang="de-DE" dirty="0"/>
              <a:t>Reisebüro liefert Angebot</a:t>
            </a:r>
          </a:p>
          <a:p>
            <a:pPr>
              <a:buFontTx/>
              <a:buAutoNum type="arabicPeriod"/>
            </a:pPr>
            <a:r>
              <a:rPr lang="de-DE" dirty="0"/>
              <a:t>Kunde bucht das Hotelzimmer laut Angebot</a:t>
            </a:r>
          </a:p>
          <a:p>
            <a:pPr>
              <a:buFontTx/>
              <a:buAutoNum type="arabicPeriod"/>
            </a:pPr>
            <a:r>
              <a:rPr lang="de-DE" dirty="0"/>
              <a:t>Bank bucht Geld von Konto des Kunden ab und benachrichtigt Reisebüro über erfolgreiche Abbuchung</a:t>
            </a:r>
          </a:p>
          <a:p>
            <a:pPr>
              <a:buFontTx/>
              <a:buAutoNum type="arabicPeriod"/>
            </a:pPr>
            <a:r>
              <a:rPr lang="de-DE" dirty="0"/>
              <a:t>Reisebüro übergibt Buchungsbestätigung an Kunde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Mit SOAP, WSDL, UDDI möglich?</a:t>
            </a:r>
          </a:p>
        </p:txBody>
      </p:sp>
      <p:pic>
        <p:nvPicPr>
          <p:cNvPr id="373764" name="Picture 4" descr="03_tour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14800"/>
            <a:ext cx="865188" cy="1219200"/>
          </a:xfrm>
          <a:prstGeom prst="rect">
            <a:avLst/>
          </a:prstGeom>
          <a:noFill/>
          <a:effectLst/>
        </p:spPr>
      </p:pic>
      <p:pic>
        <p:nvPicPr>
          <p:cNvPr id="373766" name="Picture 6" descr="03_reisebu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714375" cy="939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2286000" y="3848100"/>
            <a:ext cx="1600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3771" name="Picture 11" descr="06_spk_dresd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648200"/>
            <a:ext cx="1447800" cy="939800"/>
          </a:xfrm>
          <a:prstGeom prst="rect">
            <a:avLst/>
          </a:prstGeom>
          <a:noFill/>
        </p:spPr>
      </p:pic>
      <p:sp>
        <p:nvSpPr>
          <p:cNvPr id="373772" name="Line 12"/>
          <p:cNvSpPr>
            <a:spLocks noChangeShapeType="1"/>
          </p:cNvSpPr>
          <p:nvPr/>
        </p:nvSpPr>
        <p:spPr bwMode="auto">
          <a:xfrm flipH="1">
            <a:off x="2286000" y="4076700"/>
            <a:ext cx="1524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2362200" y="4305300"/>
            <a:ext cx="1524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75" name="Line 15"/>
          <p:cNvSpPr>
            <a:spLocks noChangeShapeType="1"/>
          </p:cNvSpPr>
          <p:nvPr/>
        </p:nvSpPr>
        <p:spPr bwMode="auto">
          <a:xfrm flipH="1">
            <a:off x="2362200" y="4546600"/>
            <a:ext cx="152400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76" name="Line 16"/>
          <p:cNvSpPr>
            <a:spLocks noChangeShapeType="1"/>
          </p:cNvSpPr>
          <p:nvPr/>
        </p:nvSpPr>
        <p:spPr bwMode="auto">
          <a:xfrm flipH="1" flipV="1">
            <a:off x="4876800" y="4343400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3777" name="Text Box 17"/>
          <p:cNvSpPr txBox="1">
            <a:spLocks noChangeArrowheads="1"/>
          </p:cNvSpPr>
          <p:nvPr/>
        </p:nvSpPr>
        <p:spPr bwMode="auto">
          <a:xfrm>
            <a:off x="2514600" y="383540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1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73778" name="Text Box 18"/>
          <p:cNvSpPr txBox="1">
            <a:spLocks noChangeArrowheads="1"/>
          </p:cNvSpPr>
          <p:nvPr/>
        </p:nvSpPr>
        <p:spPr bwMode="auto">
          <a:xfrm>
            <a:off x="2819400" y="400685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2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73779" name="Text Box 19"/>
          <p:cNvSpPr txBox="1">
            <a:spLocks noChangeArrowheads="1"/>
          </p:cNvSpPr>
          <p:nvPr/>
        </p:nvSpPr>
        <p:spPr bwMode="auto">
          <a:xfrm>
            <a:off x="3048000" y="419100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3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5029200" y="464820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4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73781" name="Text Box 21"/>
          <p:cNvSpPr txBox="1">
            <a:spLocks noChangeArrowheads="1"/>
          </p:cNvSpPr>
          <p:nvPr/>
        </p:nvSpPr>
        <p:spPr bwMode="auto">
          <a:xfrm>
            <a:off x="3505200" y="4572000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5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73782" name="Text Box 22"/>
          <p:cNvSpPr txBox="1">
            <a:spLocks noChangeArrowheads="1"/>
          </p:cNvSpPr>
          <p:nvPr/>
        </p:nvSpPr>
        <p:spPr bwMode="auto">
          <a:xfrm>
            <a:off x="6172200" y="5638800"/>
            <a:ext cx="757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Bank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22</a:t>
            </a:fld>
            <a:endParaRPr lang="de-DE"/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2B92358A-5892-4E42-A127-74C4B91B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4545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3" grpId="0" animBg="1"/>
      <p:bldP spid="373775" grpId="0" animBg="1"/>
      <p:bldP spid="373776" grpId="0" animBg="1"/>
      <p:bldP spid="373779" grpId="0"/>
      <p:bldP spid="373780" grpId="0"/>
      <p:bldP spid="373781" grpId="0"/>
      <p:bldP spid="3737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 Service Stack - Wiederholung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0769"/>
            <a:ext cx="7918450" cy="4755232"/>
          </a:xfrm>
        </p:spPr>
        <p:txBody>
          <a:bodyPr/>
          <a:lstStyle/>
          <a:p>
            <a:r>
              <a:rPr lang="de-DE" dirty="0"/>
              <a:t>Was ist mit SOAP, WSDL, UDDI möglich?</a:t>
            </a:r>
          </a:p>
          <a:p>
            <a:endParaRPr lang="de-DE" dirty="0"/>
          </a:p>
          <a:p>
            <a:pPr marL="0">
              <a:spcBef>
                <a:spcPts val="600"/>
              </a:spcBef>
              <a:buFontTx/>
              <a:buChar char="•"/>
            </a:pPr>
            <a:r>
              <a:rPr lang="de-DE" dirty="0"/>
              <a:t>Beschreibung von Diensten</a:t>
            </a:r>
          </a:p>
          <a:p>
            <a:pPr marL="400050" lvl="2">
              <a:spcBef>
                <a:spcPts val="600"/>
              </a:spcBef>
              <a:buFontTx/>
              <a:buChar char="–"/>
            </a:pPr>
            <a:r>
              <a:rPr lang="de-DE" dirty="0"/>
              <a:t>Operationen</a:t>
            </a:r>
          </a:p>
          <a:p>
            <a:pPr marL="400050" lvl="2">
              <a:spcBef>
                <a:spcPts val="600"/>
              </a:spcBef>
              <a:buFontTx/>
              <a:buChar char="–"/>
            </a:pPr>
            <a:r>
              <a:rPr lang="de-DE" dirty="0"/>
              <a:t>Nachrichten</a:t>
            </a:r>
          </a:p>
          <a:p>
            <a:pPr marL="400050" lvl="2">
              <a:spcBef>
                <a:spcPts val="600"/>
              </a:spcBef>
              <a:buFontTx/>
              <a:buChar char="–"/>
            </a:pPr>
            <a:r>
              <a:rPr lang="de-DE" dirty="0"/>
              <a:t>Datentypen der Nachrichten-Inhalte</a:t>
            </a:r>
          </a:p>
          <a:p>
            <a:pPr marL="0">
              <a:spcBef>
                <a:spcPts val="600"/>
              </a:spcBef>
              <a:buFontTx/>
              <a:buChar char="•"/>
            </a:pPr>
            <a:r>
              <a:rPr lang="de-DE" dirty="0"/>
              <a:t>Übertragung von Nachrichten</a:t>
            </a:r>
          </a:p>
          <a:p>
            <a:pPr marL="400050" lvl="2">
              <a:spcBef>
                <a:spcPts val="600"/>
              </a:spcBef>
              <a:buFontTx/>
              <a:buChar char="–"/>
            </a:pPr>
            <a:r>
              <a:rPr lang="de-DE" dirty="0"/>
              <a:t>XML-Basiertes Nachrichtenformat (SOAP)</a:t>
            </a:r>
          </a:p>
          <a:p>
            <a:pPr marL="400050" lvl="2">
              <a:spcBef>
                <a:spcPts val="600"/>
              </a:spcBef>
              <a:buFontTx/>
              <a:buChar char="–"/>
            </a:pPr>
            <a:r>
              <a:rPr lang="de-DE" dirty="0"/>
              <a:t>über Standard-Internetprotokolle (HTTP, SMTP, …)</a:t>
            </a:r>
          </a:p>
          <a:p>
            <a:pPr marL="0">
              <a:spcBef>
                <a:spcPts val="600"/>
              </a:spcBef>
              <a:buFontTx/>
              <a:buChar char="•"/>
            </a:pPr>
            <a:r>
              <a:rPr lang="de-DE" dirty="0"/>
              <a:t>Standardisierung der Dienstveröffentlichung / -suche</a:t>
            </a:r>
          </a:p>
          <a:p>
            <a:pPr marL="0">
              <a:spcBef>
                <a:spcPts val="600"/>
              </a:spcBef>
              <a:buFontTx/>
              <a:buChar char="•"/>
            </a:pP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Beschreibung von einzelnen Operationen: möglich</a:t>
            </a:r>
          </a:p>
          <a:p>
            <a:pPr>
              <a:buFont typeface="Wingdings" pitchFamily="2" charset="2"/>
              <a:buChar char="Ø"/>
            </a:pPr>
            <a:r>
              <a:rPr lang="de-DE" dirty="0"/>
              <a:t>Beschreibung von Operations- und Nachrichtenabfolgen: </a:t>
            </a:r>
            <a:br>
              <a:rPr lang="de-DE" dirty="0"/>
            </a:br>
            <a:r>
              <a:rPr lang="de-DE" b="1" dirty="0"/>
              <a:t>nicht </a:t>
            </a:r>
            <a:r>
              <a:rPr lang="de-DE" dirty="0"/>
              <a:t>möglich</a:t>
            </a:r>
          </a:p>
          <a:p>
            <a:pPr marL="0">
              <a:spcBef>
                <a:spcPts val="600"/>
              </a:spcBef>
              <a:buFontTx/>
              <a:buChar char="•"/>
            </a:pP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23</a:t>
            </a:fld>
            <a:endParaRPr lang="de-DE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308304" y="2319536"/>
            <a:ext cx="1039246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 dirty="0"/>
              <a:t>WSDL</a:t>
            </a:r>
            <a:endParaRPr lang="de-DE" sz="1600" b="1" baseline="-250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308304" y="3471664"/>
            <a:ext cx="1039246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 dirty="0"/>
              <a:t>SOAP</a:t>
            </a:r>
            <a:endParaRPr lang="de-DE" sz="1600" b="1" baseline="-250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308304" y="4407768"/>
            <a:ext cx="1039246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 dirty="0"/>
              <a:t>UDDI</a:t>
            </a:r>
            <a:endParaRPr lang="de-DE" sz="1600" b="1" baseline="-250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92383BC0-ADB9-EE48-AB9B-5DAC0DB7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2061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Einsatzszenarien für Service-Komposition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b="1"/>
              <a:t>EAI</a:t>
            </a:r>
            <a:r>
              <a:rPr lang="de-DE"/>
              <a:t> (Enterprise Application Integration)</a:t>
            </a:r>
          </a:p>
          <a:p>
            <a:endParaRPr lang="de-DE"/>
          </a:p>
          <a:p>
            <a:pPr>
              <a:buFontTx/>
              <a:buChar char="•"/>
            </a:pPr>
            <a:endParaRPr lang="de-DE"/>
          </a:p>
        </p:txBody>
      </p:sp>
      <p:sp>
        <p:nvSpPr>
          <p:cNvPr id="356357" name="Cloud"/>
          <p:cNvSpPr>
            <a:spLocks noChangeAspect="1" noEditPoints="1" noChangeArrowheads="1"/>
          </p:cNvSpPr>
          <p:nvPr/>
        </p:nvSpPr>
        <p:spPr bwMode="auto">
          <a:xfrm>
            <a:off x="838200" y="1905000"/>
            <a:ext cx="7543800" cy="4191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4114800" y="41910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Email</a:t>
            </a:r>
          </a:p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4114800" y="26670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Kunden-DB</a:t>
            </a:r>
          </a:p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4114800" y="3429000"/>
            <a:ext cx="1600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Produkt-DB</a:t>
            </a:r>
          </a:p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grpSp>
        <p:nvGrpSpPr>
          <p:cNvPr id="356378" name="Group 26"/>
          <p:cNvGrpSpPr>
            <a:grpSpLocks/>
          </p:cNvGrpSpPr>
          <p:nvPr/>
        </p:nvGrpSpPr>
        <p:grpSpPr bwMode="auto">
          <a:xfrm>
            <a:off x="1989138" y="3124200"/>
            <a:ext cx="1511300" cy="1676400"/>
            <a:chOff x="1488" y="1776"/>
            <a:chExt cx="1386" cy="1536"/>
          </a:xfrm>
        </p:grpSpPr>
        <p:sp>
          <p:nvSpPr>
            <p:cNvPr id="356362" name="AutoShape 10"/>
            <p:cNvSpPr>
              <a:spLocks noChangeArrowheads="1"/>
            </p:cNvSpPr>
            <p:nvPr/>
          </p:nvSpPr>
          <p:spPr bwMode="auto">
            <a:xfrm>
              <a:off x="2050" y="2263"/>
              <a:ext cx="306" cy="150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363" name="AutoShape 11"/>
            <p:cNvSpPr>
              <a:spLocks noChangeArrowheads="1"/>
            </p:cNvSpPr>
            <p:nvPr/>
          </p:nvSpPr>
          <p:spPr bwMode="auto">
            <a:xfrm>
              <a:off x="2050" y="1963"/>
              <a:ext cx="300" cy="1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56364" name="Line 12"/>
            <p:cNvSpPr>
              <a:spLocks noChangeShapeType="1"/>
            </p:cNvSpPr>
            <p:nvPr/>
          </p:nvSpPr>
          <p:spPr bwMode="auto">
            <a:xfrm flipH="1">
              <a:off x="2200" y="2151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65" name="Line 13"/>
            <p:cNvSpPr>
              <a:spLocks noChangeShapeType="1"/>
            </p:cNvSpPr>
            <p:nvPr/>
          </p:nvSpPr>
          <p:spPr bwMode="auto">
            <a:xfrm flipH="1">
              <a:off x="1863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66" name="Line 14"/>
            <p:cNvSpPr>
              <a:spLocks noChangeShapeType="1"/>
            </p:cNvSpPr>
            <p:nvPr/>
          </p:nvSpPr>
          <p:spPr bwMode="auto">
            <a:xfrm>
              <a:off x="1863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67" name="Line 15"/>
            <p:cNvSpPr>
              <a:spLocks noChangeShapeType="1"/>
            </p:cNvSpPr>
            <p:nvPr/>
          </p:nvSpPr>
          <p:spPr bwMode="auto">
            <a:xfrm>
              <a:off x="2350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68" name="Line 16"/>
            <p:cNvSpPr>
              <a:spLocks noChangeShapeType="1"/>
            </p:cNvSpPr>
            <p:nvPr/>
          </p:nvSpPr>
          <p:spPr bwMode="auto">
            <a:xfrm flipH="1">
              <a:off x="2537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69" name="AutoShape 17"/>
            <p:cNvSpPr>
              <a:spLocks noChangeArrowheads="1"/>
            </p:cNvSpPr>
            <p:nvPr/>
          </p:nvSpPr>
          <p:spPr bwMode="auto">
            <a:xfrm>
              <a:off x="2387" y="2488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56370" name="AutoShape 18"/>
            <p:cNvSpPr>
              <a:spLocks noChangeArrowheads="1"/>
            </p:cNvSpPr>
            <p:nvPr/>
          </p:nvSpPr>
          <p:spPr bwMode="auto">
            <a:xfrm>
              <a:off x="1713" y="2488"/>
              <a:ext cx="299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56371" name="Line 19"/>
            <p:cNvSpPr>
              <a:spLocks noChangeShapeType="1"/>
            </p:cNvSpPr>
            <p:nvPr/>
          </p:nvSpPr>
          <p:spPr bwMode="auto">
            <a:xfrm>
              <a:off x="1863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2" name="Line 20"/>
            <p:cNvSpPr>
              <a:spLocks noChangeShapeType="1"/>
            </p:cNvSpPr>
            <p:nvPr/>
          </p:nvSpPr>
          <p:spPr bwMode="auto">
            <a:xfrm>
              <a:off x="2200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3" name="Line 21"/>
            <p:cNvSpPr>
              <a:spLocks noChangeShapeType="1"/>
            </p:cNvSpPr>
            <p:nvPr/>
          </p:nvSpPr>
          <p:spPr bwMode="auto">
            <a:xfrm flipH="1">
              <a:off x="2200" y="2750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4" name="Line 22"/>
            <p:cNvSpPr>
              <a:spLocks noChangeShapeType="1"/>
            </p:cNvSpPr>
            <p:nvPr/>
          </p:nvSpPr>
          <p:spPr bwMode="auto">
            <a:xfrm>
              <a:off x="1863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5" name="Line 23"/>
            <p:cNvSpPr>
              <a:spLocks noChangeShapeType="1"/>
            </p:cNvSpPr>
            <p:nvPr/>
          </p:nvSpPr>
          <p:spPr bwMode="auto">
            <a:xfrm>
              <a:off x="2537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6376" name="AutoShape 24"/>
            <p:cNvSpPr>
              <a:spLocks noChangeArrowheads="1"/>
            </p:cNvSpPr>
            <p:nvPr/>
          </p:nvSpPr>
          <p:spPr bwMode="auto">
            <a:xfrm>
              <a:off x="2050" y="2900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56377" name="Rectangle 25"/>
            <p:cNvSpPr>
              <a:spLocks noChangeArrowheads="1"/>
            </p:cNvSpPr>
            <p:nvPr/>
          </p:nvSpPr>
          <p:spPr bwMode="auto">
            <a:xfrm>
              <a:off x="1488" y="1776"/>
              <a:ext cx="138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6379" name="Text Box 27"/>
          <p:cNvSpPr txBox="1">
            <a:spLocks noChangeArrowheads="1"/>
          </p:cNvSpPr>
          <p:nvPr/>
        </p:nvSpPr>
        <p:spPr bwMode="auto">
          <a:xfrm>
            <a:off x="1905000" y="27432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Komposition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356380" name="Line 28"/>
          <p:cNvSpPr>
            <a:spLocks noChangeShapeType="1"/>
          </p:cNvSpPr>
          <p:nvPr/>
        </p:nvSpPr>
        <p:spPr bwMode="auto">
          <a:xfrm flipV="1">
            <a:off x="3505200" y="3048000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1" name="Line 29"/>
          <p:cNvSpPr>
            <a:spLocks noChangeShapeType="1"/>
          </p:cNvSpPr>
          <p:nvPr/>
        </p:nvSpPr>
        <p:spPr bwMode="auto">
          <a:xfrm flipV="1">
            <a:off x="3505200" y="3810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2" name="Line 30"/>
          <p:cNvSpPr>
            <a:spLocks noChangeShapeType="1"/>
          </p:cNvSpPr>
          <p:nvPr/>
        </p:nvSpPr>
        <p:spPr bwMode="auto">
          <a:xfrm>
            <a:off x="3505200" y="4343400"/>
            <a:ext cx="6096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3" name="Rectangle 31"/>
          <p:cNvSpPr>
            <a:spLocks noChangeArrowheads="1"/>
          </p:cNvSpPr>
          <p:nvPr/>
        </p:nvSpPr>
        <p:spPr bwMode="auto">
          <a:xfrm>
            <a:off x="6248400" y="4114800"/>
            <a:ext cx="10668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C / Unix</a:t>
            </a:r>
            <a:endParaRPr lang="de-DE" sz="1600" b="1" baseline="-25000"/>
          </a:p>
        </p:txBody>
      </p:sp>
      <p:sp>
        <p:nvSpPr>
          <p:cNvPr id="356384" name="Rectangle 32"/>
          <p:cNvSpPr>
            <a:spLocks noChangeArrowheads="1"/>
          </p:cNvSpPr>
          <p:nvPr/>
        </p:nvSpPr>
        <p:spPr bwMode="auto">
          <a:xfrm>
            <a:off x="6096000" y="3429000"/>
            <a:ext cx="1676400" cy="457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DB2 / Solaris</a:t>
            </a:r>
            <a:endParaRPr lang="de-DE" sz="1600" b="1" baseline="-25000"/>
          </a:p>
        </p:txBody>
      </p:sp>
      <p:sp>
        <p:nvSpPr>
          <p:cNvPr id="356385" name="Rectangle 33"/>
          <p:cNvSpPr>
            <a:spLocks noChangeArrowheads="1"/>
          </p:cNvSpPr>
          <p:nvPr/>
        </p:nvSpPr>
        <p:spPr bwMode="auto">
          <a:xfrm>
            <a:off x="6248400" y="2743200"/>
            <a:ext cx="1295400" cy="4572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SAP / Win</a:t>
            </a:r>
            <a:endParaRPr lang="de-DE" sz="1600" b="1" baseline="-25000"/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5715000" y="2971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7" name="Line 35"/>
          <p:cNvSpPr>
            <a:spLocks noChangeShapeType="1"/>
          </p:cNvSpPr>
          <p:nvPr/>
        </p:nvSpPr>
        <p:spPr bwMode="auto">
          <a:xfrm>
            <a:off x="5715000" y="3657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5715000" y="4343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89" name="Text Box 37"/>
          <p:cNvSpPr txBox="1">
            <a:spLocks noChangeArrowheads="1"/>
          </p:cNvSpPr>
          <p:nvPr/>
        </p:nvSpPr>
        <p:spPr bwMode="auto">
          <a:xfrm>
            <a:off x="3657600" y="53340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</a:rPr>
              <a:t>Holtin Hotels</a:t>
            </a:r>
          </a:p>
        </p:txBody>
      </p:sp>
      <p:sp>
        <p:nvSpPr>
          <p:cNvPr id="39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24</a:t>
            </a:fld>
            <a:endParaRPr lang="de-DE"/>
          </a:p>
        </p:txBody>
      </p:sp>
      <p:sp>
        <p:nvSpPr>
          <p:cNvPr id="40" name="Fußzeilenplatzhalter 2">
            <a:extLst>
              <a:ext uri="{FF2B5EF4-FFF2-40B4-BE49-F238E27FC236}">
                <a16:creationId xmlns:a16="http://schemas.microsoft.com/office/drawing/2014/main" id="{9FBDF87A-6690-F147-A734-EA861824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536807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91" name="Rectangle 7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Einsatzszenarien für Service-Komposition</a:t>
            </a:r>
          </a:p>
        </p:txBody>
      </p:sp>
      <p:sp>
        <p:nvSpPr>
          <p:cNvPr id="444492" name="Rectangle 7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b="1"/>
              <a:t>B2B</a:t>
            </a:r>
            <a:r>
              <a:rPr lang="de-DE"/>
              <a:t>-Integration (Business-to-Business-Integration)</a:t>
            </a:r>
          </a:p>
          <a:p>
            <a:pPr>
              <a:buFontTx/>
              <a:buChar char="•"/>
            </a:pPr>
            <a:endParaRPr lang="de-DE"/>
          </a:p>
        </p:txBody>
      </p:sp>
      <p:sp>
        <p:nvSpPr>
          <p:cNvPr id="444420" name="Cloud"/>
          <p:cNvSpPr>
            <a:spLocks noChangeAspect="1" noEditPoints="1" noChangeArrowheads="1"/>
          </p:cNvSpPr>
          <p:nvPr/>
        </p:nvSpPr>
        <p:spPr bwMode="auto">
          <a:xfrm>
            <a:off x="609600" y="2362200"/>
            <a:ext cx="3657600" cy="29559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44424" name="Group 8"/>
          <p:cNvGrpSpPr>
            <a:grpSpLocks/>
          </p:cNvGrpSpPr>
          <p:nvPr/>
        </p:nvGrpSpPr>
        <p:grpSpPr bwMode="auto">
          <a:xfrm>
            <a:off x="1752600" y="2819400"/>
            <a:ext cx="1443038" cy="1600200"/>
            <a:chOff x="1488" y="1776"/>
            <a:chExt cx="1386" cy="1536"/>
          </a:xfrm>
        </p:grpSpPr>
        <p:sp>
          <p:nvSpPr>
            <p:cNvPr id="444425" name="AutoShape 9"/>
            <p:cNvSpPr>
              <a:spLocks noChangeArrowheads="1"/>
            </p:cNvSpPr>
            <p:nvPr/>
          </p:nvSpPr>
          <p:spPr bwMode="auto">
            <a:xfrm>
              <a:off x="2050" y="2263"/>
              <a:ext cx="306" cy="150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26" name="AutoShape 10"/>
            <p:cNvSpPr>
              <a:spLocks noChangeArrowheads="1"/>
            </p:cNvSpPr>
            <p:nvPr/>
          </p:nvSpPr>
          <p:spPr bwMode="auto">
            <a:xfrm>
              <a:off x="2050" y="1963"/>
              <a:ext cx="300" cy="1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27" name="Line 11"/>
            <p:cNvSpPr>
              <a:spLocks noChangeShapeType="1"/>
            </p:cNvSpPr>
            <p:nvPr/>
          </p:nvSpPr>
          <p:spPr bwMode="auto">
            <a:xfrm flipH="1">
              <a:off x="2200" y="2151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28" name="Line 12"/>
            <p:cNvSpPr>
              <a:spLocks noChangeShapeType="1"/>
            </p:cNvSpPr>
            <p:nvPr/>
          </p:nvSpPr>
          <p:spPr bwMode="auto">
            <a:xfrm flipH="1">
              <a:off x="1863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29" name="Line 13"/>
            <p:cNvSpPr>
              <a:spLocks noChangeShapeType="1"/>
            </p:cNvSpPr>
            <p:nvPr/>
          </p:nvSpPr>
          <p:spPr bwMode="auto">
            <a:xfrm>
              <a:off x="1863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0" name="Line 14"/>
            <p:cNvSpPr>
              <a:spLocks noChangeShapeType="1"/>
            </p:cNvSpPr>
            <p:nvPr/>
          </p:nvSpPr>
          <p:spPr bwMode="auto">
            <a:xfrm>
              <a:off x="2350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1" name="Line 15"/>
            <p:cNvSpPr>
              <a:spLocks noChangeShapeType="1"/>
            </p:cNvSpPr>
            <p:nvPr/>
          </p:nvSpPr>
          <p:spPr bwMode="auto">
            <a:xfrm flipH="1">
              <a:off x="2537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2" name="AutoShape 16"/>
            <p:cNvSpPr>
              <a:spLocks noChangeArrowheads="1"/>
            </p:cNvSpPr>
            <p:nvPr/>
          </p:nvSpPr>
          <p:spPr bwMode="auto">
            <a:xfrm>
              <a:off x="2387" y="2488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33" name="AutoShape 17"/>
            <p:cNvSpPr>
              <a:spLocks noChangeArrowheads="1"/>
            </p:cNvSpPr>
            <p:nvPr/>
          </p:nvSpPr>
          <p:spPr bwMode="auto">
            <a:xfrm>
              <a:off x="1713" y="2488"/>
              <a:ext cx="299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34" name="Line 18"/>
            <p:cNvSpPr>
              <a:spLocks noChangeShapeType="1"/>
            </p:cNvSpPr>
            <p:nvPr/>
          </p:nvSpPr>
          <p:spPr bwMode="auto">
            <a:xfrm>
              <a:off x="1863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5" name="Line 19"/>
            <p:cNvSpPr>
              <a:spLocks noChangeShapeType="1"/>
            </p:cNvSpPr>
            <p:nvPr/>
          </p:nvSpPr>
          <p:spPr bwMode="auto">
            <a:xfrm>
              <a:off x="2200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6" name="Line 20"/>
            <p:cNvSpPr>
              <a:spLocks noChangeShapeType="1"/>
            </p:cNvSpPr>
            <p:nvPr/>
          </p:nvSpPr>
          <p:spPr bwMode="auto">
            <a:xfrm flipH="1">
              <a:off x="2200" y="2750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7" name="Line 21"/>
            <p:cNvSpPr>
              <a:spLocks noChangeShapeType="1"/>
            </p:cNvSpPr>
            <p:nvPr/>
          </p:nvSpPr>
          <p:spPr bwMode="auto">
            <a:xfrm>
              <a:off x="1863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8" name="Line 22"/>
            <p:cNvSpPr>
              <a:spLocks noChangeShapeType="1"/>
            </p:cNvSpPr>
            <p:nvPr/>
          </p:nvSpPr>
          <p:spPr bwMode="auto">
            <a:xfrm>
              <a:off x="2537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39" name="AutoShape 23"/>
            <p:cNvSpPr>
              <a:spLocks noChangeArrowheads="1"/>
            </p:cNvSpPr>
            <p:nvPr/>
          </p:nvSpPr>
          <p:spPr bwMode="auto">
            <a:xfrm>
              <a:off x="2050" y="2900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40" name="Rectangle 24"/>
            <p:cNvSpPr>
              <a:spLocks noChangeArrowheads="1"/>
            </p:cNvSpPr>
            <p:nvPr/>
          </p:nvSpPr>
          <p:spPr bwMode="auto">
            <a:xfrm>
              <a:off x="1488" y="1776"/>
              <a:ext cx="138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1981200" y="45720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Holtin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444451" name="Cloud"/>
          <p:cNvSpPr>
            <a:spLocks noChangeAspect="1" noEditPoints="1" noChangeArrowheads="1"/>
          </p:cNvSpPr>
          <p:nvPr/>
        </p:nvSpPr>
        <p:spPr bwMode="auto">
          <a:xfrm>
            <a:off x="4800600" y="1871663"/>
            <a:ext cx="3227388" cy="24717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4452" name="Cloud"/>
          <p:cNvSpPr>
            <a:spLocks noChangeAspect="1" noEditPoints="1" noChangeArrowheads="1"/>
          </p:cNvSpPr>
          <p:nvPr/>
        </p:nvSpPr>
        <p:spPr bwMode="auto">
          <a:xfrm>
            <a:off x="4876800" y="4572000"/>
            <a:ext cx="2287588" cy="16462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44453" name="Group 37"/>
          <p:cNvGrpSpPr>
            <a:grpSpLocks/>
          </p:cNvGrpSpPr>
          <p:nvPr/>
        </p:nvGrpSpPr>
        <p:grpSpPr bwMode="auto">
          <a:xfrm>
            <a:off x="5791200" y="2420938"/>
            <a:ext cx="1228725" cy="1312862"/>
            <a:chOff x="1488" y="1776"/>
            <a:chExt cx="1386" cy="1536"/>
          </a:xfrm>
        </p:grpSpPr>
        <p:sp>
          <p:nvSpPr>
            <p:cNvPr id="444454" name="AutoShape 38"/>
            <p:cNvSpPr>
              <a:spLocks noChangeArrowheads="1"/>
            </p:cNvSpPr>
            <p:nvPr/>
          </p:nvSpPr>
          <p:spPr bwMode="auto">
            <a:xfrm>
              <a:off x="2050" y="2263"/>
              <a:ext cx="306" cy="150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55" name="AutoShape 39"/>
            <p:cNvSpPr>
              <a:spLocks noChangeArrowheads="1"/>
            </p:cNvSpPr>
            <p:nvPr/>
          </p:nvSpPr>
          <p:spPr bwMode="auto">
            <a:xfrm>
              <a:off x="2050" y="1963"/>
              <a:ext cx="300" cy="1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56" name="Line 40"/>
            <p:cNvSpPr>
              <a:spLocks noChangeShapeType="1"/>
            </p:cNvSpPr>
            <p:nvPr/>
          </p:nvSpPr>
          <p:spPr bwMode="auto">
            <a:xfrm flipH="1">
              <a:off x="2200" y="2151"/>
              <a:ext cx="0" cy="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57" name="Line 41"/>
            <p:cNvSpPr>
              <a:spLocks noChangeShapeType="1"/>
            </p:cNvSpPr>
            <p:nvPr/>
          </p:nvSpPr>
          <p:spPr bwMode="auto">
            <a:xfrm flipH="1">
              <a:off x="1863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58" name="Line 42"/>
            <p:cNvSpPr>
              <a:spLocks noChangeShapeType="1"/>
            </p:cNvSpPr>
            <p:nvPr/>
          </p:nvSpPr>
          <p:spPr bwMode="auto">
            <a:xfrm>
              <a:off x="1863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59" name="Line 43"/>
            <p:cNvSpPr>
              <a:spLocks noChangeShapeType="1"/>
            </p:cNvSpPr>
            <p:nvPr/>
          </p:nvSpPr>
          <p:spPr bwMode="auto">
            <a:xfrm>
              <a:off x="2350" y="2338"/>
              <a:ext cx="1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0" name="Line 44"/>
            <p:cNvSpPr>
              <a:spLocks noChangeShapeType="1"/>
            </p:cNvSpPr>
            <p:nvPr/>
          </p:nvSpPr>
          <p:spPr bwMode="auto">
            <a:xfrm flipH="1">
              <a:off x="2537" y="2338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1" name="AutoShape 45"/>
            <p:cNvSpPr>
              <a:spLocks noChangeArrowheads="1"/>
            </p:cNvSpPr>
            <p:nvPr/>
          </p:nvSpPr>
          <p:spPr bwMode="auto">
            <a:xfrm>
              <a:off x="2387" y="2488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62" name="AutoShape 46"/>
            <p:cNvSpPr>
              <a:spLocks noChangeArrowheads="1"/>
            </p:cNvSpPr>
            <p:nvPr/>
          </p:nvSpPr>
          <p:spPr bwMode="auto">
            <a:xfrm>
              <a:off x="1713" y="2488"/>
              <a:ext cx="299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63" name="Line 47"/>
            <p:cNvSpPr>
              <a:spLocks noChangeShapeType="1"/>
            </p:cNvSpPr>
            <p:nvPr/>
          </p:nvSpPr>
          <p:spPr bwMode="auto">
            <a:xfrm>
              <a:off x="1863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4" name="Line 48"/>
            <p:cNvSpPr>
              <a:spLocks noChangeShapeType="1"/>
            </p:cNvSpPr>
            <p:nvPr/>
          </p:nvSpPr>
          <p:spPr bwMode="auto">
            <a:xfrm>
              <a:off x="2200" y="2750"/>
              <a:ext cx="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5" name="Line 49"/>
            <p:cNvSpPr>
              <a:spLocks noChangeShapeType="1"/>
            </p:cNvSpPr>
            <p:nvPr/>
          </p:nvSpPr>
          <p:spPr bwMode="auto">
            <a:xfrm flipH="1">
              <a:off x="2200" y="2750"/>
              <a:ext cx="0" cy="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6" name="Line 50"/>
            <p:cNvSpPr>
              <a:spLocks noChangeShapeType="1"/>
            </p:cNvSpPr>
            <p:nvPr/>
          </p:nvSpPr>
          <p:spPr bwMode="auto">
            <a:xfrm>
              <a:off x="1863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7" name="Line 51"/>
            <p:cNvSpPr>
              <a:spLocks noChangeShapeType="1"/>
            </p:cNvSpPr>
            <p:nvPr/>
          </p:nvSpPr>
          <p:spPr bwMode="auto">
            <a:xfrm>
              <a:off x="2537" y="2675"/>
              <a:ext cx="0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68" name="AutoShape 52"/>
            <p:cNvSpPr>
              <a:spLocks noChangeArrowheads="1"/>
            </p:cNvSpPr>
            <p:nvPr/>
          </p:nvSpPr>
          <p:spPr bwMode="auto">
            <a:xfrm>
              <a:off x="2050" y="2900"/>
              <a:ext cx="300" cy="18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69" name="Rectangle 53"/>
            <p:cNvSpPr>
              <a:spLocks noChangeArrowheads="1"/>
            </p:cNvSpPr>
            <p:nvPr/>
          </p:nvSpPr>
          <p:spPr bwMode="auto">
            <a:xfrm>
              <a:off x="1488" y="1776"/>
              <a:ext cx="138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4470" name="Text Box 54"/>
          <p:cNvSpPr txBox="1">
            <a:spLocks noChangeArrowheads="1"/>
          </p:cNvSpPr>
          <p:nvPr/>
        </p:nvSpPr>
        <p:spPr bwMode="auto">
          <a:xfrm>
            <a:off x="5394325" y="3789363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Bank</a:t>
            </a:r>
            <a:endParaRPr lang="de-DE" sz="1600" b="1">
              <a:solidFill>
                <a:srgbClr val="001D4B"/>
              </a:solidFill>
            </a:endParaRPr>
          </a:p>
        </p:txBody>
      </p:sp>
      <p:grpSp>
        <p:nvGrpSpPr>
          <p:cNvPr id="444489" name="Group 73"/>
          <p:cNvGrpSpPr>
            <a:grpSpLocks/>
          </p:cNvGrpSpPr>
          <p:nvPr/>
        </p:nvGrpSpPr>
        <p:grpSpPr bwMode="auto">
          <a:xfrm>
            <a:off x="5715000" y="4800600"/>
            <a:ext cx="728663" cy="788988"/>
            <a:chOff x="3504" y="2640"/>
            <a:chExt cx="865" cy="960"/>
          </a:xfrm>
        </p:grpSpPr>
        <p:sp>
          <p:nvSpPr>
            <p:cNvPr id="444472" name="AutoShape 56"/>
            <p:cNvSpPr>
              <a:spLocks noChangeArrowheads="1"/>
            </p:cNvSpPr>
            <p:nvPr/>
          </p:nvSpPr>
          <p:spPr bwMode="auto">
            <a:xfrm>
              <a:off x="3854" y="2945"/>
              <a:ext cx="193" cy="93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473" name="AutoShape 57"/>
            <p:cNvSpPr>
              <a:spLocks noChangeArrowheads="1"/>
            </p:cNvSpPr>
            <p:nvPr/>
          </p:nvSpPr>
          <p:spPr bwMode="auto">
            <a:xfrm>
              <a:off x="3854" y="2758"/>
              <a:ext cx="188" cy="11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74" name="Line 58"/>
            <p:cNvSpPr>
              <a:spLocks noChangeShapeType="1"/>
            </p:cNvSpPr>
            <p:nvPr/>
          </p:nvSpPr>
          <p:spPr bwMode="auto">
            <a:xfrm flipH="1">
              <a:off x="3949" y="2875"/>
              <a:ext cx="3" cy="7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75" name="Line 59"/>
            <p:cNvSpPr>
              <a:spLocks noChangeShapeType="1"/>
            </p:cNvSpPr>
            <p:nvPr/>
          </p:nvSpPr>
          <p:spPr bwMode="auto">
            <a:xfrm flipH="1">
              <a:off x="3739" y="2993"/>
              <a:ext cx="3" cy="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76" name="Line 60"/>
            <p:cNvSpPr>
              <a:spLocks noChangeShapeType="1"/>
            </p:cNvSpPr>
            <p:nvPr/>
          </p:nvSpPr>
          <p:spPr bwMode="auto">
            <a:xfrm>
              <a:off x="3739" y="2993"/>
              <a:ext cx="11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77" name="Line 61"/>
            <p:cNvSpPr>
              <a:spLocks noChangeShapeType="1"/>
            </p:cNvSpPr>
            <p:nvPr/>
          </p:nvSpPr>
          <p:spPr bwMode="auto">
            <a:xfrm>
              <a:off x="4042" y="2993"/>
              <a:ext cx="11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78" name="Line 62"/>
            <p:cNvSpPr>
              <a:spLocks noChangeShapeType="1"/>
            </p:cNvSpPr>
            <p:nvPr/>
          </p:nvSpPr>
          <p:spPr bwMode="auto">
            <a:xfrm flipH="1">
              <a:off x="4159" y="2993"/>
              <a:ext cx="3" cy="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79" name="AutoShape 63"/>
            <p:cNvSpPr>
              <a:spLocks noChangeArrowheads="1"/>
            </p:cNvSpPr>
            <p:nvPr/>
          </p:nvSpPr>
          <p:spPr bwMode="auto">
            <a:xfrm>
              <a:off x="4064" y="3085"/>
              <a:ext cx="188" cy="1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80" name="AutoShape 64"/>
            <p:cNvSpPr>
              <a:spLocks noChangeArrowheads="1"/>
            </p:cNvSpPr>
            <p:nvPr/>
          </p:nvSpPr>
          <p:spPr bwMode="auto">
            <a:xfrm>
              <a:off x="3644" y="3085"/>
              <a:ext cx="188" cy="11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81" name="Line 65"/>
            <p:cNvSpPr>
              <a:spLocks noChangeShapeType="1"/>
            </p:cNvSpPr>
            <p:nvPr/>
          </p:nvSpPr>
          <p:spPr bwMode="auto">
            <a:xfrm>
              <a:off x="3739" y="3250"/>
              <a:ext cx="21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82" name="Line 66"/>
            <p:cNvSpPr>
              <a:spLocks noChangeShapeType="1"/>
            </p:cNvSpPr>
            <p:nvPr/>
          </p:nvSpPr>
          <p:spPr bwMode="auto">
            <a:xfrm>
              <a:off x="3949" y="3250"/>
              <a:ext cx="179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83" name="Line 67"/>
            <p:cNvSpPr>
              <a:spLocks noChangeShapeType="1"/>
            </p:cNvSpPr>
            <p:nvPr/>
          </p:nvSpPr>
          <p:spPr bwMode="auto">
            <a:xfrm flipH="1">
              <a:off x="3949" y="3250"/>
              <a:ext cx="3" cy="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84" name="Line 68"/>
            <p:cNvSpPr>
              <a:spLocks noChangeShapeType="1"/>
            </p:cNvSpPr>
            <p:nvPr/>
          </p:nvSpPr>
          <p:spPr bwMode="auto">
            <a:xfrm>
              <a:off x="3739" y="3203"/>
              <a:ext cx="3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85" name="Line 69"/>
            <p:cNvSpPr>
              <a:spLocks noChangeShapeType="1"/>
            </p:cNvSpPr>
            <p:nvPr/>
          </p:nvSpPr>
          <p:spPr bwMode="auto">
            <a:xfrm>
              <a:off x="4159" y="3203"/>
              <a:ext cx="3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486" name="AutoShape 70"/>
            <p:cNvSpPr>
              <a:spLocks noChangeArrowheads="1"/>
            </p:cNvSpPr>
            <p:nvPr/>
          </p:nvSpPr>
          <p:spPr bwMode="auto">
            <a:xfrm>
              <a:off x="3854" y="3343"/>
              <a:ext cx="188" cy="11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44487" name="Rectangle 71"/>
            <p:cNvSpPr>
              <a:spLocks noChangeArrowheads="1"/>
            </p:cNvSpPr>
            <p:nvPr/>
          </p:nvSpPr>
          <p:spPr bwMode="auto">
            <a:xfrm>
              <a:off x="3504" y="2640"/>
              <a:ext cx="865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4490" name="Text Box 74"/>
          <p:cNvSpPr txBox="1">
            <a:spLocks noChangeArrowheads="1"/>
          </p:cNvSpPr>
          <p:nvPr/>
        </p:nvSpPr>
        <p:spPr bwMode="auto">
          <a:xfrm>
            <a:off x="5508625" y="5589588"/>
            <a:ext cx="1235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Airline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444444" name="Line 28"/>
          <p:cNvSpPr>
            <a:spLocks noChangeShapeType="1"/>
          </p:cNvSpPr>
          <p:nvPr/>
        </p:nvSpPr>
        <p:spPr bwMode="auto">
          <a:xfrm>
            <a:off x="3200400" y="4191000"/>
            <a:ext cx="2514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42" name="Line 26"/>
          <p:cNvSpPr>
            <a:spLocks noChangeShapeType="1"/>
          </p:cNvSpPr>
          <p:nvPr/>
        </p:nvSpPr>
        <p:spPr bwMode="auto">
          <a:xfrm flipV="1">
            <a:off x="3200400" y="2971800"/>
            <a:ext cx="2590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25</a:t>
            </a:fld>
            <a:endParaRPr lang="de-DE"/>
          </a:p>
        </p:txBody>
      </p:sp>
      <p:sp>
        <p:nvSpPr>
          <p:cNvPr id="67" name="Fußzeilenplatzhalter 2">
            <a:extLst>
              <a:ext uri="{FF2B5EF4-FFF2-40B4-BE49-F238E27FC236}">
                <a16:creationId xmlns:a16="http://schemas.microsoft.com/office/drawing/2014/main" id="{25EB907E-4CE0-354A-88A3-BFAD83D6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017879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Möglichkeiten zur Komposition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7338" indent="-287338">
              <a:buFontTx/>
              <a:buChar char="•"/>
            </a:pPr>
            <a:r>
              <a:rPr lang="de-DE" sz="1800"/>
              <a:t>Kodierung des Ablaufs mit einer Programmiersprache</a:t>
            </a:r>
          </a:p>
          <a:p>
            <a:pPr marL="287338" indent="-287338">
              <a:buFont typeface="Wingdings" pitchFamily="2" charset="2"/>
              <a:buChar char="Ø"/>
            </a:pPr>
            <a:r>
              <a:rPr lang="de-DE" sz="1800"/>
              <a:t>Nachteil: kompliziert, nur auf Systemen mit Unterstützung der Sprache ausführbar, Änderungen schwierig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6988" y="1484313"/>
            <a:ext cx="3352800" cy="4611687"/>
          </a:xfrm>
        </p:spPr>
        <p:txBody>
          <a:bodyPr/>
          <a:lstStyle/>
          <a:p>
            <a:pPr marL="287338" indent="-287338">
              <a:buFontTx/>
              <a:buChar char="•"/>
            </a:pPr>
            <a:r>
              <a:rPr lang="de-DE" sz="1800"/>
              <a:t>Deklarative Beschreibung des Ablaufs, Ausführung mittels einer Engine</a:t>
            </a:r>
          </a:p>
          <a:p>
            <a:pPr marL="287338" indent="-287338">
              <a:buFont typeface="Wingdings" pitchFamily="2" charset="2"/>
              <a:buChar char="Ø"/>
            </a:pPr>
            <a:r>
              <a:rPr lang="de-DE" sz="1800"/>
              <a:t>Standardisierung: z.B. 1993 durch Workflow Management Coalition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457200" y="3473450"/>
            <a:ext cx="4343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latin typeface="Courier New" pitchFamily="49" charset="0"/>
              </a:rPr>
              <a:t>import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com.holtin.HotelSearch.*;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latin typeface="Courier New" pitchFamily="49" charset="0"/>
              </a:rPr>
              <a:t>public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</a:t>
            </a:r>
            <a:r>
              <a:rPr lang="de-DE" sz="1600" b="1">
                <a:latin typeface="Courier New" pitchFamily="49" charset="0"/>
              </a:rPr>
              <a:t>class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workflow { ...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</a:t>
            </a:r>
            <a:r>
              <a:rPr lang="de-DE" sz="1600" b="1">
                <a:latin typeface="Courier New" pitchFamily="49" charset="0"/>
              </a:rPr>
              <a:t>public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work() {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	HSS </a:t>
            </a:r>
            <a:r>
              <a:rPr lang="de-DE" sz="1600" b="1">
                <a:solidFill>
                  <a:schemeClr val="accent2"/>
                </a:solidFill>
                <a:latin typeface="Courier New" pitchFamily="49" charset="0"/>
              </a:rPr>
              <a:t>hss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= HSS();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	Properties </a:t>
            </a:r>
            <a:r>
              <a:rPr lang="de-DE" sz="1600" b="1">
                <a:solidFill>
                  <a:schemeClr val="accent2"/>
                </a:solidFill>
                <a:latin typeface="Courier New" pitchFamily="49" charset="0"/>
              </a:rPr>
              <a:t>prop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= Properties();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	...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	Result </a:t>
            </a:r>
            <a:r>
              <a:rPr lang="de-DE" sz="1600" b="1">
                <a:solidFill>
                  <a:schemeClr val="accent2"/>
                </a:solidFill>
                <a:latin typeface="Courier New" pitchFamily="49" charset="0"/>
              </a:rPr>
              <a:t>r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= hss.</a:t>
            </a:r>
            <a:r>
              <a:rPr lang="de-DE" sz="1600" b="1">
                <a:solidFill>
                  <a:schemeClr val="accent2"/>
                </a:solidFill>
                <a:latin typeface="Courier New" pitchFamily="49" charset="0"/>
              </a:rPr>
              <a:t>search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(prop);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	</a:t>
            </a:r>
            <a:r>
              <a:rPr lang="de-DE" sz="1600" b="1">
                <a:latin typeface="Courier New" pitchFamily="49" charset="0"/>
              </a:rPr>
              <a:t>if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 (r!=</a:t>
            </a:r>
            <a:r>
              <a:rPr lang="de-DE" sz="1600" b="1">
                <a:latin typeface="Courier New" pitchFamily="49" charset="0"/>
              </a:rPr>
              <a:t>null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) r.</a:t>
            </a:r>
            <a:r>
              <a:rPr lang="de-DE" sz="1600" b="1">
                <a:solidFill>
                  <a:schemeClr val="accent2"/>
                </a:solidFill>
                <a:latin typeface="Courier New" pitchFamily="49" charset="0"/>
              </a:rPr>
              <a:t>book</a:t>
            </a: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(1,from,to);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	}</a:t>
            </a:r>
          </a:p>
          <a:p>
            <a:pPr>
              <a:tabLst>
                <a:tab pos="195263" algn="l"/>
                <a:tab pos="287338" algn="l"/>
                <a:tab pos="574675" algn="l"/>
              </a:tabLst>
            </a:pPr>
            <a:r>
              <a:rPr lang="de-DE" sz="1600" b="1">
                <a:solidFill>
                  <a:srgbClr val="001D4B"/>
                </a:solidFill>
                <a:latin typeface="Courier New" pitchFamily="49" charset="0"/>
              </a:rPr>
              <a:t>}</a:t>
            </a:r>
          </a:p>
        </p:txBody>
      </p:sp>
      <p:grpSp>
        <p:nvGrpSpPr>
          <p:cNvPr id="450583" name="Group 23"/>
          <p:cNvGrpSpPr>
            <a:grpSpLocks/>
          </p:cNvGrpSpPr>
          <p:nvPr/>
        </p:nvGrpSpPr>
        <p:grpSpPr bwMode="auto">
          <a:xfrm>
            <a:off x="5411788" y="3505200"/>
            <a:ext cx="1981200" cy="2209800"/>
            <a:chOff x="3409" y="2208"/>
            <a:chExt cx="1248" cy="1392"/>
          </a:xfrm>
        </p:grpSpPr>
        <p:sp>
          <p:nvSpPr>
            <p:cNvPr id="450567" name="Line 7"/>
            <p:cNvSpPr>
              <a:spLocks noChangeShapeType="1"/>
            </p:cNvSpPr>
            <p:nvPr/>
          </p:nvSpPr>
          <p:spPr bwMode="auto">
            <a:xfrm flipH="1">
              <a:off x="4177" y="24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568" name="Line 8"/>
            <p:cNvSpPr>
              <a:spLocks noChangeShapeType="1"/>
            </p:cNvSpPr>
            <p:nvPr/>
          </p:nvSpPr>
          <p:spPr bwMode="auto">
            <a:xfrm flipH="1">
              <a:off x="3745" y="2784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569" name="AutoShape 9"/>
            <p:cNvSpPr>
              <a:spLocks noChangeArrowheads="1"/>
            </p:cNvSpPr>
            <p:nvPr/>
          </p:nvSpPr>
          <p:spPr bwMode="auto">
            <a:xfrm>
              <a:off x="3697" y="2208"/>
              <a:ext cx="960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 b="1"/>
                <a:t>Hotel suchen</a:t>
              </a:r>
            </a:p>
          </p:txBody>
        </p:sp>
        <p:sp>
          <p:nvSpPr>
            <p:cNvPr id="450570" name="AutoShape 10"/>
            <p:cNvSpPr>
              <a:spLocks noChangeArrowheads="1"/>
            </p:cNvSpPr>
            <p:nvPr/>
          </p:nvSpPr>
          <p:spPr bwMode="auto">
            <a:xfrm>
              <a:off x="3985" y="2688"/>
              <a:ext cx="384" cy="192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1" name="AutoShape 11"/>
            <p:cNvSpPr>
              <a:spLocks noChangeArrowheads="1"/>
            </p:cNvSpPr>
            <p:nvPr/>
          </p:nvSpPr>
          <p:spPr bwMode="auto">
            <a:xfrm>
              <a:off x="3409" y="2976"/>
              <a:ext cx="672" cy="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400" b="1"/>
                <a:t>Buchung</a:t>
              </a:r>
            </a:p>
          </p:txBody>
        </p:sp>
        <p:sp>
          <p:nvSpPr>
            <p:cNvPr id="450573" name="Line 13"/>
            <p:cNvSpPr>
              <a:spLocks noChangeShapeType="1"/>
            </p:cNvSpPr>
            <p:nvPr/>
          </p:nvSpPr>
          <p:spPr bwMode="auto">
            <a:xfrm flipH="1">
              <a:off x="4561" y="2784"/>
              <a:ext cx="0" cy="1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574" name="Line 14"/>
            <p:cNvSpPr>
              <a:spLocks noChangeShapeType="1"/>
            </p:cNvSpPr>
            <p:nvPr/>
          </p:nvSpPr>
          <p:spPr bwMode="auto">
            <a:xfrm>
              <a:off x="3745" y="2784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575" name="Line 15"/>
            <p:cNvSpPr>
              <a:spLocks noChangeShapeType="1"/>
            </p:cNvSpPr>
            <p:nvPr/>
          </p:nvSpPr>
          <p:spPr bwMode="auto">
            <a:xfrm flipH="1">
              <a:off x="4369" y="2784"/>
              <a:ext cx="1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576" name="Oval 16"/>
            <p:cNvSpPr>
              <a:spLocks noChangeArrowheads="1"/>
            </p:cNvSpPr>
            <p:nvPr/>
          </p:nvSpPr>
          <p:spPr bwMode="auto">
            <a:xfrm>
              <a:off x="3673" y="34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7" name="Oval 17"/>
            <p:cNvSpPr>
              <a:spLocks noChangeArrowheads="1"/>
            </p:cNvSpPr>
            <p:nvPr/>
          </p:nvSpPr>
          <p:spPr bwMode="auto">
            <a:xfrm>
              <a:off x="3697" y="34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8" name="Oval 18"/>
            <p:cNvSpPr>
              <a:spLocks noChangeArrowheads="1"/>
            </p:cNvSpPr>
            <p:nvPr/>
          </p:nvSpPr>
          <p:spPr bwMode="auto">
            <a:xfrm>
              <a:off x="4489" y="29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79" name="Oval 19"/>
            <p:cNvSpPr>
              <a:spLocks noChangeArrowheads="1"/>
            </p:cNvSpPr>
            <p:nvPr/>
          </p:nvSpPr>
          <p:spPr bwMode="auto">
            <a:xfrm>
              <a:off x="4513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580" name="Line 20"/>
            <p:cNvSpPr>
              <a:spLocks noChangeShapeType="1"/>
            </p:cNvSpPr>
            <p:nvPr/>
          </p:nvSpPr>
          <p:spPr bwMode="auto">
            <a:xfrm flipH="1">
              <a:off x="3745" y="326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26</a:t>
            </a:fld>
            <a:endParaRPr lang="de-DE"/>
          </a:p>
        </p:txBody>
      </p:sp>
      <p:sp>
        <p:nvSpPr>
          <p:cNvPr id="24" name="Fußzeilenplatzhalter 2">
            <a:extLst>
              <a:ext uri="{FF2B5EF4-FFF2-40B4-BE49-F238E27FC236}">
                <a16:creationId xmlns:a16="http://schemas.microsoft.com/office/drawing/2014/main" id="{73F74E95-08E8-724C-AEE4-002B1C91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2483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Unterscheidung von Kompositions-Frameworks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/>
              <a:t>Mögliche Kontroll- und Datenstrukturen für Prozessmodellierung</a:t>
            </a:r>
          </a:p>
          <a:p>
            <a:pPr>
              <a:buFontTx/>
              <a:buChar char="•"/>
            </a:pPr>
            <a:r>
              <a:rPr lang="de-DE" dirty="0"/>
              <a:t>Möglichkeiten zur Fehlerbehandlung</a:t>
            </a:r>
          </a:p>
          <a:p>
            <a:pPr>
              <a:buFontTx/>
              <a:buChar char="•"/>
            </a:pPr>
            <a:r>
              <a:rPr lang="de-DE" dirty="0"/>
              <a:t>Transaktionsunterstützung</a:t>
            </a:r>
          </a:p>
          <a:p>
            <a:pPr>
              <a:buFontTx/>
              <a:buChar char="•"/>
            </a:pPr>
            <a:r>
              <a:rPr lang="de-DE" dirty="0"/>
              <a:t>Analyse und Monitoring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Verfahren zur Suche und Auswahl geeigneter Web Services</a:t>
            </a:r>
          </a:p>
          <a:p>
            <a:pPr>
              <a:buFontTx/>
              <a:buChar char="•"/>
            </a:pPr>
            <a:r>
              <a:rPr lang="de-DE" dirty="0"/>
              <a:t>Beschreibung der Web Services</a:t>
            </a:r>
          </a:p>
          <a:p>
            <a:pPr lvl="1">
              <a:buFontTx/>
              <a:buChar char="–"/>
            </a:pPr>
            <a:r>
              <a:rPr lang="de-DE" dirty="0"/>
              <a:t>Semantische Beschreibung möglich?</a:t>
            </a:r>
          </a:p>
          <a:p>
            <a:pPr lvl="1">
              <a:buFontTx/>
              <a:buChar char="–"/>
            </a:pPr>
            <a:r>
              <a:rPr lang="de-DE" dirty="0"/>
              <a:t>Qualitätsaspekte berücksichtigt?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 typeface="Wingdings" pitchFamily="2" charset="2"/>
              <a:buChar char="Ø"/>
            </a:pPr>
            <a:r>
              <a:rPr lang="de-DE" dirty="0"/>
              <a:t>Vor Erläuterung bestimmter Kompositions-Techniken: Definition und Erklärung von Begriffen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27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7CBC1AF-AA66-C74F-9AC1-8BF51935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136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Begriff Konversation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064698" cy="4611687"/>
          </a:xfrm>
        </p:spPr>
        <p:txBody>
          <a:bodyPr/>
          <a:lstStyle/>
          <a:p>
            <a:r>
              <a:rPr lang="de-DE" b="1" dirty="0"/>
              <a:t>Konversation (</a:t>
            </a:r>
            <a:r>
              <a:rPr lang="de-DE" b="1" dirty="0" err="1"/>
              <a:t>Conversation</a:t>
            </a:r>
            <a:r>
              <a:rPr lang="de-DE" b="1" dirty="0"/>
              <a:t>):</a:t>
            </a:r>
          </a:p>
          <a:p>
            <a:pPr>
              <a:buFontTx/>
              <a:buChar char="•"/>
            </a:pPr>
            <a:r>
              <a:rPr lang="de-DE" dirty="0"/>
              <a:t>Abfolge von Operationen zwischen Web Services</a:t>
            </a:r>
          </a:p>
          <a:p>
            <a:pPr>
              <a:buFont typeface="Symbol" pitchFamily="18" charset="2"/>
              <a:buChar char="Þ"/>
            </a:pPr>
            <a:r>
              <a:rPr lang="de-DE" dirty="0"/>
              <a:t>Konkrete Kommunikation von zwei oder mehreren Web Services</a:t>
            </a:r>
          </a:p>
          <a:p>
            <a:pPr>
              <a:buFontTx/>
              <a:buChar char="•"/>
            </a:pPr>
            <a:r>
              <a:rPr lang="de-DE" dirty="0"/>
              <a:t>Normalerweise Kontext nötig, der den Zusammenhang der einzelnen Operationen definiert (z.B. Vorgangs-/Kundennummer)</a:t>
            </a:r>
          </a:p>
          <a:p>
            <a:pPr>
              <a:buFontTx/>
              <a:buChar char="•"/>
            </a:pPr>
            <a:r>
              <a:rPr lang="de-DE" dirty="0"/>
              <a:t>Darstellung: z.B. Aktivitäts-, Zustands- oder Sequenzdiagramm</a:t>
            </a: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990600" y="3581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Kunde</a:t>
            </a:r>
            <a:endParaRPr lang="de-DE" sz="1600" b="1" baseline="-25000"/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3581400" y="3581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Firma</a:t>
            </a:r>
            <a:endParaRPr lang="de-DE" sz="1600" b="1" baseline="-25000"/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6248400" y="3581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Bank</a:t>
            </a:r>
            <a:endParaRPr lang="de-DE" sz="1600" b="1" baseline="-25000"/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>
            <a:off x="1905000" y="3962400"/>
            <a:ext cx="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>
            <a:off x="4495800" y="3962400"/>
            <a:ext cx="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>
            <a:off x="7162800" y="3962400"/>
            <a:ext cx="0" cy="2209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0" name="Line 12"/>
          <p:cNvSpPr>
            <a:spLocks noChangeShapeType="1"/>
          </p:cNvSpPr>
          <p:nvPr/>
        </p:nvSpPr>
        <p:spPr bwMode="auto">
          <a:xfrm>
            <a:off x="1905000" y="44196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2133600" y="4140200"/>
            <a:ext cx="1892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Angebotsanfrage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1905000" y="47498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2743200" y="4470400"/>
            <a:ext cx="1017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Angebot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360464" name="Line 16"/>
          <p:cNvSpPr>
            <a:spLocks noChangeShapeType="1"/>
          </p:cNvSpPr>
          <p:nvPr/>
        </p:nvSpPr>
        <p:spPr bwMode="auto">
          <a:xfrm>
            <a:off x="1905000" y="51308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1981200" y="4851400"/>
            <a:ext cx="2354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Bestellung bestätigen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V="1">
            <a:off x="1905000" y="5499100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1981200" y="5219700"/>
            <a:ext cx="259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Abbuchung genehmigen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>
            <a:off x="4495800" y="58039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69" name="Text Box 21"/>
          <p:cNvSpPr txBox="1">
            <a:spLocks noChangeArrowheads="1"/>
          </p:cNvSpPr>
          <p:nvPr/>
        </p:nvSpPr>
        <p:spPr bwMode="auto">
          <a:xfrm>
            <a:off x="4648200" y="5511800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Abbuchung bestätigen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360470" name="Line 22"/>
          <p:cNvSpPr>
            <a:spLocks noChangeShapeType="1"/>
          </p:cNvSpPr>
          <p:nvPr/>
        </p:nvSpPr>
        <p:spPr bwMode="auto">
          <a:xfrm flipH="1">
            <a:off x="1905000" y="60071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2082800" y="5715000"/>
            <a:ext cx="2427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1D4B"/>
                </a:solidFill>
                <a:sym typeface="Symbol" pitchFamily="18" charset="2"/>
              </a:rPr>
              <a:t>Lieferungsbestätigung</a:t>
            </a:r>
            <a:endParaRPr lang="de-DE" sz="1400" b="1">
              <a:solidFill>
                <a:srgbClr val="001D4B"/>
              </a:solidFill>
            </a:endParaRPr>
          </a:p>
        </p:txBody>
      </p:sp>
      <p:sp>
        <p:nvSpPr>
          <p:cNvPr id="25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28</a:t>
            </a:fld>
            <a:endParaRPr lang="de-DE"/>
          </a:p>
        </p:txBody>
      </p:sp>
      <p:sp>
        <p:nvSpPr>
          <p:cNvPr id="26" name="Fußzeilenplatzhalter 2">
            <a:extLst>
              <a:ext uri="{FF2B5EF4-FFF2-40B4-BE49-F238E27FC236}">
                <a16:creationId xmlns:a16="http://schemas.microsoft.com/office/drawing/2014/main" id="{4F89E591-3876-6F47-9636-19101C92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8778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nimBg="1"/>
      <p:bldP spid="360453" grpId="0" animBg="1"/>
      <p:bldP spid="360455" grpId="0" animBg="1"/>
      <p:bldP spid="360456" grpId="0" animBg="1"/>
      <p:bldP spid="360458" grpId="0" animBg="1"/>
      <p:bldP spid="360459" grpId="0" animBg="1"/>
      <p:bldP spid="360460" grpId="0" animBg="1"/>
      <p:bldP spid="360461" grpId="0"/>
      <p:bldP spid="360462" grpId="0" animBg="1"/>
      <p:bldP spid="360463" grpId="0"/>
      <p:bldP spid="360464" grpId="0" animBg="1"/>
      <p:bldP spid="360465" grpId="0"/>
      <p:bldP spid="360466" grpId="0" animBg="1"/>
      <p:bldP spid="360467" grpId="0"/>
      <p:bldP spid="360468" grpId="0" animBg="1"/>
      <p:bldP spid="360469" grpId="0"/>
      <p:bldP spid="360470" grpId="0" animBg="1"/>
      <p:bldP spid="3604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Begriff Orchestrierung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Orchestrierung (Web Services Orchestration):</a:t>
            </a:r>
          </a:p>
          <a:p>
            <a:pPr>
              <a:buFontTx/>
              <a:buChar char="•"/>
            </a:pPr>
            <a:r>
              <a:rPr lang="de-DE" dirty="0"/>
              <a:t>Komposition von Web Services für Geschäftsprozesse</a:t>
            </a:r>
          </a:p>
          <a:p>
            <a:pPr>
              <a:buFontTx/>
              <a:buChar char="•"/>
            </a:pPr>
            <a:r>
              <a:rPr lang="de-DE" dirty="0"/>
              <a:t>Definition von Prozessen, die existierende Web Services wiederverwenden</a:t>
            </a:r>
          </a:p>
          <a:p>
            <a:pPr>
              <a:buFontTx/>
              <a:buChar char="•"/>
            </a:pPr>
            <a:r>
              <a:rPr lang="de-DE" dirty="0"/>
              <a:t>Ziel: deklarative (nicht-programmatische) Beschreibung eines zusammengesetzten Dienstes</a:t>
            </a:r>
          </a:p>
          <a:p>
            <a:pPr>
              <a:buFontTx/>
              <a:buChar char="•"/>
            </a:pPr>
            <a:r>
              <a:rPr lang="de-DE" dirty="0"/>
              <a:t>Definierte Elemente:</a:t>
            </a:r>
          </a:p>
          <a:p>
            <a:pPr lvl="1">
              <a:buFontTx/>
              <a:buChar char="–"/>
            </a:pPr>
            <a:r>
              <a:rPr lang="de-DE" dirty="0"/>
              <a:t>Auszuführende Dienste</a:t>
            </a:r>
          </a:p>
          <a:p>
            <a:pPr lvl="1">
              <a:buFontTx/>
              <a:buChar char="–"/>
            </a:pPr>
            <a:r>
              <a:rPr lang="de-DE" dirty="0"/>
              <a:t>Reihenfolge der Ausführung, Parallelität und bedingte </a:t>
            </a:r>
            <a:r>
              <a:rPr lang="de-DE" dirty="0" err="1"/>
              <a:t>Ausf</a:t>
            </a:r>
            <a:r>
              <a:rPr lang="de-DE" dirty="0"/>
              <a:t>.</a:t>
            </a:r>
          </a:p>
        </p:txBody>
      </p:sp>
      <p:pic>
        <p:nvPicPr>
          <p:cNvPr id="362500" name="Picture 4" descr="06_dirigent"/>
          <p:cNvPicPr>
            <a:picLocks noChangeAspect="1" noChangeArrowheads="1"/>
          </p:cNvPicPr>
          <p:nvPr/>
        </p:nvPicPr>
        <p:blipFill>
          <a:blip r:embed="rId3"/>
          <a:srcRect b="632"/>
          <a:stretch>
            <a:fillRect/>
          </a:stretch>
        </p:blipFill>
        <p:spPr bwMode="auto">
          <a:xfrm>
            <a:off x="1663700" y="4495800"/>
            <a:ext cx="1050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4343400" y="44958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5181600" y="5105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343400" y="57150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2504" name="Line 8"/>
          <p:cNvSpPr>
            <a:spLocks noChangeShapeType="1"/>
          </p:cNvSpPr>
          <p:nvPr/>
        </p:nvSpPr>
        <p:spPr bwMode="auto">
          <a:xfrm flipV="1">
            <a:off x="2590800" y="4800600"/>
            <a:ext cx="1752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05" name="Line 9"/>
          <p:cNvSpPr>
            <a:spLocks noChangeShapeType="1"/>
          </p:cNvSpPr>
          <p:nvPr/>
        </p:nvSpPr>
        <p:spPr bwMode="auto">
          <a:xfrm flipV="1">
            <a:off x="2590800" y="5334000"/>
            <a:ext cx="2438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06" name="Line 10"/>
          <p:cNvSpPr>
            <a:spLocks noChangeShapeType="1"/>
          </p:cNvSpPr>
          <p:nvPr/>
        </p:nvSpPr>
        <p:spPr bwMode="auto">
          <a:xfrm>
            <a:off x="2590800" y="5562600"/>
            <a:ext cx="1752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29</a:t>
            </a:fld>
            <a:endParaRPr lang="de-DE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2073D66B-FFF1-CF4B-8336-EBD368B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98884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Software-</a:t>
            </a:r>
            <a:r>
              <a:rPr lang="de-DE" dirty="0" err="1"/>
              <a:t>as</a:t>
            </a:r>
            <a:r>
              <a:rPr lang="de-DE" dirty="0"/>
              <a:t>-a-Service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0716" y="1844824"/>
            <a:ext cx="2954338" cy="1195496"/>
          </a:xfrm>
          <a:prstGeom prst="rect">
            <a:avLst/>
          </a:prstGeom>
          <a:solidFill>
            <a:srgbClr val="D8E0F2"/>
          </a:solidFill>
          <a:ln w="360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dirty="0">
                <a:solidFill>
                  <a:srgbClr val="0059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Software-</a:t>
            </a:r>
            <a:r>
              <a:rPr lang="en-GB" sz="1300" dirty="0" err="1">
                <a:solidFill>
                  <a:srgbClr val="0059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Dienste</a:t>
            </a:r>
            <a:r>
              <a:rPr lang="en-GB" sz="1300" dirty="0">
                <a:solidFill>
                  <a:srgbClr val="0059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(SaaS)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0716" y="1844824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Nutzer</a:t>
            </a:r>
            <a:r>
              <a:rPr lang="en-GB" sz="12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  <a:p>
            <a:pPr algn="ctr" eaLnBrk="1" hangingPunct="1"/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schnittstelle</a:t>
            </a:r>
            <a:endParaRPr lang="en-GB" sz="12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51720" y="1844824"/>
            <a:ext cx="1170459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Maschinen</a:t>
            </a:r>
            <a:r>
              <a:rPr lang="en-GB" sz="12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Schnittstelle</a:t>
            </a:r>
            <a:endParaRPr lang="en-GB" sz="12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1625151" y="1235226"/>
            <a:ext cx="2227261" cy="609600"/>
            <a:chOff x="933" y="1250"/>
            <a:chExt cx="1403" cy="384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" y="1250"/>
              <a:ext cx="40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117" y="1317"/>
              <a:ext cx="121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3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Nutzer</a:t>
              </a:r>
              <a:r>
                <a:rPr lang="en-GB" sz="1300" b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/Clients</a:t>
              </a:r>
            </a:p>
          </p:txBody>
        </p:sp>
      </p:grpSp>
      <p:sp>
        <p:nvSpPr>
          <p:cNvPr id="11" name="Line 51"/>
          <p:cNvSpPr>
            <a:spLocks noChangeShapeType="1"/>
          </p:cNvSpPr>
          <p:nvPr/>
        </p:nvSpPr>
        <p:spPr bwMode="auto">
          <a:xfrm>
            <a:off x="1907704" y="1844824"/>
            <a:ext cx="0" cy="3333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410716" y="3190354"/>
            <a:ext cx="3020021" cy="3230760"/>
            <a:chOff x="410716" y="3190354"/>
            <a:chExt cx="3020021" cy="323076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10716" y="3190354"/>
              <a:ext cx="2954338" cy="1174750"/>
            </a:xfrm>
            <a:prstGeom prst="rect">
              <a:avLst/>
            </a:prstGeom>
            <a:solidFill>
              <a:schemeClr val="bg1"/>
            </a:solidFill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lIns="108000" tIns="63000" rIns="108000" bIns="63000" anchor="b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Plattform-Dienste</a:t>
              </a:r>
              <a:r>
                <a:rPr lang="en-GB" sz="13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(PaaS)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410716" y="4509120"/>
              <a:ext cx="2954338" cy="965200"/>
            </a:xfrm>
            <a:prstGeom prst="rect">
              <a:avLst/>
            </a:prstGeom>
            <a:solidFill>
              <a:schemeClr val="bg1"/>
            </a:solidFill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lIns="108000" tIns="63000" rIns="108000" bIns="63000" anchor="b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Infrastruktur-Dienste</a:t>
              </a:r>
              <a:r>
                <a:rPr lang="en-GB" sz="13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(IaaS)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442591" y="4518645"/>
              <a:ext cx="0" cy="333375"/>
            </a:xfrm>
            <a:prstGeom prst="line">
              <a:avLst/>
            </a:prstGeom>
            <a:noFill/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39552" y="3237979"/>
              <a:ext cx="1279277" cy="2630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Komponenten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102991" y="3237979"/>
              <a:ext cx="1119188" cy="242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Dienste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2414141" y="4518645"/>
              <a:ext cx="1588" cy="333375"/>
            </a:xfrm>
            <a:prstGeom prst="line">
              <a:avLst/>
            </a:prstGeom>
            <a:noFill/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10716" y="4558332"/>
              <a:ext cx="1119188" cy="242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Berechnung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383854" y="4558332"/>
              <a:ext cx="1119187" cy="242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Netzwerk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2311549" y="4545407"/>
              <a:ext cx="1119188" cy="2428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Speicher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2" name="Rectangle 43"/>
            <p:cNvSpPr>
              <a:spLocks noChangeArrowheads="1"/>
            </p:cNvSpPr>
            <p:nvPr/>
          </p:nvSpPr>
          <p:spPr bwMode="auto">
            <a:xfrm>
              <a:off x="467544" y="5587677"/>
              <a:ext cx="2847975" cy="284162"/>
            </a:xfrm>
            <a:prstGeom prst="rect">
              <a:avLst/>
            </a:prstGeom>
            <a:noFill/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lIns="108000" tIns="63000" rIns="108000" bIns="63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3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Physisches</a:t>
              </a:r>
              <a:r>
                <a:rPr lang="en-GB" sz="1300" b="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3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Ressourcen</a:t>
              </a:r>
              <a:r>
                <a:rPr lang="en-GB" sz="1300" b="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Set (PRS)</a:t>
              </a:r>
            </a:p>
          </p:txBody>
        </p: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>
              <a:off x="870769" y="5803577"/>
              <a:ext cx="1970088" cy="617537"/>
              <a:chOff x="484" y="3923"/>
              <a:chExt cx="1241" cy="389"/>
            </a:xfrm>
          </p:grpSpPr>
          <p:pic>
            <p:nvPicPr>
              <p:cNvPr id="28" name="Picture 45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" y="3923"/>
                <a:ext cx="283" cy="3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4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" y="3923"/>
                <a:ext cx="283" cy="3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47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" y="3923"/>
                <a:ext cx="283" cy="3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4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" y="3923"/>
                <a:ext cx="283" cy="38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Rectangle 49"/>
            <p:cNvSpPr>
              <a:spLocks noChangeArrowheads="1"/>
            </p:cNvSpPr>
            <p:nvPr/>
          </p:nvSpPr>
          <p:spPr bwMode="auto">
            <a:xfrm>
              <a:off x="575816" y="4894882"/>
              <a:ext cx="2681288" cy="215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8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Virtuelles</a:t>
              </a:r>
              <a:r>
                <a:rPr lang="en-GB" sz="1200" b="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Ressourcen</a:t>
              </a:r>
              <a:r>
                <a:rPr lang="en-GB" sz="1200" b="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Set (VRS)</a:t>
              </a:r>
            </a:p>
          </p:txBody>
        </p:sp>
        <p:sp>
          <p:nvSpPr>
            <p:cNvPr id="25" name="Line 50"/>
            <p:cNvSpPr>
              <a:spLocks noChangeShapeType="1"/>
            </p:cNvSpPr>
            <p:nvPr/>
          </p:nvSpPr>
          <p:spPr bwMode="auto">
            <a:xfrm flipH="1">
              <a:off x="1907704" y="3190354"/>
              <a:ext cx="0" cy="333375"/>
            </a:xfrm>
            <a:prstGeom prst="line">
              <a:avLst/>
            </a:prstGeom>
            <a:noFill/>
            <a:ln w="36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Rectangle 52"/>
            <p:cNvSpPr>
              <a:spLocks noChangeArrowheads="1"/>
            </p:cNvSpPr>
            <p:nvPr/>
          </p:nvSpPr>
          <p:spPr bwMode="auto">
            <a:xfrm>
              <a:off x="575816" y="3565004"/>
              <a:ext cx="2681288" cy="215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8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Programmierumgebung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ectangle 53"/>
            <p:cNvSpPr>
              <a:spLocks noChangeArrowheads="1"/>
            </p:cNvSpPr>
            <p:nvPr/>
          </p:nvSpPr>
          <p:spPr bwMode="auto">
            <a:xfrm>
              <a:off x="575816" y="3822179"/>
              <a:ext cx="2681288" cy="215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80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0" dirty="0" err="1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Ausführungsumgebung</a:t>
              </a:r>
              <a:endParaRPr lang="en-GB" sz="12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575816" y="2520702"/>
            <a:ext cx="2681288" cy="215900"/>
          </a:xfrm>
          <a:prstGeom prst="rect">
            <a:avLst/>
          </a:prstGeom>
          <a:solidFill>
            <a:srgbClr val="C0C0C0">
              <a:alpha val="50195"/>
            </a:srgbClr>
          </a:soli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54000" rIns="99000" bIns="54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Anwendungsdienste</a:t>
            </a:r>
            <a:endParaRPr lang="en-GB" sz="12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Rectangle 55"/>
          <p:cNvSpPr>
            <a:spLocks noChangeArrowheads="1"/>
          </p:cNvSpPr>
          <p:nvPr/>
        </p:nvSpPr>
        <p:spPr bwMode="auto">
          <a:xfrm>
            <a:off x="575816" y="2269877"/>
            <a:ext cx="2681288" cy="215900"/>
          </a:xfrm>
          <a:prstGeom prst="rect">
            <a:avLst/>
          </a:prstGeom>
          <a:solidFill>
            <a:srgbClr val="C0C0C0">
              <a:alpha val="50195"/>
            </a:srgbClr>
          </a:solidFill>
          <a:ln w="18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00" tIns="54000" rIns="99000" bIns="54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Anwendungen</a:t>
            </a:r>
            <a:endParaRPr lang="en-GB" sz="1200" b="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5887389" y="1216896"/>
            <a:ext cx="3061928" cy="1920983"/>
            <a:chOff x="3447642" y="1260103"/>
            <a:chExt cx="7082431" cy="4443355"/>
          </a:xfrm>
        </p:grpSpPr>
        <p:sp>
          <p:nvSpPr>
            <p:cNvPr id="36" name="Ellipse 35"/>
            <p:cNvSpPr/>
            <p:nvPr/>
          </p:nvSpPr>
          <p:spPr bwMode="auto">
            <a:xfrm>
              <a:off x="4516625" y="1536794"/>
              <a:ext cx="4536504" cy="3745313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pic>
          <p:nvPicPr>
            <p:cNvPr id="37" name="Inhaltsplatzhalter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6883" y="2765453"/>
              <a:ext cx="2575988" cy="1287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037" y="1383281"/>
              <a:ext cx="1800000" cy="521475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8752" y="4741501"/>
              <a:ext cx="1800000" cy="867378"/>
            </a:xfrm>
            <a:prstGeom prst="rect">
              <a:avLst/>
            </a:prstGeom>
          </p:spPr>
        </p:pic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483" y="4525584"/>
              <a:ext cx="2160000" cy="1177874"/>
            </a:xfrm>
            <a:prstGeom prst="rect">
              <a:avLst/>
            </a:prstGeom>
          </p:spPr>
        </p:pic>
        <p:pic>
          <p:nvPicPr>
            <p:cNvPr id="41" name="Grafik 40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073" y="2756422"/>
              <a:ext cx="1800000" cy="487025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78" y="1260103"/>
              <a:ext cx="1800000" cy="796181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6" t="29652" r="13411" b="28229"/>
            <a:stretch/>
          </p:blipFill>
          <p:spPr>
            <a:xfrm>
              <a:off x="8546490" y="3982742"/>
              <a:ext cx="1800000" cy="643476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7642" y="2056285"/>
              <a:ext cx="1908000" cy="756987"/>
            </a:xfrm>
            <a:prstGeom prst="rect">
              <a:avLst/>
            </a:prstGeom>
          </p:spPr>
        </p:pic>
      </p:grpSp>
      <p:grpSp>
        <p:nvGrpSpPr>
          <p:cNvPr id="45" name="Gruppieren 44"/>
          <p:cNvGrpSpPr/>
          <p:nvPr/>
        </p:nvGrpSpPr>
        <p:grpSpPr>
          <a:xfrm>
            <a:off x="3884502" y="3949358"/>
            <a:ext cx="3372345" cy="2278894"/>
            <a:chOff x="1529734" y="1082675"/>
            <a:chExt cx="6456064" cy="4362746"/>
          </a:xfrm>
        </p:grpSpPr>
        <p:pic>
          <p:nvPicPr>
            <p:cNvPr id="46" name="Inhaltsplatzhalter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2708920"/>
              <a:ext cx="1932062" cy="1259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Ellipse 46"/>
            <p:cNvSpPr/>
            <p:nvPr/>
          </p:nvSpPr>
          <p:spPr bwMode="auto">
            <a:xfrm>
              <a:off x="2339752" y="1602248"/>
              <a:ext cx="4536504" cy="3745313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Microsoft Sans Serif" pitchFamily="-110" charset="0"/>
              </a:endParaRPr>
            </a:p>
          </p:txBody>
        </p:sp>
        <p:pic>
          <p:nvPicPr>
            <p:cNvPr id="48" name="Grafik 47"/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6" t="5532" r="5130" b="9340"/>
            <a:stretch/>
          </p:blipFill>
          <p:spPr>
            <a:xfrm>
              <a:off x="3417538" y="1082675"/>
              <a:ext cx="1338470" cy="10391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324093"/>
              <a:ext cx="2106232" cy="1166261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734" y="4043806"/>
              <a:ext cx="2397647" cy="719293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" t="16970" r="2517" b="7505"/>
            <a:stretch/>
          </p:blipFill>
          <p:spPr>
            <a:xfrm>
              <a:off x="4086773" y="4857024"/>
              <a:ext cx="2417196" cy="588397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996" y="3408816"/>
              <a:ext cx="1779802" cy="1186534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005" y="2051001"/>
              <a:ext cx="1579240" cy="1579240"/>
            </a:xfrm>
            <a:prstGeom prst="rect">
              <a:avLst/>
            </a:prstGeom>
          </p:spPr>
        </p:pic>
      </p:grpSp>
      <p:pic>
        <p:nvPicPr>
          <p:cNvPr id="55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32558" r="3953" b="33007"/>
          <a:stretch/>
        </p:blipFill>
        <p:spPr>
          <a:xfrm>
            <a:off x="3611661" y="2357030"/>
            <a:ext cx="1969947" cy="543244"/>
          </a:xfrm>
        </p:spPr>
      </p:pic>
      <p:pic>
        <p:nvPicPr>
          <p:cNvPr id="56" name="Grafik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08" y="4455166"/>
            <a:ext cx="1013983" cy="12705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567" y="1448952"/>
            <a:ext cx="1255540" cy="472322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8" y="3633239"/>
            <a:ext cx="667011" cy="632238"/>
          </a:xfrm>
          <a:prstGeom prst="rect">
            <a:avLst/>
          </a:prstGeom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68" y="5729758"/>
            <a:ext cx="1152943" cy="720589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5" b="25431"/>
          <a:stretch/>
        </p:blipFill>
        <p:spPr>
          <a:xfrm>
            <a:off x="3713373" y="3040320"/>
            <a:ext cx="1663927" cy="800101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10" y="3140433"/>
            <a:ext cx="907820" cy="680865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5" y="2077631"/>
            <a:ext cx="392064" cy="392064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03" y="3357506"/>
            <a:ext cx="807616" cy="420223"/>
          </a:xfrm>
          <a:prstGeom prst="rect">
            <a:avLst/>
          </a:prstGeom>
        </p:spPr>
      </p:pic>
      <p:sp>
        <p:nvSpPr>
          <p:cNvPr id="65" name="Datumsplatzhalter 3"/>
          <p:cNvSpPr txBox="1">
            <a:spLocks/>
          </p:cNvSpPr>
          <p:nvPr/>
        </p:nvSpPr>
        <p:spPr>
          <a:xfrm>
            <a:off x="569913" y="6474668"/>
            <a:ext cx="2057400" cy="2667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de-DE" sz="1000">
                <a:solidFill>
                  <a:srgbClr val="808080"/>
                </a:solidFill>
              </a:rPr>
              <a:t>Dr.-Ing. Iris Braun</a:t>
            </a:r>
            <a:endParaRPr lang="de-DE" sz="1000" dirty="0">
              <a:solidFill>
                <a:srgbClr val="808080"/>
              </a:solidFill>
            </a:endParaRPr>
          </a:p>
        </p:txBody>
      </p:sp>
      <p:sp>
        <p:nvSpPr>
          <p:cNvPr id="67" name="Foliennummernplatzhalter 5"/>
          <p:cNvSpPr txBox="1">
            <a:spLocks/>
          </p:cNvSpPr>
          <p:nvPr/>
        </p:nvSpPr>
        <p:spPr>
          <a:xfrm>
            <a:off x="6553200" y="6512768"/>
            <a:ext cx="1905000" cy="2286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rgbClr val="808080"/>
                </a:solidFill>
              </a:rPr>
              <a:t>Folie </a:t>
            </a:r>
            <a:fld id="{EED7C5C8-4E82-48BD-9ABE-F1E06C0EA1CE}" type="slidenum">
              <a:rPr lang="de-DE" sz="1000" smtClean="0">
                <a:solidFill>
                  <a:srgbClr val="808080"/>
                </a:solidFill>
              </a:rPr>
              <a:pPr algn="r"/>
              <a:t>3</a:t>
            </a:fld>
            <a:endParaRPr lang="de-DE" sz="1000" dirty="0">
              <a:solidFill>
                <a:srgbClr val="808080"/>
              </a:solidFill>
            </a:endParaRPr>
          </a:p>
        </p:txBody>
      </p:sp>
      <p:sp>
        <p:nvSpPr>
          <p:cNvPr id="64" name="Fußzeilenplatzhalter 2">
            <a:extLst>
              <a:ext uri="{FF2B5EF4-FFF2-40B4-BE49-F238E27FC236}">
                <a16:creationId xmlns:a16="http://schemas.microsoft.com/office/drawing/2014/main" id="{637A96AB-0E48-A24D-AB9E-D33AB761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08576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68866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Begriff Choreographie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Choreographie (Web Services </a:t>
            </a:r>
            <a:r>
              <a:rPr lang="de-DE" b="1" dirty="0" err="1"/>
              <a:t>Choreography</a:t>
            </a:r>
            <a:r>
              <a:rPr lang="de-DE" b="1" dirty="0"/>
              <a:t>):</a:t>
            </a:r>
          </a:p>
          <a:p>
            <a:pPr>
              <a:buFontTx/>
              <a:buChar char="•"/>
            </a:pPr>
            <a:r>
              <a:rPr lang="de-DE" dirty="0"/>
              <a:t>Komposition von Web Services für geschäftliche Zusammenarbeit</a:t>
            </a:r>
          </a:p>
          <a:p>
            <a:pPr>
              <a:buFontTx/>
              <a:buChar char="•"/>
            </a:pPr>
            <a:r>
              <a:rPr lang="de-DE" dirty="0"/>
              <a:t>Definition der Peer-</a:t>
            </a:r>
            <a:r>
              <a:rPr lang="de-DE" dirty="0" err="1"/>
              <a:t>to</a:t>
            </a:r>
            <a:r>
              <a:rPr lang="de-DE" dirty="0"/>
              <a:t>-Peer-Kollaboration mehrerer Teilnehmer</a:t>
            </a:r>
          </a:p>
          <a:p>
            <a:pPr>
              <a:buFontTx/>
              <a:buChar char="•"/>
            </a:pPr>
            <a:r>
              <a:rPr lang="de-DE" dirty="0"/>
              <a:t>Gegensatz zum von einem Teilnehmer ausgeführten Geschäftsprozess (bei WSO): Teilnehmer können ihren Teil der Interaktion (Nachrichtenaustausch zwischen Teilnehmern) beschreiben</a:t>
            </a:r>
          </a:p>
          <a:p>
            <a:pPr>
              <a:buFontTx/>
              <a:buChar char="•"/>
            </a:pPr>
            <a:r>
              <a:rPr lang="de-DE" dirty="0"/>
              <a:t>Erforderlich: formale Beschreibung des Nachrichtenaustauschs, die das Protokoll zum Peer-</a:t>
            </a:r>
            <a:r>
              <a:rPr lang="de-DE" dirty="0" err="1"/>
              <a:t>to</a:t>
            </a:r>
            <a:r>
              <a:rPr lang="de-DE" dirty="0"/>
              <a:t>-Peer-Austausch modelliert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2057400" y="4724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3505200" y="57150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>
            <a:off x="4876800" y="47244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</a:t>
            </a:r>
            <a:endParaRPr lang="de-DE" sz="1600" b="1" baseline="-25000"/>
          </a:p>
        </p:txBody>
      </p:sp>
      <p:sp>
        <p:nvSpPr>
          <p:cNvPr id="361479" name="Line 7"/>
          <p:cNvSpPr>
            <a:spLocks noChangeShapeType="1"/>
          </p:cNvSpPr>
          <p:nvPr/>
        </p:nvSpPr>
        <p:spPr bwMode="auto">
          <a:xfrm flipV="1">
            <a:off x="3886200" y="49149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V="1">
            <a:off x="4724400" y="51816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3429000" y="51816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30</a:t>
            </a:fld>
            <a:endParaRPr lang="de-DE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1D2924A9-579F-1B40-AF81-E99E01BA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7623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Aktivitätsdiagramm v. Choreographie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066800" y="14478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Kunde (K)</a:t>
            </a:r>
            <a:endParaRPr lang="de-DE" sz="1600" b="1" baseline="-25000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4114800" y="1447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Firma (F)</a:t>
            </a:r>
            <a:endParaRPr lang="de-DE" sz="1600" b="1" baseline="-25000"/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172200" y="1447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Bank(B)</a:t>
            </a:r>
            <a:endParaRPr lang="de-DE" sz="1600" b="1" baseline="-25000"/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>
            <a:off x="3810000" y="1447800"/>
            <a:ext cx="0" cy="48006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5943600" y="1447800"/>
            <a:ext cx="0" cy="47244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3048000" y="2590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 flipH="1">
            <a:off x="2438400" y="2667000"/>
            <a:ext cx="1752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60" name="Line 16"/>
          <p:cNvSpPr>
            <a:spLocks noChangeShapeType="1"/>
          </p:cNvSpPr>
          <p:nvPr/>
        </p:nvSpPr>
        <p:spPr bwMode="auto">
          <a:xfrm flipV="1">
            <a:off x="3657600" y="48514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62" name="Line 18"/>
          <p:cNvSpPr>
            <a:spLocks noChangeShapeType="1"/>
          </p:cNvSpPr>
          <p:nvPr/>
        </p:nvSpPr>
        <p:spPr bwMode="auto">
          <a:xfrm flipH="1">
            <a:off x="5486400" y="5029200"/>
            <a:ext cx="9144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64" name="Line 20"/>
          <p:cNvSpPr>
            <a:spLocks noChangeShapeType="1"/>
          </p:cNvSpPr>
          <p:nvPr/>
        </p:nvSpPr>
        <p:spPr bwMode="auto">
          <a:xfrm flipH="1">
            <a:off x="1676400" y="3352800"/>
            <a:ext cx="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69" name="AutoShape 25"/>
          <p:cNvSpPr>
            <a:spLocks noChangeArrowheads="1"/>
          </p:cNvSpPr>
          <p:nvPr/>
        </p:nvSpPr>
        <p:spPr bwMode="auto">
          <a:xfrm>
            <a:off x="838200" y="22860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Angebotsanfrage</a:t>
            </a:r>
          </a:p>
          <a:p>
            <a:pPr algn="ctr"/>
            <a:r>
              <a:rPr lang="de-DE" sz="1400" b="1"/>
              <a:t>(an F)</a:t>
            </a:r>
          </a:p>
        </p:txBody>
      </p:sp>
      <p:sp>
        <p:nvSpPr>
          <p:cNvPr id="364570" name="AutoShape 26"/>
          <p:cNvSpPr>
            <a:spLocks noChangeArrowheads="1"/>
          </p:cNvSpPr>
          <p:nvPr/>
        </p:nvSpPr>
        <p:spPr bwMode="auto">
          <a:xfrm>
            <a:off x="4191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</a:t>
            </a:r>
          </a:p>
          <a:p>
            <a:pPr algn="ctr"/>
            <a:r>
              <a:rPr lang="de-DE" sz="1400" b="1"/>
              <a:t>Senden</a:t>
            </a:r>
          </a:p>
          <a:p>
            <a:pPr algn="ctr"/>
            <a:r>
              <a:rPr lang="de-DE" sz="1400" b="1"/>
              <a:t>(an K)</a:t>
            </a:r>
          </a:p>
        </p:txBody>
      </p:sp>
      <p:sp>
        <p:nvSpPr>
          <p:cNvPr id="364571" name="AutoShape 27"/>
          <p:cNvSpPr>
            <a:spLocks noChangeArrowheads="1"/>
          </p:cNvSpPr>
          <p:nvPr/>
        </p:nvSpPr>
        <p:spPr bwMode="auto">
          <a:xfrm>
            <a:off x="2057400" y="3200400"/>
            <a:ext cx="6858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72" name="AutoShape 28"/>
          <p:cNvSpPr>
            <a:spLocks noChangeArrowheads="1"/>
          </p:cNvSpPr>
          <p:nvPr/>
        </p:nvSpPr>
        <p:spPr bwMode="auto">
          <a:xfrm>
            <a:off x="1066800" y="36576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Bestellung</a:t>
            </a:r>
          </a:p>
          <a:p>
            <a:pPr algn="ctr"/>
            <a:r>
              <a:rPr lang="de-DE" sz="1400" b="1"/>
              <a:t>abbrechen</a:t>
            </a:r>
          </a:p>
          <a:p>
            <a:pPr algn="ctr"/>
            <a:r>
              <a:rPr lang="de-DE" sz="1400" b="1"/>
              <a:t>(an F)</a:t>
            </a:r>
          </a:p>
        </p:txBody>
      </p:sp>
      <p:sp>
        <p:nvSpPr>
          <p:cNvPr id="364573" name="AutoShape 29"/>
          <p:cNvSpPr>
            <a:spLocks noChangeArrowheads="1"/>
          </p:cNvSpPr>
          <p:nvPr/>
        </p:nvSpPr>
        <p:spPr bwMode="auto">
          <a:xfrm>
            <a:off x="2438400" y="36576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Bestellung</a:t>
            </a:r>
          </a:p>
          <a:p>
            <a:pPr algn="ctr"/>
            <a:r>
              <a:rPr lang="de-DE" sz="1400" b="1"/>
              <a:t>bestätigen</a:t>
            </a:r>
          </a:p>
          <a:p>
            <a:pPr algn="ctr"/>
            <a:r>
              <a:rPr lang="de-DE" sz="1400" b="1"/>
              <a:t>(an F)</a:t>
            </a:r>
          </a:p>
        </p:txBody>
      </p:sp>
      <p:sp>
        <p:nvSpPr>
          <p:cNvPr id="364574" name="AutoShape 30"/>
          <p:cNvSpPr>
            <a:spLocks noChangeArrowheads="1"/>
          </p:cNvSpPr>
          <p:nvPr/>
        </p:nvSpPr>
        <p:spPr bwMode="auto">
          <a:xfrm>
            <a:off x="2438400" y="44958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Abbuchung</a:t>
            </a:r>
          </a:p>
          <a:p>
            <a:pPr algn="ctr"/>
            <a:r>
              <a:rPr lang="de-DE" sz="1400" b="1"/>
              <a:t>bestätigen</a:t>
            </a:r>
          </a:p>
          <a:p>
            <a:pPr algn="ctr"/>
            <a:r>
              <a:rPr lang="de-DE" sz="1400" b="1"/>
              <a:t>(an B)</a:t>
            </a:r>
          </a:p>
        </p:txBody>
      </p:sp>
      <p:sp>
        <p:nvSpPr>
          <p:cNvPr id="364575" name="AutoShape 31"/>
          <p:cNvSpPr>
            <a:spLocks noChangeArrowheads="1"/>
          </p:cNvSpPr>
          <p:nvPr/>
        </p:nvSpPr>
        <p:spPr bwMode="auto">
          <a:xfrm>
            <a:off x="6400800" y="44958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Buchung</a:t>
            </a:r>
          </a:p>
          <a:p>
            <a:pPr algn="ctr"/>
            <a:r>
              <a:rPr lang="de-DE" sz="1400" b="1"/>
              <a:t>bestätigen</a:t>
            </a:r>
          </a:p>
          <a:p>
            <a:pPr algn="ctr"/>
            <a:r>
              <a:rPr lang="de-DE" sz="1400" b="1"/>
              <a:t>(an F)</a:t>
            </a:r>
          </a:p>
        </p:txBody>
      </p:sp>
      <p:sp>
        <p:nvSpPr>
          <p:cNvPr id="364576" name="AutoShape 32"/>
          <p:cNvSpPr>
            <a:spLocks noChangeArrowheads="1"/>
          </p:cNvSpPr>
          <p:nvPr/>
        </p:nvSpPr>
        <p:spPr bwMode="auto">
          <a:xfrm>
            <a:off x="4267200" y="51054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Lieferung</a:t>
            </a:r>
          </a:p>
          <a:p>
            <a:pPr algn="ctr"/>
            <a:r>
              <a:rPr lang="de-DE" sz="1400" b="1"/>
              <a:t>bestätigen</a:t>
            </a:r>
          </a:p>
          <a:p>
            <a:pPr algn="ctr"/>
            <a:r>
              <a:rPr lang="de-DE" sz="1400" b="1"/>
              <a:t>(an K)</a:t>
            </a:r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3048000" y="3352800"/>
            <a:ext cx="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78" name="Line 34"/>
          <p:cNvSpPr>
            <a:spLocks noChangeShapeType="1"/>
          </p:cNvSpPr>
          <p:nvPr/>
        </p:nvSpPr>
        <p:spPr bwMode="auto">
          <a:xfrm flipH="1">
            <a:off x="3048000" y="4343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79" name="Line 35"/>
          <p:cNvSpPr>
            <a:spLocks noChangeShapeType="1"/>
          </p:cNvSpPr>
          <p:nvPr/>
        </p:nvSpPr>
        <p:spPr bwMode="auto">
          <a:xfrm flipH="1">
            <a:off x="4914900" y="5791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80" name="Line 36"/>
          <p:cNvSpPr>
            <a:spLocks noChangeShapeType="1"/>
          </p:cNvSpPr>
          <p:nvPr/>
        </p:nvSpPr>
        <p:spPr bwMode="auto">
          <a:xfrm>
            <a:off x="1676400" y="335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81" name="Line 37"/>
          <p:cNvSpPr>
            <a:spLocks noChangeShapeType="1"/>
          </p:cNvSpPr>
          <p:nvPr/>
        </p:nvSpPr>
        <p:spPr bwMode="auto">
          <a:xfrm flipH="1">
            <a:off x="27432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82" name="Oval 38"/>
          <p:cNvSpPr>
            <a:spLocks noChangeArrowheads="1"/>
          </p:cNvSpPr>
          <p:nvPr/>
        </p:nvSpPr>
        <p:spPr bwMode="auto">
          <a:xfrm>
            <a:off x="533400" y="1905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Oval 39"/>
          <p:cNvSpPr>
            <a:spLocks noChangeArrowheads="1"/>
          </p:cNvSpPr>
          <p:nvPr/>
        </p:nvSpPr>
        <p:spPr bwMode="auto">
          <a:xfrm>
            <a:off x="48133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Oval 40"/>
          <p:cNvSpPr>
            <a:spLocks noChangeArrowheads="1"/>
          </p:cNvSpPr>
          <p:nvPr/>
        </p:nvSpPr>
        <p:spPr bwMode="auto">
          <a:xfrm>
            <a:off x="4851400" y="6057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Oval 41"/>
          <p:cNvSpPr>
            <a:spLocks noChangeArrowheads="1"/>
          </p:cNvSpPr>
          <p:nvPr/>
        </p:nvSpPr>
        <p:spPr bwMode="auto">
          <a:xfrm>
            <a:off x="15621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Oval 42"/>
          <p:cNvSpPr>
            <a:spLocks noChangeArrowheads="1"/>
          </p:cNvSpPr>
          <p:nvPr/>
        </p:nvSpPr>
        <p:spPr bwMode="auto">
          <a:xfrm>
            <a:off x="1600200" y="4610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87" name="Line 43"/>
          <p:cNvSpPr>
            <a:spLocks noChangeShapeType="1"/>
          </p:cNvSpPr>
          <p:nvPr/>
        </p:nvSpPr>
        <p:spPr bwMode="auto">
          <a:xfrm flipH="1">
            <a:off x="1676400" y="4343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88" name="Line 44"/>
          <p:cNvSpPr>
            <a:spLocks noChangeShapeType="1"/>
          </p:cNvSpPr>
          <p:nvPr/>
        </p:nvSpPr>
        <p:spPr bwMode="auto">
          <a:xfrm>
            <a:off x="685800" y="2057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89" name="Rectangle 45"/>
          <p:cNvSpPr>
            <a:spLocks noChangeArrowheads="1"/>
          </p:cNvSpPr>
          <p:nvPr/>
        </p:nvSpPr>
        <p:spPr bwMode="auto">
          <a:xfrm>
            <a:off x="6400800" y="2209800"/>
            <a:ext cx="2514600" cy="1676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600"/>
              <a:t>Legende</a:t>
            </a:r>
          </a:p>
        </p:txBody>
      </p:sp>
      <p:sp>
        <p:nvSpPr>
          <p:cNvPr id="364590" name="Text Box 46"/>
          <p:cNvSpPr txBox="1">
            <a:spLocks noChangeArrowheads="1"/>
          </p:cNvSpPr>
          <p:nvPr/>
        </p:nvSpPr>
        <p:spPr bwMode="auto">
          <a:xfrm>
            <a:off x="6832600" y="2565400"/>
            <a:ext cx="211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Operationsaufruf</a:t>
            </a:r>
            <a:endParaRPr lang="de-DE" sz="1800">
              <a:solidFill>
                <a:srgbClr val="001D4B"/>
              </a:solidFill>
            </a:endParaRPr>
          </a:p>
        </p:txBody>
      </p:sp>
      <p:sp>
        <p:nvSpPr>
          <p:cNvPr id="364592" name="AutoShape 48"/>
          <p:cNvSpPr>
            <a:spLocks noChangeArrowheads="1"/>
          </p:cNvSpPr>
          <p:nvPr/>
        </p:nvSpPr>
        <p:spPr bwMode="auto">
          <a:xfrm>
            <a:off x="6540500" y="2641600"/>
            <a:ext cx="295275" cy="220663"/>
          </a:xfrm>
          <a:prstGeom prst="roundRect">
            <a:avLst>
              <a:gd name="adj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400" b="1"/>
          </a:p>
        </p:txBody>
      </p:sp>
      <p:sp>
        <p:nvSpPr>
          <p:cNvPr id="364593" name="AutoShape 49"/>
          <p:cNvSpPr>
            <a:spLocks noChangeArrowheads="1"/>
          </p:cNvSpPr>
          <p:nvPr/>
        </p:nvSpPr>
        <p:spPr bwMode="auto">
          <a:xfrm>
            <a:off x="6565900" y="2984500"/>
            <a:ext cx="254000" cy="169863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94" name="Text Box 50"/>
          <p:cNvSpPr txBox="1">
            <a:spLocks noChangeArrowheads="1"/>
          </p:cNvSpPr>
          <p:nvPr/>
        </p:nvSpPr>
        <p:spPr bwMode="auto">
          <a:xfrm>
            <a:off x="6858000" y="2895600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Alternative</a:t>
            </a:r>
            <a:endParaRPr lang="de-DE" sz="1800">
              <a:solidFill>
                <a:srgbClr val="001D4B"/>
              </a:solidFill>
            </a:endParaRPr>
          </a:p>
        </p:txBody>
      </p:sp>
      <p:sp>
        <p:nvSpPr>
          <p:cNvPr id="364595" name="Oval 51"/>
          <p:cNvSpPr>
            <a:spLocks noChangeArrowheads="1"/>
          </p:cNvSpPr>
          <p:nvPr/>
        </p:nvSpPr>
        <p:spPr bwMode="auto">
          <a:xfrm>
            <a:off x="6578600" y="3251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96" name="Text Box 52"/>
          <p:cNvSpPr txBox="1">
            <a:spLocks noChangeArrowheads="1"/>
          </p:cNvSpPr>
          <p:nvPr/>
        </p:nvSpPr>
        <p:spPr bwMode="auto">
          <a:xfrm>
            <a:off x="6858000" y="31892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</a:rPr>
              <a:t>Konvers.-Beginn</a:t>
            </a:r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6578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Oval 54"/>
          <p:cNvSpPr>
            <a:spLocks noChangeArrowheads="1"/>
          </p:cNvSpPr>
          <p:nvPr/>
        </p:nvSpPr>
        <p:spPr bwMode="auto">
          <a:xfrm>
            <a:off x="6616700" y="3619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4599" name="Text Box 55"/>
          <p:cNvSpPr txBox="1">
            <a:spLocks noChangeArrowheads="1"/>
          </p:cNvSpPr>
          <p:nvPr/>
        </p:nvSpPr>
        <p:spPr bwMode="auto">
          <a:xfrm>
            <a:off x="6858000" y="3506788"/>
            <a:ext cx="186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</a:rPr>
              <a:t>Konvers.-Ende</a:t>
            </a:r>
          </a:p>
        </p:txBody>
      </p:sp>
      <p:sp>
        <p:nvSpPr>
          <p:cNvPr id="4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31</a:t>
            </a:fld>
            <a:endParaRPr lang="de-DE"/>
          </a:p>
        </p:txBody>
      </p:sp>
      <p:sp>
        <p:nvSpPr>
          <p:cNvPr id="47" name="Fußzeilenplatzhalter 2">
            <a:extLst>
              <a:ext uri="{FF2B5EF4-FFF2-40B4-BE49-F238E27FC236}">
                <a16:creationId xmlns:a16="http://schemas.microsoft.com/office/drawing/2014/main" id="{FD580C5B-64E2-7E47-B551-48E7EF9F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903825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Aktivitätsdiagramm v. Choreographie</a:t>
            </a:r>
          </a:p>
        </p:txBody>
      </p:sp>
      <p:sp>
        <p:nvSpPr>
          <p:cNvPr id="377859" name="Rectangle 1027"/>
          <p:cNvSpPr>
            <a:spLocks noChangeArrowheads="1"/>
          </p:cNvSpPr>
          <p:nvPr/>
        </p:nvSpPr>
        <p:spPr bwMode="auto">
          <a:xfrm>
            <a:off x="1066800" y="14478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Kunde (K)</a:t>
            </a:r>
            <a:endParaRPr lang="de-DE" sz="1600" b="1" baseline="-25000"/>
          </a:p>
        </p:txBody>
      </p:sp>
      <p:sp>
        <p:nvSpPr>
          <p:cNvPr id="377860" name="Rectangle 1028"/>
          <p:cNvSpPr>
            <a:spLocks noChangeArrowheads="1"/>
          </p:cNvSpPr>
          <p:nvPr/>
        </p:nvSpPr>
        <p:spPr bwMode="auto">
          <a:xfrm>
            <a:off x="4114800" y="1447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Firma (F)</a:t>
            </a:r>
            <a:endParaRPr lang="de-DE" sz="1600" b="1" baseline="-25000"/>
          </a:p>
        </p:txBody>
      </p:sp>
      <p:sp>
        <p:nvSpPr>
          <p:cNvPr id="377861" name="Rectangle 1029"/>
          <p:cNvSpPr>
            <a:spLocks noChangeArrowheads="1"/>
          </p:cNvSpPr>
          <p:nvPr/>
        </p:nvSpPr>
        <p:spPr bwMode="auto">
          <a:xfrm>
            <a:off x="6172200" y="1447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Bank(B)</a:t>
            </a:r>
            <a:endParaRPr lang="de-DE" sz="1600" b="1" baseline="-25000"/>
          </a:p>
        </p:txBody>
      </p:sp>
      <p:sp>
        <p:nvSpPr>
          <p:cNvPr id="377862" name="Line 1030"/>
          <p:cNvSpPr>
            <a:spLocks noChangeShapeType="1"/>
          </p:cNvSpPr>
          <p:nvPr/>
        </p:nvSpPr>
        <p:spPr bwMode="auto">
          <a:xfrm>
            <a:off x="3810000" y="1447800"/>
            <a:ext cx="0" cy="48006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3" name="Line 1031"/>
          <p:cNvSpPr>
            <a:spLocks noChangeShapeType="1"/>
          </p:cNvSpPr>
          <p:nvPr/>
        </p:nvSpPr>
        <p:spPr bwMode="auto">
          <a:xfrm>
            <a:off x="5943600" y="1447800"/>
            <a:ext cx="0" cy="47244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4" name="Line 1032"/>
          <p:cNvSpPr>
            <a:spLocks noChangeShapeType="1"/>
          </p:cNvSpPr>
          <p:nvPr/>
        </p:nvSpPr>
        <p:spPr bwMode="auto">
          <a:xfrm>
            <a:off x="3048000" y="2590800"/>
            <a:ext cx="1143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5" name="Line 1033"/>
          <p:cNvSpPr>
            <a:spLocks noChangeShapeType="1"/>
          </p:cNvSpPr>
          <p:nvPr/>
        </p:nvSpPr>
        <p:spPr bwMode="auto">
          <a:xfrm flipH="1">
            <a:off x="2438400" y="2667000"/>
            <a:ext cx="17526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6" name="Line 1034"/>
          <p:cNvSpPr>
            <a:spLocks noChangeShapeType="1"/>
          </p:cNvSpPr>
          <p:nvPr/>
        </p:nvSpPr>
        <p:spPr bwMode="auto">
          <a:xfrm flipV="1">
            <a:off x="3657600" y="4851400"/>
            <a:ext cx="27432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7" name="Line 1035"/>
          <p:cNvSpPr>
            <a:spLocks noChangeShapeType="1"/>
          </p:cNvSpPr>
          <p:nvPr/>
        </p:nvSpPr>
        <p:spPr bwMode="auto">
          <a:xfrm flipH="1">
            <a:off x="5486400" y="5029200"/>
            <a:ext cx="9144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8" name="Line 1036"/>
          <p:cNvSpPr>
            <a:spLocks noChangeShapeType="1"/>
          </p:cNvSpPr>
          <p:nvPr/>
        </p:nvSpPr>
        <p:spPr bwMode="auto">
          <a:xfrm flipH="1">
            <a:off x="1676400" y="3352800"/>
            <a:ext cx="0" cy="292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69" name="AutoShape 1037"/>
          <p:cNvSpPr>
            <a:spLocks noChangeArrowheads="1"/>
          </p:cNvSpPr>
          <p:nvPr/>
        </p:nvSpPr>
        <p:spPr bwMode="auto">
          <a:xfrm>
            <a:off x="838200" y="22860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Angebotsanfrage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F)</a:t>
            </a:r>
          </a:p>
        </p:txBody>
      </p:sp>
      <p:sp>
        <p:nvSpPr>
          <p:cNvPr id="377870" name="AutoShape 1038"/>
          <p:cNvSpPr>
            <a:spLocks noChangeArrowheads="1"/>
          </p:cNvSpPr>
          <p:nvPr/>
        </p:nvSpPr>
        <p:spPr bwMode="auto">
          <a:xfrm>
            <a:off x="4191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Angebot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Senden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K)</a:t>
            </a:r>
          </a:p>
        </p:txBody>
      </p:sp>
      <p:sp>
        <p:nvSpPr>
          <p:cNvPr id="377871" name="AutoShape 1039"/>
          <p:cNvSpPr>
            <a:spLocks noChangeArrowheads="1"/>
          </p:cNvSpPr>
          <p:nvPr/>
        </p:nvSpPr>
        <p:spPr bwMode="auto">
          <a:xfrm>
            <a:off x="2057400" y="3200400"/>
            <a:ext cx="6858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72" name="AutoShape 1040"/>
          <p:cNvSpPr>
            <a:spLocks noChangeArrowheads="1"/>
          </p:cNvSpPr>
          <p:nvPr/>
        </p:nvSpPr>
        <p:spPr bwMode="auto">
          <a:xfrm>
            <a:off x="1066800" y="36576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Bestellung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abbrechen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F)</a:t>
            </a:r>
          </a:p>
        </p:txBody>
      </p:sp>
      <p:sp>
        <p:nvSpPr>
          <p:cNvPr id="377873" name="AutoShape 1041"/>
          <p:cNvSpPr>
            <a:spLocks noChangeArrowheads="1"/>
          </p:cNvSpPr>
          <p:nvPr/>
        </p:nvSpPr>
        <p:spPr bwMode="auto">
          <a:xfrm>
            <a:off x="2438400" y="36576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Bestellung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bestätigen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F)</a:t>
            </a:r>
          </a:p>
        </p:txBody>
      </p:sp>
      <p:sp>
        <p:nvSpPr>
          <p:cNvPr id="377874" name="AutoShape 1042"/>
          <p:cNvSpPr>
            <a:spLocks noChangeArrowheads="1"/>
          </p:cNvSpPr>
          <p:nvPr/>
        </p:nvSpPr>
        <p:spPr bwMode="auto">
          <a:xfrm>
            <a:off x="2438400" y="44958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Abbuchung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bestätigen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B)</a:t>
            </a:r>
          </a:p>
        </p:txBody>
      </p:sp>
      <p:sp>
        <p:nvSpPr>
          <p:cNvPr id="377875" name="AutoShape 1043"/>
          <p:cNvSpPr>
            <a:spLocks noChangeArrowheads="1"/>
          </p:cNvSpPr>
          <p:nvPr/>
        </p:nvSpPr>
        <p:spPr bwMode="auto">
          <a:xfrm>
            <a:off x="6400800" y="44958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Buchung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bestätigen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F)</a:t>
            </a:r>
          </a:p>
        </p:txBody>
      </p:sp>
      <p:sp>
        <p:nvSpPr>
          <p:cNvPr id="377876" name="AutoShape 1044"/>
          <p:cNvSpPr>
            <a:spLocks noChangeArrowheads="1"/>
          </p:cNvSpPr>
          <p:nvPr/>
        </p:nvSpPr>
        <p:spPr bwMode="auto">
          <a:xfrm>
            <a:off x="4267200" y="5105400"/>
            <a:ext cx="12192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>
                <a:solidFill>
                  <a:schemeClr val="bg2"/>
                </a:solidFill>
              </a:rPr>
              <a:t>Lieferung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bestätigen</a:t>
            </a:r>
          </a:p>
          <a:p>
            <a:pPr algn="ctr"/>
            <a:r>
              <a:rPr lang="de-DE" sz="1400" b="1">
                <a:solidFill>
                  <a:schemeClr val="bg2"/>
                </a:solidFill>
              </a:rPr>
              <a:t>(an K)</a:t>
            </a:r>
          </a:p>
        </p:txBody>
      </p:sp>
      <p:sp>
        <p:nvSpPr>
          <p:cNvPr id="377877" name="Line 1045"/>
          <p:cNvSpPr>
            <a:spLocks noChangeShapeType="1"/>
          </p:cNvSpPr>
          <p:nvPr/>
        </p:nvSpPr>
        <p:spPr bwMode="auto">
          <a:xfrm flipH="1">
            <a:off x="3048000" y="3352800"/>
            <a:ext cx="0" cy="2921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78" name="Line 1046"/>
          <p:cNvSpPr>
            <a:spLocks noChangeShapeType="1"/>
          </p:cNvSpPr>
          <p:nvPr/>
        </p:nvSpPr>
        <p:spPr bwMode="auto">
          <a:xfrm flipH="1">
            <a:off x="3048000" y="4343400"/>
            <a:ext cx="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79" name="Line 1047"/>
          <p:cNvSpPr>
            <a:spLocks noChangeShapeType="1"/>
          </p:cNvSpPr>
          <p:nvPr/>
        </p:nvSpPr>
        <p:spPr bwMode="auto">
          <a:xfrm flipH="1">
            <a:off x="4914900" y="5791200"/>
            <a:ext cx="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80" name="Line 1048"/>
          <p:cNvSpPr>
            <a:spLocks noChangeShapeType="1"/>
          </p:cNvSpPr>
          <p:nvPr/>
        </p:nvSpPr>
        <p:spPr bwMode="auto">
          <a:xfrm>
            <a:off x="1676400" y="3352800"/>
            <a:ext cx="3810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81" name="Line 1049"/>
          <p:cNvSpPr>
            <a:spLocks noChangeShapeType="1"/>
          </p:cNvSpPr>
          <p:nvPr/>
        </p:nvSpPr>
        <p:spPr bwMode="auto">
          <a:xfrm flipH="1">
            <a:off x="2743200" y="3352800"/>
            <a:ext cx="304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82" name="Oval 1050"/>
          <p:cNvSpPr>
            <a:spLocks noChangeArrowheads="1"/>
          </p:cNvSpPr>
          <p:nvPr/>
        </p:nvSpPr>
        <p:spPr bwMode="auto">
          <a:xfrm>
            <a:off x="533400" y="1905000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83" name="Oval 1051"/>
          <p:cNvSpPr>
            <a:spLocks noChangeArrowheads="1"/>
          </p:cNvSpPr>
          <p:nvPr/>
        </p:nvSpPr>
        <p:spPr bwMode="auto">
          <a:xfrm>
            <a:off x="48133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84" name="Oval 1052"/>
          <p:cNvSpPr>
            <a:spLocks noChangeArrowheads="1"/>
          </p:cNvSpPr>
          <p:nvPr/>
        </p:nvSpPr>
        <p:spPr bwMode="auto">
          <a:xfrm>
            <a:off x="4851400" y="6057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85" name="Oval 1053"/>
          <p:cNvSpPr>
            <a:spLocks noChangeArrowheads="1"/>
          </p:cNvSpPr>
          <p:nvPr/>
        </p:nvSpPr>
        <p:spPr bwMode="auto">
          <a:xfrm>
            <a:off x="15621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86" name="Oval 1054"/>
          <p:cNvSpPr>
            <a:spLocks noChangeArrowheads="1"/>
          </p:cNvSpPr>
          <p:nvPr/>
        </p:nvSpPr>
        <p:spPr bwMode="auto">
          <a:xfrm>
            <a:off x="1600200" y="4610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87" name="Line 1055"/>
          <p:cNvSpPr>
            <a:spLocks noChangeShapeType="1"/>
          </p:cNvSpPr>
          <p:nvPr/>
        </p:nvSpPr>
        <p:spPr bwMode="auto">
          <a:xfrm flipH="1">
            <a:off x="1676400" y="4343400"/>
            <a:ext cx="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88" name="Line 1056"/>
          <p:cNvSpPr>
            <a:spLocks noChangeShapeType="1"/>
          </p:cNvSpPr>
          <p:nvPr/>
        </p:nvSpPr>
        <p:spPr bwMode="auto">
          <a:xfrm>
            <a:off x="685800" y="2057400"/>
            <a:ext cx="228600" cy="228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7889" name="Rectangle 1057"/>
          <p:cNvSpPr>
            <a:spLocks noChangeArrowheads="1"/>
          </p:cNvSpPr>
          <p:nvPr/>
        </p:nvSpPr>
        <p:spPr bwMode="auto">
          <a:xfrm>
            <a:off x="6400800" y="2209800"/>
            <a:ext cx="2514600" cy="1676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600"/>
              <a:t>Legende</a:t>
            </a:r>
          </a:p>
        </p:txBody>
      </p:sp>
      <p:sp>
        <p:nvSpPr>
          <p:cNvPr id="377890" name="Text Box 1058"/>
          <p:cNvSpPr txBox="1">
            <a:spLocks noChangeArrowheads="1"/>
          </p:cNvSpPr>
          <p:nvPr/>
        </p:nvSpPr>
        <p:spPr bwMode="auto">
          <a:xfrm>
            <a:off x="6832600" y="2565400"/>
            <a:ext cx="211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Operationsaufruf</a:t>
            </a:r>
            <a:endParaRPr lang="de-DE" sz="1800">
              <a:solidFill>
                <a:srgbClr val="001D4B"/>
              </a:solidFill>
            </a:endParaRPr>
          </a:p>
        </p:txBody>
      </p:sp>
      <p:sp>
        <p:nvSpPr>
          <p:cNvPr id="377891" name="AutoShape 1059"/>
          <p:cNvSpPr>
            <a:spLocks noChangeArrowheads="1"/>
          </p:cNvSpPr>
          <p:nvPr/>
        </p:nvSpPr>
        <p:spPr bwMode="auto">
          <a:xfrm>
            <a:off x="6540500" y="2641600"/>
            <a:ext cx="295275" cy="220663"/>
          </a:xfrm>
          <a:prstGeom prst="roundRect">
            <a:avLst>
              <a:gd name="adj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400" b="1"/>
          </a:p>
        </p:txBody>
      </p:sp>
      <p:sp>
        <p:nvSpPr>
          <p:cNvPr id="377892" name="AutoShape 1060"/>
          <p:cNvSpPr>
            <a:spLocks noChangeArrowheads="1"/>
          </p:cNvSpPr>
          <p:nvPr/>
        </p:nvSpPr>
        <p:spPr bwMode="auto">
          <a:xfrm>
            <a:off x="6565900" y="2984500"/>
            <a:ext cx="254000" cy="169863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93" name="Text Box 1061"/>
          <p:cNvSpPr txBox="1">
            <a:spLocks noChangeArrowheads="1"/>
          </p:cNvSpPr>
          <p:nvPr/>
        </p:nvSpPr>
        <p:spPr bwMode="auto">
          <a:xfrm>
            <a:off x="6858000" y="2895600"/>
            <a:ext cx="1433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Alternative</a:t>
            </a:r>
            <a:endParaRPr lang="de-DE" sz="1800">
              <a:solidFill>
                <a:srgbClr val="001D4B"/>
              </a:solidFill>
            </a:endParaRPr>
          </a:p>
        </p:txBody>
      </p:sp>
      <p:sp>
        <p:nvSpPr>
          <p:cNvPr id="377894" name="Oval 1062"/>
          <p:cNvSpPr>
            <a:spLocks noChangeArrowheads="1"/>
          </p:cNvSpPr>
          <p:nvPr/>
        </p:nvSpPr>
        <p:spPr bwMode="auto">
          <a:xfrm>
            <a:off x="6578600" y="3251200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95" name="Text Box 1063"/>
          <p:cNvSpPr txBox="1">
            <a:spLocks noChangeArrowheads="1"/>
          </p:cNvSpPr>
          <p:nvPr/>
        </p:nvSpPr>
        <p:spPr bwMode="auto">
          <a:xfrm>
            <a:off x="6858000" y="31892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</a:rPr>
              <a:t>Konvers.-Beginn</a:t>
            </a:r>
          </a:p>
        </p:txBody>
      </p:sp>
      <p:sp>
        <p:nvSpPr>
          <p:cNvPr id="377896" name="Oval 1064"/>
          <p:cNvSpPr>
            <a:spLocks noChangeArrowheads="1"/>
          </p:cNvSpPr>
          <p:nvPr/>
        </p:nvSpPr>
        <p:spPr bwMode="auto">
          <a:xfrm>
            <a:off x="6578600" y="3581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97" name="Oval 1065"/>
          <p:cNvSpPr>
            <a:spLocks noChangeArrowheads="1"/>
          </p:cNvSpPr>
          <p:nvPr/>
        </p:nvSpPr>
        <p:spPr bwMode="auto">
          <a:xfrm>
            <a:off x="6616700" y="3619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98" name="Text Box 1066"/>
          <p:cNvSpPr txBox="1">
            <a:spLocks noChangeArrowheads="1"/>
          </p:cNvSpPr>
          <p:nvPr/>
        </p:nvSpPr>
        <p:spPr bwMode="auto">
          <a:xfrm>
            <a:off x="6858000" y="3506788"/>
            <a:ext cx="186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</a:rPr>
              <a:t>Konvers.-Ende</a:t>
            </a:r>
          </a:p>
        </p:txBody>
      </p:sp>
      <p:grpSp>
        <p:nvGrpSpPr>
          <p:cNvPr id="377905" name="Group 1073"/>
          <p:cNvGrpSpPr>
            <a:grpSpLocks/>
          </p:cNvGrpSpPr>
          <p:nvPr/>
        </p:nvGrpSpPr>
        <p:grpSpPr bwMode="auto">
          <a:xfrm>
            <a:off x="2819400" y="1828800"/>
            <a:ext cx="4953000" cy="1295400"/>
            <a:chOff x="1776" y="1152"/>
            <a:chExt cx="3120" cy="816"/>
          </a:xfrm>
        </p:grpSpPr>
        <p:sp>
          <p:nvSpPr>
            <p:cNvPr id="377899" name="Rectangle 1067"/>
            <p:cNvSpPr>
              <a:spLocks noChangeArrowheads="1"/>
            </p:cNvSpPr>
            <p:nvPr/>
          </p:nvSpPr>
          <p:spPr bwMode="auto">
            <a:xfrm>
              <a:off x="2160" y="1392"/>
              <a:ext cx="27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de-DE" sz="1600" b="1"/>
                <a:t>Rollen, die in einer konkreten</a:t>
              </a:r>
            </a:p>
            <a:p>
              <a:pPr algn="ctr"/>
              <a:r>
                <a:rPr lang="de-DE" sz="1600" b="1"/>
                <a:t>Konversation von Diensten</a:t>
              </a:r>
            </a:p>
            <a:p>
              <a:pPr algn="ctr"/>
              <a:r>
                <a:rPr lang="de-DE" sz="1600" b="1"/>
                <a:t>übernommen werden können</a:t>
              </a:r>
              <a:endParaRPr lang="de-DE" sz="1600" b="1" baseline="-25000"/>
            </a:p>
          </p:txBody>
        </p:sp>
        <p:sp>
          <p:nvSpPr>
            <p:cNvPr id="377900" name="Line 1068"/>
            <p:cNvSpPr>
              <a:spLocks noChangeShapeType="1"/>
            </p:cNvSpPr>
            <p:nvPr/>
          </p:nvSpPr>
          <p:spPr bwMode="auto">
            <a:xfrm flipH="1" flipV="1">
              <a:off x="1776" y="1152"/>
              <a:ext cx="14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7901" name="Line 1069"/>
            <p:cNvSpPr>
              <a:spLocks noChangeShapeType="1"/>
            </p:cNvSpPr>
            <p:nvPr/>
          </p:nvSpPr>
          <p:spPr bwMode="auto">
            <a:xfrm flipH="1" flipV="1">
              <a:off x="3120" y="1152"/>
              <a:ext cx="19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7902" name="Line 1070"/>
            <p:cNvSpPr>
              <a:spLocks noChangeShapeType="1"/>
            </p:cNvSpPr>
            <p:nvPr/>
          </p:nvSpPr>
          <p:spPr bwMode="auto">
            <a:xfrm flipV="1">
              <a:off x="3312" y="1152"/>
              <a:ext cx="57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7907" name="Group 1075"/>
          <p:cNvGrpSpPr>
            <a:grpSpLocks/>
          </p:cNvGrpSpPr>
          <p:nvPr/>
        </p:nvGrpSpPr>
        <p:grpSpPr bwMode="auto">
          <a:xfrm>
            <a:off x="2590800" y="3276600"/>
            <a:ext cx="5181600" cy="2438400"/>
            <a:chOff x="1632" y="2064"/>
            <a:chExt cx="3264" cy="1536"/>
          </a:xfrm>
        </p:grpSpPr>
        <p:sp>
          <p:nvSpPr>
            <p:cNvPr id="377903" name="Rectangle 1071"/>
            <p:cNvSpPr>
              <a:spLocks noChangeArrowheads="1"/>
            </p:cNvSpPr>
            <p:nvPr/>
          </p:nvSpPr>
          <p:spPr bwMode="auto">
            <a:xfrm>
              <a:off x="2160" y="2064"/>
              <a:ext cx="2736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de-DE" sz="1600" b="1"/>
                <a:t>Choreographie = eine Art öffentliche</a:t>
              </a:r>
            </a:p>
            <a:p>
              <a:pPr algn="ctr"/>
              <a:r>
                <a:rPr lang="de-DE" sz="1600" b="1"/>
                <a:t>Schnittstelle </a:t>
              </a:r>
              <a:r>
                <a:rPr lang="de-DE" sz="1600" b="1">
                  <a:sym typeface="Symbol" pitchFamily="18" charset="2"/>
                </a:rPr>
                <a:t> nicht direkt als</a:t>
              </a:r>
            </a:p>
            <a:p>
              <a:pPr algn="ctr"/>
              <a:r>
                <a:rPr lang="de-DE" sz="1600" b="1">
                  <a:sym typeface="Symbol" pitchFamily="18" charset="2"/>
                </a:rPr>
                <a:t>Prozess ausführbar</a:t>
              </a:r>
              <a:r>
                <a:rPr lang="de-DE" sz="1600" b="1"/>
                <a:t>, beschreibt</a:t>
              </a:r>
            </a:p>
            <a:p>
              <a:pPr algn="ctr"/>
              <a:r>
                <a:rPr lang="de-DE" sz="1600" b="1"/>
                <a:t>Nachrichtenaustausch aus einer</a:t>
              </a:r>
            </a:p>
            <a:p>
              <a:pPr algn="ctr"/>
              <a:r>
                <a:rPr lang="de-DE" sz="1600" b="1"/>
                <a:t>öffentlichen Sicht.</a:t>
              </a:r>
            </a:p>
            <a:p>
              <a:pPr algn="ctr"/>
              <a:r>
                <a:rPr lang="de-DE" sz="1600" b="1"/>
                <a:t>Macht keine Angaben über interne</a:t>
              </a:r>
            </a:p>
            <a:p>
              <a:pPr algn="ctr"/>
              <a:r>
                <a:rPr lang="de-DE" sz="1600" b="1"/>
                <a:t>Prozesslogik der Teilnehmer, z.B.</a:t>
              </a:r>
            </a:p>
            <a:p>
              <a:pPr algn="ctr"/>
              <a:r>
                <a:rPr lang="de-DE" sz="1600" b="1"/>
                <a:t>Bedingungen, wann Bestellung ab-</a:t>
              </a:r>
            </a:p>
            <a:p>
              <a:pPr algn="ctr"/>
              <a:r>
                <a:rPr lang="de-DE" sz="1600" b="1"/>
                <a:t>gebrochen oder bestätigt wird</a:t>
              </a:r>
              <a:endParaRPr lang="de-DE" sz="1600" b="1" baseline="-25000"/>
            </a:p>
          </p:txBody>
        </p:sp>
        <p:sp>
          <p:nvSpPr>
            <p:cNvPr id="377904" name="Line 1072"/>
            <p:cNvSpPr>
              <a:spLocks noChangeShapeType="1"/>
            </p:cNvSpPr>
            <p:nvPr/>
          </p:nvSpPr>
          <p:spPr bwMode="auto">
            <a:xfrm flipH="1" flipV="1">
              <a:off x="1632" y="2160"/>
              <a:ext cx="52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32</a:t>
            </a:fld>
            <a:endParaRPr lang="de-DE"/>
          </a:p>
        </p:txBody>
      </p:sp>
      <p:sp>
        <p:nvSpPr>
          <p:cNvPr id="55" name="Fußzeilenplatzhalter 2">
            <a:extLst>
              <a:ext uri="{FF2B5EF4-FFF2-40B4-BE49-F238E27FC236}">
                <a16:creationId xmlns:a16="http://schemas.microsoft.com/office/drawing/2014/main" id="{577E3488-1B6B-044C-9079-60AE5C2C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4013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Unterscheidung öffentlicher u. privater Aspekte</a:t>
            </a:r>
          </a:p>
        </p:txBody>
      </p:sp>
      <p:sp>
        <p:nvSpPr>
          <p:cNvPr id="378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070850" cy="4611687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/>
              <a:t>Protokoll legt Sichtbarkeit von Nachrichtenaustausch-Verhalten fest, ohne interne Implementierungsdetails offenzulegen</a:t>
            </a:r>
          </a:p>
          <a:p>
            <a:pPr>
              <a:buFontTx/>
              <a:buChar char="•"/>
            </a:pPr>
            <a:r>
              <a:rPr lang="de-DE"/>
              <a:t>Vorteile dieser Aspekt-Trennung:</a:t>
            </a:r>
          </a:p>
          <a:p>
            <a:pPr lvl="1">
              <a:buFontTx/>
              <a:buChar char="–"/>
            </a:pPr>
            <a:r>
              <a:rPr lang="de-DE"/>
              <a:t>Firmen wollen interne Geschäftsprozesse und ihr Daten-management Geschäftspartnern nicht offenbaren</a:t>
            </a:r>
          </a:p>
          <a:p>
            <a:pPr lvl="1">
              <a:buFontTx/>
              <a:buChar char="–"/>
            </a:pPr>
            <a:r>
              <a:rPr lang="de-DE"/>
              <a:t>Freiheit, private Details von interner Prozessimplementierung ändern zu können, ohne dass die öffentliche Schnittstelle davon beeinflusst wird</a:t>
            </a:r>
          </a:p>
        </p:txBody>
      </p:sp>
      <p:sp>
        <p:nvSpPr>
          <p:cNvPr id="378884" name="Line 1028"/>
          <p:cNvSpPr>
            <a:spLocks noChangeShapeType="1"/>
          </p:cNvSpPr>
          <p:nvPr/>
        </p:nvSpPr>
        <p:spPr bwMode="auto">
          <a:xfrm>
            <a:off x="3429000" y="5105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85" name="AutoShape 1029"/>
          <p:cNvSpPr>
            <a:spLocks noChangeArrowheads="1"/>
          </p:cNvSpPr>
          <p:nvPr/>
        </p:nvSpPr>
        <p:spPr bwMode="auto">
          <a:xfrm>
            <a:off x="1219200" y="48006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Angebotsanfrage</a:t>
            </a:r>
          </a:p>
          <a:p>
            <a:pPr algn="ctr"/>
            <a:r>
              <a:rPr lang="de-DE" sz="1400" b="1"/>
              <a:t>(an F)</a:t>
            </a:r>
          </a:p>
        </p:txBody>
      </p:sp>
      <p:sp>
        <p:nvSpPr>
          <p:cNvPr id="378886" name="AutoShape 1030"/>
          <p:cNvSpPr>
            <a:spLocks noChangeArrowheads="1"/>
          </p:cNvSpPr>
          <p:nvPr/>
        </p:nvSpPr>
        <p:spPr bwMode="auto">
          <a:xfrm>
            <a:off x="4572000" y="4724400"/>
            <a:ext cx="1371600" cy="7620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</a:t>
            </a:r>
          </a:p>
          <a:p>
            <a:pPr algn="ctr"/>
            <a:r>
              <a:rPr lang="de-DE" sz="1400" b="1"/>
              <a:t>Senden</a:t>
            </a:r>
          </a:p>
          <a:p>
            <a:pPr algn="ctr"/>
            <a:r>
              <a:rPr lang="de-DE" sz="1400" b="1"/>
              <a:t>(an K)</a:t>
            </a:r>
          </a:p>
        </p:txBody>
      </p:sp>
      <p:sp>
        <p:nvSpPr>
          <p:cNvPr id="378887" name="AutoShape 1031"/>
          <p:cNvSpPr>
            <a:spLocks noChangeArrowheads="1"/>
          </p:cNvSpPr>
          <p:nvPr/>
        </p:nvSpPr>
        <p:spPr bwMode="auto">
          <a:xfrm>
            <a:off x="7010400" y="4724400"/>
            <a:ext cx="12954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Angebots-</a:t>
            </a:r>
          </a:p>
          <a:p>
            <a:pPr algn="ctr"/>
            <a:r>
              <a:rPr lang="de-DE" sz="1400" b="1"/>
              <a:t>Erstellung</a:t>
            </a:r>
          </a:p>
        </p:txBody>
      </p:sp>
      <p:sp>
        <p:nvSpPr>
          <p:cNvPr id="378888" name="Line 1032"/>
          <p:cNvSpPr>
            <a:spLocks noChangeShapeType="1"/>
          </p:cNvSpPr>
          <p:nvPr/>
        </p:nvSpPr>
        <p:spPr bwMode="auto">
          <a:xfrm>
            <a:off x="5943600" y="51054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889" name="AutoShape 1033"/>
          <p:cNvSpPr>
            <a:spLocks noChangeArrowheads="1"/>
          </p:cNvSpPr>
          <p:nvPr/>
        </p:nvSpPr>
        <p:spPr bwMode="auto">
          <a:xfrm>
            <a:off x="838200" y="4343400"/>
            <a:ext cx="5486400" cy="1371600"/>
          </a:xfrm>
          <a:prstGeom prst="roundRect">
            <a:avLst>
              <a:gd name="adj" fmla="val 11111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Sichtbarkeit für Kunden</a:t>
            </a:r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33</a:t>
            </a:fld>
            <a:endParaRPr lang="de-DE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A4EB59B8-6896-AF41-A2A0-0D29F0FE8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020432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 Orchestrierung - Choreographie</a:t>
            </a:r>
          </a:p>
        </p:txBody>
      </p:sp>
      <p:sp>
        <p:nvSpPr>
          <p:cNvPr id="379946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/>
              <a:t>Interne Aktivitäten für andere Teilnehmer nicht sichtbar</a:t>
            </a:r>
          </a:p>
        </p:txBody>
      </p:sp>
      <p:sp>
        <p:nvSpPr>
          <p:cNvPr id="379908" name="Line 4"/>
          <p:cNvSpPr>
            <a:spLocks noChangeShapeType="1"/>
          </p:cNvSpPr>
          <p:nvPr/>
        </p:nvSpPr>
        <p:spPr bwMode="auto">
          <a:xfrm>
            <a:off x="3352800" y="32131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09" name="AutoShape 5"/>
          <p:cNvSpPr>
            <a:spLocks noChangeArrowheads="1"/>
          </p:cNvSpPr>
          <p:nvPr/>
        </p:nvSpPr>
        <p:spPr bwMode="auto">
          <a:xfrm>
            <a:off x="838200" y="2921000"/>
            <a:ext cx="10668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Empfang</a:t>
            </a:r>
          </a:p>
          <a:p>
            <a:pPr algn="ctr"/>
            <a:r>
              <a:rPr lang="de-DE" sz="1400" b="1"/>
              <a:t>(von K)</a:t>
            </a:r>
          </a:p>
        </p:txBody>
      </p:sp>
      <p:sp>
        <p:nvSpPr>
          <p:cNvPr id="379910" name="AutoShape 6"/>
          <p:cNvSpPr>
            <a:spLocks noChangeArrowheads="1"/>
          </p:cNvSpPr>
          <p:nvPr/>
        </p:nvSpPr>
        <p:spPr bwMode="auto">
          <a:xfrm>
            <a:off x="3733800" y="28956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Angebots-</a:t>
            </a:r>
          </a:p>
          <a:p>
            <a:pPr algn="ctr"/>
            <a:r>
              <a:rPr lang="de-DE" sz="1400" b="1"/>
              <a:t>Kalkulation</a:t>
            </a:r>
          </a:p>
          <a:p>
            <a:pPr algn="ctr"/>
            <a:r>
              <a:rPr lang="de-DE" sz="1400" b="1"/>
              <a:t>(intern)</a:t>
            </a:r>
          </a:p>
        </p:txBody>
      </p:sp>
      <p:sp>
        <p:nvSpPr>
          <p:cNvPr id="379911" name="AutoShape 7"/>
          <p:cNvSpPr>
            <a:spLocks noChangeArrowheads="1"/>
          </p:cNvSpPr>
          <p:nvPr/>
        </p:nvSpPr>
        <p:spPr bwMode="auto">
          <a:xfrm>
            <a:off x="7010400" y="3810000"/>
            <a:ext cx="622300" cy="3048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2" name="Oval 8"/>
          <p:cNvSpPr>
            <a:spLocks noChangeArrowheads="1"/>
          </p:cNvSpPr>
          <p:nvPr/>
        </p:nvSpPr>
        <p:spPr bwMode="auto">
          <a:xfrm>
            <a:off x="381000" y="3098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3" name="Oval 9"/>
          <p:cNvSpPr>
            <a:spLocks noChangeArrowheads="1"/>
          </p:cNvSpPr>
          <p:nvPr/>
        </p:nvSpPr>
        <p:spPr bwMode="auto">
          <a:xfrm>
            <a:off x="65278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4" name="Oval 10"/>
          <p:cNvSpPr>
            <a:spLocks noChangeArrowheads="1"/>
          </p:cNvSpPr>
          <p:nvPr/>
        </p:nvSpPr>
        <p:spPr bwMode="auto">
          <a:xfrm>
            <a:off x="6565900" y="4305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>
            <a:off x="609600" y="3200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16" name="AutoShape 12"/>
          <p:cNvSpPr>
            <a:spLocks noChangeArrowheads="1"/>
          </p:cNvSpPr>
          <p:nvPr/>
        </p:nvSpPr>
        <p:spPr bwMode="auto">
          <a:xfrm>
            <a:off x="2286000" y="2209800"/>
            <a:ext cx="1066800" cy="533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Abfrage</a:t>
            </a:r>
          </a:p>
          <a:p>
            <a:pPr algn="ctr"/>
            <a:r>
              <a:rPr lang="de-DE" sz="1400" b="1"/>
              <a:t>(an Lief1)</a:t>
            </a:r>
          </a:p>
        </p:txBody>
      </p:sp>
      <p:sp>
        <p:nvSpPr>
          <p:cNvPr id="379917" name="AutoShape 13"/>
          <p:cNvSpPr>
            <a:spLocks noChangeArrowheads="1"/>
          </p:cNvSpPr>
          <p:nvPr/>
        </p:nvSpPr>
        <p:spPr bwMode="auto">
          <a:xfrm>
            <a:off x="2286000" y="2895600"/>
            <a:ext cx="1066800" cy="533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Abfrage</a:t>
            </a:r>
          </a:p>
          <a:p>
            <a:pPr algn="ctr"/>
            <a:r>
              <a:rPr lang="de-DE" sz="1400" b="1"/>
              <a:t>(an Lief2)</a:t>
            </a:r>
          </a:p>
        </p:txBody>
      </p:sp>
      <p:sp>
        <p:nvSpPr>
          <p:cNvPr id="379918" name="AutoShape 14"/>
          <p:cNvSpPr>
            <a:spLocks noChangeArrowheads="1"/>
          </p:cNvSpPr>
          <p:nvPr/>
        </p:nvSpPr>
        <p:spPr bwMode="auto">
          <a:xfrm>
            <a:off x="2286000" y="3581400"/>
            <a:ext cx="10668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Kunden-</a:t>
            </a:r>
          </a:p>
          <a:p>
            <a:pPr algn="ctr"/>
            <a:r>
              <a:rPr lang="de-DE" sz="1400" b="1"/>
              <a:t>daten akt.</a:t>
            </a:r>
          </a:p>
          <a:p>
            <a:pPr algn="ctr"/>
            <a:r>
              <a:rPr lang="de-DE" sz="1400" b="1"/>
              <a:t>(intern)</a:t>
            </a:r>
          </a:p>
        </p:txBody>
      </p:sp>
      <p:sp>
        <p:nvSpPr>
          <p:cNvPr id="379919" name="AutoShape 15"/>
          <p:cNvSpPr>
            <a:spLocks noChangeArrowheads="1"/>
          </p:cNvSpPr>
          <p:nvPr/>
        </p:nvSpPr>
        <p:spPr bwMode="auto">
          <a:xfrm>
            <a:off x="5410200" y="28956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Angebot</a:t>
            </a:r>
          </a:p>
          <a:p>
            <a:pPr algn="ctr"/>
            <a:r>
              <a:rPr lang="de-DE" sz="1400" b="1"/>
              <a:t>senden</a:t>
            </a:r>
          </a:p>
          <a:p>
            <a:pPr algn="ctr"/>
            <a:r>
              <a:rPr lang="de-DE" sz="1400" b="1"/>
              <a:t>(an K)</a:t>
            </a:r>
          </a:p>
        </p:txBody>
      </p:sp>
      <p:sp>
        <p:nvSpPr>
          <p:cNvPr id="379920" name="AutoShape 16"/>
          <p:cNvSpPr>
            <a:spLocks noChangeArrowheads="1"/>
          </p:cNvSpPr>
          <p:nvPr/>
        </p:nvSpPr>
        <p:spPr bwMode="auto">
          <a:xfrm>
            <a:off x="6781800" y="28956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Empfang</a:t>
            </a:r>
          </a:p>
          <a:p>
            <a:pPr algn="ctr"/>
            <a:r>
              <a:rPr lang="de-DE" sz="1400" b="1"/>
              <a:t>Antwort</a:t>
            </a:r>
          </a:p>
          <a:p>
            <a:pPr algn="ctr"/>
            <a:r>
              <a:rPr lang="de-DE" sz="1400" b="1"/>
              <a:t>(von K)</a:t>
            </a:r>
          </a:p>
        </p:txBody>
      </p:sp>
      <p:sp>
        <p:nvSpPr>
          <p:cNvPr id="379921" name="Line 17"/>
          <p:cNvSpPr>
            <a:spLocks noChangeShapeType="1"/>
          </p:cNvSpPr>
          <p:nvPr/>
        </p:nvSpPr>
        <p:spPr bwMode="auto">
          <a:xfrm>
            <a:off x="1905000" y="3200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2" name="Line 18"/>
          <p:cNvSpPr>
            <a:spLocks noChangeShapeType="1"/>
          </p:cNvSpPr>
          <p:nvPr/>
        </p:nvSpPr>
        <p:spPr bwMode="auto">
          <a:xfrm flipV="1">
            <a:off x="1905000" y="2590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3" name="Line 19"/>
          <p:cNvSpPr>
            <a:spLocks noChangeShapeType="1"/>
          </p:cNvSpPr>
          <p:nvPr/>
        </p:nvSpPr>
        <p:spPr bwMode="auto">
          <a:xfrm>
            <a:off x="1905000" y="3352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3352800" y="25908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5" name="Line 21"/>
          <p:cNvSpPr>
            <a:spLocks noChangeShapeType="1"/>
          </p:cNvSpPr>
          <p:nvPr/>
        </p:nvSpPr>
        <p:spPr bwMode="auto">
          <a:xfrm flipV="1">
            <a:off x="3352800" y="34290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6" name="Line 22"/>
          <p:cNvSpPr>
            <a:spLocks noChangeShapeType="1"/>
          </p:cNvSpPr>
          <p:nvPr/>
        </p:nvSpPr>
        <p:spPr bwMode="auto">
          <a:xfrm>
            <a:off x="6400800" y="3238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7" name="Line 23"/>
          <p:cNvSpPr>
            <a:spLocks noChangeShapeType="1"/>
          </p:cNvSpPr>
          <p:nvPr/>
        </p:nvSpPr>
        <p:spPr bwMode="auto">
          <a:xfrm>
            <a:off x="5029200" y="3238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8" name="Line 24"/>
          <p:cNvSpPr>
            <a:spLocks noChangeShapeType="1"/>
          </p:cNvSpPr>
          <p:nvPr/>
        </p:nvSpPr>
        <p:spPr bwMode="auto">
          <a:xfrm flipH="1">
            <a:off x="7315200" y="3581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29" name="Line 25"/>
          <p:cNvSpPr>
            <a:spLocks noChangeShapeType="1"/>
          </p:cNvSpPr>
          <p:nvPr/>
        </p:nvSpPr>
        <p:spPr bwMode="auto">
          <a:xfrm flipH="1">
            <a:off x="6629400" y="3962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0" name="Line 26"/>
          <p:cNvSpPr>
            <a:spLocks noChangeShapeType="1"/>
          </p:cNvSpPr>
          <p:nvPr/>
        </p:nvSpPr>
        <p:spPr bwMode="auto">
          <a:xfrm>
            <a:off x="6629400" y="3962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>
            <a:off x="7620000" y="3962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 flipH="1">
            <a:off x="8001000" y="3962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3" name="AutoShape 29"/>
          <p:cNvSpPr>
            <a:spLocks noChangeArrowheads="1"/>
          </p:cNvSpPr>
          <p:nvPr/>
        </p:nvSpPr>
        <p:spPr bwMode="auto">
          <a:xfrm>
            <a:off x="7543800" y="42672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Empfang</a:t>
            </a:r>
          </a:p>
          <a:p>
            <a:pPr algn="ctr"/>
            <a:r>
              <a:rPr lang="de-DE" sz="1400" b="1"/>
              <a:t>Buchung</a:t>
            </a:r>
          </a:p>
          <a:p>
            <a:pPr algn="ctr"/>
            <a:r>
              <a:rPr lang="de-DE" sz="1400" b="1"/>
              <a:t>(von K)</a:t>
            </a:r>
          </a:p>
        </p:txBody>
      </p:sp>
      <p:sp>
        <p:nvSpPr>
          <p:cNvPr id="379934" name="AutoShape 30"/>
          <p:cNvSpPr>
            <a:spLocks noChangeArrowheads="1"/>
          </p:cNvSpPr>
          <p:nvPr/>
        </p:nvSpPr>
        <p:spPr bwMode="auto">
          <a:xfrm>
            <a:off x="7315200" y="5257800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Lieferung</a:t>
            </a:r>
          </a:p>
          <a:p>
            <a:pPr algn="ctr"/>
            <a:r>
              <a:rPr lang="de-DE" sz="1400" b="1"/>
              <a:t>veranlassen</a:t>
            </a:r>
          </a:p>
          <a:p>
            <a:pPr algn="ctr"/>
            <a:r>
              <a:rPr lang="de-DE" sz="1400" b="1"/>
              <a:t>(L1 oder L2)</a:t>
            </a:r>
          </a:p>
        </p:txBody>
      </p:sp>
      <p:sp>
        <p:nvSpPr>
          <p:cNvPr id="379935" name="Line 31"/>
          <p:cNvSpPr>
            <a:spLocks noChangeShapeType="1"/>
          </p:cNvSpPr>
          <p:nvPr/>
        </p:nvSpPr>
        <p:spPr bwMode="auto">
          <a:xfrm flipH="1">
            <a:off x="80264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6" name="AutoShape 32"/>
          <p:cNvSpPr>
            <a:spLocks noChangeArrowheads="1"/>
          </p:cNvSpPr>
          <p:nvPr/>
        </p:nvSpPr>
        <p:spPr bwMode="auto">
          <a:xfrm>
            <a:off x="5943600" y="52578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400" b="1"/>
              <a:t>Liefer-</a:t>
            </a:r>
          </a:p>
          <a:p>
            <a:pPr algn="ctr"/>
            <a:r>
              <a:rPr lang="de-DE" sz="1400" b="1"/>
              <a:t>Benachr.</a:t>
            </a:r>
          </a:p>
          <a:p>
            <a:pPr algn="ctr"/>
            <a:r>
              <a:rPr lang="de-DE" sz="1400" b="1"/>
              <a:t>(an K)</a:t>
            </a:r>
          </a:p>
        </p:txBody>
      </p:sp>
      <p:sp>
        <p:nvSpPr>
          <p:cNvPr id="379937" name="Line 33"/>
          <p:cNvSpPr>
            <a:spLocks noChangeShapeType="1"/>
          </p:cNvSpPr>
          <p:nvPr/>
        </p:nvSpPr>
        <p:spPr bwMode="auto">
          <a:xfrm flipH="1" flipV="1">
            <a:off x="6934200" y="56007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8" name="Line 34"/>
          <p:cNvSpPr>
            <a:spLocks noChangeShapeType="1"/>
          </p:cNvSpPr>
          <p:nvPr/>
        </p:nvSpPr>
        <p:spPr bwMode="auto">
          <a:xfrm flipH="1">
            <a:off x="6438900" y="5943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939" name="Oval 35"/>
          <p:cNvSpPr>
            <a:spLocks noChangeArrowheads="1"/>
          </p:cNvSpPr>
          <p:nvPr/>
        </p:nvSpPr>
        <p:spPr bwMode="auto">
          <a:xfrm>
            <a:off x="6324600" y="624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40" name="Oval 36"/>
          <p:cNvSpPr>
            <a:spLocks noChangeArrowheads="1"/>
          </p:cNvSpPr>
          <p:nvPr/>
        </p:nvSpPr>
        <p:spPr bwMode="auto">
          <a:xfrm>
            <a:off x="6362700" y="62865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941" name="Rectangle 37"/>
          <p:cNvSpPr>
            <a:spLocks noChangeArrowheads="1"/>
          </p:cNvSpPr>
          <p:nvPr/>
        </p:nvSpPr>
        <p:spPr bwMode="auto">
          <a:xfrm>
            <a:off x="838200" y="4724400"/>
            <a:ext cx="3373438" cy="1295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600"/>
              <a:t>Legende</a:t>
            </a:r>
          </a:p>
        </p:txBody>
      </p:sp>
      <p:sp>
        <p:nvSpPr>
          <p:cNvPr id="379942" name="Text Box 38"/>
          <p:cNvSpPr txBox="1">
            <a:spLocks noChangeArrowheads="1"/>
          </p:cNvSpPr>
          <p:nvPr/>
        </p:nvSpPr>
        <p:spPr bwMode="auto">
          <a:xfrm>
            <a:off x="1308100" y="5029200"/>
            <a:ext cx="28209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Vom Protokoll</a:t>
            </a:r>
          </a:p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vorgegebene </a:t>
            </a:r>
            <a:r>
              <a:rPr lang="de-DE">
                <a:solidFill>
                  <a:srgbClr val="001D4B"/>
                </a:solidFill>
                <a:sym typeface="Symbol" pitchFamily="18" charset="2"/>
              </a:rPr>
              <a:t>Aktivität</a:t>
            </a:r>
          </a:p>
        </p:txBody>
      </p:sp>
      <p:sp>
        <p:nvSpPr>
          <p:cNvPr id="379943" name="AutoShape 39"/>
          <p:cNvSpPr>
            <a:spLocks noChangeArrowheads="1"/>
          </p:cNvSpPr>
          <p:nvPr/>
        </p:nvSpPr>
        <p:spPr bwMode="auto">
          <a:xfrm>
            <a:off x="977900" y="5105400"/>
            <a:ext cx="295275" cy="220663"/>
          </a:xfrm>
          <a:prstGeom prst="roundRect">
            <a:avLst>
              <a:gd name="adj" fmla="val 3333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400" b="1"/>
          </a:p>
        </p:txBody>
      </p:sp>
      <p:sp>
        <p:nvSpPr>
          <p:cNvPr id="379944" name="AutoShape 40"/>
          <p:cNvSpPr>
            <a:spLocks noChangeArrowheads="1"/>
          </p:cNvSpPr>
          <p:nvPr/>
        </p:nvSpPr>
        <p:spPr bwMode="auto">
          <a:xfrm>
            <a:off x="977900" y="5664200"/>
            <a:ext cx="295275" cy="220663"/>
          </a:xfrm>
          <a:prstGeom prst="roundRect">
            <a:avLst>
              <a:gd name="adj" fmla="val 33333"/>
            </a:avLst>
          </a:prstGeom>
          <a:solidFill>
            <a:srgbClr val="CCECFF"/>
          </a:solidFill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400" b="1"/>
          </a:p>
        </p:txBody>
      </p:sp>
      <p:sp>
        <p:nvSpPr>
          <p:cNvPr id="379945" name="Text Box 41"/>
          <p:cNvSpPr txBox="1">
            <a:spLocks noChangeArrowheads="1"/>
          </p:cNvSpPr>
          <p:nvPr/>
        </p:nvSpPr>
        <p:spPr bwMode="auto">
          <a:xfrm>
            <a:off x="1295400" y="5602288"/>
            <a:ext cx="2071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>
                <a:solidFill>
                  <a:srgbClr val="001D4B"/>
                </a:solidFill>
                <a:sym typeface="Symbol" pitchFamily="18" charset="2"/>
              </a:rPr>
              <a:t>Interne Aktivität</a:t>
            </a:r>
            <a:endParaRPr lang="de-DE" sz="1800">
              <a:solidFill>
                <a:srgbClr val="001D4B"/>
              </a:solidFill>
            </a:endParaRPr>
          </a:p>
        </p:txBody>
      </p:sp>
      <p:sp>
        <p:nvSpPr>
          <p:cNvPr id="45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34</a:t>
            </a:fld>
            <a:endParaRPr lang="de-DE"/>
          </a:p>
        </p:txBody>
      </p:sp>
      <p:sp>
        <p:nvSpPr>
          <p:cNvPr id="46" name="Fußzeilenplatzhalter 2">
            <a:extLst>
              <a:ext uri="{FF2B5EF4-FFF2-40B4-BE49-F238E27FC236}">
                <a16:creationId xmlns:a16="http://schemas.microsoft.com/office/drawing/2014/main" id="{4FEA4648-F7EB-614E-A2FB-1DA2C701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33414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 Orchestrierung - Choreographie</a:t>
            </a:r>
          </a:p>
        </p:txBody>
      </p:sp>
      <p:sp>
        <p:nvSpPr>
          <p:cNvPr id="382979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371600"/>
            <a:ext cx="2209800" cy="457200"/>
          </a:xfrm>
        </p:spPr>
        <p:txBody>
          <a:bodyPr/>
          <a:lstStyle/>
          <a:p>
            <a:r>
              <a:rPr lang="de-DE"/>
              <a:t>Orchestrierung:</a:t>
            </a:r>
          </a:p>
        </p:txBody>
      </p:sp>
      <p:grpSp>
        <p:nvGrpSpPr>
          <p:cNvPr id="382998" name="Group 1046"/>
          <p:cNvGrpSpPr>
            <a:grpSpLocks/>
          </p:cNvGrpSpPr>
          <p:nvPr/>
        </p:nvGrpSpPr>
        <p:grpSpPr bwMode="auto">
          <a:xfrm>
            <a:off x="990600" y="2057400"/>
            <a:ext cx="3506788" cy="3886200"/>
            <a:chOff x="1920" y="1488"/>
            <a:chExt cx="1776" cy="1968"/>
          </a:xfrm>
        </p:grpSpPr>
        <p:sp>
          <p:nvSpPr>
            <p:cNvPr id="382980" name="AutoShape 1028"/>
            <p:cNvSpPr>
              <a:spLocks noChangeArrowheads="1"/>
            </p:cNvSpPr>
            <p:nvPr/>
          </p:nvSpPr>
          <p:spPr bwMode="auto">
            <a:xfrm>
              <a:off x="2640" y="2112"/>
              <a:ext cx="392" cy="192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983" name="AutoShape 1031"/>
            <p:cNvSpPr>
              <a:spLocks noChangeArrowheads="1"/>
            </p:cNvSpPr>
            <p:nvPr/>
          </p:nvSpPr>
          <p:spPr bwMode="auto">
            <a:xfrm>
              <a:off x="2640" y="17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2984" name="Line 1032"/>
            <p:cNvSpPr>
              <a:spLocks noChangeShapeType="1"/>
            </p:cNvSpPr>
            <p:nvPr/>
          </p:nvSpPr>
          <p:spPr bwMode="auto">
            <a:xfrm flipH="1">
              <a:off x="2832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5" name="Line 1033"/>
            <p:cNvSpPr>
              <a:spLocks noChangeShapeType="1"/>
            </p:cNvSpPr>
            <p:nvPr/>
          </p:nvSpPr>
          <p:spPr bwMode="auto">
            <a:xfrm flipH="1">
              <a:off x="2400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6" name="Line 1034"/>
            <p:cNvSpPr>
              <a:spLocks noChangeShapeType="1"/>
            </p:cNvSpPr>
            <p:nvPr/>
          </p:nvSpPr>
          <p:spPr bwMode="auto">
            <a:xfrm>
              <a:off x="2400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7" name="Line 1035"/>
            <p:cNvSpPr>
              <a:spLocks noChangeShapeType="1"/>
            </p:cNvSpPr>
            <p:nvPr/>
          </p:nvSpPr>
          <p:spPr bwMode="auto">
            <a:xfrm>
              <a:off x="3024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8" name="Line 1036"/>
            <p:cNvSpPr>
              <a:spLocks noChangeShapeType="1"/>
            </p:cNvSpPr>
            <p:nvPr/>
          </p:nvSpPr>
          <p:spPr bwMode="auto">
            <a:xfrm flipH="1">
              <a:off x="3264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89" name="AutoShape 1037"/>
            <p:cNvSpPr>
              <a:spLocks noChangeArrowheads="1"/>
            </p:cNvSpPr>
            <p:nvPr/>
          </p:nvSpPr>
          <p:spPr bwMode="auto">
            <a:xfrm>
              <a:off x="3072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2990" name="AutoShape 1038"/>
            <p:cNvSpPr>
              <a:spLocks noChangeArrowheads="1"/>
            </p:cNvSpPr>
            <p:nvPr/>
          </p:nvSpPr>
          <p:spPr bwMode="auto">
            <a:xfrm>
              <a:off x="2208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2991" name="Line 1039"/>
            <p:cNvSpPr>
              <a:spLocks noChangeShapeType="1"/>
            </p:cNvSpPr>
            <p:nvPr/>
          </p:nvSpPr>
          <p:spPr bwMode="auto">
            <a:xfrm>
              <a:off x="2400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2" name="Line 1040"/>
            <p:cNvSpPr>
              <a:spLocks noChangeShapeType="1"/>
            </p:cNvSpPr>
            <p:nvPr/>
          </p:nvSpPr>
          <p:spPr bwMode="auto">
            <a:xfrm>
              <a:off x="2832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3" name="Line 1041"/>
            <p:cNvSpPr>
              <a:spLocks noChangeShapeType="1"/>
            </p:cNvSpPr>
            <p:nvPr/>
          </p:nvSpPr>
          <p:spPr bwMode="auto">
            <a:xfrm flipH="1">
              <a:off x="2832" y="273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4" name="Line 1042"/>
            <p:cNvSpPr>
              <a:spLocks noChangeShapeType="1"/>
            </p:cNvSpPr>
            <p:nvPr/>
          </p:nvSpPr>
          <p:spPr bwMode="auto">
            <a:xfrm>
              <a:off x="2400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5" name="Line 1043"/>
            <p:cNvSpPr>
              <a:spLocks noChangeShapeType="1"/>
            </p:cNvSpPr>
            <p:nvPr/>
          </p:nvSpPr>
          <p:spPr bwMode="auto">
            <a:xfrm>
              <a:off x="3264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996" name="AutoShape 1044"/>
            <p:cNvSpPr>
              <a:spLocks noChangeArrowheads="1"/>
            </p:cNvSpPr>
            <p:nvPr/>
          </p:nvSpPr>
          <p:spPr bwMode="auto">
            <a:xfrm>
              <a:off x="2640" y="29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2997" name="Rectangle 1045"/>
            <p:cNvSpPr>
              <a:spLocks noChangeArrowheads="1"/>
            </p:cNvSpPr>
            <p:nvPr/>
          </p:nvSpPr>
          <p:spPr bwMode="auto">
            <a:xfrm>
              <a:off x="1920" y="1488"/>
              <a:ext cx="177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2999" name="Rectangle 1047"/>
          <p:cNvSpPr>
            <a:spLocks noChangeArrowheads="1"/>
          </p:cNvSpPr>
          <p:nvPr/>
        </p:nvSpPr>
        <p:spPr bwMode="auto">
          <a:xfrm>
            <a:off x="5486400" y="2514600"/>
            <a:ext cx="2819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endParaRPr lang="de-DE" sz="1600" b="1"/>
          </a:p>
          <a:p>
            <a:pPr algn="ctr"/>
            <a:endParaRPr lang="de-DE" sz="1600" b="1"/>
          </a:p>
          <a:p>
            <a:pPr algn="ctr"/>
            <a:r>
              <a:rPr lang="de-DE" sz="1600" b="1"/>
              <a:t>Web</a:t>
            </a:r>
          </a:p>
          <a:p>
            <a:pPr algn="ctr"/>
            <a:r>
              <a:rPr lang="de-DE" sz="1600" b="1"/>
              <a:t>Service</a:t>
            </a:r>
            <a:endParaRPr lang="de-DE" sz="1600" b="1" baseline="-25000"/>
          </a:p>
        </p:txBody>
      </p:sp>
      <p:sp>
        <p:nvSpPr>
          <p:cNvPr id="383000" name="Rectangle 1048"/>
          <p:cNvSpPr>
            <a:spLocks noChangeArrowheads="1"/>
          </p:cNvSpPr>
          <p:nvPr/>
        </p:nvSpPr>
        <p:spPr bwMode="auto">
          <a:xfrm>
            <a:off x="5486400" y="2514600"/>
            <a:ext cx="2819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400" b="1"/>
              <a:t>Vertrag</a:t>
            </a:r>
            <a:endParaRPr lang="de-DE" sz="1600" b="1" baseline="-25000"/>
          </a:p>
        </p:txBody>
      </p:sp>
      <p:sp>
        <p:nvSpPr>
          <p:cNvPr id="383001" name="Rectangle 1049"/>
          <p:cNvSpPr>
            <a:spLocks noChangeArrowheads="1"/>
          </p:cNvSpPr>
          <p:nvPr/>
        </p:nvSpPr>
        <p:spPr bwMode="auto">
          <a:xfrm>
            <a:off x="5486400" y="4267200"/>
            <a:ext cx="2819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endParaRPr lang="de-DE" sz="1600" b="1"/>
          </a:p>
          <a:p>
            <a:pPr algn="ctr"/>
            <a:endParaRPr lang="de-DE" sz="1600" b="1"/>
          </a:p>
          <a:p>
            <a:pPr algn="ctr"/>
            <a:r>
              <a:rPr lang="de-DE" sz="1600" b="1"/>
              <a:t>Web</a:t>
            </a:r>
          </a:p>
          <a:p>
            <a:pPr algn="ctr"/>
            <a:r>
              <a:rPr lang="de-DE" sz="1600" b="1"/>
              <a:t>Service</a:t>
            </a:r>
            <a:endParaRPr lang="de-DE" sz="1600" b="1" baseline="-25000"/>
          </a:p>
        </p:txBody>
      </p:sp>
      <p:sp>
        <p:nvSpPr>
          <p:cNvPr id="383002" name="Rectangle 1050"/>
          <p:cNvSpPr>
            <a:spLocks noChangeArrowheads="1"/>
          </p:cNvSpPr>
          <p:nvPr/>
        </p:nvSpPr>
        <p:spPr bwMode="auto">
          <a:xfrm>
            <a:off x="5486400" y="4267200"/>
            <a:ext cx="2819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400" b="1"/>
              <a:t>Vertrag</a:t>
            </a:r>
            <a:endParaRPr lang="de-DE" sz="1600" b="1" baseline="-25000"/>
          </a:p>
        </p:txBody>
      </p:sp>
      <p:sp>
        <p:nvSpPr>
          <p:cNvPr id="383003" name="Line 1051"/>
          <p:cNvSpPr>
            <a:spLocks noChangeShapeType="1"/>
          </p:cNvSpPr>
          <p:nvPr/>
        </p:nvSpPr>
        <p:spPr bwMode="auto">
          <a:xfrm flipV="1">
            <a:off x="4495800" y="3276600"/>
            <a:ext cx="990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4" name="Line 1052"/>
          <p:cNvSpPr>
            <a:spLocks noChangeShapeType="1"/>
          </p:cNvSpPr>
          <p:nvPr/>
        </p:nvSpPr>
        <p:spPr bwMode="auto">
          <a:xfrm>
            <a:off x="4495800" y="4419600"/>
            <a:ext cx="990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3005" name="Rectangle 1053"/>
          <p:cNvSpPr>
            <a:spLocks noChangeArrowheads="1"/>
          </p:cNvSpPr>
          <p:nvPr/>
        </p:nvSpPr>
        <p:spPr bwMode="auto">
          <a:xfrm>
            <a:off x="4622800" y="3124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001D4B"/>
                </a:solidFill>
              </a:rPr>
              <a:t>SOAP</a:t>
            </a:r>
          </a:p>
        </p:txBody>
      </p:sp>
      <p:sp>
        <p:nvSpPr>
          <p:cNvPr id="383006" name="Rectangle 1054"/>
          <p:cNvSpPr>
            <a:spLocks noChangeArrowheads="1"/>
          </p:cNvSpPr>
          <p:nvPr/>
        </p:nvSpPr>
        <p:spPr bwMode="auto">
          <a:xfrm>
            <a:off x="4699000" y="41783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/>
          <a:p>
            <a:pPr marL="342900" indent="-342900">
              <a:spcBef>
                <a:spcPct val="20000"/>
              </a:spcBef>
            </a:pPr>
            <a:r>
              <a:rPr lang="de-DE" sz="1800">
                <a:solidFill>
                  <a:srgbClr val="001D4B"/>
                </a:solidFill>
              </a:rPr>
              <a:t>SOAP</a:t>
            </a:r>
          </a:p>
        </p:txBody>
      </p:sp>
      <p:sp>
        <p:nvSpPr>
          <p:cNvPr id="383007" name="Rectangle 1055"/>
          <p:cNvSpPr>
            <a:spLocks noChangeArrowheads="1"/>
          </p:cNvSpPr>
          <p:nvPr/>
        </p:nvSpPr>
        <p:spPr bwMode="auto">
          <a:xfrm>
            <a:off x="990600" y="1905000"/>
            <a:ext cx="35052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400" b="1"/>
              <a:t>Vertrag</a:t>
            </a:r>
            <a:endParaRPr lang="de-DE" sz="1600" b="1" baseline="-25000"/>
          </a:p>
        </p:txBody>
      </p:sp>
      <p:sp>
        <p:nvSpPr>
          <p:cNvPr id="3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35</a:t>
            </a:fld>
            <a:endParaRPr lang="de-DE"/>
          </a:p>
        </p:txBody>
      </p:sp>
      <p:sp>
        <p:nvSpPr>
          <p:cNvPr id="34" name="Fußzeilenplatzhalter 2">
            <a:extLst>
              <a:ext uri="{FF2B5EF4-FFF2-40B4-BE49-F238E27FC236}">
                <a16:creationId xmlns:a16="http://schemas.microsoft.com/office/drawing/2014/main" id="{1E63AED3-8691-BB49-979C-90D7CFEE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94011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Unterschied Orchestrierung - Choreographie</a:t>
            </a:r>
          </a:p>
        </p:txBody>
      </p:sp>
      <p:grpSp>
        <p:nvGrpSpPr>
          <p:cNvPr id="384004" name="Group 1028"/>
          <p:cNvGrpSpPr>
            <a:grpSpLocks/>
          </p:cNvGrpSpPr>
          <p:nvPr/>
        </p:nvGrpSpPr>
        <p:grpSpPr bwMode="auto">
          <a:xfrm>
            <a:off x="1447800" y="2590800"/>
            <a:ext cx="2546350" cy="2819400"/>
            <a:chOff x="1920" y="1488"/>
            <a:chExt cx="1776" cy="1968"/>
          </a:xfrm>
        </p:grpSpPr>
        <p:sp>
          <p:nvSpPr>
            <p:cNvPr id="384005" name="AutoShape 1029"/>
            <p:cNvSpPr>
              <a:spLocks noChangeArrowheads="1"/>
            </p:cNvSpPr>
            <p:nvPr/>
          </p:nvSpPr>
          <p:spPr bwMode="auto">
            <a:xfrm>
              <a:off x="2640" y="2112"/>
              <a:ext cx="392" cy="192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06" name="AutoShape 1030"/>
            <p:cNvSpPr>
              <a:spLocks noChangeArrowheads="1"/>
            </p:cNvSpPr>
            <p:nvPr/>
          </p:nvSpPr>
          <p:spPr bwMode="auto">
            <a:xfrm>
              <a:off x="2640" y="17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4007" name="Line 1031"/>
            <p:cNvSpPr>
              <a:spLocks noChangeShapeType="1"/>
            </p:cNvSpPr>
            <p:nvPr/>
          </p:nvSpPr>
          <p:spPr bwMode="auto">
            <a:xfrm flipH="1">
              <a:off x="2832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8" name="Line 1032"/>
            <p:cNvSpPr>
              <a:spLocks noChangeShapeType="1"/>
            </p:cNvSpPr>
            <p:nvPr/>
          </p:nvSpPr>
          <p:spPr bwMode="auto">
            <a:xfrm flipH="1">
              <a:off x="2400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09" name="Line 1033"/>
            <p:cNvSpPr>
              <a:spLocks noChangeShapeType="1"/>
            </p:cNvSpPr>
            <p:nvPr/>
          </p:nvSpPr>
          <p:spPr bwMode="auto">
            <a:xfrm>
              <a:off x="2400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0" name="Line 1034"/>
            <p:cNvSpPr>
              <a:spLocks noChangeShapeType="1"/>
            </p:cNvSpPr>
            <p:nvPr/>
          </p:nvSpPr>
          <p:spPr bwMode="auto">
            <a:xfrm>
              <a:off x="3024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1" name="Line 1035"/>
            <p:cNvSpPr>
              <a:spLocks noChangeShapeType="1"/>
            </p:cNvSpPr>
            <p:nvPr/>
          </p:nvSpPr>
          <p:spPr bwMode="auto">
            <a:xfrm flipH="1">
              <a:off x="3264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2" name="AutoShape 1036"/>
            <p:cNvSpPr>
              <a:spLocks noChangeArrowheads="1"/>
            </p:cNvSpPr>
            <p:nvPr/>
          </p:nvSpPr>
          <p:spPr bwMode="auto">
            <a:xfrm>
              <a:off x="3072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4013" name="AutoShape 1037"/>
            <p:cNvSpPr>
              <a:spLocks noChangeArrowheads="1"/>
            </p:cNvSpPr>
            <p:nvPr/>
          </p:nvSpPr>
          <p:spPr bwMode="auto">
            <a:xfrm>
              <a:off x="2208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4014" name="Line 1038"/>
            <p:cNvSpPr>
              <a:spLocks noChangeShapeType="1"/>
            </p:cNvSpPr>
            <p:nvPr/>
          </p:nvSpPr>
          <p:spPr bwMode="auto">
            <a:xfrm>
              <a:off x="2400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5" name="Line 1039"/>
            <p:cNvSpPr>
              <a:spLocks noChangeShapeType="1"/>
            </p:cNvSpPr>
            <p:nvPr/>
          </p:nvSpPr>
          <p:spPr bwMode="auto">
            <a:xfrm>
              <a:off x="2832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6" name="Line 1040"/>
            <p:cNvSpPr>
              <a:spLocks noChangeShapeType="1"/>
            </p:cNvSpPr>
            <p:nvPr/>
          </p:nvSpPr>
          <p:spPr bwMode="auto">
            <a:xfrm flipH="1">
              <a:off x="2832" y="273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7" name="Line 1041"/>
            <p:cNvSpPr>
              <a:spLocks noChangeShapeType="1"/>
            </p:cNvSpPr>
            <p:nvPr/>
          </p:nvSpPr>
          <p:spPr bwMode="auto">
            <a:xfrm>
              <a:off x="2400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8" name="Line 1042"/>
            <p:cNvSpPr>
              <a:spLocks noChangeShapeType="1"/>
            </p:cNvSpPr>
            <p:nvPr/>
          </p:nvSpPr>
          <p:spPr bwMode="auto">
            <a:xfrm>
              <a:off x="3264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19" name="AutoShape 1043"/>
            <p:cNvSpPr>
              <a:spLocks noChangeArrowheads="1"/>
            </p:cNvSpPr>
            <p:nvPr/>
          </p:nvSpPr>
          <p:spPr bwMode="auto">
            <a:xfrm>
              <a:off x="2640" y="29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384020" name="Rectangle 1044"/>
            <p:cNvSpPr>
              <a:spLocks noChangeArrowheads="1"/>
            </p:cNvSpPr>
            <p:nvPr/>
          </p:nvSpPr>
          <p:spPr bwMode="auto">
            <a:xfrm>
              <a:off x="1920" y="1488"/>
              <a:ext cx="177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4083" name="Group 1107"/>
          <p:cNvGrpSpPr>
            <a:grpSpLocks/>
          </p:cNvGrpSpPr>
          <p:nvPr/>
        </p:nvGrpSpPr>
        <p:grpSpPr bwMode="auto">
          <a:xfrm>
            <a:off x="1066800" y="1524000"/>
            <a:ext cx="6813550" cy="3886200"/>
            <a:chOff x="672" y="960"/>
            <a:chExt cx="4292" cy="2448"/>
          </a:xfrm>
        </p:grpSpPr>
        <p:grpSp>
          <p:nvGrpSpPr>
            <p:cNvPr id="384061" name="Group 1085"/>
            <p:cNvGrpSpPr>
              <a:grpSpLocks/>
            </p:cNvGrpSpPr>
            <p:nvPr/>
          </p:nvGrpSpPr>
          <p:grpSpPr bwMode="auto">
            <a:xfrm>
              <a:off x="3360" y="1632"/>
              <a:ext cx="1604" cy="1776"/>
              <a:chOff x="1920" y="1488"/>
              <a:chExt cx="1776" cy="1968"/>
            </a:xfrm>
          </p:grpSpPr>
          <p:sp>
            <p:nvSpPr>
              <p:cNvPr id="384062" name="AutoShape 1086"/>
              <p:cNvSpPr>
                <a:spLocks noChangeArrowheads="1"/>
              </p:cNvSpPr>
              <p:nvPr/>
            </p:nvSpPr>
            <p:spPr bwMode="auto">
              <a:xfrm>
                <a:off x="2640" y="2112"/>
                <a:ext cx="392" cy="192"/>
              </a:xfrm>
              <a:prstGeom prst="diamond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063" name="AutoShape 1087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384" cy="24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1400" b="1"/>
              </a:p>
            </p:txBody>
          </p:sp>
          <p:sp>
            <p:nvSpPr>
              <p:cNvPr id="384064" name="Line 1088"/>
              <p:cNvSpPr>
                <a:spLocks noChangeShapeType="1"/>
              </p:cNvSpPr>
              <p:nvPr/>
            </p:nvSpPr>
            <p:spPr bwMode="auto">
              <a:xfrm flipH="1">
                <a:off x="2832" y="1968"/>
                <a:ext cx="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5" name="Line 1089"/>
              <p:cNvSpPr>
                <a:spLocks noChangeShapeType="1"/>
              </p:cNvSpPr>
              <p:nvPr/>
            </p:nvSpPr>
            <p:spPr bwMode="auto">
              <a:xfrm flipH="1">
                <a:off x="2400" y="2208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6" name="Line 1090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7" name="Line 1091"/>
              <p:cNvSpPr>
                <a:spLocks noChangeShapeType="1"/>
              </p:cNvSpPr>
              <p:nvPr/>
            </p:nvSpPr>
            <p:spPr bwMode="auto">
              <a:xfrm>
                <a:off x="3024" y="220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8" name="Line 1092"/>
              <p:cNvSpPr>
                <a:spLocks noChangeShapeType="1"/>
              </p:cNvSpPr>
              <p:nvPr/>
            </p:nvSpPr>
            <p:spPr bwMode="auto">
              <a:xfrm flipH="1">
                <a:off x="3264" y="2208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69" name="AutoShape 1093"/>
              <p:cNvSpPr>
                <a:spLocks noChangeArrowheads="1"/>
              </p:cNvSpPr>
              <p:nvPr/>
            </p:nvSpPr>
            <p:spPr bwMode="auto">
              <a:xfrm>
                <a:off x="3072" y="2400"/>
                <a:ext cx="384" cy="24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1400" b="1"/>
              </a:p>
            </p:txBody>
          </p:sp>
          <p:sp>
            <p:nvSpPr>
              <p:cNvPr id="384070" name="AutoShape 1094"/>
              <p:cNvSpPr>
                <a:spLocks noChangeArrowheads="1"/>
              </p:cNvSpPr>
              <p:nvPr/>
            </p:nvSpPr>
            <p:spPr bwMode="auto">
              <a:xfrm>
                <a:off x="2208" y="2400"/>
                <a:ext cx="384" cy="24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1400" b="1"/>
              </a:p>
            </p:txBody>
          </p:sp>
          <p:sp>
            <p:nvSpPr>
              <p:cNvPr id="384071" name="Line 109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2" name="Line 109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3" name="Line 1097"/>
              <p:cNvSpPr>
                <a:spLocks noChangeShapeType="1"/>
              </p:cNvSpPr>
              <p:nvPr/>
            </p:nvSpPr>
            <p:spPr bwMode="auto">
              <a:xfrm flipH="1">
                <a:off x="2832" y="273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4" name="Line 1098"/>
              <p:cNvSpPr>
                <a:spLocks noChangeShapeType="1"/>
              </p:cNvSpPr>
              <p:nvPr/>
            </p:nvSpPr>
            <p:spPr bwMode="auto">
              <a:xfrm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5" name="Line 1099"/>
              <p:cNvSpPr>
                <a:spLocks noChangeShapeType="1"/>
              </p:cNvSpPr>
              <p:nvPr/>
            </p:nvSpPr>
            <p:spPr bwMode="auto">
              <a:xfrm>
                <a:off x="3264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76" name="AutoShape 1100"/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384" cy="240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de-DE" sz="1400" b="1"/>
              </a:p>
            </p:txBody>
          </p:sp>
          <p:sp>
            <p:nvSpPr>
              <p:cNvPr id="384077" name="Rectangle 1101"/>
              <p:cNvSpPr>
                <a:spLocks noChangeArrowheads="1"/>
              </p:cNvSpPr>
              <p:nvPr/>
            </p:nvSpPr>
            <p:spPr bwMode="auto">
              <a:xfrm>
                <a:off x="1920" y="1488"/>
                <a:ext cx="1776" cy="19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4078" name="Line 1102"/>
            <p:cNvSpPr>
              <a:spLocks noChangeShapeType="1"/>
            </p:cNvSpPr>
            <p:nvPr/>
          </p:nvSpPr>
          <p:spPr bwMode="auto">
            <a:xfrm>
              <a:off x="2544" y="2112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79" name="Line 1103"/>
            <p:cNvSpPr>
              <a:spLocks noChangeShapeType="1"/>
            </p:cNvSpPr>
            <p:nvPr/>
          </p:nvSpPr>
          <p:spPr bwMode="auto">
            <a:xfrm>
              <a:off x="2544" y="2544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80" name="Line 1104"/>
            <p:cNvSpPr>
              <a:spLocks noChangeShapeType="1"/>
            </p:cNvSpPr>
            <p:nvPr/>
          </p:nvSpPr>
          <p:spPr bwMode="auto">
            <a:xfrm>
              <a:off x="2544" y="2976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081" name="Rectangle 1105"/>
            <p:cNvSpPr>
              <a:spLocks noChangeArrowheads="1"/>
            </p:cNvSpPr>
            <p:nvPr/>
          </p:nvSpPr>
          <p:spPr bwMode="auto">
            <a:xfrm>
              <a:off x="2760" y="233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/>
            <a:lstStyle/>
            <a:p>
              <a:pPr marL="342900" indent="-342900">
                <a:spcBef>
                  <a:spcPct val="20000"/>
                </a:spcBef>
              </a:pPr>
              <a:r>
                <a:rPr lang="de-DE" sz="1800">
                  <a:solidFill>
                    <a:srgbClr val="001D4B"/>
                  </a:solidFill>
                </a:rPr>
                <a:t>SOAP</a:t>
              </a:r>
            </a:p>
          </p:txBody>
        </p:sp>
        <p:sp>
          <p:nvSpPr>
            <p:cNvPr id="384082" name="Rectangle 1106"/>
            <p:cNvSpPr>
              <a:spLocks noChangeArrowheads="1"/>
            </p:cNvSpPr>
            <p:nvPr/>
          </p:nvSpPr>
          <p:spPr bwMode="auto">
            <a:xfrm>
              <a:off x="672" y="960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/>
            <a:lstStyle/>
            <a:p>
              <a:pPr marL="342900" indent="-342900">
                <a:spcBef>
                  <a:spcPct val="20000"/>
                </a:spcBef>
              </a:pPr>
              <a:r>
                <a:rPr lang="de-DE" sz="1800">
                  <a:solidFill>
                    <a:srgbClr val="001D4B"/>
                  </a:solidFill>
                </a:rPr>
                <a:t>Choreographie:</a:t>
              </a:r>
            </a:p>
          </p:txBody>
        </p:sp>
      </p:grpSp>
      <p:sp>
        <p:nvSpPr>
          <p:cNvPr id="4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36</a:t>
            </a:fld>
            <a:endParaRPr lang="de-DE"/>
          </a:p>
        </p:txBody>
      </p:sp>
      <p:sp>
        <p:nvSpPr>
          <p:cNvPr id="47" name="Fußzeilenplatzhalter 2">
            <a:extLst>
              <a:ext uri="{FF2B5EF4-FFF2-40B4-BE49-F238E27FC236}">
                <a16:creationId xmlns:a16="http://schemas.microsoft.com/office/drawing/2014/main" id="{D0E6847E-2656-1049-9063-08577105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5485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/>
              <a:t>Vorlesung "SCC – </a:t>
            </a:r>
            <a:br>
              <a:rPr lang="de-DE" sz="2800" dirty="0"/>
            </a:br>
            <a:r>
              <a:rPr lang="de-DE" sz="2800" dirty="0"/>
              <a:t>Service </a:t>
            </a:r>
            <a:r>
              <a:rPr lang="de-DE" sz="2800" dirty="0" err="1"/>
              <a:t>and</a:t>
            </a:r>
            <a:r>
              <a:rPr lang="de-DE" sz="2800" dirty="0"/>
              <a:t> Cloud Computing"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977900" y="4038600"/>
            <a:ext cx="750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anchor="ctr"/>
          <a:lstStyle/>
          <a:p>
            <a:r>
              <a:rPr lang="de-DE" b="1" dirty="0">
                <a:solidFill>
                  <a:schemeClr val="bg1"/>
                </a:solidFill>
              </a:rPr>
              <a:t>5. SaaS - Entwicklung und Komposition von Diensten</a:t>
            </a:r>
          </a:p>
          <a:p>
            <a:endParaRPr lang="de-DE" b="1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5.3 Kompositionssprachen (BPEL, BPMN)</a:t>
            </a:r>
          </a:p>
        </p:txBody>
      </p:sp>
    </p:spTree>
    <p:extLst>
      <p:ext uri="{BB962C8B-B14F-4D97-AF65-F5344CB8AC3E}">
        <p14:creationId xmlns:p14="http://schemas.microsoft.com/office/powerpoint/2010/main" val="665150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Wiederholung Software </a:t>
            </a:r>
            <a:r>
              <a:rPr lang="de-DE" dirty="0" err="1">
                <a:solidFill>
                  <a:schemeClr val="accent3">
                    <a:lumMod val="75000"/>
                  </a:schemeClr>
                </a:solidFill>
              </a:rPr>
              <a:t>as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 a Service (SaaS)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Konzeption serviceorientierter Anwendungen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Abbildung von Geschäftsprozessen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Entwicklung von Diensten</a:t>
            </a:r>
          </a:p>
          <a:p>
            <a:pPr lvl="1">
              <a:buFontTx/>
              <a:buChar char="–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Modellierung von Geschäftsprozessen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Komposition – Motivation, Begriffsdefinitionen</a:t>
            </a:r>
          </a:p>
          <a:p>
            <a:pPr>
              <a:buFontTx/>
              <a:buChar char="•"/>
            </a:pP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Choreographie vs. Orchestration</a:t>
            </a:r>
          </a:p>
          <a:p>
            <a:pPr>
              <a:buFontTx/>
              <a:buChar char="•"/>
            </a:pPr>
            <a:r>
              <a:rPr lang="de-DE" dirty="0"/>
              <a:t>Kompositionssprachen</a:t>
            </a:r>
          </a:p>
          <a:p>
            <a:pPr lvl="1">
              <a:buFontTx/>
              <a:buChar char="–"/>
            </a:pPr>
            <a:r>
              <a:rPr lang="de-DE" dirty="0"/>
              <a:t>BPEL</a:t>
            </a:r>
          </a:p>
          <a:p>
            <a:pPr lvl="1">
              <a:buFontTx/>
              <a:buChar char="–"/>
            </a:pPr>
            <a:r>
              <a:rPr lang="de-DE" dirty="0"/>
              <a:t>BPML</a:t>
            </a:r>
          </a:p>
          <a:p>
            <a:pPr>
              <a:buFontTx/>
              <a:buChar char="•"/>
            </a:pPr>
            <a:r>
              <a:rPr lang="de-DE" dirty="0"/>
              <a:t>Server-Komponenten</a:t>
            </a:r>
          </a:p>
          <a:p>
            <a:pPr>
              <a:buFontTx/>
              <a:buChar char="•"/>
            </a:pPr>
            <a:r>
              <a:rPr lang="de-DE" dirty="0"/>
              <a:t>Design-Werkzeuge</a:t>
            </a:r>
          </a:p>
          <a:p>
            <a:pPr marL="0" indent="0"/>
            <a:endParaRPr lang="de-DE" dirty="0">
              <a:solidFill>
                <a:srgbClr val="0B2A5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2680D573-5B28-4424-A6DE-28B1B36EEECD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482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WS-BPEL – Web Service - Business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Language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918450" cy="4611687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dirty="0"/>
              <a:t>2002 von Microsoft, IBM und BEA vorgestellt als BPEL4WS</a:t>
            </a:r>
          </a:p>
          <a:p>
            <a:pPr>
              <a:buFontTx/>
              <a:buChar char="•"/>
            </a:pPr>
            <a:r>
              <a:rPr lang="de-DE" dirty="0"/>
              <a:t>2003 Release 1.1 zur Standardisierung an OASIS übergeben</a:t>
            </a:r>
          </a:p>
          <a:p>
            <a:pPr>
              <a:buFontTx/>
              <a:buChar char="•"/>
            </a:pPr>
            <a:r>
              <a:rPr lang="de-DE" dirty="0"/>
              <a:t>2007 Version 2.0 standardisiert, aber inkompatibel zu 1.1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Abbildung von Geschäftsprozessen auf Basis von Web Services</a:t>
            </a:r>
          </a:p>
          <a:p>
            <a:pPr>
              <a:buFontTx/>
              <a:buChar char="•"/>
            </a:pPr>
            <a:r>
              <a:rPr lang="de-DE" dirty="0"/>
              <a:t>BPEL-Prozess wird durch Interaktion der WSDL-</a:t>
            </a:r>
            <a:r>
              <a:rPr lang="de-DE" dirty="0" err="1"/>
              <a:t>portTypes</a:t>
            </a:r>
            <a:r>
              <a:rPr lang="de-DE" dirty="0"/>
              <a:t> realisiert</a:t>
            </a:r>
          </a:p>
          <a:p>
            <a:pPr>
              <a:buFontTx/>
              <a:buChar char="•"/>
            </a:pPr>
            <a:r>
              <a:rPr lang="de-DE" dirty="0"/>
              <a:t>Aktivität = ein Prozessschritt innerhalb des Gesamtprozesses</a:t>
            </a:r>
          </a:p>
          <a:p>
            <a:pPr>
              <a:buFontTx/>
              <a:buChar char="•"/>
            </a:pPr>
            <a:r>
              <a:rPr lang="de-DE" dirty="0"/>
              <a:t>WSDL-Datei beschreibt Sicht von außen auf komplexen WS</a:t>
            </a:r>
          </a:p>
          <a:p>
            <a:pPr lvl="1">
              <a:buFontTx/>
              <a:buChar char="–"/>
            </a:pPr>
            <a:r>
              <a:rPr lang="de-DE" dirty="0"/>
              <a:t>Beschreibung möglicher Rollen</a:t>
            </a:r>
          </a:p>
          <a:p>
            <a:pPr lvl="1">
              <a:buFontTx/>
              <a:buChar char="–"/>
            </a:pPr>
            <a:r>
              <a:rPr lang="de-DE" dirty="0"/>
              <a:t>Port mit aufrufbaren Operationen</a:t>
            </a:r>
          </a:p>
          <a:p>
            <a:pPr>
              <a:buFontTx/>
              <a:buChar char="•"/>
            </a:pPr>
            <a:r>
              <a:rPr lang="de-DE" dirty="0"/>
              <a:t>BPEL-Datei beschreibt Ablauf des Geschäftsprozesses</a:t>
            </a:r>
          </a:p>
          <a:p>
            <a:pPr lvl="1">
              <a:buFontTx/>
              <a:buChar char="–"/>
            </a:pPr>
            <a:r>
              <a:rPr lang="de-DE" dirty="0"/>
              <a:t>Reihenfolge der Aktivitäten</a:t>
            </a:r>
          </a:p>
          <a:p>
            <a:pPr lvl="1">
              <a:buFontTx/>
              <a:buChar char="–"/>
            </a:pPr>
            <a:r>
              <a:rPr lang="de-DE" dirty="0"/>
              <a:t>Randbedingungen</a:t>
            </a:r>
          </a:p>
          <a:p>
            <a:pPr lvl="1">
              <a:buFontTx/>
              <a:buChar char="–"/>
            </a:pPr>
            <a:r>
              <a:rPr lang="de-DE" dirty="0"/>
              <a:t>Fehlerbehandlungen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39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B7FE89C1-852C-5C44-8DEA-33E4BF5F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2227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Wiederholung: Software-</a:t>
            </a:r>
            <a:r>
              <a:rPr lang="de-DE" dirty="0" err="1"/>
              <a:t>as</a:t>
            </a:r>
            <a:r>
              <a:rPr lang="de-DE" dirty="0"/>
              <a:t>-a-Service</a:t>
            </a:r>
          </a:p>
        </p:txBody>
      </p:sp>
      <p:grpSp>
        <p:nvGrpSpPr>
          <p:cNvPr id="49" name="Gruppierung 48"/>
          <p:cNvGrpSpPr/>
          <p:nvPr/>
        </p:nvGrpSpPr>
        <p:grpSpPr>
          <a:xfrm>
            <a:off x="-342327" y="1241740"/>
            <a:ext cx="4969036" cy="3057870"/>
            <a:chOff x="-33785" y="1235226"/>
            <a:chExt cx="3403108" cy="180509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10716" y="1844824"/>
              <a:ext cx="2958607" cy="1195496"/>
            </a:xfrm>
            <a:prstGeom prst="rect">
              <a:avLst/>
            </a:prstGeom>
            <a:solidFill>
              <a:srgbClr val="D8E0F2"/>
            </a:solidFill>
            <a:ln w="360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lIns="108000" tIns="63000" rIns="108000" bIns="63000" anchor="b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59A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Software-</a:t>
              </a:r>
              <a:r>
                <a:rPr lang="en-GB" sz="1800" dirty="0" err="1">
                  <a:solidFill>
                    <a:srgbClr val="0059A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Dienste</a:t>
              </a:r>
              <a:r>
                <a:rPr lang="en-GB" sz="1800" dirty="0">
                  <a:solidFill>
                    <a:srgbClr val="0059A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(SaaS)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410716" y="1844824"/>
              <a:ext cx="145732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Nutzer</a:t>
              </a:r>
              <a:r>
                <a:rPr lang="en-GB" sz="1800" b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</a:t>
              </a:r>
            </a:p>
            <a:p>
              <a:pPr algn="ctr" eaLnBrk="1" hangingPunct="1"/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schnittstelle</a:t>
              </a:r>
              <a:endParaRPr lang="en-GB" sz="18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2051720" y="1844824"/>
              <a:ext cx="1170459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000" b="1">
                  <a:solidFill>
                    <a:schemeClr val="bg1"/>
                  </a:solidFill>
                  <a:latin typeface="Microsoft Sans Serif" pitchFamily="32" charset="0"/>
                  <a:ea typeface="ＭＳ Ｐゴシック" pitchFamily="32" charset="-128"/>
                </a:defRPr>
              </a:lvl9pPr>
            </a:lstStyle>
            <a:p>
              <a:pPr algn="ctr" eaLnBrk="1" hangingPunct="1"/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Maschinen</a:t>
              </a:r>
              <a:r>
                <a:rPr lang="en-GB" sz="1800" b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 </a:t>
              </a:r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Schnittstelle</a:t>
              </a:r>
              <a:endParaRPr lang="en-GB" sz="18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-33785" y="1235226"/>
              <a:ext cx="2298698" cy="609600"/>
              <a:chOff x="-112" y="1250"/>
              <a:chExt cx="1448" cy="384"/>
            </a:xfrm>
          </p:grpSpPr>
          <p:pic>
            <p:nvPicPr>
              <p:cNvPr id="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" y="1250"/>
                <a:ext cx="403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112" y="1333"/>
                <a:ext cx="1219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1pPr>
                <a:lvl2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2pPr>
                <a:lvl3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3pPr>
                <a:lvl4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4pPr>
                <a:lvl5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000" b="1">
                    <a:solidFill>
                      <a:schemeClr val="bg1"/>
                    </a:solidFill>
                    <a:latin typeface="Microsoft Sans Serif" pitchFamily="32" charset="0"/>
                    <a:ea typeface="ＭＳ Ｐゴシック" pitchFamily="32" charset="-128"/>
                  </a:defRPr>
                </a:lvl9pPr>
              </a:lstStyle>
              <a:p>
                <a:pPr algn="ctr" eaLnBrk="1" hangingPunct="1"/>
                <a:r>
                  <a:rPr lang="en-GB" sz="2000" b="0" dirty="0" err="1">
                    <a:solidFill>
                      <a:srgbClr val="0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Nutzer</a:t>
                </a:r>
                <a:endParaRPr lang="en-GB" sz="2000" b="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1907704" y="1844824"/>
              <a:ext cx="0" cy="33337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32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575816" y="2520702"/>
              <a:ext cx="2681288" cy="215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8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Anwendungsdienste</a:t>
              </a:r>
              <a:endParaRPr lang="en-GB" sz="18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575816" y="2269877"/>
              <a:ext cx="2681288" cy="215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18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000" tIns="54000" rIns="99000" bIns="54000" anchor="ctr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dirty="0" err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Anwendungen</a:t>
              </a:r>
              <a:endParaRPr lang="en-GB" sz="18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35056" y="1340768"/>
            <a:ext cx="3841400" cy="4611687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/>
              <a:t>Nutzerschnittstellen meist als Web-Applikationen oder mobile Apps</a:t>
            </a:r>
          </a:p>
          <a:p>
            <a:pPr>
              <a:buFontTx/>
              <a:buChar char="-"/>
            </a:pPr>
            <a:r>
              <a:rPr lang="de-DE" dirty="0"/>
              <a:t>Maschinenschnittstellen meist als SOAP oder REST</a:t>
            </a:r>
          </a:p>
          <a:p>
            <a:pPr>
              <a:buFontTx/>
              <a:buChar char="-"/>
            </a:pPr>
            <a:r>
              <a:rPr lang="de-DE" dirty="0"/>
              <a:t>Komplexe Anwendungen aus mehrere Diensten zusammengesetzt</a:t>
            </a:r>
          </a:p>
          <a:p>
            <a:pPr>
              <a:buFontTx/>
              <a:buChar char="-"/>
            </a:pPr>
            <a:r>
              <a:rPr lang="de-DE" dirty="0"/>
              <a:t>Ausführungsumgebung und Datenhaltung wird durch Plattform-Dienste bereitgestellt</a:t>
            </a:r>
          </a:p>
          <a:p>
            <a:pPr>
              <a:buFontTx/>
              <a:buChar char="-"/>
            </a:pPr>
            <a:r>
              <a:rPr lang="de-DE" dirty="0"/>
              <a:t>Flexible Infrastruktur-Dienste ermöglichen Skalierbarkeit und Ausfallsicherheit der Anwendungen</a:t>
            </a: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323528" y="4560020"/>
            <a:ext cx="4320000" cy="360000"/>
          </a:xfrm>
          <a:prstGeom prst="rect">
            <a:avLst/>
          </a:prstGeom>
          <a:solidFill>
            <a:schemeClr val="bg1"/>
          </a:solidFill>
          <a:ln w="36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Plattform-Dienste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(PaaS)</a:t>
            </a: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323528" y="5085184"/>
            <a:ext cx="4320000" cy="360000"/>
          </a:xfrm>
          <a:prstGeom prst="rect">
            <a:avLst/>
          </a:prstGeom>
          <a:solidFill>
            <a:schemeClr val="bg1"/>
          </a:solidFill>
          <a:ln w="36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b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Infrastruktur-Dienste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(IaaS)</a:t>
            </a:r>
          </a:p>
        </p:txBody>
      </p:sp>
      <p:sp>
        <p:nvSpPr>
          <p:cNvPr id="77" name="Rectangle 43"/>
          <p:cNvSpPr>
            <a:spLocks noChangeArrowheads="1"/>
          </p:cNvSpPr>
          <p:nvPr/>
        </p:nvSpPr>
        <p:spPr bwMode="auto">
          <a:xfrm>
            <a:off x="323528" y="5661248"/>
            <a:ext cx="4320000" cy="360000"/>
          </a:xfrm>
          <a:prstGeom prst="rect">
            <a:avLst/>
          </a:prstGeom>
          <a:noFill/>
          <a:ln w="360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Physisches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600" b="0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Ressourcen</a:t>
            </a:r>
            <a:r>
              <a:rPr lang="en-GB" sz="1600" b="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Set (PRS)</a:t>
            </a: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2248038" y="1470706"/>
            <a:ext cx="2825618" cy="4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Microsoft Sans Serif" pitchFamily="32" charset="0"/>
                <a:ea typeface="ＭＳ Ｐゴシック" pitchFamily="32" charset="-128"/>
              </a:defRPr>
            </a:lvl9pPr>
          </a:lstStyle>
          <a:p>
            <a:pPr algn="ctr" eaLnBrk="1" hangingPunct="1"/>
            <a:r>
              <a:rPr lang="en-GB" sz="2000" b="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Clients</a:t>
            </a:r>
          </a:p>
        </p:txBody>
      </p:sp>
      <p:sp>
        <p:nvSpPr>
          <p:cNvPr id="89" name="Datumsplatzhalter 1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92" name="Foliennummernplatzhalter 5"/>
          <p:cNvSpPr txBox="1">
            <a:spLocks/>
          </p:cNvSpPr>
          <p:nvPr/>
        </p:nvSpPr>
        <p:spPr>
          <a:xfrm>
            <a:off x="6553200" y="6296744"/>
            <a:ext cx="1905000" cy="2286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1000" dirty="0">
                <a:solidFill>
                  <a:srgbClr val="808080"/>
                </a:solidFill>
              </a:rPr>
              <a:t>Folie 4</a:t>
            </a:r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CE5512BB-3F66-0A4A-87B5-D62E4801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5059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WS-BPEL: Überblick</a:t>
            </a:r>
          </a:p>
        </p:txBody>
      </p:sp>
      <p:sp>
        <p:nvSpPr>
          <p:cNvPr id="456708" name="AutoShape 4"/>
          <p:cNvSpPr>
            <a:spLocks noChangeArrowheads="1"/>
          </p:cNvSpPr>
          <p:nvPr/>
        </p:nvSpPr>
        <p:spPr bwMode="auto">
          <a:xfrm>
            <a:off x="2743200" y="1600200"/>
            <a:ext cx="3733800" cy="4419600"/>
          </a:xfrm>
          <a:prstGeom prst="roundRect">
            <a:avLst>
              <a:gd name="adj" fmla="val 11111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BPEL-Prozess</a:t>
            </a: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7315200" y="2590800"/>
            <a:ext cx="15240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marL="292100" indent="-292100" algn="ctr"/>
            <a:r>
              <a:rPr lang="de-DE" sz="1400" b="1"/>
              <a:t>Web Service 1</a:t>
            </a:r>
          </a:p>
        </p:txBody>
      </p:sp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7696200" y="2895600"/>
          <a:ext cx="755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15" name="Visio" r:id="rId3" imgW="1992249" imgH="2547722" progId="">
                  <p:embed/>
                </p:oleObj>
              </mc:Choice>
              <mc:Fallback>
                <p:oleObj name="Visio" r:id="rId3" imgW="1992249" imgH="2547722" progId="">
                  <p:embed/>
                  <p:pic>
                    <p:nvPicPr>
                      <p:cNvPr id="456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895600"/>
                        <a:ext cx="755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1" name="Rectangle 7"/>
          <p:cNvSpPr>
            <a:spLocks noChangeArrowheads="1"/>
          </p:cNvSpPr>
          <p:nvPr/>
        </p:nvSpPr>
        <p:spPr bwMode="auto">
          <a:xfrm>
            <a:off x="7315200" y="3886200"/>
            <a:ext cx="15240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Ctr="1"/>
          <a:lstStyle/>
          <a:p>
            <a:pPr marL="292100" indent="-292100" algn="ctr"/>
            <a:r>
              <a:rPr lang="de-DE" sz="1400" b="1"/>
              <a:t>Web Service 2</a:t>
            </a:r>
          </a:p>
        </p:txBody>
      </p:sp>
      <p:graphicFrame>
        <p:nvGraphicFramePr>
          <p:cNvPr id="456712" name="Object 8"/>
          <p:cNvGraphicFramePr>
            <a:graphicFrameLocks noChangeAspect="1"/>
          </p:cNvGraphicFramePr>
          <p:nvPr/>
        </p:nvGraphicFramePr>
        <p:xfrm>
          <a:off x="7696200" y="4191000"/>
          <a:ext cx="7556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16" name="Visio" r:id="rId5" imgW="1992249" imgH="2547722" progId="">
                  <p:embed/>
                </p:oleObj>
              </mc:Choice>
              <mc:Fallback>
                <p:oleObj name="Visio" r:id="rId5" imgW="1992249" imgH="2547722" progId="">
                  <p:embed/>
                  <p:pic>
                    <p:nvPicPr>
                      <p:cNvPr id="4567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91000"/>
                        <a:ext cx="7556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3" name="Rectangle 9"/>
          <p:cNvSpPr>
            <a:spLocks noChangeArrowheads="1"/>
          </p:cNvSpPr>
          <p:nvPr/>
        </p:nvSpPr>
        <p:spPr bwMode="auto">
          <a:xfrm>
            <a:off x="2133600" y="2119313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portType</a:t>
            </a:r>
            <a:endParaRPr lang="de-DE" sz="1600" b="1" baseline="-25000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>
            <a:off x="1752600" y="227171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15" name="Rectangle 11"/>
          <p:cNvSpPr>
            <a:spLocks noChangeArrowheads="1"/>
          </p:cNvSpPr>
          <p:nvPr/>
        </p:nvSpPr>
        <p:spPr bwMode="auto">
          <a:xfrm>
            <a:off x="609600" y="2057400"/>
            <a:ext cx="11430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r"/>
            <a:r>
              <a:rPr lang="de-DE" sz="1400" b="1"/>
              <a:t>Client</a:t>
            </a:r>
          </a:p>
        </p:txBody>
      </p:sp>
      <p:pic>
        <p:nvPicPr>
          <p:cNvPr id="456716" name="Picture 12" descr="02_cli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981200"/>
            <a:ext cx="1219200" cy="8239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56717" name="Rectangle 13"/>
          <p:cNvSpPr>
            <a:spLocks noChangeArrowheads="1"/>
          </p:cNvSpPr>
          <p:nvPr/>
        </p:nvSpPr>
        <p:spPr bwMode="auto">
          <a:xfrm>
            <a:off x="5791200" y="28956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portType</a:t>
            </a:r>
            <a:endParaRPr lang="de-DE" sz="1600" b="1" baseline="-25000"/>
          </a:p>
        </p:txBody>
      </p:sp>
      <p:sp>
        <p:nvSpPr>
          <p:cNvPr id="456718" name="Rectangle 14"/>
          <p:cNvSpPr>
            <a:spLocks noChangeArrowheads="1"/>
          </p:cNvSpPr>
          <p:nvPr/>
        </p:nvSpPr>
        <p:spPr bwMode="auto">
          <a:xfrm>
            <a:off x="5791200" y="41148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portType</a:t>
            </a:r>
            <a:endParaRPr lang="de-DE" sz="1600" b="1" baseline="-25000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H="1">
            <a:off x="1752600" y="2500313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9342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6934200" y="3276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>
            <a:off x="6934200" y="4267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 flipH="1">
            <a:off x="6934200" y="4495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4" name="Rectangle 20"/>
          <p:cNvSpPr>
            <a:spLocks noChangeArrowheads="1"/>
          </p:cNvSpPr>
          <p:nvPr/>
        </p:nvSpPr>
        <p:spPr bwMode="auto">
          <a:xfrm>
            <a:off x="3810000" y="2209800"/>
            <a:ext cx="990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receive</a:t>
            </a:r>
            <a:endParaRPr lang="de-DE" sz="1600" b="1" baseline="-25000"/>
          </a:p>
        </p:txBody>
      </p:sp>
      <p:sp>
        <p:nvSpPr>
          <p:cNvPr id="456725" name="Line 21"/>
          <p:cNvSpPr>
            <a:spLocks noChangeShapeType="1"/>
          </p:cNvSpPr>
          <p:nvPr/>
        </p:nvSpPr>
        <p:spPr bwMode="auto">
          <a:xfrm>
            <a:off x="3276600" y="2387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6" name="Rectangle 22"/>
          <p:cNvSpPr>
            <a:spLocks noChangeArrowheads="1"/>
          </p:cNvSpPr>
          <p:nvPr/>
        </p:nvSpPr>
        <p:spPr bwMode="auto">
          <a:xfrm>
            <a:off x="3124200" y="3505200"/>
            <a:ext cx="990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invoke</a:t>
            </a:r>
            <a:endParaRPr lang="de-DE" sz="1600" b="1" baseline="-25000"/>
          </a:p>
        </p:txBody>
      </p:sp>
      <p:sp>
        <p:nvSpPr>
          <p:cNvPr id="456727" name="Rectangle 23"/>
          <p:cNvSpPr>
            <a:spLocks noChangeArrowheads="1"/>
          </p:cNvSpPr>
          <p:nvPr/>
        </p:nvSpPr>
        <p:spPr bwMode="auto">
          <a:xfrm>
            <a:off x="4419600" y="2971800"/>
            <a:ext cx="990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invoke</a:t>
            </a:r>
            <a:endParaRPr lang="de-DE" sz="1600" b="1" baseline="-25000"/>
          </a:p>
        </p:txBody>
      </p:sp>
      <p:sp>
        <p:nvSpPr>
          <p:cNvPr id="456728" name="Line 24"/>
          <p:cNvSpPr>
            <a:spLocks noChangeShapeType="1"/>
          </p:cNvSpPr>
          <p:nvPr/>
        </p:nvSpPr>
        <p:spPr bwMode="auto">
          <a:xfrm>
            <a:off x="4114800" y="2590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29" name="Line 25"/>
          <p:cNvSpPr>
            <a:spLocks noChangeShapeType="1"/>
          </p:cNvSpPr>
          <p:nvPr/>
        </p:nvSpPr>
        <p:spPr bwMode="auto">
          <a:xfrm>
            <a:off x="3657600" y="3048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0" name="Line 26"/>
          <p:cNvSpPr>
            <a:spLocks noChangeShapeType="1"/>
          </p:cNvSpPr>
          <p:nvPr/>
        </p:nvSpPr>
        <p:spPr bwMode="auto">
          <a:xfrm flipH="1">
            <a:off x="3657600" y="3048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1" name="Line 27"/>
          <p:cNvSpPr>
            <a:spLocks noChangeShapeType="1"/>
          </p:cNvSpPr>
          <p:nvPr/>
        </p:nvSpPr>
        <p:spPr bwMode="auto">
          <a:xfrm>
            <a:off x="4572000" y="25908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2" name="Line 28"/>
          <p:cNvSpPr>
            <a:spLocks noChangeShapeType="1"/>
          </p:cNvSpPr>
          <p:nvPr/>
        </p:nvSpPr>
        <p:spPr bwMode="auto">
          <a:xfrm>
            <a:off x="4953000" y="2819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H="1">
            <a:off x="4572000" y="2819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>
            <a:off x="5410200" y="3048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 flipH="1">
            <a:off x="5410200" y="3276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6248400" y="358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7" name="Line 33"/>
          <p:cNvSpPr>
            <a:spLocks noChangeShapeType="1"/>
          </p:cNvSpPr>
          <p:nvPr/>
        </p:nvSpPr>
        <p:spPr bwMode="auto">
          <a:xfrm flipH="1">
            <a:off x="4114800" y="35814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8" name="Line 34"/>
          <p:cNvSpPr>
            <a:spLocks noChangeShapeType="1"/>
          </p:cNvSpPr>
          <p:nvPr/>
        </p:nvSpPr>
        <p:spPr bwMode="auto">
          <a:xfrm flipH="1">
            <a:off x="4114800" y="37338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6019800" y="3733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4419600" y="4191000"/>
            <a:ext cx="990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invoke</a:t>
            </a:r>
            <a:endParaRPr lang="de-DE" sz="1600" b="1" baseline="-25000"/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>
            <a:off x="5410200" y="4267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 flipH="1">
            <a:off x="5410200" y="4495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>
            <a:off x="3657600" y="38862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 flipH="1">
            <a:off x="3657600" y="44196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5" name="Rectangle 41"/>
          <p:cNvSpPr>
            <a:spLocks noChangeArrowheads="1"/>
          </p:cNvSpPr>
          <p:nvPr/>
        </p:nvSpPr>
        <p:spPr bwMode="auto">
          <a:xfrm>
            <a:off x="4419600" y="5257800"/>
            <a:ext cx="990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reply</a:t>
            </a:r>
            <a:endParaRPr lang="de-DE" sz="1600" b="1" baseline="-25000"/>
          </a:p>
        </p:txBody>
      </p:sp>
      <p:sp>
        <p:nvSpPr>
          <p:cNvPr id="456746" name="Rectangle 42"/>
          <p:cNvSpPr>
            <a:spLocks noChangeArrowheads="1"/>
          </p:cNvSpPr>
          <p:nvPr/>
        </p:nvSpPr>
        <p:spPr bwMode="auto">
          <a:xfrm>
            <a:off x="4419600" y="4800600"/>
            <a:ext cx="9906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...</a:t>
            </a:r>
            <a:endParaRPr lang="de-DE" sz="1600" b="1" baseline="-25000"/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>
            <a:off x="4914900" y="4572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>
            <a:off x="4914900" y="50292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>
            <a:off x="4927600" y="33528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 flipH="1" flipV="1">
            <a:off x="2971800" y="2667000"/>
            <a:ext cx="0" cy="281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51" name="Line 47"/>
          <p:cNvSpPr>
            <a:spLocks noChangeShapeType="1"/>
          </p:cNvSpPr>
          <p:nvPr/>
        </p:nvSpPr>
        <p:spPr bwMode="auto">
          <a:xfrm flipH="1">
            <a:off x="2971800" y="5486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6752" name="Text Box 48"/>
          <p:cNvSpPr txBox="1">
            <a:spLocks noChangeArrowheads="1"/>
          </p:cNvSpPr>
          <p:nvPr/>
        </p:nvSpPr>
        <p:spPr bwMode="auto">
          <a:xfrm>
            <a:off x="1447800" y="2743200"/>
            <a:ext cx="1044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Partner</a:t>
            </a:r>
          </a:p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Link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456753" name="Text Box 49"/>
          <p:cNvSpPr txBox="1">
            <a:spLocks noChangeArrowheads="1"/>
          </p:cNvSpPr>
          <p:nvPr/>
        </p:nvSpPr>
        <p:spPr bwMode="auto">
          <a:xfrm>
            <a:off x="6705600" y="1981200"/>
            <a:ext cx="1044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Partner</a:t>
            </a:r>
          </a:p>
          <a:p>
            <a:pPr algn="ctr"/>
            <a:r>
              <a:rPr lang="de-DE" sz="1600" b="1">
                <a:solidFill>
                  <a:srgbClr val="001D4B"/>
                </a:solidFill>
                <a:sym typeface="Symbol" pitchFamily="18" charset="2"/>
              </a:rPr>
              <a:t>Link</a:t>
            </a:r>
            <a:endParaRPr lang="de-DE" sz="1600" b="1">
              <a:solidFill>
                <a:srgbClr val="001D4B"/>
              </a:solidFill>
            </a:endParaRPr>
          </a:p>
        </p:txBody>
      </p:sp>
      <p:sp>
        <p:nvSpPr>
          <p:cNvPr id="52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40</a:t>
            </a:fld>
            <a:endParaRPr lang="de-DE"/>
          </a:p>
        </p:txBody>
      </p:sp>
      <p:sp>
        <p:nvSpPr>
          <p:cNvPr id="53" name="Fußzeilenplatzhalter 2">
            <a:extLst>
              <a:ext uri="{FF2B5EF4-FFF2-40B4-BE49-F238E27FC236}">
                <a16:creationId xmlns:a16="http://schemas.microsoft.com/office/drawing/2014/main" id="{B7A1B81B-07DE-6447-A520-4FA7D18B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83556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BPEL-Konzepte: Abstract und Executable Proc.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b="1" dirty="0" err="1"/>
              <a:t>Executable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:</a:t>
            </a:r>
          </a:p>
          <a:p>
            <a:pPr lvl="1">
              <a:buFontTx/>
              <a:buChar char="–"/>
            </a:pPr>
            <a:r>
              <a:rPr lang="de-DE" dirty="0"/>
              <a:t>Orchestrierung spezifischer Aktivitäten und bestimmter Dienste, die ausgeführt werden müssen</a:t>
            </a:r>
          </a:p>
          <a:p>
            <a:pPr lvl="1">
              <a:buFontTx/>
              <a:buChar char="–"/>
            </a:pPr>
            <a:r>
              <a:rPr lang="de-DE" dirty="0"/>
              <a:t>Über eine </a:t>
            </a:r>
            <a:r>
              <a:rPr lang="de-DE" dirty="0" err="1"/>
              <a:t>Execution</a:t>
            </a:r>
            <a:r>
              <a:rPr lang="de-DE" dirty="0"/>
              <a:t> Engine ausführbar</a:t>
            </a:r>
          </a:p>
          <a:p>
            <a:pPr lvl="1">
              <a:buFont typeface="Symbol" pitchFamily="18" charset="2"/>
              <a:buChar char="Þ"/>
            </a:pPr>
            <a:r>
              <a:rPr lang="de-DE" dirty="0"/>
              <a:t>Definition einer </a:t>
            </a:r>
            <a:r>
              <a:rPr lang="de-DE" b="1" i="1" dirty="0"/>
              <a:t>Orchestrierung</a:t>
            </a:r>
          </a:p>
          <a:p>
            <a:pPr lvl="1">
              <a:buFontTx/>
              <a:buChar char="–"/>
            </a:pPr>
            <a:endParaRPr lang="de-DE" dirty="0"/>
          </a:p>
          <a:p>
            <a:pPr>
              <a:buFontTx/>
              <a:buChar char="•"/>
            </a:pPr>
            <a:r>
              <a:rPr lang="de-DE" b="1" dirty="0"/>
              <a:t>Abstract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:</a:t>
            </a:r>
          </a:p>
          <a:p>
            <a:pPr lvl="1">
              <a:buFontTx/>
              <a:buChar char="–"/>
            </a:pPr>
            <a:r>
              <a:rPr lang="de-DE" dirty="0"/>
              <a:t>Spezifikation des Nachrichtenaustauschs mehrerer Teilnehmer</a:t>
            </a:r>
          </a:p>
          <a:p>
            <a:pPr lvl="1">
              <a:buFontTx/>
              <a:buChar char="–"/>
            </a:pPr>
            <a:r>
              <a:rPr lang="de-DE" dirty="0"/>
              <a:t>Keine Definition der internen Prozess-Details</a:t>
            </a:r>
          </a:p>
          <a:p>
            <a:pPr lvl="1">
              <a:buFontTx/>
              <a:buChar char="–"/>
            </a:pPr>
            <a:r>
              <a:rPr lang="de-DE" dirty="0"/>
              <a:t>Schnittstelle definiert durch Menge aller </a:t>
            </a:r>
            <a:r>
              <a:rPr lang="de-DE" dirty="0" err="1"/>
              <a:t>Receive</a:t>
            </a:r>
            <a:r>
              <a:rPr lang="de-DE" dirty="0"/>
              <a:t> und </a:t>
            </a:r>
            <a:r>
              <a:rPr lang="de-DE" dirty="0" err="1"/>
              <a:t>Reply</a:t>
            </a:r>
            <a:endParaRPr lang="de-DE" dirty="0"/>
          </a:p>
          <a:p>
            <a:pPr lvl="1">
              <a:buFont typeface="Symbol" pitchFamily="18" charset="2"/>
              <a:buChar char="Þ"/>
            </a:pPr>
            <a:r>
              <a:rPr lang="de-DE" dirty="0"/>
              <a:t>Definition einer </a:t>
            </a:r>
            <a:r>
              <a:rPr lang="de-DE" b="1" i="1" dirty="0"/>
              <a:t>Choreographie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41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9D1BD2E-D336-F84F-A848-B75F1FC2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4491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Grundstruktur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196752"/>
            <a:ext cx="5686400" cy="5040560"/>
          </a:xfrm>
        </p:spPr>
        <p:txBody>
          <a:bodyPr/>
          <a:lstStyle/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„</a:t>
            </a:r>
            <a:r>
              <a:rPr lang="de-DE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SellThings</a:t>
            </a:r>
            <a:r>
              <a:rPr lang="de-DE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400" b="1" dirty="0" err="1">
                <a:latin typeface="Courier New" pitchFamily="49" charset="0"/>
                <a:cs typeface="Courier New" pitchFamily="49" charset="0"/>
              </a:rPr>
              <a:t>targetNamespace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=... </a:t>
            </a:r>
            <a:r>
              <a:rPr lang="de-DE" sz="1400" b="1" dirty="0" err="1">
                <a:latin typeface="Courier New" pitchFamily="49" charset="0"/>
                <a:cs typeface="Courier New" pitchFamily="49" charset="0"/>
              </a:rPr>
              <a:t>xmlns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=...   </a:t>
            </a:r>
            <a:r>
              <a:rPr lang="de-DE" sz="1400" b="1" dirty="0" err="1">
                <a:latin typeface="Courier New" pitchFamily="49" charset="0"/>
                <a:cs typeface="Courier New" pitchFamily="49" charset="0"/>
              </a:rPr>
              <a:t>abstractProcess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no</a:t>
            </a:r>
            <a:r>
              <a:rPr lang="de-DE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 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&lt;!–- Definition und Rollen der Teilnehmer --&gt;</a:t>
            </a:r>
            <a:endParaRPr lang="de-DE" sz="1400" b="1" dirty="0">
              <a:solidFill>
                <a:srgbClr val="FF9933"/>
              </a:solidFill>
              <a:latin typeface="Courier New" pitchFamily="49" charset="0"/>
            </a:endParaRP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partnerLinks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Daten/Zustand des Prozesses --&gt;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de-DE" sz="1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Eigenschaften, die Konversationen definieren --&gt;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correlationSets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correlationSets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</a:t>
            </a:r>
            <a:r>
              <a:rPr lang="de-DE" sz="14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Exception</a:t>
            </a:r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-Handling --&gt;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faultHandlers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faultHandlers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Fehler-</a:t>
            </a:r>
            <a:r>
              <a:rPr lang="de-DE" sz="14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Recovery</a:t>
            </a:r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– Aktionen rückgängig machen --&gt;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compensationHandlers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compensationHandlers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Ereignisse mit eigenem Prozess --&gt;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eventHandlers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 ... 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eventHandlers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sz="1400" b="1" dirty="0">
                <a:latin typeface="Courier New" pitchFamily="49" charset="0"/>
              </a:rPr>
              <a:t> 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&lt;!-- Business </a:t>
            </a:r>
            <a:r>
              <a:rPr lang="de-DE" sz="14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Flow: Mindestens eine </a:t>
            </a:r>
            <a:r>
              <a:rPr lang="de-DE" sz="14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Activity</a:t>
            </a:r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--&gt;</a:t>
            </a:r>
          </a:p>
          <a:p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  &lt;!– (</a:t>
            </a:r>
            <a:r>
              <a:rPr lang="de-DE" sz="14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Activities</a:t>
            </a:r>
            <a:r>
              <a:rPr lang="de-DE" sz="14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)+ --&gt; </a:t>
            </a:r>
          </a:p>
          <a:p>
            <a:r>
              <a:rPr lang="de-DE" sz="14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de-DE" sz="1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process</a:t>
            </a:r>
            <a:r>
              <a:rPr lang="de-DE" sz="14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42</a:t>
            </a:fld>
            <a:endParaRPr lang="de-DE"/>
          </a:p>
        </p:txBody>
      </p:sp>
      <p:grpSp>
        <p:nvGrpSpPr>
          <p:cNvPr id="10" name="Group 6"/>
          <p:cNvGrpSpPr>
            <a:grpSpLocks noChangeAspect="1"/>
          </p:cNvGrpSpPr>
          <p:nvPr/>
        </p:nvGrpSpPr>
        <p:grpSpPr bwMode="auto">
          <a:xfrm>
            <a:off x="186581" y="1268413"/>
            <a:ext cx="3089275" cy="5040312"/>
            <a:chOff x="0" y="799"/>
            <a:chExt cx="1946" cy="3175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799"/>
              <a:ext cx="1946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4" y="941"/>
              <a:ext cx="1919" cy="30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4" y="941"/>
              <a:ext cx="1919" cy="3020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61" y="813"/>
              <a:ext cx="1024" cy="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61" y="813"/>
              <a:ext cx="1024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45" y="860"/>
              <a:ext cx="5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en-US" altLang="de-DE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42" y="1184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42" y="1184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616" y="1233"/>
              <a:ext cx="81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PartnerLinks</a:t>
              </a:r>
              <a:endParaRPr lang="en-US" altLang="de-DE"/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42" y="1491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42" y="1491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11" y="1544"/>
              <a:ext cx="62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Variables</a:t>
              </a:r>
              <a:endParaRPr lang="en-US" altLang="de-DE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42" y="1798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42" y="1798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48" y="1849"/>
              <a:ext cx="96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correlationSets</a:t>
              </a:r>
              <a:endParaRPr lang="en-US" altLang="de-DE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42" y="2105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42" y="2105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603" y="2153"/>
              <a:ext cx="86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faultHandlers</a:t>
              </a:r>
              <a:endParaRPr lang="en-US" altLang="de-DE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42" y="2425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42" y="2425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325" y="2479"/>
              <a:ext cx="144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compensationHandlers</a:t>
              </a:r>
              <a:endParaRPr lang="en-US" altLang="de-DE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42" y="2745"/>
              <a:ext cx="1663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42" y="2745"/>
              <a:ext cx="1663" cy="256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569" y="2797"/>
              <a:ext cx="93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eventHandlers</a:t>
              </a:r>
              <a:endParaRPr lang="en-US" altLang="de-DE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142" y="3090"/>
              <a:ext cx="1663" cy="7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142" y="3090"/>
              <a:ext cx="1663" cy="781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725" y="3122"/>
              <a:ext cx="59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Activities</a:t>
              </a:r>
              <a:endParaRPr lang="en-US" altLang="de-DE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93" y="3308"/>
              <a:ext cx="614" cy="20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3" y="3308"/>
              <a:ext cx="614" cy="2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71" y="3332"/>
              <a:ext cx="5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Receive</a:t>
              </a:r>
              <a:endParaRPr lang="en-US" altLang="de-DE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1140" y="3308"/>
              <a:ext cx="614" cy="20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140" y="3308"/>
              <a:ext cx="614" cy="2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253" y="3332"/>
              <a:ext cx="32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Reply</a:t>
              </a:r>
              <a:endParaRPr lang="en-US" altLang="de-DE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666" y="3589"/>
              <a:ext cx="615" cy="20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666" y="3589"/>
              <a:ext cx="615" cy="205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785" y="3616"/>
              <a:ext cx="46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Verdana" pitchFamily="34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eaLnBrk="1" hangingPunct="1"/>
              <a:r>
                <a:rPr lang="en-US" altLang="de-DE" sz="1600">
                  <a:solidFill>
                    <a:srgbClr val="000000"/>
                  </a:solidFill>
                  <a:latin typeface="Arial" charset="0"/>
                </a:rPr>
                <a:t>Invoke</a:t>
              </a:r>
              <a:endParaRPr lang="en-US" altLang="de-DE"/>
            </a:p>
          </p:txBody>
        </p:sp>
      </p:grpSp>
      <p:sp>
        <p:nvSpPr>
          <p:cNvPr id="48" name="Fußzeilenplatzhalter 2">
            <a:extLst>
              <a:ext uri="{FF2B5EF4-FFF2-40B4-BE49-F238E27FC236}">
                <a16:creationId xmlns:a16="http://schemas.microsoft.com/office/drawing/2014/main" id="{0B97642E-770F-DE4A-968A-E2CA1883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1615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Primitive BPEL-Aktivitäten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268413"/>
            <a:ext cx="7632700" cy="5040312"/>
          </a:xfrm>
          <a:noFill/>
        </p:spPr>
        <p:txBody>
          <a:bodyPr/>
          <a:lstStyle/>
          <a:p>
            <a:pPr>
              <a:lnSpc>
                <a:spcPct val="190000"/>
              </a:lnSpc>
            </a:pPr>
            <a:r>
              <a:rPr lang="de-DE" b="1" dirty="0" err="1"/>
              <a:t>Receive</a:t>
            </a:r>
            <a:r>
              <a:rPr lang="de-DE" dirty="0"/>
              <a:t>: Blockierendes Warten auf Nachrichten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Invoke</a:t>
            </a:r>
            <a:r>
              <a:rPr lang="de-DE" dirty="0"/>
              <a:t>: Aufrufen von Web-Service-Aktivitäten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Reply</a:t>
            </a:r>
            <a:r>
              <a:rPr lang="de-DE" dirty="0"/>
              <a:t>: Generierung einer Antwort auf empfangene Nachricht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Wait</a:t>
            </a:r>
            <a:r>
              <a:rPr lang="de-DE" dirty="0"/>
              <a:t>: Warten für eine bestimmte Zeit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Assign</a:t>
            </a:r>
            <a:r>
              <a:rPr lang="de-DE" dirty="0"/>
              <a:t>: Kopieren von Daten von einer Variable zu einer anderen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Throw</a:t>
            </a:r>
            <a:r>
              <a:rPr lang="de-DE" dirty="0"/>
              <a:t>: Fehlerbehandlung (Erzeugung einer Fehlernachricht)</a:t>
            </a:r>
          </a:p>
          <a:p>
            <a:pPr>
              <a:lnSpc>
                <a:spcPct val="190000"/>
              </a:lnSpc>
            </a:pPr>
            <a:r>
              <a:rPr lang="de-DE" b="1" dirty="0" err="1"/>
              <a:t>Terminate</a:t>
            </a:r>
            <a:r>
              <a:rPr lang="de-DE" dirty="0"/>
              <a:t>: Beenden der kompletten Prozessinstanz</a:t>
            </a:r>
          </a:p>
          <a:p>
            <a:pPr>
              <a:lnSpc>
                <a:spcPct val="190000"/>
              </a:lnSpc>
            </a:pPr>
            <a:r>
              <a:rPr lang="de-DE" b="1" dirty="0"/>
              <a:t>Empty</a:t>
            </a:r>
            <a:r>
              <a:rPr lang="de-DE" dirty="0"/>
              <a:t>: Einfügen von NOOP (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operations</a:t>
            </a:r>
            <a:r>
              <a:rPr lang="de-DE" dirty="0"/>
              <a:t>)</a:t>
            </a:r>
          </a:p>
        </p:txBody>
      </p:sp>
      <p:pic>
        <p:nvPicPr>
          <p:cNvPr id="397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16338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000" y="1928802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000" y="1285860"/>
            <a:ext cx="658813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92375"/>
            <a:ext cx="741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141663"/>
            <a:ext cx="5651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2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4351338"/>
            <a:ext cx="571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5013325"/>
            <a:ext cx="695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732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5424488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43</a:t>
            </a:fld>
            <a:endParaRPr lang="de-DE"/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EB39C67E-9715-514D-9FF7-C9D7294E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97227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Strukturierte BPEL-Aktivitäten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1484313"/>
            <a:ext cx="7918450" cy="4752975"/>
          </a:xfrm>
        </p:spPr>
        <p:txBody>
          <a:bodyPr/>
          <a:lstStyle/>
          <a:p>
            <a:pPr marL="0" indent="0">
              <a:spcBef>
                <a:spcPct val="170000"/>
              </a:spcBef>
            </a:pPr>
            <a:r>
              <a:rPr lang="de-DE" b="1"/>
              <a:t>Sequence</a:t>
            </a:r>
            <a:r>
              <a:rPr lang="de-DE"/>
              <a:t>: Reihenfolge von Schritten</a:t>
            </a:r>
          </a:p>
          <a:p>
            <a:pPr marL="0" indent="0">
              <a:spcBef>
                <a:spcPct val="170000"/>
              </a:spcBef>
            </a:pPr>
            <a:r>
              <a:rPr lang="de-DE" b="1"/>
              <a:t>Flow</a:t>
            </a:r>
            <a:r>
              <a:rPr lang="de-DE"/>
              <a:t>: Definition parallel abzuarbeitender Prozessschritte</a:t>
            </a:r>
          </a:p>
          <a:p>
            <a:pPr marL="0" indent="0">
              <a:spcBef>
                <a:spcPct val="170000"/>
              </a:spcBef>
            </a:pPr>
            <a:r>
              <a:rPr lang="de-DE" b="1"/>
              <a:t>Switch</a:t>
            </a:r>
            <a:r>
              <a:rPr lang="de-DE"/>
              <a:t>: Definition von Verzweigungen auf Basis von Fallunterscheidungen</a:t>
            </a:r>
          </a:p>
          <a:p>
            <a:pPr marL="0" indent="0">
              <a:spcBef>
                <a:spcPct val="170000"/>
              </a:spcBef>
            </a:pPr>
            <a:r>
              <a:rPr lang="de-DE" b="1"/>
              <a:t>While</a:t>
            </a:r>
            <a:r>
              <a:rPr lang="de-DE"/>
              <a:t>: Definition von Schleifen</a:t>
            </a:r>
          </a:p>
          <a:p>
            <a:pPr marL="0" indent="0">
              <a:spcBef>
                <a:spcPct val="170000"/>
              </a:spcBef>
            </a:pPr>
            <a:r>
              <a:rPr lang="de-DE" b="1"/>
              <a:t>Pick</a:t>
            </a:r>
            <a:r>
              <a:rPr lang="de-DE"/>
              <a:t>: Blockierendes Warten auf eine passende Nachricht oder</a:t>
            </a:r>
            <a:br>
              <a:rPr lang="de-DE"/>
            </a:br>
            <a:r>
              <a:rPr lang="de-DE"/>
              <a:t>Timeout, abhängig davon Auswahl der nächsten Aktivität</a:t>
            </a:r>
          </a:p>
          <a:p>
            <a:pPr marL="0" indent="0">
              <a:spcBef>
                <a:spcPct val="170000"/>
              </a:spcBef>
            </a:pPr>
            <a:r>
              <a:rPr lang="de-DE" b="1"/>
              <a:t>Scope:</a:t>
            </a:r>
            <a:r>
              <a:rPr lang="de-DE"/>
              <a:t> Gruppieren einer Menge von Aktivitäten zu Transaktion</a:t>
            </a:r>
          </a:p>
        </p:txBody>
      </p:sp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5762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8" y="2852738"/>
            <a:ext cx="5937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8" y="38608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676775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661025"/>
            <a:ext cx="56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2133600"/>
            <a:ext cx="6159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44</a:t>
            </a:fld>
            <a:endParaRPr lang="de-DE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9A300F3C-913A-654B-830F-6006E1AF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96952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8" name="AutoShape 18"/>
          <p:cNvSpPr>
            <a:spLocks noChangeArrowheads="1"/>
          </p:cNvSpPr>
          <p:nvPr/>
        </p:nvSpPr>
        <p:spPr bwMode="auto">
          <a:xfrm>
            <a:off x="1447800" y="3733800"/>
            <a:ext cx="1981200" cy="2514600"/>
          </a:xfrm>
          <a:prstGeom prst="roundRect">
            <a:avLst>
              <a:gd name="adj" fmla="val 11111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BPEL-Prozess</a:t>
            </a: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BPEL-Konzepte: Variablen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/>
              <a:t>Variablen speichern Daten, die im Prozess ausgetauscht werden</a:t>
            </a:r>
          </a:p>
          <a:p>
            <a:pPr>
              <a:buFontTx/>
              <a:buChar char="•"/>
            </a:pPr>
            <a:r>
              <a:rPr lang="de-DE" b="1" i="1" dirty="0" err="1"/>
              <a:t>Receive</a:t>
            </a:r>
            <a:r>
              <a:rPr lang="de-DE" dirty="0"/>
              <a:t>: Prozess legt empfangene Daten in der zugehörigen Variable ab, folgende Aktivitäten können darauf zugreifen</a:t>
            </a:r>
          </a:p>
          <a:p>
            <a:pPr>
              <a:buFontTx/>
              <a:buChar char="•"/>
            </a:pPr>
            <a:r>
              <a:rPr lang="de-DE" b="1" i="1" dirty="0" err="1"/>
              <a:t>Assign</a:t>
            </a:r>
            <a:r>
              <a:rPr lang="de-DE" dirty="0"/>
              <a:t>: Erstellung neuer oder Änderung existierender Nachrichten mit Teilen anderer Nachrichten, </a:t>
            </a:r>
            <a:r>
              <a:rPr lang="de-DE" dirty="0" err="1"/>
              <a:t>XPath</a:t>
            </a:r>
            <a:r>
              <a:rPr lang="de-DE" dirty="0"/>
              <a:t>-Ausdrücken, XSLT-Ausdrücken oder </a:t>
            </a:r>
            <a:r>
              <a:rPr lang="de-DE" dirty="0" err="1"/>
              <a:t>Literalen</a:t>
            </a:r>
            <a:r>
              <a:rPr lang="de-DE" dirty="0"/>
              <a:t> (konstanten Werten)</a:t>
            </a:r>
          </a:p>
          <a:p>
            <a:pPr lvl="1"/>
            <a:r>
              <a:rPr lang="de-DE" dirty="0">
                <a:sym typeface="Symbol" pitchFamily="18" charset="2"/>
              </a:rPr>
              <a:t> Verwendung empfangener Daten als Eingabe v. Operationen</a:t>
            </a:r>
            <a:endParaRPr lang="de-DE" dirty="0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676400" y="41910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600" b="1"/>
              <a:t>Receive(p1)</a:t>
            </a:r>
          </a:p>
        </p:txBody>
      </p:sp>
      <p:sp>
        <p:nvSpPr>
          <p:cNvPr id="414725" name="Oval 5"/>
          <p:cNvSpPr>
            <a:spLocks noChangeArrowheads="1"/>
          </p:cNvSpPr>
          <p:nvPr/>
        </p:nvSpPr>
        <p:spPr bwMode="auto">
          <a:xfrm>
            <a:off x="3886200" y="4267200"/>
            <a:ext cx="1676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var1=p1</a:t>
            </a:r>
          </a:p>
        </p:txBody>
      </p:sp>
      <p:sp>
        <p:nvSpPr>
          <p:cNvPr id="414726" name="Line 6"/>
          <p:cNvSpPr>
            <a:spLocks noChangeShapeType="1"/>
          </p:cNvSpPr>
          <p:nvPr/>
        </p:nvSpPr>
        <p:spPr bwMode="auto">
          <a:xfrm>
            <a:off x="3200400" y="4419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27" name="Line 7"/>
          <p:cNvSpPr>
            <a:spLocks noChangeShapeType="1"/>
          </p:cNvSpPr>
          <p:nvPr/>
        </p:nvSpPr>
        <p:spPr bwMode="auto">
          <a:xfrm>
            <a:off x="24384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28" name="Rectangle 8"/>
          <p:cNvSpPr>
            <a:spLocks noChangeArrowheads="1"/>
          </p:cNvSpPr>
          <p:nvPr/>
        </p:nvSpPr>
        <p:spPr bwMode="auto">
          <a:xfrm>
            <a:off x="1676400" y="49530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600" b="1"/>
              <a:t>Assign</a:t>
            </a:r>
          </a:p>
        </p:txBody>
      </p:sp>
      <p:sp>
        <p:nvSpPr>
          <p:cNvPr id="414729" name="Oval 9"/>
          <p:cNvSpPr>
            <a:spLocks noChangeArrowheads="1"/>
          </p:cNvSpPr>
          <p:nvPr/>
        </p:nvSpPr>
        <p:spPr bwMode="auto">
          <a:xfrm>
            <a:off x="3886200" y="4991100"/>
            <a:ext cx="1676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var1[0..2]</a:t>
            </a:r>
          </a:p>
        </p:txBody>
      </p:sp>
      <p:sp>
        <p:nvSpPr>
          <p:cNvPr id="414730" name="Oval 10"/>
          <p:cNvSpPr>
            <a:spLocks noChangeArrowheads="1"/>
          </p:cNvSpPr>
          <p:nvPr/>
        </p:nvSpPr>
        <p:spPr bwMode="auto">
          <a:xfrm>
            <a:off x="5943600" y="4991100"/>
            <a:ext cx="1143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p2</a:t>
            </a:r>
          </a:p>
        </p:txBody>
      </p:sp>
      <p:sp>
        <p:nvSpPr>
          <p:cNvPr id="414731" name="Line 11"/>
          <p:cNvSpPr>
            <a:spLocks noChangeShapeType="1"/>
          </p:cNvSpPr>
          <p:nvPr/>
        </p:nvSpPr>
        <p:spPr bwMode="auto">
          <a:xfrm>
            <a:off x="5562600" y="5143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2" name="Line 12"/>
          <p:cNvSpPr>
            <a:spLocks noChangeShapeType="1"/>
          </p:cNvSpPr>
          <p:nvPr/>
        </p:nvSpPr>
        <p:spPr bwMode="auto">
          <a:xfrm>
            <a:off x="2438400" y="5334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3" name="Rectangle 13"/>
          <p:cNvSpPr>
            <a:spLocks noChangeArrowheads="1"/>
          </p:cNvSpPr>
          <p:nvPr/>
        </p:nvSpPr>
        <p:spPr bwMode="auto">
          <a:xfrm>
            <a:off x="1676400" y="5638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600" b="1"/>
              <a:t>Invoke(p2)</a:t>
            </a:r>
          </a:p>
        </p:txBody>
      </p:sp>
      <p:sp>
        <p:nvSpPr>
          <p:cNvPr id="414734" name="Line 14"/>
          <p:cNvSpPr>
            <a:spLocks noChangeShapeType="1"/>
          </p:cNvSpPr>
          <p:nvPr/>
        </p:nvSpPr>
        <p:spPr bwMode="auto">
          <a:xfrm>
            <a:off x="3200400" y="58293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5" name="Rectangle 15"/>
          <p:cNvSpPr>
            <a:spLocks noChangeArrowheads="1"/>
          </p:cNvSpPr>
          <p:nvPr/>
        </p:nvSpPr>
        <p:spPr bwMode="auto">
          <a:xfrm>
            <a:off x="3886200" y="5638800"/>
            <a:ext cx="426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WS(int erste drei Ziffern der #)</a:t>
            </a:r>
          </a:p>
        </p:txBody>
      </p:sp>
      <p:sp>
        <p:nvSpPr>
          <p:cNvPr id="414736" name="Line 16"/>
          <p:cNvSpPr>
            <a:spLocks noChangeShapeType="1"/>
          </p:cNvSpPr>
          <p:nvPr/>
        </p:nvSpPr>
        <p:spPr bwMode="auto">
          <a:xfrm>
            <a:off x="990600" y="4419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4737" name="Line 17"/>
          <p:cNvSpPr>
            <a:spLocks noChangeShapeType="1"/>
          </p:cNvSpPr>
          <p:nvPr/>
        </p:nvSpPr>
        <p:spPr bwMode="auto">
          <a:xfrm>
            <a:off x="2438400" y="6019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45</a:t>
            </a:fld>
            <a:endParaRPr lang="de-DE"/>
          </a:p>
        </p:txBody>
      </p:sp>
      <p:sp>
        <p:nvSpPr>
          <p:cNvPr id="23" name="Fußzeilenplatzhalter 2">
            <a:extLst>
              <a:ext uri="{FF2B5EF4-FFF2-40B4-BE49-F238E27FC236}">
                <a16:creationId xmlns:a16="http://schemas.microsoft.com/office/drawing/2014/main" id="{A5721BFE-D3FC-E34B-AC9D-C58E5319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596481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914400" y="4114800"/>
            <a:ext cx="6705600" cy="16764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de-DE" sz="1600"/>
          </a:p>
        </p:txBody>
      </p:sp>
      <p:sp>
        <p:nvSpPr>
          <p:cNvPr id="416772" name="AutoShape 4"/>
          <p:cNvSpPr>
            <a:spLocks noChangeArrowheads="1"/>
          </p:cNvSpPr>
          <p:nvPr/>
        </p:nvSpPr>
        <p:spPr bwMode="auto">
          <a:xfrm>
            <a:off x="3632200" y="3352800"/>
            <a:ext cx="1981200" cy="2819400"/>
          </a:xfrm>
          <a:prstGeom prst="roundRect">
            <a:avLst>
              <a:gd name="adj" fmla="val 11111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BPEL-Prozess</a:t>
            </a:r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BPEL-Konzepte: Correlation Sets</a:t>
            </a:r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/>
              <a:t>Geschäftsprozess: meist Konversationen mit mehreren Partnern</a:t>
            </a:r>
          </a:p>
          <a:p>
            <a:pPr>
              <a:buFontTx/>
              <a:buChar char="•"/>
            </a:pPr>
            <a:r>
              <a:rPr lang="de-DE"/>
              <a:t>Notwendig: Anwendungslogik, welche die Nachrichten der Konversationen dem jeweiligen Geschäftsprozess zuweist</a:t>
            </a:r>
          </a:p>
          <a:p>
            <a:pPr>
              <a:buFontTx/>
              <a:buChar char="•"/>
            </a:pPr>
            <a:r>
              <a:rPr lang="de-DE"/>
              <a:t>Correlation Sets: deklarative Beschreibung einer Gruppe von Eigenschaften, die zusammen die Konversation beschreiben</a:t>
            </a:r>
          </a:p>
          <a:p>
            <a:pPr>
              <a:buFontTx/>
              <a:buChar char="•"/>
            </a:pPr>
            <a:r>
              <a:rPr lang="de-DE"/>
              <a:t>Beispiel „Bestellung“:</a:t>
            </a:r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1066800" y="42672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Bestellung</a:t>
            </a:r>
          </a:p>
          <a:p>
            <a:pPr algn="ctr"/>
            <a:r>
              <a:rPr lang="de-DE" sz="1400" b="1"/>
              <a:t>(int Bestell#)</a:t>
            </a:r>
            <a:endParaRPr lang="de-DE" sz="1400" b="1" baseline="-25000"/>
          </a:p>
        </p:txBody>
      </p:sp>
      <p:sp>
        <p:nvSpPr>
          <p:cNvPr id="416776" name="Text Box 8"/>
          <p:cNvSpPr txBox="1">
            <a:spLocks noChangeArrowheads="1"/>
          </p:cNvSpPr>
          <p:nvPr/>
        </p:nvSpPr>
        <p:spPr bwMode="auto">
          <a:xfrm>
            <a:off x="1122363" y="3657600"/>
            <a:ext cx="1293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Käufer K</a:t>
            </a:r>
          </a:p>
        </p:txBody>
      </p:sp>
      <p:sp>
        <p:nvSpPr>
          <p:cNvPr id="416777" name="Text Box 9"/>
          <p:cNvSpPr txBox="1">
            <a:spLocks noChangeArrowheads="1"/>
          </p:cNvSpPr>
          <p:nvPr/>
        </p:nvSpPr>
        <p:spPr bwMode="auto">
          <a:xfrm>
            <a:off x="3760788" y="3657600"/>
            <a:ext cx="171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Verkäufer V</a:t>
            </a:r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3733800" y="42672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Receive</a:t>
            </a:r>
          </a:p>
          <a:p>
            <a:pPr algn="ctr"/>
            <a:r>
              <a:rPr lang="de-DE" sz="1400" b="1"/>
              <a:t>(int Bestell#)</a:t>
            </a:r>
            <a:endParaRPr lang="de-DE" sz="1400" b="1" baseline="-25000"/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>
            <a:off x="2819400" y="4546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4622800" y="4800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85" name="Text Box 17"/>
          <p:cNvSpPr txBox="1">
            <a:spLocks noChangeArrowheads="1"/>
          </p:cNvSpPr>
          <p:nvPr/>
        </p:nvSpPr>
        <p:spPr bwMode="auto">
          <a:xfrm>
            <a:off x="6469063" y="36576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Lieferant L</a:t>
            </a:r>
          </a:p>
        </p:txBody>
      </p:sp>
      <p:sp>
        <p:nvSpPr>
          <p:cNvPr id="416786" name="Text Box 18"/>
          <p:cNvSpPr txBox="1">
            <a:spLocks noChangeArrowheads="1"/>
          </p:cNvSpPr>
          <p:nvPr/>
        </p:nvSpPr>
        <p:spPr bwMode="auto">
          <a:xfrm>
            <a:off x="5638800" y="4267200"/>
            <a:ext cx="198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Correlation Set:</a:t>
            </a:r>
          </a:p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(K, Bestell#)</a:t>
            </a:r>
          </a:p>
        </p:txBody>
      </p:sp>
      <p:sp>
        <p:nvSpPr>
          <p:cNvPr id="416788" name="Rectangle 20"/>
          <p:cNvSpPr>
            <a:spLocks noChangeArrowheads="1"/>
          </p:cNvSpPr>
          <p:nvPr/>
        </p:nvSpPr>
        <p:spPr bwMode="auto">
          <a:xfrm>
            <a:off x="3733800" y="51054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Reply Ack</a:t>
            </a:r>
          </a:p>
          <a:p>
            <a:pPr algn="ctr"/>
            <a:r>
              <a:rPr lang="de-DE" sz="1400" b="1"/>
              <a:t>(Bestell#)</a:t>
            </a:r>
            <a:endParaRPr lang="de-DE" sz="1400" b="1" baseline="-25000"/>
          </a:p>
        </p:txBody>
      </p:sp>
      <p:sp>
        <p:nvSpPr>
          <p:cNvPr id="416789" name="Line 21"/>
          <p:cNvSpPr>
            <a:spLocks noChangeShapeType="1"/>
          </p:cNvSpPr>
          <p:nvPr/>
        </p:nvSpPr>
        <p:spPr bwMode="auto">
          <a:xfrm flipH="1">
            <a:off x="2895600" y="53721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6790" name="Line 22"/>
          <p:cNvSpPr>
            <a:spLocks noChangeShapeType="1"/>
          </p:cNvSpPr>
          <p:nvPr/>
        </p:nvSpPr>
        <p:spPr bwMode="auto">
          <a:xfrm>
            <a:off x="4622800" y="5638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46</a:t>
            </a:fld>
            <a:endParaRPr lang="de-DE"/>
          </a:p>
        </p:txBody>
      </p:sp>
      <p:sp>
        <p:nvSpPr>
          <p:cNvPr id="21" name="Fußzeilenplatzhalter 2">
            <a:extLst>
              <a:ext uri="{FF2B5EF4-FFF2-40B4-BE49-F238E27FC236}">
                <a16:creationId xmlns:a16="http://schemas.microsoft.com/office/drawing/2014/main" id="{9C7EE1D3-00A9-3D40-A6AD-81AEB439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26350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61" name="Rectangle 17"/>
          <p:cNvSpPr>
            <a:spLocks noChangeArrowheads="1"/>
          </p:cNvSpPr>
          <p:nvPr/>
        </p:nvSpPr>
        <p:spPr bwMode="auto">
          <a:xfrm>
            <a:off x="1600200" y="5181600"/>
            <a:ext cx="6705600" cy="8382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de-DE" sz="1600"/>
          </a:p>
        </p:txBody>
      </p:sp>
      <p:sp>
        <p:nvSpPr>
          <p:cNvPr id="415759" name="Rectangle 15"/>
          <p:cNvSpPr>
            <a:spLocks noChangeArrowheads="1"/>
          </p:cNvSpPr>
          <p:nvPr/>
        </p:nvSpPr>
        <p:spPr bwMode="auto">
          <a:xfrm>
            <a:off x="914400" y="4114800"/>
            <a:ext cx="6705600" cy="8382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99">
                  <a:gamma/>
                  <a:tint val="0"/>
                  <a:invGamma/>
                </a:srgbClr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de-DE" sz="1600"/>
          </a:p>
        </p:txBody>
      </p:sp>
      <p:sp>
        <p:nvSpPr>
          <p:cNvPr id="415763" name="AutoShape 19"/>
          <p:cNvSpPr>
            <a:spLocks noChangeArrowheads="1"/>
          </p:cNvSpPr>
          <p:nvPr/>
        </p:nvSpPr>
        <p:spPr bwMode="auto">
          <a:xfrm>
            <a:off x="3632200" y="3352800"/>
            <a:ext cx="1981200" cy="2819400"/>
          </a:xfrm>
          <a:prstGeom prst="roundRect">
            <a:avLst>
              <a:gd name="adj" fmla="val 11111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de-DE" sz="1400" b="1">
                <a:solidFill>
                  <a:schemeClr val="accent2"/>
                </a:solidFill>
              </a:rPr>
              <a:t>BPEL-Prozess</a:t>
            </a: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BPEL-Konzepte: Correlation Sets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/>
              <a:t>Nachricht enthält „Business Token“, Position in der Nachricht und Datentyp nicht abhängig von der Geschäftsprozess-Instanz</a:t>
            </a:r>
          </a:p>
          <a:p>
            <a:pPr>
              <a:buFontTx/>
              <a:buChar char="•"/>
            </a:pPr>
            <a:r>
              <a:rPr lang="de-DE"/>
              <a:t>Beispiel: Bestellnummer</a:t>
            </a:r>
          </a:p>
          <a:p>
            <a:pPr>
              <a:buFont typeface="Symbol" pitchFamily="18" charset="2"/>
              <a:buChar char="Þ"/>
            </a:pPr>
            <a:r>
              <a:rPr lang="de-DE"/>
              <a:t>Correlation Token können deklarativ in der Geschäftsprozess-Beschreibung ausgedrückt werden </a:t>
            </a:r>
            <a:r>
              <a:rPr lang="de-DE">
                <a:sym typeface="Symbol" pitchFamily="18" charset="2"/>
              </a:rPr>
              <a:t> </a:t>
            </a:r>
            <a:r>
              <a:rPr lang="de-DE"/>
              <a:t>automatisches Instanz-Routing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1066800" y="42672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Bestellung</a:t>
            </a:r>
          </a:p>
          <a:p>
            <a:pPr algn="ctr"/>
            <a:r>
              <a:rPr lang="de-DE" sz="1400" b="1"/>
              <a:t>(int Bestell#)</a:t>
            </a:r>
            <a:endParaRPr lang="de-DE" sz="1400" b="1" baseline="-25000"/>
          </a:p>
        </p:txBody>
      </p:sp>
      <p:sp>
        <p:nvSpPr>
          <p:cNvPr id="415749" name="Text Box 5"/>
          <p:cNvSpPr txBox="1">
            <a:spLocks noChangeArrowheads="1"/>
          </p:cNvSpPr>
          <p:nvPr/>
        </p:nvSpPr>
        <p:spPr bwMode="auto">
          <a:xfrm>
            <a:off x="1122363" y="3657600"/>
            <a:ext cx="1293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Käufer K</a:t>
            </a:r>
          </a:p>
        </p:txBody>
      </p:sp>
      <p:sp>
        <p:nvSpPr>
          <p:cNvPr id="415750" name="Text Box 6"/>
          <p:cNvSpPr txBox="1">
            <a:spLocks noChangeArrowheads="1"/>
          </p:cNvSpPr>
          <p:nvPr/>
        </p:nvSpPr>
        <p:spPr bwMode="auto">
          <a:xfrm>
            <a:off x="3760788" y="3657600"/>
            <a:ext cx="1711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Verkäufer V</a:t>
            </a:r>
          </a:p>
        </p:txBody>
      </p:sp>
      <p:sp>
        <p:nvSpPr>
          <p:cNvPr id="415751" name="Rectangle 7"/>
          <p:cNvSpPr>
            <a:spLocks noChangeArrowheads="1"/>
          </p:cNvSpPr>
          <p:nvPr/>
        </p:nvSpPr>
        <p:spPr bwMode="auto">
          <a:xfrm>
            <a:off x="3733800" y="42672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Receive</a:t>
            </a:r>
          </a:p>
          <a:p>
            <a:pPr algn="ctr"/>
            <a:r>
              <a:rPr lang="de-DE" sz="1400" b="1"/>
              <a:t>(int Bestell#)</a:t>
            </a:r>
            <a:endParaRPr lang="de-DE" sz="1400" b="1" baseline="-25000"/>
          </a:p>
        </p:txBody>
      </p:sp>
      <p:sp>
        <p:nvSpPr>
          <p:cNvPr id="415752" name="Rectangle 8"/>
          <p:cNvSpPr>
            <a:spLocks noChangeArrowheads="1"/>
          </p:cNvSpPr>
          <p:nvPr/>
        </p:nvSpPr>
        <p:spPr bwMode="auto">
          <a:xfrm>
            <a:off x="3733800" y="53340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Invoke Liefern</a:t>
            </a:r>
          </a:p>
          <a:p>
            <a:pPr algn="ctr"/>
            <a:r>
              <a:rPr lang="de-DE" sz="1400" b="1"/>
              <a:t>(int Liefer#)</a:t>
            </a:r>
            <a:endParaRPr lang="de-DE" sz="1400" b="1" baseline="-25000"/>
          </a:p>
        </p:txBody>
      </p:sp>
      <p:sp>
        <p:nvSpPr>
          <p:cNvPr id="415753" name="Rectangle 9"/>
          <p:cNvSpPr>
            <a:spLocks noChangeArrowheads="1"/>
          </p:cNvSpPr>
          <p:nvPr/>
        </p:nvSpPr>
        <p:spPr bwMode="auto">
          <a:xfrm>
            <a:off x="6400800" y="53340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Liefern</a:t>
            </a:r>
          </a:p>
          <a:p>
            <a:pPr algn="ctr"/>
            <a:r>
              <a:rPr lang="de-DE" sz="1400" b="1"/>
              <a:t>(int Liefer#)</a:t>
            </a:r>
          </a:p>
        </p:txBody>
      </p:sp>
      <p:sp>
        <p:nvSpPr>
          <p:cNvPr id="415754" name="Line 10"/>
          <p:cNvSpPr>
            <a:spLocks noChangeShapeType="1"/>
          </p:cNvSpPr>
          <p:nvPr/>
        </p:nvSpPr>
        <p:spPr bwMode="auto">
          <a:xfrm>
            <a:off x="2819400" y="4546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5" name="Line 11"/>
          <p:cNvSpPr>
            <a:spLocks noChangeShapeType="1"/>
          </p:cNvSpPr>
          <p:nvPr/>
        </p:nvSpPr>
        <p:spPr bwMode="auto">
          <a:xfrm>
            <a:off x="4635500" y="4800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6" name="Line 12"/>
          <p:cNvSpPr>
            <a:spLocks noChangeShapeType="1"/>
          </p:cNvSpPr>
          <p:nvPr/>
        </p:nvSpPr>
        <p:spPr bwMode="auto">
          <a:xfrm>
            <a:off x="5486400" y="57150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7" name="Line 13"/>
          <p:cNvSpPr>
            <a:spLocks noChangeShapeType="1"/>
          </p:cNvSpPr>
          <p:nvPr/>
        </p:nvSpPr>
        <p:spPr bwMode="auto">
          <a:xfrm flipH="1">
            <a:off x="7353300" y="5867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5758" name="Text Box 14"/>
          <p:cNvSpPr txBox="1">
            <a:spLocks noChangeArrowheads="1"/>
          </p:cNvSpPr>
          <p:nvPr/>
        </p:nvSpPr>
        <p:spPr bwMode="auto">
          <a:xfrm>
            <a:off x="6469063" y="3657600"/>
            <a:ext cx="156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800" b="1">
                <a:solidFill>
                  <a:srgbClr val="001D4B"/>
                </a:solidFill>
              </a:rPr>
              <a:t>Lieferant L</a:t>
            </a:r>
          </a:p>
        </p:txBody>
      </p:sp>
      <p:sp>
        <p:nvSpPr>
          <p:cNvPr id="415760" name="Text Box 16"/>
          <p:cNvSpPr txBox="1">
            <a:spLocks noChangeArrowheads="1"/>
          </p:cNvSpPr>
          <p:nvPr/>
        </p:nvSpPr>
        <p:spPr bwMode="auto">
          <a:xfrm>
            <a:off x="5638800" y="4267200"/>
            <a:ext cx="198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Correlation Set:</a:t>
            </a:r>
          </a:p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(K, Bestell#)</a:t>
            </a:r>
          </a:p>
        </p:txBody>
      </p:sp>
      <p:sp>
        <p:nvSpPr>
          <p:cNvPr id="415762" name="Text Box 18"/>
          <p:cNvSpPr txBox="1">
            <a:spLocks noChangeArrowheads="1"/>
          </p:cNvSpPr>
          <p:nvPr/>
        </p:nvSpPr>
        <p:spPr bwMode="auto">
          <a:xfrm>
            <a:off x="1600200" y="5334000"/>
            <a:ext cx="1985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Correlation Set:</a:t>
            </a:r>
          </a:p>
          <a:p>
            <a:pPr marL="342900" indent="-342900" algn="ctr"/>
            <a:r>
              <a:rPr lang="de-DE" sz="1600" b="1">
                <a:solidFill>
                  <a:srgbClr val="001D4B"/>
                </a:solidFill>
              </a:rPr>
              <a:t>(V, Liefer#)</a:t>
            </a:r>
          </a:p>
        </p:txBody>
      </p:sp>
      <p:sp>
        <p:nvSpPr>
          <p:cNvPr id="23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47</a:t>
            </a:fld>
            <a:endParaRPr lang="de-DE"/>
          </a:p>
        </p:txBody>
      </p:sp>
      <p:sp>
        <p:nvSpPr>
          <p:cNvPr id="24" name="Fußzeilenplatzhalter 2">
            <a:extLst>
              <a:ext uri="{FF2B5EF4-FFF2-40B4-BE49-F238E27FC236}">
                <a16:creationId xmlns:a16="http://schemas.microsoft.com/office/drawing/2014/main" id="{7D436DEE-AF88-1440-9EE6-57EAF9F9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r>
              <a:rPr lang="de-DE" dirty="0"/>
              <a:t>4. 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479722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BPEL-Konzepte: Verwendung von portTypes</a:t>
            </a:r>
          </a:p>
        </p:txBody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/>
              <a:t>Aufruf von Web Services: nur über abstrakten </a:t>
            </a:r>
            <a:r>
              <a:rPr lang="de-DE" dirty="0" err="1"/>
              <a:t>portType</a:t>
            </a:r>
            <a:r>
              <a:rPr lang="de-DE" dirty="0"/>
              <a:t>, nicht über tatsächlich implementierte </a:t>
            </a:r>
            <a:r>
              <a:rPr lang="de-DE" dirty="0" err="1"/>
              <a:t>Deployments</a:t>
            </a:r>
            <a:r>
              <a:rPr lang="de-DE" dirty="0"/>
              <a:t> (</a:t>
            </a:r>
            <a:r>
              <a:rPr lang="de-DE" dirty="0" err="1"/>
              <a:t>Bindings</a:t>
            </a:r>
            <a:r>
              <a:rPr lang="de-DE" dirty="0"/>
              <a:t>)</a:t>
            </a:r>
          </a:p>
          <a:p>
            <a:pPr>
              <a:buFontTx/>
              <a:buChar char="•"/>
            </a:pPr>
            <a:r>
              <a:rPr lang="de-DE" dirty="0"/>
              <a:t>Erlaubt Wiederverwendbarkeit der Prozessdefinition bei verschiedenen </a:t>
            </a:r>
            <a:r>
              <a:rPr lang="de-DE" dirty="0" err="1"/>
              <a:t>Deployments</a:t>
            </a:r>
            <a:r>
              <a:rPr lang="de-DE" dirty="0"/>
              <a:t> kompatibler Dienste</a:t>
            </a:r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421892" name="Group 1028"/>
          <p:cNvGrpSpPr>
            <a:grpSpLocks/>
          </p:cNvGrpSpPr>
          <p:nvPr/>
        </p:nvGrpSpPr>
        <p:grpSpPr bwMode="auto">
          <a:xfrm>
            <a:off x="914400" y="3048000"/>
            <a:ext cx="2514600" cy="2819400"/>
            <a:chOff x="1920" y="1488"/>
            <a:chExt cx="1776" cy="1968"/>
          </a:xfrm>
        </p:grpSpPr>
        <p:sp>
          <p:nvSpPr>
            <p:cNvPr id="421893" name="AutoShape 1029"/>
            <p:cNvSpPr>
              <a:spLocks noChangeArrowheads="1"/>
            </p:cNvSpPr>
            <p:nvPr/>
          </p:nvSpPr>
          <p:spPr bwMode="auto">
            <a:xfrm>
              <a:off x="2640" y="2112"/>
              <a:ext cx="392" cy="192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894" name="AutoShape 1030"/>
            <p:cNvSpPr>
              <a:spLocks noChangeArrowheads="1"/>
            </p:cNvSpPr>
            <p:nvPr/>
          </p:nvSpPr>
          <p:spPr bwMode="auto">
            <a:xfrm>
              <a:off x="2640" y="17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21895" name="Line 1031"/>
            <p:cNvSpPr>
              <a:spLocks noChangeShapeType="1"/>
            </p:cNvSpPr>
            <p:nvPr/>
          </p:nvSpPr>
          <p:spPr bwMode="auto">
            <a:xfrm flipH="1">
              <a:off x="2832" y="19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96" name="Line 1032"/>
            <p:cNvSpPr>
              <a:spLocks noChangeShapeType="1"/>
            </p:cNvSpPr>
            <p:nvPr/>
          </p:nvSpPr>
          <p:spPr bwMode="auto">
            <a:xfrm flipH="1">
              <a:off x="2400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97" name="Line 1033"/>
            <p:cNvSpPr>
              <a:spLocks noChangeShapeType="1"/>
            </p:cNvSpPr>
            <p:nvPr/>
          </p:nvSpPr>
          <p:spPr bwMode="auto">
            <a:xfrm>
              <a:off x="2400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98" name="Line 1034"/>
            <p:cNvSpPr>
              <a:spLocks noChangeShapeType="1"/>
            </p:cNvSpPr>
            <p:nvPr/>
          </p:nvSpPr>
          <p:spPr bwMode="auto">
            <a:xfrm>
              <a:off x="3024" y="2208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99" name="Line 1035"/>
            <p:cNvSpPr>
              <a:spLocks noChangeShapeType="1"/>
            </p:cNvSpPr>
            <p:nvPr/>
          </p:nvSpPr>
          <p:spPr bwMode="auto">
            <a:xfrm flipH="1">
              <a:off x="3264" y="220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0" name="AutoShape 1036"/>
            <p:cNvSpPr>
              <a:spLocks noChangeArrowheads="1"/>
            </p:cNvSpPr>
            <p:nvPr/>
          </p:nvSpPr>
          <p:spPr bwMode="auto">
            <a:xfrm>
              <a:off x="3072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21901" name="AutoShape 1037"/>
            <p:cNvSpPr>
              <a:spLocks noChangeArrowheads="1"/>
            </p:cNvSpPr>
            <p:nvPr/>
          </p:nvSpPr>
          <p:spPr bwMode="auto">
            <a:xfrm>
              <a:off x="2208" y="2400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21902" name="Line 1038"/>
            <p:cNvSpPr>
              <a:spLocks noChangeShapeType="1"/>
            </p:cNvSpPr>
            <p:nvPr/>
          </p:nvSpPr>
          <p:spPr bwMode="auto">
            <a:xfrm>
              <a:off x="2400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3" name="Line 1039"/>
            <p:cNvSpPr>
              <a:spLocks noChangeShapeType="1"/>
            </p:cNvSpPr>
            <p:nvPr/>
          </p:nvSpPr>
          <p:spPr bwMode="auto">
            <a:xfrm>
              <a:off x="2832" y="2736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4" name="Line 1040"/>
            <p:cNvSpPr>
              <a:spLocks noChangeShapeType="1"/>
            </p:cNvSpPr>
            <p:nvPr/>
          </p:nvSpPr>
          <p:spPr bwMode="auto">
            <a:xfrm flipH="1">
              <a:off x="2832" y="273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5" name="Line 1041"/>
            <p:cNvSpPr>
              <a:spLocks noChangeShapeType="1"/>
            </p:cNvSpPr>
            <p:nvPr/>
          </p:nvSpPr>
          <p:spPr bwMode="auto">
            <a:xfrm>
              <a:off x="2400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6" name="Line 1042"/>
            <p:cNvSpPr>
              <a:spLocks noChangeShapeType="1"/>
            </p:cNvSpPr>
            <p:nvPr/>
          </p:nvSpPr>
          <p:spPr bwMode="auto">
            <a:xfrm>
              <a:off x="3264" y="26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07" name="AutoShape 1043"/>
            <p:cNvSpPr>
              <a:spLocks noChangeArrowheads="1"/>
            </p:cNvSpPr>
            <p:nvPr/>
          </p:nvSpPr>
          <p:spPr bwMode="auto">
            <a:xfrm>
              <a:off x="2640" y="2928"/>
              <a:ext cx="384" cy="24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400" b="1"/>
            </a:p>
          </p:txBody>
        </p:sp>
        <p:sp>
          <p:nvSpPr>
            <p:cNvPr id="421908" name="Rectangle 1044"/>
            <p:cNvSpPr>
              <a:spLocks noChangeArrowheads="1"/>
            </p:cNvSpPr>
            <p:nvPr/>
          </p:nvSpPr>
          <p:spPr bwMode="auto">
            <a:xfrm>
              <a:off x="1920" y="1488"/>
              <a:ext cx="1776" cy="1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1909" name="Rectangle 1045"/>
          <p:cNvSpPr>
            <a:spLocks noChangeArrowheads="1"/>
          </p:cNvSpPr>
          <p:nvPr/>
        </p:nvSpPr>
        <p:spPr bwMode="auto">
          <a:xfrm>
            <a:off x="6477000" y="3048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 A</a:t>
            </a:r>
          </a:p>
          <a:p>
            <a:pPr algn="ctr"/>
            <a:r>
              <a:rPr lang="de-DE" sz="1400" b="1"/>
              <a:t>Implementierung 1</a:t>
            </a:r>
            <a:endParaRPr lang="de-DE" sz="1200" b="1"/>
          </a:p>
        </p:txBody>
      </p:sp>
      <p:sp>
        <p:nvSpPr>
          <p:cNvPr id="421913" name="Rectangle 1049"/>
          <p:cNvSpPr>
            <a:spLocks noChangeArrowheads="1"/>
          </p:cNvSpPr>
          <p:nvPr/>
        </p:nvSpPr>
        <p:spPr bwMode="auto">
          <a:xfrm>
            <a:off x="4038600" y="34290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Abstrakter</a:t>
            </a:r>
          </a:p>
          <a:p>
            <a:pPr algn="ctr"/>
            <a:r>
              <a:rPr lang="de-DE" sz="1600" b="1"/>
              <a:t>Web Service A</a:t>
            </a:r>
          </a:p>
          <a:p>
            <a:pPr algn="ctr"/>
            <a:r>
              <a:rPr lang="de-DE" sz="1400" b="1"/>
              <a:t>(Schnittstelle)</a:t>
            </a:r>
            <a:endParaRPr lang="de-DE" sz="1200" b="1"/>
          </a:p>
        </p:txBody>
      </p:sp>
      <p:sp>
        <p:nvSpPr>
          <p:cNvPr id="421914" name="Rectangle 1050"/>
          <p:cNvSpPr>
            <a:spLocks noChangeArrowheads="1"/>
          </p:cNvSpPr>
          <p:nvPr/>
        </p:nvSpPr>
        <p:spPr bwMode="auto">
          <a:xfrm>
            <a:off x="4038600" y="4648200"/>
            <a:ext cx="1752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Abstrakter</a:t>
            </a:r>
          </a:p>
          <a:p>
            <a:pPr algn="ctr"/>
            <a:r>
              <a:rPr lang="de-DE" sz="1600" b="1"/>
              <a:t>Web Service B</a:t>
            </a:r>
          </a:p>
          <a:p>
            <a:pPr algn="ctr"/>
            <a:r>
              <a:rPr lang="de-DE" sz="1400" b="1"/>
              <a:t>(Schnittstelle)</a:t>
            </a:r>
            <a:endParaRPr lang="de-DE" sz="1200" b="1"/>
          </a:p>
        </p:txBody>
      </p:sp>
      <p:sp>
        <p:nvSpPr>
          <p:cNvPr id="421915" name="Rectangle 1051"/>
          <p:cNvSpPr>
            <a:spLocks noChangeArrowheads="1"/>
          </p:cNvSpPr>
          <p:nvPr/>
        </p:nvSpPr>
        <p:spPr bwMode="auto">
          <a:xfrm>
            <a:off x="6477000" y="37338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 A</a:t>
            </a:r>
          </a:p>
          <a:p>
            <a:pPr algn="ctr"/>
            <a:r>
              <a:rPr lang="de-DE" sz="1400" b="1"/>
              <a:t>Implementierung 2</a:t>
            </a:r>
            <a:endParaRPr lang="de-DE" sz="1200" b="1"/>
          </a:p>
        </p:txBody>
      </p:sp>
      <p:sp>
        <p:nvSpPr>
          <p:cNvPr id="421916" name="Rectangle 1052"/>
          <p:cNvSpPr>
            <a:spLocks noChangeArrowheads="1"/>
          </p:cNvSpPr>
          <p:nvPr/>
        </p:nvSpPr>
        <p:spPr bwMode="auto">
          <a:xfrm>
            <a:off x="6477000" y="46482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 B</a:t>
            </a:r>
          </a:p>
          <a:p>
            <a:pPr algn="ctr"/>
            <a:r>
              <a:rPr lang="de-DE" sz="1400" b="1"/>
              <a:t>Implementierung 1</a:t>
            </a:r>
            <a:endParaRPr lang="de-DE" sz="1200" b="1"/>
          </a:p>
        </p:txBody>
      </p:sp>
      <p:sp>
        <p:nvSpPr>
          <p:cNvPr id="421917" name="Rectangle 1053"/>
          <p:cNvSpPr>
            <a:spLocks noChangeArrowheads="1"/>
          </p:cNvSpPr>
          <p:nvPr/>
        </p:nvSpPr>
        <p:spPr bwMode="auto">
          <a:xfrm>
            <a:off x="6477000" y="5334000"/>
            <a:ext cx="2057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 anchor="ctr"/>
          <a:lstStyle/>
          <a:p>
            <a:pPr algn="ctr"/>
            <a:r>
              <a:rPr lang="de-DE" sz="1600" b="1"/>
              <a:t>Web Service B</a:t>
            </a:r>
          </a:p>
          <a:p>
            <a:pPr algn="ctr"/>
            <a:r>
              <a:rPr lang="de-DE" sz="1400" b="1"/>
              <a:t>Implementierung 2</a:t>
            </a:r>
            <a:endParaRPr lang="de-DE" sz="1200" b="1"/>
          </a:p>
        </p:txBody>
      </p:sp>
      <p:sp>
        <p:nvSpPr>
          <p:cNvPr id="421918" name="Line 1054"/>
          <p:cNvSpPr>
            <a:spLocks noChangeShapeType="1"/>
          </p:cNvSpPr>
          <p:nvPr/>
        </p:nvSpPr>
        <p:spPr bwMode="auto">
          <a:xfrm flipV="1">
            <a:off x="3429000" y="3886200"/>
            <a:ext cx="609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919" name="Line 1055"/>
          <p:cNvSpPr>
            <a:spLocks noChangeShapeType="1"/>
          </p:cNvSpPr>
          <p:nvPr/>
        </p:nvSpPr>
        <p:spPr bwMode="auto">
          <a:xfrm>
            <a:off x="3429000" y="4495800"/>
            <a:ext cx="609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920" name="Line 1056"/>
          <p:cNvSpPr>
            <a:spLocks noChangeShapeType="1"/>
          </p:cNvSpPr>
          <p:nvPr/>
        </p:nvSpPr>
        <p:spPr bwMode="auto">
          <a:xfrm flipV="1">
            <a:off x="5791200" y="32766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921" name="Line 1057"/>
          <p:cNvSpPr>
            <a:spLocks noChangeShapeType="1"/>
          </p:cNvSpPr>
          <p:nvPr/>
        </p:nvSpPr>
        <p:spPr bwMode="auto">
          <a:xfrm>
            <a:off x="5791200" y="3962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922" name="Line 1058"/>
          <p:cNvSpPr>
            <a:spLocks noChangeShapeType="1"/>
          </p:cNvSpPr>
          <p:nvPr/>
        </p:nvSpPr>
        <p:spPr bwMode="auto">
          <a:xfrm>
            <a:off x="5791200" y="4902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1923" name="Line 1059"/>
          <p:cNvSpPr>
            <a:spLocks noChangeShapeType="1"/>
          </p:cNvSpPr>
          <p:nvPr/>
        </p:nvSpPr>
        <p:spPr bwMode="auto">
          <a:xfrm>
            <a:off x="5791200" y="490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48</a:t>
            </a:fld>
            <a:endParaRPr lang="de-DE"/>
          </a:p>
        </p:txBody>
      </p:sp>
      <p:sp>
        <p:nvSpPr>
          <p:cNvPr id="37" name="Fußzeilenplatzhalter 2">
            <a:extLst>
              <a:ext uri="{FF2B5EF4-FFF2-40B4-BE49-F238E27FC236}">
                <a16:creationId xmlns:a16="http://schemas.microsoft.com/office/drawing/2014/main" id="{59FDB4ED-FF14-4942-ADA1-EB7838BF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253365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Erstellung eines Geschäftsprozesses</a:t>
            </a:r>
          </a:p>
        </p:txBody>
      </p:sp>
      <p:sp>
        <p:nvSpPr>
          <p:cNvPr id="422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de-DE"/>
              <a:t>WSDL-Messages definieren</a:t>
            </a:r>
          </a:p>
          <a:p>
            <a:pPr marL="800100" lvl="1" indent="-342900">
              <a:buFontTx/>
              <a:buChar char="-"/>
            </a:pPr>
            <a:r>
              <a:rPr lang="de-DE"/>
              <a:t>Verwendete Nachrichten</a:t>
            </a:r>
          </a:p>
          <a:p>
            <a:pPr>
              <a:buFontTx/>
              <a:buAutoNum type="arabicPeriod"/>
            </a:pPr>
            <a:r>
              <a:rPr lang="de-DE"/>
              <a:t>WSDL-PortTypes definieren</a:t>
            </a:r>
          </a:p>
          <a:p>
            <a:pPr marL="800100" lvl="1" indent="-342900">
              <a:buFontTx/>
              <a:buChar char="-"/>
            </a:pPr>
            <a:r>
              <a:rPr lang="de-DE"/>
              <a:t>Verfügbare Schnittstellen zu Diensten</a:t>
            </a:r>
          </a:p>
          <a:p>
            <a:pPr>
              <a:buFontTx/>
              <a:buAutoNum type="arabicPeriod"/>
            </a:pPr>
            <a:r>
              <a:rPr lang="de-DE"/>
              <a:t>PartnerLinkTypes definieren</a:t>
            </a:r>
          </a:p>
          <a:p>
            <a:pPr marL="800100" lvl="1" indent="-342900">
              <a:buFontTx/>
              <a:buChar char="-"/>
            </a:pPr>
            <a:r>
              <a:rPr lang="de-DE"/>
              <a:t>Rollen der PortTypes</a:t>
            </a:r>
          </a:p>
          <a:p>
            <a:pPr>
              <a:buFontTx/>
              <a:buAutoNum type="arabicPeriod"/>
            </a:pPr>
            <a:r>
              <a:rPr lang="de-DE"/>
              <a:t>PartnerLinks definieren</a:t>
            </a:r>
          </a:p>
          <a:p>
            <a:pPr marL="800100" lvl="1" indent="-342900">
              <a:buFontTx/>
              <a:buChar char="-"/>
            </a:pPr>
            <a:r>
              <a:rPr lang="de-DE"/>
              <a:t>verknüpfen WSDL-portTypes mit BPEL-Prozess-Definitionen</a:t>
            </a:r>
          </a:p>
          <a:p>
            <a:pPr>
              <a:buFontTx/>
              <a:buAutoNum type="arabicPeriod"/>
            </a:pPr>
            <a:r>
              <a:rPr lang="de-DE"/>
              <a:t>Verwendete Variablen definieren</a:t>
            </a:r>
          </a:p>
          <a:p>
            <a:pPr>
              <a:buFontTx/>
              <a:buAutoNum type="arabicPeriod"/>
            </a:pPr>
            <a:r>
              <a:rPr lang="de-DE"/>
              <a:t>Eigentlichen Prozess definieren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49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AC44C80-1042-E540-AED7-268B317D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25253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Strategisches IT-Management in Unternehmen</a:t>
            </a:r>
          </a:p>
        </p:txBody>
      </p:sp>
      <p:sp>
        <p:nvSpPr>
          <p:cNvPr id="505861" name="Rectangle 5"/>
          <p:cNvSpPr>
            <a:spLocks noChangeArrowheads="1"/>
          </p:cNvSpPr>
          <p:nvPr/>
        </p:nvSpPr>
        <p:spPr bwMode="auto">
          <a:xfrm>
            <a:off x="539750" y="2420938"/>
            <a:ext cx="2232025" cy="6477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Produkte</a:t>
            </a:r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539750" y="3429000"/>
            <a:ext cx="2232025" cy="6477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Prozesse</a:t>
            </a:r>
          </a:p>
        </p:txBody>
      </p:sp>
      <p:sp>
        <p:nvSpPr>
          <p:cNvPr id="505863" name="Rectangle 7"/>
          <p:cNvSpPr>
            <a:spLocks noChangeArrowheads="1"/>
          </p:cNvSpPr>
          <p:nvPr/>
        </p:nvSpPr>
        <p:spPr bwMode="auto">
          <a:xfrm>
            <a:off x="539750" y="4437063"/>
            <a:ext cx="2232025" cy="6477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Anwendungen</a:t>
            </a:r>
          </a:p>
        </p:txBody>
      </p:sp>
      <p:sp>
        <p:nvSpPr>
          <p:cNvPr id="505864" name="Rectangle 8"/>
          <p:cNvSpPr>
            <a:spLocks noChangeArrowheads="1"/>
          </p:cNvSpPr>
          <p:nvPr/>
        </p:nvSpPr>
        <p:spPr bwMode="auto">
          <a:xfrm>
            <a:off x="539750" y="5445125"/>
            <a:ext cx="2232025" cy="6477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IT-Infrastruktur</a:t>
            </a:r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3276600" y="2420938"/>
            <a:ext cx="518318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1400"/>
              <a:t>Produkte und Leistungen, die auf Basis der Geschäftsstrategie den Kunden angeboten werden</a:t>
            </a: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3276600" y="3429000"/>
            <a:ext cx="518318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1400"/>
              <a:t>Geschäftsprozesse, die notwendig sind, um die Produkte und Leistungen für den Kunden zu erbringen</a:t>
            </a:r>
          </a:p>
        </p:txBody>
      </p:sp>
      <p:sp>
        <p:nvSpPr>
          <p:cNvPr id="505867" name="Rectangle 11"/>
          <p:cNvSpPr>
            <a:spLocks noChangeArrowheads="1"/>
          </p:cNvSpPr>
          <p:nvPr/>
        </p:nvSpPr>
        <p:spPr bwMode="auto">
          <a:xfrm>
            <a:off x="3276600" y="4437063"/>
            <a:ext cx="518318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1400"/>
              <a:t>Anwendungssysteme, die die IT-technische Umsetzung der Funktionalität der Geschäftsprozesse unterstützen</a:t>
            </a:r>
          </a:p>
        </p:txBody>
      </p:sp>
      <p:sp>
        <p:nvSpPr>
          <p:cNvPr id="505868" name="Rectangle 12"/>
          <p:cNvSpPr>
            <a:spLocks noChangeArrowheads="1"/>
          </p:cNvSpPr>
          <p:nvPr/>
        </p:nvSpPr>
        <p:spPr bwMode="auto">
          <a:xfrm>
            <a:off x="3276600" y="5443538"/>
            <a:ext cx="518318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1400"/>
              <a:t>IT-Infrastruktur (Hardware, Netzwerk, Betriebssysteme, Middleware), die zur operativen Nutzung der Anwendungssysteme notwendig ist</a:t>
            </a:r>
          </a:p>
        </p:txBody>
      </p:sp>
      <p:sp>
        <p:nvSpPr>
          <p:cNvPr id="505872" name="Line 16"/>
          <p:cNvSpPr>
            <a:spLocks noChangeShapeType="1"/>
          </p:cNvSpPr>
          <p:nvPr/>
        </p:nvSpPr>
        <p:spPr bwMode="auto">
          <a:xfrm>
            <a:off x="1620838" y="306705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3" name="Line 17"/>
          <p:cNvSpPr>
            <a:spLocks noChangeShapeType="1"/>
          </p:cNvSpPr>
          <p:nvPr/>
        </p:nvSpPr>
        <p:spPr bwMode="auto">
          <a:xfrm>
            <a:off x="1620838" y="4076700"/>
            <a:ext cx="0" cy="360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4" name="Line 18"/>
          <p:cNvSpPr>
            <a:spLocks noChangeShapeType="1"/>
          </p:cNvSpPr>
          <p:nvPr/>
        </p:nvSpPr>
        <p:spPr bwMode="auto">
          <a:xfrm>
            <a:off x="1620838" y="5084763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5" name="Line 19"/>
          <p:cNvSpPr>
            <a:spLocks noChangeShapeType="1"/>
          </p:cNvSpPr>
          <p:nvPr/>
        </p:nvSpPr>
        <p:spPr bwMode="auto">
          <a:xfrm>
            <a:off x="2771775" y="276383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6" name="Line 20"/>
          <p:cNvSpPr>
            <a:spLocks noChangeShapeType="1"/>
          </p:cNvSpPr>
          <p:nvPr/>
        </p:nvSpPr>
        <p:spPr bwMode="auto">
          <a:xfrm>
            <a:off x="2771775" y="377190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7" name="Line 21"/>
          <p:cNvSpPr>
            <a:spLocks noChangeShapeType="1"/>
          </p:cNvSpPr>
          <p:nvPr/>
        </p:nvSpPr>
        <p:spPr bwMode="auto">
          <a:xfrm>
            <a:off x="2771775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8" name="Line 22"/>
          <p:cNvSpPr>
            <a:spLocks noChangeShapeType="1"/>
          </p:cNvSpPr>
          <p:nvPr/>
        </p:nvSpPr>
        <p:spPr bwMode="auto">
          <a:xfrm>
            <a:off x="2771775" y="57848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79" name="AutoShape 23"/>
          <p:cNvSpPr>
            <a:spLocks noChangeArrowheads="1"/>
          </p:cNvSpPr>
          <p:nvPr/>
        </p:nvSpPr>
        <p:spPr bwMode="auto">
          <a:xfrm>
            <a:off x="468313" y="3787775"/>
            <a:ext cx="1152525" cy="576263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5884" name="Rectangle 28"/>
          <p:cNvSpPr>
            <a:spLocks noChangeArrowheads="1"/>
          </p:cNvSpPr>
          <p:nvPr/>
        </p:nvSpPr>
        <p:spPr bwMode="auto">
          <a:xfrm>
            <a:off x="539750" y="1411288"/>
            <a:ext cx="2232025" cy="6477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/>
              <a:t>Geschäftsmodell</a:t>
            </a:r>
          </a:p>
        </p:txBody>
      </p:sp>
      <p:sp>
        <p:nvSpPr>
          <p:cNvPr id="505885" name="Rectangle 29"/>
          <p:cNvSpPr>
            <a:spLocks noChangeArrowheads="1"/>
          </p:cNvSpPr>
          <p:nvPr/>
        </p:nvSpPr>
        <p:spPr bwMode="auto">
          <a:xfrm>
            <a:off x="3276600" y="1411288"/>
            <a:ext cx="5183188" cy="647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DE" sz="1400"/>
              <a:t>Geschäftsstrategie, mit der das Unternehmen </a:t>
            </a:r>
            <a:br>
              <a:rPr lang="de-DE" sz="1400"/>
            </a:br>
            <a:r>
              <a:rPr lang="de-DE" sz="1400"/>
              <a:t>am Markt bestehen will</a:t>
            </a:r>
          </a:p>
        </p:txBody>
      </p:sp>
      <p:sp>
        <p:nvSpPr>
          <p:cNvPr id="505886" name="Line 30"/>
          <p:cNvSpPr>
            <a:spLocks noChangeShapeType="1"/>
          </p:cNvSpPr>
          <p:nvPr/>
        </p:nvSpPr>
        <p:spPr bwMode="auto">
          <a:xfrm>
            <a:off x="1620838" y="2058988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5887" name="Line 31"/>
          <p:cNvSpPr>
            <a:spLocks noChangeShapeType="1"/>
          </p:cNvSpPr>
          <p:nvPr/>
        </p:nvSpPr>
        <p:spPr bwMode="auto">
          <a:xfrm>
            <a:off x="2771775" y="1754188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5</a:t>
            </a:fld>
            <a:endParaRPr lang="de-DE"/>
          </a:p>
        </p:txBody>
      </p:sp>
      <p:sp>
        <p:nvSpPr>
          <p:cNvPr id="27" name="Fußzeilenplatzhalter 2">
            <a:extLst>
              <a:ext uri="{FF2B5EF4-FFF2-40B4-BE49-F238E27FC236}">
                <a16:creationId xmlns:a16="http://schemas.microsoft.com/office/drawing/2014/main" id="{24899CF6-48CB-8E4B-8D84-74A0C8D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1" grpId="0" animBg="1"/>
      <p:bldP spid="505862" grpId="0" animBg="1"/>
      <p:bldP spid="505863" grpId="0" animBg="1"/>
      <p:bldP spid="505864" grpId="0" animBg="1"/>
      <p:bldP spid="505865" grpId="0" animBg="1"/>
      <p:bldP spid="505866" grpId="0" animBg="1"/>
      <p:bldP spid="505867" grpId="0" animBg="1"/>
      <p:bldP spid="505868" grpId="0" animBg="1"/>
      <p:bldP spid="505872" grpId="0" animBg="1"/>
      <p:bldP spid="505873" grpId="0" animBg="1"/>
      <p:bldP spid="505874" grpId="0" animBg="1"/>
      <p:bldP spid="505875" grpId="0" animBg="1"/>
      <p:bldP spid="505876" grpId="0" animBg="1"/>
      <p:bldP spid="505877" grpId="0" animBg="1"/>
      <p:bldP spid="505878" grpId="0" animBg="1"/>
      <p:bldP spid="505879" grpId="0" animBg="1"/>
      <p:bldP spid="5058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Beispiel PartnerLinkType</a:t>
            </a:r>
          </a:p>
        </p:txBody>
      </p:sp>
      <p:sp>
        <p:nvSpPr>
          <p:cNvPr id="423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/>
              <a:t>Definierter Namespace (im Beispiel xmlns:plnk): </a:t>
            </a:r>
            <a:r>
              <a:rPr lang="de-DE" b="1">
                <a:latin typeface="Courier New" pitchFamily="49" charset="0"/>
                <a:cs typeface="Arial" charset="0"/>
              </a:rPr>
              <a:t>http://schemas.xmlsoap.org/ws/2003/05/partner-link/</a:t>
            </a:r>
            <a:r>
              <a:rPr lang="de-DE"/>
              <a:t> </a:t>
            </a:r>
          </a:p>
          <a:p>
            <a:endParaRPr lang="de-DE"/>
          </a:p>
          <a:p>
            <a:r>
              <a:rPr lang="de-DE" b="1">
                <a:latin typeface="Courier New" pitchFamily="49" charset="0"/>
              </a:rPr>
              <a:t>&lt;plnk:</a:t>
            </a:r>
            <a:r>
              <a:rPr lang="de-DE" b="1">
                <a:solidFill>
                  <a:srgbClr val="000000"/>
                </a:solidFill>
                <a:latin typeface="Courier New" pitchFamily="49" charset="0"/>
              </a:rPr>
              <a:t>partnerLinkType</a:t>
            </a:r>
            <a:r>
              <a:rPr lang="de-DE" b="1">
                <a:latin typeface="Courier New" pitchFamily="49" charset="0"/>
              </a:rPr>
              <a:t>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„KundeVerkaeuferLT"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</a:rPr>
              <a:t>	&lt;plnk:role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"Kunde"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</a:rPr>
              <a:t>		&lt;plnk:portType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"pos:KundePT"</a:t>
            </a:r>
            <a:r>
              <a:rPr lang="de-DE" b="1">
                <a:latin typeface="Courier New" pitchFamily="49" charset="0"/>
              </a:rPr>
              <a:t>/&gt;</a:t>
            </a:r>
          </a:p>
          <a:p>
            <a:r>
              <a:rPr lang="de-DE" b="1">
                <a:latin typeface="Courier New" pitchFamily="49" charset="0"/>
              </a:rPr>
              <a:t>	&lt;/plnk:role&gt;</a:t>
            </a:r>
          </a:p>
          <a:p>
            <a:r>
              <a:rPr lang="de-DE" b="1">
                <a:latin typeface="Courier New" pitchFamily="49" charset="0"/>
              </a:rPr>
              <a:t>	&lt;plnk:role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"Verkaeufer"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</a:rPr>
              <a:t>		&lt;plnk:portType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"pos:VerkaeuferPT"</a:t>
            </a:r>
            <a:r>
              <a:rPr lang="de-DE" b="1">
                <a:latin typeface="Courier New" pitchFamily="49" charset="0"/>
              </a:rPr>
              <a:t>/&gt;</a:t>
            </a:r>
          </a:p>
          <a:p>
            <a:r>
              <a:rPr lang="de-DE" b="1">
                <a:latin typeface="Courier New" pitchFamily="49" charset="0"/>
              </a:rPr>
              <a:t>	&lt;/plnk:role&gt;</a:t>
            </a:r>
          </a:p>
          <a:p>
            <a:r>
              <a:rPr lang="de-DE" b="1">
                <a:latin typeface="Courier New" pitchFamily="49" charset="0"/>
              </a:rPr>
              <a:t>&lt;/plnk:</a:t>
            </a:r>
            <a:r>
              <a:rPr lang="de-DE" b="1">
                <a:solidFill>
                  <a:srgbClr val="000000"/>
                </a:solidFill>
                <a:latin typeface="Courier New" pitchFamily="49" charset="0"/>
              </a:rPr>
              <a:t>partnerLinkType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</a:rPr>
              <a:t>...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50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D35B2D84-4F96-5A45-963B-B96C8F08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840937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Beispiel PartnerLink</a:t>
            </a:r>
          </a:p>
        </p:txBody>
      </p:sp>
      <p:sp>
        <p:nvSpPr>
          <p:cNvPr id="425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/>
              <a:t>Definition aller benutzten Kommunikationsverbindungen aus der Sicht des Prozesses</a:t>
            </a:r>
          </a:p>
          <a:p>
            <a:pPr>
              <a:buFontTx/>
              <a:buChar char="•"/>
            </a:pPr>
            <a:r>
              <a:rPr lang="de-DE"/>
              <a:t>Konkrete Ausprägung der definierten PartnerLinkTypes-Rollen</a:t>
            </a:r>
          </a:p>
          <a:p>
            <a:pPr>
              <a:buFontTx/>
              <a:buChar char="•"/>
            </a:pPr>
            <a:r>
              <a:rPr lang="de-DE"/>
              <a:t>myRole und partnerRole angegeben: Request-Response</a:t>
            </a:r>
          </a:p>
          <a:p>
            <a:pPr>
              <a:buFontTx/>
              <a:buChar char="•"/>
            </a:pPr>
            <a:endParaRPr lang="de-DE"/>
          </a:p>
          <a:p>
            <a:r>
              <a:rPr lang="de-DE" b="1">
                <a:latin typeface="Courier New" pitchFamily="49" charset="0"/>
              </a:rPr>
              <a:t>&lt;</a:t>
            </a:r>
            <a:r>
              <a:rPr lang="de-DE" b="1">
                <a:solidFill>
                  <a:srgbClr val="000000"/>
                </a:solidFill>
                <a:latin typeface="Courier New" pitchFamily="49" charset="0"/>
              </a:rPr>
              <a:t>partnerLinks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	&lt;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kaufen"</a:t>
            </a:r>
            <a:endParaRPr lang="de-DE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   partnerLinkType=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KundeVerkaeuferLT"</a:t>
            </a:r>
            <a:endParaRPr lang="de-DE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   myRole=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Verkaeufer"</a:t>
            </a:r>
            <a:endParaRPr lang="de-DE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   partnerRole=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Kunde"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/&gt;</a:t>
            </a: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	&lt;partnerLink ...&gt;</a:t>
            </a:r>
            <a:endParaRPr lang="de-DE" b="1"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</a:rPr>
              <a:t>	...</a:t>
            </a:r>
            <a:endParaRPr lang="de-DE" b="1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</a:rPr>
              <a:t>&lt;/</a:t>
            </a:r>
            <a:r>
              <a:rPr lang="de-DE" b="1">
                <a:solidFill>
                  <a:srgbClr val="000000"/>
                </a:solidFill>
                <a:latin typeface="Courier New" pitchFamily="49" charset="0"/>
              </a:rPr>
              <a:t>partnerLinks</a:t>
            </a:r>
            <a:r>
              <a:rPr lang="de-DE" b="1">
                <a:latin typeface="Courier New" pitchFamily="49" charset="0"/>
              </a:rPr>
              <a:t>&gt;</a:t>
            </a:r>
          </a:p>
          <a:p>
            <a:r>
              <a:rPr lang="de-DE" b="1">
                <a:latin typeface="Courier New" pitchFamily="49" charset="0"/>
              </a:rPr>
              <a:t>...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51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449C35E5-4ABE-4243-91F6-19D2C605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67450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Beispiel Variablendeklaration</a:t>
            </a:r>
          </a:p>
        </p:txBody>
      </p:sp>
      <p:sp>
        <p:nvSpPr>
          <p:cNvPr id="428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147050" cy="4611687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/>
              <a:t>Variablen müssen vor Verwendung deklariert werden</a:t>
            </a:r>
          </a:p>
          <a:p>
            <a:pPr>
              <a:buFontTx/>
              <a:buChar char="•"/>
            </a:pPr>
            <a:r>
              <a:rPr lang="de-DE"/>
              <a:t>Mögliche Datentypen:</a:t>
            </a:r>
          </a:p>
          <a:p>
            <a:pPr lvl="1">
              <a:buFontTx/>
              <a:buChar char="–"/>
            </a:pPr>
            <a:r>
              <a:rPr lang="de-DE"/>
              <a:t>WSDL message type</a:t>
            </a:r>
          </a:p>
          <a:p>
            <a:pPr lvl="1">
              <a:buFontTx/>
              <a:buChar char="–"/>
            </a:pPr>
            <a:r>
              <a:rPr lang="de-DE"/>
              <a:t>XML Schema simple type</a:t>
            </a:r>
          </a:p>
          <a:p>
            <a:pPr lvl="1">
              <a:buFontTx/>
              <a:buChar char="–"/>
            </a:pPr>
            <a:r>
              <a:rPr lang="de-DE"/>
              <a:t>XML Schema element</a:t>
            </a:r>
          </a:p>
          <a:p>
            <a:pPr>
              <a:buFontTx/>
              <a:buChar char="•"/>
            </a:pPr>
            <a:endParaRPr lang="de-DE"/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variables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&gt;</a:t>
            </a:r>
            <a:endParaRPr lang="de-DE" b="1"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Bestellung"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messageType=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"lns:BMessage"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/&gt;</a:t>
            </a:r>
            <a:endParaRPr lang="de-DE" b="1"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Rechnung"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messageType=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"lns:RMessage"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/&gt;</a:t>
            </a:r>
            <a:endParaRPr lang="de-DE" b="1"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  &lt;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name=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zaehler"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 type=</a:t>
            </a:r>
            <a:r>
              <a:rPr lang="de-DE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"xsd:int"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/&gt;</a:t>
            </a:r>
            <a:endParaRPr lang="de-DE" b="1">
              <a:latin typeface="Courier New" pitchFamily="49" charset="0"/>
            </a:endParaRPr>
          </a:p>
          <a:p>
            <a:r>
              <a:rPr lang="de-DE" b="1">
                <a:latin typeface="Courier New" pitchFamily="49" charset="0"/>
                <a:cs typeface="Courier New" pitchFamily="49" charset="0"/>
              </a:rPr>
              <a:t>&lt;/</a:t>
            </a:r>
            <a:r>
              <a:rPr lang="de-DE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variables</a:t>
            </a:r>
            <a:r>
              <a:rPr lang="de-DE" b="1">
                <a:latin typeface="Courier New" pitchFamily="49" charset="0"/>
                <a:cs typeface="Courier New" pitchFamily="49" charset="0"/>
              </a:rPr>
              <a:t>&gt;</a:t>
            </a:r>
            <a:r>
              <a:rPr lang="de-DE" b="1">
                <a:latin typeface="Courier New" pitchFamily="49" charset="0"/>
              </a:rPr>
              <a:t> </a:t>
            </a:r>
          </a:p>
          <a:p>
            <a:r>
              <a:rPr lang="de-DE" b="1">
                <a:latin typeface="Courier New" pitchFamily="49" charset="0"/>
              </a:rPr>
              <a:t>...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52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B9D4A40-C197-4A44-A4FE-6A4552B3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548707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BPEL: Beispiel Prozessstruktur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070850" cy="4611687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dirty="0"/>
              <a:t>Erste Aktivität eines Prozesses immer </a:t>
            </a:r>
            <a:r>
              <a:rPr lang="de-DE" dirty="0" err="1"/>
              <a:t>Receive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Strukturierung der Aktivitäten mit </a:t>
            </a:r>
            <a:r>
              <a:rPr lang="de-DE" dirty="0" err="1"/>
              <a:t>Sequence</a:t>
            </a:r>
            <a:r>
              <a:rPr lang="de-DE" dirty="0"/>
              <a:t>, Flow, Switch usw.</a:t>
            </a:r>
          </a:p>
          <a:p>
            <a:pPr>
              <a:buFontTx/>
              <a:buChar char="•"/>
            </a:pPr>
            <a:r>
              <a:rPr lang="de-DE" dirty="0"/>
              <a:t>Letzte Aktivität meist Reply, um die Antwort zurückzugeben</a:t>
            </a:r>
          </a:p>
          <a:p>
            <a:pPr lvl="1"/>
            <a:endParaRPr lang="de-DE" dirty="0"/>
          </a:p>
          <a:p>
            <a:r>
              <a:rPr lang="de-DE" sz="16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&gt;</a:t>
            </a:r>
            <a:endParaRPr lang="de-DE" sz="1600" b="1" dirty="0"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receive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kaufen"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portType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lns:purchaseOrderPT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de-DE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  		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operation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bestellungSenden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 variable=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Bestellung"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de-DE" sz="1600" b="1" dirty="0"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&lt;/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receive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&gt;...&lt;/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&lt;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flow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&gt;...&lt;/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flow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de-DE" sz="1600" b="1" dirty="0">
              <a:latin typeface="Courier New" pitchFamily="49" charset="0"/>
            </a:endParaRPr>
          </a:p>
          <a:p>
            <a:r>
              <a:rPr lang="de-DE" sz="16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reply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partnerLink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kaufen"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portType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lns:purchaseOrderPT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endParaRPr lang="de-DE" sz="1600" b="1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de-DE" sz="1600" b="1" dirty="0" err="1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operation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bestellungSenden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>
                <a:latin typeface="Courier New" pitchFamily="49" charset="0"/>
              </a:rPr>
              <a:t> 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variable=</a:t>
            </a:r>
            <a:r>
              <a:rPr lang="de-DE" b="1" dirty="0">
                <a:solidFill>
                  <a:schemeClr val="accent2"/>
                </a:solidFill>
                <a:latin typeface="Courier New" pitchFamily="49" charset="0"/>
              </a:rPr>
              <a:t>"</a:t>
            </a:r>
            <a:r>
              <a:rPr lang="de-DE" sz="16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Rechnung"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de-DE" sz="1600" b="1" dirty="0">
              <a:latin typeface="Courier New" pitchFamily="49" charset="0"/>
            </a:endParaRPr>
          </a:p>
          <a:p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	&lt;/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reply</a:t>
            </a:r>
            <a:r>
              <a:rPr lang="de-DE" sz="1600" b="1" dirty="0">
                <a:solidFill>
                  <a:srgbClr val="333333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de-DE" sz="1600" b="1" dirty="0">
              <a:latin typeface="Courier New" pitchFamily="49" charset="0"/>
            </a:endParaRPr>
          </a:p>
          <a:p>
            <a:r>
              <a:rPr lang="de-DE" sz="1600" b="1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de-DE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b="1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53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81DA3630-7CC6-9941-BE85-F107879C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9579514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Engines mit BPEL-Unterstützung (Auswahl)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b="1" dirty="0"/>
              <a:t>BPEL-Engine</a:t>
            </a:r>
            <a:r>
              <a:rPr lang="de-DE" dirty="0"/>
              <a:t>: Laufzeitumgebung zur Interpretation des BPEL-Dokumentes und Ausführung des Prozesses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/>
              <a:t>Apache ODE (Orchestration </a:t>
            </a:r>
            <a:r>
              <a:rPr lang="de-DE" dirty="0" err="1"/>
              <a:t>Director</a:t>
            </a:r>
            <a:r>
              <a:rPr lang="de-DE" dirty="0"/>
              <a:t> Engine)</a:t>
            </a:r>
          </a:p>
          <a:p>
            <a:pPr>
              <a:buFontTx/>
              <a:buChar char="•"/>
            </a:pPr>
            <a:r>
              <a:rPr lang="de-DE" dirty="0"/>
              <a:t>BPEL SE (Bestandteil des </a:t>
            </a:r>
            <a:r>
              <a:rPr lang="de-DE" dirty="0" err="1"/>
              <a:t>OpenESB</a:t>
            </a:r>
            <a:r>
              <a:rPr lang="de-DE" dirty="0"/>
              <a:t>)</a:t>
            </a:r>
          </a:p>
          <a:p>
            <a:pPr>
              <a:buFontTx/>
              <a:buChar char="•"/>
            </a:pPr>
            <a:r>
              <a:rPr lang="de-DE" dirty="0" err="1"/>
              <a:t>jBPM</a:t>
            </a:r>
            <a:r>
              <a:rPr lang="de-DE" dirty="0"/>
              <a:t> (Bestandteil des </a:t>
            </a:r>
            <a:r>
              <a:rPr lang="de-DE" dirty="0" err="1"/>
              <a:t>JBoss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Servers)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 err="1"/>
              <a:t>ActiveVOS</a:t>
            </a:r>
            <a:r>
              <a:rPr lang="de-DE" dirty="0"/>
              <a:t> (früher </a:t>
            </a:r>
            <a:r>
              <a:rPr lang="de-DE" dirty="0" err="1"/>
              <a:t>ActiveBPEL</a:t>
            </a:r>
            <a:r>
              <a:rPr lang="de-DE" dirty="0"/>
              <a:t> von </a:t>
            </a:r>
            <a:r>
              <a:rPr lang="de-DE" dirty="0" err="1"/>
              <a:t>ActiveEndpoints</a:t>
            </a:r>
            <a:r>
              <a:rPr lang="de-DE" dirty="0"/>
              <a:t>)</a:t>
            </a:r>
          </a:p>
          <a:p>
            <a:pPr>
              <a:buFontTx/>
              <a:buChar char="•"/>
            </a:pPr>
            <a:r>
              <a:rPr lang="de-DE" dirty="0"/>
              <a:t>IBM </a:t>
            </a:r>
            <a:r>
              <a:rPr lang="de-DE" dirty="0" err="1"/>
              <a:t>WebSphere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Server + </a:t>
            </a:r>
            <a:r>
              <a:rPr lang="de-DE" dirty="0" err="1"/>
              <a:t>Choreographer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Microsoft BizTalk Server</a:t>
            </a:r>
          </a:p>
          <a:p>
            <a:pPr>
              <a:buFontTx/>
              <a:buChar char="•"/>
            </a:pPr>
            <a:r>
              <a:rPr lang="de-DE" dirty="0"/>
              <a:t>Oracle BPEL </a:t>
            </a:r>
            <a:r>
              <a:rPr lang="de-DE" dirty="0" err="1"/>
              <a:t>Process</a:t>
            </a:r>
            <a:r>
              <a:rPr lang="de-DE" dirty="0"/>
              <a:t> Manager  (früher </a:t>
            </a:r>
            <a:r>
              <a:rPr lang="de-DE" dirty="0" err="1"/>
              <a:t>Collaxa</a:t>
            </a:r>
            <a:r>
              <a:rPr lang="de-DE" dirty="0"/>
              <a:t> BPEL Server)</a:t>
            </a:r>
          </a:p>
          <a:p>
            <a:pPr>
              <a:buFontTx/>
              <a:buChar char="•"/>
            </a:pPr>
            <a:r>
              <a:rPr lang="de-DE" dirty="0" err="1"/>
              <a:t>Intalio</a:t>
            </a:r>
            <a:r>
              <a:rPr lang="de-DE" dirty="0"/>
              <a:t> n3 Server</a:t>
            </a:r>
          </a:p>
          <a:p>
            <a:pPr>
              <a:buFontTx/>
              <a:buChar char="•"/>
            </a:pPr>
            <a:r>
              <a:rPr lang="de-DE" dirty="0"/>
              <a:t>...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54</a:t>
            </a:fld>
            <a:endParaRPr lang="de-DE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15" y="1844824"/>
            <a:ext cx="1830746" cy="75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625" y="2682217"/>
            <a:ext cx="1959496" cy="3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77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3207515"/>
            <a:ext cx="1328385" cy="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9078D1BF-4327-784E-A085-8D2B8F91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65512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4" name="Picture 4" descr="06_orchestration_biztalk_server_2004"/>
          <p:cNvPicPr>
            <a:picLocks noChangeAspect="1" noChangeArrowheads="1"/>
          </p:cNvPicPr>
          <p:nvPr/>
        </p:nvPicPr>
        <p:blipFill>
          <a:blip r:embed="rId3"/>
          <a:srcRect l="630" t="467" r="630" b="467"/>
          <a:stretch>
            <a:fillRect/>
          </a:stretch>
        </p:blipFill>
        <p:spPr bwMode="auto">
          <a:xfrm>
            <a:off x="5334000" y="1219200"/>
            <a:ext cx="365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BPEL-Design-Tools (Auswahl)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5403850" cy="46116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/>
              <a:t>Bieten grafische Unterstützung beim Design von BPEL-Workflows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r>
              <a:rPr lang="de-DE" dirty="0" err="1"/>
              <a:t>Eclipse</a:t>
            </a:r>
            <a:r>
              <a:rPr lang="de-DE" dirty="0"/>
              <a:t> BPEL Designer</a:t>
            </a:r>
          </a:p>
          <a:p>
            <a:pPr>
              <a:buFontTx/>
              <a:buChar char="•"/>
            </a:pPr>
            <a:r>
              <a:rPr lang="de-DE" dirty="0" err="1"/>
              <a:t>JBoss</a:t>
            </a:r>
            <a:r>
              <a:rPr lang="de-DE" dirty="0"/>
              <a:t> IDE 2.0</a:t>
            </a:r>
          </a:p>
          <a:p>
            <a:pPr>
              <a:buFontTx/>
              <a:buChar char="•"/>
            </a:pPr>
            <a:r>
              <a:rPr lang="de-DE" dirty="0" err="1"/>
              <a:t>NetBeans</a:t>
            </a:r>
            <a:r>
              <a:rPr lang="de-DE" dirty="0"/>
              <a:t> IDE 5.5</a:t>
            </a:r>
          </a:p>
          <a:p>
            <a:pPr>
              <a:buFontTx/>
              <a:buChar char="•"/>
            </a:pPr>
            <a:r>
              <a:rPr lang="de-DE" dirty="0"/>
              <a:t>IBM </a:t>
            </a:r>
            <a:r>
              <a:rPr lang="de-DE" dirty="0" err="1"/>
              <a:t>WebSphere</a:t>
            </a:r>
            <a:r>
              <a:rPr lang="de-DE" dirty="0"/>
              <a:t> Integration Developer</a:t>
            </a:r>
          </a:p>
          <a:p>
            <a:pPr>
              <a:buFontTx/>
              <a:buChar char="•"/>
            </a:pPr>
            <a:r>
              <a:rPr lang="de-DE" dirty="0"/>
              <a:t>IBM </a:t>
            </a:r>
            <a:r>
              <a:rPr lang="de-DE" dirty="0" err="1"/>
              <a:t>WebSphere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Choreographer</a:t>
            </a:r>
            <a:endParaRPr lang="de-DE" dirty="0"/>
          </a:p>
          <a:p>
            <a:pPr>
              <a:buFontTx/>
              <a:buChar char="•"/>
            </a:pPr>
            <a:r>
              <a:rPr lang="de-DE" dirty="0"/>
              <a:t>Microsoft BizTalk Orchestration Designer</a:t>
            </a:r>
          </a:p>
          <a:p>
            <a:pPr lvl="1"/>
            <a:r>
              <a:rPr lang="de-DE" dirty="0"/>
              <a:t>(siehe Bild)</a:t>
            </a:r>
          </a:p>
          <a:p>
            <a:pPr>
              <a:buFontTx/>
              <a:buChar char="•"/>
            </a:pPr>
            <a:r>
              <a:rPr lang="de-DE" dirty="0"/>
              <a:t>Oracle BPEL Designer (für </a:t>
            </a:r>
            <a:r>
              <a:rPr lang="de-DE" dirty="0" err="1"/>
              <a:t>JDeveloper</a:t>
            </a:r>
            <a:r>
              <a:rPr lang="de-DE" dirty="0"/>
              <a:t> und </a:t>
            </a:r>
            <a:r>
              <a:rPr lang="de-DE" dirty="0" err="1"/>
              <a:t>Eclipse</a:t>
            </a:r>
            <a:r>
              <a:rPr lang="de-DE" dirty="0"/>
              <a:t>)</a:t>
            </a:r>
          </a:p>
          <a:p>
            <a:pPr>
              <a:buFontTx/>
              <a:buChar char="•"/>
            </a:pPr>
            <a:r>
              <a:rPr lang="de-DE" dirty="0" err="1"/>
              <a:t>Active</a:t>
            </a:r>
            <a:r>
              <a:rPr lang="de-DE" dirty="0"/>
              <a:t> Endpoints </a:t>
            </a:r>
            <a:r>
              <a:rPr lang="de-DE" dirty="0" err="1"/>
              <a:t>ActiveVOS</a:t>
            </a:r>
            <a:r>
              <a:rPr lang="de-DE" dirty="0"/>
              <a:t> Designer</a:t>
            </a:r>
          </a:p>
          <a:p>
            <a:pPr>
              <a:buFontTx/>
              <a:buChar char="•"/>
            </a:pPr>
            <a:r>
              <a:rPr lang="de-DE" dirty="0"/>
              <a:t>...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55</a:t>
            </a:fld>
            <a:endParaRPr lang="de-DE"/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7533B6C2-0764-3647-A3CA-E48AF20C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806083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Beispiel: Eclipse BPEL Designer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38238"/>
            <a:ext cx="6910387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56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B82AECB6-6A94-494D-9799-4760BFA3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640268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von WS-BPEL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1609"/>
            <a:ext cx="7918450" cy="4611687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dirty="0"/>
              <a:t>Unterstützt verschiedene Arten der Komposition:</a:t>
            </a:r>
          </a:p>
          <a:p>
            <a:pPr lvl="1">
              <a:buFont typeface="Wingdings" pitchFamily="2" charset="2"/>
              <a:buChar char="§"/>
            </a:pPr>
            <a:r>
              <a:rPr lang="de-DE" i="1" dirty="0" err="1"/>
              <a:t>executable</a:t>
            </a:r>
            <a:r>
              <a:rPr lang="de-DE" i="1" dirty="0"/>
              <a:t> </a:t>
            </a:r>
            <a:r>
              <a:rPr lang="de-DE" i="1" dirty="0" err="1"/>
              <a:t>processes</a:t>
            </a:r>
            <a:r>
              <a:rPr lang="de-DE" i="1" dirty="0"/>
              <a:t> </a:t>
            </a:r>
            <a:r>
              <a:rPr lang="de-DE" dirty="0"/>
              <a:t>für Orchestration</a:t>
            </a:r>
          </a:p>
          <a:p>
            <a:pPr lvl="1">
              <a:buFont typeface="Wingdings" pitchFamily="2" charset="2"/>
              <a:buChar char="§"/>
            </a:pPr>
            <a:r>
              <a:rPr lang="de-DE" i="1" dirty="0" err="1"/>
              <a:t>abstract</a:t>
            </a:r>
            <a:r>
              <a:rPr lang="de-DE" i="1" dirty="0"/>
              <a:t> </a:t>
            </a:r>
            <a:r>
              <a:rPr lang="de-DE" i="1" dirty="0" err="1"/>
              <a:t>processes</a:t>
            </a:r>
            <a:r>
              <a:rPr lang="de-DE" i="1" dirty="0"/>
              <a:t> </a:t>
            </a:r>
            <a:r>
              <a:rPr lang="de-DE" dirty="0"/>
              <a:t>für Choreographie</a:t>
            </a:r>
          </a:p>
          <a:p>
            <a:pPr lvl="1">
              <a:buFont typeface="Wingdings" pitchFamily="2" charset="2"/>
              <a:buChar char="§"/>
            </a:pPr>
            <a:r>
              <a:rPr lang="de-DE" i="1" dirty="0" err="1"/>
              <a:t>callbacks</a:t>
            </a:r>
            <a:r>
              <a:rPr lang="de-DE" dirty="0"/>
              <a:t> und </a:t>
            </a:r>
            <a:r>
              <a:rPr lang="de-DE" i="1" dirty="0" err="1"/>
              <a:t>correlation</a:t>
            </a:r>
            <a:r>
              <a:rPr lang="de-DE" i="1" dirty="0"/>
              <a:t> </a:t>
            </a:r>
            <a:r>
              <a:rPr lang="de-DE" i="1" dirty="0" err="1"/>
              <a:t>sets</a:t>
            </a:r>
            <a:r>
              <a:rPr lang="de-DE" i="1" dirty="0"/>
              <a:t> </a:t>
            </a:r>
            <a:r>
              <a:rPr lang="de-DE" dirty="0"/>
              <a:t>für Konversation</a:t>
            </a:r>
          </a:p>
          <a:p>
            <a:pPr>
              <a:buFontTx/>
              <a:buChar char="•"/>
            </a:pPr>
            <a:r>
              <a:rPr lang="de-DE" dirty="0"/>
              <a:t>Breite Unterstützung durch Industrie, standardisiert bei OASIS</a:t>
            </a:r>
          </a:p>
          <a:p>
            <a:pPr>
              <a:buFontTx/>
              <a:buChar char="•"/>
            </a:pPr>
            <a:r>
              <a:rPr lang="de-DE" dirty="0"/>
              <a:t>Basiert auf vorhandenen WS-/XML-Standards, z.B. auf WSDL, XML Schema 1.0, </a:t>
            </a:r>
            <a:r>
              <a:rPr lang="de-DE" dirty="0" err="1"/>
              <a:t>XPath</a:t>
            </a:r>
            <a:r>
              <a:rPr lang="de-DE" dirty="0"/>
              <a:t> 1.0 und WS-</a:t>
            </a:r>
            <a:r>
              <a:rPr lang="de-DE" dirty="0" err="1"/>
              <a:t>Addressing</a:t>
            </a:r>
            <a:r>
              <a:rPr lang="de-DE" dirty="0"/>
              <a:t> </a:t>
            </a:r>
          </a:p>
          <a:p>
            <a:pPr>
              <a:buFontTx/>
              <a:buChar char="•"/>
            </a:pPr>
            <a:r>
              <a:rPr lang="de-DE" dirty="0"/>
              <a:t>Ermöglicht Prozessinteroperabilität</a:t>
            </a:r>
          </a:p>
          <a:p>
            <a:pPr>
              <a:buFontTx/>
              <a:buChar char="•"/>
            </a:pPr>
            <a:r>
              <a:rPr lang="de-DE" dirty="0"/>
              <a:t>Umfangreiche Kontrollfluss-Beschreibung, vielseitige Verschachtelung</a:t>
            </a:r>
          </a:p>
          <a:p>
            <a:pPr>
              <a:buFontTx/>
              <a:buChar char="•"/>
            </a:pPr>
            <a:r>
              <a:rPr lang="de-DE" dirty="0"/>
              <a:t>Synchrone und asynchrone Nachrichtenübermittlung</a:t>
            </a:r>
          </a:p>
          <a:p>
            <a:pPr>
              <a:buFontTx/>
              <a:buChar char="•"/>
            </a:pPr>
            <a:r>
              <a:rPr lang="de-DE" dirty="0"/>
              <a:t>Unterstützung für Transaktionen (lang-andauernde mit Kompensation)</a:t>
            </a:r>
          </a:p>
          <a:p>
            <a:pPr>
              <a:buFontTx/>
              <a:buChar char="•"/>
            </a:pPr>
            <a:r>
              <a:rPr lang="de-DE" dirty="0"/>
              <a:t>Ausnahmebehandlung, Kompensationen und Fehlerbehandlung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57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1DAC13EC-B9AF-3E4A-A2F5-6EFF083A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26598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Ansätze: BPMN, BPML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/>
              <a:t>Entwicklungen der Business </a:t>
            </a:r>
            <a:r>
              <a:rPr lang="de-DE" i="1" dirty="0" err="1"/>
              <a:t>Process</a:t>
            </a:r>
            <a:r>
              <a:rPr lang="de-DE" i="1" dirty="0"/>
              <a:t> Management Initiative (BPMI):</a:t>
            </a:r>
          </a:p>
          <a:p>
            <a:r>
              <a:rPr lang="de-DE" b="1" dirty="0"/>
              <a:t>Business </a:t>
            </a:r>
            <a:r>
              <a:rPr lang="de-DE" b="1" dirty="0" err="1"/>
              <a:t>Process</a:t>
            </a:r>
            <a:r>
              <a:rPr lang="de-DE" b="1" dirty="0"/>
              <a:t> Modeling Notation (BPMN)</a:t>
            </a:r>
          </a:p>
          <a:p>
            <a:pPr>
              <a:buFontTx/>
              <a:buChar char="•"/>
            </a:pPr>
            <a:r>
              <a:rPr lang="de-DE" dirty="0"/>
              <a:t>von Sun, SAP, BEA und </a:t>
            </a:r>
            <a:r>
              <a:rPr lang="de-DE" dirty="0" err="1"/>
              <a:t>Intalio</a:t>
            </a:r>
            <a:r>
              <a:rPr lang="de-DE" dirty="0"/>
              <a:t> entwickelt</a:t>
            </a:r>
          </a:p>
          <a:p>
            <a:pPr>
              <a:buFontTx/>
              <a:buChar char="•"/>
            </a:pPr>
            <a:r>
              <a:rPr lang="de-DE" dirty="0"/>
              <a:t>basiert auf Flussdiagrammen</a:t>
            </a:r>
          </a:p>
          <a:p>
            <a:pPr>
              <a:buFontTx/>
              <a:buChar char="•"/>
            </a:pPr>
            <a:r>
              <a:rPr lang="en-US" dirty="0"/>
              <a:t>Mapping von BPMN </a:t>
            </a:r>
            <a:r>
              <a:rPr lang="en-US" dirty="0" err="1"/>
              <a:t>zu</a:t>
            </a:r>
            <a:r>
              <a:rPr lang="en-US" dirty="0"/>
              <a:t> BPEL </a:t>
            </a:r>
            <a:r>
              <a:rPr lang="en-US" dirty="0" err="1"/>
              <a:t>möglich</a:t>
            </a:r>
            <a:endParaRPr lang="en-US" dirty="0"/>
          </a:p>
          <a:p>
            <a:pPr>
              <a:buFontTx/>
              <a:buChar char="•"/>
            </a:pPr>
            <a:r>
              <a:rPr lang="de-DE" dirty="0"/>
              <a:t>breite Industrieunterstützung </a:t>
            </a:r>
          </a:p>
          <a:p>
            <a:pPr>
              <a:buFontTx/>
              <a:buChar char="•"/>
            </a:pPr>
            <a:endParaRPr lang="de-DE" dirty="0"/>
          </a:p>
          <a:p>
            <a:r>
              <a:rPr lang="de-DE" b="1" dirty="0"/>
              <a:t>Business </a:t>
            </a:r>
            <a:r>
              <a:rPr lang="de-DE" b="1" dirty="0" err="1"/>
              <a:t>Process</a:t>
            </a:r>
            <a:r>
              <a:rPr lang="de-DE" b="1" dirty="0"/>
              <a:t> Modeling Language (BPML)</a:t>
            </a:r>
          </a:p>
          <a:p>
            <a:pPr>
              <a:buFontTx/>
              <a:buChar char="•"/>
            </a:pPr>
            <a:r>
              <a:rPr lang="de-DE" dirty="0"/>
              <a:t>Ausführung von Aktivitäten zu bestimmten Zeiten und von bestimmten Partnern und Rollen</a:t>
            </a:r>
          </a:p>
          <a:p>
            <a:pPr>
              <a:buFontTx/>
              <a:buChar char="•"/>
            </a:pPr>
            <a:r>
              <a:rPr lang="de-DE" dirty="0"/>
              <a:t>Timeouts, Fehlerbehandlung und Transaktionen möglich</a:t>
            </a:r>
          </a:p>
          <a:p>
            <a:pPr>
              <a:buFontTx/>
              <a:buChar char="•"/>
            </a:pPr>
            <a:r>
              <a:rPr lang="de-DE" dirty="0"/>
              <a:t>wird nicht weiterentwickelt, sondern auf WS-BPEL gesetzt</a:t>
            </a:r>
          </a:p>
          <a:p>
            <a:pPr>
              <a:buFontTx/>
              <a:buChar char="•"/>
            </a:pPr>
            <a:endParaRPr lang="de-DE" dirty="0"/>
          </a:p>
          <a:p>
            <a:pPr>
              <a:buFontTx/>
              <a:buChar char="•"/>
            </a:pP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58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BE53B857-F453-AA4B-BF47-BBDA5CFD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516085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 und Ausführung von Geschäftsprozessen (Dienstkompositionen)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436DAE0F-59E3-4CD2-9007-8593756E3D3D}" type="slidenum">
              <a:rPr lang="de-DE" smtClean="0"/>
              <a:pPr/>
              <a:t>59</a:t>
            </a:fld>
            <a:endParaRPr lang="de-DE"/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9"/>
            <a:ext cx="5665010" cy="466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60232" y="5805264"/>
            <a:ext cx="1797968" cy="290736"/>
          </a:xfrm>
        </p:spPr>
        <p:txBody>
          <a:bodyPr/>
          <a:lstStyle/>
          <a:p>
            <a:pPr algn="r"/>
            <a:r>
              <a:rPr lang="de-DE" sz="1100" dirty="0"/>
              <a:t>Quelle: BPMI.org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2DED981-1876-8C4D-8621-ED55B1B7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84647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Sicht der IT auf ein Unternehmen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Unternehmen besteht aus Geschäftslogik und Anwendungslogik: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33400" y="1981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77190" name="Rectangle 6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.NET-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77192" name="Rectangle 8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JEE-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77193" name="Rectangle 9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Legacy-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77213" name="Line 29"/>
          <p:cNvSpPr>
            <a:spLocks noChangeShapeType="1"/>
          </p:cNvSpPr>
          <p:nvPr/>
        </p:nvSpPr>
        <p:spPr bwMode="auto">
          <a:xfrm>
            <a:off x="2667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4" name="Line 30"/>
          <p:cNvSpPr>
            <a:spLocks noChangeShapeType="1"/>
          </p:cNvSpPr>
          <p:nvPr/>
        </p:nvSpPr>
        <p:spPr bwMode="auto">
          <a:xfrm>
            <a:off x="3048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5" name="Line 31"/>
          <p:cNvSpPr>
            <a:spLocks noChangeShapeType="1"/>
          </p:cNvSpPr>
          <p:nvPr/>
        </p:nvSpPr>
        <p:spPr bwMode="auto">
          <a:xfrm>
            <a:off x="3352800" y="25527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6" name="Line 32"/>
          <p:cNvSpPr>
            <a:spLocks noChangeShapeType="1"/>
          </p:cNvSpPr>
          <p:nvPr/>
        </p:nvSpPr>
        <p:spPr bwMode="auto">
          <a:xfrm flipH="1" flipV="1">
            <a:off x="3505200" y="22479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7" name="Line 33"/>
          <p:cNvSpPr>
            <a:spLocks noChangeShapeType="1"/>
          </p:cNvSpPr>
          <p:nvPr/>
        </p:nvSpPr>
        <p:spPr bwMode="auto">
          <a:xfrm>
            <a:off x="3810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8" name="Line 34"/>
          <p:cNvSpPr>
            <a:spLocks noChangeShapeType="1"/>
          </p:cNvSpPr>
          <p:nvPr/>
        </p:nvSpPr>
        <p:spPr bwMode="auto">
          <a:xfrm>
            <a:off x="41148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19" name="Line 35"/>
          <p:cNvSpPr>
            <a:spLocks noChangeShapeType="1"/>
          </p:cNvSpPr>
          <p:nvPr/>
        </p:nvSpPr>
        <p:spPr bwMode="auto">
          <a:xfrm>
            <a:off x="33528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0" name="Line 36"/>
          <p:cNvSpPr>
            <a:spLocks noChangeShapeType="1"/>
          </p:cNvSpPr>
          <p:nvPr/>
        </p:nvSpPr>
        <p:spPr bwMode="auto">
          <a:xfrm flipV="1">
            <a:off x="3276600" y="23241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1" name="Line 37"/>
          <p:cNvSpPr>
            <a:spLocks noChangeShapeType="1"/>
          </p:cNvSpPr>
          <p:nvPr/>
        </p:nvSpPr>
        <p:spPr bwMode="auto">
          <a:xfrm>
            <a:off x="4038600" y="22479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3" name="Line 39"/>
          <p:cNvSpPr>
            <a:spLocks noChangeShapeType="1"/>
          </p:cNvSpPr>
          <p:nvPr/>
        </p:nvSpPr>
        <p:spPr bwMode="auto">
          <a:xfrm>
            <a:off x="40386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5" name="Line 41"/>
          <p:cNvSpPr>
            <a:spLocks noChangeShapeType="1"/>
          </p:cNvSpPr>
          <p:nvPr/>
        </p:nvSpPr>
        <p:spPr bwMode="auto">
          <a:xfrm>
            <a:off x="42672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6" name="Line 42"/>
          <p:cNvSpPr>
            <a:spLocks noChangeShapeType="1"/>
          </p:cNvSpPr>
          <p:nvPr/>
        </p:nvSpPr>
        <p:spPr bwMode="auto">
          <a:xfrm>
            <a:off x="4572000" y="22479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7" name="Line 43"/>
          <p:cNvSpPr>
            <a:spLocks noChangeShapeType="1"/>
          </p:cNvSpPr>
          <p:nvPr/>
        </p:nvSpPr>
        <p:spPr bwMode="auto">
          <a:xfrm>
            <a:off x="44196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8" name="Line 44"/>
          <p:cNvSpPr>
            <a:spLocks noChangeShapeType="1"/>
          </p:cNvSpPr>
          <p:nvPr/>
        </p:nvSpPr>
        <p:spPr bwMode="auto">
          <a:xfrm>
            <a:off x="4724400" y="25527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29" name="Line 45"/>
          <p:cNvSpPr>
            <a:spLocks noChangeShapeType="1"/>
          </p:cNvSpPr>
          <p:nvPr/>
        </p:nvSpPr>
        <p:spPr bwMode="auto">
          <a:xfrm>
            <a:off x="52578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30" name="Line 46"/>
          <p:cNvSpPr>
            <a:spLocks noChangeShapeType="1"/>
          </p:cNvSpPr>
          <p:nvPr/>
        </p:nvSpPr>
        <p:spPr bwMode="auto">
          <a:xfrm>
            <a:off x="4953000" y="23241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31" name="Line 47"/>
          <p:cNvSpPr>
            <a:spLocks noChangeShapeType="1"/>
          </p:cNvSpPr>
          <p:nvPr/>
        </p:nvSpPr>
        <p:spPr bwMode="auto">
          <a:xfrm>
            <a:off x="5029200" y="22479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232" name="Line 48"/>
          <p:cNvSpPr>
            <a:spLocks noChangeShapeType="1"/>
          </p:cNvSpPr>
          <p:nvPr/>
        </p:nvSpPr>
        <p:spPr bwMode="auto">
          <a:xfrm>
            <a:off x="55626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77198" name="Rectangle 14"/>
          <p:cNvSpPr>
            <a:spLocks noChangeArrowheads="1"/>
          </p:cNvSpPr>
          <p:nvPr/>
        </p:nvSpPr>
        <p:spPr bwMode="auto">
          <a:xfrm>
            <a:off x="25146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199" name="Rectangle 15"/>
          <p:cNvSpPr>
            <a:spLocks noChangeArrowheads="1"/>
          </p:cNvSpPr>
          <p:nvPr/>
        </p:nvSpPr>
        <p:spPr bwMode="auto">
          <a:xfrm>
            <a:off x="2819400" y="24765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0" name="Rectangle 16"/>
          <p:cNvSpPr>
            <a:spLocks noChangeArrowheads="1"/>
          </p:cNvSpPr>
          <p:nvPr/>
        </p:nvSpPr>
        <p:spPr bwMode="auto">
          <a:xfrm>
            <a:off x="32004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36576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42672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4" name="Rectangle 20"/>
          <p:cNvSpPr>
            <a:spLocks noChangeArrowheads="1"/>
          </p:cNvSpPr>
          <p:nvPr/>
        </p:nvSpPr>
        <p:spPr bwMode="auto">
          <a:xfrm>
            <a:off x="45720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5" name="Rectangle 21"/>
          <p:cNvSpPr>
            <a:spLocks noChangeArrowheads="1"/>
          </p:cNvSpPr>
          <p:nvPr/>
        </p:nvSpPr>
        <p:spPr bwMode="auto">
          <a:xfrm>
            <a:off x="44196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6" name="AutoShape 22"/>
          <p:cNvSpPr>
            <a:spLocks noChangeArrowheads="1"/>
          </p:cNvSpPr>
          <p:nvPr/>
        </p:nvSpPr>
        <p:spPr bwMode="auto">
          <a:xfrm rot="5400000">
            <a:off x="5067300" y="24765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54102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8" name="Rectangle 24"/>
          <p:cNvSpPr>
            <a:spLocks noChangeArrowheads="1"/>
          </p:cNvSpPr>
          <p:nvPr/>
        </p:nvSpPr>
        <p:spPr bwMode="auto">
          <a:xfrm>
            <a:off x="57150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9" name="AutoShape 25"/>
          <p:cNvSpPr>
            <a:spLocks noChangeArrowheads="1"/>
          </p:cNvSpPr>
          <p:nvPr/>
        </p:nvSpPr>
        <p:spPr bwMode="auto">
          <a:xfrm>
            <a:off x="3962400" y="24511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10" name="AutoShape 26"/>
          <p:cNvSpPr>
            <a:spLocks noChangeArrowheads="1"/>
          </p:cNvSpPr>
          <p:nvPr/>
        </p:nvSpPr>
        <p:spPr bwMode="auto">
          <a:xfrm>
            <a:off x="4851400" y="21717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12" name="Rectangle 28"/>
          <p:cNvSpPr>
            <a:spLocks noChangeArrowheads="1"/>
          </p:cNvSpPr>
          <p:nvPr/>
        </p:nvSpPr>
        <p:spPr bwMode="auto">
          <a:xfrm>
            <a:off x="52578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01" name="AutoShape 17"/>
          <p:cNvSpPr>
            <a:spLocks noChangeArrowheads="1"/>
          </p:cNvSpPr>
          <p:nvPr/>
        </p:nvSpPr>
        <p:spPr bwMode="auto">
          <a:xfrm>
            <a:off x="3200400" y="24511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22" name="Rectangle 38"/>
          <p:cNvSpPr>
            <a:spLocks noChangeArrowheads="1"/>
          </p:cNvSpPr>
          <p:nvPr/>
        </p:nvSpPr>
        <p:spPr bwMode="auto">
          <a:xfrm>
            <a:off x="4191000" y="21717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7258" name="Rectangle 74"/>
          <p:cNvSpPr>
            <a:spLocks noChangeArrowheads="1"/>
          </p:cNvSpPr>
          <p:nvPr/>
        </p:nvSpPr>
        <p:spPr bwMode="auto">
          <a:xfrm>
            <a:off x="990600" y="3429000"/>
            <a:ext cx="5410200" cy="990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1800"/>
              <a:t>Services?</a:t>
            </a:r>
          </a:p>
        </p:txBody>
      </p:sp>
      <p:sp>
        <p:nvSpPr>
          <p:cNvPr id="4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6</a:t>
            </a:fld>
            <a:endParaRPr lang="de-DE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V="1">
            <a:off x="7162800" y="4343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7162800" y="19050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7223125" y="2162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54" name="Fußzeilenplatzhalter 2">
            <a:extLst>
              <a:ext uri="{FF2B5EF4-FFF2-40B4-BE49-F238E27FC236}">
                <a16:creationId xmlns:a16="http://schemas.microsoft.com/office/drawing/2014/main" id="{6D27772D-6279-564C-8F14-18AC1B868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9716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58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200075"/>
            <a:ext cx="8261043" cy="51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4355976" y="1200075"/>
            <a:ext cx="1080120" cy="35671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339752" y="1268760"/>
            <a:ext cx="1044116" cy="288032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BPMN Beispiel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436DAE0F-59E3-4CD2-9007-8593756E3D3D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2843808" y="1988840"/>
            <a:ext cx="1080120" cy="35671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547664" y="2708920"/>
            <a:ext cx="1296144" cy="35671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1562904" y="4869160"/>
            <a:ext cx="1136887" cy="432048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596336" y="4771301"/>
            <a:ext cx="1008112" cy="356717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7452320" y="2708920"/>
            <a:ext cx="1080120" cy="324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320683" y="5893821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[1]</a:t>
            </a:r>
          </a:p>
        </p:txBody>
      </p:sp>
      <p:sp>
        <p:nvSpPr>
          <p:cNvPr id="16" name="Fußzeilenplatzhalter 2">
            <a:extLst>
              <a:ext uri="{FF2B5EF4-FFF2-40B4-BE49-F238E27FC236}">
                <a16:creationId xmlns:a16="http://schemas.microsoft.com/office/drawing/2014/main" id="{C54522C0-C5B2-2B4D-B04B-EBA8BEF0B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527018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BPMN-BPEL-Transformation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72752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436DAE0F-59E3-4CD2-9007-8593756E3D3D}" type="slidenum">
              <a:rPr lang="de-DE" smtClean="0"/>
              <a:pPr/>
              <a:t>61</a:t>
            </a:fld>
            <a:endParaRPr lang="de-DE"/>
          </a:p>
        </p:txBody>
      </p:sp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96753"/>
            <a:ext cx="8108099" cy="506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 bwMode="auto">
          <a:xfrm>
            <a:off x="1295636" y="1196752"/>
            <a:ext cx="1548172" cy="5113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866936" y="1981574"/>
            <a:ext cx="1669059" cy="5113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547664" y="2775739"/>
            <a:ext cx="1944216" cy="36523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295636" y="4789886"/>
            <a:ext cx="1548172" cy="5113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923928" y="5293943"/>
            <a:ext cx="2016224" cy="51132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108926" y="5805266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[1]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01214E6-A9E3-5147-9E42-7A9598A3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8928855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Proaktive vs. Reaktive Komposition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Proaktiv</a:t>
            </a:r>
            <a:r>
              <a:rPr lang="de-DE" b="1" dirty="0"/>
              <a:t>:</a:t>
            </a:r>
          </a:p>
          <a:p>
            <a:pPr>
              <a:buFontTx/>
              <a:buChar char="•"/>
            </a:pPr>
            <a:r>
              <a:rPr lang="de-DE" dirty="0"/>
              <a:t>Zusammenstellung der neuen Anwendung bereits zur Entwicklungszeit</a:t>
            </a:r>
          </a:p>
          <a:p>
            <a:pPr>
              <a:buFontTx/>
              <a:buChar char="•"/>
            </a:pPr>
            <a:r>
              <a:rPr lang="de-DE" dirty="0"/>
              <a:t>Alle verwendeten Services sind a priori bekannt</a:t>
            </a:r>
          </a:p>
          <a:p>
            <a:pPr>
              <a:buFontTx/>
              <a:buChar char="•"/>
            </a:pPr>
            <a:r>
              <a:rPr lang="de-DE" dirty="0"/>
              <a:t>Vorteile bei oft benutzten Anwendungen mit Forderungen nach Stabilität, langer Laufzeit und hoher Geschwindigkeit</a:t>
            </a:r>
          </a:p>
          <a:p>
            <a:pPr>
              <a:buFontTx/>
              <a:buChar char="•"/>
            </a:pPr>
            <a:endParaRPr lang="de-DE" dirty="0"/>
          </a:p>
          <a:p>
            <a:r>
              <a:rPr lang="de-DE" b="1" dirty="0"/>
              <a:t>Reaktiv:</a:t>
            </a:r>
          </a:p>
          <a:p>
            <a:pPr>
              <a:buFontTx/>
              <a:buChar char="•"/>
            </a:pPr>
            <a:r>
              <a:rPr lang="de-DE" dirty="0"/>
              <a:t>Dynamische Komposition zum Zeitpunkt des Aufrufs</a:t>
            </a:r>
          </a:p>
          <a:p>
            <a:pPr>
              <a:buFontTx/>
              <a:buChar char="•"/>
            </a:pPr>
            <a:r>
              <a:rPr lang="de-DE" dirty="0"/>
              <a:t>Geeignet, wenn einzelne Komponenten zur Entwicklungszeit nicht bekannt sind</a:t>
            </a:r>
          </a:p>
          <a:p>
            <a:pPr>
              <a:buFontTx/>
              <a:buChar char="•"/>
            </a:pPr>
            <a:r>
              <a:rPr lang="de-DE" dirty="0"/>
              <a:t>Vorteil: Optimierungsmöglichkeit zur Laufzeit</a:t>
            </a:r>
          </a:p>
          <a:p>
            <a:pPr>
              <a:buFontTx/>
              <a:buChar char="•"/>
            </a:pPr>
            <a:r>
              <a:rPr lang="de-DE" dirty="0"/>
              <a:t>Nachteil: </a:t>
            </a:r>
            <a:r>
              <a:rPr lang="de-DE" dirty="0" err="1"/>
              <a:t>Performanzverluste</a:t>
            </a:r>
            <a:r>
              <a:rPr lang="de-DE" dirty="0"/>
              <a:t> bei der Ausführung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62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F9B1DBE-E715-8640-BED7-C73C9A1B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7868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Zusammenfassung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Trotz der vorgestellten Ansätze:</a:t>
            </a:r>
          </a:p>
          <a:p>
            <a:pPr>
              <a:buFontTx/>
              <a:buChar char="•"/>
            </a:pPr>
            <a:r>
              <a:rPr lang="de-DE" dirty="0"/>
              <a:t>Komposition aufwändig und zeitraubend</a:t>
            </a:r>
          </a:p>
          <a:p>
            <a:pPr>
              <a:buFontTx/>
              <a:buChar char="•"/>
            </a:pPr>
            <a:r>
              <a:rPr lang="de-DE" dirty="0"/>
              <a:t>Erfordert Fachkenntnisse</a:t>
            </a:r>
          </a:p>
          <a:p>
            <a:endParaRPr lang="de-DE" dirty="0"/>
          </a:p>
          <a:p>
            <a:r>
              <a:rPr lang="de-DE" dirty="0"/>
              <a:t>Ursachen:</a:t>
            </a:r>
          </a:p>
          <a:p>
            <a:pPr>
              <a:buFontTx/>
              <a:buChar char="•"/>
            </a:pPr>
            <a:r>
              <a:rPr lang="de-DE" dirty="0"/>
              <a:t>Suche und Eignungsprüfung von Web Services (</a:t>
            </a:r>
            <a:r>
              <a:rPr lang="de-DE" dirty="0" err="1"/>
              <a:t>Matchmaking</a:t>
            </a:r>
            <a:r>
              <a:rPr lang="de-DE" dirty="0"/>
              <a:t>)</a:t>
            </a:r>
          </a:p>
          <a:p>
            <a:pPr>
              <a:buFontTx/>
              <a:buChar char="•"/>
            </a:pPr>
            <a:r>
              <a:rPr lang="de-DE" dirty="0"/>
              <a:t>Korrekte Verschaltung der Web-Service-Operationen komplex</a:t>
            </a:r>
          </a:p>
          <a:p>
            <a:endParaRPr lang="de-DE" dirty="0"/>
          </a:p>
          <a:p>
            <a:r>
              <a:rPr lang="de-DE" dirty="0"/>
              <a:t>Mögliche Lösungen:</a:t>
            </a:r>
          </a:p>
          <a:p>
            <a:pPr>
              <a:buFontTx/>
              <a:buChar char="•"/>
            </a:pPr>
            <a:r>
              <a:rPr lang="de-DE" dirty="0"/>
              <a:t>Einbeziehung semantischer Beschreibung, automatisierte Kompositionsvorschläge mit verschiedenen Qualitätsmerkmalen (Kosten, Sicherheit, Verfügbarkeit, ...)</a:t>
            </a:r>
          </a:p>
          <a:p>
            <a:pPr>
              <a:buFontTx/>
              <a:buChar char="•"/>
            </a:pPr>
            <a:r>
              <a:rPr lang="de-DE" dirty="0"/>
              <a:t>Überwachung der Komponenten, bei Ausfall automatischer Einsatz passender Ersatzkomponenten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 dirty="0"/>
              <a:t>Dr.-Ing. Iris Braun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B076EB1B-DE91-4392-8821-8B09155561CE}" type="slidenum">
              <a:rPr lang="de-DE"/>
              <a:pPr/>
              <a:t>63</a:t>
            </a:fld>
            <a:endParaRPr lang="de-DE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7217727-4D2B-2744-8E35-CDAE2D46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4154037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51545"/>
            <a:ext cx="5878263" cy="1143000"/>
          </a:xfrm>
        </p:spPr>
        <p:txBody>
          <a:bodyPr>
            <a:normAutofit/>
          </a:bodyPr>
          <a:lstStyle/>
          <a:p>
            <a:r>
              <a:rPr lang="de-DE" dirty="0"/>
              <a:t>Wissensüberprüfung</a:t>
            </a:r>
            <a:br>
              <a:rPr lang="de-DE" dirty="0"/>
            </a:br>
            <a:r>
              <a:rPr lang="de-DE" dirty="0"/>
              <a:t>Auditorium Mobile </a:t>
            </a:r>
            <a:r>
              <a:rPr lang="de-DE" dirty="0" err="1"/>
              <a:t>Classroom</a:t>
            </a:r>
            <a:r>
              <a:rPr lang="de-DE" dirty="0"/>
              <a:t> Service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5688632" cy="47525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>
              <a:buClr>
                <a:srgbClr val="000000"/>
              </a:buClr>
              <a:buSzPct val="101851"/>
              <a:buNone/>
            </a:pPr>
            <a:r>
              <a:rPr lang="de-DE" sz="1800" dirty="0"/>
              <a:t>Web-Zugang: https://</a:t>
            </a:r>
            <a:r>
              <a:rPr lang="de-DE" sz="1800" dirty="0" err="1"/>
              <a:t>amcs.website</a:t>
            </a:r>
            <a:endParaRPr lang="de-DE" sz="1800" dirty="0"/>
          </a:p>
          <a:p>
            <a:pPr marL="0" indent="0">
              <a:buClr>
                <a:srgbClr val="000000"/>
              </a:buClr>
              <a:buSzPct val="101851"/>
              <a:buNone/>
            </a:pPr>
            <a:endParaRPr lang="de-DE" sz="1800" dirty="0"/>
          </a:p>
          <a:p>
            <a:pPr marL="0" indent="0">
              <a:buClr>
                <a:srgbClr val="000000"/>
              </a:buClr>
              <a:buSzPct val="101851"/>
              <a:buNone/>
            </a:pPr>
            <a:r>
              <a:rPr lang="de-DE" sz="1800" dirty="0"/>
              <a:t>PIN: SCC2022</a:t>
            </a:r>
          </a:p>
        </p:txBody>
      </p:sp>
      <p:pic>
        <p:nvPicPr>
          <p:cNvPr id="3" name="Bild 2" descr="logo amcs cropp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648" y="105920"/>
            <a:ext cx="802800" cy="8028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48" y="1340768"/>
            <a:ext cx="30327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7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Zusammenhang Geschäftsprozesse - Dienste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Schichtenmodell, aus Thomas Erl 2005:</a:t>
            </a: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533400" y="1981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9477" name="Rectangle 5"/>
          <p:cNvSpPr>
            <a:spLocks noChangeArrowheads="1"/>
          </p:cNvSpPr>
          <p:nvPr/>
        </p:nvSpPr>
        <p:spPr bwMode="auto">
          <a:xfrm>
            <a:off x="533400" y="3429000"/>
            <a:ext cx="6324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Service</a:t>
            </a:r>
          </a:p>
          <a:p>
            <a:r>
              <a:rPr lang="de-DE" sz="1800"/>
              <a:t>Interface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9479" name="Rectangle 7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.NET-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JEE-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Legacy-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9482" name="Line 10"/>
          <p:cNvSpPr>
            <a:spLocks noChangeShapeType="1"/>
          </p:cNvSpPr>
          <p:nvPr/>
        </p:nvSpPr>
        <p:spPr bwMode="auto">
          <a:xfrm flipV="1">
            <a:off x="7162800" y="4343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83" name="Line 11"/>
          <p:cNvSpPr>
            <a:spLocks noChangeShapeType="1"/>
          </p:cNvSpPr>
          <p:nvPr/>
        </p:nvSpPr>
        <p:spPr bwMode="auto">
          <a:xfrm>
            <a:off x="7162800" y="19050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84" name="Text Box 12"/>
          <p:cNvSpPr txBox="1">
            <a:spLocks noChangeArrowheads="1"/>
          </p:cNvSpPr>
          <p:nvPr/>
        </p:nvSpPr>
        <p:spPr bwMode="auto">
          <a:xfrm>
            <a:off x="7223125" y="2162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9485" name="Text Box 13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9486" name="Line 14"/>
          <p:cNvSpPr>
            <a:spLocks noChangeShapeType="1"/>
          </p:cNvSpPr>
          <p:nvPr/>
        </p:nvSpPr>
        <p:spPr bwMode="auto">
          <a:xfrm>
            <a:off x="2667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87" name="Line 15"/>
          <p:cNvSpPr>
            <a:spLocks noChangeShapeType="1"/>
          </p:cNvSpPr>
          <p:nvPr/>
        </p:nvSpPr>
        <p:spPr bwMode="auto">
          <a:xfrm>
            <a:off x="3048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88" name="Line 16"/>
          <p:cNvSpPr>
            <a:spLocks noChangeShapeType="1"/>
          </p:cNvSpPr>
          <p:nvPr/>
        </p:nvSpPr>
        <p:spPr bwMode="auto">
          <a:xfrm>
            <a:off x="3352800" y="25527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89" name="Line 17"/>
          <p:cNvSpPr>
            <a:spLocks noChangeShapeType="1"/>
          </p:cNvSpPr>
          <p:nvPr/>
        </p:nvSpPr>
        <p:spPr bwMode="auto">
          <a:xfrm flipH="1" flipV="1">
            <a:off x="3505200" y="22479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0" name="Line 18"/>
          <p:cNvSpPr>
            <a:spLocks noChangeShapeType="1"/>
          </p:cNvSpPr>
          <p:nvPr/>
        </p:nvSpPr>
        <p:spPr bwMode="auto">
          <a:xfrm>
            <a:off x="38100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1" name="Line 19"/>
          <p:cNvSpPr>
            <a:spLocks noChangeShapeType="1"/>
          </p:cNvSpPr>
          <p:nvPr/>
        </p:nvSpPr>
        <p:spPr bwMode="auto">
          <a:xfrm>
            <a:off x="41148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2" name="Line 20"/>
          <p:cNvSpPr>
            <a:spLocks noChangeShapeType="1"/>
          </p:cNvSpPr>
          <p:nvPr/>
        </p:nvSpPr>
        <p:spPr bwMode="auto">
          <a:xfrm>
            <a:off x="33528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3" name="Line 21"/>
          <p:cNvSpPr>
            <a:spLocks noChangeShapeType="1"/>
          </p:cNvSpPr>
          <p:nvPr/>
        </p:nvSpPr>
        <p:spPr bwMode="auto">
          <a:xfrm flipV="1">
            <a:off x="3276600" y="23241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4" name="Line 22"/>
          <p:cNvSpPr>
            <a:spLocks noChangeShapeType="1"/>
          </p:cNvSpPr>
          <p:nvPr/>
        </p:nvSpPr>
        <p:spPr bwMode="auto">
          <a:xfrm>
            <a:off x="4038600" y="22479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5" name="Line 23"/>
          <p:cNvSpPr>
            <a:spLocks noChangeShapeType="1"/>
          </p:cNvSpPr>
          <p:nvPr/>
        </p:nvSpPr>
        <p:spPr bwMode="auto">
          <a:xfrm>
            <a:off x="40386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6" name="Line 24"/>
          <p:cNvSpPr>
            <a:spLocks noChangeShapeType="1"/>
          </p:cNvSpPr>
          <p:nvPr/>
        </p:nvSpPr>
        <p:spPr bwMode="auto">
          <a:xfrm>
            <a:off x="4267200" y="22479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7" name="Line 25"/>
          <p:cNvSpPr>
            <a:spLocks noChangeShapeType="1"/>
          </p:cNvSpPr>
          <p:nvPr/>
        </p:nvSpPr>
        <p:spPr bwMode="auto">
          <a:xfrm>
            <a:off x="4572000" y="22479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8" name="Line 26"/>
          <p:cNvSpPr>
            <a:spLocks noChangeShapeType="1"/>
          </p:cNvSpPr>
          <p:nvPr/>
        </p:nvSpPr>
        <p:spPr bwMode="auto">
          <a:xfrm>
            <a:off x="44196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499" name="Line 27"/>
          <p:cNvSpPr>
            <a:spLocks noChangeShapeType="1"/>
          </p:cNvSpPr>
          <p:nvPr/>
        </p:nvSpPr>
        <p:spPr bwMode="auto">
          <a:xfrm>
            <a:off x="4724400" y="25527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00" name="Line 28"/>
          <p:cNvSpPr>
            <a:spLocks noChangeShapeType="1"/>
          </p:cNvSpPr>
          <p:nvPr/>
        </p:nvSpPr>
        <p:spPr bwMode="auto">
          <a:xfrm>
            <a:off x="52578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01" name="Line 29"/>
          <p:cNvSpPr>
            <a:spLocks noChangeShapeType="1"/>
          </p:cNvSpPr>
          <p:nvPr/>
        </p:nvSpPr>
        <p:spPr bwMode="auto">
          <a:xfrm>
            <a:off x="4953000" y="23241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02" name="Line 30"/>
          <p:cNvSpPr>
            <a:spLocks noChangeShapeType="1"/>
          </p:cNvSpPr>
          <p:nvPr/>
        </p:nvSpPr>
        <p:spPr bwMode="auto">
          <a:xfrm>
            <a:off x="5029200" y="22479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03" name="Line 31"/>
          <p:cNvSpPr>
            <a:spLocks noChangeShapeType="1"/>
          </p:cNvSpPr>
          <p:nvPr/>
        </p:nvSpPr>
        <p:spPr bwMode="auto">
          <a:xfrm>
            <a:off x="5562600" y="25527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04" name="Rectangle 32"/>
          <p:cNvSpPr>
            <a:spLocks noChangeArrowheads="1"/>
          </p:cNvSpPr>
          <p:nvPr/>
        </p:nvSpPr>
        <p:spPr bwMode="auto">
          <a:xfrm>
            <a:off x="25146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05" name="Rectangle 33"/>
          <p:cNvSpPr>
            <a:spLocks noChangeArrowheads="1"/>
          </p:cNvSpPr>
          <p:nvPr/>
        </p:nvSpPr>
        <p:spPr bwMode="auto">
          <a:xfrm>
            <a:off x="2819400" y="24765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06" name="Rectangle 34"/>
          <p:cNvSpPr>
            <a:spLocks noChangeArrowheads="1"/>
          </p:cNvSpPr>
          <p:nvPr/>
        </p:nvSpPr>
        <p:spPr bwMode="auto">
          <a:xfrm>
            <a:off x="32004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07" name="Rectangle 35"/>
          <p:cNvSpPr>
            <a:spLocks noChangeArrowheads="1"/>
          </p:cNvSpPr>
          <p:nvPr/>
        </p:nvSpPr>
        <p:spPr bwMode="auto">
          <a:xfrm>
            <a:off x="36576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08" name="Rectangle 36"/>
          <p:cNvSpPr>
            <a:spLocks noChangeArrowheads="1"/>
          </p:cNvSpPr>
          <p:nvPr/>
        </p:nvSpPr>
        <p:spPr bwMode="auto">
          <a:xfrm>
            <a:off x="42672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09" name="Rectangle 37"/>
          <p:cNvSpPr>
            <a:spLocks noChangeArrowheads="1"/>
          </p:cNvSpPr>
          <p:nvPr/>
        </p:nvSpPr>
        <p:spPr bwMode="auto">
          <a:xfrm>
            <a:off x="45720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0" name="Rectangle 38"/>
          <p:cNvSpPr>
            <a:spLocks noChangeArrowheads="1"/>
          </p:cNvSpPr>
          <p:nvPr/>
        </p:nvSpPr>
        <p:spPr bwMode="auto">
          <a:xfrm>
            <a:off x="44196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1" name="AutoShape 39"/>
          <p:cNvSpPr>
            <a:spLocks noChangeArrowheads="1"/>
          </p:cNvSpPr>
          <p:nvPr/>
        </p:nvSpPr>
        <p:spPr bwMode="auto">
          <a:xfrm rot="5400000">
            <a:off x="5067300" y="24765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2" name="Rectangle 40"/>
          <p:cNvSpPr>
            <a:spLocks noChangeArrowheads="1"/>
          </p:cNvSpPr>
          <p:nvPr/>
        </p:nvSpPr>
        <p:spPr bwMode="auto">
          <a:xfrm>
            <a:off x="54102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3" name="Rectangle 41"/>
          <p:cNvSpPr>
            <a:spLocks noChangeArrowheads="1"/>
          </p:cNvSpPr>
          <p:nvPr/>
        </p:nvSpPr>
        <p:spPr bwMode="auto">
          <a:xfrm>
            <a:off x="5715000" y="24765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4" name="AutoShape 42"/>
          <p:cNvSpPr>
            <a:spLocks noChangeArrowheads="1"/>
          </p:cNvSpPr>
          <p:nvPr/>
        </p:nvSpPr>
        <p:spPr bwMode="auto">
          <a:xfrm>
            <a:off x="3962400" y="24511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5" name="AutoShape 43"/>
          <p:cNvSpPr>
            <a:spLocks noChangeArrowheads="1"/>
          </p:cNvSpPr>
          <p:nvPr/>
        </p:nvSpPr>
        <p:spPr bwMode="auto">
          <a:xfrm>
            <a:off x="4851400" y="21717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6" name="Rectangle 44"/>
          <p:cNvSpPr>
            <a:spLocks noChangeArrowheads="1"/>
          </p:cNvSpPr>
          <p:nvPr/>
        </p:nvSpPr>
        <p:spPr bwMode="auto">
          <a:xfrm>
            <a:off x="5257800" y="21717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7" name="AutoShape 45"/>
          <p:cNvSpPr>
            <a:spLocks noChangeArrowheads="1"/>
          </p:cNvSpPr>
          <p:nvPr/>
        </p:nvSpPr>
        <p:spPr bwMode="auto">
          <a:xfrm>
            <a:off x="3200400" y="24511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8" name="Rectangle 46"/>
          <p:cNvSpPr>
            <a:spLocks noChangeArrowheads="1"/>
          </p:cNvSpPr>
          <p:nvPr/>
        </p:nvSpPr>
        <p:spPr bwMode="auto">
          <a:xfrm>
            <a:off x="4191000" y="21717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19" name="Line 47"/>
          <p:cNvSpPr>
            <a:spLocks noChangeShapeType="1"/>
          </p:cNvSpPr>
          <p:nvPr/>
        </p:nvSpPr>
        <p:spPr bwMode="auto">
          <a:xfrm flipV="1">
            <a:off x="2362200" y="3886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0" name="Line 48"/>
          <p:cNvSpPr>
            <a:spLocks noChangeShapeType="1"/>
          </p:cNvSpPr>
          <p:nvPr/>
        </p:nvSpPr>
        <p:spPr bwMode="auto">
          <a:xfrm flipH="1" flipV="1">
            <a:off x="2819400" y="38862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1" name="Line 49"/>
          <p:cNvSpPr>
            <a:spLocks noChangeShapeType="1"/>
          </p:cNvSpPr>
          <p:nvPr/>
        </p:nvSpPr>
        <p:spPr bwMode="auto">
          <a:xfrm flipH="1">
            <a:off x="2895600" y="36576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2" name="Line 50"/>
          <p:cNvSpPr>
            <a:spLocks noChangeShapeType="1"/>
          </p:cNvSpPr>
          <p:nvPr/>
        </p:nvSpPr>
        <p:spPr bwMode="auto">
          <a:xfrm>
            <a:off x="3505200" y="3657600"/>
            <a:ext cx="685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3" name="Line 51"/>
          <p:cNvSpPr>
            <a:spLocks noChangeShapeType="1"/>
          </p:cNvSpPr>
          <p:nvPr/>
        </p:nvSpPr>
        <p:spPr bwMode="auto">
          <a:xfrm>
            <a:off x="3505200" y="3594100"/>
            <a:ext cx="15240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4" name="Line 52"/>
          <p:cNvSpPr>
            <a:spLocks noChangeShapeType="1"/>
          </p:cNvSpPr>
          <p:nvPr/>
        </p:nvSpPr>
        <p:spPr bwMode="auto">
          <a:xfrm>
            <a:off x="3505200" y="3581400"/>
            <a:ext cx="2362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5" name="Line 53"/>
          <p:cNvSpPr>
            <a:spLocks noChangeShapeType="1"/>
          </p:cNvSpPr>
          <p:nvPr/>
        </p:nvSpPr>
        <p:spPr bwMode="auto">
          <a:xfrm flipV="1">
            <a:off x="3810000" y="38862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6" name="Line 54"/>
          <p:cNvSpPr>
            <a:spLocks noChangeShapeType="1"/>
          </p:cNvSpPr>
          <p:nvPr/>
        </p:nvSpPr>
        <p:spPr bwMode="auto">
          <a:xfrm flipV="1">
            <a:off x="4165600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7" name="Line 55"/>
          <p:cNvSpPr>
            <a:spLocks noChangeShapeType="1"/>
          </p:cNvSpPr>
          <p:nvPr/>
        </p:nvSpPr>
        <p:spPr bwMode="auto">
          <a:xfrm flipH="1" flipV="1">
            <a:off x="4191000" y="3886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8" name="Line 56"/>
          <p:cNvSpPr>
            <a:spLocks noChangeShapeType="1"/>
          </p:cNvSpPr>
          <p:nvPr/>
        </p:nvSpPr>
        <p:spPr bwMode="auto">
          <a:xfrm flipV="1">
            <a:off x="4800600" y="3886200"/>
            <a:ext cx="152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29" name="Line 57"/>
          <p:cNvSpPr>
            <a:spLocks noChangeShapeType="1"/>
          </p:cNvSpPr>
          <p:nvPr/>
        </p:nvSpPr>
        <p:spPr bwMode="auto">
          <a:xfrm flipH="1" flipV="1">
            <a:off x="5029200" y="38862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30" name="Line 58"/>
          <p:cNvSpPr>
            <a:spLocks noChangeShapeType="1"/>
          </p:cNvSpPr>
          <p:nvPr/>
        </p:nvSpPr>
        <p:spPr bwMode="auto">
          <a:xfrm flipH="1" flipV="1">
            <a:off x="5943600" y="38862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31" name="Line 59"/>
          <p:cNvSpPr>
            <a:spLocks noChangeShapeType="1"/>
          </p:cNvSpPr>
          <p:nvPr/>
        </p:nvSpPr>
        <p:spPr bwMode="auto">
          <a:xfrm flipV="1">
            <a:off x="5410200" y="38862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9532" name="Oval 60"/>
          <p:cNvSpPr>
            <a:spLocks noChangeArrowheads="1"/>
          </p:cNvSpPr>
          <p:nvPr/>
        </p:nvSpPr>
        <p:spPr bwMode="auto">
          <a:xfrm>
            <a:off x="3276600" y="3505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3" name="Oval 61"/>
          <p:cNvSpPr>
            <a:spLocks noChangeArrowheads="1"/>
          </p:cNvSpPr>
          <p:nvPr/>
        </p:nvSpPr>
        <p:spPr bwMode="auto">
          <a:xfrm>
            <a:off x="2667000" y="37338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4" name="Oval 62"/>
          <p:cNvSpPr>
            <a:spLocks noChangeArrowheads="1"/>
          </p:cNvSpPr>
          <p:nvPr/>
        </p:nvSpPr>
        <p:spPr bwMode="auto">
          <a:xfrm>
            <a:off x="4038600" y="37338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5" name="Oval 63"/>
          <p:cNvSpPr>
            <a:spLocks noChangeArrowheads="1"/>
          </p:cNvSpPr>
          <p:nvPr/>
        </p:nvSpPr>
        <p:spPr bwMode="auto">
          <a:xfrm>
            <a:off x="4876800" y="37338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6" name="Oval 64"/>
          <p:cNvSpPr>
            <a:spLocks noChangeArrowheads="1"/>
          </p:cNvSpPr>
          <p:nvPr/>
        </p:nvSpPr>
        <p:spPr bwMode="auto">
          <a:xfrm>
            <a:off x="5791200" y="37338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7" name="Oval 65"/>
          <p:cNvSpPr>
            <a:spLocks noChangeArrowheads="1"/>
          </p:cNvSpPr>
          <p:nvPr/>
        </p:nvSpPr>
        <p:spPr bwMode="auto">
          <a:xfrm>
            <a:off x="22098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8" name="Oval 66"/>
          <p:cNvSpPr>
            <a:spLocks noChangeArrowheads="1"/>
          </p:cNvSpPr>
          <p:nvPr/>
        </p:nvSpPr>
        <p:spPr bwMode="auto">
          <a:xfrm>
            <a:off x="29718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39" name="Oval 67"/>
          <p:cNvSpPr>
            <a:spLocks noChangeArrowheads="1"/>
          </p:cNvSpPr>
          <p:nvPr/>
        </p:nvSpPr>
        <p:spPr bwMode="auto">
          <a:xfrm>
            <a:off x="36576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40" name="Oval 68"/>
          <p:cNvSpPr>
            <a:spLocks noChangeArrowheads="1"/>
          </p:cNvSpPr>
          <p:nvPr/>
        </p:nvSpPr>
        <p:spPr bwMode="auto">
          <a:xfrm>
            <a:off x="40386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41" name="Oval 69"/>
          <p:cNvSpPr>
            <a:spLocks noChangeArrowheads="1"/>
          </p:cNvSpPr>
          <p:nvPr/>
        </p:nvSpPr>
        <p:spPr bwMode="auto">
          <a:xfrm>
            <a:off x="45720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42" name="Oval 70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9543" name="Oval 71"/>
          <p:cNvSpPr>
            <a:spLocks noChangeArrowheads="1"/>
          </p:cNvSpPr>
          <p:nvPr/>
        </p:nvSpPr>
        <p:spPr bwMode="auto">
          <a:xfrm>
            <a:off x="6096000" y="40386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7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7</a:t>
            </a:fld>
            <a:endParaRPr lang="de-DE"/>
          </a:p>
        </p:txBody>
      </p:sp>
      <p:sp>
        <p:nvSpPr>
          <p:cNvPr id="76" name="Fußzeilenplatzhalter 2">
            <a:extLst>
              <a:ext uri="{FF2B5EF4-FFF2-40B4-BE49-F238E27FC236}">
                <a16:creationId xmlns:a16="http://schemas.microsoft.com/office/drawing/2014/main" id="{1CC734B8-A13A-044B-8A95-D0C216B4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82570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Klassifizierung von Diensten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533400" y="1600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533400" y="2895600"/>
            <a:ext cx="632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Service</a:t>
            </a:r>
          </a:p>
          <a:p>
            <a:r>
              <a:rPr lang="de-DE" sz="1800"/>
              <a:t>Interface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0262" name="Rectangle 6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.NET-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JEE-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600" b="1"/>
              <a:t>Legacy-</a:t>
            </a:r>
          </a:p>
          <a:p>
            <a:pPr algn="ctr"/>
            <a:r>
              <a:rPr lang="de-DE" sz="1600" b="1"/>
              <a:t>Anwendung</a:t>
            </a:r>
          </a:p>
        </p:txBody>
      </p:sp>
      <p:sp>
        <p:nvSpPr>
          <p:cNvPr id="480266" name="Line 10"/>
          <p:cNvSpPr>
            <a:spLocks noChangeShapeType="1"/>
          </p:cNvSpPr>
          <p:nvPr/>
        </p:nvSpPr>
        <p:spPr bwMode="auto">
          <a:xfrm flipV="1">
            <a:off x="7162800" y="4572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>
            <a:off x="7162800" y="1524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68" name="Text Box 12"/>
          <p:cNvSpPr txBox="1">
            <a:spLocks noChangeArrowheads="1"/>
          </p:cNvSpPr>
          <p:nvPr/>
        </p:nvSpPr>
        <p:spPr bwMode="auto">
          <a:xfrm>
            <a:off x="7223125" y="1781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80270" name="Rectangle 14"/>
          <p:cNvSpPr>
            <a:spLocks noChangeArrowheads="1"/>
          </p:cNvSpPr>
          <p:nvPr/>
        </p:nvSpPr>
        <p:spPr bwMode="auto">
          <a:xfrm>
            <a:off x="1828800" y="29718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Orchestrierungsdienste</a:t>
            </a:r>
          </a:p>
        </p:txBody>
      </p:sp>
      <p:sp>
        <p:nvSpPr>
          <p:cNvPr id="480271" name="Rectangle 15"/>
          <p:cNvSpPr>
            <a:spLocks noChangeArrowheads="1"/>
          </p:cNvSpPr>
          <p:nvPr/>
        </p:nvSpPr>
        <p:spPr bwMode="auto">
          <a:xfrm>
            <a:off x="1828800" y="35052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Business-Dienste</a:t>
            </a:r>
          </a:p>
        </p:txBody>
      </p:sp>
      <p:sp>
        <p:nvSpPr>
          <p:cNvPr id="480272" name="Rectangle 16"/>
          <p:cNvSpPr>
            <a:spLocks noChangeArrowheads="1"/>
          </p:cNvSpPr>
          <p:nvPr/>
        </p:nvSpPr>
        <p:spPr bwMode="auto">
          <a:xfrm>
            <a:off x="1828800" y="40386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Anwendungsdienste</a:t>
            </a:r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>
            <a:off x="2667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5" name="Line 19"/>
          <p:cNvSpPr>
            <a:spLocks noChangeShapeType="1"/>
          </p:cNvSpPr>
          <p:nvPr/>
        </p:nvSpPr>
        <p:spPr bwMode="auto">
          <a:xfrm>
            <a:off x="33528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6" name="Line 20"/>
          <p:cNvSpPr>
            <a:spLocks noChangeShapeType="1"/>
          </p:cNvSpPr>
          <p:nvPr/>
        </p:nvSpPr>
        <p:spPr bwMode="auto">
          <a:xfrm flipH="1" flipV="1">
            <a:off x="3505200" y="190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7" name="Line 21"/>
          <p:cNvSpPr>
            <a:spLocks noChangeShapeType="1"/>
          </p:cNvSpPr>
          <p:nvPr/>
        </p:nvSpPr>
        <p:spPr bwMode="auto">
          <a:xfrm>
            <a:off x="3810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8" name="Line 22"/>
          <p:cNvSpPr>
            <a:spLocks noChangeShapeType="1"/>
          </p:cNvSpPr>
          <p:nvPr/>
        </p:nvSpPr>
        <p:spPr bwMode="auto">
          <a:xfrm>
            <a:off x="4114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79" name="Line 23"/>
          <p:cNvSpPr>
            <a:spLocks noChangeShapeType="1"/>
          </p:cNvSpPr>
          <p:nvPr/>
        </p:nvSpPr>
        <p:spPr bwMode="auto">
          <a:xfrm>
            <a:off x="33528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0" name="Line 24"/>
          <p:cNvSpPr>
            <a:spLocks noChangeShapeType="1"/>
          </p:cNvSpPr>
          <p:nvPr/>
        </p:nvSpPr>
        <p:spPr bwMode="auto">
          <a:xfrm flipV="1">
            <a:off x="3276600" y="198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1" name="Line 25"/>
          <p:cNvSpPr>
            <a:spLocks noChangeShapeType="1"/>
          </p:cNvSpPr>
          <p:nvPr/>
        </p:nvSpPr>
        <p:spPr bwMode="auto">
          <a:xfrm>
            <a:off x="40386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2" name="Line 26"/>
          <p:cNvSpPr>
            <a:spLocks noChangeShapeType="1"/>
          </p:cNvSpPr>
          <p:nvPr/>
        </p:nvSpPr>
        <p:spPr bwMode="auto">
          <a:xfrm>
            <a:off x="40386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3" name="Line 27"/>
          <p:cNvSpPr>
            <a:spLocks noChangeShapeType="1"/>
          </p:cNvSpPr>
          <p:nvPr/>
        </p:nvSpPr>
        <p:spPr bwMode="auto">
          <a:xfrm>
            <a:off x="42672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4" name="Line 28"/>
          <p:cNvSpPr>
            <a:spLocks noChangeShapeType="1"/>
          </p:cNvSpPr>
          <p:nvPr/>
        </p:nvSpPr>
        <p:spPr bwMode="auto">
          <a:xfrm>
            <a:off x="4572000" y="1905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5" name="Line 29"/>
          <p:cNvSpPr>
            <a:spLocks noChangeShapeType="1"/>
          </p:cNvSpPr>
          <p:nvPr/>
        </p:nvSpPr>
        <p:spPr bwMode="auto">
          <a:xfrm>
            <a:off x="4419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6" name="Line 30"/>
          <p:cNvSpPr>
            <a:spLocks noChangeShapeType="1"/>
          </p:cNvSpPr>
          <p:nvPr/>
        </p:nvSpPr>
        <p:spPr bwMode="auto">
          <a:xfrm>
            <a:off x="4724400" y="2209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7" name="Line 31"/>
          <p:cNvSpPr>
            <a:spLocks noChangeShapeType="1"/>
          </p:cNvSpPr>
          <p:nvPr/>
        </p:nvSpPr>
        <p:spPr bwMode="auto">
          <a:xfrm>
            <a:off x="5257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8" name="Line 32"/>
          <p:cNvSpPr>
            <a:spLocks noChangeShapeType="1"/>
          </p:cNvSpPr>
          <p:nvPr/>
        </p:nvSpPr>
        <p:spPr bwMode="auto">
          <a:xfrm>
            <a:off x="4953000" y="1981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89" name="Line 33"/>
          <p:cNvSpPr>
            <a:spLocks noChangeShapeType="1"/>
          </p:cNvSpPr>
          <p:nvPr/>
        </p:nvSpPr>
        <p:spPr bwMode="auto">
          <a:xfrm>
            <a:off x="50292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90" name="Line 34"/>
          <p:cNvSpPr>
            <a:spLocks noChangeShapeType="1"/>
          </p:cNvSpPr>
          <p:nvPr/>
        </p:nvSpPr>
        <p:spPr bwMode="auto">
          <a:xfrm>
            <a:off x="5562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291" name="Rectangle 35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2" name="Rectangle 36"/>
          <p:cNvSpPr>
            <a:spLocks noChangeArrowheads="1"/>
          </p:cNvSpPr>
          <p:nvPr/>
        </p:nvSpPr>
        <p:spPr bwMode="auto">
          <a:xfrm>
            <a:off x="2819400" y="21336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3" name="Rectangle 37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4" name="Rectangle 38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5" name="Rectangle 39"/>
          <p:cNvSpPr>
            <a:spLocks noChangeArrowheads="1"/>
          </p:cNvSpPr>
          <p:nvPr/>
        </p:nvSpPr>
        <p:spPr bwMode="auto">
          <a:xfrm>
            <a:off x="4267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6" name="Rectangle 40"/>
          <p:cNvSpPr>
            <a:spLocks noChangeArrowheads="1"/>
          </p:cNvSpPr>
          <p:nvPr/>
        </p:nvSpPr>
        <p:spPr bwMode="auto">
          <a:xfrm>
            <a:off x="4572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7" name="Rectangle 41"/>
          <p:cNvSpPr>
            <a:spLocks noChangeArrowheads="1"/>
          </p:cNvSpPr>
          <p:nvPr/>
        </p:nvSpPr>
        <p:spPr bwMode="auto">
          <a:xfrm>
            <a:off x="44196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8" name="AutoShape 42"/>
          <p:cNvSpPr>
            <a:spLocks noChangeArrowheads="1"/>
          </p:cNvSpPr>
          <p:nvPr/>
        </p:nvSpPr>
        <p:spPr bwMode="auto">
          <a:xfrm rot="5400000">
            <a:off x="5067300" y="21336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299" name="Rectangle 43"/>
          <p:cNvSpPr>
            <a:spLocks noChangeArrowheads="1"/>
          </p:cNvSpPr>
          <p:nvPr/>
        </p:nvSpPr>
        <p:spPr bwMode="auto">
          <a:xfrm>
            <a:off x="5410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0" name="Rectangle 44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1" name="AutoShape 45"/>
          <p:cNvSpPr>
            <a:spLocks noChangeArrowheads="1"/>
          </p:cNvSpPr>
          <p:nvPr/>
        </p:nvSpPr>
        <p:spPr bwMode="auto">
          <a:xfrm>
            <a:off x="3962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2" name="AutoShape 46"/>
          <p:cNvSpPr>
            <a:spLocks noChangeArrowheads="1"/>
          </p:cNvSpPr>
          <p:nvPr/>
        </p:nvSpPr>
        <p:spPr bwMode="auto">
          <a:xfrm>
            <a:off x="4851400" y="18288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3" name="Rectangle 47"/>
          <p:cNvSpPr>
            <a:spLocks noChangeArrowheads="1"/>
          </p:cNvSpPr>
          <p:nvPr/>
        </p:nvSpPr>
        <p:spPr bwMode="auto">
          <a:xfrm>
            <a:off x="52578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4" name="AutoShape 48"/>
          <p:cNvSpPr>
            <a:spLocks noChangeArrowheads="1"/>
          </p:cNvSpPr>
          <p:nvPr/>
        </p:nvSpPr>
        <p:spPr bwMode="auto">
          <a:xfrm>
            <a:off x="3200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5" name="Rectangle 49"/>
          <p:cNvSpPr>
            <a:spLocks noChangeArrowheads="1"/>
          </p:cNvSpPr>
          <p:nvPr/>
        </p:nvSpPr>
        <p:spPr bwMode="auto">
          <a:xfrm>
            <a:off x="4191000" y="18288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06" name="Line 50"/>
          <p:cNvSpPr>
            <a:spLocks noChangeShapeType="1"/>
          </p:cNvSpPr>
          <p:nvPr/>
        </p:nvSpPr>
        <p:spPr bwMode="auto">
          <a:xfrm flipV="1">
            <a:off x="2209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07" name="Line 51"/>
          <p:cNvSpPr>
            <a:spLocks noChangeShapeType="1"/>
          </p:cNvSpPr>
          <p:nvPr/>
        </p:nvSpPr>
        <p:spPr bwMode="auto">
          <a:xfrm flipH="1" flipV="1">
            <a:off x="2667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08" name="Line 52"/>
          <p:cNvSpPr>
            <a:spLocks noChangeShapeType="1"/>
          </p:cNvSpPr>
          <p:nvPr/>
        </p:nvSpPr>
        <p:spPr bwMode="auto">
          <a:xfrm flipH="1">
            <a:off x="27432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09" name="Line 53"/>
          <p:cNvSpPr>
            <a:spLocks noChangeShapeType="1"/>
          </p:cNvSpPr>
          <p:nvPr/>
        </p:nvSpPr>
        <p:spPr bwMode="auto">
          <a:xfrm>
            <a:off x="34290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0" name="Line 54"/>
          <p:cNvSpPr>
            <a:spLocks noChangeShapeType="1"/>
          </p:cNvSpPr>
          <p:nvPr/>
        </p:nvSpPr>
        <p:spPr bwMode="auto">
          <a:xfrm>
            <a:off x="3505200" y="32766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1" name="Line 55"/>
          <p:cNvSpPr>
            <a:spLocks noChangeShapeType="1"/>
          </p:cNvSpPr>
          <p:nvPr/>
        </p:nvSpPr>
        <p:spPr bwMode="auto">
          <a:xfrm>
            <a:off x="3505200" y="3251200"/>
            <a:ext cx="2209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2" name="Line 56"/>
          <p:cNvSpPr>
            <a:spLocks noChangeShapeType="1"/>
          </p:cNvSpPr>
          <p:nvPr/>
        </p:nvSpPr>
        <p:spPr bwMode="auto">
          <a:xfrm flipV="1">
            <a:off x="35814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3" name="Line 57"/>
          <p:cNvSpPr>
            <a:spLocks noChangeShapeType="1"/>
          </p:cNvSpPr>
          <p:nvPr/>
        </p:nvSpPr>
        <p:spPr bwMode="auto">
          <a:xfrm flipH="1" flipV="1">
            <a:off x="4013200" y="3784600"/>
            <a:ext cx="2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4" name="Line 58"/>
          <p:cNvSpPr>
            <a:spLocks noChangeShapeType="1"/>
          </p:cNvSpPr>
          <p:nvPr/>
        </p:nvSpPr>
        <p:spPr bwMode="auto">
          <a:xfrm flipH="1" flipV="1">
            <a:off x="4038600" y="3784600"/>
            <a:ext cx="4572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5" name="Line 59"/>
          <p:cNvSpPr>
            <a:spLocks noChangeShapeType="1"/>
          </p:cNvSpPr>
          <p:nvPr/>
        </p:nvSpPr>
        <p:spPr bwMode="auto">
          <a:xfrm flipV="1">
            <a:off x="4572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6" name="Line 60"/>
          <p:cNvSpPr>
            <a:spLocks noChangeShapeType="1"/>
          </p:cNvSpPr>
          <p:nvPr/>
        </p:nvSpPr>
        <p:spPr bwMode="auto">
          <a:xfrm flipH="1" flipV="1">
            <a:off x="4876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7" name="Line 61"/>
          <p:cNvSpPr>
            <a:spLocks noChangeShapeType="1"/>
          </p:cNvSpPr>
          <p:nvPr/>
        </p:nvSpPr>
        <p:spPr bwMode="auto">
          <a:xfrm flipH="1" flipV="1">
            <a:off x="57912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8" name="Line 62"/>
          <p:cNvSpPr>
            <a:spLocks noChangeShapeType="1"/>
          </p:cNvSpPr>
          <p:nvPr/>
        </p:nvSpPr>
        <p:spPr bwMode="auto">
          <a:xfrm flipV="1">
            <a:off x="52578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80319" name="Oval 63"/>
          <p:cNvSpPr>
            <a:spLocks noChangeArrowheads="1"/>
          </p:cNvSpPr>
          <p:nvPr/>
        </p:nvSpPr>
        <p:spPr bwMode="auto">
          <a:xfrm>
            <a:off x="32766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0" name="Oval 64"/>
          <p:cNvSpPr>
            <a:spLocks noChangeArrowheads="1"/>
          </p:cNvSpPr>
          <p:nvPr/>
        </p:nvSpPr>
        <p:spPr bwMode="auto">
          <a:xfrm>
            <a:off x="25146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1" name="Oval 65"/>
          <p:cNvSpPr>
            <a:spLocks noChangeArrowheads="1"/>
          </p:cNvSpPr>
          <p:nvPr/>
        </p:nvSpPr>
        <p:spPr bwMode="auto">
          <a:xfrm>
            <a:off x="38862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2" name="Oval 66"/>
          <p:cNvSpPr>
            <a:spLocks noChangeArrowheads="1"/>
          </p:cNvSpPr>
          <p:nvPr/>
        </p:nvSpPr>
        <p:spPr bwMode="auto">
          <a:xfrm>
            <a:off x="47244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3" name="Oval 67"/>
          <p:cNvSpPr>
            <a:spLocks noChangeArrowheads="1"/>
          </p:cNvSpPr>
          <p:nvPr/>
        </p:nvSpPr>
        <p:spPr bwMode="auto">
          <a:xfrm>
            <a:off x="56388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4" name="Oval 68"/>
          <p:cNvSpPr>
            <a:spLocks noChangeArrowheads="1"/>
          </p:cNvSpPr>
          <p:nvPr/>
        </p:nvSpPr>
        <p:spPr bwMode="auto">
          <a:xfrm>
            <a:off x="2057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5" name="Oval 69"/>
          <p:cNvSpPr>
            <a:spLocks noChangeArrowheads="1"/>
          </p:cNvSpPr>
          <p:nvPr/>
        </p:nvSpPr>
        <p:spPr bwMode="auto">
          <a:xfrm>
            <a:off x="2819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6" name="Oval 70"/>
          <p:cNvSpPr>
            <a:spLocks noChangeArrowheads="1"/>
          </p:cNvSpPr>
          <p:nvPr/>
        </p:nvSpPr>
        <p:spPr bwMode="auto">
          <a:xfrm>
            <a:off x="35052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7" name="Oval 71"/>
          <p:cNvSpPr>
            <a:spLocks noChangeArrowheads="1"/>
          </p:cNvSpPr>
          <p:nvPr/>
        </p:nvSpPr>
        <p:spPr bwMode="auto">
          <a:xfrm>
            <a:off x="3911352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8" name="Oval 72"/>
          <p:cNvSpPr>
            <a:spLocks noChangeArrowheads="1"/>
          </p:cNvSpPr>
          <p:nvPr/>
        </p:nvSpPr>
        <p:spPr bwMode="auto">
          <a:xfrm>
            <a:off x="4419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29" name="Oval 73"/>
          <p:cNvSpPr>
            <a:spLocks noChangeArrowheads="1"/>
          </p:cNvSpPr>
          <p:nvPr/>
        </p:nvSpPr>
        <p:spPr bwMode="auto">
          <a:xfrm>
            <a:off x="51054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80330" name="Oval 74"/>
          <p:cNvSpPr>
            <a:spLocks noChangeArrowheads="1"/>
          </p:cNvSpPr>
          <p:nvPr/>
        </p:nvSpPr>
        <p:spPr bwMode="auto">
          <a:xfrm>
            <a:off x="5943600" y="41529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7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8</a:t>
            </a:fld>
            <a:endParaRPr lang="de-DE"/>
          </a:p>
        </p:txBody>
      </p:sp>
      <p:sp>
        <p:nvSpPr>
          <p:cNvPr id="78" name="Fußzeilenplatzhalter 2">
            <a:extLst>
              <a:ext uri="{FF2B5EF4-FFF2-40B4-BE49-F238E27FC236}">
                <a16:creationId xmlns:a16="http://schemas.microsoft.com/office/drawing/2014/main" id="{D4D46A96-F07F-6B40-AFB6-860E36DC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115439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6264275" cy="381000"/>
          </a:xfrm>
        </p:spPr>
        <p:txBody>
          <a:bodyPr/>
          <a:lstStyle/>
          <a:p>
            <a:r>
              <a:rPr lang="de-DE"/>
              <a:t>Anwendungsdienste</a:t>
            </a:r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533400" y="16002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Business</a:t>
            </a:r>
          </a:p>
          <a:p>
            <a:r>
              <a:rPr lang="de-DE" sz="1800"/>
              <a:t>Process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533400" y="2895600"/>
            <a:ext cx="6324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Service</a:t>
            </a:r>
          </a:p>
          <a:p>
            <a:r>
              <a:rPr lang="de-DE" sz="1800"/>
              <a:t>Interface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1525" name="Rectangle 5"/>
          <p:cNvSpPr>
            <a:spLocks noChangeArrowheads="1"/>
          </p:cNvSpPr>
          <p:nvPr/>
        </p:nvSpPr>
        <p:spPr bwMode="auto">
          <a:xfrm>
            <a:off x="533400" y="4953000"/>
            <a:ext cx="6324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sz="1800"/>
              <a:t>Application</a:t>
            </a:r>
          </a:p>
          <a:p>
            <a:r>
              <a:rPr lang="de-DE" sz="1800"/>
              <a:t>Layer</a:t>
            </a:r>
          </a:p>
        </p:txBody>
      </p:sp>
      <p:sp>
        <p:nvSpPr>
          <p:cNvPr id="491526" name="Rectangle 6"/>
          <p:cNvSpPr>
            <a:spLocks noChangeArrowheads="1"/>
          </p:cNvSpPr>
          <p:nvPr/>
        </p:nvSpPr>
        <p:spPr bwMode="auto">
          <a:xfrm>
            <a:off x="21336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91527" name="Rectangle 7"/>
          <p:cNvSpPr>
            <a:spLocks noChangeArrowheads="1"/>
          </p:cNvSpPr>
          <p:nvPr/>
        </p:nvSpPr>
        <p:spPr bwMode="auto">
          <a:xfrm>
            <a:off x="37338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91528" name="Rectangle 8"/>
          <p:cNvSpPr>
            <a:spLocks noChangeArrowheads="1"/>
          </p:cNvSpPr>
          <p:nvPr/>
        </p:nvSpPr>
        <p:spPr bwMode="auto">
          <a:xfrm>
            <a:off x="5334000" y="5029200"/>
            <a:ext cx="1447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600" b="1"/>
          </a:p>
        </p:txBody>
      </p:sp>
      <p:sp>
        <p:nvSpPr>
          <p:cNvPr id="491529" name="Line 9"/>
          <p:cNvSpPr>
            <a:spLocks noChangeShapeType="1"/>
          </p:cNvSpPr>
          <p:nvPr/>
        </p:nvSpPr>
        <p:spPr bwMode="auto">
          <a:xfrm flipV="1">
            <a:off x="7162800" y="4572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30" name="Line 10"/>
          <p:cNvSpPr>
            <a:spLocks noChangeShapeType="1"/>
          </p:cNvSpPr>
          <p:nvPr/>
        </p:nvSpPr>
        <p:spPr bwMode="auto">
          <a:xfrm>
            <a:off x="7162800" y="1524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7223125" y="1781175"/>
            <a:ext cx="129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Business-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91532" name="Text Box 12"/>
          <p:cNvSpPr txBox="1">
            <a:spLocks noChangeArrowheads="1"/>
          </p:cNvSpPr>
          <p:nvPr/>
        </p:nvSpPr>
        <p:spPr bwMode="auto">
          <a:xfrm>
            <a:off x="7239000" y="5133975"/>
            <a:ext cx="175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600" b="1">
                <a:solidFill>
                  <a:srgbClr val="001D4B"/>
                </a:solidFill>
              </a:rPr>
              <a:t>Anwendungs-</a:t>
            </a:r>
          </a:p>
          <a:p>
            <a:r>
              <a:rPr lang="de-DE" sz="1600" b="1">
                <a:solidFill>
                  <a:srgbClr val="001D4B"/>
                </a:solidFill>
              </a:rPr>
              <a:t>Logik</a:t>
            </a:r>
          </a:p>
        </p:txBody>
      </p:sp>
      <p:sp>
        <p:nvSpPr>
          <p:cNvPr id="491533" name="Rectangle 13"/>
          <p:cNvSpPr>
            <a:spLocks noChangeArrowheads="1"/>
          </p:cNvSpPr>
          <p:nvPr/>
        </p:nvSpPr>
        <p:spPr bwMode="auto">
          <a:xfrm>
            <a:off x="1828800" y="29718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Orchestrierungsdienste</a:t>
            </a:r>
          </a:p>
        </p:txBody>
      </p:sp>
      <p:sp>
        <p:nvSpPr>
          <p:cNvPr id="491534" name="Rectangle 14"/>
          <p:cNvSpPr>
            <a:spLocks noChangeArrowheads="1"/>
          </p:cNvSpPr>
          <p:nvPr/>
        </p:nvSpPr>
        <p:spPr bwMode="auto">
          <a:xfrm>
            <a:off x="1828800" y="35052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Business-Dienste</a:t>
            </a:r>
          </a:p>
        </p:txBody>
      </p:sp>
      <p:sp>
        <p:nvSpPr>
          <p:cNvPr id="491535" name="Rectangle 15"/>
          <p:cNvSpPr>
            <a:spLocks noChangeArrowheads="1"/>
          </p:cNvSpPr>
          <p:nvPr/>
        </p:nvSpPr>
        <p:spPr bwMode="auto">
          <a:xfrm>
            <a:off x="1828800" y="4038600"/>
            <a:ext cx="69342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de-DE" sz="1800"/>
              <a:t>Anwendungsdienste</a:t>
            </a:r>
          </a:p>
        </p:txBody>
      </p:sp>
      <p:sp>
        <p:nvSpPr>
          <p:cNvPr id="491536" name="Line 16"/>
          <p:cNvSpPr>
            <a:spLocks noChangeShapeType="1"/>
          </p:cNvSpPr>
          <p:nvPr/>
        </p:nvSpPr>
        <p:spPr bwMode="auto">
          <a:xfrm>
            <a:off x="2667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37" name="Line 17"/>
          <p:cNvSpPr>
            <a:spLocks noChangeShapeType="1"/>
          </p:cNvSpPr>
          <p:nvPr/>
        </p:nvSpPr>
        <p:spPr bwMode="auto">
          <a:xfrm>
            <a:off x="3048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38" name="Line 18"/>
          <p:cNvSpPr>
            <a:spLocks noChangeShapeType="1"/>
          </p:cNvSpPr>
          <p:nvPr/>
        </p:nvSpPr>
        <p:spPr bwMode="auto">
          <a:xfrm>
            <a:off x="3352800" y="2209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39" name="Line 19"/>
          <p:cNvSpPr>
            <a:spLocks noChangeShapeType="1"/>
          </p:cNvSpPr>
          <p:nvPr/>
        </p:nvSpPr>
        <p:spPr bwMode="auto">
          <a:xfrm flipH="1" flipV="1">
            <a:off x="3505200" y="1905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0" name="Line 20"/>
          <p:cNvSpPr>
            <a:spLocks noChangeShapeType="1"/>
          </p:cNvSpPr>
          <p:nvPr/>
        </p:nvSpPr>
        <p:spPr bwMode="auto">
          <a:xfrm>
            <a:off x="38100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1" name="Line 21"/>
          <p:cNvSpPr>
            <a:spLocks noChangeShapeType="1"/>
          </p:cNvSpPr>
          <p:nvPr/>
        </p:nvSpPr>
        <p:spPr bwMode="auto">
          <a:xfrm>
            <a:off x="4114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2" name="Line 22"/>
          <p:cNvSpPr>
            <a:spLocks noChangeShapeType="1"/>
          </p:cNvSpPr>
          <p:nvPr/>
        </p:nvSpPr>
        <p:spPr bwMode="auto">
          <a:xfrm>
            <a:off x="33528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3" name="Line 23"/>
          <p:cNvSpPr>
            <a:spLocks noChangeShapeType="1"/>
          </p:cNvSpPr>
          <p:nvPr/>
        </p:nvSpPr>
        <p:spPr bwMode="auto">
          <a:xfrm flipV="1">
            <a:off x="3276600" y="1981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4" name="Line 24"/>
          <p:cNvSpPr>
            <a:spLocks noChangeShapeType="1"/>
          </p:cNvSpPr>
          <p:nvPr/>
        </p:nvSpPr>
        <p:spPr bwMode="auto">
          <a:xfrm>
            <a:off x="4038600" y="1905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5" name="Line 25"/>
          <p:cNvSpPr>
            <a:spLocks noChangeShapeType="1"/>
          </p:cNvSpPr>
          <p:nvPr/>
        </p:nvSpPr>
        <p:spPr bwMode="auto">
          <a:xfrm>
            <a:off x="40386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6" name="Line 26"/>
          <p:cNvSpPr>
            <a:spLocks noChangeShapeType="1"/>
          </p:cNvSpPr>
          <p:nvPr/>
        </p:nvSpPr>
        <p:spPr bwMode="auto">
          <a:xfrm>
            <a:off x="4267200" y="1905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7" name="Line 27"/>
          <p:cNvSpPr>
            <a:spLocks noChangeShapeType="1"/>
          </p:cNvSpPr>
          <p:nvPr/>
        </p:nvSpPr>
        <p:spPr bwMode="auto">
          <a:xfrm>
            <a:off x="4572000" y="19050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8" name="Line 28"/>
          <p:cNvSpPr>
            <a:spLocks noChangeShapeType="1"/>
          </p:cNvSpPr>
          <p:nvPr/>
        </p:nvSpPr>
        <p:spPr bwMode="auto">
          <a:xfrm>
            <a:off x="4419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49" name="Line 29"/>
          <p:cNvSpPr>
            <a:spLocks noChangeShapeType="1"/>
          </p:cNvSpPr>
          <p:nvPr/>
        </p:nvSpPr>
        <p:spPr bwMode="auto">
          <a:xfrm>
            <a:off x="4724400" y="2209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50" name="Line 30"/>
          <p:cNvSpPr>
            <a:spLocks noChangeShapeType="1"/>
          </p:cNvSpPr>
          <p:nvPr/>
        </p:nvSpPr>
        <p:spPr bwMode="auto">
          <a:xfrm>
            <a:off x="52578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51" name="Line 31"/>
          <p:cNvSpPr>
            <a:spLocks noChangeShapeType="1"/>
          </p:cNvSpPr>
          <p:nvPr/>
        </p:nvSpPr>
        <p:spPr bwMode="auto">
          <a:xfrm>
            <a:off x="4953000" y="1981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52" name="Line 32"/>
          <p:cNvSpPr>
            <a:spLocks noChangeShapeType="1"/>
          </p:cNvSpPr>
          <p:nvPr/>
        </p:nvSpPr>
        <p:spPr bwMode="auto">
          <a:xfrm>
            <a:off x="5029200" y="1905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53" name="Line 33"/>
          <p:cNvSpPr>
            <a:spLocks noChangeShapeType="1"/>
          </p:cNvSpPr>
          <p:nvPr/>
        </p:nvSpPr>
        <p:spPr bwMode="auto">
          <a:xfrm>
            <a:off x="5562600" y="22098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54" name="Rectangle 34"/>
          <p:cNvSpPr>
            <a:spLocks noChangeArrowheads="1"/>
          </p:cNvSpPr>
          <p:nvPr/>
        </p:nvSpPr>
        <p:spPr bwMode="auto">
          <a:xfrm>
            <a:off x="2514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55" name="Rectangle 35"/>
          <p:cNvSpPr>
            <a:spLocks noChangeArrowheads="1"/>
          </p:cNvSpPr>
          <p:nvPr/>
        </p:nvSpPr>
        <p:spPr bwMode="auto">
          <a:xfrm>
            <a:off x="2819400" y="2133600"/>
            <a:ext cx="2286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56" name="Rectangle 36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57" name="Rectangle 37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58" name="Rectangle 38"/>
          <p:cNvSpPr>
            <a:spLocks noChangeArrowheads="1"/>
          </p:cNvSpPr>
          <p:nvPr/>
        </p:nvSpPr>
        <p:spPr bwMode="auto">
          <a:xfrm>
            <a:off x="4267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59" name="Rectangle 39"/>
          <p:cNvSpPr>
            <a:spLocks noChangeArrowheads="1"/>
          </p:cNvSpPr>
          <p:nvPr/>
        </p:nvSpPr>
        <p:spPr bwMode="auto">
          <a:xfrm>
            <a:off x="4572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0" name="Rectangle 40"/>
          <p:cNvSpPr>
            <a:spLocks noChangeArrowheads="1"/>
          </p:cNvSpPr>
          <p:nvPr/>
        </p:nvSpPr>
        <p:spPr bwMode="auto">
          <a:xfrm>
            <a:off x="44196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1" name="AutoShape 41"/>
          <p:cNvSpPr>
            <a:spLocks noChangeArrowheads="1"/>
          </p:cNvSpPr>
          <p:nvPr/>
        </p:nvSpPr>
        <p:spPr bwMode="auto">
          <a:xfrm rot="5400000">
            <a:off x="5067300" y="21336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2" name="Rectangle 42"/>
          <p:cNvSpPr>
            <a:spLocks noChangeArrowheads="1"/>
          </p:cNvSpPr>
          <p:nvPr/>
        </p:nvSpPr>
        <p:spPr bwMode="auto">
          <a:xfrm>
            <a:off x="54102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3" name="Rectangle 43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4" name="AutoShape 44"/>
          <p:cNvSpPr>
            <a:spLocks noChangeArrowheads="1"/>
          </p:cNvSpPr>
          <p:nvPr/>
        </p:nvSpPr>
        <p:spPr bwMode="auto">
          <a:xfrm>
            <a:off x="3962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5" name="AutoShape 45"/>
          <p:cNvSpPr>
            <a:spLocks noChangeArrowheads="1"/>
          </p:cNvSpPr>
          <p:nvPr/>
        </p:nvSpPr>
        <p:spPr bwMode="auto">
          <a:xfrm>
            <a:off x="4851400" y="18288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6" name="Rectangle 46"/>
          <p:cNvSpPr>
            <a:spLocks noChangeArrowheads="1"/>
          </p:cNvSpPr>
          <p:nvPr/>
        </p:nvSpPr>
        <p:spPr bwMode="auto">
          <a:xfrm>
            <a:off x="5257800" y="1828800"/>
            <a:ext cx="1524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7" name="AutoShape 47"/>
          <p:cNvSpPr>
            <a:spLocks noChangeArrowheads="1"/>
          </p:cNvSpPr>
          <p:nvPr/>
        </p:nvSpPr>
        <p:spPr bwMode="auto">
          <a:xfrm>
            <a:off x="3200400" y="2108200"/>
            <a:ext cx="177800" cy="177800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8" name="Rectangle 48"/>
          <p:cNvSpPr>
            <a:spLocks noChangeArrowheads="1"/>
          </p:cNvSpPr>
          <p:nvPr/>
        </p:nvSpPr>
        <p:spPr bwMode="auto">
          <a:xfrm>
            <a:off x="4191000" y="1828800"/>
            <a:ext cx="76200" cy="152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69" name="Line 49"/>
          <p:cNvSpPr>
            <a:spLocks noChangeShapeType="1"/>
          </p:cNvSpPr>
          <p:nvPr/>
        </p:nvSpPr>
        <p:spPr bwMode="auto">
          <a:xfrm flipV="1">
            <a:off x="2209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0" name="Line 50"/>
          <p:cNvSpPr>
            <a:spLocks noChangeShapeType="1"/>
          </p:cNvSpPr>
          <p:nvPr/>
        </p:nvSpPr>
        <p:spPr bwMode="auto">
          <a:xfrm flipH="1" flipV="1">
            <a:off x="2667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1" name="Line 51"/>
          <p:cNvSpPr>
            <a:spLocks noChangeShapeType="1"/>
          </p:cNvSpPr>
          <p:nvPr/>
        </p:nvSpPr>
        <p:spPr bwMode="auto">
          <a:xfrm flipH="1">
            <a:off x="27432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2" name="Line 52"/>
          <p:cNvSpPr>
            <a:spLocks noChangeShapeType="1"/>
          </p:cNvSpPr>
          <p:nvPr/>
        </p:nvSpPr>
        <p:spPr bwMode="auto">
          <a:xfrm>
            <a:off x="3429000" y="3276600"/>
            <a:ext cx="60960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3" name="Line 53"/>
          <p:cNvSpPr>
            <a:spLocks noChangeShapeType="1"/>
          </p:cNvSpPr>
          <p:nvPr/>
        </p:nvSpPr>
        <p:spPr bwMode="auto">
          <a:xfrm>
            <a:off x="3505200" y="3276600"/>
            <a:ext cx="1295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4" name="Line 54"/>
          <p:cNvSpPr>
            <a:spLocks noChangeShapeType="1"/>
          </p:cNvSpPr>
          <p:nvPr/>
        </p:nvSpPr>
        <p:spPr bwMode="auto">
          <a:xfrm>
            <a:off x="3505200" y="3251200"/>
            <a:ext cx="2209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5" name="Line 55"/>
          <p:cNvSpPr>
            <a:spLocks noChangeShapeType="1"/>
          </p:cNvSpPr>
          <p:nvPr/>
        </p:nvSpPr>
        <p:spPr bwMode="auto">
          <a:xfrm flipV="1">
            <a:off x="35814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6" name="Line 56"/>
          <p:cNvSpPr>
            <a:spLocks noChangeShapeType="1"/>
          </p:cNvSpPr>
          <p:nvPr/>
        </p:nvSpPr>
        <p:spPr bwMode="auto">
          <a:xfrm flipH="1" flipV="1">
            <a:off x="4013200" y="3784600"/>
            <a:ext cx="254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7" name="Line 57"/>
          <p:cNvSpPr>
            <a:spLocks noChangeShapeType="1"/>
          </p:cNvSpPr>
          <p:nvPr/>
        </p:nvSpPr>
        <p:spPr bwMode="auto">
          <a:xfrm flipH="1" flipV="1">
            <a:off x="4038600" y="3784600"/>
            <a:ext cx="4572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8" name="Line 58"/>
          <p:cNvSpPr>
            <a:spLocks noChangeShapeType="1"/>
          </p:cNvSpPr>
          <p:nvPr/>
        </p:nvSpPr>
        <p:spPr bwMode="auto">
          <a:xfrm flipV="1">
            <a:off x="45720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79" name="Line 59"/>
          <p:cNvSpPr>
            <a:spLocks noChangeShapeType="1"/>
          </p:cNvSpPr>
          <p:nvPr/>
        </p:nvSpPr>
        <p:spPr bwMode="auto">
          <a:xfrm flipH="1" flipV="1">
            <a:off x="4876800" y="3784600"/>
            <a:ext cx="3048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80" name="Line 60"/>
          <p:cNvSpPr>
            <a:spLocks noChangeShapeType="1"/>
          </p:cNvSpPr>
          <p:nvPr/>
        </p:nvSpPr>
        <p:spPr bwMode="auto">
          <a:xfrm flipH="1" flipV="1">
            <a:off x="5791200" y="3784600"/>
            <a:ext cx="2286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81" name="Line 61"/>
          <p:cNvSpPr>
            <a:spLocks noChangeShapeType="1"/>
          </p:cNvSpPr>
          <p:nvPr/>
        </p:nvSpPr>
        <p:spPr bwMode="auto">
          <a:xfrm flipV="1">
            <a:off x="5257800" y="3784600"/>
            <a:ext cx="3810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82" name="Oval 62"/>
          <p:cNvSpPr>
            <a:spLocks noChangeArrowheads="1"/>
          </p:cNvSpPr>
          <p:nvPr/>
        </p:nvSpPr>
        <p:spPr bwMode="auto">
          <a:xfrm>
            <a:off x="3276600" y="3124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3" name="Oval 63"/>
          <p:cNvSpPr>
            <a:spLocks noChangeArrowheads="1"/>
          </p:cNvSpPr>
          <p:nvPr/>
        </p:nvSpPr>
        <p:spPr bwMode="auto">
          <a:xfrm>
            <a:off x="25146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4" name="Oval 64"/>
          <p:cNvSpPr>
            <a:spLocks noChangeArrowheads="1"/>
          </p:cNvSpPr>
          <p:nvPr/>
        </p:nvSpPr>
        <p:spPr bwMode="auto">
          <a:xfrm>
            <a:off x="38862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5" name="Oval 65"/>
          <p:cNvSpPr>
            <a:spLocks noChangeArrowheads="1"/>
          </p:cNvSpPr>
          <p:nvPr/>
        </p:nvSpPr>
        <p:spPr bwMode="auto">
          <a:xfrm>
            <a:off x="47244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6" name="Oval 66"/>
          <p:cNvSpPr>
            <a:spLocks noChangeArrowheads="1"/>
          </p:cNvSpPr>
          <p:nvPr/>
        </p:nvSpPr>
        <p:spPr bwMode="auto">
          <a:xfrm>
            <a:off x="5638800" y="3632200"/>
            <a:ext cx="228600" cy="2286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9" name="Oval 69"/>
          <p:cNvSpPr>
            <a:spLocks noChangeArrowheads="1"/>
          </p:cNvSpPr>
          <p:nvPr/>
        </p:nvSpPr>
        <p:spPr bwMode="auto">
          <a:xfrm>
            <a:off x="35052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1" name="Oval 71"/>
          <p:cNvSpPr>
            <a:spLocks noChangeArrowheads="1"/>
          </p:cNvSpPr>
          <p:nvPr/>
        </p:nvSpPr>
        <p:spPr bwMode="auto">
          <a:xfrm>
            <a:off x="44196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3" name="Rectangle 83"/>
          <p:cNvSpPr>
            <a:spLocks noChangeArrowheads="1"/>
          </p:cNvSpPr>
          <p:nvPr/>
        </p:nvSpPr>
        <p:spPr bwMode="auto">
          <a:xfrm>
            <a:off x="5867400" y="5181600"/>
            <a:ext cx="533400" cy="457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4" name="AutoShape 84"/>
          <p:cNvSpPr>
            <a:spLocks noChangeArrowheads="1"/>
          </p:cNvSpPr>
          <p:nvPr/>
        </p:nvSpPr>
        <p:spPr bwMode="auto">
          <a:xfrm>
            <a:off x="2362200" y="5029200"/>
            <a:ext cx="381000" cy="762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5" name="Line 85"/>
          <p:cNvSpPr>
            <a:spLocks noChangeShapeType="1"/>
          </p:cNvSpPr>
          <p:nvPr/>
        </p:nvSpPr>
        <p:spPr bwMode="auto">
          <a:xfrm>
            <a:off x="2209800" y="4419600"/>
            <a:ext cx="1524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06" name="Line 86"/>
          <p:cNvSpPr>
            <a:spLocks noChangeShapeType="1"/>
          </p:cNvSpPr>
          <p:nvPr/>
        </p:nvSpPr>
        <p:spPr bwMode="auto">
          <a:xfrm flipH="1" flipV="1">
            <a:off x="2184400" y="4343400"/>
            <a:ext cx="5334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07" name="AutoShape 87"/>
          <p:cNvSpPr>
            <a:spLocks noChangeArrowheads="1"/>
          </p:cNvSpPr>
          <p:nvPr/>
        </p:nvSpPr>
        <p:spPr bwMode="auto">
          <a:xfrm>
            <a:off x="2895600" y="5029200"/>
            <a:ext cx="3810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8" name="Line 88"/>
          <p:cNvSpPr>
            <a:spLocks noChangeShapeType="1"/>
          </p:cNvSpPr>
          <p:nvPr/>
        </p:nvSpPr>
        <p:spPr bwMode="auto">
          <a:xfrm flipH="1" flipV="1">
            <a:off x="2997200" y="4343400"/>
            <a:ext cx="2286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09" name="Line 89"/>
          <p:cNvSpPr>
            <a:spLocks noChangeShapeType="1"/>
          </p:cNvSpPr>
          <p:nvPr/>
        </p:nvSpPr>
        <p:spPr bwMode="auto">
          <a:xfrm flipH="1">
            <a:off x="2895600" y="4419600"/>
            <a:ext cx="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0" name="Line 90"/>
          <p:cNvSpPr>
            <a:spLocks noChangeShapeType="1"/>
          </p:cNvSpPr>
          <p:nvPr/>
        </p:nvSpPr>
        <p:spPr bwMode="auto">
          <a:xfrm>
            <a:off x="2667000" y="52197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1" name="Line 91"/>
          <p:cNvSpPr>
            <a:spLocks noChangeShapeType="1"/>
          </p:cNvSpPr>
          <p:nvPr/>
        </p:nvSpPr>
        <p:spPr bwMode="auto">
          <a:xfrm flipV="1">
            <a:off x="2552700" y="5334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2" name="Line 92"/>
          <p:cNvSpPr>
            <a:spLocks noChangeShapeType="1"/>
          </p:cNvSpPr>
          <p:nvPr/>
        </p:nvSpPr>
        <p:spPr bwMode="auto">
          <a:xfrm flipV="1">
            <a:off x="3086100" y="5334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98" name="Rectangle 78"/>
          <p:cNvSpPr>
            <a:spLocks noChangeArrowheads="1"/>
          </p:cNvSpPr>
          <p:nvPr/>
        </p:nvSpPr>
        <p:spPr bwMode="auto">
          <a:xfrm>
            <a:off x="2438400" y="5105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9" name="Rectangle 79"/>
          <p:cNvSpPr>
            <a:spLocks noChangeArrowheads="1"/>
          </p:cNvSpPr>
          <p:nvPr/>
        </p:nvSpPr>
        <p:spPr bwMode="auto">
          <a:xfrm>
            <a:off x="2438400" y="5486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0" name="Rectangle 80"/>
          <p:cNvSpPr>
            <a:spLocks noChangeArrowheads="1"/>
          </p:cNvSpPr>
          <p:nvPr/>
        </p:nvSpPr>
        <p:spPr bwMode="auto">
          <a:xfrm>
            <a:off x="2971800" y="5105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01" name="Rectangle 81"/>
          <p:cNvSpPr>
            <a:spLocks noChangeArrowheads="1"/>
          </p:cNvSpPr>
          <p:nvPr/>
        </p:nvSpPr>
        <p:spPr bwMode="auto">
          <a:xfrm>
            <a:off x="2971800" y="5486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13" name="Line 93"/>
          <p:cNvSpPr>
            <a:spLocks noChangeShapeType="1"/>
          </p:cNvSpPr>
          <p:nvPr/>
        </p:nvSpPr>
        <p:spPr bwMode="auto">
          <a:xfrm>
            <a:off x="4152900" y="5588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4" name="Line 94"/>
          <p:cNvSpPr>
            <a:spLocks noChangeShapeType="1"/>
          </p:cNvSpPr>
          <p:nvPr/>
        </p:nvSpPr>
        <p:spPr bwMode="auto">
          <a:xfrm flipV="1">
            <a:off x="4152900" y="5359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5" name="Line 95"/>
          <p:cNvSpPr>
            <a:spLocks noChangeShapeType="1"/>
          </p:cNvSpPr>
          <p:nvPr/>
        </p:nvSpPr>
        <p:spPr bwMode="auto">
          <a:xfrm flipV="1">
            <a:off x="4762500" y="5359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94" name="Rectangle 74"/>
          <p:cNvSpPr>
            <a:spLocks noChangeArrowheads="1"/>
          </p:cNvSpPr>
          <p:nvPr/>
        </p:nvSpPr>
        <p:spPr bwMode="auto">
          <a:xfrm>
            <a:off x="4038600" y="5105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5" name="Rectangle 75"/>
          <p:cNvSpPr>
            <a:spLocks noChangeArrowheads="1"/>
          </p:cNvSpPr>
          <p:nvPr/>
        </p:nvSpPr>
        <p:spPr bwMode="auto">
          <a:xfrm>
            <a:off x="4343400" y="5486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6" name="Rectangle 76"/>
          <p:cNvSpPr>
            <a:spLocks noChangeArrowheads="1"/>
          </p:cNvSpPr>
          <p:nvPr/>
        </p:nvSpPr>
        <p:spPr bwMode="auto">
          <a:xfrm>
            <a:off x="4648200" y="5105400"/>
            <a:ext cx="228600" cy="228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16" name="AutoShape 96"/>
          <p:cNvSpPr>
            <a:spLocks noChangeArrowheads="1"/>
          </p:cNvSpPr>
          <p:nvPr/>
        </p:nvSpPr>
        <p:spPr bwMode="auto">
          <a:xfrm>
            <a:off x="3962400" y="5029200"/>
            <a:ext cx="3810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17" name="Line 97"/>
          <p:cNvSpPr>
            <a:spLocks noChangeShapeType="1"/>
          </p:cNvSpPr>
          <p:nvPr/>
        </p:nvSpPr>
        <p:spPr bwMode="auto">
          <a:xfrm flipH="1" flipV="1">
            <a:off x="4064000" y="4343400"/>
            <a:ext cx="2286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8" name="Line 98"/>
          <p:cNvSpPr>
            <a:spLocks noChangeShapeType="1"/>
          </p:cNvSpPr>
          <p:nvPr/>
        </p:nvSpPr>
        <p:spPr bwMode="auto">
          <a:xfrm flipH="1">
            <a:off x="3962400" y="4419600"/>
            <a:ext cx="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19" name="AutoShape 99"/>
          <p:cNvSpPr>
            <a:spLocks noChangeArrowheads="1"/>
          </p:cNvSpPr>
          <p:nvPr/>
        </p:nvSpPr>
        <p:spPr bwMode="auto">
          <a:xfrm flipH="1">
            <a:off x="4597400" y="5029200"/>
            <a:ext cx="355600" cy="3810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20" name="Line 100"/>
          <p:cNvSpPr>
            <a:spLocks noChangeShapeType="1"/>
          </p:cNvSpPr>
          <p:nvPr/>
        </p:nvSpPr>
        <p:spPr bwMode="auto">
          <a:xfrm flipH="1">
            <a:off x="4953000" y="4343400"/>
            <a:ext cx="304800" cy="7620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21" name="Line 101"/>
          <p:cNvSpPr>
            <a:spLocks noChangeShapeType="1"/>
          </p:cNvSpPr>
          <p:nvPr/>
        </p:nvSpPr>
        <p:spPr bwMode="auto">
          <a:xfrm flipV="1">
            <a:off x="4622800" y="4343400"/>
            <a:ext cx="5334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88" name="Oval 68"/>
          <p:cNvSpPr>
            <a:spLocks noChangeArrowheads="1"/>
          </p:cNvSpPr>
          <p:nvPr/>
        </p:nvSpPr>
        <p:spPr bwMode="auto">
          <a:xfrm>
            <a:off x="28194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0" name="Oval 70"/>
          <p:cNvSpPr>
            <a:spLocks noChangeArrowheads="1"/>
          </p:cNvSpPr>
          <p:nvPr/>
        </p:nvSpPr>
        <p:spPr bwMode="auto">
          <a:xfrm>
            <a:off x="3911352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92" name="Oval 72"/>
          <p:cNvSpPr>
            <a:spLocks noChangeArrowheads="1"/>
          </p:cNvSpPr>
          <p:nvPr/>
        </p:nvSpPr>
        <p:spPr bwMode="auto">
          <a:xfrm>
            <a:off x="51054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587" name="Oval 67"/>
          <p:cNvSpPr>
            <a:spLocks noChangeArrowheads="1"/>
          </p:cNvSpPr>
          <p:nvPr/>
        </p:nvSpPr>
        <p:spPr bwMode="auto">
          <a:xfrm>
            <a:off x="20574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22" name="AutoShape 102"/>
          <p:cNvSpPr>
            <a:spLocks noChangeArrowheads="1"/>
          </p:cNvSpPr>
          <p:nvPr/>
        </p:nvSpPr>
        <p:spPr bwMode="auto">
          <a:xfrm flipH="1">
            <a:off x="5803900" y="5092700"/>
            <a:ext cx="6604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23" name="Line 103"/>
          <p:cNvSpPr>
            <a:spLocks noChangeShapeType="1"/>
          </p:cNvSpPr>
          <p:nvPr/>
        </p:nvSpPr>
        <p:spPr bwMode="auto">
          <a:xfrm flipH="1" flipV="1">
            <a:off x="6108700" y="4330700"/>
            <a:ext cx="304800" cy="7620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624" name="Line 104"/>
          <p:cNvSpPr>
            <a:spLocks noChangeShapeType="1"/>
          </p:cNvSpPr>
          <p:nvPr/>
        </p:nvSpPr>
        <p:spPr bwMode="auto">
          <a:xfrm flipH="1">
            <a:off x="5829300" y="4330700"/>
            <a:ext cx="177800" cy="8001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91593" name="Oval 73"/>
          <p:cNvSpPr>
            <a:spLocks noChangeArrowheads="1"/>
          </p:cNvSpPr>
          <p:nvPr/>
        </p:nvSpPr>
        <p:spPr bwMode="auto">
          <a:xfrm>
            <a:off x="5943600" y="41529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91626" name="Rectangle 106"/>
          <p:cNvSpPr>
            <a:spLocks noChangeArrowheads="1"/>
          </p:cNvSpPr>
          <p:nvPr/>
        </p:nvSpPr>
        <p:spPr bwMode="auto">
          <a:xfrm>
            <a:off x="539750" y="1412875"/>
            <a:ext cx="4176713" cy="25066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72000" tIns="72000" rIns="72000" bIns="72000" anchor="ctr"/>
          <a:lstStyle/>
          <a:p>
            <a:pPr marL="290513" indent="-290513">
              <a:buFontTx/>
              <a:buChar char="•"/>
            </a:pPr>
            <a:r>
              <a:rPr lang="de-DE" sz="1600" dirty="0"/>
              <a:t>kapseln Anwendungslogik</a:t>
            </a:r>
          </a:p>
          <a:p>
            <a:pPr marL="290513" indent="-290513"/>
            <a:r>
              <a:rPr lang="de-DE" sz="1600" dirty="0"/>
              <a:t>Typische Anwendungsdienste:</a:t>
            </a:r>
          </a:p>
          <a:p>
            <a:pPr marL="290513" indent="-290513">
              <a:buFontTx/>
              <a:buChar char="•"/>
            </a:pPr>
            <a:r>
              <a:rPr lang="de-DE" sz="1600" b="1" dirty="0"/>
              <a:t>Utility Services</a:t>
            </a:r>
            <a:r>
              <a:rPr lang="de-DE" sz="1600" dirty="0"/>
              <a:t>: generische, wie-</a:t>
            </a:r>
          </a:p>
          <a:p>
            <a:pPr marL="290513" indent="-290513"/>
            <a:r>
              <a:rPr lang="de-DE" sz="1600" dirty="0"/>
              <a:t>	</a:t>
            </a:r>
            <a:r>
              <a:rPr lang="de-DE" sz="1600" dirty="0" err="1"/>
              <a:t>derverwendbare</a:t>
            </a:r>
            <a:r>
              <a:rPr lang="de-DE" sz="1600" dirty="0"/>
              <a:t> Funktionalität</a:t>
            </a:r>
          </a:p>
          <a:p>
            <a:pPr marL="290513" indent="-290513"/>
            <a:r>
              <a:rPr lang="de-DE" sz="1600" dirty="0"/>
              <a:t>	Bsp.: Load </a:t>
            </a:r>
            <a:r>
              <a:rPr lang="de-DE" sz="1600" dirty="0" err="1"/>
              <a:t>Balancing</a:t>
            </a:r>
            <a:r>
              <a:rPr lang="de-DE" sz="1600" dirty="0"/>
              <a:t>, </a:t>
            </a:r>
            <a:r>
              <a:rPr lang="de-DE" sz="1600" dirty="0" err="1"/>
              <a:t>Notification</a:t>
            </a:r>
            <a:endParaRPr lang="de-DE" sz="1600" dirty="0"/>
          </a:p>
          <a:p>
            <a:pPr marL="290513" indent="-290513">
              <a:buFontTx/>
              <a:buChar char="•"/>
            </a:pPr>
            <a:r>
              <a:rPr lang="de-DE" sz="1600" b="1" dirty="0"/>
              <a:t>Wrapper Services</a:t>
            </a:r>
            <a:r>
              <a:rPr lang="de-DE" sz="1600" dirty="0"/>
              <a:t>: Funktionalität,</a:t>
            </a:r>
          </a:p>
          <a:p>
            <a:pPr marL="290513" indent="-290513"/>
            <a:r>
              <a:rPr lang="de-DE" sz="1600" dirty="0"/>
              <a:t>	die von Legacy-Anwendungen über</a:t>
            </a:r>
          </a:p>
          <a:p>
            <a:pPr marL="290513" indent="-290513"/>
            <a:r>
              <a:rPr lang="de-DE" sz="1600" dirty="0"/>
              <a:t>	eine Schnittstelle zur Verfügung</a:t>
            </a:r>
          </a:p>
          <a:p>
            <a:pPr marL="290513" indent="-290513"/>
            <a:r>
              <a:rPr lang="de-DE" sz="1600" dirty="0"/>
              <a:t>	gestellt wird</a:t>
            </a:r>
          </a:p>
          <a:p>
            <a:pPr marL="290513" indent="-290513"/>
            <a:r>
              <a:rPr lang="de-DE" sz="1600" b="1" dirty="0"/>
              <a:t>Hybrid Service</a:t>
            </a:r>
            <a:r>
              <a:rPr lang="de-DE" sz="1600" dirty="0"/>
              <a:t>: enthält Geschäftslogik</a:t>
            </a:r>
          </a:p>
        </p:txBody>
      </p:sp>
      <p:sp>
        <p:nvSpPr>
          <p:cNvPr id="107" name="Datumsplatzhalter 3"/>
          <p:cNvSpPr>
            <a:spLocks noGrp="1"/>
          </p:cNvSpPr>
          <p:nvPr>
            <p:ph type="dt" sz="half" idx="10"/>
          </p:nvPr>
        </p:nvSpPr>
        <p:spPr>
          <a:xfrm>
            <a:off x="569913" y="6324600"/>
            <a:ext cx="2057400" cy="266700"/>
          </a:xfrm>
        </p:spPr>
        <p:txBody>
          <a:bodyPr/>
          <a:lstStyle/>
          <a:p>
            <a:r>
              <a:rPr lang="de-DE"/>
              <a:t>Dr.-Ing. Iris Braun</a:t>
            </a:r>
            <a:endParaRPr lang="de-DE" dirty="0"/>
          </a:p>
        </p:txBody>
      </p:sp>
      <p:sp>
        <p:nvSpPr>
          <p:cNvPr id="10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228600"/>
          </a:xfrm>
        </p:spPr>
        <p:txBody>
          <a:bodyPr/>
          <a:lstStyle/>
          <a:p>
            <a:r>
              <a:rPr lang="de-DE"/>
              <a:t>Folie </a:t>
            </a:r>
            <a:fld id="{32799B27-5BAA-460D-A665-8AAE5A078C17}" type="slidenum">
              <a:rPr lang="de-DE"/>
              <a:pPr/>
              <a:t>9</a:t>
            </a:fld>
            <a:endParaRPr lang="de-DE"/>
          </a:p>
        </p:txBody>
      </p:sp>
      <p:sp>
        <p:nvSpPr>
          <p:cNvPr id="108" name="Fußzeilenplatzhalter 2">
            <a:extLst>
              <a:ext uri="{FF2B5EF4-FFF2-40B4-BE49-F238E27FC236}">
                <a16:creationId xmlns:a16="http://schemas.microsoft.com/office/drawing/2014/main" id="{CE9A58E8-A8CA-9547-BF7B-5B0D96C7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324600"/>
            <a:ext cx="3505200" cy="304800"/>
          </a:xfrm>
        </p:spPr>
        <p:txBody>
          <a:bodyPr/>
          <a:lstStyle/>
          <a:p>
            <a:pPr algn="ctr"/>
            <a:r>
              <a:rPr lang="de-DE" dirty="0"/>
              <a:t>SaaS - Entwicklung und Komposition von Diensten</a:t>
            </a:r>
          </a:p>
        </p:txBody>
      </p:sp>
    </p:spTree>
    <p:extLst>
      <p:ext uri="{BB962C8B-B14F-4D97-AF65-F5344CB8AC3E}">
        <p14:creationId xmlns:p14="http://schemas.microsoft.com/office/powerpoint/2010/main" val="398540058"/>
      </p:ext>
    </p:extLst>
  </p:cSld>
  <p:clrMapOvr>
    <a:masterClrMapping/>
  </p:clrMapOvr>
</p:sld>
</file>

<file path=ppt/theme/theme1.xml><?xml version="1.0" encoding="utf-8"?>
<a:theme xmlns:a="http://schemas.openxmlformats.org/drawingml/2006/main" name="VorlesungSO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279"/>
      </a:accent1>
      <a:accent2>
        <a:srgbClr val="3366FF"/>
      </a:accent2>
      <a:accent3>
        <a:srgbClr val="FFFFFF"/>
      </a:accent3>
      <a:accent4>
        <a:srgbClr val="000000"/>
      </a:accent4>
      <a:accent5>
        <a:srgbClr val="FFE5BE"/>
      </a:accent5>
      <a:accent6>
        <a:srgbClr val="2D5CE7"/>
      </a:accent6>
      <a:hlink>
        <a:srgbClr val="CCCCFF"/>
      </a:hlink>
      <a:folHlink>
        <a:srgbClr val="B2B2B2"/>
      </a:folHlink>
    </a:clrScheme>
    <a:fontScheme name="VorlesungSO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orlesungSO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esungSO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O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O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O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O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esungSO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14CEAC-B523-C04F-B901-8B9035AC2974}">
  <we:reference id="40fdf963-c95c-4f7c-9bb9-ddd6917872b9" version="1.0.0.0" store="developer" storeType="Registr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4907</Words>
  <Application>Microsoft Macintosh PowerPoint</Application>
  <PresentationFormat>Bildschirmpräsentation (4:3)</PresentationFormat>
  <Paragraphs>1160</Paragraphs>
  <Slides>64</Slides>
  <Notes>35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73" baseType="lpstr">
      <vt:lpstr>Arial</vt:lpstr>
      <vt:lpstr>Courier New</vt:lpstr>
      <vt:lpstr>Lucida Sans Unicode</vt:lpstr>
      <vt:lpstr>Microsoft Sans Serif</vt:lpstr>
      <vt:lpstr>Symbol</vt:lpstr>
      <vt:lpstr>Verdana</vt:lpstr>
      <vt:lpstr>Wingdings</vt:lpstr>
      <vt:lpstr>VorlesungSOA</vt:lpstr>
      <vt:lpstr>Visio</vt:lpstr>
      <vt:lpstr>Vorlesung "SCC –  Service and Cloud Computing"</vt:lpstr>
      <vt:lpstr>Gliederung</vt:lpstr>
      <vt:lpstr>Wiederholung: Software-as-a-Service</vt:lpstr>
      <vt:lpstr>Wiederholung: Software-as-a-Service</vt:lpstr>
      <vt:lpstr>Strategisches IT-Management in Unternehmen</vt:lpstr>
      <vt:lpstr>Sicht der IT auf ein Unternehmen</vt:lpstr>
      <vt:lpstr>Zusammenhang Geschäftsprozesse - Dienste</vt:lpstr>
      <vt:lpstr>Klassifizierung von Diensten</vt:lpstr>
      <vt:lpstr>Anwendungsdienste</vt:lpstr>
      <vt:lpstr>Business-Dienste</vt:lpstr>
      <vt:lpstr>Orchestrierungsdienste und Geschäftsprozesse</vt:lpstr>
      <vt:lpstr>Vorteile der Dienstklassifizierung</vt:lpstr>
      <vt:lpstr>Entwicklungsschritte einer SOA</vt:lpstr>
      <vt:lpstr>Analyse: Dienstmodellierung</vt:lpstr>
      <vt:lpstr>Design: Dienstentwurf</vt:lpstr>
      <vt:lpstr>Vorlesung "SCC –  Service and Cloud Computing"</vt:lpstr>
      <vt:lpstr>Gliederung</vt:lpstr>
      <vt:lpstr>Geschäftsprozesse im Internet</vt:lpstr>
      <vt:lpstr>Modellierung von Geschäftsprozessen</vt:lpstr>
      <vt:lpstr>Modellierung von Geschäftsprozessen (2)</vt:lpstr>
      <vt:lpstr>Modellierung von Geschäftsprozessen (3)</vt:lpstr>
      <vt:lpstr>Geschäftsprozess Szenario: Hotelbuchung</vt:lpstr>
      <vt:lpstr>Web Service Stack - Wiederholung</vt:lpstr>
      <vt:lpstr>Einsatzszenarien für Service-Komposition</vt:lpstr>
      <vt:lpstr>Einsatzszenarien für Service-Komposition</vt:lpstr>
      <vt:lpstr>Möglichkeiten zur Komposition</vt:lpstr>
      <vt:lpstr>Unterscheidung von Kompositions-Frameworks</vt:lpstr>
      <vt:lpstr>Begriff Konversation</vt:lpstr>
      <vt:lpstr>Begriff Orchestrierung</vt:lpstr>
      <vt:lpstr>Begriff Choreographie</vt:lpstr>
      <vt:lpstr>Beispiel: Aktivitätsdiagramm v. Choreographie</vt:lpstr>
      <vt:lpstr>Beispiel: Aktivitätsdiagramm v. Choreographie</vt:lpstr>
      <vt:lpstr>Unterscheidung öffentlicher u. privater Aspekte</vt:lpstr>
      <vt:lpstr>Unterschied Orchestrierung - Choreographie</vt:lpstr>
      <vt:lpstr>Unterschied Orchestrierung - Choreographie</vt:lpstr>
      <vt:lpstr>Unterschied Orchestrierung - Choreographie</vt:lpstr>
      <vt:lpstr>Vorlesung "SCC –  Service and Cloud Computing"</vt:lpstr>
      <vt:lpstr>Gliederung</vt:lpstr>
      <vt:lpstr>WS-BPEL – Web Service - Business Process Execution Language</vt:lpstr>
      <vt:lpstr>WS-BPEL: Überblick</vt:lpstr>
      <vt:lpstr>BPEL-Konzepte: Abstract und Executable Proc.</vt:lpstr>
      <vt:lpstr>BPEL: Grundstruktur</vt:lpstr>
      <vt:lpstr>Primitive BPEL-Aktivitäten</vt:lpstr>
      <vt:lpstr>Strukturierte BPEL-Aktivitäten</vt:lpstr>
      <vt:lpstr>BPEL-Konzepte: Variablen</vt:lpstr>
      <vt:lpstr>BPEL-Konzepte: Correlation Sets</vt:lpstr>
      <vt:lpstr>BPEL-Konzepte: Correlation Sets</vt:lpstr>
      <vt:lpstr>BPEL-Konzepte: Verwendung von portTypes</vt:lpstr>
      <vt:lpstr>BPEL: Erstellung eines Geschäftsprozesses</vt:lpstr>
      <vt:lpstr>BPEL: Beispiel PartnerLinkType</vt:lpstr>
      <vt:lpstr>BPEL: Beispiel PartnerLink</vt:lpstr>
      <vt:lpstr>BPEL: Beispiel Variablendeklaration</vt:lpstr>
      <vt:lpstr>BPEL: Beispiel Prozessstruktur</vt:lpstr>
      <vt:lpstr>Engines mit BPEL-Unterstützung (Auswahl)</vt:lpstr>
      <vt:lpstr>BPEL-Design-Tools (Auswahl)</vt:lpstr>
      <vt:lpstr>Beispiel: Eclipse BPEL Designer</vt:lpstr>
      <vt:lpstr>Vorteile von WS-BPEL</vt:lpstr>
      <vt:lpstr>Weitere Ansätze: BPMN, BPML</vt:lpstr>
      <vt:lpstr>Modellierung und Ausführung von Geschäftsprozessen (Dienstkompositionen)</vt:lpstr>
      <vt:lpstr>BPMN Beispiel</vt:lpstr>
      <vt:lpstr>BPMN-BPEL-Transformation</vt:lpstr>
      <vt:lpstr>Proaktive vs. Reaktive Komposition</vt:lpstr>
      <vt:lpstr>Zusammenfassung</vt:lpstr>
      <vt:lpstr>Wissensüberprüfung Auditorium Mobile Classroom Service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„SOA –  Entwicklung verteilter Systeme auf Basis serviceorientierter Architekturen“</dc:title>
  <dc:creator>Braun</dc:creator>
  <cp:lastModifiedBy>Microsoft Office-Benutzer</cp:lastModifiedBy>
  <cp:revision>280</cp:revision>
  <cp:lastPrinted>2021-11-01T15:07:02Z</cp:lastPrinted>
  <dcterms:created xsi:type="dcterms:W3CDTF">2006-09-03T23:18:49Z</dcterms:created>
  <dcterms:modified xsi:type="dcterms:W3CDTF">2022-11-14T21:14:26Z</dcterms:modified>
</cp:coreProperties>
</file>