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1" r:id="rId1"/>
  </p:sldMasterIdLst>
  <p:notesMasterIdLst>
    <p:notesMasterId r:id="rId47"/>
  </p:notesMasterIdLst>
  <p:handoutMasterIdLst>
    <p:handoutMasterId r:id="rId48"/>
  </p:handoutMasterIdLst>
  <p:sldIdLst>
    <p:sldId id="256" r:id="rId2"/>
    <p:sldId id="314" r:id="rId3"/>
    <p:sldId id="315" r:id="rId4"/>
    <p:sldId id="380" r:id="rId5"/>
    <p:sldId id="372" r:id="rId6"/>
    <p:sldId id="379" r:id="rId7"/>
    <p:sldId id="373" r:id="rId8"/>
    <p:sldId id="321" r:id="rId9"/>
    <p:sldId id="317" r:id="rId10"/>
    <p:sldId id="414" r:id="rId11"/>
    <p:sldId id="318" r:id="rId12"/>
    <p:sldId id="412" r:id="rId13"/>
    <p:sldId id="413" r:id="rId14"/>
    <p:sldId id="415" r:id="rId15"/>
    <p:sldId id="410" r:id="rId16"/>
    <p:sldId id="381" r:id="rId17"/>
    <p:sldId id="382" r:id="rId18"/>
    <p:sldId id="383" r:id="rId19"/>
    <p:sldId id="384" r:id="rId20"/>
    <p:sldId id="387" r:id="rId21"/>
    <p:sldId id="386" r:id="rId22"/>
    <p:sldId id="388" r:id="rId23"/>
    <p:sldId id="389" r:id="rId24"/>
    <p:sldId id="391" r:id="rId25"/>
    <p:sldId id="397" r:id="rId26"/>
    <p:sldId id="392" r:id="rId27"/>
    <p:sldId id="416" r:id="rId28"/>
    <p:sldId id="393" r:id="rId29"/>
    <p:sldId id="395" r:id="rId30"/>
    <p:sldId id="396" r:id="rId31"/>
    <p:sldId id="394" r:id="rId32"/>
    <p:sldId id="390" r:id="rId33"/>
    <p:sldId id="398" r:id="rId34"/>
    <p:sldId id="399" r:id="rId35"/>
    <p:sldId id="400" r:id="rId36"/>
    <p:sldId id="369" r:id="rId37"/>
    <p:sldId id="375" r:id="rId38"/>
    <p:sldId id="402" r:id="rId39"/>
    <p:sldId id="403" r:id="rId40"/>
    <p:sldId id="404" r:id="rId41"/>
    <p:sldId id="405" r:id="rId42"/>
    <p:sldId id="406" r:id="rId43"/>
    <p:sldId id="411" r:id="rId44"/>
    <p:sldId id="407" r:id="rId45"/>
    <p:sldId id="311" r:id="rId46"/>
  </p:sldIdLst>
  <p:sldSz cx="12192000" cy="6858000"/>
  <p:notesSz cx="6858000" cy="9144000"/>
  <p:defaultTextStyle>
    <a:defPPr>
      <a:defRPr lang="de-D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939B5E8-EF71-43FF-B7B6-C3DB42F2B419}">
          <p14:sldIdLst>
            <p14:sldId id="256"/>
            <p14:sldId id="314"/>
            <p14:sldId id="315"/>
            <p14:sldId id="380"/>
            <p14:sldId id="372"/>
            <p14:sldId id="379"/>
            <p14:sldId id="373"/>
            <p14:sldId id="321"/>
            <p14:sldId id="317"/>
            <p14:sldId id="414"/>
            <p14:sldId id="318"/>
            <p14:sldId id="412"/>
            <p14:sldId id="413"/>
            <p14:sldId id="415"/>
            <p14:sldId id="410"/>
            <p14:sldId id="381"/>
            <p14:sldId id="382"/>
            <p14:sldId id="383"/>
            <p14:sldId id="384"/>
            <p14:sldId id="387"/>
            <p14:sldId id="386"/>
            <p14:sldId id="388"/>
            <p14:sldId id="389"/>
            <p14:sldId id="391"/>
            <p14:sldId id="397"/>
            <p14:sldId id="392"/>
            <p14:sldId id="416"/>
            <p14:sldId id="393"/>
            <p14:sldId id="395"/>
            <p14:sldId id="396"/>
            <p14:sldId id="394"/>
            <p14:sldId id="390"/>
            <p14:sldId id="398"/>
            <p14:sldId id="399"/>
            <p14:sldId id="400"/>
            <p14:sldId id="369"/>
            <p14:sldId id="375"/>
            <p14:sldId id="402"/>
            <p14:sldId id="403"/>
            <p14:sldId id="404"/>
            <p14:sldId id="405"/>
            <p14:sldId id="406"/>
            <p14:sldId id="411"/>
            <p14:sldId id="407"/>
            <p14:sldId id="31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öfel,Anja" initials="K" lastIdx="10" clrIdx="0"/>
  <p:cmAuthor id="2" name="Konrad Dornebusch ddi" initials="KDd" lastIdx="1" clrIdx="1">
    <p:extLst>
      <p:ext uri="{19B8F6BF-5375-455C-9EA6-DF929625EA0E}">
        <p15:presenceInfo xmlns:p15="http://schemas.microsoft.com/office/powerpoint/2012/main" userId="Konrad Dornebusch d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CA8"/>
    <a:srgbClr val="13A983"/>
    <a:srgbClr val="009BA4"/>
    <a:srgbClr val="93C356"/>
    <a:srgbClr val="BCCF02"/>
    <a:srgbClr val="28618C"/>
    <a:srgbClr val="539DC5"/>
    <a:srgbClr val="F07D00"/>
    <a:srgbClr val="E02D8A"/>
    <a:srgbClr val="00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9" autoAdjust="0"/>
    <p:restoredTop sz="94433" autoAdjust="0"/>
  </p:normalViewPr>
  <p:slideViewPr>
    <p:cSldViewPr snapToGrid="0" snapToObjects="1">
      <p:cViewPr>
        <p:scale>
          <a:sx n="124" d="100"/>
          <a:sy n="124" d="100"/>
        </p:scale>
        <p:origin x="-726" y="-2088"/>
      </p:cViewPr>
      <p:guideLst/>
    </p:cSldViewPr>
  </p:slideViewPr>
  <p:outlineViewPr>
    <p:cViewPr>
      <p:scale>
        <a:sx n="33" d="100"/>
        <a:sy n="33" d="100"/>
      </p:scale>
      <p:origin x="0" y="-2328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AC6211-610F-44E5-BF19-D3CDF6EDD281}" type="datetimeFigureOut">
              <a:rPr lang="de-DE" smtClean="0"/>
              <a:t>15.12.2022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D61AA8-FB04-42D1-9939-D1A1356F8086}" type="slidenum">
              <a:rPr lang="de-DE" smtClean="0"/>
              <a:t>‹Nr.›</a:t>
            </a:fld>
            <a:endParaRPr lang="de-DE"/>
          </a:p>
        </p:txBody>
      </p:sp>
    </p:spTree>
    <p:extLst>
      <p:ext uri="{BB962C8B-B14F-4D97-AF65-F5344CB8AC3E}">
        <p14:creationId xmlns:p14="http://schemas.microsoft.com/office/powerpoint/2010/main" val="1143156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435D3-23A6-45D3-8DFA-7317DC1E7A64}" type="datetimeFigureOut">
              <a:rPr lang="de-DE" smtClean="0"/>
              <a:t>15.12.2022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9AC09-DF60-43F4-96BF-67D4D9A74094}" type="slidenum">
              <a:rPr lang="de-DE" smtClean="0"/>
              <a:t>‹Nr.›</a:t>
            </a:fld>
            <a:endParaRPr lang="de-DE"/>
          </a:p>
        </p:txBody>
      </p:sp>
    </p:spTree>
    <p:extLst>
      <p:ext uri="{BB962C8B-B14F-4D97-AF65-F5344CB8AC3E}">
        <p14:creationId xmlns:p14="http://schemas.microsoft.com/office/powerpoint/2010/main" val="3833182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Qi1kQTBfyR4"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tfb.uber.spac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dirty="0"/>
              <a:t>Zugang zur Plattform:</a:t>
            </a:r>
            <a:r>
              <a:rPr lang="de-DE" sz="900" baseline="0" dirty="0"/>
              <a:t> </a:t>
            </a:r>
            <a:r>
              <a:rPr lang="de-DE" sz="900" dirty="0"/>
              <a:t>https://tfb.uber.space</a:t>
            </a:r>
            <a:r>
              <a:rPr lang="de-DE" sz="900" baseline="0" dirty="0"/>
              <a:t> , Passwort: </a:t>
            </a:r>
            <a:r>
              <a:rPr lang="de-DE" sz="900" dirty="0" err="1"/>
              <a:t>Enp!IOglro</a:t>
            </a:r>
            <a:endParaRPr lang="de-DE" sz="900" dirty="0"/>
          </a:p>
          <a:p>
            <a:endParaRPr lang="de-DE" dirty="0"/>
          </a:p>
        </p:txBody>
      </p:sp>
      <p:sp>
        <p:nvSpPr>
          <p:cNvPr id="4" name="Foliennummernplatzhalter 3"/>
          <p:cNvSpPr>
            <a:spLocks noGrp="1"/>
          </p:cNvSpPr>
          <p:nvPr>
            <p:ph type="sldNum" sz="quarter" idx="10"/>
          </p:nvPr>
        </p:nvSpPr>
        <p:spPr/>
        <p:txBody>
          <a:bodyPr/>
          <a:lstStyle/>
          <a:p>
            <a:fld id="{2969AC09-DF60-43F4-96BF-67D4D9A74094}" type="slidenum">
              <a:rPr lang="de-DE" smtClean="0"/>
              <a:t>21</a:t>
            </a:fld>
            <a:endParaRPr lang="de-DE"/>
          </a:p>
        </p:txBody>
      </p:sp>
    </p:spTree>
    <p:extLst>
      <p:ext uri="{BB962C8B-B14F-4D97-AF65-F5344CB8AC3E}">
        <p14:creationId xmlns:p14="http://schemas.microsoft.com/office/powerpoint/2010/main" val="301719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969AC09-DF60-43F4-96BF-67D4D9A74094}" type="slidenum">
              <a:rPr lang="de-DE" smtClean="0"/>
              <a:t>22</a:t>
            </a:fld>
            <a:endParaRPr lang="de-DE"/>
          </a:p>
        </p:txBody>
      </p:sp>
    </p:spTree>
    <p:extLst>
      <p:ext uri="{BB962C8B-B14F-4D97-AF65-F5344CB8AC3E}">
        <p14:creationId xmlns:p14="http://schemas.microsoft.com/office/powerpoint/2010/main" val="259592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969AC09-DF60-43F4-96BF-67D4D9A74094}" type="slidenum">
              <a:rPr lang="de-DE" smtClean="0"/>
              <a:t>23</a:t>
            </a:fld>
            <a:endParaRPr lang="de-DE"/>
          </a:p>
        </p:txBody>
      </p:sp>
    </p:spTree>
    <p:extLst>
      <p:ext uri="{BB962C8B-B14F-4D97-AF65-F5344CB8AC3E}">
        <p14:creationId xmlns:p14="http://schemas.microsoft.com/office/powerpoint/2010/main" val="385955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hlinkClick r:id="rId3"/>
              </a:rPr>
              <a:t>https://youtu.be/Qi1kQTBfyR4</a:t>
            </a:r>
            <a:r>
              <a:rPr lang="de-DE" dirty="0"/>
              <a:t>   Website:</a:t>
            </a:r>
            <a:r>
              <a:rPr lang="de-DE" baseline="0" dirty="0"/>
              <a:t> </a:t>
            </a:r>
            <a:r>
              <a:rPr lang="de-DE" dirty="0">
                <a:hlinkClick r:id="rId4"/>
              </a:rPr>
              <a:t>https://tfb.uber.space</a:t>
            </a:r>
            <a:r>
              <a:rPr lang="de-DE" dirty="0"/>
              <a:t> PS: </a:t>
            </a:r>
            <a:r>
              <a:rPr lang="de-DE" sz="1200" kern="1200" dirty="0" err="1">
                <a:solidFill>
                  <a:schemeClr val="tx1"/>
                </a:solidFill>
                <a:effectLst/>
                <a:latin typeface="+mn-lt"/>
                <a:ea typeface="+mn-ea"/>
                <a:cs typeface="+mn-cs"/>
              </a:rPr>
              <a:t>Enp!IOglro</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969AC09-DF60-43F4-96BF-67D4D9A74094}" type="slidenum">
              <a:rPr lang="de-DE" smtClean="0"/>
              <a:t>25</a:t>
            </a:fld>
            <a:endParaRPr lang="de-DE"/>
          </a:p>
        </p:txBody>
      </p:sp>
    </p:spTree>
    <p:extLst>
      <p:ext uri="{BB962C8B-B14F-4D97-AF65-F5344CB8AC3E}">
        <p14:creationId xmlns:p14="http://schemas.microsoft.com/office/powerpoint/2010/main" val="409276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https://h5p.org/interactive-video</a:t>
            </a:r>
          </a:p>
          <a:p>
            <a:endParaRPr lang="de-DE" dirty="0"/>
          </a:p>
        </p:txBody>
      </p:sp>
      <p:sp>
        <p:nvSpPr>
          <p:cNvPr id="4" name="Foliennummernplatzhalter 3"/>
          <p:cNvSpPr>
            <a:spLocks noGrp="1"/>
          </p:cNvSpPr>
          <p:nvPr>
            <p:ph type="sldNum" sz="quarter" idx="10"/>
          </p:nvPr>
        </p:nvSpPr>
        <p:spPr/>
        <p:txBody>
          <a:bodyPr/>
          <a:lstStyle/>
          <a:p>
            <a:fld id="{2969AC09-DF60-43F4-96BF-67D4D9A74094}" type="slidenum">
              <a:rPr lang="de-DE" smtClean="0"/>
              <a:t>42</a:t>
            </a:fld>
            <a:endParaRPr lang="de-DE"/>
          </a:p>
        </p:txBody>
      </p:sp>
    </p:spTree>
    <p:extLst>
      <p:ext uri="{BB962C8B-B14F-4D97-AF65-F5344CB8AC3E}">
        <p14:creationId xmlns:p14="http://schemas.microsoft.com/office/powerpoint/2010/main" val="4237776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elfolie_TUD">
    <p:spTree>
      <p:nvGrpSpPr>
        <p:cNvPr id="1" name=""/>
        <p:cNvGrpSpPr/>
        <p:nvPr/>
      </p:nvGrpSpPr>
      <p:grpSpPr>
        <a:xfrm>
          <a:off x="0" y="0"/>
          <a:ext cx="0" cy="0"/>
          <a:chOff x="0" y="0"/>
          <a:chExt cx="0" cy="0"/>
        </a:xfrm>
      </p:grpSpPr>
      <p:sp>
        <p:nvSpPr>
          <p:cNvPr id="13" name="Rechteck 12"/>
          <p:cNvSpPr/>
          <p:nvPr/>
        </p:nvSpPr>
        <p:spPr>
          <a:xfrm>
            <a:off x="0" y="1025526"/>
            <a:ext cx="12192000" cy="583247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Untertitel 2"/>
          <p:cNvSpPr>
            <a:spLocks noGrp="1"/>
          </p:cNvSpPr>
          <p:nvPr>
            <p:ph type="subTitle" idx="1" hasCustomPrompt="1"/>
          </p:nvPr>
        </p:nvSpPr>
        <p:spPr>
          <a:xfrm>
            <a:off x="874714" y="4494775"/>
            <a:ext cx="10438871" cy="1334525"/>
          </a:xfrm>
        </p:spPr>
        <p:txBody>
          <a:bodyPr/>
          <a:lstStyle>
            <a:lvl1pPr marL="0" indent="0" algn="l">
              <a:buNone/>
              <a:defRPr>
                <a:solidFill>
                  <a:schemeClr val="bg1">
                    <a:alpha val="80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a:t>Formatvorlage des Untertitelmasters durch Klicken bearbeiten</a:t>
            </a:r>
            <a:br>
              <a:rPr lang="de-DE" dirty="0"/>
            </a:br>
            <a:r>
              <a:rPr lang="de-DE" dirty="0"/>
              <a:t>Ort oder Anlass des Vortrags // Samstag, 13. Januar 2018</a:t>
            </a:r>
          </a:p>
        </p:txBody>
      </p:sp>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1">
                    <a:alpha val="80000"/>
                  </a:schemeClr>
                </a:solidFill>
              </a:defRPr>
            </a:lvl1pPr>
          </a:lstStyle>
          <a:p>
            <a:pPr lvl="0"/>
            <a:r>
              <a:rPr lang="de-DE" dirty="0"/>
              <a:t>Vorname Name</a:t>
            </a:r>
            <a:br>
              <a:rPr lang="de-DE" dirty="0"/>
            </a:br>
            <a:r>
              <a:rPr lang="de-DE" dirty="0"/>
              <a:t>Struktureinheit  der TU Dresden</a:t>
            </a:r>
          </a:p>
        </p:txBody>
      </p:sp>
      <p:sp>
        <p:nvSpPr>
          <p:cNvPr id="4" name="Rechteck 3"/>
          <p:cNvSpPr/>
          <p:nvPr/>
        </p:nvSpPr>
        <p:spPr>
          <a:xfrm>
            <a:off x="0" y="1025525"/>
            <a:ext cx="12192000" cy="1714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itel 1"/>
          <p:cNvSpPr>
            <a:spLocks noGrp="1"/>
          </p:cNvSpPr>
          <p:nvPr>
            <p:ph type="title" hasCustomPrompt="1"/>
          </p:nvPr>
        </p:nvSpPr>
        <p:spPr>
          <a:xfrm>
            <a:off x="874713" y="3392203"/>
            <a:ext cx="10438873" cy="972108"/>
          </a:xfrm>
          <a:ln>
            <a:noFill/>
          </a:ln>
        </p:spPr>
        <p:txBody>
          <a:bodyPr/>
          <a:lstStyle>
            <a:lvl1pPr>
              <a:defRPr sz="3200" b="1">
                <a:solidFill>
                  <a:schemeClr val="bg1"/>
                </a:solidFill>
              </a:defRPr>
            </a:lvl1pPr>
          </a:lstStyle>
          <a:p>
            <a:r>
              <a:rPr lang="de-DE" dirty="0"/>
              <a:t>Titelmasterformat</a:t>
            </a:r>
            <a:br>
              <a:rPr lang="de-DE" dirty="0"/>
            </a:br>
            <a:r>
              <a:rPr lang="de-DE" dirty="0"/>
              <a:t>durch Klicken bearbeiten</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2731" y="328249"/>
            <a:ext cx="1218534" cy="554589"/>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spTree>
    <p:extLst>
      <p:ext uri="{BB962C8B-B14F-4D97-AF65-F5344CB8AC3E}">
        <p14:creationId xmlns:p14="http://schemas.microsoft.com/office/powerpoint/2010/main" val="133091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7" name="Bildplatzhalter 6"/>
          <p:cNvSpPr>
            <a:spLocks noGrp="1"/>
          </p:cNvSpPr>
          <p:nvPr>
            <p:ph type="pic" sz="quarter" idx="10"/>
          </p:nvPr>
        </p:nvSpPr>
        <p:spPr>
          <a:xfrm>
            <a:off x="0" y="1030288"/>
            <a:ext cx="12192000" cy="5099050"/>
          </a:xfrm>
        </p:spPr>
        <p:txBody>
          <a:bodyPr/>
          <a:lstStyle/>
          <a:p>
            <a:r>
              <a:rPr lang="de-DE"/>
              <a:t>Bild durch Klicken auf Symbol hinzufügen</a:t>
            </a:r>
          </a:p>
        </p:txBody>
      </p:sp>
    </p:spTree>
    <p:extLst>
      <p:ext uri="{BB962C8B-B14F-4D97-AF65-F5344CB8AC3E}">
        <p14:creationId xmlns:p14="http://schemas.microsoft.com/office/powerpoint/2010/main" val="325895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6"/>
            <a:ext cx="12192000" cy="6129331"/>
          </a:xfrm>
        </p:spPr>
        <p:txBody>
          <a:bodyPr/>
          <a:lstStyle/>
          <a:p>
            <a:r>
              <a:rPr lang="de-DE"/>
              <a:t>Bild durch Klicken auf Symbol hinzufügen</a:t>
            </a:r>
          </a:p>
        </p:txBody>
      </p:sp>
    </p:spTree>
    <p:extLst>
      <p:ext uri="{BB962C8B-B14F-4D97-AF65-F5344CB8AC3E}">
        <p14:creationId xmlns:p14="http://schemas.microsoft.com/office/powerpoint/2010/main" val="267961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_TUD">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874712" y="4494775"/>
            <a:ext cx="10438873" cy="1334525"/>
          </a:xfrm>
        </p:spPr>
        <p:txBody>
          <a:bodyPr/>
          <a:lstStyle>
            <a:lvl1pPr marL="0" indent="0" algn="l">
              <a:buNone/>
              <a:defRPr>
                <a:solidFill>
                  <a:schemeClr val="bg2"/>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a:t>Formatvorlage des Untertitelmasters durch Klicken bearbeiten</a:t>
            </a:r>
            <a:br>
              <a:rPr lang="de-DE" dirty="0"/>
            </a:br>
            <a:r>
              <a:rPr lang="de-DE" dirty="0"/>
              <a:t>Ort oder Anlass des Vortrags // Samstag, 13. Januar 2018</a:t>
            </a:r>
          </a:p>
        </p:txBody>
      </p:sp>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2"/>
                </a:solidFill>
              </a:defRPr>
            </a:lvl1pPr>
          </a:lstStyle>
          <a:p>
            <a:pPr lvl="0"/>
            <a:r>
              <a:rPr lang="de-DE" dirty="0"/>
              <a:t>Vorname Name</a:t>
            </a:r>
            <a:br>
              <a:rPr lang="de-DE" dirty="0"/>
            </a:br>
            <a:r>
              <a:rPr lang="de-DE" dirty="0"/>
              <a:t>Struktureinheit  der TU Dresden</a:t>
            </a:r>
          </a:p>
        </p:txBody>
      </p:sp>
      <p:sp>
        <p:nvSpPr>
          <p:cNvPr id="2" name="Titel 1"/>
          <p:cNvSpPr>
            <a:spLocks noGrp="1"/>
          </p:cNvSpPr>
          <p:nvPr>
            <p:ph type="title" hasCustomPrompt="1"/>
          </p:nvPr>
        </p:nvSpPr>
        <p:spPr>
          <a:xfrm>
            <a:off x="874713" y="3392203"/>
            <a:ext cx="10438873" cy="972108"/>
          </a:xfrm>
          <a:ln>
            <a:noFill/>
          </a:ln>
        </p:spPr>
        <p:txBody>
          <a:bodyPr/>
          <a:lstStyle>
            <a:lvl1pPr>
              <a:defRPr sz="3200" b="1">
                <a:solidFill>
                  <a:schemeClr val="tx2"/>
                </a:solidFill>
              </a:defRPr>
            </a:lvl1pPr>
          </a:lstStyle>
          <a:p>
            <a:r>
              <a:rPr lang="de-DE" dirty="0"/>
              <a:t>Titelmasterformat</a:t>
            </a:r>
            <a:br>
              <a:rPr lang="de-DE" dirty="0"/>
            </a:br>
            <a:r>
              <a:rPr lang="de-DE" dirty="0"/>
              <a:t>durch Klicken bearbeiten</a:t>
            </a:r>
          </a:p>
        </p:txBody>
      </p:sp>
      <p:cxnSp>
        <p:nvCxnSpPr>
          <p:cNvPr id="8" name="Gerade Verbindung 14"/>
          <p:cNvCxnSpPr/>
          <p:nvPr/>
        </p:nvCxnSpPr>
        <p:spPr>
          <a:xfrm>
            <a:off x="0" y="102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p:nvCxnSpPr>
        <p:spPr>
          <a:xfrm>
            <a:off x="0" y="120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2731" y="328249"/>
            <a:ext cx="1218534" cy="554589"/>
          </a:xfrm>
          <a:prstGeom prst="rect">
            <a:avLst/>
          </a:prstGeom>
        </p:spPr>
      </p:pic>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spTree>
    <p:extLst>
      <p:ext uri="{BB962C8B-B14F-4D97-AF65-F5344CB8AC3E}">
        <p14:creationId xmlns:p14="http://schemas.microsoft.com/office/powerpoint/2010/main" val="172519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de-DE"/>
              <a:t>Titelmasterformat durch Klicken bearbeiten</a:t>
            </a:r>
            <a:endParaRPr lang="de-DE" dirty="0"/>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2811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a:xfrm>
            <a:off x="874712" y="3387259"/>
            <a:ext cx="10580687" cy="1198491"/>
          </a:xfrm>
        </p:spPr>
        <p:txBody>
          <a:bodyPr/>
          <a:lstStyle>
            <a:lvl1pPr>
              <a:defRPr sz="3200" b="1">
                <a:solidFill>
                  <a:schemeClr val="bg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24706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365749" y="1484313"/>
            <a:ext cx="6089649" cy="43449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7"/>
          <p:cNvSpPr>
            <a:spLocks noGrp="1"/>
          </p:cNvSpPr>
          <p:nvPr>
            <p:ph type="pic" sz="quarter" idx="13"/>
          </p:nvPr>
        </p:nvSpPr>
        <p:spPr>
          <a:xfrm>
            <a:off x="874711" y="1484313"/>
            <a:ext cx="4300539" cy="1332000"/>
          </a:xfrm>
        </p:spPr>
        <p:txBody>
          <a:bodyPr/>
          <a:lstStyle/>
          <a:p>
            <a:r>
              <a:rPr lang="de-DE"/>
              <a:t>Bild durch Klicken auf Symbol hinzufügen</a:t>
            </a:r>
            <a:endParaRPr lang="de-DE" dirty="0"/>
          </a:p>
        </p:txBody>
      </p:sp>
      <p:sp>
        <p:nvSpPr>
          <p:cNvPr id="10" name="Bildplatzhalter 7"/>
          <p:cNvSpPr>
            <a:spLocks noGrp="1"/>
          </p:cNvSpPr>
          <p:nvPr>
            <p:ph type="pic" sz="quarter" idx="14"/>
          </p:nvPr>
        </p:nvSpPr>
        <p:spPr>
          <a:xfrm>
            <a:off x="874712" y="2943181"/>
            <a:ext cx="4300537" cy="1332000"/>
          </a:xfrm>
        </p:spPr>
        <p:txBody>
          <a:bodyPr/>
          <a:lstStyle/>
          <a:p>
            <a:r>
              <a:rPr lang="de-DE"/>
              <a:t>Bild durch Klicken auf Symbol hinzufügen</a:t>
            </a:r>
            <a:endParaRPr lang="de-DE" dirty="0"/>
          </a:p>
        </p:txBody>
      </p:sp>
      <p:sp>
        <p:nvSpPr>
          <p:cNvPr id="11" name="Bildplatzhalter 7"/>
          <p:cNvSpPr>
            <a:spLocks noGrp="1"/>
          </p:cNvSpPr>
          <p:nvPr>
            <p:ph type="pic" sz="quarter" idx="15"/>
          </p:nvPr>
        </p:nvSpPr>
        <p:spPr>
          <a:xfrm>
            <a:off x="874710" y="4402050"/>
            <a:ext cx="4300537" cy="1427249"/>
          </a:xfrm>
        </p:spPr>
        <p:txBody>
          <a:bodyPr/>
          <a:lstStyle/>
          <a:p>
            <a:r>
              <a:rPr lang="de-DE"/>
              <a:t>Bild durch Klicken auf Symbol hinzufügen</a:t>
            </a:r>
            <a:endParaRPr lang="de-DE"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29113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874713" y="1484314"/>
            <a:ext cx="5195887" cy="434498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17024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Titelmasterformat durch Klicken bearbeiten</a:t>
            </a:r>
          </a:p>
        </p:txBody>
      </p:sp>
      <p:sp>
        <p:nvSpPr>
          <p:cNvPr id="6" name="Textplatzhalter 5"/>
          <p:cNvSpPr>
            <a:spLocks noGrp="1"/>
          </p:cNvSpPr>
          <p:nvPr>
            <p:ph type="body" sz="quarter" idx="10"/>
          </p:nvPr>
        </p:nvSpPr>
        <p:spPr>
          <a:xfrm>
            <a:off x="874713" y="1484314"/>
            <a:ext cx="5195887" cy="434498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p:cNvSpPr>
            <a:spLocks noGrp="1"/>
          </p:cNvSpPr>
          <p:nvPr>
            <p:ph type="body" sz="quarter" idx="11"/>
          </p:nvPr>
        </p:nvSpPr>
        <p:spPr>
          <a:xfrm>
            <a:off x="6267449" y="1484315"/>
            <a:ext cx="5187950" cy="434498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366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5"/>
            <a:ext cx="10580687" cy="684213"/>
          </a:xfrm>
        </p:spPr>
        <p:txBody>
          <a:bodyPr/>
          <a:lstStyle/>
          <a:p>
            <a:r>
              <a:rPr lang="de-DE"/>
              <a:t>Titelmasterformat durch Klicken bearbeiten</a:t>
            </a:r>
            <a:endParaRPr lang="de-DE" dirty="0"/>
          </a:p>
        </p:txBody>
      </p:sp>
      <p:sp>
        <p:nvSpPr>
          <p:cNvPr id="6" name="Textplatzhalter 5"/>
          <p:cNvSpPr>
            <a:spLocks noGrp="1"/>
          </p:cNvSpPr>
          <p:nvPr>
            <p:ph type="body" sz="quarter" idx="10"/>
          </p:nvPr>
        </p:nvSpPr>
        <p:spPr>
          <a:xfrm>
            <a:off x="874712" y="1484314"/>
            <a:ext cx="3399576" cy="434498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7"/>
          <p:cNvSpPr>
            <a:spLocks noGrp="1"/>
          </p:cNvSpPr>
          <p:nvPr>
            <p:ph type="body" sz="quarter" idx="11"/>
          </p:nvPr>
        </p:nvSpPr>
        <p:spPr>
          <a:xfrm>
            <a:off x="8070849" y="1484315"/>
            <a:ext cx="3384550" cy="434498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5"/>
          <p:cNvSpPr>
            <a:spLocks noGrp="1"/>
          </p:cNvSpPr>
          <p:nvPr>
            <p:ph type="body" sz="quarter" idx="12"/>
          </p:nvPr>
        </p:nvSpPr>
        <p:spPr>
          <a:xfrm>
            <a:off x="4457700" y="1484315"/>
            <a:ext cx="3416300" cy="434498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4335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Tree>
    <p:extLst>
      <p:ext uri="{BB962C8B-B14F-4D97-AF65-F5344CB8AC3E}">
        <p14:creationId xmlns:p14="http://schemas.microsoft.com/office/powerpoint/2010/main" val="105984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4712" y="346075"/>
            <a:ext cx="10580687" cy="684213"/>
          </a:xfrm>
          <a:prstGeom prst="rect">
            <a:avLst/>
          </a:prstGeom>
          <a:ln>
            <a:noFill/>
          </a:ln>
        </p:spPr>
        <p:txBody>
          <a:bodyPr vert="horz" lIns="0" tIns="0" rIns="0" bIns="0" rtlCol="0" anchor="t" anchorCtr="0">
            <a:noAutofit/>
          </a:bodyPr>
          <a:lstStyle/>
          <a:p>
            <a:r>
              <a:rPr lang="de-DE" dirty="0"/>
              <a:t>Das ist eine Überschrift</a:t>
            </a:r>
            <a:br>
              <a:rPr lang="de-DE" dirty="0"/>
            </a:br>
            <a:r>
              <a:rPr lang="de-DE" dirty="0"/>
              <a:t>in zwei Zeilen</a:t>
            </a:r>
          </a:p>
        </p:txBody>
      </p:sp>
      <p:sp>
        <p:nvSpPr>
          <p:cNvPr id="3" name="Textplatzhalter 2"/>
          <p:cNvSpPr>
            <a:spLocks noGrp="1"/>
          </p:cNvSpPr>
          <p:nvPr>
            <p:ph type="body" idx="1"/>
          </p:nvPr>
        </p:nvSpPr>
        <p:spPr>
          <a:xfrm>
            <a:off x="874712" y="1481138"/>
            <a:ext cx="10580687" cy="4360861"/>
          </a:xfrm>
          <a:prstGeom prst="rect">
            <a:avLst/>
          </a:prstGeom>
          <a:ln>
            <a:noFill/>
          </a:ln>
        </p:spPr>
        <p:txBody>
          <a:bodyPr vert="horz" lIns="0" tIns="0" rIns="0" bIns="0" rtlCol="0">
            <a:noAutofit/>
          </a:bodyPr>
          <a:lstStyle/>
          <a:p>
            <a:pPr lvl="0"/>
            <a:r>
              <a:rPr lang="de-DE" dirty="0"/>
              <a:t>Erste Textebene (16pt)</a:t>
            </a:r>
          </a:p>
          <a:p>
            <a:pPr lvl="1"/>
            <a:r>
              <a:rPr lang="de-DE" dirty="0"/>
              <a:t>Zweite Textebene für Aufzählungen</a:t>
            </a:r>
          </a:p>
          <a:p>
            <a:pPr lvl="2"/>
            <a:r>
              <a:rPr lang="de-DE" dirty="0"/>
              <a:t>Dritte Textebene bei viel Text (14pt)</a:t>
            </a:r>
          </a:p>
          <a:p>
            <a:pPr lvl="3"/>
            <a:r>
              <a:rPr lang="de-DE" dirty="0"/>
              <a:t>Vierte Textebene für Aufzählungen bei viel Text</a:t>
            </a:r>
          </a:p>
          <a:p>
            <a:pPr lvl="4"/>
            <a:r>
              <a:rPr lang="de-DE" dirty="0"/>
              <a:t>Fünfte Ebene</a:t>
            </a:r>
          </a:p>
          <a:p>
            <a:pPr lvl="5"/>
            <a:r>
              <a:rPr lang="de-DE" dirty="0"/>
              <a:t>Zwischenseite</a:t>
            </a:r>
          </a:p>
          <a:p>
            <a:pPr lvl="6"/>
            <a:r>
              <a:rPr lang="de-DE" dirty="0"/>
              <a:t>Für den nächsten Präsentationsabschnitt</a:t>
            </a:r>
          </a:p>
        </p:txBody>
      </p:sp>
      <p:sp>
        <p:nvSpPr>
          <p:cNvPr id="4" name="Textfeld 3"/>
          <p:cNvSpPr txBox="1"/>
          <p:nvPr userDrawn="1"/>
        </p:nvSpPr>
        <p:spPr>
          <a:xfrm>
            <a:off x="3575050" y="6442908"/>
            <a:ext cx="5187950" cy="246221"/>
          </a:xfrm>
          <a:prstGeom prst="rect">
            <a:avLst/>
          </a:prstGeom>
          <a:noFill/>
        </p:spPr>
        <p:txBody>
          <a:bodyPr wrap="square" lIns="0" tIns="0" rIns="0" bIns="0" rtlCol="0" anchor="b">
            <a:spAutoFit/>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800" dirty="0">
                <a:solidFill>
                  <a:schemeClr val="bg2"/>
                </a:solidFill>
              </a:rPr>
              <a:t>Lehren und Lernen in der digitalen Welt // </a:t>
            </a:r>
            <a:r>
              <a:rPr lang="de-DE" sz="800">
                <a:solidFill>
                  <a:schemeClr val="bg2"/>
                </a:solidFill>
              </a:rPr>
              <a:t>Präsenztermin 2</a:t>
            </a:r>
            <a:endParaRPr lang="de-DE" sz="800" dirty="0">
              <a:solidFill>
                <a:schemeClr val="bg2"/>
              </a:solidFill>
            </a:endParaRPr>
          </a:p>
          <a:p>
            <a:pPr marL="0" marR="0" lvl="0" indent="0" algn="l" defTabSz="914269" rtl="0" eaLnBrk="1" fontAlgn="auto" latinLnBrk="0" hangingPunct="1">
              <a:lnSpc>
                <a:spcPct val="100000"/>
              </a:lnSpc>
              <a:spcBef>
                <a:spcPts val="0"/>
              </a:spcBef>
              <a:spcAft>
                <a:spcPts val="0"/>
              </a:spcAft>
              <a:buClrTx/>
              <a:buSzTx/>
              <a:buFontTx/>
              <a:buNone/>
              <a:tabLst/>
              <a:defRPr/>
            </a:pP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Professur für Didaktik der Informatik</a:t>
            </a:r>
            <a:r>
              <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//Konrad</a:t>
            </a:r>
            <a:r>
              <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Dornebusch</a:t>
            </a:r>
            <a:endPar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Gerade Verbindung 14"/>
          <p:cNvCxnSpPr/>
          <p:nvPr/>
        </p:nvCxnSpPr>
        <p:spPr>
          <a:xfrm>
            <a:off x="0" y="6123216"/>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966200" y="6306444"/>
            <a:ext cx="704850" cy="369332"/>
          </a:xfrm>
          <a:prstGeom prst="rect">
            <a:avLst/>
          </a:prstGeom>
          <a:noFill/>
        </p:spPr>
        <p:txBody>
          <a:bodyPr wrap="square" lIns="0" tIns="0" rIns="0" bIns="0" rtlCol="0" anchor="b">
            <a:spAutoFit/>
          </a:bodyPr>
          <a:lstStyle/>
          <a:p>
            <a:pPr marL="0" marR="0" lvl="0" indent="0" algn="r" defTabSz="914269" rtl="0" eaLnBrk="1" fontAlgn="auto" latinLnBrk="0" hangingPunct="1">
              <a:lnSpc>
                <a:spcPct val="100000"/>
              </a:lnSpc>
              <a:spcBef>
                <a:spcPts val="0"/>
              </a:spcBef>
              <a:spcAft>
                <a:spcPts val="0"/>
              </a:spcAft>
              <a:buClrTx/>
              <a:buSzTx/>
              <a:buFontTx/>
              <a:buNone/>
              <a:tabLst/>
              <a:defRPr/>
            </a:pPr>
            <a:b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t>Folie</a:t>
            </a:r>
            <a:r>
              <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fld id="{38F97D41-8991-4148-BA02-56FEE4AAF2CC}" type="slidenum">
              <a:rPr lang="de-DE" sz="800" baseline="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marL="0" marR="0" lvl="0" indent="0" algn="r" defTabSz="914269" rtl="0" eaLnBrk="1" fontAlgn="auto" latinLnBrk="0" hangingPunct="1">
                <a:lnSpc>
                  <a:spcPct val="100000"/>
                </a:lnSpc>
                <a:spcBef>
                  <a:spcPts val="0"/>
                </a:spcBef>
                <a:spcAft>
                  <a:spcPts val="0"/>
                </a:spcAft>
                <a:buClrTx/>
                <a:buSzTx/>
                <a:buFontTx/>
                <a:buNone/>
                <a:tabLst/>
                <a:defRPr/>
              </a:pPr>
              <a:t>‹Nr.›</a:t>
            </a:fld>
            <a:endPar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269" rtl="0" eaLnBrk="1" fontAlgn="auto" latinLnBrk="0" hangingPunct="1">
              <a:lnSpc>
                <a:spcPct val="100000"/>
              </a:lnSpc>
              <a:spcBef>
                <a:spcPts val="0"/>
              </a:spcBef>
              <a:spcAft>
                <a:spcPts val="0"/>
              </a:spcAft>
              <a:buClrTx/>
              <a:buSzTx/>
              <a:buFontTx/>
              <a:buNone/>
              <a:tabLst/>
              <a:defRPr/>
            </a:pPr>
            <a:endPar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6293" y="6336706"/>
            <a:ext cx="1115691" cy="324444"/>
          </a:xfrm>
          <a:prstGeom prst="rect">
            <a:avLst/>
          </a:prstGeom>
        </p:spPr>
      </p:pic>
      <p:pic>
        <p:nvPicPr>
          <p:cNvPr id="11" name="Grafik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96708" y="6319797"/>
            <a:ext cx="870085" cy="384208"/>
          </a:xfrm>
          <a:prstGeom prst="rect">
            <a:avLst/>
          </a:prstGeom>
        </p:spPr>
      </p:pic>
      <p:pic>
        <p:nvPicPr>
          <p:cNvPr id="9" name="Grafik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45984" y="6303929"/>
            <a:ext cx="675790" cy="385200"/>
          </a:xfrm>
          <a:prstGeom prst="rect">
            <a:avLst/>
          </a:prstGeom>
        </p:spPr>
      </p:pic>
    </p:spTree>
    <p:extLst>
      <p:ext uri="{BB962C8B-B14F-4D97-AF65-F5344CB8AC3E}">
        <p14:creationId xmlns:p14="http://schemas.microsoft.com/office/powerpoint/2010/main" val="2089890264"/>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1" r:id="rId9"/>
    <p:sldLayoutId id="2147483902" r:id="rId10"/>
    <p:sldLayoutId id="2147483903" r:id="rId11"/>
  </p:sldLayoutIdLst>
  <p:hf sldNum="0" hdr="0" ftr="0" dt="0"/>
  <p:txStyles>
    <p:titleStyle>
      <a:lvl1pPr algn="l" defTabSz="914269"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p:titleStyle>
    <p:bodyStyle>
      <a:lvl1pPr marL="0" indent="0" algn="l" defTabSz="914269" rtl="0" eaLnBrk="1" latinLnBrk="0" hangingPunct="1">
        <a:spcBef>
          <a:spcPts val="600"/>
        </a:spcBef>
        <a:buFont typeface="Arial" panose="020B0604020202020204" pitchFamily="34" charset="0"/>
        <a:buNone/>
        <a:defRPr sz="1600" kern="1200">
          <a:solidFill>
            <a:schemeClr val="tx2"/>
          </a:solidFill>
          <a:latin typeface="Open Sans" panose="020B0606030504020204" pitchFamily="34" charset="0"/>
          <a:ea typeface="+mn-ea"/>
          <a:cs typeface="+mn-cs"/>
        </a:defRPr>
      </a:lvl1pPr>
      <a:lvl2pPr marL="395942" indent="-323953" algn="l" defTabSz="914269" rtl="0" eaLnBrk="1" latinLnBrk="0" hangingPunct="1">
        <a:spcBef>
          <a:spcPts val="300"/>
        </a:spcBef>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marL="0" indent="0" algn="l" defTabSz="914269" rtl="0" eaLnBrk="1" latinLnBrk="0" hangingPunct="1">
        <a:spcBef>
          <a:spcPts val="600"/>
        </a:spcBef>
        <a:buFont typeface="Arial" panose="020B0604020202020204" pitchFamily="34" charset="0"/>
        <a:buNone/>
        <a:defRPr sz="1400" kern="1200">
          <a:solidFill>
            <a:schemeClr val="tx2"/>
          </a:solidFill>
          <a:latin typeface="Open Sans" panose="020B0606030504020204" pitchFamily="34" charset="0"/>
          <a:ea typeface="+mn-ea"/>
          <a:cs typeface="+mn-cs"/>
        </a:defRPr>
      </a:lvl3pPr>
      <a:lvl4pPr marL="395942" indent="-215969" algn="l" defTabSz="914269"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5916" indent="-179362" algn="l" defTabSz="914269"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23" indent="0" algn="l" defTabSz="914269"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23" indent="0" algn="l" defTabSz="914269"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8502"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35"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2" algn="l" defTabSz="914269" rtl="0" eaLnBrk="1" latinLnBrk="0" hangingPunct="1">
        <a:defRPr sz="1800" kern="1200">
          <a:solidFill>
            <a:schemeClr val="tx1"/>
          </a:solidFill>
          <a:latin typeface="+mn-lt"/>
          <a:ea typeface="+mn-ea"/>
          <a:cs typeface="+mn-cs"/>
        </a:defRPr>
      </a:lvl4pPr>
      <a:lvl5pPr marL="1828534" algn="l" defTabSz="914269" rtl="0" eaLnBrk="1" latinLnBrk="0" hangingPunct="1">
        <a:defRPr sz="1800" kern="1200">
          <a:solidFill>
            <a:schemeClr val="tx1"/>
          </a:solidFill>
          <a:latin typeface="+mn-lt"/>
          <a:ea typeface="+mn-ea"/>
          <a:cs typeface="+mn-cs"/>
        </a:defRPr>
      </a:lvl5pPr>
      <a:lvl6pPr marL="2285670" algn="l" defTabSz="914269" rtl="0" eaLnBrk="1" latinLnBrk="0" hangingPunct="1">
        <a:defRPr sz="1800" kern="1200">
          <a:solidFill>
            <a:schemeClr val="tx1"/>
          </a:solidFill>
          <a:latin typeface="+mn-lt"/>
          <a:ea typeface="+mn-ea"/>
          <a:cs typeface="+mn-cs"/>
        </a:defRPr>
      </a:lvl6pPr>
      <a:lvl7pPr marL="2742803" algn="l" defTabSz="914269" rtl="0" eaLnBrk="1" latinLnBrk="0" hangingPunct="1">
        <a:defRPr sz="1800" kern="1200">
          <a:solidFill>
            <a:schemeClr val="tx1"/>
          </a:solidFill>
          <a:latin typeface="+mn-lt"/>
          <a:ea typeface="+mn-ea"/>
          <a:cs typeface="+mn-cs"/>
        </a:defRPr>
      </a:lvl7pPr>
      <a:lvl8pPr marL="3199936" algn="l" defTabSz="914269" rtl="0" eaLnBrk="1" latinLnBrk="0" hangingPunct="1">
        <a:defRPr sz="1800" kern="1200">
          <a:solidFill>
            <a:schemeClr val="tx1"/>
          </a:solidFill>
          <a:latin typeface="+mn-lt"/>
          <a:ea typeface="+mn-ea"/>
          <a:cs typeface="+mn-cs"/>
        </a:defRPr>
      </a:lvl8pPr>
      <a:lvl9pPr marL="3657070" algn="l" defTabSz="9142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992">
          <p15:clr>
            <a:srgbClr val="F26B43"/>
          </p15:clr>
        </p15:guide>
        <p15:guide id="7" pos="1120">
          <p15:clr>
            <a:srgbClr val="F26B43"/>
          </p15:clr>
        </p15:guide>
        <p15:guide id="8" pos="1676">
          <p15:clr>
            <a:srgbClr val="F26B43"/>
          </p15:clr>
        </p15:guide>
        <p15:guide id="9" pos="1556">
          <p15:clr>
            <a:srgbClr val="F26B43"/>
          </p15:clr>
        </p15:guide>
        <p15:guide id="10" pos="2252">
          <p15:clr>
            <a:srgbClr val="F26B43"/>
          </p15:clr>
        </p15:guide>
        <p15:guide id="11" pos="2128">
          <p15:clr>
            <a:srgbClr val="F26B43"/>
          </p15:clr>
        </p15:guide>
        <p15:guide id="16" pos="3824">
          <p15:clr>
            <a:srgbClr val="F26B43"/>
          </p15:clr>
        </p15:guide>
        <p15:guide id="17" pos="3948">
          <p15:clr>
            <a:srgbClr val="F26B43"/>
          </p15:clr>
        </p15:guide>
        <p15:guide id="20" pos="4384">
          <p15:clr>
            <a:srgbClr val="F26B43"/>
          </p15:clr>
        </p15:guide>
        <p15:guide id="21" pos="4508">
          <p15:clr>
            <a:srgbClr val="F26B43"/>
          </p15:clr>
        </p15:guide>
        <p15:guide id="22" pos="6780">
          <p15:clr>
            <a:srgbClr val="F26B43"/>
          </p15:clr>
        </p15:guide>
        <p15:guide id="23" pos="6656">
          <p15:clr>
            <a:srgbClr val="F26B43"/>
          </p15:clr>
        </p15:guide>
        <p15:guide id="24" pos="4960">
          <p15:clr>
            <a:srgbClr val="F26B43"/>
          </p15:clr>
        </p15:guide>
        <p15:guide id="25" pos="5084">
          <p15:clr>
            <a:srgbClr val="F26B43"/>
          </p15:clr>
        </p15:guide>
        <p15:guide id="30" orient="horz" pos="538">
          <p15:clr>
            <a:srgbClr val="F26B43"/>
          </p15:clr>
        </p15:guide>
        <p15:guide id="31" pos="551">
          <p15:clr>
            <a:srgbClr val="F26B43"/>
          </p15:clr>
        </p15:guide>
        <p15:guide id="39" pos="6092">
          <p15:clr>
            <a:srgbClr val="F26B43"/>
          </p15:clr>
        </p15:guide>
        <p15:guide id="40" pos="6216">
          <p15:clr>
            <a:srgbClr val="F26B43"/>
          </p15:clr>
        </p15:guide>
        <p15:guide id="41" pos="2692">
          <p15:clr>
            <a:srgbClr val="F26B43"/>
          </p15:clr>
        </p15:guide>
        <p15:guide id="42" pos="2808">
          <p15:clr>
            <a:srgbClr val="F26B43"/>
          </p15:clr>
        </p15:guide>
        <p15:guide id="43" pos="3260">
          <p15:clr>
            <a:srgbClr val="F26B43"/>
          </p15:clr>
        </p15:guide>
        <p15:guide id="44" pos="3380">
          <p15:clr>
            <a:srgbClr val="F26B43"/>
          </p15:clr>
        </p15:guide>
        <p15:guide id="50" pos="5520">
          <p15:clr>
            <a:srgbClr val="F26B43"/>
          </p15:clr>
        </p15:guide>
        <p15:guide id="52" orient="horz" pos="933">
          <p15:clr>
            <a:srgbClr val="F26B43"/>
          </p15:clr>
        </p15:guide>
        <p15:guide id="53" orient="horz" pos="759">
          <p15:clr>
            <a:srgbClr val="F26B43"/>
          </p15:clr>
        </p15:guide>
        <p15:guide id="58" orient="horz" pos="218">
          <p15:clr>
            <a:srgbClr val="F26B43"/>
          </p15:clr>
        </p15:guide>
        <p15:guide id="59" orient="horz" pos="3680">
          <p15:clr>
            <a:srgbClr val="F26B43"/>
          </p15:clr>
        </p15:guide>
        <p15:guide id="60" orient="horz" pos="3861">
          <p15:clr>
            <a:srgbClr val="F26B43"/>
          </p15:clr>
        </p15:guide>
        <p15:guide id="62" orient="horz" pos="2130">
          <p15:clr>
            <a:srgbClr val="F26B43"/>
          </p15:clr>
        </p15:guide>
        <p15:guide id="65" pos="5648">
          <p15:clr>
            <a:srgbClr val="F26B43"/>
          </p15:clr>
        </p15:guide>
        <p15:guide id="66" orient="horz" pos="649">
          <p15:clr>
            <a:srgbClr val="F26B43"/>
          </p15:clr>
        </p15:guide>
        <p15:guide id="67" pos="7216">
          <p15:clr>
            <a:srgbClr val="F26B43"/>
          </p15:clr>
        </p15:guide>
        <p15:guide id="69" orient="horz" pos="3988">
          <p15:clr>
            <a:srgbClr val="F26B43"/>
          </p15:clr>
        </p15:guide>
        <p15:guide id="70" orient="horz" pos="4196">
          <p15:clr>
            <a:srgbClr val="F26B43"/>
          </p15:clr>
        </p15:guide>
        <p15:guide id="71" pos="318">
          <p15:clr>
            <a:srgbClr val="F26B43"/>
          </p15:clr>
        </p15:guide>
        <p15:guide id="72" orient="horz" pos="41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sa/3.0/deed.de" TargetMode="External"/><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dejure.org/gesetze/UrhG/60a.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hyperlink" Target="https://www.pexels.com/de-de/@tijana-drndarski-449691?utm_content=attributionCopyText&amp;utm_medium=referral&amp;utm_source=pexels" TargetMode="Externa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s://www.pexels.com/de-de/foto/stapel-von-keksen-3252139/"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ph-weingarten.de/die-ph-weingarten/digitalisierung/tegodi/"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ph-weingarten.de/die-ph-weingarten/digitalisierung/tegodi/"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Qi1kQTBfyR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tfb.uber.spa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ryptpad.digitalcourage.de/code/"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mundo.schule/" TargetMode="External"/><Relationship Id="rId7" Type="http://schemas.openxmlformats.org/officeDocument/2006/relationships/image" Target="../media/image19.jpg"/><Relationship Id="rId2" Type="http://schemas.openxmlformats.org/officeDocument/2006/relationships/hyperlink" Target="https://apps.zum.de/" TargetMode="External"/><Relationship Id="rId1" Type="http://schemas.openxmlformats.org/officeDocument/2006/relationships/slideLayout" Target="../slideLayouts/slideLayout6.xml"/><Relationship Id="rId6" Type="http://schemas.openxmlformats.org/officeDocument/2006/relationships/hyperlink" Target="https://www.unterrichtsmaterial-schule.de/" TargetMode="External"/><Relationship Id="rId5" Type="http://schemas.openxmlformats.org/officeDocument/2006/relationships/hyperlink" Target="https://www.uebungskoenig.de/" TargetMode="External"/><Relationship Id="rId4" Type="http://schemas.openxmlformats.org/officeDocument/2006/relationships/hyperlink" Target="https://eduki.com/d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obsproject.com/de/download"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h5p.org/interactive-video"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ext.lumi.education/"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apps.zum.de/"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google.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sa/3.0/deed.de" TargetMode="External"/><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p:cNvSpPr>
            <a:spLocks noGrp="1"/>
          </p:cNvSpPr>
          <p:nvPr>
            <p:ph type="subTitle" idx="1"/>
          </p:nvPr>
        </p:nvSpPr>
        <p:spPr/>
        <p:txBody>
          <a:bodyPr/>
          <a:lstStyle/>
          <a:p>
            <a:r>
              <a:rPr lang="de-DE" dirty="0"/>
              <a:t>3 und 4 DS, Online-Termin</a:t>
            </a:r>
          </a:p>
          <a:p>
            <a:endParaRPr lang="de-DE" dirty="0"/>
          </a:p>
        </p:txBody>
      </p:sp>
      <p:sp>
        <p:nvSpPr>
          <p:cNvPr id="3" name="Textplatzhalter 2"/>
          <p:cNvSpPr>
            <a:spLocks noGrp="1"/>
          </p:cNvSpPr>
          <p:nvPr>
            <p:ph type="body" sz="quarter" idx="10"/>
          </p:nvPr>
        </p:nvSpPr>
        <p:spPr/>
        <p:txBody>
          <a:bodyPr/>
          <a:lstStyle/>
          <a:p>
            <a:r>
              <a:rPr lang="de-DE" dirty="0"/>
              <a:t>Fakultät Informatik // Institut für Software- und Multimediatechnik //</a:t>
            </a:r>
          </a:p>
          <a:p>
            <a:r>
              <a:rPr lang="de-DE" dirty="0"/>
              <a:t>Professur für Didaktik der Informatik</a:t>
            </a:r>
          </a:p>
        </p:txBody>
      </p:sp>
      <p:sp>
        <p:nvSpPr>
          <p:cNvPr id="5" name="Titel 4"/>
          <p:cNvSpPr>
            <a:spLocks noGrp="1"/>
          </p:cNvSpPr>
          <p:nvPr>
            <p:ph type="title"/>
          </p:nvPr>
        </p:nvSpPr>
        <p:spPr/>
        <p:txBody>
          <a:bodyPr/>
          <a:lstStyle/>
          <a:p>
            <a:r>
              <a:rPr lang="de-DE" dirty="0"/>
              <a:t>Lehren und Lernen in der digitalen Welt</a:t>
            </a:r>
            <a:br>
              <a:rPr lang="de-DE" dirty="0"/>
            </a:br>
            <a:r>
              <a:rPr lang="de-DE" b="0" dirty="0"/>
              <a:t>Präsenztermin II</a:t>
            </a:r>
          </a:p>
        </p:txBody>
      </p:sp>
      <p:pic>
        <p:nvPicPr>
          <p:cNvPr id="6" name="Grafik 5">
            <a:extLst>
              <a:ext uri="{FF2B5EF4-FFF2-40B4-BE49-F238E27FC236}">
                <a16:creationId xmlns:a16="http://schemas.microsoft.com/office/drawing/2014/main" id="{63E56044-FB2C-DC4B-ACB0-581E1CE82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1535" y="5469926"/>
            <a:ext cx="1936244" cy="854999"/>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257" y="4622376"/>
            <a:ext cx="1936800" cy="703849"/>
          </a:xfrm>
          <a:prstGeom prst="rect">
            <a:avLst/>
          </a:prstGeom>
        </p:spPr>
      </p:pic>
    </p:spTree>
    <p:extLst>
      <p:ext uri="{BB962C8B-B14F-4D97-AF65-F5344CB8AC3E}">
        <p14:creationId xmlns:p14="http://schemas.microsoft.com/office/powerpoint/2010/main" val="86802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Rückblick auf die Selbstlernphasen Grundlagen II</a:t>
            </a:r>
          </a:p>
        </p:txBody>
      </p:sp>
      <p:pic>
        <p:nvPicPr>
          <p:cNvPr id="4" name="Inhaltsplatzhalt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428875" y="948907"/>
            <a:ext cx="7129152" cy="5040533"/>
          </a:xfrm>
        </p:spPr>
      </p:pic>
      <p:sp>
        <p:nvSpPr>
          <p:cNvPr id="11" name="Textfeld 10">
            <a:extLst>
              <a:ext uri="{FF2B5EF4-FFF2-40B4-BE49-F238E27FC236}">
                <a16:creationId xmlns:a16="http://schemas.microsoft.com/office/drawing/2014/main" id="{F56890C9-00F0-2324-129F-5FA6791DCB1F}"/>
              </a:ext>
            </a:extLst>
          </p:cNvPr>
          <p:cNvSpPr txBox="1"/>
          <p:nvPr/>
        </p:nvSpPr>
        <p:spPr>
          <a:xfrm>
            <a:off x="10127457" y="5188605"/>
            <a:ext cx="2064543" cy="830997"/>
          </a:xfrm>
          <a:prstGeom prst="rect">
            <a:avLst/>
          </a:prstGeom>
          <a:noFill/>
        </p:spPr>
        <p:txBody>
          <a:bodyPr wrap="square">
            <a:spAutoFit/>
          </a:bodyPr>
          <a:lstStyle/>
          <a:p>
            <a:r>
              <a:rPr lang="de-DE" sz="800" b="0" i="0" dirty="0">
                <a:solidFill>
                  <a:schemeClr val="bg1">
                    <a:lumMod val="50000"/>
                  </a:schemeClr>
                </a:solidFill>
                <a:effectLst/>
                <a:latin typeface="Source Sans Pro" panose="020B0503030403020204" pitchFamily="34" charset="0"/>
              </a:rPr>
              <a:t>Grafik von Barbara </a:t>
            </a:r>
            <a:r>
              <a:rPr lang="de-DE" sz="800" b="0" i="0" dirty="0" err="1">
                <a:solidFill>
                  <a:schemeClr val="bg1">
                    <a:lumMod val="50000"/>
                  </a:schemeClr>
                </a:solidFill>
                <a:effectLst/>
                <a:latin typeface="Source Sans Pro" panose="020B0503030403020204" pitchFamily="34" charset="0"/>
              </a:rPr>
              <a:t>Klute</a:t>
            </a:r>
            <a:r>
              <a:rPr lang="de-DE" sz="800" b="0" i="0" dirty="0">
                <a:solidFill>
                  <a:schemeClr val="bg1">
                    <a:lumMod val="50000"/>
                  </a:schemeClr>
                </a:solidFill>
                <a:effectLst/>
                <a:latin typeface="Source Sans Pro" panose="020B0503030403020204" pitchFamily="34" charset="0"/>
              </a:rPr>
              <a:t> und </a:t>
            </a:r>
            <a:r>
              <a:rPr lang="de-DE" sz="800" b="0" i="0" dirty="0" err="1">
                <a:solidFill>
                  <a:schemeClr val="bg1">
                    <a:lumMod val="50000"/>
                  </a:schemeClr>
                </a:solidFill>
                <a:effectLst/>
                <a:latin typeface="Source Sans Pro" panose="020B0503030403020204" pitchFamily="34" charset="0"/>
              </a:rPr>
              <a:t>Jöran</a:t>
            </a:r>
            <a:r>
              <a:rPr lang="de-DE" sz="800" b="0" i="0" dirty="0">
                <a:solidFill>
                  <a:schemeClr val="bg1">
                    <a:lumMod val="50000"/>
                  </a:schemeClr>
                </a:solidFill>
                <a:effectLst/>
                <a:latin typeface="Source Sans Pro" panose="020B0503030403020204" pitchFamily="34" charset="0"/>
              </a:rPr>
              <a:t> </a:t>
            </a:r>
            <a:r>
              <a:rPr lang="de-DE" sz="800" b="0" i="0" dirty="0" err="1">
                <a:solidFill>
                  <a:schemeClr val="bg1">
                    <a:lumMod val="50000"/>
                  </a:schemeClr>
                </a:solidFill>
                <a:effectLst/>
                <a:latin typeface="Source Sans Pro" panose="020B0503030403020204" pitchFamily="34" charset="0"/>
              </a:rPr>
              <a:t>Muuß-Merholz</a:t>
            </a:r>
            <a:r>
              <a:rPr lang="de-DE" sz="800" b="0" i="0" dirty="0">
                <a:solidFill>
                  <a:schemeClr val="bg1">
                    <a:lumMod val="50000"/>
                  </a:schemeClr>
                </a:solidFill>
                <a:effectLst/>
                <a:latin typeface="Source Sans Pro" panose="020B0503030403020204" pitchFamily="34" charset="0"/>
              </a:rPr>
              <a:t> für </a:t>
            </a:r>
            <a:r>
              <a:rPr lang="de-DE" sz="800" b="0" i="0" dirty="0" err="1">
                <a:solidFill>
                  <a:schemeClr val="bg1">
                    <a:lumMod val="50000"/>
                  </a:schemeClr>
                </a:solidFill>
                <a:effectLst/>
                <a:latin typeface="Source Sans Pro" panose="020B0503030403020204" pitchFamily="34" charset="0"/>
              </a:rPr>
              <a:t>wb</a:t>
            </a:r>
            <a:r>
              <a:rPr lang="de-DE" sz="800" b="0" i="0" dirty="0">
                <a:solidFill>
                  <a:schemeClr val="bg1">
                    <a:lumMod val="50000"/>
                  </a:schemeClr>
                </a:solidFill>
                <a:effectLst/>
                <a:latin typeface="Source Sans Pro" panose="020B0503030403020204" pitchFamily="34" charset="0"/>
              </a:rPr>
              <a:t>-web unter CC BY SA 3.0 </a:t>
            </a:r>
            <a:r>
              <a:rPr lang="de-DE" sz="800" b="0" i="0" dirty="0">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https://creativecommons.org/licenses/by-sa/3.0/deed.de</a:t>
            </a:r>
            <a:r>
              <a:rPr lang="de-DE" sz="800" b="0" i="0" dirty="0">
                <a:solidFill>
                  <a:schemeClr val="bg1">
                    <a:lumMod val="50000"/>
                  </a:schemeClr>
                </a:solidFill>
                <a:effectLst/>
                <a:latin typeface="Source Sans Pro" panose="020B0503030403020204" pitchFamily="34" charset="0"/>
              </a:rPr>
              <a:t>, https://bib.telegrafenberg.de/publizieren/projekt-deal/deal-und-wiley</a:t>
            </a:r>
            <a:endParaRPr lang="de-DE" sz="800" dirty="0">
              <a:solidFill>
                <a:schemeClr val="bg1">
                  <a:lumMod val="50000"/>
                </a:schemeClr>
              </a:solidFill>
            </a:endParaRPr>
          </a:p>
        </p:txBody>
      </p:sp>
    </p:spTree>
    <p:extLst>
      <p:ext uri="{BB962C8B-B14F-4D97-AF65-F5344CB8AC3E}">
        <p14:creationId xmlns:p14="http://schemas.microsoft.com/office/powerpoint/2010/main" val="70694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93121" y="1455784"/>
            <a:ext cx="3812697" cy="684213"/>
          </a:xfrm>
        </p:spPr>
        <p:txBody>
          <a:bodyPr/>
          <a:lstStyle/>
          <a:p>
            <a:r>
              <a:rPr lang="de-DE" dirty="0"/>
              <a:t>Urheberrechtsgesetz</a:t>
            </a:r>
          </a:p>
        </p:txBody>
      </p:sp>
      <p:sp>
        <p:nvSpPr>
          <p:cNvPr id="5" name="Textfeld 4">
            <a:extLst>
              <a:ext uri="{FF2B5EF4-FFF2-40B4-BE49-F238E27FC236}">
                <a16:creationId xmlns:a16="http://schemas.microsoft.com/office/drawing/2014/main" id="{95DFA9C0-D212-F47A-C82A-7B00B68C63EE}"/>
              </a:ext>
            </a:extLst>
          </p:cNvPr>
          <p:cNvSpPr txBox="1"/>
          <p:nvPr/>
        </p:nvSpPr>
        <p:spPr>
          <a:xfrm>
            <a:off x="1267287" y="2270007"/>
            <a:ext cx="8072021" cy="2086725"/>
          </a:xfrm>
          <a:prstGeom prst="rect">
            <a:avLst/>
          </a:prstGeom>
          <a:noFill/>
        </p:spPr>
        <p:txBody>
          <a:bodyPr wrap="square">
            <a:spAutoFit/>
          </a:bodyPr>
          <a:lstStyle/>
          <a:p>
            <a:pPr algn="ctr"/>
            <a:r>
              <a:rPr lang="de-DE" dirty="0"/>
              <a:t>	Teil 1 - Urheberrecht (§§ 1 - 69g)	   </a:t>
            </a:r>
          </a:p>
          <a:p>
            <a:pPr algn="ctr"/>
            <a:r>
              <a:rPr lang="de-DE" dirty="0"/>
              <a:t>   	Abschnitt 6 - Schranken des Urheberrechts durch gesetzlich erlaubte Nutzungen (§§ 44a - 63a)	   </a:t>
            </a:r>
          </a:p>
          <a:p>
            <a:pPr algn="ctr"/>
            <a:r>
              <a:rPr lang="de-DE" dirty="0"/>
              <a:t>   	Unterabschnitt 4 - Gesetzlich erlaubte Nutzungen für Unterricht, Wissenschaft und Institutionen (§§ 60a - 60h)</a:t>
            </a:r>
          </a:p>
          <a:p>
            <a:pPr algn="ctr"/>
            <a:endParaRPr lang="de-DE" dirty="0"/>
          </a:p>
          <a:p>
            <a:pPr algn="ctr"/>
            <a:r>
              <a:rPr lang="de-DE" dirty="0">
                <a:hlinkClick r:id="rId2"/>
              </a:rPr>
              <a:t>https://dejure.org/gesetze/UrhG/60a.html</a:t>
            </a:r>
            <a:endParaRPr lang="de-DE" dirty="0"/>
          </a:p>
          <a:p>
            <a:pPr algn="ctr"/>
            <a:r>
              <a:rPr lang="de-DE" dirty="0"/>
              <a:t>	</a:t>
            </a:r>
          </a:p>
        </p:txBody>
      </p:sp>
    </p:spTree>
    <p:extLst>
      <p:ext uri="{BB962C8B-B14F-4D97-AF65-F5344CB8AC3E}">
        <p14:creationId xmlns:p14="http://schemas.microsoft.com/office/powerpoint/2010/main" val="419635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2B304-282E-230D-09E6-955441ECF64E}"/>
              </a:ext>
            </a:extLst>
          </p:cNvPr>
          <p:cNvSpPr>
            <a:spLocks noGrp="1"/>
          </p:cNvSpPr>
          <p:nvPr>
            <p:ph type="title"/>
          </p:nvPr>
        </p:nvSpPr>
        <p:spPr>
          <a:xfrm>
            <a:off x="874712" y="2460342"/>
            <a:ext cx="10580687" cy="1198491"/>
          </a:xfrm>
        </p:spPr>
        <p:txBody>
          <a:bodyPr/>
          <a:lstStyle/>
          <a:p>
            <a:r>
              <a:rPr lang="de-DE" dirty="0"/>
              <a:t>Cookies</a:t>
            </a:r>
            <a:br>
              <a:rPr lang="de-DE" dirty="0"/>
            </a:br>
            <a:endParaRPr lang="de-DE" dirty="0"/>
          </a:p>
        </p:txBody>
      </p:sp>
      <p:sp>
        <p:nvSpPr>
          <p:cNvPr id="3" name="Textfeld 2">
            <a:extLst>
              <a:ext uri="{FF2B5EF4-FFF2-40B4-BE49-F238E27FC236}">
                <a16:creationId xmlns:a16="http://schemas.microsoft.com/office/drawing/2014/main" id="{6237B9BE-CD5E-9DAB-013B-B3230BD52060}"/>
              </a:ext>
            </a:extLst>
          </p:cNvPr>
          <p:cNvSpPr txBox="1"/>
          <p:nvPr/>
        </p:nvSpPr>
        <p:spPr>
          <a:xfrm>
            <a:off x="6781419" y="6166104"/>
            <a:ext cx="1993392" cy="957185"/>
          </a:xfrm>
          <a:prstGeom prst="rect">
            <a:avLst/>
          </a:prstGeom>
          <a:noFill/>
        </p:spPr>
        <p:txBody>
          <a:bodyPr wrap="square" rtlCol="0">
            <a:spAutoFit/>
          </a:bodyPr>
          <a:lstStyle/>
          <a:p>
            <a:r>
              <a:rPr lang="de-DE" sz="800" dirty="0">
                <a:solidFill>
                  <a:schemeClr val="bg1">
                    <a:lumMod val="50000"/>
                  </a:schemeClr>
                </a:solidFill>
              </a:rPr>
              <a:t>Cookies and Hand von </a:t>
            </a:r>
            <a:r>
              <a:rPr lang="de-DE" sz="800" dirty="0">
                <a:solidFill>
                  <a:schemeClr val="bg1">
                    <a:lumMod val="50000"/>
                  </a:schemeClr>
                </a:solidFill>
                <a:hlinkClick r:id="rId2">
                  <a:extLst>
                    <a:ext uri="{A12FA001-AC4F-418D-AE19-62706E023703}">
                      <ahyp:hlinkClr xmlns:ahyp="http://schemas.microsoft.com/office/drawing/2018/hyperlinkcolor" val="tx"/>
                    </a:ext>
                  </a:extLst>
                </a:hlinkClick>
              </a:rPr>
              <a:t>Tijana </a:t>
            </a:r>
            <a:r>
              <a:rPr lang="de-DE" sz="800" dirty="0" err="1">
                <a:solidFill>
                  <a:schemeClr val="bg1">
                    <a:lumMod val="50000"/>
                  </a:schemeClr>
                </a:solidFill>
                <a:hlinkClick r:id="rId2">
                  <a:extLst>
                    <a:ext uri="{A12FA001-AC4F-418D-AE19-62706E023703}">
                      <ahyp:hlinkClr xmlns:ahyp="http://schemas.microsoft.com/office/drawing/2018/hyperlinkcolor" val="tx"/>
                    </a:ext>
                  </a:extLst>
                </a:hlinkClick>
              </a:rPr>
              <a:t>Drndarski</a:t>
            </a:r>
            <a:r>
              <a:rPr lang="de-DE" sz="800" dirty="0">
                <a:solidFill>
                  <a:schemeClr val="bg1">
                    <a:lumMod val="50000"/>
                  </a:schemeClr>
                </a:solidFill>
              </a:rPr>
              <a:t>,. CC0, </a:t>
            </a:r>
            <a:r>
              <a:rPr lang="de-DE" sz="800" dirty="0">
                <a:solidFill>
                  <a:schemeClr val="bg1">
                    <a:lumMod val="50000"/>
                  </a:schemeClr>
                </a:solidFill>
                <a:hlinkClick r:id="rId3">
                  <a:extLst>
                    <a:ext uri="{A12FA001-AC4F-418D-AE19-62706E023703}">
                      <ahyp:hlinkClr xmlns:ahyp="http://schemas.microsoft.com/office/drawing/2018/hyperlinkcolor" val="tx"/>
                    </a:ext>
                  </a:extLst>
                </a:hlinkClick>
              </a:rPr>
              <a:t>https://creativecommons.org</a:t>
            </a:r>
            <a:r>
              <a:rPr lang="de-DE" sz="800" dirty="0">
                <a:solidFill>
                  <a:schemeClr val="bg1">
                    <a:lumMod val="50000"/>
                  </a:schemeClr>
                </a:solidFill>
              </a:rPr>
              <a:t>,  </a:t>
            </a:r>
            <a:r>
              <a:rPr lang="de-DE" sz="800" dirty="0">
                <a:solidFill>
                  <a:schemeClr val="bg1">
                    <a:lumMod val="50000"/>
                  </a:schemeClr>
                </a:solidFill>
                <a:hlinkClick r:id="rId4">
                  <a:extLst>
                    <a:ext uri="{A12FA001-AC4F-418D-AE19-62706E023703}">
                      <ahyp:hlinkClr xmlns:ahyp="http://schemas.microsoft.com/office/drawing/2018/hyperlinkcolor" val="tx"/>
                    </a:ext>
                  </a:extLst>
                </a:hlinkClick>
              </a:rPr>
              <a:t>https://www.pexels.com/de-de/foto/stapel-von-keksen-3252139/</a:t>
            </a:r>
            <a:endParaRPr lang="de-DE" sz="800" dirty="0">
              <a:solidFill>
                <a:schemeClr val="bg1">
                  <a:lumMod val="50000"/>
                </a:schemeClr>
              </a:solidFill>
            </a:endParaRPr>
          </a:p>
          <a:p>
            <a:endParaRPr lang="de-DE" dirty="0"/>
          </a:p>
        </p:txBody>
      </p:sp>
      <p:pic>
        <p:nvPicPr>
          <p:cNvPr id="5" name="Grafik 4" descr="Ein Bild, das Person, Metallwaren, Schraube, Zahnrad enthält.&#10;&#10;Automatisch generierte Beschreibung">
            <a:extLst>
              <a:ext uri="{FF2B5EF4-FFF2-40B4-BE49-F238E27FC236}">
                <a16:creationId xmlns:a16="http://schemas.microsoft.com/office/drawing/2014/main" id="{675024FA-0EE3-28E5-75A2-08425F03EE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3124" y="295275"/>
            <a:ext cx="3685751" cy="5528626"/>
          </a:xfrm>
          <a:prstGeom prst="rect">
            <a:avLst/>
          </a:prstGeom>
        </p:spPr>
      </p:pic>
    </p:spTree>
    <p:extLst>
      <p:ext uri="{BB962C8B-B14F-4D97-AF65-F5344CB8AC3E}">
        <p14:creationId xmlns:p14="http://schemas.microsoft.com/office/powerpoint/2010/main" val="363518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2F2E7-594D-E7ED-04BD-8CC884E3DC4E}"/>
              </a:ext>
            </a:extLst>
          </p:cNvPr>
          <p:cNvSpPr>
            <a:spLocks noGrp="1"/>
          </p:cNvSpPr>
          <p:nvPr>
            <p:ph type="title"/>
          </p:nvPr>
        </p:nvSpPr>
        <p:spPr/>
        <p:txBody>
          <a:bodyPr/>
          <a:lstStyle/>
          <a:p>
            <a:r>
              <a:rPr lang="de-DE" dirty="0"/>
              <a:t>Funktionen von Tracking</a:t>
            </a:r>
          </a:p>
        </p:txBody>
      </p:sp>
      <p:sp>
        <p:nvSpPr>
          <p:cNvPr id="3" name="Textplatzhalter 2">
            <a:extLst>
              <a:ext uri="{FF2B5EF4-FFF2-40B4-BE49-F238E27FC236}">
                <a16:creationId xmlns:a16="http://schemas.microsoft.com/office/drawing/2014/main" id="{61D1BD66-C6E9-B594-7FCE-D0652BE833CE}"/>
              </a:ext>
            </a:extLst>
          </p:cNvPr>
          <p:cNvSpPr>
            <a:spLocks noGrp="1"/>
          </p:cNvSpPr>
          <p:nvPr>
            <p:ph type="body" sz="quarter" idx="10"/>
          </p:nvPr>
        </p:nvSpPr>
        <p:spPr>
          <a:xfrm>
            <a:off x="672498" y="983691"/>
            <a:ext cx="5195887" cy="4344985"/>
          </a:xfrm>
        </p:spPr>
        <p:txBody>
          <a:bodyPr/>
          <a:lstStyle/>
          <a:p>
            <a:r>
              <a:rPr lang="de-DE" dirty="0"/>
              <a:t>kleine Dateien, die bestimmte Informationen über Ihren Besuch auf einer Webseite auf Ihrem Computer speichern</a:t>
            </a:r>
          </a:p>
          <a:p>
            <a:pPr marL="285750" indent="-285750">
              <a:buFont typeface="Arial" panose="020B0604020202020204" pitchFamily="34" charset="0"/>
              <a:buChar char="•"/>
            </a:pPr>
            <a:r>
              <a:rPr lang="de-DE" dirty="0"/>
              <a:t>Erneuter Besuch ausgelesen (Online-Bestellzettels Daten)</a:t>
            </a:r>
          </a:p>
          <a:p>
            <a:pPr marL="285750" indent="-285750">
              <a:buFont typeface="Arial" panose="020B0604020202020204" pitchFamily="34" charset="0"/>
              <a:buChar char="•"/>
            </a:pPr>
            <a:r>
              <a:rPr lang="de-DE" dirty="0"/>
              <a:t>kein direktes </a:t>
            </a:r>
            <a:r>
              <a:rPr lang="de-DE" b="1" dirty="0"/>
              <a:t>Sicherheitsrisiko</a:t>
            </a:r>
            <a:r>
              <a:rPr lang="de-DE" dirty="0"/>
              <a:t> (Java, Werbebanner, Popups)</a:t>
            </a:r>
          </a:p>
          <a:p>
            <a:pPr marL="285750" indent="-285750">
              <a:buFont typeface="Arial" panose="020B0604020202020204" pitchFamily="34" charset="0"/>
              <a:buChar char="•"/>
            </a:pPr>
            <a:r>
              <a:rPr lang="de-DE" b="1" dirty="0"/>
              <a:t>Nutzerprofil</a:t>
            </a:r>
            <a:r>
              <a:rPr lang="de-DE" dirty="0"/>
              <a:t> angelegt (Werbung)</a:t>
            </a:r>
          </a:p>
          <a:p>
            <a:pPr marL="285750" indent="-285750">
              <a:buFont typeface="Arial" panose="020B0604020202020204" pitchFamily="34" charset="0"/>
              <a:buChar char="•"/>
            </a:pPr>
            <a:r>
              <a:rPr lang="de-DE" dirty="0"/>
              <a:t>Dauerhafte und Session Cookies</a:t>
            </a:r>
          </a:p>
          <a:p>
            <a:pPr marL="285750" indent="-285750">
              <a:buFont typeface="Arial" panose="020B0604020202020204" pitchFamily="34" charset="0"/>
              <a:buChar char="•"/>
            </a:pPr>
            <a:r>
              <a:rPr lang="de-DE" dirty="0"/>
              <a:t>Rechtlich: Online-Shop A darf also nicht den Cookie von Online-Shop B auslesen.</a:t>
            </a:r>
          </a:p>
          <a:p>
            <a:pPr marL="285750" indent="-285750">
              <a:buFont typeface="Arial" panose="020B0604020202020204" pitchFamily="34" charset="0"/>
              <a:buChar char="•"/>
            </a:pPr>
            <a:r>
              <a:rPr lang="de-DE" dirty="0"/>
              <a:t>Drittanbieter: Werbebanner eigene Cookies, darf auswerten=problematisch (Internetverhalten, Profil etc..)</a:t>
            </a:r>
          </a:p>
          <a:p>
            <a:endParaRPr lang="de-DE" dirty="0"/>
          </a:p>
          <a:p>
            <a:endParaRPr lang="de-DE" dirty="0"/>
          </a:p>
          <a:p>
            <a:endParaRPr lang="de-DE" dirty="0"/>
          </a:p>
        </p:txBody>
      </p:sp>
      <p:sp>
        <p:nvSpPr>
          <p:cNvPr id="4" name="Textplatzhalter 3">
            <a:extLst>
              <a:ext uri="{FF2B5EF4-FFF2-40B4-BE49-F238E27FC236}">
                <a16:creationId xmlns:a16="http://schemas.microsoft.com/office/drawing/2014/main" id="{B3E203BE-E1DD-075D-4B7D-01413DBFFCDF}"/>
              </a:ext>
            </a:extLst>
          </p:cNvPr>
          <p:cNvSpPr>
            <a:spLocks noGrp="1"/>
          </p:cNvSpPr>
          <p:nvPr>
            <p:ph type="body" sz="quarter" idx="11"/>
          </p:nvPr>
        </p:nvSpPr>
        <p:spPr>
          <a:xfrm>
            <a:off x="6323616" y="551627"/>
            <a:ext cx="5187950" cy="4344984"/>
          </a:xfrm>
        </p:spPr>
        <p:txBody>
          <a:bodyPr/>
          <a:lstStyle/>
          <a:p>
            <a:r>
              <a:rPr lang="de-DE" sz="2800" dirty="0">
                <a:solidFill>
                  <a:schemeClr val="accent6">
                    <a:lumMod val="50000"/>
                  </a:schemeClr>
                </a:solidFill>
              </a:rPr>
              <a:t>Lightbeam</a:t>
            </a:r>
            <a:endParaRPr lang="de-DE" sz="2000" dirty="0">
              <a:solidFill>
                <a:schemeClr val="accent6">
                  <a:lumMod val="50000"/>
                </a:schemeClr>
              </a:solidFill>
            </a:endParaRPr>
          </a:p>
        </p:txBody>
      </p:sp>
      <p:pic>
        <p:nvPicPr>
          <p:cNvPr id="6" name="Grafik 5">
            <a:extLst>
              <a:ext uri="{FF2B5EF4-FFF2-40B4-BE49-F238E27FC236}">
                <a16:creationId xmlns:a16="http://schemas.microsoft.com/office/drawing/2014/main" id="{953A6198-C320-D835-DF03-F667A1D39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616" y="951376"/>
            <a:ext cx="5300284" cy="3407325"/>
          </a:xfrm>
          <a:prstGeom prst="rect">
            <a:avLst/>
          </a:prstGeom>
        </p:spPr>
      </p:pic>
      <p:sp>
        <p:nvSpPr>
          <p:cNvPr id="7" name="Textfeld 6">
            <a:extLst>
              <a:ext uri="{FF2B5EF4-FFF2-40B4-BE49-F238E27FC236}">
                <a16:creationId xmlns:a16="http://schemas.microsoft.com/office/drawing/2014/main" id="{005BFA66-4AAE-A90B-C057-8A6C8E151326}"/>
              </a:ext>
            </a:extLst>
          </p:cNvPr>
          <p:cNvSpPr txBox="1"/>
          <p:nvPr/>
        </p:nvSpPr>
        <p:spPr>
          <a:xfrm>
            <a:off x="9585516" y="5811215"/>
            <a:ext cx="2494189" cy="215444"/>
          </a:xfrm>
          <a:prstGeom prst="rect">
            <a:avLst/>
          </a:prstGeom>
          <a:noFill/>
        </p:spPr>
        <p:txBody>
          <a:bodyPr wrap="square">
            <a:spAutoFit/>
          </a:bodyPr>
          <a:lstStyle/>
          <a:p>
            <a:r>
              <a:rPr lang="de-DE" sz="800" dirty="0" err="1">
                <a:solidFill>
                  <a:schemeClr val="bg2"/>
                </a:solidFill>
              </a:rPr>
              <a:t>Lighbeam</a:t>
            </a:r>
            <a:r>
              <a:rPr lang="de-DE" sz="800" dirty="0">
                <a:solidFill>
                  <a:schemeClr val="bg2"/>
                </a:solidFill>
              </a:rPr>
              <a:t> Screenshot, Konrad Dornebusch 2022</a:t>
            </a:r>
          </a:p>
        </p:txBody>
      </p:sp>
    </p:spTree>
    <p:extLst>
      <p:ext uri="{BB962C8B-B14F-4D97-AF65-F5344CB8AC3E}">
        <p14:creationId xmlns:p14="http://schemas.microsoft.com/office/powerpoint/2010/main" val="365891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2F2E7-594D-E7ED-04BD-8CC884E3DC4E}"/>
              </a:ext>
            </a:extLst>
          </p:cNvPr>
          <p:cNvSpPr>
            <a:spLocks noGrp="1"/>
          </p:cNvSpPr>
          <p:nvPr>
            <p:ph type="title"/>
          </p:nvPr>
        </p:nvSpPr>
        <p:spPr/>
        <p:txBody>
          <a:bodyPr/>
          <a:lstStyle/>
          <a:p>
            <a:r>
              <a:rPr lang="de-DE" dirty="0"/>
              <a:t>Funktionen von Tracking</a:t>
            </a:r>
          </a:p>
        </p:txBody>
      </p:sp>
      <p:sp>
        <p:nvSpPr>
          <p:cNvPr id="3" name="Textplatzhalter 2">
            <a:extLst>
              <a:ext uri="{FF2B5EF4-FFF2-40B4-BE49-F238E27FC236}">
                <a16:creationId xmlns:a16="http://schemas.microsoft.com/office/drawing/2014/main" id="{61D1BD66-C6E9-B594-7FCE-D0652BE833CE}"/>
              </a:ext>
            </a:extLst>
          </p:cNvPr>
          <p:cNvSpPr>
            <a:spLocks noGrp="1"/>
          </p:cNvSpPr>
          <p:nvPr>
            <p:ph type="body" sz="quarter" idx="10"/>
          </p:nvPr>
        </p:nvSpPr>
        <p:spPr>
          <a:xfrm>
            <a:off x="672498" y="983691"/>
            <a:ext cx="5195887" cy="4344985"/>
          </a:xfrm>
        </p:spPr>
        <p:txBody>
          <a:bodyPr/>
          <a:lstStyle/>
          <a:p>
            <a:r>
              <a:rPr lang="de-DE" sz="1800" dirty="0">
                <a:solidFill>
                  <a:srgbClr val="13A983"/>
                </a:solidFill>
              </a:rPr>
              <a:t>Ausprobieren: </a:t>
            </a:r>
          </a:p>
          <a:p>
            <a:endParaRPr lang="de-DE" sz="1800" dirty="0">
              <a:solidFill>
                <a:srgbClr val="13A983"/>
              </a:solidFill>
            </a:endParaRPr>
          </a:p>
          <a:p>
            <a:r>
              <a:rPr lang="de-DE" sz="1800" dirty="0">
                <a:solidFill>
                  <a:srgbClr val="13A983"/>
                </a:solidFill>
              </a:rPr>
              <a:t>nenne Webseiten die dich interessieren!</a:t>
            </a:r>
          </a:p>
          <a:p>
            <a:endParaRPr lang="de-DE" dirty="0"/>
          </a:p>
          <a:p>
            <a:endParaRPr lang="de-DE" dirty="0"/>
          </a:p>
          <a:p>
            <a:endParaRPr lang="de-DE" dirty="0"/>
          </a:p>
        </p:txBody>
      </p:sp>
      <p:sp>
        <p:nvSpPr>
          <p:cNvPr id="4" name="Textplatzhalter 3">
            <a:extLst>
              <a:ext uri="{FF2B5EF4-FFF2-40B4-BE49-F238E27FC236}">
                <a16:creationId xmlns:a16="http://schemas.microsoft.com/office/drawing/2014/main" id="{B3E203BE-E1DD-075D-4B7D-01413DBFFCDF}"/>
              </a:ext>
            </a:extLst>
          </p:cNvPr>
          <p:cNvSpPr>
            <a:spLocks noGrp="1"/>
          </p:cNvSpPr>
          <p:nvPr>
            <p:ph type="body" sz="quarter" idx="11"/>
          </p:nvPr>
        </p:nvSpPr>
        <p:spPr>
          <a:xfrm>
            <a:off x="6323616" y="551627"/>
            <a:ext cx="5187950" cy="4344984"/>
          </a:xfrm>
        </p:spPr>
        <p:txBody>
          <a:bodyPr/>
          <a:lstStyle/>
          <a:p>
            <a:r>
              <a:rPr lang="de-DE" sz="2800" dirty="0">
                <a:solidFill>
                  <a:schemeClr val="accent6">
                    <a:lumMod val="50000"/>
                  </a:schemeClr>
                </a:solidFill>
              </a:rPr>
              <a:t>Lightbeam</a:t>
            </a:r>
            <a:endParaRPr lang="de-DE" sz="2000" dirty="0">
              <a:solidFill>
                <a:schemeClr val="accent6">
                  <a:lumMod val="50000"/>
                </a:schemeClr>
              </a:solidFill>
            </a:endParaRPr>
          </a:p>
        </p:txBody>
      </p:sp>
      <p:pic>
        <p:nvPicPr>
          <p:cNvPr id="6" name="Grafik 5">
            <a:extLst>
              <a:ext uri="{FF2B5EF4-FFF2-40B4-BE49-F238E27FC236}">
                <a16:creationId xmlns:a16="http://schemas.microsoft.com/office/drawing/2014/main" id="{953A6198-C320-D835-DF03-F667A1D39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616" y="951376"/>
            <a:ext cx="5300284" cy="3407325"/>
          </a:xfrm>
          <a:prstGeom prst="rect">
            <a:avLst/>
          </a:prstGeom>
        </p:spPr>
      </p:pic>
      <p:sp>
        <p:nvSpPr>
          <p:cNvPr id="7" name="Textfeld 6">
            <a:extLst>
              <a:ext uri="{FF2B5EF4-FFF2-40B4-BE49-F238E27FC236}">
                <a16:creationId xmlns:a16="http://schemas.microsoft.com/office/drawing/2014/main" id="{005BFA66-4AAE-A90B-C057-8A6C8E151326}"/>
              </a:ext>
            </a:extLst>
          </p:cNvPr>
          <p:cNvSpPr txBox="1"/>
          <p:nvPr/>
        </p:nvSpPr>
        <p:spPr>
          <a:xfrm>
            <a:off x="9585516" y="5811215"/>
            <a:ext cx="2494189" cy="215444"/>
          </a:xfrm>
          <a:prstGeom prst="rect">
            <a:avLst/>
          </a:prstGeom>
          <a:noFill/>
        </p:spPr>
        <p:txBody>
          <a:bodyPr wrap="square">
            <a:spAutoFit/>
          </a:bodyPr>
          <a:lstStyle/>
          <a:p>
            <a:r>
              <a:rPr lang="de-DE" sz="800" dirty="0" err="1">
                <a:solidFill>
                  <a:schemeClr val="bg2"/>
                </a:solidFill>
              </a:rPr>
              <a:t>Lighbeam</a:t>
            </a:r>
            <a:r>
              <a:rPr lang="de-DE" sz="800" dirty="0">
                <a:solidFill>
                  <a:schemeClr val="bg2"/>
                </a:solidFill>
              </a:rPr>
              <a:t> Screenshot, Konrad Dornebusch 2022</a:t>
            </a:r>
          </a:p>
        </p:txBody>
      </p:sp>
      <p:sp>
        <p:nvSpPr>
          <p:cNvPr id="5" name="Textfeld 4">
            <a:extLst>
              <a:ext uri="{FF2B5EF4-FFF2-40B4-BE49-F238E27FC236}">
                <a16:creationId xmlns:a16="http://schemas.microsoft.com/office/drawing/2014/main" id="{9E86F51A-83FD-A582-E586-89B2B541BC55}"/>
              </a:ext>
            </a:extLst>
          </p:cNvPr>
          <p:cNvSpPr txBox="1"/>
          <p:nvPr/>
        </p:nvSpPr>
        <p:spPr>
          <a:xfrm>
            <a:off x="6323615" y="4433046"/>
            <a:ext cx="5300285" cy="895630"/>
          </a:xfrm>
          <a:prstGeom prst="rect">
            <a:avLst/>
          </a:prstGeom>
          <a:noFill/>
        </p:spPr>
        <p:txBody>
          <a:bodyPr wrap="square">
            <a:spAutoFit/>
          </a:bodyPr>
          <a:lstStyle/>
          <a:p>
            <a:r>
              <a:rPr lang="de-DE" b="1" dirty="0">
                <a:solidFill>
                  <a:schemeClr val="tx1">
                    <a:lumMod val="90000"/>
                    <a:lumOff val="10000"/>
                  </a:schemeClr>
                </a:solidFill>
              </a:rPr>
              <a:t>Fingerprinting</a:t>
            </a:r>
            <a:r>
              <a:rPr lang="de-DE" dirty="0"/>
              <a:t> </a:t>
            </a:r>
            <a:r>
              <a:rPr lang="de-DE" sz="1200" dirty="0"/>
              <a:t>(Tracking über verschiedene Browser möglich), IP- Adresse, verwendeter Browser oder Betriebssystem-Informationen werden genauso gesammelt wie Daten zu Zeitzone, verwendeten Schriftarten, eingestellter Sprache oder Display-Auflösung</a:t>
            </a:r>
          </a:p>
        </p:txBody>
      </p:sp>
    </p:spTree>
    <p:extLst>
      <p:ext uri="{BB962C8B-B14F-4D97-AF65-F5344CB8AC3E}">
        <p14:creationId xmlns:p14="http://schemas.microsoft.com/office/powerpoint/2010/main" val="150633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C9428-4F11-D6AE-EC5B-975557C9B24C}"/>
              </a:ext>
            </a:extLst>
          </p:cNvPr>
          <p:cNvSpPr>
            <a:spLocks noGrp="1"/>
          </p:cNvSpPr>
          <p:nvPr>
            <p:ph type="title"/>
          </p:nvPr>
        </p:nvSpPr>
        <p:spPr/>
        <p:txBody>
          <a:bodyPr/>
          <a:lstStyle/>
          <a:p>
            <a:r>
              <a:rPr lang="de-DE" dirty="0"/>
              <a:t>Grundlagen III</a:t>
            </a:r>
          </a:p>
        </p:txBody>
      </p:sp>
    </p:spTree>
    <p:extLst>
      <p:ext uri="{BB962C8B-B14F-4D97-AF65-F5344CB8AC3E}">
        <p14:creationId xmlns:p14="http://schemas.microsoft.com/office/powerpoint/2010/main" val="397738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Rückblick auf die Selbstlernphasen Grundlagen III</a:t>
            </a:r>
          </a:p>
        </p:txBody>
      </p:sp>
      <p:pic>
        <p:nvPicPr>
          <p:cNvPr id="4" name="Inhaltsplatzhalt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804160" y="1030288"/>
            <a:ext cx="6992444" cy="4831958"/>
          </a:xfrm>
        </p:spPr>
      </p:pic>
      <p:sp>
        <p:nvSpPr>
          <p:cNvPr id="8" name="Rechteck 7"/>
          <p:cNvSpPr/>
          <p:nvPr/>
        </p:nvSpPr>
        <p:spPr>
          <a:xfrm>
            <a:off x="6467907" y="6150114"/>
            <a:ext cx="2854428" cy="707886"/>
          </a:xfrm>
          <a:prstGeom prst="rect">
            <a:avLst/>
          </a:prstGeom>
        </p:spPr>
        <p:txBody>
          <a:bodyPr wrap="square">
            <a:spAutoFit/>
          </a:bodyPr>
          <a:lstStyle/>
          <a:p>
            <a:pPr algn="ctr"/>
            <a:r>
              <a:rPr lang="de-DE" sz="800" dirty="0">
                <a:solidFill>
                  <a:schemeClr val="bg2"/>
                </a:solidFill>
              </a:rPr>
              <a:t>Was ist </a:t>
            </a:r>
            <a:r>
              <a:rPr lang="de-DE" sz="800" dirty="0" err="1">
                <a:solidFill>
                  <a:schemeClr val="bg2"/>
                </a:solidFill>
              </a:rPr>
              <a:t>eAssessment</a:t>
            </a:r>
            <a:r>
              <a:rPr lang="de-DE" sz="800" dirty="0">
                <a:solidFill>
                  <a:schemeClr val="bg2"/>
                </a:solidFill>
              </a:rPr>
              <a:t>  von Cornelia </a:t>
            </a:r>
            <a:r>
              <a:rPr lang="de-DE" sz="800" dirty="0" err="1">
                <a:solidFill>
                  <a:schemeClr val="bg2"/>
                </a:solidFill>
              </a:rPr>
              <a:t>Rüdel</a:t>
            </a:r>
            <a:r>
              <a:rPr lang="de-DE" sz="800" dirty="0">
                <a:solidFill>
                  <a:schemeClr val="bg2"/>
                </a:solidFill>
              </a:rPr>
              <a:t>:?, In: </a:t>
            </a:r>
            <a:r>
              <a:rPr lang="de-DE" sz="800" dirty="0" err="1">
                <a:solidFill>
                  <a:schemeClr val="bg2"/>
                </a:solidFill>
              </a:rPr>
              <a:t>eAssessment</a:t>
            </a:r>
            <a:r>
              <a:rPr lang="de-DE" sz="800" dirty="0">
                <a:solidFill>
                  <a:schemeClr val="bg2"/>
                </a:solidFill>
              </a:rPr>
              <a:t>, </a:t>
            </a:r>
            <a:r>
              <a:rPr lang="de-DE" sz="800" dirty="0" err="1">
                <a:solidFill>
                  <a:schemeClr val="bg2"/>
                </a:solidFill>
              </a:rPr>
              <a:t>ePrüfungen</a:t>
            </a:r>
            <a:r>
              <a:rPr lang="de-DE" sz="800" dirty="0">
                <a:solidFill>
                  <a:schemeClr val="bg2"/>
                </a:solidFill>
              </a:rPr>
              <a:t>, </a:t>
            </a:r>
            <a:r>
              <a:rPr lang="de-DE" sz="800" dirty="0" err="1">
                <a:solidFill>
                  <a:schemeClr val="bg2"/>
                </a:solidFill>
              </a:rPr>
              <a:t>ePortfolios</a:t>
            </a:r>
            <a:r>
              <a:rPr lang="de-DE" sz="800" dirty="0">
                <a:solidFill>
                  <a:schemeClr val="bg2"/>
                </a:solidFill>
              </a:rPr>
              <a:t>, Hamburger </a:t>
            </a:r>
            <a:r>
              <a:rPr lang="de-DE" sz="800" dirty="0" err="1">
                <a:solidFill>
                  <a:schemeClr val="bg2"/>
                </a:solidFill>
              </a:rPr>
              <a:t>eLMAGAZIN</a:t>
            </a:r>
            <a:r>
              <a:rPr lang="de-DE" sz="800" dirty="0">
                <a:solidFill>
                  <a:schemeClr val="bg2"/>
                </a:solidFill>
              </a:rPr>
              <a:t>, Ausgabe #02, S. 22-24, </a:t>
            </a:r>
            <a:r>
              <a:rPr lang="de-DE" sz="800" dirty="0">
                <a:solidFill>
                  <a:schemeClr val="bg2"/>
                </a:solidFill>
                <a:hlinkClick r:id="rId3">
                  <a:extLst>
                    <a:ext uri="{A12FA001-AC4F-418D-AE19-62706E023703}">
                      <ahyp:hlinkClr xmlns:ahyp="http://schemas.microsoft.com/office/drawing/2018/hyperlinkcolor" val="tx"/>
                    </a:ext>
                  </a:extLst>
                </a:hlinkClick>
              </a:rPr>
              <a:t>https://creativecommons.org</a:t>
            </a:r>
            <a:r>
              <a:rPr lang="de-DE" sz="800" dirty="0">
                <a:solidFill>
                  <a:schemeClr val="bg2"/>
                </a:solidFill>
              </a:rPr>
              <a:t>,  Zentrales eLearning-Büro der Universität Hamburg, </a:t>
            </a:r>
          </a:p>
        </p:txBody>
      </p:sp>
    </p:spTree>
    <p:extLst>
      <p:ext uri="{BB962C8B-B14F-4D97-AF65-F5344CB8AC3E}">
        <p14:creationId xmlns:p14="http://schemas.microsoft.com/office/powerpoint/2010/main" val="287487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Rückblick auf die Selbstlernphasen Grundlagen III</a:t>
            </a:r>
          </a:p>
        </p:txBody>
      </p:sp>
      <p:pic>
        <p:nvPicPr>
          <p:cNvPr id="4" name="Inhaltsplatzhalt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804160" y="1030288"/>
            <a:ext cx="6992444" cy="4831958"/>
          </a:xfrm>
        </p:spPr>
      </p:pic>
      <p:sp>
        <p:nvSpPr>
          <p:cNvPr id="7" name="Pfeil nach rechts 6"/>
          <p:cNvSpPr/>
          <p:nvPr/>
        </p:nvSpPr>
        <p:spPr>
          <a:xfrm rot="11606088">
            <a:off x="7537202" y="4862837"/>
            <a:ext cx="1874132" cy="69809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solidFill>
                <a:srgbClr val="FF0000"/>
              </a:solidFill>
            </a:endParaRPr>
          </a:p>
        </p:txBody>
      </p:sp>
      <p:sp>
        <p:nvSpPr>
          <p:cNvPr id="3" name="Pfeil nach links 2"/>
          <p:cNvSpPr/>
          <p:nvPr/>
        </p:nvSpPr>
        <p:spPr>
          <a:xfrm>
            <a:off x="8544231" y="2939846"/>
            <a:ext cx="2615381" cy="324464"/>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p>
        </p:txBody>
      </p:sp>
      <p:sp>
        <p:nvSpPr>
          <p:cNvPr id="5" name="Rechteck 4"/>
          <p:cNvSpPr/>
          <p:nvPr/>
        </p:nvSpPr>
        <p:spPr>
          <a:xfrm>
            <a:off x="8642087" y="2721819"/>
            <a:ext cx="2618024" cy="341632"/>
          </a:xfrm>
          <a:prstGeom prst="rect">
            <a:avLst/>
          </a:prstGeom>
        </p:spPr>
        <p:txBody>
          <a:bodyPr wrap="none">
            <a:spAutoFit/>
          </a:bodyPr>
          <a:lstStyle/>
          <a:p>
            <a:r>
              <a:rPr lang="de-DE" dirty="0"/>
              <a:t>Optical Mark Recognition</a:t>
            </a:r>
          </a:p>
        </p:txBody>
      </p:sp>
      <p:sp>
        <p:nvSpPr>
          <p:cNvPr id="9" name="Explosion 1 8"/>
          <p:cNvSpPr/>
          <p:nvPr/>
        </p:nvSpPr>
        <p:spPr>
          <a:xfrm>
            <a:off x="476250" y="1390650"/>
            <a:ext cx="609600" cy="638175"/>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Textfeld 9"/>
          <p:cNvSpPr txBox="1"/>
          <p:nvPr/>
        </p:nvSpPr>
        <p:spPr>
          <a:xfrm>
            <a:off x="412451" y="2048416"/>
            <a:ext cx="2057401" cy="1588127"/>
          </a:xfrm>
          <a:prstGeom prst="rect">
            <a:avLst/>
          </a:prstGeom>
          <a:noFill/>
        </p:spPr>
        <p:txBody>
          <a:bodyPr wrap="square" rtlCol="0">
            <a:spAutoFit/>
          </a:bodyPr>
          <a:lstStyle/>
          <a:p>
            <a:r>
              <a:rPr lang="de-DE" dirty="0"/>
              <a:t>Datenschutz der Schüler*innen beachten (welche Software, Unternehmen welche, Interessen)</a:t>
            </a:r>
          </a:p>
        </p:txBody>
      </p:sp>
    </p:spTree>
    <p:extLst>
      <p:ext uri="{BB962C8B-B14F-4D97-AF65-F5344CB8AC3E}">
        <p14:creationId xmlns:p14="http://schemas.microsoft.com/office/powerpoint/2010/main" val="183231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Rückblick auf die Selbstlernphasen Grundlagen III</a:t>
            </a:r>
          </a:p>
        </p:txBody>
      </p:sp>
      <p:pic>
        <p:nvPicPr>
          <p:cNvPr id="6" name="Inhaltsplatzhalt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762125" y="2193120"/>
            <a:ext cx="6635695" cy="3422319"/>
          </a:xfrm>
        </p:spPr>
      </p:pic>
      <p:sp>
        <p:nvSpPr>
          <p:cNvPr id="7" name="Rechteck 6"/>
          <p:cNvSpPr/>
          <p:nvPr/>
        </p:nvSpPr>
        <p:spPr>
          <a:xfrm>
            <a:off x="8169053" y="5023637"/>
            <a:ext cx="2722772" cy="646331"/>
          </a:xfrm>
          <a:prstGeom prst="rect">
            <a:avLst/>
          </a:prstGeom>
        </p:spPr>
        <p:txBody>
          <a:bodyPr wrap="square">
            <a:spAutoFit/>
          </a:bodyPr>
          <a:lstStyle/>
          <a:p>
            <a:r>
              <a:rPr lang="de-DE" sz="1200" dirty="0"/>
              <a:t>Single Choice und Multiple-Choice-Aufgaben</a:t>
            </a:r>
          </a:p>
          <a:p>
            <a:r>
              <a:rPr lang="de-DE" sz="1200" u="sng" dirty="0"/>
              <a:t>Autoführerschein</a:t>
            </a:r>
            <a:r>
              <a:rPr lang="de-DE" sz="1200" dirty="0"/>
              <a:t>: Recht vor Links</a:t>
            </a:r>
          </a:p>
        </p:txBody>
      </p:sp>
      <p:sp>
        <p:nvSpPr>
          <p:cNvPr id="8" name="Rechteck 7"/>
          <p:cNvSpPr/>
          <p:nvPr/>
        </p:nvSpPr>
        <p:spPr>
          <a:xfrm>
            <a:off x="8169053" y="3997388"/>
            <a:ext cx="3758082" cy="830997"/>
          </a:xfrm>
          <a:prstGeom prst="rect">
            <a:avLst/>
          </a:prstGeom>
        </p:spPr>
        <p:txBody>
          <a:bodyPr wrap="square">
            <a:spAutoFit/>
          </a:bodyPr>
          <a:lstStyle/>
          <a:p>
            <a:r>
              <a:rPr lang="de-DE" sz="1200" dirty="0"/>
              <a:t>situationsbezogene Prüfungen oder Fallbeispiele </a:t>
            </a:r>
            <a:r>
              <a:rPr lang="de-DE" sz="1200" u="sng" dirty="0"/>
              <a:t>Autoführerschein</a:t>
            </a:r>
            <a:r>
              <a:rPr lang="de-DE" sz="1200" dirty="0"/>
              <a:t>: Darstellung einer Verkehrssituation mit der Frage, was in diesem Fall zu tun ist.</a:t>
            </a:r>
          </a:p>
        </p:txBody>
      </p:sp>
      <p:sp>
        <p:nvSpPr>
          <p:cNvPr id="13" name="Rechteck 12"/>
          <p:cNvSpPr/>
          <p:nvPr/>
        </p:nvSpPr>
        <p:spPr>
          <a:xfrm>
            <a:off x="7597844" y="3205531"/>
            <a:ext cx="3198440" cy="461665"/>
          </a:xfrm>
          <a:prstGeom prst="rect">
            <a:avLst/>
          </a:prstGeom>
        </p:spPr>
        <p:txBody>
          <a:bodyPr wrap="none">
            <a:spAutoFit/>
          </a:bodyPr>
          <a:lstStyle/>
          <a:p>
            <a:r>
              <a:rPr lang="de-DE" sz="1200" dirty="0"/>
              <a:t> virtuelle Labore oder Simulatoren</a:t>
            </a:r>
          </a:p>
          <a:p>
            <a:r>
              <a:rPr lang="de-DE" sz="1200" u="sng" dirty="0"/>
              <a:t>Autoführerschein</a:t>
            </a:r>
            <a:r>
              <a:rPr lang="de-DE" sz="1200" dirty="0"/>
              <a:t>: Simulation eines Autos </a:t>
            </a:r>
          </a:p>
        </p:txBody>
      </p:sp>
      <p:sp>
        <p:nvSpPr>
          <p:cNvPr id="14" name="Rechteck 13"/>
          <p:cNvSpPr/>
          <p:nvPr/>
        </p:nvSpPr>
        <p:spPr>
          <a:xfrm>
            <a:off x="6862711" y="2023290"/>
            <a:ext cx="3567164" cy="830997"/>
          </a:xfrm>
          <a:prstGeom prst="rect">
            <a:avLst/>
          </a:prstGeom>
        </p:spPr>
        <p:txBody>
          <a:bodyPr wrap="square">
            <a:spAutoFit/>
          </a:bodyPr>
          <a:lstStyle/>
          <a:p>
            <a:r>
              <a:rPr lang="de-DE" sz="1200" dirty="0"/>
              <a:t>Durch Beobachtung und Aufzeichnung </a:t>
            </a:r>
            <a:r>
              <a:rPr lang="de-DE" sz="1200" u="sng" dirty="0"/>
              <a:t>Videoanalyse von Bewegungsabläufen</a:t>
            </a:r>
            <a:r>
              <a:rPr lang="de-DE" sz="1200" dirty="0"/>
              <a:t> bei Sportlern, um Optimierungspotential aufzudecken.</a:t>
            </a:r>
          </a:p>
        </p:txBody>
      </p:sp>
      <p:sp>
        <p:nvSpPr>
          <p:cNvPr id="15" name="Rechteck 14"/>
          <p:cNvSpPr/>
          <p:nvPr/>
        </p:nvSpPr>
        <p:spPr>
          <a:xfrm>
            <a:off x="874712" y="799139"/>
            <a:ext cx="11100978" cy="738664"/>
          </a:xfrm>
          <a:prstGeom prst="rect">
            <a:avLst/>
          </a:prstGeom>
        </p:spPr>
        <p:txBody>
          <a:bodyPr wrap="square">
            <a:spAutoFit/>
          </a:bodyPr>
          <a:lstStyle/>
          <a:p>
            <a:r>
              <a:rPr lang="de-DE" sz="1400" dirty="0"/>
              <a:t>Reine Wissensprüfungen bergen die Gefahr, dass man Prüflingen aufgrund ihres Wissens (träges Wissen) fälschlicherweise Können zuschreibt bzw. umgekehrt vermutet, dass wenn bestimmtes Wissen (implizites Wissen) fehlt, auch zugehöriges Können nicht vorhanden ist.</a:t>
            </a:r>
          </a:p>
        </p:txBody>
      </p:sp>
      <p:pic>
        <p:nvPicPr>
          <p:cNvPr id="16" name="Grafik 15"/>
          <p:cNvPicPr>
            <a:picLocks noChangeAspect="1"/>
          </p:cNvPicPr>
          <p:nvPr/>
        </p:nvPicPr>
        <p:blipFill>
          <a:blip r:embed="rId3"/>
          <a:stretch>
            <a:fillRect/>
          </a:stretch>
        </p:blipFill>
        <p:spPr>
          <a:xfrm>
            <a:off x="11225450" y="5809685"/>
            <a:ext cx="838200" cy="295275"/>
          </a:xfrm>
          <a:prstGeom prst="rect">
            <a:avLst/>
          </a:prstGeom>
        </p:spPr>
      </p:pic>
      <p:sp>
        <p:nvSpPr>
          <p:cNvPr id="4" name="Textfeld 3">
            <a:extLst>
              <a:ext uri="{FF2B5EF4-FFF2-40B4-BE49-F238E27FC236}">
                <a16:creationId xmlns:a16="http://schemas.microsoft.com/office/drawing/2014/main" id="{CB91A3F8-4D79-8501-E61C-1ED9C3CEA246}"/>
              </a:ext>
            </a:extLst>
          </p:cNvPr>
          <p:cNvSpPr txBox="1"/>
          <p:nvPr/>
        </p:nvSpPr>
        <p:spPr>
          <a:xfrm>
            <a:off x="6724169" y="6147590"/>
            <a:ext cx="2238375" cy="957185"/>
          </a:xfrm>
          <a:prstGeom prst="rect">
            <a:avLst/>
          </a:prstGeom>
          <a:noFill/>
        </p:spPr>
        <p:txBody>
          <a:bodyPr wrap="square">
            <a:spAutoFit/>
          </a:bodyPr>
          <a:lstStyle/>
          <a:p>
            <a:pPr algn="ctr"/>
            <a:r>
              <a:rPr lang="en-US" sz="800" i="0" cap="all" dirty="0">
                <a:solidFill>
                  <a:schemeClr val="bg2"/>
                </a:solidFill>
                <a:effectLst/>
                <a:latin typeface="Galdeano"/>
              </a:rPr>
              <a:t>MILLER’S PYRAMID OF CLINICAL COMPETENCE, </a:t>
            </a:r>
            <a:r>
              <a:rPr lang="en-US" sz="800" i="0" cap="all" dirty="0" err="1">
                <a:solidFill>
                  <a:schemeClr val="bg2"/>
                </a:solidFill>
                <a:effectLst/>
                <a:latin typeface="Galdeano"/>
              </a:rPr>
              <a:t>CCBYSa</a:t>
            </a:r>
            <a:r>
              <a:rPr lang="en-US" sz="800" i="0" cap="all" dirty="0">
                <a:solidFill>
                  <a:schemeClr val="bg2"/>
                </a:solidFill>
                <a:effectLst/>
                <a:latin typeface="Galdeano"/>
              </a:rPr>
              <a:t>, </a:t>
            </a:r>
            <a:r>
              <a:rPr lang="en-US" sz="800" cap="all" dirty="0">
                <a:solidFill>
                  <a:schemeClr val="bg2"/>
                </a:solidFill>
                <a:latin typeface="Galdeano"/>
              </a:rPr>
              <a:t>https://openpress.usask.ca/ideabook/chapter/millers-pyramid-of-clinical-competence</a:t>
            </a:r>
            <a:endParaRPr lang="en-US" b="1" i="0" cap="all" dirty="0">
              <a:solidFill>
                <a:srgbClr val="222222"/>
              </a:solidFill>
              <a:effectLst/>
              <a:latin typeface="Galdeano"/>
            </a:endParaRPr>
          </a:p>
          <a:p>
            <a:pPr algn="r"/>
            <a:r>
              <a:rPr lang="en-US" b="1" i="0" cap="all" dirty="0">
                <a:solidFill>
                  <a:srgbClr val="222222"/>
                </a:solidFill>
                <a:effectLst/>
                <a:latin typeface="Galdeano"/>
              </a:rPr>
              <a:t> </a:t>
            </a:r>
          </a:p>
        </p:txBody>
      </p:sp>
    </p:spTree>
    <p:extLst>
      <p:ext uri="{BB962C8B-B14F-4D97-AF65-F5344CB8AC3E}">
        <p14:creationId xmlns:p14="http://schemas.microsoft.com/office/powerpoint/2010/main" val="110223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Weiterführung einer Projekt Idee</a:t>
            </a:r>
            <a:br>
              <a:rPr lang="de-DE" dirty="0"/>
            </a:br>
            <a:r>
              <a:rPr lang="de-DE" b="0" dirty="0"/>
              <a:t>„DigTools4Lehramt“</a:t>
            </a:r>
            <a:br>
              <a:rPr lang="de-DE" dirty="0"/>
            </a:br>
            <a:r>
              <a:rPr lang="de-DE" sz="2000" b="0" dirty="0"/>
              <a:t>in Zusammenarbeit mit der Universität Leipzig </a:t>
            </a:r>
            <a:br>
              <a:rPr lang="de-DE" dirty="0"/>
            </a:br>
            <a:endParaRPr lang="de-DE" dirty="0"/>
          </a:p>
        </p:txBody>
      </p:sp>
      <p:sp>
        <p:nvSpPr>
          <p:cNvPr id="4" name="Textfeld 3"/>
          <p:cNvSpPr txBox="1"/>
          <p:nvPr/>
        </p:nvSpPr>
        <p:spPr>
          <a:xfrm>
            <a:off x="6773333" y="6208521"/>
            <a:ext cx="2521654" cy="553998"/>
          </a:xfrm>
          <a:prstGeom prst="rect">
            <a:avLst/>
          </a:prstGeom>
          <a:noFill/>
        </p:spPr>
        <p:txBody>
          <a:bodyPr wrap="square" rtlCol="0">
            <a:spAutoFit/>
          </a:bodyPr>
          <a:lstStyle/>
          <a:p>
            <a:r>
              <a:rPr lang="de-DE" sz="1000" dirty="0"/>
              <a:t>Schloss-Symbol, madartzgraphics, CC0, https://pixabay.com/de/illustrations/internet-sicherheit-sicherheit-1915626/</a:t>
            </a:r>
          </a:p>
        </p:txBody>
      </p:sp>
    </p:spTree>
    <p:extLst>
      <p:ext uri="{BB962C8B-B14F-4D97-AF65-F5344CB8AC3E}">
        <p14:creationId xmlns:p14="http://schemas.microsoft.com/office/powerpoint/2010/main" val="370717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Gliederung</a:t>
            </a:r>
          </a:p>
        </p:txBody>
      </p:sp>
      <p:sp>
        <p:nvSpPr>
          <p:cNvPr id="6" name="Inhaltsplatzhalter 5"/>
          <p:cNvSpPr>
            <a:spLocks noGrp="1"/>
          </p:cNvSpPr>
          <p:nvPr>
            <p:ph sz="quarter" idx="10"/>
          </p:nvPr>
        </p:nvSpPr>
        <p:spPr/>
        <p:txBody>
          <a:bodyPr/>
          <a:lstStyle/>
          <a:p>
            <a:pPr marL="457200" indent="-457200">
              <a:buFont typeface="+mj-lt"/>
              <a:buAutoNum type="alphaLcPeriod"/>
            </a:pPr>
            <a:r>
              <a:rPr lang="de-DE" sz="1800" b="1" dirty="0"/>
              <a:t>Neue Teilnehmer*innen? </a:t>
            </a:r>
            <a:r>
              <a:rPr lang="de-DE" sz="1800" dirty="0"/>
              <a:t>(Fragen klären)</a:t>
            </a:r>
          </a:p>
          <a:p>
            <a:pPr marL="457200" indent="-457200">
              <a:buFont typeface="+mj-lt"/>
              <a:buAutoNum type="alphaLcPeriod"/>
            </a:pPr>
            <a:r>
              <a:rPr lang="de-DE" sz="1800" b="1" dirty="0"/>
              <a:t>Rückblick auf die Selbstlernphasen Grundlagen I-III </a:t>
            </a:r>
            <a:r>
              <a:rPr lang="de-DE" sz="1800" dirty="0"/>
              <a:t>(</a:t>
            </a:r>
            <a:r>
              <a:rPr lang="de-DE" sz="1800" dirty="0">
                <a:solidFill>
                  <a:schemeClr val="tx1"/>
                </a:solidFill>
              </a:rPr>
              <a:t>1.Modelle 2. OER und Datenschutz 3. Individualisierung, E-Assessments, </a:t>
            </a:r>
            <a:r>
              <a:rPr lang="de-DE" sz="1800" dirty="0" err="1">
                <a:solidFill>
                  <a:schemeClr val="tx1"/>
                </a:solidFill>
              </a:rPr>
              <a:t>Flipped-Classroom</a:t>
            </a:r>
            <a:r>
              <a:rPr lang="de-DE" sz="1800" dirty="0">
                <a:solidFill>
                  <a:schemeClr val="tx1"/>
                </a:solidFill>
              </a:rPr>
              <a:t>)</a:t>
            </a:r>
          </a:p>
          <a:p>
            <a:pPr marL="457200" indent="-457200">
              <a:buFont typeface="+mj-lt"/>
              <a:buAutoNum type="alphaLcPeriod"/>
            </a:pPr>
            <a:r>
              <a:rPr lang="de-DE" sz="1800" b="1" dirty="0"/>
              <a:t>Projekt</a:t>
            </a:r>
            <a:r>
              <a:rPr lang="de-DE" sz="1800" dirty="0"/>
              <a:t> DigTools4Lehramt </a:t>
            </a:r>
          </a:p>
          <a:p>
            <a:pPr marL="738842" lvl="1" indent="-342900">
              <a:buAutoNum type="arabicPeriod"/>
            </a:pPr>
            <a:r>
              <a:rPr lang="de-DE" sz="1800" dirty="0"/>
              <a:t>Gliederung des Projekts</a:t>
            </a:r>
          </a:p>
          <a:p>
            <a:pPr marL="738842" lvl="1" indent="-342900">
              <a:buAutoNum type="arabicPeriod"/>
            </a:pPr>
            <a:r>
              <a:rPr lang="de-DE" sz="1800" dirty="0"/>
              <a:t>DigTools4Lehramt Einführung</a:t>
            </a:r>
          </a:p>
          <a:p>
            <a:pPr marL="738842" lvl="1" indent="-342900">
              <a:buAutoNum type="arabicPeriod"/>
            </a:pPr>
            <a:r>
              <a:rPr lang="de-DE" sz="1800" dirty="0"/>
              <a:t>Toolvorstellung CryptPad </a:t>
            </a:r>
          </a:p>
          <a:p>
            <a:pPr marL="738842" lvl="1" indent="-342900">
              <a:buAutoNum type="arabicPeriod"/>
            </a:pPr>
            <a:r>
              <a:rPr lang="de-DE" sz="1800" dirty="0"/>
              <a:t>Themenwahl</a:t>
            </a:r>
          </a:p>
          <a:p>
            <a:pPr marL="738842" lvl="1" indent="-342900">
              <a:buAutoNum type="arabicPeriod"/>
            </a:pPr>
            <a:r>
              <a:rPr lang="de-DE" sz="1800" dirty="0"/>
              <a:t>Artikel</a:t>
            </a:r>
          </a:p>
          <a:p>
            <a:pPr marL="738842" lvl="1" indent="-342900">
              <a:buAutoNum type="arabicPeriod"/>
            </a:pPr>
            <a:r>
              <a:rPr lang="de-DE" sz="1800" dirty="0"/>
              <a:t>Erklär Videos</a:t>
            </a:r>
          </a:p>
          <a:p>
            <a:pPr lvl="1" indent="0">
              <a:buNone/>
            </a:pPr>
            <a:endParaRPr lang="de-DE" sz="2000" dirty="0"/>
          </a:p>
          <a:p>
            <a:pPr lvl="1" indent="0">
              <a:buNone/>
            </a:pPr>
            <a:endParaRPr lang="de-DE" sz="2000" dirty="0"/>
          </a:p>
          <a:p>
            <a:endParaRPr lang="de-DE" sz="2000" dirty="0"/>
          </a:p>
          <a:p>
            <a:pPr marL="342900" indent="-342900">
              <a:buAutoNum type="arabicPeriod"/>
            </a:pPr>
            <a:endParaRPr lang="de-DE" sz="2000" dirty="0"/>
          </a:p>
        </p:txBody>
      </p:sp>
    </p:spTree>
    <p:extLst>
      <p:ext uri="{BB962C8B-B14F-4D97-AF65-F5344CB8AC3E}">
        <p14:creationId xmlns:p14="http://schemas.microsoft.com/office/powerpoint/2010/main" val="409481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Gliederung des Projekts</a:t>
            </a:r>
          </a:p>
        </p:txBody>
      </p:sp>
      <p:sp>
        <p:nvSpPr>
          <p:cNvPr id="6" name="Inhaltsplatzhalter 5"/>
          <p:cNvSpPr>
            <a:spLocks noGrp="1"/>
          </p:cNvSpPr>
          <p:nvPr>
            <p:ph sz="quarter" idx="10"/>
          </p:nvPr>
        </p:nvSpPr>
        <p:spPr/>
        <p:txBody>
          <a:bodyPr/>
          <a:lstStyle/>
          <a:p>
            <a:pPr marL="342900" indent="-342900">
              <a:buAutoNum type="arabicPeriod"/>
            </a:pPr>
            <a:r>
              <a:rPr lang="de-DE" sz="1800" dirty="0">
                <a:solidFill>
                  <a:schemeClr val="tx1">
                    <a:lumMod val="90000"/>
                    <a:lumOff val="10000"/>
                  </a:schemeClr>
                </a:solidFill>
              </a:rPr>
              <a:t>Gliederung des Projekts (Ablauf und Struktur)</a:t>
            </a:r>
          </a:p>
          <a:p>
            <a:pPr marL="342900" indent="-342900">
              <a:buAutoNum type="arabicPeriod"/>
            </a:pPr>
            <a:r>
              <a:rPr lang="de-DE" sz="1800" dirty="0">
                <a:solidFill>
                  <a:schemeClr val="tx1">
                    <a:lumMod val="90000"/>
                    <a:lumOff val="10000"/>
                  </a:schemeClr>
                </a:solidFill>
              </a:rPr>
              <a:t>Informationen zum Projekt</a:t>
            </a:r>
          </a:p>
          <a:p>
            <a:pPr marL="342900" indent="-342900">
              <a:buAutoNum type="arabicPeriod"/>
            </a:pPr>
            <a:r>
              <a:rPr lang="de-DE" sz="1800" dirty="0">
                <a:solidFill>
                  <a:schemeClr val="tx1">
                    <a:lumMod val="90000"/>
                    <a:lumOff val="10000"/>
                  </a:schemeClr>
                </a:solidFill>
              </a:rPr>
              <a:t>Einführung und Grundlagen</a:t>
            </a:r>
          </a:p>
          <a:p>
            <a:pPr marL="342900" indent="-342900">
              <a:buFont typeface="Arial" panose="020B0604020202020204" pitchFamily="34" charset="0"/>
              <a:buAutoNum type="arabicPeriod"/>
            </a:pPr>
            <a:r>
              <a:rPr lang="de-DE" sz="1800" dirty="0">
                <a:solidFill>
                  <a:schemeClr val="tx1">
                    <a:lumMod val="90000"/>
                    <a:lumOff val="10000"/>
                  </a:schemeClr>
                </a:solidFill>
              </a:rPr>
              <a:t>Beispiel kostenloser digitaler Materialaustausch</a:t>
            </a:r>
          </a:p>
          <a:p>
            <a:pPr marL="342900" indent="-342900">
              <a:buFont typeface="Arial" panose="020B0604020202020204" pitchFamily="34" charset="0"/>
              <a:buAutoNum type="arabicPeriod"/>
            </a:pPr>
            <a:r>
              <a:rPr lang="de-DE" sz="1800" dirty="0">
                <a:solidFill>
                  <a:schemeClr val="tx1">
                    <a:lumMod val="90000"/>
                    <a:lumOff val="10000"/>
                  </a:schemeClr>
                </a:solidFill>
              </a:rPr>
              <a:t>Eure Aufgabe</a:t>
            </a:r>
          </a:p>
          <a:p>
            <a:pPr marL="342900" indent="-342900">
              <a:buFont typeface="Arial" panose="020B0604020202020204" pitchFamily="34" charset="0"/>
              <a:buAutoNum type="arabicPeriod"/>
            </a:pPr>
            <a:r>
              <a:rPr lang="de-DE" sz="1800" dirty="0">
                <a:solidFill>
                  <a:schemeClr val="tx1">
                    <a:lumMod val="90000"/>
                    <a:lumOff val="10000"/>
                  </a:schemeClr>
                </a:solidFill>
              </a:rPr>
              <a:t>Toolvorstellung CryptPad und Themenwahl</a:t>
            </a:r>
          </a:p>
          <a:p>
            <a:pPr marL="342900" indent="-342900">
              <a:buAutoNum type="arabicPeriod"/>
            </a:pPr>
            <a:endParaRPr lang="de-DE" sz="2000" dirty="0"/>
          </a:p>
          <a:p>
            <a:endParaRPr lang="de-DE" sz="2000" dirty="0"/>
          </a:p>
          <a:p>
            <a:pPr marL="342900" indent="-342900">
              <a:buAutoNum type="arabicPeriod"/>
            </a:pPr>
            <a:endParaRPr lang="de-DE" sz="2000" dirty="0"/>
          </a:p>
        </p:txBody>
      </p:sp>
    </p:spTree>
    <p:extLst>
      <p:ext uri="{BB962C8B-B14F-4D97-AF65-F5344CB8AC3E}">
        <p14:creationId xmlns:p14="http://schemas.microsoft.com/office/powerpoint/2010/main" val="86115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1663" y="346075"/>
            <a:ext cx="10580687" cy="684213"/>
          </a:xfrm>
        </p:spPr>
        <p:txBody>
          <a:bodyPr/>
          <a:lstStyle/>
          <a:p>
            <a:r>
              <a:rPr lang="de-DE" dirty="0"/>
              <a:t>DigTools4Lehramt</a:t>
            </a:r>
            <a:br>
              <a:rPr lang="de-DE" dirty="0"/>
            </a:br>
            <a:r>
              <a:rPr lang="de-DE" sz="1800" b="0" dirty="0"/>
              <a:t>Projektvorstellung</a:t>
            </a:r>
          </a:p>
        </p:txBody>
      </p:sp>
      <p:sp>
        <p:nvSpPr>
          <p:cNvPr id="4" name="Textplatzhalter 3"/>
          <p:cNvSpPr>
            <a:spLocks noGrp="1"/>
          </p:cNvSpPr>
          <p:nvPr>
            <p:ph type="body" sz="quarter" idx="14"/>
          </p:nvPr>
        </p:nvSpPr>
        <p:spPr>
          <a:xfrm>
            <a:off x="601662" y="1773238"/>
            <a:ext cx="11228387" cy="3779837"/>
          </a:xfrm>
        </p:spPr>
        <p:txBody>
          <a:bodyPr/>
          <a:lstStyle/>
          <a:p>
            <a:r>
              <a:rPr lang="de-DE" b="1" dirty="0"/>
              <a:t>Informationen</a:t>
            </a:r>
            <a:endParaRPr lang="de-DE" dirty="0"/>
          </a:p>
          <a:p>
            <a:pPr marL="285750" indent="-285750">
              <a:buFont typeface="Arial" panose="020B0604020202020204" pitchFamily="34" charset="0"/>
              <a:buChar char="•"/>
            </a:pPr>
            <a:r>
              <a:rPr lang="de-DE" dirty="0"/>
              <a:t>Modul „Schule in der Mediengesellschaft“ in den Ergänzungsstudien der Lehramtsausbildung an der Universität Leipzig (UL) statt</a:t>
            </a:r>
          </a:p>
          <a:p>
            <a:endParaRPr lang="de-DE" dirty="0"/>
          </a:p>
          <a:p>
            <a:pPr marL="285750" indent="-285750">
              <a:buFont typeface="Arial" panose="020B0604020202020204" pitchFamily="34" charset="0"/>
              <a:buChar char="•"/>
            </a:pPr>
            <a:r>
              <a:rPr lang="de-DE" dirty="0"/>
              <a:t>Professur für Didaktik der Informatik (Prof. Dr. Bergner) seit 2021 die Lehrveranstaltung „Lehren und Lernen in der digitalen Welt“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Ziel: Hochschulübergreifend und die Perspektiven von Lehrenden und Lernenden verbindend</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Material Erfahrungen und Austausch (geplant war eine Website)</a:t>
            </a:r>
          </a:p>
        </p:txBody>
      </p:sp>
    </p:spTree>
    <p:extLst>
      <p:ext uri="{BB962C8B-B14F-4D97-AF65-F5344CB8AC3E}">
        <p14:creationId xmlns:p14="http://schemas.microsoft.com/office/powerpoint/2010/main" val="23787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1663" y="346075"/>
            <a:ext cx="10580687" cy="684213"/>
          </a:xfrm>
        </p:spPr>
        <p:txBody>
          <a:bodyPr/>
          <a:lstStyle/>
          <a:p>
            <a:r>
              <a:rPr lang="de-DE" dirty="0"/>
              <a:t>Grundlagen</a:t>
            </a:r>
          </a:p>
        </p:txBody>
      </p:sp>
      <p:sp>
        <p:nvSpPr>
          <p:cNvPr id="4" name="Textplatzhalter 3"/>
          <p:cNvSpPr>
            <a:spLocks noGrp="1"/>
          </p:cNvSpPr>
          <p:nvPr>
            <p:ph type="body" sz="quarter" idx="14"/>
          </p:nvPr>
        </p:nvSpPr>
        <p:spPr>
          <a:xfrm>
            <a:off x="601662" y="1030288"/>
            <a:ext cx="10971213" cy="4827587"/>
          </a:xfrm>
        </p:spPr>
        <p:txBody>
          <a:bodyPr/>
          <a:lstStyle/>
          <a:p>
            <a:pPr algn="ctr"/>
            <a:r>
              <a:rPr lang="de-DE" sz="1800" b="1" dirty="0"/>
              <a:t>Fokus auf digitale Materialien und Tools</a:t>
            </a:r>
          </a:p>
          <a:p>
            <a:pPr algn="ctr"/>
            <a:r>
              <a:rPr lang="de-DE" dirty="0"/>
              <a:t>Benutzen, Erstellen oder Verändern</a:t>
            </a:r>
          </a:p>
          <a:p>
            <a:pPr fontAlgn="ctr"/>
            <a:endParaRPr lang="de-DE" dirty="0">
              <a:solidFill>
                <a:schemeClr val="tx1">
                  <a:lumMod val="90000"/>
                  <a:lumOff val="10000"/>
                </a:schemeClr>
              </a:solidFill>
            </a:endParaRPr>
          </a:p>
          <a:p>
            <a:pPr fontAlgn="ctr"/>
            <a:r>
              <a:rPr lang="de-DE" dirty="0">
                <a:solidFill>
                  <a:schemeClr val="tx1">
                    <a:lumMod val="90000"/>
                    <a:lumOff val="10000"/>
                  </a:schemeClr>
                </a:solidFill>
              </a:rPr>
              <a:t>Bereich : Digitale Ressourcen: Ich kann meine digitalen Lehr-/Lernmaterialien sowie lizenzierten Open Educational Resources (OER) Materialien mit anderen Lehrenden teilen.</a:t>
            </a:r>
          </a:p>
          <a:p>
            <a:pPr fontAlgn="ctr"/>
            <a:endParaRPr lang="de-DE" dirty="0">
              <a:solidFill>
                <a:schemeClr val="tx1">
                  <a:lumMod val="90000"/>
                  <a:lumOff val="10000"/>
                </a:schemeClr>
              </a:solidFill>
            </a:endParaRPr>
          </a:p>
          <a:p>
            <a:pPr lvl="1" fontAlgn="ctr">
              <a:lnSpc>
                <a:spcPct val="150000"/>
              </a:lnSpc>
            </a:pPr>
            <a:r>
              <a:rPr lang="de-DE" b="1" dirty="0">
                <a:solidFill>
                  <a:schemeClr val="tx1">
                    <a:lumMod val="90000"/>
                    <a:lumOff val="10000"/>
                  </a:schemeClr>
                </a:solidFill>
              </a:rPr>
              <a:t>Niveaustufe 1</a:t>
            </a:r>
            <a:r>
              <a:rPr lang="de-DE" dirty="0">
                <a:solidFill>
                  <a:schemeClr val="tx1">
                    <a:lumMod val="90000"/>
                    <a:lumOff val="10000"/>
                  </a:schemeClr>
                </a:solidFill>
              </a:rPr>
              <a:t>: Kennen  (Ich kann erklären, was OER sind, wie diese lizenziert werden (CC) und kann verschiedene OER-Plattformenbenennen).</a:t>
            </a:r>
          </a:p>
          <a:p>
            <a:pPr lvl="1" fontAlgn="ctr">
              <a:lnSpc>
                <a:spcPct val="150000"/>
              </a:lnSpc>
            </a:pPr>
            <a:r>
              <a:rPr lang="de-DE" b="1" dirty="0">
                <a:solidFill>
                  <a:schemeClr val="tx1">
                    <a:lumMod val="90000"/>
                    <a:lumOff val="10000"/>
                  </a:schemeClr>
                </a:solidFill>
              </a:rPr>
              <a:t>Niveaustufe 2</a:t>
            </a:r>
            <a:r>
              <a:rPr lang="de-DE" dirty="0">
                <a:solidFill>
                  <a:schemeClr val="tx1">
                    <a:lumMod val="90000"/>
                    <a:lumOff val="10000"/>
                  </a:schemeClr>
                </a:solidFill>
              </a:rPr>
              <a:t>: Anwenden  (Ich kann digitale Lehr-/Lernmaterialien aus verschiedenen OER-Plattformen zusammenstellen (auswählen) und für meinen Unterricht bzw. das eigene Lehrkonzept nutzen).</a:t>
            </a:r>
          </a:p>
          <a:p>
            <a:pPr lvl="1" fontAlgn="ctr">
              <a:lnSpc>
                <a:spcPct val="150000"/>
              </a:lnSpc>
            </a:pPr>
            <a:r>
              <a:rPr lang="de-DE" b="1" dirty="0">
                <a:solidFill>
                  <a:schemeClr val="tx1">
                    <a:lumMod val="90000"/>
                    <a:lumOff val="10000"/>
                  </a:schemeClr>
                </a:solidFill>
              </a:rPr>
              <a:t>Niveaustufe 3:</a:t>
            </a:r>
            <a:r>
              <a:rPr lang="de-DE" dirty="0">
                <a:solidFill>
                  <a:schemeClr val="tx1">
                    <a:lumMod val="90000"/>
                    <a:lumOff val="10000"/>
                  </a:schemeClr>
                </a:solidFill>
              </a:rPr>
              <a:t> Erzeugen (Ich kann eigene OER-Materialien produzieren und lizenzieren (unter Berücksichtigung von Datenschutz und Copyrights) und anderen online zur Verfügung stellen)</a:t>
            </a:r>
          </a:p>
          <a:p>
            <a:pPr lvl="1" fontAlgn="ctr">
              <a:lnSpc>
                <a:spcPct val="150000"/>
              </a:lnSpc>
            </a:pPr>
            <a:endParaRPr lang="de-DE" dirty="0"/>
          </a:p>
          <a:p>
            <a:pPr>
              <a:lnSpc>
                <a:spcPct val="150000"/>
              </a:lnSpc>
            </a:pPr>
            <a:r>
              <a:rPr lang="de-DE" sz="1200" dirty="0">
                <a:solidFill>
                  <a:schemeClr val="bg2"/>
                </a:solidFill>
                <a:hlinkClick r:id="rId3">
                  <a:extLst>
                    <a:ext uri="{A12FA001-AC4F-418D-AE19-62706E023703}">
                      <ahyp:hlinkClr xmlns:ahyp="http://schemas.microsoft.com/office/drawing/2018/hyperlinkcolor" val="tx"/>
                    </a:ext>
                  </a:extLst>
                </a:hlinkClick>
              </a:rPr>
              <a:t>https://www.ph-weingarten.de/die-ph-weingarten/digitalisierung/tegodi/</a:t>
            </a:r>
            <a:endParaRPr lang="de-DE" sz="1200" dirty="0">
              <a:solidFill>
                <a:schemeClr val="bg2"/>
              </a:solidFill>
            </a:endParaRPr>
          </a:p>
          <a:p>
            <a:endParaRPr lang="de-DE" dirty="0"/>
          </a:p>
        </p:txBody>
      </p:sp>
    </p:spTree>
    <p:extLst>
      <p:ext uri="{BB962C8B-B14F-4D97-AF65-F5344CB8AC3E}">
        <p14:creationId xmlns:p14="http://schemas.microsoft.com/office/powerpoint/2010/main" val="1542893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1663" y="346075"/>
            <a:ext cx="10580687" cy="684213"/>
          </a:xfrm>
        </p:spPr>
        <p:txBody>
          <a:bodyPr/>
          <a:lstStyle/>
          <a:p>
            <a:r>
              <a:rPr lang="de-DE" dirty="0"/>
              <a:t>Grundlagen</a:t>
            </a:r>
          </a:p>
        </p:txBody>
      </p:sp>
      <p:sp>
        <p:nvSpPr>
          <p:cNvPr id="4" name="Textplatzhalter 3"/>
          <p:cNvSpPr>
            <a:spLocks noGrp="1"/>
          </p:cNvSpPr>
          <p:nvPr>
            <p:ph type="body" sz="quarter" idx="14"/>
          </p:nvPr>
        </p:nvSpPr>
        <p:spPr>
          <a:xfrm>
            <a:off x="601663" y="1030288"/>
            <a:ext cx="10771188" cy="4827587"/>
          </a:xfrm>
        </p:spPr>
        <p:txBody>
          <a:bodyPr/>
          <a:lstStyle/>
          <a:p>
            <a:pPr algn="ctr"/>
            <a:r>
              <a:rPr lang="de-DE" sz="1800" b="1" dirty="0"/>
              <a:t>Fokus auf digitale Materialien und Tools</a:t>
            </a:r>
          </a:p>
          <a:p>
            <a:pPr algn="ctr"/>
            <a:r>
              <a:rPr lang="de-DE" dirty="0"/>
              <a:t>Benutzen, Erstellen oder Verändern</a:t>
            </a:r>
          </a:p>
          <a:p>
            <a:pPr fontAlgn="ctr"/>
            <a:endParaRPr lang="de-DE" dirty="0"/>
          </a:p>
          <a:p>
            <a:pPr fontAlgn="ctr"/>
            <a:r>
              <a:rPr lang="de-DE" dirty="0">
                <a:solidFill>
                  <a:schemeClr val="tx1">
                    <a:lumMod val="90000"/>
                    <a:lumOff val="10000"/>
                  </a:schemeClr>
                </a:solidFill>
              </a:rPr>
              <a:t>Bereich : Digitale Ressourcen: Ich kann meine digitalen Lehr-/Lernmaterialien sowie lizenzierten Open Educational Resources (OER) Materialien mit anderen Lehrenden teilen.</a:t>
            </a:r>
          </a:p>
          <a:p>
            <a:pPr fontAlgn="ctr">
              <a:lnSpc>
                <a:spcPct val="150000"/>
              </a:lnSpc>
            </a:pPr>
            <a:endParaRPr lang="de-DE" dirty="0">
              <a:solidFill>
                <a:schemeClr val="tx1">
                  <a:lumMod val="90000"/>
                  <a:lumOff val="10000"/>
                </a:schemeClr>
              </a:solidFill>
            </a:endParaRPr>
          </a:p>
          <a:p>
            <a:pPr lvl="1" fontAlgn="ctr">
              <a:lnSpc>
                <a:spcPct val="150000"/>
              </a:lnSpc>
            </a:pPr>
            <a:r>
              <a:rPr lang="de-DE" b="1" dirty="0">
                <a:solidFill>
                  <a:schemeClr val="tx1">
                    <a:lumMod val="90000"/>
                    <a:lumOff val="10000"/>
                  </a:schemeClr>
                </a:solidFill>
              </a:rPr>
              <a:t>Niveaustufe 1</a:t>
            </a:r>
            <a:r>
              <a:rPr lang="de-DE" dirty="0">
                <a:solidFill>
                  <a:schemeClr val="tx1">
                    <a:lumMod val="90000"/>
                    <a:lumOff val="10000"/>
                  </a:schemeClr>
                </a:solidFill>
              </a:rPr>
              <a:t>: Kennen  (Ich kann erklären, was OER sind, wie diese lizenziert werden (CC) und kann verschiedene OER-Plattformenbenennen).</a:t>
            </a:r>
          </a:p>
          <a:p>
            <a:pPr lvl="1" fontAlgn="ctr">
              <a:lnSpc>
                <a:spcPct val="150000"/>
              </a:lnSpc>
            </a:pPr>
            <a:r>
              <a:rPr lang="de-DE" b="1" dirty="0">
                <a:solidFill>
                  <a:schemeClr val="tx1">
                    <a:lumMod val="90000"/>
                    <a:lumOff val="10000"/>
                  </a:schemeClr>
                </a:solidFill>
              </a:rPr>
              <a:t>Niveaustufe 2</a:t>
            </a:r>
            <a:r>
              <a:rPr lang="de-DE" dirty="0">
                <a:solidFill>
                  <a:schemeClr val="tx1">
                    <a:lumMod val="90000"/>
                    <a:lumOff val="10000"/>
                  </a:schemeClr>
                </a:solidFill>
              </a:rPr>
              <a:t>: Anwenden  (Ich kann digitale Lehr-/Lernmaterialien aus verschiedenen OER-Plattformen zusammenstellen (auswählen) und für meinen Unterricht bzw. das eigene Lehrkonzept nutzen).</a:t>
            </a:r>
          </a:p>
          <a:p>
            <a:pPr lvl="1" fontAlgn="ctr">
              <a:lnSpc>
                <a:spcPct val="150000"/>
              </a:lnSpc>
            </a:pPr>
            <a:r>
              <a:rPr lang="de-DE" b="1" dirty="0">
                <a:solidFill>
                  <a:schemeClr val="accent5">
                    <a:lumMod val="75000"/>
                  </a:schemeClr>
                </a:solidFill>
              </a:rPr>
              <a:t>Niveaustufe 3:</a:t>
            </a:r>
            <a:r>
              <a:rPr lang="de-DE" dirty="0">
                <a:solidFill>
                  <a:schemeClr val="accent5">
                    <a:lumMod val="75000"/>
                  </a:schemeClr>
                </a:solidFill>
              </a:rPr>
              <a:t> Erzeugen (Ich kann eigene OER-Materialien produzieren und lizenzieren (unter Berücksichtigung von Datenschutz und Copyrights) und anderen online zur Verfügung stellen)</a:t>
            </a:r>
          </a:p>
          <a:p>
            <a:pPr marL="71989" lvl="1" indent="0" fontAlgn="ctr">
              <a:lnSpc>
                <a:spcPct val="150000"/>
              </a:lnSpc>
              <a:buNone/>
            </a:pPr>
            <a:endParaRPr lang="de-DE" sz="1200" dirty="0">
              <a:solidFill>
                <a:schemeClr val="accent5">
                  <a:lumMod val="75000"/>
                </a:schemeClr>
              </a:solidFill>
            </a:endParaRPr>
          </a:p>
          <a:p>
            <a:r>
              <a:rPr lang="de-DE" sz="1200" dirty="0">
                <a:solidFill>
                  <a:schemeClr val="bg2"/>
                </a:solidFill>
                <a:hlinkClick r:id="rId3">
                  <a:extLst>
                    <a:ext uri="{A12FA001-AC4F-418D-AE19-62706E023703}">
                      <ahyp:hlinkClr xmlns:ahyp="http://schemas.microsoft.com/office/drawing/2018/hyperlinkcolor" val="tx"/>
                    </a:ext>
                  </a:extLst>
                </a:hlinkClick>
              </a:rPr>
              <a:t>https://www.ph-weingarten.de/die-ph-weingarten/digitalisierung/tegodi/</a:t>
            </a:r>
            <a:endParaRPr lang="de-DE" sz="1200" dirty="0">
              <a:solidFill>
                <a:schemeClr val="bg2"/>
              </a:solidFill>
            </a:endParaRPr>
          </a:p>
          <a:p>
            <a:endParaRPr lang="de-DE" b="1" dirty="0"/>
          </a:p>
        </p:txBody>
      </p:sp>
      <p:sp>
        <p:nvSpPr>
          <p:cNvPr id="3" name="Explosion 1 2"/>
          <p:cNvSpPr/>
          <p:nvPr/>
        </p:nvSpPr>
        <p:spPr>
          <a:xfrm>
            <a:off x="9944100" y="4772025"/>
            <a:ext cx="762000" cy="762000"/>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88927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Eure Aufgabe:</a:t>
            </a:r>
            <a:br>
              <a:rPr lang="de-DE" b="0" dirty="0"/>
            </a:br>
            <a:r>
              <a:rPr lang="de-DE" b="0" dirty="0"/>
              <a:t>Ihr werdet Experte !</a:t>
            </a:r>
          </a:p>
        </p:txBody>
      </p:sp>
      <p:sp>
        <p:nvSpPr>
          <p:cNvPr id="3" name="Textplatzhalter 2"/>
          <p:cNvSpPr>
            <a:spLocks noGrp="1"/>
          </p:cNvSpPr>
          <p:nvPr>
            <p:ph type="body" sz="quarter" idx="10"/>
          </p:nvPr>
        </p:nvSpPr>
        <p:spPr>
          <a:xfrm>
            <a:off x="874713" y="1484314"/>
            <a:ext cx="11060112" cy="4344985"/>
          </a:xfrm>
        </p:spPr>
        <p:txBody>
          <a:bodyPr/>
          <a:lstStyle/>
          <a:p>
            <a:pPr marL="342900" indent="-342900">
              <a:lnSpc>
                <a:spcPct val="250000"/>
              </a:lnSpc>
              <a:buAutoNum type="arabicPeriod"/>
            </a:pPr>
            <a:r>
              <a:rPr lang="de-DE" b="1" dirty="0"/>
              <a:t>Ein Digitales Tool für den Unterricht aussuchen</a:t>
            </a:r>
          </a:p>
          <a:p>
            <a:pPr marL="342900" indent="-342900">
              <a:lnSpc>
                <a:spcPct val="250000"/>
              </a:lnSpc>
              <a:buAutoNum type="arabicPeriod"/>
            </a:pPr>
            <a:r>
              <a:rPr lang="de-DE" b="1" dirty="0"/>
              <a:t>Ein Artikel zu dem Tool schreiben (Vorgaben auf OPAL)</a:t>
            </a:r>
          </a:p>
          <a:p>
            <a:pPr marL="342900" indent="-342900">
              <a:lnSpc>
                <a:spcPct val="250000"/>
              </a:lnSpc>
              <a:buAutoNum type="arabicPeriod"/>
            </a:pPr>
            <a:r>
              <a:rPr lang="de-DE" b="1" dirty="0"/>
              <a:t>Ein Erklär Video zum ausgesuchten digitalen Tool erstellen</a:t>
            </a:r>
          </a:p>
          <a:p>
            <a:pPr marL="342900" indent="-342900">
              <a:lnSpc>
                <a:spcPct val="250000"/>
              </a:lnSpc>
              <a:buAutoNum type="arabicPeriod"/>
            </a:pPr>
            <a:r>
              <a:rPr lang="de-DE" b="1" dirty="0"/>
              <a:t>In eure Ausarbeitung einarbeiten</a:t>
            </a:r>
          </a:p>
          <a:p>
            <a:pPr marL="342900" indent="-342900">
              <a:buAutoNum type="arabicPeriod"/>
            </a:pPr>
            <a:endParaRPr lang="de-DE" dirty="0"/>
          </a:p>
        </p:txBody>
      </p:sp>
    </p:spTree>
    <p:extLst>
      <p:ext uri="{BB962C8B-B14F-4D97-AF65-F5344CB8AC3E}">
        <p14:creationId xmlns:p14="http://schemas.microsoft.com/office/powerpoint/2010/main" val="25727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1800225"/>
            <a:ext cx="10580687" cy="2785525"/>
          </a:xfrm>
        </p:spPr>
        <p:txBody>
          <a:bodyPr/>
          <a:lstStyle/>
          <a:p>
            <a:r>
              <a:rPr lang="de-DE" dirty="0"/>
              <a:t>Beispiel Video: </a:t>
            </a:r>
            <a:r>
              <a:rPr lang="de-DE" dirty="0">
                <a:hlinkClick r:id="rId3"/>
              </a:rPr>
              <a:t>https://youtu.be/Qi1kQTBfyR4</a:t>
            </a:r>
            <a:br>
              <a:rPr lang="de-DE" dirty="0"/>
            </a:br>
            <a:br>
              <a:rPr lang="de-DE" dirty="0"/>
            </a:br>
            <a:br>
              <a:rPr lang="de-DE" dirty="0"/>
            </a:br>
            <a:r>
              <a:rPr lang="de-DE" dirty="0"/>
              <a:t>Beispiel Artikel: </a:t>
            </a:r>
            <a:r>
              <a:rPr lang="de-DE" dirty="0">
                <a:hlinkClick r:id="rId4"/>
              </a:rPr>
              <a:t>https://tfb.uber.space</a:t>
            </a:r>
            <a:r>
              <a:rPr lang="de-DE" dirty="0"/>
              <a:t> </a:t>
            </a:r>
          </a:p>
        </p:txBody>
      </p:sp>
    </p:spTree>
    <p:extLst>
      <p:ext uri="{BB962C8B-B14F-4D97-AF65-F5344CB8AC3E}">
        <p14:creationId xmlns:p14="http://schemas.microsoft.com/office/powerpoint/2010/main" val="1442932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DigTools4Lehramt</a:t>
            </a:r>
            <a:br>
              <a:rPr lang="de-DE" dirty="0"/>
            </a:br>
            <a:r>
              <a:rPr lang="de-DE" dirty="0"/>
              <a:t>Toolvorstellung CryptPad und Themenwahl</a:t>
            </a:r>
          </a:p>
        </p:txBody>
      </p:sp>
      <p:sp>
        <p:nvSpPr>
          <p:cNvPr id="4" name="Textplatzhalter 3"/>
          <p:cNvSpPr>
            <a:spLocks noGrp="1"/>
          </p:cNvSpPr>
          <p:nvPr>
            <p:ph type="body" sz="quarter" idx="11"/>
          </p:nvPr>
        </p:nvSpPr>
        <p:spPr/>
        <p:txBody>
          <a:bodyPr/>
          <a:lstStyle/>
          <a:p>
            <a:r>
              <a:rPr lang="de-DE" sz="1400" dirty="0"/>
              <a:t>CryptPad = um Zusammenarbeit zu ermöglichen und gleichzeitig die Daten zu schützen. </a:t>
            </a:r>
          </a:p>
          <a:p>
            <a:endParaRPr lang="de-DE" sz="1400" dirty="0"/>
          </a:p>
          <a:p>
            <a:r>
              <a:rPr lang="de-DE" sz="1400" dirty="0"/>
              <a:t>Alle Inhalte werden in deinem Browser verschlüsselt und entschlüsselt.</a:t>
            </a:r>
          </a:p>
          <a:p>
            <a:endParaRPr lang="de-DE" sz="1400" dirty="0"/>
          </a:p>
          <a:p>
            <a:r>
              <a:rPr lang="de-DE" sz="1400" dirty="0"/>
              <a:t>Rich Text, Tabellen, Code/</a:t>
            </a:r>
            <a:r>
              <a:rPr lang="de-DE" sz="1400" dirty="0" err="1"/>
              <a:t>Markdown</a:t>
            </a:r>
            <a:r>
              <a:rPr lang="de-DE" sz="1400" dirty="0"/>
              <a:t>, Kanban, Präsentationen, Whiteboard und Umfragen.</a:t>
            </a:r>
          </a:p>
          <a:p>
            <a:endParaRPr lang="de-DE" sz="1400" dirty="0"/>
          </a:p>
          <a:p>
            <a:r>
              <a:rPr lang="de-DE" sz="1400" dirty="0">
                <a:hlinkClick r:id="rId2"/>
              </a:rPr>
              <a:t>https://cryptpad.digitalcourage.de/code/</a:t>
            </a:r>
            <a:endParaRPr lang="de-DE" sz="1400" dirty="0"/>
          </a:p>
          <a:p>
            <a:endParaRPr lang="de-DE" sz="1400" dirty="0"/>
          </a:p>
          <a:p>
            <a:r>
              <a:rPr lang="de-DE" sz="1400" dirty="0"/>
              <a:t>Keine Anmeldung gebraucht !</a:t>
            </a:r>
          </a:p>
          <a:p>
            <a:endParaRPr lang="de-DE" dirty="0"/>
          </a:p>
          <a:p>
            <a:endParaRPr lang="de-DE" dirty="0"/>
          </a:p>
          <a:p>
            <a:endParaRPr lang="de-DE" dirty="0"/>
          </a:p>
          <a:p>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50" y="1489107"/>
            <a:ext cx="5187950" cy="2759103"/>
          </a:xfrm>
          <a:prstGeom prst="rect">
            <a:avLst/>
          </a:prstGeom>
        </p:spPr>
      </p:pic>
      <p:sp>
        <p:nvSpPr>
          <p:cNvPr id="6" name="Rechteck 5"/>
          <p:cNvSpPr/>
          <p:nvPr/>
        </p:nvSpPr>
        <p:spPr>
          <a:xfrm>
            <a:off x="874712" y="4267319"/>
            <a:ext cx="3357563" cy="215444"/>
          </a:xfrm>
          <a:prstGeom prst="rect">
            <a:avLst/>
          </a:prstGeom>
        </p:spPr>
        <p:txBody>
          <a:bodyPr wrap="square">
            <a:spAutoFit/>
          </a:bodyPr>
          <a:lstStyle/>
          <a:p>
            <a:r>
              <a:rPr lang="de-DE" sz="800" dirty="0">
                <a:solidFill>
                  <a:schemeClr val="bg2"/>
                </a:solidFill>
              </a:rPr>
              <a:t>Screenshot, CryptPad, Konrad Dornebusch 2021</a:t>
            </a:r>
          </a:p>
        </p:txBody>
      </p:sp>
    </p:spTree>
    <p:extLst>
      <p:ext uri="{BB962C8B-B14F-4D97-AF65-F5344CB8AC3E}">
        <p14:creationId xmlns:p14="http://schemas.microsoft.com/office/powerpoint/2010/main" val="1585572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6E608-D861-9545-27DE-1CA6B2051D39}"/>
              </a:ext>
            </a:extLst>
          </p:cNvPr>
          <p:cNvSpPr>
            <a:spLocks noGrp="1"/>
          </p:cNvSpPr>
          <p:nvPr>
            <p:ph type="title"/>
          </p:nvPr>
        </p:nvSpPr>
        <p:spPr/>
        <p:txBody>
          <a:bodyPr/>
          <a:lstStyle/>
          <a:p>
            <a:r>
              <a:rPr lang="de-DE" dirty="0"/>
              <a:t>Ausprobieren!</a:t>
            </a:r>
            <a:br>
              <a:rPr lang="de-DE" dirty="0"/>
            </a:br>
            <a:r>
              <a:rPr lang="de-DE" sz="2000" b="0" dirty="0">
                <a:solidFill>
                  <a:srgbClr val="02ACA8"/>
                </a:solidFill>
              </a:rPr>
              <a:t>Texterarbeitung in Gruppen</a:t>
            </a:r>
          </a:p>
        </p:txBody>
      </p:sp>
      <p:sp>
        <p:nvSpPr>
          <p:cNvPr id="6" name="Textfeld 5">
            <a:extLst>
              <a:ext uri="{FF2B5EF4-FFF2-40B4-BE49-F238E27FC236}">
                <a16:creationId xmlns:a16="http://schemas.microsoft.com/office/drawing/2014/main" id="{D4EE66BC-3EDD-1952-D238-9DDA2D305D81}"/>
              </a:ext>
            </a:extLst>
          </p:cNvPr>
          <p:cNvSpPr txBox="1"/>
          <p:nvPr/>
        </p:nvSpPr>
        <p:spPr>
          <a:xfrm>
            <a:off x="4899420" y="2561975"/>
            <a:ext cx="2531269" cy="707886"/>
          </a:xfrm>
          <a:prstGeom prst="rect">
            <a:avLst/>
          </a:prstGeom>
          <a:noFill/>
        </p:spPr>
        <p:txBody>
          <a:bodyPr wrap="square">
            <a:spAutoFit/>
          </a:bodyPr>
          <a:lstStyle/>
          <a:p>
            <a:r>
              <a:rPr lang="de-DE" sz="4000" b="1" dirty="0">
                <a:solidFill>
                  <a:srgbClr val="02ACA8"/>
                </a:solidFill>
              </a:rPr>
              <a:t>CryptPad</a:t>
            </a:r>
          </a:p>
        </p:txBody>
      </p:sp>
    </p:spTree>
    <p:extLst>
      <p:ext uri="{BB962C8B-B14F-4D97-AF65-F5344CB8AC3E}">
        <p14:creationId xmlns:p14="http://schemas.microsoft.com/office/powerpoint/2010/main" val="3899976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4822826" y="368303"/>
            <a:ext cx="6810376" cy="5735635"/>
          </a:xfrm>
        </p:spPr>
        <p:txBody>
          <a:bodyPr/>
          <a:lstStyle/>
          <a:p>
            <a:r>
              <a:rPr lang="de-DE" b="1" dirty="0"/>
              <a:t>Steckbriefe</a:t>
            </a:r>
            <a:r>
              <a:rPr lang="de-DE" dirty="0"/>
              <a:t>: Aus der Selbstlernphase 2</a:t>
            </a:r>
          </a:p>
          <a:p>
            <a:endParaRPr lang="de-DE" dirty="0"/>
          </a:p>
          <a:p>
            <a:r>
              <a:rPr lang="de-DE" sz="1400" dirty="0"/>
              <a:t>Was fehlt hier?</a:t>
            </a:r>
          </a:p>
        </p:txBody>
      </p:sp>
      <p:graphicFrame>
        <p:nvGraphicFramePr>
          <p:cNvPr id="5" name="Objekt 4"/>
          <p:cNvGraphicFramePr>
            <a:graphicFrameLocks noChangeAspect="1"/>
          </p:cNvGraphicFramePr>
          <p:nvPr>
            <p:extLst>
              <p:ext uri="{D42A27DB-BD31-4B8C-83A1-F6EECF244321}">
                <p14:modId xmlns:p14="http://schemas.microsoft.com/office/powerpoint/2010/main" val="1155392509"/>
              </p:ext>
            </p:extLst>
          </p:nvPr>
        </p:nvGraphicFramePr>
        <p:xfrm>
          <a:off x="0" y="0"/>
          <a:ext cx="4822826" cy="6738938"/>
        </p:xfrm>
        <a:graphic>
          <a:graphicData uri="http://schemas.openxmlformats.org/presentationml/2006/ole">
            <mc:AlternateContent xmlns:mc="http://schemas.openxmlformats.org/markup-compatibility/2006">
              <mc:Choice xmlns:v="urn:schemas-microsoft-com:vml" Requires="v">
                <p:oleObj name="Acrobat Document" r:id="rId2" imgW="5667162" imgH="8020050" progId="Acrobat.Document.DC">
                  <p:embed/>
                </p:oleObj>
              </mc:Choice>
              <mc:Fallback>
                <p:oleObj name="Acrobat Document" r:id="rId2" imgW="5667162" imgH="8020050" progId="Acrobat.Document.DC">
                  <p:embed/>
                  <p:pic>
                    <p:nvPicPr>
                      <p:cNvPr id="0" name=""/>
                      <p:cNvPicPr/>
                      <p:nvPr/>
                    </p:nvPicPr>
                    <p:blipFill>
                      <a:blip r:embed="rId3"/>
                      <a:stretch>
                        <a:fillRect/>
                      </a:stretch>
                    </p:blipFill>
                    <p:spPr>
                      <a:xfrm>
                        <a:off x="0" y="0"/>
                        <a:ext cx="4822826" cy="6738938"/>
                      </a:xfrm>
                      <a:prstGeom prst="rect">
                        <a:avLst/>
                      </a:prstGeom>
                    </p:spPr>
                  </p:pic>
                </p:oleObj>
              </mc:Fallback>
            </mc:AlternateContent>
          </a:graphicData>
        </a:graphic>
      </p:graphicFrame>
    </p:spTree>
    <p:extLst>
      <p:ext uri="{BB962C8B-B14F-4D97-AF65-F5344CB8AC3E}">
        <p14:creationId xmlns:p14="http://schemas.microsoft.com/office/powerpoint/2010/main" val="293088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4822826" y="368303"/>
            <a:ext cx="6810376" cy="5735635"/>
          </a:xfrm>
        </p:spPr>
        <p:txBody>
          <a:bodyPr/>
          <a:lstStyle/>
          <a:p>
            <a:r>
              <a:rPr lang="de-DE" b="1" dirty="0"/>
              <a:t>Steckbriefe</a:t>
            </a:r>
            <a:r>
              <a:rPr lang="de-DE" dirty="0"/>
              <a:t>: Aus der Selbstlernphase 2</a:t>
            </a:r>
          </a:p>
          <a:p>
            <a:endParaRPr lang="de-DE" dirty="0"/>
          </a:p>
          <a:p>
            <a:pPr>
              <a:lnSpc>
                <a:spcPct val="150000"/>
              </a:lnSpc>
            </a:pPr>
            <a:r>
              <a:rPr lang="de-DE" sz="1400" dirty="0"/>
              <a:t>Was fehlt hier?</a:t>
            </a:r>
          </a:p>
          <a:p>
            <a:pPr marL="285750" indent="-285750">
              <a:lnSpc>
                <a:spcPct val="150000"/>
              </a:lnSpc>
              <a:buFont typeface="Arial" panose="020B0604020202020204" pitchFamily="34" charset="0"/>
              <a:buChar char="•"/>
            </a:pPr>
            <a:r>
              <a:rPr lang="de-DE" sz="1400" dirty="0"/>
              <a:t>Unterrichtsszenarien</a:t>
            </a:r>
          </a:p>
          <a:p>
            <a:pPr marL="285750" indent="-285750">
              <a:lnSpc>
                <a:spcPct val="150000"/>
              </a:lnSpc>
              <a:buFont typeface="Arial" panose="020B0604020202020204" pitchFamily="34" charset="0"/>
              <a:buChar char="•"/>
            </a:pPr>
            <a:r>
              <a:rPr lang="de-DE" sz="1400" dirty="0"/>
              <a:t>Wofür kann das Tool genutzt werden?  </a:t>
            </a:r>
          </a:p>
          <a:p>
            <a:pPr marL="285750" indent="-285750">
              <a:lnSpc>
                <a:spcPct val="150000"/>
              </a:lnSpc>
              <a:buFont typeface="Arial" panose="020B0604020202020204" pitchFamily="34" charset="0"/>
              <a:buChar char="•"/>
            </a:pPr>
            <a:r>
              <a:rPr lang="de-DE" sz="1400" dirty="0"/>
              <a:t>Welche Funktionen bietet das Tool im Detail? </a:t>
            </a:r>
          </a:p>
          <a:p>
            <a:pPr marL="285750" indent="-285750">
              <a:lnSpc>
                <a:spcPct val="150000"/>
              </a:lnSpc>
              <a:buFont typeface="Arial" panose="020B0604020202020204" pitchFamily="34" charset="0"/>
              <a:buChar char="•"/>
            </a:pPr>
            <a:r>
              <a:rPr lang="de-DE" sz="1400" dirty="0"/>
              <a:t>Welche Funktionen sind besonders hervorzuheben?</a:t>
            </a:r>
          </a:p>
          <a:p>
            <a:pPr marL="285750" indent="-285750">
              <a:lnSpc>
                <a:spcPct val="150000"/>
              </a:lnSpc>
              <a:buFont typeface="Arial" panose="020B0604020202020204" pitchFamily="34" charset="0"/>
              <a:buChar char="•"/>
            </a:pPr>
            <a:r>
              <a:rPr lang="de-DE" sz="1400" dirty="0"/>
              <a:t>Für welche Bereiche eignet sich das Tool grundsätzlich? Schulform, Klassenstufe…</a:t>
            </a:r>
          </a:p>
          <a:p>
            <a:pPr marL="285750" indent="-285750">
              <a:lnSpc>
                <a:spcPct val="150000"/>
              </a:lnSpc>
              <a:buFont typeface="Arial" panose="020B0604020202020204" pitchFamily="34" charset="0"/>
              <a:buChar char="•"/>
            </a:pPr>
            <a:r>
              <a:rPr lang="de-DE" sz="1400" dirty="0"/>
              <a:t>In welchen konkreten Unterrichtssituationen kann das Tool die Lehre unterstützen?</a:t>
            </a:r>
          </a:p>
          <a:p>
            <a:pPr marL="285750" indent="-285750">
              <a:lnSpc>
                <a:spcPct val="150000"/>
              </a:lnSpc>
              <a:buFont typeface="Arial" panose="020B0604020202020204" pitchFamily="34" charset="0"/>
              <a:buChar char="•"/>
            </a:pPr>
            <a:r>
              <a:rPr lang="de-DE" sz="1400" dirty="0"/>
              <a:t> Auf welche Weise nutzt ein LK das Tool? </a:t>
            </a:r>
          </a:p>
          <a:p>
            <a:pPr marL="285750" indent="-285750">
              <a:lnSpc>
                <a:spcPct val="150000"/>
              </a:lnSpc>
              <a:buFont typeface="Arial" panose="020B0604020202020204" pitchFamily="34" charset="0"/>
              <a:buChar char="•"/>
            </a:pPr>
            <a:r>
              <a:rPr lang="de-DE" sz="1400" dirty="0"/>
              <a:t>Welche Aktivitäten führen </a:t>
            </a:r>
            <a:r>
              <a:rPr lang="de-DE" sz="1400" dirty="0" err="1"/>
              <a:t>SuS</a:t>
            </a:r>
            <a:r>
              <a:rPr lang="de-DE" sz="1400" dirty="0"/>
              <a:t> durch? Wie sieht die typische Nutzung aus? </a:t>
            </a:r>
          </a:p>
          <a:p>
            <a:pPr>
              <a:lnSpc>
                <a:spcPct val="150000"/>
              </a:lnSpc>
            </a:pPr>
            <a:endParaRPr lang="de-DE" sz="1400" dirty="0"/>
          </a:p>
          <a:p>
            <a:pPr>
              <a:lnSpc>
                <a:spcPct val="150000"/>
              </a:lnSpc>
            </a:pPr>
            <a:r>
              <a:rPr lang="de-DE" sz="1400" dirty="0"/>
              <a:t>Daher wird ein digitales Tool für den Unterricht genauer von euch beschrieben !</a:t>
            </a:r>
          </a:p>
        </p:txBody>
      </p:sp>
      <p:graphicFrame>
        <p:nvGraphicFramePr>
          <p:cNvPr id="5" name="Objekt 4"/>
          <p:cNvGraphicFramePr>
            <a:graphicFrameLocks noChangeAspect="1"/>
          </p:cNvGraphicFramePr>
          <p:nvPr/>
        </p:nvGraphicFramePr>
        <p:xfrm>
          <a:off x="0" y="0"/>
          <a:ext cx="4822826" cy="6738938"/>
        </p:xfrm>
        <a:graphic>
          <a:graphicData uri="http://schemas.openxmlformats.org/presentationml/2006/ole">
            <mc:AlternateContent xmlns:mc="http://schemas.openxmlformats.org/markup-compatibility/2006">
              <mc:Choice xmlns:v="urn:schemas-microsoft-com:vml" Requires="v">
                <p:oleObj name="Acrobat Document" r:id="rId2" imgW="5667162" imgH="8020050" progId="Acrobat.Document.DC">
                  <p:embed/>
                </p:oleObj>
              </mc:Choice>
              <mc:Fallback>
                <p:oleObj name="Acrobat Document" r:id="rId2" imgW="5667162" imgH="8020050" progId="Acrobat.Document.DC">
                  <p:embed/>
                  <p:pic>
                    <p:nvPicPr>
                      <p:cNvPr id="5" name="Objekt 4"/>
                      <p:cNvPicPr/>
                      <p:nvPr/>
                    </p:nvPicPr>
                    <p:blipFill>
                      <a:blip r:embed="rId3"/>
                      <a:stretch>
                        <a:fillRect/>
                      </a:stretch>
                    </p:blipFill>
                    <p:spPr>
                      <a:xfrm>
                        <a:off x="0" y="0"/>
                        <a:ext cx="4822826" cy="6738938"/>
                      </a:xfrm>
                      <a:prstGeom prst="rect">
                        <a:avLst/>
                      </a:prstGeom>
                    </p:spPr>
                  </p:pic>
                </p:oleObj>
              </mc:Fallback>
            </mc:AlternateContent>
          </a:graphicData>
        </a:graphic>
      </p:graphicFrame>
    </p:spTree>
    <p:extLst>
      <p:ext uri="{BB962C8B-B14F-4D97-AF65-F5344CB8AC3E}">
        <p14:creationId xmlns:p14="http://schemas.microsoft.com/office/powerpoint/2010/main" val="84223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Rückblick auf die Selbstlernphasen Grundlagen I</a:t>
            </a:r>
          </a:p>
        </p:txBody>
      </p:sp>
      <p:sp>
        <p:nvSpPr>
          <p:cNvPr id="4" name="Rechteck 3"/>
          <p:cNvSpPr/>
          <p:nvPr/>
        </p:nvSpPr>
        <p:spPr>
          <a:xfrm>
            <a:off x="1259457" y="1621767"/>
            <a:ext cx="1984075" cy="95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Kompetenzbereich 2: Organisieren, Schützen und Teilen digitaler Ressourcen</a:t>
            </a:r>
          </a:p>
        </p:txBody>
      </p:sp>
      <p:sp>
        <p:nvSpPr>
          <p:cNvPr id="5" name="Rechteck 4"/>
          <p:cNvSpPr/>
          <p:nvPr/>
        </p:nvSpPr>
        <p:spPr>
          <a:xfrm>
            <a:off x="2403894" y="4080296"/>
            <a:ext cx="1984075" cy="95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Kompetenzbereich 3: Aktivierung der Lernenden bzw. Aktive Einbindung der Lernenden</a:t>
            </a:r>
          </a:p>
        </p:txBody>
      </p:sp>
      <p:sp>
        <p:nvSpPr>
          <p:cNvPr id="6" name="Rechteck 5"/>
          <p:cNvSpPr/>
          <p:nvPr/>
        </p:nvSpPr>
        <p:spPr>
          <a:xfrm>
            <a:off x="4692769" y="2506348"/>
            <a:ext cx="1984075" cy="95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Kompetenzbereich 4: </a:t>
            </a:r>
            <a:br>
              <a:rPr lang="de-DE" sz="1200" dirty="0"/>
            </a:br>
            <a:r>
              <a:rPr lang="de-DE" sz="1200" dirty="0"/>
              <a:t>Lern-Evidenzen analysieren</a:t>
            </a:r>
          </a:p>
        </p:txBody>
      </p:sp>
      <p:sp>
        <p:nvSpPr>
          <p:cNvPr id="7" name="Rechteck 6"/>
          <p:cNvSpPr/>
          <p:nvPr/>
        </p:nvSpPr>
        <p:spPr>
          <a:xfrm>
            <a:off x="8514271" y="4206818"/>
            <a:ext cx="1984075" cy="95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Kompetenzbereich 5: Lernbegleitung</a:t>
            </a:r>
          </a:p>
        </p:txBody>
      </p:sp>
      <p:sp>
        <p:nvSpPr>
          <p:cNvPr id="8" name="Rechteck 7"/>
          <p:cNvSpPr/>
          <p:nvPr/>
        </p:nvSpPr>
        <p:spPr>
          <a:xfrm>
            <a:off x="8781691" y="1477892"/>
            <a:ext cx="1984075" cy="95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Kompetenzbereich 1: Differenzierung und Individualisierung</a:t>
            </a:r>
          </a:p>
        </p:txBody>
      </p:sp>
      <p:sp>
        <p:nvSpPr>
          <p:cNvPr id="10" name="Rechteck 9"/>
          <p:cNvSpPr/>
          <p:nvPr/>
        </p:nvSpPr>
        <p:spPr>
          <a:xfrm>
            <a:off x="4776159" y="1188910"/>
            <a:ext cx="1984075" cy="9575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200" dirty="0"/>
              <a:t>Lehrer A: </a:t>
            </a:r>
            <a:br>
              <a:rPr lang="de-DE" sz="1200" dirty="0"/>
            </a:br>
            <a:r>
              <a:rPr lang="de-DE" sz="1200" dirty="0"/>
              <a:t>… nutzt online-Quizze, um den Lernfortschritt bei seinen Lernenden zu überprüfen. </a:t>
            </a:r>
          </a:p>
        </p:txBody>
      </p:sp>
      <p:sp>
        <p:nvSpPr>
          <p:cNvPr id="11" name="Rechteck 10"/>
          <p:cNvSpPr/>
          <p:nvPr/>
        </p:nvSpPr>
        <p:spPr>
          <a:xfrm>
            <a:off x="2012830" y="2844216"/>
            <a:ext cx="1984075" cy="9575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200" dirty="0"/>
              <a:t>Lehrer B: </a:t>
            </a:r>
            <a:br>
              <a:rPr lang="de-DE" sz="1200" dirty="0"/>
            </a:br>
            <a:r>
              <a:rPr lang="de-DE" sz="1200" dirty="0"/>
              <a:t>… eröffnet einen Chat, in dem die Lernenden Fragen zur Hausaufgabe posten können. </a:t>
            </a:r>
          </a:p>
        </p:txBody>
      </p:sp>
      <p:sp>
        <p:nvSpPr>
          <p:cNvPr id="12" name="Rechteck 11"/>
          <p:cNvSpPr/>
          <p:nvPr/>
        </p:nvSpPr>
        <p:spPr>
          <a:xfrm>
            <a:off x="5684807" y="4428601"/>
            <a:ext cx="1984075" cy="9575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200" dirty="0"/>
              <a:t>Lehrer C: </a:t>
            </a:r>
            <a:br>
              <a:rPr lang="de-DE" sz="1200" dirty="0"/>
            </a:br>
            <a:r>
              <a:rPr lang="de-DE" sz="1200" dirty="0"/>
              <a:t>… legt Lehrvideos in die „Dropbox“, die die Lernenden zur Prüfungs-vorbereitung nutzen. </a:t>
            </a:r>
          </a:p>
        </p:txBody>
      </p:sp>
      <p:sp>
        <p:nvSpPr>
          <p:cNvPr id="13" name="Rechteck 12"/>
          <p:cNvSpPr/>
          <p:nvPr/>
        </p:nvSpPr>
        <p:spPr>
          <a:xfrm>
            <a:off x="9356784" y="2985114"/>
            <a:ext cx="1984075" cy="9575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200" dirty="0"/>
              <a:t>Lehrer D: </a:t>
            </a:r>
            <a:br>
              <a:rPr lang="de-DE" sz="1200" dirty="0"/>
            </a:br>
            <a:r>
              <a:rPr lang="de-DE" sz="1200" dirty="0"/>
              <a:t>… nutzt ein „</a:t>
            </a:r>
            <a:r>
              <a:rPr lang="de-DE" sz="1200" dirty="0" err="1"/>
              <a:t>Clicker</a:t>
            </a:r>
            <a:r>
              <a:rPr lang="de-DE" sz="1200" dirty="0"/>
              <a:t>-System“, bei welchem alle Lernenden auf Fragen reagieren.</a:t>
            </a:r>
          </a:p>
        </p:txBody>
      </p:sp>
      <p:sp>
        <p:nvSpPr>
          <p:cNvPr id="14" name="Rechteck 13"/>
          <p:cNvSpPr/>
          <p:nvPr/>
        </p:nvSpPr>
        <p:spPr>
          <a:xfrm>
            <a:off x="7024776" y="2699971"/>
            <a:ext cx="1984075" cy="9575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200" dirty="0"/>
              <a:t>Lehrer E: </a:t>
            </a:r>
            <a:br>
              <a:rPr lang="de-DE" sz="1200" dirty="0"/>
            </a:br>
            <a:r>
              <a:rPr lang="de-DE" sz="1200" dirty="0"/>
              <a:t>… ??? </a:t>
            </a:r>
          </a:p>
        </p:txBody>
      </p:sp>
    </p:spTree>
    <p:extLst>
      <p:ext uri="{BB962C8B-B14F-4D97-AF65-F5344CB8AC3E}">
        <p14:creationId xmlns:p14="http://schemas.microsoft.com/office/powerpoint/2010/main" val="128935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DigTools4Lehramt</a:t>
            </a:r>
          </a:p>
        </p:txBody>
      </p:sp>
      <p:sp>
        <p:nvSpPr>
          <p:cNvPr id="3" name="Textplatzhalter 2"/>
          <p:cNvSpPr>
            <a:spLocks noGrp="1"/>
          </p:cNvSpPr>
          <p:nvPr>
            <p:ph type="body" sz="quarter" idx="10"/>
          </p:nvPr>
        </p:nvSpPr>
        <p:spPr>
          <a:xfrm>
            <a:off x="874711" y="795694"/>
            <a:ext cx="10412413" cy="2040730"/>
          </a:xfrm>
        </p:spPr>
        <p:txBody>
          <a:bodyPr/>
          <a:lstStyle/>
          <a:p>
            <a:r>
              <a:rPr lang="de-DE" dirty="0"/>
              <a:t>Alle Informationen und Beispiel findet ihr unter:</a:t>
            </a:r>
          </a:p>
          <a:p>
            <a:r>
              <a:rPr lang="de-DE" i="1" dirty="0"/>
              <a:t>Folien Präsenztermine und Vorgaben Abgaben (OPAL)</a:t>
            </a:r>
          </a:p>
          <a:p>
            <a:endParaRPr lang="de-DE" dirty="0"/>
          </a:p>
          <a:p>
            <a:r>
              <a:rPr lang="de-DE" dirty="0"/>
              <a:t>Wichtig: In Präsenztermin 5 präsentiert ihr interaktiv das von euch ausgesuchte digitale Tool (10 Minuten)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5586"/>
            <a:ext cx="12192000" cy="3273777"/>
          </a:xfrm>
          <a:prstGeom prst="rect">
            <a:avLst/>
          </a:prstGeom>
        </p:spPr>
      </p:pic>
      <p:sp>
        <p:nvSpPr>
          <p:cNvPr id="8" name="Pfeil nach unten 7"/>
          <p:cNvSpPr/>
          <p:nvPr/>
        </p:nvSpPr>
        <p:spPr>
          <a:xfrm>
            <a:off x="5401577" y="2504724"/>
            <a:ext cx="694423" cy="204073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10" name="Gerader Verbinder 9"/>
          <p:cNvCxnSpPr/>
          <p:nvPr/>
        </p:nvCxnSpPr>
        <p:spPr>
          <a:xfrm>
            <a:off x="3857625" y="4724400"/>
            <a:ext cx="2019300" cy="0"/>
          </a:xfrm>
          <a:prstGeom prst="line">
            <a:avLst/>
          </a:prstGeom>
        </p:spPr>
        <p:style>
          <a:lnRef idx="1">
            <a:schemeClr val="accent5"/>
          </a:lnRef>
          <a:fillRef idx="0">
            <a:schemeClr val="accent5"/>
          </a:fillRef>
          <a:effectRef idx="0">
            <a:schemeClr val="accent5"/>
          </a:effectRef>
          <a:fontRef idx="minor">
            <a:schemeClr val="tx1"/>
          </a:fontRef>
        </p:style>
      </p:cxnSp>
      <p:sp>
        <p:nvSpPr>
          <p:cNvPr id="6" name="Textfeld 5">
            <a:extLst>
              <a:ext uri="{FF2B5EF4-FFF2-40B4-BE49-F238E27FC236}">
                <a16:creationId xmlns:a16="http://schemas.microsoft.com/office/drawing/2014/main" id="{17B4DE3E-B8AC-A44A-234E-DB3CD71546CF}"/>
              </a:ext>
            </a:extLst>
          </p:cNvPr>
          <p:cNvSpPr txBox="1"/>
          <p:nvPr/>
        </p:nvSpPr>
        <p:spPr>
          <a:xfrm>
            <a:off x="9508331" y="5983919"/>
            <a:ext cx="6100762" cy="215444"/>
          </a:xfrm>
          <a:prstGeom prst="rect">
            <a:avLst/>
          </a:prstGeom>
          <a:noFill/>
        </p:spPr>
        <p:txBody>
          <a:bodyPr wrap="square">
            <a:spAutoFit/>
          </a:bodyPr>
          <a:lstStyle/>
          <a:p>
            <a:r>
              <a:rPr lang="de-DE" sz="800" dirty="0">
                <a:solidFill>
                  <a:schemeClr val="bg2"/>
                </a:solidFill>
              </a:rPr>
              <a:t>Screenshot, OPAL Kurs, Konrad Dornebusch 2021</a:t>
            </a:r>
          </a:p>
        </p:txBody>
      </p:sp>
    </p:spTree>
    <p:extLst>
      <p:ext uri="{BB962C8B-B14F-4D97-AF65-F5344CB8AC3E}">
        <p14:creationId xmlns:p14="http://schemas.microsoft.com/office/powerpoint/2010/main" val="2517369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874713" y="1484314"/>
            <a:ext cx="10774362" cy="4344985"/>
          </a:xfrm>
        </p:spPr>
        <p:txBody>
          <a:bodyPr/>
          <a:lstStyle/>
          <a:p>
            <a:pPr algn="ctr">
              <a:lnSpc>
                <a:spcPct val="150000"/>
              </a:lnSpc>
            </a:pPr>
            <a:r>
              <a:rPr lang="de-DE" sz="2000" b="1" dirty="0">
                <a:solidFill>
                  <a:schemeClr val="tx1">
                    <a:lumMod val="90000"/>
                    <a:lumOff val="10000"/>
                  </a:schemeClr>
                </a:solidFill>
              </a:rPr>
              <a:t>Ihr seid dran!</a:t>
            </a:r>
          </a:p>
          <a:p>
            <a:pPr marL="457200" indent="-457200">
              <a:lnSpc>
                <a:spcPct val="150000"/>
              </a:lnSpc>
              <a:buAutoNum type="arabicPeriod"/>
            </a:pPr>
            <a:r>
              <a:rPr lang="de-DE" sz="1800" dirty="0"/>
              <a:t>Geht auf OPAL</a:t>
            </a:r>
          </a:p>
          <a:p>
            <a:pPr marL="457200" indent="-457200">
              <a:lnSpc>
                <a:spcPct val="150000"/>
              </a:lnSpc>
              <a:buAutoNum type="arabicPeriod"/>
            </a:pPr>
            <a:r>
              <a:rPr lang="de-DE" sz="1800" dirty="0"/>
              <a:t>Schaut euch die Liste mit den unterschiedlichen Tools an (Themenvergabe)</a:t>
            </a:r>
          </a:p>
          <a:p>
            <a:pPr marL="457200" indent="-457200">
              <a:lnSpc>
                <a:spcPct val="150000"/>
              </a:lnSpc>
              <a:buAutoNum type="arabicPeriod"/>
            </a:pPr>
            <a:r>
              <a:rPr lang="de-DE" sz="1800" dirty="0"/>
              <a:t>Recherchiert welches euch interessieren könnte (gerne auch eigenes Tool, mir bescheid geben)</a:t>
            </a:r>
          </a:p>
          <a:p>
            <a:pPr marL="457200" indent="-457200">
              <a:lnSpc>
                <a:spcPct val="150000"/>
              </a:lnSpc>
              <a:buAutoNum type="arabicPeriod"/>
            </a:pPr>
            <a:r>
              <a:rPr lang="de-DE" sz="1800" dirty="0"/>
              <a:t>Individuell sucht ihr euch ein Thema aus </a:t>
            </a:r>
          </a:p>
          <a:p>
            <a:pPr marL="457200" indent="-457200">
              <a:lnSpc>
                <a:spcPct val="150000"/>
              </a:lnSpc>
              <a:buAutoNum type="arabicPeriod"/>
            </a:pPr>
            <a:r>
              <a:rPr lang="de-DE" sz="1800" dirty="0"/>
              <a:t>Nur eine Person pro digitalem Tool</a:t>
            </a:r>
          </a:p>
          <a:p>
            <a:pPr marL="457200" indent="-457200">
              <a:lnSpc>
                <a:spcPct val="150000"/>
              </a:lnSpc>
              <a:buAutoNum type="arabicPeriod"/>
            </a:pPr>
            <a:r>
              <a:rPr lang="de-DE" sz="1800" dirty="0"/>
              <a:t>Zu diesem digitalen Tool schreibt ihr ein Artikel und erstellt ein Erklär Video (Vorlagen auf OPAL)</a:t>
            </a:r>
          </a:p>
          <a:p>
            <a:pPr marL="457200" indent="-457200">
              <a:lnSpc>
                <a:spcPct val="150000"/>
              </a:lnSpc>
              <a:buAutoNum type="arabicPeriod"/>
            </a:pPr>
            <a:r>
              <a:rPr lang="de-DE" sz="1800" dirty="0"/>
              <a:t>Alle Abgabe im Themenbaustein hochladen (Semesterende)</a:t>
            </a:r>
          </a:p>
        </p:txBody>
      </p:sp>
    </p:spTree>
    <p:extLst>
      <p:ext uri="{BB962C8B-B14F-4D97-AF65-F5344CB8AC3E}">
        <p14:creationId xmlns:p14="http://schemas.microsoft.com/office/powerpoint/2010/main" val="1096808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DigTools4Lehramt</a:t>
            </a:r>
            <a:br>
              <a:rPr lang="de-DE" dirty="0"/>
            </a:br>
            <a:r>
              <a:rPr lang="de-DE" dirty="0"/>
              <a:t>Beispiel kostenloser digitaler Materialaustausch </a:t>
            </a:r>
            <a:br>
              <a:rPr lang="de-DE" dirty="0"/>
            </a:br>
            <a:endParaRPr lang="de-DE" dirty="0"/>
          </a:p>
        </p:txBody>
      </p:sp>
      <p:sp>
        <p:nvSpPr>
          <p:cNvPr id="4" name="Textplatzhalter 3"/>
          <p:cNvSpPr>
            <a:spLocks noGrp="1"/>
          </p:cNvSpPr>
          <p:nvPr>
            <p:ph type="body" sz="quarter" idx="14"/>
          </p:nvPr>
        </p:nvSpPr>
        <p:spPr/>
        <p:txBody>
          <a:bodyPr/>
          <a:lstStyle/>
          <a:p>
            <a:r>
              <a:rPr lang="de-DE" dirty="0"/>
              <a:t>ZUM-Apps (H5P) </a:t>
            </a:r>
            <a:r>
              <a:rPr lang="de-DE" dirty="0">
                <a:hlinkClick r:id="rId2"/>
              </a:rPr>
              <a:t>https://apps.zum.de/</a:t>
            </a:r>
            <a:endParaRPr lang="de-DE" dirty="0"/>
          </a:p>
          <a:p>
            <a:endParaRPr lang="de-DE" dirty="0"/>
          </a:p>
          <a:p>
            <a:r>
              <a:rPr lang="de-DE" dirty="0" err="1"/>
              <a:t>Mundo</a:t>
            </a:r>
            <a:r>
              <a:rPr lang="de-DE" dirty="0"/>
              <a:t> (SODIX) </a:t>
            </a:r>
            <a:r>
              <a:rPr lang="de-DE" dirty="0">
                <a:hlinkClick r:id="rId3"/>
              </a:rPr>
              <a:t>https://mundo.schule/</a:t>
            </a:r>
            <a:endParaRPr lang="de-DE" dirty="0"/>
          </a:p>
          <a:p>
            <a:endParaRPr lang="de-DE" dirty="0"/>
          </a:p>
          <a:p>
            <a:r>
              <a:rPr lang="de-DE" dirty="0"/>
              <a:t>Lernmarkplatz </a:t>
            </a:r>
            <a:r>
              <a:rPr lang="de-DE" dirty="0">
                <a:hlinkClick r:id="rId4"/>
              </a:rPr>
              <a:t>https://eduki.com/de</a:t>
            </a:r>
            <a:endParaRPr lang="de-DE" dirty="0"/>
          </a:p>
          <a:p>
            <a:endParaRPr lang="de-DE" dirty="0"/>
          </a:p>
          <a:p>
            <a:r>
              <a:rPr lang="de-DE" dirty="0"/>
              <a:t>Übungskönig </a:t>
            </a:r>
            <a:r>
              <a:rPr lang="de-DE" dirty="0">
                <a:hlinkClick r:id="rId5"/>
              </a:rPr>
              <a:t>https://www.uebungskoenig.de/</a:t>
            </a:r>
            <a:endParaRPr lang="de-DE" dirty="0"/>
          </a:p>
          <a:p>
            <a:endParaRPr lang="de-DE" dirty="0"/>
          </a:p>
          <a:p>
            <a:r>
              <a:rPr lang="de-DE" dirty="0"/>
              <a:t>Unterrichtsmaterial Schule </a:t>
            </a:r>
            <a:r>
              <a:rPr lang="de-DE" dirty="0">
                <a:hlinkClick r:id="rId6"/>
              </a:rPr>
              <a:t>https://www.unterrichtsmaterial-schule.de</a:t>
            </a:r>
            <a:endParaRPr lang="de-DE" dirty="0"/>
          </a:p>
        </p:txBody>
      </p:sp>
      <p:pic>
        <p:nvPicPr>
          <p:cNvPr id="7" name="Grafi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750" y="1484314"/>
            <a:ext cx="6017277" cy="3904962"/>
          </a:xfrm>
          <a:prstGeom prst="rect">
            <a:avLst/>
          </a:prstGeom>
        </p:spPr>
      </p:pic>
      <p:sp>
        <p:nvSpPr>
          <p:cNvPr id="8" name="Rechteck 7"/>
          <p:cNvSpPr/>
          <p:nvPr/>
        </p:nvSpPr>
        <p:spPr>
          <a:xfrm>
            <a:off x="6572309" y="6219537"/>
            <a:ext cx="2702320" cy="584775"/>
          </a:xfrm>
          <a:prstGeom prst="rect">
            <a:avLst/>
          </a:prstGeom>
        </p:spPr>
        <p:txBody>
          <a:bodyPr wrap="square">
            <a:spAutoFit/>
          </a:bodyPr>
          <a:lstStyle/>
          <a:p>
            <a:pPr algn="ctr"/>
            <a:r>
              <a:rPr lang="de-DE" sz="800" dirty="0">
                <a:solidFill>
                  <a:schemeClr val="bg1">
                    <a:lumMod val="50000"/>
                  </a:schemeClr>
                </a:solidFill>
              </a:rPr>
              <a:t>Rechner , von </a:t>
            </a:r>
            <a:r>
              <a:rPr lang="de-DE" sz="800" dirty="0" err="1">
                <a:solidFill>
                  <a:schemeClr val="bg1">
                    <a:lumMod val="50000"/>
                  </a:schemeClr>
                </a:solidFill>
              </a:rPr>
              <a:t>Skitterpgoto</a:t>
            </a:r>
            <a:r>
              <a:rPr lang="de-DE" sz="800" dirty="0">
                <a:solidFill>
                  <a:schemeClr val="bg1">
                    <a:lumMod val="50000"/>
                  </a:schemeClr>
                </a:solidFill>
              </a:rPr>
              <a:t>, CCO, https://creativecommons.org https://pixabay.com/de/photos/rechner-laptop-arbeitsplatz-maus-2982270/</a:t>
            </a:r>
          </a:p>
        </p:txBody>
      </p:sp>
    </p:spTree>
    <p:extLst>
      <p:ext uri="{BB962C8B-B14F-4D97-AF65-F5344CB8AC3E}">
        <p14:creationId xmlns:p14="http://schemas.microsoft.com/office/powerpoint/2010/main" val="2872259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095500" y="2782669"/>
            <a:ext cx="8208264" cy="646331"/>
          </a:xfrm>
          <a:prstGeom prst="rect">
            <a:avLst/>
          </a:prstGeom>
          <a:noFill/>
          <a:effectLst>
            <a:glow rad="63500">
              <a:schemeClr val="accent3">
                <a:satMod val="175000"/>
                <a:alpha val="40000"/>
              </a:schemeClr>
            </a:glow>
          </a:effectLst>
        </p:spPr>
        <p:txBody>
          <a:bodyPr wrap="square" rtlCol="0">
            <a:spAutoFit/>
          </a:bodyPr>
          <a:lstStyle/>
          <a:p>
            <a:r>
              <a:rPr lang="de-DE" sz="3600" b="1" dirty="0">
                <a:solidFill>
                  <a:srgbClr val="02ACA8"/>
                </a:solidFill>
              </a:rPr>
              <a:t>Videos für das Lehren und Lernen</a:t>
            </a:r>
          </a:p>
        </p:txBody>
      </p:sp>
    </p:spTree>
    <p:extLst>
      <p:ext uri="{BB962C8B-B14F-4D97-AF65-F5344CB8AC3E}">
        <p14:creationId xmlns:p14="http://schemas.microsoft.com/office/powerpoint/2010/main" val="21482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Streamen oder von anderen Nutzen ?</a:t>
            </a:r>
          </a:p>
        </p:txBody>
      </p:sp>
      <p:sp>
        <p:nvSpPr>
          <p:cNvPr id="3" name="Inhaltsplatzhalter 2"/>
          <p:cNvSpPr>
            <a:spLocks noGrp="1"/>
          </p:cNvSpPr>
          <p:nvPr>
            <p:ph sz="quarter" idx="10"/>
          </p:nvPr>
        </p:nvSpPr>
        <p:spPr/>
        <p:txBody>
          <a:bodyPr/>
          <a:lstStyle/>
          <a:p>
            <a:r>
              <a:rPr lang="de-DE" b="1" dirty="0">
                <a:solidFill>
                  <a:schemeClr val="tx1">
                    <a:lumMod val="90000"/>
                    <a:lumOff val="10000"/>
                  </a:schemeClr>
                </a:solidFill>
              </a:rPr>
              <a:t>Ist das Streamen erlaubt?</a:t>
            </a:r>
          </a:p>
          <a:p>
            <a:r>
              <a:rPr lang="de-DE" u="sng" dirty="0"/>
              <a:t>Die Landesakademie für Fortbildung und Personalentwicklung </a:t>
            </a:r>
          </a:p>
          <a:p>
            <a:r>
              <a:rPr lang="de-DE" dirty="0"/>
              <a:t>Das Streaming von Videos, also das reine Abspielen ohne Abspeicherung, sei ebenso wie die grundsätzliche Verwendung des Internets im Unterricht (nicht-öffentlich) gestattet, heißt es dort.</a:t>
            </a:r>
          </a:p>
          <a:p>
            <a:r>
              <a:rPr lang="de-DE" dirty="0"/>
              <a:t>Ganz sicher sein mit CC- Lizenzen</a:t>
            </a:r>
          </a:p>
          <a:p>
            <a:endParaRPr lang="de-DE" dirty="0"/>
          </a:p>
          <a:p>
            <a:r>
              <a:rPr lang="de-DE" b="1" dirty="0">
                <a:solidFill>
                  <a:schemeClr val="tx1">
                    <a:lumMod val="90000"/>
                    <a:lumOff val="10000"/>
                  </a:schemeClr>
                </a:solidFill>
              </a:rPr>
              <a:t>Kann ich von anderen Videos nutzen ?</a:t>
            </a:r>
          </a:p>
          <a:p>
            <a:r>
              <a:rPr lang="de-DE" dirty="0"/>
              <a:t>Ja ihr findet viele Internet Seiten mit frei nutzbaren Lernmaterialien (auch Videos)!!</a:t>
            </a:r>
          </a:p>
          <a:p>
            <a:r>
              <a:rPr lang="de-DE" dirty="0"/>
              <a:t>ZUM-Wiki von der gemeinnützigen Zentrale für Unterrichtsmedien im Internet. Es bündelt die größte Sammlung freier Lehr- und Lernmaterialien (Open Educational Resources) im deutschen Sprachraum. Auch zum Thema Video sind hier geordnet nach Themen und Fächern zahlreiche Beispiele und Links integriert.</a:t>
            </a:r>
          </a:p>
          <a:p>
            <a:endParaRPr lang="de-DE" b="1" dirty="0"/>
          </a:p>
        </p:txBody>
      </p:sp>
    </p:spTree>
    <p:extLst>
      <p:ext uri="{BB962C8B-B14F-4D97-AF65-F5344CB8AC3E}">
        <p14:creationId xmlns:p14="http://schemas.microsoft.com/office/powerpoint/2010/main" val="574115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Selbermachen</a:t>
            </a:r>
          </a:p>
        </p:txBody>
      </p:sp>
      <p:sp>
        <p:nvSpPr>
          <p:cNvPr id="3" name="Inhaltsplatzhalter 2"/>
          <p:cNvSpPr>
            <a:spLocks noGrp="1"/>
          </p:cNvSpPr>
          <p:nvPr>
            <p:ph sz="quarter" idx="10"/>
          </p:nvPr>
        </p:nvSpPr>
        <p:spPr>
          <a:xfrm>
            <a:off x="384490" y="922051"/>
            <a:ext cx="11493185" cy="5164423"/>
          </a:xfrm>
        </p:spPr>
        <p:txBody>
          <a:bodyPr/>
          <a:lstStyle/>
          <a:p>
            <a:pPr algn="ctr"/>
            <a:r>
              <a:rPr lang="de-DE" sz="1800" b="1" dirty="0">
                <a:solidFill>
                  <a:schemeClr val="tx1">
                    <a:lumMod val="90000"/>
                    <a:lumOff val="10000"/>
                  </a:schemeClr>
                </a:solidFill>
              </a:rPr>
              <a:t>Probleme</a:t>
            </a:r>
            <a:endParaRPr lang="de-DE" sz="1800" dirty="0">
              <a:solidFill>
                <a:schemeClr val="tx1">
                  <a:lumMod val="90000"/>
                  <a:lumOff val="10000"/>
                </a:schemeClr>
              </a:solidFill>
            </a:endParaRPr>
          </a:p>
          <a:p>
            <a:pPr marL="285750" indent="-285750">
              <a:buFont typeface="Arial" panose="020B0604020202020204" pitchFamily="34" charset="0"/>
              <a:buChar char="•"/>
            </a:pPr>
            <a:r>
              <a:rPr lang="de-DE" sz="1800" dirty="0"/>
              <a:t>Technische Aspekte (Audio, Licht und </a:t>
            </a:r>
            <a:r>
              <a:rPr lang="de-DE" sz="1800" dirty="0" err="1"/>
              <a:t>Framing</a:t>
            </a:r>
            <a:r>
              <a:rPr lang="de-DE" sz="1800" dirty="0"/>
              <a:t>)</a:t>
            </a:r>
          </a:p>
          <a:p>
            <a:pPr marL="285750" indent="-285750">
              <a:buFont typeface="Arial" panose="020B0604020202020204" pitchFamily="34" charset="0"/>
              <a:buChar char="•"/>
            </a:pPr>
            <a:r>
              <a:rPr lang="de-DE" sz="1800" dirty="0"/>
              <a:t>Lernverhalten kann sich verschlechtern wenn nicht eingehalten (Qualität)</a:t>
            </a:r>
          </a:p>
          <a:p>
            <a:pPr marL="285750" indent="-285750">
              <a:buFont typeface="Arial" panose="020B0604020202020204" pitchFamily="34" charset="0"/>
              <a:buChar char="•"/>
            </a:pPr>
            <a:r>
              <a:rPr lang="de-DE" sz="1800" dirty="0"/>
              <a:t>Lerninhalt zu schwerer zu verstehen</a:t>
            </a:r>
          </a:p>
          <a:p>
            <a:pPr marL="285750" indent="-285750">
              <a:buFont typeface="Arial" panose="020B0604020202020204" pitchFamily="34" charset="0"/>
              <a:buChar char="•"/>
            </a:pPr>
            <a:r>
              <a:rPr lang="de-DE" sz="1800" dirty="0" err="1"/>
              <a:t>Pacing</a:t>
            </a:r>
            <a:r>
              <a:rPr lang="de-DE" sz="1800" dirty="0"/>
              <a:t> und Tempo</a:t>
            </a:r>
          </a:p>
          <a:p>
            <a:pPr marL="285750" indent="-285750">
              <a:buFont typeface="Arial" panose="020B0604020202020204" pitchFamily="34" charset="0"/>
              <a:buChar char="•"/>
            </a:pPr>
            <a:r>
              <a:rPr lang="de-DE" sz="1800" dirty="0"/>
              <a:t>Wichtige Komponenten: Ton, Licht, Hintergrund, Schärfe (Fokus), </a:t>
            </a:r>
            <a:r>
              <a:rPr lang="de-DE" sz="1800" dirty="0" err="1"/>
              <a:t>Pacing</a:t>
            </a:r>
            <a:r>
              <a:rPr lang="de-DE" sz="1800" dirty="0"/>
              <a:t> (Filmschnitt), </a:t>
            </a:r>
          </a:p>
          <a:p>
            <a:pPr algn="ctr"/>
            <a:br>
              <a:rPr lang="de-DE" sz="1800" dirty="0"/>
            </a:br>
            <a:r>
              <a:rPr lang="de-DE" sz="1800" b="1" dirty="0">
                <a:solidFill>
                  <a:schemeClr val="tx1">
                    <a:lumMod val="90000"/>
                    <a:lumOff val="10000"/>
                  </a:schemeClr>
                </a:solidFill>
              </a:rPr>
              <a:t>Vorteile</a:t>
            </a:r>
            <a:endParaRPr lang="de-DE" sz="1800" dirty="0">
              <a:solidFill>
                <a:schemeClr val="tx1">
                  <a:lumMod val="90000"/>
                  <a:lumOff val="10000"/>
                </a:schemeClr>
              </a:solidFill>
            </a:endParaRPr>
          </a:p>
          <a:p>
            <a:pPr marL="285750" indent="-285750">
              <a:buFont typeface="Arial" panose="020B0604020202020204" pitchFamily="34" charset="0"/>
              <a:buChar char="•"/>
            </a:pPr>
            <a:r>
              <a:rPr lang="de-DE" sz="1800" dirty="0"/>
              <a:t>Zeitliche Entwicklung unterlegen</a:t>
            </a:r>
          </a:p>
          <a:p>
            <a:pPr marL="285750" indent="-285750">
              <a:buFont typeface="Arial" panose="020B0604020202020204" pitchFamily="34" charset="0"/>
              <a:buChar char="•"/>
            </a:pPr>
            <a:r>
              <a:rPr lang="de-DE" sz="1800" dirty="0"/>
              <a:t>Vorlesung- Komplizierte Sachverhalte (</a:t>
            </a:r>
            <a:r>
              <a:rPr lang="de-DE" sz="1800" dirty="0" err="1"/>
              <a:t>z.B</a:t>
            </a:r>
            <a:r>
              <a:rPr lang="de-DE" sz="1800" dirty="0"/>
              <a:t> Formel) schrittweise erklärt suggestiv</a:t>
            </a:r>
          </a:p>
          <a:p>
            <a:pPr marL="285750" indent="-285750">
              <a:buFont typeface="Arial" panose="020B0604020202020204" pitchFamily="34" charset="0"/>
              <a:buChar char="•"/>
            </a:pPr>
            <a:r>
              <a:rPr lang="de-DE" sz="1800" dirty="0"/>
              <a:t>Personalisierte Nutzung</a:t>
            </a:r>
          </a:p>
          <a:p>
            <a:pPr marL="285750" indent="-285750">
              <a:buFont typeface="Arial" panose="020B0604020202020204" pitchFamily="34" charset="0"/>
              <a:buChar char="•"/>
            </a:pPr>
            <a:r>
              <a:rPr lang="de-DE" sz="1800" dirty="0"/>
              <a:t>So können Lehrerinnen und Lehrer zum Beispiel Experimente aus der Chemie zeigen, die sie wegen gefährlicher Chemikalien nicht live im Klassenzimmer vorführen dürfen.</a:t>
            </a:r>
          </a:p>
          <a:p>
            <a:pPr marL="285750" indent="-285750">
              <a:buFont typeface="Arial" panose="020B0604020202020204" pitchFamily="34" charset="0"/>
              <a:buChar char="•"/>
            </a:pPr>
            <a:endParaRPr lang="de-DE" sz="1800" dirty="0"/>
          </a:p>
        </p:txBody>
      </p:sp>
    </p:spTree>
    <p:extLst>
      <p:ext uri="{BB962C8B-B14F-4D97-AF65-F5344CB8AC3E}">
        <p14:creationId xmlns:p14="http://schemas.microsoft.com/office/powerpoint/2010/main" val="1339984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Erklär Video</a:t>
            </a:r>
            <a:br>
              <a:rPr lang="de-DE" dirty="0"/>
            </a:br>
            <a:r>
              <a:rPr lang="de-DE" b="0" dirty="0">
                <a:solidFill>
                  <a:schemeClr val="tx1">
                    <a:lumMod val="90000"/>
                    <a:lumOff val="10000"/>
                  </a:schemeClr>
                </a:solidFill>
              </a:rPr>
              <a:t>Bildkomposition</a:t>
            </a:r>
          </a:p>
        </p:txBody>
      </p:sp>
      <p:sp>
        <p:nvSpPr>
          <p:cNvPr id="3" name="Inhaltsplatzhalter 2"/>
          <p:cNvSpPr>
            <a:spLocks noGrp="1"/>
          </p:cNvSpPr>
          <p:nvPr>
            <p:ph sz="quarter" idx="10"/>
          </p:nvPr>
        </p:nvSpPr>
        <p:spPr/>
        <p:txBody>
          <a:bodyPr/>
          <a:lstStyle/>
          <a:p>
            <a:r>
              <a:rPr lang="de-DE" sz="1800" b="1" dirty="0"/>
              <a:t>Headspace</a:t>
            </a:r>
            <a:r>
              <a:rPr lang="de-DE" sz="1800" dirty="0"/>
              <a:t> In Portrait Photographie oder Film ( Mehr Körper Mehr Headspace) </a:t>
            </a:r>
          </a:p>
          <a:p>
            <a:r>
              <a:rPr lang="de-DE" sz="1800" b="1" dirty="0">
                <a:solidFill>
                  <a:srgbClr val="13A983"/>
                </a:solidFill>
              </a:rPr>
              <a:t>Brennweite</a:t>
            </a:r>
            <a:r>
              <a:rPr lang="de-DE" sz="1800" dirty="0"/>
              <a:t>: Angabe in mm Objektive, Hierbei gilt: </a:t>
            </a:r>
            <a:r>
              <a:rPr lang="de-DE" sz="1800" b="1" dirty="0"/>
              <a:t>je kleiner die Angabe, desto weitwinkliger das Objektiv</a:t>
            </a:r>
            <a:r>
              <a:rPr lang="de-DE" sz="1800" dirty="0"/>
              <a:t>. Das bedeutet mit 16mm bekommt man ein sehr weitwinkliges Bild, welches sich zum Beispiel für Landschaftsvideos eignet</a:t>
            </a:r>
          </a:p>
          <a:p>
            <a:pPr marL="285750" indent="-285750">
              <a:buFont typeface="Arial" panose="020B0604020202020204" pitchFamily="34" charset="0"/>
              <a:buChar char="•"/>
            </a:pPr>
            <a:r>
              <a:rPr lang="de-DE" sz="1800" dirty="0"/>
              <a:t>70 mm Nahaufnahme ganze Person</a:t>
            </a:r>
          </a:p>
          <a:p>
            <a:pPr marL="285750" indent="-285750">
              <a:buFont typeface="Arial" panose="020B0604020202020204" pitchFamily="34" charset="0"/>
              <a:buChar char="•"/>
            </a:pPr>
            <a:r>
              <a:rPr lang="de-DE" sz="1800" dirty="0"/>
              <a:t>35mm (auch zwei Personen)</a:t>
            </a:r>
          </a:p>
          <a:p>
            <a:pPr marL="285750" indent="-285750">
              <a:buFont typeface="Arial" panose="020B0604020202020204" pitchFamily="34" charset="0"/>
              <a:buChar char="•"/>
            </a:pPr>
            <a:r>
              <a:rPr lang="de-DE" sz="1800" dirty="0"/>
              <a:t>85mm Hüfte bis zum Kopf </a:t>
            </a:r>
          </a:p>
          <a:p>
            <a:pPr marL="285750" indent="-285750">
              <a:buFont typeface="Arial" panose="020B0604020202020204" pitchFamily="34" charset="0"/>
              <a:buChar char="•"/>
            </a:pPr>
            <a:endParaRPr lang="de-DE" sz="1800" dirty="0"/>
          </a:p>
          <a:p>
            <a:r>
              <a:rPr lang="de-DE" sz="1800" b="1" dirty="0">
                <a:solidFill>
                  <a:srgbClr val="F07D00"/>
                </a:solidFill>
              </a:rPr>
              <a:t>ISO</a:t>
            </a:r>
            <a:r>
              <a:rPr lang="de-DE" sz="1800" dirty="0"/>
              <a:t> Licht und Filmempfindlichkeit (100-200 Grundwert= halbe Belichtungszeit 1/125-1/250) Hoher ISO Rauschen im Bild</a:t>
            </a:r>
          </a:p>
        </p:txBody>
      </p:sp>
    </p:spTree>
    <p:extLst>
      <p:ext uri="{BB962C8B-B14F-4D97-AF65-F5344CB8AC3E}">
        <p14:creationId xmlns:p14="http://schemas.microsoft.com/office/powerpoint/2010/main" val="2118272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A6F38-ECD7-C221-F726-18E7B6E13BB6}"/>
              </a:ext>
            </a:extLst>
          </p:cNvPr>
          <p:cNvSpPr>
            <a:spLocks noGrp="1"/>
          </p:cNvSpPr>
          <p:nvPr>
            <p:ph type="title"/>
          </p:nvPr>
        </p:nvSpPr>
        <p:spPr/>
        <p:txBody>
          <a:bodyPr/>
          <a:lstStyle/>
          <a:p>
            <a:r>
              <a:rPr lang="de-DE" dirty="0"/>
              <a:t>Technisches Wissen</a:t>
            </a:r>
          </a:p>
        </p:txBody>
      </p:sp>
      <p:sp>
        <p:nvSpPr>
          <p:cNvPr id="6" name="Textfeld 5">
            <a:extLst>
              <a:ext uri="{FF2B5EF4-FFF2-40B4-BE49-F238E27FC236}">
                <a16:creationId xmlns:a16="http://schemas.microsoft.com/office/drawing/2014/main" id="{FFD07E14-5438-7E52-D61D-5ED907722B36}"/>
              </a:ext>
            </a:extLst>
          </p:cNvPr>
          <p:cNvSpPr txBox="1"/>
          <p:nvPr/>
        </p:nvSpPr>
        <p:spPr>
          <a:xfrm>
            <a:off x="424206" y="1659118"/>
            <a:ext cx="11272494" cy="3111621"/>
          </a:xfrm>
          <a:prstGeom prst="rect">
            <a:avLst/>
          </a:prstGeom>
          <a:noFill/>
        </p:spPr>
        <p:txBody>
          <a:bodyPr wrap="square" rtlCol="0">
            <a:spAutoFit/>
          </a:bodyPr>
          <a:lstStyle/>
          <a:p>
            <a:r>
              <a:rPr lang="de-DE" sz="1800" b="1" dirty="0">
                <a:solidFill>
                  <a:srgbClr val="009BA4"/>
                </a:solidFill>
              </a:rPr>
              <a:t>Belichtungszeit</a:t>
            </a:r>
            <a:r>
              <a:rPr lang="de-DE" sz="1800" dirty="0"/>
              <a:t> (Shutter Speed): Wird in Sekunden gemessen wie lange bleibt die Kamera Linse offen: </a:t>
            </a:r>
          </a:p>
          <a:p>
            <a:endParaRPr lang="de-DE" sz="1800" dirty="0"/>
          </a:p>
          <a:p>
            <a:pPr marL="285750" indent="-285750">
              <a:buFont typeface="Arial" panose="020B0604020202020204" pitchFamily="34" charset="0"/>
              <a:buChar char="•"/>
            </a:pPr>
            <a:r>
              <a:rPr lang="de-DE" sz="1800" dirty="0"/>
              <a:t>Hoher Shutter Speed = Mehr Licht /Nacht gut geeignet</a:t>
            </a:r>
          </a:p>
          <a:p>
            <a:pPr marL="285750" indent="-285750">
              <a:buFont typeface="Arial" panose="020B0604020202020204" pitchFamily="34" charset="0"/>
              <a:buChar char="•"/>
            </a:pPr>
            <a:r>
              <a:rPr lang="de-DE" sz="1800" dirty="0"/>
              <a:t>Geringer Shutter Speed= gut für Bewegung</a:t>
            </a:r>
          </a:p>
          <a:p>
            <a:pPr marL="285750" indent="-285750">
              <a:buFont typeface="Arial" panose="020B0604020202020204" pitchFamily="34" charset="0"/>
              <a:buChar char="•"/>
            </a:pPr>
            <a:endParaRPr lang="de-DE" sz="1800" dirty="0"/>
          </a:p>
          <a:p>
            <a:endParaRPr lang="de-DE" sz="1800" dirty="0"/>
          </a:p>
          <a:p>
            <a:endParaRPr lang="de-DE" sz="1800" dirty="0"/>
          </a:p>
          <a:p>
            <a:r>
              <a:rPr lang="de-DE" sz="1800" b="1" dirty="0">
                <a:solidFill>
                  <a:srgbClr val="E02D8A"/>
                </a:solidFill>
              </a:rPr>
              <a:t>Blende</a:t>
            </a:r>
            <a:r>
              <a:rPr lang="de-DE" sz="1800" dirty="0"/>
              <a:t>/Aperture: </a:t>
            </a:r>
          </a:p>
          <a:p>
            <a:r>
              <a:rPr lang="de-DE" sz="1800" dirty="0"/>
              <a:t>Je weiter Du die Blende öffnest, desto </a:t>
            </a:r>
          </a:p>
          <a:p>
            <a:r>
              <a:rPr lang="de-DE" sz="1800" dirty="0"/>
              <a:t>weniger Schärfentiefe (mehr Unschärfe)</a:t>
            </a:r>
          </a:p>
          <a:p>
            <a:endParaRPr lang="de-DE" dirty="0"/>
          </a:p>
        </p:txBody>
      </p:sp>
    </p:spTree>
    <p:extLst>
      <p:ext uri="{BB962C8B-B14F-4D97-AF65-F5344CB8AC3E}">
        <p14:creationId xmlns:p14="http://schemas.microsoft.com/office/powerpoint/2010/main" val="3355829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0B30F-8618-754B-97E6-B6AF29FE0F8F}"/>
              </a:ext>
            </a:extLst>
          </p:cNvPr>
          <p:cNvSpPr>
            <a:spLocks noGrp="1"/>
          </p:cNvSpPr>
          <p:nvPr>
            <p:ph type="title"/>
          </p:nvPr>
        </p:nvSpPr>
        <p:spPr/>
        <p:txBody>
          <a:bodyPr/>
          <a:lstStyle/>
          <a:p>
            <a:r>
              <a:rPr lang="de-DE" dirty="0"/>
              <a:t>Videos in der Schule</a:t>
            </a:r>
            <a:br>
              <a:rPr lang="de-DE" dirty="0"/>
            </a:br>
            <a:r>
              <a:rPr lang="de-DE" b="0" dirty="0">
                <a:solidFill>
                  <a:schemeClr val="tx1">
                    <a:lumMod val="90000"/>
                    <a:lumOff val="10000"/>
                  </a:schemeClr>
                </a:solidFill>
              </a:rPr>
              <a:t>Erklärvideo</a:t>
            </a:r>
          </a:p>
        </p:txBody>
      </p:sp>
      <p:sp>
        <p:nvSpPr>
          <p:cNvPr id="3" name="Inhaltsplatzhalter 2">
            <a:extLst>
              <a:ext uri="{FF2B5EF4-FFF2-40B4-BE49-F238E27FC236}">
                <a16:creationId xmlns:a16="http://schemas.microsoft.com/office/drawing/2014/main" id="{0ED29610-43AC-BE44-A95B-3B6D7E3CD8C4}"/>
              </a:ext>
            </a:extLst>
          </p:cNvPr>
          <p:cNvSpPr>
            <a:spLocks noGrp="1"/>
          </p:cNvSpPr>
          <p:nvPr>
            <p:ph sz="quarter" idx="10"/>
          </p:nvPr>
        </p:nvSpPr>
        <p:spPr>
          <a:xfrm>
            <a:off x="7430959" y="1058572"/>
            <a:ext cx="3780416" cy="4344987"/>
          </a:xfrm>
        </p:spPr>
        <p:txBody>
          <a:bodyPr/>
          <a:lstStyle/>
          <a:p>
            <a:pPr marL="285750" indent="-285750">
              <a:buFontTx/>
              <a:buChar char="-"/>
            </a:pPr>
            <a:r>
              <a:rPr lang="de-DE" sz="2000" b="1" dirty="0"/>
              <a:t>PowerPoint</a:t>
            </a:r>
          </a:p>
          <a:p>
            <a:pPr marL="681692" lvl="1" indent="-285750">
              <a:buFontTx/>
              <a:buChar char="-"/>
            </a:pPr>
            <a:r>
              <a:rPr lang="de-DE" sz="1800" dirty="0"/>
              <a:t>Bietet die Möglichkeit Präsentationen aufzuzeichnen</a:t>
            </a:r>
          </a:p>
          <a:p>
            <a:pPr marL="681692" lvl="1" indent="-285750">
              <a:buFontTx/>
              <a:buChar char="-"/>
            </a:pPr>
            <a:endParaRPr lang="de-DE" sz="1800" dirty="0"/>
          </a:p>
          <a:p>
            <a:pPr marL="681692" lvl="1" indent="-285750">
              <a:buFontTx/>
              <a:buChar char="-"/>
            </a:pPr>
            <a:r>
              <a:rPr lang="de-DE" sz="1800" dirty="0"/>
              <a:t>Keine Aufzeichnung von Externen Programmen möglich</a:t>
            </a:r>
          </a:p>
          <a:p>
            <a:pPr marL="681692" lvl="1" indent="-285750">
              <a:buFontTx/>
              <a:buChar char="-"/>
            </a:pPr>
            <a:endParaRPr lang="de-DE" sz="2000" dirty="0"/>
          </a:p>
          <a:p>
            <a:pPr marL="285750" indent="-285750">
              <a:buFontTx/>
              <a:buChar char="-"/>
            </a:pPr>
            <a:endParaRPr lang="de-DE" sz="2000" dirty="0"/>
          </a:p>
        </p:txBody>
      </p:sp>
      <p:pic>
        <p:nvPicPr>
          <p:cNvPr id="6" name="Grafik 5">
            <a:extLst>
              <a:ext uri="{FF2B5EF4-FFF2-40B4-BE49-F238E27FC236}">
                <a16:creationId xmlns:a16="http://schemas.microsoft.com/office/drawing/2014/main" id="{056D793F-E045-2649-8FC8-EAE3655C25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981" b="29221"/>
          <a:stretch/>
        </p:blipFill>
        <p:spPr>
          <a:xfrm>
            <a:off x="874712" y="1160363"/>
            <a:ext cx="6222669" cy="4243196"/>
          </a:xfrm>
          <a:prstGeom prst="rect">
            <a:avLst/>
          </a:prstGeom>
        </p:spPr>
      </p:pic>
      <p:sp>
        <p:nvSpPr>
          <p:cNvPr id="7" name="Textfeld 6">
            <a:extLst>
              <a:ext uri="{FF2B5EF4-FFF2-40B4-BE49-F238E27FC236}">
                <a16:creationId xmlns:a16="http://schemas.microsoft.com/office/drawing/2014/main" id="{AB490894-B270-434D-8DF6-10776B65AFEC}"/>
              </a:ext>
            </a:extLst>
          </p:cNvPr>
          <p:cNvSpPr txBox="1"/>
          <p:nvPr/>
        </p:nvSpPr>
        <p:spPr>
          <a:xfrm>
            <a:off x="874712" y="5272754"/>
            <a:ext cx="6222669" cy="261610"/>
          </a:xfrm>
          <a:prstGeom prst="rect">
            <a:avLst/>
          </a:prstGeom>
          <a:solidFill>
            <a:schemeClr val="bg2"/>
          </a:solidFill>
        </p:spPr>
        <p:txBody>
          <a:bodyPr wrap="square" rtlCol="0">
            <a:spAutoFit/>
          </a:bodyPr>
          <a:lstStyle/>
          <a:p>
            <a:r>
              <a:rPr lang="de-DE" sz="1100" dirty="0">
                <a:solidFill>
                  <a:schemeClr val="bg1"/>
                </a:solidFill>
              </a:rPr>
              <a:t>Screenshot der Aufnahmefunktion von PowerPoint</a:t>
            </a:r>
          </a:p>
        </p:txBody>
      </p:sp>
      <p:sp>
        <p:nvSpPr>
          <p:cNvPr id="4" name="Rechteck 3">
            <a:extLst>
              <a:ext uri="{FF2B5EF4-FFF2-40B4-BE49-F238E27FC236}">
                <a16:creationId xmlns:a16="http://schemas.microsoft.com/office/drawing/2014/main" id="{FCACF2C9-0256-93D2-FDC6-CE761558AF9D}"/>
              </a:ext>
            </a:extLst>
          </p:cNvPr>
          <p:cNvSpPr/>
          <p:nvPr/>
        </p:nvSpPr>
        <p:spPr>
          <a:xfrm>
            <a:off x="5705475" y="4572000"/>
            <a:ext cx="304800" cy="476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D1CA5184-DD6E-24EC-35C2-D3D52A65B7DE}"/>
              </a:ext>
            </a:extLst>
          </p:cNvPr>
          <p:cNvSpPr txBox="1"/>
          <p:nvPr/>
        </p:nvSpPr>
        <p:spPr>
          <a:xfrm>
            <a:off x="781049" y="5589915"/>
            <a:ext cx="6100762" cy="215444"/>
          </a:xfrm>
          <a:prstGeom prst="rect">
            <a:avLst/>
          </a:prstGeom>
          <a:noFill/>
        </p:spPr>
        <p:txBody>
          <a:bodyPr wrap="square">
            <a:spAutoFit/>
          </a:bodyPr>
          <a:lstStyle/>
          <a:p>
            <a:r>
              <a:rPr lang="de-DE" sz="800" dirty="0">
                <a:solidFill>
                  <a:schemeClr val="bg2"/>
                </a:solidFill>
              </a:rPr>
              <a:t>Screenshot, IT4all, David </a:t>
            </a:r>
            <a:r>
              <a:rPr lang="de-DE" sz="800" dirty="0" err="1">
                <a:solidFill>
                  <a:schemeClr val="bg2"/>
                </a:solidFill>
              </a:rPr>
              <a:t>Barberowski</a:t>
            </a:r>
            <a:r>
              <a:rPr lang="de-DE" sz="800" dirty="0">
                <a:solidFill>
                  <a:schemeClr val="bg2"/>
                </a:solidFill>
              </a:rPr>
              <a:t> 2021</a:t>
            </a:r>
          </a:p>
        </p:txBody>
      </p:sp>
    </p:spTree>
    <p:extLst>
      <p:ext uri="{BB962C8B-B14F-4D97-AF65-F5344CB8AC3E}">
        <p14:creationId xmlns:p14="http://schemas.microsoft.com/office/powerpoint/2010/main" val="2019725654"/>
      </p:ext>
    </p:extLst>
  </p:cSld>
  <p:clrMapOvr>
    <a:masterClrMapping/>
  </p:clrMapOvr>
  <mc:AlternateContent xmlns:mc="http://schemas.openxmlformats.org/markup-compatibility/2006" xmlns:p14="http://schemas.microsoft.com/office/powerpoint/2010/main">
    <mc:Choice Requires="p14">
      <p:transition spd="slow" p14:dur="2000" advTm="2275"/>
    </mc:Choice>
    <mc:Fallback xmlns="">
      <p:transition spd="slow" advTm="227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0B30F-8618-754B-97E6-B6AF29FE0F8F}"/>
              </a:ext>
            </a:extLst>
          </p:cNvPr>
          <p:cNvSpPr>
            <a:spLocks noGrp="1"/>
          </p:cNvSpPr>
          <p:nvPr>
            <p:ph type="title"/>
          </p:nvPr>
        </p:nvSpPr>
        <p:spPr>
          <a:xfrm>
            <a:off x="874711" y="392459"/>
            <a:ext cx="10580687" cy="684213"/>
          </a:xfrm>
        </p:spPr>
        <p:txBody>
          <a:bodyPr/>
          <a:lstStyle/>
          <a:p>
            <a:r>
              <a:rPr lang="de-DE" dirty="0"/>
              <a:t>Videos in der Schule</a:t>
            </a:r>
            <a:br>
              <a:rPr lang="de-DE" dirty="0"/>
            </a:br>
            <a:r>
              <a:rPr lang="de-DE" b="0" dirty="0">
                <a:solidFill>
                  <a:schemeClr val="tx1">
                    <a:lumMod val="90000"/>
                    <a:lumOff val="10000"/>
                  </a:schemeClr>
                </a:solidFill>
              </a:rPr>
              <a:t>Erklär Video</a:t>
            </a:r>
          </a:p>
        </p:txBody>
      </p:sp>
      <p:sp>
        <p:nvSpPr>
          <p:cNvPr id="3" name="Inhaltsplatzhalter 2">
            <a:extLst>
              <a:ext uri="{FF2B5EF4-FFF2-40B4-BE49-F238E27FC236}">
                <a16:creationId xmlns:a16="http://schemas.microsoft.com/office/drawing/2014/main" id="{0ED29610-43AC-BE44-A95B-3B6D7E3CD8C4}"/>
              </a:ext>
            </a:extLst>
          </p:cNvPr>
          <p:cNvSpPr>
            <a:spLocks noGrp="1"/>
          </p:cNvSpPr>
          <p:nvPr>
            <p:ph sz="quarter" idx="10"/>
          </p:nvPr>
        </p:nvSpPr>
        <p:spPr>
          <a:xfrm>
            <a:off x="874711" y="1484313"/>
            <a:ext cx="8415593" cy="4344987"/>
          </a:xfrm>
        </p:spPr>
        <p:txBody>
          <a:bodyPr/>
          <a:lstStyle/>
          <a:p>
            <a:pPr marL="285750" indent="-285750">
              <a:lnSpc>
                <a:spcPct val="150000"/>
              </a:lnSpc>
              <a:buFontTx/>
              <a:buChar char="-"/>
            </a:pPr>
            <a:r>
              <a:rPr lang="de-DE" sz="1800" dirty="0"/>
              <a:t>OBS Studio</a:t>
            </a:r>
          </a:p>
          <a:p>
            <a:pPr marL="681692" lvl="1" indent="-285750">
              <a:lnSpc>
                <a:spcPct val="150000"/>
              </a:lnSpc>
              <a:buFontTx/>
              <a:buChar char="-"/>
            </a:pPr>
            <a:r>
              <a:rPr lang="de-DE" sz="1800" dirty="0"/>
              <a:t>Kostenlose Software für Mac, Windows und Linux</a:t>
            </a:r>
          </a:p>
          <a:p>
            <a:pPr marL="681692" lvl="1" indent="-285750">
              <a:lnSpc>
                <a:spcPct val="150000"/>
              </a:lnSpc>
              <a:buFontTx/>
              <a:buChar char="-"/>
            </a:pPr>
            <a:r>
              <a:rPr lang="de-DE" sz="1800" dirty="0"/>
              <a:t>Bildschirm und Kameras aufzeichnen und </a:t>
            </a:r>
            <a:r>
              <a:rPr lang="de-DE" sz="1800" dirty="0" err="1"/>
              <a:t>streamen</a:t>
            </a:r>
            <a:endParaRPr lang="de-DE" sz="1800" dirty="0"/>
          </a:p>
          <a:p>
            <a:pPr marL="681692" lvl="1" indent="-285750">
              <a:lnSpc>
                <a:spcPct val="150000"/>
              </a:lnSpc>
              <a:buFontTx/>
              <a:buChar char="-"/>
            </a:pPr>
            <a:r>
              <a:rPr lang="de-DE" sz="1800" dirty="0"/>
              <a:t>Download: </a:t>
            </a:r>
            <a:r>
              <a:rPr lang="de-DE" sz="1800" dirty="0">
                <a:hlinkClick r:id="rId2"/>
              </a:rPr>
              <a:t>https://obsproject.com/de/download</a:t>
            </a:r>
            <a:endParaRPr lang="de-DE" sz="1800" dirty="0"/>
          </a:p>
          <a:p>
            <a:pPr marL="681692" lvl="1" indent="-285750">
              <a:lnSpc>
                <a:spcPct val="150000"/>
              </a:lnSpc>
              <a:buFontTx/>
              <a:buChar char="-"/>
            </a:pPr>
            <a:r>
              <a:rPr lang="de-DE" sz="1800" dirty="0"/>
              <a:t>In OBS können verschiedene Audio und Videoquellen zu Szenen kombiniert werden</a:t>
            </a:r>
          </a:p>
          <a:p>
            <a:pPr marL="681692" lvl="1" indent="-285750">
              <a:lnSpc>
                <a:spcPct val="150000"/>
              </a:lnSpc>
              <a:buFontTx/>
              <a:buChar char="-"/>
            </a:pPr>
            <a:r>
              <a:rPr lang="de-DE" sz="1800" dirty="0"/>
              <a:t>Während einer Aufnahme oder eines Streams kann zwischen diesen Szenen gewechselt werden</a:t>
            </a:r>
          </a:p>
          <a:p>
            <a:pPr marL="681692" lvl="1" indent="-285750">
              <a:lnSpc>
                <a:spcPct val="150000"/>
              </a:lnSpc>
              <a:buFontTx/>
              <a:buChar char="-"/>
            </a:pPr>
            <a:r>
              <a:rPr lang="de-DE" sz="1800" dirty="0"/>
              <a:t>So kann der Bildschirm gleichzeitig mit der Webcam aufgenommen werden</a:t>
            </a:r>
          </a:p>
          <a:p>
            <a:pPr marL="285750" indent="-285750">
              <a:buFontTx/>
              <a:buChar char="-"/>
            </a:pPr>
            <a:endParaRPr lang="de-DE" sz="1800" dirty="0"/>
          </a:p>
        </p:txBody>
      </p:sp>
    </p:spTree>
    <p:extLst>
      <p:ext uri="{BB962C8B-B14F-4D97-AF65-F5344CB8AC3E}">
        <p14:creationId xmlns:p14="http://schemas.microsoft.com/office/powerpoint/2010/main" val="2981282569"/>
      </p:ext>
    </p:extLst>
  </p:cSld>
  <p:clrMapOvr>
    <a:masterClrMapping/>
  </p:clrMapOvr>
  <mc:AlternateContent xmlns:mc="http://schemas.openxmlformats.org/markup-compatibility/2006" xmlns:p14="http://schemas.microsoft.com/office/powerpoint/2010/main">
    <mc:Choice Requires="p14">
      <p:transition spd="slow" p14:dur="2000" advTm="2254"/>
    </mc:Choice>
    <mc:Fallback xmlns="">
      <p:transition spd="slow" advTm="22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Datenschutz und OER</a:t>
            </a:r>
            <a:br>
              <a:rPr lang="de-DE" dirty="0"/>
            </a:br>
            <a:r>
              <a:rPr lang="de-DE" sz="2000" b="0" dirty="0"/>
              <a:t>Wie schütze ich mich als Lehrer*</a:t>
            </a:r>
            <a:r>
              <a:rPr lang="de-DE" sz="2000" b="0" dirty="0" err="1"/>
              <a:t>inn</a:t>
            </a:r>
            <a:r>
              <a:rPr lang="de-DE" sz="2000" b="0" dirty="0"/>
              <a:t> in der digitalen Welt?</a:t>
            </a:r>
            <a:br>
              <a:rPr lang="de-DE" dirty="0"/>
            </a:br>
            <a:br>
              <a:rPr lang="de-DE" dirty="0"/>
            </a:br>
            <a:endParaRPr lang="de-DE"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440" y="851638"/>
            <a:ext cx="3809886" cy="3809886"/>
          </a:xfrm>
          <a:prstGeom prst="rect">
            <a:avLst/>
          </a:prstGeom>
        </p:spPr>
      </p:pic>
      <p:sp>
        <p:nvSpPr>
          <p:cNvPr id="4" name="Textfeld 3"/>
          <p:cNvSpPr txBox="1"/>
          <p:nvPr/>
        </p:nvSpPr>
        <p:spPr>
          <a:xfrm>
            <a:off x="6674613" y="6273225"/>
            <a:ext cx="2521654" cy="584775"/>
          </a:xfrm>
          <a:prstGeom prst="rect">
            <a:avLst/>
          </a:prstGeom>
          <a:noFill/>
        </p:spPr>
        <p:txBody>
          <a:bodyPr wrap="square" rtlCol="0">
            <a:spAutoFit/>
          </a:bodyPr>
          <a:lstStyle/>
          <a:p>
            <a:r>
              <a:rPr lang="de-DE" sz="800" dirty="0">
                <a:solidFill>
                  <a:schemeClr val="bg1">
                    <a:lumMod val="50000"/>
                  </a:schemeClr>
                </a:solidFill>
              </a:rPr>
              <a:t>Schloss-Symbol, von  madartzgraphics, CC0, </a:t>
            </a:r>
            <a:r>
              <a:rPr lang="de-DE" sz="800" dirty="0">
                <a:solidFill>
                  <a:schemeClr val="bg1">
                    <a:lumMod val="50000"/>
                  </a:schemeClr>
                </a:solidFill>
                <a:hlinkClick r:id="rId3">
                  <a:extLst>
                    <a:ext uri="{A12FA001-AC4F-418D-AE19-62706E023703}">
                      <ahyp:hlinkClr xmlns:ahyp="http://schemas.microsoft.com/office/drawing/2018/hyperlinkcolor" val="tx"/>
                    </a:ext>
                  </a:extLst>
                </a:hlinkClick>
              </a:rPr>
              <a:t>https://creativecommons.org</a:t>
            </a:r>
            <a:r>
              <a:rPr lang="de-DE" sz="800" dirty="0">
                <a:solidFill>
                  <a:schemeClr val="bg1">
                    <a:lumMod val="50000"/>
                  </a:schemeClr>
                </a:solidFill>
              </a:rPr>
              <a:t>,  https://pixabay.com/de/illustrations/internet-sicherheit-sicherheit-1915626/</a:t>
            </a:r>
          </a:p>
        </p:txBody>
      </p:sp>
    </p:spTree>
    <p:extLst>
      <p:ext uri="{BB962C8B-B14F-4D97-AF65-F5344CB8AC3E}">
        <p14:creationId xmlns:p14="http://schemas.microsoft.com/office/powerpoint/2010/main" val="344310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0B30F-8618-754B-97E6-B6AF29FE0F8F}"/>
              </a:ext>
            </a:extLst>
          </p:cNvPr>
          <p:cNvSpPr>
            <a:spLocks noGrp="1"/>
          </p:cNvSpPr>
          <p:nvPr>
            <p:ph type="title"/>
          </p:nvPr>
        </p:nvSpPr>
        <p:spPr/>
        <p:txBody>
          <a:bodyPr/>
          <a:lstStyle/>
          <a:p>
            <a:r>
              <a:rPr lang="de-DE" dirty="0"/>
              <a:t>Videos in der Schule</a:t>
            </a:r>
            <a:br>
              <a:rPr lang="de-DE" dirty="0"/>
            </a:br>
            <a:r>
              <a:rPr lang="de-DE" b="0" dirty="0">
                <a:solidFill>
                  <a:schemeClr val="tx1">
                    <a:lumMod val="90000"/>
                    <a:lumOff val="10000"/>
                  </a:schemeClr>
                </a:solidFill>
              </a:rPr>
              <a:t>Erklrävideo</a:t>
            </a:r>
          </a:p>
        </p:txBody>
      </p:sp>
      <p:sp>
        <p:nvSpPr>
          <p:cNvPr id="3" name="Inhaltsplatzhalter 2">
            <a:extLst>
              <a:ext uri="{FF2B5EF4-FFF2-40B4-BE49-F238E27FC236}">
                <a16:creationId xmlns:a16="http://schemas.microsoft.com/office/drawing/2014/main" id="{0ED29610-43AC-BE44-A95B-3B6D7E3CD8C4}"/>
              </a:ext>
            </a:extLst>
          </p:cNvPr>
          <p:cNvSpPr>
            <a:spLocks noGrp="1"/>
          </p:cNvSpPr>
          <p:nvPr>
            <p:ph sz="quarter" idx="10"/>
          </p:nvPr>
        </p:nvSpPr>
        <p:spPr>
          <a:xfrm>
            <a:off x="874711" y="1579418"/>
            <a:ext cx="10698164" cy="4249882"/>
          </a:xfrm>
        </p:spPr>
        <p:txBody>
          <a:bodyPr/>
          <a:lstStyle/>
          <a:p>
            <a:pPr marL="285750" indent="-285750">
              <a:buFontTx/>
              <a:buChar char="-"/>
            </a:pPr>
            <a:r>
              <a:rPr lang="de-DE" sz="1800" dirty="0"/>
              <a:t>Mobile Geräte:</a:t>
            </a:r>
          </a:p>
          <a:p>
            <a:pPr marL="681692" lvl="1" indent="-285750">
              <a:buFontTx/>
              <a:buChar char="-"/>
            </a:pPr>
            <a:r>
              <a:rPr lang="de-DE" sz="2000" dirty="0"/>
              <a:t>Tablets</a:t>
            </a:r>
            <a:r>
              <a:rPr lang="de-DE" sz="1800" dirty="0"/>
              <a:t> eher geeignet als Smartphones</a:t>
            </a:r>
          </a:p>
          <a:p>
            <a:pPr marL="681692" lvl="1" indent="-285750">
              <a:buFontTx/>
              <a:buChar char="-"/>
            </a:pPr>
            <a:r>
              <a:rPr lang="de-DE" sz="1800" dirty="0"/>
              <a:t>Je nach Betriebssystem ist Aufnahmefunktion bereits vorhanden, alternativ „AZ Screen Recorder“</a:t>
            </a:r>
          </a:p>
          <a:p>
            <a:pPr marL="681692" lvl="1" indent="-285750">
              <a:buFontTx/>
              <a:buChar char="-"/>
            </a:pPr>
            <a:r>
              <a:rPr lang="de-DE" sz="1800" dirty="0"/>
              <a:t>Verwendung von Stylus bietet sich an</a:t>
            </a:r>
          </a:p>
          <a:p>
            <a:pPr marL="285750" indent="-285750">
              <a:buFontTx/>
              <a:buChar char="-"/>
            </a:pPr>
            <a:endParaRPr lang="de-DE" sz="2000" dirty="0"/>
          </a:p>
          <a:p>
            <a:pPr marL="285750" indent="-285750">
              <a:buFontTx/>
              <a:buChar char="-"/>
            </a:pPr>
            <a:r>
              <a:rPr lang="de-DE" sz="2000" dirty="0"/>
              <a:t>Einsteiger Schnittprogramme</a:t>
            </a:r>
          </a:p>
          <a:p>
            <a:pPr marL="681692" lvl="1" indent="-285750">
              <a:buFontTx/>
              <a:buChar char="-"/>
            </a:pPr>
            <a:r>
              <a:rPr lang="de-DE" sz="2000" dirty="0"/>
              <a:t>Windows Movie </a:t>
            </a:r>
            <a:r>
              <a:rPr lang="de-DE" sz="2000" dirty="0" err="1"/>
              <a:t>Maker</a:t>
            </a:r>
            <a:r>
              <a:rPr lang="de-DE" sz="2000" dirty="0"/>
              <a:t> oder Fotos App (Windows)</a:t>
            </a:r>
          </a:p>
          <a:p>
            <a:pPr marL="681692" lvl="1" indent="-285750">
              <a:buFontTx/>
              <a:buChar char="-"/>
            </a:pPr>
            <a:r>
              <a:rPr lang="de-DE" sz="2000" dirty="0" err="1"/>
              <a:t>iMovie</a:t>
            </a:r>
            <a:r>
              <a:rPr lang="de-DE" sz="2000" dirty="0"/>
              <a:t> (Mac &amp; iOS)</a:t>
            </a:r>
          </a:p>
          <a:p>
            <a:pPr marL="681692" lvl="1" indent="-285750">
              <a:buFontTx/>
              <a:buChar char="-"/>
            </a:pPr>
            <a:r>
              <a:rPr lang="de-DE" sz="2000" dirty="0" err="1"/>
              <a:t>ShotCut</a:t>
            </a:r>
            <a:r>
              <a:rPr lang="de-DE" sz="2000" dirty="0"/>
              <a:t> (Linux)</a:t>
            </a:r>
            <a:br>
              <a:rPr lang="de-DE" sz="2000" dirty="0"/>
            </a:br>
            <a:endParaRPr lang="de-DE" sz="1800" dirty="0"/>
          </a:p>
          <a:p>
            <a:pPr marL="285750" indent="-285750">
              <a:buFontTx/>
              <a:buChar char="-"/>
            </a:pPr>
            <a:endParaRPr lang="de-DE" sz="1800" dirty="0"/>
          </a:p>
        </p:txBody>
      </p:sp>
    </p:spTree>
    <p:extLst>
      <p:ext uri="{BB962C8B-B14F-4D97-AF65-F5344CB8AC3E}">
        <p14:creationId xmlns:p14="http://schemas.microsoft.com/office/powerpoint/2010/main" val="2876848509"/>
      </p:ext>
    </p:extLst>
  </p:cSld>
  <p:clrMapOvr>
    <a:masterClrMapping/>
  </p:clrMapOvr>
  <mc:AlternateContent xmlns:mc="http://schemas.openxmlformats.org/markup-compatibility/2006" xmlns:p14="http://schemas.microsoft.com/office/powerpoint/2010/main">
    <mc:Choice Requires="p14">
      <p:transition spd="slow" p14:dur="2000" advTm="1430"/>
    </mc:Choice>
    <mc:Fallback xmlns="">
      <p:transition spd="slow" advTm="143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1770332"/>
            <a:ext cx="10580687" cy="1198491"/>
          </a:xfrm>
        </p:spPr>
        <p:txBody>
          <a:bodyPr/>
          <a:lstStyle/>
          <a:p>
            <a:pPr algn="ctr"/>
            <a:br>
              <a:rPr lang="de-DE" dirty="0"/>
            </a:br>
            <a:r>
              <a:rPr lang="de-DE" sz="3600" dirty="0"/>
              <a:t>H5P</a:t>
            </a:r>
            <a:br>
              <a:rPr lang="de-DE" sz="3600" dirty="0"/>
            </a:br>
            <a:r>
              <a:rPr lang="de-DE" sz="3600" b="0" dirty="0"/>
              <a:t>Interaktive Elemente </a:t>
            </a:r>
            <a:br>
              <a:rPr lang="de-DE" dirty="0"/>
            </a:br>
            <a:endParaRPr lang="de-DE" dirty="0"/>
          </a:p>
        </p:txBody>
      </p:sp>
      <p:sp>
        <p:nvSpPr>
          <p:cNvPr id="4" name="Textfeld 3"/>
          <p:cNvSpPr txBox="1"/>
          <p:nvPr/>
        </p:nvSpPr>
        <p:spPr>
          <a:xfrm>
            <a:off x="6791092" y="6132950"/>
            <a:ext cx="2442117" cy="646331"/>
          </a:xfrm>
          <a:prstGeom prst="rect">
            <a:avLst/>
          </a:prstGeom>
          <a:noFill/>
        </p:spPr>
        <p:txBody>
          <a:bodyPr wrap="square" rtlCol="0">
            <a:spAutoFit/>
          </a:bodyPr>
          <a:lstStyle/>
          <a:p>
            <a:r>
              <a:rPr lang="de-DE" sz="900" dirty="0"/>
              <a:t>File:The Flipped Classroom.jpg</a:t>
            </a:r>
          </a:p>
          <a:p>
            <a:r>
              <a:rPr lang="de-DE" sz="900" dirty="0"/>
              <a:t>Wiki </a:t>
            </a:r>
            <a:r>
              <a:rPr lang="de-DE" sz="900" dirty="0" err="1"/>
              <a:t>commens</a:t>
            </a:r>
            <a:r>
              <a:rPr lang="de-DE" sz="900" dirty="0"/>
              <a:t>: </a:t>
            </a:r>
            <a:r>
              <a:rPr lang="de-DE" sz="900" dirty="0" err="1"/>
              <a:t>Cco</a:t>
            </a:r>
            <a:r>
              <a:rPr lang="de-DE" sz="900" dirty="0"/>
              <a:t>, https://commons.wikimedia.org/wiki/File:The_Flipped_Classroom.jpg</a:t>
            </a:r>
          </a:p>
        </p:txBody>
      </p:sp>
    </p:spTree>
    <p:extLst>
      <p:ext uri="{BB962C8B-B14F-4D97-AF65-F5344CB8AC3E}">
        <p14:creationId xmlns:p14="http://schemas.microsoft.com/office/powerpoint/2010/main" val="2207023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H5P</a:t>
            </a:r>
            <a:br>
              <a:rPr lang="de-DE" dirty="0"/>
            </a:br>
            <a:r>
              <a:rPr lang="de-DE" dirty="0">
                <a:hlinkClick r:id="rId3"/>
              </a:rPr>
              <a:t>https://h5p.org/interactive-video</a:t>
            </a:r>
            <a:br>
              <a:rPr lang="de-DE" dirty="0"/>
            </a:br>
            <a:endParaRPr lang="de-DE" dirty="0"/>
          </a:p>
        </p:txBody>
      </p:sp>
      <p:sp>
        <p:nvSpPr>
          <p:cNvPr id="3" name="Inhaltsplatzhalter 2"/>
          <p:cNvSpPr>
            <a:spLocks noGrp="1"/>
          </p:cNvSpPr>
          <p:nvPr>
            <p:ph sz="quarter" idx="10"/>
          </p:nvPr>
        </p:nvSpPr>
        <p:spPr/>
        <p:txBody>
          <a:bodyPr/>
          <a:lstStyle/>
          <a:p>
            <a:r>
              <a:rPr lang="de-DE" b="1" dirty="0"/>
              <a:t>Einführung</a:t>
            </a:r>
            <a:endParaRPr lang="de-DE" dirty="0"/>
          </a:p>
          <a:p>
            <a:r>
              <a:rPr lang="de-DE" dirty="0"/>
              <a:t>Idee eine Open Educational </a:t>
            </a:r>
            <a:r>
              <a:rPr lang="de-DE" dirty="0" err="1"/>
              <a:t>Recources</a:t>
            </a:r>
            <a:r>
              <a:rPr lang="de-DE" dirty="0"/>
              <a:t> </a:t>
            </a:r>
            <a:r>
              <a:rPr lang="de-DE" dirty="0" err="1"/>
              <a:t>Platform</a:t>
            </a:r>
            <a:r>
              <a:rPr lang="de-DE" dirty="0"/>
              <a:t> für Lehrende zu erstellen, setzt H5P auf offenen Standards wie HTML (Inhalte teilen, erstellen und verändern).</a:t>
            </a:r>
          </a:p>
          <a:p>
            <a:r>
              <a:rPr lang="de-DE" dirty="0"/>
              <a:t>H5P ermöglicht Lernmaterialien mit interaktiven Elementen zu versehen</a:t>
            </a:r>
          </a:p>
          <a:p>
            <a:r>
              <a:rPr lang="de-DE" b="1" dirty="0"/>
              <a:t>Einsatzgebiet der Schule </a:t>
            </a:r>
            <a:r>
              <a:rPr lang="de-DE" dirty="0"/>
              <a:t>fokussiert das A) selbstgesteuerte Lernen B) Wissensüberprüfung C) Alle Fächern </a:t>
            </a:r>
          </a:p>
          <a:p>
            <a:r>
              <a:rPr lang="de-DE" b="1" dirty="0"/>
              <a:t>Plug-Ins</a:t>
            </a:r>
            <a:r>
              <a:rPr lang="de-DE" dirty="0"/>
              <a:t>: </a:t>
            </a:r>
            <a:r>
              <a:rPr lang="de-DE" dirty="0" err="1"/>
              <a:t>Drupal</a:t>
            </a:r>
            <a:r>
              <a:rPr lang="de-DE" dirty="0"/>
              <a:t>, </a:t>
            </a:r>
            <a:r>
              <a:rPr lang="de-DE" dirty="0" err="1"/>
              <a:t>WordPress</a:t>
            </a:r>
            <a:r>
              <a:rPr lang="de-DE" dirty="0"/>
              <a:t>, </a:t>
            </a:r>
            <a:r>
              <a:rPr lang="de-DE" dirty="0" err="1"/>
              <a:t>Neos</a:t>
            </a:r>
            <a:r>
              <a:rPr lang="de-DE" dirty="0"/>
              <a:t> CMS, </a:t>
            </a:r>
            <a:r>
              <a:rPr lang="de-DE" dirty="0" err="1"/>
              <a:t>Moodle</a:t>
            </a:r>
            <a:r>
              <a:rPr lang="de-DE" dirty="0"/>
              <a:t> , Programmbibliotheken (JavaScript, CSS)</a:t>
            </a:r>
          </a:p>
          <a:p>
            <a:r>
              <a:rPr lang="de-DE" b="1" dirty="0" err="1"/>
              <a:t>Lumi</a:t>
            </a:r>
            <a:endParaRPr lang="de-DE" dirty="0"/>
          </a:p>
          <a:p>
            <a:r>
              <a:rPr lang="de-DE" dirty="0"/>
              <a:t>Mit </a:t>
            </a:r>
            <a:r>
              <a:rPr lang="de-DE" dirty="0" err="1"/>
              <a:t>Lumi</a:t>
            </a:r>
            <a:r>
              <a:rPr lang="de-DE" dirty="0"/>
              <a:t> kann die H5P kostenlos ausprobiert werden (ohne 30 Tage Frist). Die App </a:t>
            </a:r>
            <a:r>
              <a:rPr lang="de-DE" dirty="0" err="1"/>
              <a:t>instalieren</a:t>
            </a:r>
            <a:r>
              <a:rPr lang="de-DE" dirty="0"/>
              <a:t> und kann sofort </a:t>
            </a:r>
            <a:r>
              <a:rPr lang="de-DE" dirty="0" err="1"/>
              <a:t>genutz</a:t>
            </a:r>
            <a:r>
              <a:rPr lang="de-DE" dirty="0"/>
              <a:t> werden. </a:t>
            </a:r>
          </a:p>
          <a:p>
            <a:r>
              <a:rPr lang="de-DE" dirty="0">
                <a:hlinkClick r:id="rId4"/>
              </a:rPr>
              <a:t>https://next.lumi.education/</a:t>
            </a:r>
            <a:endParaRPr lang="de-DE" dirty="0"/>
          </a:p>
          <a:p>
            <a:endParaRPr lang="de-DE" dirty="0"/>
          </a:p>
          <a:p>
            <a:endParaRPr lang="de-DE" dirty="0"/>
          </a:p>
        </p:txBody>
      </p:sp>
    </p:spTree>
    <p:extLst>
      <p:ext uri="{BB962C8B-B14F-4D97-AF65-F5344CB8AC3E}">
        <p14:creationId xmlns:p14="http://schemas.microsoft.com/office/powerpoint/2010/main" val="972305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Monitor, Person, Elektronik enthält.&#10;&#10;Automatisch generierte Beschreibung">
            <a:extLst>
              <a:ext uri="{FF2B5EF4-FFF2-40B4-BE49-F238E27FC236}">
                <a16:creationId xmlns:a16="http://schemas.microsoft.com/office/drawing/2014/main" id="{4ABD14DC-E927-9115-D414-47C45882A2E7}"/>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416040" y="780838"/>
            <a:ext cx="6867019" cy="4545030"/>
          </a:xfrm>
        </p:spPr>
      </p:pic>
      <p:sp>
        <p:nvSpPr>
          <p:cNvPr id="3" name="Textfeld 2">
            <a:extLst>
              <a:ext uri="{FF2B5EF4-FFF2-40B4-BE49-F238E27FC236}">
                <a16:creationId xmlns:a16="http://schemas.microsoft.com/office/drawing/2014/main" id="{ADA605E0-919A-703A-601B-4C52D18072EF}"/>
              </a:ext>
            </a:extLst>
          </p:cNvPr>
          <p:cNvSpPr txBox="1"/>
          <p:nvPr/>
        </p:nvSpPr>
        <p:spPr>
          <a:xfrm>
            <a:off x="3797165" y="5345552"/>
            <a:ext cx="7566160" cy="215444"/>
          </a:xfrm>
          <a:prstGeom prst="rect">
            <a:avLst/>
          </a:prstGeom>
          <a:noFill/>
        </p:spPr>
        <p:txBody>
          <a:bodyPr wrap="square">
            <a:spAutoFit/>
          </a:bodyPr>
          <a:lstStyle/>
          <a:p>
            <a:r>
              <a:rPr lang="de-DE" sz="800" dirty="0">
                <a:solidFill>
                  <a:schemeClr val="bg2"/>
                </a:solidFill>
              </a:rPr>
              <a:t>Screenshot, OPAL Kurs Erklärvideo interaktiv, Konrad Dornebusch 2021</a:t>
            </a:r>
          </a:p>
        </p:txBody>
      </p:sp>
      <p:sp>
        <p:nvSpPr>
          <p:cNvPr id="6" name="Textfeld 5">
            <a:extLst>
              <a:ext uri="{FF2B5EF4-FFF2-40B4-BE49-F238E27FC236}">
                <a16:creationId xmlns:a16="http://schemas.microsoft.com/office/drawing/2014/main" id="{C7F16EEC-6740-6394-7861-F9F5E538F4AE}"/>
              </a:ext>
            </a:extLst>
          </p:cNvPr>
          <p:cNvSpPr txBox="1"/>
          <p:nvPr/>
        </p:nvSpPr>
        <p:spPr>
          <a:xfrm>
            <a:off x="4700131" y="519228"/>
            <a:ext cx="2298835" cy="523220"/>
          </a:xfrm>
          <a:prstGeom prst="rect">
            <a:avLst/>
          </a:prstGeom>
          <a:noFill/>
        </p:spPr>
        <p:txBody>
          <a:bodyPr wrap="square">
            <a:spAutoFit/>
          </a:bodyPr>
          <a:lstStyle/>
          <a:p>
            <a:r>
              <a:rPr lang="de-DE" sz="2800" b="1" dirty="0"/>
              <a:t>Diskussion</a:t>
            </a:r>
          </a:p>
        </p:txBody>
      </p:sp>
    </p:spTree>
    <p:extLst>
      <p:ext uri="{BB962C8B-B14F-4D97-AF65-F5344CB8AC3E}">
        <p14:creationId xmlns:p14="http://schemas.microsoft.com/office/powerpoint/2010/main" val="2193014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H5P</a:t>
            </a:r>
            <a:br>
              <a:rPr lang="de-DE" dirty="0"/>
            </a:br>
            <a:r>
              <a:rPr lang="de-DE" b="0" dirty="0">
                <a:solidFill>
                  <a:schemeClr val="tx1">
                    <a:lumMod val="90000"/>
                    <a:lumOff val="10000"/>
                  </a:schemeClr>
                </a:solidFill>
              </a:rPr>
              <a:t>Inhalte andere Nutzen</a:t>
            </a:r>
          </a:p>
        </p:txBody>
      </p:sp>
      <p:sp>
        <p:nvSpPr>
          <p:cNvPr id="3" name="Inhaltsplatzhalter 2"/>
          <p:cNvSpPr>
            <a:spLocks noGrp="1"/>
          </p:cNvSpPr>
          <p:nvPr>
            <p:ph sz="quarter" idx="10"/>
          </p:nvPr>
        </p:nvSpPr>
        <p:spPr/>
        <p:txBody>
          <a:bodyPr/>
          <a:lstStyle/>
          <a:p>
            <a:r>
              <a:rPr lang="de-DE" dirty="0">
                <a:hlinkClick r:id="rId2"/>
              </a:rPr>
              <a:t>https://apps.zum.de/</a:t>
            </a:r>
            <a:endParaRPr lang="de-DE" dirty="0"/>
          </a:p>
          <a:p>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1" y="2019232"/>
            <a:ext cx="10794341" cy="2843325"/>
          </a:xfrm>
          <a:prstGeom prst="rect">
            <a:avLst/>
          </a:prstGeom>
        </p:spPr>
      </p:pic>
      <p:sp>
        <p:nvSpPr>
          <p:cNvPr id="6" name="Textfeld 5">
            <a:extLst>
              <a:ext uri="{FF2B5EF4-FFF2-40B4-BE49-F238E27FC236}">
                <a16:creationId xmlns:a16="http://schemas.microsoft.com/office/drawing/2014/main" id="{D3A1AB30-EF08-D039-5588-58E7C17E5084}"/>
              </a:ext>
            </a:extLst>
          </p:cNvPr>
          <p:cNvSpPr txBox="1"/>
          <p:nvPr/>
        </p:nvSpPr>
        <p:spPr>
          <a:xfrm>
            <a:off x="9335879" y="5853133"/>
            <a:ext cx="2856121" cy="215444"/>
          </a:xfrm>
          <a:prstGeom prst="rect">
            <a:avLst/>
          </a:prstGeom>
          <a:noFill/>
        </p:spPr>
        <p:txBody>
          <a:bodyPr wrap="square">
            <a:spAutoFit/>
          </a:bodyPr>
          <a:lstStyle/>
          <a:p>
            <a:r>
              <a:rPr lang="de-DE" sz="800" dirty="0">
                <a:solidFill>
                  <a:schemeClr val="bg2"/>
                </a:solidFill>
              </a:rPr>
              <a:t>Screenshots, ZUM Apps, Konrad Dornebusch 2021</a:t>
            </a:r>
          </a:p>
        </p:txBody>
      </p:sp>
    </p:spTree>
    <p:extLst>
      <p:ext uri="{BB962C8B-B14F-4D97-AF65-F5344CB8AC3E}">
        <p14:creationId xmlns:p14="http://schemas.microsoft.com/office/powerpoint/2010/main" val="1635931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To</a:t>
            </a:r>
            <a:r>
              <a:rPr lang="de-DE" dirty="0"/>
              <a:t>-do-Liste bis zum nächsten Termin </a:t>
            </a:r>
          </a:p>
        </p:txBody>
      </p:sp>
      <p:sp>
        <p:nvSpPr>
          <p:cNvPr id="3" name="Inhaltsplatzhalter 2"/>
          <p:cNvSpPr>
            <a:spLocks noGrp="1"/>
          </p:cNvSpPr>
          <p:nvPr>
            <p:ph sz="quarter" idx="10"/>
          </p:nvPr>
        </p:nvSpPr>
        <p:spPr/>
        <p:txBody>
          <a:bodyPr/>
          <a:lstStyle/>
          <a:p>
            <a:pPr>
              <a:lnSpc>
                <a:spcPct val="150000"/>
              </a:lnSpc>
            </a:pPr>
            <a:r>
              <a:rPr lang="de-DE" dirty="0"/>
              <a:t>2. Online-Selbstlernphase Praxis I bearbeiten </a:t>
            </a:r>
            <a:r>
              <a:rPr lang="de-DE" dirty="0">
                <a:solidFill>
                  <a:srgbClr val="FF0000"/>
                </a:solidFill>
              </a:rPr>
              <a:t>(Sehr wichtig!!!)</a:t>
            </a:r>
            <a:endParaRPr lang="de-DE" dirty="0"/>
          </a:p>
          <a:p>
            <a:pPr>
              <a:lnSpc>
                <a:spcPct val="150000"/>
              </a:lnSpc>
            </a:pPr>
            <a:r>
              <a:rPr lang="de-DE" dirty="0"/>
              <a:t>	2.1. Aufgaben der Selbstlernphase Praxis I bearbeiten</a:t>
            </a:r>
          </a:p>
          <a:p>
            <a:pPr>
              <a:lnSpc>
                <a:spcPct val="150000"/>
              </a:lnSpc>
            </a:pPr>
            <a:r>
              <a:rPr lang="de-DE" dirty="0"/>
              <a:t>	2.2. Selbst-Test der Selbstlernphase Praxis I durchführen</a:t>
            </a:r>
          </a:p>
          <a:p>
            <a:pPr>
              <a:lnSpc>
                <a:spcPct val="150000"/>
              </a:lnSpc>
            </a:pPr>
            <a:r>
              <a:rPr lang="de-DE" dirty="0"/>
              <a:t>3. Ein Thema aus den Opalthemenbausteinen raussuchen</a:t>
            </a:r>
          </a:p>
          <a:p>
            <a:pPr>
              <a:lnSpc>
                <a:spcPct val="150000"/>
              </a:lnSpc>
            </a:pPr>
            <a:r>
              <a:rPr lang="de-DE" dirty="0"/>
              <a:t>4. Anmeldung zur Prüfung</a:t>
            </a:r>
          </a:p>
          <a:p>
            <a:pPr>
              <a:lnSpc>
                <a:spcPct val="150000"/>
              </a:lnSpc>
            </a:pPr>
            <a:r>
              <a:rPr lang="de-DE" dirty="0"/>
              <a:t>	4.1. Ergänzungsbereich (EGS-SEGS; EGS-SEMS-1; EGS-SEGY-1; EGS-SEBS-1; EGS-SEBS-3) </a:t>
            </a:r>
          </a:p>
          <a:p>
            <a:pPr>
              <a:lnSpc>
                <a:spcPct val="150000"/>
              </a:lnSpc>
            </a:pPr>
            <a:r>
              <a:rPr lang="de-DE" dirty="0"/>
              <a:t>	4.2. WTH (EW-SEMS-WTH-M11)</a:t>
            </a:r>
          </a:p>
          <a:p>
            <a:pPr>
              <a:lnSpc>
                <a:spcPct val="150000"/>
              </a:lnSpc>
            </a:pPr>
            <a:r>
              <a:rPr lang="de-DE" dirty="0"/>
              <a:t>	4.3. Anmeldung im zweiten Anmeldezeitraum</a:t>
            </a:r>
          </a:p>
        </p:txBody>
      </p:sp>
    </p:spTree>
    <p:extLst>
      <p:ext uri="{BB962C8B-B14F-4D97-AF65-F5344CB8AC3E}">
        <p14:creationId xmlns:p14="http://schemas.microsoft.com/office/powerpoint/2010/main" val="281626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Grundlagen</a:t>
            </a:r>
            <a:r>
              <a:rPr lang="en-US" dirty="0"/>
              <a:t> 2</a:t>
            </a:r>
          </a:p>
        </p:txBody>
      </p:sp>
      <p:sp>
        <p:nvSpPr>
          <p:cNvPr id="3" name="Text Placeholder 2"/>
          <p:cNvSpPr>
            <a:spLocks noGrp="1"/>
          </p:cNvSpPr>
          <p:nvPr>
            <p:ph type="body" sz="quarter" idx="10"/>
          </p:nvPr>
        </p:nvSpPr>
        <p:spPr/>
        <p:txBody>
          <a:bodyPr/>
          <a:lstStyle/>
          <a:p>
            <a:r>
              <a:rPr lang="de-DE" dirty="0"/>
              <a:t>T-Titel</a:t>
            </a:r>
            <a:br>
              <a:rPr lang="de-DE" dirty="0"/>
            </a:br>
            <a:r>
              <a:rPr lang="de-DE" dirty="0"/>
              <a:t>U-Urheber</a:t>
            </a:r>
            <a:br>
              <a:rPr lang="de-DE" dirty="0"/>
            </a:br>
            <a:r>
              <a:rPr lang="de-DE" dirty="0"/>
              <a:t>L-Lizenz</a:t>
            </a:r>
            <a:br>
              <a:rPr lang="de-DE" dirty="0"/>
            </a:br>
            <a:r>
              <a:rPr lang="de-DE" dirty="0"/>
              <a:t>L-Link zur Lizenz</a:t>
            </a:r>
            <a:br>
              <a:rPr lang="de-DE" dirty="0"/>
            </a:br>
            <a:r>
              <a:rPr lang="de-DE" dirty="0"/>
              <a:t>U-Ursprungsort</a:t>
            </a:r>
          </a:p>
          <a:p>
            <a:endParaRPr lang="de-DE" dirty="0"/>
          </a:p>
          <a:p>
            <a:r>
              <a:rPr lang="de-DE" dirty="0"/>
              <a:t>Hält man sich an die Regeln, kann man OER problemlos im Unterricht benutzen. </a:t>
            </a:r>
            <a:br>
              <a:rPr lang="de-DE" dirty="0"/>
            </a:br>
            <a:br>
              <a:rPr lang="de-DE" dirty="0"/>
            </a:br>
            <a:br>
              <a:rPr lang="de-DE" dirty="0"/>
            </a:br>
            <a:r>
              <a:rPr lang="de-DE" dirty="0"/>
              <a:t>Beispiel Wikipedia: Fragt beim Hochladen von Bildern ob diese als CC0 gekennzeichnet werden sollen.</a:t>
            </a:r>
            <a:br>
              <a:rPr lang="de-DE" dirty="0"/>
            </a:br>
            <a:br>
              <a:rPr lang="de-DE" dirty="0"/>
            </a:br>
            <a:r>
              <a:rPr lang="de-DE" dirty="0"/>
              <a:t>Alle Bilder auf Wikipedia sind als CC0 gegenzeichnet. </a:t>
            </a:r>
          </a:p>
        </p:txBody>
      </p:sp>
      <p:sp>
        <p:nvSpPr>
          <p:cNvPr id="4" name="Text Placeholder 3"/>
          <p:cNvSpPr>
            <a:spLocks noGrp="1"/>
          </p:cNvSpPr>
          <p:nvPr>
            <p:ph type="body" sz="quarter" idx="11"/>
          </p:nvPr>
        </p:nvSpPr>
        <p:spPr>
          <a:xfrm>
            <a:off x="6588291" y="866320"/>
            <a:ext cx="5187950" cy="2782885"/>
          </a:xfrm>
        </p:spPr>
        <p:txBody>
          <a:bodyPr/>
          <a:lstStyle/>
          <a:p>
            <a:endParaRPr lang="de-DE" dirty="0"/>
          </a:p>
          <a:p>
            <a:endParaRPr lang="de-DE" dirty="0"/>
          </a:p>
          <a:p>
            <a:r>
              <a:rPr lang="de-DE" dirty="0"/>
              <a:t>Finden von Lizenzen am Beispiel von Google:</a:t>
            </a:r>
            <a:br>
              <a:rPr lang="de-DE" dirty="0"/>
            </a:br>
            <a:br>
              <a:rPr lang="de-DE" dirty="0"/>
            </a:br>
            <a:r>
              <a:rPr lang="de-DE" dirty="0">
                <a:hlinkClick r:id="rId2"/>
              </a:rPr>
              <a:t>https://www.google.com</a:t>
            </a:r>
            <a:endParaRPr lang="de-DE" dirty="0"/>
          </a:p>
          <a:p>
            <a:endParaRPr lang="de-DE" dirty="0"/>
          </a:p>
          <a:p>
            <a:r>
              <a:rPr lang="de-DE" dirty="0"/>
              <a:t>Einstellungen/Erweiterte Suche/ / Nutzungsrechte</a:t>
            </a:r>
          </a:p>
          <a:p>
            <a:endParaRPr lang="en-US" dirty="0"/>
          </a:p>
        </p:txBody>
      </p:sp>
    </p:spTree>
    <p:extLst>
      <p:ext uri="{BB962C8B-B14F-4D97-AF65-F5344CB8AC3E}">
        <p14:creationId xmlns:p14="http://schemas.microsoft.com/office/powerpoint/2010/main" val="13649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7464" y="471569"/>
            <a:ext cx="4965878" cy="4965878"/>
          </a:xfrm>
          <a:prstGeom prst="rect">
            <a:avLst/>
          </a:prstGeom>
        </p:spPr>
      </p:pic>
      <p:sp>
        <p:nvSpPr>
          <p:cNvPr id="4" name="Rechteck 3"/>
          <p:cNvSpPr/>
          <p:nvPr/>
        </p:nvSpPr>
        <p:spPr>
          <a:xfrm>
            <a:off x="782390" y="1779778"/>
            <a:ext cx="5335074" cy="3600986"/>
          </a:xfrm>
          <a:prstGeom prst="rect">
            <a:avLst/>
          </a:prstGeom>
        </p:spPr>
        <p:txBody>
          <a:bodyPr wrap="square">
            <a:spAutoFit/>
          </a:bodyPr>
          <a:lstStyle/>
          <a:p>
            <a:pPr>
              <a:lnSpc>
                <a:spcPct val="150000"/>
              </a:lnSpc>
            </a:pPr>
            <a:r>
              <a:rPr lang="de-DE" sz="2000" b="1" dirty="0"/>
              <a:t>Beispiel 1</a:t>
            </a:r>
            <a:r>
              <a:rPr lang="de-DE" sz="1800" dirty="0"/>
              <a:t>: </a:t>
            </a:r>
          </a:p>
          <a:p>
            <a:pPr>
              <a:lnSpc>
                <a:spcPct val="150000"/>
              </a:lnSpc>
            </a:pPr>
            <a:r>
              <a:rPr lang="de-DE" sz="1800" dirty="0">
                <a:solidFill>
                  <a:srgbClr val="0070C0"/>
                </a:solidFill>
              </a:rPr>
              <a:t>T-Schloss-Symbol, </a:t>
            </a:r>
          </a:p>
          <a:p>
            <a:pPr>
              <a:lnSpc>
                <a:spcPct val="150000"/>
              </a:lnSpc>
            </a:pPr>
            <a:r>
              <a:rPr lang="de-DE" sz="1800" dirty="0">
                <a:solidFill>
                  <a:srgbClr val="0070C0"/>
                </a:solidFill>
              </a:rPr>
              <a:t>U-</a:t>
            </a:r>
            <a:r>
              <a:rPr lang="de-DE" sz="1800" dirty="0" err="1">
                <a:solidFill>
                  <a:srgbClr val="0070C0"/>
                </a:solidFill>
              </a:rPr>
              <a:t>madartzgraphics</a:t>
            </a:r>
            <a:r>
              <a:rPr lang="de-DE" sz="1800" dirty="0">
                <a:solidFill>
                  <a:srgbClr val="0070C0"/>
                </a:solidFill>
              </a:rPr>
              <a:t>, </a:t>
            </a:r>
          </a:p>
          <a:p>
            <a:pPr>
              <a:lnSpc>
                <a:spcPct val="150000"/>
              </a:lnSpc>
            </a:pPr>
            <a:r>
              <a:rPr lang="de-DE" sz="1800" dirty="0">
                <a:solidFill>
                  <a:srgbClr val="0070C0"/>
                </a:solidFill>
              </a:rPr>
              <a:t>L- CC0, </a:t>
            </a:r>
          </a:p>
          <a:p>
            <a:pPr>
              <a:lnSpc>
                <a:spcPct val="150000"/>
              </a:lnSpc>
            </a:pPr>
            <a:r>
              <a:rPr lang="de-DE" sz="1800" dirty="0">
                <a:solidFill>
                  <a:srgbClr val="0070C0"/>
                </a:solidFill>
                <a:hlinkClick r:id="rId3">
                  <a:extLst>
                    <a:ext uri="{A12FA001-AC4F-418D-AE19-62706E023703}">
                      <ahyp:hlinkClr xmlns:ahyp="http://schemas.microsoft.com/office/drawing/2018/hyperlinkcolor" val="tx"/>
                    </a:ext>
                  </a:extLst>
                </a:hlinkClick>
              </a:rPr>
              <a:t>L-https://creativecommons.org</a:t>
            </a:r>
            <a:r>
              <a:rPr lang="de-DE" sz="1800" dirty="0">
                <a:solidFill>
                  <a:srgbClr val="0070C0"/>
                </a:solidFill>
              </a:rPr>
              <a:t>,  </a:t>
            </a:r>
          </a:p>
          <a:p>
            <a:pPr>
              <a:lnSpc>
                <a:spcPct val="150000"/>
              </a:lnSpc>
            </a:pPr>
            <a:r>
              <a:rPr lang="de-DE" sz="1800" dirty="0">
                <a:solidFill>
                  <a:srgbClr val="0070C0"/>
                </a:solidFill>
              </a:rPr>
              <a:t>U- https://pixabay.com/de/illustrations/internet-sicherheit-sicherheit-1915626/</a:t>
            </a:r>
          </a:p>
          <a:p>
            <a:endParaRPr lang="de-DE" sz="1800" dirty="0"/>
          </a:p>
          <a:p>
            <a:endParaRPr lang="de-DE" sz="1800" dirty="0"/>
          </a:p>
        </p:txBody>
      </p:sp>
    </p:spTree>
    <p:extLst>
      <p:ext uri="{BB962C8B-B14F-4D97-AF65-F5344CB8AC3E}">
        <p14:creationId xmlns:p14="http://schemas.microsoft.com/office/powerpoint/2010/main" val="310483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Einsatz</a:t>
            </a:r>
            <a:r>
              <a:rPr lang="en-US" dirty="0"/>
              <a:t> </a:t>
            </a:r>
            <a:r>
              <a:rPr lang="en-US" dirty="0" err="1"/>
              <a:t>im</a:t>
            </a:r>
            <a:r>
              <a:rPr lang="en-US" dirty="0"/>
              <a:t> </a:t>
            </a:r>
            <a:r>
              <a:rPr lang="en-US" dirty="0" err="1"/>
              <a:t>Untericht</a:t>
            </a:r>
            <a:r>
              <a:rPr lang="en-US" dirty="0"/>
              <a:t>: </a:t>
            </a:r>
          </a:p>
        </p:txBody>
      </p:sp>
      <p:sp>
        <p:nvSpPr>
          <p:cNvPr id="3" name="Content Placeholder 2"/>
          <p:cNvSpPr>
            <a:spLocks noGrp="1"/>
          </p:cNvSpPr>
          <p:nvPr>
            <p:ph sz="quarter" idx="10"/>
          </p:nvPr>
        </p:nvSpPr>
        <p:spPr/>
        <p:txBody>
          <a:bodyPr/>
          <a:lstStyle/>
          <a:p>
            <a:r>
              <a:rPr lang="de-DE" b="1" dirty="0">
                <a:solidFill>
                  <a:srgbClr val="0070C0"/>
                </a:solidFill>
              </a:rPr>
              <a:t>Präsentation</a:t>
            </a:r>
            <a:r>
              <a:rPr lang="de-DE" dirty="0"/>
              <a:t>:</a:t>
            </a:r>
          </a:p>
          <a:p>
            <a:r>
              <a:rPr lang="de-DE" u="sng" dirty="0"/>
              <a:t>Bei einer Bildlichen (dekorativen Nutzung eines Bildes) ist die TULLU Regel zu beachten und man sollte nur OER Materialien benutzen. </a:t>
            </a:r>
            <a:br>
              <a:rPr lang="de-DE" dirty="0"/>
            </a:br>
            <a:br>
              <a:rPr lang="de-DE" dirty="0"/>
            </a:br>
            <a:r>
              <a:rPr lang="de-DE" sz="1400" dirty="0"/>
              <a:t>Z.B. wenn die Materialien auf die Schulhomepage geladen werden, oder in der Schülerzeitung veröffentlicht werden. Dann besonders auf die Datenschutzbedingungen achten.</a:t>
            </a:r>
          </a:p>
          <a:p>
            <a:endParaRPr lang="de-DE" sz="1400" dirty="0"/>
          </a:p>
          <a:p>
            <a:r>
              <a:rPr lang="de-DE" u="sng" dirty="0"/>
              <a:t>Sollte ein Bild Thematisch benutzt werden: Dann gilt das Zitat Recht</a:t>
            </a:r>
            <a:br>
              <a:rPr lang="de-DE" dirty="0"/>
            </a:br>
            <a:br>
              <a:rPr lang="de-DE" dirty="0"/>
            </a:br>
            <a:r>
              <a:rPr lang="de-DE" sz="1400" dirty="0"/>
              <a:t>Hier kann also mit wissenschaftlichen Zitierweisen gearbeitet werden ( APA, Harvard, und MLA Stil)</a:t>
            </a:r>
          </a:p>
          <a:p>
            <a:br>
              <a:rPr lang="de-DE" dirty="0"/>
            </a:br>
            <a:br>
              <a:rPr lang="de-DE" dirty="0"/>
            </a:br>
            <a:r>
              <a:rPr lang="de-DE" u="sng" dirty="0"/>
              <a:t>Immer die Gütekriterien im Auge behalten bei allen Materialen und Quellen die im Unterricht benutzt werden:</a:t>
            </a:r>
            <a:br>
              <a:rPr lang="de-DE" dirty="0"/>
            </a:br>
            <a:r>
              <a:rPr lang="de-DE" sz="1400" dirty="0"/>
              <a:t>Objektivität, Reliabilität, Validität</a:t>
            </a:r>
          </a:p>
        </p:txBody>
      </p:sp>
    </p:spTree>
    <p:extLst>
      <p:ext uri="{BB962C8B-B14F-4D97-AF65-F5344CB8AC3E}">
        <p14:creationId xmlns:p14="http://schemas.microsoft.com/office/powerpoint/2010/main" val="148705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Rückblick auf die Selbstlernphasen </a:t>
            </a:r>
            <a:r>
              <a:rPr lang="de-DE"/>
              <a:t>Grundlagen II</a:t>
            </a:r>
            <a:endParaRPr lang="de-DE" dirty="0"/>
          </a:p>
        </p:txBody>
      </p:sp>
      <p:grpSp>
        <p:nvGrpSpPr>
          <p:cNvPr id="9" name="Gruppieren 8"/>
          <p:cNvGrpSpPr/>
          <p:nvPr/>
        </p:nvGrpSpPr>
        <p:grpSpPr>
          <a:xfrm>
            <a:off x="874711" y="1466489"/>
            <a:ext cx="3171077" cy="1785669"/>
            <a:chOff x="2441274" y="2199735"/>
            <a:chExt cx="2665563" cy="1233578"/>
          </a:xfrm>
        </p:grpSpPr>
        <p:sp>
          <p:nvSpPr>
            <p:cNvPr id="6" name="Rechtwinkliges Dreieck 5"/>
            <p:cNvSpPr/>
            <p:nvPr/>
          </p:nvSpPr>
          <p:spPr>
            <a:xfrm>
              <a:off x="2441274" y="2199736"/>
              <a:ext cx="2665563" cy="1233577"/>
            </a:xfrm>
            <a:prstGeom prst="rtTriangl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89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 name="Rechtwinkliges Dreieck 7"/>
            <p:cNvSpPr/>
            <p:nvPr/>
          </p:nvSpPr>
          <p:spPr>
            <a:xfrm rot="10800000">
              <a:off x="2441274" y="2199735"/>
              <a:ext cx="2665563" cy="1233577"/>
            </a:xfrm>
            <a:prstGeom prst="rtTriangl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grpSp>
        <p:nvGrpSpPr>
          <p:cNvPr id="13" name="Gruppieren 12"/>
          <p:cNvGrpSpPr/>
          <p:nvPr/>
        </p:nvGrpSpPr>
        <p:grpSpPr>
          <a:xfrm>
            <a:off x="2993978" y="4111051"/>
            <a:ext cx="3171077" cy="1785669"/>
            <a:chOff x="2441274" y="2199735"/>
            <a:chExt cx="2665563" cy="1233578"/>
          </a:xfrm>
        </p:grpSpPr>
        <p:sp>
          <p:nvSpPr>
            <p:cNvPr id="14" name="Rechtwinkliges Dreieck 13"/>
            <p:cNvSpPr/>
            <p:nvPr/>
          </p:nvSpPr>
          <p:spPr>
            <a:xfrm>
              <a:off x="2441274" y="2199736"/>
              <a:ext cx="2665563" cy="1233577"/>
            </a:xfrm>
            <a:prstGeom prst="rtTriangl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89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5" name="Rechtwinkliges Dreieck 14"/>
            <p:cNvSpPr/>
            <p:nvPr/>
          </p:nvSpPr>
          <p:spPr>
            <a:xfrm rot="10800000">
              <a:off x="2441274" y="2199735"/>
              <a:ext cx="2665563" cy="1233577"/>
            </a:xfrm>
            <a:prstGeom prst="rtTriangl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grpSp>
        <p:nvGrpSpPr>
          <p:cNvPr id="16" name="Gruppieren 15"/>
          <p:cNvGrpSpPr/>
          <p:nvPr/>
        </p:nvGrpSpPr>
        <p:grpSpPr>
          <a:xfrm>
            <a:off x="5415081" y="1466490"/>
            <a:ext cx="3171077" cy="1785669"/>
            <a:chOff x="2441274" y="2199735"/>
            <a:chExt cx="2665563" cy="1233578"/>
          </a:xfrm>
        </p:grpSpPr>
        <p:sp>
          <p:nvSpPr>
            <p:cNvPr id="17" name="Rechtwinkliges Dreieck 16"/>
            <p:cNvSpPr/>
            <p:nvPr/>
          </p:nvSpPr>
          <p:spPr>
            <a:xfrm>
              <a:off x="2441274" y="2199736"/>
              <a:ext cx="2665563" cy="1233577"/>
            </a:xfrm>
            <a:prstGeom prst="rtTriangl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89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 name="Rechtwinkliges Dreieck 17"/>
            <p:cNvSpPr/>
            <p:nvPr/>
          </p:nvSpPr>
          <p:spPr>
            <a:xfrm rot="10800000">
              <a:off x="2441274" y="2199735"/>
              <a:ext cx="2665563" cy="1233577"/>
            </a:xfrm>
            <a:prstGeom prst="rtTriangl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grpSp>
        <p:nvGrpSpPr>
          <p:cNvPr id="19" name="Gruppieren 18"/>
          <p:cNvGrpSpPr/>
          <p:nvPr/>
        </p:nvGrpSpPr>
        <p:grpSpPr>
          <a:xfrm>
            <a:off x="7853481" y="4111052"/>
            <a:ext cx="3171077" cy="1785669"/>
            <a:chOff x="2441274" y="2199735"/>
            <a:chExt cx="2665563" cy="1233578"/>
          </a:xfrm>
        </p:grpSpPr>
        <p:sp>
          <p:nvSpPr>
            <p:cNvPr id="20" name="Rechtwinkliges Dreieck 19"/>
            <p:cNvSpPr/>
            <p:nvPr/>
          </p:nvSpPr>
          <p:spPr>
            <a:xfrm>
              <a:off x="2441274" y="2199736"/>
              <a:ext cx="2665563" cy="1233577"/>
            </a:xfrm>
            <a:prstGeom prst="rtTriangl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89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 name="Rechtwinkliges Dreieck 20"/>
            <p:cNvSpPr/>
            <p:nvPr/>
          </p:nvSpPr>
          <p:spPr>
            <a:xfrm rot="10800000">
              <a:off x="2441274" y="2199735"/>
              <a:ext cx="2665563" cy="1233577"/>
            </a:xfrm>
            <a:prstGeom prst="rtTriangl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sp>
        <p:nvSpPr>
          <p:cNvPr id="22" name="Rechteck 21"/>
          <p:cNvSpPr/>
          <p:nvPr/>
        </p:nvSpPr>
        <p:spPr>
          <a:xfrm>
            <a:off x="874710" y="1466491"/>
            <a:ext cx="3171078" cy="1785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 Lehrer Koch ist seit 2 Monaten krankgeschrieben. Damit er die Klausur-ergebnisse trotzdem zurück-melden kann, schickt er jedem Lernenden via eines Internet-dienst eine private Nachricht. </a:t>
            </a:r>
          </a:p>
        </p:txBody>
      </p:sp>
      <p:sp>
        <p:nvSpPr>
          <p:cNvPr id="26" name="Rechteck 25"/>
          <p:cNvSpPr/>
          <p:nvPr/>
        </p:nvSpPr>
        <p:spPr>
          <a:xfrm>
            <a:off x="5415080" y="1466492"/>
            <a:ext cx="3171078" cy="1785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 Lehrerin Bruche leitet eine Chemie-AG. Um mit den Experimenten Werbung für die AG machen zu können, nimmt sie die Apparaturen inkl. der Hände der Lernenden auf und stellt diese ins Internet.</a:t>
            </a:r>
          </a:p>
        </p:txBody>
      </p:sp>
      <p:sp>
        <p:nvSpPr>
          <p:cNvPr id="27" name="Rechteck 26"/>
          <p:cNvSpPr/>
          <p:nvPr/>
        </p:nvSpPr>
        <p:spPr>
          <a:xfrm>
            <a:off x="2993978" y="4111054"/>
            <a:ext cx="3171078" cy="1785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3. Lehrerin </a:t>
            </a:r>
            <a:r>
              <a:rPr lang="de-DE" dirty="0" err="1">
                <a:solidFill>
                  <a:schemeClr val="tx1"/>
                </a:solidFill>
              </a:rPr>
              <a:t>Blümler</a:t>
            </a:r>
            <a:r>
              <a:rPr lang="de-DE" dirty="0">
                <a:solidFill>
                  <a:schemeClr val="tx1"/>
                </a:solidFill>
              </a:rPr>
              <a:t> unterrichtet die Klasse 3a in Sport. Da sie in Sport oftmals draußen im Stadtpark ist, hat sie kein Notebook oder Hefter dabei. Die Noten speichert sie in ihrem Handy.</a:t>
            </a:r>
          </a:p>
        </p:txBody>
      </p:sp>
      <p:sp>
        <p:nvSpPr>
          <p:cNvPr id="28" name="Rechteck 27"/>
          <p:cNvSpPr/>
          <p:nvPr/>
        </p:nvSpPr>
        <p:spPr>
          <a:xfrm>
            <a:off x="7853481" y="4108176"/>
            <a:ext cx="3171078" cy="1785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4. Lehrer Marx möchte für die Klassenfahrt erfahren, ob er vegetarische oder vegane Kost organisieren muss. Er teilt dafür ein Fragebogen samt Einwilligungserklärung für die Lernenden aus.  </a:t>
            </a:r>
          </a:p>
        </p:txBody>
      </p:sp>
    </p:spTree>
    <p:extLst>
      <p:ext uri="{BB962C8B-B14F-4D97-AF65-F5344CB8AC3E}">
        <p14:creationId xmlns:p14="http://schemas.microsoft.com/office/powerpoint/2010/main" val="238862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Rückblick auf die Selbstlernphasen Grundlagen II</a:t>
            </a:r>
          </a:p>
        </p:txBody>
      </p:sp>
      <p:pic>
        <p:nvPicPr>
          <p:cNvPr id="4" name="Inhaltsplatzhalt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428875" y="948907"/>
            <a:ext cx="7129152" cy="5040533"/>
          </a:xfrm>
        </p:spPr>
      </p:pic>
      <p:sp>
        <p:nvSpPr>
          <p:cNvPr id="5" name="Rechteck 4"/>
          <p:cNvSpPr/>
          <p:nvPr/>
        </p:nvSpPr>
        <p:spPr>
          <a:xfrm>
            <a:off x="2519991" y="3381375"/>
            <a:ext cx="940279" cy="258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1. ???</a:t>
            </a:r>
          </a:p>
        </p:txBody>
      </p:sp>
      <p:sp>
        <p:nvSpPr>
          <p:cNvPr id="6" name="Rechteck 5"/>
          <p:cNvSpPr/>
          <p:nvPr/>
        </p:nvSpPr>
        <p:spPr>
          <a:xfrm>
            <a:off x="3007743" y="2847226"/>
            <a:ext cx="1201948" cy="258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2. ???</a:t>
            </a:r>
          </a:p>
        </p:txBody>
      </p:sp>
      <p:sp>
        <p:nvSpPr>
          <p:cNvPr id="7" name="Rechteck 6"/>
          <p:cNvSpPr/>
          <p:nvPr/>
        </p:nvSpPr>
        <p:spPr>
          <a:xfrm>
            <a:off x="4318959" y="2037706"/>
            <a:ext cx="1391728" cy="258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5. ???</a:t>
            </a:r>
          </a:p>
        </p:txBody>
      </p:sp>
      <p:sp>
        <p:nvSpPr>
          <p:cNvPr id="8" name="Rechteck 7"/>
          <p:cNvSpPr/>
          <p:nvPr/>
        </p:nvSpPr>
        <p:spPr>
          <a:xfrm>
            <a:off x="3919267" y="1550569"/>
            <a:ext cx="2378015" cy="258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6. ???</a:t>
            </a:r>
          </a:p>
        </p:txBody>
      </p:sp>
      <p:sp>
        <p:nvSpPr>
          <p:cNvPr id="9" name="Rechteck 8"/>
          <p:cNvSpPr/>
          <p:nvPr/>
        </p:nvSpPr>
        <p:spPr>
          <a:xfrm>
            <a:off x="6165055" y="2849098"/>
            <a:ext cx="1391728" cy="258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4. ???</a:t>
            </a:r>
          </a:p>
        </p:txBody>
      </p:sp>
      <p:sp>
        <p:nvSpPr>
          <p:cNvPr id="10" name="Rechteck 9"/>
          <p:cNvSpPr/>
          <p:nvPr/>
        </p:nvSpPr>
        <p:spPr>
          <a:xfrm>
            <a:off x="6165055" y="4148137"/>
            <a:ext cx="1391728" cy="258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3. ???</a:t>
            </a:r>
          </a:p>
        </p:txBody>
      </p:sp>
      <p:sp>
        <p:nvSpPr>
          <p:cNvPr id="11" name="Textfeld 10">
            <a:extLst>
              <a:ext uri="{FF2B5EF4-FFF2-40B4-BE49-F238E27FC236}">
                <a16:creationId xmlns:a16="http://schemas.microsoft.com/office/drawing/2014/main" id="{F56890C9-00F0-2324-129F-5FA6791DCB1F}"/>
              </a:ext>
            </a:extLst>
          </p:cNvPr>
          <p:cNvSpPr txBox="1"/>
          <p:nvPr/>
        </p:nvSpPr>
        <p:spPr>
          <a:xfrm>
            <a:off x="10127457" y="5213539"/>
            <a:ext cx="2064543" cy="830997"/>
          </a:xfrm>
          <a:prstGeom prst="rect">
            <a:avLst/>
          </a:prstGeom>
          <a:noFill/>
        </p:spPr>
        <p:txBody>
          <a:bodyPr wrap="square">
            <a:spAutoFit/>
          </a:bodyPr>
          <a:lstStyle/>
          <a:p>
            <a:r>
              <a:rPr lang="de-DE" sz="800" b="0" i="0" dirty="0">
                <a:solidFill>
                  <a:schemeClr val="bg1">
                    <a:lumMod val="50000"/>
                  </a:schemeClr>
                </a:solidFill>
                <a:effectLst/>
                <a:latin typeface="Source Sans Pro" panose="020B0503030403020204" pitchFamily="34" charset="0"/>
              </a:rPr>
              <a:t>Grafik von Barbara </a:t>
            </a:r>
            <a:r>
              <a:rPr lang="de-DE" sz="800" b="0" i="0" dirty="0" err="1">
                <a:solidFill>
                  <a:schemeClr val="bg1">
                    <a:lumMod val="50000"/>
                  </a:schemeClr>
                </a:solidFill>
                <a:effectLst/>
                <a:latin typeface="Source Sans Pro" panose="020B0503030403020204" pitchFamily="34" charset="0"/>
              </a:rPr>
              <a:t>Klute</a:t>
            </a:r>
            <a:r>
              <a:rPr lang="de-DE" sz="800" b="0" i="0" dirty="0">
                <a:solidFill>
                  <a:schemeClr val="bg1">
                    <a:lumMod val="50000"/>
                  </a:schemeClr>
                </a:solidFill>
                <a:effectLst/>
                <a:latin typeface="Source Sans Pro" panose="020B0503030403020204" pitchFamily="34" charset="0"/>
              </a:rPr>
              <a:t> und </a:t>
            </a:r>
            <a:r>
              <a:rPr lang="de-DE" sz="800" b="0" i="0" dirty="0" err="1">
                <a:solidFill>
                  <a:schemeClr val="bg1">
                    <a:lumMod val="50000"/>
                  </a:schemeClr>
                </a:solidFill>
                <a:effectLst/>
                <a:latin typeface="Source Sans Pro" panose="020B0503030403020204" pitchFamily="34" charset="0"/>
              </a:rPr>
              <a:t>Jöran</a:t>
            </a:r>
            <a:r>
              <a:rPr lang="de-DE" sz="800" b="0" i="0" dirty="0">
                <a:solidFill>
                  <a:schemeClr val="bg1">
                    <a:lumMod val="50000"/>
                  </a:schemeClr>
                </a:solidFill>
                <a:effectLst/>
                <a:latin typeface="Source Sans Pro" panose="020B0503030403020204" pitchFamily="34" charset="0"/>
              </a:rPr>
              <a:t> </a:t>
            </a:r>
            <a:r>
              <a:rPr lang="de-DE" sz="800" b="0" i="0" dirty="0" err="1">
                <a:solidFill>
                  <a:schemeClr val="bg1">
                    <a:lumMod val="50000"/>
                  </a:schemeClr>
                </a:solidFill>
                <a:effectLst/>
                <a:latin typeface="Source Sans Pro" panose="020B0503030403020204" pitchFamily="34" charset="0"/>
              </a:rPr>
              <a:t>Muuß-Merholz</a:t>
            </a:r>
            <a:r>
              <a:rPr lang="de-DE" sz="800" b="0" i="0" dirty="0">
                <a:solidFill>
                  <a:schemeClr val="bg1">
                    <a:lumMod val="50000"/>
                  </a:schemeClr>
                </a:solidFill>
                <a:effectLst/>
                <a:latin typeface="Source Sans Pro" panose="020B0503030403020204" pitchFamily="34" charset="0"/>
              </a:rPr>
              <a:t> für </a:t>
            </a:r>
            <a:r>
              <a:rPr lang="de-DE" sz="800" b="0" i="0" dirty="0" err="1">
                <a:solidFill>
                  <a:schemeClr val="bg1">
                    <a:lumMod val="50000"/>
                  </a:schemeClr>
                </a:solidFill>
                <a:effectLst/>
                <a:latin typeface="Source Sans Pro" panose="020B0503030403020204" pitchFamily="34" charset="0"/>
              </a:rPr>
              <a:t>wb</a:t>
            </a:r>
            <a:r>
              <a:rPr lang="de-DE" sz="800" b="0" i="0" dirty="0">
                <a:solidFill>
                  <a:schemeClr val="bg1">
                    <a:lumMod val="50000"/>
                  </a:schemeClr>
                </a:solidFill>
                <a:effectLst/>
                <a:latin typeface="Source Sans Pro" panose="020B0503030403020204" pitchFamily="34" charset="0"/>
              </a:rPr>
              <a:t>-web unter CC BY SA 3.0 </a:t>
            </a:r>
            <a:r>
              <a:rPr lang="de-DE" sz="800" b="0" i="0" dirty="0">
                <a:solidFill>
                  <a:schemeClr val="bg1">
                    <a:lumMod val="50000"/>
                  </a:schemeClr>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https://creativecommons.org/licenses/by-sa/3.0/deed.de</a:t>
            </a:r>
            <a:r>
              <a:rPr lang="de-DE" sz="800" b="0" i="0" dirty="0">
                <a:solidFill>
                  <a:schemeClr val="bg1">
                    <a:lumMod val="50000"/>
                  </a:schemeClr>
                </a:solidFill>
                <a:effectLst/>
                <a:latin typeface="Source Sans Pro" panose="020B0503030403020204" pitchFamily="34" charset="0"/>
              </a:rPr>
              <a:t>, https://bib.telegrafenberg.de/publizieren/projekt-deal/deal-und-wiley</a:t>
            </a:r>
            <a:endParaRPr lang="de-DE" sz="800" dirty="0">
              <a:solidFill>
                <a:schemeClr val="bg1">
                  <a:lumMod val="50000"/>
                </a:schemeClr>
              </a:solidFill>
            </a:endParaRPr>
          </a:p>
        </p:txBody>
      </p:sp>
    </p:spTree>
    <p:extLst>
      <p:ext uri="{BB962C8B-B14F-4D97-AF65-F5344CB8AC3E}">
        <p14:creationId xmlns:p14="http://schemas.microsoft.com/office/powerpoint/2010/main" val="2368385381"/>
      </p:ext>
    </p:extLst>
  </p:cSld>
  <p:clrMapOvr>
    <a:masterClrMapping/>
  </p:clrMapOvr>
</p:sld>
</file>

<file path=ppt/theme/theme1.xml><?xml version="1.0" encoding="utf-8"?>
<a:theme xmlns:a="http://schemas.openxmlformats.org/drawingml/2006/main" name="TUD_2018_16zu9">
  <a:themeElements>
    <a:clrScheme name="TUD_Farben">
      <a:dk1>
        <a:srgbClr val="00305E"/>
      </a:dk1>
      <a:lt1>
        <a:srgbClr val="FFFFFF"/>
      </a:lt1>
      <a:dk2>
        <a:srgbClr val="00305E"/>
      </a:dk2>
      <a:lt2>
        <a:srgbClr val="727879"/>
      </a:lt2>
      <a:accent1>
        <a:srgbClr val="009EE0"/>
      </a:accent1>
      <a:accent2>
        <a:srgbClr val="006AB3"/>
      </a:accent2>
      <a:accent3>
        <a:srgbClr val="6AB023"/>
      </a:accent3>
      <a:accent4>
        <a:srgbClr val="007D40"/>
      </a:accent4>
      <a:accent5>
        <a:srgbClr val="93107E"/>
      </a:accent5>
      <a:accent6>
        <a:srgbClr val="54378A"/>
      </a:accent6>
      <a:hlink>
        <a:srgbClr val="009EE0"/>
      </a:hlink>
      <a:folHlink>
        <a:srgbClr val="006AB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F33D884-F589-4867-B14D-ADF29AAAD4D9}" vid="{9F2FB8FB-87A0-4C75-9D7B-F11987904793}"/>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Praesentationsvorlagen16zu9</Template>
  <TotalTime>0</TotalTime>
  <Words>2786</Words>
  <Application>Microsoft Office PowerPoint</Application>
  <PresentationFormat>Breitbild</PresentationFormat>
  <Paragraphs>312</Paragraphs>
  <Slides>45</Slides>
  <Notes>5</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45</vt:i4>
      </vt:variant>
    </vt:vector>
  </HeadingPairs>
  <TitlesOfParts>
    <vt:vector size="53" baseType="lpstr">
      <vt:lpstr>Arial</vt:lpstr>
      <vt:lpstr>Calibri</vt:lpstr>
      <vt:lpstr>Galdeano</vt:lpstr>
      <vt:lpstr>Open Sans</vt:lpstr>
      <vt:lpstr>Source Sans Pro</vt:lpstr>
      <vt:lpstr>Symbol</vt:lpstr>
      <vt:lpstr>TUD_2018_16zu9</vt:lpstr>
      <vt:lpstr>Acrobat Document</vt:lpstr>
      <vt:lpstr>Lehren und Lernen in der digitalen Welt Präsenztermin II</vt:lpstr>
      <vt:lpstr>Gliederung</vt:lpstr>
      <vt:lpstr>Rückblick auf die Selbstlernphasen Grundlagen I</vt:lpstr>
      <vt:lpstr>Datenschutz und OER Wie schütze ich mich als Lehrer*inn in der digitalen Welt?  </vt:lpstr>
      <vt:lpstr>Grundlagen 2</vt:lpstr>
      <vt:lpstr>PowerPoint-Präsentation</vt:lpstr>
      <vt:lpstr>Einsatz im Untericht: </vt:lpstr>
      <vt:lpstr>Rückblick auf die Selbstlernphasen Grundlagen II</vt:lpstr>
      <vt:lpstr>Rückblick auf die Selbstlernphasen Grundlagen II</vt:lpstr>
      <vt:lpstr>Rückblick auf die Selbstlernphasen Grundlagen II</vt:lpstr>
      <vt:lpstr>Urheberrechtsgesetz</vt:lpstr>
      <vt:lpstr>Cookies </vt:lpstr>
      <vt:lpstr>Funktionen von Tracking</vt:lpstr>
      <vt:lpstr>Funktionen von Tracking</vt:lpstr>
      <vt:lpstr>Grundlagen III</vt:lpstr>
      <vt:lpstr>Rückblick auf die Selbstlernphasen Grundlagen III</vt:lpstr>
      <vt:lpstr>Rückblick auf die Selbstlernphasen Grundlagen III</vt:lpstr>
      <vt:lpstr>Rückblick auf die Selbstlernphasen Grundlagen III</vt:lpstr>
      <vt:lpstr>Weiterführung einer Projekt Idee „DigTools4Lehramt“ in Zusammenarbeit mit der Universität Leipzig  </vt:lpstr>
      <vt:lpstr>Gliederung des Projekts</vt:lpstr>
      <vt:lpstr>DigTools4Lehramt Projektvorstellung</vt:lpstr>
      <vt:lpstr>Grundlagen</vt:lpstr>
      <vt:lpstr>Grundlagen</vt:lpstr>
      <vt:lpstr>Eure Aufgabe: Ihr werdet Experte !</vt:lpstr>
      <vt:lpstr>Beispiel Video: https://youtu.be/Qi1kQTBfyR4   Beispiel Artikel: https://tfb.uber.space </vt:lpstr>
      <vt:lpstr>DigTools4Lehramt Toolvorstellung CryptPad und Themenwahl</vt:lpstr>
      <vt:lpstr>Ausprobieren! Texterarbeitung in Gruppen</vt:lpstr>
      <vt:lpstr>PowerPoint-Präsentation</vt:lpstr>
      <vt:lpstr>PowerPoint-Präsentation</vt:lpstr>
      <vt:lpstr>DigTools4Lehramt</vt:lpstr>
      <vt:lpstr>PowerPoint-Präsentation</vt:lpstr>
      <vt:lpstr>DigTools4Lehramt Beispiel kostenloser digitaler Materialaustausch  </vt:lpstr>
      <vt:lpstr>PowerPoint-Präsentation</vt:lpstr>
      <vt:lpstr>Streamen oder von anderen Nutzen ?</vt:lpstr>
      <vt:lpstr>Selbermachen</vt:lpstr>
      <vt:lpstr>Erklär Video Bildkomposition</vt:lpstr>
      <vt:lpstr>Technisches Wissen</vt:lpstr>
      <vt:lpstr>Videos in der Schule Erklärvideo</vt:lpstr>
      <vt:lpstr>Videos in der Schule Erklär Video</vt:lpstr>
      <vt:lpstr>Videos in der Schule Erklrävideo</vt:lpstr>
      <vt:lpstr> H5P Interaktive Elemente  </vt:lpstr>
      <vt:lpstr>H5P https://h5p.org/interactive-video </vt:lpstr>
      <vt:lpstr>PowerPoint-Präsentation</vt:lpstr>
      <vt:lpstr>H5P Inhalte andere Nutzen</vt:lpstr>
      <vt:lpstr>To-do-Liste bis zum nächsten Termin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Präsentationsvorlagen im CD der TU Dresden</dc:title>
  <dc:creator>Rolf Puderbach</dc:creator>
  <cp:lastModifiedBy>Dornebusch, Konrad</cp:lastModifiedBy>
  <cp:revision>296</cp:revision>
  <dcterms:created xsi:type="dcterms:W3CDTF">2019-07-17T09:15:21Z</dcterms:created>
  <dcterms:modified xsi:type="dcterms:W3CDTF">2022-12-15T09:26:07Z</dcterms:modified>
</cp:coreProperties>
</file>