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4" r:id="rId3"/>
    <p:sldId id="393" r:id="rId4"/>
    <p:sldId id="399" r:id="rId5"/>
    <p:sldId id="397" r:id="rId6"/>
    <p:sldId id="415" r:id="rId7"/>
    <p:sldId id="416" r:id="rId8"/>
    <p:sldId id="420" r:id="rId9"/>
    <p:sldId id="421" r:id="rId10"/>
    <p:sldId id="422" r:id="rId11"/>
    <p:sldId id="423" r:id="rId12"/>
    <p:sldId id="424" r:id="rId13"/>
    <p:sldId id="394" r:id="rId14"/>
    <p:sldId id="390" r:id="rId15"/>
    <p:sldId id="311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384"/>
            <p14:sldId id="393"/>
            <p14:sldId id="399"/>
            <p14:sldId id="397"/>
            <p14:sldId id="415"/>
            <p14:sldId id="416"/>
            <p14:sldId id="420"/>
            <p14:sldId id="421"/>
            <p14:sldId id="422"/>
            <p14:sldId id="423"/>
            <p14:sldId id="424"/>
            <p14:sldId id="394"/>
            <p14:sldId id="390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F02"/>
    <a:srgbClr val="02ACA8"/>
    <a:srgbClr val="009BA4"/>
    <a:srgbClr val="13A983"/>
    <a:srgbClr val="93C356"/>
    <a:srgbClr val="28618C"/>
    <a:srgbClr val="539DC5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8" autoAdjust="0"/>
    <p:restoredTop sz="91327" autoAdjust="0"/>
  </p:normalViewPr>
  <p:slideViewPr>
    <p:cSldViewPr snapToGrid="0" snapToObjects="1">
      <p:cViewPr varScale="1">
        <p:scale>
          <a:sx n="84" d="100"/>
          <a:sy n="84" d="100"/>
        </p:scale>
        <p:origin x="13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15.12.2022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15.12.2022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https://www.youtube.com/watch?v=dQAiOfL-lcA&amp;t=19s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26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https://universitaetsschule.org/konzept/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40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442908"/>
            <a:ext cx="518795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2"/>
                </a:solidFill>
              </a:rPr>
              <a:t>Lehren und Lernen in der digitalen Welt // Präsenztermin V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Professur für Didaktik der Informatik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// </a:t>
            </a:r>
            <a:r>
              <a:rPr lang="de-DE" sz="8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Konrad Dornebusch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08" y="6319797"/>
            <a:ext cx="870085" cy="3842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984" y="6303929"/>
            <a:ext cx="67579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2" r:id="rId10"/>
    <p:sldLayoutId id="2147483903" r:id="rId11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ula-blog.websit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QAiOfL-lcA&amp;t=19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itaetsschule.org/konzep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users/mohamed_hassan-5229782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obile.schule/" TargetMode="External"/><Relationship Id="rId2" Type="http://schemas.openxmlformats.org/officeDocument/2006/relationships/hyperlink" Target="https://educamps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igitaleducation.cologne/konferen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3 und 4 DS, Online-Termin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Fakultät Informatik // Institut für Software- und Multimediatechnik //</a:t>
            </a:r>
          </a:p>
          <a:p>
            <a:r>
              <a:rPr lang="de-DE" dirty="0"/>
              <a:t>Professur für Didaktik der Informatik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Lehren und Lernen in der digitalen Welt</a:t>
            </a:r>
            <a:br>
              <a:rPr lang="de-DE" dirty="0"/>
            </a:br>
            <a:r>
              <a:rPr lang="de-DE" b="0" dirty="0"/>
              <a:t>Präsenztermin 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E56044-FB2C-DC4B-ACB0-581E1CE82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35" y="5469926"/>
            <a:ext cx="1936244" cy="85499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257" y="4622376"/>
            <a:ext cx="1936800" cy="7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Reformpädagogik und Digitalisierung</a:t>
            </a:r>
            <a:br>
              <a:rPr lang="de-DE" dirty="0"/>
            </a:br>
            <a:r>
              <a:rPr lang="de-DE" dirty="0"/>
              <a:t>Teil2: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874711" y="1382089"/>
            <a:ext cx="10735651" cy="4344984"/>
          </a:xfrm>
        </p:spPr>
        <p:txBody>
          <a:bodyPr/>
          <a:lstStyle/>
          <a:p>
            <a:r>
              <a:rPr lang="de-DE" u="sng" dirty="0"/>
              <a:t>Ein Ziel von Reformpädagogen ist ein ganzheitliches, autonomes Lernen zu fördern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Digitalisierung erleichtert Grenzen zwischen Fächern Abbau, um ein ganzheitlicheres Lernen zu ermöglichen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digitalen Projekt: Fortschritte und die Ergebnisse allen leichter eingesehen werden. Das erleichtert das Feedback und die Bewertung als Team ungemein.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Ein wichtiges Ziel der Reformpädagogik ist das selbsttätige Lernen: Schüler*innen sollen möglichst an selbst gewählten Fragen und Herausforderungen arbeiten und eigene Produkte erstelle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Digitalisierung fördert Freude am Lernen und Gestalten</a:t>
            </a:r>
          </a:p>
          <a:p>
            <a:endParaRPr lang="de-DE" sz="1400" dirty="0"/>
          </a:p>
          <a:p>
            <a:pPr algn="ctr"/>
            <a:r>
              <a:rPr lang="de-DE" sz="1400" b="1" dirty="0"/>
              <a:t>Schule als Gemeinschaft </a:t>
            </a:r>
            <a:r>
              <a:rPr lang="de-DE" sz="1400" dirty="0"/>
              <a:t>– Demokratie lernen und leben</a:t>
            </a:r>
          </a:p>
          <a:p>
            <a:r>
              <a:rPr lang="de-DE" sz="1400" dirty="0"/>
              <a:t>„Learning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doing</a:t>
            </a:r>
            <a:r>
              <a:rPr lang="de-DE" sz="1400" dirty="0"/>
              <a:t>“ durch aktive Teilhabe aller Mitglieder der Schulgemeinschaft gefördert werden. Im Zeitalter der Digitalisierung muss dieser Anspruch auch die digitale Welt einbeziehen Beispiel: Zeitung, Podcast, Video, Schulkommunikation und Soziale Medien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909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 Aula</a:t>
            </a:r>
            <a:br>
              <a:rPr lang="de-DE" dirty="0"/>
            </a:br>
            <a:r>
              <a:rPr lang="de-DE" dirty="0"/>
              <a:t>Beispiel: Projekt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10580686" cy="4344985"/>
          </a:xfrm>
        </p:spPr>
        <p:txBody>
          <a:bodyPr/>
          <a:lstStyle/>
          <a:p>
            <a:r>
              <a:rPr lang="de-DE" dirty="0"/>
              <a:t>Die Digitalisierung bietet hier eine Chance. Ein Beispiel dafür ist das </a:t>
            </a:r>
            <a:r>
              <a:rPr lang="de-DE" dirty="0">
                <a:hlinkClick r:id="rId3"/>
              </a:rPr>
              <a:t>Projekt Aula</a:t>
            </a:r>
            <a:r>
              <a:rPr lang="de-DE" dirty="0"/>
              <a:t>. Es handelt sich um eine digitale Plattform, in der Schüler*innen Ideen zur Veränderung der Schule vortragen, diskutieren und auch darüber abstimmen können</a:t>
            </a:r>
          </a:p>
          <a:p>
            <a:endParaRPr lang="de-DE" dirty="0"/>
          </a:p>
          <a:p>
            <a:r>
              <a:rPr lang="de-DE" dirty="0">
                <a:hlinkClick r:id="rId4"/>
              </a:rPr>
              <a:t>https://www.youtube.com/watch?v=dQAiOfL-lcA&amp;t=19s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882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Digitalisierung und Reformpädagogik</a:t>
            </a:r>
            <a:br>
              <a:rPr lang="de-DE" dirty="0"/>
            </a:br>
            <a:r>
              <a:rPr lang="de-DE" dirty="0"/>
              <a:t>Beispiele: Schule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74714" y="1484314"/>
            <a:ext cx="4458122" cy="4344985"/>
          </a:xfrm>
        </p:spPr>
        <p:txBody>
          <a:bodyPr/>
          <a:lstStyle/>
          <a:p>
            <a:r>
              <a:rPr lang="de-DE" sz="1400" b="1" dirty="0"/>
              <a:t>Der Schulverbund Blick über den Zaun (Abkürzung </a:t>
            </a:r>
            <a:r>
              <a:rPr lang="de-DE" sz="1400" b="1" dirty="0" err="1"/>
              <a:t>BüZ</a:t>
            </a:r>
            <a:r>
              <a:rPr lang="de-DE" sz="1400" b="1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Der Verbund reformpädagogisch orientierter Schulen wurde 1989 gegründet.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 Ziel des Verbunds ist die Veränderung der Schule von „innen“ und von „unten“.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 In aktuell 16 Arbeitskreisen sind etwa 130 Schulen vertreten,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Erfahrungsaustausch, Peer Reviews, Tagungen Pädagogische Werkstätten,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Isolation vorbeugen : Den politischen Rahmenbedingungen eingezwängt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Unter den Mitgliedsschulen sind Gymnasien, Grundschulen, Gesamtschulen sowie Landerziehungsheime, freie Schulen und Schulen in staatlicher Trägerschaft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332836" y="1466134"/>
            <a:ext cx="5733440" cy="4344984"/>
          </a:xfrm>
        </p:spPr>
        <p:txBody>
          <a:bodyPr/>
          <a:lstStyle/>
          <a:p>
            <a:r>
              <a:rPr lang="de-DE" sz="1400" b="1" dirty="0"/>
              <a:t>Universitäre Schule Dresden</a:t>
            </a:r>
          </a:p>
          <a:p>
            <a:endParaRPr lang="de-DE" sz="1400" dirty="0">
              <a:hlinkClick r:id="rId3"/>
            </a:endParaRPr>
          </a:p>
          <a:p>
            <a:endParaRPr lang="de-DE" dirty="0">
              <a:hlinkClick r:id="" action="ppaction://noaction"/>
            </a:endParaRPr>
          </a:p>
          <a:p>
            <a:endParaRPr lang="de-DE" dirty="0">
              <a:hlinkClick r:id="" action="ppaction://noaction"/>
            </a:endParaRP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36" y="1785759"/>
            <a:ext cx="6491842" cy="317685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250338" y="5091402"/>
            <a:ext cx="407053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https://universitaetsschule.org/konzept/</a:t>
            </a:r>
            <a:endParaRPr lang="de-DE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667393-34D6-71E9-81B7-3C80D3AF0183}"/>
              </a:ext>
            </a:extLst>
          </p:cNvPr>
          <p:cNvSpPr txBox="1"/>
          <p:nvPr/>
        </p:nvSpPr>
        <p:spPr>
          <a:xfrm>
            <a:off x="7074679" y="6154253"/>
            <a:ext cx="2246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Screenshot, Konzept Universitäre Schule Dresden, Konrad Dornebusch 2021</a:t>
            </a:r>
          </a:p>
        </p:txBody>
      </p:sp>
    </p:spTree>
    <p:extLst>
      <p:ext uri="{BB962C8B-B14F-4D97-AF65-F5344CB8AC3E}">
        <p14:creationId xmlns:p14="http://schemas.microsoft.com/office/powerpoint/2010/main" val="1156622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05E"/>
                </a:solidFill>
                <a:latin typeface="Open Sans"/>
              </a:rPr>
              <a:t>Abschließende Fragerunde</a:t>
            </a:r>
            <a:br>
              <a:rPr lang="de-DE" dirty="0">
                <a:solidFill>
                  <a:srgbClr val="00305E"/>
                </a:solidFill>
                <a:latin typeface="Open Sans"/>
              </a:rPr>
            </a:b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29" y="1030288"/>
            <a:ext cx="3869491" cy="3869491"/>
          </a:xfrm>
        </p:spPr>
      </p:pic>
      <p:sp>
        <p:nvSpPr>
          <p:cNvPr id="8" name="Rechteck 7"/>
          <p:cNvSpPr/>
          <p:nvPr/>
        </p:nvSpPr>
        <p:spPr>
          <a:xfrm>
            <a:off x="9972675" y="5429190"/>
            <a:ext cx="2219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Fragezeichen, </a:t>
            </a:r>
            <a:r>
              <a:rPr lang="de-DE" sz="800" dirty="0" err="1">
                <a:solidFill>
                  <a:schemeClr val="bg2"/>
                </a:solidFill>
              </a:rPr>
              <a:t>Peggy_Marco</a:t>
            </a:r>
            <a:r>
              <a:rPr lang="de-DE" sz="800" dirty="0">
                <a:solidFill>
                  <a:schemeClr val="bg2"/>
                </a:solidFill>
              </a:rPr>
              <a:t>, CC0 (</a:t>
            </a:r>
            <a:r>
              <a:rPr lang="de-DE" sz="800" dirty="0" err="1">
                <a:solidFill>
                  <a:schemeClr val="bg2"/>
                </a:solidFill>
              </a:rPr>
              <a:t>Pixabay</a:t>
            </a:r>
            <a:r>
              <a:rPr lang="de-DE" sz="800" dirty="0">
                <a:solidFill>
                  <a:schemeClr val="bg2"/>
                </a:solidFill>
              </a:rPr>
              <a:t>), https://creativecommons.org </a:t>
            </a:r>
            <a:r>
              <a:rPr lang="de-DE" sz="8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</a:t>
            </a:r>
            <a:r>
              <a:rPr lang="de-DE" sz="800" dirty="0">
                <a:solidFill>
                  <a:schemeClr val="bg2"/>
                </a:solidFill>
              </a:rPr>
              <a:t>, https://pixabay.com/de/illustrations/fragezeichen-frage-antwort-1019820/</a:t>
            </a:r>
          </a:p>
        </p:txBody>
      </p:sp>
      <p:sp>
        <p:nvSpPr>
          <p:cNvPr id="9" name="Rechteck 8"/>
          <p:cNvSpPr/>
          <p:nvPr/>
        </p:nvSpPr>
        <p:spPr>
          <a:xfrm>
            <a:off x="335755" y="2333367"/>
            <a:ext cx="42076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8842" lvl="1" indent="-342900">
              <a:buAutoNum type="arabicPeriod"/>
            </a:pPr>
            <a:r>
              <a:rPr lang="de-DE" sz="2000" dirty="0">
                <a:solidFill>
                  <a:srgbClr val="00305E"/>
                </a:solidFill>
              </a:rPr>
              <a:t>Welche Themen sind offen geblieben?</a:t>
            </a:r>
          </a:p>
          <a:p>
            <a:pPr marL="738842" lvl="1" indent="-342900">
              <a:buAutoNum type="arabicPeriod"/>
            </a:pPr>
            <a:endParaRPr lang="de-DE" sz="2000" dirty="0">
              <a:solidFill>
                <a:srgbClr val="00305E"/>
              </a:solidFill>
            </a:endParaRPr>
          </a:p>
          <a:p>
            <a:pPr marL="738842" lvl="1" indent="-342900">
              <a:buAutoNum type="arabicPeriod"/>
            </a:pPr>
            <a:r>
              <a:rPr lang="de-DE" sz="2000" dirty="0">
                <a:solidFill>
                  <a:srgbClr val="00305E"/>
                </a:solidFill>
              </a:rPr>
              <a:t>An welchem Thema sind Details unklar geblieben?</a:t>
            </a:r>
          </a:p>
        </p:txBody>
      </p:sp>
    </p:spTree>
    <p:extLst>
      <p:ext uri="{BB962C8B-B14F-4D97-AF65-F5344CB8AC3E}">
        <p14:creationId xmlns:p14="http://schemas.microsoft.com/office/powerpoint/2010/main" val="233623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Open Sans"/>
              </a:rPr>
              <a:t>Abstecken des Lehrlern-Szenarios</a:t>
            </a:r>
          </a:p>
          <a:p>
            <a:pPr marL="342900" indent="-342900">
              <a:buAutoNum type="arabicPeriod"/>
            </a:pP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Open Sans"/>
              </a:rPr>
              <a:t>2. Kurzvorstellung</a:t>
            </a:r>
          </a:p>
          <a:p>
            <a:pPr marL="738842" lvl="1" indent="-342900">
              <a:buAutoNum type="arabicPeriod"/>
            </a:pP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Open Sans"/>
              </a:rPr>
              <a:t>Vorstellung des Lehrlern-Szenarios</a:t>
            </a:r>
          </a:p>
          <a:p>
            <a:pPr marL="738842" lvl="1" indent="-342900">
              <a:buAutoNum type="arabicPeriod"/>
            </a:pP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Open Sans"/>
              </a:rPr>
              <a:t>Klarstellung der Herleitung aus med. Unterrichtsplan und Unterrichtsverlaufsplan</a:t>
            </a:r>
          </a:p>
          <a:p>
            <a:pPr marL="342900" indent="-342900">
              <a:buAutoNum type="arabicPeriod"/>
            </a:pP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Open Sans"/>
              </a:rPr>
              <a:t>Abschließende Fragerunde</a:t>
            </a:r>
          </a:p>
          <a:p>
            <a:pPr marL="738842" lvl="1" indent="-342900">
              <a:buAutoNum type="arabicPeriod"/>
            </a:pP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Open Sans"/>
              </a:rPr>
              <a:t>Welche Themen sind offen geblieben?</a:t>
            </a:r>
          </a:p>
          <a:p>
            <a:pPr marL="738842" lvl="1" indent="-342900">
              <a:buAutoNum type="arabicPeriod"/>
            </a:pP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Open Sans"/>
              </a:rPr>
              <a:t>An welchem Thema sind Details unklar geblieben?</a:t>
            </a:r>
          </a:p>
          <a:p>
            <a:pPr marL="342900" indent="-342900">
              <a:buAutoNum type="arabicPeriod"/>
            </a:pPr>
            <a:r>
              <a:rPr lang="de-DE" sz="2000" dirty="0">
                <a:solidFill>
                  <a:srgbClr val="00305E"/>
                </a:solidFill>
                <a:latin typeface="Open Sans"/>
              </a:rPr>
              <a:t>Seminarfeedback</a:t>
            </a:r>
          </a:p>
          <a:p>
            <a:pPr marL="738842" lvl="1" indent="-342900">
              <a:buAutoNum type="arabicPeriod"/>
            </a:pPr>
            <a:endParaRPr lang="de-DE" sz="2000" dirty="0">
              <a:solidFill>
                <a:srgbClr val="00305E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8853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-do-Liste bis zum Ende des Semesters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1. Füllen der Abgabe</a:t>
            </a:r>
          </a:p>
          <a:p>
            <a:r>
              <a:rPr lang="de-DE" dirty="0"/>
              <a:t>	2.1. Tabellen füllen</a:t>
            </a:r>
          </a:p>
          <a:p>
            <a:r>
              <a:rPr lang="de-DE" dirty="0"/>
              <a:t>	2.2. Portfolio füllen</a:t>
            </a:r>
          </a:p>
          <a:p>
            <a:r>
              <a:rPr lang="de-DE" dirty="0"/>
              <a:t>	2.3. Abgabe spätestens …</a:t>
            </a:r>
          </a:p>
          <a:p>
            <a:r>
              <a:rPr lang="de-DE" dirty="0"/>
              <a:t>2. Semesterferien</a:t>
            </a:r>
          </a:p>
          <a:p>
            <a:r>
              <a:rPr lang="de-DE" dirty="0"/>
              <a:t>	2.1 Zeit genießen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626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de-DE" sz="2000" dirty="0">
                <a:solidFill>
                  <a:srgbClr val="00305E"/>
                </a:solidFill>
                <a:latin typeface="Open Sans"/>
              </a:rPr>
              <a:t>Abstecken des Lehrlern-Szenarios</a:t>
            </a:r>
          </a:p>
          <a:p>
            <a:pPr marL="342900" indent="-342900">
              <a:buAutoNum type="arabicPeriod"/>
            </a:pPr>
            <a:r>
              <a:rPr lang="de-DE" sz="2000" dirty="0">
                <a:solidFill>
                  <a:schemeClr val="accent2"/>
                </a:solidFill>
                <a:latin typeface="Open Sans"/>
              </a:rPr>
              <a:t>Kurzvorstellung</a:t>
            </a:r>
          </a:p>
          <a:p>
            <a:pPr marL="738842" lvl="1" indent="-342900"/>
            <a:r>
              <a:rPr lang="de-DE" sz="2000" dirty="0">
                <a:solidFill>
                  <a:srgbClr val="00305E"/>
                </a:solidFill>
                <a:latin typeface="Open Sans"/>
              </a:rPr>
              <a:t>Vorstellung der digitalen Tools für die Schule (10 Minuten)</a:t>
            </a:r>
          </a:p>
          <a:p>
            <a:pPr marL="738842" lvl="1" indent="-342900"/>
            <a:r>
              <a:rPr lang="de-DE" sz="2000" dirty="0">
                <a:solidFill>
                  <a:srgbClr val="00305E"/>
                </a:solidFill>
                <a:latin typeface="Open Sans"/>
              </a:rPr>
              <a:t>Informatische Grundlagen im eigenen Fach (Klarstellung der Herleitung aus Stoffverteilungsplan und  Unterrichtsverlaufsplan</a:t>
            </a:r>
          </a:p>
          <a:p>
            <a:pPr marL="342900" indent="-342900">
              <a:buAutoNum type="arabicPeriod"/>
            </a:pPr>
            <a:r>
              <a:rPr lang="de-DE" sz="2000" dirty="0">
                <a:solidFill>
                  <a:srgbClr val="009BA4"/>
                </a:solidFill>
                <a:latin typeface="Open Sans"/>
              </a:rPr>
              <a:t>Exkurs</a:t>
            </a:r>
            <a:r>
              <a:rPr lang="de-DE" sz="2000" dirty="0">
                <a:solidFill>
                  <a:srgbClr val="00305E"/>
                </a:solidFill>
                <a:latin typeface="Open Sans"/>
              </a:rPr>
              <a:t> Reformpädagogik und Digitalisierung </a:t>
            </a:r>
          </a:p>
          <a:p>
            <a:pPr marL="342900" indent="-342900">
              <a:buAutoNum type="arabicPeriod"/>
            </a:pPr>
            <a:r>
              <a:rPr lang="de-DE" sz="2000" dirty="0">
                <a:solidFill>
                  <a:schemeClr val="accent2"/>
                </a:solidFill>
                <a:latin typeface="Open Sans"/>
              </a:rPr>
              <a:t>Seminarfeedback</a:t>
            </a:r>
          </a:p>
          <a:p>
            <a:pPr marL="738842" lvl="1" indent="-342900"/>
            <a:r>
              <a:rPr lang="de-DE" sz="2000" dirty="0">
                <a:solidFill>
                  <a:srgbClr val="00305E"/>
                </a:solidFill>
                <a:latin typeface="Open Sans"/>
              </a:rPr>
              <a:t>Welche Themen sind offen geblieben?</a:t>
            </a:r>
          </a:p>
          <a:p>
            <a:pPr marL="738842" lvl="1" indent="-342900"/>
            <a:r>
              <a:rPr lang="de-DE" sz="2000" dirty="0">
                <a:solidFill>
                  <a:srgbClr val="00305E"/>
                </a:solidFill>
                <a:latin typeface="Open Sans"/>
              </a:rPr>
              <a:t>An welchem Thema sind Details unklar geblieben?</a:t>
            </a:r>
          </a:p>
          <a:p>
            <a:pPr marL="738842" lvl="1" indent="-342900"/>
            <a:r>
              <a:rPr lang="de-DE" sz="2000" dirty="0">
                <a:solidFill>
                  <a:srgbClr val="00305E"/>
                </a:solidFill>
                <a:latin typeface="Open Sans"/>
              </a:rPr>
              <a:t>Feedback</a:t>
            </a:r>
          </a:p>
          <a:p>
            <a:pPr marL="342900" indent="-342900">
              <a:buAutoNum type="arabicPeriod"/>
            </a:pPr>
            <a:endParaRPr lang="de-DE" sz="2000" dirty="0">
              <a:solidFill>
                <a:srgbClr val="00305E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9876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de-DE" sz="2000" dirty="0">
                <a:solidFill>
                  <a:srgbClr val="00305E"/>
                </a:solidFill>
                <a:latin typeface="Open Sans"/>
              </a:rPr>
              <a:t>Abstecken des Lehrlern-Szenarios</a:t>
            </a:r>
          </a:p>
          <a:p>
            <a:pPr marL="342900" indent="-342900">
              <a:buAutoNum type="arabicPeriod"/>
            </a:pPr>
            <a:r>
              <a:rPr lang="de-DE" sz="2000" dirty="0">
                <a:solidFill>
                  <a:srgbClr val="00305E"/>
                </a:solidFill>
                <a:latin typeface="Open Sans"/>
              </a:rPr>
              <a:t>2. Kurzvorstellung</a:t>
            </a:r>
          </a:p>
          <a:p>
            <a:pPr marL="738842" lvl="1" indent="-342900">
              <a:buAutoNum type="arabicPeriod"/>
            </a:pPr>
            <a:r>
              <a:rPr lang="de-DE" sz="2000" dirty="0">
                <a:solidFill>
                  <a:srgbClr val="00305E"/>
                </a:solidFill>
                <a:latin typeface="Open Sans"/>
              </a:rPr>
              <a:t>Vorstellung des Lehrlern-Szenarios</a:t>
            </a:r>
          </a:p>
          <a:p>
            <a:pPr marL="738842" lvl="1" indent="-342900">
              <a:buAutoNum type="arabicPeriod"/>
            </a:pPr>
            <a:r>
              <a:rPr lang="de-DE" sz="2000" dirty="0">
                <a:solidFill>
                  <a:srgbClr val="00305E"/>
                </a:solidFill>
                <a:latin typeface="Open Sans"/>
              </a:rPr>
              <a:t>Klarstellung der Herleitung aus med. Unterrichtsplan und Unterrichtsverlaufsplan</a:t>
            </a:r>
          </a:p>
          <a:p>
            <a:pPr marL="342900" indent="-342900">
              <a:buAutoNum type="arabicPeriod"/>
            </a:pPr>
            <a:r>
              <a:rPr lang="de-DE" sz="2000" dirty="0">
                <a:solidFill>
                  <a:srgbClr val="00305E"/>
                </a:solidFill>
                <a:latin typeface="Open Sans"/>
              </a:rPr>
              <a:t>Abschließende Fragerunde</a:t>
            </a:r>
          </a:p>
          <a:p>
            <a:pPr marL="738842" lvl="1" indent="-342900">
              <a:buAutoNum type="arabicPeriod"/>
            </a:pPr>
            <a:r>
              <a:rPr lang="de-DE" sz="2000" dirty="0">
                <a:solidFill>
                  <a:srgbClr val="00305E"/>
                </a:solidFill>
                <a:latin typeface="Open Sans"/>
              </a:rPr>
              <a:t>Welche Themen sind offen geblieben?</a:t>
            </a:r>
          </a:p>
          <a:p>
            <a:pPr marL="738842" lvl="1" indent="-342900">
              <a:buAutoNum type="arabicPeriod"/>
            </a:pPr>
            <a:r>
              <a:rPr lang="de-DE" sz="2000" dirty="0">
                <a:solidFill>
                  <a:srgbClr val="00305E"/>
                </a:solidFill>
                <a:latin typeface="Open Sans"/>
              </a:rPr>
              <a:t>An welchem Thema sind Details unklar geblieben?</a:t>
            </a:r>
          </a:p>
          <a:p>
            <a:pPr marL="342900" indent="-342900">
              <a:buAutoNum type="arabicPeriod"/>
            </a:pPr>
            <a:r>
              <a:rPr lang="de-DE" sz="2000" dirty="0">
                <a:solidFill>
                  <a:srgbClr val="00305E"/>
                </a:solidFill>
                <a:latin typeface="Open Sans"/>
              </a:rPr>
              <a:t>Seminarfeedback</a:t>
            </a:r>
          </a:p>
        </p:txBody>
      </p:sp>
      <p:sp>
        <p:nvSpPr>
          <p:cNvPr id="4" name="Smiley 3"/>
          <p:cNvSpPr/>
          <p:nvPr/>
        </p:nvSpPr>
        <p:spPr>
          <a:xfrm>
            <a:off x="4131043" y="1030288"/>
            <a:ext cx="3929913" cy="3836294"/>
          </a:xfrm>
          <a:prstGeom prst="smileyFace">
            <a:avLst>
              <a:gd name="adj" fmla="val -465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räne 6"/>
          <p:cNvSpPr/>
          <p:nvPr/>
        </p:nvSpPr>
        <p:spPr>
          <a:xfrm rot="17740384">
            <a:off x="7181850" y="3028950"/>
            <a:ext cx="304800" cy="342900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räne 7"/>
          <p:cNvSpPr/>
          <p:nvPr/>
        </p:nvSpPr>
        <p:spPr>
          <a:xfrm rot="17740384">
            <a:off x="7409426" y="3714740"/>
            <a:ext cx="304800" cy="342900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15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0542" y="2881233"/>
            <a:ext cx="5913920" cy="1111217"/>
          </a:xfrm>
        </p:spPr>
        <p:txBody>
          <a:bodyPr/>
          <a:lstStyle/>
          <a:p>
            <a:r>
              <a:rPr lang="de-DE" sz="4400" b="0" dirty="0"/>
              <a:t>Abgabetermin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2601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7" y="744751"/>
            <a:ext cx="7335627" cy="4586141"/>
          </a:xfrm>
        </p:spPr>
      </p:pic>
      <p:sp>
        <p:nvSpPr>
          <p:cNvPr id="5" name="Textfeld 4"/>
          <p:cNvSpPr txBox="1"/>
          <p:nvPr/>
        </p:nvSpPr>
        <p:spPr>
          <a:xfrm>
            <a:off x="6792818" y="6200909"/>
            <a:ext cx="24769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dirty="0">
                <a:solidFill>
                  <a:schemeClr val="bg2"/>
                </a:solidFill>
              </a:rPr>
              <a:t>Dagstuhl-Dreieck  von Beat Döbeli Honegger und Renate Salzmann, CC-BY-SA , creativecommens.org </a:t>
            </a:r>
          </a:p>
        </p:txBody>
      </p:sp>
    </p:spTree>
    <p:extLst>
      <p:ext uri="{BB962C8B-B14F-4D97-AF65-F5344CB8AC3E}">
        <p14:creationId xmlns:p14="http://schemas.microsoft.com/office/powerpoint/2010/main" val="236767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73858" y="400552"/>
            <a:ext cx="5195887" cy="4344985"/>
          </a:xfrm>
        </p:spPr>
        <p:txBody>
          <a:bodyPr/>
          <a:lstStyle/>
          <a:p>
            <a:pPr algn="ctr"/>
            <a:r>
              <a:rPr lang="de-DE" sz="2800" b="1" dirty="0"/>
              <a:t>„Mit“</a:t>
            </a:r>
          </a:p>
          <a:p>
            <a:pPr algn="ctr"/>
            <a:r>
              <a:rPr lang="de-DE" sz="2800" b="1" dirty="0"/>
              <a:t>Dig4lehramt</a:t>
            </a:r>
          </a:p>
          <a:p>
            <a:endParaRPr lang="de-DE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Experte zu einem digitalen Tool für die Schule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Autor eines Artikel (OER Erfahrung)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Selber ein Erklär Video erstellt (Praxis)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6064249" y="377830"/>
            <a:ext cx="5187950" cy="4344984"/>
          </a:xfrm>
        </p:spPr>
        <p:txBody>
          <a:bodyPr/>
          <a:lstStyle/>
          <a:p>
            <a:pPr algn="ctr"/>
            <a:r>
              <a:rPr lang="de-DE" sz="2800" b="1" dirty="0"/>
              <a:t>„Über“</a:t>
            </a:r>
            <a:br>
              <a:rPr lang="de-DE" sz="2800" b="1" dirty="0"/>
            </a:br>
            <a:r>
              <a:rPr lang="de-DE" sz="2800" b="1" dirty="0"/>
              <a:t>Unterrichtsverlaufsplan</a:t>
            </a:r>
          </a:p>
          <a:p>
            <a:endParaRPr lang="de-DE" sz="2800" b="1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Digitale und informatische Kompetenzen der </a:t>
            </a:r>
            <a:r>
              <a:rPr lang="de-DE" sz="2000" u="sng" dirty="0"/>
              <a:t>Lernenden* </a:t>
            </a:r>
            <a:r>
              <a:rPr lang="de-DE" sz="2000" dirty="0"/>
              <a:t>fördern</a:t>
            </a:r>
            <a:endParaRPr lang="de-DE" sz="2800" b="1" dirty="0"/>
          </a:p>
          <a:p>
            <a:pPr marL="457200" indent="-457200">
              <a:buFont typeface="+mj-lt"/>
              <a:buAutoNum type="arabicPeriod"/>
            </a:pP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Kreativ mit digitalen Themen umgehen und </a:t>
            </a:r>
            <a:r>
              <a:rPr lang="de-DE" sz="2000" dirty="0" err="1"/>
              <a:t>SuS</a:t>
            </a:r>
            <a:r>
              <a:rPr lang="de-DE" sz="2000" dirty="0"/>
              <a:t> damit auf die Zukunft vorbereiten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Einsatz eures digitalen Tools im Unterricht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/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81844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66" y="881067"/>
            <a:ext cx="7857293" cy="4628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feld 6"/>
          <p:cNvSpPr txBox="1"/>
          <p:nvPr/>
        </p:nvSpPr>
        <p:spPr>
          <a:xfrm>
            <a:off x="6672865" y="6211669"/>
            <a:ext cx="305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2"/>
                </a:solidFill>
              </a:rPr>
              <a:t>Stage, Isaac Taylor, (</a:t>
            </a:r>
            <a:r>
              <a:rPr lang="de-DE" sz="900" dirty="0" err="1">
                <a:solidFill>
                  <a:schemeClr val="bg2"/>
                </a:solidFill>
              </a:rPr>
              <a:t>Pexel</a:t>
            </a:r>
            <a:r>
              <a:rPr lang="de-DE" sz="900" dirty="0">
                <a:solidFill>
                  <a:schemeClr val="bg2"/>
                </a:solidFill>
              </a:rPr>
              <a:t>) </a:t>
            </a:r>
            <a:r>
              <a:rPr lang="de-DE" sz="9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</a:t>
            </a:r>
            <a:r>
              <a:rPr lang="de-DE" sz="900" dirty="0">
                <a:solidFill>
                  <a:schemeClr val="bg2"/>
                </a:solidFill>
              </a:rPr>
              <a:t>,  https://www.pexels.com/de-de/foto/architektur-auditorium-beleuchtung-buhne-2305084/ CC0,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3F3EA5F-4A08-CF3C-E87B-3B7E0889B0FC}"/>
              </a:ext>
            </a:extLst>
          </p:cNvPr>
          <p:cNvSpPr txBox="1"/>
          <p:nvPr/>
        </p:nvSpPr>
        <p:spPr>
          <a:xfrm>
            <a:off x="557493" y="2105486"/>
            <a:ext cx="11077012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BCCF02"/>
                </a:solidFill>
              </a:rPr>
              <a:t>Präsentation zu eurem ausgesuchtem Tool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088121C-00CA-3D45-52B0-C193D766C528}"/>
              </a:ext>
            </a:extLst>
          </p:cNvPr>
          <p:cNvSpPr txBox="1"/>
          <p:nvPr/>
        </p:nvSpPr>
        <p:spPr>
          <a:xfrm>
            <a:off x="557493" y="3255198"/>
            <a:ext cx="112518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rgbClr val="02ACA8"/>
                </a:solidFill>
              </a:rPr>
              <a:t>Ideen zum Einsatz rundinformatischer und digitaler Kompetenzen in euerem Fach</a:t>
            </a:r>
          </a:p>
        </p:txBody>
      </p:sp>
    </p:spTree>
    <p:extLst>
      <p:ext uri="{BB962C8B-B14F-4D97-AF65-F5344CB8AC3E}">
        <p14:creationId xmlns:p14="http://schemas.microsoft.com/office/powerpoint/2010/main" val="347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1926449"/>
            <a:ext cx="10580687" cy="1198491"/>
          </a:xfrm>
        </p:spPr>
        <p:txBody>
          <a:bodyPr/>
          <a:lstStyle/>
          <a:p>
            <a:pPr algn="ctr"/>
            <a:r>
              <a:rPr lang="de-DE" dirty="0"/>
              <a:t>Digitalisierung und Reformpädagogik </a:t>
            </a:r>
            <a:br>
              <a:rPr lang="de-DE" dirty="0"/>
            </a:br>
            <a:r>
              <a:rPr lang="de-DE" sz="2400" i="1" dirty="0"/>
              <a:t>Exkurs: Schule umdenken</a:t>
            </a:r>
            <a:br>
              <a:rPr lang="de-DE" i="1" dirty="0"/>
            </a:b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25" y="3034247"/>
            <a:ext cx="1903059" cy="25374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002966" y="6188928"/>
            <a:ext cx="2587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mohamed_hassan</a:t>
            </a:r>
            <a:r>
              <a:rPr lang="de-DE" sz="800" dirty="0">
                <a:solidFill>
                  <a:schemeClr val="bg2"/>
                </a:solidFill>
              </a:rPr>
              <a:t>, </a:t>
            </a:r>
            <a:r>
              <a:rPr lang="de-DE" sz="800" dirty="0" err="1">
                <a:solidFill>
                  <a:schemeClr val="bg2"/>
                </a:solidFill>
              </a:rPr>
              <a:t>Pixabay</a:t>
            </a:r>
            <a:r>
              <a:rPr lang="de-DE" sz="800" dirty="0">
                <a:solidFill>
                  <a:schemeClr val="bg2"/>
                </a:solidFill>
              </a:rPr>
              <a:t> CC0, </a:t>
            </a:r>
            <a:r>
              <a:rPr lang="de-DE" sz="800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</a:t>
            </a:r>
            <a:r>
              <a:rPr lang="de-DE" sz="800" dirty="0">
                <a:solidFill>
                  <a:schemeClr val="bg2"/>
                </a:solidFill>
              </a:rPr>
              <a:t>  https://pixabay.com/de/illustrations/schule-kinder-m%C3%A4dchen-kind-sch%C3%BCler-3018025/</a:t>
            </a:r>
          </a:p>
        </p:txBody>
      </p:sp>
    </p:spTree>
    <p:extLst>
      <p:ext uri="{BB962C8B-B14F-4D97-AF65-F5344CB8AC3E}">
        <p14:creationId xmlns:p14="http://schemas.microsoft.com/office/powerpoint/2010/main" val="238773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Reformpädagogik und Digitalisierung:</a:t>
            </a:r>
            <a:br>
              <a:rPr lang="de-DE" dirty="0"/>
            </a:br>
            <a:r>
              <a:rPr lang="de-DE" dirty="0"/>
              <a:t>Teil 1: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10114865" cy="4344985"/>
          </a:xfrm>
        </p:spPr>
        <p:txBody>
          <a:bodyPr/>
          <a:lstStyle/>
          <a:p>
            <a:r>
              <a:rPr lang="de-DE" dirty="0" err="1">
                <a:hlinkClick r:id="rId2"/>
              </a:rPr>
              <a:t>Educamps</a:t>
            </a:r>
            <a:r>
              <a:rPr lang="de-DE" dirty="0"/>
              <a:t>, </a:t>
            </a:r>
            <a:r>
              <a:rPr lang="de-DE" dirty="0">
                <a:hlinkClick r:id="rId3"/>
              </a:rPr>
              <a:t>Mobile Schule</a:t>
            </a:r>
            <a:r>
              <a:rPr lang="de-DE" dirty="0"/>
              <a:t> in Oldenburg  oder dem </a:t>
            </a:r>
            <a:r>
              <a:rPr lang="de-DE" dirty="0">
                <a:hlinkClick r:id="rId4"/>
              </a:rPr>
              <a:t>Digital Education Day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Die Digitalisierung könnte der organisatorische Hebel sein, um viele Anliegen der Reformpädagogik im Schulsystem zu verwirklichen.</a:t>
            </a:r>
          </a:p>
          <a:p>
            <a:endParaRPr lang="de-DE" dirty="0"/>
          </a:p>
          <a:p>
            <a:r>
              <a:rPr lang="de-DE" b="1" dirty="0"/>
              <a:t>Den Einzelnen gerecht werden – individuelle Förderung und Herausforderung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Digitalisierung erleichtert individuelle Betreuung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Digitalisierung fördert Individualisierung des Lernens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Digitalisierung hilft bei der Inklusion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Digitalisierung erleichtert Feedback und Lernbegleitung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7204551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F33D884-F589-4867-B14D-ADF29AAAD4D9}" vid="{9F2FB8FB-87A0-4C75-9D7B-F1198790479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</Template>
  <TotalTime>0</TotalTime>
  <Words>798</Words>
  <Application>Microsoft Office PowerPoint</Application>
  <PresentationFormat>Breitbild</PresentationFormat>
  <Paragraphs>115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Open Sans</vt:lpstr>
      <vt:lpstr>Symbol</vt:lpstr>
      <vt:lpstr>TUD_2018_16zu9</vt:lpstr>
      <vt:lpstr>Lehren und Lernen in der digitalen Welt Präsenztermin V</vt:lpstr>
      <vt:lpstr>Gliederung</vt:lpstr>
      <vt:lpstr>Gliederung</vt:lpstr>
      <vt:lpstr>Abgabetermin:</vt:lpstr>
      <vt:lpstr>PowerPoint-Präsentation</vt:lpstr>
      <vt:lpstr>PowerPoint-Präsentation</vt:lpstr>
      <vt:lpstr>PowerPoint-Präsentation</vt:lpstr>
      <vt:lpstr>Digitalisierung und Reformpädagogik  Exkurs: Schule umdenken </vt:lpstr>
      <vt:lpstr>Reformpädagogik und Digitalisierung: Teil 1:</vt:lpstr>
      <vt:lpstr>Reformpädagogik und Digitalisierung Teil2:</vt:lpstr>
      <vt:lpstr>Projekt Aula Beispiel: Projekt</vt:lpstr>
      <vt:lpstr>Digitalisierung und Reformpädagogik Beispiele: Schule</vt:lpstr>
      <vt:lpstr>Abschließende Fragerunde </vt:lpstr>
      <vt:lpstr>Gliederung</vt:lpstr>
      <vt:lpstr>To-do-Liste bis zum Ende des Semesters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Rolf Puderbach</dc:creator>
  <cp:lastModifiedBy>Dornebusch, Konrad</cp:lastModifiedBy>
  <cp:revision>224</cp:revision>
  <dcterms:created xsi:type="dcterms:W3CDTF">2019-07-17T09:15:21Z</dcterms:created>
  <dcterms:modified xsi:type="dcterms:W3CDTF">2022-12-15T09:32:33Z</dcterms:modified>
</cp:coreProperties>
</file>