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891" r:id="rId1"/>
  </p:sldMasterIdLst>
  <p:notesMasterIdLst>
    <p:notesMasterId r:id="rId49"/>
  </p:notesMasterIdLst>
  <p:handoutMasterIdLst>
    <p:handoutMasterId r:id="rId50"/>
  </p:handoutMasterIdLst>
  <p:sldIdLst>
    <p:sldId id="256" r:id="rId2"/>
    <p:sldId id="384" r:id="rId3"/>
    <p:sldId id="378" r:id="rId4"/>
    <p:sldId id="379" r:id="rId5"/>
    <p:sldId id="380" r:id="rId6"/>
    <p:sldId id="393" r:id="rId7"/>
    <p:sldId id="394" r:id="rId8"/>
    <p:sldId id="397" r:id="rId9"/>
    <p:sldId id="405" r:id="rId10"/>
    <p:sldId id="404" r:id="rId11"/>
    <p:sldId id="431" r:id="rId12"/>
    <p:sldId id="432" r:id="rId13"/>
    <p:sldId id="433" r:id="rId14"/>
    <p:sldId id="259" r:id="rId15"/>
    <p:sldId id="303" r:id="rId16"/>
    <p:sldId id="434" r:id="rId17"/>
    <p:sldId id="260" r:id="rId18"/>
    <p:sldId id="261" r:id="rId19"/>
    <p:sldId id="263" r:id="rId20"/>
    <p:sldId id="435" r:id="rId21"/>
    <p:sldId id="269" r:id="rId22"/>
    <p:sldId id="257" r:id="rId23"/>
    <p:sldId id="258" r:id="rId24"/>
    <p:sldId id="436" r:id="rId25"/>
    <p:sldId id="266" r:id="rId26"/>
    <p:sldId id="278" r:id="rId27"/>
    <p:sldId id="279" r:id="rId28"/>
    <p:sldId id="437" r:id="rId29"/>
    <p:sldId id="290" r:id="rId30"/>
    <p:sldId id="280" r:id="rId31"/>
    <p:sldId id="284" r:id="rId32"/>
    <p:sldId id="281" r:id="rId33"/>
    <p:sldId id="291" r:id="rId34"/>
    <p:sldId id="438" r:id="rId35"/>
    <p:sldId id="439" r:id="rId36"/>
    <p:sldId id="427" r:id="rId37"/>
    <p:sldId id="409" r:id="rId38"/>
    <p:sldId id="428" r:id="rId39"/>
    <p:sldId id="408" r:id="rId40"/>
    <p:sldId id="367" r:id="rId41"/>
    <p:sldId id="411" r:id="rId42"/>
    <p:sldId id="413" r:id="rId43"/>
    <p:sldId id="429" r:id="rId44"/>
    <p:sldId id="412" r:id="rId45"/>
    <p:sldId id="415" r:id="rId46"/>
    <p:sldId id="430" r:id="rId47"/>
    <p:sldId id="311" r:id="rId48"/>
  </p:sldIdLst>
  <p:sldSz cx="12192000" cy="6858000"/>
  <p:notesSz cx="6858000" cy="9144000"/>
  <p:embeddedFontLst>
    <p:embeddedFont>
      <p:font typeface="Calibri" panose="020F0502020204030204" pitchFamily="34" charset="0"/>
      <p:regular r:id="rId51"/>
      <p:bold r:id="rId52"/>
      <p:italic r:id="rId53"/>
      <p:boldItalic r:id="rId54"/>
    </p:embeddedFont>
    <p:embeddedFont>
      <p:font typeface="Open Sans" panose="020B0606030504020204" pitchFamily="34" charset="0"/>
      <p:regular r:id="rId55"/>
      <p:bold r:id="rId56"/>
      <p:italic r:id="rId57"/>
      <p:boldItalic r:id="rId58"/>
    </p:embeddedFont>
  </p:embeddedFontLst>
  <p:defaultTextStyle>
    <a:defPPr>
      <a:defRPr lang="de-DE"/>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2939B5E8-EF71-43FF-B7B6-C3DB42F2B419}">
          <p14:sldIdLst>
            <p14:sldId id="256"/>
            <p14:sldId id="384"/>
            <p14:sldId id="378"/>
            <p14:sldId id="379"/>
            <p14:sldId id="380"/>
            <p14:sldId id="393"/>
            <p14:sldId id="394"/>
            <p14:sldId id="397"/>
            <p14:sldId id="405"/>
            <p14:sldId id="404"/>
            <p14:sldId id="431"/>
            <p14:sldId id="432"/>
            <p14:sldId id="433"/>
            <p14:sldId id="259"/>
            <p14:sldId id="303"/>
            <p14:sldId id="434"/>
            <p14:sldId id="260"/>
            <p14:sldId id="261"/>
            <p14:sldId id="263"/>
            <p14:sldId id="435"/>
            <p14:sldId id="269"/>
            <p14:sldId id="257"/>
            <p14:sldId id="258"/>
            <p14:sldId id="436"/>
            <p14:sldId id="266"/>
            <p14:sldId id="278"/>
            <p14:sldId id="279"/>
            <p14:sldId id="437"/>
            <p14:sldId id="290"/>
            <p14:sldId id="280"/>
            <p14:sldId id="284"/>
            <p14:sldId id="281"/>
            <p14:sldId id="291"/>
            <p14:sldId id="438"/>
            <p14:sldId id="439"/>
            <p14:sldId id="427"/>
            <p14:sldId id="409"/>
            <p14:sldId id="428"/>
            <p14:sldId id="408"/>
            <p14:sldId id="367"/>
            <p14:sldId id="411"/>
            <p14:sldId id="413"/>
            <p14:sldId id="429"/>
            <p14:sldId id="412"/>
            <p14:sldId id="415"/>
            <p14:sldId id="430"/>
            <p14:sldId id="31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nöfel,Anja" initials="K" lastIdx="10" clrIdx="0">
    <p:extLst>
      <p:ext uri="{19B8F6BF-5375-455C-9EA6-DF929625EA0E}">
        <p15:presenceInfo xmlns:p15="http://schemas.microsoft.com/office/powerpoint/2012/main" userId="S-1-5-21-1982228756-150042506-1537001085-188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A4"/>
    <a:srgbClr val="13A983"/>
    <a:srgbClr val="E02D8A"/>
    <a:srgbClr val="93C356"/>
    <a:srgbClr val="BCCF02"/>
    <a:srgbClr val="28618C"/>
    <a:srgbClr val="539DC5"/>
    <a:srgbClr val="02ACA8"/>
    <a:srgbClr val="F07D00"/>
    <a:srgbClr val="00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12" autoAdjust="0"/>
    <p:restoredTop sz="91317" autoAdjust="0"/>
  </p:normalViewPr>
  <p:slideViewPr>
    <p:cSldViewPr snapToGrid="0" snapToObjects="1">
      <p:cViewPr varScale="1">
        <p:scale>
          <a:sx n="84" d="100"/>
          <a:sy n="84" d="100"/>
        </p:scale>
        <p:origin x="1302" y="9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font" Target="fonts/font5.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AC6211-610F-44E5-BF19-D3CDF6EDD281}" type="datetimeFigureOut">
              <a:rPr lang="de-DE" smtClean="0"/>
              <a:t>15.12.2022</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D61AA8-FB04-42D1-9939-D1A1356F8086}" type="slidenum">
              <a:rPr lang="de-DE" smtClean="0"/>
              <a:t>‹Nr.›</a:t>
            </a:fld>
            <a:endParaRPr lang="de-DE"/>
          </a:p>
        </p:txBody>
      </p:sp>
    </p:spTree>
    <p:extLst>
      <p:ext uri="{BB962C8B-B14F-4D97-AF65-F5344CB8AC3E}">
        <p14:creationId xmlns:p14="http://schemas.microsoft.com/office/powerpoint/2010/main" val="1143156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7435D3-23A6-45D3-8DFA-7317DC1E7A64}" type="datetimeFigureOut">
              <a:rPr lang="de-DE" smtClean="0"/>
              <a:t>15.12.2022</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69AC09-DF60-43F4-96BF-67D4D9A74094}" type="slidenum">
              <a:rPr lang="de-DE" smtClean="0"/>
              <a:t>‹Nr.›</a:t>
            </a:fld>
            <a:endParaRPr lang="de-DE"/>
          </a:p>
        </p:txBody>
      </p:sp>
    </p:spTree>
    <p:extLst>
      <p:ext uri="{BB962C8B-B14F-4D97-AF65-F5344CB8AC3E}">
        <p14:creationId xmlns:p14="http://schemas.microsoft.com/office/powerpoint/2010/main" val="38331825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969AC09-DF60-43F4-96BF-67D4D9A74094}" type="slidenum">
              <a:rPr lang="de-DE" smtClean="0"/>
              <a:t>20</a:t>
            </a:fld>
            <a:endParaRPr lang="de-DE"/>
          </a:p>
        </p:txBody>
      </p:sp>
    </p:spTree>
    <p:extLst>
      <p:ext uri="{BB962C8B-B14F-4D97-AF65-F5344CB8AC3E}">
        <p14:creationId xmlns:p14="http://schemas.microsoft.com/office/powerpoint/2010/main" val="38600126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elfolie_TUD">
    <p:spTree>
      <p:nvGrpSpPr>
        <p:cNvPr id="1" name=""/>
        <p:cNvGrpSpPr/>
        <p:nvPr/>
      </p:nvGrpSpPr>
      <p:grpSpPr>
        <a:xfrm>
          <a:off x="0" y="0"/>
          <a:ext cx="0" cy="0"/>
          <a:chOff x="0" y="0"/>
          <a:chExt cx="0" cy="0"/>
        </a:xfrm>
      </p:grpSpPr>
      <p:sp>
        <p:nvSpPr>
          <p:cNvPr id="13" name="Rechteck 12"/>
          <p:cNvSpPr/>
          <p:nvPr/>
        </p:nvSpPr>
        <p:spPr>
          <a:xfrm>
            <a:off x="0" y="1025526"/>
            <a:ext cx="12192000" cy="5832476"/>
          </a:xfrm>
          <a:prstGeom prst="rect">
            <a:avLst/>
          </a:prstGeom>
          <a:gradFill>
            <a:gsLst>
              <a:gs pos="14000">
                <a:schemeClr val="tx2"/>
              </a:gs>
              <a:gs pos="100000">
                <a:schemeClr val="accent2"/>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3" name="Untertitel 2"/>
          <p:cNvSpPr>
            <a:spLocks noGrp="1"/>
          </p:cNvSpPr>
          <p:nvPr>
            <p:ph type="subTitle" idx="1" hasCustomPrompt="1"/>
          </p:nvPr>
        </p:nvSpPr>
        <p:spPr>
          <a:xfrm>
            <a:off x="874714" y="4494775"/>
            <a:ext cx="10438871" cy="1334525"/>
          </a:xfrm>
        </p:spPr>
        <p:txBody>
          <a:bodyPr/>
          <a:lstStyle>
            <a:lvl1pPr marL="0" indent="0" algn="l">
              <a:buNone/>
              <a:defRPr>
                <a:solidFill>
                  <a:schemeClr val="bg1">
                    <a:alpha val="80000"/>
                  </a:schemeClr>
                </a:solidFill>
              </a:defRPr>
            </a:lvl1pPr>
            <a:lvl2pPr marL="457135" indent="0" algn="ctr">
              <a:buNone/>
              <a:defRPr>
                <a:solidFill>
                  <a:schemeClr val="tx1">
                    <a:tint val="75000"/>
                  </a:schemeClr>
                </a:solidFill>
              </a:defRPr>
            </a:lvl2pPr>
            <a:lvl3pPr marL="914269" indent="0" algn="ctr">
              <a:buNone/>
              <a:defRPr>
                <a:solidFill>
                  <a:schemeClr val="tx1">
                    <a:tint val="75000"/>
                  </a:schemeClr>
                </a:solidFill>
              </a:defRPr>
            </a:lvl3pPr>
            <a:lvl4pPr marL="1371402" indent="0" algn="ctr">
              <a:buNone/>
              <a:defRPr>
                <a:solidFill>
                  <a:schemeClr val="tx1">
                    <a:tint val="75000"/>
                  </a:schemeClr>
                </a:solidFill>
              </a:defRPr>
            </a:lvl4pPr>
            <a:lvl5pPr marL="1828534" indent="0" algn="ctr">
              <a:buNone/>
              <a:defRPr>
                <a:solidFill>
                  <a:schemeClr val="tx1">
                    <a:tint val="75000"/>
                  </a:schemeClr>
                </a:solidFill>
              </a:defRPr>
            </a:lvl5pPr>
            <a:lvl6pPr marL="2285670" indent="0" algn="ctr">
              <a:buNone/>
              <a:defRPr>
                <a:solidFill>
                  <a:schemeClr val="tx1">
                    <a:tint val="75000"/>
                  </a:schemeClr>
                </a:solidFill>
              </a:defRPr>
            </a:lvl6pPr>
            <a:lvl7pPr marL="2742803" indent="0" algn="ctr">
              <a:buNone/>
              <a:defRPr>
                <a:solidFill>
                  <a:schemeClr val="tx1">
                    <a:tint val="75000"/>
                  </a:schemeClr>
                </a:solidFill>
              </a:defRPr>
            </a:lvl7pPr>
            <a:lvl8pPr marL="3199936" indent="0" algn="ctr">
              <a:buNone/>
              <a:defRPr>
                <a:solidFill>
                  <a:schemeClr val="tx1">
                    <a:tint val="75000"/>
                  </a:schemeClr>
                </a:solidFill>
              </a:defRPr>
            </a:lvl8pPr>
            <a:lvl9pPr marL="3657070" indent="0" algn="ctr">
              <a:buNone/>
              <a:defRPr>
                <a:solidFill>
                  <a:schemeClr val="tx1">
                    <a:tint val="75000"/>
                  </a:schemeClr>
                </a:solidFill>
              </a:defRPr>
            </a:lvl9pPr>
          </a:lstStyle>
          <a:p>
            <a:r>
              <a:rPr lang="de-DE" dirty="0"/>
              <a:t>Formatvorlage des Untertitelmasters durch Klicken bearbeiten</a:t>
            </a:r>
            <a:br>
              <a:rPr lang="de-DE" dirty="0"/>
            </a:br>
            <a:r>
              <a:rPr lang="de-DE" dirty="0"/>
              <a:t>Ort oder Anlass des Vortrags // Samstag, 13. Januar 2018</a:t>
            </a:r>
          </a:p>
        </p:txBody>
      </p:sp>
      <p:sp>
        <p:nvSpPr>
          <p:cNvPr id="26" name="Textplatzhalter 25"/>
          <p:cNvSpPr>
            <a:spLocks noGrp="1"/>
          </p:cNvSpPr>
          <p:nvPr>
            <p:ph type="body" sz="quarter" idx="10" hasCustomPrompt="1"/>
          </p:nvPr>
        </p:nvSpPr>
        <p:spPr>
          <a:xfrm>
            <a:off x="874713" y="2420841"/>
            <a:ext cx="10438873" cy="828676"/>
          </a:xfrm>
          <a:ln>
            <a:noFill/>
          </a:ln>
        </p:spPr>
        <p:txBody>
          <a:bodyPr/>
          <a:lstStyle>
            <a:lvl1pPr>
              <a:spcBef>
                <a:spcPts val="0"/>
              </a:spcBef>
              <a:defRPr sz="1600">
                <a:solidFill>
                  <a:schemeClr val="bg1">
                    <a:alpha val="80000"/>
                  </a:schemeClr>
                </a:solidFill>
              </a:defRPr>
            </a:lvl1pPr>
          </a:lstStyle>
          <a:p>
            <a:pPr lvl="0"/>
            <a:r>
              <a:rPr lang="de-DE" dirty="0"/>
              <a:t>Vorname Name</a:t>
            </a:r>
            <a:br>
              <a:rPr lang="de-DE" dirty="0"/>
            </a:br>
            <a:r>
              <a:rPr lang="de-DE" dirty="0"/>
              <a:t>Struktureinheit  der TU Dresden</a:t>
            </a:r>
          </a:p>
        </p:txBody>
      </p:sp>
      <p:sp>
        <p:nvSpPr>
          <p:cNvPr id="4" name="Rechteck 3"/>
          <p:cNvSpPr/>
          <p:nvPr/>
        </p:nvSpPr>
        <p:spPr>
          <a:xfrm>
            <a:off x="0" y="1025525"/>
            <a:ext cx="12192000" cy="1714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itel 1"/>
          <p:cNvSpPr>
            <a:spLocks noGrp="1"/>
          </p:cNvSpPr>
          <p:nvPr>
            <p:ph type="title" hasCustomPrompt="1"/>
          </p:nvPr>
        </p:nvSpPr>
        <p:spPr>
          <a:xfrm>
            <a:off x="874713" y="3392203"/>
            <a:ext cx="10438873" cy="972108"/>
          </a:xfrm>
          <a:ln>
            <a:noFill/>
          </a:ln>
        </p:spPr>
        <p:txBody>
          <a:bodyPr/>
          <a:lstStyle>
            <a:lvl1pPr>
              <a:defRPr sz="3200" b="1">
                <a:solidFill>
                  <a:schemeClr val="bg1"/>
                </a:solidFill>
              </a:defRPr>
            </a:lvl1pPr>
          </a:lstStyle>
          <a:p>
            <a:r>
              <a:rPr lang="de-DE" dirty="0"/>
              <a:t>Titelmasterformat</a:t>
            </a:r>
            <a:br>
              <a:rPr lang="de-DE" dirty="0"/>
            </a:br>
            <a:r>
              <a:rPr lang="de-DE" dirty="0"/>
              <a:t>durch Klicken bearbeiten</a:t>
            </a:r>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92731" y="328249"/>
            <a:ext cx="1218534" cy="554589"/>
          </a:xfrm>
          <a:prstGeom prst="rect">
            <a:avLst/>
          </a:prstGeom>
        </p:spPr>
      </p:pic>
      <p:pic>
        <p:nvPicPr>
          <p:cNvPr id="11" name="Grafik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0304" y="349731"/>
            <a:ext cx="1764738" cy="513188"/>
          </a:xfrm>
          <a:prstGeom prst="rect">
            <a:avLst/>
          </a:prstGeom>
        </p:spPr>
      </p:pic>
    </p:spTree>
    <p:extLst>
      <p:ext uri="{BB962C8B-B14F-4D97-AF65-F5344CB8AC3E}">
        <p14:creationId xmlns:p14="http://schemas.microsoft.com/office/powerpoint/2010/main" val="1330912023"/>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874712" y="346076"/>
            <a:ext cx="10580687" cy="509588"/>
          </a:xfrm>
        </p:spPr>
        <p:txBody>
          <a:bodyPr/>
          <a:lstStyle/>
          <a:p>
            <a:r>
              <a:rPr lang="de-DE"/>
              <a:t>Titelmasterformat durch Klicken bearbeiten</a:t>
            </a:r>
            <a:endParaRPr lang="de-DE" dirty="0"/>
          </a:p>
        </p:txBody>
      </p:sp>
      <p:sp>
        <p:nvSpPr>
          <p:cNvPr id="7" name="Bildplatzhalter 6"/>
          <p:cNvSpPr>
            <a:spLocks noGrp="1"/>
          </p:cNvSpPr>
          <p:nvPr>
            <p:ph type="pic" sz="quarter" idx="10"/>
          </p:nvPr>
        </p:nvSpPr>
        <p:spPr>
          <a:xfrm>
            <a:off x="0" y="1030288"/>
            <a:ext cx="12192000" cy="5099050"/>
          </a:xfrm>
        </p:spPr>
        <p:txBody>
          <a:bodyPr/>
          <a:lstStyle/>
          <a:p>
            <a:r>
              <a:rPr lang="de-DE"/>
              <a:t>Bild durch Klicken auf Symbol hinzufügen</a:t>
            </a:r>
          </a:p>
        </p:txBody>
      </p:sp>
    </p:spTree>
    <p:extLst>
      <p:ext uri="{BB962C8B-B14F-4D97-AF65-F5344CB8AC3E}">
        <p14:creationId xmlns:p14="http://schemas.microsoft.com/office/powerpoint/2010/main" val="3258956533"/>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eer">
    <p:spTree>
      <p:nvGrpSpPr>
        <p:cNvPr id="1" name=""/>
        <p:cNvGrpSpPr/>
        <p:nvPr/>
      </p:nvGrpSpPr>
      <p:grpSpPr>
        <a:xfrm>
          <a:off x="0" y="0"/>
          <a:ext cx="0" cy="0"/>
          <a:chOff x="0" y="0"/>
          <a:chExt cx="0" cy="0"/>
        </a:xfrm>
      </p:grpSpPr>
      <p:sp>
        <p:nvSpPr>
          <p:cNvPr id="3" name="Bildplatzhalter 2"/>
          <p:cNvSpPr>
            <a:spLocks noGrp="1"/>
          </p:cNvSpPr>
          <p:nvPr>
            <p:ph type="pic" sz="quarter" idx="10"/>
          </p:nvPr>
        </p:nvSpPr>
        <p:spPr>
          <a:xfrm>
            <a:off x="0" y="6"/>
            <a:ext cx="12192000" cy="6129331"/>
          </a:xfrm>
        </p:spPr>
        <p:txBody>
          <a:bodyPr/>
          <a:lstStyle/>
          <a:p>
            <a:r>
              <a:rPr lang="de-DE"/>
              <a:t>Bild durch Klicken auf Symbol hinzufügen</a:t>
            </a:r>
          </a:p>
        </p:txBody>
      </p:sp>
    </p:spTree>
    <p:extLst>
      <p:ext uri="{BB962C8B-B14F-4D97-AF65-F5344CB8AC3E}">
        <p14:creationId xmlns:p14="http://schemas.microsoft.com/office/powerpoint/2010/main" val="2679611084"/>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folie_TUD">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874712" y="4494775"/>
            <a:ext cx="10438873" cy="1334525"/>
          </a:xfrm>
        </p:spPr>
        <p:txBody>
          <a:bodyPr/>
          <a:lstStyle>
            <a:lvl1pPr marL="0" indent="0" algn="l">
              <a:buNone/>
              <a:defRPr>
                <a:solidFill>
                  <a:schemeClr val="bg2"/>
                </a:solidFill>
              </a:defRPr>
            </a:lvl1pPr>
            <a:lvl2pPr marL="457135" indent="0" algn="ctr">
              <a:buNone/>
              <a:defRPr>
                <a:solidFill>
                  <a:schemeClr val="tx1">
                    <a:tint val="75000"/>
                  </a:schemeClr>
                </a:solidFill>
              </a:defRPr>
            </a:lvl2pPr>
            <a:lvl3pPr marL="914269" indent="0" algn="ctr">
              <a:buNone/>
              <a:defRPr>
                <a:solidFill>
                  <a:schemeClr val="tx1">
                    <a:tint val="75000"/>
                  </a:schemeClr>
                </a:solidFill>
              </a:defRPr>
            </a:lvl3pPr>
            <a:lvl4pPr marL="1371402" indent="0" algn="ctr">
              <a:buNone/>
              <a:defRPr>
                <a:solidFill>
                  <a:schemeClr val="tx1">
                    <a:tint val="75000"/>
                  </a:schemeClr>
                </a:solidFill>
              </a:defRPr>
            </a:lvl4pPr>
            <a:lvl5pPr marL="1828534" indent="0" algn="ctr">
              <a:buNone/>
              <a:defRPr>
                <a:solidFill>
                  <a:schemeClr val="tx1">
                    <a:tint val="75000"/>
                  </a:schemeClr>
                </a:solidFill>
              </a:defRPr>
            </a:lvl5pPr>
            <a:lvl6pPr marL="2285670" indent="0" algn="ctr">
              <a:buNone/>
              <a:defRPr>
                <a:solidFill>
                  <a:schemeClr val="tx1">
                    <a:tint val="75000"/>
                  </a:schemeClr>
                </a:solidFill>
              </a:defRPr>
            </a:lvl6pPr>
            <a:lvl7pPr marL="2742803" indent="0" algn="ctr">
              <a:buNone/>
              <a:defRPr>
                <a:solidFill>
                  <a:schemeClr val="tx1">
                    <a:tint val="75000"/>
                  </a:schemeClr>
                </a:solidFill>
              </a:defRPr>
            </a:lvl7pPr>
            <a:lvl8pPr marL="3199936" indent="0" algn="ctr">
              <a:buNone/>
              <a:defRPr>
                <a:solidFill>
                  <a:schemeClr val="tx1">
                    <a:tint val="75000"/>
                  </a:schemeClr>
                </a:solidFill>
              </a:defRPr>
            </a:lvl8pPr>
            <a:lvl9pPr marL="3657070" indent="0" algn="ctr">
              <a:buNone/>
              <a:defRPr>
                <a:solidFill>
                  <a:schemeClr val="tx1">
                    <a:tint val="75000"/>
                  </a:schemeClr>
                </a:solidFill>
              </a:defRPr>
            </a:lvl9pPr>
          </a:lstStyle>
          <a:p>
            <a:r>
              <a:rPr lang="de-DE" dirty="0"/>
              <a:t>Formatvorlage des Untertitelmasters durch Klicken bearbeiten</a:t>
            </a:r>
            <a:br>
              <a:rPr lang="de-DE" dirty="0"/>
            </a:br>
            <a:r>
              <a:rPr lang="de-DE" dirty="0"/>
              <a:t>Ort oder Anlass des Vortrags // Samstag, 13. Januar 2018</a:t>
            </a:r>
          </a:p>
        </p:txBody>
      </p:sp>
      <p:sp>
        <p:nvSpPr>
          <p:cNvPr id="26" name="Textplatzhalter 25"/>
          <p:cNvSpPr>
            <a:spLocks noGrp="1"/>
          </p:cNvSpPr>
          <p:nvPr>
            <p:ph type="body" sz="quarter" idx="10" hasCustomPrompt="1"/>
          </p:nvPr>
        </p:nvSpPr>
        <p:spPr>
          <a:xfrm>
            <a:off x="874713" y="2420841"/>
            <a:ext cx="10438873" cy="828676"/>
          </a:xfrm>
          <a:ln>
            <a:noFill/>
          </a:ln>
        </p:spPr>
        <p:txBody>
          <a:bodyPr/>
          <a:lstStyle>
            <a:lvl1pPr>
              <a:spcBef>
                <a:spcPts val="0"/>
              </a:spcBef>
              <a:defRPr sz="1600">
                <a:solidFill>
                  <a:schemeClr val="bg2"/>
                </a:solidFill>
              </a:defRPr>
            </a:lvl1pPr>
          </a:lstStyle>
          <a:p>
            <a:pPr lvl="0"/>
            <a:r>
              <a:rPr lang="de-DE" dirty="0"/>
              <a:t>Vorname Name</a:t>
            </a:r>
            <a:br>
              <a:rPr lang="de-DE" dirty="0"/>
            </a:br>
            <a:r>
              <a:rPr lang="de-DE" dirty="0"/>
              <a:t>Struktureinheit  der TU Dresden</a:t>
            </a:r>
          </a:p>
        </p:txBody>
      </p:sp>
      <p:sp>
        <p:nvSpPr>
          <p:cNvPr id="2" name="Titel 1"/>
          <p:cNvSpPr>
            <a:spLocks noGrp="1"/>
          </p:cNvSpPr>
          <p:nvPr>
            <p:ph type="title" hasCustomPrompt="1"/>
          </p:nvPr>
        </p:nvSpPr>
        <p:spPr>
          <a:xfrm>
            <a:off x="874713" y="3392203"/>
            <a:ext cx="10438873" cy="972108"/>
          </a:xfrm>
          <a:ln>
            <a:noFill/>
          </a:ln>
        </p:spPr>
        <p:txBody>
          <a:bodyPr/>
          <a:lstStyle>
            <a:lvl1pPr>
              <a:defRPr sz="3200" b="1">
                <a:solidFill>
                  <a:schemeClr val="tx2"/>
                </a:solidFill>
              </a:defRPr>
            </a:lvl1pPr>
          </a:lstStyle>
          <a:p>
            <a:r>
              <a:rPr lang="de-DE" dirty="0"/>
              <a:t>Titelmasterformat</a:t>
            </a:r>
            <a:br>
              <a:rPr lang="de-DE" dirty="0"/>
            </a:br>
            <a:r>
              <a:rPr lang="de-DE" dirty="0"/>
              <a:t>durch Klicken bearbeiten</a:t>
            </a:r>
          </a:p>
        </p:txBody>
      </p:sp>
      <p:cxnSp>
        <p:nvCxnSpPr>
          <p:cNvPr id="8" name="Gerade Verbindung 14"/>
          <p:cNvCxnSpPr/>
          <p:nvPr/>
        </p:nvCxnSpPr>
        <p:spPr>
          <a:xfrm>
            <a:off x="0" y="1026000"/>
            <a:ext cx="12192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Gerade Verbindung 14"/>
          <p:cNvCxnSpPr/>
          <p:nvPr/>
        </p:nvCxnSpPr>
        <p:spPr>
          <a:xfrm>
            <a:off x="0" y="1206000"/>
            <a:ext cx="12192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92731" y="328249"/>
            <a:ext cx="1218534" cy="554589"/>
          </a:xfrm>
          <a:prstGeom prst="rect">
            <a:avLst/>
          </a:prstGeom>
        </p:spPr>
      </p:pic>
      <p:pic>
        <p:nvPicPr>
          <p:cNvPr id="10" name="Grafik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0304" y="349731"/>
            <a:ext cx="1764738" cy="513188"/>
          </a:xfrm>
          <a:prstGeom prst="rect">
            <a:avLst/>
          </a:prstGeom>
        </p:spPr>
      </p:pic>
    </p:spTree>
    <p:extLst>
      <p:ext uri="{BB962C8B-B14F-4D97-AF65-F5344CB8AC3E}">
        <p14:creationId xmlns:p14="http://schemas.microsoft.com/office/powerpoint/2010/main" val="1725198478"/>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el und Inhalt">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lvl1pPr>
              <a:defRPr/>
            </a:lvl1pPr>
          </a:lstStyle>
          <a:p>
            <a:r>
              <a:rPr lang="de-DE"/>
              <a:t>Titelmasterformat durch Klicken bearbeiten</a:t>
            </a:r>
            <a:endParaRPr lang="de-DE" dirty="0"/>
          </a:p>
        </p:txBody>
      </p:sp>
      <p:sp>
        <p:nvSpPr>
          <p:cNvPr id="6" name="Inhaltsplatzhalter 5"/>
          <p:cNvSpPr>
            <a:spLocks noGrp="1"/>
          </p:cNvSpPr>
          <p:nvPr>
            <p:ph sz="quarter" idx="10"/>
          </p:nvPr>
        </p:nvSpPr>
        <p:spPr>
          <a:xfrm>
            <a:off x="874711" y="1484313"/>
            <a:ext cx="10580688" cy="4344987"/>
          </a:xfrm>
        </p:spPr>
        <p:txBody>
          <a:bodyPr/>
          <a:lstStyle>
            <a:lvl1pPr>
              <a:spcBef>
                <a:spcPts val="1200"/>
              </a:spcBef>
              <a:defRPr/>
            </a:lvl1pPr>
            <a:lvl3pPr>
              <a:spcBef>
                <a:spcPts val="1200"/>
              </a:spcBef>
              <a:defRPr/>
            </a:lvl3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828119933"/>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Rechteck 2"/>
          <p:cNvSpPr/>
          <p:nvPr/>
        </p:nvSpPr>
        <p:spPr>
          <a:xfrm>
            <a:off x="0" y="2"/>
            <a:ext cx="12192000" cy="6129336"/>
          </a:xfrm>
          <a:prstGeom prst="rect">
            <a:avLst/>
          </a:prstGeom>
          <a:gradFill>
            <a:gsLst>
              <a:gs pos="14000">
                <a:schemeClr val="tx2"/>
              </a:gs>
              <a:gs pos="100000">
                <a:schemeClr val="accent2"/>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title"/>
          </p:nvPr>
        </p:nvSpPr>
        <p:spPr>
          <a:xfrm>
            <a:off x="874712" y="3387259"/>
            <a:ext cx="10580687" cy="1198491"/>
          </a:xfrm>
        </p:spPr>
        <p:txBody>
          <a:bodyPr/>
          <a:lstStyle>
            <a:lvl1pPr>
              <a:defRPr sz="3200" b="1">
                <a:solidFill>
                  <a:schemeClr val="bg1"/>
                </a:solidFill>
              </a:defRPr>
            </a:lvl1pPr>
          </a:lstStyle>
          <a:p>
            <a:r>
              <a:rPr lang="de-DE"/>
              <a:t>Titelmasterformat durch Klicken bearbeiten</a:t>
            </a:r>
            <a:endParaRPr lang="de-DE" dirty="0"/>
          </a:p>
        </p:txBody>
      </p:sp>
    </p:spTree>
    <p:extLst>
      <p:ext uri="{BB962C8B-B14F-4D97-AF65-F5344CB8AC3E}">
        <p14:creationId xmlns:p14="http://schemas.microsoft.com/office/powerpoint/2010/main" val="1247067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5365749" y="1484313"/>
            <a:ext cx="6089649" cy="43449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Bildplatzhalter 7"/>
          <p:cNvSpPr>
            <a:spLocks noGrp="1"/>
          </p:cNvSpPr>
          <p:nvPr>
            <p:ph type="pic" sz="quarter" idx="13"/>
          </p:nvPr>
        </p:nvSpPr>
        <p:spPr>
          <a:xfrm>
            <a:off x="874711" y="1484313"/>
            <a:ext cx="4300539" cy="1332000"/>
          </a:xfrm>
        </p:spPr>
        <p:txBody>
          <a:bodyPr/>
          <a:lstStyle/>
          <a:p>
            <a:r>
              <a:rPr lang="de-DE"/>
              <a:t>Bild durch Klicken auf Symbol hinzufügen</a:t>
            </a:r>
            <a:endParaRPr lang="de-DE" dirty="0"/>
          </a:p>
        </p:txBody>
      </p:sp>
      <p:sp>
        <p:nvSpPr>
          <p:cNvPr id="10" name="Bildplatzhalter 7"/>
          <p:cNvSpPr>
            <a:spLocks noGrp="1"/>
          </p:cNvSpPr>
          <p:nvPr>
            <p:ph type="pic" sz="quarter" idx="14"/>
          </p:nvPr>
        </p:nvSpPr>
        <p:spPr>
          <a:xfrm>
            <a:off x="874712" y="2943181"/>
            <a:ext cx="4300537" cy="1332000"/>
          </a:xfrm>
        </p:spPr>
        <p:txBody>
          <a:bodyPr/>
          <a:lstStyle/>
          <a:p>
            <a:r>
              <a:rPr lang="de-DE"/>
              <a:t>Bild durch Klicken auf Symbol hinzufügen</a:t>
            </a:r>
            <a:endParaRPr lang="de-DE" dirty="0"/>
          </a:p>
        </p:txBody>
      </p:sp>
      <p:sp>
        <p:nvSpPr>
          <p:cNvPr id="11" name="Bildplatzhalter 7"/>
          <p:cNvSpPr>
            <a:spLocks noGrp="1"/>
          </p:cNvSpPr>
          <p:nvPr>
            <p:ph type="pic" sz="quarter" idx="15"/>
          </p:nvPr>
        </p:nvSpPr>
        <p:spPr>
          <a:xfrm>
            <a:off x="874710" y="4402050"/>
            <a:ext cx="4300537" cy="1427249"/>
          </a:xfrm>
        </p:spPr>
        <p:txBody>
          <a:bodyPr/>
          <a:lstStyle/>
          <a:p>
            <a:r>
              <a:rPr lang="de-DE"/>
              <a:t>Bild durch Klicken auf Symbol hinzufügen</a:t>
            </a:r>
            <a:endParaRPr lang="de-DE" dirty="0"/>
          </a:p>
        </p:txBody>
      </p:sp>
      <p:sp>
        <p:nvSpPr>
          <p:cNvPr id="4" name="Titel 3"/>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291138792"/>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9" name="Bildplatzhalter 7"/>
          <p:cNvSpPr>
            <a:spLocks noGrp="1"/>
          </p:cNvSpPr>
          <p:nvPr>
            <p:ph type="pic" sz="quarter" idx="13"/>
          </p:nvPr>
        </p:nvSpPr>
        <p:spPr>
          <a:xfrm>
            <a:off x="6267449" y="1484314"/>
            <a:ext cx="5187950" cy="4344985"/>
          </a:xfrm>
        </p:spPr>
        <p:txBody>
          <a:bodyPr/>
          <a:lstStyle/>
          <a:p>
            <a:r>
              <a:rPr lang="de-DE"/>
              <a:t>Bild durch Klicken auf Symbol hinzufügen</a:t>
            </a:r>
            <a:endParaRPr lang="de-DE" dirty="0"/>
          </a:p>
        </p:txBody>
      </p:sp>
      <p:sp>
        <p:nvSpPr>
          <p:cNvPr id="7" name="Textplatzhalter 6"/>
          <p:cNvSpPr>
            <a:spLocks noGrp="1"/>
          </p:cNvSpPr>
          <p:nvPr>
            <p:ph type="body" sz="quarter" idx="14"/>
          </p:nvPr>
        </p:nvSpPr>
        <p:spPr>
          <a:xfrm>
            <a:off x="874713" y="1484314"/>
            <a:ext cx="5195887" cy="434498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4170242763"/>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t>Titelmasterformat durch Klicken bearbeiten</a:t>
            </a:r>
          </a:p>
        </p:txBody>
      </p:sp>
      <p:sp>
        <p:nvSpPr>
          <p:cNvPr id="6" name="Textplatzhalter 5"/>
          <p:cNvSpPr>
            <a:spLocks noGrp="1"/>
          </p:cNvSpPr>
          <p:nvPr>
            <p:ph type="body" sz="quarter" idx="10"/>
          </p:nvPr>
        </p:nvSpPr>
        <p:spPr>
          <a:xfrm>
            <a:off x="874713" y="1484314"/>
            <a:ext cx="5195887" cy="434498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extplatzhalter 7"/>
          <p:cNvSpPr>
            <a:spLocks noGrp="1"/>
          </p:cNvSpPr>
          <p:nvPr>
            <p:ph type="body" sz="quarter" idx="11"/>
          </p:nvPr>
        </p:nvSpPr>
        <p:spPr>
          <a:xfrm>
            <a:off x="6267449" y="1484315"/>
            <a:ext cx="5187950" cy="434498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13661984"/>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874712" y="346075"/>
            <a:ext cx="10580687" cy="684213"/>
          </a:xfrm>
        </p:spPr>
        <p:txBody>
          <a:bodyPr/>
          <a:lstStyle/>
          <a:p>
            <a:r>
              <a:rPr lang="de-DE"/>
              <a:t>Titelmasterformat durch Klicken bearbeiten</a:t>
            </a:r>
            <a:endParaRPr lang="de-DE" dirty="0"/>
          </a:p>
        </p:txBody>
      </p:sp>
      <p:sp>
        <p:nvSpPr>
          <p:cNvPr id="6" name="Textplatzhalter 5"/>
          <p:cNvSpPr>
            <a:spLocks noGrp="1"/>
          </p:cNvSpPr>
          <p:nvPr>
            <p:ph type="body" sz="quarter" idx="10"/>
          </p:nvPr>
        </p:nvSpPr>
        <p:spPr>
          <a:xfrm>
            <a:off x="874712" y="1484314"/>
            <a:ext cx="3399576" cy="434498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extplatzhalter 7"/>
          <p:cNvSpPr>
            <a:spLocks noGrp="1"/>
          </p:cNvSpPr>
          <p:nvPr>
            <p:ph type="body" sz="quarter" idx="11"/>
          </p:nvPr>
        </p:nvSpPr>
        <p:spPr>
          <a:xfrm>
            <a:off x="8070849" y="1484315"/>
            <a:ext cx="3384550" cy="434498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Textplatzhalter 5"/>
          <p:cNvSpPr>
            <a:spLocks noGrp="1"/>
          </p:cNvSpPr>
          <p:nvPr>
            <p:ph type="body" sz="quarter" idx="12"/>
          </p:nvPr>
        </p:nvSpPr>
        <p:spPr>
          <a:xfrm>
            <a:off x="4457700" y="1484315"/>
            <a:ext cx="3416300" cy="434498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543359633"/>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874712" y="346076"/>
            <a:ext cx="10580687" cy="509588"/>
          </a:xfrm>
        </p:spPr>
        <p:txBody>
          <a:bodyPr/>
          <a:lstStyle/>
          <a:p>
            <a:r>
              <a:rPr lang="de-DE"/>
              <a:t>Titelmasterformat durch Klicken bearbeiten</a:t>
            </a:r>
            <a:endParaRPr lang="de-DE" dirty="0"/>
          </a:p>
        </p:txBody>
      </p:sp>
    </p:spTree>
    <p:extLst>
      <p:ext uri="{BB962C8B-B14F-4D97-AF65-F5344CB8AC3E}">
        <p14:creationId xmlns:p14="http://schemas.microsoft.com/office/powerpoint/2010/main" val="1059847689"/>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74712" y="346075"/>
            <a:ext cx="10580687" cy="684213"/>
          </a:xfrm>
          <a:prstGeom prst="rect">
            <a:avLst/>
          </a:prstGeom>
          <a:ln>
            <a:noFill/>
          </a:ln>
        </p:spPr>
        <p:txBody>
          <a:bodyPr vert="horz" lIns="0" tIns="0" rIns="0" bIns="0" rtlCol="0" anchor="t" anchorCtr="0">
            <a:noAutofit/>
          </a:bodyPr>
          <a:lstStyle/>
          <a:p>
            <a:r>
              <a:rPr lang="de-DE" dirty="0"/>
              <a:t>Das ist eine Überschrift</a:t>
            </a:r>
            <a:br>
              <a:rPr lang="de-DE" dirty="0"/>
            </a:br>
            <a:r>
              <a:rPr lang="de-DE" dirty="0"/>
              <a:t>in zwei Zeilen</a:t>
            </a:r>
          </a:p>
        </p:txBody>
      </p:sp>
      <p:sp>
        <p:nvSpPr>
          <p:cNvPr id="3" name="Textplatzhalter 2"/>
          <p:cNvSpPr>
            <a:spLocks noGrp="1"/>
          </p:cNvSpPr>
          <p:nvPr>
            <p:ph type="body" idx="1"/>
          </p:nvPr>
        </p:nvSpPr>
        <p:spPr>
          <a:xfrm>
            <a:off x="874712" y="1481138"/>
            <a:ext cx="10580687" cy="4360861"/>
          </a:xfrm>
          <a:prstGeom prst="rect">
            <a:avLst/>
          </a:prstGeom>
          <a:ln>
            <a:noFill/>
          </a:ln>
        </p:spPr>
        <p:txBody>
          <a:bodyPr vert="horz" lIns="0" tIns="0" rIns="0" bIns="0" rtlCol="0">
            <a:noAutofit/>
          </a:bodyPr>
          <a:lstStyle/>
          <a:p>
            <a:pPr lvl="0"/>
            <a:r>
              <a:rPr lang="de-DE" dirty="0"/>
              <a:t>Erste Textebene (16pt)</a:t>
            </a:r>
          </a:p>
          <a:p>
            <a:pPr lvl="1"/>
            <a:r>
              <a:rPr lang="de-DE" dirty="0"/>
              <a:t>Zweite Textebene für Aufzählungen</a:t>
            </a:r>
          </a:p>
          <a:p>
            <a:pPr lvl="2"/>
            <a:r>
              <a:rPr lang="de-DE" dirty="0"/>
              <a:t>Dritte Textebene bei viel Text (14pt)</a:t>
            </a:r>
          </a:p>
          <a:p>
            <a:pPr lvl="3"/>
            <a:r>
              <a:rPr lang="de-DE" dirty="0"/>
              <a:t>Vierte Textebene für Aufzählungen bei viel Text</a:t>
            </a:r>
          </a:p>
          <a:p>
            <a:pPr lvl="4"/>
            <a:r>
              <a:rPr lang="de-DE" dirty="0"/>
              <a:t>Fünfte Ebene</a:t>
            </a:r>
          </a:p>
          <a:p>
            <a:pPr lvl="5"/>
            <a:r>
              <a:rPr lang="de-DE" dirty="0"/>
              <a:t>Zwischenseite</a:t>
            </a:r>
          </a:p>
          <a:p>
            <a:pPr lvl="6"/>
            <a:r>
              <a:rPr lang="de-DE" dirty="0"/>
              <a:t>Für den nächsten Präsentationsabschnitt</a:t>
            </a:r>
          </a:p>
        </p:txBody>
      </p:sp>
      <p:sp>
        <p:nvSpPr>
          <p:cNvPr id="4" name="Textfeld 3"/>
          <p:cNvSpPr txBox="1"/>
          <p:nvPr userDrawn="1"/>
        </p:nvSpPr>
        <p:spPr>
          <a:xfrm>
            <a:off x="3575050" y="6442908"/>
            <a:ext cx="5187950" cy="246221"/>
          </a:xfrm>
          <a:prstGeom prst="rect">
            <a:avLst/>
          </a:prstGeom>
          <a:noFill/>
        </p:spPr>
        <p:txBody>
          <a:bodyPr wrap="square" lIns="0" tIns="0" rIns="0" bIns="0" rtlCol="0" anchor="b">
            <a:spAutoFit/>
          </a:bodyPr>
          <a:lstStyle/>
          <a:p>
            <a:pPr marL="0" marR="0" lvl="0" indent="0" algn="l" defTabSz="914269" rtl="0" eaLnBrk="1" fontAlgn="auto" latinLnBrk="0" hangingPunct="1">
              <a:lnSpc>
                <a:spcPct val="100000"/>
              </a:lnSpc>
              <a:spcBef>
                <a:spcPts val="0"/>
              </a:spcBef>
              <a:spcAft>
                <a:spcPts val="0"/>
              </a:spcAft>
              <a:buClrTx/>
              <a:buSzTx/>
              <a:buFontTx/>
              <a:buNone/>
              <a:tabLst/>
              <a:defRPr/>
            </a:pPr>
            <a:r>
              <a:rPr lang="de-DE" sz="800" dirty="0">
                <a:solidFill>
                  <a:schemeClr val="bg2"/>
                </a:solidFill>
              </a:rPr>
              <a:t>Lehren und Lernen in der digitalen Welt // Präsenztermin IV</a:t>
            </a:r>
          </a:p>
          <a:p>
            <a:pPr marL="0" marR="0" lvl="0" indent="0" algn="l" defTabSz="914269" rtl="0" eaLnBrk="1" fontAlgn="auto" latinLnBrk="0" hangingPunct="1">
              <a:lnSpc>
                <a:spcPct val="100000"/>
              </a:lnSpc>
              <a:spcBef>
                <a:spcPts val="0"/>
              </a:spcBef>
              <a:spcAft>
                <a:spcPts val="0"/>
              </a:spcAft>
              <a:buClrTx/>
              <a:buSzTx/>
              <a:buFontTx/>
              <a:buNone/>
              <a:tabLst/>
              <a:defRPr/>
            </a:pPr>
            <a:r>
              <a:rPr lang="de-DE" sz="800" dirty="0">
                <a:solidFill>
                  <a:schemeClr val="bg2"/>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Professur für Didaktik der Informatik</a:t>
            </a:r>
            <a:r>
              <a:rPr lang="de-DE" sz="800" baseline="0" dirty="0">
                <a:solidFill>
                  <a:schemeClr val="bg2"/>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de-DE" sz="800" dirty="0">
                <a:solidFill>
                  <a:schemeClr val="bg2"/>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de-DE" sz="800">
                <a:solidFill>
                  <a:schemeClr val="bg2"/>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Konrad Dornebusch</a:t>
            </a:r>
            <a:endParaRPr lang="de-DE" sz="8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Gerade Verbindung 14"/>
          <p:cNvCxnSpPr/>
          <p:nvPr/>
        </p:nvCxnSpPr>
        <p:spPr>
          <a:xfrm>
            <a:off x="0" y="6123216"/>
            <a:ext cx="12192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8966200" y="6306444"/>
            <a:ext cx="704850" cy="369332"/>
          </a:xfrm>
          <a:prstGeom prst="rect">
            <a:avLst/>
          </a:prstGeom>
          <a:noFill/>
        </p:spPr>
        <p:txBody>
          <a:bodyPr wrap="square" lIns="0" tIns="0" rIns="0" bIns="0" rtlCol="0" anchor="b">
            <a:spAutoFit/>
          </a:bodyPr>
          <a:lstStyle/>
          <a:p>
            <a:pPr marL="0" marR="0" lvl="0" indent="0" algn="r" defTabSz="914269" rtl="0" eaLnBrk="1" fontAlgn="auto" latinLnBrk="0" hangingPunct="1">
              <a:lnSpc>
                <a:spcPct val="100000"/>
              </a:lnSpc>
              <a:spcBef>
                <a:spcPts val="0"/>
              </a:spcBef>
              <a:spcAft>
                <a:spcPts val="0"/>
              </a:spcAft>
              <a:buClrTx/>
              <a:buSzTx/>
              <a:buFontTx/>
              <a:buNone/>
              <a:tabLst/>
              <a:defRPr/>
            </a:pPr>
            <a:br>
              <a:rPr lang="de-DE" sz="800" dirty="0">
                <a:solidFill>
                  <a:schemeClr val="bg2"/>
                </a:solidFill>
                <a:latin typeface="Open Sans" panose="020B0606030504020204" pitchFamily="34" charset="0"/>
                <a:ea typeface="Open Sans" panose="020B0606030504020204" pitchFamily="34" charset="0"/>
                <a:cs typeface="Open Sans" panose="020B0606030504020204" pitchFamily="34" charset="0"/>
              </a:rPr>
            </a:br>
            <a:r>
              <a:rPr lang="de-DE" sz="800" dirty="0">
                <a:solidFill>
                  <a:schemeClr val="bg2"/>
                </a:solidFill>
                <a:latin typeface="Open Sans" panose="020B0606030504020204" pitchFamily="34" charset="0"/>
                <a:ea typeface="Open Sans" panose="020B0606030504020204" pitchFamily="34" charset="0"/>
                <a:cs typeface="Open Sans" panose="020B0606030504020204" pitchFamily="34" charset="0"/>
              </a:rPr>
              <a:t>Folie</a:t>
            </a:r>
            <a:r>
              <a:rPr lang="de-DE" sz="800" baseline="0" dirty="0">
                <a:solidFill>
                  <a:schemeClr val="bg2"/>
                </a:solidFill>
                <a:latin typeface="Open Sans" panose="020B0606030504020204" pitchFamily="34" charset="0"/>
                <a:ea typeface="Open Sans" panose="020B0606030504020204" pitchFamily="34" charset="0"/>
                <a:cs typeface="Open Sans" panose="020B0606030504020204" pitchFamily="34" charset="0"/>
              </a:rPr>
              <a:t> </a:t>
            </a:r>
            <a:fld id="{38F97D41-8991-4148-BA02-56FEE4AAF2CC}" type="slidenum">
              <a:rPr lang="de-DE" sz="800" baseline="0" smtClean="0">
                <a:solidFill>
                  <a:schemeClr val="bg2"/>
                </a:solidFill>
                <a:latin typeface="Open Sans" panose="020B0606030504020204" pitchFamily="34" charset="0"/>
                <a:ea typeface="Open Sans" panose="020B0606030504020204" pitchFamily="34" charset="0"/>
                <a:cs typeface="Open Sans" panose="020B0606030504020204" pitchFamily="34" charset="0"/>
              </a:rPr>
              <a:pPr marL="0" marR="0" lvl="0" indent="0" algn="r" defTabSz="914269" rtl="0" eaLnBrk="1" fontAlgn="auto" latinLnBrk="0" hangingPunct="1">
                <a:lnSpc>
                  <a:spcPct val="100000"/>
                </a:lnSpc>
                <a:spcBef>
                  <a:spcPts val="0"/>
                </a:spcBef>
                <a:spcAft>
                  <a:spcPts val="0"/>
                </a:spcAft>
                <a:buClrTx/>
                <a:buSzTx/>
                <a:buFontTx/>
                <a:buNone/>
                <a:tabLst/>
                <a:defRPr/>
              </a:pPr>
              <a:t>‹Nr.›</a:t>
            </a:fld>
            <a:endParaRPr lang="de-DE" sz="800" baseline="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269" rtl="0" eaLnBrk="1" fontAlgn="auto" latinLnBrk="0" hangingPunct="1">
              <a:lnSpc>
                <a:spcPct val="100000"/>
              </a:lnSpc>
              <a:spcBef>
                <a:spcPts val="0"/>
              </a:spcBef>
              <a:spcAft>
                <a:spcPts val="0"/>
              </a:spcAft>
              <a:buClrTx/>
              <a:buSzTx/>
              <a:buFontTx/>
              <a:buNone/>
              <a:tabLst/>
              <a:defRPr/>
            </a:pPr>
            <a:endParaRPr lang="de-DE" sz="8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Grafik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6293" y="6336706"/>
            <a:ext cx="1115691" cy="324444"/>
          </a:xfrm>
          <a:prstGeom prst="rect">
            <a:avLst/>
          </a:prstGeom>
        </p:spPr>
      </p:pic>
      <p:pic>
        <p:nvPicPr>
          <p:cNvPr id="11" name="Grafik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096708" y="6319797"/>
            <a:ext cx="870085" cy="384208"/>
          </a:xfrm>
          <a:prstGeom prst="rect">
            <a:avLst/>
          </a:prstGeom>
        </p:spPr>
      </p:pic>
      <p:pic>
        <p:nvPicPr>
          <p:cNvPr id="9" name="Grafik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045984" y="6303929"/>
            <a:ext cx="675790" cy="385200"/>
          </a:xfrm>
          <a:prstGeom prst="rect">
            <a:avLst/>
          </a:prstGeom>
        </p:spPr>
      </p:pic>
    </p:spTree>
    <p:extLst>
      <p:ext uri="{BB962C8B-B14F-4D97-AF65-F5344CB8AC3E}">
        <p14:creationId xmlns:p14="http://schemas.microsoft.com/office/powerpoint/2010/main" val="2089890264"/>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1" r:id="rId9"/>
    <p:sldLayoutId id="2147483902" r:id="rId10"/>
    <p:sldLayoutId id="2147483903" r:id="rId11"/>
  </p:sldLayoutIdLst>
  <p:hf hdr="0"/>
  <p:txStyles>
    <p:titleStyle>
      <a:lvl1pPr algn="l" defTabSz="914269" rtl="0" eaLnBrk="1" latinLnBrk="0" hangingPunct="1">
        <a:spcBef>
          <a:spcPct val="0"/>
        </a:spcBef>
        <a:buNone/>
        <a:defRPr sz="2400" b="1" kern="1200" baseline="0">
          <a:solidFill>
            <a:schemeClr val="tx2"/>
          </a:solidFill>
          <a:latin typeface="Open Sans" panose="020B0606030504020204" pitchFamily="34" charset="0"/>
          <a:ea typeface="+mj-ea"/>
          <a:cs typeface="+mj-cs"/>
        </a:defRPr>
      </a:lvl1pPr>
    </p:titleStyle>
    <p:bodyStyle>
      <a:lvl1pPr marL="0" indent="0" algn="l" defTabSz="914269" rtl="0" eaLnBrk="1" latinLnBrk="0" hangingPunct="1">
        <a:spcBef>
          <a:spcPts val="600"/>
        </a:spcBef>
        <a:buFont typeface="Arial" panose="020B0604020202020204" pitchFamily="34" charset="0"/>
        <a:buNone/>
        <a:defRPr sz="1600" kern="1200">
          <a:solidFill>
            <a:schemeClr val="tx2"/>
          </a:solidFill>
          <a:latin typeface="Open Sans" panose="020B0606030504020204" pitchFamily="34" charset="0"/>
          <a:ea typeface="+mn-ea"/>
          <a:cs typeface="+mn-cs"/>
        </a:defRPr>
      </a:lvl1pPr>
      <a:lvl2pPr marL="395942" indent="-323953" algn="l" defTabSz="914269" rtl="0" eaLnBrk="1" latinLnBrk="0" hangingPunct="1">
        <a:spcBef>
          <a:spcPts val="300"/>
        </a:spcBef>
        <a:buFont typeface="Open Sans" panose="020B0606030504020204" pitchFamily="34" charset="0"/>
        <a:buChar char="—"/>
        <a:defRPr sz="1600" kern="1200">
          <a:solidFill>
            <a:schemeClr val="tx2"/>
          </a:solidFill>
          <a:latin typeface="Open Sans" panose="020B0606030504020204" pitchFamily="34" charset="0"/>
          <a:ea typeface="+mn-ea"/>
          <a:cs typeface="+mn-cs"/>
        </a:defRPr>
      </a:lvl2pPr>
      <a:lvl3pPr marL="0" indent="0" algn="l" defTabSz="914269" rtl="0" eaLnBrk="1" latinLnBrk="0" hangingPunct="1">
        <a:spcBef>
          <a:spcPts val="600"/>
        </a:spcBef>
        <a:buFont typeface="Arial" panose="020B0604020202020204" pitchFamily="34" charset="0"/>
        <a:buNone/>
        <a:defRPr sz="1400" kern="1200">
          <a:solidFill>
            <a:schemeClr val="tx2"/>
          </a:solidFill>
          <a:latin typeface="Open Sans" panose="020B0606030504020204" pitchFamily="34" charset="0"/>
          <a:ea typeface="+mn-ea"/>
          <a:cs typeface="+mn-cs"/>
        </a:defRPr>
      </a:lvl3pPr>
      <a:lvl4pPr marL="395942" indent="-215969" algn="l" defTabSz="914269" rtl="0" eaLnBrk="1" latinLnBrk="0" hangingPunct="1">
        <a:spcBef>
          <a:spcPts val="300"/>
        </a:spcBef>
        <a:buFont typeface="Symbol" panose="05050102010706020507" pitchFamily="18" charset="2"/>
        <a:buChar char="-"/>
        <a:defRPr sz="1400" kern="1200">
          <a:solidFill>
            <a:schemeClr val="tx2"/>
          </a:solidFill>
          <a:latin typeface="Open Sans" panose="020B0606030504020204" pitchFamily="34" charset="0"/>
          <a:ea typeface="+mn-ea"/>
          <a:cs typeface="+mn-cs"/>
        </a:defRPr>
      </a:lvl4pPr>
      <a:lvl5pPr marL="575916" indent="-179362" algn="l" defTabSz="914269" rtl="0" eaLnBrk="1" latinLnBrk="0" hangingPunct="1">
        <a:spcBef>
          <a:spcPts val="300"/>
        </a:spcBef>
        <a:buFont typeface="Symbol" panose="05050102010706020507" pitchFamily="18" charset="2"/>
        <a:buChar char="-"/>
        <a:defRPr sz="1400" kern="1200" baseline="0">
          <a:solidFill>
            <a:schemeClr val="tx2"/>
          </a:solidFill>
          <a:latin typeface="Open Sans" panose="020B0606030504020204" pitchFamily="34" charset="0"/>
          <a:ea typeface="+mn-ea"/>
          <a:cs typeface="+mn-cs"/>
        </a:defRPr>
      </a:lvl5pPr>
      <a:lvl6pPr marL="358723" indent="0" algn="l" defTabSz="914269" rtl="0" eaLnBrk="1" latinLnBrk="0" hangingPunct="1">
        <a:spcBef>
          <a:spcPts val="0"/>
        </a:spcBef>
        <a:buFont typeface="Arial" panose="020B0604020202020204" pitchFamily="34" charset="0"/>
        <a:buNone/>
        <a:defRPr sz="3200" b="1" kern="1200">
          <a:solidFill>
            <a:schemeClr val="bg1"/>
          </a:solidFill>
          <a:latin typeface="+mn-lt"/>
          <a:ea typeface="+mn-ea"/>
          <a:cs typeface="+mn-cs"/>
        </a:defRPr>
      </a:lvl6pPr>
      <a:lvl7pPr marL="358723" indent="0" algn="l" defTabSz="914269" rtl="0" eaLnBrk="1" latinLnBrk="0" hangingPunct="1">
        <a:spcBef>
          <a:spcPts val="0"/>
        </a:spcBef>
        <a:buFont typeface="Arial" panose="020B0604020202020204" pitchFamily="34" charset="0"/>
        <a:buNone/>
        <a:defRPr sz="3200" kern="1200">
          <a:solidFill>
            <a:schemeClr val="bg1"/>
          </a:solidFill>
          <a:latin typeface="+mn-lt"/>
          <a:ea typeface="+mn-ea"/>
          <a:cs typeface="+mn-cs"/>
        </a:defRPr>
      </a:lvl7pPr>
      <a:lvl8pPr marL="3428502" indent="-228566"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35" indent="-228566"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269" rtl="0" eaLnBrk="1" latinLnBrk="0" hangingPunct="1">
        <a:defRPr sz="1800" kern="1200">
          <a:solidFill>
            <a:schemeClr val="tx1"/>
          </a:solidFill>
          <a:latin typeface="+mn-lt"/>
          <a:ea typeface="+mn-ea"/>
          <a:cs typeface="+mn-cs"/>
        </a:defRPr>
      </a:lvl1pPr>
      <a:lvl2pPr marL="457135" algn="l" defTabSz="914269" rtl="0" eaLnBrk="1" latinLnBrk="0" hangingPunct="1">
        <a:defRPr sz="1800" kern="1200">
          <a:solidFill>
            <a:schemeClr val="tx1"/>
          </a:solidFill>
          <a:latin typeface="+mn-lt"/>
          <a:ea typeface="+mn-ea"/>
          <a:cs typeface="+mn-cs"/>
        </a:defRPr>
      </a:lvl2pPr>
      <a:lvl3pPr marL="914269" algn="l" defTabSz="914269" rtl="0" eaLnBrk="1" latinLnBrk="0" hangingPunct="1">
        <a:defRPr sz="1800" kern="1200">
          <a:solidFill>
            <a:schemeClr val="tx1"/>
          </a:solidFill>
          <a:latin typeface="+mn-lt"/>
          <a:ea typeface="+mn-ea"/>
          <a:cs typeface="+mn-cs"/>
        </a:defRPr>
      </a:lvl3pPr>
      <a:lvl4pPr marL="1371402" algn="l" defTabSz="914269" rtl="0" eaLnBrk="1" latinLnBrk="0" hangingPunct="1">
        <a:defRPr sz="1800" kern="1200">
          <a:solidFill>
            <a:schemeClr val="tx1"/>
          </a:solidFill>
          <a:latin typeface="+mn-lt"/>
          <a:ea typeface="+mn-ea"/>
          <a:cs typeface="+mn-cs"/>
        </a:defRPr>
      </a:lvl4pPr>
      <a:lvl5pPr marL="1828534" algn="l" defTabSz="914269" rtl="0" eaLnBrk="1" latinLnBrk="0" hangingPunct="1">
        <a:defRPr sz="1800" kern="1200">
          <a:solidFill>
            <a:schemeClr val="tx1"/>
          </a:solidFill>
          <a:latin typeface="+mn-lt"/>
          <a:ea typeface="+mn-ea"/>
          <a:cs typeface="+mn-cs"/>
        </a:defRPr>
      </a:lvl5pPr>
      <a:lvl6pPr marL="2285670" algn="l" defTabSz="914269" rtl="0" eaLnBrk="1" latinLnBrk="0" hangingPunct="1">
        <a:defRPr sz="1800" kern="1200">
          <a:solidFill>
            <a:schemeClr val="tx1"/>
          </a:solidFill>
          <a:latin typeface="+mn-lt"/>
          <a:ea typeface="+mn-ea"/>
          <a:cs typeface="+mn-cs"/>
        </a:defRPr>
      </a:lvl6pPr>
      <a:lvl7pPr marL="2742803" algn="l" defTabSz="914269" rtl="0" eaLnBrk="1" latinLnBrk="0" hangingPunct="1">
        <a:defRPr sz="1800" kern="1200">
          <a:solidFill>
            <a:schemeClr val="tx1"/>
          </a:solidFill>
          <a:latin typeface="+mn-lt"/>
          <a:ea typeface="+mn-ea"/>
          <a:cs typeface="+mn-cs"/>
        </a:defRPr>
      </a:lvl7pPr>
      <a:lvl8pPr marL="3199936" algn="l" defTabSz="914269" rtl="0" eaLnBrk="1" latinLnBrk="0" hangingPunct="1">
        <a:defRPr sz="1800" kern="1200">
          <a:solidFill>
            <a:schemeClr val="tx1"/>
          </a:solidFill>
          <a:latin typeface="+mn-lt"/>
          <a:ea typeface="+mn-ea"/>
          <a:cs typeface="+mn-cs"/>
        </a:defRPr>
      </a:lvl8pPr>
      <a:lvl9pPr marL="3657070" algn="l" defTabSz="91426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6" pos="992">
          <p15:clr>
            <a:srgbClr val="F26B43"/>
          </p15:clr>
        </p15:guide>
        <p15:guide id="7" pos="1120">
          <p15:clr>
            <a:srgbClr val="F26B43"/>
          </p15:clr>
        </p15:guide>
        <p15:guide id="8" pos="1676">
          <p15:clr>
            <a:srgbClr val="F26B43"/>
          </p15:clr>
        </p15:guide>
        <p15:guide id="9" pos="1556">
          <p15:clr>
            <a:srgbClr val="F26B43"/>
          </p15:clr>
        </p15:guide>
        <p15:guide id="10" pos="2252">
          <p15:clr>
            <a:srgbClr val="F26B43"/>
          </p15:clr>
        </p15:guide>
        <p15:guide id="11" pos="2128">
          <p15:clr>
            <a:srgbClr val="F26B43"/>
          </p15:clr>
        </p15:guide>
        <p15:guide id="16" pos="3824">
          <p15:clr>
            <a:srgbClr val="F26B43"/>
          </p15:clr>
        </p15:guide>
        <p15:guide id="17" pos="3948">
          <p15:clr>
            <a:srgbClr val="F26B43"/>
          </p15:clr>
        </p15:guide>
        <p15:guide id="20" pos="4384">
          <p15:clr>
            <a:srgbClr val="F26B43"/>
          </p15:clr>
        </p15:guide>
        <p15:guide id="21" pos="4508">
          <p15:clr>
            <a:srgbClr val="F26B43"/>
          </p15:clr>
        </p15:guide>
        <p15:guide id="22" pos="6780">
          <p15:clr>
            <a:srgbClr val="F26B43"/>
          </p15:clr>
        </p15:guide>
        <p15:guide id="23" pos="6656">
          <p15:clr>
            <a:srgbClr val="F26B43"/>
          </p15:clr>
        </p15:guide>
        <p15:guide id="24" pos="4960">
          <p15:clr>
            <a:srgbClr val="F26B43"/>
          </p15:clr>
        </p15:guide>
        <p15:guide id="25" pos="5084">
          <p15:clr>
            <a:srgbClr val="F26B43"/>
          </p15:clr>
        </p15:guide>
        <p15:guide id="30" orient="horz" pos="538">
          <p15:clr>
            <a:srgbClr val="F26B43"/>
          </p15:clr>
        </p15:guide>
        <p15:guide id="31" pos="551">
          <p15:clr>
            <a:srgbClr val="F26B43"/>
          </p15:clr>
        </p15:guide>
        <p15:guide id="39" pos="6092">
          <p15:clr>
            <a:srgbClr val="F26B43"/>
          </p15:clr>
        </p15:guide>
        <p15:guide id="40" pos="6216">
          <p15:clr>
            <a:srgbClr val="F26B43"/>
          </p15:clr>
        </p15:guide>
        <p15:guide id="41" pos="2692">
          <p15:clr>
            <a:srgbClr val="F26B43"/>
          </p15:clr>
        </p15:guide>
        <p15:guide id="42" pos="2808">
          <p15:clr>
            <a:srgbClr val="F26B43"/>
          </p15:clr>
        </p15:guide>
        <p15:guide id="43" pos="3260">
          <p15:clr>
            <a:srgbClr val="F26B43"/>
          </p15:clr>
        </p15:guide>
        <p15:guide id="44" pos="3380">
          <p15:clr>
            <a:srgbClr val="F26B43"/>
          </p15:clr>
        </p15:guide>
        <p15:guide id="50" pos="5520">
          <p15:clr>
            <a:srgbClr val="F26B43"/>
          </p15:clr>
        </p15:guide>
        <p15:guide id="52" orient="horz" pos="933">
          <p15:clr>
            <a:srgbClr val="F26B43"/>
          </p15:clr>
        </p15:guide>
        <p15:guide id="53" orient="horz" pos="759">
          <p15:clr>
            <a:srgbClr val="F26B43"/>
          </p15:clr>
        </p15:guide>
        <p15:guide id="58" orient="horz" pos="218">
          <p15:clr>
            <a:srgbClr val="F26B43"/>
          </p15:clr>
        </p15:guide>
        <p15:guide id="59" orient="horz" pos="3680">
          <p15:clr>
            <a:srgbClr val="F26B43"/>
          </p15:clr>
        </p15:guide>
        <p15:guide id="60" orient="horz" pos="3861">
          <p15:clr>
            <a:srgbClr val="F26B43"/>
          </p15:clr>
        </p15:guide>
        <p15:guide id="62" orient="horz" pos="2130">
          <p15:clr>
            <a:srgbClr val="F26B43"/>
          </p15:clr>
        </p15:guide>
        <p15:guide id="65" pos="5648">
          <p15:clr>
            <a:srgbClr val="F26B43"/>
          </p15:clr>
        </p15:guide>
        <p15:guide id="66" orient="horz" pos="649">
          <p15:clr>
            <a:srgbClr val="F26B43"/>
          </p15:clr>
        </p15:guide>
        <p15:guide id="67" pos="7216">
          <p15:clr>
            <a:srgbClr val="F26B43"/>
          </p15:clr>
        </p15:guide>
        <p15:guide id="69" orient="horz" pos="3988">
          <p15:clr>
            <a:srgbClr val="F26B43"/>
          </p15:clr>
        </p15:guide>
        <p15:guide id="70" orient="horz" pos="4196">
          <p15:clr>
            <a:srgbClr val="F26B43"/>
          </p15:clr>
        </p15:guide>
        <p15:guide id="71" pos="318">
          <p15:clr>
            <a:srgbClr val="F26B43"/>
          </p15:clr>
        </p15:guide>
        <p15:guide id="72" orient="horz" pos="411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 TargetMode="Externa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 Id="rId5" Type="http://schemas.openxmlformats.org/officeDocument/2006/relationships/hyperlink" Target="https://www.wissensfabrik.de/it2school/" TargetMode="External"/><Relationship Id="rId4" Type="http://schemas.openxmlformats.org/officeDocument/2006/relationships/hyperlink" Target="https://creativecommons.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hyperlink" Target="https://www.wissensfabrik.de/it2school/" TargetMode="External"/><Relationship Id="rId4" Type="http://schemas.openxmlformats.org/officeDocument/2006/relationships/hyperlink" Target="https://creativecommon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wissensfabrik.de/it2school/" TargetMode="External"/><Relationship Id="rId5" Type="http://schemas.openxmlformats.org/officeDocument/2006/relationships/hyperlink" Target="https://creativecommons.org/" TargetMode="Externa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hyperlink" Target="https://www.wissensfabrik.de/it2school/" TargetMode="External"/><Relationship Id="rId4" Type="http://schemas.openxmlformats.org/officeDocument/2006/relationships/hyperlink" Target="https://creativecommons.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5.svg"/><Relationship Id="rId7" Type="http://schemas.openxmlformats.org/officeDocument/2006/relationships/image" Target="../media/image23.svg"/><Relationship Id="rId2" Type="http://schemas.openxmlformats.org/officeDocument/2006/relationships/image" Target="../media/image24.png"/><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7.sv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de.wikipedia.org/wiki/Topologie_%28Rechnernetz%29#/media/Datei:NetzwerkTopologien.pn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www.pexels.com/de-de/foto/person-halten-gold-htc-android-smartphone-vor-macbook-pro-1181216/" TargetMode="External"/><Relationship Id="rId1" Type="http://schemas.openxmlformats.org/officeDocument/2006/relationships/slideLayout" Target="../slideLayouts/slideLayout9.xml"/><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hyperlink" Target="https://creativecommons.org/" TargetMode="External"/><Relationship Id="rId4" Type="http://schemas.openxmlformats.org/officeDocument/2006/relationships/hyperlink" Target="https://www.seobility.net/de/wiki/Creative_Commons_Lizenz_BY-SA_4.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creativecommons.org/" TargetMode="External"/><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creativecommons.org/" TargetMode="External"/><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s://teachablemachine.withgoogle.com/"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tertitel 8"/>
          <p:cNvSpPr>
            <a:spLocks noGrp="1"/>
          </p:cNvSpPr>
          <p:nvPr>
            <p:ph type="subTitle" idx="1"/>
          </p:nvPr>
        </p:nvSpPr>
        <p:spPr/>
        <p:txBody>
          <a:bodyPr/>
          <a:lstStyle/>
          <a:p>
            <a:r>
              <a:rPr lang="de-DE" dirty="0"/>
              <a:t> 3 und 4 DS</a:t>
            </a:r>
            <a:r>
              <a:rPr lang="de-DE"/>
              <a:t>, Online-Termin</a:t>
            </a:r>
          </a:p>
          <a:p>
            <a:endParaRPr lang="de-DE" dirty="0"/>
          </a:p>
          <a:p>
            <a:endParaRPr lang="de-DE" dirty="0"/>
          </a:p>
        </p:txBody>
      </p:sp>
      <p:sp>
        <p:nvSpPr>
          <p:cNvPr id="3" name="Textplatzhalter 2"/>
          <p:cNvSpPr>
            <a:spLocks noGrp="1"/>
          </p:cNvSpPr>
          <p:nvPr>
            <p:ph type="body" sz="quarter" idx="10"/>
          </p:nvPr>
        </p:nvSpPr>
        <p:spPr/>
        <p:txBody>
          <a:bodyPr/>
          <a:lstStyle/>
          <a:p>
            <a:r>
              <a:rPr lang="de-DE" dirty="0"/>
              <a:t>Fakultät Informatik // Institut für Software- und Multimediatechnik //</a:t>
            </a:r>
          </a:p>
          <a:p>
            <a:r>
              <a:rPr lang="de-DE" dirty="0"/>
              <a:t>Professur für Didaktik der Informatik</a:t>
            </a:r>
          </a:p>
        </p:txBody>
      </p:sp>
      <p:sp>
        <p:nvSpPr>
          <p:cNvPr id="5" name="Titel 4"/>
          <p:cNvSpPr>
            <a:spLocks noGrp="1"/>
          </p:cNvSpPr>
          <p:nvPr>
            <p:ph type="title"/>
          </p:nvPr>
        </p:nvSpPr>
        <p:spPr/>
        <p:txBody>
          <a:bodyPr/>
          <a:lstStyle/>
          <a:p>
            <a:r>
              <a:rPr lang="de-DE" dirty="0"/>
              <a:t>Lehren und Lernen in der digitalen Welt</a:t>
            </a:r>
            <a:br>
              <a:rPr lang="de-DE" dirty="0"/>
            </a:br>
            <a:r>
              <a:rPr lang="de-DE" b="0" dirty="0"/>
              <a:t>Präsenztermin IV</a:t>
            </a:r>
          </a:p>
        </p:txBody>
      </p:sp>
      <p:pic>
        <p:nvPicPr>
          <p:cNvPr id="6" name="Grafik 5">
            <a:extLst>
              <a:ext uri="{FF2B5EF4-FFF2-40B4-BE49-F238E27FC236}">
                <a16:creationId xmlns:a16="http://schemas.microsoft.com/office/drawing/2014/main" id="{63E56044-FB2C-DC4B-ACB0-581E1CE828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1535" y="5469926"/>
            <a:ext cx="1936244" cy="854999"/>
          </a:xfrm>
          <a:prstGeom prst="rect">
            <a:avLst/>
          </a:prstGeom>
        </p:spPr>
      </p:pic>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1257" y="4622376"/>
            <a:ext cx="1936800" cy="703849"/>
          </a:xfrm>
          <a:prstGeom prst="rect">
            <a:avLst/>
          </a:prstGeom>
        </p:spPr>
      </p:pic>
    </p:spTree>
    <p:extLst>
      <p:ext uri="{BB962C8B-B14F-4D97-AF65-F5344CB8AC3E}">
        <p14:creationId xmlns:p14="http://schemas.microsoft.com/office/powerpoint/2010/main" val="868022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613869" y="309609"/>
            <a:ext cx="4500477" cy="400110"/>
          </a:xfrm>
          <a:prstGeom prst="rect">
            <a:avLst/>
          </a:prstGeom>
        </p:spPr>
        <p:txBody>
          <a:bodyPr wrap="square">
            <a:spAutoFit/>
          </a:bodyPr>
          <a:lstStyle/>
          <a:p>
            <a:r>
              <a:rPr lang="de-DE" sz="2000" b="1" dirty="0">
                <a:solidFill>
                  <a:schemeClr val="tx1">
                    <a:lumMod val="90000"/>
                    <a:lumOff val="10000"/>
                  </a:schemeClr>
                </a:solidFill>
              </a:rPr>
              <a:t>Behavioristischen Lerntheorien</a:t>
            </a:r>
            <a:endParaRPr lang="de-DE" sz="2000" dirty="0">
              <a:solidFill>
                <a:schemeClr val="tx1">
                  <a:lumMod val="90000"/>
                  <a:lumOff val="10000"/>
                </a:schemeClr>
              </a:solidFill>
            </a:endParaRPr>
          </a:p>
        </p:txBody>
      </p:sp>
      <p:sp>
        <p:nvSpPr>
          <p:cNvPr id="4" name="Rechteck 3"/>
          <p:cNvSpPr/>
          <p:nvPr/>
        </p:nvSpPr>
        <p:spPr>
          <a:xfrm>
            <a:off x="6549655" y="309609"/>
            <a:ext cx="4677563" cy="400110"/>
          </a:xfrm>
          <a:prstGeom prst="rect">
            <a:avLst/>
          </a:prstGeom>
        </p:spPr>
        <p:txBody>
          <a:bodyPr wrap="none">
            <a:spAutoFit/>
          </a:bodyPr>
          <a:lstStyle/>
          <a:p>
            <a:r>
              <a:rPr lang="de-DE" sz="2000" b="1" dirty="0">
                <a:solidFill>
                  <a:schemeClr val="accent5">
                    <a:lumMod val="75000"/>
                  </a:schemeClr>
                </a:solidFill>
              </a:rPr>
              <a:t>Die kognitivistischen Lerntheorien </a:t>
            </a:r>
          </a:p>
        </p:txBody>
      </p:sp>
      <p:sp>
        <p:nvSpPr>
          <p:cNvPr id="5" name="Rechteck 4"/>
          <p:cNvSpPr/>
          <p:nvPr/>
        </p:nvSpPr>
        <p:spPr>
          <a:xfrm>
            <a:off x="451586" y="3260843"/>
            <a:ext cx="4431021" cy="400110"/>
          </a:xfrm>
          <a:prstGeom prst="rect">
            <a:avLst/>
          </a:prstGeom>
        </p:spPr>
        <p:txBody>
          <a:bodyPr wrap="none">
            <a:spAutoFit/>
          </a:bodyPr>
          <a:lstStyle/>
          <a:p>
            <a:r>
              <a:rPr lang="de-DE" sz="2000" b="1" dirty="0">
                <a:solidFill>
                  <a:schemeClr val="accent4">
                    <a:lumMod val="75000"/>
                  </a:schemeClr>
                </a:solidFill>
              </a:rPr>
              <a:t>Konstruktivistische Lerntheorien</a:t>
            </a:r>
          </a:p>
        </p:txBody>
      </p:sp>
      <p:sp>
        <p:nvSpPr>
          <p:cNvPr id="6" name="Rechteck 5"/>
          <p:cNvSpPr/>
          <p:nvPr/>
        </p:nvSpPr>
        <p:spPr>
          <a:xfrm>
            <a:off x="7485320" y="3260843"/>
            <a:ext cx="4337221" cy="400110"/>
          </a:xfrm>
          <a:prstGeom prst="rect">
            <a:avLst/>
          </a:prstGeom>
        </p:spPr>
        <p:txBody>
          <a:bodyPr wrap="square">
            <a:spAutoFit/>
          </a:bodyPr>
          <a:lstStyle/>
          <a:p>
            <a:r>
              <a:rPr lang="de-DE" sz="2000" b="1" dirty="0">
                <a:solidFill>
                  <a:srgbClr val="E02D8A"/>
                </a:solidFill>
              </a:rPr>
              <a:t>Sozial-kognitive Lerntheorien</a:t>
            </a:r>
          </a:p>
        </p:txBody>
      </p:sp>
      <p:sp>
        <p:nvSpPr>
          <p:cNvPr id="2" name="Richtungspfeil 1"/>
          <p:cNvSpPr/>
          <p:nvPr/>
        </p:nvSpPr>
        <p:spPr>
          <a:xfrm>
            <a:off x="451586" y="703851"/>
            <a:ext cx="5438851" cy="2464652"/>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1800" dirty="0"/>
              <a:t>Ziel: positive Verhaltenshäufigkeit hervorzurufen </a:t>
            </a:r>
          </a:p>
          <a:p>
            <a:pPr algn="ctr"/>
            <a:r>
              <a:rPr lang="de-DE" sz="1800" dirty="0"/>
              <a:t>Medien: Feedback (Lernquizze und Learning Apps) </a:t>
            </a:r>
            <a:br>
              <a:rPr lang="de-DE" sz="1800" dirty="0"/>
            </a:br>
            <a:r>
              <a:rPr lang="de-DE" sz="1800" dirty="0"/>
              <a:t>Info-Bereitstellung (digitale Texte, Lernvideos)</a:t>
            </a:r>
          </a:p>
          <a:p>
            <a:pPr algn="ctr"/>
            <a:endParaRPr lang="de-DE" dirty="0">
              <a:solidFill>
                <a:schemeClr val="tx1">
                  <a:lumMod val="90000"/>
                  <a:lumOff val="10000"/>
                </a:schemeClr>
              </a:solidFill>
            </a:endParaRPr>
          </a:p>
        </p:txBody>
      </p:sp>
      <p:sp>
        <p:nvSpPr>
          <p:cNvPr id="7" name="Richtungspfeil 6"/>
          <p:cNvSpPr/>
          <p:nvPr/>
        </p:nvSpPr>
        <p:spPr>
          <a:xfrm flipH="1">
            <a:off x="5890437" y="709719"/>
            <a:ext cx="5842208" cy="2458784"/>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dirty="0"/>
          </a:p>
          <a:p>
            <a:pPr algn="ctr"/>
            <a:endParaRPr lang="de-DE" dirty="0"/>
          </a:p>
          <a:p>
            <a:pPr algn="ctr"/>
            <a:r>
              <a:rPr lang="de-DE" sz="1800" dirty="0"/>
              <a:t>Ziel: intensive Auseinandersetzung mit dem Medium  (kognitive Anregung) </a:t>
            </a:r>
            <a:br>
              <a:rPr lang="de-DE" sz="1800" dirty="0"/>
            </a:br>
            <a:r>
              <a:rPr lang="de-DE" sz="1800" dirty="0"/>
              <a:t>Medien: </a:t>
            </a:r>
            <a:r>
              <a:rPr lang="de-DE" sz="1800" dirty="0" err="1"/>
              <a:t>Mind-Maps</a:t>
            </a:r>
            <a:r>
              <a:rPr lang="de-DE" sz="1800" dirty="0"/>
              <a:t>, Grafiken</a:t>
            </a:r>
          </a:p>
          <a:p>
            <a:pPr algn="ctr"/>
            <a:r>
              <a:rPr lang="de-DE" sz="1800" dirty="0"/>
              <a:t>Präsentationen</a:t>
            </a:r>
          </a:p>
          <a:p>
            <a:pPr algn="ctr"/>
            <a:r>
              <a:rPr lang="de-DE" sz="1800" dirty="0"/>
              <a:t>Lehrvertonungen</a:t>
            </a:r>
          </a:p>
          <a:p>
            <a:pPr algn="ctr"/>
            <a:r>
              <a:rPr lang="de-DE" sz="1800" dirty="0"/>
              <a:t>Lehrfilme</a:t>
            </a:r>
          </a:p>
          <a:p>
            <a:pPr algn="ctr"/>
            <a:endParaRPr lang="de-DE" dirty="0"/>
          </a:p>
        </p:txBody>
      </p:sp>
      <p:sp>
        <p:nvSpPr>
          <p:cNvPr id="8" name="Richtungspfeil 7"/>
          <p:cNvSpPr/>
          <p:nvPr/>
        </p:nvSpPr>
        <p:spPr>
          <a:xfrm>
            <a:off x="520995" y="3660954"/>
            <a:ext cx="5369442" cy="2718582"/>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800" dirty="0"/>
              <a:t>Ziel: Hilfestellung zur individuellen Wissensaneignung (andere Ziele verfolgen durch Konstruktion mit Medien) </a:t>
            </a:r>
            <a:br>
              <a:rPr lang="de-DE" sz="1800" dirty="0"/>
            </a:br>
            <a:r>
              <a:rPr lang="de-DE" sz="1800" dirty="0"/>
              <a:t>Medien: Autorensoftware, Video-Audioschnittprogramme, Software zur Präsentationserstellung</a:t>
            </a:r>
          </a:p>
          <a:p>
            <a:pPr algn="ctr"/>
            <a:endParaRPr lang="de-DE" dirty="0"/>
          </a:p>
        </p:txBody>
      </p:sp>
      <p:sp>
        <p:nvSpPr>
          <p:cNvPr id="9" name="Richtungspfeil 8"/>
          <p:cNvSpPr/>
          <p:nvPr/>
        </p:nvSpPr>
        <p:spPr>
          <a:xfrm flipH="1">
            <a:off x="5890437" y="3660954"/>
            <a:ext cx="6124354" cy="2718581"/>
          </a:xfrm>
          <a:prstGeom prst="homePlat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800" dirty="0"/>
              <a:t>    Ziele: kooperatives Lernszenario (Lernenden gemeinsam aktiv bzw. interaktiv sowie Rollenvorbilder)</a:t>
            </a:r>
          </a:p>
          <a:p>
            <a:pPr algn="ctr"/>
            <a:r>
              <a:rPr lang="de-DE" sz="1800" dirty="0"/>
              <a:t>Medien: </a:t>
            </a:r>
            <a:r>
              <a:rPr lang="de-DE" sz="1800" u="sng" dirty="0"/>
              <a:t>Kooperation</a:t>
            </a:r>
            <a:r>
              <a:rPr lang="de-DE" sz="1800" dirty="0"/>
              <a:t> (Foren und Blogs, Interaktive Whiteboards, Gemeinsam b. Dokumente, Interaktive Lehrfilme</a:t>
            </a:r>
            <a:br>
              <a:rPr lang="de-DE" sz="1800" dirty="0"/>
            </a:br>
            <a:r>
              <a:rPr lang="de-DE" sz="1800" dirty="0"/>
              <a:t>  </a:t>
            </a:r>
            <a:r>
              <a:rPr lang="de-DE" sz="1800" u="sng" dirty="0"/>
              <a:t>Rollenvorbilder</a:t>
            </a:r>
            <a:r>
              <a:rPr lang="de-DE" sz="1800" dirty="0"/>
              <a:t> (Lernspiele,, Interaktive Videos) </a:t>
            </a:r>
          </a:p>
          <a:p>
            <a:pPr algn="ctr"/>
            <a:endParaRPr lang="de-DE" dirty="0"/>
          </a:p>
        </p:txBody>
      </p:sp>
    </p:spTree>
    <p:extLst>
      <p:ext uri="{BB962C8B-B14F-4D97-AF65-F5344CB8AC3E}">
        <p14:creationId xmlns:p14="http://schemas.microsoft.com/office/powerpoint/2010/main" val="2408550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4609C2-BF8E-24A6-BB67-235CBB0E045C}"/>
              </a:ext>
            </a:extLst>
          </p:cNvPr>
          <p:cNvSpPr>
            <a:spLocks noGrp="1"/>
          </p:cNvSpPr>
          <p:nvPr>
            <p:ph type="title"/>
          </p:nvPr>
        </p:nvSpPr>
        <p:spPr>
          <a:xfrm>
            <a:off x="2627312" y="2108200"/>
            <a:ext cx="8012113" cy="1701799"/>
          </a:xfrm>
        </p:spPr>
        <p:txBody>
          <a:bodyPr/>
          <a:lstStyle/>
          <a:p>
            <a:r>
              <a:rPr lang="de-DE" sz="7200" dirty="0">
                <a:solidFill>
                  <a:schemeClr val="accent3">
                    <a:lumMod val="75000"/>
                  </a:schemeClr>
                </a:solidFill>
              </a:rPr>
              <a:t>Quiz Academy</a:t>
            </a:r>
          </a:p>
        </p:txBody>
      </p:sp>
    </p:spTree>
    <p:extLst>
      <p:ext uri="{BB962C8B-B14F-4D97-AF65-F5344CB8AC3E}">
        <p14:creationId xmlns:p14="http://schemas.microsoft.com/office/powerpoint/2010/main" val="2395315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Teil 2: Technologische Perspektive</a:t>
            </a:r>
            <a:br>
              <a:rPr lang="de-DE" dirty="0"/>
            </a:br>
            <a:br>
              <a:rPr lang="de-DE" sz="2000" b="0" dirty="0"/>
            </a:br>
            <a:endParaRPr lang="de-DE" sz="2000" b="0" dirty="0"/>
          </a:p>
        </p:txBody>
      </p:sp>
    </p:spTree>
    <p:extLst>
      <p:ext uri="{BB962C8B-B14F-4D97-AF65-F5344CB8AC3E}">
        <p14:creationId xmlns:p14="http://schemas.microsoft.com/office/powerpoint/2010/main" val="3404605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Thema Über Medien: </a:t>
            </a:r>
          </a:p>
        </p:txBody>
      </p:sp>
      <p:sp>
        <p:nvSpPr>
          <p:cNvPr id="3" name="Textplatzhalter 2"/>
          <p:cNvSpPr>
            <a:spLocks noGrp="1"/>
          </p:cNvSpPr>
          <p:nvPr>
            <p:ph type="body" sz="quarter" idx="10"/>
          </p:nvPr>
        </p:nvSpPr>
        <p:spPr>
          <a:xfrm>
            <a:off x="874713" y="765223"/>
            <a:ext cx="5195887" cy="4344985"/>
          </a:xfrm>
        </p:spPr>
        <p:txBody>
          <a:bodyPr/>
          <a:lstStyle/>
          <a:p>
            <a:r>
              <a:rPr lang="de-DE" b="1" dirty="0"/>
              <a:t>Wie vermittle ich das Thema „Über“ Medien ?</a:t>
            </a:r>
          </a:p>
        </p:txBody>
      </p:sp>
      <p:pic>
        <p:nvPicPr>
          <p:cNvPr id="5" name="Inhaltsplatzhalter 3"/>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3562600" y="1766656"/>
            <a:ext cx="5117603" cy="3366245"/>
          </a:xfrm>
        </p:spPr>
      </p:pic>
      <p:sp>
        <p:nvSpPr>
          <p:cNvPr id="6" name="Textfeld 5">
            <a:extLst>
              <a:ext uri="{FF2B5EF4-FFF2-40B4-BE49-F238E27FC236}">
                <a16:creationId xmlns:a16="http://schemas.microsoft.com/office/drawing/2014/main" id="{E1F0B474-F2D2-7C83-BF62-AE9DE19B495A}"/>
              </a:ext>
            </a:extLst>
          </p:cNvPr>
          <p:cNvSpPr txBox="1"/>
          <p:nvPr/>
        </p:nvSpPr>
        <p:spPr>
          <a:xfrm>
            <a:off x="8404678" y="5761547"/>
            <a:ext cx="6101442" cy="215444"/>
          </a:xfrm>
          <a:prstGeom prst="rect">
            <a:avLst/>
          </a:prstGeom>
          <a:noFill/>
        </p:spPr>
        <p:txBody>
          <a:bodyPr wrap="square">
            <a:spAutoFit/>
          </a:bodyPr>
          <a:lstStyle/>
          <a:p>
            <a:r>
              <a:rPr lang="de-DE" sz="800" dirty="0">
                <a:solidFill>
                  <a:schemeClr val="bg2"/>
                </a:solidFill>
              </a:rPr>
              <a:t>CC-BY-SA Beat Döbeli Honegger und Renate Salzmann, </a:t>
            </a:r>
            <a:r>
              <a:rPr lang="de-DE" sz="800" dirty="0" err="1">
                <a:solidFill>
                  <a:schemeClr val="bg2"/>
                </a:solidFill>
              </a:rPr>
              <a:t>Dagstuhl</a:t>
            </a:r>
            <a:r>
              <a:rPr lang="de-DE" sz="800" dirty="0">
                <a:solidFill>
                  <a:schemeClr val="bg2"/>
                </a:solidFill>
              </a:rPr>
              <a:t>-Dreieck</a:t>
            </a:r>
          </a:p>
        </p:txBody>
      </p:sp>
    </p:spTree>
    <p:extLst>
      <p:ext uri="{BB962C8B-B14F-4D97-AF65-F5344CB8AC3E}">
        <p14:creationId xmlns:p14="http://schemas.microsoft.com/office/powerpoint/2010/main" val="3909497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Einleitung</a:t>
            </a:r>
            <a:br>
              <a:rPr lang="de-DE" dirty="0"/>
            </a:br>
            <a:r>
              <a:rPr lang="de-DE" sz="2000" dirty="0">
                <a:solidFill>
                  <a:schemeClr val="accent2">
                    <a:lumMod val="75000"/>
                  </a:schemeClr>
                </a:solidFill>
              </a:rPr>
              <a:t>Warum ist die Technologische Perspektive so wichtig?</a:t>
            </a:r>
            <a:br>
              <a:rPr lang="de-DE" dirty="0"/>
            </a:br>
            <a:endParaRPr lang="de-DE" dirty="0"/>
          </a:p>
        </p:txBody>
      </p:sp>
      <p:sp>
        <p:nvSpPr>
          <p:cNvPr id="3" name="Textplatzhalter 2"/>
          <p:cNvSpPr>
            <a:spLocks noGrp="1"/>
          </p:cNvSpPr>
          <p:nvPr>
            <p:ph type="body" sz="quarter" idx="10"/>
          </p:nvPr>
        </p:nvSpPr>
        <p:spPr/>
        <p:txBody>
          <a:bodyPr/>
          <a:lstStyle/>
          <a:p>
            <a:endParaRPr lang="de-DE" dirty="0"/>
          </a:p>
          <a:p>
            <a:endParaRPr lang="de-DE" dirty="0"/>
          </a:p>
          <a:p>
            <a:r>
              <a:rPr lang="de-DE" dirty="0"/>
              <a:t>Zukunft wird Digitalisierung alle Bereiche des Lebens abdecken. </a:t>
            </a:r>
          </a:p>
          <a:p>
            <a:endParaRPr lang="de-DE" dirty="0"/>
          </a:p>
          <a:p>
            <a:endParaRPr lang="de-DE" dirty="0"/>
          </a:p>
          <a:p>
            <a:endParaRPr lang="de-DE" dirty="0"/>
          </a:p>
          <a:p>
            <a:r>
              <a:rPr lang="de-DE" dirty="0"/>
              <a:t>Viele Veränderungen und neue Fragen</a:t>
            </a:r>
          </a:p>
          <a:p>
            <a:endParaRPr lang="de-DE" dirty="0"/>
          </a:p>
          <a:p>
            <a:endParaRPr lang="de-DE" dirty="0"/>
          </a:p>
          <a:p>
            <a:endParaRPr lang="de-DE" dirty="0"/>
          </a:p>
          <a:p>
            <a:r>
              <a:rPr lang="de-DE" dirty="0"/>
              <a:t>Anpassung und Umgang mit digitalen Veränderungen (Schutz der Schüler*innen und Lehrkräfte)</a:t>
            </a:r>
          </a:p>
        </p:txBody>
      </p:sp>
      <p:sp>
        <p:nvSpPr>
          <p:cNvPr id="4" name="Textplatzhalter 3"/>
          <p:cNvSpPr>
            <a:spLocks noGrp="1"/>
          </p:cNvSpPr>
          <p:nvPr>
            <p:ph type="body" sz="quarter" idx="11"/>
          </p:nvPr>
        </p:nvSpPr>
        <p:spPr>
          <a:xfrm>
            <a:off x="6443295" y="1918069"/>
            <a:ext cx="5187950" cy="4344984"/>
          </a:xfrm>
        </p:spPr>
        <p:txBody>
          <a:bodyPr/>
          <a:lstStyle/>
          <a:p>
            <a:r>
              <a:rPr lang="de-DE" dirty="0"/>
              <a:t>Was kommt wohl auf die Lehrkräfte zu? </a:t>
            </a:r>
          </a:p>
          <a:p>
            <a:endParaRPr lang="de-DE" dirty="0"/>
          </a:p>
          <a:p>
            <a:endParaRPr lang="de-DE" dirty="0"/>
          </a:p>
          <a:p>
            <a:endParaRPr lang="de-DE" dirty="0"/>
          </a:p>
          <a:p>
            <a:r>
              <a:rPr lang="de-DE" dirty="0"/>
              <a:t>Digitalisierung wird in der Schule und in allen Fächern Einzug finden.</a:t>
            </a:r>
          </a:p>
          <a:p>
            <a:endParaRPr lang="de-DE" dirty="0"/>
          </a:p>
          <a:p>
            <a:endParaRPr lang="de-DE" dirty="0"/>
          </a:p>
          <a:p>
            <a:r>
              <a:rPr lang="de-DE" dirty="0"/>
              <a:t>Besser Vorbereitet, wenn Grundwissen der Informatik vorhanden ist</a:t>
            </a:r>
          </a:p>
        </p:txBody>
      </p:sp>
    </p:spTree>
    <p:extLst>
      <p:ext uri="{BB962C8B-B14F-4D97-AF65-F5344CB8AC3E}">
        <p14:creationId xmlns:p14="http://schemas.microsoft.com/office/powerpoint/2010/main" val="966556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Padlet</a:t>
            </a: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712" y="855664"/>
            <a:ext cx="10593859" cy="5006561"/>
          </a:xfrm>
          <a:prstGeom prst="rect">
            <a:avLst/>
          </a:prstGeom>
        </p:spPr>
      </p:pic>
      <p:sp>
        <p:nvSpPr>
          <p:cNvPr id="4" name="Textfeld 3">
            <a:extLst>
              <a:ext uri="{FF2B5EF4-FFF2-40B4-BE49-F238E27FC236}">
                <a16:creationId xmlns:a16="http://schemas.microsoft.com/office/drawing/2014/main" id="{0EE1C1C3-AEE6-C4A5-E008-D50F66841D88}"/>
              </a:ext>
            </a:extLst>
          </p:cNvPr>
          <p:cNvSpPr txBox="1"/>
          <p:nvPr/>
        </p:nvSpPr>
        <p:spPr>
          <a:xfrm>
            <a:off x="6096000" y="5940653"/>
            <a:ext cx="3971925" cy="215444"/>
          </a:xfrm>
          <a:prstGeom prst="rect">
            <a:avLst/>
          </a:prstGeom>
          <a:noFill/>
        </p:spPr>
        <p:txBody>
          <a:bodyPr wrap="square" rtlCol="0">
            <a:spAutoFit/>
          </a:bodyPr>
          <a:lstStyle/>
          <a:p>
            <a:r>
              <a:rPr lang="de-DE" sz="800" dirty="0">
                <a:solidFill>
                  <a:schemeClr val="bg2"/>
                </a:solidFill>
              </a:rPr>
              <a:t>Screenshot, selbsterstelltes </a:t>
            </a:r>
            <a:r>
              <a:rPr lang="de-DE" sz="800" dirty="0" err="1">
                <a:solidFill>
                  <a:schemeClr val="bg2"/>
                </a:solidFill>
              </a:rPr>
              <a:t>Padlet</a:t>
            </a:r>
            <a:r>
              <a:rPr lang="de-DE" sz="800" dirty="0">
                <a:solidFill>
                  <a:schemeClr val="bg2"/>
                </a:solidFill>
              </a:rPr>
              <a:t>, Konrad Dornebusch 2021</a:t>
            </a:r>
          </a:p>
        </p:txBody>
      </p:sp>
    </p:spTree>
    <p:extLst>
      <p:ext uri="{BB962C8B-B14F-4D97-AF65-F5344CB8AC3E}">
        <p14:creationId xmlns:p14="http://schemas.microsoft.com/office/powerpoint/2010/main" val="2886398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B9C99C7-E043-BA08-0BC3-56A4A4548F63}"/>
              </a:ext>
            </a:extLst>
          </p:cNvPr>
          <p:cNvSpPr>
            <a:spLocks noGrp="1"/>
          </p:cNvSpPr>
          <p:nvPr>
            <p:ph type="body" sz="quarter" idx="10"/>
          </p:nvPr>
        </p:nvSpPr>
        <p:spPr/>
        <p:txBody>
          <a:bodyPr/>
          <a:lstStyle/>
          <a:p>
            <a:r>
              <a:rPr lang="de-DE" sz="3600" dirty="0"/>
              <a:t>Das Internet</a:t>
            </a:r>
            <a:br>
              <a:rPr lang="de-DE" dirty="0"/>
            </a:br>
            <a:r>
              <a:rPr lang="de-DE" sz="1600" dirty="0"/>
              <a:t>Aufbau und Funktion Internet</a:t>
            </a:r>
            <a:br>
              <a:rPr lang="de-DE" sz="1600" dirty="0"/>
            </a:br>
            <a:r>
              <a:rPr lang="de-DE" sz="1600" dirty="0"/>
              <a:t>Binärcode</a:t>
            </a:r>
            <a:endParaRPr lang="de-DE" dirty="0"/>
          </a:p>
        </p:txBody>
      </p:sp>
      <p:pic>
        <p:nvPicPr>
          <p:cNvPr id="5" name="Grafik 4">
            <a:extLst>
              <a:ext uri="{FF2B5EF4-FFF2-40B4-BE49-F238E27FC236}">
                <a16:creationId xmlns:a16="http://schemas.microsoft.com/office/drawing/2014/main" id="{290F2453-1DB7-1599-8405-8386810196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4009" y="627405"/>
            <a:ext cx="6983825" cy="4655883"/>
          </a:xfrm>
          <a:prstGeom prst="rect">
            <a:avLst/>
          </a:prstGeom>
        </p:spPr>
      </p:pic>
      <p:sp>
        <p:nvSpPr>
          <p:cNvPr id="7" name="Textfeld 6">
            <a:extLst>
              <a:ext uri="{FF2B5EF4-FFF2-40B4-BE49-F238E27FC236}">
                <a16:creationId xmlns:a16="http://schemas.microsoft.com/office/drawing/2014/main" id="{84142016-FFC8-D79A-5696-FD8A4A637A92}"/>
              </a:ext>
            </a:extLst>
          </p:cNvPr>
          <p:cNvSpPr txBox="1"/>
          <p:nvPr/>
        </p:nvSpPr>
        <p:spPr>
          <a:xfrm>
            <a:off x="6374959" y="6230595"/>
            <a:ext cx="3077651" cy="584775"/>
          </a:xfrm>
          <a:prstGeom prst="rect">
            <a:avLst/>
          </a:prstGeom>
          <a:noFill/>
        </p:spPr>
        <p:txBody>
          <a:bodyPr wrap="square">
            <a:spAutoFit/>
          </a:bodyPr>
          <a:lstStyle/>
          <a:p>
            <a:pPr algn="ctr"/>
            <a:r>
              <a:rPr lang="de-DE" sz="800" dirty="0" err="1">
                <a:solidFill>
                  <a:schemeClr val="bg2"/>
                </a:solidFill>
              </a:rPr>
              <a:t>Ipad</a:t>
            </a:r>
            <a:r>
              <a:rPr lang="de-DE" sz="800" dirty="0">
                <a:solidFill>
                  <a:schemeClr val="bg2"/>
                </a:solidFill>
              </a:rPr>
              <a:t> und Hände, von </a:t>
            </a:r>
            <a:r>
              <a:rPr lang="de-DE" sz="800" dirty="0" err="1">
                <a:solidFill>
                  <a:schemeClr val="bg2"/>
                </a:solidFill>
              </a:rPr>
              <a:t>Chriss</a:t>
            </a:r>
            <a:r>
              <a:rPr lang="de-DE" sz="800" dirty="0">
                <a:solidFill>
                  <a:schemeClr val="bg2"/>
                </a:solidFill>
              </a:rPr>
              <a:t> </a:t>
            </a:r>
            <a:r>
              <a:rPr lang="de-DE" sz="800" dirty="0" err="1">
                <a:solidFill>
                  <a:schemeClr val="bg2"/>
                </a:solidFill>
              </a:rPr>
              <a:t>Stuffing</a:t>
            </a:r>
            <a:r>
              <a:rPr lang="de-DE" sz="800" dirty="0">
                <a:solidFill>
                  <a:schemeClr val="bg2"/>
                </a:solidFill>
              </a:rPr>
              <a:t>,  CC, </a:t>
            </a:r>
            <a:r>
              <a:rPr lang="de-DE" sz="800" dirty="0">
                <a:solidFill>
                  <a:schemeClr val="bg2"/>
                </a:solidFill>
                <a:hlinkClick r:id="rId3">
                  <a:extLst>
                    <a:ext uri="{A12FA001-AC4F-418D-AE19-62706E023703}">
                      <ahyp:hlinkClr xmlns:ahyp="http://schemas.microsoft.com/office/drawing/2018/hyperlinkcolor" val="tx"/>
                    </a:ext>
                  </a:extLst>
                </a:hlinkClick>
              </a:rPr>
              <a:t>https://creativecommons.org</a:t>
            </a:r>
            <a:r>
              <a:rPr lang="de-DE" sz="800" dirty="0">
                <a:solidFill>
                  <a:schemeClr val="bg2"/>
                </a:solidFill>
              </a:rPr>
              <a:t>, </a:t>
            </a:r>
            <a:r>
              <a:rPr lang="de-DE" sz="800" dirty="0" err="1">
                <a:solidFill>
                  <a:schemeClr val="bg2"/>
                </a:solidFill>
              </a:rPr>
              <a:t>Pexel</a:t>
            </a:r>
            <a:r>
              <a:rPr lang="de-DE" sz="800" dirty="0">
                <a:solidFill>
                  <a:schemeClr val="bg2"/>
                </a:solidFill>
              </a:rPr>
              <a:t>, https://www.pexels.com/de-de/foto/person-die-das-ipad-benutzt-35550/</a:t>
            </a:r>
          </a:p>
        </p:txBody>
      </p:sp>
    </p:spTree>
    <p:extLst>
      <p:ext uri="{BB962C8B-B14F-4D97-AF65-F5344CB8AC3E}">
        <p14:creationId xmlns:p14="http://schemas.microsoft.com/office/powerpoint/2010/main" val="2731089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Warum wissen wie das Internet funktioniert?</a:t>
            </a:r>
          </a:p>
        </p:txBody>
      </p:sp>
      <p:sp>
        <p:nvSpPr>
          <p:cNvPr id="5" name="Textfeld 4"/>
          <p:cNvSpPr txBox="1"/>
          <p:nvPr/>
        </p:nvSpPr>
        <p:spPr>
          <a:xfrm>
            <a:off x="1301262" y="1430215"/>
            <a:ext cx="9530861" cy="3831818"/>
          </a:xfrm>
          <a:prstGeom prst="rect">
            <a:avLst/>
          </a:prstGeom>
          <a:noFill/>
        </p:spPr>
        <p:txBody>
          <a:bodyPr wrap="square" rtlCol="0">
            <a:spAutoFit/>
          </a:bodyPr>
          <a:lstStyle/>
          <a:p>
            <a:pPr marL="285750" indent="-285750">
              <a:buFont typeface="Arial" panose="020B0604020202020204" pitchFamily="34" charset="0"/>
              <a:buChar char="•"/>
            </a:pPr>
            <a:r>
              <a:rPr lang="de-DE" dirty="0"/>
              <a:t>Benutzung Web Apps und viele digitale Medien im Unterricht</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Thema Internet findet sich in allen Unterrichten wieder daher Grundwissen für jede Lehrkraft wichtig</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Digitale Unterricht in Videokonferenz Systemen (Probleme lösen) </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Aufzuklären und eine ganzheitliche Medienbildung ermöglichen</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diese Weise kann ein tieferes Verständnis auch für die Chancen und Risiken digitaler Medien gewonnen werden</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Beurteilen die Sicherheit der Kommunikation.</a:t>
            </a:r>
          </a:p>
          <a:p>
            <a:endParaRPr lang="de-DE" dirty="0"/>
          </a:p>
          <a:p>
            <a:endParaRPr lang="de-DE" dirty="0"/>
          </a:p>
        </p:txBody>
      </p:sp>
    </p:spTree>
    <p:extLst>
      <p:ext uri="{BB962C8B-B14F-4D97-AF65-F5344CB8AC3E}">
        <p14:creationId xmlns:p14="http://schemas.microsoft.com/office/powerpoint/2010/main" val="1863711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sz="2800" dirty="0"/>
              <a:t>Funktion des Internets</a:t>
            </a:r>
          </a:p>
        </p:txBody>
      </p:sp>
      <p:sp>
        <p:nvSpPr>
          <p:cNvPr id="3" name="Textfeld 2"/>
          <p:cNvSpPr txBox="1"/>
          <p:nvPr/>
        </p:nvSpPr>
        <p:spPr>
          <a:xfrm>
            <a:off x="813470" y="1108189"/>
            <a:ext cx="10703170" cy="2834622"/>
          </a:xfrm>
          <a:prstGeom prst="rect">
            <a:avLst/>
          </a:prstGeom>
          <a:noFill/>
        </p:spPr>
        <p:txBody>
          <a:bodyPr wrap="square" rtlCol="0">
            <a:spAutoFit/>
          </a:bodyPr>
          <a:lstStyle/>
          <a:p>
            <a:r>
              <a:rPr lang="de-DE" dirty="0"/>
              <a:t>Zusammenschluss mehrerer lokaler Computernetzwerke (Zuhause, Schule oder Betriebe) und bildet somit ein globales Computernetzwerk</a:t>
            </a:r>
          </a:p>
          <a:p>
            <a:endParaRPr lang="de-DE" dirty="0"/>
          </a:p>
          <a:p>
            <a:r>
              <a:rPr lang="de-DE" dirty="0"/>
              <a:t>Dreh- und Angelpunkte für den Datenaustausch (Internetknoten oder Provider) </a:t>
            </a:r>
          </a:p>
          <a:p>
            <a:endParaRPr lang="de-DE" dirty="0"/>
          </a:p>
          <a:p>
            <a:r>
              <a:rPr lang="de-DE" dirty="0"/>
              <a:t>Die eigentliche Datenübertragung zwischen den Internetknoten und den Providern erfolgt weltweit über Glasfaserkabel (Übertragungsgeschwindigkeiten). </a:t>
            </a:r>
            <a:br>
              <a:rPr lang="de-DE" dirty="0"/>
            </a:br>
            <a:br>
              <a:rPr lang="de-DE" dirty="0"/>
            </a:br>
            <a:r>
              <a:rPr lang="de-DE" dirty="0"/>
              <a:t>Die Anbindung der Haushalte oder Firmen, auch letzte Meile genannt, wird meist per Kupferkabel, Funk und zunehmend auch durch Glasfaser realisiert.</a:t>
            </a:r>
          </a:p>
          <a:p>
            <a:endParaRPr lang="de-DE" dirty="0"/>
          </a:p>
        </p:txBody>
      </p:sp>
      <p:sp>
        <p:nvSpPr>
          <p:cNvPr id="5" name="Textfeld 4">
            <a:extLst>
              <a:ext uri="{FF2B5EF4-FFF2-40B4-BE49-F238E27FC236}">
                <a16:creationId xmlns:a16="http://schemas.microsoft.com/office/drawing/2014/main" id="{C7E13825-22F5-D971-3940-4F309AFFF19B}"/>
              </a:ext>
            </a:extLst>
          </p:cNvPr>
          <p:cNvSpPr txBox="1"/>
          <p:nvPr/>
        </p:nvSpPr>
        <p:spPr>
          <a:xfrm>
            <a:off x="3448878" y="4133984"/>
            <a:ext cx="6102626" cy="1615827"/>
          </a:xfrm>
          <a:prstGeom prst="rect">
            <a:avLst/>
          </a:prstGeom>
          <a:noFill/>
        </p:spPr>
        <p:txBody>
          <a:bodyPr wrap="square">
            <a:spAutoFit/>
          </a:bodyPr>
          <a:lstStyle/>
          <a:p>
            <a:r>
              <a:rPr lang="de-DE" sz="1800" b="1" dirty="0"/>
              <a:t>Client</a:t>
            </a:r>
            <a:r>
              <a:rPr lang="de-DE" dirty="0"/>
              <a:t>: </a:t>
            </a:r>
          </a:p>
          <a:p>
            <a:pPr marL="285750" indent="-285750">
              <a:buFont typeface="Arial" panose="020B0604020202020204" pitchFamily="34" charset="0"/>
              <a:buChar char="•"/>
            </a:pPr>
            <a:r>
              <a:rPr lang="de-DE" dirty="0"/>
              <a:t>Computer oder allgemeiner ein System, das innerhalb des Netzes kommunizieren möchte</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Der Client bezeichnet (hier vereinfacht dargestellt) den Nutzer eines Computers, Smartphones, Tablets usw.“ </a:t>
            </a:r>
          </a:p>
        </p:txBody>
      </p:sp>
      <p:pic>
        <p:nvPicPr>
          <p:cNvPr id="6" name="Grafik 5">
            <a:extLst>
              <a:ext uri="{FF2B5EF4-FFF2-40B4-BE49-F238E27FC236}">
                <a16:creationId xmlns:a16="http://schemas.microsoft.com/office/drawing/2014/main" id="{65EAB9E3-C1AD-EA14-E46E-EF95665F62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1504" y="4133984"/>
            <a:ext cx="1276180" cy="1622692"/>
          </a:xfrm>
          <a:prstGeom prst="rect">
            <a:avLst/>
          </a:prstGeom>
        </p:spPr>
      </p:pic>
      <p:pic>
        <p:nvPicPr>
          <p:cNvPr id="7" name="Grafik 6">
            <a:extLst>
              <a:ext uri="{FF2B5EF4-FFF2-40B4-BE49-F238E27FC236}">
                <a16:creationId xmlns:a16="http://schemas.microsoft.com/office/drawing/2014/main" id="{3417086A-91D2-EC6C-E369-BDA02D6128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072" y="3786316"/>
            <a:ext cx="2221283" cy="2311161"/>
          </a:xfrm>
          <a:prstGeom prst="rect">
            <a:avLst/>
          </a:prstGeom>
        </p:spPr>
      </p:pic>
      <p:sp>
        <p:nvSpPr>
          <p:cNvPr id="9" name="Textfeld 8">
            <a:extLst>
              <a:ext uri="{FF2B5EF4-FFF2-40B4-BE49-F238E27FC236}">
                <a16:creationId xmlns:a16="http://schemas.microsoft.com/office/drawing/2014/main" id="{4789A2E6-712E-C602-BE39-CB2B8C039563}"/>
              </a:ext>
            </a:extLst>
          </p:cNvPr>
          <p:cNvSpPr txBox="1"/>
          <p:nvPr/>
        </p:nvSpPr>
        <p:spPr>
          <a:xfrm>
            <a:off x="7301685" y="6115399"/>
            <a:ext cx="3071924" cy="584775"/>
          </a:xfrm>
          <a:prstGeom prst="rect">
            <a:avLst/>
          </a:prstGeom>
          <a:noFill/>
        </p:spPr>
        <p:txBody>
          <a:bodyPr wrap="square" rtlCol="0">
            <a:spAutoFit/>
          </a:bodyPr>
          <a:lstStyle/>
          <a:p>
            <a:r>
              <a:rPr lang="de-DE" sz="800" dirty="0">
                <a:solidFill>
                  <a:schemeClr val="bg2"/>
                </a:solidFill>
              </a:rPr>
              <a:t>Graphik, Client Symbol IT2school Material, CC0, </a:t>
            </a:r>
            <a:r>
              <a:rPr lang="de-DE" sz="800" dirty="0">
                <a:solidFill>
                  <a:schemeClr val="bg2"/>
                </a:solidFill>
                <a:hlinkClick r:id="rId4">
                  <a:extLst>
                    <a:ext uri="{A12FA001-AC4F-418D-AE19-62706E023703}">
                      <ahyp:hlinkClr xmlns:ahyp="http://schemas.microsoft.com/office/drawing/2018/hyperlinkcolor" val="tx"/>
                    </a:ext>
                  </a:extLst>
                </a:hlinkClick>
              </a:rPr>
              <a:t>https://creativecommons.org</a:t>
            </a:r>
            <a:r>
              <a:rPr lang="de-DE" sz="800" dirty="0">
                <a:solidFill>
                  <a:schemeClr val="bg2"/>
                </a:solidFill>
              </a:rPr>
              <a:t>, </a:t>
            </a:r>
            <a:r>
              <a:rPr lang="de-DE" sz="800" dirty="0">
                <a:solidFill>
                  <a:schemeClr val="bg2"/>
                </a:solidFill>
                <a:hlinkClick r:id="rId5">
                  <a:extLst>
                    <a:ext uri="{A12FA001-AC4F-418D-AE19-62706E023703}">
                      <ahyp:hlinkClr xmlns:ahyp="http://schemas.microsoft.com/office/drawing/2018/hyperlinkcolor" val="tx"/>
                    </a:ext>
                  </a:extLst>
                </a:hlinkClick>
              </a:rPr>
              <a:t>https://www.wissensfabrik.de/it2school/</a:t>
            </a:r>
            <a:endParaRPr lang="de-DE" sz="800" dirty="0">
              <a:solidFill>
                <a:schemeClr val="bg2"/>
              </a:solidFill>
            </a:endParaRPr>
          </a:p>
          <a:p>
            <a:endParaRPr lang="de-DE" sz="800" dirty="0">
              <a:solidFill>
                <a:schemeClr val="bg2"/>
              </a:solidFill>
            </a:endParaRPr>
          </a:p>
        </p:txBody>
      </p:sp>
    </p:spTree>
    <p:extLst>
      <p:ext uri="{BB962C8B-B14F-4D97-AF65-F5344CB8AC3E}">
        <p14:creationId xmlns:p14="http://schemas.microsoft.com/office/powerpoint/2010/main" val="468030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Webserver</a:t>
            </a:r>
          </a:p>
        </p:txBody>
      </p:sp>
      <p:sp>
        <p:nvSpPr>
          <p:cNvPr id="3" name="Textplatzhalter 2"/>
          <p:cNvSpPr>
            <a:spLocks noGrp="1"/>
          </p:cNvSpPr>
          <p:nvPr>
            <p:ph type="body" sz="quarter" idx="10"/>
          </p:nvPr>
        </p:nvSpPr>
        <p:spPr/>
        <p:txBody>
          <a:bodyPr/>
          <a:lstStyle/>
          <a:p>
            <a:r>
              <a:rPr lang="de-DE" dirty="0"/>
              <a:t>Auf dem Webserver liegt eine Kopie der gewünschten Webseite. Er hat die Aufgabe, Daten (wie beispielsweise Webseiten) zu speichern und zur Verfügung zu stellen.“</a:t>
            </a:r>
          </a:p>
          <a:p>
            <a:endParaRPr lang="de-DE" dirty="0"/>
          </a:p>
          <a:p>
            <a:r>
              <a:rPr lang="de-DE" i="1" dirty="0"/>
              <a:t>Server</a:t>
            </a:r>
            <a:r>
              <a:rPr lang="de-DE" dirty="0"/>
              <a:t>, die bestimmte Inhalte und Dienste (wie Webseiten, Dateien, Kalender etc.) innerhalb des Netzwerkes</a:t>
            </a:r>
          </a:p>
          <a:p>
            <a:endParaRPr lang="de-DE" dirty="0"/>
          </a:p>
          <a:p>
            <a:r>
              <a:rPr lang="de-DE" dirty="0"/>
              <a:t>Dieser hat die IP: 178.254.10.171 </a:t>
            </a:r>
          </a:p>
        </p:txBody>
      </p:sp>
      <p:sp>
        <p:nvSpPr>
          <p:cNvPr id="4" name="Textplatzhalter 2">
            <a:extLst>
              <a:ext uri="{FF2B5EF4-FFF2-40B4-BE49-F238E27FC236}">
                <a16:creationId xmlns:a16="http://schemas.microsoft.com/office/drawing/2014/main" id="{69FF14B9-F1CD-9620-8B0B-458EC5A965BA}"/>
              </a:ext>
            </a:extLst>
          </p:cNvPr>
          <p:cNvSpPr txBox="1">
            <a:spLocks/>
          </p:cNvSpPr>
          <p:nvPr/>
        </p:nvSpPr>
        <p:spPr>
          <a:xfrm>
            <a:off x="6543331" y="1491011"/>
            <a:ext cx="5195887" cy="4344985"/>
          </a:xfrm>
          <a:prstGeom prst="rect">
            <a:avLst/>
          </a:prstGeom>
          <a:ln>
            <a:noFill/>
          </a:ln>
        </p:spPr>
        <p:txBody>
          <a:bodyPr vert="horz" lIns="0" tIns="0" rIns="0" bIns="0" rtlCol="0">
            <a:noAutofit/>
          </a:bodyPr>
          <a:lstStyle>
            <a:lvl1pPr marL="0" indent="0" algn="l" defTabSz="914269" rtl="0" eaLnBrk="1" latinLnBrk="0" hangingPunct="1">
              <a:spcBef>
                <a:spcPts val="600"/>
              </a:spcBef>
              <a:buFont typeface="Arial" panose="020B0604020202020204" pitchFamily="34" charset="0"/>
              <a:buNone/>
              <a:defRPr sz="1600" kern="1200">
                <a:solidFill>
                  <a:schemeClr val="tx2"/>
                </a:solidFill>
                <a:latin typeface="Open Sans" panose="020B0606030504020204" pitchFamily="34" charset="0"/>
                <a:ea typeface="+mn-ea"/>
                <a:cs typeface="+mn-cs"/>
              </a:defRPr>
            </a:lvl1pPr>
            <a:lvl2pPr marL="395942" indent="-323953" algn="l" defTabSz="914269" rtl="0" eaLnBrk="1" latinLnBrk="0" hangingPunct="1">
              <a:spcBef>
                <a:spcPts val="300"/>
              </a:spcBef>
              <a:buFont typeface="Open Sans" panose="020B0606030504020204" pitchFamily="34" charset="0"/>
              <a:buChar char="—"/>
              <a:defRPr sz="1600" kern="1200">
                <a:solidFill>
                  <a:schemeClr val="tx2"/>
                </a:solidFill>
                <a:latin typeface="Open Sans" panose="020B0606030504020204" pitchFamily="34" charset="0"/>
                <a:ea typeface="+mn-ea"/>
                <a:cs typeface="+mn-cs"/>
              </a:defRPr>
            </a:lvl2pPr>
            <a:lvl3pPr marL="0" indent="0" algn="l" defTabSz="914269" rtl="0" eaLnBrk="1" latinLnBrk="0" hangingPunct="1">
              <a:spcBef>
                <a:spcPts val="600"/>
              </a:spcBef>
              <a:buFont typeface="Arial" panose="020B0604020202020204" pitchFamily="34" charset="0"/>
              <a:buNone/>
              <a:defRPr sz="1400" kern="1200">
                <a:solidFill>
                  <a:schemeClr val="tx2"/>
                </a:solidFill>
                <a:latin typeface="Open Sans" panose="020B0606030504020204" pitchFamily="34" charset="0"/>
                <a:ea typeface="+mn-ea"/>
                <a:cs typeface="+mn-cs"/>
              </a:defRPr>
            </a:lvl3pPr>
            <a:lvl4pPr marL="395942" indent="-215969" algn="l" defTabSz="914269" rtl="0" eaLnBrk="1" latinLnBrk="0" hangingPunct="1">
              <a:spcBef>
                <a:spcPts val="300"/>
              </a:spcBef>
              <a:buFont typeface="Symbol" panose="05050102010706020507" pitchFamily="18" charset="2"/>
              <a:buChar char="-"/>
              <a:defRPr sz="1400" kern="1200">
                <a:solidFill>
                  <a:schemeClr val="tx2"/>
                </a:solidFill>
                <a:latin typeface="Open Sans" panose="020B0606030504020204" pitchFamily="34" charset="0"/>
                <a:ea typeface="+mn-ea"/>
                <a:cs typeface="+mn-cs"/>
              </a:defRPr>
            </a:lvl4pPr>
            <a:lvl5pPr marL="575916" indent="-179362" algn="l" defTabSz="914269" rtl="0" eaLnBrk="1" latinLnBrk="0" hangingPunct="1">
              <a:spcBef>
                <a:spcPts val="300"/>
              </a:spcBef>
              <a:buFont typeface="Symbol" panose="05050102010706020507" pitchFamily="18" charset="2"/>
              <a:buChar char="-"/>
              <a:defRPr sz="1400" kern="1200" baseline="0">
                <a:solidFill>
                  <a:schemeClr val="tx2"/>
                </a:solidFill>
                <a:latin typeface="Open Sans" panose="020B0606030504020204" pitchFamily="34" charset="0"/>
                <a:ea typeface="+mn-ea"/>
                <a:cs typeface="+mn-cs"/>
              </a:defRPr>
            </a:lvl5pPr>
            <a:lvl6pPr marL="358723" indent="0" algn="l" defTabSz="914269" rtl="0" eaLnBrk="1" latinLnBrk="0" hangingPunct="1">
              <a:spcBef>
                <a:spcPts val="0"/>
              </a:spcBef>
              <a:buFont typeface="Arial" panose="020B0604020202020204" pitchFamily="34" charset="0"/>
              <a:buNone/>
              <a:defRPr sz="3200" b="1" kern="1200">
                <a:solidFill>
                  <a:schemeClr val="bg1"/>
                </a:solidFill>
                <a:latin typeface="+mn-lt"/>
                <a:ea typeface="+mn-ea"/>
                <a:cs typeface="+mn-cs"/>
              </a:defRPr>
            </a:lvl6pPr>
            <a:lvl7pPr marL="358723" indent="0" algn="l" defTabSz="914269" rtl="0" eaLnBrk="1" latinLnBrk="0" hangingPunct="1">
              <a:spcBef>
                <a:spcPts val="0"/>
              </a:spcBef>
              <a:buFont typeface="Arial" panose="020B0604020202020204" pitchFamily="34" charset="0"/>
              <a:buNone/>
              <a:defRPr sz="3200" kern="1200">
                <a:solidFill>
                  <a:schemeClr val="bg1"/>
                </a:solidFill>
                <a:latin typeface="+mn-lt"/>
                <a:ea typeface="+mn-ea"/>
                <a:cs typeface="+mn-cs"/>
              </a:defRPr>
            </a:lvl7pPr>
            <a:lvl8pPr marL="3428502" indent="-228566"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35" indent="-228566"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a:t>Schnur (Netzwerkkabel) mit dem Client verbunden. </a:t>
            </a:r>
          </a:p>
          <a:p>
            <a:endParaRPr lang="de-DE"/>
          </a:p>
          <a:p>
            <a:r>
              <a:rPr lang="de-DE"/>
              <a:t>Der Heim-Internetrouter stellt für den Client eine Verbindung zum Internet her.</a:t>
            </a:r>
          </a:p>
          <a:p>
            <a:endParaRPr lang="de-DE"/>
          </a:p>
          <a:p>
            <a:r>
              <a:rPr lang="de-DE"/>
              <a:t>Es gibt auch Heim-Internetrouter, die keine Netzwerkkabel brauchen, da sie über WLAN (Wireless Local Area Network) verfügen. </a:t>
            </a:r>
          </a:p>
          <a:p>
            <a:endParaRPr lang="de-DE"/>
          </a:p>
          <a:p>
            <a:r>
              <a:rPr lang="de-DE"/>
              <a:t>Mit WLAN kann man kabellos im Internet surfen“ </a:t>
            </a:r>
            <a:endParaRPr lang="de-DE" dirty="0"/>
          </a:p>
        </p:txBody>
      </p:sp>
      <p:sp>
        <p:nvSpPr>
          <p:cNvPr id="6" name="Titel 1">
            <a:extLst>
              <a:ext uri="{FF2B5EF4-FFF2-40B4-BE49-F238E27FC236}">
                <a16:creationId xmlns:a16="http://schemas.microsoft.com/office/drawing/2014/main" id="{98C83123-FA18-6DB0-83C0-E6EC7F10A1C9}"/>
              </a:ext>
            </a:extLst>
          </p:cNvPr>
          <p:cNvSpPr txBox="1">
            <a:spLocks/>
          </p:cNvSpPr>
          <p:nvPr/>
        </p:nvSpPr>
        <p:spPr>
          <a:xfrm>
            <a:off x="7123112" y="346075"/>
            <a:ext cx="5068888" cy="684213"/>
          </a:xfrm>
          <a:prstGeom prst="rect">
            <a:avLst/>
          </a:prstGeom>
          <a:ln>
            <a:noFill/>
          </a:ln>
        </p:spPr>
        <p:txBody>
          <a:bodyPr vert="horz" lIns="0" tIns="0" rIns="0" bIns="0" rtlCol="0" anchor="t" anchorCtr="0">
            <a:noAutofit/>
          </a:bodyPr>
          <a:lstStyle>
            <a:lvl1pPr algn="l" defTabSz="914269" rtl="0" eaLnBrk="1" latinLnBrk="0" hangingPunct="1">
              <a:spcBef>
                <a:spcPct val="0"/>
              </a:spcBef>
              <a:buNone/>
              <a:defRPr sz="2400" b="1" kern="1200" baseline="0">
                <a:solidFill>
                  <a:schemeClr val="tx2"/>
                </a:solidFill>
                <a:latin typeface="Open Sans" panose="020B0606030504020204" pitchFamily="34" charset="0"/>
                <a:ea typeface="+mj-ea"/>
                <a:cs typeface="+mj-cs"/>
              </a:defRPr>
            </a:lvl1pPr>
          </a:lstStyle>
          <a:p>
            <a:r>
              <a:rPr lang="de-DE"/>
              <a:t>Heim-Internetrouter</a:t>
            </a:r>
            <a:endParaRPr lang="de-DE" dirty="0"/>
          </a:p>
        </p:txBody>
      </p:sp>
      <p:pic>
        <p:nvPicPr>
          <p:cNvPr id="7" name="Grafik 6">
            <a:extLst>
              <a:ext uri="{FF2B5EF4-FFF2-40B4-BE49-F238E27FC236}">
                <a16:creationId xmlns:a16="http://schemas.microsoft.com/office/drawing/2014/main" id="{3612FCD0-C023-7B95-F488-A2BCE69D7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4990" y="4576472"/>
            <a:ext cx="1129104" cy="1189809"/>
          </a:xfrm>
          <a:prstGeom prst="rect">
            <a:avLst/>
          </a:prstGeom>
        </p:spPr>
      </p:pic>
      <p:pic>
        <p:nvPicPr>
          <p:cNvPr id="8" name="Grafik 7">
            <a:extLst>
              <a:ext uri="{FF2B5EF4-FFF2-40B4-BE49-F238E27FC236}">
                <a16:creationId xmlns:a16="http://schemas.microsoft.com/office/drawing/2014/main" id="{FF1B087F-ABA4-DF43-861B-1F794B2B6A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0899" y="4504408"/>
            <a:ext cx="1120750" cy="1333936"/>
          </a:xfrm>
          <a:prstGeom prst="rect">
            <a:avLst/>
          </a:prstGeom>
        </p:spPr>
      </p:pic>
      <p:sp>
        <p:nvSpPr>
          <p:cNvPr id="10" name="Textfeld 9">
            <a:extLst>
              <a:ext uri="{FF2B5EF4-FFF2-40B4-BE49-F238E27FC236}">
                <a16:creationId xmlns:a16="http://schemas.microsoft.com/office/drawing/2014/main" id="{0ED7CDAF-103A-5411-3A43-C516EA929673}"/>
              </a:ext>
            </a:extLst>
          </p:cNvPr>
          <p:cNvSpPr txBox="1"/>
          <p:nvPr/>
        </p:nvSpPr>
        <p:spPr>
          <a:xfrm>
            <a:off x="3472656" y="6114048"/>
            <a:ext cx="6102626" cy="338554"/>
          </a:xfrm>
          <a:prstGeom prst="rect">
            <a:avLst/>
          </a:prstGeom>
          <a:noFill/>
        </p:spPr>
        <p:txBody>
          <a:bodyPr wrap="square">
            <a:spAutoFit/>
          </a:bodyPr>
          <a:lstStyle/>
          <a:p>
            <a:r>
              <a:rPr lang="de-DE" sz="800" dirty="0">
                <a:solidFill>
                  <a:schemeClr val="bg2"/>
                </a:solidFill>
              </a:rPr>
              <a:t>Graphik, Webserver und Heiminternet Router, Symbol IT2school Material, CC0, </a:t>
            </a:r>
            <a:r>
              <a:rPr lang="de-DE" sz="800" dirty="0">
                <a:solidFill>
                  <a:schemeClr val="bg2"/>
                </a:solidFill>
                <a:hlinkClick r:id="rId4">
                  <a:extLst>
                    <a:ext uri="{A12FA001-AC4F-418D-AE19-62706E023703}">
                      <ahyp:hlinkClr xmlns:ahyp="http://schemas.microsoft.com/office/drawing/2018/hyperlinkcolor" val="tx"/>
                    </a:ext>
                  </a:extLst>
                </a:hlinkClick>
              </a:rPr>
              <a:t>https://creativecommons.org</a:t>
            </a:r>
            <a:r>
              <a:rPr lang="de-DE" sz="800" dirty="0">
                <a:solidFill>
                  <a:schemeClr val="bg2"/>
                </a:solidFill>
              </a:rPr>
              <a:t>, </a:t>
            </a:r>
            <a:r>
              <a:rPr lang="de-DE" sz="800" dirty="0">
                <a:solidFill>
                  <a:schemeClr val="bg2"/>
                </a:solidFill>
                <a:hlinkClick r:id="rId5">
                  <a:extLst>
                    <a:ext uri="{A12FA001-AC4F-418D-AE19-62706E023703}">
                      <ahyp:hlinkClr xmlns:ahyp="http://schemas.microsoft.com/office/drawing/2018/hyperlinkcolor" val="tx"/>
                    </a:ext>
                  </a:extLst>
                </a:hlinkClick>
              </a:rPr>
              <a:t>https://www.wissensfabrik.de/it2school/</a:t>
            </a:r>
            <a:endParaRPr lang="de-DE" sz="800" dirty="0">
              <a:solidFill>
                <a:schemeClr val="bg2"/>
              </a:solidFill>
            </a:endParaRPr>
          </a:p>
        </p:txBody>
      </p:sp>
    </p:spTree>
    <p:extLst>
      <p:ext uri="{BB962C8B-B14F-4D97-AF65-F5344CB8AC3E}">
        <p14:creationId xmlns:p14="http://schemas.microsoft.com/office/powerpoint/2010/main" val="2065363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Gliederung</a:t>
            </a:r>
          </a:p>
        </p:txBody>
      </p:sp>
      <p:sp>
        <p:nvSpPr>
          <p:cNvPr id="6" name="Inhaltsplatzhalter 5"/>
          <p:cNvSpPr>
            <a:spLocks noGrp="1"/>
          </p:cNvSpPr>
          <p:nvPr>
            <p:ph sz="quarter" idx="10"/>
          </p:nvPr>
        </p:nvSpPr>
        <p:spPr/>
        <p:txBody>
          <a:bodyPr/>
          <a:lstStyle/>
          <a:p>
            <a:pPr marL="342900" indent="-342900">
              <a:buAutoNum type="arabicPeriod"/>
            </a:pPr>
            <a:r>
              <a:rPr lang="de-DE" sz="2000" dirty="0"/>
              <a:t>Rückblick auf die Selbstlernphase Praxis II</a:t>
            </a:r>
          </a:p>
          <a:p>
            <a:pPr marL="738842" lvl="1" indent="-342900">
              <a:buAutoNum type="arabicPeriod"/>
            </a:pPr>
            <a:r>
              <a:rPr lang="de-DE" sz="2000" dirty="0"/>
              <a:t>Lernen über Medien</a:t>
            </a:r>
          </a:p>
          <a:p>
            <a:pPr marL="342900" indent="-342900">
              <a:buAutoNum type="arabicPeriod"/>
            </a:pPr>
            <a:r>
              <a:rPr lang="de-DE" sz="2000" dirty="0"/>
              <a:t>Lerntheoretische Grundlagen (Psychologie) Kurzer Exkurs</a:t>
            </a:r>
          </a:p>
          <a:p>
            <a:pPr marL="342900" indent="-342900">
              <a:buAutoNum type="arabicPeriod"/>
            </a:pPr>
            <a:r>
              <a:rPr lang="de-DE" sz="2000" dirty="0"/>
              <a:t>Quiz Akademie Tool kennenlernen</a:t>
            </a:r>
          </a:p>
          <a:p>
            <a:pPr marL="342900" indent="-342900">
              <a:buAutoNum type="arabicPeriod"/>
            </a:pPr>
            <a:r>
              <a:rPr lang="de-DE" sz="2000" b="1" dirty="0"/>
              <a:t>Technologische Perspektive</a:t>
            </a:r>
          </a:p>
          <a:p>
            <a:pPr marL="738842" lvl="1" indent="-342900"/>
            <a:r>
              <a:rPr lang="de-DE" sz="2000" dirty="0"/>
              <a:t>Grundlagen der Informatik kennenlernen</a:t>
            </a:r>
          </a:p>
          <a:p>
            <a:pPr marL="738842" lvl="1" indent="-342900"/>
            <a:r>
              <a:rPr lang="de-DE" sz="2000" dirty="0"/>
              <a:t>Das Internet</a:t>
            </a:r>
          </a:p>
          <a:p>
            <a:pPr marL="738842" lvl="1" indent="-342900"/>
            <a:r>
              <a:rPr lang="de-DE" sz="2000" dirty="0"/>
              <a:t>Binär System</a:t>
            </a:r>
          </a:p>
          <a:p>
            <a:pPr marL="738842" lvl="1" indent="-342900"/>
            <a:r>
              <a:rPr lang="de-DE" sz="2000" dirty="0"/>
              <a:t>KI (Eva Prinzip, Tool Teachable Machine)</a:t>
            </a:r>
          </a:p>
          <a:p>
            <a:pPr marL="342900" indent="-342900">
              <a:buAutoNum type="arabicPeriod"/>
            </a:pPr>
            <a:r>
              <a:rPr lang="de-DE" sz="2000" dirty="0"/>
              <a:t>Abgabe 2: Unterrichtverlaufsplan</a:t>
            </a:r>
          </a:p>
          <a:p>
            <a:pPr lvl="4" indent="0">
              <a:buNone/>
            </a:pPr>
            <a:endParaRPr lang="de-DE" sz="1800" b="1" dirty="0">
              <a:solidFill>
                <a:srgbClr val="00305E"/>
              </a:solidFill>
              <a:latin typeface="Open Sans"/>
            </a:endParaRPr>
          </a:p>
        </p:txBody>
      </p:sp>
    </p:spTree>
    <p:extLst>
      <p:ext uri="{BB962C8B-B14F-4D97-AF65-F5344CB8AC3E}">
        <p14:creationId xmlns:p14="http://schemas.microsoft.com/office/powerpoint/2010/main" val="1698765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0034A5-7B6E-FB18-342E-6B456064ED30}"/>
              </a:ext>
            </a:extLst>
          </p:cNvPr>
          <p:cNvSpPr>
            <a:spLocks noGrp="1"/>
          </p:cNvSpPr>
          <p:nvPr>
            <p:ph type="title"/>
          </p:nvPr>
        </p:nvSpPr>
        <p:spPr/>
        <p:txBody>
          <a:bodyPr/>
          <a:lstStyle/>
          <a:p>
            <a:endParaRPr lang="de-DE"/>
          </a:p>
        </p:txBody>
      </p:sp>
      <p:sp>
        <p:nvSpPr>
          <p:cNvPr id="3" name="Textplatzhalter 2">
            <a:extLst>
              <a:ext uri="{FF2B5EF4-FFF2-40B4-BE49-F238E27FC236}">
                <a16:creationId xmlns:a16="http://schemas.microsoft.com/office/drawing/2014/main" id="{835AF346-85EA-67B6-93C1-1FA28A3B9C6F}"/>
              </a:ext>
            </a:extLst>
          </p:cNvPr>
          <p:cNvSpPr>
            <a:spLocks noGrp="1"/>
          </p:cNvSpPr>
          <p:nvPr>
            <p:ph type="body" sz="quarter" idx="10"/>
          </p:nvPr>
        </p:nvSpPr>
        <p:spPr/>
        <p:txBody>
          <a:bodyPr/>
          <a:lstStyle/>
          <a:p>
            <a:r>
              <a:rPr lang="de-DE" sz="2000" b="1" dirty="0"/>
              <a:t>Provider</a:t>
            </a:r>
            <a:r>
              <a:rPr lang="de-DE" dirty="0"/>
              <a:t> </a:t>
            </a:r>
          </a:p>
          <a:p>
            <a:endParaRPr lang="de-DE" dirty="0"/>
          </a:p>
          <a:p>
            <a:r>
              <a:rPr lang="de-DE" dirty="0"/>
              <a:t>Schnur mit dem Heim-Internetrouter verbunden. </a:t>
            </a:r>
          </a:p>
          <a:p>
            <a:endParaRPr lang="de-DE" dirty="0"/>
          </a:p>
          <a:p>
            <a:r>
              <a:rPr lang="de-DE" dirty="0"/>
              <a:t>Jeder, der im Internet surfen will, benötigt einen Internet-Anbieter (z. B. Telekom, Kabel Deutschland, Vodafon, 1und1), bei dem man für den Zugang bezahlen muss. </a:t>
            </a:r>
          </a:p>
          <a:p>
            <a:endParaRPr lang="de-DE" dirty="0"/>
          </a:p>
          <a:p>
            <a:r>
              <a:rPr lang="de-DE" dirty="0"/>
              <a:t>Der Heim-Internetrouter meldet sich beim Provider mit persönlichen Zugangsdaten an und erlaubt dann den Zugriff aufs Internet. </a:t>
            </a:r>
          </a:p>
          <a:p>
            <a:endParaRPr lang="de-DE" dirty="0"/>
          </a:p>
        </p:txBody>
      </p:sp>
      <p:sp>
        <p:nvSpPr>
          <p:cNvPr id="4" name="Textplatzhalter 3">
            <a:extLst>
              <a:ext uri="{FF2B5EF4-FFF2-40B4-BE49-F238E27FC236}">
                <a16:creationId xmlns:a16="http://schemas.microsoft.com/office/drawing/2014/main" id="{E5996EDB-6C1F-CEF4-0028-3AD48F8EA578}"/>
              </a:ext>
            </a:extLst>
          </p:cNvPr>
          <p:cNvSpPr>
            <a:spLocks noGrp="1"/>
          </p:cNvSpPr>
          <p:nvPr>
            <p:ph type="body" sz="quarter" idx="11"/>
          </p:nvPr>
        </p:nvSpPr>
        <p:spPr>
          <a:xfrm>
            <a:off x="6267449" y="546652"/>
            <a:ext cx="5187950" cy="5282647"/>
          </a:xfrm>
        </p:spPr>
        <p:txBody>
          <a:bodyPr/>
          <a:lstStyle/>
          <a:p>
            <a:r>
              <a:rPr lang="de-DE" sz="2000" b="1" dirty="0"/>
              <a:t>DNS</a:t>
            </a:r>
            <a:endParaRPr lang="de-DE" b="1" dirty="0"/>
          </a:p>
          <a:p>
            <a:endParaRPr lang="de-DE" dirty="0"/>
          </a:p>
          <a:p>
            <a:r>
              <a:rPr lang="de-DE" dirty="0"/>
              <a:t>Die Computer kommunizieren im Internet nicht mit Namen wie www.deine-schule.de, sondern mit Zahlen, sogenannten IP-Nummern. </a:t>
            </a:r>
          </a:p>
          <a:p>
            <a:endParaRPr lang="de-DE" dirty="0"/>
          </a:p>
          <a:p>
            <a:r>
              <a:rPr lang="de-DE" dirty="0"/>
              <a:t>Diese sind vergleichbar mit einer Postanschrift, und jeder im Internet besitzt eine solche Nummer. </a:t>
            </a:r>
          </a:p>
          <a:p>
            <a:endParaRPr lang="de-DE" dirty="0"/>
          </a:p>
          <a:p>
            <a:r>
              <a:rPr lang="de-DE" dirty="0"/>
              <a:t>Da wir uns aber Namen besser merken können als lange Zahlen, gibt es das DNS (Domain Name System). Dieses System ist vergleichbar mit der Auskunft. Das DNS sagt dem Client, welche Nummer zu welchem Namen gehört.“</a:t>
            </a:r>
          </a:p>
          <a:p>
            <a:endParaRPr lang="de-DE" dirty="0"/>
          </a:p>
          <a:p>
            <a:r>
              <a:rPr lang="de-DE" dirty="0"/>
              <a:t>Unsere IP: 178.254.10.171 (Mein Arbeitsrechner z.B. oder OPAL-Kursseite) </a:t>
            </a:r>
          </a:p>
          <a:p>
            <a:endParaRPr lang="de-DE" dirty="0"/>
          </a:p>
        </p:txBody>
      </p:sp>
      <p:pic>
        <p:nvPicPr>
          <p:cNvPr id="5" name="Grafik 4">
            <a:extLst>
              <a:ext uri="{FF2B5EF4-FFF2-40B4-BE49-F238E27FC236}">
                <a16:creationId xmlns:a16="http://schemas.microsoft.com/office/drawing/2014/main" id="{76C59077-C9D7-FBCF-FCF7-66CC454ADE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5974" y="4806258"/>
            <a:ext cx="868654" cy="1134855"/>
          </a:xfrm>
          <a:prstGeom prst="rect">
            <a:avLst/>
          </a:prstGeom>
        </p:spPr>
      </p:pic>
      <p:pic>
        <p:nvPicPr>
          <p:cNvPr id="6" name="Grafik 5">
            <a:extLst>
              <a:ext uri="{FF2B5EF4-FFF2-40B4-BE49-F238E27FC236}">
                <a16:creationId xmlns:a16="http://schemas.microsoft.com/office/drawing/2014/main" id="{1635BFED-2302-F844-47A8-0F27CB5BC7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8531" y="176660"/>
            <a:ext cx="772769" cy="1023041"/>
          </a:xfrm>
          <a:prstGeom prst="rect">
            <a:avLst/>
          </a:prstGeom>
        </p:spPr>
      </p:pic>
      <p:sp>
        <p:nvSpPr>
          <p:cNvPr id="8" name="Textfeld 7">
            <a:extLst>
              <a:ext uri="{FF2B5EF4-FFF2-40B4-BE49-F238E27FC236}">
                <a16:creationId xmlns:a16="http://schemas.microsoft.com/office/drawing/2014/main" id="{40A7B656-EF0E-5E67-A848-BD0801EB6873}"/>
              </a:ext>
            </a:extLst>
          </p:cNvPr>
          <p:cNvSpPr txBox="1"/>
          <p:nvPr/>
        </p:nvSpPr>
        <p:spPr>
          <a:xfrm>
            <a:off x="3631682" y="6114048"/>
            <a:ext cx="6102626" cy="338554"/>
          </a:xfrm>
          <a:prstGeom prst="rect">
            <a:avLst/>
          </a:prstGeom>
          <a:noFill/>
        </p:spPr>
        <p:txBody>
          <a:bodyPr wrap="square">
            <a:spAutoFit/>
          </a:bodyPr>
          <a:lstStyle/>
          <a:p>
            <a:r>
              <a:rPr lang="de-DE" sz="800" dirty="0">
                <a:solidFill>
                  <a:schemeClr val="bg2"/>
                </a:solidFill>
              </a:rPr>
              <a:t>Graphik, Provider und DNS, Symbol IT2school Material, CC0, </a:t>
            </a:r>
            <a:r>
              <a:rPr lang="de-DE" sz="800" dirty="0">
                <a:solidFill>
                  <a:schemeClr val="bg2"/>
                </a:solidFill>
                <a:hlinkClick r:id="rId5">
                  <a:extLst>
                    <a:ext uri="{A12FA001-AC4F-418D-AE19-62706E023703}">
                      <ahyp:hlinkClr xmlns:ahyp="http://schemas.microsoft.com/office/drawing/2018/hyperlinkcolor" val="tx"/>
                    </a:ext>
                  </a:extLst>
                </a:hlinkClick>
              </a:rPr>
              <a:t>https://creativecommons.org</a:t>
            </a:r>
            <a:r>
              <a:rPr lang="de-DE" sz="800" dirty="0">
                <a:solidFill>
                  <a:schemeClr val="bg2"/>
                </a:solidFill>
              </a:rPr>
              <a:t>, </a:t>
            </a:r>
            <a:r>
              <a:rPr lang="de-DE" sz="800" dirty="0">
                <a:solidFill>
                  <a:schemeClr val="bg2"/>
                </a:solidFill>
                <a:hlinkClick r:id="rId6">
                  <a:extLst>
                    <a:ext uri="{A12FA001-AC4F-418D-AE19-62706E023703}">
                      <ahyp:hlinkClr xmlns:ahyp="http://schemas.microsoft.com/office/drawing/2018/hyperlinkcolor" val="tx"/>
                    </a:ext>
                  </a:extLst>
                </a:hlinkClick>
              </a:rPr>
              <a:t>https://www.wissensfabrik.de/it2school/</a:t>
            </a:r>
            <a:endParaRPr lang="de-DE" sz="800" dirty="0">
              <a:solidFill>
                <a:schemeClr val="bg2"/>
              </a:solidFill>
            </a:endParaRPr>
          </a:p>
        </p:txBody>
      </p:sp>
    </p:spTree>
    <p:extLst>
      <p:ext uri="{BB962C8B-B14F-4D97-AF65-F5344CB8AC3E}">
        <p14:creationId xmlns:p14="http://schemas.microsoft.com/office/powerpoint/2010/main" val="203192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Router</a:t>
            </a:r>
          </a:p>
        </p:txBody>
      </p:sp>
      <p:sp>
        <p:nvSpPr>
          <p:cNvPr id="3" name="Textplatzhalter 2"/>
          <p:cNvSpPr>
            <a:spLocks noGrp="1"/>
          </p:cNvSpPr>
          <p:nvPr>
            <p:ph type="body" sz="quarter" idx="10"/>
          </p:nvPr>
        </p:nvSpPr>
        <p:spPr/>
        <p:txBody>
          <a:bodyPr/>
          <a:lstStyle/>
          <a:p>
            <a:r>
              <a:rPr lang="de-DE" sz="1400" dirty="0"/>
              <a:t>Ebenso sollten auch der Provider, das DNS und der Webserver mit Schnüren an dieses System aus Routern verbunden werden.</a:t>
            </a:r>
          </a:p>
          <a:p>
            <a:endParaRPr lang="de-DE" sz="1400" dirty="0"/>
          </a:p>
          <a:p>
            <a:r>
              <a:rPr lang="de-DE" sz="1400" dirty="0"/>
              <a:t>Damit eine Nachricht/Anfrage im Internet von einem Ort/Computer zum anderen kommt, benötigt man Router.</a:t>
            </a:r>
          </a:p>
          <a:p>
            <a:endParaRPr lang="de-DE" sz="1400" dirty="0"/>
          </a:p>
          <a:p>
            <a:r>
              <a:rPr lang="de-DE" sz="1400" dirty="0"/>
              <a:t>Sie sind nicht zu vergleichen mit dem Heim-Internetrouter</a:t>
            </a:r>
          </a:p>
          <a:p>
            <a:endParaRPr lang="de-DE" sz="1400" dirty="0"/>
          </a:p>
          <a:p>
            <a:r>
              <a:rPr lang="de-DE" sz="1400" dirty="0"/>
              <a:t>Die Router dienen als Wegweiser im Internet und reichen eine Nachricht/Anfrage möglichst intelligent von einem zum anderen, bis sie zugestellt werden kann.“</a:t>
            </a:r>
          </a:p>
          <a:p>
            <a:endParaRPr lang="de-DE" dirty="0"/>
          </a:p>
          <a:p>
            <a:endParaRPr lang="de-DE" dirty="0"/>
          </a:p>
        </p:txBody>
      </p:sp>
      <p:pic>
        <p:nvPicPr>
          <p:cNvPr id="4" name="Grafik 3">
            <a:extLst>
              <a:ext uri="{FF2B5EF4-FFF2-40B4-BE49-F238E27FC236}">
                <a16:creationId xmlns:a16="http://schemas.microsoft.com/office/drawing/2014/main" id="{008048EC-0853-FE34-28F9-4038B4AE02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1402" y="2045031"/>
            <a:ext cx="5971508" cy="2767938"/>
          </a:xfrm>
          <a:prstGeom prst="rect">
            <a:avLst/>
          </a:prstGeom>
        </p:spPr>
      </p:pic>
      <p:pic>
        <p:nvPicPr>
          <p:cNvPr id="6" name="Grafik 5">
            <a:extLst>
              <a:ext uri="{FF2B5EF4-FFF2-40B4-BE49-F238E27FC236}">
                <a16:creationId xmlns:a16="http://schemas.microsoft.com/office/drawing/2014/main" id="{2BA2FA96-2A17-1683-4A6C-F7BE51764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712" y="4812969"/>
            <a:ext cx="861652" cy="1138117"/>
          </a:xfrm>
          <a:prstGeom prst="rect">
            <a:avLst/>
          </a:prstGeom>
        </p:spPr>
      </p:pic>
      <p:sp>
        <p:nvSpPr>
          <p:cNvPr id="8" name="Textfeld 7">
            <a:extLst>
              <a:ext uri="{FF2B5EF4-FFF2-40B4-BE49-F238E27FC236}">
                <a16:creationId xmlns:a16="http://schemas.microsoft.com/office/drawing/2014/main" id="{3D937289-74C8-E183-20D5-9B4B6F028AC4}"/>
              </a:ext>
            </a:extLst>
          </p:cNvPr>
          <p:cNvSpPr txBox="1"/>
          <p:nvPr/>
        </p:nvSpPr>
        <p:spPr>
          <a:xfrm>
            <a:off x="3472656" y="6114048"/>
            <a:ext cx="6102626" cy="338554"/>
          </a:xfrm>
          <a:prstGeom prst="rect">
            <a:avLst/>
          </a:prstGeom>
          <a:noFill/>
        </p:spPr>
        <p:txBody>
          <a:bodyPr wrap="square">
            <a:spAutoFit/>
          </a:bodyPr>
          <a:lstStyle/>
          <a:p>
            <a:r>
              <a:rPr lang="de-DE" sz="800" dirty="0">
                <a:solidFill>
                  <a:schemeClr val="bg2"/>
                </a:solidFill>
              </a:rPr>
              <a:t>Graphik, Router und Ganzes Bild Internet, Symbol IT2school Material, CC0, </a:t>
            </a:r>
            <a:r>
              <a:rPr lang="de-DE" sz="800" dirty="0">
                <a:solidFill>
                  <a:schemeClr val="bg2"/>
                </a:solidFill>
                <a:hlinkClick r:id="rId4">
                  <a:extLst>
                    <a:ext uri="{A12FA001-AC4F-418D-AE19-62706E023703}">
                      <ahyp:hlinkClr xmlns:ahyp="http://schemas.microsoft.com/office/drawing/2018/hyperlinkcolor" val="tx"/>
                    </a:ext>
                  </a:extLst>
                </a:hlinkClick>
              </a:rPr>
              <a:t>https://creativecommons.org</a:t>
            </a:r>
            <a:r>
              <a:rPr lang="de-DE" sz="800" dirty="0">
                <a:solidFill>
                  <a:schemeClr val="bg2"/>
                </a:solidFill>
              </a:rPr>
              <a:t>, </a:t>
            </a:r>
            <a:r>
              <a:rPr lang="de-DE" sz="800" dirty="0">
                <a:solidFill>
                  <a:schemeClr val="bg2"/>
                </a:solidFill>
                <a:hlinkClick r:id="rId5">
                  <a:extLst>
                    <a:ext uri="{A12FA001-AC4F-418D-AE19-62706E023703}">
                      <ahyp:hlinkClr xmlns:ahyp="http://schemas.microsoft.com/office/drawing/2018/hyperlinkcolor" val="tx"/>
                    </a:ext>
                  </a:extLst>
                </a:hlinkClick>
              </a:rPr>
              <a:t>https://www.wissensfabrik.de/it2school/</a:t>
            </a:r>
            <a:endParaRPr lang="de-DE" sz="800" dirty="0">
              <a:solidFill>
                <a:schemeClr val="bg2"/>
              </a:solidFill>
            </a:endParaRPr>
          </a:p>
        </p:txBody>
      </p:sp>
    </p:spTree>
    <p:extLst>
      <p:ext uri="{BB962C8B-B14F-4D97-AF65-F5344CB8AC3E}">
        <p14:creationId xmlns:p14="http://schemas.microsoft.com/office/powerpoint/2010/main" val="2191171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757C39-FAEE-5044-8D28-AA16BDB7BE7D}"/>
              </a:ext>
            </a:extLst>
          </p:cNvPr>
          <p:cNvSpPr>
            <a:spLocks noGrp="1"/>
          </p:cNvSpPr>
          <p:nvPr>
            <p:ph type="title"/>
          </p:nvPr>
        </p:nvSpPr>
        <p:spPr/>
        <p:txBody>
          <a:bodyPr/>
          <a:lstStyle/>
          <a:p>
            <a:r>
              <a:rPr lang="de-DE" dirty="0"/>
              <a:t>Funktionsweise des Internet</a:t>
            </a:r>
          </a:p>
        </p:txBody>
      </p:sp>
      <p:pic>
        <p:nvPicPr>
          <p:cNvPr id="4" name="Grafik 3" descr="Haus">
            <a:extLst>
              <a:ext uri="{FF2B5EF4-FFF2-40B4-BE49-F238E27FC236}">
                <a16:creationId xmlns:a16="http://schemas.microsoft.com/office/drawing/2014/main" id="{4BA7BA22-0C7B-274D-A9D5-C104C2138CB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89822" y="3220155"/>
            <a:ext cx="914400" cy="914400"/>
          </a:xfrm>
          <a:prstGeom prst="rect">
            <a:avLst/>
          </a:prstGeom>
        </p:spPr>
      </p:pic>
      <p:pic>
        <p:nvPicPr>
          <p:cNvPr id="6" name="Grafik 5" descr="Wolke">
            <a:extLst>
              <a:ext uri="{FF2B5EF4-FFF2-40B4-BE49-F238E27FC236}">
                <a16:creationId xmlns:a16="http://schemas.microsoft.com/office/drawing/2014/main" id="{B0AC71B5-9C39-2A43-BDF9-29A27171034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35600" y="2435842"/>
            <a:ext cx="914400" cy="914400"/>
          </a:xfrm>
          <a:prstGeom prst="rect">
            <a:avLst/>
          </a:prstGeom>
        </p:spPr>
      </p:pic>
      <p:pic>
        <p:nvPicPr>
          <p:cNvPr id="8" name="Grafik 7" descr="Wolke">
            <a:extLst>
              <a:ext uri="{FF2B5EF4-FFF2-40B4-BE49-F238E27FC236}">
                <a16:creationId xmlns:a16="http://schemas.microsoft.com/office/drawing/2014/main" id="{0BC32409-9EEC-5E48-9BCD-2018B58A9B6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61957" y="3795889"/>
            <a:ext cx="914400" cy="914400"/>
          </a:xfrm>
          <a:prstGeom prst="rect">
            <a:avLst/>
          </a:prstGeom>
        </p:spPr>
      </p:pic>
      <p:pic>
        <p:nvPicPr>
          <p:cNvPr id="10" name="Grafik 9" descr="Server">
            <a:extLst>
              <a:ext uri="{FF2B5EF4-FFF2-40B4-BE49-F238E27FC236}">
                <a16:creationId xmlns:a16="http://schemas.microsoft.com/office/drawing/2014/main" id="{C340DC90-13D0-2346-90B0-E7200E8F883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58445" y="4608688"/>
            <a:ext cx="914400" cy="914400"/>
          </a:xfrm>
          <a:prstGeom prst="rect">
            <a:avLst/>
          </a:prstGeom>
        </p:spPr>
      </p:pic>
      <p:pic>
        <p:nvPicPr>
          <p:cNvPr id="12" name="Grafik 11" descr="Server">
            <a:extLst>
              <a:ext uri="{FF2B5EF4-FFF2-40B4-BE49-F238E27FC236}">
                <a16:creationId xmlns:a16="http://schemas.microsoft.com/office/drawing/2014/main" id="{EB6FB741-2286-8B43-AAAD-249E3DBE50E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79512" y="2001221"/>
            <a:ext cx="914400" cy="914400"/>
          </a:xfrm>
          <a:prstGeom prst="rect">
            <a:avLst/>
          </a:prstGeom>
        </p:spPr>
      </p:pic>
      <p:pic>
        <p:nvPicPr>
          <p:cNvPr id="14" name="Grafik 13" descr="Server">
            <a:extLst>
              <a:ext uri="{FF2B5EF4-FFF2-40B4-BE49-F238E27FC236}">
                <a16:creationId xmlns:a16="http://schemas.microsoft.com/office/drawing/2014/main" id="{D64D5605-39F6-8B46-9860-F3ED6D4A86C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50000" y="666309"/>
            <a:ext cx="914400" cy="914400"/>
          </a:xfrm>
          <a:prstGeom prst="rect">
            <a:avLst/>
          </a:prstGeom>
        </p:spPr>
      </p:pic>
      <p:cxnSp>
        <p:nvCxnSpPr>
          <p:cNvPr id="16" name="Gerade Verbindung 15">
            <a:extLst>
              <a:ext uri="{FF2B5EF4-FFF2-40B4-BE49-F238E27FC236}">
                <a16:creationId xmlns:a16="http://schemas.microsoft.com/office/drawing/2014/main" id="{4A7B2356-7AB0-3B46-B03F-D7205C9CFDC0}"/>
              </a:ext>
            </a:extLst>
          </p:cNvPr>
          <p:cNvCxnSpPr>
            <a:cxnSpLocks/>
            <a:stCxn id="8" idx="3"/>
          </p:cNvCxnSpPr>
          <p:nvPr/>
        </p:nvCxnSpPr>
        <p:spPr>
          <a:xfrm flipV="1">
            <a:off x="8376357" y="3900909"/>
            <a:ext cx="1722090" cy="3521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Gerade Verbindung 16">
            <a:extLst>
              <a:ext uri="{FF2B5EF4-FFF2-40B4-BE49-F238E27FC236}">
                <a16:creationId xmlns:a16="http://schemas.microsoft.com/office/drawing/2014/main" id="{2CDBD202-CB7D-6B4F-9BB5-6E8E11F06BBF}"/>
              </a:ext>
            </a:extLst>
          </p:cNvPr>
          <p:cNvCxnSpPr>
            <a:cxnSpLocks/>
          </p:cNvCxnSpPr>
          <p:nvPr/>
        </p:nvCxnSpPr>
        <p:spPr>
          <a:xfrm flipV="1">
            <a:off x="4478867" y="4436533"/>
            <a:ext cx="2892777" cy="6237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Gerade Verbindung 18">
            <a:extLst>
              <a:ext uri="{FF2B5EF4-FFF2-40B4-BE49-F238E27FC236}">
                <a16:creationId xmlns:a16="http://schemas.microsoft.com/office/drawing/2014/main" id="{3E824C8B-2DCB-7F44-88A0-069301BDBBCD}"/>
              </a:ext>
            </a:extLst>
          </p:cNvPr>
          <p:cNvCxnSpPr>
            <a:cxnSpLocks/>
            <a:endCxn id="32" idx="2"/>
          </p:cNvCxnSpPr>
          <p:nvPr/>
        </p:nvCxnSpPr>
        <p:spPr>
          <a:xfrm flipV="1">
            <a:off x="6165055" y="1875690"/>
            <a:ext cx="558014" cy="7704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Gerade Verbindung 20">
            <a:extLst>
              <a:ext uri="{FF2B5EF4-FFF2-40B4-BE49-F238E27FC236}">
                <a16:creationId xmlns:a16="http://schemas.microsoft.com/office/drawing/2014/main" id="{8BE4F172-4513-6249-A15C-9247C99FA5D9}"/>
              </a:ext>
            </a:extLst>
          </p:cNvPr>
          <p:cNvCxnSpPr>
            <a:cxnSpLocks/>
          </p:cNvCxnSpPr>
          <p:nvPr/>
        </p:nvCxnSpPr>
        <p:spPr>
          <a:xfrm flipH="1" flipV="1">
            <a:off x="6350000" y="3180645"/>
            <a:ext cx="1467558" cy="7422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Gerade Verbindung 22">
            <a:extLst>
              <a:ext uri="{FF2B5EF4-FFF2-40B4-BE49-F238E27FC236}">
                <a16:creationId xmlns:a16="http://schemas.microsoft.com/office/drawing/2014/main" id="{2318F84B-8C7F-7841-9E3E-5DDDCCB2D5C3}"/>
              </a:ext>
            </a:extLst>
          </p:cNvPr>
          <p:cNvCxnSpPr>
            <a:cxnSpLocks/>
          </p:cNvCxnSpPr>
          <p:nvPr/>
        </p:nvCxnSpPr>
        <p:spPr>
          <a:xfrm flipV="1">
            <a:off x="4222048" y="3551766"/>
            <a:ext cx="1007530" cy="9468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Gerade Verbindung 24">
            <a:extLst>
              <a:ext uri="{FF2B5EF4-FFF2-40B4-BE49-F238E27FC236}">
                <a16:creationId xmlns:a16="http://schemas.microsoft.com/office/drawing/2014/main" id="{C6E7F02A-B165-CF4A-87FA-CC0276521523}"/>
              </a:ext>
            </a:extLst>
          </p:cNvPr>
          <p:cNvCxnSpPr>
            <a:cxnSpLocks/>
            <a:endCxn id="6" idx="1"/>
          </p:cNvCxnSpPr>
          <p:nvPr/>
        </p:nvCxnSpPr>
        <p:spPr>
          <a:xfrm>
            <a:off x="3575758" y="2511910"/>
            <a:ext cx="1859842" cy="381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Gerade Verbindung 26">
            <a:extLst>
              <a:ext uri="{FF2B5EF4-FFF2-40B4-BE49-F238E27FC236}">
                <a16:creationId xmlns:a16="http://schemas.microsoft.com/office/drawing/2014/main" id="{F3CF022A-1D1F-E94F-B041-ED78B34AC331}"/>
              </a:ext>
            </a:extLst>
          </p:cNvPr>
          <p:cNvCxnSpPr>
            <a:cxnSpLocks/>
          </p:cNvCxnSpPr>
          <p:nvPr/>
        </p:nvCxnSpPr>
        <p:spPr>
          <a:xfrm flipV="1">
            <a:off x="3522135" y="1182777"/>
            <a:ext cx="2642920" cy="1032934"/>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AE05EDC5-7875-C346-9F18-40F3F0364845}"/>
              </a:ext>
            </a:extLst>
          </p:cNvPr>
          <p:cNvSpPr txBox="1"/>
          <p:nvPr/>
        </p:nvSpPr>
        <p:spPr>
          <a:xfrm>
            <a:off x="10098447" y="4242995"/>
            <a:ext cx="1297150" cy="341632"/>
          </a:xfrm>
          <a:prstGeom prst="rect">
            <a:avLst/>
          </a:prstGeom>
          <a:noFill/>
        </p:spPr>
        <p:txBody>
          <a:bodyPr wrap="none" rtlCol="0">
            <a:spAutoFit/>
          </a:bodyPr>
          <a:lstStyle/>
          <a:p>
            <a:r>
              <a:rPr lang="de-DE" dirty="0"/>
              <a:t>192.168.0.1</a:t>
            </a:r>
          </a:p>
        </p:txBody>
      </p:sp>
      <p:sp>
        <p:nvSpPr>
          <p:cNvPr id="30" name="Textfeld 29">
            <a:extLst>
              <a:ext uri="{FF2B5EF4-FFF2-40B4-BE49-F238E27FC236}">
                <a16:creationId xmlns:a16="http://schemas.microsoft.com/office/drawing/2014/main" id="{40BF4376-4476-9542-8F28-FB3B39AFA2C9}"/>
              </a:ext>
            </a:extLst>
          </p:cNvPr>
          <p:cNvSpPr txBox="1"/>
          <p:nvPr/>
        </p:nvSpPr>
        <p:spPr>
          <a:xfrm>
            <a:off x="7168983" y="4619977"/>
            <a:ext cx="1297150" cy="341632"/>
          </a:xfrm>
          <a:prstGeom prst="rect">
            <a:avLst/>
          </a:prstGeom>
          <a:noFill/>
        </p:spPr>
        <p:txBody>
          <a:bodyPr wrap="none" rtlCol="0">
            <a:spAutoFit/>
          </a:bodyPr>
          <a:lstStyle/>
          <a:p>
            <a:r>
              <a:rPr lang="de-DE" dirty="0"/>
              <a:t>74.90.132.0</a:t>
            </a:r>
          </a:p>
        </p:txBody>
      </p:sp>
      <p:sp>
        <p:nvSpPr>
          <p:cNvPr id="31" name="Textfeld 30">
            <a:extLst>
              <a:ext uri="{FF2B5EF4-FFF2-40B4-BE49-F238E27FC236}">
                <a16:creationId xmlns:a16="http://schemas.microsoft.com/office/drawing/2014/main" id="{B02F804F-7783-2047-9BF0-83F6BB167EED}"/>
              </a:ext>
            </a:extLst>
          </p:cNvPr>
          <p:cNvSpPr txBox="1"/>
          <p:nvPr/>
        </p:nvSpPr>
        <p:spPr>
          <a:xfrm>
            <a:off x="5188321" y="3200328"/>
            <a:ext cx="1297150" cy="341632"/>
          </a:xfrm>
          <a:prstGeom prst="rect">
            <a:avLst/>
          </a:prstGeom>
          <a:noFill/>
        </p:spPr>
        <p:txBody>
          <a:bodyPr wrap="none" rtlCol="0">
            <a:spAutoFit/>
          </a:bodyPr>
          <a:lstStyle/>
          <a:p>
            <a:r>
              <a:rPr lang="de-DE" dirty="0"/>
              <a:t>90.132.51.1</a:t>
            </a:r>
          </a:p>
        </p:txBody>
      </p:sp>
      <p:sp>
        <p:nvSpPr>
          <p:cNvPr id="32" name="Textfeld 31">
            <a:extLst>
              <a:ext uri="{FF2B5EF4-FFF2-40B4-BE49-F238E27FC236}">
                <a16:creationId xmlns:a16="http://schemas.microsoft.com/office/drawing/2014/main" id="{BFC7C8EA-97D3-2F4D-B918-63C3B078C94D}"/>
              </a:ext>
            </a:extLst>
          </p:cNvPr>
          <p:cNvSpPr txBox="1"/>
          <p:nvPr/>
        </p:nvSpPr>
        <p:spPr>
          <a:xfrm>
            <a:off x="6074494" y="1534058"/>
            <a:ext cx="1297150" cy="341632"/>
          </a:xfrm>
          <a:prstGeom prst="rect">
            <a:avLst/>
          </a:prstGeom>
          <a:noFill/>
        </p:spPr>
        <p:txBody>
          <a:bodyPr wrap="none" rtlCol="0">
            <a:spAutoFit/>
          </a:bodyPr>
          <a:lstStyle/>
          <a:p>
            <a:r>
              <a:rPr lang="de-DE" dirty="0"/>
              <a:t>64.110.12.1</a:t>
            </a:r>
          </a:p>
        </p:txBody>
      </p:sp>
      <p:sp>
        <p:nvSpPr>
          <p:cNvPr id="33" name="Textfeld 32">
            <a:extLst>
              <a:ext uri="{FF2B5EF4-FFF2-40B4-BE49-F238E27FC236}">
                <a16:creationId xmlns:a16="http://schemas.microsoft.com/office/drawing/2014/main" id="{1C4D8DD0-6A8A-CE4F-805B-2BD96A43E690}"/>
              </a:ext>
            </a:extLst>
          </p:cNvPr>
          <p:cNvSpPr txBox="1"/>
          <p:nvPr/>
        </p:nvSpPr>
        <p:spPr>
          <a:xfrm>
            <a:off x="3167070" y="5462338"/>
            <a:ext cx="1297150" cy="341632"/>
          </a:xfrm>
          <a:prstGeom prst="rect">
            <a:avLst/>
          </a:prstGeom>
          <a:noFill/>
        </p:spPr>
        <p:txBody>
          <a:bodyPr wrap="none" rtlCol="0">
            <a:spAutoFit/>
          </a:bodyPr>
          <a:lstStyle/>
          <a:p>
            <a:r>
              <a:rPr lang="de-DE" dirty="0"/>
              <a:t>174.0.182.0</a:t>
            </a:r>
          </a:p>
        </p:txBody>
      </p:sp>
      <p:sp>
        <p:nvSpPr>
          <p:cNvPr id="34" name="Textfeld 33">
            <a:extLst>
              <a:ext uri="{FF2B5EF4-FFF2-40B4-BE49-F238E27FC236}">
                <a16:creationId xmlns:a16="http://schemas.microsoft.com/office/drawing/2014/main" id="{5829D474-F30F-3948-906A-5377AC49A7B1}"/>
              </a:ext>
            </a:extLst>
          </p:cNvPr>
          <p:cNvSpPr txBox="1"/>
          <p:nvPr/>
        </p:nvSpPr>
        <p:spPr>
          <a:xfrm>
            <a:off x="2366099" y="2888069"/>
            <a:ext cx="1415772" cy="341632"/>
          </a:xfrm>
          <a:prstGeom prst="rect">
            <a:avLst/>
          </a:prstGeom>
          <a:noFill/>
        </p:spPr>
        <p:txBody>
          <a:bodyPr wrap="none" rtlCol="0">
            <a:spAutoFit/>
          </a:bodyPr>
          <a:lstStyle/>
          <a:p>
            <a:r>
              <a:rPr lang="de-DE" dirty="0"/>
              <a:t>75.190.132.0</a:t>
            </a:r>
          </a:p>
        </p:txBody>
      </p:sp>
    </p:spTree>
    <p:extLst>
      <p:ext uri="{BB962C8B-B14F-4D97-AF65-F5344CB8AC3E}">
        <p14:creationId xmlns:p14="http://schemas.microsoft.com/office/powerpoint/2010/main" val="1630591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descr="Server">
            <a:extLst>
              <a:ext uri="{FF2B5EF4-FFF2-40B4-BE49-F238E27FC236}">
                <a16:creationId xmlns:a16="http://schemas.microsoft.com/office/drawing/2014/main" id="{C340DC90-13D0-2346-90B0-E7200E8F883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58445" y="4608688"/>
            <a:ext cx="914400" cy="914400"/>
          </a:xfrm>
          <a:prstGeom prst="rect">
            <a:avLst/>
          </a:prstGeom>
        </p:spPr>
      </p:pic>
      <p:sp>
        <p:nvSpPr>
          <p:cNvPr id="2" name="Titel 1">
            <a:extLst>
              <a:ext uri="{FF2B5EF4-FFF2-40B4-BE49-F238E27FC236}">
                <a16:creationId xmlns:a16="http://schemas.microsoft.com/office/drawing/2014/main" id="{C4757C39-FAEE-5044-8D28-AA16BDB7BE7D}"/>
              </a:ext>
            </a:extLst>
          </p:cNvPr>
          <p:cNvSpPr>
            <a:spLocks noGrp="1"/>
          </p:cNvSpPr>
          <p:nvPr>
            <p:ph type="title"/>
          </p:nvPr>
        </p:nvSpPr>
        <p:spPr/>
        <p:txBody>
          <a:bodyPr/>
          <a:lstStyle/>
          <a:p>
            <a:r>
              <a:rPr lang="de-DE" dirty="0"/>
              <a:t>Funktionsweise des Internet</a:t>
            </a:r>
          </a:p>
        </p:txBody>
      </p:sp>
      <p:pic>
        <p:nvPicPr>
          <p:cNvPr id="4" name="Grafik 3" descr="Haus">
            <a:extLst>
              <a:ext uri="{FF2B5EF4-FFF2-40B4-BE49-F238E27FC236}">
                <a16:creationId xmlns:a16="http://schemas.microsoft.com/office/drawing/2014/main" id="{4BA7BA22-0C7B-274D-A9D5-C104C2138CB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89822" y="3220155"/>
            <a:ext cx="914400" cy="914400"/>
          </a:xfrm>
          <a:prstGeom prst="rect">
            <a:avLst/>
          </a:prstGeom>
        </p:spPr>
      </p:pic>
      <p:pic>
        <p:nvPicPr>
          <p:cNvPr id="6" name="Grafik 5" descr="Wolke">
            <a:extLst>
              <a:ext uri="{FF2B5EF4-FFF2-40B4-BE49-F238E27FC236}">
                <a16:creationId xmlns:a16="http://schemas.microsoft.com/office/drawing/2014/main" id="{B0AC71B5-9C39-2A43-BDF9-29A27171034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35600" y="2435842"/>
            <a:ext cx="914400" cy="914400"/>
          </a:xfrm>
          <a:prstGeom prst="rect">
            <a:avLst/>
          </a:prstGeom>
        </p:spPr>
      </p:pic>
      <p:pic>
        <p:nvPicPr>
          <p:cNvPr id="8" name="Grafik 7" descr="Wolke">
            <a:extLst>
              <a:ext uri="{FF2B5EF4-FFF2-40B4-BE49-F238E27FC236}">
                <a16:creationId xmlns:a16="http://schemas.microsoft.com/office/drawing/2014/main" id="{0BC32409-9EEC-5E48-9BCD-2018B58A9B6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61957" y="3795889"/>
            <a:ext cx="914400" cy="914400"/>
          </a:xfrm>
          <a:prstGeom prst="rect">
            <a:avLst/>
          </a:prstGeom>
        </p:spPr>
      </p:pic>
      <p:pic>
        <p:nvPicPr>
          <p:cNvPr id="12" name="Grafik 11" descr="Server">
            <a:extLst>
              <a:ext uri="{FF2B5EF4-FFF2-40B4-BE49-F238E27FC236}">
                <a16:creationId xmlns:a16="http://schemas.microsoft.com/office/drawing/2014/main" id="{EB6FB741-2286-8B43-AAAD-249E3DBE50E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79512" y="2001221"/>
            <a:ext cx="914400" cy="914400"/>
          </a:xfrm>
          <a:prstGeom prst="rect">
            <a:avLst/>
          </a:prstGeom>
        </p:spPr>
      </p:pic>
      <p:pic>
        <p:nvPicPr>
          <p:cNvPr id="14" name="Grafik 13" descr="Server">
            <a:extLst>
              <a:ext uri="{FF2B5EF4-FFF2-40B4-BE49-F238E27FC236}">
                <a16:creationId xmlns:a16="http://schemas.microsoft.com/office/drawing/2014/main" id="{D64D5605-39F6-8B46-9860-F3ED6D4A86C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0000" y="666309"/>
            <a:ext cx="914400" cy="914400"/>
          </a:xfrm>
          <a:prstGeom prst="rect">
            <a:avLst/>
          </a:prstGeom>
        </p:spPr>
      </p:pic>
      <p:cxnSp>
        <p:nvCxnSpPr>
          <p:cNvPr id="16" name="Gerade Verbindung 15">
            <a:extLst>
              <a:ext uri="{FF2B5EF4-FFF2-40B4-BE49-F238E27FC236}">
                <a16:creationId xmlns:a16="http://schemas.microsoft.com/office/drawing/2014/main" id="{4A7B2356-7AB0-3B46-B03F-D7205C9CFDC0}"/>
              </a:ext>
            </a:extLst>
          </p:cNvPr>
          <p:cNvCxnSpPr>
            <a:cxnSpLocks/>
            <a:stCxn id="8" idx="3"/>
          </p:cNvCxnSpPr>
          <p:nvPr/>
        </p:nvCxnSpPr>
        <p:spPr>
          <a:xfrm flipV="1">
            <a:off x="8376357" y="3900909"/>
            <a:ext cx="1722090" cy="3521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Gerade Verbindung 16">
            <a:extLst>
              <a:ext uri="{FF2B5EF4-FFF2-40B4-BE49-F238E27FC236}">
                <a16:creationId xmlns:a16="http://schemas.microsoft.com/office/drawing/2014/main" id="{2CDBD202-CB7D-6B4F-9BB5-6E8E11F06BBF}"/>
              </a:ext>
            </a:extLst>
          </p:cNvPr>
          <p:cNvCxnSpPr>
            <a:cxnSpLocks/>
          </p:cNvCxnSpPr>
          <p:nvPr/>
        </p:nvCxnSpPr>
        <p:spPr>
          <a:xfrm flipV="1">
            <a:off x="4478867" y="4436533"/>
            <a:ext cx="2892777" cy="6237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Gerade Verbindung 18">
            <a:extLst>
              <a:ext uri="{FF2B5EF4-FFF2-40B4-BE49-F238E27FC236}">
                <a16:creationId xmlns:a16="http://schemas.microsoft.com/office/drawing/2014/main" id="{3E824C8B-2DCB-7F44-88A0-069301BDBBCD}"/>
              </a:ext>
            </a:extLst>
          </p:cNvPr>
          <p:cNvCxnSpPr>
            <a:cxnSpLocks/>
            <a:endCxn id="32" idx="2"/>
          </p:cNvCxnSpPr>
          <p:nvPr/>
        </p:nvCxnSpPr>
        <p:spPr>
          <a:xfrm flipV="1">
            <a:off x="6165055" y="1875690"/>
            <a:ext cx="558014" cy="7704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Gerade Verbindung 20">
            <a:extLst>
              <a:ext uri="{FF2B5EF4-FFF2-40B4-BE49-F238E27FC236}">
                <a16:creationId xmlns:a16="http://schemas.microsoft.com/office/drawing/2014/main" id="{8BE4F172-4513-6249-A15C-9247C99FA5D9}"/>
              </a:ext>
            </a:extLst>
          </p:cNvPr>
          <p:cNvCxnSpPr>
            <a:cxnSpLocks/>
          </p:cNvCxnSpPr>
          <p:nvPr/>
        </p:nvCxnSpPr>
        <p:spPr>
          <a:xfrm flipH="1" flipV="1">
            <a:off x="6350000" y="3180645"/>
            <a:ext cx="1467558" cy="7422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Gerade Verbindung 22">
            <a:extLst>
              <a:ext uri="{FF2B5EF4-FFF2-40B4-BE49-F238E27FC236}">
                <a16:creationId xmlns:a16="http://schemas.microsoft.com/office/drawing/2014/main" id="{2318F84B-8C7F-7841-9E3E-5DDDCCB2D5C3}"/>
              </a:ext>
            </a:extLst>
          </p:cNvPr>
          <p:cNvCxnSpPr>
            <a:cxnSpLocks/>
          </p:cNvCxnSpPr>
          <p:nvPr/>
        </p:nvCxnSpPr>
        <p:spPr>
          <a:xfrm flipV="1">
            <a:off x="4222048" y="3551766"/>
            <a:ext cx="1007530" cy="9468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Gerade Verbindung 24">
            <a:extLst>
              <a:ext uri="{FF2B5EF4-FFF2-40B4-BE49-F238E27FC236}">
                <a16:creationId xmlns:a16="http://schemas.microsoft.com/office/drawing/2014/main" id="{C6E7F02A-B165-CF4A-87FA-CC0276521523}"/>
              </a:ext>
            </a:extLst>
          </p:cNvPr>
          <p:cNvCxnSpPr>
            <a:cxnSpLocks/>
            <a:endCxn id="6" idx="1"/>
          </p:cNvCxnSpPr>
          <p:nvPr/>
        </p:nvCxnSpPr>
        <p:spPr>
          <a:xfrm>
            <a:off x="3575758" y="2511910"/>
            <a:ext cx="1859842" cy="381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Gerade Verbindung 26">
            <a:extLst>
              <a:ext uri="{FF2B5EF4-FFF2-40B4-BE49-F238E27FC236}">
                <a16:creationId xmlns:a16="http://schemas.microsoft.com/office/drawing/2014/main" id="{F3CF022A-1D1F-E94F-B041-ED78B34AC331}"/>
              </a:ext>
            </a:extLst>
          </p:cNvPr>
          <p:cNvCxnSpPr>
            <a:cxnSpLocks/>
          </p:cNvCxnSpPr>
          <p:nvPr/>
        </p:nvCxnSpPr>
        <p:spPr>
          <a:xfrm flipV="1">
            <a:off x="3522135" y="1182777"/>
            <a:ext cx="2642920" cy="1032934"/>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AE05EDC5-7875-C346-9F18-40F3F0364845}"/>
              </a:ext>
            </a:extLst>
          </p:cNvPr>
          <p:cNvSpPr txBox="1"/>
          <p:nvPr/>
        </p:nvSpPr>
        <p:spPr>
          <a:xfrm>
            <a:off x="10098447" y="4242995"/>
            <a:ext cx="1297150" cy="341632"/>
          </a:xfrm>
          <a:prstGeom prst="rect">
            <a:avLst/>
          </a:prstGeom>
          <a:noFill/>
        </p:spPr>
        <p:txBody>
          <a:bodyPr wrap="none" rtlCol="0">
            <a:spAutoFit/>
          </a:bodyPr>
          <a:lstStyle/>
          <a:p>
            <a:r>
              <a:rPr lang="de-DE" dirty="0"/>
              <a:t>192.168.0.1</a:t>
            </a:r>
          </a:p>
        </p:txBody>
      </p:sp>
      <p:sp>
        <p:nvSpPr>
          <p:cNvPr id="30" name="Textfeld 29">
            <a:extLst>
              <a:ext uri="{FF2B5EF4-FFF2-40B4-BE49-F238E27FC236}">
                <a16:creationId xmlns:a16="http://schemas.microsoft.com/office/drawing/2014/main" id="{40BF4376-4476-9542-8F28-FB3B39AFA2C9}"/>
              </a:ext>
            </a:extLst>
          </p:cNvPr>
          <p:cNvSpPr txBox="1"/>
          <p:nvPr/>
        </p:nvSpPr>
        <p:spPr>
          <a:xfrm>
            <a:off x="7168983" y="4619977"/>
            <a:ext cx="1297150" cy="341632"/>
          </a:xfrm>
          <a:prstGeom prst="rect">
            <a:avLst/>
          </a:prstGeom>
          <a:noFill/>
        </p:spPr>
        <p:txBody>
          <a:bodyPr wrap="none" rtlCol="0">
            <a:spAutoFit/>
          </a:bodyPr>
          <a:lstStyle/>
          <a:p>
            <a:r>
              <a:rPr lang="de-DE" dirty="0"/>
              <a:t>74.90.132.0</a:t>
            </a:r>
          </a:p>
        </p:txBody>
      </p:sp>
      <p:sp>
        <p:nvSpPr>
          <p:cNvPr id="31" name="Textfeld 30">
            <a:extLst>
              <a:ext uri="{FF2B5EF4-FFF2-40B4-BE49-F238E27FC236}">
                <a16:creationId xmlns:a16="http://schemas.microsoft.com/office/drawing/2014/main" id="{B02F804F-7783-2047-9BF0-83F6BB167EED}"/>
              </a:ext>
            </a:extLst>
          </p:cNvPr>
          <p:cNvSpPr txBox="1"/>
          <p:nvPr/>
        </p:nvSpPr>
        <p:spPr>
          <a:xfrm>
            <a:off x="5188321" y="3200328"/>
            <a:ext cx="1297150" cy="341632"/>
          </a:xfrm>
          <a:prstGeom prst="rect">
            <a:avLst/>
          </a:prstGeom>
          <a:noFill/>
        </p:spPr>
        <p:txBody>
          <a:bodyPr wrap="none" rtlCol="0">
            <a:spAutoFit/>
          </a:bodyPr>
          <a:lstStyle/>
          <a:p>
            <a:r>
              <a:rPr lang="de-DE" dirty="0"/>
              <a:t>90.132.51.1</a:t>
            </a:r>
          </a:p>
        </p:txBody>
      </p:sp>
      <p:sp>
        <p:nvSpPr>
          <p:cNvPr id="32" name="Textfeld 31">
            <a:extLst>
              <a:ext uri="{FF2B5EF4-FFF2-40B4-BE49-F238E27FC236}">
                <a16:creationId xmlns:a16="http://schemas.microsoft.com/office/drawing/2014/main" id="{BFC7C8EA-97D3-2F4D-B918-63C3B078C94D}"/>
              </a:ext>
            </a:extLst>
          </p:cNvPr>
          <p:cNvSpPr txBox="1"/>
          <p:nvPr/>
        </p:nvSpPr>
        <p:spPr>
          <a:xfrm>
            <a:off x="6074494" y="1534058"/>
            <a:ext cx="1297150" cy="341632"/>
          </a:xfrm>
          <a:prstGeom prst="rect">
            <a:avLst/>
          </a:prstGeom>
          <a:noFill/>
        </p:spPr>
        <p:txBody>
          <a:bodyPr wrap="none" rtlCol="0">
            <a:spAutoFit/>
          </a:bodyPr>
          <a:lstStyle/>
          <a:p>
            <a:r>
              <a:rPr lang="de-DE" dirty="0"/>
              <a:t>64.110.12.1</a:t>
            </a:r>
          </a:p>
        </p:txBody>
      </p:sp>
      <p:sp>
        <p:nvSpPr>
          <p:cNvPr id="33" name="Textfeld 32">
            <a:extLst>
              <a:ext uri="{FF2B5EF4-FFF2-40B4-BE49-F238E27FC236}">
                <a16:creationId xmlns:a16="http://schemas.microsoft.com/office/drawing/2014/main" id="{1C4D8DD0-6A8A-CE4F-805B-2BD96A43E690}"/>
              </a:ext>
            </a:extLst>
          </p:cNvPr>
          <p:cNvSpPr txBox="1"/>
          <p:nvPr/>
        </p:nvSpPr>
        <p:spPr>
          <a:xfrm>
            <a:off x="3167070" y="5462338"/>
            <a:ext cx="1297150" cy="341632"/>
          </a:xfrm>
          <a:prstGeom prst="rect">
            <a:avLst/>
          </a:prstGeom>
          <a:noFill/>
        </p:spPr>
        <p:txBody>
          <a:bodyPr wrap="none" rtlCol="0">
            <a:spAutoFit/>
          </a:bodyPr>
          <a:lstStyle/>
          <a:p>
            <a:r>
              <a:rPr lang="de-DE" dirty="0"/>
              <a:t>174.0.182.0</a:t>
            </a:r>
          </a:p>
        </p:txBody>
      </p:sp>
      <p:sp>
        <p:nvSpPr>
          <p:cNvPr id="34" name="Textfeld 33">
            <a:extLst>
              <a:ext uri="{FF2B5EF4-FFF2-40B4-BE49-F238E27FC236}">
                <a16:creationId xmlns:a16="http://schemas.microsoft.com/office/drawing/2014/main" id="{5829D474-F30F-3948-906A-5377AC49A7B1}"/>
              </a:ext>
            </a:extLst>
          </p:cNvPr>
          <p:cNvSpPr txBox="1"/>
          <p:nvPr/>
        </p:nvSpPr>
        <p:spPr>
          <a:xfrm>
            <a:off x="2366099" y="2888069"/>
            <a:ext cx="1415772" cy="341632"/>
          </a:xfrm>
          <a:prstGeom prst="rect">
            <a:avLst/>
          </a:prstGeom>
          <a:noFill/>
        </p:spPr>
        <p:txBody>
          <a:bodyPr wrap="none" rtlCol="0">
            <a:spAutoFit/>
          </a:bodyPr>
          <a:lstStyle/>
          <a:p>
            <a:r>
              <a:rPr lang="de-DE" dirty="0"/>
              <a:t>75.190.132.0</a:t>
            </a:r>
          </a:p>
        </p:txBody>
      </p:sp>
      <p:pic>
        <p:nvPicPr>
          <p:cNvPr id="39" name="Grafik 38" descr="Umschlag">
            <a:extLst>
              <a:ext uri="{FF2B5EF4-FFF2-40B4-BE49-F238E27FC236}">
                <a16:creationId xmlns:a16="http://schemas.microsoft.com/office/drawing/2014/main" id="{0F47326C-B372-6140-A78E-7233C612BDA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31808" y="3621902"/>
            <a:ext cx="558014" cy="558014"/>
          </a:xfrm>
          <a:prstGeom prst="rect">
            <a:avLst/>
          </a:prstGeom>
        </p:spPr>
      </p:pic>
      <p:pic>
        <p:nvPicPr>
          <p:cNvPr id="24" name="Grafik 23" descr="Umschlag">
            <a:extLst>
              <a:ext uri="{FF2B5EF4-FFF2-40B4-BE49-F238E27FC236}">
                <a16:creationId xmlns:a16="http://schemas.microsoft.com/office/drawing/2014/main" id="{C8D5F511-62CF-8443-99B8-007EEDAB708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31808" y="3779948"/>
            <a:ext cx="558014" cy="558014"/>
          </a:xfrm>
          <a:prstGeom prst="rect">
            <a:avLst/>
          </a:prstGeom>
        </p:spPr>
      </p:pic>
    </p:spTree>
    <p:extLst>
      <p:ext uri="{BB962C8B-B14F-4D97-AF65-F5344CB8AC3E}">
        <p14:creationId xmlns:p14="http://schemas.microsoft.com/office/powerpoint/2010/main" val="306131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118 0.0088 C -0.01627 0.01273 0.00443 0.00856 -0.0276 0.01227 C -0.03151 0.0125 -0.03567 0.01389 -0.03958 0.01551 C -0.04088 0.01597 -0.04205 0.01667 -0.04336 0.01713 C -0.04544 0.01782 -0.04765 0.01806 -0.04987 0.01875 C -0.05234 0.01968 -0.05468 0.02106 -0.05729 0.02199 C -0.05872 0.02269 -0.06028 0.02292 -0.06185 0.02361 C -0.0638 0.02454 -0.06562 0.02593 -0.06744 0.02685 L -0.07018 0.0287 L -0.07851 0.03356 L -0.08125 0.03519 C -0.08229 0.03565 -0.08307 0.03634 -0.08411 0.03681 C -0.08528 0.0375 -0.08658 0.03796 -0.08776 0.03843 C -0.08867 0.03889 -0.08958 0.03958 -0.09062 0.04005 C -0.09179 0.04074 -0.0931 0.0412 -0.09427 0.04167 C -0.09609 0.04282 -0.09791 0.04398 -0.09987 0.04514 C -0.10078 0.0456 -0.10169 0.04653 -0.1026 0.04676 C -0.10507 0.04722 -0.10755 0.04769 -0.11002 0.04838 C -0.11132 0.04884 -0.1125 0.04954 -0.11367 0.05 C -0.11523 0.05069 -0.11679 0.05116 -0.11836 0.05162 C -0.12421 0.05116 -0.13007 0.05116 -0.13593 0.05 C -0.13789 0.04954 -0.13958 0.04745 -0.14153 0.04676 C -0.14362 0.04583 -0.14935 0.04329 -0.15078 0.04167 L -0.15351 0.03843 C -0.15638 0.03102 -0.15755 0.02523 -0.16276 0.02199 L -0.16836 0.01875 L -0.17109 0.01713 C -0.17239 0.01481 -0.17356 0.0125 -0.17487 0.01042 C -0.17643 0.0081 -0.18385 0.00093 -0.18411 0.00069 C -0.18528 -0.00046 -0.18658 -0.00139 -0.18776 -0.00255 C -0.18906 -0.00417 -0.19023 -0.00625 -0.19153 -0.00764 C -0.1927 -0.0088 -0.19401 -0.00972 -0.19518 -0.01088 C -0.19765 -0.01343 -0.20013 -0.01644 -0.2026 -0.01921 C -0.20416 -0.02083 -0.2056 -0.02269 -0.20729 -0.02407 C -0.20846 -0.02523 -0.20989 -0.02593 -0.21093 -0.02731 C -0.21796 -0.03681 -0.21145 -0.03218 -0.21744 -0.03565 C -0.21836 -0.03727 -0.21914 -0.03912 -0.22018 -0.04051 C -0.222 -0.04306 -0.22421 -0.04421 -0.22578 -0.04699 C -0.22916 -0.05324 -0.22734 -0.05139 -0.23125 -0.0537 C -0.23763 -0.06111 -0.23476 -0.05903 -0.23958 -0.06181 C -0.24062 -0.06296 -0.2414 -0.06435 -0.24244 -0.06528 C -0.24427 -0.06667 -0.24791 -0.06852 -0.24791 -0.06852 C -0.24895 -0.06968 -0.24974 -0.07106 -0.25078 -0.07176 C -0.2526 -0.07315 -0.25638 -0.075 -0.25638 -0.075 C -0.25729 -0.07616 -0.25807 -0.07755 -0.25911 -0.07847 C -0.26276 -0.08102 -0.26458 -0.07894 -0.26836 -0.08333 C -0.27109 -0.08657 -0.27148 -0.08727 -0.27487 -0.08981 C -0.27578 -0.09051 -0.27669 -0.09074 -0.2776 -0.09144 C -0.28476 -0.09792 -0.27617 -0.09236 -0.2832 -0.09653 C -0.28763 -0.10162 -0.28489 -0.09907 -0.29153 -0.10301 C -0.29244 -0.1037 -0.29349 -0.1037 -0.29427 -0.10463 C -0.29791 -0.10903 -0.29596 -0.10741 -0.29987 -0.10972 C -0.30429 -0.11481 -0.30156 -0.11227 -0.3082 -0.1162 L -0.31093 -0.11782 C -0.31185 -0.11852 -0.31276 -0.11898 -0.31367 -0.11944 C -0.31497 -0.12014 -0.31614 -0.1206 -0.31744 -0.12106 C -0.31927 -0.12176 -0.32109 -0.12222 -0.32304 -0.12269 C -0.325 -0.12245 -0.3345 -0.12315 -0.33867 -0.11944 C -0.33971 -0.11852 -0.34049 -0.11713 -0.34153 -0.1162 C -0.34231 -0.11551 -0.34349 -0.11551 -0.34427 -0.11458 C -0.34622 -0.11273 -0.34804 -0.11019 -0.34987 -0.1081 C -0.35078 -0.10694 -0.35182 -0.10602 -0.3526 -0.10463 C -0.35703 -0.09699 -0.35468 -0.09907 -0.35911 -0.09653 C -0.3625 -0.0875 -0.35911 -0.09514 -0.36367 -0.08819 C -0.36471 -0.08681 -0.36549 -0.08472 -0.36653 -0.08333 C -0.36823 -0.08079 -0.372 -0.07662 -0.372 -0.07662 C -0.37408 -0.0662 -0.37135 -0.07639 -0.37578 -0.07014 C -0.37786 -0.06736 -0.37916 -0.06296 -0.38138 -0.06019 C -0.38385 -0.05694 -0.38619 -0.05347 -0.38867 -0.05046 C -0.38971 -0.04931 -0.39062 -0.04838 -0.39153 -0.04699 C -0.39257 -0.0456 -0.39323 -0.04375 -0.39427 -0.04213 C -0.39518 -0.04097 -0.39622 -0.04005 -0.397 -0.03889 C -0.39804 -0.03727 -0.39882 -0.03542 -0.39987 -0.03403 C -0.40156 -0.03148 -0.40377 -0.03009 -0.40533 -0.02731 C -0.40898 -0.02106 -0.40703 -0.02361 -0.41093 -0.01921 C -0.41354 -0.00556 -0.40911 -0.02662 -0.41744 -0.0044 C -0.41992 0.00231 -0.41836 -0.00046 -0.422 0.00394 C -0.42695 0.01713 -0.42057 0.00116 -0.42669 0.01227 C -0.43007 0.01806 -0.42864 0.01806 -0.43138 0.02361 C -0.43216 0.02546 -0.4332 0.02685 -0.43411 0.0287 C -0.43671 0.03403 -0.43658 0.03495 -0.43867 0.04005 C -0.43958 0.04236 -0.44062 0.04444 -0.44153 0.04676 C -0.44218 0.04838 -0.4427 0.05023 -0.44336 0.05162 C -0.44414 0.05347 -0.44531 0.05486 -0.44609 0.05648 C -0.44752 0.05972 -0.44987 0.06644 -0.44987 0.06644 C -0.45156 0.07593 -0.44948 0.06713 -0.45351 0.07639 C -0.45494 0.0794 -0.45599 0.08287 -0.45729 0.08611 C -0.45781 0.08796 -0.45807 0.09051 -0.45911 0.0912 L -0.46185 0.09282 L -0.46744 0.10764 C -0.4681 0.10926 -0.46836 0.11134 -0.46927 0.1125 L -0.47487 0.11921 C -0.47981 0.13241 -0.4733 0.11644 -0.47942 0.12731 C -0.48372 0.13472 -0.47864 0.13079 -0.48411 0.13403 C -0.48867 0.1463 -0.48281 0.13125 -0.48867 0.14375 C -0.48945 0.14537 -0.48984 0.14722 -0.49062 0.14884 C -0.4914 0.15046 -0.49257 0.15185 -0.49336 0.1537 C -0.49921 0.1662 -0.49166 0.15231 -0.497 0.16204 " pathEditMode="relative" ptsTypes="AAAAAAAAAAAAAAAAAAAAAAAAAAAAAAAAAAAAAAAAAAAAAAAAAAAAAAAAAAAAAAAAAAAAAAAAAAAAAAAAAAAAAAAAAAAAAAAAAA">
                                      <p:cBhvr>
                                        <p:cTn id="6" dur="2000" fill="hold"/>
                                        <p:tgtEl>
                                          <p:spTgt spid="39"/>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2669 -0.00093 C -0.03242 1.85185E-6 -0.03971 0.00162 -0.04531 0.00231 C -0.05143 0.00301 -0.05768 0.00324 -0.0638 0.00393 C -0.0681 0.0044 -0.07239 0.00509 -0.07669 0.00555 C -0.1108 0.00879 -0.08619 0.00532 -0.10911 0.00879 C -0.11549 0.0125 -0.10781 0.00833 -0.1194 0.01204 C -0.12031 0.0125 -0.12122 0.01342 -0.12213 0.01366 C -0.12461 0.01458 -0.12708 0.01481 -0.12955 0.01551 C -0.13424 0.01782 -0.13867 0.02014 -0.14336 0.02199 C -0.14531 0.02268 -0.14713 0.02291 -0.14895 0.02361 C -0.15143 0.02454 -0.1539 0.02592 -0.15638 0.02685 C -0.15794 0.02754 -0.1595 0.02778 -0.16106 0.02847 C -0.16198 0.02893 -0.16289 0.02986 -0.1638 0.03032 C -0.16562 0.03102 -0.16757 0.03125 -0.1694 0.03194 C -0.17031 0.03217 -0.17122 0.0331 -0.17213 0.03356 C -0.1733 0.03403 -0.17461 0.03472 -0.17578 0.03518 C -0.18724 0.03912 -0.17643 0.03472 -0.18502 0.03842 C -0.18632 0.03958 -0.1875 0.04074 -0.1888 0.04166 C -0.18971 0.04236 -0.19062 0.04329 -0.19153 0.04329 C -0.20208 0.04444 -0.2125 0.04444 -0.22304 0.04491 L -0.22955 0.04676 L -0.2444 0.05 C -0.24948 0.05301 -0.24622 0.05116 -0.25455 0.05486 L -0.2582 0.05648 C -0.2595 0.05717 -0.26067 0.05787 -0.26198 0.0581 C -0.26562 0.05926 -0.2694 0.06018 -0.27304 0.06157 C -0.27461 0.06204 -0.27617 0.0625 -0.27773 0.06319 C -0.27864 0.06342 -0.27955 0.06435 -0.28046 0.06481 C -0.28294 0.06551 -0.28541 0.06574 -0.28789 0.06643 L -0.2944 0.06805 C -0.29622 0.06852 -0.29804 0.06921 -0.29987 0.06967 C -0.30234 0.07037 -0.30481 0.07083 -0.30729 0.07129 C -0.3082 0.07199 -0.30911 0.07245 -0.31002 0.07291 C -0.31158 0.07361 -0.31315 0.07384 -0.31471 0.07454 C -0.31627 0.07546 -0.31783 0.07685 -0.3194 0.07801 C -0.32435 0.08102 -0.32421 0.08079 -0.32864 0.08287 C -0.32981 0.08403 -0.33099 0.08518 -0.33229 0.08611 C -0.33346 0.08704 -0.33489 0.0868 -0.33606 0.08773 C -0.34492 0.09467 -0.3319 0.08796 -0.34244 0.09282 C -0.35091 0.10254 -0.34518 0.09815 -0.35638 0.10092 C -0.36015 0.10185 -0.3638 0.1037 -0.36744 0.10416 C -0.37174 0.10486 -0.38151 0.10648 -0.38606 0.10764 C -0.38763 0.10787 -0.38906 0.10856 -0.39062 0.10926 C -0.39192 0.10972 -0.3931 0.11041 -0.3944 0.11088 C -0.39921 0.11204 -0.40911 0.11412 -0.40911 0.11412 C -0.41849 0.11967 -0.40403 0.11111 -0.41562 0.11736 C -0.41757 0.11829 -0.41927 0.11991 -0.42122 0.1206 C -0.42239 0.12129 -0.42369 0.12176 -0.42487 0.12222 C -0.42682 0.12338 -0.42864 0.12454 -0.43046 0.12569 L -0.4332 0.12731 C -0.43411 0.12778 -0.43502 0.12847 -0.43606 0.12893 C -0.43724 0.1294 -0.43854 0.12986 -0.43971 0.13055 C -0.44127 0.13148 -0.4427 0.13287 -0.4444 0.13379 C -0.44674 0.13518 -0.44935 0.13611 -0.45169 0.13704 C -0.45299 0.13773 -0.45429 0.13796 -0.45546 0.13889 L -0.46106 0.14213 C -0.4694 0.14699 -0.45612 0.13935 -0.46836 0.14537 C -0.47031 0.14629 -0.472 0.14791 -0.47395 0.14861 C -0.47552 0.1493 -0.47708 0.14977 -0.47864 0.15023 C -0.47981 0.15069 -0.48112 0.15139 -0.48229 0.15185 C -0.4832 0.15231 -0.48502 0.1537 -0.48502 0.1537 " pathEditMode="relative" ptsTypes="AAAAAAAAAAAAAAAAAAAAAAAAAAAAAAAAAAAAAAAAAAAAAAAAAAAAAAAAAAAAA">
                                      <p:cBhvr>
                                        <p:cTn id="14" dur="2000" fill="hold"/>
                                        <p:tgtEl>
                                          <p:spTgt spid="2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Netztopologien</a:t>
            </a:r>
            <a:br>
              <a:rPr lang="de-DE" dirty="0"/>
            </a:br>
            <a:r>
              <a:rPr lang="de-DE" b="0" dirty="0"/>
              <a:t>Diskussion</a:t>
            </a:r>
            <a:r>
              <a:rPr lang="de-DE" dirty="0"/>
              <a:t> </a:t>
            </a:r>
          </a:p>
        </p:txBody>
      </p:sp>
      <p:sp>
        <p:nvSpPr>
          <p:cNvPr id="5" name="Textfeld 4"/>
          <p:cNvSpPr txBox="1"/>
          <p:nvPr/>
        </p:nvSpPr>
        <p:spPr>
          <a:xfrm>
            <a:off x="9188852" y="5404756"/>
            <a:ext cx="3003148" cy="1206484"/>
          </a:xfrm>
          <a:prstGeom prst="rect">
            <a:avLst/>
          </a:prstGeom>
          <a:noFill/>
        </p:spPr>
        <p:txBody>
          <a:bodyPr wrap="square" rtlCol="0">
            <a:spAutoFit/>
          </a:bodyPr>
          <a:lstStyle/>
          <a:p>
            <a:r>
              <a:rPr lang="de-DE" sz="800" dirty="0">
                <a:solidFill>
                  <a:schemeClr val="bg2"/>
                </a:solidFill>
              </a:rPr>
              <a:t>Netzwerktopologien: Ring, </a:t>
            </a:r>
            <a:r>
              <a:rPr lang="de-DE" sz="800" dirty="0" err="1">
                <a:solidFill>
                  <a:schemeClr val="bg2"/>
                </a:solidFill>
              </a:rPr>
              <a:t>Vermaschtes</a:t>
            </a:r>
            <a:r>
              <a:rPr lang="de-DE" sz="800" dirty="0">
                <a:solidFill>
                  <a:schemeClr val="bg2"/>
                </a:solidFill>
              </a:rPr>
              <a:t> Netz, Stern, </a:t>
            </a:r>
            <a:r>
              <a:rPr lang="de-DE" sz="800" dirty="0" err="1">
                <a:solidFill>
                  <a:schemeClr val="bg2"/>
                </a:solidFill>
              </a:rPr>
              <a:t>vollvermascht</a:t>
            </a:r>
            <a:r>
              <a:rPr lang="de-DE" sz="800" dirty="0">
                <a:solidFill>
                  <a:schemeClr val="bg2"/>
                </a:solidFill>
              </a:rPr>
              <a:t>, Linie/Reihe, https://creativecommons.org, Baum, </a:t>
            </a:r>
            <a:r>
              <a:rPr lang="de-DE" sz="800" dirty="0" err="1">
                <a:solidFill>
                  <a:schemeClr val="bg2"/>
                </a:solidFill>
              </a:rPr>
              <a:t>Bus,CCO;WIKI</a:t>
            </a:r>
            <a:r>
              <a:rPr lang="de-DE" sz="800" dirty="0" err="1">
                <a:solidFill>
                  <a:schemeClr val="bg2"/>
                </a:solidFill>
                <a:hlinkClick r:id="rId2">
                  <a:extLst>
                    <a:ext uri="{A12FA001-AC4F-418D-AE19-62706E023703}">
                      <ahyp:hlinkClr xmlns:ahyp="http://schemas.microsoft.com/office/drawing/2018/hyperlinkcolor" val="tx"/>
                    </a:ext>
                  </a:extLst>
                </a:hlinkClick>
              </a:rPr>
              <a:t>https</a:t>
            </a:r>
            <a:r>
              <a:rPr lang="de-DE" sz="800" dirty="0">
                <a:solidFill>
                  <a:schemeClr val="bg2"/>
                </a:solidFill>
                <a:hlinkClick r:id="rId2">
                  <a:extLst>
                    <a:ext uri="{A12FA001-AC4F-418D-AE19-62706E023703}">
                      <ahyp:hlinkClr xmlns:ahyp="http://schemas.microsoft.com/office/drawing/2018/hyperlinkcolor" val="tx"/>
                    </a:ext>
                  </a:extLst>
                </a:hlinkClick>
              </a:rPr>
              <a:t>://de.wikipedia.org/wiki/Topologie_%28Rechnernetz%29#/media/Datei:NetzwerkTopologien.png</a:t>
            </a:r>
            <a:endParaRPr lang="de-DE" sz="800" dirty="0">
              <a:solidFill>
                <a:schemeClr val="bg2"/>
              </a:solidFill>
            </a:endParaRPr>
          </a:p>
          <a:p>
            <a:endParaRPr lang="de-DE" dirty="0"/>
          </a:p>
          <a:p>
            <a:endParaRPr lang="de-DE" dirty="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6870" y="1765195"/>
            <a:ext cx="4734670" cy="2320735"/>
          </a:xfrm>
          <a:prstGeom prst="rect">
            <a:avLst/>
          </a:prstGeom>
        </p:spPr>
      </p:pic>
    </p:spTree>
    <p:extLst>
      <p:ext uri="{BB962C8B-B14F-4D97-AF65-F5344CB8AC3E}">
        <p14:creationId xmlns:p14="http://schemas.microsoft.com/office/powerpoint/2010/main" val="1801706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Maschen-Topologien</a:t>
            </a:r>
          </a:p>
        </p:txBody>
      </p:sp>
      <p:sp>
        <p:nvSpPr>
          <p:cNvPr id="3" name="Textplatzhalter 2"/>
          <p:cNvSpPr>
            <a:spLocks noGrp="1"/>
          </p:cNvSpPr>
          <p:nvPr>
            <p:ph type="body" sz="quarter" idx="10"/>
          </p:nvPr>
        </p:nvSpPr>
        <p:spPr/>
        <p:txBody>
          <a:bodyPr/>
          <a:lstStyle/>
          <a:p>
            <a:r>
              <a:rPr lang="de-DE" b="1" dirty="0">
                <a:solidFill>
                  <a:schemeClr val="tx1">
                    <a:lumMod val="75000"/>
                    <a:lumOff val="25000"/>
                  </a:schemeClr>
                </a:solidFill>
              </a:rPr>
              <a:t>Vermascht</a:t>
            </a:r>
            <a:endParaRPr lang="de-DE" dirty="0">
              <a:solidFill>
                <a:schemeClr val="tx1">
                  <a:lumMod val="75000"/>
                  <a:lumOff val="25000"/>
                </a:schemeClr>
              </a:solidFill>
            </a:endParaRPr>
          </a:p>
          <a:p>
            <a:pPr marL="285750" indent="-285750">
              <a:buFont typeface="Arial" panose="020B0604020202020204" pitchFamily="34" charset="0"/>
              <a:buChar char="•"/>
            </a:pPr>
            <a:r>
              <a:rPr lang="de-DE" sz="1400" dirty="0"/>
              <a:t>Ist ein dezentrales Netzwerk, das keinen verbindlichen Strukturen unterliegen muss</a:t>
            </a:r>
          </a:p>
          <a:p>
            <a:pPr marL="285750" indent="-285750">
              <a:buFont typeface="Arial" panose="020B0604020202020204" pitchFamily="34" charset="0"/>
              <a:buChar char="•"/>
            </a:pPr>
            <a:r>
              <a:rPr lang="de-DE" sz="1400" dirty="0"/>
              <a:t>Alles miteinander Verbunden</a:t>
            </a:r>
          </a:p>
          <a:p>
            <a:pPr marL="285750" indent="-285750">
              <a:buFont typeface="Arial" panose="020B0604020202020204" pitchFamily="34" charset="0"/>
              <a:buChar char="•"/>
            </a:pPr>
            <a:r>
              <a:rPr lang="de-DE" sz="1400" dirty="0" err="1"/>
              <a:t>Mesh</a:t>
            </a:r>
            <a:r>
              <a:rPr lang="de-DE" sz="1400" dirty="0"/>
              <a:t>-Netzwerk erhöht sich die Reichweite des Netzwerks</a:t>
            </a:r>
          </a:p>
          <a:p>
            <a:pPr marL="285750" indent="-285750">
              <a:buFont typeface="Arial" panose="020B0604020202020204" pitchFamily="34" charset="0"/>
              <a:buChar char="•"/>
            </a:pPr>
            <a:r>
              <a:rPr lang="de-DE" sz="1400" dirty="0"/>
              <a:t>Das Internet entspricht der Maschen-Topologie, weil keine zentrale Instanz über die Architektur des Netzwerks entscheidet.</a:t>
            </a:r>
          </a:p>
          <a:p>
            <a:endParaRPr lang="de-DE" dirty="0"/>
          </a:p>
          <a:p>
            <a:r>
              <a:rPr lang="de-DE" b="1" dirty="0" err="1">
                <a:solidFill>
                  <a:schemeClr val="tx1">
                    <a:lumMod val="75000"/>
                    <a:lumOff val="25000"/>
                  </a:schemeClr>
                </a:solidFill>
              </a:rPr>
              <a:t>Vollvermascht</a:t>
            </a:r>
            <a:endParaRPr lang="de-DE" b="1" dirty="0">
              <a:solidFill>
                <a:schemeClr val="tx1">
                  <a:lumMod val="75000"/>
                  <a:lumOff val="25000"/>
                </a:schemeClr>
              </a:solidFill>
            </a:endParaRPr>
          </a:p>
          <a:p>
            <a:endParaRPr lang="de-DE" dirty="0"/>
          </a:p>
          <a:p>
            <a:pPr marL="285750" indent="-285750">
              <a:buFont typeface="Arial" panose="020B0604020202020204" pitchFamily="34" charset="0"/>
              <a:buChar char="•"/>
            </a:pPr>
            <a:r>
              <a:rPr lang="de-DE" sz="1400" dirty="0"/>
              <a:t>jeder Host zu jedem Host eine eigene physikalische Verbindung hat.</a:t>
            </a:r>
          </a:p>
          <a:p>
            <a:pPr marL="285750" indent="-285750">
              <a:buFont typeface="Arial" panose="020B0604020202020204" pitchFamily="34" charset="0"/>
              <a:buChar char="•"/>
            </a:pPr>
            <a:r>
              <a:rPr lang="de-DE" sz="1400" dirty="0"/>
              <a:t>Aus Topologie-Sicht handelt es sich dabei um ein perfektes Netzwerk, das aber nur in geringem Umfang praktiziert wird.</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7462" y="4551268"/>
            <a:ext cx="1505160" cy="1105054"/>
          </a:xfrm>
          <a:prstGeom prst="rect">
            <a:avLst/>
          </a:prstGeom>
        </p:spPr>
      </p:pic>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7462" y="2000772"/>
            <a:ext cx="1343212" cy="1143160"/>
          </a:xfrm>
          <a:prstGeom prst="rect">
            <a:avLst/>
          </a:prstGeom>
        </p:spPr>
      </p:pic>
    </p:spTree>
    <p:extLst>
      <p:ext uri="{BB962C8B-B14F-4D97-AF65-F5344CB8AC3E}">
        <p14:creationId xmlns:p14="http://schemas.microsoft.com/office/powerpoint/2010/main" val="240041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6370290" y="6197051"/>
            <a:ext cx="2883159" cy="834074"/>
          </a:xfrm>
          <a:prstGeom prst="rect">
            <a:avLst/>
          </a:prstGeom>
          <a:noFill/>
        </p:spPr>
        <p:txBody>
          <a:bodyPr wrap="square" rtlCol="0">
            <a:spAutoFit/>
          </a:bodyPr>
          <a:lstStyle/>
          <a:p>
            <a:pPr algn="ctr"/>
            <a:r>
              <a:rPr lang="de-DE" sz="800" dirty="0">
                <a:solidFill>
                  <a:schemeClr val="bg2"/>
                </a:solidFill>
              </a:rPr>
              <a:t>Android Smartphone Vor </a:t>
            </a:r>
            <a:r>
              <a:rPr lang="de-DE" sz="800" dirty="0" err="1">
                <a:solidFill>
                  <a:schemeClr val="bg2"/>
                </a:solidFill>
              </a:rPr>
              <a:t>Macbook</a:t>
            </a:r>
            <a:r>
              <a:rPr lang="de-DE" sz="800" dirty="0">
                <a:solidFill>
                  <a:schemeClr val="bg2"/>
                </a:solidFill>
              </a:rPr>
              <a:t> Pro , von Person Halten Gold </a:t>
            </a:r>
            <a:r>
              <a:rPr lang="de-DE" sz="800" dirty="0" err="1">
                <a:solidFill>
                  <a:schemeClr val="bg2"/>
                </a:solidFill>
              </a:rPr>
              <a:t>Htc,CCO,Pexel</a:t>
            </a:r>
            <a:r>
              <a:rPr lang="de-DE" sz="800" dirty="0">
                <a:solidFill>
                  <a:schemeClr val="bg2"/>
                </a:solidFill>
              </a:rPr>
              <a:t>, https://creativecommons.org </a:t>
            </a:r>
            <a:r>
              <a:rPr lang="de-DE" sz="800" dirty="0">
                <a:solidFill>
                  <a:schemeClr val="bg2"/>
                </a:solidFill>
                <a:hlinkClick r:id="rId2">
                  <a:extLst>
                    <a:ext uri="{A12FA001-AC4F-418D-AE19-62706E023703}">
                      <ahyp:hlinkClr xmlns:ahyp="http://schemas.microsoft.com/office/drawing/2018/hyperlinkcolor" val="tx"/>
                    </a:ext>
                  </a:extLst>
                </a:hlinkClick>
              </a:rPr>
              <a:t>https://www.pexels.com/de-de/foto/person-halten-gold-htc-android-smartphone-vor-macbook-pro-1181216/</a:t>
            </a:r>
            <a:endParaRPr lang="de-DE" sz="800" dirty="0">
              <a:solidFill>
                <a:schemeClr val="bg2"/>
              </a:solidFill>
            </a:endParaRPr>
          </a:p>
          <a:p>
            <a:endParaRPr lang="de-DE"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7271" y="503854"/>
            <a:ext cx="4043081" cy="2698972"/>
          </a:xfrm>
          <a:prstGeom prst="rect">
            <a:avLst/>
          </a:prstGeom>
        </p:spPr>
      </p:pic>
      <p:sp>
        <p:nvSpPr>
          <p:cNvPr id="7" name="Textfeld 6"/>
          <p:cNvSpPr txBox="1"/>
          <p:nvPr/>
        </p:nvSpPr>
        <p:spPr>
          <a:xfrm>
            <a:off x="783772" y="486521"/>
            <a:ext cx="3032449" cy="1514261"/>
          </a:xfrm>
          <a:prstGeom prst="rect">
            <a:avLst/>
          </a:prstGeom>
          <a:noFill/>
        </p:spPr>
        <p:txBody>
          <a:bodyPr wrap="square" rtlCol="0">
            <a:spAutoFit/>
          </a:bodyPr>
          <a:lstStyle/>
          <a:p>
            <a:pPr algn="r"/>
            <a:r>
              <a:rPr lang="de-DE" sz="2000" dirty="0"/>
              <a:t>1</a:t>
            </a:r>
          </a:p>
          <a:p>
            <a:pPr algn="r"/>
            <a:r>
              <a:rPr lang="de-DE" sz="2000" dirty="0"/>
              <a:t>AN</a:t>
            </a:r>
          </a:p>
          <a:p>
            <a:pPr algn="r"/>
            <a:r>
              <a:rPr lang="de-DE" sz="2000" dirty="0"/>
              <a:t>Strom</a:t>
            </a:r>
          </a:p>
          <a:p>
            <a:endParaRPr lang="de-DE" dirty="0"/>
          </a:p>
          <a:p>
            <a:endParaRPr lang="de-DE" dirty="0"/>
          </a:p>
        </p:txBody>
      </p:sp>
      <p:sp>
        <p:nvSpPr>
          <p:cNvPr id="8" name="Textfeld 7"/>
          <p:cNvSpPr txBox="1"/>
          <p:nvPr/>
        </p:nvSpPr>
        <p:spPr>
          <a:xfrm>
            <a:off x="8021402" y="503855"/>
            <a:ext cx="3060441" cy="1015663"/>
          </a:xfrm>
          <a:prstGeom prst="rect">
            <a:avLst/>
          </a:prstGeom>
          <a:noFill/>
        </p:spPr>
        <p:txBody>
          <a:bodyPr wrap="square" rtlCol="0">
            <a:spAutoFit/>
          </a:bodyPr>
          <a:lstStyle/>
          <a:p>
            <a:r>
              <a:rPr lang="de-DE" sz="2000" dirty="0"/>
              <a:t>0</a:t>
            </a:r>
          </a:p>
          <a:p>
            <a:r>
              <a:rPr lang="de-DE" sz="2000" dirty="0"/>
              <a:t>AUS</a:t>
            </a:r>
          </a:p>
          <a:p>
            <a:r>
              <a:rPr lang="de-DE" sz="2000" dirty="0"/>
              <a:t>Kein Strom</a:t>
            </a:r>
          </a:p>
        </p:txBody>
      </p:sp>
      <p:sp>
        <p:nvSpPr>
          <p:cNvPr id="9" name="Textfeld 8"/>
          <p:cNvSpPr txBox="1"/>
          <p:nvPr/>
        </p:nvSpPr>
        <p:spPr>
          <a:xfrm>
            <a:off x="569167" y="3182300"/>
            <a:ext cx="11000792" cy="1089529"/>
          </a:xfrm>
          <a:prstGeom prst="rect">
            <a:avLst/>
          </a:prstGeom>
          <a:noFill/>
        </p:spPr>
        <p:txBody>
          <a:bodyPr wrap="square" rtlCol="0">
            <a:spAutoFit/>
          </a:bodyPr>
          <a:lstStyle/>
          <a:p>
            <a:r>
              <a:rPr lang="de-DE" dirty="0"/>
              <a:t>Binärcode </a:t>
            </a:r>
          </a:p>
          <a:p>
            <a:r>
              <a:rPr lang="de-DE" dirty="0"/>
              <a:t>English (Binar Digit) = Bit      8 Bit = 1 Byte</a:t>
            </a:r>
          </a:p>
          <a:p>
            <a:r>
              <a:rPr lang="de-DE" dirty="0"/>
              <a:t>1 Bit = Zwei Zustände, Bis zur 1 zählen, </a:t>
            </a:r>
          </a:p>
          <a:p>
            <a:r>
              <a:rPr lang="de-DE" dirty="0"/>
              <a:t>Binärzahl und Dezimalzahl  Beispiel (0=0 1=1)</a:t>
            </a:r>
          </a:p>
        </p:txBody>
      </p:sp>
      <p:pic>
        <p:nvPicPr>
          <p:cNvPr id="10" name="Grafi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608" y="4357396"/>
            <a:ext cx="5075300" cy="1752564"/>
          </a:xfrm>
          <a:prstGeom prst="rect">
            <a:avLst/>
          </a:prstGeom>
        </p:spPr>
      </p:pic>
      <p:pic>
        <p:nvPicPr>
          <p:cNvPr id="11" name="Grafi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1851" y="4358920"/>
            <a:ext cx="4295006" cy="1751040"/>
          </a:xfrm>
          <a:prstGeom prst="rect">
            <a:avLst/>
          </a:prstGeom>
        </p:spPr>
      </p:pic>
      <p:sp>
        <p:nvSpPr>
          <p:cNvPr id="3" name="Textfeld 2">
            <a:extLst>
              <a:ext uri="{FF2B5EF4-FFF2-40B4-BE49-F238E27FC236}">
                <a16:creationId xmlns:a16="http://schemas.microsoft.com/office/drawing/2014/main" id="{14E47919-6900-3D00-2298-155B0E0A6849}"/>
              </a:ext>
            </a:extLst>
          </p:cNvPr>
          <p:cNvSpPr txBox="1"/>
          <p:nvPr/>
        </p:nvSpPr>
        <p:spPr>
          <a:xfrm>
            <a:off x="267664" y="365355"/>
            <a:ext cx="6102626" cy="646331"/>
          </a:xfrm>
          <a:prstGeom prst="rect">
            <a:avLst/>
          </a:prstGeom>
          <a:noFill/>
        </p:spPr>
        <p:txBody>
          <a:bodyPr wrap="square">
            <a:spAutoFit/>
          </a:bodyPr>
          <a:lstStyle/>
          <a:p>
            <a:r>
              <a:rPr lang="de-DE" sz="3600" b="1" dirty="0">
                <a:solidFill>
                  <a:srgbClr val="13A983"/>
                </a:solidFill>
              </a:rPr>
              <a:t>Binärcode</a:t>
            </a:r>
            <a:endParaRPr lang="de-DE" sz="2400" b="1" dirty="0">
              <a:solidFill>
                <a:srgbClr val="13A983"/>
              </a:solidFill>
            </a:endParaRPr>
          </a:p>
        </p:txBody>
      </p:sp>
    </p:spTree>
    <p:extLst>
      <p:ext uri="{BB962C8B-B14F-4D97-AF65-F5344CB8AC3E}">
        <p14:creationId xmlns:p14="http://schemas.microsoft.com/office/powerpoint/2010/main" val="1066914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sz="2800" dirty="0"/>
              <a:t>ASCII Code</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864" y="1380748"/>
            <a:ext cx="3081467" cy="2215721"/>
          </a:xfrm>
          <a:prstGeom prst="rect">
            <a:avLst/>
          </a:prstGeom>
        </p:spPr>
      </p:pic>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5813" y="1380748"/>
            <a:ext cx="5737102" cy="4334699"/>
          </a:xfrm>
          <a:prstGeom prst="rect">
            <a:avLst/>
          </a:prstGeom>
        </p:spPr>
      </p:pic>
      <p:sp>
        <p:nvSpPr>
          <p:cNvPr id="8" name="Rechteck 7"/>
          <p:cNvSpPr/>
          <p:nvPr/>
        </p:nvSpPr>
        <p:spPr>
          <a:xfrm>
            <a:off x="7793441" y="5715447"/>
            <a:ext cx="4503899" cy="338554"/>
          </a:xfrm>
          <a:prstGeom prst="rect">
            <a:avLst/>
          </a:prstGeom>
        </p:spPr>
        <p:txBody>
          <a:bodyPr wrap="square">
            <a:spAutoFit/>
          </a:bodyPr>
          <a:lstStyle/>
          <a:p>
            <a:r>
              <a:rPr lang="de-DE" sz="800" dirty="0">
                <a:solidFill>
                  <a:schemeClr val="bg2"/>
                </a:solidFill>
              </a:rPr>
              <a:t>Abbildung: ASCII - Autor: </a:t>
            </a:r>
            <a:r>
              <a:rPr lang="de-DE" sz="800" dirty="0" err="1">
                <a:solidFill>
                  <a:schemeClr val="bg2"/>
                </a:solidFill>
              </a:rPr>
              <a:t>Seobility</a:t>
            </a:r>
            <a:r>
              <a:rPr lang="de-DE" sz="800" dirty="0">
                <a:solidFill>
                  <a:schemeClr val="bg2"/>
                </a:solidFill>
              </a:rPr>
              <a:t> - Lizenz: </a:t>
            </a:r>
            <a:r>
              <a:rPr lang="de-DE" sz="800" dirty="0">
                <a:solidFill>
                  <a:schemeClr val="bg2"/>
                </a:solidFill>
                <a:hlinkClick r:id="rId4" tooltip="Creative Commons Lizenz BY-SA 4.0">
                  <a:extLst>
                    <a:ext uri="{A12FA001-AC4F-418D-AE19-62706E023703}">
                      <ahyp:hlinkClr xmlns:ahyp="http://schemas.microsoft.com/office/drawing/2018/hyperlinkcolor" val="tx"/>
                    </a:ext>
                  </a:extLst>
                </a:hlinkClick>
              </a:rPr>
              <a:t>CC BY-SA 4.0</a:t>
            </a:r>
            <a:r>
              <a:rPr lang="de-DE" sz="800" dirty="0">
                <a:solidFill>
                  <a:schemeClr val="bg2"/>
                </a:solidFill>
              </a:rPr>
              <a:t>, </a:t>
            </a:r>
            <a:r>
              <a:rPr lang="de-DE" sz="800" dirty="0">
                <a:solidFill>
                  <a:schemeClr val="bg2"/>
                </a:solidFill>
                <a:hlinkClick r:id="rId5">
                  <a:extLst>
                    <a:ext uri="{A12FA001-AC4F-418D-AE19-62706E023703}">
                      <ahyp:hlinkClr xmlns:ahyp="http://schemas.microsoft.com/office/drawing/2018/hyperlinkcolor" val="tx"/>
                    </a:ext>
                  </a:extLst>
                </a:hlinkClick>
              </a:rPr>
              <a:t>https://creativecommons.org</a:t>
            </a:r>
            <a:r>
              <a:rPr lang="de-DE" sz="800" dirty="0">
                <a:solidFill>
                  <a:schemeClr val="bg2"/>
                </a:solidFill>
              </a:rPr>
              <a:t>  https://www.seobility.net/de/wiki/ASCII-Code</a:t>
            </a:r>
          </a:p>
        </p:txBody>
      </p:sp>
    </p:spTree>
    <p:extLst>
      <p:ext uri="{BB962C8B-B14F-4D97-AF65-F5344CB8AC3E}">
        <p14:creationId xmlns:p14="http://schemas.microsoft.com/office/powerpoint/2010/main" val="1967297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94762F-BDD8-4757-86F1-B457E8138454}"/>
              </a:ext>
            </a:extLst>
          </p:cNvPr>
          <p:cNvSpPr>
            <a:spLocks noGrp="1"/>
          </p:cNvSpPr>
          <p:nvPr>
            <p:ph type="title"/>
          </p:nvPr>
        </p:nvSpPr>
        <p:spPr/>
        <p:txBody>
          <a:bodyPr/>
          <a:lstStyle/>
          <a:p>
            <a:r>
              <a:rPr lang="de-DE" dirty="0"/>
              <a:t>Künstliche Intelligenz (KI)</a:t>
            </a:r>
            <a:br>
              <a:rPr lang="de-DE" dirty="0"/>
            </a:br>
            <a:r>
              <a:rPr lang="de-DE" sz="2400" b="0" dirty="0"/>
              <a:t>Daten und Informationen</a:t>
            </a:r>
            <a:br>
              <a:rPr lang="de-DE" sz="2400" b="0" dirty="0"/>
            </a:br>
            <a:r>
              <a:rPr lang="de-DE" sz="2400" b="0" dirty="0"/>
              <a:t>EVA Prinzip</a:t>
            </a:r>
            <a:br>
              <a:rPr lang="de-DE" sz="2400" b="0" dirty="0"/>
            </a:br>
            <a:r>
              <a:rPr lang="de-DE" sz="2400" b="0" dirty="0"/>
              <a:t>Teachable Machine (Tool)</a:t>
            </a:r>
            <a:endParaRPr lang="de-DE" dirty="0"/>
          </a:p>
        </p:txBody>
      </p:sp>
      <p:pic>
        <p:nvPicPr>
          <p:cNvPr id="5" name="Grafik 4">
            <a:extLst>
              <a:ext uri="{FF2B5EF4-FFF2-40B4-BE49-F238E27FC236}">
                <a16:creationId xmlns:a16="http://schemas.microsoft.com/office/drawing/2014/main" id="{F0D3D8BE-05D5-3247-8776-CE415D1B16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4012" y="1577591"/>
            <a:ext cx="6372750" cy="4505734"/>
          </a:xfrm>
          <a:prstGeom prst="rect">
            <a:avLst/>
          </a:prstGeom>
        </p:spPr>
      </p:pic>
      <p:sp>
        <p:nvSpPr>
          <p:cNvPr id="7" name="Textfeld 6">
            <a:extLst>
              <a:ext uri="{FF2B5EF4-FFF2-40B4-BE49-F238E27FC236}">
                <a16:creationId xmlns:a16="http://schemas.microsoft.com/office/drawing/2014/main" id="{FF860F69-E9D0-E3EF-FD6F-5FD43A00CB99}"/>
              </a:ext>
            </a:extLst>
          </p:cNvPr>
          <p:cNvSpPr txBox="1"/>
          <p:nvPr/>
        </p:nvSpPr>
        <p:spPr>
          <a:xfrm>
            <a:off x="5352773" y="6095973"/>
            <a:ext cx="6102626" cy="215444"/>
          </a:xfrm>
          <a:prstGeom prst="rect">
            <a:avLst/>
          </a:prstGeom>
          <a:noFill/>
        </p:spPr>
        <p:txBody>
          <a:bodyPr wrap="square">
            <a:spAutoFit/>
          </a:bodyPr>
          <a:lstStyle/>
          <a:p>
            <a:r>
              <a:rPr lang="de-DE" sz="800" dirty="0">
                <a:solidFill>
                  <a:schemeClr val="bg2"/>
                </a:solidFill>
              </a:rPr>
              <a:t>EVA-Prinzip bildlich </a:t>
            </a:r>
            <a:r>
              <a:rPr lang="de-DE" sz="800" dirty="0" err="1">
                <a:solidFill>
                  <a:schemeClr val="bg2"/>
                </a:solidFill>
              </a:rPr>
              <a:t>dargestellt,CCO</a:t>
            </a:r>
            <a:r>
              <a:rPr lang="de-DE" sz="800" dirty="0">
                <a:solidFill>
                  <a:schemeClr val="bg2"/>
                </a:solidFill>
              </a:rPr>
              <a:t>, </a:t>
            </a:r>
            <a:r>
              <a:rPr lang="de-DE" sz="800" dirty="0">
                <a:solidFill>
                  <a:schemeClr val="bg2"/>
                </a:solidFill>
                <a:hlinkClick r:id="rId3">
                  <a:extLst>
                    <a:ext uri="{A12FA001-AC4F-418D-AE19-62706E023703}">
                      <ahyp:hlinkClr xmlns:ahyp="http://schemas.microsoft.com/office/drawing/2018/hyperlinkcolor" val="tx"/>
                    </a:ext>
                  </a:extLst>
                </a:hlinkClick>
              </a:rPr>
              <a:t>https://creativecommons.org</a:t>
            </a:r>
            <a:r>
              <a:rPr lang="de-DE" sz="800" dirty="0">
                <a:solidFill>
                  <a:schemeClr val="bg2"/>
                </a:solidFill>
              </a:rPr>
              <a:t> Wikipedia, https://de.wikipedia.org/wiki/EVA-Prinzip</a:t>
            </a:r>
          </a:p>
        </p:txBody>
      </p:sp>
    </p:spTree>
    <p:extLst>
      <p:ext uri="{BB962C8B-B14F-4D97-AF65-F5344CB8AC3E}">
        <p14:creationId xmlns:p14="http://schemas.microsoft.com/office/powerpoint/2010/main" val="176275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Algorithmus</a:t>
            </a:r>
          </a:p>
        </p:txBody>
      </p:sp>
      <p:sp>
        <p:nvSpPr>
          <p:cNvPr id="3" name="Textplatzhalter 2"/>
          <p:cNvSpPr>
            <a:spLocks noGrp="1"/>
          </p:cNvSpPr>
          <p:nvPr>
            <p:ph type="body" sz="quarter" idx="10"/>
          </p:nvPr>
        </p:nvSpPr>
        <p:spPr/>
        <p:txBody>
          <a:bodyPr/>
          <a:lstStyle/>
          <a:p>
            <a:r>
              <a:rPr lang="de-DE" dirty="0"/>
              <a:t>Ein Algorithmus ist eine eindeutige Handlungsvorschrift zur Lösung eines Problems </a:t>
            </a:r>
          </a:p>
          <a:p>
            <a:endParaRPr lang="de-DE" dirty="0"/>
          </a:p>
          <a:p>
            <a:r>
              <a:rPr lang="de-DE" dirty="0"/>
              <a:t>Algorithmen bestehen aus endlich vielen, wohldefinierten Einzelschritten</a:t>
            </a:r>
          </a:p>
          <a:p>
            <a:endParaRPr lang="de-DE" dirty="0"/>
          </a:p>
          <a:p>
            <a:r>
              <a:rPr lang="de-DE" dirty="0"/>
              <a:t>Damit können sie zur Ausführung in ein Computerprogramm implementiert, aber auch in menschlicher Sprache formuliert werden</a:t>
            </a:r>
          </a:p>
          <a:p>
            <a:endParaRPr lang="de-DE" dirty="0"/>
          </a:p>
          <a:p>
            <a:r>
              <a:rPr lang="de-DE" dirty="0"/>
              <a:t>Bei der Problemlösung wird eine bestimmte Eingabe in eine bestimmte Ausgabe überführt</a:t>
            </a:r>
          </a:p>
        </p:txBody>
      </p:sp>
      <p:sp>
        <p:nvSpPr>
          <p:cNvPr id="5" name="Textfeld 4"/>
          <p:cNvSpPr txBox="1"/>
          <p:nvPr/>
        </p:nvSpPr>
        <p:spPr>
          <a:xfrm>
            <a:off x="6795655" y="1030288"/>
            <a:ext cx="4447309" cy="4330416"/>
          </a:xfrm>
          <a:prstGeom prst="rect">
            <a:avLst/>
          </a:prstGeom>
          <a:noFill/>
        </p:spPr>
        <p:txBody>
          <a:bodyPr wrap="square" rtlCol="0">
            <a:spAutoFit/>
          </a:bodyPr>
          <a:lstStyle/>
          <a:p>
            <a:r>
              <a:rPr lang="de-DE" dirty="0"/>
              <a:t>Navigationsgerät nutzen, liegt hinter dem Apparat häufig der Dijkstra- oder Kürzeste-Pfade-Algorithmus vor.</a:t>
            </a:r>
          </a:p>
          <a:p>
            <a:endParaRPr lang="de-DE" dirty="0"/>
          </a:p>
          <a:p>
            <a:endParaRPr lang="de-DE" dirty="0"/>
          </a:p>
          <a:p>
            <a:r>
              <a:rPr lang="de-DE" dirty="0"/>
              <a:t>Begriff in einer Suchmaschine wie Google eingeben, erfolgt die Ausgabe Ihrer Ergebnisse über den </a:t>
            </a:r>
            <a:r>
              <a:rPr lang="de-DE" dirty="0" err="1"/>
              <a:t>PageRank</a:t>
            </a:r>
            <a:r>
              <a:rPr lang="de-DE" dirty="0"/>
              <a:t>-Algorithmus. Der prüft die Ergebnis-Webseiten nach Kompetenz, Verlinkungsstruktur und Relevanz für Ihre Suchanfrage. Danach werden die Ergebnisse sortiert.</a:t>
            </a:r>
          </a:p>
          <a:p>
            <a:endParaRPr lang="de-DE" dirty="0"/>
          </a:p>
          <a:p>
            <a:endParaRPr lang="de-DE" dirty="0"/>
          </a:p>
          <a:p>
            <a:r>
              <a:rPr lang="de-DE" dirty="0"/>
              <a:t>Hinter jeder Ampel steckt ein Algorithmus, der das genaue Schaltverhalten definiert. </a:t>
            </a:r>
          </a:p>
          <a:p>
            <a:endParaRPr lang="de-DE" dirty="0"/>
          </a:p>
        </p:txBody>
      </p:sp>
    </p:spTree>
    <p:extLst>
      <p:ext uri="{BB962C8B-B14F-4D97-AF65-F5344CB8AC3E}">
        <p14:creationId xmlns:p14="http://schemas.microsoft.com/office/powerpoint/2010/main" val="2555235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Rückblick auf die Selbstlernphase Praxis II</a:t>
            </a:r>
            <a:br>
              <a:rPr lang="de-DE" dirty="0"/>
            </a:br>
            <a:endParaRPr lang="de-DE" dirty="0"/>
          </a:p>
        </p:txBody>
      </p:sp>
      <p:sp>
        <p:nvSpPr>
          <p:cNvPr id="4" name="Rechteck 3"/>
          <p:cNvSpPr/>
          <p:nvPr/>
        </p:nvSpPr>
        <p:spPr>
          <a:xfrm>
            <a:off x="207962" y="812228"/>
            <a:ext cx="8955089" cy="1089529"/>
          </a:xfrm>
          <a:prstGeom prst="rect">
            <a:avLst/>
          </a:prstGeom>
          <a:ln>
            <a:solidFill>
              <a:schemeClr val="tx1"/>
            </a:solidFill>
          </a:ln>
        </p:spPr>
        <p:txBody>
          <a:bodyPr wrap="square">
            <a:spAutoFit/>
          </a:bodyPr>
          <a:lstStyle/>
          <a:p>
            <a:r>
              <a:rPr lang="de-DE" dirty="0"/>
              <a:t>L1: Lehrerin Frau Fischer […] unterbrach daraufhin die Gruppenarbeit und bat die Schülerinnen und Schüler nach einem Kochrezept zu suchen. Sie verriet den Lernenden, dass es ein Fischgericht ist, was in ihrer Heimat als "Lotte" bekannt ist. Natürlich fanden die Schülerinnen und Schüler kein Rezept unter diesem Namen. […]</a:t>
            </a:r>
          </a:p>
        </p:txBody>
      </p:sp>
      <p:sp>
        <p:nvSpPr>
          <p:cNvPr id="5" name="Rechteck 4"/>
          <p:cNvSpPr/>
          <p:nvPr/>
        </p:nvSpPr>
        <p:spPr>
          <a:xfrm>
            <a:off x="207962" y="1969499"/>
            <a:ext cx="8955089" cy="1089529"/>
          </a:xfrm>
          <a:prstGeom prst="rect">
            <a:avLst/>
          </a:prstGeom>
          <a:ln>
            <a:solidFill>
              <a:schemeClr val="tx1"/>
            </a:solidFill>
          </a:ln>
        </p:spPr>
        <p:txBody>
          <a:bodyPr wrap="square">
            <a:spAutoFit/>
          </a:bodyPr>
          <a:lstStyle/>
          <a:p>
            <a:r>
              <a:rPr lang="de-DE" dirty="0"/>
              <a:t>L2: Frau Marx […] richtete auf einer Schulplattform einen Chat für die Lernenden ein. Darin sollten sie ihre Interpretation des Inhaltes kurz darlegen. Nach einigen Tagen bemerkte sie jedoch, dass der Ton im Chat rauer wurde und sich die Schülerinnen und Schüler zu allerhand problematischen und teilweise angreifenden Aussagen hinreißen ließen. […]</a:t>
            </a:r>
          </a:p>
        </p:txBody>
      </p:sp>
      <p:sp>
        <p:nvSpPr>
          <p:cNvPr id="6" name="Rechteck 5"/>
          <p:cNvSpPr/>
          <p:nvPr/>
        </p:nvSpPr>
        <p:spPr>
          <a:xfrm>
            <a:off x="207962" y="3126770"/>
            <a:ext cx="8955088" cy="1338828"/>
          </a:xfrm>
          <a:prstGeom prst="rect">
            <a:avLst/>
          </a:prstGeom>
          <a:ln>
            <a:solidFill>
              <a:schemeClr val="tx1"/>
            </a:solidFill>
          </a:ln>
        </p:spPr>
        <p:txBody>
          <a:bodyPr wrap="square">
            <a:spAutoFit/>
          </a:bodyPr>
          <a:lstStyle/>
          <a:p>
            <a:r>
              <a:rPr lang="de-DE" dirty="0"/>
              <a:t>L3: Frau Nenner ist die Mathematiklehrerin der 3. Klassenstufe einer Dresdner Grundschule. Da laut Lehrplan besonders in der Mathematik allgemeine Problemlösefähigkeiten und algorithmisches Denken - also das Verstehen von allgemeinen Verfahren zur Lösung einer Klasse von Problemen - vermittelt werden soll, greift Frau Nenner am Ende der 3. Klassenstufe auf den sog. </a:t>
            </a:r>
            <a:r>
              <a:rPr lang="de-DE" dirty="0" err="1"/>
              <a:t>Calliope</a:t>
            </a:r>
            <a:r>
              <a:rPr lang="de-DE" dirty="0"/>
              <a:t> mini zurück. […]</a:t>
            </a:r>
          </a:p>
        </p:txBody>
      </p:sp>
      <p:sp>
        <p:nvSpPr>
          <p:cNvPr id="7" name="Rechteck 6"/>
          <p:cNvSpPr/>
          <p:nvPr/>
        </p:nvSpPr>
        <p:spPr>
          <a:xfrm>
            <a:off x="207963" y="4533341"/>
            <a:ext cx="8955087" cy="1588127"/>
          </a:xfrm>
          <a:prstGeom prst="rect">
            <a:avLst/>
          </a:prstGeom>
          <a:ln>
            <a:solidFill>
              <a:schemeClr val="tx1"/>
            </a:solidFill>
          </a:ln>
        </p:spPr>
        <p:txBody>
          <a:bodyPr wrap="square">
            <a:spAutoFit/>
          </a:bodyPr>
          <a:lstStyle/>
          <a:p>
            <a:r>
              <a:rPr lang="de-DE" dirty="0"/>
              <a:t>L4: Im Geschichtsunterricht der 11. Klassenstufe ist ein Thema, die Qualität von Quellen […] zu überprüfen. Der Geschichtslehrer bittet die Lernenden dazu, sich verschiedene Varianten der Berichtserstattung zum 11. September 2001 als Printmedien und im Internet anzuschauen. Anschließend arbeitet er nicht nur die unterschiedlichen Perspektiven heraus, sondern zeigt auch auf, dass die "Stärke" der Argumentation durch die Anonymität der Autorinnen und Autoren abhängt. […]</a:t>
            </a:r>
          </a:p>
        </p:txBody>
      </p:sp>
      <p:sp>
        <p:nvSpPr>
          <p:cNvPr id="8" name="Rechteck 7"/>
          <p:cNvSpPr/>
          <p:nvPr/>
        </p:nvSpPr>
        <p:spPr>
          <a:xfrm>
            <a:off x="10088372" y="2566848"/>
            <a:ext cx="1980000" cy="840230"/>
          </a:xfrm>
          <a:prstGeom prst="rect">
            <a:avLst/>
          </a:prstGeom>
          <a:ln>
            <a:solidFill>
              <a:schemeClr val="tx1"/>
            </a:solidFill>
          </a:ln>
        </p:spPr>
        <p:txBody>
          <a:bodyPr wrap="none">
            <a:spAutoFit/>
          </a:bodyPr>
          <a:lstStyle/>
          <a:p>
            <a:pPr algn="ctr"/>
            <a:r>
              <a:rPr lang="de-DE" dirty="0"/>
              <a:t>K3: Suchen </a:t>
            </a:r>
            <a:br>
              <a:rPr lang="de-DE" dirty="0"/>
            </a:br>
            <a:r>
              <a:rPr lang="de-DE" dirty="0"/>
              <a:t>und</a:t>
            </a:r>
            <a:br>
              <a:rPr lang="de-DE" dirty="0"/>
            </a:br>
            <a:r>
              <a:rPr lang="de-DE" dirty="0"/>
              <a:t> Verarbeiten</a:t>
            </a:r>
          </a:p>
        </p:txBody>
      </p:sp>
      <p:sp>
        <p:nvSpPr>
          <p:cNvPr id="9" name="Rechteck 8"/>
          <p:cNvSpPr/>
          <p:nvPr/>
        </p:nvSpPr>
        <p:spPr>
          <a:xfrm>
            <a:off x="10088372" y="782654"/>
            <a:ext cx="1980000" cy="840230"/>
          </a:xfrm>
          <a:prstGeom prst="rect">
            <a:avLst/>
          </a:prstGeom>
          <a:ln>
            <a:solidFill>
              <a:schemeClr val="tx1"/>
            </a:solidFill>
          </a:ln>
        </p:spPr>
        <p:txBody>
          <a:bodyPr wrap="none">
            <a:spAutoFit/>
          </a:bodyPr>
          <a:lstStyle/>
          <a:p>
            <a:pPr algn="ctr"/>
            <a:r>
              <a:rPr lang="de-DE" dirty="0"/>
              <a:t>K1: Produzieren </a:t>
            </a:r>
          </a:p>
          <a:p>
            <a:pPr algn="ctr"/>
            <a:r>
              <a:rPr lang="de-DE" dirty="0"/>
              <a:t>und </a:t>
            </a:r>
          </a:p>
          <a:p>
            <a:pPr algn="ctr"/>
            <a:r>
              <a:rPr lang="de-DE" dirty="0"/>
              <a:t>Präsentieren</a:t>
            </a:r>
          </a:p>
        </p:txBody>
      </p:sp>
      <p:sp>
        <p:nvSpPr>
          <p:cNvPr id="10" name="Rechteck 9"/>
          <p:cNvSpPr/>
          <p:nvPr/>
        </p:nvSpPr>
        <p:spPr>
          <a:xfrm>
            <a:off x="10088372" y="3458945"/>
            <a:ext cx="1980000" cy="840230"/>
          </a:xfrm>
          <a:prstGeom prst="rect">
            <a:avLst/>
          </a:prstGeom>
          <a:ln>
            <a:solidFill>
              <a:schemeClr val="tx1"/>
            </a:solidFill>
          </a:ln>
        </p:spPr>
        <p:txBody>
          <a:bodyPr wrap="none">
            <a:spAutoFit/>
          </a:bodyPr>
          <a:lstStyle/>
          <a:p>
            <a:pPr algn="ctr"/>
            <a:r>
              <a:rPr lang="de-DE" dirty="0"/>
              <a:t>K4: Kommunizieren</a:t>
            </a:r>
            <a:br>
              <a:rPr lang="de-DE" dirty="0"/>
            </a:br>
            <a:r>
              <a:rPr lang="de-DE" dirty="0"/>
              <a:t> und</a:t>
            </a:r>
            <a:br>
              <a:rPr lang="de-DE" dirty="0"/>
            </a:br>
            <a:r>
              <a:rPr lang="de-DE" dirty="0"/>
              <a:t> Kooperieren</a:t>
            </a:r>
          </a:p>
        </p:txBody>
      </p:sp>
      <p:sp>
        <p:nvSpPr>
          <p:cNvPr id="11" name="Rechteck 10"/>
          <p:cNvSpPr/>
          <p:nvPr/>
        </p:nvSpPr>
        <p:spPr>
          <a:xfrm>
            <a:off x="10088372" y="4351042"/>
            <a:ext cx="1980000" cy="840230"/>
          </a:xfrm>
          <a:prstGeom prst="rect">
            <a:avLst/>
          </a:prstGeom>
          <a:ln>
            <a:solidFill>
              <a:schemeClr val="tx1"/>
            </a:solidFill>
          </a:ln>
        </p:spPr>
        <p:txBody>
          <a:bodyPr wrap="none">
            <a:spAutoFit/>
          </a:bodyPr>
          <a:lstStyle/>
          <a:p>
            <a:pPr algn="ctr"/>
            <a:r>
              <a:rPr lang="de-DE" dirty="0"/>
              <a:t>K5: Schützen </a:t>
            </a:r>
            <a:br>
              <a:rPr lang="de-DE" dirty="0"/>
            </a:br>
            <a:r>
              <a:rPr lang="de-DE" dirty="0"/>
              <a:t>und</a:t>
            </a:r>
            <a:br>
              <a:rPr lang="de-DE" dirty="0"/>
            </a:br>
            <a:r>
              <a:rPr lang="de-DE" dirty="0"/>
              <a:t> sicher agieren</a:t>
            </a:r>
          </a:p>
        </p:txBody>
      </p:sp>
      <p:sp>
        <p:nvSpPr>
          <p:cNvPr id="12" name="Rechteck 11"/>
          <p:cNvSpPr/>
          <p:nvPr/>
        </p:nvSpPr>
        <p:spPr>
          <a:xfrm>
            <a:off x="10088372" y="5243138"/>
            <a:ext cx="1980000" cy="840230"/>
          </a:xfrm>
          <a:prstGeom prst="rect">
            <a:avLst/>
          </a:prstGeom>
          <a:ln>
            <a:solidFill>
              <a:schemeClr val="tx1"/>
            </a:solidFill>
          </a:ln>
        </p:spPr>
        <p:txBody>
          <a:bodyPr wrap="none">
            <a:spAutoFit/>
          </a:bodyPr>
          <a:lstStyle/>
          <a:p>
            <a:pPr algn="ctr"/>
            <a:r>
              <a:rPr lang="de-DE" dirty="0"/>
              <a:t>K6: Problemlösen </a:t>
            </a:r>
            <a:br>
              <a:rPr lang="de-DE" dirty="0"/>
            </a:br>
            <a:r>
              <a:rPr lang="de-DE" dirty="0"/>
              <a:t>und </a:t>
            </a:r>
            <a:br>
              <a:rPr lang="de-DE" dirty="0"/>
            </a:br>
            <a:r>
              <a:rPr lang="de-DE" dirty="0"/>
              <a:t>Handeln</a:t>
            </a:r>
          </a:p>
        </p:txBody>
      </p:sp>
      <p:sp>
        <p:nvSpPr>
          <p:cNvPr id="13" name="Rechteck 12"/>
          <p:cNvSpPr/>
          <p:nvPr/>
        </p:nvSpPr>
        <p:spPr>
          <a:xfrm>
            <a:off x="10088372" y="1674751"/>
            <a:ext cx="1980000" cy="840230"/>
          </a:xfrm>
          <a:prstGeom prst="rect">
            <a:avLst/>
          </a:prstGeom>
          <a:ln>
            <a:solidFill>
              <a:schemeClr val="tx1"/>
            </a:solidFill>
          </a:ln>
        </p:spPr>
        <p:txBody>
          <a:bodyPr wrap="none">
            <a:spAutoFit/>
          </a:bodyPr>
          <a:lstStyle/>
          <a:p>
            <a:pPr algn="ctr"/>
            <a:r>
              <a:rPr lang="de-DE" dirty="0"/>
              <a:t>K2: Analysieren </a:t>
            </a:r>
            <a:br>
              <a:rPr lang="de-DE" dirty="0"/>
            </a:br>
            <a:r>
              <a:rPr lang="de-DE" dirty="0"/>
              <a:t>und </a:t>
            </a:r>
            <a:br>
              <a:rPr lang="de-DE" dirty="0"/>
            </a:br>
            <a:r>
              <a:rPr lang="de-DE" dirty="0"/>
              <a:t>Reflektieren</a:t>
            </a:r>
          </a:p>
        </p:txBody>
      </p:sp>
    </p:spTree>
    <p:extLst>
      <p:ext uri="{BB962C8B-B14F-4D97-AF65-F5344CB8AC3E}">
        <p14:creationId xmlns:p14="http://schemas.microsoft.com/office/powerpoint/2010/main" val="2663406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78C602-4933-8344-964D-F5FC635FE5C8}"/>
              </a:ext>
            </a:extLst>
          </p:cNvPr>
          <p:cNvSpPr>
            <a:spLocks noGrp="1"/>
          </p:cNvSpPr>
          <p:nvPr>
            <p:ph type="title"/>
          </p:nvPr>
        </p:nvSpPr>
        <p:spPr>
          <a:xfrm>
            <a:off x="874712" y="346075"/>
            <a:ext cx="10580687" cy="684213"/>
          </a:xfrm>
        </p:spPr>
        <p:txBody>
          <a:bodyPr/>
          <a:lstStyle/>
          <a:p>
            <a:r>
              <a:rPr lang="de-DE" dirty="0"/>
              <a:t>Anfänge und Philosophische Fragen</a:t>
            </a:r>
          </a:p>
        </p:txBody>
      </p:sp>
      <p:sp>
        <p:nvSpPr>
          <p:cNvPr id="3" name="Inhaltsplatzhalter 2">
            <a:extLst>
              <a:ext uri="{FF2B5EF4-FFF2-40B4-BE49-F238E27FC236}">
                <a16:creationId xmlns:a16="http://schemas.microsoft.com/office/drawing/2014/main" id="{E988C291-CA7B-5E4C-94A0-CD0FC6B9C836}"/>
              </a:ext>
            </a:extLst>
          </p:cNvPr>
          <p:cNvSpPr>
            <a:spLocks noGrp="1"/>
          </p:cNvSpPr>
          <p:nvPr>
            <p:ph sz="quarter" idx="10"/>
          </p:nvPr>
        </p:nvSpPr>
        <p:spPr>
          <a:xfrm>
            <a:off x="874711" y="1484313"/>
            <a:ext cx="6034089" cy="4344987"/>
          </a:xfrm>
        </p:spPr>
        <p:txBody>
          <a:bodyPr/>
          <a:lstStyle/>
          <a:p>
            <a:pPr marL="285750" indent="-285750">
              <a:buFont typeface="Arial" panose="020B0604020202020204" pitchFamily="34" charset="0"/>
              <a:buChar char="•"/>
            </a:pPr>
            <a:r>
              <a:rPr lang="de-DE" dirty="0"/>
              <a:t>Philosophische Betrachtung der Frage „Können Maschinen Denken?“ seit der Antike</a:t>
            </a:r>
          </a:p>
          <a:p>
            <a:pPr marL="285750" indent="-285750">
              <a:buFont typeface="Arial" panose="020B0604020202020204" pitchFamily="34" charset="0"/>
              <a:buChar char="•"/>
            </a:pPr>
            <a:r>
              <a:rPr lang="de-DE" dirty="0"/>
              <a:t>Um Künstliche Intelligenz zu schaffen muss definiert werden was Intelligenz ist</a:t>
            </a:r>
          </a:p>
          <a:p>
            <a:pPr marL="285750" indent="-285750">
              <a:buFont typeface="Arial" panose="020B0604020202020204" pitchFamily="34" charset="0"/>
              <a:buChar char="•"/>
            </a:pPr>
            <a:r>
              <a:rPr lang="de-DE" dirty="0"/>
              <a:t>Keine Einheitliche Definition</a:t>
            </a:r>
          </a:p>
          <a:p>
            <a:pPr marL="285750" indent="-285750">
              <a:buFont typeface="Arial" panose="020B0604020202020204" pitchFamily="34" charset="0"/>
              <a:buChar char="•"/>
            </a:pPr>
            <a:r>
              <a:rPr lang="de-DE" dirty="0"/>
              <a:t>Mit Aufkommen der Informationstechnik seit Anfang der 1950er Jahre Gegenstand der  Forschung</a:t>
            </a:r>
          </a:p>
          <a:p>
            <a:pPr marL="285750" indent="-285750">
              <a:buFont typeface="Arial" panose="020B0604020202020204" pitchFamily="34" charset="0"/>
              <a:buChar char="•"/>
            </a:pPr>
            <a:r>
              <a:rPr lang="de-DE" dirty="0"/>
              <a:t>Zunächst lag der Fokus auf Sprachverständnis, z.B. ELIZA (1966)</a:t>
            </a:r>
          </a:p>
          <a:p>
            <a:endParaRPr lang="de-DE" dirty="0"/>
          </a:p>
        </p:txBody>
      </p:sp>
      <p:pic>
        <p:nvPicPr>
          <p:cNvPr id="5" name="Grafik 4">
            <a:extLst>
              <a:ext uri="{FF2B5EF4-FFF2-40B4-BE49-F238E27FC236}">
                <a16:creationId xmlns:a16="http://schemas.microsoft.com/office/drawing/2014/main" id="{917471BB-94A9-2C47-BAE5-C7FD0E2DF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614" y="815448"/>
            <a:ext cx="3825973" cy="4932562"/>
          </a:xfrm>
          <a:prstGeom prst="rect">
            <a:avLst/>
          </a:prstGeom>
        </p:spPr>
      </p:pic>
      <p:sp>
        <p:nvSpPr>
          <p:cNvPr id="7" name="Textfeld 6">
            <a:extLst>
              <a:ext uri="{FF2B5EF4-FFF2-40B4-BE49-F238E27FC236}">
                <a16:creationId xmlns:a16="http://schemas.microsoft.com/office/drawing/2014/main" id="{9E364A97-D4A6-8816-21EC-25083D921B89}"/>
              </a:ext>
            </a:extLst>
          </p:cNvPr>
          <p:cNvSpPr txBox="1"/>
          <p:nvPr/>
        </p:nvSpPr>
        <p:spPr>
          <a:xfrm>
            <a:off x="7668615" y="5827108"/>
            <a:ext cx="6102626" cy="215444"/>
          </a:xfrm>
          <a:prstGeom prst="rect">
            <a:avLst/>
          </a:prstGeom>
          <a:noFill/>
        </p:spPr>
        <p:txBody>
          <a:bodyPr wrap="square">
            <a:spAutoFit/>
          </a:bodyPr>
          <a:lstStyle/>
          <a:p>
            <a:r>
              <a:rPr lang="en-US" sz="800" dirty="0">
                <a:solidFill>
                  <a:schemeClr val="bg2"/>
                </a:solidFill>
              </a:rPr>
              <a:t>Alan Turing (ca. 1938), </a:t>
            </a:r>
            <a:r>
              <a:rPr lang="en-US" sz="800" dirty="0">
                <a:solidFill>
                  <a:schemeClr val="bg2"/>
                </a:solidFill>
                <a:hlinkClick r:id="rId3">
                  <a:extLst>
                    <a:ext uri="{A12FA001-AC4F-418D-AE19-62706E023703}">
                      <ahyp:hlinkClr xmlns:ahyp="http://schemas.microsoft.com/office/drawing/2018/hyperlinkcolor" val="tx"/>
                    </a:ext>
                  </a:extLst>
                </a:hlinkClick>
              </a:rPr>
              <a:t>https://creativecommons.org</a:t>
            </a:r>
            <a:r>
              <a:rPr lang="en-US" sz="800" dirty="0">
                <a:solidFill>
                  <a:schemeClr val="bg2"/>
                </a:solidFill>
              </a:rPr>
              <a:t> von Wikipedia, Public Domain </a:t>
            </a:r>
          </a:p>
        </p:txBody>
      </p:sp>
    </p:spTree>
    <p:extLst>
      <p:ext uri="{BB962C8B-B14F-4D97-AF65-F5344CB8AC3E}">
        <p14:creationId xmlns:p14="http://schemas.microsoft.com/office/powerpoint/2010/main" val="2353427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D87B93-79F7-455C-AB11-822E6D192B73}"/>
              </a:ext>
            </a:extLst>
          </p:cNvPr>
          <p:cNvSpPr>
            <a:spLocks noGrp="1"/>
          </p:cNvSpPr>
          <p:nvPr>
            <p:ph type="title"/>
          </p:nvPr>
        </p:nvSpPr>
        <p:spPr>
          <a:xfrm>
            <a:off x="874712" y="346075"/>
            <a:ext cx="10580687" cy="684213"/>
          </a:xfrm>
        </p:spPr>
        <p:txBody>
          <a:bodyPr/>
          <a:lstStyle/>
          <a:p>
            <a:r>
              <a:rPr lang="de-DE" dirty="0"/>
              <a:t>Klassifikation KI</a:t>
            </a:r>
          </a:p>
        </p:txBody>
      </p:sp>
      <p:grpSp>
        <p:nvGrpSpPr>
          <p:cNvPr id="3" name="Gruppieren 2">
            <a:extLst>
              <a:ext uri="{FF2B5EF4-FFF2-40B4-BE49-F238E27FC236}">
                <a16:creationId xmlns:a16="http://schemas.microsoft.com/office/drawing/2014/main" id="{2D41C9BF-0842-0C44-B2B2-6702373302F6}"/>
              </a:ext>
            </a:extLst>
          </p:cNvPr>
          <p:cNvGrpSpPr/>
          <p:nvPr/>
        </p:nvGrpSpPr>
        <p:grpSpPr>
          <a:xfrm>
            <a:off x="355711" y="339634"/>
            <a:ext cx="10965432" cy="5573487"/>
            <a:chOff x="355711" y="339634"/>
            <a:chExt cx="10965432" cy="5573487"/>
          </a:xfrm>
        </p:grpSpPr>
        <p:sp>
          <p:nvSpPr>
            <p:cNvPr id="49" name="Rechteck 48">
              <a:extLst>
                <a:ext uri="{FF2B5EF4-FFF2-40B4-BE49-F238E27FC236}">
                  <a16:creationId xmlns:a16="http://schemas.microsoft.com/office/drawing/2014/main" id="{21EB9395-F9E9-42E1-8EAE-970108D8835C}"/>
                </a:ext>
              </a:extLst>
            </p:cNvPr>
            <p:cNvSpPr/>
            <p:nvPr/>
          </p:nvSpPr>
          <p:spPr>
            <a:xfrm>
              <a:off x="452846" y="3239589"/>
              <a:ext cx="10868297" cy="2673531"/>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0" name="Rechteck 49">
              <a:extLst>
                <a:ext uri="{FF2B5EF4-FFF2-40B4-BE49-F238E27FC236}">
                  <a16:creationId xmlns:a16="http://schemas.microsoft.com/office/drawing/2014/main" id="{ED1470BC-5934-4509-8FCB-5682FD875122}"/>
                </a:ext>
              </a:extLst>
            </p:cNvPr>
            <p:cNvSpPr/>
            <p:nvPr/>
          </p:nvSpPr>
          <p:spPr>
            <a:xfrm>
              <a:off x="3459096" y="4050541"/>
              <a:ext cx="7657140" cy="1777171"/>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3B36F061-4872-4892-B9EE-4CB6BBE2406B}"/>
                </a:ext>
              </a:extLst>
            </p:cNvPr>
            <p:cNvSpPr/>
            <p:nvPr/>
          </p:nvSpPr>
          <p:spPr>
            <a:xfrm>
              <a:off x="5334000" y="339634"/>
              <a:ext cx="2764972"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Künstliche Intelligenz</a:t>
              </a:r>
            </a:p>
          </p:txBody>
        </p:sp>
        <p:sp>
          <p:nvSpPr>
            <p:cNvPr id="5" name="Rechteck 4">
              <a:extLst>
                <a:ext uri="{FF2B5EF4-FFF2-40B4-BE49-F238E27FC236}">
                  <a16:creationId xmlns:a16="http://schemas.microsoft.com/office/drawing/2014/main" id="{0225B975-41AC-4E88-8F87-8AED68027AE9}"/>
                </a:ext>
              </a:extLst>
            </p:cNvPr>
            <p:cNvSpPr/>
            <p:nvPr/>
          </p:nvSpPr>
          <p:spPr>
            <a:xfrm>
              <a:off x="8118563" y="1030288"/>
              <a:ext cx="2068286"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Starke KI</a:t>
              </a:r>
            </a:p>
          </p:txBody>
        </p:sp>
        <p:sp>
          <p:nvSpPr>
            <p:cNvPr id="6" name="Rechteck 5">
              <a:extLst>
                <a:ext uri="{FF2B5EF4-FFF2-40B4-BE49-F238E27FC236}">
                  <a16:creationId xmlns:a16="http://schemas.microsoft.com/office/drawing/2014/main" id="{A0311EFF-A42E-41FE-AB58-F79DC168AC42}"/>
                </a:ext>
              </a:extLst>
            </p:cNvPr>
            <p:cNvSpPr/>
            <p:nvPr/>
          </p:nvSpPr>
          <p:spPr>
            <a:xfrm>
              <a:off x="3431176" y="1030288"/>
              <a:ext cx="2068287"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Schwache KI</a:t>
              </a:r>
            </a:p>
          </p:txBody>
        </p:sp>
        <p:sp>
          <p:nvSpPr>
            <p:cNvPr id="7" name="Rechteck 6">
              <a:extLst>
                <a:ext uri="{FF2B5EF4-FFF2-40B4-BE49-F238E27FC236}">
                  <a16:creationId xmlns:a16="http://schemas.microsoft.com/office/drawing/2014/main" id="{C9ED08C8-059A-4D74-864F-3FD60919CE7C}"/>
                </a:ext>
              </a:extLst>
            </p:cNvPr>
            <p:cNvSpPr/>
            <p:nvPr/>
          </p:nvSpPr>
          <p:spPr>
            <a:xfrm>
              <a:off x="874712" y="1829390"/>
              <a:ext cx="2817222"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KI auf Digitalcomputern</a:t>
              </a:r>
            </a:p>
          </p:txBody>
        </p:sp>
        <p:sp>
          <p:nvSpPr>
            <p:cNvPr id="8" name="Rechteck 7">
              <a:extLst>
                <a:ext uri="{FF2B5EF4-FFF2-40B4-BE49-F238E27FC236}">
                  <a16:creationId xmlns:a16="http://schemas.microsoft.com/office/drawing/2014/main" id="{554290FB-4FAD-4BAC-89BC-A38ED26BA263}"/>
                </a:ext>
              </a:extLst>
            </p:cNvPr>
            <p:cNvSpPr/>
            <p:nvPr/>
          </p:nvSpPr>
          <p:spPr>
            <a:xfrm>
              <a:off x="5148940" y="1832610"/>
              <a:ext cx="2817225"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Neuromorphe Computer</a:t>
              </a:r>
            </a:p>
          </p:txBody>
        </p:sp>
        <p:sp>
          <p:nvSpPr>
            <p:cNvPr id="9" name="Rechteck 8">
              <a:extLst>
                <a:ext uri="{FF2B5EF4-FFF2-40B4-BE49-F238E27FC236}">
                  <a16:creationId xmlns:a16="http://schemas.microsoft.com/office/drawing/2014/main" id="{5930375C-8520-46F3-9832-7506F822DEA3}"/>
                </a:ext>
              </a:extLst>
            </p:cNvPr>
            <p:cNvSpPr/>
            <p:nvPr/>
          </p:nvSpPr>
          <p:spPr>
            <a:xfrm>
              <a:off x="355711" y="2741318"/>
              <a:ext cx="1859282"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Deduktive KI</a:t>
              </a:r>
            </a:p>
          </p:txBody>
        </p:sp>
        <p:sp>
          <p:nvSpPr>
            <p:cNvPr id="10" name="Rechteck 9">
              <a:extLst>
                <a:ext uri="{FF2B5EF4-FFF2-40B4-BE49-F238E27FC236}">
                  <a16:creationId xmlns:a16="http://schemas.microsoft.com/office/drawing/2014/main" id="{E2729D68-AD0D-4283-925A-16315761CFD7}"/>
                </a:ext>
              </a:extLst>
            </p:cNvPr>
            <p:cNvSpPr/>
            <p:nvPr/>
          </p:nvSpPr>
          <p:spPr>
            <a:xfrm>
              <a:off x="3640181" y="2744538"/>
              <a:ext cx="1859282"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Induktive KI</a:t>
              </a:r>
            </a:p>
          </p:txBody>
        </p:sp>
        <p:sp>
          <p:nvSpPr>
            <p:cNvPr id="11" name="Rechteck 10">
              <a:extLst>
                <a:ext uri="{FF2B5EF4-FFF2-40B4-BE49-F238E27FC236}">
                  <a16:creationId xmlns:a16="http://schemas.microsoft.com/office/drawing/2014/main" id="{9538A952-7A2A-4D31-8E69-A5C9F37A4CDE}"/>
                </a:ext>
              </a:extLst>
            </p:cNvPr>
            <p:cNvSpPr/>
            <p:nvPr/>
          </p:nvSpPr>
          <p:spPr>
            <a:xfrm>
              <a:off x="1127759" y="3656466"/>
              <a:ext cx="3762103"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Symbolisches Lernen</a:t>
              </a:r>
            </a:p>
          </p:txBody>
        </p:sp>
        <p:sp>
          <p:nvSpPr>
            <p:cNvPr id="12" name="Rechteck 11">
              <a:extLst>
                <a:ext uri="{FF2B5EF4-FFF2-40B4-BE49-F238E27FC236}">
                  <a16:creationId xmlns:a16="http://schemas.microsoft.com/office/drawing/2014/main" id="{DDBBD314-2D74-48ED-AFCF-271825C6C195}"/>
                </a:ext>
              </a:extLst>
            </p:cNvPr>
            <p:cNvSpPr/>
            <p:nvPr/>
          </p:nvSpPr>
          <p:spPr>
            <a:xfrm>
              <a:off x="6085113" y="3656466"/>
              <a:ext cx="3762103"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Sub-Symbolisches Lernen</a:t>
              </a:r>
            </a:p>
          </p:txBody>
        </p:sp>
        <p:sp>
          <p:nvSpPr>
            <p:cNvPr id="13" name="Rechteck 12">
              <a:extLst>
                <a:ext uri="{FF2B5EF4-FFF2-40B4-BE49-F238E27FC236}">
                  <a16:creationId xmlns:a16="http://schemas.microsoft.com/office/drawing/2014/main" id="{877568E3-294B-4237-91A7-C3F6DCDC7EC4}"/>
                </a:ext>
              </a:extLst>
            </p:cNvPr>
            <p:cNvSpPr/>
            <p:nvPr/>
          </p:nvSpPr>
          <p:spPr>
            <a:xfrm>
              <a:off x="3775166" y="4514827"/>
              <a:ext cx="1924594"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bestärkend</a:t>
              </a:r>
            </a:p>
          </p:txBody>
        </p:sp>
        <p:sp>
          <p:nvSpPr>
            <p:cNvPr id="14" name="Rechteck 13">
              <a:extLst>
                <a:ext uri="{FF2B5EF4-FFF2-40B4-BE49-F238E27FC236}">
                  <a16:creationId xmlns:a16="http://schemas.microsoft.com/office/drawing/2014/main" id="{56060D3A-6F3C-4560-AB01-9D561D44BB80}"/>
                </a:ext>
              </a:extLst>
            </p:cNvPr>
            <p:cNvSpPr/>
            <p:nvPr/>
          </p:nvSpPr>
          <p:spPr>
            <a:xfrm>
              <a:off x="6405154" y="4511608"/>
              <a:ext cx="1924594"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überwacht</a:t>
              </a:r>
            </a:p>
          </p:txBody>
        </p:sp>
        <p:sp>
          <p:nvSpPr>
            <p:cNvPr id="15" name="Rechteck 14">
              <a:extLst>
                <a:ext uri="{FF2B5EF4-FFF2-40B4-BE49-F238E27FC236}">
                  <a16:creationId xmlns:a16="http://schemas.microsoft.com/office/drawing/2014/main" id="{E63AE82C-9021-440C-BFE2-48E88E78432E}"/>
                </a:ext>
              </a:extLst>
            </p:cNvPr>
            <p:cNvSpPr/>
            <p:nvPr/>
          </p:nvSpPr>
          <p:spPr>
            <a:xfrm>
              <a:off x="9035142" y="4514827"/>
              <a:ext cx="1924594"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unüberwacht</a:t>
              </a:r>
            </a:p>
          </p:txBody>
        </p:sp>
        <p:sp>
          <p:nvSpPr>
            <p:cNvPr id="16" name="Rechteck 15">
              <a:extLst>
                <a:ext uri="{FF2B5EF4-FFF2-40B4-BE49-F238E27FC236}">
                  <a16:creationId xmlns:a16="http://schemas.microsoft.com/office/drawing/2014/main" id="{35C4279D-ED64-4640-A3DE-7677E62AB668}"/>
                </a:ext>
              </a:extLst>
            </p:cNvPr>
            <p:cNvSpPr/>
            <p:nvPr/>
          </p:nvSpPr>
          <p:spPr>
            <a:xfrm>
              <a:off x="6405154" y="5370513"/>
              <a:ext cx="1924594"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Deep </a:t>
              </a:r>
              <a:r>
                <a:rPr lang="de-DE" dirty="0" err="1"/>
                <a:t>learning</a:t>
              </a:r>
              <a:endParaRPr lang="de-DE" dirty="0"/>
            </a:p>
          </p:txBody>
        </p:sp>
        <p:cxnSp>
          <p:nvCxnSpPr>
            <p:cNvPr id="18" name="Verbinder: gewinkelt 17">
              <a:extLst>
                <a:ext uri="{FF2B5EF4-FFF2-40B4-BE49-F238E27FC236}">
                  <a16:creationId xmlns:a16="http://schemas.microsoft.com/office/drawing/2014/main" id="{BE9D3D36-CE7C-4A56-8C80-83D0DDFB18D4}"/>
                </a:ext>
              </a:extLst>
            </p:cNvPr>
            <p:cNvCxnSpPr>
              <a:stCxn id="4" idx="2"/>
              <a:endCxn id="5" idx="0"/>
            </p:cNvCxnSpPr>
            <p:nvPr/>
          </p:nvCxnSpPr>
          <p:spPr>
            <a:xfrm rot="16200000" flipH="1">
              <a:off x="7741669" y="-380749"/>
              <a:ext cx="385854" cy="243622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Verbinder: gewinkelt 19">
              <a:extLst>
                <a:ext uri="{FF2B5EF4-FFF2-40B4-BE49-F238E27FC236}">
                  <a16:creationId xmlns:a16="http://schemas.microsoft.com/office/drawing/2014/main" id="{AF2ED85F-90DE-485C-950C-0598813D38A5}"/>
                </a:ext>
              </a:extLst>
            </p:cNvPr>
            <p:cNvCxnSpPr>
              <a:stCxn id="4" idx="2"/>
              <a:endCxn id="6" idx="0"/>
            </p:cNvCxnSpPr>
            <p:nvPr/>
          </p:nvCxnSpPr>
          <p:spPr>
            <a:xfrm rot="5400000">
              <a:off x="5397976" y="-288222"/>
              <a:ext cx="385854" cy="225116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Verbinder: gewinkelt 21">
              <a:extLst>
                <a:ext uri="{FF2B5EF4-FFF2-40B4-BE49-F238E27FC236}">
                  <a16:creationId xmlns:a16="http://schemas.microsoft.com/office/drawing/2014/main" id="{254D9101-C245-45EA-94F9-EC83238CCE7E}"/>
                </a:ext>
              </a:extLst>
            </p:cNvPr>
            <p:cNvCxnSpPr>
              <a:stCxn id="6" idx="2"/>
              <a:endCxn id="8" idx="0"/>
            </p:cNvCxnSpPr>
            <p:nvPr/>
          </p:nvCxnSpPr>
          <p:spPr>
            <a:xfrm rot="16200000" flipH="1">
              <a:off x="5262675" y="537732"/>
              <a:ext cx="497522" cy="209223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Verbinder: gewinkelt 23">
              <a:extLst>
                <a:ext uri="{FF2B5EF4-FFF2-40B4-BE49-F238E27FC236}">
                  <a16:creationId xmlns:a16="http://schemas.microsoft.com/office/drawing/2014/main" id="{D92DA7CC-ECAE-4A89-A874-3E35C52455BB}"/>
                </a:ext>
              </a:extLst>
            </p:cNvPr>
            <p:cNvCxnSpPr>
              <a:stCxn id="6" idx="2"/>
              <a:endCxn id="7" idx="0"/>
            </p:cNvCxnSpPr>
            <p:nvPr/>
          </p:nvCxnSpPr>
          <p:spPr>
            <a:xfrm rot="5400000">
              <a:off x="3127171" y="491241"/>
              <a:ext cx="494302" cy="218199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Verbinder: gewinkelt 25">
              <a:extLst>
                <a:ext uri="{FF2B5EF4-FFF2-40B4-BE49-F238E27FC236}">
                  <a16:creationId xmlns:a16="http://schemas.microsoft.com/office/drawing/2014/main" id="{CC20BE04-4B54-4F4F-BA68-2074D8CE8F56}"/>
                </a:ext>
              </a:extLst>
            </p:cNvPr>
            <p:cNvCxnSpPr>
              <a:stCxn id="7" idx="2"/>
              <a:endCxn id="9" idx="0"/>
            </p:cNvCxnSpPr>
            <p:nvPr/>
          </p:nvCxnSpPr>
          <p:spPr>
            <a:xfrm rot="5400000">
              <a:off x="1480774" y="1938769"/>
              <a:ext cx="607128" cy="99797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Verbinder: gewinkelt 27">
              <a:extLst>
                <a:ext uri="{FF2B5EF4-FFF2-40B4-BE49-F238E27FC236}">
                  <a16:creationId xmlns:a16="http://schemas.microsoft.com/office/drawing/2014/main" id="{0CBBA3E5-CD9E-4F1B-A78F-EA2AF94DD25B}"/>
                </a:ext>
              </a:extLst>
            </p:cNvPr>
            <p:cNvCxnSpPr>
              <a:stCxn id="7" idx="2"/>
              <a:endCxn id="10" idx="0"/>
            </p:cNvCxnSpPr>
            <p:nvPr/>
          </p:nvCxnSpPr>
          <p:spPr>
            <a:xfrm rot="16200000" flipH="1">
              <a:off x="3121398" y="1296114"/>
              <a:ext cx="610348" cy="228649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Verbinder: gewinkelt 29">
              <a:extLst>
                <a:ext uri="{FF2B5EF4-FFF2-40B4-BE49-F238E27FC236}">
                  <a16:creationId xmlns:a16="http://schemas.microsoft.com/office/drawing/2014/main" id="{1824D8C9-9176-4979-9570-7D777DBB473B}"/>
                </a:ext>
              </a:extLst>
            </p:cNvPr>
            <p:cNvCxnSpPr>
              <a:stCxn id="10" idx="2"/>
              <a:endCxn id="11" idx="0"/>
            </p:cNvCxnSpPr>
            <p:nvPr/>
          </p:nvCxnSpPr>
          <p:spPr>
            <a:xfrm rot="5400000">
              <a:off x="3485753" y="2572397"/>
              <a:ext cx="607128" cy="156101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Verbinder: gewinkelt 31">
              <a:extLst>
                <a:ext uri="{FF2B5EF4-FFF2-40B4-BE49-F238E27FC236}">
                  <a16:creationId xmlns:a16="http://schemas.microsoft.com/office/drawing/2014/main" id="{F941DAB8-516B-4196-8D59-D5606DCB5B5C}"/>
                </a:ext>
              </a:extLst>
            </p:cNvPr>
            <p:cNvCxnSpPr>
              <a:stCxn id="10" idx="2"/>
              <a:endCxn id="12" idx="0"/>
            </p:cNvCxnSpPr>
            <p:nvPr/>
          </p:nvCxnSpPr>
          <p:spPr>
            <a:xfrm rot="16200000" flipH="1">
              <a:off x="5964429" y="1654730"/>
              <a:ext cx="607128" cy="339634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Verbinder: gewinkelt 33">
              <a:extLst>
                <a:ext uri="{FF2B5EF4-FFF2-40B4-BE49-F238E27FC236}">
                  <a16:creationId xmlns:a16="http://schemas.microsoft.com/office/drawing/2014/main" id="{34BD8A71-FCE9-43A5-9055-2744167A4F82}"/>
                </a:ext>
              </a:extLst>
            </p:cNvPr>
            <p:cNvCxnSpPr>
              <a:cxnSpLocks/>
              <a:stCxn id="12" idx="2"/>
              <a:endCxn id="13" idx="0"/>
            </p:cNvCxnSpPr>
            <p:nvPr/>
          </p:nvCxnSpPr>
          <p:spPr>
            <a:xfrm rot="5400000">
              <a:off x="6075034" y="2623695"/>
              <a:ext cx="553561" cy="322870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Verbinder: gewinkelt 37">
              <a:extLst>
                <a:ext uri="{FF2B5EF4-FFF2-40B4-BE49-F238E27FC236}">
                  <a16:creationId xmlns:a16="http://schemas.microsoft.com/office/drawing/2014/main" id="{C1F87D20-042D-4DCA-8A57-E9E9CC8A4E53}"/>
                </a:ext>
              </a:extLst>
            </p:cNvPr>
            <p:cNvCxnSpPr>
              <a:cxnSpLocks/>
              <a:stCxn id="12" idx="2"/>
              <a:endCxn id="14" idx="0"/>
            </p:cNvCxnSpPr>
            <p:nvPr/>
          </p:nvCxnSpPr>
          <p:spPr>
            <a:xfrm rot="5400000">
              <a:off x="7391637" y="3937080"/>
              <a:ext cx="550342" cy="59871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Verbinder: gewinkelt 39">
              <a:extLst>
                <a:ext uri="{FF2B5EF4-FFF2-40B4-BE49-F238E27FC236}">
                  <a16:creationId xmlns:a16="http://schemas.microsoft.com/office/drawing/2014/main" id="{33E8A62C-D89E-4808-847B-624FA39C1B2C}"/>
                </a:ext>
              </a:extLst>
            </p:cNvPr>
            <p:cNvCxnSpPr>
              <a:stCxn id="12" idx="2"/>
              <a:endCxn id="15" idx="0"/>
            </p:cNvCxnSpPr>
            <p:nvPr/>
          </p:nvCxnSpPr>
          <p:spPr>
            <a:xfrm rot="16200000" flipH="1">
              <a:off x="8705022" y="3222409"/>
              <a:ext cx="553561" cy="203127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Verbinder: gewinkelt 42">
              <a:extLst>
                <a:ext uri="{FF2B5EF4-FFF2-40B4-BE49-F238E27FC236}">
                  <a16:creationId xmlns:a16="http://schemas.microsoft.com/office/drawing/2014/main" id="{42E85B30-AE0F-47D5-B5E7-DE4EAB8BB644}"/>
                </a:ext>
              </a:extLst>
            </p:cNvPr>
            <p:cNvCxnSpPr>
              <a:stCxn id="13" idx="2"/>
              <a:endCxn id="16" idx="0"/>
            </p:cNvCxnSpPr>
            <p:nvPr/>
          </p:nvCxnSpPr>
          <p:spPr>
            <a:xfrm rot="16200000" flipH="1">
              <a:off x="5777014" y="3780076"/>
              <a:ext cx="550886" cy="262998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Verbinder: gewinkelt 44">
              <a:extLst>
                <a:ext uri="{FF2B5EF4-FFF2-40B4-BE49-F238E27FC236}">
                  <a16:creationId xmlns:a16="http://schemas.microsoft.com/office/drawing/2014/main" id="{D122333D-5E70-4EC6-A1CE-66BB17FC5923}"/>
                </a:ext>
              </a:extLst>
            </p:cNvPr>
            <p:cNvCxnSpPr>
              <a:stCxn id="14" idx="2"/>
              <a:endCxn id="16" idx="0"/>
            </p:cNvCxnSpPr>
            <p:nvPr/>
          </p:nvCxnSpPr>
          <p:spPr>
            <a:xfrm rot="5400000">
              <a:off x="7090399" y="5093460"/>
              <a:ext cx="554105"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Verbinder: gewinkelt 46">
              <a:extLst>
                <a:ext uri="{FF2B5EF4-FFF2-40B4-BE49-F238E27FC236}">
                  <a16:creationId xmlns:a16="http://schemas.microsoft.com/office/drawing/2014/main" id="{169044CE-9B7D-448D-8DBC-BEEE2CEE2922}"/>
                </a:ext>
              </a:extLst>
            </p:cNvPr>
            <p:cNvCxnSpPr>
              <a:stCxn id="15" idx="2"/>
              <a:endCxn id="16" idx="0"/>
            </p:cNvCxnSpPr>
            <p:nvPr/>
          </p:nvCxnSpPr>
          <p:spPr>
            <a:xfrm rot="5400000">
              <a:off x="8407002" y="3780076"/>
              <a:ext cx="550886" cy="262998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feld 50">
              <a:extLst>
                <a:ext uri="{FF2B5EF4-FFF2-40B4-BE49-F238E27FC236}">
                  <a16:creationId xmlns:a16="http://schemas.microsoft.com/office/drawing/2014/main" id="{E23FDBF9-B326-43D1-B04B-BEBCB0AA05F3}"/>
                </a:ext>
              </a:extLst>
            </p:cNvPr>
            <p:cNvSpPr txBox="1"/>
            <p:nvPr/>
          </p:nvSpPr>
          <p:spPr>
            <a:xfrm>
              <a:off x="452846" y="5571489"/>
              <a:ext cx="2599765" cy="341632"/>
            </a:xfrm>
            <a:prstGeom prst="rect">
              <a:avLst/>
            </a:prstGeom>
            <a:noFill/>
          </p:spPr>
          <p:txBody>
            <a:bodyPr wrap="square" rtlCol="0">
              <a:spAutoFit/>
            </a:bodyPr>
            <a:lstStyle/>
            <a:p>
              <a:r>
                <a:rPr lang="de-DE" dirty="0"/>
                <a:t>Maschinelles Lernen</a:t>
              </a:r>
            </a:p>
          </p:txBody>
        </p:sp>
        <p:sp>
          <p:nvSpPr>
            <p:cNvPr id="52" name="Textfeld 51">
              <a:extLst>
                <a:ext uri="{FF2B5EF4-FFF2-40B4-BE49-F238E27FC236}">
                  <a16:creationId xmlns:a16="http://schemas.microsoft.com/office/drawing/2014/main" id="{FAA7B6A7-A68C-4D80-B62B-D23F099DF33E}"/>
                </a:ext>
              </a:extLst>
            </p:cNvPr>
            <p:cNvSpPr txBox="1"/>
            <p:nvPr/>
          </p:nvSpPr>
          <p:spPr>
            <a:xfrm>
              <a:off x="3565290" y="5438818"/>
              <a:ext cx="2599765" cy="341632"/>
            </a:xfrm>
            <a:prstGeom prst="rect">
              <a:avLst/>
            </a:prstGeom>
            <a:noFill/>
          </p:spPr>
          <p:txBody>
            <a:bodyPr wrap="square" rtlCol="0">
              <a:spAutoFit/>
            </a:bodyPr>
            <a:lstStyle/>
            <a:p>
              <a:r>
                <a:rPr lang="de-DE" dirty="0"/>
                <a:t>Neuronale Netze</a:t>
              </a:r>
            </a:p>
          </p:txBody>
        </p:sp>
      </p:grpSp>
      <p:sp>
        <p:nvSpPr>
          <p:cNvPr id="17" name="Rechteck 16"/>
          <p:cNvSpPr/>
          <p:nvPr/>
        </p:nvSpPr>
        <p:spPr>
          <a:xfrm>
            <a:off x="3175279" y="748602"/>
            <a:ext cx="7360418" cy="773723"/>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22606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78C602-4933-8344-964D-F5FC635FE5C8}"/>
              </a:ext>
            </a:extLst>
          </p:cNvPr>
          <p:cNvSpPr>
            <a:spLocks noGrp="1"/>
          </p:cNvSpPr>
          <p:nvPr>
            <p:ph type="title"/>
          </p:nvPr>
        </p:nvSpPr>
        <p:spPr>
          <a:xfrm>
            <a:off x="874712" y="346075"/>
            <a:ext cx="10580687" cy="684213"/>
          </a:xfrm>
        </p:spPr>
        <p:txBody>
          <a:bodyPr/>
          <a:lstStyle/>
          <a:p>
            <a:r>
              <a:rPr lang="de-DE" dirty="0"/>
              <a:t>ELIZA</a:t>
            </a:r>
          </a:p>
        </p:txBody>
      </p:sp>
      <p:sp>
        <p:nvSpPr>
          <p:cNvPr id="3" name="Inhaltsplatzhalter 2">
            <a:extLst>
              <a:ext uri="{FF2B5EF4-FFF2-40B4-BE49-F238E27FC236}">
                <a16:creationId xmlns:a16="http://schemas.microsoft.com/office/drawing/2014/main" id="{E988C291-CA7B-5E4C-94A0-CD0FC6B9C836}"/>
              </a:ext>
            </a:extLst>
          </p:cNvPr>
          <p:cNvSpPr>
            <a:spLocks noGrp="1"/>
          </p:cNvSpPr>
          <p:nvPr>
            <p:ph sz="quarter" idx="10"/>
          </p:nvPr>
        </p:nvSpPr>
        <p:spPr>
          <a:xfrm>
            <a:off x="874712" y="1484313"/>
            <a:ext cx="3896072" cy="4344987"/>
          </a:xfrm>
        </p:spPr>
        <p:txBody>
          <a:bodyPr/>
          <a:lstStyle/>
          <a:p>
            <a:pPr marL="285750" indent="-285750">
              <a:buFont typeface="Arial" panose="020B0604020202020204" pitchFamily="34" charset="0"/>
              <a:buChar char="•"/>
            </a:pPr>
            <a:r>
              <a:rPr lang="de-DE" dirty="0"/>
              <a:t>1966 von Joseph Weizenbaum entwickelt</a:t>
            </a:r>
          </a:p>
          <a:p>
            <a:pPr marL="285750" indent="-285750">
              <a:buFont typeface="Arial" panose="020B0604020202020204" pitchFamily="34" charset="0"/>
              <a:buChar char="•"/>
            </a:pPr>
            <a:r>
              <a:rPr lang="de-DE" dirty="0"/>
              <a:t>textliche Kommunikation zwischen Mensch und Maschine</a:t>
            </a:r>
          </a:p>
          <a:p>
            <a:pPr marL="285750" indent="-285750">
              <a:buFont typeface="Arial" panose="020B0604020202020204" pitchFamily="34" charset="0"/>
              <a:buChar char="•"/>
            </a:pPr>
            <a:r>
              <a:rPr lang="de-DE" dirty="0"/>
              <a:t>ELIZA übernimmt die Rolle einer Psychotherapeutin</a:t>
            </a:r>
          </a:p>
          <a:p>
            <a:pPr marL="285750" indent="-285750">
              <a:buFont typeface="Arial" panose="020B0604020202020204" pitchFamily="34" charset="0"/>
              <a:buChar char="•"/>
            </a:pPr>
            <a:r>
              <a:rPr lang="de-DE" dirty="0"/>
              <a:t>Funktion basiert auf einem Wörterbuch mit Antwortregeln</a:t>
            </a:r>
          </a:p>
          <a:p>
            <a:pPr marL="285750" indent="-285750">
              <a:buFont typeface="Arial" panose="020B0604020202020204" pitchFamily="34" charset="0"/>
              <a:buChar char="•"/>
            </a:pPr>
            <a:r>
              <a:rPr lang="de-DE" dirty="0"/>
              <a:t>Bestimmte Wörter in der Eingabe lösen entsprechende Antworten aus</a:t>
            </a:r>
          </a:p>
          <a:p>
            <a:pPr marL="285750" indent="-285750">
              <a:buFont typeface="Arial" panose="020B0604020202020204" pitchFamily="34" charset="0"/>
              <a:buChar char="•"/>
            </a:pPr>
            <a:r>
              <a:rPr lang="de-DE" dirty="0"/>
              <a:t>Versuchspersonen unterstellten dem Programm häufig Intelligenz und Verständnis</a:t>
            </a:r>
          </a:p>
          <a:p>
            <a:pPr marL="285750" indent="-285750">
              <a:buFont typeface="Arial" panose="020B0604020202020204" pitchFamily="34" charset="0"/>
              <a:buChar char="•"/>
            </a:pPr>
            <a:endParaRPr lang="de-DE" dirty="0"/>
          </a:p>
          <a:p>
            <a:endParaRPr lang="de-DE" dirty="0"/>
          </a:p>
        </p:txBody>
      </p:sp>
      <p:sp>
        <p:nvSpPr>
          <p:cNvPr id="7" name="Textfeld 6">
            <a:extLst>
              <a:ext uri="{FF2B5EF4-FFF2-40B4-BE49-F238E27FC236}">
                <a16:creationId xmlns:a16="http://schemas.microsoft.com/office/drawing/2014/main" id="{7B0F9D4E-1BCD-8848-0F08-E9D0BBF1F7AD}"/>
              </a:ext>
            </a:extLst>
          </p:cNvPr>
          <p:cNvSpPr txBox="1"/>
          <p:nvPr/>
        </p:nvSpPr>
        <p:spPr>
          <a:xfrm>
            <a:off x="5352773" y="1484313"/>
            <a:ext cx="5282097" cy="3083921"/>
          </a:xfrm>
          <a:prstGeom prst="rect">
            <a:avLst/>
          </a:prstGeom>
          <a:noFill/>
        </p:spPr>
        <p:txBody>
          <a:bodyPr wrap="square">
            <a:spAutoFit/>
          </a:bodyPr>
          <a:lstStyle/>
          <a:p>
            <a:pPr marL="285750" indent="-285750">
              <a:buFont typeface="Arial" panose="020B0604020202020204" pitchFamily="34" charset="0"/>
              <a:buChar char="•"/>
            </a:pPr>
            <a:r>
              <a:rPr lang="de-DE" b="1" dirty="0"/>
              <a:t>Starke KI </a:t>
            </a:r>
            <a:r>
              <a:rPr lang="de-DE" dirty="0"/>
              <a:t>arbeitet an einem System, dass einem Menschen in Bewusstsein, Emotionen und Kreativität mindestens ebenbürtig</a:t>
            </a:r>
          </a:p>
          <a:p>
            <a:pPr marL="681692" lvl="1" indent="-285750">
              <a:buFont typeface="Arial" panose="020B0604020202020204" pitchFamily="34" charset="0"/>
              <a:buChar char="•"/>
            </a:pPr>
            <a:r>
              <a:rPr lang="de-DE" dirty="0"/>
              <a:t>bisher unerreicht</a:t>
            </a:r>
          </a:p>
          <a:p>
            <a:pPr marL="681692" lvl="1" indent="-285750">
              <a:buFont typeface="Arial" panose="020B0604020202020204" pitchFamily="34" charset="0"/>
              <a:buChar char="•"/>
            </a:pPr>
            <a:r>
              <a:rPr lang="de-DE" dirty="0"/>
              <a:t>häufig Bestandteil von Science Fiction</a:t>
            </a:r>
          </a:p>
          <a:p>
            <a:pPr marL="681692" lvl="1" indent="-285750">
              <a:buFont typeface="Arial" panose="020B0604020202020204" pitchFamily="34" charset="0"/>
              <a:buChar char="•"/>
            </a:pPr>
            <a:endParaRPr lang="de-DE" dirty="0"/>
          </a:p>
          <a:p>
            <a:pPr marL="285750" indent="-285750">
              <a:buFont typeface="Arial" panose="020B0604020202020204" pitchFamily="34" charset="0"/>
              <a:buChar char="•"/>
            </a:pPr>
            <a:r>
              <a:rPr lang="de-DE" b="1" dirty="0"/>
              <a:t>Schwache KI </a:t>
            </a:r>
            <a:r>
              <a:rPr lang="de-DE" dirty="0"/>
              <a:t>arbeitet an Systemen, die spezielle Aufgaben autonom lösen können.</a:t>
            </a:r>
          </a:p>
          <a:p>
            <a:pPr marL="681692" lvl="1" indent="-285750">
              <a:buFont typeface="Arial" panose="020B0604020202020204" pitchFamily="34" charset="0"/>
              <a:buChar char="•"/>
            </a:pPr>
            <a:r>
              <a:rPr lang="de-DE" dirty="0"/>
              <a:t>Gebiet mit großen Fortschritten:</a:t>
            </a:r>
          </a:p>
          <a:p>
            <a:pPr marL="861666" lvl="4" indent="-285750">
              <a:buFont typeface="Arial" panose="020B0604020202020204" pitchFamily="34" charset="0"/>
              <a:buChar char="•"/>
            </a:pPr>
            <a:r>
              <a:rPr lang="de-DE" dirty="0"/>
              <a:t>Gesichtserkennung</a:t>
            </a:r>
          </a:p>
          <a:p>
            <a:pPr marL="861666" lvl="4" indent="-285750">
              <a:buFont typeface="Arial" panose="020B0604020202020204" pitchFamily="34" charset="0"/>
              <a:buChar char="•"/>
            </a:pPr>
            <a:r>
              <a:rPr lang="de-DE" dirty="0"/>
              <a:t>Spracherkennung</a:t>
            </a:r>
          </a:p>
          <a:p>
            <a:pPr marL="861666" lvl="4" indent="-285750">
              <a:buFont typeface="Arial" panose="020B0604020202020204" pitchFamily="34" charset="0"/>
              <a:buChar char="•"/>
            </a:pPr>
            <a:r>
              <a:rPr lang="de-DE" dirty="0"/>
              <a:t>Datenanalyse</a:t>
            </a:r>
          </a:p>
        </p:txBody>
      </p:sp>
    </p:spTree>
    <p:extLst>
      <p:ext uri="{BB962C8B-B14F-4D97-AF65-F5344CB8AC3E}">
        <p14:creationId xmlns:p14="http://schemas.microsoft.com/office/powerpoint/2010/main" val="204262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KI in Beziehung</a:t>
            </a:r>
          </a:p>
        </p:txBody>
      </p:sp>
      <p:sp>
        <p:nvSpPr>
          <p:cNvPr id="3" name="Textplatzhalter 2"/>
          <p:cNvSpPr>
            <a:spLocks noGrp="1"/>
          </p:cNvSpPr>
          <p:nvPr>
            <p:ph type="body" sz="quarter" idx="10"/>
          </p:nvPr>
        </p:nvSpPr>
        <p:spPr>
          <a:xfrm>
            <a:off x="635722" y="1051070"/>
            <a:ext cx="10534505" cy="5081154"/>
          </a:xfrm>
        </p:spPr>
        <p:txBody>
          <a:bodyPr/>
          <a:lstStyle/>
          <a:p>
            <a:r>
              <a:rPr lang="de-DE" dirty="0"/>
              <a:t>Digitalisierung: Umwandeln analoger Informationen in digitaler Formate→ Verarbeitung mit Computerprogrammen wird möglich!</a:t>
            </a:r>
          </a:p>
          <a:p>
            <a:endParaRPr lang="de-DE" dirty="0"/>
          </a:p>
          <a:p>
            <a:r>
              <a:rPr lang="de-DE" dirty="0"/>
              <a:t>Datenintensive KI (z.B. </a:t>
            </a:r>
            <a:r>
              <a:rPr lang="de-DE" dirty="0" err="1"/>
              <a:t>Deep</a:t>
            </a:r>
            <a:r>
              <a:rPr lang="de-DE" dirty="0"/>
              <a:t> Learning) profitiert von der Digitalisierung</a:t>
            </a:r>
          </a:p>
          <a:p>
            <a:endParaRPr lang="de-DE" dirty="0"/>
          </a:p>
          <a:p>
            <a:r>
              <a:rPr lang="de-DE" dirty="0"/>
              <a:t>KI kann Digitalisierung unterstützen, z.B. Optical Charakter Recognition (OCR, automatisierte Texterkennung bzw. automatische Schrifterkennung innerhalb von Bildern. )</a:t>
            </a:r>
          </a:p>
          <a:p>
            <a:endParaRPr lang="de-DE" dirty="0"/>
          </a:p>
          <a:p>
            <a:r>
              <a:rPr lang="de-DE" dirty="0"/>
              <a:t>Big Data: KI, insbesondere Maschinelles Lernen liefert hilfreiche Methoden für die Analyse großer Datenmengen </a:t>
            </a:r>
          </a:p>
          <a:p>
            <a:pPr marL="285750" indent="-285750">
              <a:buFont typeface="Arial" panose="020B0604020202020204" pitchFamily="34" charset="0"/>
              <a:buChar char="•"/>
            </a:pPr>
            <a:r>
              <a:rPr lang="de-DE" dirty="0"/>
              <a:t>Viele Daten bedeutet nicht immer bessere Ergebnisse </a:t>
            </a:r>
          </a:p>
          <a:p>
            <a:pPr marL="285750" indent="-285750">
              <a:buFont typeface="Arial" panose="020B0604020202020204" pitchFamily="34" charset="0"/>
              <a:buChar char="•"/>
            </a:pPr>
            <a:r>
              <a:rPr lang="de-DE" dirty="0"/>
              <a:t>KI fokussiert auf die Nutzung der passenden Daten Schlussfolgerungen</a:t>
            </a:r>
          </a:p>
          <a:p>
            <a:pPr marL="285750" indent="-285750">
              <a:buFont typeface="Arial" panose="020B0604020202020204" pitchFamily="34" charset="0"/>
              <a:buChar char="•"/>
            </a:pPr>
            <a:endParaRPr lang="de-DE" dirty="0"/>
          </a:p>
          <a:p>
            <a:r>
              <a:rPr lang="de-DE" dirty="0"/>
              <a:t>Robotik</a:t>
            </a:r>
          </a:p>
          <a:p>
            <a:r>
              <a:rPr lang="de-DE" dirty="0"/>
              <a:t>überwiegend nicht KI-Forschung, sondern Maschinenbau</a:t>
            </a:r>
          </a:p>
          <a:p>
            <a:pPr marL="285750" indent="-285750">
              <a:buFont typeface="Arial" panose="020B0604020202020204" pitchFamily="34" charset="0"/>
              <a:buChar char="•"/>
            </a:pPr>
            <a:r>
              <a:rPr lang="de-DE" dirty="0"/>
              <a:t>  Kognitive Robotik, Mensch-Roboter-Interaktion sind Teilgebiete der KI</a:t>
            </a:r>
          </a:p>
        </p:txBody>
      </p:sp>
    </p:spTree>
    <p:extLst>
      <p:ext uri="{BB962C8B-B14F-4D97-AF65-F5344CB8AC3E}">
        <p14:creationId xmlns:p14="http://schemas.microsoft.com/office/powerpoint/2010/main" val="1686003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3A5AD6-B79F-97FC-9C8D-BF1EAEC4AF12}"/>
              </a:ext>
            </a:extLst>
          </p:cNvPr>
          <p:cNvSpPr>
            <a:spLocks noGrp="1"/>
          </p:cNvSpPr>
          <p:nvPr>
            <p:ph type="title"/>
          </p:nvPr>
        </p:nvSpPr>
        <p:spPr>
          <a:xfrm>
            <a:off x="805656" y="2752932"/>
            <a:ext cx="10580687" cy="684213"/>
          </a:xfrm>
        </p:spPr>
        <p:txBody>
          <a:bodyPr/>
          <a:lstStyle/>
          <a:p>
            <a:pPr algn="ctr"/>
            <a:r>
              <a:rPr lang="de-DE" sz="4400" dirty="0">
                <a:solidFill>
                  <a:srgbClr val="009BA4"/>
                </a:solidFill>
              </a:rPr>
              <a:t>Teachable Machine</a:t>
            </a:r>
            <a:br>
              <a:rPr lang="de-DE" sz="4400" dirty="0"/>
            </a:br>
            <a:r>
              <a:rPr lang="de-DE" sz="2800" b="0" dirty="0"/>
              <a:t>Ausprobieren</a:t>
            </a:r>
            <a:br>
              <a:rPr lang="de-DE" sz="2800" b="0" dirty="0"/>
            </a:br>
            <a:br>
              <a:rPr lang="de-DE" sz="2800" b="0" dirty="0"/>
            </a:br>
            <a:br>
              <a:rPr lang="de-DE" sz="2800" b="0" dirty="0"/>
            </a:br>
            <a:r>
              <a:rPr lang="de-DE" sz="2800" b="0" dirty="0">
                <a:hlinkClick r:id="rId2"/>
              </a:rPr>
              <a:t>https://teachablemachine.withgoogle.com</a:t>
            </a:r>
            <a:br>
              <a:rPr lang="de-DE" sz="2800" b="0" dirty="0"/>
            </a:br>
            <a:endParaRPr lang="de-DE" sz="4400" b="0" dirty="0"/>
          </a:p>
        </p:txBody>
      </p:sp>
    </p:spTree>
    <p:extLst>
      <p:ext uri="{BB962C8B-B14F-4D97-AF65-F5344CB8AC3E}">
        <p14:creationId xmlns:p14="http://schemas.microsoft.com/office/powerpoint/2010/main" val="25456830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AE4EC7-42F4-D32B-FBE0-33E5D0003362}"/>
              </a:ext>
            </a:extLst>
          </p:cNvPr>
          <p:cNvSpPr>
            <a:spLocks noGrp="1"/>
          </p:cNvSpPr>
          <p:nvPr>
            <p:ph type="title"/>
          </p:nvPr>
        </p:nvSpPr>
        <p:spPr/>
        <p:txBody>
          <a:bodyPr/>
          <a:lstStyle/>
          <a:p>
            <a:r>
              <a:rPr lang="de-DE" dirty="0"/>
              <a:t>Zurück zur Praxis</a:t>
            </a:r>
            <a:br>
              <a:rPr lang="de-DE" dirty="0"/>
            </a:br>
            <a:r>
              <a:rPr lang="de-DE" b="0" dirty="0"/>
              <a:t>Aufgaben zur Abgabe Bedingung im Seminar</a:t>
            </a:r>
          </a:p>
        </p:txBody>
      </p:sp>
    </p:spTree>
    <p:extLst>
      <p:ext uri="{BB962C8B-B14F-4D97-AF65-F5344CB8AC3E}">
        <p14:creationId xmlns:p14="http://schemas.microsoft.com/office/powerpoint/2010/main" val="3017364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457" y="518663"/>
            <a:ext cx="10055086" cy="5327382"/>
          </a:xfrm>
          <a:prstGeom prst="rect">
            <a:avLst/>
          </a:prstGeom>
        </p:spPr>
      </p:pic>
      <p:sp>
        <p:nvSpPr>
          <p:cNvPr id="3" name="Textfeld 2">
            <a:extLst>
              <a:ext uri="{FF2B5EF4-FFF2-40B4-BE49-F238E27FC236}">
                <a16:creationId xmlns:a16="http://schemas.microsoft.com/office/drawing/2014/main" id="{A88E7353-02C8-749A-F74F-BF9CDBBBD8CB}"/>
              </a:ext>
            </a:extLst>
          </p:cNvPr>
          <p:cNvSpPr txBox="1"/>
          <p:nvPr/>
        </p:nvSpPr>
        <p:spPr>
          <a:xfrm>
            <a:off x="5367131" y="636103"/>
            <a:ext cx="4124739" cy="523220"/>
          </a:xfrm>
          <a:prstGeom prst="rect">
            <a:avLst/>
          </a:prstGeom>
          <a:noFill/>
        </p:spPr>
        <p:txBody>
          <a:bodyPr wrap="square" rtlCol="0">
            <a:spAutoFit/>
          </a:bodyPr>
          <a:lstStyle/>
          <a:p>
            <a:r>
              <a:rPr lang="de-DE" sz="2800" b="1" dirty="0">
                <a:solidFill>
                  <a:srgbClr val="009BA4"/>
                </a:solidFill>
              </a:rPr>
              <a:t>Fächerliste auf OPAL</a:t>
            </a:r>
          </a:p>
        </p:txBody>
      </p:sp>
      <p:sp>
        <p:nvSpPr>
          <p:cNvPr id="5" name="Textfeld 4">
            <a:extLst>
              <a:ext uri="{FF2B5EF4-FFF2-40B4-BE49-F238E27FC236}">
                <a16:creationId xmlns:a16="http://schemas.microsoft.com/office/drawing/2014/main" id="{62DC1D12-C546-8599-8C00-76F94BE1A663}"/>
              </a:ext>
            </a:extLst>
          </p:cNvPr>
          <p:cNvSpPr txBox="1"/>
          <p:nvPr/>
        </p:nvSpPr>
        <p:spPr>
          <a:xfrm>
            <a:off x="3945835" y="5864072"/>
            <a:ext cx="6102626" cy="215444"/>
          </a:xfrm>
          <a:prstGeom prst="rect">
            <a:avLst/>
          </a:prstGeom>
          <a:noFill/>
        </p:spPr>
        <p:txBody>
          <a:bodyPr wrap="square">
            <a:spAutoFit/>
          </a:bodyPr>
          <a:lstStyle/>
          <a:p>
            <a:r>
              <a:rPr lang="de-DE" sz="800" dirty="0">
                <a:solidFill>
                  <a:schemeClr val="bg2"/>
                </a:solidFill>
              </a:rPr>
              <a:t>Screenshot, Fächerliste im OPAL kur selbsterstellt, Konrad Dornebusch 2022</a:t>
            </a:r>
          </a:p>
        </p:txBody>
      </p:sp>
    </p:spTree>
    <p:extLst>
      <p:ext uri="{BB962C8B-B14F-4D97-AF65-F5344CB8AC3E}">
        <p14:creationId xmlns:p14="http://schemas.microsoft.com/office/powerpoint/2010/main" val="29753270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70100" y="544409"/>
            <a:ext cx="8009723" cy="1552681"/>
          </a:xfrm>
        </p:spPr>
        <p:txBody>
          <a:bodyPr/>
          <a:lstStyle/>
          <a:p>
            <a:pPr algn="ctr"/>
            <a:r>
              <a:rPr lang="de-DE" dirty="0"/>
              <a:t>Unterrichtsverlaufsplan </a:t>
            </a:r>
            <a:br>
              <a:rPr lang="de-DE" dirty="0"/>
            </a:br>
            <a:br>
              <a:rPr lang="de-DE" dirty="0"/>
            </a:br>
            <a:r>
              <a:rPr lang="de-DE" sz="2000" dirty="0"/>
              <a:t>!!Einsatz der digitalen und informatischen Kompetenzen !!</a:t>
            </a:r>
          </a:p>
        </p:txBody>
      </p:sp>
      <p:sp>
        <p:nvSpPr>
          <p:cNvPr id="8" name="Textfeld 7"/>
          <p:cNvSpPr txBox="1"/>
          <p:nvPr/>
        </p:nvSpPr>
        <p:spPr>
          <a:xfrm>
            <a:off x="1619250" y="2490790"/>
            <a:ext cx="9509760" cy="3243965"/>
          </a:xfrm>
          <a:prstGeom prst="rect">
            <a:avLst/>
          </a:prstGeom>
          <a:noFill/>
        </p:spPr>
        <p:txBody>
          <a:bodyPr wrap="square" rtlCol="0">
            <a:spAutoFit/>
          </a:bodyPr>
          <a:lstStyle/>
          <a:p>
            <a:r>
              <a:rPr lang="de-DE" sz="2000" dirty="0"/>
              <a:t>Zweite Abgabe neben dem Erklär Video und dem Artikel</a:t>
            </a:r>
          </a:p>
          <a:p>
            <a:endParaRPr lang="de-DE" sz="2000" dirty="0"/>
          </a:p>
          <a:p>
            <a:r>
              <a:rPr lang="de-DE" sz="2000" dirty="0"/>
              <a:t>Hier werden nun die digitalen und informatischen Kompetenzen vermittelt</a:t>
            </a:r>
          </a:p>
          <a:p>
            <a:endParaRPr lang="de-DE" sz="2000" dirty="0"/>
          </a:p>
          <a:p>
            <a:r>
              <a:rPr lang="de-DE" sz="2000" dirty="0"/>
              <a:t>Der Unterrichtsverlaufs ist eine kurze Einheit aus einem Stoffverteilungsplan</a:t>
            </a:r>
          </a:p>
          <a:p>
            <a:endParaRPr lang="de-DE" sz="2000" dirty="0"/>
          </a:p>
          <a:p>
            <a:r>
              <a:rPr lang="de-DE" sz="2000" dirty="0"/>
              <a:t>Hier sollt ihr euer Thema in einer Unterrichtsstunde planen (</a:t>
            </a:r>
            <a:r>
              <a:rPr lang="de-DE" sz="2000" b="1" dirty="0"/>
              <a:t>fiktional</a:t>
            </a:r>
            <a:r>
              <a:rPr lang="de-DE" sz="2000" dirty="0"/>
              <a:t>)</a:t>
            </a:r>
          </a:p>
          <a:p>
            <a:endParaRPr lang="de-DE" dirty="0"/>
          </a:p>
          <a:p>
            <a:r>
              <a:rPr lang="de-DE" dirty="0"/>
              <a:t> </a:t>
            </a:r>
          </a:p>
          <a:p>
            <a:endParaRPr lang="de-DE" dirty="0"/>
          </a:p>
          <a:p>
            <a:endParaRPr lang="de-DE" dirty="0"/>
          </a:p>
        </p:txBody>
      </p:sp>
    </p:spTree>
    <p:extLst>
      <p:ext uri="{BB962C8B-B14F-4D97-AF65-F5344CB8AC3E}">
        <p14:creationId xmlns:p14="http://schemas.microsoft.com/office/powerpoint/2010/main" val="2001270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OPAL:</a:t>
            </a:r>
            <a:br>
              <a:rPr lang="de-DE" dirty="0"/>
            </a:br>
            <a:endParaRPr lang="de-DE"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109" y="992627"/>
            <a:ext cx="10481569" cy="3948214"/>
          </a:xfrm>
          <a:prstGeom prst="rect">
            <a:avLst/>
          </a:prstGeom>
        </p:spPr>
      </p:pic>
      <p:sp>
        <p:nvSpPr>
          <p:cNvPr id="3" name="Textfeld 2">
            <a:extLst>
              <a:ext uri="{FF2B5EF4-FFF2-40B4-BE49-F238E27FC236}">
                <a16:creationId xmlns:a16="http://schemas.microsoft.com/office/drawing/2014/main" id="{958DA783-10BD-31A0-791A-D92ED2065710}"/>
              </a:ext>
            </a:extLst>
          </p:cNvPr>
          <p:cNvSpPr txBox="1"/>
          <p:nvPr/>
        </p:nvSpPr>
        <p:spPr>
          <a:xfrm>
            <a:off x="9140687" y="5865373"/>
            <a:ext cx="2716033" cy="215444"/>
          </a:xfrm>
          <a:prstGeom prst="rect">
            <a:avLst/>
          </a:prstGeom>
          <a:noFill/>
        </p:spPr>
        <p:txBody>
          <a:bodyPr wrap="square">
            <a:spAutoFit/>
          </a:bodyPr>
          <a:lstStyle/>
          <a:p>
            <a:r>
              <a:rPr lang="de-DE" sz="800" dirty="0">
                <a:solidFill>
                  <a:schemeClr val="bg2"/>
                </a:solidFill>
              </a:rPr>
              <a:t>Screenshot, OPAL Kurs, Konrad Dornebusch, 2022</a:t>
            </a:r>
          </a:p>
        </p:txBody>
      </p:sp>
    </p:spTree>
    <p:extLst>
      <p:ext uri="{BB962C8B-B14F-4D97-AF65-F5344CB8AC3E}">
        <p14:creationId xmlns:p14="http://schemas.microsoft.com/office/powerpoint/2010/main" val="14926847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69057" y="301519"/>
            <a:ext cx="5950366" cy="684213"/>
          </a:xfrm>
        </p:spPr>
        <p:txBody>
          <a:bodyPr/>
          <a:lstStyle/>
          <a:p>
            <a:r>
              <a:rPr lang="de-DE" dirty="0"/>
              <a:t>Unterrichtsverlaufsplan </a:t>
            </a:r>
          </a:p>
        </p:txBody>
      </p:sp>
      <p:graphicFrame>
        <p:nvGraphicFramePr>
          <p:cNvPr id="7" name="Inhaltsplatzhalter 3"/>
          <p:cNvGraphicFramePr>
            <a:graphicFrameLocks/>
          </p:cNvGraphicFramePr>
          <p:nvPr/>
        </p:nvGraphicFramePr>
        <p:xfrm>
          <a:off x="91188" y="3521874"/>
          <a:ext cx="12009625" cy="3248600"/>
        </p:xfrm>
        <a:graphic>
          <a:graphicData uri="http://schemas.openxmlformats.org/drawingml/2006/table">
            <a:tbl>
              <a:tblPr firstRow="1" bandRow="1">
                <a:tableStyleId>{073A0DAA-6AF3-43AB-8588-CEC1D06C72B9}</a:tableStyleId>
              </a:tblPr>
              <a:tblGrid>
                <a:gridCol w="676605">
                  <a:extLst>
                    <a:ext uri="{9D8B030D-6E8A-4147-A177-3AD203B41FA5}">
                      <a16:colId xmlns:a16="http://schemas.microsoft.com/office/drawing/2014/main" val="2187908927"/>
                    </a:ext>
                  </a:extLst>
                </a:gridCol>
                <a:gridCol w="1807644">
                  <a:extLst>
                    <a:ext uri="{9D8B030D-6E8A-4147-A177-3AD203B41FA5}">
                      <a16:colId xmlns:a16="http://schemas.microsoft.com/office/drawing/2014/main" val="2307227127"/>
                    </a:ext>
                  </a:extLst>
                </a:gridCol>
                <a:gridCol w="518158">
                  <a:extLst>
                    <a:ext uri="{9D8B030D-6E8A-4147-A177-3AD203B41FA5}">
                      <a16:colId xmlns:a16="http://schemas.microsoft.com/office/drawing/2014/main" val="2661193886"/>
                    </a:ext>
                  </a:extLst>
                </a:gridCol>
                <a:gridCol w="1739310">
                  <a:extLst>
                    <a:ext uri="{9D8B030D-6E8A-4147-A177-3AD203B41FA5}">
                      <a16:colId xmlns:a16="http://schemas.microsoft.com/office/drawing/2014/main" val="682603207"/>
                    </a:ext>
                  </a:extLst>
                </a:gridCol>
                <a:gridCol w="1263096">
                  <a:extLst>
                    <a:ext uri="{9D8B030D-6E8A-4147-A177-3AD203B41FA5}">
                      <a16:colId xmlns:a16="http://schemas.microsoft.com/office/drawing/2014/main" val="4081445685"/>
                    </a:ext>
                  </a:extLst>
                </a:gridCol>
                <a:gridCol w="136179">
                  <a:extLst>
                    <a:ext uri="{9D8B030D-6E8A-4147-A177-3AD203B41FA5}">
                      <a16:colId xmlns:a16="http://schemas.microsoft.com/office/drawing/2014/main" val="3499246479"/>
                    </a:ext>
                  </a:extLst>
                </a:gridCol>
                <a:gridCol w="2482023">
                  <a:extLst>
                    <a:ext uri="{9D8B030D-6E8A-4147-A177-3AD203B41FA5}">
                      <a16:colId xmlns:a16="http://schemas.microsoft.com/office/drawing/2014/main" val="1929837925"/>
                    </a:ext>
                  </a:extLst>
                </a:gridCol>
                <a:gridCol w="155728">
                  <a:extLst>
                    <a:ext uri="{9D8B030D-6E8A-4147-A177-3AD203B41FA5}">
                      <a16:colId xmlns:a16="http://schemas.microsoft.com/office/drawing/2014/main" val="3874326065"/>
                    </a:ext>
                  </a:extLst>
                </a:gridCol>
                <a:gridCol w="3230882">
                  <a:extLst>
                    <a:ext uri="{9D8B030D-6E8A-4147-A177-3AD203B41FA5}">
                      <a16:colId xmlns:a16="http://schemas.microsoft.com/office/drawing/2014/main" val="2356307082"/>
                    </a:ext>
                  </a:extLst>
                </a:gridCol>
              </a:tblGrid>
              <a:tr h="550007">
                <a:tc gridSpan="3">
                  <a:txBody>
                    <a:bodyPr/>
                    <a:lstStyle/>
                    <a:p>
                      <a:r>
                        <a:rPr lang="de-DE" sz="1400" dirty="0"/>
                        <a:t>Unterrichtsverlaufsplan</a:t>
                      </a:r>
                      <a:endParaRPr lang="de-DE" sz="1400" dirty="0">
                        <a:solidFill>
                          <a:schemeClr val="bg1"/>
                        </a:solidFill>
                      </a:endParaRPr>
                    </a:p>
                  </a:txBody>
                  <a:tcPr/>
                </a:tc>
                <a:tc hMerge="1">
                  <a:txBody>
                    <a:bodyPr/>
                    <a:lstStyle/>
                    <a:p>
                      <a:endParaRPr lang="de-DE" dirty="0">
                        <a:solidFill>
                          <a:schemeClr val="bg1"/>
                        </a:solidFill>
                      </a:endParaRPr>
                    </a:p>
                  </a:txBody>
                  <a:tcPr/>
                </a:tc>
                <a:tc hMerge="1">
                  <a:txBody>
                    <a:bodyPr/>
                    <a:lstStyle/>
                    <a:p>
                      <a:endParaRPr lang="de-DE"/>
                    </a:p>
                  </a:txBody>
                  <a:tcPr/>
                </a:tc>
                <a:tc gridSpan="2">
                  <a:txBody>
                    <a:bodyPr/>
                    <a:lstStyle/>
                    <a:p>
                      <a:pPr marL="0" marR="0" lvl="0" indent="0" algn="l" defTabSz="914269" rtl="0" eaLnBrk="1" fontAlgn="auto" latinLnBrk="0" hangingPunct="1">
                        <a:lnSpc>
                          <a:spcPct val="100000"/>
                        </a:lnSpc>
                        <a:spcBef>
                          <a:spcPts val="0"/>
                        </a:spcBef>
                        <a:spcAft>
                          <a:spcPts val="0"/>
                        </a:spcAft>
                        <a:buClrTx/>
                        <a:buSzTx/>
                        <a:buFontTx/>
                        <a:buNone/>
                        <a:tabLst/>
                        <a:defRPr/>
                      </a:pPr>
                      <a:r>
                        <a:rPr lang="de-DE" sz="1400" dirty="0">
                          <a:solidFill>
                            <a:schemeClr val="bg1"/>
                          </a:solidFill>
                        </a:rPr>
                        <a:t>Fach: GE</a:t>
                      </a:r>
                      <a:br>
                        <a:rPr lang="de-DE" sz="1400" dirty="0">
                          <a:solidFill>
                            <a:schemeClr val="bg1"/>
                          </a:solidFill>
                        </a:rPr>
                      </a:br>
                      <a:r>
                        <a:rPr lang="de-DE" sz="1400" dirty="0">
                          <a:solidFill>
                            <a:schemeClr val="bg1"/>
                          </a:solidFill>
                        </a:rPr>
                        <a:t>Lernbereich: 1</a:t>
                      </a:r>
                      <a:br>
                        <a:rPr lang="de-DE" sz="1400" dirty="0">
                          <a:solidFill>
                            <a:schemeClr val="bg1"/>
                          </a:solidFill>
                        </a:rPr>
                      </a:br>
                      <a:r>
                        <a:rPr lang="de-DE" sz="1400" dirty="0">
                          <a:solidFill>
                            <a:schemeClr val="bg1"/>
                          </a:solidFill>
                        </a:rPr>
                        <a:t>Aufbruch in die Neuzeit </a:t>
                      </a:r>
                    </a:p>
                  </a:txBody>
                  <a:tcPr/>
                </a:tc>
                <a:tc hMerge="1">
                  <a:txBody>
                    <a:bodyPr/>
                    <a:lstStyle/>
                    <a:p>
                      <a:endParaRPr lang="de-DE" dirty="0">
                        <a:solidFill>
                          <a:schemeClr val="bg1"/>
                        </a:solidFill>
                      </a:endParaRPr>
                    </a:p>
                  </a:txBody>
                  <a:tcPr/>
                </a:tc>
                <a:tc gridSpan="2">
                  <a:txBody>
                    <a:bodyPr/>
                    <a:lstStyle/>
                    <a:p>
                      <a:r>
                        <a:rPr lang="de-DE" sz="1400" dirty="0">
                          <a:solidFill>
                            <a:schemeClr val="bg1"/>
                          </a:solidFill>
                        </a:rPr>
                        <a:t>Klasse: 7</a:t>
                      </a:r>
                    </a:p>
                    <a:p>
                      <a:r>
                        <a:rPr lang="de-DE" sz="1400" dirty="0">
                          <a:solidFill>
                            <a:schemeClr val="bg1"/>
                          </a:solidFill>
                        </a:rPr>
                        <a:t>Umfang: 16 </a:t>
                      </a:r>
                      <a:r>
                        <a:rPr lang="de-DE" sz="1400" dirty="0" err="1">
                          <a:solidFill>
                            <a:schemeClr val="bg1"/>
                          </a:solidFill>
                        </a:rPr>
                        <a:t>Ustd</a:t>
                      </a:r>
                      <a:r>
                        <a:rPr lang="de-DE" sz="1400" dirty="0">
                          <a:solidFill>
                            <a:schemeClr val="bg1"/>
                          </a:solidFill>
                        </a:rPr>
                        <a:t>.</a:t>
                      </a:r>
                    </a:p>
                    <a:p>
                      <a:r>
                        <a:rPr lang="de-DE" sz="1400" dirty="0">
                          <a:solidFill>
                            <a:schemeClr val="bg1"/>
                          </a:solidFill>
                        </a:rPr>
                        <a:t>Stunde: 1/2</a:t>
                      </a:r>
                      <a:r>
                        <a:rPr lang="de-DE" sz="1400" baseline="0" dirty="0">
                          <a:solidFill>
                            <a:schemeClr val="bg1"/>
                          </a:solidFill>
                        </a:rPr>
                        <a:t> von 16</a:t>
                      </a:r>
                      <a:endParaRPr lang="de-DE" sz="1400" dirty="0">
                        <a:solidFill>
                          <a:schemeClr val="bg1"/>
                        </a:solidFill>
                      </a:endParaRPr>
                    </a:p>
                  </a:txBody>
                  <a:tcPr/>
                </a:tc>
                <a:tc hMerge="1">
                  <a:txBody>
                    <a:bodyPr/>
                    <a:lstStyle/>
                    <a:p>
                      <a:pPr marL="0" marR="0" lvl="0" indent="0" algn="l" defTabSz="914269" rtl="0" eaLnBrk="1" fontAlgn="auto" latinLnBrk="0" hangingPunct="1">
                        <a:lnSpc>
                          <a:spcPct val="100000"/>
                        </a:lnSpc>
                        <a:spcBef>
                          <a:spcPts val="0"/>
                        </a:spcBef>
                        <a:spcAft>
                          <a:spcPts val="0"/>
                        </a:spcAft>
                        <a:buClrTx/>
                        <a:buSzTx/>
                        <a:buFontTx/>
                        <a:buNone/>
                        <a:tabLst/>
                        <a:defRPr/>
                      </a:pPr>
                      <a:endParaRPr lang="de-DE" dirty="0">
                        <a:solidFill>
                          <a:schemeClr val="bg1"/>
                        </a:solidFill>
                      </a:endParaRPr>
                    </a:p>
                  </a:txBody>
                  <a:tcPr/>
                </a:tc>
                <a:tc gridSpan="2">
                  <a:txBody>
                    <a:bodyPr/>
                    <a:lstStyle/>
                    <a:p>
                      <a:pPr marL="0" marR="0" lvl="0" indent="0" algn="l" defTabSz="914269" rtl="0" eaLnBrk="1" fontAlgn="auto" latinLnBrk="0" hangingPunct="1">
                        <a:lnSpc>
                          <a:spcPct val="100000"/>
                        </a:lnSpc>
                        <a:spcBef>
                          <a:spcPts val="0"/>
                        </a:spcBef>
                        <a:spcAft>
                          <a:spcPts val="0"/>
                        </a:spcAft>
                        <a:buClrTx/>
                        <a:buSzTx/>
                        <a:buFontTx/>
                        <a:buNone/>
                        <a:tabLst/>
                        <a:defRPr/>
                      </a:pPr>
                      <a:r>
                        <a:rPr lang="de-DE" sz="1400" dirty="0">
                          <a:solidFill>
                            <a:schemeClr val="bg1"/>
                          </a:solidFill>
                        </a:rPr>
                        <a:t>Stundenthema:</a:t>
                      </a:r>
                      <a:br>
                        <a:rPr lang="de-DE" sz="1400" dirty="0">
                          <a:solidFill>
                            <a:schemeClr val="bg1"/>
                          </a:solidFill>
                        </a:rPr>
                      </a:br>
                      <a:r>
                        <a:rPr lang="de-DE" sz="1400" dirty="0"/>
                        <a:t>Grundlegende Veränderung des Weltbildes nach dem Mittelalter</a:t>
                      </a:r>
                    </a:p>
                  </a:txBody>
                  <a:tcPr/>
                </a:tc>
                <a:tc hMerge="1">
                  <a:txBody>
                    <a:bodyPr/>
                    <a:lstStyle/>
                    <a:p>
                      <a:pPr marL="0" marR="0" lvl="0" indent="0" algn="l" defTabSz="914269" rtl="0" eaLnBrk="1" fontAlgn="auto" latinLnBrk="0" hangingPunct="1">
                        <a:lnSpc>
                          <a:spcPct val="100000"/>
                        </a:lnSpc>
                        <a:spcBef>
                          <a:spcPts val="0"/>
                        </a:spcBef>
                        <a:spcAft>
                          <a:spcPts val="0"/>
                        </a:spcAft>
                        <a:buClrTx/>
                        <a:buSzTx/>
                        <a:buFontTx/>
                        <a:buNone/>
                        <a:tabLst/>
                        <a:defRPr/>
                      </a:pPr>
                      <a:endParaRPr lang="de-DE" dirty="0">
                        <a:solidFill>
                          <a:schemeClr val="bg1"/>
                        </a:solidFill>
                      </a:endParaRPr>
                    </a:p>
                  </a:txBody>
                  <a:tcPr/>
                </a:tc>
                <a:extLst>
                  <a:ext uri="{0D108BD9-81ED-4DB2-BD59-A6C34878D82A}">
                    <a16:rowId xmlns:a16="http://schemas.microsoft.com/office/drawing/2014/main" val="2576123117"/>
                  </a:ext>
                </a:extLst>
              </a:tr>
              <a:tr h="442451">
                <a:tc>
                  <a:txBody>
                    <a:bodyPr/>
                    <a:lstStyle/>
                    <a:p>
                      <a:r>
                        <a:rPr lang="de-DE" sz="1400" dirty="0">
                          <a:solidFill>
                            <a:schemeClr val="bg1"/>
                          </a:solidFill>
                        </a:rPr>
                        <a:t>Zeit</a:t>
                      </a:r>
                    </a:p>
                  </a:txBody>
                  <a:tcPr>
                    <a:solidFill>
                      <a:schemeClr val="tx1"/>
                    </a:solidFill>
                  </a:tcPr>
                </a:tc>
                <a:tc>
                  <a:txBody>
                    <a:bodyPr/>
                    <a:lstStyle/>
                    <a:p>
                      <a:r>
                        <a:rPr lang="de-DE" sz="1400" dirty="0">
                          <a:solidFill>
                            <a:schemeClr val="bg1"/>
                          </a:solidFill>
                        </a:rPr>
                        <a:t>Thema</a:t>
                      </a:r>
                    </a:p>
                  </a:txBody>
                  <a:tcPr>
                    <a:solidFill>
                      <a:schemeClr val="tx1"/>
                    </a:solidFill>
                  </a:tcPr>
                </a:tc>
                <a:tc>
                  <a:txBody>
                    <a:bodyPr/>
                    <a:lstStyle/>
                    <a:p>
                      <a:r>
                        <a:rPr lang="de-DE" sz="1400" dirty="0">
                          <a:solidFill>
                            <a:schemeClr val="bg1"/>
                          </a:solidFill>
                        </a:rPr>
                        <a:t>LZ</a:t>
                      </a:r>
                    </a:p>
                  </a:txBody>
                  <a:tcPr>
                    <a:solidFill>
                      <a:schemeClr val="tx1"/>
                    </a:solidFill>
                  </a:tcPr>
                </a:tc>
                <a:tc>
                  <a:txBody>
                    <a:bodyPr/>
                    <a:lstStyle/>
                    <a:p>
                      <a:r>
                        <a:rPr lang="de-DE" sz="1400" dirty="0">
                          <a:solidFill>
                            <a:schemeClr val="bg1"/>
                          </a:solidFill>
                        </a:rPr>
                        <a:t>Inhalt</a:t>
                      </a:r>
                    </a:p>
                  </a:txBody>
                  <a:tcPr>
                    <a:solidFill>
                      <a:schemeClr val="tx1"/>
                    </a:solidFill>
                  </a:tcPr>
                </a:tc>
                <a:tc gridSpan="2">
                  <a:txBody>
                    <a:bodyPr/>
                    <a:lstStyle/>
                    <a:p>
                      <a:r>
                        <a:rPr lang="de-DE" sz="1400">
                          <a:solidFill>
                            <a:schemeClr val="bg1"/>
                          </a:solidFill>
                        </a:rPr>
                        <a:t>Vorwissen</a:t>
                      </a:r>
                      <a:endParaRPr lang="de-DE" sz="1400" dirty="0">
                        <a:solidFill>
                          <a:schemeClr val="bg1"/>
                        </a:solidFill>
                      </a:endParaRPr>
                    </a:p>
                  </a:txBody>
                  <a:tcPr>
                    <a:solidFill>
                      <a:schemeClr val="tx1"/>
                    </a:solidFill>
                  </a:tcPr>
                </a:tc>
                <a:tc hMerge="1">
                  <a:txBody>
                    <a:bodyPr/>
                    <a:lstStyle/>
                    <a:p>
                      <a:endParaRPr lang="de-DE"/>
                    </a:p>
                  </a:txBody>
                  <a:tcPr/>
                </a:tc>
                <a:tc gridSpan="2">
                  <a:txBody>
                    <a:bodyPr/>
                    <a:lstStyle/>
                    <a:p>
                      <a:pPr marL="0" marR="0" lvl="0" indent="0" algn="l" defTabSz="914269" rtl="0" eaLnBrk="1" fontAlgn="auto" latinLnBrk="0" hangingPunct="1">
                        <a:lnSpc>
                          <a:spcPct val="100000"/>
                        </a:lnSpc>
                        <a:spcBef>
                          <a:spcPts val="0"/>
                        </a:spcBef>
                        <a:spcAft>
                          <a:spcPts val="0"/>
                        </a:spcAft>
                        <a:buClrTx/>
                        <a:buSzTx/>
                        <a:buFontTx/>
                        <a:buNone/>
                        <a:tabLst/>
                        <a:defRPr/>
                      </a:pPr>
                      <a:r>
                        <a:rPr lang="de-DE" sz="1400" dirty="0">
                          <a:solidFill>
                            <a:schemeClr val="bg1"/>
                          </a:solidFill>
                        </a:rPr>
                        <a:t>Soz.-Form/</a:t>
                      </a:r>
                      <a:br>
                        <a:rPr lang="de-DE" sz="1400" dirty="0">
                          <a:solidFill>
                            <a:schemeClr val="bg1"/>
                          </a:solidFill>
                        </a:rPr>
                      </a:br>
                      <a:r>
                        <a:rPr lang="de-DE" sz="1400" dirty="0">
                          <a:solidFill>
                            <a:schemeClr val="bg1"/>
                          </a:solidFill>
                        </a:rPr>
                        <a:t>Szenarien</a:t>
                      </a:r>
                    </a:p>
                  </a:txBody>
                  <a:tcPr>
                    <a:solidFill>
                      <a:schemeClr val="tx1"/>
                    </a:solidFill>
                  </a:tcPr>
                </a:tc>
                <a:tc hMerge="1">
                  <a:txBody>
                    <a:bodyPr/>
                    <a:lstStyle/>
                    <a:p>
                      <a:endParaRPr lang="de-DE"/>
                    </a:p>
                  </a:txBody>
                  <a:tcPr/>
                </a:tc>
                <a:tc>
                  <a:txBody>
                    <a:bodyPr/>
                    <a:lstStyle/>
                    <a:p>
                      <a:pPr marL="0" marR="0" lvl="0" indent="0" algn="l" defTabSz="914269" rtl="0" eaLnBrk="1" fontAlgn="auto" latinLnBrk="0" hangingPunct="1">
                        <a:lnSpc>
                          <a:spcPct val="100000"/>
                        </a:lnSpc>
                        <a:spcBef>
                          <a:spcPts val="0"/>
                        </a:spcBef>
                        <a:spcAft>
                          <a:spcPts val="0"/>
                        </a:spcAft>
                        <a:buClrTx/>
                        <a:buSzTx/>
                        <a:buFontTx/>
                        <a:buNone/>
                        <a:tabLst/>
                        <a:defRPr/>
                      </a:pPr>
                      <a:r>
                        <a:rPr lang="de-DE" sz="1400" dirty="0">
                          <a:solidFill>
                            <a:schemeClr val="bg1"/>
                          </a:solidFill>
                        </a:rPr>
                        <a:t>Digitale/</a:t>
                      </a:r>
                      <a:br>
                        <a:rPr lang="de-DE" sz="1400" dirty="0">
                          <a:solidFill>
                            <a:schemeClr val="bg1"/>
                          </a:solidFill>
                        </a:rPr>
                      </a:br>
                      <a:r>
                        <a:rPr lang="de-DE" sz="1400" dirty="0">
                          <a:solidFill>
                            <a:schemeClr val="bg1"/>
                          </a:solidFill>
                        </a:rPr>
                        <a:t>analoge Medien</a:t>
                      </a:r>
                    </a:p>
                  </a:txBody>
                  <a:tcPr>
                    <a:solidFill>
                      <a:schemeClr val="tx1"/>
                    </a:solidFill>
                  </a:tcPr>
                </a:tc>
                <a:extLst>
                  <a:ext uri="{0D108BD9-81ED-4DB2-BD59-A6C34878D82A}">
                    <a16:rowId xmlns:a16="http://schemas.microsoft.com/office/drawing/2014/main" val="1681444926"/>
                  </a:ext>
                </a:extLst>
              </a:tr>
              <a:tr h="550089">
                <a:tc>
                  <a:txBody>
                    <a:bodyPr/>
                    <a:lstStyle/>
                    <a:p>
                      <a:r>
                        <a:rPr lang="de-DE" sz="1200" dirty="0"/>
                        <a:t>15‘ </a:t>
                      </a:r>
                    </a:p>
                  </a:txBody>
                  <a:tcPr/>
                </a:tc>
                <a:tc>
                  <a:txBody>
                    <a:bodyPr/>
                    <a:lstStyle/>
                    <a:p>
                      <a:r>
                        <a:rPr lang="de-DE" sz="1200" dirty="0"/>
                        <a:t>Entdeckung</a:t>
                      </a:r>
                      <a:r>
                        <a:rPr lang="de-DE" sz="1200" baseline="0" dirty="0"/>
                        <a:t> Amerikas</a:t>
                      </a:r>
                    </a:p>
                  </a:txBody>
                  <a:tcPr/>
                </a:tc>
                <a:tc>
                  <a:txBody>
                    <a:bodyPr/>
                    <a:lstStyle/>
                    <a:p>
                      <a:r>
                        <a:rPr lang="de-DE" sz="1200" dirty="0"/>
                        <a:t>P +</a:t>
                      </a:r>
                      <a:br>
                        <a:rPr lang="de-DE" sz="1200" dirty="0"/>
                      </a:br>
                      <a:r>
                        <a:rPr lang="de-DE" sz="1200" dirty="0"/>
                        <a:t>Au</a:t>
                      </a:r>
                    </a:p>
                  </a:txBody>
                  <a:tcPr/>
                </a:tc>
                <a:tc>
                  <a:txBody>
                    <a:bodyPr/>
                    <a:lstStyle/>
                    <a:p>
                      <a:r>
                        <a:rPr lang="de-DE" sz="1200" dirty="0"/>
                        <a:t>Vorstellung</a:t>
                      </a:r>
                      <a:r>
                        <a:rPr lang="de-DE" sz="1200" baseline="0" dirty="0"/>
                        <a:t> Entdeckungsfahrten und Auswirkungen</a:t>
                      </a:r>
                      <a:endParaRPr lang="de-DE" sz="1200" dirty="0"/>
                    </a:p>
                  </a:txBody>
                  <a:tcPr/>
                </a:tc>
                <a:tc gridSpan="2">
                  <a:txBody>
                    <a:bodyPr/>
                    <a:lstStyle/>
                    <a:p>
                      <a:r>
                        <a:rPr lang="de-DE" sz="1200"/>
                        <a:t>V</a:t>
                      </a:r>
                      <a:r>
                        <a:rPr lang="de-DE" sz="1200" baseline="0"/>
                        <a:t>erstehen von historischen Karten</a:t>
                      </a:r>
                      <a:endParaRPr lang="de-DE" sz="1200" dirty="0"/>
                    </a:p>
                  </a:txBody>
                  <a:tcPr/>
                </a:tc>
                <a:tc hMerge="1">
                  <a:txBody>
                    <a:bodyPr/>
                    <a:lstStyle/>
                    <a:p>
                      <a:endParaRPr lang="de-DE"/>
                    </a:p>
                  </a:txBody>
                  <a:tcPr/>
                </a:tc>
                <a:tc gridSpan="2">
                  <a:txBody>
                    <a:bodyPr/>
                    <a:lstStyle/>
                    <a:p>
                      <a:r>
                        <a:rPr lang="de-DE" sz="1200" dirty="0"/>
                        <a:t>Fragend-entwickelnder Unterricht (frontal)</a:t>
                      </a:r>
                    </a:p>
                  </a:txBody>
                  <a:tcPr/>
                </a:tc>
                <a:tc hMerge="1">
                  <a:txBody>
                    <a:bodyPr/>
                    <a:lstStyle/>
                    <a:p>
                      <a:endParaRPr lang="de-DE" dirty="0"/>
                    </a:p>
                  </a:txBody>
                  <a:tcPr/>
                </a:tc>
                <a:tc>
                  <a:txBody>
                    <a:bodyPr/>
                    <a:lstStyle/>
                    <a:p>
                      <a:pPr marL="228600" indent="-228600">
                        <a:buAutoNum type="arabicPeriod"/>
                      </a:pPr>
                      <a:r>
                        <a:rPr lang="de-DE" sz="1200" baseline="0" dirty="0"/>
                        <a:t>Historische Karte 15 Jh. und 16 Jh.</a:t>
                      </a:r>
                    </a:p>
                    <a:p>
                      <a:pPr marL="228600" indent="-228600">
                        <a:buAutoNum type="arabicPeriod"/>
                      </a:pPr>
                      <a:r>
                        <a:rPr lang="de-DE" sz="1200" baseline="0" dirty="0"/>
                        <a:t>Routen der Entdeckungen</a:t>
                      </a:r>
                    </a:p>
                    <a:p>
                      <a:pPr marL="228600" indent="-228600">
                        <a:buAutoNum type="arabicPeriod"/>
                      </a:pPr>
                      <a:r>
                        <a:rPr lang="de-DE" sz="1200" baseline="0" dirty="0"/>
                        <a:t>Bordbuch Santa Maria</a:t>
                      </a:r>
                    </a:p>
                  </a:txBody>
                  <a:tcPr/>
                </a:tc>
                <a:extLst>
                  <a:ext uri="{0D108BD9-81ED-4DB2-BD59-A6C34878D82A}">
                    <a16:rowId xmlns:a16="http://schemas.microsoft.com/office/drawing/2014/main" val="687923586"/>
                  </a:ext>
                </a:extLst>
              </a:tr>
              <a:tr h="679420">
                <a:tc>
                  <a:txBody>
                    <a:bodyPr/>
                    <a:lstStyle/>
                    <a:p>
                      <a:r>
                        <a:rPr lang="de-DE" sz="1200" dirty="0"/>
                        <a:t>25‘ </a:t>
                      </a:r>
                      <a:br>
                        <a:rPr lang="de-DE" sz="1200" dirty="0"/>
                      </a:br>
                      <a:endParaRPr lang="de-DE" sz="1200" dirty="0"/>
                    </a:p>
                  </a:txBody>
                  <a:tcPr/>
                </a:tc>
                <a:tc rowSpan="2">
                  <a:txBody>
                    <a:bodyPr/>
                    <a:lstStyle/>
                    <a:p>
                      <a:r>
                        <a:rPr lang="de-DE" sz="1200" baseline="0" dirty="0"/>
                        <a:t>Erfindungen im 15 Jh.</a:t>
                      </a:r>
                    </a:p>
                  </a:txBody>
                  <a:tcPr/>
                </a:tc>
                <a:tc>
                  <a:txBody>
                    <a:bodyPr/>
                    <a:lstStyle/>
                    <a:p>
                      <a:r>
                        <a:rPr lang="de-DE" sz="1200" dirty="0"/>
                        <a:t>P</a:t>
                      </a:r>
                      <a:r>
                        <a:rPr lang="de-DE" sz="1200" baseline="0" dirty="0"/>
                        <a:t> + Au</a:t>
                      </a:r>
                      <a:endParaRPr lang="de-DE" sz="1200" dirty="0"/>
                    </a:p>
                  </a:txBody>
                  <a:tcPr/>
                </a:tc>
                <a:tc>
                  <a:txBody>
                    <a:bodyPr/>
                    <a:lstStyle/>
                    <a:p>
                      <a:r>
                        <a:rPr lang="de-DE" sz="1200" dirty="0"/>
                        <a:t>Erfindungspins überarbeiten</a:t>
                      </a:r>
                    </a:p>
                  </a:txBody>
                  <a:tcPr/>
                </a:tc>
                <a:tc gridSpan="2">
                  <a:txBody>
                    <a:bodyPr/>
                    <a:lstStyle/>
                    <a:p>
                      <a:r>
                        <a:rPr lang="de-DE" sz="1200" dirty="0"/>
                        <a:t>Wissen</a:t>
                      </a:r>
                      <a:r>
                        <a:rPr lang="de-DE" sz="1200" baseline="0" dirty="0"/>
                        <a:t> über zugewiesene Erfindung</a:t>
                      </a:r>
                      <a:endParaRPr lang="de-DE" sz="1200" dirty="0"/>
                    </a:p>
                  </a:txBody>
                  <a:tcPr/>
                </a:tc>
                <a:tc hMerge="1">
                  <a:txBody>
                    <a:bodyPr/>
                    <a:lstStyle/>
                    <a:p>
                      <a:endParaRPr lang="de-DE"/>
                    </a:p>
                  </a:txBody>
                  <a:tcPr/>
                </a:tc>
                <a:tc gridSpan="2">
                  <a:txBody>
                    <a:bodyPr/>
                    <a:lstStyle/>
                    <a:p>
                      <a:r>
                        <a:rPr lang="de-DE" sz="1200" dirty="0" err="1"/>
                        <a:t>SuS</a:t>
                      </a:r>
                      <a:r>
                        <a:rPr lang="de-DE" sz="1200" dirty="0"/>
                        <a:t> haben Chance Pins aus der HA noch einmal zu überarbeiten und zur Vorstellung vorzubereiten</a:t>
                      </a:r>
                    </a:p>
                  </a:txBody>
                  <a:tcPr/>
                </a:tc>
                <a:tc hMerge="1">
                  <a:txBody>
                    <a:bodyPr/>
                    <a:lstStyle/>
                    <a:p>
                      <a:endParaRPr lang="de-DE" dirty="0"/>
                    </a:p>
                  </a:txBody>
                  <a:tcPr/>
                </a:tc>
                <a:tc>
                  <a:txBody>
                    <a:bodyPr/>
                    <a:lstStyle/>
                    <a:p>
                      <a:pPr>
                        <a:buAutoNum type="arabicPeriod"/>
                      </a:pPr>
                      <a:r>
                        <a:rPr lang="de-DE" sz="1200" dirty="0"/>
                        <a:t> </a:t>
                      </a:r>
                      <a:r>
                        <a:rPr lang="de-DE" sz="1200" dirty="0" err="1"/>
                        <a:t>Beispielpin</a:t>
                      </a:r>
                      <a:r>
                        <a:rPr lang="de-DE" sz="1200" dirty="0"/>
                        <a:t> aus Notfallpins</a:t>
                      </a:r>
                    </a:p>
                    <a:p>
                      <a:pPr>
                        <a:buNone/>
                      </a:pPr>
                      <a:r>
                        <a:rPr lang="de-DE" sz="1200" b="1" i="1" dirty="0"/>
                        <a:t>2.</a:t>
                      </a:r>
                      <a:r>
                        <a:rPr lang="de-DE" sz="1200" b="1" i="1" baseline="0" dirty="0"/>
                        <a:t> Umgang mit Quellen in den Pins</a:t>
                      </a:r>
                    </a:p>
                    <a:p>
                      <a:pPr>
                        <a:buNone/>
                      </a:pPr>
                      <a:r>
                        <a:rPr lang="de-DE" sz="1200" b="1" i="1" baseline="0" dirty="0"/>
                        <a:t>3. Kriterien für Qualität der Präsentation</a:t>
                      </a:r>
                      <a:endParaRPr lang="de-DE" sz="1200" b="1" i="1" dirty="0"/>
                    </a:p>
                  </a:txBody>
                  <a:tcPr/>
                </a:tc>
                <a:extLst>
                  <a:ext uri="{0D108BD9-81ED-4DB2-BD59-A6C34878D82A}">
                    <a16:rowId xmlns:a16="http://schemas.microsoft.com/office/drawing/2014/main" val="92716972"/>
                  </a:ext>
                </a:extLst>
              </a:tr>
              <a:tr h="679420">
                <a:tc>
                  <a:txBody>
                    <a:bodyPr/>
                    <a:lstStyle/>
                    <a:p>
                      <a:r>
                        <a:rPr lang="de-DE" sz="1200" dirty="0"/>
                        <a:t>45‘ </a:t>
                      </a:r>
                    </a:p>
                  </a:txBody>
                  <a:tcPr/>
                </a:tc>
                <a:tc vMerge="1">
                  <a:txBody>
                    <a:bodyPr/>
                    <a:lstStyle/>
                    <a:p>
                      <a:pPr marL="0" marR="0" lvl="0" indent="0" algn="l" defTabSz="914269" rtl="0" eaLnBrk="1" fontAlgn="auto" latinLnBrk="0" hangingPunct="1">
                        <a:lnSpc>
                          <a:spcPct val="100000"/>
                        </a:lnSpc>
                        <a:spcBef>
                          <a:spcPts val="0"/>
                        </a:spcBef>
                        <a:spcAft>
                          <a:spcPts val="0"/>
                        </a:spcAft>
                        <a:buClrTx/>
                        <a:buSzTx/>
                        <a:buFontTx/>
                        <a:buNone/>
                        <a:tabLst/>
                        <a:defRPr/>
                      </a:pPr>
                      <a:endParaRPr lang="de-DE" sz="1200" baseline="0" dirty="0"/>
                    </a:p>
                  </a:txBody>
                  <a:tcPr/>
                </a:tc>
                <a:tc>
                  <a:txBody>
                    <a:bodyPr/>
                    <a:lstStyle/>
                    <a:p>
                      <a:r>
                        <a:rPr lang="de-DE" sz="1200" dirty="0"/>
                        <a:t>D</a:t>
                      </a:r>
                    </a:p>
                  </a:txBody>
                  <a:tcPr/>
                </a:tc>
                <a:tc>
                  <a:txBody>
                    <a:bodyPr/>
                    <a:lstStyle/>
                    <a:p>
                      <a:r>
                        <a:rPr lang="de-DE" sz="1200" dirty="0"/>
                        <a:t>Erfindungspins vorstellen</a:t>
                      </a:r>
                    </a:p>
                  </a:txBody>
                  <a:tcPr/>
                </a:tc>
                <a:tc gridSpan="2">
                  <a:txBody>
                    <a:bodyPr/>
                    <a:lstStyle/>
                    <a:p>
                      <a:r>
                        <a:rPr lang="de-DE" sz="1200" dirty="0"/>
                        <a:t>-</a:t>
                      </a:r>
                    </a:p>
                  </a:txBody>
                  <a:tcPr/>
                </a:tc>
                <a:tc hMerge="1">
                  <a:txBody>
                    <a:bodyPr/>
                    <a:lstStyle/>
                    <a:p>
                      <a:endParaRPr lang="de-DE"/>
                    </a:p>
                  </a:txBody>
                  <a:tcPr/>
                </a:tc>
                <a:tc gridSpan="2">
                  <a:txBody>
                    <a:bodyPr/>
                    <a:lstStyle/>
                    <a:p>
                      <a:r>
                        <a:rPr lang="de-DE" sz="1200" dirty="0" err="1"/>
                        <a:t>SuS</a:t>
                      </a:r>
                      <a:r>
                        <a:rPr lang="de-DE" sz="1200" dirty="0"/>
                        <a:t> stellen mit Banknachbarn eine Erfindung mittels „Pin auf Pinnwand“ vor</a:t>
                      </a:r>
                    </a:p>
                  </a:txBody>
                  <a:tcPr/>
                </a:tc>
                <a:tc hMerge="1">
                  <a:txBody>
                    <a:bodyPr/>
                    <a:lstStyle/>
                    <a:p>
                      <a:endParaRPr lang="de-DE"/>
                    </a:p>
                  </a:txBody>
                  <a:tcPr/>
                </a:tc>
                <a:tc>
                  <a:txBody>
                    <a:bodyPr/>
                    <a:lstStyle/>
                    <a:p>
                      <a:pPr>
                        <a:buAutoNum type="arabicPeriod"/>
                      </a:pPr>
                      <a:r>
                        <a:rPr lang="de-DE" sz="1200" dirty="0"/>
                        <a:t> Digitale Pins</a:t>
                      </a:r>
                      <a:r>
                        <a:rPr lang="de-DE" sz="1200" baseline="0" dirty="0"/>
                        <a:t> der </a:t>
                      </a:r>
                      <a:r>
                        <a:rPr lang="de-DE" sz="1200" baseline="0" dirty="0" err="1"/>
                        <a:t>SuS</a:t>
                      </a:r>
                      <a:endParaRPr lang="de-DE" sz="1200" dirty="0"/>
                    </a:p>
                    <a:p>
                      <a:r>
                        <a:rPr lang="de-DE" sz="1200" dirty="0"/>
                        <a:t>2. Notfallpins</a:t>
                      </a:r>
                    </a:p>
                    <a:p>
                      <a:r>
                        <a:rPr lang="de-DE" sz="1200" dirty="0"/>
                        <a:t>3. Pinnwand/ Padlet.com</a:t>
                      </a:r>
                    </a:p>
                  </a:txBody>
                  <a:tcPr/>
                </a:tc>
                <a:extLst>
                  <a:ext uri="{0D108BD9-81ED-4DB2-BD59-A6C34878D82A}">
                    <a16:rowId xmlns:a16="http://schemas.microsoft.com/office/drawing/2014/main" val="2009852982"/>
                  </a:ext>
                </a:extLst>
              </a:tr>
            </a:tbl>
          </a:graphicData>
        </a:graphic>
      </p:graphicFrame>
      <p:sp>
        <p:nvSpPr>
          <p:cNvPr id="8" name="Textfeld 7"/>
          <p:cNvSpPr txBox="1"/>
          <p:nvPr/>
        </p:nvSpPr>
        <p:spPr>
          <a:xfrm>
            <a:off x="2011106" y="643625"/>
            <a:ext cx="9163050" cy="1144929"/>
          </a:xfrm>
          <a:prstGeom prst="rect">
            <a:avLst/>
          </a:prstGeom>
          <a:noFill/>
        </p:spPr>
        <p:txBody>
          <a:bodyPr wrap="square" rtlCol="0">
            <a:spAutoFit/>
          </a:bodyPr>
          <a:lstStyle/>
          <a:p>
            <a:endParaRPr lang="de-DE" sz="1800" dirty="0"/>
          </a:p>
          <a:p>
            <a:r>
              <a:rPr lang="de-DE" sz="1800" b="1" dirty="0">
                <a:solidFill>
                  <a:srgbClr val="FF0000"/>
                </a:solidFill>
              </a:rPr>
              <a:t>Den Aufbau haben wir im letzten Termin kennengelernt !! </a:t>
            </a:r>
          </a:p>
          <a:p>
            <a:endParaRPr lang="de-DE" dirty="0"/>
          </a:p>
          <a:p>
            <a:endParaRPr lang="de-DE" dirty="0"/>
          </a:p>
        </p:txBody>
      </p:sp>
    </p:spTree>
    <p:extLst>
      <p:ext uri="{BB962C8B-B14F-4D97-AF65-F5344CB8AC3E}">
        <p14:creationId xmlns:p14="http://schemas.microsoft.com/office/powerpoint/2010/main" val="673807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Rückblick auf die Selbstlernphase Praxis II</a:t>
            </a:r>
            <a:br>
              <a:rPr lang="de-DE" dirty="0"/>
            </a:br>
            <a:endParaRPr lang="de-DE" dirty="0"/>
          </a:p>
        </p:txBody>
      </p:sp>
      <p:sp>
        <p:nvSpPr>
          <p:cNvPr id="4" name="Rechteck 3"/>
          <p:cNvSpPr/>
          <p:nvPr/>
        </p:nvSpPr>
        <p:spPr>
          <a:xfrm>
            <a:off x="207962" y="812228"/>
            <a:ext cx="8955089" cy="1089529"/>
          </a:xfrm>
          <a:prstGeom prst="rect">
            <a:avLst/>
          </a:prstGeom>
          <a:ln>
            <a:solidFill>
              <a:schemeClr val="tx1"/>
            </a:solidFill>
          </a:ln>
        </p:spPr>
        <p:txBody>
          <a:bodyPr wrap="square">
            <a:spAutoFit/>
          </a:bodyPr>
          <a:lstStyle/>
          <a:p>
            <a:r>
              <a:rPr lang="de-DE" dirty="0"/>
              <a:t>L1: Lehrerin Frau Fischer […] unterbrach daraufhin die Gruppenarbeit und bat die Schülerinnen und Schüler nach einem Kochrezept zu suchen. Sie verriet den Lernenden, dass es ein Fischgericht ist, was in ihrer Heimat als "Lotte" bekannt ist. Natürlich fanden die Schülerinnen und Schüler kein Rezept unter diesem Namen. […]</a:t>
            </a:r>
          </a:p>
        </p:txBody>
      </p:sp>
      <p:sp>
        <p:nvSpPr>
          <p:cNvPr id="5" name="Rechteck 4"/>
          <p:cNvSpPr/>
          <p:nvPr/>
        </p:nvSpPr>
        <p:spPr>
          <a:xfrm>
            <a:off x="207962" y="1969499"/>
            <a:ext cx="8955089" cy="1089529"/>
          </a:xfrm>
          <a:prstGeom prst="rect">
            <a:avLst/>
          </a:prstGeom>
          <a:ln>
            <a:solidFill>
              <a:schemeClr val="tx1"/>
            </a:solidFill>
          </a:ln>
        </p:spPr>
        <p:txBody>
          <a:bodyPr wrap="square">
            <a:spAutoFit/>
          </a:bodyPr>
          <a:lstStyle/>
          <a:p>
            <a:r>
              <a:rPr lang="de-DE" dirty="0"/>
              <a:t>L2: Frau Marx […] richtete auf einer Schulplattform einen Chat für die Lernenden ein. Darin sollten sie ihre Interpretation des Inhaltes kurz darlegen. Nach einigen Tagen bemerkte sie jedoch, dass der Ton im Chat rauer wurde und sich die Schülerinnen und Schüler zu allerhand problematischen und teilweise angreifenden Aussagen hinreißen ließen. […]</a:t>
            </a:r>
          </a:p>
        </p:txBody>
      </p:sp>
      <p:sp>
        <p:nvSpPr>
          <p:cNvPr id="6" name="Rechteck 5"/>
          <p:cNvSpPr/>
          <p:nvPr/>
        </p:nvSpPr>
        <p:spPr>
          <a:xfrm>
            <a:off x="207962" y="3126770"/>
            <a:ext cx="8955088" cy="1338828"/>
          </a:xfrm>
          <a:prstGeom prst="rect">
            <a:avLst/>
          </a:prstGeom>
          <a:ln>
            <a:solidFill>
              <a:schemeClr val="tx1"/>
            </a:solidFill>
          </a:ln>
        </p:spPr>
        <p:txBody>
          <a:bodyPr wrap="square">
            <a:spAutoFit/>
          </a:bodyPr>
          <a:lstStyle/>
          <a:p>
            <a:r>
              <a:rPr lang="de-DE" dirty="0"/>
              <a:t>L3: Frau Nenner ist die Mathematiklehrerin der 3. Klassenstufe einer Dresdner Grundschule. Da laut Lehrplan besonders in der Mathematik allgemeine Problemlösefähigkeiten und algorithmisches Denken - also das Verstehen von allgemeinen Verfahren zur Lösung einer Klasse von Problemen - vermittelt werden soll, greift Frau Nenner am Ende der 3. Klassenstufe auf den sog. </a:t>
            </a:r>
            <a:r>
              <a:rPr lang="de-DE" dirty="0" err="1"/>
              <a:t>Calliope</a:t>
            </a:r>
            <a:r>
              <a:rPr lang="de-DE" dirty="0"/>
              <a:t> mini zurück. […]</a:t>
            </a:r>
          </a:p>
        </p:txBody>
      </p:sp>
      <p:sp>
        <p:nvSpPr>
          <p:cNvPr id="7" name="Rechteck 6"/>
          <p:cNvSpPr/>
          <p:nvPr/>
        </p:nvSpPr>
        <p:spPr>
          <a:xfrm>
            <a:off x="207963" y="4533341"/>
            <a:ext cx="8955087" cy="1588127"/>
          </a:xfrm>
          <a:prstGeom prst="rect">
            <a:avLst/>
          </a:prstGeom>
          <a:ln>
            <a:solidFill>
              <a:schemeClr val="tx1"/>
            </a:solidFill>
          </a:ln>
        </p:spPr>
        <p:txBody>
          <a:bodyPr wrap="square">
            <a:spAutoFit/>
          </a:bodyPr>
          <a:lstStyle/>
          <a:p>
            <a:r>
              <a:rPr lang="de-DE" dirty="0"/>
              <a:t>L4: Im Geschichtsunterricht der 11. Klassenstufe ist ein Thema, die Qualität von Quellen […] zu überprüfen. Der Geschichtslehrer bittet die Lernenden dazu, sich verschiedene Varianten der Berichtserstattung zum 11. September 2001 als Printmedien und im Internet anzuschauen. Anschließend arbeitet er nicht nur die unterschiedlichen Perspektiven heraus, sondern zeigt auch auf, dass die "Stärke" der Argumentation durch die Anonymität der Autorinnen und Autoren abhängt. […]</a:t>
            </a:r>
          </a:p>
        </p:txBody>
      </p:sp>
      <p:sp>
        <p:nvSpPr>
          <p:cNvPr id="8" name="Rechteck 7"/>
          <p:cNvSpPr/>
          <p:nvPr/>
        </p:nvSpPr>
        <p:spPr>
          <a:xfrm>
            <a:off x="10088372" y="2566848"/>
            <a:ext cx="1980000" cy="840230"/>
          </a:xfrm>
          <a:prstGeom prst="rect">
            <a:avLst/>
          </a:prstGeom>
          <a:ln>
            <a:solidFill>
              <a:schemeClr val="tx1"/>
            </a:solidFill>
          </a:ln>
        </p:spPr>
        <p:txBody>
          <a:bodyPr wrap="none">
            <a:spAutoFit/>
          </a:bodyPr>
          <a:lstStyle/>
          <a:p>
            <a:pPr algn="ctr"/>
            <a:r>
              <a:rPr lang="de-DE" dirty="0"/>
              <a:t>K3: Suchen </a:t>
            </a:r>
            <a:br>
              <a:rPr lang="de-DE" dirty="0"/>
            </a:br>
            <a:r>
              <a:rPr lang="de-DE" dirty="0"/>
              <a:t>und</a:t>
            </a:r>
            <a:br>
              <a:rPr lang="de-DE" dirty="0"/>
            </a:br>
            <a:r>
              <a:rPr lang="de-DE" dirty="0"/>
              <a:t> Verarbeiten</a:t>
            </a:r>
          </a:p>
        </p:txBody>
      </p:sp>
      <p:sp>
        <p:nvSpPr>
          <p:cNvPr id="9" name="Rechteck 8"/>
          <p:cNvSpPr/>
          <p:nvPr/>
        </p:nvSpPr>
        <p:spPr>
          <a:xfrm>
            <a:off x="10088372" y="782654"/>
            <a:ext cx="1980000" cy="840230"/>
          </a:xfrm>
          <a:prstGeom prst="rect">
            <a:avLst/>
          </a:prstGeom>
          <a:ln>
            <a:solidFill>
              <a:schemeClr val="tx1"/>
            </a:solidFill>
          </a:ln>
        </p:spPr>
        <p:txBody>
          <a:bodyPr wrap="none">
            <a:spAutoFit/>
          </a:bodyPr>
          <a:lstStyle/>
          <a:p>
            <a:pPr algn="ctr"/>
            <a:r>
              <a:rPr lang="de-DE" dirty="0"/>
              <a:t>K1: Produzieren </a:t>
            </a:r>
          </a:p>
          <a:p>
            <a:pPr algn="ctr"/>
            <a:r>
              <a:rPr lang="de-DE" dirty="0"/>
              <a:t>und </a:t>
            </a:r>
          </a:p>
          <a:p>
            <a:pPr algn="ctr"/>
            <a:r>
              <a:rPr lang="de-DE" dirty="0"/>
              <a:t>Präsentieren</a:t>
            </a:r>
          </a:p>
        </p:txBody>
      </p:sp>
      <p:sp>
        <p:nvSpPr>
          <p:cNvPr id="10" name="Rechteck 9"/>
          <p:cNvSpPr/>
          <p:nvPr/>
        </p:nvSpPr>
        <p:spPr>
          <a:xfrm>
            <a:off x="10088372" y="3458945"/>
            <a:ext cx="1980000" cy="840230"/>
          </a:xfrm>
          <a:prstGeom prst="rect">
            <a:avLst/>
          </a:prstGeom>
          <a:ln>
            <a:solidFill>
              <a:schemeClr val="tx1"/>
            </a:solidFill>
          </a:ln>
        </p:spPr>
        <p:txBody>
          <a:bodyPr wrap="none">
            <a:spAutoFit/>
          </a:bodyPr>
          <a:lstStyle/>
          <a:p>
            <a:pPr algn="ctr"/>
            <a:r>
              <a:rPr lang="de-DE" dirty="0"/>
              <a:t>K4: Kommunizieren</a:t>
            </a:r>
            <a:br>
              <a:rPr lang="de-DE" dirty="0"/>
            </a:br>
            <a:r>
              <a:rPr lang="de-DE" dirty="0"/>
              <a:t> und</a:t>
            </a:r>
            <a:br>
              <a:rPr lang="de-DE" dirty="0"/>
            </a:br>
            <a:r>
              <a:rPr lang="de-DE" dirty="0"/>
              <a:t> Kooperieren</a:t>
            </a:r>
          </a:p>
        </p:txBody>
      </p:sp>
      <p:sp>
        <p:nvSpPr>
          <p:cNvPr id="11" name="Rechteck 10"/>
          <p:cNvSpPr/>
          <p:nvPr/>
        </p:nvSpPr>
        <p:spPr>
          <a:xfrm>
            <a:off x="10088372" y="4351042"/>
            <a:ext cx="1980000" cy="840230"/>
          </a:xfrm>
          <a:prstGeom prst="rect">
            <a:avLst/>
          </a:prstGeom>
          <a:ln>
            <a:solidFill>
              <a:schemeClr val="tx1"/>
            </a:solidFill>
          </a:ln>
        </p:spPr>
        <p:txBody>
          <a:bodyPr wrap="none">
            <a:spAutoFit/>
          </a:bodyPr>
          <a:lstStyle/>
          <a:p>
            <a:pPr algn="ctr"/>
            <a:r>
              <a:rPr lang="de-DE" dirty="0"/>
              <a:t>K5: Schützen </a:t>
            </a:r>
            <a:br>
              <a:rPr lang="de-DE" dirty="0"/>
            </a:br>
            <a:r>
              <a:rPr lang="de-DE" dirty="0"/>
              <a:t>und</a:t>
            </a:r>
            <a:br>
              <a:rPr lang="de-DE" dirty="0"/>
            </a:br>
            <a:r>
              <a:rPr lang="de-DE" dirty="0"/>
              <a:t> sicher agieren</a:t>
            </a:r>
          </a:p>
        </p:txBody>
      </p:sp>
      <p:sp>
        <p:nvSpPr>
          <p:cNvPr id="12" name="Rechteck 11"/>
          <p:cNvSpPr/>
          <p:nvPr/>
        </p:nvSpPr>
        <p:spPr>
          <a:xfrm>
            <a:off x="10088372" y="5243138"/>
            <a:ext cx="1980000" cy="840230"/>
          </a:xfrm>
          <a:prstGeom prst="rect">
            <a:avLst/>
          </a:prstGeom>
          <a:ln>
            <a:solidFill>
              <a:schemeClr val="tx1"/>
            </a:solidFill>
          </a:ln>
        </p:spPr>
        <p:txBody>
          <a:bodyPr wrap="none">
            <a:spAutoFit/>
          </a:bodyPr>
          <a:lstStyle/>
          <a:p>
            <a:pPr algn="ctr"/>
            <a:r>
              <a:rPr lang="de-DE" dirty="0"/>
              <a:t>K6: Problemlösen </a:t>
            </a:r>
            <a:br>
              <a:rPr lang="de-DE" dirty="0"/>
            </a:br>
            <a:r>
              <a:rPr lang="de-DE" dirty="0"/>
              <a:t>und </a:t>
            </a:r>
            <a:br>
              <a:rPr lang="de-DE" dirty="0"/>
            </a:br>
            <a:r>
              <a:rPr lang="de-DE" dirty="0"/>
              <a:t>Handeln</a:t>
            </a:r>
          </a:p>
        </p:txBody>
      </p:sp>
      <p:sp>
        <p:nvSpPr>
          <p:cNvPr id="13" name="Rechteck 12"/>
          <p:cNvSpPr/>
          <p:nvPr/>
        </p:nvSpPr>
        <p:spPr>
          <a:xfrm>
            <a:off x="10088372" y="1674751"/>
            <a:ext cx="1980000" cy="840230"/>
          </a:xfrm>
          <a:prstGeom prst="rect">
            <a:avLst/>
          </a:prstGeom>
          <a:ln>
            <a:solidFill>
              <a:schemeClr val="tx1"/>
            </a:solidFill>
          </a:ln>
        </p:spPr>
        <p:txBody>
          <a:bodyPr wrap="none">
            <a:spAutoFit/>
          </a:bodyPr>
          <a:lstStyle/>
          <a:p>
            <a:pPr algn="ctr"/>
            <a:r>
              <a:rPr lang="de-DE" dirty="0"/>
              <a:t>K2: Analysieren </a:t>
            </a:r>
            <a:br>
              <a:rPr lang="de-DE" dirty="0"/>
            </a:br>
            <a:r>
              <a:rPr lang="de-DE" dirty="0"/>
              <a:t>und </a:t>
            </a:r>
            <a:br>
              <a:rPr lang="de-DE" dirty="0"/>
            </a:br>
            <a:r>
              <a:rPr lang="de-DE" dirty="0"/>
              <a:t>Reflektieren</a:t>
            </a:r>
          </a:p>
        </p:txBody>
      </p:sp>
      <p:cxnSp>
        <p:nvCxnSpPr>
          <p:cNvPr id="14" name="Gerade Verbindung mit Pfeil 13"/>
          <p:cNvCxnSpPr>
            <a:stCxn id="4" idx="3"/>
            <a:endCxn id="8" idx="1"/>
          </p:cNvCxnSpPr>
          <p:nvPr/>
        </p:nvCxnSpPr>
        <p:spPr>
          <a:xfrm>
            <a:off x="9163051" y="1356993"/>
            <a:ext cx="925321" cy="1629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a:stCxn id="5" idx="3"/>
            <a:endCxn id="10" idx="1"/>
          </p:cNvCxnSpPr>
          <p:nvPr/>
        </p:nvCxnSpPr>
        <p:spPr>
          <a:xfrm>
            <a:off x="9163051" y="2514264"/>
            <a:ext cx="925321" cy="1364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a:stCxn id="6" idx="3"/>
            <a:endCxn id="12" idx="1"/>
          </p:cNvCxnSpPr>
          <p:nvPr/>
        </p:nvCxnSpPr>
        <p:spPr>
          <a:xfrm>
            <a:off x="9163050" y="3796184"/>
            <a:ext cx="925322" cy="18670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a:stCxn id="7" idx="3"/>
            <a:endCxn id="13" idx="1"/>
          </p:cNvCxnSpPr>
          <p:nvPr/>
        </p:nvCxnSpPr>
        <p:spPr>
          <a:xfrm flipV="1">
            <a:off x="9163050" y="2094866"/>
            <a:ext cx="925322" cy="32325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8417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48840" y="301519"/>
            <a:ext cx="8229599" cy="684213"/>
          </a:xfrm>
        </p:spPr>
        <p:txBody>
          <a:bodyPr/>
          <a:lstStyle/>
          <a:p>
            <a:r>
              <a:rPr lang="de-DE" dirty="0"/>
              <a:t>Aus dem Stoffverteilungsplan eine kurze Einheit</a:t>
            </a:r>
          </a:p>
        </p:txBody>
      </p:sp>
      <p:pic>
        <p:nvPicPr>
          <p:cNvPr id="6" name="Grafik 5"/>
          <p:cNvPicPr>
            <a:picLocks noChangeAspect="1"/>
          </p:cNvPicPr>
          <p:nvPr/>
        </p:nvPicPr>
        <p:blipFill rotWithShape="1">
          <a:blip r:embed="rId2"/>
          <a:srcRect b="36064"/>
          <a:stretch/>
        </p:blipFill>
        <p:spPr>
          <a:xfrm>
            <a:off x="2551906" y="830263"/>
            <a:ext cx="7088188" cy="2318336"/>
          </a:xfrm>
          <a:prstGeom prst="rect">
            <a:avLst/>
          </a:prstGeom>
        </p:spPr>
      </p:pic>
      <p:graphicFrame>
        <p:nvGraphicFramePr>
          <p:cNvPr id="7" name="Inhaltsplatzhalter 3"/>
          <p:cNvGraphicFramePr>
            <a:graphicFrameLocks/>
          </p:cNvGraphicFramePr>
          <p:nvPr>
            <p:extLst>
              <p:ext uri="{D42A27DB-BD31-4B8C-83A1-F6EECF244321}">
                <p14:modId xmlns:p14="http://schemas.microsoft.com/office/powerpoint/2010/main" val="1983688846"/>
              </p:ext>
            </p:extLst>
          </p:nvPr>
        </p:nvGraphicFramePr>
        <p:xfrm>
          <a:off x="91188" y="3521874"/>
          <a:ext cx="12009625" cy="3248600"/>
        </p:xfrm>
        <a:graphic>
          <a:graphicData uri="http://schemas.openxmlformats.org/drawingml/2006/table">
            <a:tbl>
              <a:tblPr firstRow="1" bandRow="1">
                <a:tableStyleId>{073A0DAA-6AF3-43AB-8588-CEC1D06C72B9}</a:tableStyleId>
              </a:tblPr>
              <a:tblGrid>
                <a:gridCol w="676605">
                  <a:extLst>
                    <a:ext uri="{9D8B030D-6E8A-4147-A177-3AD203B41FA5}">
                      <a16:colId xmlns:a16="http://schemas.microsoft.com/office/drawing/2014/main" val="2187908927"/>
                    </a:ext>
                  </a:extLst>
                </a:gridCol>
                <a:gridCol w="1807644">
                  <a:extLst>
                    <a:ext uri="{9D8B030D-6E8A-4147-A177-3AD203B41FA5}">
                      <a16:colId xmlns:a16="http://schemas.microsoft.com/office/drawing/2014/main" val="2307227127"/>
                    </a:ext>
                  </a:extLst>
                </a:gridCol>
                <a:gridCol w="518158">
                  <a:extLst>
                    <a:ext uri="{9D8B030D-6E8A-4147-A177-3AD203B41FA5}">
                      <a16:colId xmlns:a16="http://schemas.microsoft.com/office/drawing/2014/main" val="2661193886"/>
                    </a:ext>
                  </a:extLst>
                </a:gridCol>
                <a:gridCol w="1739310">
                  <a:extLst>
                    <a:ext uri="{9D8B030D-6E8A-4147-A177-3AD203B41FA5}">
                      <a16:colId xmlns:a16="http://schemas.microsoft.com/office/drawing/2014/main" val="682603207"/>
                    </a:ext>
                  </a:extLst>
                </a:gridCol>
                <a:gridCol w="1263096">
                  <a:extLst>
                    <a:ext uri="{9D8B030D-6E8A-4147-A177-3AD203B41FA5}">
                      <a16:colId xmlns:a16="http://schemas.microsoft.com/office/drawing/2014/main" val="4081445685"/>
                    </a:ext>
                  </a:extLst>
                </a:gridCol>
                <a:gridCol w="136179">
                  <a:extLst>
                    <a:ext uri="{9D8B030D-6E8A-4147-A177-3AD203B41FA5}">
                      <a16:colId xmlns:a16="http://schemas.microsoft.com/office/drawing/2014/main" val="3499246479"/>
                    </a:ext>
                  </a:extLst>
                </a:gridCol>
                <a:gridCol w="2482023">
                  <a:extLst>
                    <a:ext uri="{9D8B030D-6E8A-4147-A177-3AD203B41FA5}">
                      <a16:colId xmlns:a16="http://schemas.microsoft.com/office/drawing/2014/main" val="1929837925"/>
                    </a:ext>
                  </a:extLst>
                </a:gridCol>
                <a:gridCol w="155728">
                  <a:extLst>
                    <a:ext uri="{9D8B030D-6E8A-4147-A177-3AD203B41FA5}">
                      <a16:colId xmlns:a16="http://schemas.microsoft.com/office/drawing/2014/main" val="3874326065"/>
                    </a:ext>
                  </a:extLst>
                </a:gridCol>
                <a:gridCol w="3230882">
                  <a:extLst>
                    <a:ext uri="{9D8B030D-6E8A-4147-A177-3AD203B41FA5}">
                      <a16:colId xmlns:a16="http://schemas.microsoft.com/office/drawing/2014/main" val="2356307082"/>
                    </a:ext>
                  </a:extLst>
                </a:gridCol>
              </a:tblGrid>
              <a:tr h="550007">
                <a:tc gridSpan="3">
                  <a:txBody>
                    <a:bodyPr/>
                    <a:lstStyle/>
                    <a:p>
                      <a:r>
                        <a:rPr lang="de-DE" sz="1400" dirty="0"/>
                        <a:t>Unterrichtsverlaufsplan</a:t>
                      </a:r>
                      <a:endParaRPr lang="de-DE" sz="1400" dirty="0">
                        <a:solidFill>
                          <a:schemeClr val="bg1"/>
                        </a:solidFill>
                      </a:endParaRPr>
                    </a:p>
                  </a:txBody>
                  <a:tcPr/>
                </a:tc>
                <a:tc hMerge="1">
                  <a:txBody>
                    <a:bodyPr/>
                    <a:lstStyle/>
                    <a:p>
                      <a:endParaRPr lang="de-DE" dirty="0">
                        <a:solidFill>
                          <a:schemeClr val="bg1"/>
                        </a:solidFill>
                      </a:endParaRPr>
                    </a:p>
                  </a:txBody>
                  <a:tcPr/>
                </a:tc>
                <a:tc hMerge="1">
                  <a:txBody>
                    <a:bodyPr/>
                    <a:lstStyle/>
                    <a:p>
                      <a:endParaRPr lang="de-DE"/>
                    </a:p>
                  </a:txBody>
                  <a:tcPr/>
                </a:tc>
                <a:tc gridSpan="2">
                  <a:txBody>
                    <a:bodyPr/>
                    <a:lstStyle/>
                    <a:p>
                      <a:pPr marL="0" marR="0" lvl="0" indent="0" algn="l" defTabSz="914269" rtl="0" eaLnBrk="1" fontAlgn="auto" latinLnBrk="0" hangingPunct="1">
                        <a:lnSpc>
                          <a:spcPct val="100000"/>
                        </a:lnSpc>
                        <a:spcBef>
                          <a:spcPts val="0"/>
                        </a:spcBef>
                        <a:spcAft>
                          <a:spcPts val="0"/>
                        </a:spcAft>
                        <a:buClrTx/>
                        <a:buSzTx/>
                        <a:buFontTx/>
                        <a:buNone/>
                        <a:tabLst/>
                        <a:defRPr/>
                      </a:pPr>
                      <a:r>
                        <a:rPr lang="de-DE" sz="1400" dirty="0">
                          <a:solidFill>
                            <a:schemeClr val="bg1"/>
                          </a:solidFill>
                        </a:rPr>
                        <a:t>Fach: GE</a:t>
                      </a:r>
                      <a:br>
                        <a:rPr lang="de-DE" sz="1400" dirty="0">
                          <a:solidFill>
                            <a:schemeClr val="bg1"/>
                          </a:solidFill>
                        </a:rPr>
                      </a:br>
                      <a:r>
                        <a:rPr lang="de-DE" sz="1400" dirty="0">
                          <a:solidFill>
                            <a:schemeClr val="bg1"/>
                          </a:solidFill>
                        </a:rPr>
                        <a:t>Lernbereich: 1</a:t>
                      </a:r>
                      <a:br>
                        <a:rPr lang="de-DE" sz="1400" dirty="0">
                          <a:solidFill>
                            <a:schemeClr val="bg1"/>
                          </a:solidFill>
                        </a:rPr>
                      </a:br>
                      <a:r>
                        <a:rPr lang="de-DE" sz="1400" dirty="0">
                          <a:solidFill>
                            <a:schemeClr val="bg1"/>
                          </a:solidFill>
                        </a:rPr>
                        <a:t>Aufbruch in die Neuzeit </a:t>
                      </a:r>
                    </a:p>
                  </a:txBody>
                  <a:tcPr/>
                </a:tc>
                <a:tc hMerge="1">
                  <a:txBody>
                    <a:bodyPr/>
                    <a:lstStyle/>
                    <a:p>
                      <a:endParaRPr lang="de-DE" dirty="0">
                        <a:solidFill>
                          <a:schemeClr val="bg1"/>
                        </a:solidFill>
                      </a:endParaRPr>
                    </a:p>
                  </a:txBody>
                  <a:tcPr/>
                </a:tc>
                <a:tc gridSpan="2">
                  <a:txBody>
                    <a:bodyPr/>
                    <a:lstStyle/>
                    <a:p>
                      <a:r>
                        <a:rPr lang="de-DE" sz="1400" dirty="0">
                          <a:solidFill>
                            <a:schemeClr val="bg1"/>
                          </a:solidFill>
                        </a:rPr>
                        <a:t>Klasse: 7</a:t>
                      </a:r>
                    </a:p>
                    <a:p>
                      <a:r>
                        <a:rPr lang="de-DE" sz="1400" dirty="0">
                          <a:solidFill>
                            <a:schemeClr val="bg1"/>
                          </a:solidFill>
                        </a:rPr>
                        <a:t>Umfang: 16 </a:t>
                      </a:r>
                      <a:r>
                        <a:rPr lang="de-DE" sz="1400" dirty="0" err="1">
                          <a:solidFill>
                            <a:schemeClr val="bg1"/>
                          </a:solidFill>
                        </a:rPr>
                        <a:t>Ustd</a:t>
                      </a:r>
                      <a:r>
                        <a:rPr lang="de-DE" sz="1400" dirty="0">
                          <a:solidFill>
                            <a:schemeClr val="bg1"/>
                          </a:solidFill>
                        </a:rPr>
                        <a:t>.</a:t>
                      </a:r>
                    </a:p>
                    <a:p>
                      <a:r>
                        <a:rPr lang="de-DE" sz="1400" dirty="0">
                          <a:solidFill>
                            <a:schemeClr val="bg1"/>
                          </a:solidFill>
                        </a:rPr>
                        <a:t>Stunde: 1/2</a:t>
                      </a:r>
                      <a:r>
                        <a:rPr lang="de-DE" sz="1400" baseline="0" dirty="0">
                          <a:solidFill>
                            <a:schemeClr val="bg1"/>
                          </a:solidFill>
                        </a:rPr>
                        <a:t> von 16</a:t>
                      </a:r>
                      <a:endParaRPr lang="de-DE" sz="1400" dirty="0">
                        <a:solidFill>
                          <a:schemeClr val="bg1"/>
                        </a:solidFill>
                      </a:endParaRPr>
                    </a:p>
                  </a:txBody>
                  <a:tcPr/>
                </a:tc>
                <a:tc hMerge="1">
                  <a:txBody>
                    <a:bodyPr/>
                    <a:lstStyle/>
                    <a:p>
                      <a:pPr marL="0" marR="0" lvl="0" indent="0" algn="l" defTabSz="914269" rtl="0" eaLnBrk="1" fontAlgn="auto" latinLnBrk="0" hangingPunct="1">
                        <a:lnSpc>
                          <a:spcPct val="100000"/>
                        </a:lnSpc>
                        <a:spcBef>
                          <a:spcPts val="0"/>
                        </a:spcBef>
                        <a:spcAft>
                          <a:spcPts val="0"/>
                        </a:spcAft>
                        <a:buClrTx/>
                        <a:buSzTx/>
                        <a:buFontTx/>
                        <a:buNone/>
                        <a:tabLst/>
                        <a:defRPr/>
                      </a:pPr>
                      <a:endParaRPr lang="de-DE" dirty="0">
                        <a:solidFill>
                          <a:schemeClr val="bg1"/>
                        </a:solidFill>
                      </a:endParaRPr>
                    </a:p>
                  </a:txBody>
                  <a:tcPr/>
                </a:tc>
                <a:tc gridSpan="2">
                  <a:txBody>
                    <a:bodyPr/>
                    <a:lstStyle/>
                    <a:p>
                      <a:pPr marL="0" marR="0" lvl="0" indent="0" algn="l" defTabSz="914269" rtl="0" eaLnBrk="1" fontAlgn="auto" latinLnBrk="0" hangingPunct="1">
                        <a:lnSpc>
                          <a:spcPct val="100000"/>
                        </a:lnSpc>
                        <a:spcBef>
                          <a:spcPts val="0"/>
                        </a:spcBef>
                        <a:spcAft>
                          <a:spcPts val="0"/>
                        </a:spcAft>
                        <a:buClrTx/>
                        <a:buSzTx/>
                        <a:buFontTx/>
                        <a:buNone/>
                        <a:tabLst/>
                        <a:defRPr/>
                      </a:pPr>
                      <a:r>
                        <a:rPr lang="de-DE" sz="1400" dirty="0">
                          <a:solidFill>
                            <a:schemeClr val="bg1"/>
                          </a:solidFill>
                        </a:rPr>
                        <a:t>Stundenthema:</a:t>
                      </a:r>
                      <a:br>
                        <a:rPr lang="de-DE" sz="1400" dirty="0">
                          <a:solidFill>
                            <a:schemeClr val="bg1"/>
                          </a:solidFill>
                        </a:rPr>
                      </a:br>
                      <a:r>
                        <a:rPr lang="de-DE" sz="1400" dirty="0"/>
                        <a:t>Grundlegende Veränderung des Weltbildes nach dem Mittelalter</a:t>
                      </a:r>
                    </a:p>
                  </a:txBody>
                  <a:tcPr/>
                </a:tc>
                <a:tc hMerge="1">
                  <a:txBody>
                    <a:bodyPr/>
                    <a:lstStyle/>
                    <a:p>
                      <a:pPr marL="0" marR="0" lvl="0" indent="0" algn="l" defTabSz="914269" rtl="0" eaLnBrk="1" fontAlgn="auto" latinLnBrk="0" hangingPunct="1">
                        <a:lnSpc>
                          <a:spcPct val="100000"/>
                        </a:lnSpc>
                        <a:spcBef>
                          <a:spcPts val="0"/>
                        </a:spcBef>
                        <a:spcAft>
                          <a:spcPts val="0"/>
                        </a:spcAft>
                        <a:buClrTx/>
                        <a:buSzTx/>
                        <a:buFontTx/>
                        <a:buNone/>
                        <a:tabLst/>
                        <a:defRPr/>
                      </a:pPr>
                      <a:endParaRPr lang="de-DE" dirty="0">
                        <a:solidFill>
                          <a:schemeClr val="bg1"/>
                        </a:solidFill>
                      </a:endParaRPr>
                    </a:p>
                  </a:txBody>
                  <a:tcPr/>
                </a:tc>
                <a:extLst>
                  <a:ext uri="{0D108BD9-81ED-4DB2-BD59-A6C34878D82A}">
                    <a16:rowId xmlns:a16="http://schemas.microsoft.com/office/drawing/2014/main" val="2576123117"/>
                  </a:ext>
                </a:extLst>
              </a:tr>
              <a:tr h="442451">
                <a:tc>
                  <a:txBody>
                    <a:bodyPr/>
                    <a:lstStyle/>
                    <a:p>
                      <a:r>
                        <a:rPr lang="de-DE" sz="1400" dirty="0">
                          <a:solidFill>
                            <a:schemeClr val="bg1"/>
                          </a:solidFill>
                        </a:rPr>
                        <a:t>Zeit</a:t>
                      </a:r>
                    </a:p>
                  </a:txBody>
                  <a:tcPr>
                    <a:solidFill>
                      <a:schemeClr val="tx1"/>
                    </a:solidFill>
                  </a:tcPr>
                </a:tc>
                <a:tc>
                  <a:txBody>
                    <a:bodyPr/>
                    <a:lstStyle/>
                    <a:p>
                      <a:r>
                        <a:rPr lang="de-DE" sz="1400" dirty="0">
                          <a:solidFill>
                            <a:schemeClr val="bg1"/>
                          </a:solidFill>
                        </a:rPr>
                        <a:t>Thema</a:t>
                      </a:r>
                    </a:p>
                  </a:txBody>
                  <a:tcPr>
                    <a:solidFill>
                      <a:schemeClr val="tx1"/>
                    </a:solidFill>
                  </a:tcPr>
                </a:tc>
                <a:tc>
                  <a:txBody>
                    <a:bodyPr/>
                    <a:lstStyle/>
                    <a:p>
                      <a:r>
                        <a:rPr lang="de-DE" sz="1400" dirty="0">
                          <a:solidFill>
                            <a:schemeClr val="bg1"/>
                          </a:solidFill>
                        </a:rPr>
                        <a:t>LZ</a:t>
                      </a:r>
                    </a:p>
                  </a:txBody>
                  <a:tcPr>
                    <a:solidFill>
                      <a:schemeClr val="tx1"/>
                    </a:solidFill>
                  </a:tcPr>
                </a:tc>
                <a:tc>
                  <a:txBody>
                    <a:bodyPr/>
                    <a:lstStyle/>
                    <a:p>
                      <a:r>
                        <a:rPr lang="de-DE" sz="1400" dirty="0">
                          <a:solidFill>
                            <a:schemeClr val="bg1"/>
                          </a:solidFill>
                        </a:rPr>
                        <a:t>Inhalt</a:t>
                      </a:r>
                    </a:p>
                  </a:txBody>
                  <a:tcPr>
                    <a:solidFill>
                      <a:schemeClr val="tx1"/>
                    </a:solidFill>
                  </a:tcPr>
                </a:tc>
                <a:tc gridSpan="2">
                  <a:txBody>
                    <a:bodyPr/>
                    <a:lstStyle/>
                    <a:p>
                      <a:r>
                        <a:rPr lang="de-DE" sz="1400">
                          <a:solidFill>
                            <a:schemeClr val="bg1"/>
                          </a:solidFill>
                        </a:rPr>
                        <a:t>Vorwissen</a:t>
                      </a:r>
                      <a:endParaRPr lang="de-DE" sz="1400" dirty="0">
                        <a:solidFill>
                          <a:schemeClr val="bg1"/>
                        </a:solidFill>
                      </a:endParaRPr>
                    </a:p>
                  </a:txBody>
                  <a:tcPr>
                    <a:solidFill>
                      <a:schemeClr val="tx1"/>
                    </a:solidFill>
                  </a:tcPr>
                </a:tc>
                <a:tc hMerge="1">
                  <a:txBody>
                    <a:bodyPr/>
                    <a:lstStyle/>
                    <a:p>
                      <a:endParaRPr lang="de-DE"/>
                    </a:p>
                  </a:txBody>
                  <a:tcPr/>
                </a:tc>
                <a:tc gridSpan="2">
                  <a:txBody>
                    <a:bodyPr/>
                    <a:lstStyle/>
                    <a:p>
                      <a:pPr marL="0" marR="0" lvl="0" indent="0" algn="l" defTabSz="914269" rtl="0" eaLnBrk="1" fontAlgn="auto" latinLnBrk="0" hangingPunct="1">
                        <a:lnSpc>
                          <a:spcPct val="100000"/>
                        </a:lnSpc>
                        <a:spcBef>
                          <a:spcPts val="0"/>
                        </a:spcBef>
                        <a:spcAft>
                          <a:spcPts val="0"/>
                        </a:spcAft>
                        <a:buClrTx/>
                        <a:buSzTx/>
                        <a:buFontTx/>
                        <a:buNone/>
                        <a:tabLst/>
                        <a:defRPr/>
                      </a:pPr>
                      <a:r>
                        <a:rPr lang="de-DE" sz="1400" dirty="0">
                          <a:solidFill>
                            <a:schemeClr val="bg1"/>
                          </a:solidFill>
                        </a:rPr>
                        <a:t>Soz.-Form/</a:t>
                      </a:r>
                      <a:br>
                        <a:rPr lang="de-DE" sz="1400" dirty="0">
                          <a:solidFill>
                            <a:schemeClr val="bg1"/>
                          </a:solidFill>
                        </a:rPr>
                      </a:br>
                      <a:r>
                        <a:rPr lang="de-DE" sz="1400" dirty="0">
                          <a:solidFill>
                            <a:schemeClr val="bg1"/>
                          </a:solidFill>
                        </a:rPr>
                        <a:t>Szenarien</a:t>
                      </a:r>
                    </a:p>
                  </a:txBody>
                  <a:tcPr>
                    <a:solidFill>
                      <a:schemeClr val="tx1"/>
                    </a:solidFill>
                  </a:tcPr>
                </a:tc>
                <a:tc hMerge="1">
                  <a:txBody>
                    <a:bodyPr/>
                    <a:lstStyle/>
                    <a:p>
                      <a:endParaRPr lang="de-DE"/>
                    </a:p>
                  </a:txBody>
                  <a:tcPr/>
                </a:tc>
                <a:tc>
                  <a:txBody>
                    <a:bodyPr/>
                    <a:lstStyle/>
                    <a:p>
                      <a:pPr marL="0" marR="0" lvl="0" indent="0" algn="l" defTabSz="914269" rtl="0" eaLnBrk="1" fontAlgn="auto" latinLnBrk="0" hangingPunct="1">
                        <a:lnSpc>
                          <a:spcPct val="100000"/>
                        </a:lnSpc>
                        <a:spcBef>
                          <a:spcPts val="0"/>
                        </a:spcBef>
                        <a:spcAft>
                          <a:spcPts val="0"/>
                        </a:spcAft>
                        <a:buClrTx/>
                        <a:buSzTx/>
                        <a:buFontTx/>
                        <a:buNone/>
                        <a:tabLst/>
                        <a:defRPr/>
                      </a:pPr>
                      <a:r>
                        <a:rPr lang="de-DE" sz="1400" dirty="0">
                          <a:solidFill>
                            <a:schemeClr val="bg1"/>
                          </a:solidFill>
                        </a:rPr>
                        <a:t>Digitale/</a:t>
                      </a:r>
                      <a:br>
                        <a:rPr lang="de-DE" sz="1400" dirty="0">
                          <a:solidFill>
                            <a:schemeClr val="bg1"/>
                          </a:solidFill>
                        </a:rPr>
                      </a:br>
                      <a:r>
                        <a:rPr lang="de-DE" sz="1400" dirty="0">
                          <a:solidFill>
                            <a:schemeClr val="bg1"/>
                          </a:solidFill>
                        </a:rPr>
                        <a:t>analoge Medien</a:t>
                      </a:r>
                    </a:p>
                  </a:txBody>
                  <a:tcPr>
                    <a:solidFill>
                      <a:schemeClr val="tx1"/>
                    </a:solidFill>
                  </a:tcPr>
                </a:tc>
                <a:extLst>
                  <a:ext uri="{0D108BD9-81ED-4DB2-BD59-A6C34878D82A}">
                    <a16:rowId xmlns:a16="http://schemas.microsoft.com/office/drawing/2014/main" val="1681444926"/>
                  </a:ext>
                </a:extLst>
              </a:tr>
              <a:tr h="550089">
                <a:tc>
                  <a:txBody>
                    <a:bodyPr/>
                    <a:lstStyle/>
                    <a:p>
                      <a:r>
                        <a:rPr lang="de-DE" sz="1200" dirty="0"/>
                        <a:t>15‘ </a:t>
                      </a:r>
                    </a:p>
                  </a:txBody>
                  <a:tcPr/>
                </a:tc>
                <a:tc>
                  <a:txBody>
                    <a:bodyPr/>
                    <a:lstStyle/>
                    <a:p>
                      <a:r>
                        <a:rPr lang="de-DE" sz="1200" dirty="0"/>
                        <a:t>Entdeckung</a:t>
                      </a:r>
                      <a:r>
                        <a:rPr lang="de-DE" sz="1200" baseline="0" dirty="0"/>
                        <a:t> Amerikas</a:t>
                      </a:r>
                    </a:p>
                  </a:txBody>
                  <a:tcPr/>
                </a:tc>
                <a:tc>
                  <a:txBody>
                    <a:bodyPr/>
                    <a:lstStyle/>
                    <a:p>
                      <a:r>
                        <a:rPr lang="de-DE" sz="1200" dirty="0"/>
                        <a:t>P +</a:t>
                      </a:r>
                      <a:br>
                        <a:rPr lang="de-DE" sz="1200" dirty="0"/>
                      </a:br>
                      <a:r>
                        <a:rPr lang="de-DE" sz="1200" dirty="0"/>
                        <a:t>Au</a:t>
                      </a:r>
                    </a:p>
                  </a:txBody>
                  <a:tcPr/>
                </a:tc>
                <a:tc>
                  <a:txBody>
                    <a:bodyPr/>
                    <a:lstStyle/>
                    <a:p>
                      <a:r>
                        <a:rPr lang="de-DE" sz="1200" dirty="0"/>
                        <a:t>Vorstellung</a:t>
                      </a:r>
                      <a:r>
                        <a:rPr lang="de-DE" sz="1200" baseline="0" dirty="0"/>
                        <a:t> Entdeckungsfahrten und Auswirkungen</a:t>
                      </a:r>
                      <a:endParaRPr lang="de-DE" sz="1200" dirty="0"/>
                    </a:p>
                  </a:txBody>
                  <a:tcPr/>
                </a:tc>
                <a:tc gridSpan="2">
                  <a:txBody>
                    <a:bodyPr/>
                    <a:lstStyle/>
                    <a:p>
                      <a:r>
                        <a:rPr lang="de-DE" sz="1200"/>
                        <a:t>V</a:t>
                      </a:r>
                      <a:r>
                        <a:rPr lang="de-DE" sz="1200" baseline="0"/>
                        <a:t>erstehen von historischen Karten</a:t>
                      </a:r>
                      <a:endParaRPr lang="de-DE" sz="1200" dirty="0"/>
                    </a:p>
                  </a:txBody>
                  <a:tcPr/>
                </a:tc>
                <a:tc hMerge="1">
                  <a:txBody>
                    <a:bodyPr/>
                    <a:lstStyle/>
                    <a:p>
                      <a:endParaRPr lang="de-DE"/>
                    </a:p>
                  </a:txBody>
                  <a:tcPr/>
                </a:tc>
                <a:tc gridSpan="2">
                  <a:txBody>
                    <a:bodyPr/>
                    <a:lstStyle/>
                    <a:p>
                      <a:r>
                        <a:rPr lang="de-DE" sz="1200" dirty="0"/>
                        <a:t>Fragend-entwickelnder Unterricht (frontal)</a:t>
                      </a:r>
                    </a:p>
                  </a:txBody>
                  <a:tcPr/>
                </a:tc>
                <a:tc hMerge="1">
                  <a:txBody>
                    <a:bodyPr/>
                    <a:lstStyle/>
                    <a:p>
                      <a:endParaRPr lang="de-DE" dirty="0"/>
                    </a:p>
                  </a:txBody>
                  <a:tcPr/>
                </a:tc>
                <a:tc>
                  <a:txBody>
                    <a:bodyPr/>
                    <a:lstStyle/>
                    <a:p>
                      <a:pPr marL="228600" indent="-228600">
                        <a:buAutoNum type="arabicPeriod"/>
                      </a:pPr>
                      <a:r>
                        <a:rPr lang="de-DE" sz="1200" baseline="0" dirty="0"/>
                        <a:t>Historische Karte 15 Jh. und 16 Jh.</a:t>
                      </a:r>
                    </a:p>
                    <a:p>
                      <a:pPr marL="228600" indent="-228600">
                        <a:buAutoNum type="arabicPeriod"/>
                      </a:pPr>
                      <a:r>
                        <a:rPr lang="de-DE" sz="1200" baseline="0" dirty="0"/>
                        <a:t>Routen der Entdeckungen</a:t>
                      </a:r>
                    </a:p>
                    <a:p>
                      <a:pPr marL="228600" indent="-228600">
                        <a:buAutoNum type="arabicPeriod"/>
                      </a:pPr>
                      <a:r>
                        <a:rPr lang="de-DE" sz="1200" baseline="0" dirty="0"/>
                        <a:t>Bordbuch Santa Maria</a:t>
                      </a:r>
                    </a:p>
                  </a:txBody>
                  <a:tcPr/>
                </a:tc>
                <a:extLst>
                  <a:ext uri="{0D108BD9-81ED-4DB2-BD59-A6C34878D82A}">
                    <a16:rowId xmlns:a16="http://schemas.microsoft.com/office/drawing/2014/main" val="687923586"/>
                  </a:ext>
                </a:extLst>
              </a:tr>
              <a:tr h="679420">
                <a:tc>
                  <a:txBody>
                    <a:bodyPr/>
                    <a:lstStyle/>
                    <a:p>
                      <a:r>
                        <a:rPr lang="de-DE" sz="1200" dirty="0"/>
                        <a:t>25‘ </a:t>
                      </a:r>
                      <a:br>
                        <a:rPr lang="de-DE" sz="1200" dirty="0"/>
                      </a:br>
                      <a:endParaRPr lang="de-DE" sz="1200" dirty="0"/>
                    </a:p>
                  </a:txBody>
                  <a:tcPr/>
                </a:tc>
                <a:tc rowSpan="2">
                  <a:txBody>
                    <a:bodyPr/>
                    <a:lstStyle/>
                    <a:p>
                      <a:r>
                        <a:rPr lang="de-DE" sz="1200" baseline="0" dirty="0"/>
                        <a:t>Erfindungen im 15 Jh.</a:t>
                      </a:r>
                    </a:p>
                  </a:txBody>
                  <a:tcPr/>
                </a:tc>
                <a:tc>
                  <a:txBody>
                    <a:bodyPr/>
                    <a:lstStyle/>
                    <a:p>
                      <a:r>
                        <a:rPr lang="de-DE" sz="1200" dirty="0"/>
                        <a:t>P</a:t>
                      </a:r>
                      <a:r>
                        <a:rPr lang="de-DE" sz="1200" baseline="0" dirty="0"/>
                        <a:t> + Au</a:t>
                      </a:r>
                      <a:endParaRPr lang="de-DE" sz="1200" dirty="0"/>
                    </a:p>
                  </a:txBody>
                  <a:tcPr/>
                </a:tc>
                <a:tc>
                  <a:txBody>
                    <a:bodyPr/>
                    <a:lstStyle/>
                    <a:p>
                      <a:r>
                        <a:rPr lang="de-DE" sz="1200" dirty="0"/>
                        <a:t>Erfindungspins überarbeiten</a:t>
                      </a:r>
                    </a:p>
                  </a:txBody>
                  <a:tcPr/>
                </a:tc>
                <a:tc gridSpan="2">
                  <a:txBody>
                    <a:bodyPr/>
                    <a:lstStyle/>
                    <a:p>
                      <a:r>
                        <a:rPr lang="de-DE" sz="1200" dirty="0"/>
                        <a:t>Wissen</a:t>
                      </a:r>
                      <a:r>
                        <a:rPr lang="de-DE" sz="1200" baseline="0" dirty="0"/>
                        <a:t> über zugewiesene Erfindung</a:t>
                      </a:r>
                      <a:endParaRPr lang="de-DE" sz="1200" dirty="0"/>
                    </a:p>
                  </a:txBody>
                  <a:tcPr/>
                </a:tc>
                <a:tc hMerge="1">
                  <a:txBody>
                    <a:bodyPr/>
                    <a:lstStyle/>
                    <a:p>
                      <a:endParaRPr lang="de-DE"/>
                    </a:p>
                  </a:txBody>
                  <a:tcPr/>
                </a:tc>
                <a:tc gridSpan="2">
                  <a:txBody>
                    <a:bodyPr/>
                    <a:lstStyle/>
                    <a:p>
                      <a:r>
                        <a:rPr lang="de-DE" sz="1200" dirty="0" err="1"/>
                        <a:t>SuS</a:t>
                      </a:r>
                      <a:r>
                        <a:rPr lang="de-DE" sz="1200" dirty="0"/>
                        <a:t> haben Chance Pins aus der HA noch einmal zu überarbeiten und zur Vorstellung vorzubereiten</a:t>
                      </a:r>
                    </a:p>
                  </a:txBody>
                  <a:tcPr/>
                </a:tc>
                <a:tc hMerge="1">
                  <a:txBody>
                    <a:bodyPr/>
                    <a:lstStyle/>
                    <a:p>
                      <a:endParaRPr lang="de-DE" dirty="0"/>
                    </a:p>
                  </a:txBody>
                  <a:tcPr/>
                </a:tc>
                <a:tc>
                  <a:txBody>
                    <a:bodyPr/>
                    <a:lstStyle/>
                    <a:p>
                      <a:pPr>
                        <a:buAutoNum type="arabicPeriod"/>
                      </a:pPr>
                      <a:r>
                        <a:rPr lang="de-DE" sz="1200" dirty="0"/>
                        <a:t> </a:t>
                      </a:r>
                      <a:r>
                        <a:rPr lang="de-DE" sz="1200" dirty="0" err="1"/>
                        <a:t>Beispielpin</a:t>
                      </a:r>
                      <a:r>
                        <a:rPr lang="de-DE" sz="1200" dirty="0"/>
                        <a:t> aus Notfallpins</a:t>
                      </a:r>
                    </a:p>
                    <a:p>
                      <a:pPr>
                        <a:buNone/>
                      </a:pPr>
                      <a:r>
                        <a:rPr lang="de-DE" sz="1200" b="1" i="1" dirty="0"/>
                        <a:t>2.</a:t>
                      </a:r>
                      <a:r>
                        <a:rPr lang="de-DE" sz="1200" b="1" i="1" baseline="0" dirty="0"/>
                        <a:t> Umgang mit Quellen in den Pins</a:t>
                      </a:r>
                    </a:p>
                    <a:p>
                      <a:pPr>
                        <a:buNone/>
                      </a:pPr>
                      <a:r>
                        <a:rPr lang="de-DE" sz="1200" b="1" i="1" baseline="0" dirty="0"/>
                        <a:t>3. Kriterien für Qualität der Präsentation</a:t>
                      </a:r>
                      <a:endParaRPr lang="de-DE" sz="1200" b="1" i="1" dirty="0"/>
                    </a:p>
                  </a:txBody>
                  <a:tcPr/>
                </a:tc>
                <a:extLst>
                  <a:ext uri="{0D108BD9-81ED-4DB2-BD59-A6C34878D82A}">
                    <a16:rowId xmlns:a16="http://schemas.microsoft.com/office/drawing/2014/main" val="92716972"/>
                  </a:ext>
                </a:extLst>
              </a:tr>
              <a:tr h="679420">
                <a:tc>
                  <a:txBody>
                    <a:bodyPr/>
                    <a:lstStyle/>
                    <a:p>
                      <a:r>
                        <a:rPr lang="de-DE" sz="1200" dirty="0"/>
                        <a:t>45‘ </a:t>
                      </a:r>
                    </a:p>
                  </a:txBody>
                  <a:tcPr/>
                </a:tc>
                <a:tc vMerge="1">
                  <a:txBody>
                    <a:bodyPr/>
                    <a:lstStyle/>
                    <a:p>
                      <a:pPr marL="0" marR="0" lvl="0" indent="0" algn="l" defTabSz="914269" rtl="0" eaLnBrk="1" fontAlgn="auto" latinLnBrk="0" hangingPunct="1">
                        <a:lnSpc>
                          <a:spcPct val="100000"/>
                        </a:lnSpc>
                        <a:spcBef>
                          <a:spcPts val="0"/>
                        </a:spcBef>
                        <a:spcAft>
                          <a:spcPts val="0"/>
                        </a:spcAft>
                        <a:buClrTx/>
                        <a:buSzTx/>
                        <a:buFontTx/>
                        <a:buNone/>
                        <a:tabLst/>
                        <a:defRPr/>
                      </a:pPr>
                      <a:endParaRPr lang="de-DE" sz="1200" baseline="0" dirty="0"/>
                    </a:p>
                  </a:txBody>
                  <a:tcPr/>
                </a:tc>
                <a:tc>
                  <a:txBody>
                    <a:bodyPr/>
                    <a:lstStyle/>
                    <a:p>
                      <a:r>
                        <a:rPr lang="de-DE" sz="1200" dirty="0"/>
                        <a:t>D</a:t>
                      </a:r>
                    </a:p>
                  </a:txBody>
                  <a:tcPr/>
                </a:tc>
                <a:tc>
                  <a:txBody>
                    <a:bodyPr/>
                    <a:lstStyle/>
                    <a:p>
                      <a:r>
                        <a:rPr lang="de-DE" sz="1200" dirty="0"/>
                        <a:t>Erfindungspins vorstellen</a:t>
                      </a:r>
                    </a:p>
                  </a:txBody>
                  <a:tcPr/>
                </a:tc>
                <a:tc gridSpan="2">
                  <a:txBody>
                    <a:bodyPr/>
                    <a:lstStyle/>
                    <a:p>
                      <a:r>
                        <a:rPr lang="de-DE" sz="1200" dirty="0"/>
                        <a:t>-</a:t>
                      </a:r>
                    </a:p>
                  </a:txBody>
                  <a:tcPr/>
                </a:tc>
                <a:tc hMerge="1">
                  <a:txBody>
                    <a:bodyPr/>
                    <a:lstStyle/>
                    <a:p>
                      <a:endParaRPr lang="de-DE"/>
                    </a:p>
                  </a:txBody>
                  <a:tcPr/>
                </a:tc>
                <a:tc gridSpan="2">
                  <a:txBody>
                    <a:bodyPr/>
                    <a:lstStyle/>
                    <a:p>
                      <a:r>
                        <a:rPr lang="de-DE" sz="1200" dirty="0" err="1"/>
                        <a:t>SuS</a:t>
                      </a:r>
                      <a:r>
                        <a:rPr lang="de-DE" sz="1200" dirty="0"/>
                        <a:t> stellen mit Banknachbarn eine Erfindung mittels „Pin auf Pinnwand“ vor</a:t>
                      </a:r>
                    </a:p>
                  </a:txBody>
                  <a:tcPr/>
                </a:tc>
                <a:tc hMerge="1">
                  <a:txBody>
                    <a:bodyPr/>
                    <a:lstStyle/>
                    <a:p>
                      <a:endParaRPr lang="de-DE"/>
                    </a:p>
                  </a:txBody>
                  <a:tcPr/>
                </a:tc>
                <a:tc>
                  <a:txBody>
                    <a:bodyPr/>
                    <a:lstStyle/>
                    <a:p>
                      <a:pPr>
                        <a:buAutoNum type="arabicPeriod"/>
                      </a:pPr>
                      <a:r>
                        <a:rPr lang="de-DE" sz="1200" dirty="0"/>
                        <a:t> Digitale Pins</a:t>
                      </a:r>
                      <a:r>
                        <a:rPr lang="de-DE" sz="1200" baseline="0" dirty="0"/>
                        <a:t> der </a:t>
                      </a:r>
                      <a:r>
                        <a:rPr lang="de-DE" sz="1200" baseline="0" dirty="0" err="1"/>
                        <a:t>SuS</a:t>
                      </a:r>
                      <a:endParaRPr lang="de-DE" sz="1200" dirty="0"/>
                    </a:p>
                    <a:p>
                      <a:r>
                        <a:rPr lang="de-DE" sz="1200" dirty="0"/>
                        <a:t>2. Notfallpins</a:t>
                      </a:r>
                    </a:p>
                    <a:p>
                      <a:r>
                        <a:rPr lang="de-DE" sz="1200" dirty="0"/>
                        <a:t>3. Pinnwand/ Padlet.com</a:t>
                      </a:r>
                    </a:p>
                  </a:txBody>
                  <a:tcPr/>
                </a:tc>
                <a:extLst>
                  <a:ext uri="{0D108BD9-81ED-4DB2-BD59-A6C34878D82A}">
                    <a16:rowId xmlns:a16="http://schemas.microsoft.com/office/drawing/2014/main" val="2009852982"/>
                  </a:ext>
                </a:extLst>
              </a:tr>
            </a:tbl>
          </a:graphicData>
        </a:graphic>
      </p:graphicFrame>
      <p:sp>
        <p:nvSpPr>
          <p:cNvPr id="4" name="Rechteckiger Pfeil 3"/>
          <p:cNvSpPr/>
          <p:nvPr/>
        </p:nvSpPr>
        <p:spPr>
          <a:xfrm rot="16200000" flipH="1">
            <a:off x="1125793" y="2098771"/>
            <a:ext cx="1751093" cy="888777"/>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12893465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69057" y="301519"/>
            <a:ext cx="5950366" cy="684213"/>
          </a:xfrm>
        </p:spPr>
        <p:txBody>
          <a:bodyPr/>
          <a:lstStyle/>
          <a:p>
            <a:r>
              <a:rPr lang="de-DE" dirty="0"/>
              <a:t>Unterrichtsverlaufsplan </a:t>
            </a:r>
          </a:p>
        </p:txBody>
      </p:sp>
      <p:graphicFrame>
        <p:nvGraphicFramePr>
          <p:cNvPr id="7" name="Inhaltsplatzhalter 3"/>
          <p:cNvGraphicFramePr>
            <a:graphicFrameLocks/>
          </p:cNvGraphicFramePr>
          <p:nvPr/>
        </p:nvGraphicFramePr>
        <p:xfrm>
          <a:off x="91188" y="3521874"/>
          <a:ext cx="12009625" cy="3248600"/>
        </p:xfrm>
        <a:graphic>
          <a:graphicData uri="http://schemas.openxmlformats.org/drawingml/2006/table">
            <a:tbl>
              <a:tblPr firstRow="1" bandRow="1">
                <a:tableStyleId>{073A0DAA-6AF3-43AB-8588-CEC1D06C72B9}</a:tableStyleId>
              </a:tblPr>
              <a:tblGrid>
                <a:gridCol w="676605">
                  <a:extLst>
                    <a:ext uri="{9D8B030D-6E8A-4147-A177-3AD203B41FA5}">
                      <a16:colId xmlns:a16="http://schemas.microsoft.com/office/drawing/2014/main" val="2187908927"/>
                    </a:ext>
                  </a:extLst>
                </a:gridCol>
                <a:gridCol w="1807644">
                  <a:extLst>
                    <a:ext uri="{9D8B030D-6E8A-4147-A177-3AD203B41FA5}">
                      <a16:colId xmlns:a16="http://schemas.microsoft.com/office/drawing/2014/main" val="2307227127"/>
                    </a:ext>
                  </a:extLst>
                </a:gridCol>
                <a:gridCol w="518158">
                  <a:extLst>
                    <a:ext uri="{9D8B030D-6E8A-4147-A177-3AD203B41FA5}">
                      <a16:colId xmlns:a16="http://schemas.microsoft.com/office/drawing/2014/main" val="2661193886"/>
                    </a:ext>
                  </a:extLst>
                </a:gridCol>
                <a:gridCol w="1739310">
                  <a:extLst>
                    <a:ext uri="{9D8B030D-6E8A-4147-A177-3AD203B41FA5}">
                      <a16:colId xmlns:a16="http://schemas.microsoft.com/office/drawing/2014/main" val="682603207"/>
                    </a:ext>
                  </a:extLst>
                </a:gridCol>
                <a:gridCol w="1263096">
                  <a:extLst>
                    <a:ext uri="{9D8B030D-6E8A-4147-A177-3AD203B41FA5}">
                      <a16:colId xmlns:a16="http://schemas.microsoft.com/office/drawing/2014/main" val="4081445685"/>
                    </a:ext>
                  </a:extLst>
                </a:gridCol>
                <a:gridCol w="136179">
                  <a:extLst>
                    <a:ext uri="{9D8B030D-6E8A-4147-A177-3AD203B41FA5}">
                      <a16:colId xmlns:a16="http://schemas.microsoft.com/office/drawing/2014/main" val="3499246479"/>
                    </a:ext>
                  </a:extLst>
                </a:gridCol>
                <a:gridCol w="2482023">
                  <a:extLst>
                    <a:ext uri="{9D8B030D-6E8A-4147-A177-3AD203B41FA5}">
                      <a16:colId xmlns:a16="http://schemas.microsoft.com/office/drawing/2014/main" val="1929837925"/>
                    </a:ext>
                  </a:extLst>
                </a:gridCol>
                <a:gridCol w="155728">
                  <a:extLst>
                    <a:ext uri="{9D8B030D-6E8A-4147-A177-3AD203B41FA5}">
                      <a16:colId xmlns:a16="http://schemas.microsoft.com/office/drawing/2014/main" val="3874326065"/>
                    </a:ext>
                  </a:extLst>
                </a:gridCol>
                <a:gridCol w="3230882">
                  <a:extLst>
                    <a:ext uri="{9D8B030D-6E8A-4147-A177-3AD203B41FA5}">
                      <a16:colId xmlns:a16="http://schemas.microsoft.com/office/drawing/2014/main" val="2356307082"/>
                    </a:ext>
                  </a:extLst>
                </a:gridCol>
              </a:tblGrid>
              <a:tr h="550007">
                <a:tc gridSpan="3">
                  <a:txBody>
                    <a:bodyPr/>
                    <a:lstStyle/>
                    <a:p>
                      <a:r>
                        <a:rPr lang="de-DE" sz="1400" dirty="0"/>
                        <a:t>Unterrichtsverlaufsplan</a:t>
                      </a:r>
                      <a:endParaRPr lang="de-DE" sz="1400" dirty="0">
                        <a:solidFill>
                          <a:schemeClr val="bg1"/>
                        </a:solidFill>
                      </a:endParaRPr>
                    </a:p>
                  </a:txBody>
                  <a:tcPr/>
                </a:tc>
                <a:tc hMerge="1">
                  <a:txBody>
                    <a:bodyPr/>
                    <a:lstStyle/>
                    <a:p>
                      <a:endParaRPr lang="de-DE" dirty="0">
                        <a:solidFill>
                          <a:schemeClr val="bg1"/>
                        </a:solidFill>
                      </a:endParaRPr>
                    </a:p>
                  </a:txBody>
                  <a:tcPr/>
                </a:tc>
                <a:tc hMerge="1">
                  <a:txBody>
                    <a:bodyPr/>
                    <a:lstStyle/>
                    <a:p>
                      <a:endParaRPr lang="de-DE"/>
                    </a:p>
                  </a:txBody>
                  <a:tcPr/>
                </a:tc>
                <a:tc gridSpan="2">
                  <a:txBody>
                    <a:bodyPr/>
                    <a:lstStyle/>
                    <a:p>
                      <a:pPr marL="0" marR="0" lvl="0" indent="0" algn="l" defTabSz="914269" rtl="0" eaLnBrk="1" fontAlgn="auto" latinLnBrk="0" hangingPunct="1">
                        <a:lnSpc>
                          <a:spcPct val="100000"/>
                        </a:lnSpc>
                        <a:spcBef>
                          <a:spcPts val="0"/>
                        </a:spcBef>
                        <a:spcAft>
                          <a:spcPts val="0"/>
                        </a:spcAft>
                        <a:buClrTx/>
                        <a:buSzTx/>
                        <a:buFontTx/>
                        <a:buNone/>
                        <a:tabLst/>
                        <a:defRPr/>
                      </a:pPr>
                      <a:r>
                        <a:rPr lang="de-DE" sz="1400" dirty="0">
                          <a:solidFill>
                            <a:schemeClr val="bg1"/>
                          </a:solidFill>
                        </a:rPr>
                        <a:t>Fach: GE</a:t>
                      </a:r>
                      <a:br>
                        <a:rPr lang="de-DE" sz="1400" dirty="0">
                          <a:solidFill>
                            <a:schemeClr val="bg1"/>
                          </a:solidFill>
                        </a:rPr>
                      </a:br>
                      <a:r>
                        <a:rPr lang="de-DE" sz="1400" dirty="0">
                          <a:solidFill>
                            <a:schemeClr val="bg1"/>
                          </a:solidFill>
                        </a:rPr>
                        <a:t>Lernbereich: 1</a:t>
                      </a:r>
                      <a:br>
                        <a:rPr lang="de-DE" sz="1400" dirty="0">
                          <a:solidFill>
                            <a:schemeClr val="bg1"/>
                          </a:solidFill>
                        </a:rPr>
                      </a:br>
                      <a:r>
                        <a:rPr lang="de-DE" sz="1400" dirty="0">
                          <a:solidFill>
                            <a:schemeClr val="bg1"/>
                          </a:solidFill>
                        </a:rPr>
                        <a:t>Aufbruch in die Neuzeit </a:t>
                      </a:r>
                    </a:p>
                  </a:txBody>
                  <a:tcPr/>
                </a:tc>
                <a:tc hMerge="1">
                  <a:txBody>
                    <a:bodyPr/>
                    <a:lstStyle/>
                    <a:p>
                      <a:endParaRPr lang="de-DE" dirty="0">
                        <a:solidFill>
                          <a:schemeClr val="bg1"/>
                        </a:solidFill>
                      </a:endParaRPr>
                    </a:p>
                  </a:txBody>
                  <a:tcPr/>
                </a:tc>
                <a:tc gridSpan="2">
                  <a:txBody>
                    <a:bodyPr/>
                    <a:lstStyle/>
                    <a:p>
                      <a:r>
                        <a:rPr lang="de-DE" sz="1400" dirty="0">
                          <a:solidFill>
                            <a:schemeClr val="bg1"/>
                          </a:solidFill>
                        </a:rPr>
                        <a:t>Klasse: 7</a:t>
                      </a:r>
                    </a:p>
                    <a:p>
                      <a:r>
                        <a:rPr lang="de-DE" sz="1400" dirty="0">
                          <a:solidFill>
                            <a:schemeClr val="bg1"/>
                          </a:solidFill>
                        </a:rPr>
                        <a:t>Umfang: 16 </a:t>
                      </a:r>
                      <a:r>
                        <a:rPr lang="de-DE" sz="1400" dirty="0" err="1">
                          <a:solidFill>
                            <a:schemeClr val="bg1"/>
                          </a:solidFill>
                        </a:rPr>
                        <a:t>Ustd</a:t>
                      </a:r>
                      <a:r>
                        <a:rPr lang="de-DE" sz="1400" dirty="0">
                          <a:solidFill>
                            <a:schemeClr val="bg1"/>
                          </a:solidFill>
                        </a:rPr>
                        <a:t>.</a:t>
                      </a:r>
                    </a:p>
                    <a:p>
                      <a:r>
                        <a:rPr lang="de-DE" sz="1400" dirty="0">
                          <a:solidFill>
                            <a:schemeClr val="bg1"/>
                          </a:solidFill>
                        </a:rPr>
                        <a:t>Stunde: 1/2</a:t>
                      </a:r>
                      <a:r>
                        <a:rPr lang="de-DE" sz="1400" baseline="0" dirty="0">
                          <a:solidFill>
                            <a:schemeClr val="bg1"/>
                          </a:solidFill>
                        </a:rPr>
                        <a:t> von 16</a:t>
                      </a:r>
                      <a:endParaRPr lang="de-DE" sz="1400" dirty="0">
                        <a:solidFill>
                          <a:schemeClr val="bg1"/>
                        </a:solidFill>
                      </a:endParaRPr>
                    </a:p>
                  </a:txBody>
                  <a:tcPr/>
                </a:tc>
                <a:tc hMerge="1">
                  <a:txBody>
                    <a:bodyPr/>
                    <a:lstStyle/>
                    <a:p>
                      <a:pPr marL="0" marR="0" lvl="0" indent="0" algn="l" defTabSz="914269" rtl="0" eaLnBrk="1" fontAlgn="auto" latinLnBrk="0" hangingPunct="1">
                        <a:lnSpc>
                          <a:spcPct val="100000"/>
                        </a:lnSpc>
                        <a:spcBef>
                          <a:spcPts val="0"/>
                        </a:spcBef>
                        <a:spcAft>
                          <a:spcPts val="0"/>
                        </a:spcAft>
                        <a:buClrTx/>
                        <a:buSzTx/>
                        <a:buFontTx/>
                        <a:buNone/>
                        <a:tabLst/>
                        <a:defRPr/>
                      </a:pPr>
                      <a:endParaRPr lang="de-DE" dirty="0">
                        <a:solidFill>
                          <a:schemeClr val="bg1"/>
                        </a:solidFill>
                      </a:endParaRPr>
                    </a:p>
                  </a:txBody>
                  <a:tcPr/>
                </a:tc>
                <a:tc gridSpan="2">
                  <a:txBody>
                    <a:bodyPr/>
                    <a:lstStyle/>
                    <a:p>
                      <a:pPr marL="0" marR="0" lvl="0" indent="0" algn="l" defTabSz="914269" rtl="0" eaLnBrk="1" fontAlgn="auto" latinLnBrk="0" hangingPunct="1">
                        <a:lnSpc>
                          <a:spcPct val="100000"/>
                        </a:lnSpc>
                        <a:spcBef>
                          <a:spcPts val="0"/>
                        </a:spcBef>
                        <a:spcAft>
                          <a:spcPts val="0"/>
                        </a:spcAft>
                        <a:buClrTx/>
                        <a:buSzTx/>
                        <a:buFontTx/>
                        <a:buNone/>
                        <a:tabLst/>
                        <a:defRPr/>
                      </a:pPr>
                      <a:r>
                        <a:rPr lang="de-DE" sz="1400" dirty="0">
                          <a:solidFill>
                            <a:schemeClr val="bg1"/>
                          </a:solidFill>
                        </a:rPr>
                        <a:t>Stundenthema:</a:t>
                      </a:r>
                      <a:br>
                        <a:rPr lang="de-DE" sz="1400" dirty="0">
                          <a:solidFill>
                            <a:schemeClr val="bg1"/>
                          </a:solidFill>
                        </a:rPr>
                      </a:br>
                      <a:r>
                        <a:rPr lang="de-DE" sz="1400" dirty="0"/>
                        <a:t>Grundlegende Veränderung des Weltbildes nach dem Mittelalter</a:t>
                      </a:r>
                    </a:p>
                  </a:txBody>
                  <a:tcPr/>
                </a:tc>
                <a:tc hMerge="1">
                  <a:txBody>
                    <a:bodyPr/>
                    <a:lstStyle/>
                    <a:p>
                      <a:pPr marL="0" marR="0" lvl="0" indent="0" algn="l" defTabSz="914269" rtl="0" eaLnBrk="1" fontAlgn="auto" latinLnBrk="0" hangingPunct="1">
                        <a:lnSpc>
                          <a:spcPct val="100000"/>
                        </a:lnSpc>
                        <a:spcBef>
                          <a:spcPts val="0"/>
                        </a:spcBef>
                        <a:spcAft>
                          <a:spcPts val="0"/>
                        </a:spcAft>
                        <a:buClrTx/>
                        <a:buSzTx/>
                        <a:buFontTx/>
                        <a:buNone/>
                        <a:tabLst/>
                        <a:defRPr/>
                      </a:pPr>
                      <a:endParaRPr lang="de-DE" dirty="0">
                        <a:solidFill>
                          <a:schemeClr val="bg1"/>
                        </a:solidFill>
                      </a:endParaRPr>
                    </a:p>
                  </a:txBody>
                  <a:tcPr/>
                </a:tc>
                <a:extLst>
                  <a:ext uri="{0D108BD9-81ED-4DB2-BD59-A6C34878D82A}">
                    <a16:rowId xmlns:a16="http://schemas.microsoft.com/office/drawing/2014/main" val="2576123117"/>
                  </a:ext>
                </a:extLst>
              </a:tr>
              <a:tr h="442451">
                <a:tc>
                  <a:txBody>
                    <a:bodyPr/>
                    <a:lstStyle/>
                    <a:p>
                      <a:r>
                        <a:rPr lang="de-DE" sz="1400" dirty="0">
                          <a:solidFill>
                            <a:schemeClr val="bg1"/>
                          </a:solidFill>
                        </a:rPr>
                        <a:t>Zeit</a:t>
                      </a:r>
                    </a:p>
                  </a:txBody>
                  <a:tcPr>
                    <a:solidFill>
                      <a:schemeClr val="tx1"/>
                    </a:solidFill>
                  </a:tcPr>
                </a:tc>
                <a:tc>
                  <a:txBody>
                    <a:bodyPr/>
                    <a:lstStyle/>
                    <a:p>
                      <a:r>
                        <a:rPr lang="de-DE" sz="1400" dirty="0">
                          <a:solidFill>
                            <a:schemeClr val="bg1"/>
                          </a:solidFill>
                        </a:rPr>
                        <a:t>Thema</a:t>
                      </a:r>
                    </a:p>
                  </a:txBody>
                  <a:tcPr>
                    <a:solidFill>
                      <a:schemeClr val="tx1"/>
                    </a:solidFill>
                  </a:tcPr>
                </a:tc>
                <a:tc>
                  <a:txBody>
                    <a:bodyPr/>
                    <a:lstStyle/>
                    <a:p>
                      <a:r>
                        <a:rPr lang="de-DE" sz="1400" dirty="0">
                          <a:solidFill>
                            <a:schemeClr val="bg1"/>
                          </a:solidFill>
                        </a:rPr>
                        <a:t>LZ</a:t>
                      </a:r>
                    </a:p>
                  </a:txBody>
                  <a:tcPr>
                    <a:solidFill>
                      <a:schemeClr val="tx1"/>
                    </a:solidFill>
                  </a:tcPr>
                </a:tc>
                <a:tc>
                  <a:txBody>
                    <a:bodyPr/>
                    <a:lstStyle/>
                    <a:p>
                      <a:r>
                        <a:rPr lang="de-DE" sz="1400" dirty="0">
                          <a:solidFill>
                            <a:schemeClr val="bg1"/>
                          </a:solidFill>
                        </a:rPr>
                        <a:t>Inhalt</a:t>
                      </a:r>
                    </a:p>
                  </a:txBody>
                  <a:tcPr>
                    <a:solidFill>
                      <a:schemeClr val="tx1"/>
                    </a:solidFill>
                  </a:tcPr>
                </a:tc>
                <a:tc gridSpan="2">
                  <a:txBody>
                    <a:bodyPr/>
                    <a:lstStyle/>
                    <a:p>
                      <a:r>
                        <a:rPr lang="de-DE" sz="1400">
                          <a:solidFill>
                            <a:schemeClr val="bg1"/>
                          </a:solidFill>
                        </a:rPr>
                        <a:t>Vorwissen</a:t>
                      </a:r>
                      <a:endParaRPr lang="de-DE" sz="1400" dirty="0">
                        <a:solidFill>
                          <a:schemeClr val="bg1"/>
                        </a:solidFill>
                      </a:endParaRPr>
                    </a:p>
                  </a:txBody>
                  <a:tcPr>
                    <a:solidFill>
                      <a:schemeClr val="tx1"/>
                    </a:solidFill>
                  </a:tcPr>
                </a:tc>
                <a:tc hMerge="1">
                  <a:txBody>
                    <a:bodyPr/>
                    <a:lstStyle/>
                    <a:p>
                      <a:endParaRPr lang="de-DE"/>
                    </a:p>
                  </a:txBody>
                  <a:tcPr/>
                </a:tc>
                <a:tc gridSpan="2">
                  <a:txBody>
                    <a:bodyPr/>
                    <a:lstStyle/>
                    <a:p>
                      <a:pPr marL="0" marR="0" lvl="0" indent="0" algn="l" defTabSz="914269" rtl="0" eaLnBrk="1" fontAlgn="auto" latinLnBrk="0" hangingPunct="1">
                        <a:lnSpc>
                          <a:spcPct val="100000"/>
                        </a:lnSpc>
                        <a:spcBef>
                          <a:spcPts val="0"/>
                        </a:spcBef>
                        <a:spcAft>
                          <a:spcPts val="0"/>
                        </a:spcAft>
                        <a:buClrTx/>
                        <a:buSzTx/>
                        <a:buFontTx/>
                        <a:buNone/>
                        <a:tabLst/>
                        <a:defRPr/>
                      </a:pPr>
                      <a:r>
                        <a:rPr lang="de-DE" sz="1400" dirty="0">
                          <a:solidFill>
                            <a:schemeClr val="bg1"/>
                          </a:solidFill>
                        </a:rPr>
                        <a:t>Soz.-Form/</a:t>
                      </a:r>
                      <a:br>
                        <a:rPr lang="de-DE" sz="1400" dirty="0">
                          <a:solidFill>
                            <a:schemeClr val="bg1"/>
                          </a:solidFill>
                        </a:rPr>
                      </a:br>
                      <a:r>
                        <a:rPr lang="de-DE" sz="1400" dirty="0">
                          <a:solidFill>
                            <a:schemeClr val="bg1"/>
                          </a:solidFill>
                        </a:rPr>
                        <a:t>Szenarien</a:t>
                      </a:r>
                    </a:p>
                  </a:txBody>
                  <a:tcPr>
                    <a:solidFill>
                      <a:schemeClr val="tx1"/>
                    </a:solidFill>
                  </a:tcPr>
                </a:tc>
                <a:tc hMerge="1">
                  <a:txBody>
                    <a:bodyPr/>
                    <a:lstStyle/>
                    <a:p>
                      <a:endParaRPr lang="de-DE"/>
                    </a:p>
                  </a:txBody>
                  <a:tcPr/>
                </a:tc>
                <a:tc>
                  <a:txBody>
                    <a:bodyPr/>
                    <a:lstStyle/>
                    <a:p>
                      <a:pPr marL="0" marR="0" lvl="0" indent="0" algn="l" defTabSz="914269" rtl="0" eaLnBrk="1" fontAlgn="auto" latinLnBrk="0" hangingPunct="1">
                        <a:lnSpc>
                          <a:spcPct val="100000"/>
                        </a:lnSpc>
                        <a:spcBef>
                          <a:spcPts val="0"/>
                        </a:spcBef>
                        <a:spcAft>
                          <a:spcPts val="0"/>
                        </a:spcAft>
                        <a:buClrTx/>
                        <a:buSzTx/>
                        <a:buFontTx/>
                        <a:buNone/>
                        <a:tabLst/>
                        <a:defRPr/>
                      </a:pPr>
                      <a:r>
                        <a:rPr lang="de-DE" sz="1400" dirty="0">
                          <a:solidFill>
                            <a:schemeClr val="bg1"/>
                          </a:solidFill>
                        </a:rPr>
                        <a:t>Digitale/</a:t>
                      </a:r>
                      <a:br>
                        <a:rPr lang="de-DE" sz="1400" dirty="0">
                          <a:solidFill>
                            <a:schemeClr val="bg1"/>
                          </a:solidFill>
                        </a:rPr>
                      </a:br>
                      <a:r>
                        <a:rPr lang="de-DE" sz="1400" dirty="0">
                          <a:solidFill>
                            <a:schemeClr val="bg1"/>
                          </a:solidFill>
                        </a:rPr>
                        <a:t>analoge Medien</a:t>
                      </a:r>
                    </a:p>
                  </a:txBody>
                  <a:tcPr>
                    <a:solidFill>
                      <a:schemeClr val="tx1"/>
                    </a:solidFill>
                  </a:tcPr>
                </a:tc>
                <a:extLst>
                  <a:ext uri="{0D108BD9-81ED-4DB2-BD59-A6C34878D82A}">
                    <a16:rowId xmlns:a16="http://schemas.microsoft.com/office/drawing/2014/main" val="1681444926"/>
                  </a:ext>
                </a:extLst>
              </a:tr>
              <a:tr h="550089">
                <a:tc>
                  <a:txBody>
                    <a:bodyPr/>
                    <a:lstStyle/>
                    <a:p>
                      <a:r>
                        <a:rPr lang="de-DE" sz="1200" dirty="0"/>
                        <a:t>15‘ </a:t>
                      </a:r>
                    </a:p>
                  </a:txBody>
                  <a:tcPr/>
                </a:tc>
                <a:tc>
                  <a:txBody>
                    <a:bodyPr/>
                    <a:lstStyle/>
                    <a:p>
                      <a:r>
                        <a:rPr lang="de-DE" sz="1200" dirty="0"/>
                        <a:t>Entdeckung</a:t>
                      </a:r>
                      <a:r>
                        <a:rPr lang="de-DE" sz="1200" baseline="0" dirty="0"/>
                        <a:t> Amerikas</a:t>
                      </a:r>
                    </a:p>
                  </a:txBody>
                  <a:tcPr/>
                </a:tc>
                <a:tc>
                  <a:txBody>
                    <a:bodyPr/>
                    <a:lstStyle/>
                    <a:p>
                      <a:r>
                        <a:rPr lang="de-DE" sz="1200" dirty="0"/>
                        <a:t>P +</a:t>
                      </a:r>
                      <a:br>
                        <a:rPr lang="de-DE" sz="1200" dirty="0"/>
                      </a:br>
                      <a:r>
                        <a:rPr lang="de-DE" sz="1200" dirty="0"/>
                        <a:t>Au</a:t>
                      </a:r>
                    </a:p>
                  </a:txBody>
                  <a:tcPr/>
                </a:tc>
                <a:tc>
                  <a:txBody>
                    <a:bodyPr/>
                    <a:lstStyle/>
                    <a:p>
                      <a:r>
                        <a:rPr lang="de-DE" sz="1200" dirty="0"/>
                        <a:t>Vorstellung</a:t>
                      </a:r>
                      <a:r>
                        <a:rPr lang="de-DE" sz="1200" baseline="0" dirty="0"/>
                        <a:t> Entdeckungsfahrten und Auswirkungen</a:t>
                      </a:r>
                      <a:endParaRPr lang="de-DE" sz="1200" dirty="0"/>
                    </a:p>
                  </a:txBody>
                  <a:tcPr/>
                </a:tc>
                <a:tc gridSpan="2">
                  <a:txBody>
                    <a:bodyPr/>
                    <a:lstStyle/>
                    <a:p>
                      <a:r>
                        <a:rPr lang="de-DE" sz="1200"/>
                        <a:t>V</a:t>
                      </a:r>
                      <a:r>
                        <a:rPr lang="de-DE" sz="1200" baseline="0"/>
                        <a:t>erstehen von historischen Karten</a:t>
                      </a:r>
                      <a:endParaRPr lang="de-DE" sz="1200" dirty="0"/>
                    </a:p>
                  </a:txBody>
                  <a:tcPr/>
                </a:tc>
                <a:tc hMerge="1">
                  <a:txBody>
                    <a:bodyPr/>
                    <a:lstStyle/>
                    <a:p>
                      <a:endParaRPr lang="de-DE"/>
                    </a:p>
                  </a:txBody>
                  <a:tcPr/>
                </a:tc>
                <a:tc gridSpan="2">
                  <a:txBody>
                    <a:bodyPr/>
                    <a:lstStyle/>
                    <a:p>
                      <a:r>
                        <a:rPr lang="de-DE" sz="1200" dirty="0"/>
                        <a:t>Fragend-entwickelnder Unterricht (frontal)</a:t>
                      </a:r>
                    </a:p>
                  </a:txBody>
                  <a:tcPr/>
                </a:tc>
                <a:tc hMerge="1">
                  <a:txBody>
                    <a:bodyPr/>
                    <a:lstStyle/>
                    <a:p>
                      <a:endParaRPr lang="de-DE" dirty="0"/>
                    </a:p>
                  </a:txBody>
                  <a:tcPr/>
                </a:tc>
                <a:tc>
                  <a:txBody>
                    <a:bodyPr/>
                    <a:lstStyle/>
                    <a:p>
                      <a:pPr marL="228600" indent="-228600">
                        <a:buAutoNum type="arabicPeriod"/>
                      </a:pPr>
                      <a:r>
                        <a:rPr lang="de-DE" sz="1200" baseline="0" dirty="0"/>
                        <a:t>Historische Karte 15 Jh. und 16 Jh.</a:t>
                      </a:r>
                    </a:p>
                    <a:p>
                      <a:pPr marL="228600" indent="-228600">
                        <a:buAutoNum type="arabicPeriod"/>
                      </a:pPr>
                      <a:r>
                        <a:rPr lang="de-DE" sz="1200" baseline="0" dirty="0"/>
                        <a:t>Routen der Entdeckungen</a:t>
                      </a:r>
                    </a:p>
                    <a:p>
                      <a:pPr marL="228600" indent="-228600">
                        <a:buAutoNum type="arabicPeriod"/>
                      </a:pPr>
                      <a:r>
                        <a:rPr lang="de-DE" sz="1200" baseline="0" dirty="0"/>
                        <a:t>Bordbuch Santa Maria</a:t>
                      </a:r>
                    </a:p>
                  </a:txBody>
                  <a:tcPr/>
                </a:tc>
                <a:extLst>
                  <a:ext uri="{0D108BD9-81ED-4DB2-BD59-A6C34878D82A}">
                    <a16:rowId xmlns:a16="http://schemas.microsoft.com/office/drawing/2014/main" val="687923586"/>
                  </a:ext>
                </a:extLst>
              </a:tr>
              <a:tr h="679420">
                <a:tc>
                  <a:txBody>
                    <a:bodyPr/>
                    <a:lstStyle/>
                    <a:p>
                      <a:r>
                        <a:rPr lang="de-DE" sz="1200" dirty="0"/>
                        <a:t>25‘ </a:t>
                      </a:r>
                      <a:br>
                        <a:rPr lang="de-DE" sz="1200" dirty="0"/>
                      </a:br>
                      <a:endParaRPr lang="de-DE" sz="1200" dirty="0"/>
                    </a:p>
                  </a:txBody>
                  <a:tcPr/>
                </a:tc>
                <a:tc rowSpan="2">
                  <a:txBody>
                    <a:bodyPr/>
                    <a:lstStyle/>
                    <a:p>
                      <a:r>
                        <a:rPr lang="de-DE" sz="1200" baseline="0" dirty="0"/>
                        <a:t>Erfindungen im 15 Jh.</a:t>
                      </a:r>
                    </a:p>
                  </a:txBody>
                  <a:tcPr/>
                </a:tc>
                <a:tc>
                  <a:txBody>
                    <a:bodyPr/>
                    <a:lstStyle/>
                    <a:p>
                      <a:r>
                        <a:rPr lang="de-DE" sz="1200" dirty="0"/>
                        <a:t>P</a:t>
                      </a:r>
                      <a:r>
                        <a:rPr lang="de-DE" sz="1200" baseline="0" dirty="0"/>
                        <a:t> + Au</a:t>
                      </a:r>
                      <a:endParaRPr lang="de-DE" sz="1200" dirty="0"/>
                    </a:p>
                  </a:txBody>
                  <a:tcPr/>
                </a:tc>
                <a:tc>
                  <a:txBody>
                    <a:bodyPr/>
                    <a:lstStyle/>
                    <a:p>
                      <a:r>
                        <a:rPr lang="de-DE" sz="1200" dirty="0"/>
                        <a:t>Erfindungspins überarbeiten</a:t>
                      </a:r>
                    </a:p>
                  </a:txBody>
                  <a:tcPr/>
                </a:tc>
                <a:tc gridSpan="2">
                  <a:txBody>
                    <a:bodyPr/>
                    <a:lstStyle/>
                    <a:p>
                      <a:r>
                        <a:rPr lang="de-DE" sz="1200" dirty="0"/>
                        <a:t>Wissen</a:t>
                      </a:r>
                      <a:r>
                        <a:rPr lang="de-DE" sz="1200" baseline="0" dirty="0"/>
                        <a:t> über zugewiesene Erfindung</a:t>
                      </a:r>
                      <a:endParaRPr lang="de-DE" sz="1200" dirty="0"/>
                    </a:p>
                  </a:txBody>
                  <a:tcPr/>
                </a:tc>
                <a:tc hMerge="1">
                  <a:txBody>
                    <a:bodyPr/>
                    <a:lstStyle/>
                    <a:p>
                      <a:endParaRPr lang="de-DE"/>
                    </a:p>
                  </a:txBody>
                  <a:tcPr/>
                </a:tc>
                <a:tc gridSpan="2">
                  <a:txBody>
                    <a:bodyPr/>
                    <a:lstStyle/>
                    <a:p>
                      <a:r>
                        <a:rPr lang="de-DE" sz="1200" dirty="0" err="1"/>
                        <a:t>SuS</a:t>
                      </a:r>
                      <a:r>
                        <a:rPr lang="de-DE" sz="1200" dirty="0"/>
                        <a:t> haben Chance Pins aus der HA noch einmal zu überarbeiten und zur Vorstellung vorzubereiten</a:t>
                      </a:r>
                    </a:p>
                  </a:txBody>
                  <a:tcPr/>
                </a:tc>
                <a:tc hMerge="1">
                  <a:txBody>
                    <a:bodyPr/>
                    <a:lstStyle/>
                    <a:p>
                      <a:endParaRPr lang="de-DE" dirty="0"/>
                    </a:p>
                  </a:txBody>
                  <a:tcPr/>
                </a:tc>
                <a:tc>
                  <a:txBody>
                    <a:bodyPr/>
                    <a:lstStyle/>
                    <a:p>
                      <a:pPr>
                        <a:buAutoNum type="arabicPeriod"/>
                      </a:pPr>
                      <a:r>
                        <a:rPr lang="de-DE" sz="1200" dirty="0"/>
                        <a:t> </a:t>
                      </a:r>
                      <a:r>
                        <a:rPr lang="de-DE" sz="1200" dirty="0" err="1"/>
                        <a:t>Beispielpin</a:t>
                      </a:r>
                      <a:r>
                        <a:rPr lang="de-DE" sz="1200" dirty="0"/>
                        <a:t> aus Notfallpins</a:t>
                      </a:r>
                    </a:p>
                    <a:p>
                      <a:pPr>
                        <a:buNone/>
                      </a:pPr>
                      <a:r>
                        <a:rPr lang="de-DE" sz="1200" b="1" i="1" dirty="0"/>
                        <a:t>2.</a:t>
                      </a:r>
                      <a:r>
                        <a:rPr lang="de-DE" sz="1200" b="1" i="1" baseline="0" dirty="0"/>
                        <a:t> Umgang mit Quellen in den Pins</a:t>
                      </a:r>
                    </a:p>
                    <a:p>
                      <a:pPr>
                        <a:buNone/>
                      </a:pPr>
                      <a:r>
                        <a:rPr lang="de-DE" sz="1200" b="1" i="1" baseline="0" dirty="0"/>
                        <a:t>3. Kriterien für Qualität der Präsentation</a:t>
                      </a:r>
                      <a:endParaRPr lang="de-DE" sz="1200" b="1" i="1" dirty="0"/>
                    </a:p>
                  </a:txBody>
                  <a:tcPr/>
                </a:tc>
                <a:extLst>
                  <a:ext uri="{0D108BD9-81ED-4DB2-BD59-A6C34878D82A}">
                    <a16:rowId xmlns:a16="http://schemas.microsoft.com/office/drawing/2014/main" val="92716972"/>
                  </a:ext>
                </a:extLst>
              </a:tr>
              <a:tr h="679420">
                <a:tc>
                  <a:txBody>
                    <a:bodyPr/>
                    <a:lstStyle/>
                    <a:p>
                      <a:r>
                        <a:rPr lang="de-DE" sz="1200" dirty="0"/>
                        <a:t>45‘ </a:t>
                      </a:r>
                    </a:p>
                  </a:txBody>
                  <a:tcPr/>
                </a:tc>
                <a:tc vMerge="1">
                  <a:txBody>
                    <a:bodyPr/>
                    <a:lstStyle/>
                    <a:p>
                      <a:pPr marL="0" marR="0" lvl="0" indent="0" algn="l" defTabSz="914269" rtl="0" eaLnBrk="1" fontAlgn="auto" latinLnBrk="0" hangingPunct="1">
                        <a:lnSpc>
                          <a:spcPct val="100000"/>
                        </a:lnSpc>
                        <a:spcBef>
                          <a:spcPts val="0"/>
                        </a:spcBef>
                        <a:spcAft>
                          <a:spcPts val="0"/>
                        </a:spcAft>
                        <a:buClrTx/>
                        <a:buSzTx/>
                        <a:buFontTx/>
                        <a:buNone/>
                        <a:tabLst/>
                        <a:defRPr/>
                      </a:pPr>
                      <a:endParaRPr lang="de-DE" sz="1200" baseline="0" dirty="0"/>
                    </a:p>
                  </a:txBody>
                  <a:tcPr/>
                </a:tc>
                <a:tc>
                  <a:txBody>
                    <a:bodyPr/>
                    <a:lstStyle/>
                    <a:p>
                      <a:r>
                        <a:rPr lang="de-DE" sz="1200" dirty="0"/>
                        <a:t>D</a:t>
                      </a:r>
                    </a:p>
                  </a:txBody>
                  <a:tcPr/>
                </a:tc>
                <a:tc>
                  <a:txBody>
                    <a:bodyPr/>
                    <a:lstStyle/>
                    <a:p>
                      <a:r>
                        <a:rPr lang="de-DE" sz="1200" dirty="0"/>
                        <a:t>Erfindungspins vorstellen</a:t>
                      </a:r>
                    </a:p>
                  </a:txBody>
                  <a:tcPr/>
                </a:tc>
                <a:tc gridSpan="2">
                  <a:txBody>
                    <a:bodyPr/>
                    <a:lstStyle/>
                    <a:p>
                      <a:r>
                        <a:rPr lang="de-DE" sz="1200" dirty="0"/>
                        <a:t>-</a:t>
                      </a:r>
                    </a:p>
                  </a:txBody>
                  <a:tcPr/>
                </a:tc>
                <a:tc hMerge="1">
                  <a:txBody>
                    <a:bodyPr/>
                    <a:lstStyle/>
                    <a:p>
                      <a:endParaRPr lang="de-DE"/>
                    </a:p>
                  </a:txBody>
                  <a:tcPr/>
                </a:tc>
                <a:tc gridSpan="2">
                  <a:txBody>
                    <a:bodyPr/>
                    <a:lstStyle/>
                    <a:p>
                      <a:r>
                        <a:rPr lang="de-DE" sz="1200" dirty="0" err="1"/>
                        <a:t>SuS</a:t>
                      </a:r>
                      <a:r>
                        <a:rPr lang="de-DE" sz="1200" dirty="0"/>
                        <a:t> stellen mit Banknachbarn eine Erfindung mittels „Pin auf Pinnwand“ vor</a:t>
                      </a:r>
                    </a:p>
                  </a:txBody>
                  <a:tcPr/>
                </a:tc>
                <a:tc hMerge="1">
                  <a:txBody>
                    <a:bodyPr/>
                    <a:lstStyle/>
                    <a:p>
                      <a:endParaRPr lang="de-DE"/>
                    </a:p>
                  </a:txBody>
                  <a:tcPr/>
                </a:tc>
                <a:tc>
                  <a:txBody>
                    <a:bodyPr/>
                    <a:lstStyle/>
                    <a:p>
                      <a:pPr>
                        <a:buAutoNum type="arabicPeriod"/>
                      </a:pPr>
                      <a:r>
                        <a:rPr lang="de-DE" sz="1200" dirty="0"/>
                        <a:t> Digitale Pins</a:t>
                      </a:r>
                      <a:r>
                        <a:rPr lang="de-DE" sz="1200" baseline="0" dirty="0"/>
                        <a:t> der </a:t>
                      </a:r>
                      <a:r>
                        <a:rPr lang="de-DE" sz="1200" baseline="0" dirty="0" err="1"/>
                        <a:t>SuS</a:t>
                      </a:r>
                      <a:endParaRPr lang="de-DE" sz="1200" dirty="0"/>
                    </a:p>
                    <a:p>
                      <a:r>
                        <a:rPr lang="de-DE" sz="1200" dirty="0"/>
                        <a:t>2. Notfallpins</a:t>
                      </a:r>
                    </a:p>
                    <a:p>
                      <a:r>
                        <a:rPr lang="de-DE" sz="1200" dirty="0"/>
                        <a:t>3. Pinnwand/ Padlet.com</a:t>
                      </a:r>
                    </a:p>
                  </a:txBody>
                  <a:tcPr/>
                </a:tc>
                <a:extLst>
                  <a:ext uri="{0D108BD9-81ED-4DB2-BD59-A6C34878D82A}">
                    <a16:rowId xmlns:a16="http://schemas.microsoft.com/office/drawing/2014/main" val="2009852982"/>
                  </a:ext>
                </a:extLst>
              </a:tr>
            </a:tbl>
          </a:graphicData>
        </a:graphic>
      </p:graphicFrame>
      <p:sp>
        <p:nvSpPr>
          <p:cNvPr id="3" name="Abgerundete rechteckige Legende 2"/>
          <p:cNvSpPr/>
          <p:nvPr/>
        </p:nvSpPr>
        <p:spPr>
          <a:xfrm>
            <a:off x="514239" y="1420188"/>
            <a:ext cx="1900487" cy="2583641"/>
          </a:xfrm>
          <a:prstGeom prst="wedgeRoundRect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de-DE" dirty="0"/>
              <a:t>Eurer ausgesuchtes </a:t>
            </a:r>
            <a:r>
              <a:rPr lang="de-DE" sz="1800" u="sng" dirty="0"/>
              <a:t>Thema  </a:t>
            </a:r>
          </a:p>
        </p:txBody>
      </p:sp>
      <p:sp>
        <p:nvSpPr>
          <p:cNvPr id="4" name="Ovale Legende 3"/>
          <p:cNvSpPr/>
          <p:nvPr/>
        </p:nvSpPr>
        <p:spPr>
          <a:xfrm>
            <a:off x="2750221" y="1331736"/>
            <a:ext cx="3277717" cy="2683087"/>
          </a:xfrm>
          <a:prstGeom prst="wedgeEllipse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e-DE" sz="2000" u="sng" dirty="0"/>
              <a:t>Kreativ</a:t>
            </a:r>
            <a:r>
              <a:rPr lang="de-DE" dirty="0"/>
              <a:t> werden!! Wie können die digitalen und informatischen Kompetenzen, hier in unterschiedlichen Inhalte wiedergegeben werden?</a:t>
            </a:r>
          </a:p>
        </p:txBody>
      </p:sp>
      <p:sp>
        <p:nvSpPr>
          <p:cNvPr id="5" name="Rechteckige Legende 4"/>
          <p:cNvSpPr/>
          <p:nvPr/>
        </p:nvSpPr>
        <p:spPr>
          <a:xfrm>
            <a:off x="6233889" y="199168"/>
            <a:ext cx="2148685" cy="3804661"/>
          </a:xfrm>
          <a:prstGeom prst="wedgeRectCallou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de-DE" dirty="0"/>
              <a:t>Eigene Szenarien/Soziale Formen einfügen.</a:t>
            </a:r>
            <a:br>
              <a:rPr lang="de-DE" dirty="0"/>
            </a:br>
            <a:r>
              <a:rPr lang="de-DE" dirty="0"/>
              <a:t>Wie kann euer </a:t>
            </a:r>
            <a:r>
              <a:rPr lang="de-DE" sz="1800" u="sng" dirty="0"/>
              <a:t>Thema am besten didaktisch</a:t>
            </a:r>
            <a:r>
              <a:rPr lang="de-DE" dirty="0"/>
              <a:t> an die Schüler gebracht werden???</a:t>
            </a:r>
          </a:p>
        </p:txBody>
      </p:sp>
      <p:sp>
        <p:nvSpPr>
          <p:cNvPr id="6" name="Wolkenförmige Legende 5"/>
          <p:cNvSpPr/>
          <p:nvPr/>
        </p:nvSpPr>
        <p:spPr>
          <a:xfrm>
            <a:off x="9419423" y="1420188"/>
            <a:ext cx="2585337" cy="1900001"/>
          </a:xfrm>
          <a:prstGeom prst="cloudCallout">
            <a:avLst>
              <a:gd name="adj1" fmla="val -60765"/>
              <a:gd name="adj2" fmla="val 106720"/>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de-DE" dirty="0"/>
              <a:t>Einsatz eures ausgesuchten digitalem Tool (Artikel und Erklär Video)</a:t>
            </a:r>
          </a:p>
        </p:txBody>
      </p:sp>
    </p:spTree>
    <p:extLst>
      <p:ext uri="{BB962C8B-B14F-4D97-AF65-F5344CB8AC3E}">
        <p14:creationId xmlns:p14="http://schemas.microsoft.com/office/powerpoint/2010/main" val="79844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65559" y="229117"/>
            <a:ext cx="10580687" cy="684213"/>
          </a:xfrm>
        </p:spPr>
        <p:txBody>
          <a:bodyPr/>
          <a:lstStyle/>
          <a:p>
            <a:r>
              <a:rPr lang="de-DE" dirty="0"/>
              <a:t>Aufgabenstellung zum Unterrichtsverlaufsplan</a:t>
            </a:r>
          </a:p>
        </p:txBody>
      </p:sp>
      <p:sp>
        <p:nvSpPr>
          <p:cNvPr id="5" name="Textplatzhalter 4"/>
          <p:cNvSpPr>
            <a:spLocks noGrp="1"/>
          </p:cNvSpPr>
          <p:nvPr>
            <p:ph type="body" sz="quarter" idx="11"/>
          </p:nvPr>
        </p:nvSpPr>
        <p:spPr>
          <a:xfrm>
            <a:off x="467857" y="1422580"/>
            <a:ext cx="10913315" cy="3344729"/>
          </a:xfrm>
        </p:spPr>
        <p:txBody>
          <a:bodyPr/>
          <a:lstStyle/>
          <a:p>
            <a:pPr marL="342900" indent="-342900">
              <a:buAutoNum type="arabicPeriod"/>
            </a:pPr>
            <a:r>
              <a:rPr lang="de-DE" sz="1800" b="1" dirty="0"/>
              <a:t>Thema</a:t>
            </a:r>
            <a:r>
              <a:rPr lang="de-DE" sz="1800" dirty="0"/>
              <a:t> aus der Liste zu informatischen und digitalen Grundkompetenzen raussuchen (Fach eurer Wahl).</a:t>
            </a:r>
          </a:p>
          <a:p>
            <a:pPr marL="342900" indent="-342900">
              <a:buFont typeface="Arial" panose="020B0604020202020204" pitchFamily="34" charset="0"/>
              <a:buAutoNum type="arabicPeriod"/>
            </a:pPr>
            <a:r>
              <a:rPr lang="de-DE" sz="1800" b="1" dirty="0"/>
              <a:t>Unterrichteinheit</a:t>
            </a:r>
            <a:r>
              <a:rPr lang="de-DE" sz="1800" dirty="0"/>
              <a:t> sinnvoll in Lernabschnitte aufteilen unter Berücksichtigung:</a:t>
            </a:r>
          </a:p>
          <a:p>
            <a:pPr marL="738842" lvl="1" indent="-342900">
              <a:buFont typeface="Open Sans" panose="020B0606030504020204" pitchFamily="34" charset="0"/>
              <a:buAutoNum type="arabicPeriod"/>
            </a:pPr>
            <a:r>
              <a:rPr lang="de-DE" sz="1800" dirty="0"/>
              <a:t>Das ausgesuchte Thema aus der Liste der digitalen und informatischen Kompetenzen einarbeiten (kreativ und didaktische Begründung).</a:t>
            </a:r>
          </a:p>
          <a:p>
            <a:pPr marL="738842" lvl="1" indent="-342900">
              <a:buFont typeface="Open Sans" panose="020B0606030504020204" pitchFamily="34" charset="0"/>
              <a:buAutoNum type="arabicPeriod"/>
            </a:pPr>
            <a:r>
              <a:rPr lang="de-DE" sz="1800" dirty="0"/>
              <a:t>Einheit mindestens drei Unterrichtsstunden 135 min. (Aufteilung möglich)</a:t>
            </a:r>
          </a:p>
          <a:p>
            <a:pPr marL="738842" lvl="1" indent="-342900">
              <a:buFont typeface="Open Sans" panose="020B0606030504020204" pitchFamily="34" charset="0"/>
              <a:buAutoNum type="arabicPeriod"/>
            </a:pPr>
            <a:r>
              <a:rPr lang="de-DE" sz="1800" dirty="0"/>
              <a:t>Euer digitale Tool (Artikel und Erklär Video) soll auch eingearbeitet werden (Bereich Digitale und analoge Medien). </a:t>
            </a:r>
          </a:p>
          <a:p>
            <a:pPr marL="738842" lvl="1" indent="-342900">
              <a:buFont typeface="Open Sans" panose="020B0606030504020204" pitchFamily="34" charset="0"/>
              <a:buAutoNum type="arabicPeriod"/>
            </a:pPr>
            <a:endParaRPr lang="de-DE" sz="1800" dirty="0"/>
          </a:p>
          <a:p>
            <a:pPr marL="738842" lvl="1" indent="-342900">
              <a:buFont typeface="Open Sans" panose="020B0606030504020204" pitchFamily="34" charset="0"/>
              <a:buAutoNum type="arabicPeriod"/>
            </a:pPr>
            <a:endParaRPr lang="de-DE" sz="1800" dirty="0"/>
          </a:p>
          <a:p>
            <a:pPr lvl="1" indent="0">
              <a:buNone/>
            </a:pPr>
            <a:br>
              <a:rPr lang="de-DE" sz="1800" dirty="0"/>
            </a:br>
            <a:endParaRPr lang="de-DE" sz="1800" dirty="0"/>
          </a:p>
        </p:txBody>
      </p:sp>
    </p:spTree>
    <p:extLst>
      <p:ext uri="{BB962C8B-B14F-4D97-AF65-F5344CB8AC3E}">
        <p14:creationId xmlns:p14="http://schemas.microsoft.com/office/powerpoint/2010/main" val="42523611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65559" y="229117"/>
            <a:ext cx="10580687" cy="684213"/>
          </a:xfrm>
        </p:spPr>
        <p:txBody>
          <a:bodyPr/>
          <a:lstStyle/>
          <a:p>
            <a:r>
              <a:rPr lang="de-DE" dirty="0"/>
              <a:t>Aufgabenstellung zum Unterrichtsverlaufsplan</a:t>
            </a:r>
          </a:p>
        </p:txBody>
      </p:sp>
      <p:sp>
        <p:nvSpPr>
          <p:cNvPr id="5" name="Textplatzhalter 4"/>
          <p:cNvSpPr>
            <a:spLocks noGrp="1"/>
          </p:cNvSpPr>
          <p:nvPr>
            <p:ph type="body" sz="quarter" idx="11"/>
          </p:nvPr>
        </p:nvSpPr>
        <p:spPr>
          <a:xfrm>
            <a:off x="467857" y="1422580"/>
            <a:ext cx="10913315" cy="3344729"/>
          </a:xfrm>
        </p:spPr>
        <p:txBody>
          <a:bodyPr/>
          <a:lstStyle/>
          <a:p>
            <a:pPr marL="342900" indent="-342900">
              <a:buAutoNum type="arabicPeriod"/>
            </a:pPr>
            <a:r>
              <a:rPr lang="de-DE" sz="1800" b="1" dirty="0"/>
              <a:t>Thema</a:t>
            </a:r>
            <a:r>
              <a:rPr lang="de-DE" sz="1800" dirty="0"/>
              <a:t> aus der Liste zu informatischen und digitalen Grundkompetenzen raussuchen (Fach eurer Wahl).</a:t>
            </a:r>
          </a:p>
          <a:p>
            <a:pPr marL="342900" indent="-342900">
              <a:buFont typeface="Arial" panose="020B0604020202020204" pitchFamily="34" charset="0"/>
              <a:buAutoNum type="arabicPeriod"/>
            </a:pPr>
            <a:r>
              <a:rPr lang="de-DE" sz="1800" b="1" dirty="0"/>
              <a:t>Unterrichteinheit</a:t>
            </a:r>
            <a:r>
              <a:rPr lang="de-DE" sz="1800" dirty="0"/>
              <a:t> sinnvoll in Lernabschnitte aufteilen unter Berücksichtigung:</a:t>
            </a:r>
          </a:p>
          <a:p>
            <a:pPr marL="738842" lvl="1" indent="-342900">
              <a:buFont typeface="Open Sans" panose="020B0606030504020204" pitchFamily="34" charset="0"/>
              <a:buAutoNum type="arabicPeriod"/>
            </a:pPr>
            <a:r>
              <a:rPr lang="de-DE" sz="1800" dirty="0"/>
              <a:t>Das ausgesuchte Thema aus der Liste der digitalen und informatischen Kompetenzen einarbeiten (kreativ und didaktische Begründung).</a:t>
            </a:r>
          </a:p>
          <a:p>
            <a:pPr marL="738842" lvl="1" indent="-342900">
              <a:buFont typeface="Open Sans" panose="020B0606030504020204" pitchFamily="34" charset="0"/>
              <a:buAutoNum type="arabicPeriod"/>
            </a:pPr>
            <a:r>
              <a:rPr lang="de-DE" sz="1800" dirty="0"/>
              <a:t>Einheit mindestens drei Unterrichtsstunden 135 min. (Aufteilung möglich)</a:t>
            </a:r>
          </a:p>
          <a:p>
            <a:pPr marL="738842" lvl="1" indent="-342900">
              <a:buFont typeface="Open Sans" panose="020B0606030504020204" pitchFamily="34" charset="0"/>
              <a:buAutoNum type="arabicPeriod"/>
            </a:pPr>
            <a:r>
              <a:rPr lang="de-DE" sz="1800" dirty="0"/>
              <a:t>Euer digitale Tool (Artikel und Erklär Video) soll auch eingearbeitet werden (Bereich Digitale und analoge Medien). </a:t>
            </a:r>
          </a:p>
          <a:p>
            <a:pPr marL="738842" lvl="1" indent="-342900">
              <a:buFont typeface="Open Sans" panose="020B0606030504020204" pitchFamily="34" charset="0"/>
              <a:buAutoNum type="arabicPeriod"/>
            </a:pPr>
            <a:endParaRPr lang="de-DE" sz="1800" dirty="0"/>
          </a:p>
          <a:p>
            <a:pPr marL="738842" lvl="1" indent="-342900">
              <a:buFont typeface="Open Sans" panose="020B0606030504020204" pitchFamily="34" charset="0"/>
              <a:buAutoNum type="arabicPeriod"/>
            </a:pPr>
            <a:endParaRPr lang="de-DE" sz="1800" dirty="0"/>
          </a:p>
          <a:p>
            <a:pPr lvl="1" indent="0">
              <a:buNone/>
            </a:pPr>
            <a:br>
              <a:rPr lang="de-DE" sz="1800" dirty="0"/>
            </a:br>
            <a:endParaRPr lang="de-DE" sz="1800" dirty="0"/>
          </a:p>
        </p:txBody>
      </p:sp>
      <p:sp>
        <p:nvSpPr>
          <p:cNvPr id="6" name="Flussdiagramm: Alternativer Prozess 5"/>
          <p:cNvSpPr/>
          <p:nvPr/>
        </p:nvSpPr>
        <p:spPr>
          <a:xfrm>
            <a:off x="5060272" y="4767308"/>
            <a:ext cx="4643021" cy="87888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000" dirty="0"/>
              <a:t>Arbeitszeit</a:t>
            </a:r>
          </a:p>
        </p:txBody>
      </p:sp>
    </p:spTree>
    <p:extLst>
      <p:ext uri="{BB962C8B-B14F-4D97-AF65-F5344CB8AC3E}">
        <p14:creationId xmlns:p14="http://schemas.microsoft.com/office/powerpoint/2010/main" val="20781118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61327" y="551021"/>
            <a:ext cx="6162834" cy="684213"/>
          </a:xfrm>
        </p:spPr>
        <p:txBody>
          <a:bodyPr/>
          <a:lstStyle/>
          <a:p>
            <a:r>
              <a:rPr lang="de-DE" dirty="0"/>
              <a:t>Kurze Feedbackrunde </a:t>
            </a:r>
          </a:p>
        </p:txBody>
      </p:sp>
      <p:sp>
        <p:nvSpPr>
          <p:cNvPr id="3" name="Textplatzhalter 2"/>
          <p:cNvSpPr>
            <a:spLocks noGrp="1"/>
          </p:cNvSpPr>
          <p:nvPr>
            <p:ph type="body" sz="quarter" idx="10"/>
          </p:nvPr>
        </p:nvSpPr>
        <p:spPr>
          <a:xfrm>
            <a:off x="1654494" y="1905955"/>
            <a:ext cx="9366567" cy="3766876"/>
          </a:xfrm>
        </p:spPr>
        <p:txBody>
          <a:bodyPr/>
          <a:lstStyle/>
          <a:p>
            <a:r>
              <a:rPr lang="de-DE" sz="2000" dirty="0"/>
              <a:t>Welches Thema, im Bezug auf digitale und informatische Kompetenzen, habt ihr euch ausgesucht?</a:t>
            </a:r>
          </a:p>
          <a:p>
            <a:endParaRPr lang="de-DE" sz="2000" dirty="0"/>
          </a:p>
          <a:p>
            <a:r>
              <a:rPr lang="de-DE" sz="2000" dirty="0"/>
              <a:t>Wie wollt ihr das Thema in der Unterrichtsstunde erarbeiten? </a:t>
            </a:r>
          </a:p>
          <a:p>
            <a:endParaRPr lang="de-DE" sz="2000" dirty="0"/>
          </a:p>
          <a:p>
            <a:r>
              <a:rPr lang="de-DE" sz="2000" dirty="0">
                <a:solidFill>
                  <a:schemeClr val="tx1"/>
                </a:solidFill>
              </a:rPr>
              <a:t>Welches Unterrichtsszenario könnte passen, um die digitalen u. informatischen Kompetenzen </a:t>
            </a:r>
            <a:r>
              <a:rPr lang="de-DE" sz="2000" dirty="0"/>
              <a:t>zu vermitteln? </a:t>
            </a:r>
          </a:p>
          <a:p>
            <a:endParaRPr lang="de-DE" sz="2000" dirty="0"/>
          </a:p>
          <a:p>
            <a:r>
              <a:rPr lang="de-DE" sz="2000" dirty="0"/>
              <a:t>Wie kommt euer Tool zum Einsatz ?</a:t>
            </a:r>
          </a:p>
          <a:p>
            <a:endParaRPr lang="de-DE" sz="2000" dirty="0"/>
          </a:p>
          <a:p>
            <a:endParaRPr lang="de-DE" sz="2000"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32918764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573858" y="400552"/>
            <a:ext cx="5195887" cy="4344985"/>
          </a:xfrm>
        </p:spPr>
        <p:txBody>
          <a:bodyPr/>
          <a:lstStyle/>
          <a:p>
            <a:pPr algn="ctr"/>
            <a:r>
              <a:rPr lang="de-DE" sz="2800" b="1" dirty="0"/>
              <a:t>„Mit“</a:t>
            </a:r>
          </a:p>
          <a:p>
            <a:pPr algn="ctr"/>
            <a:r>
              <a:rPr lang="de-DE" sz="2800" b="1" dirty="0"/>
              <a:t>Dig4lehramt</a:t>
            </a:r>
          </a:p>
          <a:p>
            <a:endParaRPr lang="de-DE" sz="2800" b="1" dirty="0"/>
          </a:p>
          <a:p>
            <a:pPr marL="342900" indent="-342900">
              <a:buFont typeface="Arial" panose="020B0604020202020204" pitchFamily="34" charset="0"/>
              <a:buChar char="•"/>
            </a:pPr>
            <a:r>
              <a:rPr lang="de-DE" sz="2000" dirty="0"/>
              <a:t>Experte zu einem digitalen Tool für die Schule</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Autor eines Artikel (OER Erfahrung)</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Selber ein Erklär Video erstellt (Praxis)</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endParaRPr lang="de-DE" sz="2000" dirty="0"/>
          </a:p>
        </p:txBody>
      </p:sp>
      <p:sp>
        <p:nvSpPr>
          <p:cNvPr id="4" name="Textplatzhalter 3"/>
          <p:cNvSpPr>
            <a:spLocks noGrp="1"/>
          </p:cNvSpPr>
          <p:nvPr>
            <p:ph type="body" sz="quarter" idx="11"/>
          </p:nvPr>
        </p:nvSpPr>
        <p:spPr>
          <a:xfrm>
            <a:off x="6064249" y="377830"/>
            <a:ext cx="5187950" cy="4344984"/>
          </a:xfrm>
        </p:spPr>
        <p:txBody>
          <a:bodyPr/>
          <a:lstStyle/>
          <a:p>
            <a:pPr algn="ctr"/>
            <a:r>
              <a:rPr lang="de-DE" sz="2800" b="1" dirty="0"/>
              <a:t>„Über“</a:t>
            </a:r>
            <a:br>
              <a:rPr lang="de-DE" sz="2800" b="1" dirty="0"/>
            </a:br>
            <a:r>
              <a:rPr lang="de-DE" sz="2800" b="1" dirty="0"/>
              <a:t>Unterrichtsverlaufsplan</a:t>
            </a:r>
          </a:p>
          <a:p>
            <a:endParaRPr lang="de-DE" sz="2800" b="1" dirty="0"/>
          </a:p>
          <a:p>
            <a:pPr marL="457200" indent="-457200">
              <a:buFont typeface="+mj-lt"/>
              <a:buAutoNum type="arabicPeriod"/>
            </a:pPr>
            <a:r>
              <a:rPr lang="de-DE" sz="2000" dirty="0"/>
              <a:t>Digitale und informatische Kompetenzen der </a:t>
            </a:r>
            <a:r>
              <a:rPr lang="de-DE" sz="2000" u="sng" dirty="0"/>
              <a:t>Lernenden* </a:t>
            </a:r>
            <a:r>
              <a:rPr lang="de-DE" sz="2000" dirty="0"/>
              <a:t>fördern</a:t>
            </a:r>
            <a:endParaRPr lang="de-DE" sz="2800" b="1" dirty="0"/>
          </a:p>
          <a:p>
            <a:pPr marL="457200" indent="-457200">
              <a:buFont typeface="+mj-lt"/>
              <a:buAutoNum type="arabicPeriod"/>
            </a:pPr>
            <a:endParaRPr lang="de-DE" sz="2000" dirty="0"/>
          </a:p>
          <a:p>
            <a:pPr marL="457200" indent="-457200">
              <a:buFont typeface="+mj-lt"/>
              <a:buAutoNum type="arabicPeriod"/>
            </a:pPr>
            <a:r>
              <a:rPr lang="de-DE" sz="2000" dirty="0"/>
              <a:t>Kreativ mit digitalen Themen umgehen und </a:t>
            </a:r>
            <a:r>
              <a:rPr lang="de-DE" sz="2000" dirty="0" err="1"/>
              <a:t>SuS</a:t>
            </a:r>
            <a:r>
              <a:rPr lang="de-DE" sz="2000" dirty="0"/>
              <a:t> damit auf die Zukunft vorbereiten</a:t>
            </a:r>
          </a:p>
          <a:p>
            <a:pPr marL="457200" indent="-457200">
              <a:buFont typeface="+mj-lt"/>
              <a:buAutoNum type="arabicPeriod"/>
            </a:pPr>
            <a:endParaRPr lang="de-DE" sz="2000" dirty="0"/>
          </a:p>
          <a:p>
            <a:pPr marL="457200" indent="-457200">
              <a:buFont typeface="+mj-lt"/>
              <a:buAutoNum type="arabicPeriod"/>
            </a:pPr>
            <a:r>
              <a:rPr lang="de-DE" sz="2000" dirty="0"/>
              <a:t>Einsatz eures digitalen Tools im Unterricht</a:t>
            </a:r>
          </a:p>
          <a:p>
            <a:pPr marL="457200" indent="-457200">
              <a:buFont typeface="+mj-lt"/>
              <a:buAutoNum type="arabicPeriod"/>
            </a:pPr>
            <a:endParaRPr lang="de-DE" sz="2000" dirty="0"/>
          </a:p>
          <a:p>
            <a:endParaRPr lang="de-DE" sz="2800" b="1" dirty="0"/>
          </a:p>
        </p:txBody>
      </p:sp>
    </p:spTree>
    <p:extLst>
      <p:ext uri="{BB962C8B-B14F-4D97-AF65-F5344CB8AC3E}">
        <p14:creationId xmlns:p14="http://schemas.microsoft.com/office/powerpoint/2010/main" val="38184427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Termin 5</a:t>
            </a:r>
            <a:br>
              <a:rPr lang="de-DE" dirty="0"/>
            </a:br>
            <a:r>
              <a:rPr lang="de-DE" dirty="0"/>
              <a:t>Ablauf</a:t>
            </a:r>
          </a:p>
        </p:txBody>
      </p:sp>
      <p:sp>
        <p:nvSpPr>
          <p:cNvPr id="3" name="Textplatzhalter 2"/>
          <p:cNvSpPr>
            <a:spLocks noGrp="1"/>
          </p:cNvSpPr>
          <p:nvPr>
            <p:ph type="body" sz="quarter" idx="10"/>
          </p:nvPr>
        </p:nvSpPr>
        <p:spPr>
          <a:xfrm>
            <a:off x="581750" y="1049786"/>
            <a:ext cx="5195887" cy="4344985"/>
          </a:xfrm>
        </p:spPr>
        <p:txBody>
          <a:bodyPr/>
          <a:lstStyle/>
          <a:p>
            <a:endParaRPr lang="de-DE" sz="2000" b="1" dirty="0"/>
          </a:p>
          <a:p>
            <a:endParaRPr lang="de-DE" sz="2000" b="1" dirty="0"/>
          </a:p>
          <a:p>
            <a:endParaRPr lang="de-DE" sz="2000" b="1" dirty="0"/>
          </a:p>
          <a:p>
            <a:endParaRPr lang="de-DE" sz="2000" b="1" dirty="0"/>
          </a:p>
          <a:p>
            <a:endParaRPr lang="de-DE" sz="2000" b="1" dirty="0"/>
          </a:p>
          <a:p>
            <a:r>
              <a:rPr lang="de-DE" sz="2000" b="1" dirty="0"/>
              <a:t>Alle Teilnehmer*in</a:t>
            </a:r>
          </a:p>
        </p:txBody>
      </p:sp>
      <p:sp>
        <p:nvSpPr>
          <p:cNvPr id="4" name="Textplatzhalter 3"/>
          <p:cNvSpPr>
            <a:spLocks noGrp="1"/>
          </p:cNvSpPr>
          <p:nvPr>
            <p:ph type="body" sz="quarter" idx="11"/>
          </p:nvPr>
        </p:nvSpPr>
        <p:spPr>
          <a:xfrm>
            <a:off x="5791260" y="1735824"/>
            <a:ext cx="5664139" cy="4287436"/>
          </a:xfrm>
        </p:spPr>
        <p:txBody>
          <a:bodyPr/>
          <a:lstStyle/>
          <a:p>
            <a:pPr marL="342900" indent="-342900">
              <a:lnSpc>
                <a:spcPct val="150000"/>
              </a:lnSpc>
              <a:buFont typeface="+mj-lt"/>
              <a:buAutoNum type="arabicPeriod"/>
            </a:pPr>
            <a:r>
              <a:rPr lang="de-DE" sz="2000" dirty="0"/>
              <a:t>Erklär Video zeigen </a:t>
            </a:r>
          </a:p>
          <a:p>
            <a:pPr marL="342900" indent="-342900">
              <a:lnSpc>
                <a:spcPct val="150000"/>
              </a:lnSpc>
              <a:buFont typeface="+mj-lt"/>
              <a:buAutoNum type="arabicPeriod"/>
            </a:pPr>
            <a:r>
              <a:rPr lang="de-DE" sz="2000" dirty="0"/>
              <a:t>Tool Erfahrung und Meinung mit anderen Studierenden teilen</a:t>
            </a:r>
          </a:p>
          <a:p>
            <a:pPr marL="342900" indent="-342900">
              <a:lnSpc>
                <a:spcPct val="150000"/>
              </a:lnSpc>
              <a:buFont typeface="+mj-lt"/>
              <a:buAutoNum type="arabicPeriod"/>
            </a:pPr>
            <a:r>
              <a:rPr lang="de-DE" sz="2000" dirty="0"/>
              <a:t>Fragen zum Tool beantworten </a:t>
            </a:r>
          </a:p>
          <a:p>
            <a:pPr marL="342900" indent="-342900">
              <a:lnSpc>
                <a:spcPct val="150000"/>
              </a:lnSpc>
              <a:buFont typeface="+mj-lt"/>
              <a:buAutoNum type="arabicPeriod"/>
            </a:pPr>
            <a:r>
              <a:rPr lang="de-DE" sz="2000" dirty="0"/>
              <a:t>Kurz Fach und Thema zu den informatische und digitalen Grundkompetenzen vorstellen</a:t>
            </a:r>
          </a:p>
          <a:p>
            <a:pPr marL="342900" indent="-342900">
              <a:lnSpc>
                <a:spcPct val="150000"/>
              </a:lnSpc>
              <a:buFont typeface="+mj-lt"/>
              <a:buAutoNum type="arabicPeriod"/>
            </a:pPr>
            <a:r>
              <a:rPr lang="de-DE" sz="2000" dirty="0"/>
              <a:t>Thema Reformpädagogik und Digitalisierung in der Schule</a:t>
            </a:r>
          </a:p>
        </p:txBody>
      </p:sp>
      <p:sp>
        <p:nvSpPr>
          <p:cNvPr id="5" name="Gestreifter Pfeil nach rechts 4"/>
          <p:cNvSpPr/>
          <p:nvPr/>
        </p:nvSpPr>
        <p:spPr>
          <a:xfrm>
            <a:off x="2965141" y="3391270"/>
            <a:ext cx="2503504" cy="488272"/>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035704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To</a:t>
            </a:r>
            <a:r>
              <a:rPr lang="de-DE" dirty="0"/>
              <a:t>-do-Liste bis zum nächsten Termin </a:t>
            </a:r>
          </a:p>
        </p:txBody>
      </p:sp>
      <p:sp>
        <p:nvSpPr>
          <p:cNvPr id="3" name="Inhaltsplatzhalter 2"/>
          <p:cNvSpPr>
            <a:spLocks noGrp="1"/>
          </p:cNvSpPr>
          <p:nvPr>
            <p:ph sz="quarter" idx="10"/>
          </p:nvPr>
        </p:nvSpPr>
        <p:spPr/>
        <p:txBody>
          <a:bodyPr/>
          <a:lstStyle/>
          <a:p>
            <a:pPr marL="342900" indent="-342900">
              <a:buAutoNum type="arabicPeriod"/>
            </a:pPr>
            <a:r>
              <a:rPr lang="de-DE" sz="1800" dirty="0"/>
              <a:t>Erklär Video fertig stellen</a:t>
            </a:r>
          </a:p>
          <a:p>
            <a:pPr marL="342900" indent="-342900">
              <a:buAutoNum type="arabicPeriod" startAt="2"/>
            </a:pPr>
            <a:r>
              <a:rPr lang="de-DE" sz="1800" dirty="0"/>
              <a:t>Kurze Vorstellung zu euerm Tool, Erfahrung + Fragerunde</a:t>
            </a:r>
          </a:p>
          <a:p>
            <a:r>
              <a:rPr lang="de-DE" sz="1800" dirty="0"/>
              <a:t>3. Anmeldung zur Prüfung</a:t>
            </a:r>
          </a:p>
          <a:p>
            <a:r>
              <a:rPr lang="de-DE" sz="1800" dirty="0"/>
              <a:t>	4.1. Ergänzungsbereich (EGS-SEGS; EGS-SEMS-1; EGS-SEGY-1; EGS-SEBS-1; EGS-SEBS-3) </a:t>
            </a:r>
          </a:p>
          <a:p>
            <a:r>
              <a:rPr lang="de-DE" sz="1800" dirty="0"/>
              <a:t>	4.2. WTH (EW-SEMS-WTH-M11, 4 LP)</a:t>
            </a:r>
          </a:p>
          <a:p>
            <a:r>
              <a:rPr lang="de-DE" sz="1800" dirty="0"/>
              <a:t>	4.3. Anmeldung im zweiten Anmeldezeitraum (ab dem 07.01.22)</a:t>
            </a:r>
          </a:p>
          <a:p>
            <a:endParaRPr lang="de-DE" dirty="0"/>
          </a:p>
        </p:txBody>
      </p:sp>
    </p:spTree>
    <p:extLst>
      <p:ext uri="{BB962C8B-B14F-4D97-AF65-F5344CB8AC3E}">
        <p14:creationId xmlns:p14="http://schemas.microsoft.com/office/powerpoint/2010/main" val="2816266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28575"/>
        </p:spPr>
        <p:txBody>
          <a:bodyPr/>
          <a:lstStyle/>
          <a:p>
            <a:r>
              <a:rPr lang="de-DE" dirty="0"/>
              <a:t>Rückblick auf die Selbstlernphase Praxis II</a:t>
            </a:r>
            <a:br>
              <a:rPr lang="de-DE" dirty="0"/>
            </a:br>
            <a:endParaRPr lang="de-DE" dirty="0"/>
          </a:p>
        </p:txBody>
      </p:sp>
      <p:sp>
        <p:nvSpPr>
          <p:cNvPr id="4" name="Rechteck 3"/>
          <p:cNvSpPr/>
          <p:nvPr/>
        </p:nvSpPr>
        <p:spPr>
          <a:xfrm>
            <a:off x="207962" y="812228"/>
            <a:ext cx="8955089" cy="1089529"/>
          </a:xfrm>
          <a:prstGeom prst="rect">
            <a:avLst/>
          </a:prstGeom>
          <a:ln>
            <a:solidFill>
              <a:schemeClr val="tx1"/>
            </a:solidFill>
          </a:ln>
        </p:spPr>
        <p:txBody>
          <a:bodyPr wrap="square">
            <a:spAutoFit/>
          </a:bodyPr>
          <a:lstStyle/>
          <a:p>
            <a:r>
              <a:rPr lang="de-DE" dirty="0"/>
              <a:t>L1: Lehrerin Frau Fischer […] unterbrach daraufhin die Gruppenarbeit und bat die Schülerinnen und Schüler nach einem Kochrezept zu suchen. Sie verriet den Lernenden, dass es ein Fischgericht ist, was in ihrer Heimat als "Lotte" bekannt ist. Natürlich fanden die Schülerinnen und Schüler kein Rezept unter diesem Namen. […]</a:t>
            </a:r>
          </a:p>
        </p:txBody>
      </p:sp>
      <p:sp>
        <p:nvSpPr>
          <p:cNvPr id="5" name="Rechteck 4"/>
          <p:cNvSpPr/>
          <p:nvPr/>
        </p:nvSpPr>
        <p:spPr>
          <a:xfrm>
            <a:off x="207962" y="1969499"/>
            <a:ext cx="8955089" cy="1089529"/>
          </a:xfrm>
          <a:prstGeom prst="rect">
            <a:avLst/>
          </a:prstGeom>
          <a:ln>
            <a:solidFill>
              <a:schemeClr val="tx1"/>
            </a:solidFill>
          </a:ln>
        </p:spPr>
        <p:txBody>
          <a:bodyPr wrap="square">
            <a:spAutoFit/>
          </a:bodyPr>
          <a:lstStyle/>
          <a:p>
            <a:r>
              <a:rPr lang="de-DE" dirty="0"/>
              <a:t>L2: Frau Marx […] richtete auf einer Schulplattform einen Chat für die Lernenden ein. Darin sollten sie ihre Interpretation des Inhaltes kurz darlegen. Nach einigen Tagen bemerkte sie jedoch, dass der Ton im Chat rauer wurde und sich die Schülerinnen und Schüler zu allerhand problematischen und teilweise angreifenden Aussagen hinreißen ließen. […]</a:t>
            </a:r>
          </a:p>
        </p:txBody>
      </p:sp>
      <p:sp>
        <p:nvSpPr>
          <p:cNvPr id="6" name="Rechteck 5"/>
          <p:cNvSpPr/>
          <p:nvPr/>
        </p:nvSpPr>
        <p:spPr>
          <a:xfrm>
            <a:off x="207962" y="3126770"/>
            <a:ext cx="8955088" cy="1338828"/>
          </a:xfrm>
          <a:prstGeom prst="rect">
            <a:avLst/>
          </a:prstGeom>
          <a:ln>
            <a:solidFill>
              <a:schemeClr val="tx1"/>
            </a:solidFill>
          </a:ln>
        </p:spPr>
        <p:txBody>
          <a:bodyPr wrap="square">
            <a:spAutoFit/>
          </a:bodyPr>
          <a:lstStyle/>
          <a:p>
            <a:r>
              <a:rPr lang="de-DE" dirty="0"/>
              <a:t>L3: Frau Nenner ist die Mathematiklehrerin der 3. Klassenstufe einer Dresdner Grundschule. Da laut Lehrplan besonders in der Mathematik allgemeine Problemlösefähigkeiten und algorithmisches Denken - also das Verstehen von allgemeinen Verfahren zur Lösung einer Klasse von Problemen - vermittelt werden soll, greift Frau Nenner am Ende der 3. Klassenstufe auf den sog. </a:t>
            </a:r>
            <a:r>
              <a:rPr lang="de-DE" dirty="0" err="1"/>
              <a:t>Calliope</a:t>
            </a:r>
            <a:r>
              <a:rPr lang="de-DE" dirty="0"/>
              <a:t> mini zurück. […]</a:t>
            </a:r>
          </a:p>
        </p:txBody>
      </p:sp>
      <p:sp>
        <p:nvSpPr>
          <p:cNvPr id="7" name="Rechteck 6"/>
          <p:cNvSpPr/>
          <p:nvPr/>
        </p:nvSpPr>
        <p:spPr>
          <a:xfrm>
            <a:off x="207963" y="4533341"/>
            <a:ext cx="8955087" cy="1588127"/>
          </a:xfrm>
          <a:prstGeom prst="rect">
            <a:avLst/>
          </a:prstGeom>
          <a:ln>
            <a:solidFill>
              <a:schemeClr val="tx1"/>
            </a:solidFill>
          </a:ln>
        </p:spPr>
        <p:txBody>
          <a:bodyPr wrap="square">
            <a:spAutoFit/>
          </a:bodyPr>
          <a:lstStyle/>
          <a:p>
            <a:r>
              <a:rPr lang="de-DE" dirty="0"/>
              <a:t>L4: Im Geschichtsunterricht der 11. Klassenstufe ist ein Thema, die Qualität von Quellen […] zu überprüfen. Der Geschichtslehrer bittet die Lernenden dazu, sich verschiedene Varianten der Berichtserstattung zum 11. September 2001 als Printmedien und im Internet anzuschauen. Anschließend arbeitet er nicht nur die unterschiedlichen Perspektiven heraus, sondern zeigt auch auf, dass die "Stärke" der Argumentation durch die Anonymität der Autorinnen und Autoren abhängt. […]</a:t>
            </a:r>
          </a:p>
        </p:txBody>
      </p:sp>
      <p:sp>
        <p:nvSpPr>
          <p:cNvPr id="8" name="Rechteck 7"/>
          <p:cNvSpPr/>
          <p:nvPr/>
        </p:nvSpPr>
        <p:spPr>
          <a:xfrm>
            <a:off x="10088372" y="2566848"/>
            <a:ext cx="1980000" cy="840230"/>
          </a:xfrm>
          <a:prstGeom prst="rect">
            <a:avLst/>
          </a:prstGeom>
          <a:ln>
            <a:solidFill>
              <a:schemeClr val="tx1"/>
            </a:solidFill>
          </a:ln>
        </p:spPr>
        <p:txBody>
          <a:bodyPr wrap="none">
            <a:spAutoFit/>
          </a:bodyPr>
          <a:lstStyle/>
          <a:p>
            <a:pPr algn="ctr"/>
            <a:r>
              <a:rPr lang="de-DE" dirty="0"/>
              <a:t>K3: Suchen </a:t>
            </a:r>
            <a:br>
              <a:rPr lang="de-DE" dirty="0"/>
            </a:br>
            <a:r>
              <a:rPr lang="de-DE" dirty="0"/>
              <a:t>und</a:t>
            </a:r>
            <a:br>
              <a:rPr lang="de-DE" dirty="0"/>
            </a:br>
            <a:r>
              <a:rPr lang="de-DE" dirty="0"/>
              <a:t> Verarbeiten</a:t>
            </a:r>
          </a:p>
        </p:txBody>
      </p:sp>
      <p:sp>
        <p:nvSpPr>
          <p:cNvPr id="9" name="Rechteck 8"/>
          <p:cNvSpPr/>
          <p:nvPr/>
        </p:nvSpPr>
        <p:spPr>
          <a:xfrm>
            <a:off x="10088372" y="782654"/>
            <a:ext cx="1980000" cy="840230"/>
          </a:xfrm>
          <a:prstGeom prst="rect">
            <a:avLst/>
          </a:prstGeom>
          <a:ln w="28575">
            <a:solidFill>
              <a:srgbClr val="FF0000"/>
            </a:solidFill>
          </a:ln>
        </p:spPr>
        <p:txBody>
          <a:bodyPr wrap="none">
            <a:spAutoFit/>
          </a:bodyPr>
          <a:lstStyle/>
          <a:p>
            <a:pPr algn="ctr"/>
            <a:r>
              <a:rPr lang="de-DE" dirty="0"/>
              <a:t>K1: Produzieren </a:t>
            </a:r>
          </a:p>
          <a:p>
            <a:pPr algn="ctr"/>
            <a:r>
              <a:rPr lang="de-DE" dirty="0"/>
              <a:t>und </a:t>
            </a:r>
          </a:p>
          <a:p>
            <a:pPr algn="ctr"/>
            <a:r>
              <a:rPr lang="de-DE" dirty="0"/>
              <a:t>Präsentieren</a:t>
            </a:r>
          </a:p>
        </p:txBody>
      </p:sp>
      <p:sp>
        <p:nvSpPr>
          <p:cNvPr id="10" name="Rechteck 9"/>
          <p:cNvSpPr/>
          <p:nvPr/>
        </p:nvSpPr>
        <p:spPr>
          <a:xfrm>
            <a:off x="10088372" y="3458945"/>
            <a:ext cx="1980000" cy="840230"/>
          </a:xfrm>
          <a:prstGeom prst="rect">
            <a:avLst/>
          </a:prstGeom>
          <a:ln>
            <a:solidFill>
              <a:schemeClr val="tx1"/>
            </a:solidFill>
          </a:ln>
        </p:spPr>
        <p:txBody>
          <a:bodyPr wrap="none">
            <a:spAutoFit/>
          </a:bodyPr>
          <a:lstStyle/>
          <a:p>
            <a:pPr algn="ctr"/>
            <a:r>
              <a:rPr lang="de-DE" dirty="0"/>
              <a:t>K4: Kommunizieren</a:t>
            </a:r>
            <a:br>
              <a:rPr lang="de-DE" dirty="0"/>
            </a:br>
            <a:r>
              <a:rPr lang="de-DE" dirty="0"/>
              <a:t> und</a:t>
            </a:r>
            <a:br>
              <a:rPr lang="de-DE" dirty="0"/>
            </a:br>
            <a:r>
              <a:rPr lang="de-DE" dirty="0"/>
              <a:t> Kooperieren</a:t>
            </a:r>
          </a:p>
        </p:txBody>
      </p:sp>
      <p:sp>
        <p:nvSpPr>
          <p:cNvPr id="11" name="Rechteck 10"/>
          <p:cNvSpPr/>
          <p:nvPr/>
        </p:nvSpPr>
        <p:spPr>
          <a:xfrm>
            <a:off x="10088372" y="4351042"/>
            <a:ext cx="1980000" cy="840230"/>
          </a:xfrm>
          <a:prstGeom prst="rect">
            <a:avLst/>
          </a:prstGeom>
          <a:ln w="28575">
            <a:solidFill>
              <a:srgbClr val="FF0000"/>
            </a:solidFill>
          </a:ln>
        </p:spPr>
        <p:txBody>
          <a:bodyPr wrap="none">
            <a:spAutoFit/>
          </a:bodyPr>
          <a:lstStyle/>
          <a:p>
            <a:pPr algn="ctr"/>
            <a:r>
              <a:rPr lang="de-DE" dirty="0"/>
              <a:t>K5: Schützen </a:t>
            </a:r>
            <a:br>
              <a:rPr lang="de-DE" dirty="0"/>
            </a:br>
            <a:r>
              <a:rPr lang="de-DE" dirty="0"/>
              <a:t>und</a:t>
            </a:r>
            <a:br>
              <a:rPr lang="de-DE" dirty="0"/>
            </a:br>
            <a:r>
              <a:rPr lang="de-DE" dirty="0"/>
              <a:t> sicher agieren</a:t>
            </a:r>
          </a:p>
        </p:txBody>
      </p:sp>
      <p:sp>
        <p:nvSpPr>
          <p:cNvPr id="12" name="Rechteck 11"/>
          <p:cNvSpPr/>
          <p:nvPr/>
        </p:nvSpPr>
        <p:spPr>
          <a:xfrm>
            <a:off x="10088372" y="5243138"/>
            <a:ext cx="1980000" cy="840230"/>
          </a:xfrm>
          <a:prstGeom prst="rect">
            <a:avLst/>
          </a:prstGeom>
          <a:ln>
            <a:solidFill>
              <a:schemeClr val="tx1"/>
            </a:solidFill>
          </a:ln>
        </p:spPr>
        <p:txBody>
          <a:bodyPr wrap="none">
            <a:spAutoFit/>
          </a:bodyPr>
          <a:lstStyle/>
          <a:p>
            <a:pPr algn="ctr"/>
            <a:r>
              <a:rPr lang="de-DE" dirty="0"/>
              <a:t>K6: Problemlösen </a:t>
            </a:r>
            <a:br>
              <a:rPr lang="de-DE" dirty="0"/>
            </a:br>
            <a:r>
              <a:rPr lang="de-DE" dirty="0"/>
              <a:t>und </a:t>
            </a:r>
            <a:br>
              <a:rPr lang="de-DE" dirty="0"/>
            </a:br>
            <a:r>
              <a:rPr lang="de-DE" dirty="0"/>
              <a:t>Handeln</a:t>
            </a:r>
          </a:p>
        </p:txBody>
      </p:sp>
      <p:sp>
        <p:nvSpPr>
          <p:cNvPr id="13" name="Rechteck 12"/>
          <p:cNvSpPr/>
          <p:nvPr/>
        </p:nvSpPr>
        <p:spPr>
          <a:xfrm>
            <a:off x="10088372" y="1674751"/>
            <a:ext cx="1980000" cy="840230"/>
          </a:xfrm>
          <a:prstGeom prst="rect">
            <a:avLst/>
          </a:prstGeom>
          <a:ln>
            <a:solidFill>
              <a:schemeClr val="tx1"/>
            </a:solidFill>
          </a:ln>
        </p:spPr>
        <p:txBody>
          <a:bodyPr wrap="none">
            <a:spAutoFit/>
          </a:bodyPr>
          <a:lstStyle/>
          <a:p>
            <a:pPr algn="ctr"/>
            <a:r>
              <a:rPr lang="de-DE" dirty="0"/>
              <a:t>K2: Analysieren </a:t>
            </a:r>
            <a:br>
              <a:rPr lang="de-DE" dirty="0"/>
            </a:br>
            <a:r>
              <a:rPr lang="de-DE" dirty="0"/>
              <a:t>und </a:t>
            </a:r>
            <a:br>
              <a:rPr lang="de-DE" dirty="0"/>
            </a:br>
            <a:r>
              <a:rPr lang="de-DE" dirty="0"/>
              <a:t>Reflektieren</a:t>
            </a:r>
          </a:p>
        </p:txBody>
      </p:sp>
      <p:cxnSp>
        <p:nvCxnSpPr>
          <p:cNvPr id="14" name="Gerade Verbindung mit Pfeil 13"/>
          <p:cNvCxnSpPr>
            <a:stCxn id="4" idx="3"/>
            <a:endCxn id="8" idx="1"/>
          </p:cNvCxnSpPr>
          <p:nvPr/>
        </p:nvCxnSpPr>
        <p:spPr>
          <a:xfrm>
            <a:off x="9163051" y="1356993"/>
            <a:ext cx="925321" cy="1629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a:stCxn id="5" idx="3"/>
            <a:endCxn id="10" idx="1"/>
          </p:cNvCxnSpPr>
          <p:nvPr/>
        </p:nvCxnSpPr>
        <p:spPr>
          <a:xfrm>
            <a:off x="9163051" y="2514264"/>
            <a:ext cx="925321" cy="1364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a:stCxn id="6" idx="3"/>
            <a:endCxn id="12" idx="1"/>
          </p:cNvCxnSpPr>
          <p:nvPr/>
        </p:nvCxnSpPr>
        <p:spPr>
          <a:xfrm>
            <a:off x="9163050" y="3796184"/>
            <a:ext cx="925322" cy="18670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a:stCxn id="7" idx="3"/>
            <a:endCxn id="13" idx="1"/>
          </p:cNvCxnSpPr>
          <p:nvPr/>
        </p:nvCxnSpPr>
        <p:spPr>
          <a:xfrm flipV="1">
            <a:off x="9163050" y="2094866"/>
            <a:ext cx="925322" cy="32325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3087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Exkurs:</a:t>
            </a:r>
            <a:br>
              <a:rPr lang="de-DE" dirty="0"/>
            </a:br>
            <a:r>
              <a:rPr lang="de-DE" dirty="0"/>
              <a:t>Lerntheoretische Grundlagen </a:t>
            </a:r>
            <a:br>
              <a:rPr lang="de-DE" dirty="0"/>
            </a:br>
            <a:r>
              <a:rPr lang="de-DE" dirty="0"/>
              <a:t>Psychologie</a:t>
            </a:r>
          </a:p>
        </p:txBody>
      </p:sp>
    </p:spTree>
    <p:extLst>
      <p:ext uri="{BB962C8B-B14F-4D97-AF65-F5344CB8AC3E}">
        <p14:creationId xmlns:p14="http://schemas.microsoft.com/office/powerpoint/2010/main" val="2526921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Klassische Lerntheorien: Reaktion(Response)-Lernen</a:t>
            </a:r>
            <a:br>
              <a:rPr lang="de-DE" dirty="0"/>
            </a:br>
            <a:endParaRPr lang="de-DE" dirty="0"/>
          </a:p>
        </p:txBody>
      </p:sp>
      <p:sp>
        <p:nvSpPr>
          <p:cNvPr id="3" name="Textplatzhalter 2"/>
          <p:cNvSpPr>
            <a:spLocks noGrp="1"/>
          </p:cNvSpPr>
          <p:nvPr>
            <p:ph type="body" sz="quarter" idx="10"/>
          </p:nvPr>
        </p:nvSpPr>
        <p:spPr>
          <a:xfrm>
            <a:off x="874713" y="1030288"/>
            <a:ext cx="5195887" cy="4799011"/>
          </a:xfrm>
        </p:spPr>
        <p:txBody>
          <a:bodyPr/>
          <a:lstStyle/>
          <a:p>
            <a:r>
              <a:rPr lang="de-DE" sz="1800" b="1" dirty="0"/>
              <a:t>behavioristischen Lerntheorien</a:t>
            </a:r>
            <a:br>
              <a:rPr lang="de-DE" sz="1800" b="1" dirty="0"/>
            </a:br>
            <a:br>
              <a:rPr lang="de-DE" sz="1800" b="1" dirty="0"/>
            </a:br>
            <a:r>
              <a:rPr lang="de-DE" sz="1800" dirty="0"/>
              <a:t>steht das beobachtbare Verhalten im Vordergrund des Lernprozesses, wobei die mentalen Prozesse im Gehirn nicht von Interesse sind.</a:t>
            </a:r>
          </a:p>
          <a:p>
            <a:endParaRPr lang="de-DE" sz="1800" dirty="0"/>
          </a:p>
          <a:p>
            <a:r>
              <a:rPr lang="de-DE" sz="1800" dirty="0"/>
              <a:t>1954 „The Art </a:t>
            </a:r>
            <a:r>
              <a:rPr lang="de-DE" sz="1800" dirty="0" err="1"/>
              <a:t>of</a:t>
            </a:r>
            <a:r>
              <a:rPr lang="de-DE" sz="1800" dirty="0"/>
              <a:t> Teaching“ oder „Black Box“</a:t>
            </a:r>
          </a:p>
          <a:p>
            <a:endParaRPr lang="de-DE" sz="1800" dirty="0"/>
          </a:p>
          <a:p>
            <a:endParaRPr lang="de-DE" sz="1800" dirty="0"/>
          </a:p>
          <a:p>
            <a:endParaRPr lang="de-DE" sz="1800" dirty="0"/>
          </a:p>
          <a:p>
            <a:endParaRPr lang="de-DE" sz="1800" dirty="0"/>
          </a:p>
          <a:p>
            <a:endParaRPr lang="de-DE" sz="1800" dirty="0"/>
          </a:p>
          <a:p>
            <a:r>
              <a:rPr lang="de-DE" sz="1800" dirty="0"/>
              <a:t>Eine Belohnung nach guter Arbeit geben =&gt; Arbeitet härter in der Zukunft </a:t>
            </a:r>
          </a:p>
          <a:p>
            <a:r>
              <a:rPr lang="de-DE" sz="1800" dirty="0"/>
              <a:t>Iwan Pawlow: Versuch mit dem Hund</a:t>
            </a:r>
          </a:p>
        </p:txBody>
      </p:sp>
      <p:sp>
        <p:nvSpPr>
          <p:cNvPr id="4" name="Textplatzhalter 3"/>
          <p:cNvSpPr>
            <a:spLocks noGrp="1"/>
          </p:cNvSpPr>
          <p:nvPr>
            <p:ph type="body" sz="quarter" idx="11"/>
          </p:nvPr>
        </p:nvSpPr>
        <p:spPr>
          <a:xfrm>
            <a:off x="6165055" y="1030288"/>
            <a:ext cx="5187950" cy="4344984"/>
          </a:xfrm>
        </p:spPr>
        <p:txBody>
          <a:bodyPr/>
          <a:lstStyle/>
          <a:p>
            <a:r>
              <a:rPr lang="de-DE" sz="1800" b="1" dirty="0"/>
              <a:t>kognitivistischen Lerntheorien</a:t>
            </a:r>
            <a:endParaRPr lang="de-DE" sz="1800" dirty="0"/>
          </a:p>
          <a:p>
            <a:br>
              <a:rPr lang="de-DE" sz="1800" dirty="0"/>
            </a:br>
            <a:r>
              <a:rPr lang="de-DE" sz="1800" dirty="0"/>
              <a:t>bei welchen die Kognitionen und Emotionen mit in das Modell des Lernprozesses eingebunden werden.</a:t>
            </a:r>
          </a:p>
          <a:p>
            <a:endParaRPr lang="de-DE" sz="1800" dirty="0"/>
          </a:p>
          <a:p>
            <a:r>
              <a:rPr lang="de-DE" sz="1800" dirty="0"/>
              <a:t>Annahmen zum Menschlichen Denken= Zusammenhang mit Erwartung und Kontrolle.</a:t>
            </a:r>
            <a:br>
              <a:rPr lang="de-DE" sz="1800" dirty="0"/>
            </a:br>
            <a:br>
              <a:rPr lang="de-DE" sz="1800" dirty="0"/>
            </a:br>
            <a:r>
              <a:rPr lang="de-DE" sz="1800" dirty="0"/>
              <a:t>Sinne sind ein Hauptmerkmal von Lernen (Geschmack, Geruch, Tasten, Sehen)</a:t>
            </a:r>
          </a:p>
          <a:p>
            <a:endParaRPr lang="de-DE" sz="1800" dirty="0"/>
          </a:p>
          <a:p>
            <a:r>
              <a:rPr lang="de-DE" sz="1800" dirty="0"/>
              <a:t>1988 ersten Schulfilme.</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595" y="3656807"/>
            <a:ext cx="4105275" cy="1114425"/>
          </a:xfrm>
          <a:prstGeom prst="rect">
            <a:avLst/>
          </a:prstGeom>
        </p:spPr>
      </p:pic>
    </p:spTree>
    <p:extLst>
      <p:ext uri="{BB962C8B-B14F-4D97-AF65-F5344CB8AC3E}">
        <p14:creationId xmlns:p14="http://schemas.microsoft.com/office/powerpoint/2010/main" val="3816501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4"/>
          </p:nvPr>
        </p:nvSpPr>
        <p:spPr>
          <a:xfrm>
            <a:off x="874713" y="321276"/>
            <a:ext cx="5195887" cy="5508023"/>
          </a:xfrm>
        </p:spPr>
        <p:txBody>
          <a:bodyPr/>
          <a:lstStyle/>
          <a:p>
            <a:r>
              <a:rPr lang="de-DE" sz="1800" b="1" dirty="0"/>
              <a:t>Die Sozial-kognitive Lerntheorie</a:t>
            </a:r>
            <a:endParaRPr lang="de-DE" sz="1800" dirty="0"/>
          </a:p>
          <a:p>
            <a:endParaRPr lang="de-DE" sz="1800" dirty="0"/>
          </a:p>
          <a:p>
            <a:endParaRPr lang="de-DE" dirty="0"/>
          </a:p>
        </p:txBody>
      </p:sp>
      <p:sp>
        <p:nvSpPr>
          <p:cNvPr id="6" name="Rechteck 5"/>
          <p:cNvSpPr/>
          <p:nvPr/>
        </p:nvSpPr>
        <p:spPr>
          <a:xfrm>
            <a:off x="6070600" y="321275"/>
            <a:ext cx="5754816" cy="3831818"/>
          </a:xfrm>
          <a:prstGeom prst="rect">
            <a:avLst/>
          </a:prstGeom>
        </p:spPr>
        <p:txBody>
          <a:bodyPr wrap="square">
            <a:spAutoFit/>
          </a:bodyPr>
          <a:lstStyle/>
          <a:p>
            <a:r>
              <a:rPr lang="de-DE" sz="1800" b="1" dirty="0"/>
              <a:t>Konstruktivistische Lerntheorie</a:t>
            </a:r>
          </a:p>
          <a:p>
            <a:endParaRPr lang="de-DE" sz="1800" dirty="0"/>
          </a:p>
          <a:p>
            <a:r>
              <a:rPr lang="de-DE" sz="1800" dirty="0"/>
              <a:t>Jean Piaget 1976, Individueller kreativer Prozess</a:t>
            </a:r>
          </a:p>
          <a:p>
            <a:endParaRPr lang="de-DE" sz="1800" dirty="0"/>
          </a:p>
          <a:p>
            <a:r>
              <a:rPr lang="de-DE" sz="1800" dirty="0"/>
              <a:t>Ein Zusammenspiel von Assimilation (einordnen) und Akkommodation (anpassen, Veränderung)</a:t>
            </a:r>
          </a:p>
          <a:p>
            <a:endParaRPr lang="de-DE" sz="1800" dirty="0"/>
          </a:p>
          <a:p>
            <a:r>
              <a:rPr lang="de-DE" sz="1800" dirty="0"/>
              <a:t>Erfahrung ermöglicht + Basis Vorwissen</a:t>
            </a:r>
            <a:br>
              <a:rPr lang="de-DE" sz="1800" dirty="0"/>
            </a:br>
            <a:r>
              <a:rPr lang="de-DE" sz="1800" dirty="0"/>
              <a:t>Lernen durch tun führt zu konstruieren</a:t>
            </a:r>
          </a:p>
          <a:p>
            <a:endParaRPr lang="de-DE" dirty="0"/>
          </a:p>
          <a:p>
            <a:endParaRPr lang="de-DE" dirty="0"/>
          </a:p>
          <a:p>
            <a:endParaRPr lang="de-DE" dirty="0"/>
          </a:p>
          <a:p>
            <a:endParaRPr lang="de-DE" dirty="0"/>
          </a:p>
          <a:p>
            <a:endParaRPr lang="de-DE" dirty="0"/>
          </a:p>
        </p:txBody>
      </p:sp>
      <p:sp>
        <p:nvSpPr>
          <p:cNvPr id="2" name="Rechteck 1"/>
          <p:cNvSpPr/>
          <p:nvPr/>
        </p:nvSpPr>
        <p:spPr>
          <a:xfrm>
            <a:off x="708837" y="987345"/>
            <a:ext cx="4919429" cy="4579715"/>
          </a:xfrm>
          <a:prstGeom prst="rect">
            <a:avLst/>
          </a:prstGeom>
        </p:spPr>
        <p:txBody>
          <a:bodyPr wrap="square">
            <a:spAutoFit/>
          </a:bodyPr>
          <a:lstStyle/>
          <a:p>
            <a:r>
              <a:rPr lang="de-DE" dirty="0"/>
              <a:t>Die kognitivistischen Lerntheorien nehmen an, dass das Lernen von Prozessen beeinflusst wird, die zwischen dem Reiz und der Reaktion stattfinden</a:t>
            </a:r>
          </a:p>
          <a:p>
            <a:endParaRPr lang="de-DE" dirty="0"/>
          </a:p>
          <a:p>
            <a:r>
              <a:rPr lang="de-DE" dirty="0"/>
              <a:t>Gegensatz zum Behaviorismus sind die mentalen Prozesse und innerpsychischen Vorgänge also von zentraler Bedeutung.</a:t>
            </a:r>
          </a:p>
          <a:p>
            <a:endParaRPr lang="de-DE" dirty="0"/>
          </a:p>
          <a:p>
            <a:r>
              <a:rPr lang="de-DE" dirty="0"/>
              <a:t>Dem Lernenden kommt außerdem eine aktivere Rolle zu. Der Prozess der Imitation hängt stark mit den Spiegelneuronen zusammen. </a:t>
            </a:r>
          </a:p>
          <a:p>
            <a:endParaRPr lang="de-DE" dirty="0"/>
          </a:p>
          <a:p>
            <a:r>
              <a:rPr lang="de-DE" dirty="0"/>
              <a:t>Lernen wird mit Interaktion mit und von anderen gesteuert. </a:t>
            </a:r>
          </a:p>
          <a:p>
            <a:endParaRPr lang="de-DE" dirty="0"/>
          </a:p>
          <a:p>
            <a:r>
              <a:rPr lang="de-DE" dirty="0"/>
              <a:t>Lerngruppen: Unterschiedliche Ansichten, Austausch von Wissen, Zuschauen, Mitmachen</a:t>
            </a:r>
          </a:p>
        </p:txBody>
      </p:sp>
    </p:spTree>
    <p:extLst>
      <p:ext uri="{BB962C8B-B14F-4D97-AF65-F5344CB8AC3E}">
        <p14:creationId xmlns:p14="http://schemas.microsoft.com/office/powerpoint/2010/main" val="3012183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613869" y="309609"/>
            <a:ext cx="4500477" cy="400110"/>
          </a:xfrm>
          <a:prstGeom prst="rect">
            <a:avLst/>
          </a:prstGeom>
        </p:spPr>
        <p:txBody>
          <a:bodyPr wrap="square">
            <a:spAutoFit/>
          </a:bodyPr>
          <a:lstStyle/>
          <a:p>
            <a:r>
              <a:rPr lang="de-DE" sz="2000" b="1" dirty="0">
                <a:solidFill>
                  <a:schemeClr val="tx1">
                    <a:lumMod val="90000"/>
                    <a:lumOff val="10000"/>
                  </a:schemeClr>
                </a:solidFill>
              </a:rPr>
              <a:t>Behavioristischen Lerntheorien</a:t>
            </a:r>
            <a:endParaRPr lang="de-DE" sz="2000" dirty="0">
              <a:solidFill>
                <a:schemeClr val="tx1">
                  <a:lumMod val="90000"/>
                  <a:lumOff val="10000"/>
                </a:schemeClr>
              </a:solidFill>
            </a:endParaRPr>
          </a:p>
        </p:txBody>
      </p:sp>
      <p:sp>
        <p:nvSpPr>
          <p:cNvPr id="4" name="Rechteck 3"/>
          <p:cNvSpPr/>
          <p:nvPr/>
        </p:nvSpPr>
        <p:spPr>
          <a:xfrm>
            <a:off x="6549655" y="309609"/>
            <a:ext cx="4677563" cy="400110"/>
          </a:xfrm>
          <a:prstGeom prst="rect">
            <a:avLst/>
          </a:prstGeom>
        </p:spPr>
        <p:txBody>
          <a:bodyPr wrap="none">
            <a:spAutoFit/>
          </a:bodyPr>
          <a:lstStyle/>
          <a:p>
            <a:r>
              <a:rPr lang="de-DE" sz="2000" b="1" dirty="0">
                <a:solidFill>
                  <a:schemeClr val="accent5">
                    <a:lumMod val="75000"/>
                  </a:schemeClr>
                </a:solidFill>
              </a:rPr>
              <a:t>Die kognitivistischen Lerntheorien </a:t>
            </a:r>
          </a:p>
        </p:txBody>
      </p:sp>
      <p:sp>
        <p:nvSpPr>
          <p:cNvPr id="5" name="Rechteck 4"/>
          <p:cNvSpPr/>
          <p:nvPr/>
        </p:nvSpPr>
        <p:spPr>
          <a:xfrm>
            <a:off x="451586" y="3260843"/>
            <a:ext cx="4431021" cy="400110"/>
          </a:xfrm>
          <a:prstGeom prst="rect">
            <a:avLst/>
          </a:prstGeom>
        </p:spPr>
        <p:txBody>
          <a:bodyPr wrap="none">
            <a:spAutoFit/>
          </a:bodyPr>
          <a:lstStyle/>
          <a:p>
            <a:r>
              <a:rPr lang="de-DE" sz="2000" b="1" dirty="0">
                <a:solidFill>
                  <a:schemeClr val="accent4">
                    <a:lumMod val="75000"/>
                  </a:schemeClr>
                </a:solidFill>
              </a:rPr>
              <a:t>Konstruktivistische Lerntheorien</a:t>
            </a:r>
          </a:p>
        </p:txBody>
      </p:sp>
      <p:sp>
        <p:nvSpPr>
          <p:cNvPr id="6" name="Rechteck 5"/>
          <p:cNvSpPr/>
          <p:nvPr/>
        </p:nvSpPr>
        <p:spPr>
          <a:xfrm>
            <a:off x="7485320" y="3260843"/>
            <a:ext cx="4337221" cy="400110"/>
          </a:xfrm>
          <a:prstGeom prst="rect">
            <a:avLst/>
          </a:prstGeom>
        </p:spPr>
        <p:txBody>
          <a:bodyPr wrap="square">
            <a:spAutoFit/>
          </a:bodyPr>
          <a:lstStyle/>
          <a:p>
            <a:r>
              <a:rPr lang="de-DE" sz="2000" b="1" dirty="0">
                <a:solidFill>
                  <a:srgbClr val="E02D8A"/>
                </a:solidFill>
              </a:rPr>
              <a:t>Sozial-kognitive Lerntheorien</a:t>
            </a:r>
          </a:p>
        </p:txBody>
      </p:sp>
    </p:spTree>
    <p:extLst>
      <p:ext uri="{BB962C8B-B14F-4D97-AF65-F5344CB8AC3E}">
        <p14:creationId xmlns:p14="http://schemas.microsoft.com/office/powerpoint/2010/main" val="1566087217"/>
      </p:ext>
    </p:extLst>
  </p:cSld>
  <p:clrMapOvr>
    <a:masterClrMapping/>
  </p:clrMapOvr>
</p:sld>
</file>

<file path=ppt/theme/theme1.xml><?xml version="1.0" encoding="utf-8"?>
<a:theme xmlns:a="http://schemas.openxmlformats.org/drawingml/2006/main" name="TUD_2018_16zu9">
  <a:themeElements>
    <a:clrScheme name="TUD_Farben">
      <a:dk1>
        <a:srgbClr val="00305E"/>
      </a:dk1>
      <a:lt1>
        <a:srgbClr val="FFFFFF"/>
      </a:lt1>
      <a:dk2>
        <a:srgbClr val="00305E"/>
      </a:dk2>
      <a:lt2>
        <a:srgbClr val="727879"/>
      </a:lt2>
      <a:accent1>
        <a:srgbClr val="009EE0"/>
      </a:accent1>
      <a:accent2>
        <a:srgbClr val="006AB3"/>
      </a:accent2>
      <a:accent3>
        <a:srgbClr val="6AB023"/>
      </a:accent3>
      <a:accent4>
        <a:srgbClr val="007D40"/>
      </a:accent4>
      <a:accent5>
        <a:srgbClr val="93107E"/>
      </a:accent5>
      <a:accent6>
        <a:srgbClr val="54378A"/>
      </a:accent6>
      <a:hlink>
        <a:srgbClr val="009EE0"/>
      </a:hlink>
      <a:folHlink>
        <a:srgbClr val="006AB3"/>
      </a:folHlink>
    </a:clrScheme>
    <a:fontScheme name="TUD_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5F33D884-F589-4867-B14D-ADF29AAAD4D9}" vid="{9F2FB8FB-87A0-4C75-9D7B-F11987904793}"/>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Praesentationsvorlagen16zu9</Template>
  <TotalTime>0</TotalTime>
  <Words>3887</Words>
  <Application>Microsoft Office PowerPoint</Application>
  <PresentationFormat>Breitbild</PresentationFormat>
  <Paragraphs>526</Paragraphs>
  <Slides>47</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47</vt:i4>
      </vt:variant>
    </vt:vector>
  </HeadingPairs>
  <TitlesOfParts>
    <vt:vector size="52" baseType="lpstr">
      <vt:lpstr>Arial</vt:lpstr>
      <vt:lpstr>Open Sans</vt:lpstr>
      <vt:lpstr>Calibri</vt:lpstr>
      <vt:lpstr>Symbol</vt:lpstr>
      <vt:lpstr>TUD_2018_16zu9</vt:lpstr>
      <vt:lpstr>Lehren und Lernen in der digitalen Welt Präsenztermin IV</vt:lpstr>
      <vt:lpstr>Gliederung</vt:lpstr>
      <vt:lpstr>Rückblick auf die Selbstlernphase Praxis II </vt:lpstr>
      <vt:lpstr>Rückblick auf die Selbstlernphase Praxis II </vt:lpstr>
      <vt:lpstr>Rückblick auf die Selbstlernphase Praxis II </vt:lpstr>
      <vt:lpstr>Exkurs: Lerntheoretische Grundlagen  Psychologie</vt:lpstr>
      <vt:lpstr>Klassische Lerntheorien: Reaktion(Response)-Lernen </vt:lpstr>
      <vt:lpstr>PowerPoint-Präsentation</vt:lpstr>
      <vt:lpstr>PowerPoint-Präsentation</vt:lpstr>
      <vt:lpstr>PowerPoint-Präsentation</vt:lpstr>
      <vt:lpstr>Quiz Academy</vt:lpstr>
      <vt:lpstr>Teil 2: Technologische Perspektive  </vt:lpstr>
      <vt:lpstr>Thema Über Medien: </vt:lpstr>
      <vt:lpstr>Einleitung Warum ist die Technologische Perspektive so wichtig? </vt:lpstr>
      <vt:lpstr>Padlet</vt:lpstr>
      <vt:lpstr>PowerPoint-Präsentation</vt:lpstr>
      <vt:lpstr>Warum wissen wie das Internet funktioniert?</vt:lpstr>
      <vt:lpstr>Funktion des Internets</vt:lpstr>
      <vt:lpstr>Webserver</vt:lpstr>
      <vt:lpstr>PowerPoint-Präsentation</vt:lpstr>
      <vt:lpstr>Router</vt:lpstr>
      <vt:lpstr>Funktionsweise des Internet</vt:lpstr>
      <vt:lpstr>Funktionsweise des Internet</vt:lpstr>
      <vt:lpstr>Netztopologien Diskussion </vt:lpstr>
      <vt:lpstr>Maschen-Topologien</vt:lpstr>
      <vt:lpstr>PowerPoint-Präsentation</vt:lpstr>
      <vt:lpstr>ASCII Code</vt:lpstr>
      <vt:lpstr>Künstliche Intelligenz (KI) Daten und Informationen EVA Prinzip Teachable Machine (Tool)</vt:lpstr>
      <vt:lpstr>Algorithmus</vt:lpstr>
      <vt:lpstr>Anfänge und Philosophische Fragen</vt:lpstr>
      <vt:lpstr>Klassifikation KI</vt:lpstr>
      <vt:lpstr>ELIZA</vt:lpstr>
      <vt:lpstr>KI in Beziehung</vt:lpstr>
      <vt:lpstr>Teachable Machine Ausprobieren   https://teachablemachine.withgoogle.com </vt:lpstr>
      <vt:lpstr>Zurück zur Praxis Aufgaben zur Abgabe Bedingung im Seminar</vt:lpstr>
      <vt:lpstr>PowerPoint-Präsentation</vt:lpstr>
      <vt:lpstr>Unterrichtsverlaufsplan   !!Einsatz der digitalen und informatischen Kompetenzen !!</vt:lpstr>
      <vt:lpstr>OPAL: </vt:lpstr>
      <vt:lpstr>Unterrichtsverlaufsplan </vt:lpstr>
      <vt:lpstr>Aus dem Stoffverteilungsplan eine kurze Einheit</vt:lpstr>
      <vt:lpstr>Unterrichtsverlaufsplan </vt:lpstr>
      <vt:lpstr>Aufgabenstellung zum Unterrichtsverlaufsplan</vt:lpstr>
      <vt:lpstr>Aufgabenstellung zum Unterrichtsverlaufsplan</vt:lpstr>
      <vt:lpstr>Kurze Feedbackrunde </vt:lpstr>
      <vt:lpstr>PowerPoint-Präsentation</vt:lpstr>
      <vt:lpstr>Termin 5 Ablauf</vt:lpstr>
      <vt:lpstr>To-do-Liste bis zum nächsten Termin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Präsentationsvorlagen im CD der TU Dresden</dc:title>
  <dc:creator>Rolf Puderbach</dc:creator>
  <cp:lastModifiedBy>Dornebusch, Konrad</cp:lastModifiedBy>
  <cp:revision>336</cp:revision>
  <dcterms:created xsi:type="dcterms:W3CDTF">2019-07-17T09:15:21Z</dcterms:created>
  <dcterms:modified xsi:type="dcterms:W3CDTF">2022-12-15T09:29:54Z</dcterms:modified>
</cp:coreProperties>
</file>