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63" r:id="rId7"/>
    <p:sldId id="267" r:id="rId8"/>
    <p:sldId id="272" r:id="rId9"/>
    <p:sldId id="265" r:id="rId10"/>
    <p:sldId id="266" r:id="rId11"/>
    <p:sldId id="260" r:id="rId12"/>
    <p:sldId id="268" r:id="rId13"/>
    <p:sldId id="269" r:id="rId14"/>
    <p:sldId id="261" r:id="rId15"/>
    <p:sldId id="274" r:id="rId16"/>
    <p:sldId id="275" r:id="rId17"/>
    <p:sldId id="26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647A574-1634-47BC-B59D-2F5BC7690A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B46654-24A8-451C-A77A-3CF7AC1132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D189-1A25-452C-B046-98B589872F52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87A631D1-3464-45FA-B6A2-BED1008332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04AA4B6E-337A-469D-9265-29935EC6C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1E75FB-69F3-47EA-9A09-988C879159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68F813-E128-4DAF-96F5-3F52D10ED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503C2-E222-4E69-9188-E73939BD68B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BA67-55F5-49D3-9119-A0A21172A388}" type="datetime1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7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E821-343F-48D4-9610-E27331D87EC9}" type="datetime1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20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D2FD-C183-4D85-BA92-BEB877220986}" type="datetime1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12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2484-FBB7-4C2D-B622-55FCA29E21BE}" type="datetime1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95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4762-B1A0-4C41-B2CC-FCBE3CCEAE6F}" type="datetime1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212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BD50-5D84-40EB-904C-A3D2D118B9E9}" type="datetime1">
              <a:rPr lang="de-DE" smtClean="0"/>
              <a:t>14.05.2020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87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A103-2E2F-4F88-ACF2-ECAF99FC1ABE}" type="datetime1">
              <a:rPr lang="de-DE" smtClean="0"/>
              <a:t>14.05.2020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760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985F-4372-499D-B56F-921F051A7D26}" type="datetime1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A7CA-5A2F-4BA5-B039-8616D5C05022}" type="datetime1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452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A112-B13A-4BD1-9F8B-BE05AB47E052}" type="datetime1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1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E81A-8A25-434E-BD5B-5255CE35FA98}" type="datetime1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78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5F65-B2FD-4D7A-9919-1BC026F6B5D9}" type="datetime1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8A55-942C-467C-92C3-238078776B88}" type="datetime1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4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B2B9-ACE0-4B23-BC9E-2D86A9CD84B7}" type="datetime1">
              <a:rPr lang="de-DE" smtClean="0"/>
              <a:t>14.05.2020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2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EC7A-D9B8-4939-85D8-D7418392F4CF}" type="datetime1">
              <a:rPr lang="de-DE" smtClean="0"/>
              <a:t>14.05.2020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30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99D6-6806-487A-9099-C5FBD7214CE0}" type="datetime1">
              <a:rPr lang="de-DE" smtClean="0"/>
              <a:t>14.05.2020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24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C873-0FFA-4DEC-A4A0-01EA61DCD494}" type="datetime1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01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7B92-040D-4AD6-9D47-01AB5C764294}" type="datetime1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Ben Trömel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A3BA03-F234-4818-A1FE-964262BA946F}" type="datetime1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Ben Trömel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D3F561-F4EB-4547-862A-C6CE50F478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96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881DB-6098-45C6-A00E-AE2C75C92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-26504"/>
            <a:ext cx="8689976" cy="2509213"/>
          </a:xfrm>
        </p:spPr>
        <p:txBody>
          <a:bodyPr/>
          <a:lstStyle/>
          <a:p>
            <a:r>
              <a:rPr lang="de-DE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Condition</a:t>
            </a: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Monitoring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A91627-BFFB-4CA7-BB39-FCA3D2CEF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633870"/>
            <a:ext cx="8689976" cy="2746513"/>
          </a:xfrm>
        </p:spPr>
        <p:txBody>
          <a:bodyPr>
            <a:normAutofit/>
          </a:bodyPr>
          <a:lstStyle/>
          <a:p>
            <a:r>
              <a:rPr lang="de-DE" sz="2800" cap="non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Was wird wie an hydraulischen Systemen überwacht?</a:t>
            </a:r>
          </a:p>
          <a:p>
            <a:endParaRPr lang="de-DE" sz="2000" cap="none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endParaRPr lang="de-DE" sz="2000" cap="none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r>
              <a:rPr lang="de-DE" sz="2000" cap="non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von Ben </a:t>
            </a:r>
            <a:r>
              <a:rPr lang="de-DE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endParaRPr lang="de-DE" sz="2000" cap="none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r>
              <a:rPr lang="de-DE" sz="2000" cap="non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Betreuer: Dipl. -Ing. Holger Kühne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2C28C5D-5A47-4578-8958-6A4A4054FFCD}"/>
              </a:ext>
            </a:extLst>
          </p:cNvPr>
          <p:cNvGrpSpPr/>
          <p:nvPr/>
        </p:nvGrpSpPr>
        <p:grpSpPr>
          <a:xfrm>
            <a:off x="0" y="0"/>
            <a:ext cx="12192000" cy="984885"/>
            <a:chOff x="0" y="0"/>
            <a:chExt cx="12192000" cy="984885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CDFDFDD-578D-4B8F-B993-B67190F5BCFB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1016B68-981D-4F3E-9EA3-26F4C4A6D46B}"/>
                </a:ext>
              </a:extLst>
            </p:cNvPr>
            <p:cNvSpPr txBox="1"/>
            <p:nvPr/>
          </p:nvSpPr>
          <p:spPr>
            <a:xfrm>
              <a:off x="0" y="0"/>
              <a:ext cx="857415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45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FCF8E4A-1B77-405A-88A5-ABC8D1FA4B7E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7B55A7C-01E7-46D1-A6B8-D2586020257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638E1EF-A6C1-4430-8262-872683030DAE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8E13C1EE-8E5D-4B95-89B1-129622F1D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56" y="2445221"/>
            <a:ext cx="3029373" cy="303889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B5E2A62-2D8A-4851-A967-778A93DBCDFC}"/>
              </a:ext>
            </a:extLst>
          </p:cNvPr>
          <p:cNvSpPr txBox="1"/>
          <p:nvPr/>
        </p:nvSpPr>
        <p:spPr>
          <a:xfrm>
            <a:off x="9843057" y="6068758"/>
            <a:ext cx="3029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Quelle: Fa. HYDAC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31AD0E0-08E1-4E6E-8AF3-4A2E144BD555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A67F3588-C198-4D9D-8214-4CE807F7FB8B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nhaltsplatzhalter 26" descr="Ein Bild, das Licht enthält.&#10;&#10;Automatisch generierte Beschreibung">
            <a:extLst>
              <a:ext uri="{FF2B5EF4-FFF2-40B4-BE49-F238E27FC236}">
                <a16:creationId xmlns:a16="http://schemas.microsoft.com/office/drawing/2014/main" id="{7138687A-4F18-4C57-8138-73C656DFA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1" y="2440072"/>
            <a:ext cx="3599543" cy="3049199"/>
          </a:xfr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675EC2B7-1AEB-423C-8A87-BB535B9EF2CB}"/>
              </a:ext>
            </a:extLst>
          </p:cNvPr>
          <p:cNvSpPr txBox="1"/>
          <p:nvPr/>
        </p:nvSpPr>
        <p:spPr>
          <a:xfrm>
            <a:off x="1407886" y="1349829"/>
            <a:ext cx="378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HYDAC AS 1000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F5BF4AA-D826-48DC-BA4F-A73AD7628FC2}"/>
              </a:ext>
            </a:extLst>
          </p:cNvPr>
          <p:cNvSpPr txBox="1"/>
          <p:nvPr/>
        </p:nvSpPr>
        <p:spPr>
          <a:xfrm>
            <a:off x="7870856" y="1349829"/>
            <a:ext cx="378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HYDAC AS 2000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AAEF3BB-83CC-4E56-8123-80634834AADF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    3 Sensortechnik							Seite 9		    12.05.2020</a:t>
            </a:r>
          </a:p>
        </p:txBody>
      </p:sp>
    </p:spTree>
    <p:extLst>
      <p:ext uri="{BB962C8B-B14F-4D97-AF65-F5344CB8AC3E}">
        <p14:creationId xmlns:p14="http://schemas.microsoft.com/office/powerpoint/2010/main" val="392753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793C1A-0C01-4277-BA56-DA9AF0D7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Messstrecke </a:t>
            </a:r>
            <a:r>
              <a:rPr lang="de-DE" sz="24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HySense</a:t>
            </a: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CX 197</a:t>
            </a: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Beinhaltet:  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Partikelzähler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Feuchtigkeitssensor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Viskositätssensor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253A976-0F94-4279-AAF2-47F0BC57F6E4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2C5EBF6-4AC9-4BE4-AAE5-588CC260EDB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29A93EF-85A5-4BFE-B930-6C2768857F6B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FC96A59B-5425-429B-B14D-EF61D2ABEA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95" y="2334370"/>
            <a:ext cx="3725255" cy="31961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502B537-8BF4-41AA-85B5-A3C8CB9BBE04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1459C46-9401-4994-BDF3-B26CDAF42D33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62A84B7B-6965-43CC-833C-C89DCF006F8C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4 Kombisysteme + Auswertung				Seite 10		    12.05.2020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C42DAD-40F5-4787-8A2F-E19B5BA2F262}"/>
              </a:ext>
            </a:extLst>
          </p:cNvPr>
          <p:cNvSpPr txBox="1"/>
          <p:nvPr/>
        </p:nvSpPr>
        <p:spPr>
          <a:xfrm>
            <a:off x="8150087" y="5514200"/>
            <a:ext cx="3725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Fa. </a:t>
            </a:r>
            <a:r>
              <a:rPr lang="de-DE" sz="1400" dirty="0" err="1">
                <a:latin typeface="Arial Nova" panose="020B0504020202020204" pitchFamily="34" charset="0"/>
              </a:rPr>
              <a:t>HySense</a:t>
            </a:r>
            <a:endParaRPr lang="de-DE" sz="1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3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78A027-41A1-4E98-8FBB-69C5966BB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Kontaminationskontrollgerät EATON CSS 04</a:t>
            </a: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Misst: 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Partikelverteilung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Wassersättigung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Viskosität</a:t>
            </a: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Und ermittelt den Alterungsgrad des Öls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86EEDE2-4D8E-440C-AFC6-0EC566F91D3D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61B88B0-E099-4A75-BDFD-24845635D50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2D042EE-6DCC-4B63-A9F6-B2D6A8CDDC57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02554150-618C-40D8-97E1-F0D7053E51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82" y="2400185"/>
            <a:ext cx="3207440" cy="35434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A7865AAD-7C5F-480A-B446-CD5314C265E5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C9FC223D-3CB8-4D69-A20C-454304B5D471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6FEF2168-B903-4189-93B3-8ECD2CE146D6}"/>
              </a:ext>
            </a:extLst>
          </p:cNvPr>
          <p:cNvSpPr txBox="1"/>
          <p:nvPr/>
        </p:nvSpPr>
        <p:spPr>
          <a:xfrm flipH="1">
            <a:off x="7777813" y="5971417"/>
            <a:ext cx="302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Fa. EATON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C43597-7119-471B-81D5-BE07FBF10BED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4 Kombisysteme + Auswertung				Seite 11		    12.05.2020</a:t>
            </a:r>
          </a:p>
        </p:txBody>
      </p:sp>
    </p:spTree>
    <p:extLst>
      <p:ext uri="{BB962C8B-B14F-4D97-AF65-F5344CB8AC3E}">
        <p14:creationId xmlns:p14="http://schemas.microsoft.com/office/powerpoint/2010/main" val="424323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EEBC5F-E0B6-4273-8CB6-3A72D4264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92" y="1535941"/>
            <a:ext cx="10364452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MCMS 2000 </a:t>
            </a:r>
            <a:b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(</a:t>
            </a:r>
            <a:r>
              <a:rPr lang="de-DE" sz="24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Machine</a:t>
            </a: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de-DE" sz="24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Conditional</a:t>
            </a: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Monitoring System)</a:t>
            </a:r>
          </a:p>
          <a:p>
            <a:pPr marL="0" indent="0">
              <a:buNone/>
            </a:pPr>
            <a:endParaRPr lang="de-DE" sz="2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Fasst von Sensoren ermittelte Werte zusammen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Analysiert ermittelte Daten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Kann selbstständig angeschlossene Anlagen ansteuern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liefert Daten zur Speicherung und weiteren Analyse an PC</a:t>
            </a:r>
          </a:p>
          <a:p>
            <a:pPr marL="0" indent="0">
              <a:buNone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5A1C8B6-00BF-4EE7-B4F7-9055AE511A05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C649FDB-0C1A-4C3B-ACD5-87D8EB1C7A6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9752AEC-5712-4CDF-B5F9-9760F7610970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69311BA2-7D64-49C8-8149-42A7F339B4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75" y="2149183"/>
            <a:ext cx="3969233" cy="36613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1155057-C4BD-4A67-8D7B-104359059149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5D6CB94-FDC2-442D-A2B8-3952BBA12915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CC65B066-C319-4932-BD92-AFBC31A0E502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4 Kombisysteme + Auswertung				Seite 12		    12.05.2020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56E50DB-E11C-40C7-A16B-37B55615678A}"/>
              </a:ext>
            </a:extLst>
          </p:cNvPr>
          <p:cNvSpPr txBox="1"/>
          <p:nvPr/>
        </p:nvSpPr>
        <p:spPr>
          <a:xfrm>
            <a:off x="7812575" y="5853315"/>
            <a:ext cx="351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Fa. HYDAC </a:t>
            </a:r>
          </a:p>
        </p:txBody>
      </p:sp>
    </p:spTree>
    <p:extLst>
      <p:ext uri="{BB962C8B-B14F-4D97-AF65-F5344CB8AC3E}">
        <p14:creationId xmlns:p14="http://schemas.microsoft.com/office/powerpoint/2010/main" val="128428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A074AA-5B8B-4136-8B6F-4B60BB314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Firma </a:t>
            </a:r>
            <a:r>
              <a:rPr lang="de-DE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Vac</a:t>
            </a: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- </a:t>
            </a:r>
            <a:r>
              <a:rPr lang="de-DE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Con</a:t>
            </a: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Inc. 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Gestiegene Garantiekosten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Analyse des Betriebs, unter anderem auch des </a:t>
            </a:r>
            <a:b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genutzten Hydrauliköls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Öl entsprach teilweise nicht den </a:t>
            </a:r>
            <a:b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Reinheitsanforderungen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Anwendung von EATON CSS 04 </a:t>
            </a:r>
          </a:p>
          <a:p>
            <a:pPr>
              <a:buFontTx/>
              <a:buChar char="-"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D39230D-56B9-4F1A-8D84-295E464CCE8A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D622FC2-3795-41FF-9511-D7CEE5BA5D5F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39B19D0F-3413-41F9-8E4E-07F3DF7D5854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pic>
        <p:nvPicPr>
          <p:cNvPr id="11" name="Grafik 10" descr="Ein Bild, das Gras, LKW, draußen, Transport enthält.&#10;&#10;Automatisch generierte Beschreibung">
            <a:extLst>
              <a:ext uri="{FF2B5EF4-FFF2-40B4-BE49-F238E27FC236}">
                <a16:creationId xmlns:a16="http://schemas.microsoft.com/office/drawing/2014/main" id="{05BA01C2-487E-4A03-9CF8-FDEBD1B08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65" y="2278813"/>
            <a:ext cx="4849280" cy="381880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32D96A1-63A3-4188-A40D-FAB42844579B}"/>
              </a:ext>
            </a:extLst>
          </p:cNvPr>
          <p:cNvSpPr txBox="1"/>
          <p:nvPr/>
        </p:nvSpPr>
        <p:spPr>
          <a:xfrm>
            <a:off x="6722165" y="6097621"/>
            <a:ext cx="484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Fa. </a:t>
            </a:r>
            <a:r>
              <a:rPr lang="de-DE" sz="1400" dirty="0" err="1">
                <a:latin typeface="Arial Nova" panose="020B0504020202020204" pitchFamily="34" charset="0"/>
              </a:rPr>
              <a:t>Vac</a:t>
            </a:r>
            <a:r>
              <a:rPr lang="de-DE" sz="1400" dirty="0">
                <a:latin typeface="Arial Nova" panose="020B0504020202020204" pitchFamily="34" charset="0"/>
              </a:rPr>
              <a:t>- </a:t>
            </a:r>
            <a:r>
              <a:rPr lang="de-DE" sz="1400" dirty="0" err="1">
                <a:latin typeface="Arial Nova" panose="020B0504020202020204" pitchFamily="34" charset="0"/>
              </a:rPr>
              <a:t>Con</a:t>
            </a:r>
            <a:endParaRPr lang="de-DE" dirty="0">
              <a:latin typeface="Arial Nova" panose="020B05040202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EB42C55-0CEC-4A69-A385-FF1D1629E9DC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C618E73-2B94-4436-AE30-88CDA4CA05EB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D4931132-1929-43CC-B6FB-BA32F7A71D6E}"/>
              </a:ext>
            </a:extLst>
          </p:cNvPr>
          <p:cNvSpPr txBox="1"/>
          <p:nvPr/>
        </p:nvSpPr>
        <p:spPr>
          <a:xfrm>
            <a:off x="0" y="65393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			5 Beispiele						Seite 13		    12.05.2020</a:t>
            </a:r>
          </a:p>
        </p:txBody>
      </p:sp>
    </p:spTree>
    <p:extLst>
      <p:ext uri="{BB962C8B-B14F-4D97-AF65-F5344CB8AC3E}">
        <p14:creationId xmlns:p14="http://schemas.microsoft.com/office/powerpoint/2010/main" val="345834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A074AA-5B8B-4136-8B6F-4B60BB314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75" y="1182041"/>
            <a:ext cx="10364452" cy="3424107"/>
          </a:xfrm>
        </p:spPr>
        <p:txBody>
          <a:bodyPr/>
          <a:lstStyle/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Hochsee- und </a:t>
            </a:r>
            <a:r>
              <a:rPr lang="de-DE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Offshoreindustrie</a:t>
            </a: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Zu Überwachen sind:</a:t>
            </a: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- Schmieröle in Motoren, Generatoren</a:t>
            </a: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- hydraulische Antriebe von Strahlrudern/Rudern</a:t>
            </a: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- Fördereinrichtungen auf Bohrplattformen</a:t>
            </a:r>
          </a:p>
          <a:p>
            <a:pPr marL="0" indent="0">
              <a:buNone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D39230D-56B9-4F1A-8D84-295E464CCE8A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D622FC2-3795-41FF-9511-D7CEE5BA5D5F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39B19D0F-3413-41F9-8E4E-07F3DF7D5854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032D96A1-63A3-4188-A40D-FAB42844579B}"/>
              </a:ext>
            </a:extLst>
          </p:cNvPr>
          <p:cNvSpPr txBox="1"/>
          <p:nvPr/>
        </p:nvSpPr>
        <p:spPr>
          <a:xfrm>
            <a:off x="8298004" y="6213576"/>
            <a:ext cx="484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</a:t>
            </a:r>
            <a:r>
              <a:rPr lang="de-DE" sz="1400" dirty="0" err="1">
                <a:latin typeface="Arial Nova" panose="020B0504020202020204" pitchFamily="34" charset="0"/>
              </a:rPr>
              <a:t>world</a:t>
            </a:r>
            <a:r>
              <a:rPr lang="de-DE" sz="1400" dirty="0">
                <a:latin typeface="Arial Nova" panose="020B0504020202020204" pitchFamily="34" charset="0"/>
              </a:rPr>
              <a:t> maritime </a:t>
            </a:r>
            <a:r>
              <a:rPr lang="de-DE" sz="1400" dirty="0" err="1">
                <a:latin typeface="Arial Nova" panose="020B0504020202020204" pitchFamily="34" charset="0"/>
              </a:rPr>
              <a:t>news</a:t>
            </a:r>
            <a:endParaRPr lang="de-DE" dirty="0">
              <a:latin typeface="Arial Nova" panose="020B05040202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EB42C55-0CEC-4A69-A385-FF1D1629E9DC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C618E73-2B94-4436-AE30-88CDA4CA05EB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fik 6" descr="Ein Bild, das Wasser, Boot, draußen, Schiff enthält.&#10;&#10;Automatisch generierte Beschreibung">
            <a:extLst>
              <a:ext uri="{FF2B5EF4-FFF2-40B4-BE49-F238E27FC236}">
                <a16:creationId xmlns:a16="http://schemas.microsoft.com/office/drawing/2014/main" id="{8FE40502-1F94-4DA8-8D1F-D57F251B4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65" y="850308"/>
            <a:ext cx="4338638" cy="26517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149EA13-1F03-4E22-8226-DF035BDE6F01}"/>
              </a:ext>
            </a:extLst>
          </p:cNvPr>
          <p:cNvSpPr txBox="1"/>
          <p:nvPr/>
        </p:nvSpPr>
        <p:spPr>
          <a:xfrm>
            <a:off x="8590396" y="3392195"/>
            <a:ext cx="433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Schiffe-kaufen.de</a:t>
            </a:r>
            <a:endParaRPr lang="de-DE" dirty="0">
              <a:latin typeface="Arial Nova" panose="020B0504020202020204" pitchFamily="34" charset="0"/>
            </a:endParaRPr>
          </a:p>
        </p:txBody>
      </p:sp>
      <p:pic>
        <p:nvPicPr>
          <p:cNvPr id="13" name="Grafik 12" descr="Ein Bild, das drinnen, sitzend, Tisch, schwarz enthält.&#10;&#10;Automatisch generierte Beschreibung">
            <a:extLst>
              <a:ext uri="{FF2B5EF4-FFF2-40B4-BE49-F238E27FC236}">
                <a16:creationId xmlns:a16="http://schemas.microsoft.com/office/drawing/2014/main" id="{2E7CBE38-FE29-4A4F-BF3D-79FE83BE0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27" y="3672160"/>
            <a:ext cx="4064000" cy="24180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B11AC57-D871-484C-89C7-108E8EEC613A}"/>
              </a:ext>
            </a:extLst>
          </p:cNvPr>
          <p:cNvSpPr txBox="1"/>
          <p:nvPr/>
        </p:nvSpPr>
        <p:spPr>
          <a:xfrm>
            <a:off x="2396346" y="6049284"/>
            <a:ext cx="433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schiffe-und-kreuzfahrten.de</a:t>
            </a:r>
            <a:endParaRPr lang="de-DE" dirty="0">
              <a:latin typeface="Arial Nova" panose="020B0504020202020204" pitchFamily="34" charset="0"/>
            </a:endParaRPr>
          </a:p>
        </p:txBody>
      </p:sp>
      <p:pic>
        <p:nvPicPr>
          <p:cNvPr id="20" name="Grafik 19" descr="Ein Bild, das Boot, Wasser, Schiff, groß enthält.&#10;&#10;Automatisch generierte Beschreibung">
            <a:extLst>
              <a:ext uri="{FF2B5EF4-FFF2-40B4-BE49-F238E27FC236}">
                <a16:creationId xmlns:a16="http://schemas.microsoft.com/office/drawing/2014/main" id="{4A1FD871-233C-4ACD-AE5A-BDCDC4009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65" y="3625244"/>
            <a:ext cx="4264496" cy="266306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0375442-EB93-48D7-8102-02ECBD5BFAB2}"/>
              </a:ext>
            </a:extLst>
          </p:cNvPr>
          <p:cNvSpPr txBox="1"/>
          <p:nvPr/>
        </p:nvSpPr>
        <p:spPr>
          <a:xfrm>
            <a:off x="0" y="65393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			5 Beispiele						Seite 14		    12.05.2020</a:t>
            </a:r>
          </a:p>
        </p:txBody>
      </p:sp>
    </p:spTree>
    <p:extLst>
      <p:ext uri="{BB962C8B-B14F-4D97-AF65-F5344CB8AC3E}">
        <p14:creationId xmlns:p14="http://schemas.microsoft.com/office/powerpoint/2010/main" val="229315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A074AA-5B8B-4136-8B6F-4B60BB314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Ölüberwachung bei PKW</a:t>
            </a: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Sensor misst: 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Füllstand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Temperatur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Zustand und Wassergehalt</a:t>
            </a:r>
          </a:p>
          <a:p>
            <a:pPr marL="0" indent="0">
              <a:buNone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D39230D-56B9-4F1A-8D84-295E464CCE8A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D622FC2-3795-41FF-9511-D7CEE5BA5D5F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39B19D0F-3413-41F9-8E4E-07F3DF7D5854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032D96A1-63A3-4188-A40D-FAB42844579B}"/>
              </a:ext>
            </a:extLst>
          </p:cNvPr>
          <p:cNvSpPr txBox="1"/>
          <p:nvPr/>
        </p:nvSpPr>
        <p:spPr>
          <a:xfrm>
            <a:off x="6708913" y="6096943"/>
            <a:ext cx="4849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fahrzeug-elektrik.de</a:t>
            </a:r>
            <a:endParaRPr lang="de-DE" dirty="0">
              <a:latin typeface="Arial Nova" panose="020B05040202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EB42C55-0CEC-4A69-A385-FF1D1629E9DC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C618E73-2B94-4436-AE30-88CDA4CA05EB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fik 6" descr="Ein Bild, das Tisch, sitzend, Front, schwarz enthält.&#10;&#10;Automatisch generierte Beschreibung">
            <a:extLst>
              <a:ext uri="{FF2B5EF4-FFF2-40B4-BE49-F238E27FC236}">
                <a16:creationId xmlns:a16="http://schemas.microsoft.com/office/drawing/2014/main" id="{84DB3036-53C3-449D-AC4D-36F851D2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54" y="991833"/>
            <a:ext cx="2676899" cy="507753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C06E2EF-AF34-47CE-BAC6-E948D00C4223}"/>
              </a:ext>
            </a:extLst>
          </p:cNvPr>
          <p:cNvSpPr txBox="1"/>
          <p:nvPr/>
        </p:nvSpPr>
        <p:spPr>
          <a:xfrm>
            <a:off x="0" y="65393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			5 Beispiele						Seite 15		    12.05.2020</a:t>
            </a:r>
          </a:p>
        </p:txBody>
      </p:sp>
    </p:spTree>
    <p:extLst>
      <p:ext uri="{BB962C8B-B14F-4D97-AF65-F5344CB8AC3E}">
        <p14:creationId xmlns:p14="http://schemas.microsoft.com/office/powerpoint/2010/main" val="79383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F98FD-1009-4E4B-AF9B-C5FC200D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6 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3C969C-9148-49DC-86B9-49AB65A13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Treibt Umweltschutz, Ressourcenschonung und Effizienz voran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Aufgrund hoher Anschaffungskosten eher für große Anlagen mit hohen Laufleistungen geeignet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Untersuchung mithilfe von Sensoren und intelligenter Auswertung ist schneller als das Analysieren des Fluids im Labor</a:t>
            </a:r>
          </a:p>
          <a:p>
            <a:pPr>
              <a:buFontTx/>
              <a:buChar char="-"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>
              <a:buFontTx/>
              <a:buChar char="-"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>
              <a:buFontTx/>
              <a:buChar char="-"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BE0B834-3F87-49DC-961C-5E2AD882ACF6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A47EF6B-8DAB-49BB-B94C-57B723491AA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3801C5B9-CE49-463D-BF55-8E6D570603FD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A51118A-B2D5-4131-837F-018A8982C54B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00E1271-CBF7-45AA-8DCA-8F0F9189EFA8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F23569FE-3A73-40AE-897B-26665029350C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        6 Zusammenfassung					Seite 16		    12.05.2020</a:t>
            </a:r>
          </a:p>
        </p:txBody>
      </p:sp>
    </p:spTree>
    <p:extLst>
      <p:ext uri="{BB962C8B-B14F-4D97-AF65-F5344CB8AC3E}">
        <p14:creationId xmlns:p14="http://schemas.microsoft.com/office/powerpoint/2010/main" val="33172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11DBB55-AEAA-422B-AA53-C8C38B85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40" y="1751661"/>
            <a:ext cx="9622971" cy="381535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AC18A7-A66E-4348-AF63-E5113873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140" y="1820055"/>
            <a:ext cx="7649660" cy="307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Vielen Dank für Ihre </a:t>
            </a:r>
            <a:br>
              <a:rPr lang="de-DE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de-DE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Aufmerksamkeit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5A4B5A4-C779-4405-ADCB-5CBA53DEFFB0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538AC24-0714-43E3-9BED-F94687FB45B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5DDD298-8644-48A2-A876-DE00ECFE04A4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2A6BCA9-7E33-4C17-9527-2D484A60A777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085DBC7C-C7D5-4F66-A756-98C4B87A4D0B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Vielen Dank für Ihre Aufmerksamkeit			Seite 17		    12.05.2020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A3B4BE3-661F-4039-B023-7B0A8C257CF7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2CBEF6D-1645-4D29-BA83-6236C5844672}"/>
              </a:ext>
            </a:extLst>
          </p:cNvPr>
          <p:cNvSpPr txBox="1"/>
          <p:nvPr/>
        </p:nvSpPr>
        <p:spPr>
          <a:xfrm>
            <a:off x="9401471" y="5597796"/>
            <a:ext cx="2471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Quelle: Fa. </a:t>
            </a:r>
            <a:r>
              <a:rPr lang="de-DE" sz="1400" dirty="0" err="1"/>
              <a:t>Codan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1839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F7193B-B5B4-40E3-B225-D9E36CB0A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263415"/>
            <a:ext cx="10364452" cy="4331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1 Einleitung 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2 Messgrößen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3 Sensortechnik 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4 Kombisysteme + Auswertung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5 Beispiele 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6 Zusammenfassung</a:t>
            </a:r>
            <a:endParaRPr lang="de-DE" sz="18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FFBF76D-D163-4365-94AC-6E7EE8F20A32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2A54225-48F8-4697-8408-C7D5894921F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2DB81CA-EDE7-4476-961D-9345CF5F00B1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F3E64AE0-F5AB-4796-8381-C4EB47DEA734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        		Gliederung						Seite 1		    12.05.2020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5665348-9F54-4E99-B902-8F103E307D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65" y="1326363"/>
            <a:ext cx="3260034" cy="35504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C72729E-F1E9-445B-A12D-08E6ECB411FB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B46C049-B9A9-4B19-947C-C617F2F77FB0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46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4AB053-CFAA-4108-BCED-50A5A9D6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605255"/>
            <a:ext cx="10364452" cy="458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Condition</a:t>
            </a: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Monitoring = Zustandsüberwachung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Bei Maschinen hauptsächlich:			In der Hydraulik: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- Drehzahl					- Partikel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- Drehmoment				- Wasseranteil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- Vibrationen					- Viskosität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						- Volumenstrom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						- Druck</a:t>
            </a:r>
          </a:p>
          <a:p>
            <a:pPr marL="0" indent="0">
              <a:buNone/>
            </a:pPr>
            <a:r>
              <a:rPr lang="de-DE" sz="2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						- Temperatur </a:t>
            </a:r>
          </a:p>
          <a:p>
            <a:pPr marL="0" indent="0">
              <a:buNone/>
            </a:pPr>
            <a:endParaRPr lang="de-DE" sz="2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de-DE" sz="2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535989C-F2F5-431C-9770-2F113A20D18D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4ABCDC4-926D-4325-BD6F-462A46A41CC0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86AD4EA-F1DD-45B7-B0E1-8E48FF1FA3D8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</a:t>
              </a:r>
              <a:endPara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2009C41B-E51D-473A-B37F-3499F9B9ED80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        		1 Einleitung 						Seite 2		    12.05.2020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1771F67-0169-4C91-8613-962799BF1F4C}"/>
              </a:ext>
            </a:extLst>
          </p:cNvPr>
          <p:cNvCxnSpPr>
            <a:cxnSpLocks/>
          </p:cNvCxnSpPr>
          <p:nvPr/>
        </p:nvCxnSpPr>
        <p:spPr>
          <a:xfrm>
            <a:off x="5857464" y="2260366"/>
            <a:ext cx="1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08ADE8C1-B4BE-4272-9A2D-127705EEAE09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2E5373D-CCB9-4AB6-8F0D-92B9BF7CF5B6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30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3C6ABD-5F89-4C5A-B518-6E8D7CB2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15" y="1266323"/>
            <a:ext cx="5182225" cy="4850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Volumenstrommessung ist wichtig:	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für hydraulische</a:t>
            </a:r>
            <a:b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Leistungsberechnung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um Leckage zu</a:t>
            </a:r>
            <a:b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messen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für andere fluidbezogene </a:t>
            </a:r>
            <a:b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Messungen (Partikelzählung) 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B694A35-2E7B-4B15-9945-2A1D2A0B5015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7D86358-0851-4171-B2FC-2E69016E4283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5F6079B-D73B-4803-B8E9-0B4BC22695B1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A95FB49-DA3D-4D4D-8D5A-E4439178B062}"/>
              </a:ext>
            </a:extLst>
          </p:cNvPr>
          <p:cNvCxnSpPr>
            <a:cxnSpLocks/>
          </p:cNvCxnSpPr>
          <p:nvPr/>
        </p:nvCxnSpPr>
        <p:spPr>
          <a:xfrm>
            <a:off x="4329363" y="1329240"/>
            <a:ext cx="0" cy="4199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44E4628E-7413-4B48-8B71-6E30E0207BF8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           2 Messgrößen						Seite 3		    12.05.2020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820DB93-D170-44E8-B7CB-C95F2E1AFA83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B6828B7-9B1F-4DF9-B11E-CD44A35BA751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BC37429D-B255-4D4C-91A5-9BE23FC0F25D}"/>
              </a:ext>
            </a:extLst>
          </p:cNvPr>
          <p:cNvSpPr txBox="1">
            <a:spLocks/>
          </p:cNvSpPr>
          <p:nvPr/>
        </p:nvSpPr>
        <p:spPr>
          <a:xfrm>
            <a:off x="4329364" y="1269594"/>
            <a:ext cx="4128048" cy="4850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Druckmessung ist wichtig: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um System zu schützen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für hydraulische Leistungsberechnung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für Messung der Viskosität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52C148C6-5F55-4DFD-B7E9-6F5559D27551}"/>
              </a:ext>
            </a:extLst>
          </p:cNvPr>
          <p:cNvCxnSpPr>
            <a:cxnSpLocks/>
          </p:cNvCxnSpPr>
          <p:nvPr/>
        </p:nvCxnSpPr>
        <p:spPr>
          <a:xfrm>
            <a:off x="8442898" y="1329240"/>
            <a:ext cx="0" cy="4199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CFB16A8C-532E-47DB-8DDE-6AD4CA8DB182}"/>
              </a:ext>
            </a:extLst>
          </p:cNvPr>
          <p:cNvSpPr txBox="1">
            <a:spLocks/>
          </p:cNvSpPr>
          <p:nvPr/>
        </p:nvSpPr>
        <p:spPr>
          <a:xfrm>
            <a:off x="8442898" y="1329240"/>
            <a:ext cx="3547783" cy="48505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Viskositätsmessung ist wichtig: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Um Schmierfähigkeit sicher zu stellen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Um Energie- und Strömungsverluste zu </a:t>
            </a:r>
            <a:b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vermeiden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Um </a:t>
            </a:r>
            <a:r>
              <a:rPr lang="de-DE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Leckageverluste</a:t>
            </a: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zu vermeiden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Um Fluidalterung zu bestimmen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</a:t>
            </a:r>
          </a:p>
        </p:txBody>
      </p:sp>
      <p:pic>
        <p:nvPicPr>
          <p:cNvPr id="34" name="Inhaltsplatzhalter 7">
            <a:extLst>
              <a:ext uri="{FF2B5EF4-FFF2-40B4-BE49-F238E27FC236}">
                <a16:creationId xmlns:a16="http://schemas.microsoft.com/office/drawing/2014/main" id="{E109B3D9-AEB8-4B86-B712-5ACFB2D8669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218" y="5250563"/>
            <a:ext cx="1791463" cy="12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rafik 35" descr="Ein Bild, das Objekt, draußen, Straße, Uhr enthält.&#10;&#10;Automatisch generierte Beschreibung">
            <a:extLst>
              <a:ext uri="{FF2B5EF4-FFF2-40B4-BE49-F238E27FC236}">
                <a16:creationId xmlns:a16="http://schemas.microsoft.com/office/drawing/2014/main" id="{6AB410E6-6F1B-4AF9-BB15-D3BB55CD6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59" y="3708022"/>
            <a:ext cx="1991475" cy="1991475"/>
          </a:xfrm>
          <a:prstGeom prst="rect">
            <a:avLst/>
          </a:prstGeom>
        </p:spPr>
      </p:pic>
      <p:pic>
        <p:nvPicPr>
          <p:cNvPr id="38" name="Grafik 3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3B0D117-E818-4071-8085-162C46A15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0" y="4415245"/>
            <a:ext cx="2215882" cy="1732417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5338BA52-B409-40AF-842A-B5E815529D06}"/>
              </a:ext>
            </a:extLst>
          </p:cNvPr>
          <p:cNvSpPr txBox="1"/>
          <p:nvPr/>
        </p:nvSpPr>
        <p:spPr>
          <a:xfrm>
            <a:off x="4395059" y="5699497"/>
            <a:ext cx="3547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hydraulicmegastore.com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B6AB472-D000-4A5C-B993-FBFF04776A99}"/>
              </a:ext>
            </a:extLst>
          </p:cNvPr>
          <p:cNvSpPr txBox="1"/>
          <p:nvPr/>
        </p:nvSpPr>
        <p:spPr>
          <a:xfrm>
            <a:off x="687616" y="6125748"/>
            <a:ext cx="3547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 Quelle: wikipedia.com</a:t>
            </a:r>
          </a:p>
        </p:txBody>
      </p:sp>
    </p:spTree>
    <p:extLst>
      <p:ext uri="{BB962C8B-B14F-4D97-AF65-F5344CB8AC3E}">
        <p14:creationId xmlns:p14="http://schemas.microsoft.com/office/powerpoint/2010/main" val="368138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74273B-7CE3-401B-99D3-329FC77D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884009"/>
            <a:ext cx="10364452" cy="4255259"/>
          </a:xfrm>
        </p:spPr>
        <p:txBody>
          <a:bodyPr/>
          <a:lstStyle/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Partikel im Öl </a:t>
            </a: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Herkunft: 					Folgen: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Eingebaute Verschmutzung			- Erhöhter Verschleiß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Von außen zugeführte Verschmutzung		- Durch Abrieb noch mehr Partikel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Erzeugte Verschmutzung 			- Schäden an Bauteilen</a:t>
            </a: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					- plötzlicher Ausfall</a:t>
            </a: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					- Additivabbau/ Fluidalterung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B7E1294-F3C5-4FDF-9401-FC6415B4C94D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E1ADB33-8C68-4C71-9B45-02E4B2E183E2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B8967A4-8553-48F7-81B9-459D7A44FA09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339712FC-A45F-4D7A-8A1A-5AE8067CEA04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		  2 Messgrößen						Seite 4		    12.05.2020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9337E28-351A-4AD8-900A-9B03A7BC59E3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CA19FF4-869C-48A0-8EBB-7F1AFDD919F2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D62146D-6800-49AD-AD4B-19E4733EBC8F}"/>
              </a:ext>
            </a:extLst>
          </p:cNvPr>
          <p:cNvCxnSpPr>
            <a:cxnSpLocks/>
          </p:cNvCxnSpPr>
          <p:nvPr/>
        </p:nvCxnSpPr>
        <p:spPr>
          <a:xfrm>
            <a:off x="6096000" y="1327980"/>
            <a:ext cx="0" cy="3367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Grafik 9" descr="Ein Bild, das Tisch, drinnen, Flasche, sitzend enthält.&#10;&#10;Automatisch generierte Beschreibung">
            <a:extLst>
              <a:ext uri="{FF2B5EF4-FFF2-40B4-BE49-F238E27FC236}">
                <a16:creationId xmlns:a16="http://schemas.microsoft.com/office/drawing/2014/main" id="{8CC209BD-EE3E-4C8E-A434-905C9632F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8" y="3742795"/>
            <a:ext cx="3810000" cy="1905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2A5A5FA-0171-4296-89F9-646D81BDA4BD}"/>
              </a:ext>
            </a:extLst>
          </p:cNvPr>
          <p:cNvSpPr txBox="1"/>
          <p:nvPr/>
        </p:nvSpPr>
        <p:spPr>
          <a:xfrm>
            <a:off x="837888" y="5647795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cjc.de</a:t>
            </a:r>
            <a:endParaRPr lang="de-DE" sz="20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3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DF269D-EC87-4304-9E03-EADC194FF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48" y="914112"/>
            <a:ext cx="10364452" cy="3424107"/>
          </a:xfrm>
        </p:spPr>
        <p:txBody>
          <a:bodyPr/>
          <a:lstStyle/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Arten von Wasser in Öl:				Herkunft/Ursachen von Wasser im Öl: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Gelöstes Wasser				- Falsch gelagertes </a:t>
            </a:r>
            <a:r>
              <a:rPr lang="de-DE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Frischöl</a:t>
            </a: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Freies Wasser					- Umgebung</a:t>
            </a:r>
          </a:p>
          <a:p>
            <a:pPr>
              <a:buFontTx/>
              <a:buChar char="-"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Wasser als Emulsion im Öl			- Belüftung</a:t>
            </a:r>
          </a:p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						- Kühlwasserleckagen</a:t>
            </a:r>
          </a:p>
          <a:p>
            <a:pPr>
              <a:buFontTx/>
              <a:buChar char="-"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3E571AF-9311-40C6-A901-31F12F9C1388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21B6FCEA-2A92-478E-A0E8-8D6D0747D0B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8373A5C-BE7F-4900-B557-5BB59798E77D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F423E91-A901-4DC5-B587-BE591D795EF7}"/>
              </a:ext>
            </a:extLst>
          </p:cNvPr>
          <p:cNvCxnSpPr>
            <a:cxnSpLocks/>
          </p:cNvCxnSpPr>
          <p:nvPr/>
        </p:nvCxnSpPr>
        <p:spPr>
          <a:xfrm>
            <a:off x="5728098" y="886583"/>
            <a:ext cx="0" cy="2277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135F1E0-4732-46CD-9019-76C76D294B1F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      	  2 Messgrößen						Seite 5		    12.05.2020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180544F-8BF5-4601-9CC6-5FEF40120F72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79CA127-5718-4E6B-A86F-C51945EAC0A8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BA87FCAE-3774-4D5E-B255-E0D3E0CABD02}"/>
              </a:ext>
            </a:extLst>
          </p:cNvPr>
          <p:cNvSpPr txBox="1">
            <a:spLocks/>
          </p:cNvSpPr>
          <p:nvPr/>
        </p:nvSpPr>
        <p:spPr>
          <a:xfrm>
            <a:off x="4287078" y="3693887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Folgen von Öl im Wasser: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- Kavitation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- Korrosion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- Verschlechterung der Viskosität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- Ölalterung </a:t>
            </a:r>
          </a:p>
          <a:p>
            <a:pPr>
              <a:buFontTx/>
              <a:buChar char="-"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pic>
        <p:nvPicPr>
          <p:cNvPr id="4" name="Grafik 3" descr="Ein Bild, das Regen, Essen enthält.&#10;&#10;Automatisch generierte Beschreibung">
            <a:extLst>
              <a:ext uri="{FF2B5EF4-FFF2-40B4-BE49-F238E27FC236}">
                <a16:creationId xmlns:a16="http://schemas.microsoft.com/office/drawing/2014/main" id="{5D87D9BA-EACD-4D77-8165-1D355818B6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72" y="3528514"/>
            <a:ext cx="3427142" cy="227753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6C2C4C4-25DA-40DF-82A3-50792E3411E3}"/>
              </a:ext>
            </a:extLst>
          </p:cNvPr>
          <p:cNvSpPr txBox="1"/>
          <p:nvPr/>
        </p:nvSpPr>
        <p:spPr>
          <a:xfrm>
            <a:off x="8574157" y="5806045"/>
            <a:ext cx="3310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differencebetween.com</a:t>
            </a:r>
            <a:endParaRPr lang="de-DE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3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DBF13CC-333C-4FC5-8597-BDABA7FC907C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0097B94-A2CD-425B-A9F6-55E451926D2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3794169-B596-4B6D-B94A-1A715FF75C59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pic>
        <p:nvPicPr>
          <p:cNvPr id="10" name="Inhaltsplatzhalter 9" descr="Ein Bild, das Flasche, Essen, Tisch enthält.&#10;&#10;Automatisch generierte Beschreibung">
            <a:extLst>
              <a:ext uri="{FF2B5EF4-FFF2-40B4-BE49-F238E27FC236}">
                <a16:creationId xmlns:a16="http://schemas.microsoft.com/office/drawing/2014/main" id="{1CC68BC3-AD82-4E65-B47A-6A3626CE2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49" y="2351555"/>
            <a:ext cx="4524620" cy="289433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0317035-AC1A-4DBF-82D1-32EEAA20E373}"/>
              </a:ext>
            </a:extLst>
          </p:cNvPr>
          <p:cNvSpPr txBox="1"/>
          <p:nvPr/>
        </p:nvSpPr>
        <p:spPr>
          <a:xfrm>
            <a:off x="6480781" y="2298545"/>
            <a:ext cx="5088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Links: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Frischöl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mit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ca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250 ppm Wasseranteil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Mitte: 1500 ppm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Wasseranteíl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(Emulsion)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Rechts: 30 000 ppm Wasseranteil (Emulsion mit freiem Wasser)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0025803-F0DE-4BFE-AC8B-AF804B9154A8}"/>
              </a:ext>
            </a:extLst>
          </p:cNvPr>
          <p:cNvSpPr txBox="1"/>
          <p:nvPr/>
        </p:nvSpPr>
        <p:spPr>
          <a:xfrm>
            <a:off x="1667875" y="5245894"/>
            <a:ext cx="5088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Fa. </a:t>
            </a:r>
            <a:r>
              <a:rPr lang="de-DE" sz="1400" dirty="0" err="1">
                <a:latin typeface="Arial Nova" panose="020B0504020202020204" pitchFamily="34" charset="0"/>
              </a:rPr>
              <a:t>Oilcheck</a:t>
            </a:r>
            <a:endParaRPr lang="de-DE" sz="1400" dirty="0">
              <a:latin typeface="Arial Nova" panose="020B05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7F36D8F-4FE9-4149-8041-E11FD1DFB260}"/>
              </a:ext>
            </a:extLst>
          </p:cNvPr>
          <p:cNvSpPr txBox="1"/>
          <p:nvPr/>
        </p:nvSpPr>
        <p:spPr>
          <a:xfrm>
            <a:off x="1329709" y="1869288"/>
            <a:ext cx="57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Hydrauliköl mit unterschiedlichen Wasseranteilen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62C723A-42F3-45D4-8618-29DE32D3213F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4A0B686-D366-4EAF-9B20-5FD28713F04C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7C23E95-E0F7-45F8-8A64-542B8C8AF2B5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           2 Messgrößen						Seite 6		    12.05.2020</a:t>
            </a:r>
          </a:p>
        </p:txBody>
      </p:sp>
    </p:spTree>
    <p:extLst>
      <p:ext uri="{BB962C8B-B14F-4D97-AF65-F5344CB8AC3E}">
        <p14:creationId xmlns:p14="http://schemas.microsoft.com/office/powerpoint/2010/main" val="4807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DBF13CC-333C-4FC5-8597-BDABA7FC907C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0097B94-A2CD-425B-A9F6-55E451926D2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3794169-B596-4B6D-B94A-1A715FF75C59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62C723A-42F3-45D4-8618-29DE32D3213F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4A0B686-D366-4EAF-9B20-5FD28713F04C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7C23E95-E0F7-45F8-8A64-542B8C8AF2B5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           3 Sensortechnik						Seite 7		    12.05.2020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5E9F07-A222-4ECE-9CFE-4F4DEA2B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423" y="1123809"/>
            <a:ext cx="3077655" cy="3424107"/>
          </a:xfrm>
        </p:spPr>
        <p:txBody>
          <a:bodyPr/>
          <a:lstStyle/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Volumenstrommessung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7B0CE812-639D-4374-A141-B1FAC20740B9}"/>
              </a:ext>
            </a:extLst>
          </p:cNvPr>
          <p:cNvSpPr txBox="1">
            <a:spLocks/>
          </p:cNvSpPr>
          <p:nvPr/>
        </p:nvSpPr>
        <p:spPr>
          <a:xfrm>
            <a:off x="5072432" y="1123233"/>
            <a:ext cx="3077655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Druckmessung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23BEEBB7-5197-40A9-8018-6997B01AEDF3}"/>
              </a:ext>
            </a:extLst>
          </p:cNvPr>
          <p:cNvSpPr txBox="1">
            <a:spLocks/>
          </p:cNvSpPr>
          <p:nvPr/>
        </p:nvSpPr>
        <p:spPr>
          <a:xfrm>
            <a:off x="8150087" y="1123809"/>
            <a:ext cx="3077655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Viskositätsmessung</a:t>
            </a:r>
          </a:p>
        </p:txBody>
      </p:sp>
      <p:pic>
        <p:nvPicPr>
          <p:cNvPr id="20" name="Inhaltsplatzhalter 7">
            <a:extLst>
              <a:ext uri="{FF2B5EF4-FFF2-40B4-BE49-F238E27FC236}">
                <a16:creationId xmlns:a16="http://schemas.microsoft.com/office/drawing/2014/main" id="{174094BB-3AA8-4A09-BB2E-DE1660376C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40" y="2078508"/>
            <a:ext cx="2928732" cy="27009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032D304-FC55-45C5-B47A-B8CDBD133CA9}"/>
              </a:ext>
            </a:extLst>
          </p:cNvPr>
          <p:cNvSpPr txBox="1"/>
          <p:nvPr/>
        </p:nvSpPr>
        <p:spPr>
          <a:xfrm>
            <a:off x="8150087" y="1567543"/>
            <a:ext cx="292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HySense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CV 100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DB1E5F4-94BC-4DE3-AF05-C742398812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3" y="1585686"/>
            <a:ext cx="3646805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EFE0CF8-565E-4576-9275-E472AC01D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8" y="4177849"/>
            <a:ext cx="2799793" cy="218892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8DD3366-E3DC-4DA1-9EB0-BF9169F4E79D}"/>
              </a:ext>
            </a:extLst>
          </p:cNvPr>
          <p:cNvSpPr txBox="1"/>
          <p:nvPr/>
        </p:nvSpPr>
        <p:spPr>
          <a:xfrm>
            <a:off x="7885359" y="5845691"/>
            <a:ext cx="430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Hydraulik-Fluid-Mechatronik, wikipedia.com,</a:t>
            </a:r>
          </a:p>
          <a:p>
            <a:r>
              <a:rPr lang="de-DE" sz="1400" dirty="0">
                <a:latin typeface="Arial Nova" panose="020B0504020202020204" pitchFamily="34" charset="0"/>
              </a:rPr>
              <a:t>Fa. </a:t>
            </a:r>
            <a:r>
              <a:rPr lang="de-DE" sz="1400" dirty="0" err="1">
                <a:latin typeface="Arial Nova" panose="020B0504020202020204" pitchFamily="34" charset="0"/>
              </a:rPr>
              <a:t>HySense</a:t>
            </a:r>
            <a:r>
              <a:rPr lang="de-DE" sz="1400" dirty="0">
                <a:latin typeface="Arial Nova" panose="020B0504020202020204" pitchFamily="34" charset="0"/>
              </a:rPr>
              <a:t>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37F6776-DC12-4766-A600-97C623DF471D}"/>
              </a:ext>
            </a:extLst>
          </p:cNvPr>
          <p:cNvGrpSpPr/>
          <p:nvPr/>
        </p:nvGrpSpPr>
        <p:grpSpPr>
          <a:xfrm>
            <a:off x="5158059" y="1602408"/>
            <a:ext cx="2303847" cy="4856884"/>
            <a:chOff x="5158059" y="1602408"/>
            <a:chExt cx="2303847" cy="4856884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0702E98-351D-4BCF-A59C-0C0EAAF9B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367" y="1602408"/>
              <a:ext cx="2260271" cy="2805853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BD350D4-7449-45EE-82C6-0CDC0C99F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059" y="3949158"/>
              <a:ext cx="2303847" cy="2510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296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FFF250-3CA1-458E-83EE-AAAF25C42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69" y="940323"/>
            <a:ext cx="10364452" cy="3424107"/>
          </a:xfrm>
        </p:spPr>
        <p:txBody>
          <a:bodyPr/>
          <a:lstStyle/>
          <a:p>
            <a:pPr marL="0" indent="0">
              <a:buNone/>
            </a:pPr>
            <a:r>
              <a:rPr lang="de-D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Messen der Partikel mittels Lichtblockadeprinzip</a:t>
            </a:r>
          </a:p>
          <a:p>
            <a:pPr marL="0" indent="0">
              <a:buNone/>
            </a:pPr>
            <a:endParaRPr lang="de-DE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BB1A01C-7E2E-431E-9194-D966AAB20CA4}"/>
              </a:ext>
            </a:extLst>
          </p:cNvPr>
          <p:cNvGrpSpPr/>
          <p:nvPr/>
        </p:nvGrpSpPr>
        <p:grpSpPr>
          <a:xfrm>
            <a:off x="0" y="0"/>
            <a:ext cx="12192000" cy="923330"/>
            <a:chOff x="0" y="0"/>
            <a:chExt cx="12192000" cy="92333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B4C53B4-9377-4347-81AA-ACF82B799D91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087" y="0"/>
              <a:ext cx="4041913" cy="6493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BD8F002-BAE3-4198-9D25-30A3E9E24D56}"/>
                </a:ext>
              </a:extLst>
            </p:cNvPr>
            <p:cNvSpPr txBox="1"/>
            <p:nvPr/>
          </p:nvSpPr>
          <p:spPr>
            <a:xfrm>
              <a:off x="0" y="0"/>
              <a:ext cx="85741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Studiengang Fahrzeugtechnik, Studienrichtung Nfz-Technik</a:t>
              </a:r>
            </a:p>
            <a:p>
              <a:r>
                <a:rPr lang="de-DE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Condition</a:t>
              </a:r>
              <a:r>
                <a:rPr lang="de-D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Monitoring- </a:t>
              </a:r>
              <a:r>
                <a:rPr lang="de-D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Was wird wie an hydraulischen Systemen überwacht? </a:t>
              </a:r>
              <a:endPara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  <a:p>
              <a:endParaRPr lang="de-D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pic>
        <p:nvPicPr>
          <p:cNvPr id="8" name="Grafik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B91178E-2F1D-4D32-B892-1FAE8934D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9" y="1462226"/>
            <a:ext cx="6319887" cy="4019688"/>
          </a:xfrm>
          <a:prstGeom prst="rect">
            <a:avLst/>
          </a:prstGeom>
        </p:spPr>
      </p:pic>
      <p:pic>
        <p:nvPicPr>
          <p:cNvPr id="11" name="Grafik 10" descr="Ein Bild, das Kasten, Tisch, sitzend, Anzeige enthält.&#10;&#10;Automatisch generierte Beschreibung">
            <a:extLst>
              <a:ext uri="{FF2B5EF4-FFF2-40B4-BE49-F238E27FC236}">
                <a16:creationId xmlns:a16="http://schemas.microsoft.com/office/drawing/2014/main" id="{48C066D9-E64F-4C70-B192-ECD9AF6E5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60" y="1462226"/>
            <a:ext cx="4322328" cy="401968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3A208CC-686D-481B-ABCB-0E6BA76E71F1}"/>
              </a:ext>
            </a:extLst>
          </p:cNvPr>
          <p:cNvSpPr txBox="1"/>
          <p:nvPr/>
        </p:nvSpPr>
        <p:spPr>
          <a:xfrm>
            <a:off x="8813098" y="6064063"/>
            <a:ext cx="5458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ova" panose="020B0504020202020204" pitchFamily="34" charset="0"/>
              </a:rPr>
              <a:t>Quelle: Fa. EATON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F90ECAE-87B0-4756-BF45-E72267654726}"/>
              </a:ext>
            </a:extLst>
          </p:cNvPr>
          <p:cNvSpPr txBox="1"/>
          <p:nvPr/>
        </p:nvSpPr>
        <p:spPr>
          <a:xfrm>
            <a:off x="0" y="645987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Ben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Trömel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							          3 Sensortechnik							Seite 8		    12.05.2020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BDC8B194-C127-4868-8DA7-2529EEF26CB9}"/>
              </a:ext>
            </a:extLst>
          </p:cNvPr>
          <p:cNvCxnSpPr>
            <a:cxnSpLocks/>
          </p:cNvCxnSpPr>
          <p:nvPr/>
        </p:nvCxnSpPr>
        <p:spPr>
          <a:xfrm>
            <a:off x="0" y="8865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FEDD80A-0F1D-4B5B-906C-4F1C5C3A5CC9}"/>
              </a:ext>
            </a:extLst>
          </p:cNvPr>
          <p:cNvCxnSpPr>
            <a:cxnSpLocks/>
          </p:cNvCxnSpPr>
          <p:nvPr/>
        </p:nvCxnSpPr>
        <p:spPr>
          <a:xfrm>
            <a:off x="6626" y="645987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337761A6-1172-4861-A275-B9B7D1702A09}"/>
              </a:ext>
            </a:extLst>
          </p:cNvPr>
          <p:cNvSpPr/>
          <p:nvPr/>
        </p:nvSpPr>
        <p:spPr>
          <a:xfrm>
            <a:off x="4678017" y="2155027"/>
            <a:ext cx="768626" cy="43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09A7996-6D71-4FEC-9260-D2EC39AA8A08}"/>
              </a:ext>
            </a:extLst>
          </p:cNvPr>
          <p:cNvSpPr/>
          <p:nvPr/>
        </p:nvSpPr>
        <p:spPr>
          <a:xfrm>
            <a:off x="5327374" y="3918179"/>
            <a:ext cx="768626" cy="43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92B663-14CE-426E-84A0-9EDAFBE5F46F}"/>
              </a:ext>
            </a:extLst>
          </p:cNvPr>
          <p:cNvSpPr txBox="1"/>
          <p:nvPr/>
        </p:nvSpPr>
        <p:spPr>
          <a:xfrm>
            <a:off x="4691269" y="2189022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ova" panose="020B0504020202020204" pitchFamily="34" charset="0"/>
              </a:rPr>
              <a:t>Partikel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D86928F-E822-41AF-85E6-26DAECBDE1FD}"/>
              </a:ext>
            </a:extLst>
          </p:cNvPr>
          <p:cNvSpPr txBox="1"/>
          <p:nvPr/>
        </p:nvSpPr>
        <p:spPr>
          <a:xfrm>
            <a:off x="5213404" y="3933464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ova" panose="020B0504020202020204" pitchFamily="34" charset="0"/>
              </a:rPr>
              <a:t>Fotodiode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0472C0B-DA6A-43D9-8110-E518606B429A}"/>
              </a:ext>
            </a:extLst>
          </p:cNvPr>
          <p:cNvSpPr/>
          <p:nvPr/>
        </p:nvSpPr>
        <p:spPr>
          <a:xfrm>
            <a:off x="4505107" y="4250470"/>
            <a:ext cx="1246336" cy="43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579F5BF-E8D6-4964-8605-A0BD4B49DFAE}"/>
              </a:ext>
            </a:extLst>
          </p:cNvPr>
          <p:cNvSpPr txBox="1"/>
          <p:nvPr/>
        </p:nvSpPr>
        <p:spPr>
          <a:xfrm>
            <a:off x="4765320" y="4358170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ova" panose="020B0504020202020204" pitchFamily="34" charset="0"/>
              </a:rPr>
              <a:t>Messkanal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11E830D-DB5E-45F1-9212-F2EF1A513690}"/>
              </a:ext>
            </a:extLst>
          </p:cNvPr>
          <p:cNvSpPr/>
          <p:nvPr/>
        </p:nvSpPr>
        <p:spPr>
          <a:xfrm>
            <a:off x="1203517" y="4267189"/>
            <a:ext cx="1246336" cy="43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592632B-6DAC-491A-B2B3-941FBC250BDF}"/>
              </a:ext>
            </a:extLst>
          </p:cNvPr>
          <p:cNvSpPr txBox="1"/>
          <p:nvPr/>
        </p:nvSpPr>
        <p:spPr>
          <a:xfrm>
            <a:off x="1081252" y="4183804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ova" panose="020B0504020202020204" pitchFamily="34" charset="0"/>
              </a:rPr>
              <a:t>Laserdiode</a:t>
            </a:r>
          </a:p>
        </p:txBody>
      </p:sp>
    </p:spTree>
    <p:extLst>
      <p:ext uri="{BB962C8B-B14F-4D97-AF65-F5344CB8AC3E}">
        <p14:creationId xmlns:p14="http://schemas.microsoft.com/office/powerpoint/2010/main" val="3880503559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1304</Words>
  <Application>Microsoft Office PowerPoint</Application>
  <PresentationFormat>Breitbild</PresentationFormat>
  <Paragraphs>178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Arial Nova</vt:lpstr>
      <vt:lpstr>Calibri</vt:lpstr>
      <vt:lpstr>Tw Cen MT</vt:lpstr>
      <vt:lpstr>Tropfen</vt:lpstr>
      <vt:lpstr>Condition Monitoring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6 Zusammenfassung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Monitoring</dc:title>
  <dc:creator>ms517145</dc:creator>
  <cp:lastModifiedBy>ms517145</cp:lastModifiedBy>
  <cp:revision>74</cp:revision>
  <dcterms:created xsi:type="dcterms:W3CDTF">2020-05-03T14:31:15Z</dcterms:created>
  <dcterms:modified xsi:type="dcterms:W3CDTF">2020-05-15T13:58:37Z</dcterms:modified>
</cp:coreProperties>
</file>