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65" r:id="rId3"/>
    <p:sldId id="264" r:id="rId4"/>
    <p:sldId id="258" r:id="rId5"/>
    <p:sldId id="266" r:id="rId6"/>
    <p:sldId id="267" r:id="rId7"/>
    <p:sldId id="269" r:id="rId8"/>
    <p:sldId id="270" r:id="rId9"/>
    <p:sldId id="271" r:id="rId10"/>
    <p:sldId id="272" r:id="rId11"/>
    <p:sldId id="268" r:id="rId12"/>
    <p:sldId id="259" r:id="rId13"/>
    <p:sldId id="260" r:id="rId14"/>
    <p:sldId id="261" r:id="rId15"/>
    <p:sldId id="262" r:id="rId16"/>
    <p:sldId id="257" r:id="rId17"/>
    <p:sldId id="26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4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8B760-D925-407B-9709-5063CB9BA6E5}" type="datetimeFigureOut">
              <a:rPr lang="de-DE" smtClean="0"/>
              <a:t>14.01.2022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58334-53FC-4028-B58D-B623822A8A9A}" type="slidenum">
              <a:rPr lang="de-DE" smtClean="0"/>
              <a:t>‹Nr.›</a:t>
            </a:fld>
            <a:endParaRPr lang="de-DE"/>
          </a:p>
        </p:txBody>
      </p:sp>
    </p:spTree>
    <p:extLst>
      <p:ext uri="{BB962C8B-B14F-4D97-AF65-F5344CB8AC3E}">
        <p14:creationId xmlns:p14="http://schemas.microsoft.com/office/powerpoint/2010/main" val="140757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7058334-53FC-4028-B58D-B623822A8A9A}" type="slidenum">
              <a:rPr lang="de-DE" smtClean="0"/>
              <a:t>5</a:t>
            </a:fld>
            <a:endParaRPr lang="de-DE"/>
          </a:p>
        </p:txBody>
      </p:sp>
    </p:spTree>
    <p:extLst>
      <p:ext uri="{BB962C8B-B14F-4D97-AF65-F5344CB8AC3E}">
        <p14:creationId xmlns:p14="http://schemas.microsoft.com/office/powerpoint/2010/main" val="374859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Fragen</a:t>
            </a:r>
          </a:p>
          <a:p>
            <a:r>
              <a:rPr lang="de-DE" dirty="0"/>
              <a:t>-  Wir haben 8 oberfragen gestellt, mit verschiedenen kleinen unterfragen, die die oberfrage näher beschreibt</a:t>
            </a:r>
          </a:p>
          <a:p>
            <a:pPr marL="171450" indent="-171450">
              <a:buFontTx/>
              <a:buChar char="-"/>
            </a:pPr>
            <a:r>
              <a:rPr lang="de-DE" dirty="0"/>
              <a:t>Einerseits waren uns die Themen wichtig, andererseits war die Zeit eng bemessen, weil sie sehr ausführlich geantwortet hat ( Weniger Fragen -&gt; Risiko, dass Person wenig erzählt und dann spontan nachgefragt werden müsste) </a:t>
            </a:r>
          </a:p>
          <a:p>
            <a:pPr marL="171450" indent="-171450">
              <a:buFontTx/>
              <a:buChar char="-"/>
            </a:pPr>
            <a:r>
              <a:rPr lang="de-DE" dirty="0"/>
              <a:t>Das nächste mal mehr Fokus?</a:t>
            </a:r>
          </a:p>
          <a:p>
            <a:pPr marL="171450" indent="-171450">
              <a:buFontTx/>
              <a:buChar char="-"/>
            </a:pPr>
            <a:r>
              <a:rPr lang="de-DE" dirty="0"/>
              <a:t>Caro hat unsere Fragen vorher nicht gekannt -&gt; frei und </a:t>
            </a:r>
            <a:r>
              <a:rPr lang="de-DE" dirty="0" err="1"/>
              <a:t>autentisch</a:t>
            </a:r>
            <a:r>
              <a:rPr lang="de-DE" dirty="0"/>
              <a:t> geantwortet (Vorher kennen -&gt; könnte strukturierter sein, aber auch starrer)</a:t>
            </a:r>
          </a:p>
          <a:p>
            <a:pPr marL="171450" indent="-171450">
              <a:buFontTx/>
              <a:buChar char="-"/>
            </a:pPr>
            <a:endParaRPr lang="de-DE" dirty="0"/>
          </a:p>
          <a:p>
            <a:pPr marL="171450" indent="-171450">
              <a:buFontTx/>
              <a:buChar char="-"/>
            </a:pPr>
            <a:endParaRPr lang="de-DE" dirty="0"/>
          </a:p>
          <a:p>
            <a:r>
              <a:rPr lang="de-DE" dirty="0"/>
              <a:t>Auswertung</a:t>
            </a:r>
          </a:p>
          <a:p>
            <a:pPr marL="171450" indent="-171450">
              <a:buFontTx/>
              <a:buChar char="-"/>
            </a:pPr>
            <a:r>
              <a:rPr lang="de-DE" dirty="0"/>
              <a:t>Auswertung war schwierig, da sie in den ersten Fragen schon viel erwähnt hat</a:t>
            </a:r>
          </a:p>
          <a:p>
            <a:pPr marL="171450" indent="-171450">
              <a:buFontTx/>
              <a:buChar char="-"/>
            </a:pPr>
            <a:r>
              <a:rPr lang="de-DE" dirty="0"/>
              <a:t>Sie hat sehr übergreifend oft geantwortet</a:t>
            </a:r>
          </a:p>
          <a:p>
            <a:pPr marL="0" indent="0">
              <a:buFontTx/>
              <a:buNone/>
            </a:pPr>
            <a:endParaRPr lang="de-DE" dirty="0"/>
          </a:p>
          <a:p>
            <a:pPr marL="0" indent="0">
              <a:buFontTx/>
              <a:buNone/>
            </a:pPr>
            <a:r>
              <a:rPr lang="de-DE" dirty="0"/>
              <a:t>Teamarbeit</a:t>
            </a:r>
          </a:p>
          <a:p>
            <a:pPr marL="0" indent="0">
              <a:buFontTx/>
              <a:buNone/>
            </a:pPr>
            <a:r>
              <a:rPr lang="de-DE" dirty="0"/>
              <a:t>- Teamarbeit mit Schwester sicher gut, als Alleinkämpfer ist dieses Arbeitsfeld sicher sehr zermürbend und frustrierend</a:t>
            </a: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77058334-53FC-4028-B58D-B623822A8A9A}" type="slidenum">
              <a:rPr lang="de-DE" smtClean="0"/>
              <a:t>14</a:t>
            </a:fld>
            <a:endParaRPr lang="de-DE"/>
          </a:p>
        </p:txBody>
      </p:sp>
    </p:spTree>
    <p:extLst>
      <p:ext uri="{BB962C8B-B14F-4D97-AF65-F5344CB8AC3E}">
        <p14:creationId xmlns:p14="http://schemas.microsoft.com/office/powerpoint/2010/main" val="224658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Caro ist eine sehr beeindruckende, junge Frau, sie engagiert sich seit ihrer Jugend, kämpft für andere Menschen und deren Rechte und lässt sich von nichts davon abhalten</a:t>
            </a:r>
          </a:p>
          <a:p>
            <a:pPr marL="171450" indent="-171450">
              <a:buFontTx/>
              <a:buChar char="-"/>
            </a:pPr>
            <a:r>
              <a:rPr lang="de-DE" dirty="0"/>
              <a:t>Hat sich ein </a:t>
            </a:r>
            <a:r>
              <a:rPr lang="de-DE" dirty="0" err="1"/>
              <a:t>riesen</a:t>
            </a:r>
            <a:r>
              <a:rPr lang="de-DE" dirty="0"/>
              <a:t> großes Netzwerk aufgebaut, was es vorher überhaupt </a:t>
            </a:r>
            <a:r>
              <a:rPr lang="de-DE" dirty="0" err="1"/>
              <a:t>garnicht</a:t>
            </a:r>
            <a:r>
              <a:rPr lang="de-DE" dirty="0"/>
              <a:t> gab </a:t>
            </a:r>
          </a:p>
          <a:p>
            <a:pPr marL="171450" indent="-171450">
              <a:buFontTx/>
              <a:buChar char="-"/>
            </a:pPr>
            <a:r>
              <a:rPr lang="de-DE" dirty="0"/>
              <a:t> man merkt, dass es ihr eine absolute Herzensangelegenheit ist, Geflüchteten Menschen zu helfen</a:t>
            </a:r>
          </a:p>
          <a:p>
            <a:pPr marL="171450" indent="-171450">
              <a:buFontTx/>
              <a:buChar char="-"/>
            </a:pPr>
            <a:endParaRPr lang="de-DE" dirty="0"/>
          </a:p>
          <a:p>
            <a:pPr marL="171450" indent="-171450">
              <a:buFontTx/>
              <a:buChar char="-"/>
            </a:pPr>
            <a:endParaRPr lang="de-DE" dirty="0"/>
          </a:p>
          <a:p>
            <a:pPr marL="171450" indent="-171450">
              <a:buFontTx/>
              <a:buChar char="-"/>
            </a:pPr>
            <a:r>
              <a:rPr lang="de-DE" dirty="0"/>
              <a:t>Uns haben </a:t>
            </a:r>
            <a:r>
              <a:rPr lang="de-DE" dirty="0" err="1"/>
              <a:t>vorallem</a:t>
            </a:r>
            <a:r>
              <a:rPr lang="de-DE" dirty="0"/>
              <a:t> die Briefe auf der Website sehr bewegt -&gt; </a:t>
            </a:r>
            <a:r>
              <a:rPr lang="de-DE" dirty="0" err="1"/>
              <a:t>empfehlung</a:t>
            </a:r>
            <a:r>
              <a:rPr lang="de-DE" dirty="0"/>
              <a:t> diese mal zu lesen</a:t>
            </a:r>
          </a:p>
          <a:p>
            <a:pPr marL="171450" indent="-171450">
              <a:buFontTx/>
              <a:buChar char="-"/>
            </a:pPr>
            <a:r>
              <a:rPr lang="de-DE" dirty="0"/>
              <a:t>Sie hat uns Ängste genommen, uns mit dem Thema mehr auseinander zu setzten, das man auch helfen kann, wenn man die Sprache nicht kann, dass auch schon Kaffeetrinken helfen ist, oder ein nettes Lächeln und Hallo viel bewirkt</a:t>
            </a:r>
          </a:p>
          <a:p>
            <a:pPr marL="171450" indent="-171450">
              <a:buFontTx/>
              <a:buChar char="-"/>
            </a:pPr>
            <a:endParaRPr lang="de-D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Offene Frage: Wie schafft man es sich in einer solchen Position abzugrenzen? Wie kann man helfen ohne sich selbst aufzuopfern/ zu verlieren und eine professionelle Distanz zu wahren</a:t>
            </a: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77058334-53FC-4028-B58D-B623822A8A9A}" type="slidenum">
              <a:rPr lang="de-DE" smtClean="0"/>
              <a:t>15</a:t>
            </a:fld>
            <a:endParaRPr lang="de-DE"/>
          </a:p>
        </p:txBody>
      </p:sp>
    </p:spTree>
    <p:extLst>
      <p:ext uri="{BB962C8B-B14F-4D97-AF65-F5344CB8AC3E}">
        <p14:creationId xmlns:p14="http://schemas.microsoft.com/office/powerpoint/2010/main" val="3628943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de-DE"/>
              <a:t>Mastertitelformat bearbeiten</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1/14/2022</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de-DE"/>
              <a:t>Mastertitelformat bearbeiten</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8A87A34-81AB-432B-8DAE-1953F412C126}"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447191" y="2824269"/>
            <a:ext cx="4488794" cy="26444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56025" y="2821491"/>
            <a:ext cx="4488794" cy="263737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de-DE"/>
              <a:t>Bild durch Klicken auf Symbol hinzufügen</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1/14/2022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1/14/2022</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o-nicht-bestellt.podigee.io/" TargetMode="External"/><Relationship Id="rId2" Type="http://schemas.openxmlformats.org/officeDocument/2006/relationships/hyperlink" Target="https://boncourage.d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cplayer.org/80923009-Bornaer-stadtjournal-mit-aktuellen-informationen-aus-der-grossen-kreisstadt-borna.html" TargetMode="External"/><Relationship Id="rId2" Type="http://schemas.openxmlformats.org/officeDocument/2006/relationships/hyperlink" Target="https://www.bing.com/images/search?view=detailV2&amp;ccid=8pCzk7gP&amp;id=443EE32BEFD45CE4EC921EEDB015DE546C102F83&amp;thid=OIP.8pCzk7gPrQkypkyFt3louwHaEK&amp;mediaurl=https%3a%2f%2fplatznehmen.de%2fwp-content%2fuploads%2f2020%2f12%2fIMG_20201224_132527.jpg&amp;cdnurl=https%3a%2f%2fth.bing.com%2fth%2fid%2fR.f290b393b80fad0932a64c85b77968bb%3frik%3dgy8QbFTeFbDtHg%26pid%3dImgRaw%26r%3d0&amp;exph=576&amp;expw=1024&amp;q=bon+bourage+borna&amp;simid=608016865070876865&amp;FORM=IRPRST&amp;ck=E5C115490CEE707AEDC005CA67B6EEDA&amp;selectedIndex=21&amp;ajaxhist=0&amp;ajaxserp=0" TargetMode="External"/><Relationship Id="rId1" Type="http://schemas.openxmlformats.org/officeDocument/2006/relationships/slideLayout" Target="../slideLayouts/slideLayout2.xml"/><Relationship Id="rId6" Type="http://schemas.openxmlformats.org/officeDocument/2006/relationships/hyperlink" Target="https://www.bing.com/images/search?view=detailV2&amp;ccid=HzQ4aP6N&amp;id=9A3BB823FA632F1A834D4430437F1D97EA00114B&amp;thid=OIP.HzQ4aP6NpMMXR1sNVEfTkgHaDt&amp;mediaurl=https%3a%2f%2fwww.lvz.de%2fvar%2fstorage%2fimages%2flvz%2fregion%2fborna%2fnach-anschlag-in-borna-bon-courage-mit-freiluftbuero%2f400457536-1-ger-DE%2fNach-Anschlag-in-Borna-Bon-Courage-mit-Freiluftbuero_big_teaser_article.jpg&amp;cdnurl=https%3a%2f%2fth.bing.com%2fth%2fid%2fR.1f343868fe8da4c317475b0d5447d392%3frik%3dSxEA6pcdf0MwRA%26pid%3dImgRaw%26r%3d0&amp;exph=380&amp;expw=760&amp;q=bon+bourage+borna&amp;simid=608039877507904731&amp;FORM=IRPRST&amp;ck=C8101715D29C7987F252A83432C648CE&amp;selectedIndex=2&amp;ajaxhist=0&amp;ajaxserp=0" TargetMode="External"/><Relationship Id="rId5" Type="http://schemas.openxmlformats.org/officeDocument/2006/relationships/hyperlink" Target="https://www.bing.com/images/search?view=detailV2&amp;ccid=%2flNQhgTn&amp;id=41556379C9F5CBB7DE3842519F37CE88AF52511D&amp;thid=OIP._lNQhgTnULwYe25_Gq70vAHaE8&amp;mediaurl=https%3a%2f%2fwww.l-iz.de%2fwp-content%2fuploads%2f2016%2f05%2fboncourage2-620x414.jpg&amp;cdnurl=https%3a%2f%2fth.bing.com%2fth%2fid%2fR.fe53508604e750bc187b6e7f1aaef4bc%3frik%3dHVFSr4jON59RQg%26pid%3dImgRaw%26r%3d0&amp;exph=414&amp;expw=620&amp;q=bon+bourage+borna&amp;simid=608049446695565187&amp;FORM=IRPRST&amp;ck=069C03E215AA59EEA199FDB82C4A6972&amp;selectedIndex=25&amp;ajaxhist=0&amp;ajaxserp=0" TargetMode="External"/><Relationship Id="rId4" Type="http://schemas.openxmlformats.org/officeDocument/2006/relationships/hyperlink" Target="https://boncourage.d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EA936-2818-4394-AD8D-9BF337E00DD7}"/>
              </a:ext>
            </a:extLst>
          </p:cNvPr>
          <p:cNvSpPr>
            <a:spLocks noGrp="1"/>
          </p:cNvSpPr>
          <p:nvPr>
            <p:ph type="ctrTitle"/>
          </p:nvPr>
        </p:nvSpPr>
        <p:spPr/>
        <p:txBody>
          <a:bodyPr/>
          <a:lstStyle/>
          <a:p>
            <a:r>
              <a:rPr lang="de-DE" dirty="0"/>
              <a:t>Interview</a:t>
            </a:r>
            <a:br>
              <a:rPr lang="de-DE" dirty="0"/>
            </a:br>
            <a:r>
              <a:rPr lang="de-DE" dirty="0"/>
              <a:t>mit </a:t>
            </a:r>
            <a:br>
              <a:rPr lang="de-DE" dirty="0"/>
            </a:br>
            <a:r>
              <a:rPr lang="de-DE" dirty="0"/>
              <a:t>Bon Courage e.V.</a:t>
            </a:r>
          </a:p>
        </p:txBody>
      </p:sp>
      <p:sp>
        <p:nvSpPr>
          <p:cNvPr id="3" name="Untertitel 2">
            <a:extLst>
              <a:ext uri="{FF2B5EF4-FFF2-40B4-BE49-F238E27FC236}">
                <a16:creationId xmlns:a16="http://schemas.microsoft.com/office/drawing/2014/main" id="{B709BD85-9637-4C17-88B8-9037347411FF}"/>
              </a:ext>
            </a:extLst>
          </p:cNvPr>
          <p:cNvSpPr>
            <a:spLocks noGrp="1"/>
          </p:cNvSpPr>
          <p:nvPr>
            <p:ph type="subTitle" idx="1"/>
          </p:nvPr>
        </p:nvSpPr>
        <p:spPr>
          <a:xfrm>
            <a:off x="1777464" y="4359637"/>
            <a:ext cx="8637072" cy="1564085"/>
          </a:xfrm>
        </p:spPr>
        <p:txBody>
          <a:bodyPr/>
          <a:lstStyle/>
          <a:p>
            <a:r>
              <a:rPr lang="de-DE" dirty="0"/>
              <a:t>Soziale Ungleichheit - Migrationsgesellschaft</a:t>
            </a:r>
          </a:p>
          <a:p>
            <a:r>
              <a:rPr lang="de-DE" dirty="0"/>
              <a:t>Nils Weck</a:t>
            </a:r>
          </a:p>
          <a:p>
            <a:r>
              <a:rPr lang="de-DE" dirty="0"/>
              <a:t>Maria Böhme, Mandy Groß, Kathleen Renner, Jana Ulm </a:t>
            </a:r>
          </a:p>
          <a:p>
            <a:endParaRPr lang="de-DE" dirty="0"/>
          </a:p>
        </p:txBody>
      </p:sp>
    </p:spTree>
    <p:extLst>
      <p:ext uri="{BB962C8B-B14F-4D97-AF65-F5344CB8AC3E}">
        <p14:creationId xmlns:p14="http://schemas.microsoft.com/office/powerpoint/2010/main" val="277692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D50E1-CDE7-4058-86A1-A65FDAAA66ED}"/>
              </a:ext>
            </a:extLst>
          </p:cNvPr>
          <p:cNvSpPr>
            <a:spLocks noGrp="1"/>
          </p:cNvSpPr>
          <p:nvPr>
            <p:ph type="title"/>
          </p:nvPr>
        </p:nvSpPr>
        <p:spPr/>
        <p:txBody>
          <a:bodyPr/>
          <a:lstStyle/>
          <a:p>
            <a:r>
              <a:rPr lang="de-DE" dirty="0"/>
              <a:t>Netzwerk</a:t>
            </a:r>
          </a:p>
        </p:txBody>
      </p:sp>
      <p:sp>
        <p:nvSpPr>
          <p:cNvPr id="3" name="Inhaltsplatzhalter 2">
            <a:extLst>
              <a:ext uri="{FF2B5EF4-FFF2-40B4-BE49-F238E27FC236}">
                <a16:creationId xmlns:a16="http://schemas.microsoft.com/office/drawing/2014/main" id="{69A05175-D176-43EA-B70D-78A1D282886F}"/>
              </a:ext>
            </a:extLst>
          </p:cNvPr>
          <p:cNvSpPr>
            <a:spLocks noGrp="1"/>
          </p:cNvSpPr>
          <p:nvPr>
            <p:ph idx="1"/>
          </p:nvPr>
        </p:nvSpPr>
        <p:spPr/>
        <p:txBody>
          <a:bodyPr/>
          <a:lstStyle/>
          <a:p>
            <a:r>
              <a:rPr lang="de-DE" dirty="0"/>
              <a:t>„Das, was wir dort eigentlich machen, ist ´ne Elendsbekämpfung. Es müssen Strukturen her und die müssen politisch eingefordert werden.“</a:t>
            </a:r>
          </a:p>
          <a:p>
            <a:r>
              <a:rPr lang="de-DE" dirty="0"/>
              <a:t>„[…] dass ich immer die Gewissheit habe, oh Gott sei Dank, wenn ich jetzt gerade an meine Grenzen komme oder was nicht weiß, da gibt‘s ´ne Person, die kann ich anrufen […]. Das ist total schön, dass ich dann über die Jahre dieses Netzwerk aufgebaut habe, wo ich echt sagen muss, das gab‘s halt früher leider gar nicht. Es ist schön zu sehen, dass es die Strukturen jetzt gibt, dass es eine gute Zusammenarbeit gibt […].“</a:t>
            </a:r>
          </a:p>
        </p:txBody>
      </p:sp>
    </p:spTree>
    <p:extLst>
      <p:ext uri="{BB962C8B-B14F-4D97-AF65-F5344CB8AC3E}">
        <p14:creationId xmlns:p14="http://schemas.microsoft.com/office/powerpoint/2010/main" val="2331638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B2EE3F-DB75-42CD-B0DB-1C12090B7170}"/>
              </a:ext>
            </a:extLst>
          </p:cNvPr>
          <p:cNvSpPr>
            <a:spLocks noGrp="1"/>
          </p:cNvSpPr>
          <p:nvPr>
            <p:ph type="title"/>
          </p:nvPr>
        </p:nvSpPr>
        <p:spPr>
          <a:xfrm>
            <a:off x="1451579" y="804519"/>
            <a:ext cx="9291215" cy="1049235"/>
          </a:xfrm>
        </p:spPr>
        <p:txBody>
          <a:bodyPr>
            <a:normAutofit/>
          </a:bodyPr>
          <a:lstStyle/>
          <a:p>
            <a:r>
              <a:rPr lang="de-DE"/>
              <a:t>Rassismus und Diskriminierung</a:t>
            </a:r>
            <a:endParaRPr lang="de-DE" dirty="0"/>
          </a:p>
        </p:txBody>
      </p:sp>
      <p:sp>
        <p:nvSpPr>
          <p:cNvPr id="3" name="Inhaltsplatzhalter 2">
            <a:extLst>
              <a:ext uri="{FF2B5EF4-FFF2-40B4-BE49-F238E27FC236}">
                <a16:creationId xmlns:a16="http://schemas.microsoft.com/office/drawing/2014/main" id="{F8E36093-186F-49AC-8C9B-94D44E31F339}"/>
              </a:ext>
            </a:extLst>
          </p:cNvPr>
          <p:cNvSpPr>
            <a:spLocks noGrp="1"/>
          </p:cNvSpPr>
          <p:nvPr>
            <p:ph idx="1"/>
          </p:nvPr>
        </p:nvSpPr>
        <p:spPr>
          <a:xfrm>
            <a:off x="1451579" y="2015734"/>
            <a:ext cx="3843161" cy="3450613"/>
          </a:xfrm>
        </p:spPr>
        <p:txBody>
          <a:bodyPr>
            <a:normAutofit/>
          </a:bodyPr>
          <a:lstStyle/>
          <a:p>
            <a:r>
              <a:rPr lang="de-DE" dirty="0">
                <a:effectLst/>
                <a:latin typeface="Calibri" panose="020F0502020204030204" pitchFamily="34" charset="0"/>
                <a:ea typeface="Calibri" panose="020F0502020204030204" pitchFamily="34" charset="0"/>
                <a:cs typeface="Times New Roman" panose="02020603050405020304" pitchFamily="18" charset="0"/>
              </a:rPr>
              <a:t>„[…] wir hatten grad 2016, also ich glaub, wir sind bis heute der Landkreis mit den meisten rechtsmotivierten Straftaten, nach der Statistik von der Opferberatung. Ich hab den Vergleich natürlich nicht, aber das ist natürlich auch schon Dauerthema […].“</a:t>
            </a:r>
          </a:p>
          <a:p>
            <a:endParaRPr lang="de-DE" dirty="0"/>
          </a:p>
        </p:txBody>
      </p:sp>
      <p:grpSp>
        <p:nvGrpSpPr>
          <p:cNvPr id="13" name="Group 8">
            <a:extLst>
              <a:ext uri="{FF2B5EF4-FFF2-40B4-BE49-F238E27FC236}">
                <a16:creationId xmlns:a16="http://schemas.microsoft.com/office/drawing/2014/main" id="{39C93A98-F69D-4681-8037-1A0B90250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97843" y="2012810"/>
            <a:ext cx="4944948" cy="3453535"/>
            <a:chOff x="1459129" y="2012810"/>
            <a:chExt cx="4954208" cy="3453535"/>
          </a:xfrm>
        </p:grpSpPr>
        <p:sp>
          <p:nvSpPr>
            <p:cNvPr id="14" name="Rectangle 9">
              <a:extLst>
                <a:ext uri="{FF2B5EF4-FFF2-40B4-BE49-F238E27FC236}">
                  <a16:creationId xmlns:a16="http://schemas.microsoft.com/office/drawing/2014/main" id="{CD410C6B-8400-48F1-9772-E36031DE8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59129" y="2012810"/>
              <a:ext cx="4954208" cy="3453535"/>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C02DD070-A0B0-42F2-89F6-6D104FF04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59129" y="2026118"/>
              <a:ext cx="4954205" cy="3433909"/>
            </a:xfrm>
            <a:prstGeom prst="rect">
              <a:avLst/>
            </a:prstGeom>
            <a:gradFill>
              <a:gsLst>
                <a:gs pos="0">
                  <a:srgbClr val="DADADA"/>
                </a:gs>
                <a:gs pos="100000">
                  <a:srgbClr val="FFFFFE"/>
                </a:gs>
              </a:gsLst>
              <a:lin ang="16200000" scaled="0"/>
            </a:gradFill>
            <a:ln w="63500" cmpd="sng">
              <a:solidFill>
                <a:srgbClr val="736F66"/>
              </a:solidFill>
              <a:miter lim="800000"/>
            </a:ln>
            <a:effectLst>
              <a:innerShdw blurRad="63500" dist="88900" dir="14100000">
                <a:srgbClr val="000000">
                  <a:alpha val="30000"/>
                </a:srgbClr>
              </a:innerShdw>
            </a:effectLst>
            <a:scene3d>
              <a:camera prst="orthographicFront"/>
              <a:lightRig rig="balanced"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Bild 4" descr="Quellbild anzeigen">
            <a:extLst>
              <a:ext uri="{FF2B5EF4-FFF2-40B4-BE49-F238E27FC236}">
                <a16:creationId xmlns:a16="http://schemas.microsoft.com/office/drawing/2014/main" id="{C5781618-10CD-4743-932A-E8036E1A265E}"/>
              </a:ext>
            </a:extLst>
          </p:cNvPr>
          <p:cNvPicPr>
            <a:picLocks noChangeAspect="1"/>
          </p:cNvPicPr>
          <p:nvPr/>
        </p:nvPicPr>
        <p:blipFill rotWithShape="1">
          <a:blip r:embed="rId3">
            <a:extLst>
              <a:ext uri="{28A0092B-C50C-407E-A947-70E740481C1C}">
                <a14:useLocalDpi xmlns:a14="http://schemas.microsoft.com/office/drawing/2010/main" val="0"/>
              </a:ext>
            </a:extLst>
          </a:blip>
          <a:srcRect l="16260" r="9903" b="2"/>
          <a:stretch/>
        </p:blipFill>
        <p:spPr bwMode="auto">
          <a:xfrm>
            <a:off x="5961569" y="2174242"/>
            <a:ext cx="4613872" cy="3124351"/>
          </a:xfrm>
          <a:prstGeom prst="rect">
            <a:avLst/>
          </a:prstGeom>
          <a:noFill/>
        </p:spPr>
      </p:pic>
    </p:spTree>
    <p:extLst>
      <p:ext uri="{BB962C8B-B14F-4D97-AF65-F5344CB8AC3E}">
        <p14:creationId xmlns:p14="http://schemas.microsoft.com/office/powerpoint/2010/main" val="233932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A44A91-CF17-4F23-8C8D-DC7068BE09EA}"/>
              </a:ext>
            </a:extLst>
          </p:cNvPr>
          <p:cNvSpPr>
            <a:spLocks noGrp="1"/>
          </p:cNvSpPr>
          <p:nvPr>
            <p:ph type="title"/>
          </p:nvPr>
        </p:nvSpPr>
        <p:spPr/>
        <p:txBody>
          <a:bodyPr/>
          <a:lstStyle/>
          <a:p>
            <a:r>
              <a:rPr lang="de-DE" dirty="0"/>
              <a:t>Rassismus und Diskriminierung</a:t>
            </a:r>
          </a:p>
        </p:txBody>
      </p:sp>
      <p:sp>
        <p:nvSpPr>
          <p:cNvPr id="3" name="Inhaltsplatzhalter 2">
            <a:extLst>
              <a:ext uri="{FF2B5EF4-FFF2-40B4-BE49-F238E27FC236}">
                <a16:creationId xmlns:a16="http://schemas.microsoft.com/office/drawing/2014/main" id="{C4174514-8434-4FE4-A68B-617269144A83}"/>
              </a:ext>
            </a:extLst>
          </p:cNvPr>
          <p:cNvSpPr>
            <a:spLocks noGrp="1"/>
          </p:cNvSpPr>
          <p:nvPr>
            <p:ph idx="1"/>
          </p:nvPr>
        </p:nvSpPr>
        <p:spPr/>
        <p:txBody>
          <a:bodyPr/>
          <a:lstStyle/>
          <a:p>
            <a:r>
              <a:rPr lang="de-DE" dirty="0">
                <a:effectLst/>
                <a:latin typeface="Calibri" panose="020F0502020204030204" pitchFamily="34" charset="0"/>
                <a:ea typeface="Calibri" panose="020F0502020204030204" pitchFamily="34" charset="0"/>
                <a:cs typeface="Times New Roman" panose="02020603050405020304" pitchFamily="18" charset="0"/>
              </a:rPr>
              <a:t>„[…] ich habe hier wirklich auch Beratungen, ich muss Menschen stabilisieren in ihrem Dasein. Und die Leute dann wirklich ‚ja ich bin ja schuld. Es war ja meine Schuld hier her zu kommen und ich bin ja noch nicht mal deutsch und die haben das Recht so mit mir zu reden‘ – ‚nein verdammt! Niemand hat das Recht so mit dir zu reden!‘ Und das muss ich den, also das ist anstrengend in der Beratung, wenn das wirklich so sehr an dem Selbstbewusstsein dieser Person kratzt, dass ich in die Rolle komme, die Person jetzt erstmal irgendwie stabil halten zu können […].“</a:t>
            </a:r>
          </a:p>
          <a:p>
            <a:endParaRPr lang="de-DE" dirty="0"/>
          </a:p>
        </p:txBody>
      </p:sp>
    </p:spTree>
    <p:extLst>
      <p:ext uri="{BB962C8B-B14F-4D97-AF65-F5344CB8AC3E}">
        <p14:creationId xmlns:p14="http://schemas.microsoft.com/office/powerpoint/2010/main" val="3051409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9817F2-9C27-45F5-8F44-0E79B3BFAA49}"/>
              </a:ext>
            </a:extLst>
          </p:cNvPr>
          <p:cNvSpPr>
            <a:spLocks noGrp="1"/>
          </p:cNvSpPr>
          <p:nvPr>
            <p:ph type="title"/>
          </p:nvPr>
        </p:nvSpPr>
        <p:spPr/>
        <p:txBody>
          <a:bodyPr/>
          <a:lstStyle/>
          <a:p>
            <a:r>
              <a:rPr lang="de-DE" dirty="0"/>
              <a:t>Gute Fee</a:t>
            </a:r>
          </a:p>
        </p:txBody>
      </p:sp>
      <p:sp>
        <p:nvSpPr>
          <p:cNvPr id="3" name="Inhaltsplatzhalter 2">
            <a:extLst>
              <a:ext uri="{FF2B5EF4-FFF2-40B4-BE49-F238E27FC236}">
                <a16:creationId xmlns:a16="http://schemas.microsoft.com/office/drawing/2014/main" id="{4FF3D9F1-46B4-4C8F-9A5D-1A206D4A331A}"/>
              </a:ext>
            </a:extLst>
          </p:cNvPr>
          <p:cNvSpPr>
            <a:spLocks noGrp="1"/>
          </p:cNvSpPr>
          <p:nvPr>
            <p:ph idx="1"/>
          </p:nvPr>
        </p:nvSpPr>
        <p:spPr>
          <a:xfrm>
            <a:off x="1451579" y="2015732"/>
            <a:ext cx="9401951" cy="3450613"/>
          </a:xfrm>
        </p:spPr>
        <p:txBody>
          <a:bodyPr>
            <a:normAutofit/>
          </a:bodyPr>
          <a:lstStyle/>
          <a:p>
            <a:r>
              <a:rPr lang="de-DE" dirty="0">
                <a:effectLst/>
                <a:latin typeface="Calibri" panose="020F0502020204030204" pitchFamily="34" charset="0"/>
                <a:ea typeface="Calibri" panose="020F0502020204030204" pitchFamily="34" charset="0"/>
                <a:cs typeface="Times New Roman" panose="02020603050405020304" pitchFamily="18" charset="0"/>
              </a:rPr>
              <a:t>„Für mich hat jeder Mensch das Grundrecht dort zu leben, wo er leben möchte, und es gibt Gründe warum die Menschen da sind und das sind oft keine freiwilligen Gründe, weil sie denken, Deutschland hat so schönes Wetter. Die Menschen sind gezwungen, aufgrund der Situation in den Herkunftsländern, wo Europa, wo Deutschland einen großen Anteil dran hat, an diesen Situationen in den Ländern, also zu Fluchtursachen beiträgt. Also ich würde mir wünschen, dass jeder Mensch dort leben kann, wo er oder sie sich wohlfühlt und das sind meistens die Orte, wo die Personen geboren wurden und dann hätten wir dieses Migrations- und Fluchtproblem auch nicht, wenn die Menschen nicht gezwungen wären ihre Heimat zu verlassen […].“</a:t>
            </a:r>
            <a:endParaRPr lang="de-DE" dirty="0"/>
          </a:p>
        </p:txBody>
      </p:sp>
    </p:spTree>
    <p:extLst>
      <p:ext uri="{BB962C8B-B14F-4D97-AF65-F5344CB8AC3E}">
        <p14:creationId xmlns:p14="http://schemas.microsoft.com/office/powerpoint/2010/main" val="1726982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C0AD7-FF78-401A-BB82-A3AD467FC1C9}"/>
              </a:ext>
            </a:extLst>
          </p:cNvPr>
          <p:cNvSpPr>
            <a:spLocks noGrp="1"/>
          </p:cNvSpPr>
          <p:nvPr>
            <p:ph type="title"/>
          </p:nvPr>
        </p:nvSpPr>
        <p:spPr/>
        <p:txBody>
          <a:bodyPr/>
          <a:lstStyle/>
          <a:p>
            <a:r>
              <a:rPr lang="de-DE" dirty="0"/>
              <a:t>Reflexion</a:t>
            </a:r>
          </a:p>
        </p:txBody>
      </p:sp>
      <p:sp>
        <p:nvSpPr>
          <p:cNvPr id="6" name="Inhaltsplatzhalter 5">
            <a:extLst>
              <a:ext uri="{FF2B5EF4-FFF2-40B4-BE49-F238E27FC236}">
                <a16:creationId xmlns:a16="http://schemas.microsoft.com/office/drawing/2014/main" id="{36064272-6D0D-4FC3-BE5F-83492D40DE07}"/>
              </a:ext>
            </a:extLst>
          </p:cNvPr>
          <p:cNvSpPr>
            <a:spLocks noGrp="1"/>
          </p:cNvSpPr>
          <p:nvPr>
            <p:ph idx="1"/>
          </p:nvPr>
        </p:nvSpPr>
        <p:spPr/>
        <p:txBody>
          <a:bodyPr/>
          <a:lstStyle/>
          <a:p>
            <a:r>
              <a:rPr lang="de-DE" dirty="0"/>
              <a:t>Fragen </a:t>
            </a:r>
          </a:p>
          <a:p>
            <a:pPr lvl="1"/>
            <a:r>
              <a:rPr lang="de-DE" dirty="0"/>
              <a:t>Offen</a:t>
            </a:r>
          </a:p>
          <a:p>
            <a:pPr lvl="1"/>
            <a:r>
              <a:rPr lang="de-DE" dirty="0"/>
              <a:t>Viele</a:t>
            </a:r>
          </a:p>
          <a:p>
            <a:pPr lvl="1"/>
            <a:endParaRPr lang="de-DE" dirty="0"/>
          </a:p>
          <a:p>
            <a:r>
              <a:rPr lang="de-DE" dirty="0"/>
              <a:t>Auswertung</a:t>
            </a:r>
          </a:p>
          <a:p>
            <a:pPr lvl="1"/>
            <a:r>
              <a:rPr lang="de-DE" dirty="0"/>
              <a:t>Jeder zwei Fragen ausgewertet</a:t>
            </a:r>
          </a:p>
          <a:p>
            <a:pPr lvl="1"/>
            <a:endParaRPr lang="de-DE" dirty="0"/>
          </a:p>
          <a:p>
            <a:r>
              <a:rPr lang="de-DE" dirty="0"/>
              <a:t>Teamarbeit als Stütze</a:t>
            </a:r>
          </a:p>
          <a:p>
            <a:endParaRPr lang="de-DE" dirty="0"/>
          </a:p>
        </p:txBody>
      </p:sp>
    </p:spTree>
    <p:extLst>
      <p:ext uri="{BB962C8B-B14F-4D97-AF65-F5344CB8AC3E}">
        <p14:creationId xmlns:p14="http://schemas.microsoft.com/office/powerpoint/2010/main" val="3950060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E8EF5-0110-45AB-8CFB-DA069EEF0E19}"/>
              </a:ext>
            </a:extLst>
          </p:cNvPr>
          <p:cNvSpPr>
            <a:spLocks noGrp="1"/>
          </p:cNvSpPr>
          <p:nvPr>
            <p:ph type="title"/>
          </p:nvPr>
        </p:nvSpPr>
        <p:spPr/>
        <p:txBody>
          <a:bodyPr/>
          <a:lstStyle/>
          <a:p>
            <a:r>
              <a:rPr lang="de-DE" dirty="0"/>
              <a:t>Gesamteindruck</a:t>
            </a:r>
          </a:p>
        </p:txBody>
      </p:sp>
      <p:sp>
        <p:nvSpPr>
          <p:cNvPr id="3" name="Inhaltsplatzhalter 2">
            <a:extLst>
              <a:ext uri="{FF2B5EF4-FFF2-40B4-BE49-F238E27FC236}">
                <a16:creationId xmlns:a16="http://schemas.microsoft.com/office/drawing/2014/main" id="{D886D8A3-2E46-4CEB-AAC7-60723ADCDA82}"/>
              </a:ext>
            </a:extLst>
          </p:cNvPr>
          <p:cNvSpPr>
            <a:spLocks noGrp="1"/>
          </p:cNvSpPr>
          <p:nvPr>
            <p:ph idx="1"/>
          </p:nvPr>
        </p:nvSpPr>
        <p:spPr>
          <a:xfrm>
            <a:off x="1451579" y="2015732"/>
            <a:ext cx="9660369" cy="4037749"/>
          </a:xfrm>
        </p:spPr>
        <p:txBody>
          <a:bodyPr/>
          <a:lstStyle/>
          <a:p>
            <a:r>
              <a:rPr lang="de-DE" dirty="0"/>
              <a:t>Beeindruckende, engagierte, kämpferische und junge Frau </a:t>
            </a:r>
          </a:p>
          <a:p>
            <a:endParaRPr lang="de-DE" dirty="0"/>
          </a:p>
          <a:p>
            <a:r>
              <a:rPr lang="de-DE" dirty="0"/>
              <a:t>Viel mitgenommen durch persönlichen Kontakt</a:t>
            </a:r>
          </a:p>
          <a:p>
            <a:pPr lvl="1"/>
            <a:r>
              <a:rPr lang="de-DE" dirty="0"/>
              <a:t>Abbau von Berührungsängsten</a:t>
            </a:r>
          </a:p>
          <a:p>
            <a:pPr lvl="1"/>
            <a:r>
              <a:rPr lang="de-DE" dirty="0"/>
              <a:t>Niedrigschwelligkeit aufgezeigt</a:t>
            </a:r>
          </a:p>
          <a:p>
            <a:pPr lvl="1"/>
            <a:endParaRPr lang="de-DE" dirty="0"/>
          </a:p>
          <a:p>
            <a:r>
              <a:rPr lang="de-DE" dirty="0"/>
              <a:t>Offene Frage: Wie schafft man es sich in einer solchen Position abzugrenzen? </a:t>
            </a:r>
          </a:p>
        </p:txBody>
      </p:sp>
    </p:spTree>
    <p:extLst>
      <p:ext uri="{BB962C8B-B14F-4D97-AF65-F5344CB8AC3E}">
        <p14:creationId xmlns:p14="http://schemas.microsoft.com/office/powerpoint/2010/main" val="3201796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B3C051-6CC5-4029-917C-E8E83B77ACA6}"/>
              </a:ext>
            </a:extLst>
          </p:cNvPr>
          <p:cNvSpPr>
            <a:spLocks noGrp="1"/>
          </p:cNvSpPr>
          <p:nvPr>
            <p:ph type="title"/>
          </p:nvPr>
        </p:nvSpPr>
        <p:spPr/>
        <p:txBody>
          <a:bodyPr/>
          <a:lstStyle/>
          <a:p>
            <a:r>
              <a:rPr lang="de-DE" dirty="0"/>
              <a:t>Weiterführende </a:t>
            </a:r>
            <a:r>
              <a:rPr lang="de-DE" dirty="0" err="1"/>
              <a:t>Info´s</a:t>
            </a:r>
            <a:endParaRPr lang="de-DE" dirty="0"/>
          </a:p>
        </p:txBody>
      </p:sp>
      <p:sp>
        <p:nvSpPr>
          <p:cNvPr id="3" name="Inhaltsplatzhalter 2">
            <a:extLst>
              <a:ext uri="{FF2B5EF4-FFF2-40B4-BE49-F238E27FC236}">
                <a16:creationId xmlns:a16="http://schemas.microsoft.com/office/drawing/2014/main" id="{D5C7A3D9-EC78-40D7-B6F6-F3099AD08405}"/>
              </a:ext>
            </a:extLst>
          </p:cNvPr>
          <p:cNvSpPr>
            <a:spLocks noGrp="1"/>
          </p:cNvSpPr>
          <p:nvPr>
            <p:ph idx="1"/>
          </p:nvPr>
        </p:nvSpPr>
        <p:spPr/>
        <p:txBody>
          <a:bodyPr/>
          <a:lstStyle/>
          <a:p>
            <a:r>
              <a:rPr lang="de-DE" dirty="0"/>
              <a:t>Internetseite: </a:t>
            </a:r>
            <a:r>
              <a:rPr lang="de-DE" dirty="0">
                <a:hlinkClick r:id="rId2"/>
              </a:rPr>
              <a:t>https://boncourage.de/</a:t>
            </a:r>
            <a:endParaRPr lang="de-DE" dirty="0"/>
          </a:p>
          <a:p>
            <a:r>
              <a:rPr lang="de-DE" dirty="0"/>
              <a:t>Podcast: </a:t>
            </a:r>
            <a:r>
              <a:rPr lang="de-DE" dirty="0">
                <a:hlinkClick r:id="rId3"/>
              </a:rPr>
              <a:t>https://so-nicht-bestellt.podigee.io/</a:t>
            </a:r>
            <a:endParaRPr lang="de-DE" dirty="0"/>
          </a:p>
          <a:p>
            <a:endParaRPr lang="de-DE" dirty="0"/>
          </a:p>
        </p:txBody>
      </p:sp>
    </p:spTree>
    <p:extLst>
      <p:ext uri="{BB962C8B-B14F-4D97-AF65-F5344CB8AC3E}">
        <p14:creationId xmlns:p14="http://schemas.microsoft.com/office/powerpoint/2010/main" val="1679714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A4299-677E-4437-9094-F67984B222D2}"/>
              </a:ext>
            </a:extLst>
          </p:cNvPr>
          <p:cNvSpPr>
            <a:spLocks noGrp="1"/>
          </p:cNvSpPr>
          <p:nvPr>
            <p:ph type="title"/>
          </p:nvPr>
        </p:nvSpPr>
        <p:spPr>
          <a:xfrm>
            <a:off x="1570848" y="2487545"/>
            <a:ext cx="9291215" cy="1049235"/>
          </a:xfrm>
        </p:spPr>
        <p:txBody>
          <a:bodyPr/>
          <a:lstStyle/>
          <a:p>
            <a:r>
              <a:rPr lang="de-DE" dirty="0"/>
              <a:t>Danke für eure Aufmerksamkeit</a:t>
            </a:r>
          </a:p>
        </p:txBody>
      </p:sp>
    </p:spTree>
    <p:extLst>
      <p:ext uri="{BB962C8B-B14F-4D97-AF65-F5344CB8AC3E}">
        <p14:creationId xmlns:p14="http://schemas.microsoft.com/office/powerpoint/2010/main" val="29835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6523B-0311-4B1C-AFB2-6C74C205DF29}"/>
              </a:ext>
            </a:extLst>
          </p:cNvPr>
          <p:cNvSpPr>
            <a:spLocks noGrp="1"/>
          </p:cNvSpPr>
          <p:nvPr>
            <p:ph type="title"/>
          </p:nvPr>
        </p:nvSpPr>
        <p:spPr/>
        <p:txBody>
          <a:bodyPr/>
          <a:lstStyle/>
          <a:p>
            <a:r>
              <a:rPr lang="de-DE" dirty="0"/>
              <a:t>Quellen</a:t>
            </a:r>
          </a:p>
        </p:txBody>
      </p:sp>
      <p:sp>
        <p:nvSpPr>
          <p:cNvPr id="3" name="Inhaltsplatzhalter 2">
            <a:extLst>
              <a:ext uri="{FF2B5EF4-FFF2-40B4-BE49-F238E27FC236}">
                <a16:creationId xmlns:a16="http://schemas.microsoft.com/office/drawing/2014/main" id="{CE540C4F-B3F8-46B9-9053-49924109F4CB}"/>
              </a:ext>
            </a:extLst>
          </p:cNvPr>
          <p:cNvSpPr>
            <a:spLocks noGrp="1"/>
          </p:cNvSpPr>
          <p:nvPr>
            <p:ph idx="1"/>
          </p:nvPr>
        </p:nvSpPr>
        <p:spPr>
          <a:xfrm>
            <a:off x="1451579" y="1616766"/>
            <a:ext cx="9291215" cy="4651512"/>
          </a:xfrm>
        </p:spPr>
        <p:txBody>
          <a:bodyPr>
            <a:normAutofit fontScale="47500" lnSpcReduction="20000"/>
          </a:bodyPr>
          <a:lstStyle/>
          <a:p>
            <a:r>
              <a:rPr lang="de-DE" sz="2300" dirty="0"/>
              <a:t>Folie 2</a:t>
            </a:r>
            <a:endParaRPr lang="de-DE" sz="2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endParaRPr>
          </a:p>
          <a:p>
            <a:r>
              <a:rPr lang="de-DE" sz="2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bing.com/images/search?view=detailV2&amp;ccid=8pCzk7gP&amp;id=443EE32BEFD45CE4EC921EEDB015DE546C102F83&amp;thid=OIP.8pCzk7gPrQkypkyFt3louwHaEK&amp;mediaurl=https%3a%2f%2fplatznehmen.de%2fwp-content%2fuploads%2f2020%2f12%2fIMG_20201224_132527.jpg&amp;cdnurl=https%3a%2f%2fth.bing.com%2fth%2fid%2fR.f290b393b80fad0932a64c85b77968bb%3frik%3dgy8QbFTeFbDtHg%26pid%3dImgRaw%26r%3d0&amp;exph=576&amp;expw=1024&amp;q=bon+bourage+borna&amp;simid=608016865070876865&amp;FORM=IRPRST&amp;ck=E5C115490CEE707AEDC005CA67B6EEDA&amp;selectedIndex=21&amp;ajaxhist=0&amp;ajaxserp=0</a:t>
            </a:r>
            <a:endParaRPr lang="de-DE" sz="2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2300" dirty="0"/>
              <a:t>Folie 6</a:t>
            </a:r>
          </a:p>
          <a:p>
            <a:r>
              <a:rPr lang="de-DE" dirty="0">
                <a:hlinkClick r:id="rId3"/>
              </a:rPr>
              <a:t>https://docplayer.org/80923009-Bornaer-stadtjournal-mit-aktuellen-informationen-aus-der-grossen-kreisstadt-borna.html</a:t>
            </a:r>
            <a:endParaRPr lang="de-DE" dirty="0"/>
          </a:p>
          <a:p>
            <a:r>
              <a:rPr lang="de-DE" sz="2300" dirty="0"/>
              <a:t>Folie 7</a:t>
            </a:r>
          </a:p>
          <a:p>
            <a:r>
              <a:rPr lang="de-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https://boncourage.de/</a:t>
            </a:r>
            <a:endParaRPr lang="de-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t> </a:t>
            </a:r>
            <a:r>
              <a:rPr lang="de-DE" sz="2300" dirty="0"/>
              <a:t>Folie 8</a:t>
            </a:r>
          </a:p>
          <a:p>
            <a:r>
              <a:rPr lang="de-DE"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bing.com/images/search?view=detailV2&amp;ccid=%2flNQhgTn&amp;id=41556379C9F5CBB7DE3842519F37CE88AF52511D&amp;thid=OIP._lNQhgTnULwYe25_Gq70vAHaE8&amp;mediaurl=https%3a%2f%2fwww.l-iz.de%2fwp-content%2fuploads%2f2016%2f05%2fboncourage2-620x414.jpg&amp;cdnurl=https%3a%2f%2fth.bing.com%2fth%2fid%2fR.fe53508604e750bc187b6e7f1aaef4bc%3frik%3dHVFSr4jON59RQg%26pid%3dImgRaw%26r%3d0&amp;exph=414&amp;expw=620&amp;q=bon+bourage+borna&amp;simid=608049446695565187&amp;FORM=IRPRST&amp;ck=069C03E215AA59EEA199FDB82C4A6972&amp;selectedIndex=25&amp;ajaxhist=0&amp;ajaxserp=0</a:t>
            </a:r>
            <a:endParaRPr lang="de-DE"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de-DE" sz="2300" dirty="0"/>
              <a:t>Folie 11</a:t>
            </a:r>
          </a:p>
          <a:p>
            <a:r>
              <a:rPr lang="de-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bing.com/images/search?view=detailV2&amp;ccid=HzQ4aP6N&amp;id=9A3BB823FA632F1A834D4430437F1D97EA00114B&amp;thid=OIP.HzQ4aP6NpMMXR1sNVEfTkgHaDt&amp;mediaurl=https%3a%2f%2fwww.lvz.de%2fvar%2fstorage%2fimages%2flvz%2fregion%2fborna%2fnach-anschlag-in-borna-bon-courage-mit-freiluftbuero%2f400457536-1-ger-DE%2fNach-Anschlag-in-Borna-Bon-Courage-mit-Freiluftbuero_big_teaser_article.jpg&amp;cdnurl=https%3a%2f%2fth.bing.com%2fth%2fid%2fR.1f343868fe8da4c317475b0d5447d392%3frik%3dSxEA6pcdf0MwRA%26pid%3dImgRaw%26r%3d0&amp;exph=380&amp;expw=760&amp;q=bon+bourage+borna&amp;simid=608039877507904731&amp;FORM=IRPRST&amp;ck=C8101715D29C7987F252A83432C648CE&amp;selectedIndex=2&amp;ajaxhist=0&amp;ajaxserp=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a:p>
            <a:pPr marL="0" indent="0">
              <a:buNone/>
            </a:pPr>
            <a:endParaRPr lang="de-DE"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376520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9" descr="Quellbild anzeigen">
            <a:extLst>
              <a:ext uri="{FF2B5EF4-FFF2-40B4-BE49-F238E27FC236}">
                <a16:creationId xmlns:a16="http://schemas.microsoft.com/office/drawing/2014/main" id="{53CF0764-9FA1-448F-AB00-5BFB991A62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8462" y="989554"/>
            <a:ext cx="8398412" cy="4723296"/>
          </a:xfrm>
          <a:prstGeom prst="rect">
            <a:avLst/>
          </a:prstGeom>
          <a:noFill/>
          <a:ln>
            <a:noFill/>
          </a:ln>
        </p:spPr>
      </p:pic>
    </p:spTree>
    <p:extLst>
      <p:ext uri="{BB962C8B-B14F-4D97-AF65-F5344CB8AC3E}">
        <p14:creationId xmlns:p14="http://schemas.microsoft.com/office/powerpoint/2010/main" val="154914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E1A057-E537-4BF8-B216-79F8B0A18BFD}"/>
              </a:ext>
            </a:extLst>
          </p:cNvPr>
          <p:cNvSpPr>
            <a:spLocks noGrp="1"/>
          </p:cNvSpPr>
          <p:nvPr>
            <p:ph type="title"/>
          </p:nvPr>
        </p:nvSpPr>
        <p:spPr/>
        <p:txBody>
          <a:bodyPr/>
          <a:lstStyle/>
          <a:p>
            <a:r>
              <a:rPr lang="de-DE" dirty="0"/>
              <a:t>Übersicht</a:t>
            </a:r>
          </a:p>
        </p:txBody>
      </p:sp>
      <p:sp>
        <p:nvSpPr>
          <p:cNvPr id="3" name="Inhaltsplatzhalter 2">
            <a:extLst>
              <a:ext uri="{FF2B5EF4-FFF2-40B4-BE49-F238E27FC236}">
                <a16:creationId xmlns:a16="http://schemas.microsoft.com/office/drawing/2014/main" id="{5B762D60-7532-459B-A1CB-118FCDEC6572}"/>
              </a:ext>
            </a:extLst>
          </p:cNvPr>
          <p:cNvSpPr>
            <a:spLocks noGrp="1"/>
          </p:cNvSpPr>
          <p:nvPr>
            <p:ph idx="1"/>
          </p:nvPr>
        </p:nvSpPr>
        <p:spPr>
          <a:xfrm>
            <a:off x="1451579" y="2015732"/>
            <a:ext cx="9291215" cy="3894738"/>
          </a:xfrm>
        </p:spPr>
        <p:txBody>
          <a:bodyPr>
            <a:normAutofit/>
          </a:bodyPr>
          <a:lstStyle/>
          <a:p>
            <a:r>
              <a:rPr lang="de-DE" dirty="0"/>
              <a:t>Einrichtung</a:t>
            </a:r>
          </a:p>
          <a:p>
            <a:r>
              <a:rPr lang="de-DE" dirty="0"/>
              <a:t>Vorstellung der Interviewperson</a:t>
            </a:r>
          </a:p>
          <a:p>
            <a:r>
              <a:rPr lang="de-DE" dirty="0"/>
              <a:t>Arbeitsalltag</a:t>
            </a:r>
          </a:p>
          <a:p>
            <a:r>
              <a:rPr lang="de-DE" dirty="0"/>
              <a:t>Professionalität</a:t>
            </a:r>
          </a:p>
          <a:p>
            <a:r>
              <a:rPr lang="de-DE" dirty="0"/>
              <a:t>Ehrenamt</a:t>
            </a:r>
          </a:p>
          <a:p>
            <a:r>
              <a:rPr lang="de-DE" dirty="0"/>
              <a:t>Netzwerk</a:t>
            </a:r>
          </a:p>
          <a:p>
            <a:r>
              <a:rPr lang="de-DE" dirty="0"/>
              <a:t>Rassismus und Diskriminierung</a:t>
            </a:r>
          </a:p>
          <a:p>
            <a:r>
              <a:rPr lang="de-DE" dirty="0"/>
              <a:t>Gute Fee</a:t>
            </a:r>
          </a:p>
        </p:txBody>
      </p:sp>
    </p:spTree>
    <p:extLst>
      <p:ext uri="{BB962C8B-B14F-4D97-AF65-F5344CB8AC3E}">
        <p14:creationId xmlns:p14="http://schemas.microsoft.com/office/powerpoint/2010/main" val="7622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B2EE3F-DB75-42CD-B0DB-1C12090B7170}"/>
              </a:ext>
            </a:extLst>
          </p:cNvPr>
          <p:cNvSpPr>
            <a:spLocks noGrp="1"/>
          </p:cNvSpPr>
          <p:nvPr>
            <p:ph type="title"/>
          </p:nvPr>
        </p:nvSpPr>
        <p:spPr/>
        <p:txBody>
          <a:bodyPr/>
          <a:lstStyle/>
          <a:p>
            <a:r>
              <a:rPr lang="de-DE" dirty="0"/>
              <a:t>EINRICHTUNG</a:t>
            </a:r>
          </a:p>
        </p:txBody>
      </p:sp>
      <p:sp>
        <p:nvSpPr>
          <p:cNvPr id="3" name="Inhaltsplatzhalter 2">
            <a:extLst>
              <a:ext uri="{FF2B5EF4-FFF2-40B4-BE49-F238E27FC236}">
                <a16:creationId xmlns:a16="http://schemas.microsoft.com/office/drawing/2014/main" id="{F8E36093-186F-49AC-8C9B-94D44E31F339}"/>
              </a:ext>
            </a:extLst>
          </p:cNvPr>
          <p:cNvSpPr>
            <a:spLocks noGrp="1"/>
          </p:cNvSpPr>
          <p:nvPr>
            <p:ph idx="1"/>
          </p:nvPr>
        </p:nvSpPr>
        <p:spPr/>
        <p:txBody>
          <a:bodyPr>
            <a:normAutofit/>
          </a:bodyPr>
          <a:lstStyle/>
          <a:p>
            <a:r>
              <a:rPr lang="de-DE" dirty="0">
                <a:latin typeface="Calibri" panose="020F0502020204030204" pitchFamily="34" charset="0"/>
                <a:cs typeface="Calibri" panose="020F0502020204030204" pitchFamily="34" charset="0"/>
              </a:rPr>
              <a:t>„[…] und wir damals gesagt haben, wir haben hier halt auf städtischer Ebene kein Gehör gefunden für unser Anliegen. Wir hatten als Jugendliche kein Rückzugsort, kein Jugendclub, wo wir uns treffen konnten und haben uns meistens auf der Straße, im Park getroffen und wurden dadurch sehr zur Angriffsfläche für Nazis, die damals hier sehr aktiv waren, im Vergleich zu jetzt.“ </a:t>
            </a:r>
          </a:p>
        </p:txBody>
      </p:sp>
    </p:spTree>
    <p:extLst>
      <p:ext uri="{BB962C8B-B14F-4D97-AF65-F5344CB8AC3E}">
        <p14:creationId xmlns:p14="http://schemas.microsoft.com/office/powerpoint/2010/main" val="385473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B2EE3F-DB75-42CD-B0DB-1C12090B7170}"/>
              </a:ext>
            </a:extLst>
          </p:cNvPr>
          <p:cNvSpPr>
            <a:spLocks noGrp="1"/>
          </p:cNvSpPr>
          <p:nvPr>
            <p:ph type="title"/>
          </p:nvPr>
        </p:nvSpPr>
        <p:spPr/>
        <p:txBody>
          <a:bodyPr/>
          <a:lstStyle/>
          <a:p>
            <a:r>
              <a:rPr lang="de-DE" dirty="0"/>
              <a:t>Einrichtung</a:t>
            </a:r>
          </a:p>
        </p:txBody>
      </p:sp>
      <p:sp>
        <p:nvSpPr>
          <p:cNvPr id="3" name="Inhaltsplatzhalter 2">
            <a:extLst>
              <a:ext uri="{FF2B5EF4-FFF2-40B4-BE49-F238E27FC236}">
                <a16:creationId xmlns:a16="http://schemas.microsoft.com/office/drawing/2014/main" id="{F8E36093-186F-49AC-8C9B-94D44E31F339}"/>
              </a:ext>
            </a:extLst>
          </p:cNvPr>
          <p:cNvSpPr>
            <a:spLocks noGrp="1"/>
          </p:cNvSpPr>
          <p:nvPr>
            <p:ph idx="1"/>
          </p:nvPr>
        </p:nvSpPr>
        <p:spPr>
          <a:xfrm>
            <a:off x="1451579" y="1677797"/>
            <a:ext cx="9291215" cy="4375683"/>
          </a:xfrm>
        </p:spPr>
        <p:txBody>
          <a:bodyPr>
            <a:normAutofit fontScale="92500" lnSpcReduction="10000"/>
          </a:bodyPr>
          <a:lstStyle/>
          <a:p>
            <a:r>
              <a:rPr lang="de-DE" sz="2200" dirty="0">
                <a:latin typeface="Calibri" panose="020F0502020204030204" pitchFamily="34" charset="0"/>
                <a:cs typeface="Calibri" panose="020F0502020204030204" pitchFamily="34" charset="0"/>
              </a:rPr>
              <a:t>„Ich konnte es einfach, ich sage mal mit meiner jugendlichen Naivität und nicht verstehen, dass Menschen unter den Bedingungen leben mussten, die wir dort angetroffen haben. Also es ist klar, wir sprechen bis heute noch über schlechte Unterbringungssituationen von Geflüchteten auch hier in Borna und überall. Aber im Vergleich zu dem was ich damals gesehen hab, von Kakerlaken befallenen Zimmer, Schimmel, 6 Menschen in einem 20m² Zimmer die auf verrotteten Matratzen schlafen mussten. Wir hatten zum Teil Heime, das waren alte Kuhställe, die umgebaut wurden.“ </a:t>
            </a:r>
          </a:p>
          <a:p>
            <a:r>
              <a:rPr lang="de-DE" sz="2200" dirty="0">
                <a:latin typeface="Calibri" panose="020F0502020204030204" pitchFamily="34" charset="0"/>
                <a:cs typeface="Calibri" panose="020F0502020204030204" pitchFamily="34" charset="0"/>
              </a:rPr>
              <a:t>„[…] dass das politische Willkür war, habe ich damals nicht verstanden. Wie kann das sein? Warum leben die so schlecht? Wir sind so reich. Wir haben so viel Geld. Warum leben die Menschen unter solchen Bedingungen? Das politische Ausmaß ist mir erst viel später bewusst geworden […].“</a:t>
            </a:r>
          </a:p>
          <a:p>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285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B2EE3F-DB75-42CD-B0DB-1C12090B7170}"/>
              </a:ext>
            </a:extLst>
          </p:cNvPr>
          <p:cNvSpPr>
            <a:spLocks noGrp="1"/>
          </p:cNvSpPr>
          <p:nvPr>
            <p:ph type="title"/>
          </p:nvPr>
        </p:nvSpPr>
        <p:spPr>
          <a:xfrm>
            <a:off x="1451579" y="804519"/>
            <a:ext cx="9291215" cy="1049235"/>
          </a:xfrm>
        </p:spPr>
        <p:txBody>
          <a:bodyPr>
            <a:normAutofit/>
          </a:bodyPr>
          <a:lstStyle/>
          <a:p>
            <a:r>
              <a:rPr lang="de-DE"/>
              <a:t>Vorstellung der interviewperson</a:t>
            </a:r>
            <a:endParaRPr lang="de-DE" dirty="0"/>
          </a:p>
        </p:txBody>
      </p:sp>
      <p:sp>
        <p:nvSpPr>
          <p:cNvPr id="3" name="Inhaltsplatzhalter 2">
            <a:extLst>
              <a:ext uri="{FF2B5EF4-FFF2-40B4-BE49-F238E27FC236}">
                <a16:creationId xmlns:a16="http://schemas.microsoft.com/office/drawing/2014/main" id="{F8E36093-186F-49AC-8C9B-94D44E31F339}"/>
              </a:ext>
            </a:extLst>
          </p:cNvPr>
          <p:cNvSpPr>
            <a:spLocks noGrp="1"/>
          </p:cNvSpPr>
          <p:nvPr>
            <p:ph idx="1"/>
          </p:nvPr>
        </p:nvSpPr>
        <p:spPr>
          <a:xfrm>
            <a:off x="1451579" y="2015734"/>
            <a:ext cx="5120045" cy="3450613"/>
          </a:xfrm>
        </p:spPr>
        <p:txBody>
          <a:bodyPr>
            <a:normAutofit/>
          </a:bodyPr>
          <a:lstStyle/>
          <a:p>
            <a:pPr>
              <a:lnSpc>
                <a:spcPct val="110000"/>
              </a:lnSpc>
            </a:pPr>
            <a:r>
              <a:rPr lang="de-DE" dirty="0">
                <a:latin typeface="Calibri" panose="020F0502020204030204" pitchFamily="34" charset="0"/>
                <a:cs typeface="Calibri" panose="020F0502020204030204" pitchFamily="34" charset="0"/>
              </a:rPr>
              <a:t>„Es war nie mein Ziel, das beruflich zu machen. Bis heute habe ich, ich will es nicht ein schlechtes Gewissen nennen, aber ein komisches Gefühl für das was ich tue, Geld zu bekommen, mich dadurch zu finanzieren, weil es für mich immer eine Selbstverständlichkeit war, Menschen die Unterstützung brauchen, die Unterstützung auch so gut ich kann zu geben […].“</a:t>
            </a:r>
          </a:p>
        </p:txBody>
      </p:sp>
      <p:grpSp>
        <p:nvGrpSpPr>
          <p:cNvPr id="71" name="Group 70">
            <a:extLst>
              <a:ext uri="{FF2B5EF4-FFF2-40B4-BE49-F238E27FC236}">
                <a16:creationId xmlns:a16="http://schemas.microsoft.com/office/drawing/2014/main" id="{A66BDE41-B971-4225-9869-3D5C9B38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78350" y="2012810"/>
            <a:ext cx="3664441" cy="3453535"/>
            <a:chOff x="1459129" y="2012810"/>
            <a:chExt cx="4954208" cy="3453535"/>
          </a:xfrm>
        </p:grpSpPr>
        <p:sp>
          <p:nvSpPr>
            <p:cNvPr id="72" name="Rectangle 71">
              <a:extLst>
                <a:ext uri="{FF2B5EF4-FFF2-40B4-BE49-F238E27FC236}">
                  <a16:creationId xmlns:a16="http://schemas.microsoft.com/office/drawing/2014/main" id="{86221502-96BC-4F3A-9FF3-F9F6521E0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59129" y="2012810"/>
              <a:ext cx="4954208" cy="3453535"/>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8B8E7CE-A5A2-4AD9-822B-75B3AB4E5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59129" y="2026118"/>
              <a:ext cx="4954205" cy="3433909"/>
            </a:xfrm>
            <a:prstGeom prst="rect">
              <a:avLst/>
            </a:prstGeom>
            <a:gradFill>
              <a:gsLst>
                <a:gs pos="0">
                  <a:srgbClr val="DADADA"/>
                </a:gs>
                <a:gs pos="100000">
                  <a:srgbClr val="FFFFFE"/>
                </a:gs>
              </a:gsLst>
              <a:lin ang="16200000" scaled="0"/>
            </a:gradFill>
            <a:ln w="63500" cmpd="sng">
              <a:solidFill>
                <a:srgbClr val="736F66"/>
              </a:solidFill>
              <a:miter lim="800000"/>
            </a:ln>
            <a:effectLst>
              <a:innerShdw blurRad="63500" dist="88900" dir="14100000">
                <a:srgbClr val="000000">
                  <a:alpha val="30000"/>
                </a:srgbClr>
              </a:innerShdw>
            </a:effectLst>
            <a:scene3d>
              <a:camera prst="orthographicFront"/>
              <a:lightRig rig="balanced"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BORNAER STADTJOURNAL mit aktuellen Informationen aus der Großen Kreisstadt  Borna - PDF Kostenfreier Download">
            <a:extLst>
              <a:ext uri="{FF2B5EF4-FFF2-40B4-BE49-F238E27FC236}">
                <a16:creationId xmlns:a16="http://schemas.microsoft.com/office/drawing/2014/main" id="{2D017E52-8531-4605-8EC3-E0460856C2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43" r="9206" b="-1"/>
          <a:stretch/>
        </p:blipFill>
        <p:spPr bwMode="auto">
          <a:xfrm>
            <a:off x="7238451" y="2174242"/>
            <a:ext cx="3336989" cy="31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419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F068D0-9A54-4793-A308-4EAD1D15C610}"/>
              </a:ext>
            </a:extLst>
          </p:cNvPr>
          <p:cNvSpPr>
            <a:spLocks noGrp="1"/>
          </p:cNvSpPr>
          <p:nvPr>
            <p:ph type="title"/>
          </p:nvPr>
        </p:nvSpPr>
        <p:spPr>
          <a:xfrm>
            <a:off x="1451579" y="804519"/>
            <a:ext cx="9291215" cy="1049235"/>
          </a:xfrm>
        </p:spPr>
        <p:txBody>
          <a:bodyPr>
            <a:normAutofit/>
          </a:bodyPr>
          <a:lstStyle/>
          <a:p>
            <a:r>
              <a:rPr lang="de-DE" dirty="0"/>
              <a:t>Arbeitsalltag</a:t>
            </a:r>
          </a:p>
        </p:txBody>
      </p:sp>
      <p:sp>
        <p:nvSpPr>
          <p:cNvPr id="3" name="Inhaltsplatzhalter 2">
            <a:extLst>
              <a:ext uri="{FF2B5EF4-FFF2-40B4-BE49-F238E27FC236}">
                <a16:creationId xmlns:a16="http://schemas.microsoft.com/office/drawing/2014/main" id="{F1690157-D372-49DC-AF99-5531982CDF3B}"/>
              </a:ext>
            </a:extLst>
          </p:cNvPr>
          <p:cNvSpPr>
            <a:spLocks noGrp="1"/>
          </p:cNvSpPr>
          <p:nvPr>
            <p:ph idx="1"/>
          </p:nvPr>
        </p:nvSpPr>
        <p:spPr>
          <a:xfrm>
            <a:off x="1476071" y="1853754"/>
            <a:ext cx="5306592" cy="4037747"/>
          </a:xfrm>
        </p:spPr>
        <p:txBody>
          <a:bodyPr>
            <a:normAutofit/>
          </a:bodyPr>
          <a:lstStyle/>
          <a:p>
            <a:r>
              <a:rPr lang="de-DE" dirty="0">
                <a:effectLst/>
                <a:latin typeface="Calibri" panose="020F0502020204030204" pitchFamily="34" charset="0"/>
                <a:ea typeface="Calibri" panose="020F0502020204030204" pitchFamily="34" charset="0"/>
                <a:cs typeface="Times New Roman" panose="02020603050405020304" pitchFamily="18" charset="0"/>
              </a:rPr>
              <a:t>Caro erzählt die Sicht </a:t>
            </a:r>
            <a:r>
              <a:rPr lang="de-DE" dirty="0">
                <a:latin typeface="Calibri" panose="020F0502020204030204" pitchFamily="34" charset="0"/>
                <a:ea typeface="Calibri" panose="020F0502020204030204" pitchFamily="34" charset="0"/>
                <a:cs typeface="Times New Roman" panose="02020603050405020304" pitchFamily="18" charset="0"/>
              </a:rPr>
              <a:t>von Geflüchteten:</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de-DE" sz="2000" dirty="0">
                <a:effectLst/>
                <a:latin typeface="Calibri" panose="020F0502020204030204" pitchFamily="34" charset="0"/>
                <a:ea typeface="Calibri" panose="020F0502020204030204" pitchFamily="34" charset="0"/>
                <a:cs typeface="Times New Roman" panose="02020603050405020304" pitchFamily="18" charset="0"/>
              </a:rPr>
              <a:t> „Ich lebe seit 16 Jahren in dem Heim. Ihr seid die ersten Deutschen, die mich besuchen.“ </a:t>
            </a:r>
          </a:p>
          <a:p>
            <a:pPr lvl="1"/>
            <a:r>
              <a:rPr lang="de-DE" sz="2000" dirty="0">
                <a:effectLst/>
                <a:latin typeface="Calibri" panose="020F0502020204030204" pitchFamily="34" charset="0"/>
                <a:ea typeface="Calibri" panose="020F0502020204030204" pitchFamily="34" charset="0"/>
                <a:cs typeface="Times New Roman" panose="02020603050405020304" pitchFamily="18" charset="0"/>
              </a:rPr>
              <a:t>„Ich habe so viele Probleme in meinem Leben und es gibt in der Woche nur zwei Stunden, wo ich meine Probleme vergessen kann und das ist da, wo wir Volleyball spielen.“ </a:t>
            </a:r>
          </a:p>
          <a:p>
            <a:endParaRPr lang="de-DE" dirty="0"/>
          </a:p>
        </p:txBody>
      </p:sp>
      <p:pic>
        <p:nvPicPr>
          <p:cNvPr id="4" name="Bild 11">
            <a:extLst>
              <a:ext uri="{FF2B5EF4-FFF2-40B4-BE49-F238E27FC236}">
                <a16:creationId xmlns:a16="http://schemas.microsoft.com/office/drawing/2014/main" id="{8A418705-34DB-4943-9AA4-913DC47F7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65316" y="2015734"/>
            <a:ext cx="3450613" cy="3450613"/>
          </a:xfrm>
          <a:prstGeom prst="rect">
            <a:avLst/>
          </a:prstGeom>
          <a:noFill/>
        </p:spPr>
      </p:pic>
    </p:spTree>
    <p:extLst>
      <p:ext uri="{BB962C8B-B14F-4D97-AF65-F5344CB8AC3E}">
        <p14:creationId xmlns:p14="http://schemas.microsoft.com/office/powerpoint/2010/main" val="3236680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AB6C70-3B47-4705-89B3-996CFCD548F9}"/>
              </a:ext>
            </a:extLst>
          </p:cNvPr>
          <p:cNvSpPr>
            <a:spLocks noGrp="1"/>
          </p:cNvSpPr>
          <p:nvPr>
            <p:ph type="title"/>
          </p:nvPr>
        </p:nvSpPr>
        <p:spPr/>
        <p:txBody>
          <a:bodyPr/>
          <a:lstStyle/>
          <a:p>
            <a:r>
              <a:rPr lang="de-DE" dirty="0"/>
              <a:t>Professionalität</a:t>
            </a:r>
          </a:p>
        </p:txBody>
      </p:sp>
      <p:pic>
        <p:nvPicPr>
          <p:cNvPr id="4" name="Inhaltsplatzhalter 3" descr="Quellbild anzeigen">
            <a:extLst>
              <a:ext uri="{FF2B5EF4-FFF2-40B4-BE49-F238E27FC236}">
                <a16:creationId xmlns:a16="http://schemas.microsoft.com/office/drawing/2014/main" id="{BE9A5D77-8A65-418E-A938-2AA0F3CFEBF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0387" y="1659988"/>
            <a:ext cx="6232814" cy="4161912"/>
          </a:xfrm>
          <a:prstGeom prst="rect">
            <a:avLst/>
          </a:prstGeom>
          <a:noFill/>
          <a:ln>
            <a:noFill/>
          </a:ln>
        </p:spPr>
      </p:pic>
    </p:spTree>
    <p:extLst>
      <p:ext uri="{BB962C8B-B14F-4D97-AF65-F5344CB8AC3E}">
        <p14:creationId xmlns:p14="http://schemas.microsoft.com/office/powerpoint/2010/main" val="4239616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4EFDB-5883-4F74-BBDB-8F1838C61755}"/>
              </a:ext>
            </a:extLst>
          </p:cNvPr>
          <p:cNvSpPr>
            <a:spLocks noGrp="1"/>
          </p:cNvSpPr>
          <p:nvPr>
            <p:ph type="title"/>
          </p:nvPr>
        </p:nvSpPr>
        <p:spPr/>
        <p:txBody>
          <a:bodyPr/>
          <a:lstStyle/>
          <a:p>
            <a:r>
              <a:rPr lang="de-DE" dirty="0"/>
              <a:t>Ehrenamt</a:t>
            </a:r>
          </a:p>
        </p:txBody>
      </p:sp>
      <p:sp>
        <p:nvSpPr>
          <p:cNvPr id="3" name="Inhaltsplatzhalter 2">
            <a:extLst>
              <a:ext uri="{FF2B5EF4-FFF2-40B4-BE49-F238E27FC236}">
                <a16:creationId xmlns:a16="http://schemas.microsoft.com/office/drawing/2014/main" id="{75988D13-CD23-4D60-B444-77F03B275CE9}"/>
              </a:ext>
            </a:extLst>
          </p:cNvPr>
          <p:cNvSpPr>
            <a:spLocks noGrp="1"/>
          </p:cNvSpPr>
          <p:nvPr>
            <p:ph idx="1"/>
          </p:nvPr>
        </p:nvSpPr>
        <p:spPr/>
        <p:txBody>
          <a:bodyPr/>
          <a:lstStyle/>
          <a:p>
            <a:r>
              <a:rPr lang="de-DE" dirty="0"/>
              <a:t>„Ein großer Teil der Ehrenamtler sind die </a:t>
            </a:r>
            <a:r>
              <a:rPr lang="de-DE" dirty="0" err="1"/>
              <a:t>Sprachmittler:innen</a:t>
            </a:r>
            <a:r>
              <a:rPr lang="de-DE" dirty="0"/>
              <a:t> […]. Da haben wir einen riesigen Pool an Menschen, die uns da auch dankenswerterweise unterstützen, weil sonst könnten wir die Arbeit nicht machen. Ich sag immer also ,Wenn ihr nicht da wärt, dann könnte ich auch nicht funktionieren‘.“</a:t>
            </a:r>
          </a:p>
          <a:p>
            <a:r>
              <a:rPr lang="de-DE" dirty="0"/>
              <a:t>„Ein Ehrenamt sollte nicht beraten. Das geht schief.“</a:t>
            </a:r>
          </a:p>
        </p:txBody>
      </p:sp>
    </p:spTree>
    <p:extLst>
      <p:ext uri="{BB962C8B-B14F-4D97-AF65-F5344CB8AC3E}">
        <p14:creationId xmlns:p14="http://schemas.microsoft.com/office/powerpoint/2010/main" val="1510588528"/>
      </p:ext>
    </p:extLst>
  </p:cSld>
  <p:clrMapOvr>
    <a:masterClrMapping/>
  </p:clrMapOvr>
</p:sld>
</file>

<file path=ppt/theme/theme1.xml><?xml version="1.0" encoding="utf-8"?>
<a:theme xmlns:a="http://schemas.openxmlformats.org/drawingml/2006/main" name="Katalog">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TM10001114[[fn=Katalog]]</Template>
  <TotalTime>0</TotalTime>
  <Words>1651</Words>
  <Application>Microsoft Office PowerPoint</Application>
  <PresentationFormat>Breitbild</PresentationFormat>
  <Paragraphs>97</Paragraphs>
  <Slides>18</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Calibri</vt:lpstr>
      <vt:lpstr>Rockwell</vt:lpstr>
      <vt:lpstr>Katalog</vt:lpstr>
      <vt:lpstr>Interview mit  Bon Courage e.V.</vt:lpstr>
      <vt:lpstr>PowerPoint-Präsentation</vt:lpstr>
      <vt:lpstr>Übersicht</vt:lpstr>
      <vt:lpstr>EINRICHTUNG</vt:lpstr>
      <vt:lpstr>Einrichtung</vt:lpstr>
      <vt:lpstr>Vorstellung der interviewperson</vt:lpstr>
      <vt:lpstr>Arbeitsalltag</vt:lpstr>
      <vt:lpstr>Professionalität</vt:lpstr>
      <vt:lpstr>Ehrenamt</vt:lpstr>
      <vt:lpstr>Netzwerk</vt:lpstr>
      <vt:lpstr>Rassismus und Diskriminierung</vt:lpstr>
      <vt:lpstr>Rassismus und Diskriminierung</vt:lpstr>
      <vt:lpstr>Gute Fee</vt:lpstr>
      <vt:lpstr>Reflexion</vt:lpstr>
      <vt:lpstr>Gesamteindruck</vt:lpstr>
      <vt:lpstr>Weiterführende Info´s</vt:lpstr>
      <vt:lpstr>Danke für eure Aufmerksamkeit</vt:lpstr>
      <vt:lpstr>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 mit  Bon Courage e.V.</dc:title>
  <dc:creator>Renner, Kathleen</dc:creator>
  <cp:lastModifiedBy>Renner, Kathleen</cp:lastModifiedBy>
  <cp:revision>11</cp:revision>
  <dcterms:created xsi:type="dcterms:W3CDTF">2022-01-11T13:37:50Z</dcterms:created>
  <dcterms:modified xsi:type="dcterms:W3CDTF">2022-01-14T18:50:02Z</dcterms:modified>
</cp:coreProperties>
</file>