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a302cd8b5_2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a302cd8b5_2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a302cd8b5_2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a302cd8b5_2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5a302cd8b5_2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5a302cd8b5_2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a302cd8b5_2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a302cd8b5_2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a302cd8b5_2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a302cd8b5_2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a302cd8b5_2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a302cd8b5_2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a302cd8b5_2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a302cd8b5_2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a302cd8b5_2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a302cd8b5_2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5a302cd8b5_2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5a302cd8b5_2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5a302cd8b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5a302cd8b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5a302cd8b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5a302cd8b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5a302cd8b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5a302cd8b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5a302cd8b5_2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5a302cd8b5_2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" sz="4000"/>
              <a:t>Ablauf, </a:t>
            </a:r>
            <a:r>
              <a:rPr lang="de" sz="4000"/>
              <a:t>Instruktionen und </a:t>
            </a:r>
            <a:r>
              <a:rPr lang="de" sz="4000"/>
              <a:t>Debriefing</a:t>
            </a:r>
            <a:r>
              <a:rPr lang="de" sz="4000"/>
              <a:t> </a:t>
            </a:r>
            <a:endParaRPr sz="4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3" name="Google Shape;113;p22" title="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p23" title="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2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7" name="Google Shape;127;p24" title="8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311700" y="1745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500"/>
              <a:t>DEBRIEFING</a:t>
            </a:r>
            <a:endParaRPr sz="1500"/>
          </a:p>
        </p:txBody>
      </p:sp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311700" y="576200"/>
            <a:ext cx="8520600" cy="399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1400">
                <a:solidFill>
                  <a:schemeClr val="dk1"/>
                </a:solidFill>
              </a:rPr>
              <a:t>Nachträgliche Aufklärung zum Experiment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400">
                <a:solidFill>
                  <a:schemeClr val="dk1"/>
                </a:solidFill>
              </a:rPr>
              <a:t>Titel der Studie:</a:t>
            </a:r>
            <a:r>
              <a:rPr lang="de" sz="1400">
                <a:solidFill>
                  <a:schemeClr val="dk1"/>
                </a:solidFill>
              </a:rPr>
              <a:t> Individual differences in need for cognition and decision making in the Iowa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Gambling Task – a replication study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400">
                <a:solidFill>
                  <a:schemeClr val="dk1"/>
                </a:solidFill>
              </a:rPr>
              <a:t>Vielen Dank für Ihre Teilnahme!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Sie haben an einer experimentellen Entscheidungsaufgabe teilgenommen, der sogenannten </a:t>
            </a:r>
            <a:r>
              <a:rPr i="1" lang="de" sz="1400">
                <a:solidFill>
                  <a:schemeClr val="dk1"/>
                </a:solidFill>
              </a:rPr>
              <a:t>Iowa</a:t>
            </a:r>
            <a:endParaRPr i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de" sz="1400">
                <a:solidFill>
                  <a:schemeClr val="dk1"/>
                </a:solidFill>
              </a:rPr>
              <a:t>Gambling Task (IGT)</a:t>
            </a:r>
            <a:r>
              <a:rPr lang="de" sz="1400">
                <a:solidFill>
                  <a:schemeClr val="dk1"/>
                </a:solidFill>
              </a:rPr>
              <a:t>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In dieser Aufgabe sollten Sie durch wiederholtes Ziehen von Karten aus vier verschiedenen Stapeln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möglichst viel virtuelles Geld gewinnen.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Einige der Stapel waren dabei langfristig vorteilhafter als andere. Ziel des Experiments war es, zu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untersuchen, wie Personen unter Unsicherheit Entscheidungen treffen und dabei Belohnungen und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Verluste abwägen.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Die Iowa Gambling Task wird in der psychologischen Forschung häufig eingesetzt, um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Entscheidungsverhalten zu analysieren – insbesondere bei Fragen zur Impulskontrolle, zum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Belohnungssystem und zur Risikobewertung.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311700" y="364525"/>
            <a:ext cx="8520600" cy="430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400">
                <a:solidFill>
                  <a:schemeClr val="dk1"/>
                </a:solidFill>
              </a:rPr>
              <a:t>Warum ist das wichtig?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Ein besseres Verständnis individueller Unterschiede in der Entscheidungsfindung kann dabei helfen,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Entscheidungsumgebungen (z. B. in Bildung, Wirtschaft oder Gesundheitswesen) so zu gestalten,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1400">
                <a:solidFill>
                  <a:schemeClr val="dk1"/>
                </a:solidFill>
              </a:rPr>
              <a:t>dass sie für verschiedene Persönlichkeitstypen besser geeignet sind.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400">
                <a:solidFill>
                  <a:schemeClr val="dk1"/>
                </a:solidFill>
              </a:rPr>
              <a:t>Datenschutz und Anonymität: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Alle erhobenen Daten werden anonymisiert verarbeitet und ausschließlich zu wissenschaftlichen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Zwecken verwendet. Rückschlüsse auf Ihre Identität sind nicht möglich.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400">
                <a:solidFill>
                  <a:schemeClr val="dk1"/>
                </a:solidFill>
              </a:rPr>
              <a:t>Fragen oder Bedenken?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Wenn Sie Fragen zum Experiment oder zur Studie haben, wenden Sie sich bitte an die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Versuchsleitung. Die Kontaktdaten finden Sie in der Einladungs-E-Mail oder im Informationsblatt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1400">
                <a:solidFill>
                  <a:schemeClr val="dk1"/>
                </a:solidFill>
              </a:rPr>
              <a:t>zur Studie.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Bitte klicken Sie auf </a:t>
            </a:r>
            <a:r>
              <a:rPr b="1" lang="de" sz="1400">
                <a:solidFill>
                  <a:schemeClr val="dk1"/>
                </a:solidFill>
              </a:rPr>
              <a:t>„Weiter“</a:t>
            </a:r>
            <a:r>
              <a:rPr lang="de" sz="1400">
                <a:solidFill>
                  <a:schemeClr val="dk1"/>
                </a:solidFill>
              </a:rPr>
              <a:t> oder </a:t>
            </a:r>
            <a:r>
              <a:rPr b="1" lang="de" sz="1400">
                <a:solidFill>
                  <a:schemeClr val="dk1"/>
                </a:solidFill>
              </a:rPr>
              <a:t>„Beenden“</a:t>
            </a:r>
            <a:r>
              <a:rPr lang="de" sz="1400">
                <a:solidFill>
                  <a:schemeClr val="dk1"/>
                </a:solidFill>
              </a:rPr>
              <a:t>, um das Experiment abzuschließen.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1938"/>
              <a:t>Ablauf der Studie:</a:t>
            </a:r>
            <a:endParaRPr b="1" sz="1938"/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de" sz="1400">
                <a:solidFill>
                  <a:schemeClr val="dk1"/>
                </a:solidFill>
              </a:rPr>
              <a:t>Begrüßung und Einverständniserklärung 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de" sz="1400">
                <a:solidFill>
                  <a:schemeClr val="dk1"/>
                </a:solidFill>
              </a:rPr>
              <a:t>Fragebogen</a:t>
            </a:r>
            <a:r>
              <a:rPr lang="de" sz="1400">
                <a:solidFill>
                  <a:schemeClr val="dk1"/>
                </a:solidFill>
              </a:rPr>
              <a:t> zum kognitiven Denkstil 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de" sz="1400">
                <a:solidFill>
                  <a:schemeClr val="dk1"/>
                </a:solidFill>
              </a:rPr>
              <a:t>Anleitung zur Iowa Gambling Task</a:t>
            </a:r>
            <a:r>
              <a:rPr lang="de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de" sz="1400">
                <a:solidFill>
                  <a:schemeClr val="dk1"/>
                </a:solidFill>
              </a:rPr>
              <a:t>Durchführung der Entscheidungsaufgabe</a:t>
            </a:r>
            <a:r>
              <a:rPr lang="de" sz="1400">
                <a:solidFill>
                  <a:schemeClr val="dk1"/>
                </a:solidFill>
              </a:rPr>
              <a:t> 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de" sz="1400">
                <a:solidFill>
                  <a:schemeClr val="dk1"/>
                </a:solidFill>
              </a:rPr>
              <a:t>Debriefing</a:t>
            </a:r>
            <a:r>
              <a:rPr lang="de" sz="1400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23325"/>
            <a:ext cx="8520600" cy="8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de" sz="1740"/>
              <a:t>Einleitung für Teilnehmende</a:t>
            </a:r>
            <a:endParaRPr b="1" sz="1740"/>
          </a:p>
          <a:p>
            <a:pPr indent="0" lvl="0" marL="0" rtl="0" algn="l">
              <a:spcBef>
                <a:spcPts val="11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520"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05375"/>
            <a:ext cx="8520600" cy="34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2500">
                <a:solidFill>
                  <a:schemeClr val="dk1"/>
                </a:solidFill>
              </a:rPr>
              <a:t>Willkommen und vielen Dank, dass Sie an dieser Studie teilnehmen.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de" sz="2500">
                <a:solidFill>
                  <a:schemeClr val="dk1"/>
                </a:solidFill>
              </a:rPr>
              <a:t>In dieser Untersuchung geht es um Entscheidungsverhalten in Situationen mit Gewinnen und Verlusten. Dabei interessiert uns insbesondere, wie sich individuelle Denkstile auf Entscheidungen unter Unsicherheit auswirken.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de" sz="2500">
                <a:solidFill>
                  <a:schemeClr val="dk1"/>
                </a:solidFill>
              </a:rPr>
              <a:t>Diese Studie besteht aus zwei Teilen:</a:t>
            </a:r>
            <a:endParaRPr sz="2500">
              <a:solidFill>
                <a:schemeClr val="dk1"/>
              </a:solidFill>
            </a:endParaRPr>
          </a:p>
          <a:p>
            <a:pPr indent="-315912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de" sz="2500">
                <a:solidFill>
                  <a:schemeClr val="dk1"/>
                </a:solidFill>
              </a:rPr>
              <a:t>Ein kurzer Fragebogen zu Ihrem Denkstil (Need for Cognition)</a:t>
            </a:r>
            <a:endParaRPr b="1" sz="2500">
              <a:solidFill>
                <a:schemeClr val="dk1"/>
              </a:solidFill>
            </a:endParaRPr>
          </a:p>
          <a:p>
            <a:pPr indent="-31591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de" sz="2500">
                <a:solidFill>
                  <a:schemeClr val="dk1"/>
                </a:solidFill>
              </a:rPr>
              <a:t>Eine Entscheidungsaufgabe am Computer – die sogenannte </a:t>
            </a:r>
            <a:r>
              <a:rPr b="1" i="1" lang="de" sz="2500">
                <a:solidFill>
                  <a:schemeClr val="dk1"/>
                </a:solidFill>
              </a:rPr>
              <a:t>Iowa Gambling Task</a:t>
            </a:r>
            <a:endParaRPr b="1" i="1"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de" sz="2500">
                <a:solidFill>
                  <a:schemeClr val="dk1"/>
                </a:solidFill>
              </a:rPr>
              <a:t>Die gesamte Teilnahme dauert ca. </a:t>
            </a:r>
            <a:r>
              <a:rPr b="1" lang="de" sz="2500">
                <a:solidFill>
                  <a:schemeClr val="dk1"/>
                </a:solidFill>
              </a:rPr>
              <a:t>10–15 Minuten</a:t>
            </a:r>
            <a:r>
              <a:rPr lang="de" sz="2500">
                <a:solidFill>
                  <a:schemeClr val="dk1"/>
                </a:solidFill>
              </a:rPr>
              <a:t>.</a:t>
            </a:r>
            <a:br>
              <a:rPr lang="de" sz="2500">
                <a:solidFill>
                  <a:schemeClr val="dk1"/>
                </a:solidFill>
              </a:rPr>
            </a:br>
            <a:r>
              <a:rPr lang="de" sz="2500">
                <a:solidFill>
                  <a:schemeClr val="dk1"/>
                </a:solidFill>
              </a:rPr>
              <a:t>Bitte nehmen Sie sich ungestört Zeit und bearbeiten Sie die Aufgaben in einem ruhigen Umfeld.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de" sz="1715"/>
              <a:t>Instruktionen – Iowa Gambling Task</a:t>
            </a:r>
            <a:endParaRPr b="1" sz="1715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1215"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929050"/>
            <a:ext cx="8625300" cy="368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400">
                <a:solidFill>
                  <a:schemeClr val="dk1"/>
                </a:solidFill>
              </a:rPr>
              <a:t>Willkommen bei diesem Entscheidungsfindungs-Experiment.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In diesem Versuch sehen Sie vier Kartenstapel mit den Bezeichnungen A, B, C und D.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1400">
                <a:solidFill>
                  <a:schemeClr val="dk1"/>
                </a:solidFill>
              </a:rPr>
              <a:t>Ihre Aufgabe ist es, durch das Ziehen von Karten so viel virtuelles Geld wie möglich zu gewinnen.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400">
                <a:solidFill>
                  <a:schemeClr val="dk1"/>
                </a:solidFill>
              </a:rPr>
              <a:t>Ablauf: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• Sie starten mit einem </a:t>
            </a:r>
            <a:r>
              <a:rPr b="1" lang="de" sz="1400">
                <a:solidFill>
                  <a:schemeClr val="dk1"/>
                </a:solidFill>
              </a:rPr>
              <a:t>virtuellen Guthaben von 2.000 €</a:t>
            </a:r>
            <a:r>
              <a:rPr lang="de" sz="1400">
                <a:solidFill>
                  <a:schemeClr val="dk1"/>
                </a:solidFill>
              </a:rPr>
              <a:t>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• In jedem Durchgang wählen Sie eine Karte aus einem der vier Stapel durch einen Mausklick.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• Nach jeder Auswahl erhalten Sie eine </a:t>
            </a:r>
            <a:r>
              <a:rPr b="1" lang="de" sz="1400">
                <a:solidFill>
                  <a:schemeClr val="dk1"/>
                </a:solidFill>
              </a:rPr>
              <a:t>Belohnung</a:t>
            </a:r>
            <a:r>
              <a:rPr lang="de" sz="1400">
                <a:solidFill>
                  <a:schemeClr val="dk1"/>
                </a:solidFill>
              </a:rPr>
              <a:t> – in manchen Fällen tritt auch ein </a:t>
            </a:r>
            <a:r>
              <a:rPr b="1" lang="de" sz="1400">
                <a:solidFill>
                  <a:schemeClr val="dk1"/>
                </a:solidFill>
              </a:rPr>
              <a:t>Verlust </a:t>
            </a:r>
            <a:r>
              <a:rPr lang="de" sz="1400">
                <a:solidFill>
                  <a:schemeClr val="dk1"/>
                </a:solidFill>
              </a:rPr>
              <a:t>auf.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• Klicken Sie auf den Stapel, den Sie wählen möchten.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• Sie erhalten direkt eine Rückmeldung: Gewinn (grün) und/oder Verlust (rot).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1400">
                <a:solidFill>
                  <a:schemeClr val="dk1"/>
                </a:solidFill>
              </a:rPr>
              <a:t>• Auf dem Bildschirm wird Ihr aktueller Punktestand angezeigt.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683750"/>
            <a:ext cx="8520600" cy="422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400">
                <a:solidFill>
                  <a:schemeClr val="dk1"/>
                </a:solidFill>
              </a:rPr>
              <a:t>Wichtige Hinweise: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de" sz="1400">
                <a:solidFill>
                  <a:schemeClr val="dk1"/>
                </a:solidFill>
              </a:rPr>
              <a:t>Es gibt keine Zeitbegrenzung pro Auswahl – aber bitte zögern Sie nicht unnötig lange.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de" sz="1400">
                <a:solidFill>
                  <a:schemeClr val="dk1"/>
                </a:solidFill>
              </a:rPr>
              <a:t>Treffen Sie Ihre Entscheidungen so, wie Sie es auch im echten Leben tun würden.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de" sz="1400">
                <a:solidFill>
                  <a:schemeClr val="dk1"/>
                </a:solidFill>
              </a:rPr>
              <a:t>Es ist nicht nötig, sich Notizen zu machen oder sich Zahlen zu merken.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de" sz="1400">
                <a:solidFill>
                  <a:schemeClr val="dk1"/>
                </a:solidFill>
              </a:rPr>
              <a:t>Vielen Dank für Ihre Teilnahme und Ihre Unterstützung der psychologischen Forschung!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8" title="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2" name="Google Shape;92;p19" title="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20" title="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6" name="Google Shape;106;p21" title="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2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